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4"/>
  </p:notesMasterIdLst>
  <p:sldIdLst>
    <p:sldId id="258" r:id="rId2"/>
    <p:sldId id="2424" r:id="rId3"/>
    <p:sldId id="2425" r:id="rId4"/>
    <p:sldId id="2426" r:id="rId5"/>
    <p:sldId id="2427" r:id="rId6"/>
    <p:sldId id="2419" r:id="rId7"/>
    <p:sldId id="260" r:id="rId8"/>
    <p:sldId id="261" r:id="rId9"/>
    <p:sldId id="262" r:id="rId10"/>
    <p:sldId id="263" r:id="rId11"/>
    <p:sldId id="514" r:id="rId12"/>
    <p:sldId id="2428" r:id="rId13"/>
    <p:sldId id="2420" r:id="rId14"/>
    <p:sldId id="2421" r:id="rId15"/>
    <p:sldId id="264" r:id="rId16"/>
    <p:sldId id="265" r:id="rId17"/>
    <p:sldId id="267" r:id="rId18"/>
    <p:sldId id="268" r:id="rId19"/>
    <p:sldId id="269" r:id="rId20"/>
    <p:sldId id="270" r:id="rId21"/>
    <p:sldId id="271" r:id="rId22"/>
    <p:sldId id="272" r:id="rId23"/>
    <p:sldId id="2302" r:id="rId24"/>
    <p:sldId id="275" r:id="rId25"/>
    <p:sldId id="276" r:id="rId26"/>
    <p:sldId id="266" r:id="rId27"/>
    <p:sldId id="2303" r:id="rId28"/>
    <p:sldId id="277" r:id="rId29"/>
    <p:sldId id="2304" r:id="rId30"/>
    <p:sldId id="273" r:id="rId31"/>
    <p:sldId id="274" r:id="rId32"/>
    <p:sldId id="278" r:id="rId33"/>
    <p:sldId id="279" r:id="rId34"/>
    <p:sldId id="280" r:id="rId35"/>
    <p:sldId id="281" r:id="rId36"/>
    <p:sldId id="282" r:id="rId37"/>
    <p:sldId id="2180" r:id="rId38"/>
    <p:sldId id="2181" r:id="rId39"/>
    <p:sldId id="284" r:id="rId40"/>
    <p:sldId id="721" r:id="rId41"/>
    <p:sldId id="2182" r:id="rId42"/>
    <p:sldId id="2183" r:id="rId43"/>
    <p:sldId id="2184" r:id="rId44"/>
    <p:sldId id="288" r:id="rId45"/>
    <p:sldId id="289" r:id="rId46"/>
    <p:sldId id="2185" r:id="rId47"/>
    <p:sldId id="290" r:id="rId48"/>
    <p:sldId id="291" r:id="rId49"/>
    <p:sldId id="2430" r:id="rId50"/>
    <p:sldId id="292" r:id="rId51"/>
    <p:sldId id="293" r:id="rId52"/>
    <p:sldId id="294" r:id="rId53"/>
    <p:sldId id="2371" r:id="rId54"/>
    <p:sldId id="2390" r:id="rId55"/>
    <p:sldId id="2372" r:id="rId56"/>
    <p:sldId id="2373" r:id="rId57"/>
    <p:sldId id="2340" r:id="rId58"/>
    <p:sldId id="2341" r:id="rId59"/>
    <p:sldId id="2404" r:id="rId60"/>
    <p:sldId id="2336" r:id="rId61"/>
    <p:sldId id="2407" r:id="rId62"/>
    <p:sldId id="2374" r:id="rId63"/>
    <p:sldId id="2382" r:id="rId64"/>
    <p:sldId id="2383" r:id="rId65"/>
    <p:sldId id="2405" r:id="rId66"/>
    <p:sldId id="2406" r:id="rId67"/>
    <p:sldId id="2375" r:id="rId68"/>
    <p:sldId id="2376" r:id="rId69"/>
    <p:sldId id="2409" r:id="rId70"/>
    <p:sldId id="2415" r:id="rId71"/>
    <p:sldId id="2416" r:id="rId72"/>
    <p:sldId id="2388" r:id="rId73"/>
    <p:sldId id="2377" r:id="rId74"/>
    <p:sldId id="2378" r:id="rId75"/>
    <p:sldId id="2379" r:id="rId76"/>
    <p:sldId id="2389" r:id="rId77"/>
    <p:sldId id="2410" r:id="rId78"/>
    <p:sldId id="2411" r:id="rId79"/>
    <p:sldId id="2412" r:id="rId80"/>
    <p:sldId id="2413" r:id="rId81"/>
    <p:sldId id="2331" r:id="rId82"/>
    <p:sldId id="2309" r:id="rId83"/>
    <p:sldId id="2308" r:id="rId84"/>
    <p:sldId id="2310" r:id="rId85"/>
    <p:sldId id="2311" r:id="rId86"/>
    <p:sldId id="2312" r:id="rId87"/>
    <p:sldId id="2313" r:id="rId88"/>
    <p:sldId id="2315" r:id="rId89"/>
    <p:sldId id="2316" r:id="rId90"/>
    <p:sldId id="2322" r:id="rId91"/>
    <p:sldId id="2324" r:id="rId92"/>
    <p:sldId id="2325" r:id="rId93"/>
    <p:sldId id="2326" r:id="rId94"/>
    <p:sldId id="2327" r:id="rId95"/>
    <p:sldId id="2314" r:id="rId96"/>
    <p:sldId id="2318" r:id="rId97"/>
    <p:sldId id="2319" r:id="rId98"/>
    <p:sldId id="2320" r:id="rId99"/>
    <p:sldId id="2398" r:id="rId100"/>
    <p:sldId id="2399" r:id="rId101"/>
    <p:sldId id="2321" r:id="rId102"/>
    <p:sldId id="2400" r:id="rId103"/>
    <p:sldId id="2317" r:id="rId104"/>
    <p:sldId id="2328" r:id="rId105"/>
    <p:sldId id="2329" r:id="rId106"/>
    <p:sldId id="2401" r:id="rId107"/>
    <p:sldId id="2431" r:id="rId108"/>
    <p:sldId id="2187" r:id="rId109"/>
    <p:sldId id="455" r:id="rId110"/>
    <p:sldId id="298" r:id="rId111"/>
    <p:sldId id="454" r:id="rId112"/>
    <p:sldId id="299" r:id="rId113"/>
    <p:sldId id="2186" r:id="rId114"/>
    <p:sldId id="456" r:id="rId115"/>
    <p:sldId id="2188" r:id="rId116"/>
    <p:sldId id="303" r:id="rId117"/>
    <p:sldId id="2282" r:id="rId118"/>
    <p:sldId id="2283" r:id="rId119"/>
    <p:sldId id="2284" r:id="rId120"/>
    <p:sldId id="2189" r:id="rId121"/>
    <p:sldId id="304" r:id="rId122"/>
    <p:sldId id="305" r:id="rId123"/>
    <p:sldId id="2206" r:id="rId124"/>
    <p:sldId id="2207" r:id="rId125"/>
    <p:sldId id="306" r:id="rId126"/>
    <p:sldId id="2288" r:id="rId127"/>
    <p:sldId id="2289" r:id="rId128"/>
    <p:sldId id="2290" r:id="rId129"/>
    <p:sldId id="2208" r:id="rId130"/>
    <p:sldId id="307" r:id="rId131"/>
    <p:sldId id="2285" r:id="rId132"/>
    <p:sldId id="2286" r:id="rId133"/>
    <p:sldId id="2287" r:id="rId134"/>
    <p:sldId id="790" r:id="rId135"/>
    <p:sldId id="789" r:id="rId136"/>
    <p:sldId id="314" r:id="rId137"/>
    <p:sldId id="791" r:id="rId138"/>
    <p:sldId id="317" r:id="rId139"/>
    <p:sldId id="638" r:id="rId140"/>
    <p:sldId id="320" r:id="rId141"/>
    <p:sldId id="321" r:id="rId142"/>
    <p:sldId id="322" r:id="rId14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4DAEC-751E-4286-BE2A-4D1C81E4EE45}" v="2" dt="2024-06-24T04:17:10.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notesMaster" Target="notesMasters/notesMaster1.xml"/><Relationship Id="rId149" Type="http://schemas.microsoft.com/office/2016/11/relationships/changesInfo" Target="changesInfos/changesInfo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GUEL ALARCON DIAZ" userId="a25d882f07a18707" providerId="LiveId" clId="{1B04DAEC-751E-4286-BE2A-4D1C81E4EE45}"/>
    <pc:docChg chg="delSld modSld">
      <pc:chgData name="MIGUEL ALARCON DIAZ" userId="a25d882f07a18707" providerId="LiveId" clId="{1B04DAEC-751E-4286-BE2A-4D1C81E4EE45}" dt="2024-06-24T04:18:43.594" v="43" actId="47"/>
      <pc:docMkLst>
        <pc:docMk/>
      </pc:docMkLst>
      <pc:sldChg chg="del">
        <pc:chgData name="MIGUEL ALARCON DIAZ" userId="a25d882f07a18707" providerId="LiveId" clId="{1B04DAEC-751E-4286-BE2A-4D1C81E4EE45}" dt="2024-06-24T04:16:54.907" v="38" actId="47"/>
        <pc:sldMkLst>
          <pc:docMk/>
          <pc:sldMk cId="3192948131" sldId="257"/>
        </pc:sldMkLst>
      </pc:sldChg>
      <pc:sldChg chg="delSp modSp mod">
        <pc:chgData name="MIGUEL ALARCON DIAZ" userId="a25d882f07a18707" providerId="LiveId" clId="{1B04DAEC-751E-4286-BE2A-4D1C81E4EE45}" dt="2024-06-24T04:17:18.640" v="42" actId="14100"/>
        <pc:sldMkLst>
          <pc:docMk/>
          <pc:sldMk cId="0" sldId="258"/>
        </pc:sldMkLst>
        <pc:spChg chg="mod">
          <ac:chgData name="MIGUEL ALARCON DIAZ" userId="a25d882f07a18707" providerId="LiveId" clId="{1B04DAEC-751E-4286-BE2A-4D1C81E4EE45}" dt="2024-06-24T04:16:18.681" v="34" actId="14100"/>
          <ac:spMkLst>
            <pc:docMk/>
            <pc:sldMk cId="0" sldId="258"/>
            <ac:spMk id="4" creationId="{B6DA1E65-23F2-4603-93FE-4B712008A650}"/>
          </ac:spMkLst>
        </pc:spChg>
        <pc:picChg chg="mod">
          <ac:chgData name="MIGUEL ALARCON DIAZ" userId="a25d882f07a18707" providerId="LiveId" clId="{1B04DAEC-751E-4286-BE2A-4D1C81E4EE45}" dt="2024-06-24T04:17:18.640" v="42" actId="14100"/>
          <ac:picMkLst>
            <pc:docMk/>
            <pc:sldMk cId="0" sldId="258"/>
            <ac:picMk id="2" creationId="{03A739BC-88CC-1EFB-8168-AFDBD3840E10}"/>
          </ac:picMkLst>
        </pc:picChg>
        <pc:picChg chg="del">
          <ac:chgData name="MIGUEL ALARCON DIAZ" userId="a25d882f07a18707" providerId="LiveId" clId="{1B04DAEC-751E-4286-BE2A-4D1C81E4EE45}" dt="2024-06-24T04:17:05.413" v="39" actId="478"/>
          <ac:picMkLst>
            <pc:docMk/>
            <pc:sldMk cId="0" sldId="258"/>
            <ac:picMk id="5123" creationId="{1C217756-2020-4E23-830A-94AD2FA76918}"/>
          </ac:picMkLst>
        </pc:picChg>
      </pc:sldChg>
      <pc:sldChg chg="del">
        <pc:chgData name="MIGUEL ALARCON DIAZ" userId="a25d882f07a18707" providerId="LiveId" clId="{1B04DAEC-751E-4286-BE2A-4D1C81E4EE45}" dt="2024-06-24T04:16:44.984" v="37" actId="47"/>
        <pc:sldMkLst>
          <pc:docMk/>
          <pc:sldMk cId="699638911" sldId="2300"/>
        </pc:sldMkLst>
      </pc:sldChg>
      <pc:sldChg chg="del">
        <pc:chgData name="MIGUEL ALARCON DIAZ" userId="a25d882f07a18707" providerId="LiveId" clId="{1B04DAEC-751E-4286-BE2A-4D1C81E4EE45}" dt="2024-06-24T04:16:44.112" v="36" actId="47"/>
        <pc:sldMkLst>
          <pc:docMk/>
          <pc:sldMk cId="298726579" sldId="2301"/>
        </pc:sldMkLst>
      </pc:sldChg>
      <pc:sldChg chg="del">
        <pc:chgData name="MIGUEL ALARCON DIAZ" userId="a25d882f07a18707" providerId="LiveId" clId="{1B04DAEC-751E-4286-BE2A-4D1C81E4EE45}" dt="2024-06-24T04:16:30.904" v="35" actId="47"/>
        <pc:sldMkLst>
          <pc:docMk/>
          <pc:sldMk cId="1175140132" sldId="2418"/>
        </pc:sldMkLst>
      </pc:sldChg>
      <pc:sldChg chg="del">
        <pc:chgData name="MIGUEL ALARCON DIAZ" userId="a25d882f07a18707" providerId="LiveId" clId="{1B04DAEC-751E-4286-BE2A-4D1C81E4EE45}" dt="2024-06-24T04:18:43.594" v="43" actId="47"/>
        <pc:sldMkLst>
          <pc:docMk/>
          <pc:sldMk cId="1102613175" sldId="242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21727-BF81-44BF-9B27-9618B1FB7636}" type="datetimeFigureOut">
              <a:rPr lang="es-MX" smtClean="0"/>
              <a:t>23/06/2024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EEC93-E830-4AF1-81FD-96FFE30070B1}" type="slidenum">
              <a:rPr lang="es-MX" smtClean="0"/>
              <a:t>‹Nº›</a:t>
            </a:fld>
            <a:endParaRPr lang="es-MX"/>
          </a:p>
        </p:txBody>
      </p:sp>
    </p:spTree>
    <p:extLst>
      <p:ext uri="{BB962C8B-B14F-4D97-AF65-F5344CB8AC3E}">
        <p14:creationId xmlns:p14="http://schemas.microsoft.com/office/powerpoint/2010/main" val="215068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68B18E-5C5D-4D76-8766-9C09999E66BD}"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130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29FBBE1-F0B8-4686-872D-200065D0E439}" type="datetimeFigureOut">
              <a:rPr lang="es-MX" smtClean="0"/>
              <a:t>23/06/2024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F80F60F-F2ED-4525-8642-B20B1723067B}"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377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9FBBE1-F0B8-4686-872D-200065D0E439}" type="datetimeFigureOut">
              <a:rPr lang="es-MX" smtClean="0"/>
              <a:t>23/06/2024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1188003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29FBBE1-F0B8-4686-872D-200065D0E439}" type="datetimeFigureOut">
              <a:rPr lang="es-MX" smtClean="0"/>
              <a:t>23/06/2024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F80F60F-F2ED-4525-8642-B20B1723067B}"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92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29FBBE1-F0B8-4686-872D-200065D0E439}" type="datetimeFigureOut">
              <a:rPr lang="es-MX" smtClean="0"/>
              <a:t>23/06/2024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288705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9FBBE1-F0B8-4686-872D-200065D0E439}" type="datetimeFigureOut">
              <a:rPr lang="es-MX" smtClean="0"/>
              <a:t>23/06/2024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1214065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29FBBE1-F0B8-4686-872D-200065D0E439}" type="datetimeFigureOut">
              <a:rPr lang="es-MX" smtClean="0"/>
              <a:t>23/06/2024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121984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29FBBE1-F0B8-4686-872D-200065D0E439}" type="datetimeFigureOut">
              <a:rPr lang="es-MX" smtClean="0"/>
              <a:t>23/06/2024</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357289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29FBBE1-F0B8-4686-872D-200065D0E439}" type="datetimeFigureOut">
              <a:rPr lang="es-MX" smtClean="0"/>
              <a:t>23/06/2024</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F80F60F-F2ED-4525-8642-B20B1723067B}" type="slidenum">
              <a:rPr lang="es-MX" smtClean="0"/>
              <a:t>‹Nº›</a:t>
            </a:fld>
            <a:endParaRPr lang="es-MX"/>
          </a:p>
        </p:txBody>
      </p:sp>
    </p:spTree>
    <p:extLst>
      <p:ext uri="{BB962C8B-B14F-4D97-AF65-F5344CB8AC3E}">
        <p14:creationId xmlns:p14="http://schemas.microsoft.com/office/powerpoint/2010/main" val="317944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29FBBE1-F0B8-4686-872D-200065D0E439}" type="datetimeFigureOut">
              <a:rPr lang="es-MX" smtClean="0"/>
              <a:t>23/06/2024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347575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9FBBE1-F0B8-4686-872D-200065D0E439}" type="datetimeFigureOut">
              <a:rPr lang="es-MX" smtClean="0"/>
              <a:t>23/06/2024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192030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9FBBE1-F0B8-4686-872D-200065D0E439}" type="datetimeFigureOut">
              <a:rPr lang="es-MX" smtClean="0"/>
              <a:t>23/06/2024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F80F60F-F2ED-4525-8642-B20B1723067B}" type="slidenum">
              <a:rPr lang="es-MX" smtClean="0"/>
              <a:t>‹Nº›</a:t>
            </a:fld>
            <a:endParaRPr lang="es-MX"/>
          </a:p>
        </p:txBody>
      </p:sp>
    </p:spTree>
    <p:extLst>
      <p:ext uri="{BB962C8B-B14F-4D97-AF65-F5344CB8AC3E}">
        <p14:creationId xmlns:p14="http://schemas.microsoft.com/office/powerpoint/2010/main" val="1244026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Punto  1.1  .2    -  continua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199" y="849855"/>
            <a:ext cx="9962479" cy="675361"/>
          </a:xfrm>
        </p:spPr>
        <p:txBody>
          <a:bodyPr anchor="t">
            <a:noAutofit/>
          </a:bodyPr>
          <a:lstStyle>
            <a:lvl1pPr>
              <a:defRPr sz="2000">
                <a:solidFill>
                  <a:schemeClr val="bg1">
                    <a:lumMod val="50000"/>
                  </a:schemeClr>
                </a:solidFill>
              </a:defRPr>
            </a:lvl1pPr>
          </a:lstStyle>
          <a:p>
            <a:r>
              <a:rPr lang="es-MX" dirty="0"/>
              <a:t>Haz clic para modificar CONTINUACIÓN del subtítulo del patrón 1.1</a:t>
            </a:r>
            <a:endParaRPr lang="en-US" dirty="0"/>
          </a:p>
        </p:txBody>
      </p:sp>
      <p:sp>
        <p:nvSpPr>
          <p:cNvPr id="3" name="Content Placeholder 2"/>
          <p:cNvSpPr>
            <a:spLocks noGrp="1"/>
          </p:cNvSpPr>
          <p:nvPr>
            <p:ph idx="1" hasCustomPrompt="1"/>
          </p:nvPr>
        </p:nvSpPr>
        <p:spPr>
          <a:xfrm>
            <a:off x="838200" y="1625601"/>
            <a:ext cx="10515600" cy="4551363"/>
          </a:xfrm>
        </p:spPr>
        <p:txBody>
          <a:bodyPr/>
          <a:lstStyle>
            <a:lvl1pPr marL="0" indent="0">
              <a:buNone/>
              <a:defRPr sz="2400">
                <a:solidFill>
                  <a:srgbClr val="0070C0"/>
                </a:solidFill>
              </a:defRPr>
            </a:lvl1pPr>
            <a:lvl2pPr marL="685800" indent="-228600">
              <a:buFont typeface="Wingdings" pitchFamily="2" charset="2"/>
              <a:buChar char="§"/>
              <a:defRPr/>
            </a:lvl2pPr>
            <a:lvl3pPr marL="1143000" indent="-228600">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s-MX" dirty="0"/>
              <a:t>Haga clic para modificar el título del punto</a:t>
            </a:r>
          </a:p>
          <a:p>
            <a:pPr lvl="1"/>
            <a:r>
              <a:rPr lang="es-MX" dirty="0"/>
              <a:t>Texto con viñeta o sin ..según aplique</a:t>
            </a:r>
          </a:p>
          <a:p>
            <a:pPr lvl="2"/>
            <a:r>
              <a:rPr lang="es-MX" dirty="0"/>
              <a:t>Tercer nivel</a:t>
            </a:r>
          </a:p>
          <a:p>
            <a:pPr lvl="3"/>
            <a:r>
              <a:rPr lang="es-MX" dirty="0"/>
              <a:t>Cuarto nivel</a:t>
            </a:r>
          </a:p>
          <a:p>
            <a:pPr lvl="4"/>
            <a:r>
              <a:rPr lang="es-MX" dirty="0"/>
              <a:t>Quinto nivel</a:t>
            </a:r>
            <a:endParaRPr lang="en-US" dirty="0"/>
          </a:p>
        </p:txBody>
      </p:sp>
      <p:sp>
        <p:nvSpPr>
          <p:cNvPr id="17" name="Marcador de contenido 16">
            <a:extLst>
              <a:ext uri="{FF2B5EF4-FFF2-40B4-BE49-F238E27FC236}">
                <a16:creationId xmlns:a16="http://schemas.microsoft.com/office/drawing/2014/main" id="{CD66291F-6E3C-0746-9B3D-CC50DACA8A3D}"/>
              </a:ext>
            </a:extLst>
          </p:cNvPr>
          <p:cNvSpPr>
            <a:spLocks noGrp="1"/>
          </p:cNvSpPr>
          <p:nvPr>
            <p:ph sz="quarter" idx="13" hasCustomPrompt="1"/>
          </p:nvPr>
        </p:nvSpPr>
        <p:spPr>
          <a:xfrm>
            <a:off x="4038600" y="136526"/>
            <a:ext cx="6762077" cy="358775"/>
          </a:xfrm>
        </p:spPr>
        <p:txBody>
          <a:bodyPr>
            <a:noAutofit/>
          </a:bodyPr>
          <a:lstStyle>
            <a:lvl1pPr marL="0" indent="0" algn="r">
              <a:buNone/>
              <a:defRPr sz="1200">
                <a:solidFill>
                  <a:schemeClr val="bg1">
                    <a:lumMod val="50000"/>
                  </a:schemeClr>
                </a:solidFill>
              </a:defRPr>
            </a:lvl1pPr>
            <a:lvl2pPr>
              <a:defRPr sz="1200"/>
            </a:lvl2pPr>
            <a:lvl3pPr>
              <a:defRPr sz="1100"/>
            </a:lvl3pPr>
            <a:lvl4pPr>
              <a:defRPr sz="1050"/>
            </a:lvl4pPr>
            <a:lvl5pPr>
              <a:defRPr sz="1050"/>
            </a:lvl5pPr>
          </a:lstStyle>
          <a:p>
            <a:pPr lvl="0"/>
            <a:r>
              <a:rPr lang="es-MX" dirty="0"/>
              <a:t>Haga clic para modificar los estilos de título del patrón</a:t>
            </a:r>
          </a:p>
        </p:txBody>
      </p:sp>
    </p:spTree>
    <p:extLst>
      <p:ext uri="{BB962C8B-B14F-4D97-AF65-F5344CB8AC3E}">
        <p14:creationId xmlns:p14="http://schemas.microsoft.com/office/powerpoint/2010/main" val="1474815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29FBBE1-F0B8-4686-872D-200065D0E439}" type="datetimeFigureOut">
              <a:rPr lang="es-MX" smtClean="0"/>
              <a:t>23/06/2024</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F80F60F-F2ED-4525-8642-B20B1723067B}"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478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1 Título">
            <a:extLst>
              <a:ext uri="{FF2B5EF4-FFF2-40B4-BE49-F238E27FC236}">
                <a16:creationId xmlns:a16="http://schemas.microsoft.com/office/drawing/2014/main" id="{F56C2F34-B314-482F-A4E5-689B67A7A577}"/>
              </a:ext>
            </a:extLst>
          </p:cNvPr>
          <p:cNvSpPr>
            <a:spLocks noGrp="1"/>
          </p:cNvSpPr>
          <p:nvPr>
            <p:ph type="ctrTitle"/>
          </p:nvPr>
        </p:nvSpPr>
        <p:spPr>
          <a:xfrm>
            <a:off x="1127125" y="1022351"/>
            <a:ext cx="9937750" cy="1470025"/>
          </a:xfrm>
        </p:spPr>
        <p:txBody>
          <a:bodyPr>
            <a:noAutofit/>
          </a:bodyPr>
          <a:lstStyle/>
          <a:p>
            <a:pPr algn="ctr"/>
            <a:r>
              <a:rPr lang="es-MX" altLang="es-MX" sz="4800" b="1" dirty="0"/>
              <a:t>REGIMEN DE LOS </a:t>
            </a:r>
            <a:br>
              <a:rPr lang="es-MX" altLang="es-MX" sz="4800" b="1" dirty="0"/>
            </a:br>
            <a:r>
              <a:rPr lang="es-MX" altLang="es-MX" sz="4800" b="1" dirty="0"/>
              <a:t>COORDINADOS DE AUTOTRANSPORTE</a:t>
            </a:r>
          </a:p>
        </p:txBody>
      </p:sp>
      <p:sp>
        <p:nvSpPr>
          <p:cNvPr id="5" name="4 Marcador de número de diapositiva">
            <a:extLst>
              <a:ext uri="{FF2B5EF4-FFF2-40B4-BE49-F238E27FC236}">
                <a16:creationId xmlns:a16="http://schemas.microsoft.com/office/drawing/2014/main" id="{CA5FA0BA-A75B-4E6E-B53E-FC15CE355D9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A9C7EA-4B91-40A4-8FC7-5FDBA1D0403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B6DA1E65-23F2-4603-93FE-4B712008A650}"/>
              </a:ext>
            </a:extLst>
          </p:cNvPr>
          <p:cNvSpPr txBox="1">
            <a:spLocks noChangeArrowheads="1"/>
          </p:cNvSpPr>
          <p:nvPr/>
        </p:nvSpPr>
        <p:spPr bwMode="auto">
          <a:xfrm>
            <a:off x="4151314" y="5505609"/>
            <a:ext cx="4535486" cy="863600"/>
          </a:xfrm>
          <a:prstGeom prst="rect">
            <a:avLst/>
          </a:prstGeom>
          <a:noFill/>
          <a:ln w="9525">
            <a:noFill/>
            <a:miter lim="800000"/>
            <a:headEnd/>
            <a:tailEnd/>
          </a:ln>
        </p:spPr>
        <p:txBody>
          <a:bodyPr/>
          <a:lstStyle/>
          <a:p>
            <a:pPr marL="0" marR="0" lvl="0" indent="0" algn="ctr" defTabSz="457200" rtl="0" eaLnBrk="1" fontAlgn="auto" latinLnBrk="0" hangingPunct="1">
              <a:lnSpc>
                <a:spcPct val="100000"/>
              </a:lnSpc>
              <a:spcBef>
                <a:spcPct val="20000"/>
              </a:spcBef>
              <a:spcAft>
                <a:spcPts val="0"/>
              </a:spcAft>
              <a:buClrTx/>
              <a:buSzTx/>
              <a:buFont typeface="Arial" charset="0"/>
              <a:buNone/>
              <a:tabLst/>
              <a:defRPr/>
            </a:pPr>
            <a:r>
              <a:rPr lang="es-ES_tradnl" sz="2400" b="1" dirty="0">
                <a:solidFill>
                  <a:prstClr val="black"/>
                </a:solidFill>
                <a:latin typeface="Calibri" panose="020F0502020204030204"/>
              </a:rPr>
              <a:t>LCP MF MIGUEL ALARCON DIAZ</a:t>
            </a:r>
            <a:endParaRPr kumimoji="0" lang="es-ES_tradnl"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n 1">
            <a:extLst>
              <a:ext uri="{FF2B5EF4-FFF2-40B4-BE49-F238E27FC236}">
                <a16:creationId xmlns:a16="http://schemas.microsoft.com/office/drawing/2014/main" id="{03A739BC-88CC-1EFB-8168-AFDBD3840E10}"/>
              </a:ext>
            </a:extLst>
          </p:cNvPr>
          <p:cNvPicPr>
            <a:picLocks noChangeAspect="1"/>
          </p:cNvPicPr>
          <p:nvPr/>
        </p:nvPicPr>
        <p:blipFill>
          <a:blip r:embed="rId2"/>
          <a:stretch>
            <a:fillRect/>
          </a:stretch>
        </p:blipFill>
        <p:spPr>
          <a:xfrm>
            <a:off x="2630658" y="2628899"/>
            <a:ext cx="7399607" cy="2876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9DDA92C-D463-B38F-278B-387955AD7C88}"/>
              </a:ext>
            </a:extLst>
          </p:cNvPr>
          <p:cNvSpPr>
            <a:spLocks noGrp="1"/>
          </p:cNvSpPr>
          <p:nvPr>
            <p:ph type="title"/>
          </p:nvPr>
        </p:nvSpPr>
        <p:spPr/>
        <p:txBody>
          <a:bodyPr/>
          <a:lstStyle/>
          <a:p>
            <a:r>
              <a:rPr lang="es-MX" dirty="0"/>
              <a:t>Antecedentes</a:t>
            </a:r>
          </a:p>
        </p:txBody>
      </p:sp>
      <p:sp>
        <p:nvSpPr>
          <p:cNvPr id="5" name="Marcador de texto 4">
            <a:extLst>
              <a:ext uri="{FF2B5EF4-FFF2-40B4-BE49-F238E27FC236}">
                <a16:creationId xmlns:a16="http://schemas.microsoft.com/office/drawing/2014/main" id="{43EF364D-5405-33A8-4C82-6E7EAEB885C3}"/>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88453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E8DEC10-0C49-253F-22A1-D519DEEA107D}"/>
              </a:ext>
            </a:extLst>
          </p:cNvPr>
          <p:cNvSpPr>
            <a:spLocks noGrp="1"/>
          </p:cNvSpPr>
          <p:nvPr>
            <p:ph type="title"/>
          </p:nvPr>
        </p:nvSpPr>
        <p:spPr/>
        <p:txBody>
          <a:bodyPr/>
          <a:lstStyle/>
          <a:p>
            <a:endParaRPr lang="es-MX"/>
          </a:p>
        </p:txBody>
      </p:sp>
      <p:sp>
        <p:nvSpPr>
          <p:cNvPr id="5" name="Marcador de contenido 4">
            <a:extLst>
              <a:ext uri="{FF2B5EF4-FFF2-40B4-BE49-F238E27FC236}">
                <a16:creationId xmlns:a16="http://schemas.microsoft.com/office/drawing/2014/main" id="{B47A731B-650A-88C3-EC58-F6E64E3953EB}"/>
              </a:ext>
            </a:extLst>
          </p:cNvPr>
          <p:cNvSpPr>
            <a:spLocks noGrp="1"/>
          </p:cNvSpPr>
          <p:nvPr>
            <p:ph idx="1"/>
          </p:nvPr>
        </p:nvSpPr>
        <p:spPr/>
        <p:txBody>
          <a:bodyPr/>
          <a:lstStyle/>
          <a:p>
            <a:pPr algn="just"/>
            <a:r>
              <a:rPr lang="es-MX" dirty="0"/>
              <a:t>El autotransporte de carga federal constituye un factor estratégico para el desarrollo económico, toda vez que es un eficiente instrumento para la articulación de los procesos de producción, distribución y consumo. Este sector es la columna vertebral del sistema mexicano de transporte y una actividad fundamental para la economía del país, al movilizar a más del 70% del total de la carga transportada en el territorio nacional</a:t>
            </a:r>
          </a:p>
        </p:txBody>
      </p:sp>
    </p:spTree>
    <p:extLst>
      <p:ext uri="{BB962C8B-B14F-4D97-AF65-F5344CB8AC3E}">
        <p14:creationId xmlns:p14="http://schemas.microsoft.com/office/powerpoint/2010/main" val="883670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E62A7E-0412-5A38-7B53-C11E6D26EE08}"/>
              </a:ext>
            </a:extLst>
          </p:cNvPr>
          <p:cNvSpPr>
            <a:spLocks noGrp="1"/>
          </p:cNvSpPr>
          <p:nvPr>
            <p:ph type="title"/>
          </p:nvPr>
        </p:nvSpPr>
        <p:spPr/>
        <p:txBody>
          <a:bodyPr/>
          <a:lstStyle/>
          <a:p>
            <a:r>
              <a:rPr lang="es-MX" dirty="0"/>
              <a:t>Régimen fiscal</a:t>
            </a:r>
          </a:p>
        </p:txBody>
      </p:sp>
      <p:sp>
        <p:nvSpPr>
          <p:cNvPr id="5" name="Marcador de texto 4">
            <a:extLst>
              <a:ext uri="{FF2B5EF4-FFF2-40B4-BE49-F238E27FC236}">
                <a16:creationId xmlns:a16="http://schemas.microsoft.com/office/drawing/2014/main" id="{3C7D38CD-BE56-70E9-B36A-FEFA2CF777FD}"/>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739427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3B2F3ED-80B5-5DD4-8E4A-5F366D60CD66}"/>
              </a:ext>
            </a:extLst>
          </p:cNvPr>
          <p:cNvSpPr>
            <a:spLocks noGrp="1"/>
          </p:cNvSpPr>
          <p:nvPr>
            <p:ph type="title"/>
          </p:nvPr>
        </p:nvSpPr>
        <p:spPr/>
        <p:txBody>
          <a:bodyPr>
            <a:normAutofit/>
          </a:bodyPr>
          <a:lstStyle/>
          <a:p>
            <a:r>
              <a:rPr lang="es-MX" dirty="0"/>
              <a:t>¿Quiénes tributan en el Régimen de los Coordinados?</a:t>
            </a:r>
          </a:p>
        </p:txBody>
      </p:sp>
      <p:sp>
        <p:nvSpPr>
          <p:cNvPr id="5" name="Marcador de contenido 4">
            <a:extLst>
              <a:ext uri="{FF2B5EF4-FFF2-40B4-BE49-F238E27FC236}">
                <a16:creationId xmlns:a16="http://schemas.microsoft.com/office/drawing/2014/main" id="{AFECA301-2495-5A1F-58EF-4F54150EC89C}"/>
              </a:ext>
            </a:extLst>
          </p:cNvPr>
          <p:cNvSpPr>
            <a:spLocks noGrp="1"/>
          </p:cNvSpPr>
          <p:nvPr>
            <p:ph idx="1"/>
          </p:nvPr>
        </p:nvSpPr>
        <p:spPr/>
        <p:txBody>
          <a:bodyPr/>
          <a:lstStyle/>
          <a:p>
            <a:r>
              <a:rPr lang="es-MX" dirty="0"/>
              <a:t>Si es una persona moral y sus ingresos por la actividad de autotransporte terrestre de carga o de pasajeros representan cuando menos el 90% de sus ingresos totales.</a:t>
            </a:r>
          </a:p>
        </p:txBody>
      </p:sp>
    </p:spTree>
    <p:extLst>
      <p:ext uri="{BB962C8B-B14F-4D97-AF65-F5344CB8AC3E}">
        <p14:creationId xmlns:p14="http://schemas.microsoft.com/office/powerpoint/2010/main" val="81588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58B4BF-0E47-95D7-7FD0-24312BA359BF}"/>
              </a:ext>
            </a:extLst>
          </p:cNvPr>
          <p:cNvSpPr>
            <a:spLocks noGrp="1"/>
          </p:cNvSpPr>
          <p:nvPr>
            <p:ph type="title"/>
          </p:nvPr>
        </p:nvSpPr>
        <p:spPr/>
        <p:txBody>
          <a:bodyPr/>
          <a:lstStyle/>
          <a:p>
            <a:r>
              <a:rPr lang="es-MX" dirty="0"/>
              <a:t>Quien puede tributar en el régimen</a:t>
            </a:r>
          </a:p>
        </p:txBody>
      </p:sp>
      <p:sp>
        <p:nvSpPr>
          <p:cNvPr id="3" name="Marcador de contenido 2">
            <a:extLst>
              <a:ext uri="{FF2B5EF4-FFF2-40B4-BE49-F238E27FC236}">
                <a16:creationId xmlns:a16="http://schemas.microsoft.com/office/drawing/2014/main" id="{A453BBE0-CBE8-7151-3738-2841D9641420}"/>
              </a:ext>
            </a:extLst>
          </p:cNvPr>
          <p:cNvSpPr>
            <a:spLocks noGrp="1"/>
          </p:cNvSpPr>
          <p:nvPr>
            <p:ph idx="1"/>
          </p:nvPr>
        </p:nvSpPr>
        <p:spPr/>
        <p:txBody>
          <a:bodyPr/>
          <a:lstStyle/>
          <a:p>
            <a:r>
              <a:rPr lang="es-MX" dirty="0"/>
              <a:t>Pueden de tributar en el régimen de los auto transportistas los siguientes contribuyentes</a:t>
            </a:r>
          </a:p>
          <a:p>
            <a:pPr marL="0" indent="0">
              <a:buNone/>
            </a:pPr>
            <a:endParaRPr lang="es-MX" dirty="0"/>
          </a:p>
          <a:p>
            <a:pPr>
              <a:buFont typeface="Wingdings" panose="05000000000000000000" pitchFamily="2" charset="2"/>
              <a:buChar char="Ø"/>
            </a:pPr>
            <a:r>
              <a:rPr lang="es-MX" dirty="0"/>
              <a:t>Personas Morales (Independientes).</a:t>
            </a:r>
          </a:p>
          <a:p>
            <a:pPr>
              <a:buFont typeface="Wingdings" panose="05000000000000000000" pitchFamily="2" charset="2"/>
              <a:buChar char="Ø"/>
            </a:pPr>
            <a:r>
              <a:rPr lang="es-MX" dirty="0"/>
              <a:t>Personas Morales (Coordinados).</a:t>
            </a:r>
          </a:p>
          <a:p>
            <a:pPr>
              <a:buFont typeface="Wingdings" panose="05000000000000000000" pitchFamily="2" charset="2"/>
              <a:buChar char="Ø"/>
            </a:pPr>
            <a:r>
              <a:rPr lang="es-MX" dirty="0"/>
              <a:t>Personas Morales (Copropiedad).</a:t>
            </a:r>
          </a:p>
          <a:p>
            <a:pPr>
              <a:buFont typeface="Wingdings" panose="05000000000000000000" pitchFamily="2" charset="2"/>
              <a:buChar char="Ø"/>
            </a:pPr>
            <a:r>
              <a:rPr lang="es-MX" dirty="0"/>
              <a:t>Personas Morales (Sociedad Cooperativa).</a:t>
            </a:r>
          </a:p>
          <a:p>
            <a:pPr>
              <a:buFont typeface="Wingdings" panose="05000000000000000000" pitchFamily="2" charset="2"/>
              <a:buChar char="Ø"/>
            </a:pPr>
            <a:r>
              <a:rPr lang="es-MX" dirty="0"/>
              <a:t>Personas Físicas (Integrantes de Personas Morales).</a:t>
            </a:r>
          </a:p>
          <a:p>
            <a:pPr>
              <a:buFont typeface="Wingdings" panose="05000000000000000000" pitchFamily="2" charset="2"/>
              <a:buChar char="Ø"/>
            </a:pPr>
            <a:r>
              <a:rPr lang="es-MX" dirty="0"/>
              <a:t>Personas Físicas (Independientes).</a:t>
            </a:r>
          </a:p>
        </p:txBody>
      </p:sp>
    </p:spTree>
    <p:extLst>
      <p:ext uri="{BB962C8B-B14F-4D97-AF65-F5344CB8AC3E}">
        <p14:creationId xmlns:p14="http://schemas.microsoft.com/office/powerpoint/2010/main" val="2442521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1 Título">
            <a:extLst>
              <a:ext uri="{FF2B5EF4-FFF2-40B4-BE49-F238E27FC236}">
                <a16:creationId xmlns:a16="http://schemas.microsoft.com/office/drawing/2014/main" id="{16F17451-8088-4B47-9187-6E169E53AA8F}"/>
              </a:ext>
            </a:extLst>
          </p:cNvPr>
          <p:cNvSpPr>
            <a:spLocks noGrp="1"/>
          </p:cNvSpPr>
          <p:nvPr>
            <p:ph type="title"/>
          </p:nvPr>
        </p:nvSpPr>
        <p:spPr/>
        <p:txBody>
          <a:bodyPr/>
          <a:lstStyle/>
          <a:p>
            <a:r>
              <a:rPr lang="es-MX" altLang="es-MX" dirty="0"/>
              <a:t>Sujetos del Régimen (ART. 72)</a:t>
            </a:r>
          </a:p>
        </p:txBody>
      </p:sp>
      <p:sp>
        <p:nvSpPr>
          <p:cNvPr id="35843" name="2 Marcador de contenido">
            <a:extLst>
              <a:ext uri="{FF2B5EF4-FFF2-40B4-BE49-F238E27FC236}">
                <a16:creationId xmlns:a16="http://schemas.microsoft.com/office/drawing/2014/main" id="{FE4E90A5-81E3-4167-90F3-849BB2D4ADF0}"/>
              </a:ext>
            </a:extLst>
          </p:cNvPr>
          <p:cNvSpPr>
            <a:spLocks noGrp="1"/>
          </p:cNvSpPr>
          <p:nvPr>
            <p:ph idx="1"/>
          </p:nvPr>
        </p:nvSpPr>
        <p:spPr/>
        <p:txBody>
          <a:bodyPr>
            <a:normAutofit/>
          </a:bodyPr>
          <a:lstStyle/>
          <a:p>
            <a:pPr marL="109728" indent="0">
              <a:buClr>
                <a:schemeClr val="accent3"/>
              </a:buClr>
              <a:buNone/>
              <a:defRPr/>
            </a:pPr>
            <a:r>
              <a:rPr lang="es-MX" sz="2300" b="1" dirty="0">
                <a:latin typeface="Arial" charset="0"/>
                <a:cs typeface="Arial" charset="0"/>
              </a:rPr>
              <a:t>Que se considera coordinado</a:t>
            </a:r>
          </a:p>
          <a:p>
            <a:pPr marL="365760" indent="-256032">
              <a:buClr>
                <a:schemeClr val="accent3"/>
              </a:buClr>
              <a:buNone/>
              <a:defRPr/>
            </a:pPr>
            <a:endParaRPr lang="es-MX" sz="2300" dirty="0">
              <a:latin typeface="Arial" charset="0"/>
              <a:cs typeface="Arial" charset="0"/>
            </a:endParaRPr>
          </a:p>
          <a:p>
            <a:pPr marL="365760" indent="-256032" algn="just">
              <a:buClr>
                <a:schemeClr val="accent3"/>
              </a:buClr>
              <a:buNone/>
              <a:defRPr/>
            </a:pPr>
            <a:r>
              <a:rPr lang="es-MX" sz="2300" dirty="0">
                <a:latin typeface="Arial" charset="0"/>
                <a:cs typeface="Arial" charset="0"/>
              </a:rPr>
              <a:t>	Se consideran coordinados, a las personas morales que administran y operan activos fijos o activos fijos y terrenos, relacionados directamente con la actividad del autotransporte terrestre de carga o de pasajeros y cuyos integrantes realicen actividades de autotransporte terrestre de carga o pasajeros o complementarias a dichas actividades y tengan activos fijos o activos fijos y terrenos, relacionados directamente con dichas actividades.</a:t>
            </a:r>
          </a:p>
        </p:txBody>
      </p:sp>
      <p:sp>
        <p:nvSpPr>
          <p:cNvPr id="116740" name="3 Marcador de número de diapositiva">
            <a:extLst>
              <a:ext uri="{FF2B5EF4-FFF2-40B4-BE49-F238E27FC236}">
                <a16:creationId xmlns:a16="http://schemas.microsoft.com/office/drawing/2014/main" id="{586CCED6-E719-4927-B2E3-BCCB9CCCA557}"/>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7E6D887-FD3A-4201-A208-263B72AA3F0F}"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1 Título">
            <a:extLst>
              <a:ext uri="{FF2B5EF4-FFF2-40B4-BE49-F238E27FC236}">
                <a16:creationId xmlns:a16="http://schemas.microsoft.com/office/drawing/2014/main" id="{4BD5DCB4-9D22-479F-90E1-52C6FD977C7E}"/>
              </a:ext>
            </a:extLst>
          </p:cNvPr>
          <p:cNvSpPr>
            <a:spLocks noGrp="1"/>
          </p:cNvSpPr>
          <p:nvPr>
            <p:ph type="title"/>
          </p:nvPr>
        </p:nvSpPr>
        <p:spPr/>
        <p:txBody>
          <a:bodyPr/>
          <a:lstStyle/>
          <a:p>
            <a:r>
              <a:rPr lang="es-MX" altLang="es-MX" dirty="0"/>
              <a:t>CONCEPTO DE COORDINADO  RFA (regla 2.5)</a:t>
            </a:r>
          </a:p>
        </p:txBody>
      </p:sp>
      <p:sp>
        <p:nvSpPr>
          <p:cNvPr id="8195" name="2 Marcador de contenido">
            <a:extLst>
              <a:ext uri="{FF2B5EF4-FFF2-40B4-BE49-F238E27FC236}">
                <a16:creationId xmlns:a16="http://schemas.microsoft.com/office/drawing/2014/main" id="{9CFEA1A4-7365-4D52-91E9-DE7E34A4B6B4}"/>
              </a:ext>
            </a:extLst>
          </p:cNvPr>
          <p:cNvSpPr>
            <a:spLocks noGrp="1"/>
          </p:cNvSpPr>
          <p:nvPr>
            <p:ph idx="1"/>
          </p:nvPr>
        </p:nvSpPr>
        <p:spPr/>
        <p:txBody>
          <a:bodyPr/>
          <a:lstStyle/>
          <a:p>
            <a:pPr algn="just"/>
            <a:r>
              <a:rPr lang="es-ES" altLang="es-MX" sz="2600"/>
              <a:t>Para los efectos de los artículos 72 y 73 de la Ley del ISR, los contribuyentes dedicados a la actividad de autotransporte terrestre de carga federal, considerarán como coordinado a toda persona moral dedicada al servicio de autotransporte terrestre de carga federal, que agrupa y se integra con otras personas físicas y personas morales similares y complementarias, constituidas para proporcionar servicios requeridos por la actividad común de autotransporte terrestre de carga federal.</a:t>
            </a:r>
            <a:endParaRPr lang="es-MX" altLang="es-MX" sz="2600"/>
          </a:p>
        </p:txBody>
      </p:sp>
      <p:sp>
        <p:nvSpPr>
          <p:cNvPr id="4" name="3 Marcador de número de diapositiva">
            <a:extLst>
              <a:ext uri="{FF2B5EF4-FFF2-40B4-BE49-F238E27FC236}">
                <a16:creationId xmlns:a16="http://schemas.microsoft.com/office/drawing/2014/main" id="{4C9B4AF8-151E-49DB-B2A3-9F15CA4EA93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EF3ADDF5-5624-4E73-9E92-B4B37D244B8F}"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1 Título">
            <a:extLst>
              <a:ext uri="{FF2B5EF4-FFF2-40B4-BE49-F238E27FC236}">
                <a16:creationId xmlns:a16="http://schemas.microsoft.com/office/drawing/2014/main" id="{30EB95F8-76F3-44A8-94E7-22043C854AF1}"/>
              </a:ext>
            </a:extLst>
          </p:cNvPr>
          <p:cNvSpPr>
            <a:spLocks noGrp="1"/>
          </p:cNvSpPr>
          <p:nvPr>
            <p:ph type="title"/>
          </p:nvPr>
        </p:nvSpPr>
        <p:spPr/>
        <p:txBody>
          <a:bodyPr/>
          <a:lstStyle/>
          <a:p>
            <a:r>
              <a:rPr lang="es-MX" altLang="es-MX" dirty="0"/>
              <a:t>Actividades del coordinado según la RFA</a:t>
            </a:r>
          </a:p>
        </p:txBody>
      </p:sp>
      <p:sp>
        <p:nvSpPr>
          <p:cNvPr id="3" name="2 Marcador de contenido">
            <a:extLst>
              <a:ext uri="{FF2B5EF4-FFF2-40B4-BE49-F238E27FC236}">
                <a16:creationId xmlns:a16="http://schemas.microsoft.com/office/drawing/2014/main" id="{E746AE20-86A5-4582-B5E5-2431BA84A262}"/>
              </a:ext>
            </a:extLst>
          </p:cNvPr>
          <p:cNvSpPr>
            <a:spLocks noGrp="1"/>
          </p:cNvSpPr>
          <p:nvPr>
            <p:ph idx="1"/>
          </p:nvPr>
        </p:nvSpPr>
        <p:spPr/>
        <p:txBody>
          <a:bodyPr>
            <a:normAutofit/>
          </a:bodyPr>
          <a:lstStyle/>
          <a:p>
            <a:pPr algn="just">
              <a:defRPr/>
            </a:pPr>
            <a:r>
              <a:rPr lang="es-ES" dirty="0"/>
              <a:t>Estos elementos integran una unidad económica con intereses comunes y participan en forma conjunta y en diversas proporciones no identificables, con los propósitos siguientes:</a:t>
            </a:r>
          </a:p>
          <a:p>
            <a:pPr algn="just">
              <a:defRPr/>
            </a:pPr>
            <a:endParaRPr lang="es-MX" dirty="0"/>
          </a:p>
          <a:p>
            <a:pPr algn="just">
              <a:defRPr/>
            </a:pPr>
            <a:r>
              <a:rPr lang="es-ES" b="1" dirty="0"/>
              <a:t>I.</a:t>
            </a:r>
            <a:r>
              <a:rPr lang="es-ES" dirty="0"/>
              <a:t>	Coordinar y convenir los servicios que se presten en forma conjunta, incluyendo las empresas que presten servicios o posean inmuebles, dedicados a la actividad del autotransporte terrestre de carga federal. Tratándose de centrales o paraderos de autotransporte que no sean integrantes de algún coordinado, podrán tributar en el Título II, Capítulo VII de la Ley del ISR, siempre que se encuentren integradas por empresas dedicadas al autotransporte de carga federal y presten sus servicios preponderantemente a empresas de autotransporte terrestre de carga federal y dichas centrales o paraderos no apliquen las facilidades contenidas en las reglas 2.1., 2.2. y 2.9. de esta Resolución.</a:t>
            </a:r>
            <a:endParaRPr lang="es-MX" dirty="0"/>
          </a:p>
        </p:txBody>
      </p:sp>
      <p:sp>
        <p:nvSpPr>
          <p:cNvPr id="4" name="3 Marcador de número de diapositiva">
            <a:extLst>
              <a:ext uri="{FF2B5EF4-FFF2-40B4-BE49-F238E27FC236}">
                <a16:creationId xmlns:a16="http://schemas.microsoft.com/office/drawing/2014/main" id="{4509374B-314D-455B-B6BF-D229E653E7B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59C6577-D572-49B8-83AA-FABBF20EBE3E}"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1 Título">
            <a:extLst>
              <a:ext uri="{FF2B5EF4-FFF2-40B4-BE49-F238E27FC236}">
                <a16:creationId xmlns:a16="http://schemas.microsoft.com/office/drawing/2014/main" id="{9071875F-97FE-49BD-B8E7-56C72376B75F}"/>
              </a:ext>
            </a:extLst>
          </p:cNvPr>
          <p:cNvSpPr>
            <a:spLocks noGrp="1"/>
          </p:cNvSpPr>
          <p:nvPr>
            <p:ph type="title"/>
          </p:nvPr>
        </p:nvSpPr>
        <p:spPr/>
        <p:txBody>
          <a:bodyPr/>
          <a:lstStyle/>
          <a:p>
            <a:r>
              <a:rPr lang="es-MX" altLang="es-MX"/>
              <a:t>CONCEPTO DE COORDINADO  RFA</a:t>
            </a:r>
          </a:p>
        </p:txBody>
      </p:sp>
      <p:sp>
        <p:nvSpPr>
          <p:cNvPr id="10242" name="2 Marcador de contenido">
            <a:extLst>
              <a:ext uri="{FF2B5EF4-FFF2-40B4-BE49-F238E27FC236}">
                <a16:creationId xmlns:a16="http://schemas.microsoft.com/office/drawing/2014/main" id="{181B2C17-CBAE-4FBA-96FC-A8F75DA3862A}"/>
              </a:ext>
            </a:extLst>
          </p:cNvPr>
          <p:cNvSpPr>
            <a:spLocks noGrp="1"/>
          </p:cNvSpPr>
          <p:nvPr>
            <p:ph idx="1"/>
          </p:nvPr>
        </p:nvSpPr>
        <p:spPr/>
        <p:txBody>
          <a:bodyPr/>
          <a:lstStyle/>
          <a:p>
            <a:pPr algn="just"/>
            <a:r>
              <a:rPr lang="es-ES" altLang="es-MX" b="1"/>
              <a:t>II.</a:t>
            </a:r>
            <a:r>
              <a:rPr lang="es-ES" altLang="es-MX"/>
              <a:t>	Cumplir con las obligaciones en materia fiscal por cuenta de cada uno de sus integrantes en forma global.</a:t>
            </a:r>
          </a:p>
          <a:p>
            <a:pPr algn="just">
              <a:buFont typeface="Arial" panose="020B0604020202020204" pitchFamily="34" charset="0"/>
              <a:buNone/>
            </a:pPr>
            <a:endParaRPr lang="es-MX" altLang="es-MX"/>
          </a:p>
          <a:p>
            <a:pPr algn="just"/>
            <a:r>
              <a:rPr lang="es-ES" altLang="es-MX" b="1"/>
              <a:t>III.</a:t>
            </a:r>
            <a:r>
              <a:rPr lang="es-ES" altLang="es-MX"/>
              <a:t>	Contar con un manual de políticas para la aplicación de los gastos comunes y su prorrateo a cada uno de sus integrantes, el cual deberán tener a disposición de las autoridades fiscales cuando se lo soliciten.</a:t>
            </a:r>
            <a:endParaRPr lang="es-MX" altLang="es-MX"/>
          </a:p>
          <a:p>
            <a:pPr algn="just">
              <a:buFont typeface="Arial" panose="020B0604020202020204" pitchFamily="34" charset="0"/>
              <a:buNone/>
            </a:pPr>
            <a:endParaRPr lang="es-MX" altLang="es-MX"/>
          </a:p>
        </p:txBody>
      </p:sp>
      <p:sp>
        <p:nvSpPr>
          <p:cNvPr id="4" name="3 Marcador de número de diapositiva">
            <a:extLst>
              <a:ext uri="{FF2B5EF4-FFF2-40B4-BE49-F238E27FC236}">
                <a16:creationId xmlns:a16="http://schemas.microsoft.com/office/drawing/2014/main" id="{95131E59-DC6E-4938-8B5D-8292510D7AC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5E939BD-4247-460E-BFA3-2ADBBBABEFA1}"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405BA-1511-45DC-85B5-4A5916DBE80F}"/>
              </a:ext>
            </a:extLst>
          </p:cNvPr>
          <p:cNvSpPr>
            <a:spLocks noGrp="1"/>
          </p:cNvSpPr>
          <p:nvPr>
            <p:ph type="title"/>
          </p:nvPr>
        </p:nvSpPr>
        <p:spPr/>
        <p:txBody>
          <a:bodyPr>
            <a:normAutofit/>
          </a:bodyPr>
          <a:lstStyle/>
          <a:p>
            <a:pPr algn="ctr"/>
            <a:r>
              <a:rPr lang="es-MX" b="1" dirty="0"/>
              <a:t>Aviso para tributar a través de un coordinado (regla 1.8)</a:t>
            </a:r>
          </a:p>
        </p:txBody>
      </p:sp>
      <p:sp>
        <p:nvSpPr>
          <p:cNvPr id="4" name="Marcador de contenido 3">
            <a:extLst>
              <a:ext uri="{FF2B5EF4-FFF2-40B4-BE49-F238E27FC236}">
                <a16:creationId xmlns:a16="http://schemas.microsoft.com/office/drawing/2014/main" id="{CAA340F4-B275-4BD3-8296-E3CB7F7B6E8D}"/>
              </a:ext>
            </a:extLst>
          </p:cNvPr>
          <p:cNvSpPr>
            <a:spLocks noGrp="1"/>
          </p:cNvSpPr>
          <p:nvPr>
            <p:ph idx="1"/>
          </p:nvPr>
        </p:nvSpPr>
        <p:spPr/>
        <p:txBody>
          <a:bodyPr>
            <a:normAutofit lnSpcReduction="10000"/>
          </a:bodyPr>
          <a:lstStyle/>
          <a:p>
            <a:pPr marL="0" indent="0" algn="just">
              <a:buNone/>
            </a:pPr>
            <a:r>
              <a:rPr lang="es-MX" sz="2200" dirty="0"/>
              <a:t>Quienes opten por pagar el ISR a través de un coordinado o de varios coordinados de autotransporte terrestre de carga federal de los que sean integrantes, </a:t>
            </a:r>
            <a:r>
              <a:rPr lang="es-MX" sz="2200" b="1" dirty="0"/>
              <a:t>deberán presentar</a:t>
            </a:r>
            <a:r>
              <a:rPr lang="es-MX" sz="2200" dirty="0"/>
              <a:t> además del aviso de opción, el de actualización de actividades económicas y obligaciones ante las autoridades fiscales e informar por escrito al coordinado del que sean integrantes, que ejercerán dicha opción y que presentaron el aviso de actualización ante el RFC, a más tardar </a:t>
            </a:r>
            <a:r>
              <a:rPr lang="es-MX" sz="2200" b="1" dirty="0"/>
              <a:t>dentro de los 30 días siguientes</a:t>
            </a:r>
            <a:r>
              <a:rPr lang="es-MX" sz="2200" dirty="0"/>
              <a:t> a la entrada en vigor de la presente Resolución, en los términos de lo establecido en el artículo 30, fracción V del Reglamento del CFF y en la ficha de trámite 71/CFF "Aviso de actualización de actividades económicas y obligaciones", contenida en el Anexo 1-A de la RMF. </a:t>
            </a:r>
          </a:p>
          <a:p>
            <a:pPr marL="0" indent="0" algn="just">
              <a:buNone/>
            </a:pPr>
            <a:r>
              <a:rPr lang="es-MX" sz="2200" dirty="0"/>
              <a:t>Los contribuyentes que </a:t>
            </a:r>
            <a:r>
              <a:rPr lang="es-MX" sz="2200" b="1" dirty="0"/>
              <a:t>por ejercicios anteriores hubieran presentado</a:t>
            </a:r>
            <a:r>
              <a:rPr lang="es-MX" sz="2200" dirty="0"/>
              <a:t> su aviso de opción para tributar a través de un coordinado y de actualización de actividades económicas y obligaciones, a que se refiere esta regla, </a:t>
            </a:r>
            <a:r>
              <a:rPr lang="es-MX" sz="2200" b="1" dirty="0"/>
              <a:t>no deberán presentar el aviso correspondiente</a:t>
            </a:r>
          </a:p>
        </p:txBody>
      </p:sp>
      <p:sp>
        <p:nvSpPr>
          <p:cNvPr id="3" name="Marcador de número de diapositiva 2"/>
          <p:cNvSpPr>
            <a:spLocks noGrp="1"/>
          </p:cNvSpPr>
          <p:nvPr>
            <p:ph type="sldNum" sz="quarter" idx="12"/>
          </p:nvPr>
        </p:nvSpPr>
        <p:spPr>
          <a:solidFill>
            <a:schemeClr val="bg1"/>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6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es-E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468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8BEE1CE-523D-8A3B-E7BE-5FB38936E560}"/>
              </a:ext>
            </a:extLst>
          </p:cNvPr>
          <p:cNvSpPr>
            <a:spLocks noGrp="1"/>
          </p:cNvSpPr>
          <p:nvPr>
            <p:ph type="title"/>
          </p:nvPr>
        </p:nvSpPr>
        <p:spPr/>
        <p:txBody>
          <a:bodyPr>
            <a:normAutofit/>
          </a:bodyPr>
          <a:lstStyle/>
          <a:p>
            <a:r>
              <a:rPr lang="es-MX" dirty="0"/>
              <a:t>¿Cuándo no se puede tributar en régimen de coordinados?</a:t>
            </a:r>
          </a:p>
        </p:txBody>
      </p:sp>
      <p:sp>
        <p:nvSpPr>
          <p:cNvPr id="4" name="Marcador de contenido 3">
            <a:extLst>
              <a:ext uri="{FF2B5EF4-FFF2-40B4-BE49-F238E27FC236}">
                <a16:creationId xmlns:a16="http://schemas.microsoft.com/office/drawing/2014/main" id="{5928CDBC-71B4-6D0A-59ED-E3CC2519F97B}"/>
              </a:ext>
            </a:extLst>
          </p:cNvPr>
          <p:cNvSpPr>
            <a:spLocks noGrp="1"/>
          </p:cNvSpPr>
          <p:nvPr>
            <p:ph idx="1"/>
          </p:nvPr>
        </p:nvSpPr>
        <p:spPr/>
        <p:txBody>
          <a:bodyPr>
            <a:normAutofit/>
          </a:bodyPr>
          <a:lstStyle/>
          <a:p>
            <a:r>
              <a:rPr lang="es-MX" sz="2400" dirty="0"/>
              <a:t>Cuando presente preponderadamente sus servicios a otra persona moral residente en el país o en el extranjero, que se considere parte relacionada, o el incumplimiento en la proporcionalidad de los ingresos propios de la actividad.</a:t>
            </a:r>
          </a:p>
          <a:p>
            <a:endParaRPr lang="es-MX" sz="2400" dirty="0"/>
          </a:p>
        </p:txBody>
      </p:sp>
    </p:spTree>
    <p:extLst>
      <p:ext uri="{BB962C8B-B14F-4D97-AF65-F5344CB8AC3E}">
        <p14:creationId xmlns:p14="http://schemas.microsoft.com/office/powerpoint/2010/main" val="357848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3E88DE-1215-F1A0-26D2-9E8F382CB831}"/>
              </a:ext>
            </a:extLst>
          </p:cNvPr>
          <p:cNvSpPr>
            <a:spLocks noGrp="1"/>
          </p:cNvSpPr>
          <p:nvPr>
            <p:ph type="title"/>
          </p:nvPr>
        </p:nvSpPr>
        <p:spPr/>
        <p:txBody>
          <a:bodyPr/>
          <a:lstStyle/>
          <a:p>
            <a:r>
              <a:rPr lang="es-MX" dirty="0"/>
              <a:t>Operación de régimen fiscal</a:t>
            </a:r>
          </a:p>
        </p:txBody>
      </p:sp>
      <p:sp>
        <p:nvSpPr>
          <p:cNvPr id="3" name="Marcador de texto 2">
            <a:extLst>
              <a:ext uri="{FF2B5EF4-FFF2-40B4-BE49-F238E27FC236}">
                <a16:creationId xmlns:a16="http://schemas.microsoft.com/office/drawing/2014/main" id="{755A0ADE-801D-F570-14D9-C3C9343A315E}"/>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178503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E7F1CB1-1BCB-8F3D-A2D3-95A4236AAE08}"/>
              </a:ext>
            </a:extLst>
          </p:cNvPr>
          <p:cNvSpPr>
            <a:spLocks noGrp="1"/>
          </p:cNvSpPr>
          <p:nvPr>
            <p:ph type="title"/>
          </p:nvPr>
        </p:nvSpPr>
        <p:spPr/>
        <p:txBody>
          <a:bodyPr/>
          <a:lstStyle/>
          <a:p>
            <a:r>
              <a:rPr lang="es-MX" dirty="0"/>
              <a:t>Personas morales que se dedican al transporte</a:t>
            </a:r>
          </a:p>
        </p:txBody>
      </p:sp>
      <p:sp>
        <p:nvSpPr>
          <p:cNvPr id="5" name="Marcador de contenido 4">
            <a:extLst>
              <a:ext uri="{FF2B5EF4-FFF2-40B4-BE49-F238E27FC236}">
                <a16:creationId xmlns:a16="http://schemas.microsoft.com/office/drawing/2014/main" id="{B9F8FE44-3DE2-EC71-9D6B-9ACDB2089B9C}"/>
              </a:ext>
            </a:extLst>
          </p:cNvPr>
          <p:cNvSpPr>
            <a:spLocks noGrp="1"/>
          </p:cNvSpPr>
          <p:nvPr>
            <p:ph idx="1"/>
          </p:nvPr>
        </p:nvSpPr>
        <p:spPr/>
        <p:txBody>
          <a:bodyPr>
            <a:normAutofit lnSpcReduction="10000"/>
          </a:bodyPr>
          <a:lstStyle/>
          <a:p>
            <a:pPr algn="just"/>
            <a:r>
              <a:rPr lang="es-MX" b="0" i="0" dirty="0">
                <a:solidFill>
                  <a:srgbClr val="3D405A"/>
                </a:solidFill>
                <a:effectLst/>
                <a:highlight>
                  <a:srgbClr val="FFFFFF"/>
                </a:highlight>
                <a:latin typeface="Montserrat" panose="00000500000000000000" pitchFamily="2" charset="0"/>
              </a:rPr>
              <a:t>Los transportistas pueden llevar acabo su actividad fiscal de la siguiente manera:</a:t>
            </a:r>
          </a:p>
          <a:p>
            <a:pPr algn="just">
              <a:buFont typeface="+mj-lt"/>
              <a:buAutoNum type="arabicPeriod"/>
            </a:pPr>
            <a:r>
              <a:rPr lang="es-MX" b="1" i="0" dirty="0">
                <a:solidFill>
                  <a:srgbClr val="3D405A"/>
                </a:solidFill>
                <a:effectLst/>
                <a:highlight>
                  <a:srgbClr val="FFFFFF"/>
                </a:highlight>
                <a:latin typeface="Montserrat" panose="00000500000000000000" pitchFamily="2" charset="0"/>
              </a:rPr>
              <a:t>Propia. </a:t>
            </a:r>
            <a:r>
              <a:rPr lang="es-MX" b="0" i="0" dirty="0">
                <a:solidFill>
                  <a:srgbClr val="3D405A"/>
                </a:solidFill>
                <a:effectLst/>
                <a:highlight>
                  <a:srgbClr val="FFFFFF"/>
                </a:highlight>
                <a:latin typeface="Montserrat" panose="00000500000000000000" pitchFamily="2" charset="0"/>
              </a:rPr>
              <a:t>Las personas morales que no realicen las  actividades empresariales por cuenta de sus integrantes, deberán cumplir con las obligaciones del artículo 73 y con los artículos 72, 76, 102 y 105 de la Ley.</a:t>
            </a:r>
            <a:endParaRPr lang="es-MX" b="1" i="0" dirty="0">
              <a:solidFill>
                <a:srgbClr val="3D405A"/>
              </a:solidFill>
              <a:effectLst/>
              <a:highlight>
                <a:srgbClr val="FFFFFF"/>
              </a:highlight>
              <a:latin typeface="Montserrat" panose="00000500000000000000" pitchFamily="2" charset="0"/>
            </a:endParaRPr>
          </a:p>
          <a:p>
            <a:pPr algn="just">
              <a:buFont typeface="+mj-lt"/>
              <a:buAutoNum type="arabicPeriod"/>
            </a:pPr>
            <a:r>
              <a:rPr lang="es-MX" b="1" i="0" dirty="0">
                <a:solidFill>
                  <a:srgbClr val="3D405A"/>
                </a:solidFill>
                <a:effectLst/>
                <a:highlight>
                  <a:srgbClr val="FFFFFF"/>
                </a:highlight>
                <a:latin typeface="Montserrat" panose="00000500000000000000" pitchFamily="2" charset="0"/>
              </a:rPr>
              <a:t>A través de integrantes.</a:t>
            </a:r>
          </a:p>
          <a:p>
            <a:pPr marL="0" indent="0" algn="just">
              <a:buNone/>
            </a:pPr>
            <a:r>
              <a:rPr lang="es-MX" i="0" dirty="0">
                <a:solidFill>
                  <a:srgbClr val="3D405A"/>
                </a:solidFill>
                <a:effectLst/>
                <a:highlight>
                  <a:srgbClr val="FFFFFF"/>
                </a:highlight>
                <a:latin typeface="Montserrat" panose="00000500000000000000" pitchFamily="2" charset="0"/>
              </a:rPr>
              <a:t>Las personas morales cumplirán con sus propias obligaciones y lo harán en forma conjunta por sus integrantes en los casos en que así proceda. Igualmente, el impuesto que determinen por cada uno de sus integrantes se enterará de manera conjunta en una sola declaración.</a:t>
            </a:r>
            <a:endParaRPr lang="es-MX" b="0" i="0" dirty="0">
              <a:solidFill>
                <a:srgbClr val="3D405A"/>
              </a:solidFill>
              <a:effectLst/>
              <a:highlight>
                <a:srgbClr val="FFFFFF"/>
              </a:highlight>
              <a:latin typeface="Montserrat" panose="00000500000000000000" pitchFamily="2" charset="0"/>
            </a:endParaRPr>
          </a:p>
          <a:p>
            <a:pPr marL="0" indent="0" algn="just">
              <a:buNone/>
            </a:pPr>
            <a:r>
              <a:rPr lang="es-MX" b="1" dirty="0">
                <a:solidFill>
                  <a:srgbClr val="3D405A"/>
                </a:solidFill>
                <a:highlight>
                  <a:srgbClr val="FFFFFF"/>
                </a:highlight>
                <a:latin typeface="Montserrat" panose="00000500000000000000" pitchFamily="2" charset="0"/>
              </a:rPr>
              <a:t>3</a:t>
            </a:r>
            <a:r>
              <a:rPr lang="es-MX" b="1" i="0" dirty="0">
                <a:solidFill>
                  <a:srgbClr val="3D405A"/>
                </a:solidFill>
                <a:effectLst/>
                <a:highlight>
                  <a:srgbClr val="FFFFFF"/>
                </a:highlight>
                <a:latin typeface="Montserrat" panose="00000500000000000000" pitchFamily="2" charset="0"/>
              </a:rPr>
              <a:t>. Sin integrantes.</a:t>
            </a:r>
            <a:r>
              <a:rPr lang="es-MX" b="0" i="0" dirty="0">
                <a:solidFill>
                  <a:srgbClr val="3D405A"/>
                </a:solidFill>
                <a:effectLst/>
                <a:highlight>
                  <a:srgbClr val="FFFFFF"/>
                </a:highlight>
                <a:latin typeface="Montserrat" panose="00000500000000000000" pitchFamily="2" charset="0"/>
              </a:rPr>
              <a:t>  Deberán cumplir con las obligaciones del art. 72, 73, 76, 102 y 105 de la ley.</a:t>
            </a:r>
          </a:p>
          <a:p>
            <a:pPr algn="just"/>
            <a:endParaRPr lang="es-MX" dirty="0"/>
          </a:p>
        </p:txBody>
      </p:sp>
    </p:spTree>
    <p:extLst>
      <p:ext uri="{BB962C8B-B14F-4D97-AF65-F5344CB8AC3E}">
        <p14:creationId xmlns:p14="http://schemas.microsoft.com/office/powerpoint/2010/main" val="3097679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74E6BA-792A-B378-22E3-192BD772D20F}"/>
              </a:ext>
            </a:extLst>
          </p:cNvPr>
          <p:cNvSpPr>
            <a:spLocks noGrp="1"/>
          </p:cNvSpPr>
          <p:nvPr>
            <p:ph type="title"/>
          </p:nvPr>
        </p:nvSpPr>
        <p:spPr/>
        <p:txBody>
          <a:bodyPr>
            <a:noAutofit/>
          </a:bodyPr>
          <a:lstStyle/>
          <a:p>
            <a:pPr marL="452628" indent="-342900">
              <a:defRPr/>
            </a:pPr>
            <a:r>
              <a:rPr lang="es-MX" sz="3200" b="1" dirty="0">
                <a:latin typeface="Arial" charset="0"/>
                <a:cs typeface="Arial" charset="0"/>
              </a:rPr>
              <a:t>COMO CUMPLIRAN SUS OBLIGACIONES </a:t>
            </a:r>
            <a:br>
              <a:rPr lang="es-MX" sz="3200" b="1" dirty="0">
                <a:latin typeface="Arial" charset="0"/>
                <a:cs typeface="Arial" charset="0"/>
              </a:rPr>
            </a:br>
            <a:r>
              <a:rPr lang="es-MX" sz="3200" b="1" dirty="0">
                <a:latin typeface="Arial" charset="0"/>
                <a:cs typeface="Arial" charset="0"/>
              </a:rPr>
              <a:t>(art. 72 LISR)</a:t>
            </a:r>
            <a:endParaRPr lang="es-MX" sz="3200" dirty="0"/>
          </a:p>
        </p:txBody>
      </p:sp>
      <p:sp>
        <p:nvSpPr>
          <p:cNvPr id="36866" name="2 Marcador de contenido">
            <a:extLst>
              <a:ext uri="{FF2B5EF4-FFF2-40B4-BE49-F238E27FC236}">
                <a16:creationId xmlns:a16="http://schemas.microsoft.com/office/drawing/2014/main" id="{A6FA4C1E-B9EE-484E-9EF0-82FAE37854D9}"/>
              </a:ext>
            </a:extLst>
          </p:cNvPr>
          <p:cNvSpPr>
            <a:spLocks noGrp="1"/>
          </p:cNvSpPr>
          <p:nvPr>
            <p:ph idx="1"/>
          </p:nvPr>
        </p:nvSpPr>
        <p:spPr/>
        <p:txBody>
          <a:bodyPr>
            <a:noAutofit/>
          </a:bodyPr>
          <a:lstStyle/>
          <a:p>
            <a:pPr marL="452628" indent="-342900" algn="just">
              <a:buClr>
                <a:schemeClr val="accent3"/>
              </a:buClr>
              <a:defRPr/>
            </a:pPr>
            <a:r>
              <a:rPr lang="es-MX" sz="2000" dirty="0">
                <a:latin typeface="Arial" charset="0"/>
                <a:cs typeface="Arial" charset="0"/>
              </a:rPr>
              <a:t>Los coordinados cumplirán con las obligaciones establecidas en esta Ley, aplicando al efecto lo dispuesto en la Sección I del Capítulo II del Título IV de la misma, de acuerdo a lo siguiente:</a:t>
            </a:r>
          </a:p>
          <a:p>
            <a:pPr marL="452628" indent="-342900" algn="just">
              <a:buClr>
                <a:schemeClr val="accent3"/>
              </a:buClr>
              <a:defRPr/>
            </a:pPr>
            <a:endParaRPr lang="es-MX" sz="2000" dirty="0">
              <a:latin typeface="Arial" charset="0"/>
              <a:cs typeface="Arial" charset="0"/>
            </a:endParaRPr>
          </a:p>
          <a:p>
            <a:pPr marL="658368" lvl="1" indent="-246888" algn="just">
              <a:buFont typeface="Wingdings" pitchFamily="2" charset="2"/>
              <a:buChar char="§"/>
              <a:defRPr/>
            </a:pPr>
            <a:r>
              <a:rPr lang="es-MX" sz="2000" dirty="0">
                <a:latin typeface="Arial" charset="0"/>
                <a:cs typeface="Arial" charset="0"/>
              </a:rPr>
              <a:t>Calcularán y enterarán, por cada uno de sus integrantes, los pagos provisionales.</a:t>
            </a:r>
          </a:p>
          <a:p>
            <a:pPr marL="658368" lvl="1" indent="-246888" algn="just">
              <a:buFont typeface="Wingdings" pitchFamily="2" charset="2"/>
              <a:buChar char="§"/>
              <a:defRPr/>
            </a:pPr>
            <a:r>
              <a:rPr lang="es-MX" sz="2000" dirty="0">
                <a:latin typeface="Arial" charset="0"/>
                <a:cs typeface="Arial" charset="0"/>
              </a:rPr>
              <a:t>El impuesto del ejercicio se pagará mediante declaración que presentarán las personas morales durante el mes de marzo del año siguiente.</a:t>
            </a:r>
          </a:p>
          <a:p>
            <a:pPr marL="658368" lvl="1" indent="-246888" algn="just">
              <a:buFont typeface="Wingdings" pitchFamily="2" charset="2"/>
              <a:buChar char="§"/>
              <a:defRPr/>
            </a:pPr>
            <a:r>
              <a:rPr lang="es-MX" sz="2000" dirty="0">
                <a:latin typeface="Arial" charset="0"/>
                <a:cs typeface="Arial" charset="0"/>
              </a:rPr>
              <a:t>Efectuarán por cuenta de sus integrantes las retenciones y el entero de las mismas y, en su caso, expedirán las constancias de dichas retenciones.</a:t>
            </a:r>
          </a:p>
          <a:p>
            <a:pPr marL="658368" lvl="1" indent="-246888" algn="just">
              <a:buFont typeface="Wingdings" pitchFamily="2" charset="2"/>
              <a:buChar char="§"/>
              <a:defRPr/>
            </a:pPr>
            <a:r>
              <a:rPr lang="es-MX" sz="2000" dirty="0">
                <a:latin typeface="Arial" charset="0"/>
                <a:cs typeface="Arial" charset="0"/>
              </a:rPr>
              <a:t>Llevarán un registro por separado de los ingresos, gastos e inversiones, de las operaciones que realicen por cuenta de cada uno de sus integrantes.</a:t>
            </a:r>
          </a:p>
        </p:txBody>
      </p:sp>
      <p:sp>
        <p:nvSpPr>
          <p:cNvPr id="117763" name="3 Marcador de número de diapositiva">
            <a:extLst>
              <a:ext uri="{FF2B5EF4-FFF2-40B4-BE49-F238E27FC236}">
                <a16:creationId xmlns:a16="http://schemas.microsoft.com/office/drawing/2014/main" id="{F45D5E61-ECD4-4B1B-8A39-9DFF82EF3FD3}"/>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55ED6AE-9E50-4B43-AD79-F28F027FA7EE}"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F300F-A953-C305-CA96-2F65FEC39C43}"/>
              </a:ext>
            </a:extLst>
          </p:cNvPr>
          <p:cNvSpPr>
            <a:spLocks noGrp="1"/>
          </p:cNvSpPr>
          <p:nvPr>
            <p:ph type="title"/>
          </p:nvPr>
        </p:nvSpPr>
        <p:spPr/>
        <p:txBody>
          <a:bodyPr/>
          <a:lstStyle/>
          <a:p>
            <a:r>
              <a:rPr lang="es-MX" dirty="0"/>
              <a:t>Obligaciones</a:t>
            </a:r>
          </a:p>
        </p:txBody>
      </p:sp>
      <p:sp>
        <p:nvSpPr>
          <p:cNvPr id="12290" name="2 Marcador de contenido">
            <a:extLst>
              <a:ext uri="{FF2B5EF4-FFF2-40B4-BE49-F238E27FC236}">
                <a16:creationId xmlns:a16="http://schemas.microsoft.com/office/drawing/2014/main" id="{F852C1D5-3D4D-4468-A4B1-579B42AE9C6C}"/>
              </a:ext>
            </a:extLst>
          </p:cNvPr>
          <p:cNvSpPr>
            <a:spLocks noGrp="1"/>
          </p:cNvSpPr>
          <p:nvPr>
            <p:ph idx="1"/>
          </p:nvPr>
        </p:nvSpPr>
        <p:spPr/>
        <p:txBody>
          <a:bodyPr>
            <a:normAutofit lnSpcReduction="10000"/>
          </a:bodyPr>
          <a:lstStyle/>
          <a:p>
            <a:pPr lvl="1" algn="just">
              <a:buFont typeface="Arial" panose="020B0604020202020204" pitchFamily="34" charset="0"/>
              <a:buNone/>
            </a:pPr>
            <a:endParaRPr lang="es-MX" altLang="es-MX" sz="1600" dirty="0"/>
          </a:p>
          <a:p>
            <a:pPr lvl="1" algn="just">
              <a:buFont typeface="Wingdings" panose="05000000000000000000" pitchFamily="2" charset="2"/>
              <a:buChar char="§"/>
            </a:pPr>
            <a:r>
              <a:rPr lang="es-MX" altLang="es-MX" sz="2200" dirty="0"/>
              <a:t>Expedir y recabar los comprobantes fiscales de los ingresos que perciban y de las erogaciones que se efectúen, de las operaciones que realicen por cuenta de cada uno de sus integrantes.</a:t>
            </a:r>
          </a:p>
          <a:p>
            <a:pPr lvl="1" algn="just">
              <a:buFont typeface="Arial" panose="020B0604020202020204" pitchFamily="34" charset="0"/>
              <a:buNone/>
            </a:pPr>
            <a:endParaRPr lang="es-MX" altLang="es-MX" sz="1100" dirty="0"/>
          </a:p>
          <a:p>
            <a:pPr lvl="1" algn="just">
              <a:buFont typeface="Wingdings" panose="05000000000000000000" pitchFamily="2" charset="2"/>
              <a:buChar char="§"/>
            </a:pPr>
            <a:r>
              <a:rPr lang="es-MX" altLang="es-MX" sz="2200" dirty="0"/>
              <a:t>Proporcionarán a sus integrantes, constancia de los ingresos y gastos, así como el impuesto que el coordinado pagó por cuenta del integrante, a más tardar el 31 de enero de cada año.</a:t>
            </a:r>
          </a:p>
          <a:p>
            <a:pPr lvl="1" algn="just">
              <a:buFont typeface="Arial" panose="020B0604020202020204" pitchFamily="34" charset="0"/>
              <a:buNone/>
            </a:pPr>
            <a:endParaRPr lang="es-MX" altLang="es-MX" sz="1100" dirty="0"/>
          </a:p>
          <a:p>
            <a:pPr lvl="1" algn="just">
              <a:buFont typeface="Wingdings" panose="05000000000000000000" pitchFamily="2" charset="2"/>
              <a:buChar char="§"/>
            </a:pPr>
            <a:r>
              <a:rPr lang="es-MX" altLang="es-MX" sz="2200" dirty="0"/>
              <a:t>Cumplirán con sus propias obligaciones y lo harán en forma conjunta por sus integrantes.</a:t>
            </a:r>
          </a:p>
          <a:p>
            <a:pPr lvl="1" algn="just">
              <a:buFont typeface="Arial" panose="020B0604020202020204" pitchFamily="34" charset="0"/>
              <a:buNone/>
            </a:pPr>
            <a:endParaRPr lang="es-MX" altLang="es-MX" sz="1100" dirty="0"/>
          </a:p>
          <a:p>
            <a:pPr lvl="1" algn="just">
              <a:buFont typeface="Wingdings" panose="05000000000000000000" pitchFamily="2" charset="2"/>
              <a:buChar char="§"/>
            </a:pPr>
            <a:r>
              <a:rPr lang="es-MX" altLang="es-MX" sz="2200" dirty="0"/>
              <a:t>El impuesto que determinen por cada uno de sus integrantes se enterará de manera conjunta en una sola declaración.</a:t>
            </a:r>
          </a:p>
        </p:txBody>
      </p:sp>
      <p:sp>
        <p:nvSpPr>
          <p:cNvPr id="118787" name="3 Marcador de número de diapositiva">
            <a:extLst>
              <a:ext uri="{FF2B5EF4-FFF2-40B4-BE49-F238E27FC236}">
                <a16:creationId xmlns:a16="http://schemas.microsoft.com/office/drawing/2014/main" id="{CCB34230-C460-44A8-BEE7-7B0226CC3541}"/>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9964013-799D-431A-B46E-EC46B77E90E9}"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513B4F-799B-53D4-E039-355B79E4C34A}"/>
              </a:ext>
            </a:extLst>
          </p:cNvPr>
          <p:cNvSpPr>
            <a:spLocks noGrp="1"/>
          </p:cNvSpPr>
          <p:nvPr>
            <p:ph type="title"/>
          </p:nvPr>
        </p:nvSpPr>
        <p:spPr/>
        <p:txBody>
          <a:bodyPr/>
          <a:lstStyle/>
          <a:p>
            <a:r>
              <a:rPr lang="es-MX" altLang="es-MX" b="1" dirty="0"/>
              <a:t>RESPONSABILIDAD SOLIDARIA </a:t>
            </a:r>
            <a:br>
              <a:rPr lang="es-MX" altLang="es-MX" b="1" dirty="0"/>
            </a:br>
            <a:endParaRPr lang="es-MX" dirty="0"/>
          </a:p>
        </p:txBody>
      </p:sp>
      <p:sp>
        <p:nvSpPr>
          <p:cNvPr id="14338" name="2 Marcador de contenido">
            <a:extLst>
              <a:ext uri="{FF2B5EF4-FFF2-40B4-BE49-F238E27FC236}">
                <a16:creationId xmlns:a16="http://schemas.microsoft.com/office/drawing/2014/main" id="{2E00C296-CE8A-4EAA-9532-970D15C0ABAF}"/>
              </a:ext>
            </a:extLst>
          </p:cNvPr>
          <p:cNvSpPr>
            <a:spLocks noGrp="1"/>
          </p:cNvSpPr>
          <p:nvPr>
            <p:ph idx="1"/>
          </p:nvPr>
        </p:nvSpPr>
        <p:spPr/>
        <p:txBody>
          <a:bodyPr/>
          <a:lstStyle/>
          <a:p>
            <a:endParaRPr lang="es-ES" altLang="es-MX" sz="2200" dirty="0"/>
          </a:p>
          <a:p>
            <a:pPr>
              <a:buFont typeface="Arial" panose="020B0604020202020204" pitchFamily="34" charset="0"/>
              <a:buNone/>
            </a:pPr>
            <a:endParaRPr lang="es-MX" altLang="es-MX" sz="2200" dirty="0"/>
          </a:p>
          <a:p>
            <a:pPr algn="just"/>
            <a:r>
              <a:rPr lang="es-MX" altLang="es-MX" sz="2400" dirty="0"/>
              <a:t>El coordinado se considerará como responsable del cumplimiento de las obligaciones fiscales a cargo de sus integrantes, respecto de las operaciones realizadas a través del coordinado, siendo los integrantes responsables solidarios respecto de dicho cumplimiento por la parte que les corresponda</a:t>
            </a:r>
          </a:p>
          <a:p>
            <a:endParaRPr lang="es-MX" altLang="es-MX" sz="2200" dirty="0"/>
          </a:p>
        </p:txBody>
      </p:sp>
      <p:sp>
        <p:nvSpPr>
          <p:cNvPr id="119811" name="3 Marcador de número de diapositiva">
            <a:extLst>
              <a:ext uri="{FF2B5EF4-FFF2-40B4-BE49-F238E27FC236}">
                <a16:creationId xmlns:a16="http://schemas.microsoft.com/office/drawing/2014/main" id="{4F650C20-6091-47A6-A8C9-7799FFCC0911}"/>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427E852-2222-4DB9-A595-733144750375}"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95770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0BCBD-94CE-B9F7-08CE-70B797B0A9B4}"/>
              </a:ext>
            </a:extLst>
          </p:cNvPr>
          <p:cNvSpPr>
            <a:spLocks noGrp="1"/>
          </p:cNvSpPr>
          <p:nvPr>
            <p:ph type="title"/>
          </p:nvPr>
        </p:nvSpPr>
        <p:spPr/>
        <p:txBody>
          <a:bodyPr>
            <a:normAutofit/>
          </a:bodyPr>
          <a:lstStyle/>
          <a:p>
            <a:r>
              <a:rPr lang="es-MX" sz="4400" b="1" dirty="0"/>
              <a:t>PARTES RELACIONADAS EN COORDINADOS</a:t>
            </a:r>
            <a:endParaRPr lang="es-MX" sz="4400" dirty="0"/>
          </a:p>
        </p:txBody>
      </p:sp>
      <p:sp>
        <p:nvSpPr>
          <p:cNvPr id="3" name="2 Marcador de contenido">
            <a:extLst>
              <a:ext uri="{FF2B5EF4-FFF2-40B4-BE49-F238E27FC236}">
                <a16:creationId xmlns:a16="http://schemas.microsoft.com/office/drawing/2014/main" id="{A2A9D3E1-363B-41A9-9C69-7ABF35BD6774}"/>
              </a:ext>
            </a:extLst>
          </p:cNvPr>
          <p:cNvSpPr>
            <a:spLocks noGrp="1"/>
          </p:cNvSpPr>
          <p:nvPr>
            <p:ph idx="1"/>
          </p:nvPr>
        </p:nvSpPr>
        <p:spPr>
          <a:xfrm>
            <a:off x="1097280" y="1796874"/>
            <a:ext cx="10058400" cy="4023360"/>
          </a:xfrm>
        </p:spPr>
        <p:txBody>
          <a:bodyPr rtlCol="0">
            <a:normAutofit/>
          </a:bodyPr>
          <a:lstStyle/>
          <a:p>
            <a:pPr marL="365760" indent="-256032" algn="just">
              <a:buClr>
                <a:schemeClr val="accent3"/>
              </a:buClr>
              <a:defRPr/>
            </a:pPr>
            <a:r>
              <a:rPr lang="es-MX" dirty="0"/>
              <a:t>No se considera que dos o más personas son partes relacionadas, cuando los servicios de autotransporte terrestre de carga o de pasajeros se presten a personas con las cuales los contribuyentes se encuentren interrelacionados en la administración, control y participación de capital, siempre que el servicio final de autotransporte de carga o de pasajeros sea proporcionado a terceros, y dicho servicio no se preste conjuntamente con la enajenación de bienes. </a:t>
            </a:r>
          </a:p>
          <a:p>
            <a:pPr marL="365760" indent="-256032" algn="just">
              <a:buClr>
                <a:schemeClr val="accent3"/>
              </a:buClr>
              <a:defRPr/>
            </a:pPr>
            <a:r>
              <a:rPr lang="es-MX" dirty="0"/>
              <a:t>No se consideran partes relacionadas cuando el servicio de autotransporte se realice entre coordinados o integrantes del mismo.</a:t>
            </a:r>
          </a:p>
          <a:p>
            <a:pPr marL="365760" indent="-256032" algn="just">
              <a:buClr>
                <a:schemeClr val="accent3"/>
              </a:buClr>
              <a:defRPr/>
            </a:pPr>
            <a:endParaRPr lang="es-MX" dirty="0"/>
          </a:p>
        </p:txBody>
      </p:sp>
      <p:sp>
        <p:nvSpPr>
          <p:cNvPr id="120835" name="3 Marcador de número de diapositiva">
            <a:extLst>
              <a:ext uri="{FF2B5EF4-FFF2-40B4-BE49-F238E27FC236}">
                <a16:creationId xmlns:a16="http://schemas.microsoft.com/office/drawing/2014/main" id="{699CA4CC-EE60-46D6-B453-5A6DECF94AAA}"/>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A07686E-03E2-45E1-9D4A-BB5BD196B494}"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375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1 Título">
            <a:extLst>
              <a:ext uri="{FF2B5EF4-FFF2-40B4-BE49-F238E27FC236}">
                <a16:creationId xmlns:a16="http://schemas.microsoft.com/office/drawing/2014/main" id="{CE3E985A-B7CA-4E70-927F-0F27A0017E8A}"/>
              </a:ext>
            </a:extLst>
          </p:cNvPr>
          <p:cNvSpPr>
            <a:spLocks noGrp="1"/>
          </p:cNvSpPr>
          <p:nvPr>
            <p:ph type="title"/>
          </p:nvPr>
        </p:nvSpPr>
        <p:spPr/>
        <p:txBody>
          <a:bodyPr>
            <a:normAutofit/>
          </a:bodyPr>
          <a:lstStyle/>
          <a:p>
            <a:r>
              <a:rPr lang="es-MX" altLang="es-MX"/>
              <a:t>CUMPLIMIENTO ATRAVES DE VARIOS COORDINADOS (ART. 73 LISR)</a:t>
            </a:r>
          </a:p>
        </p:txBody>
      </p:sp>
      <p:sp>
        <p:nvSpPr>
          <p:cNvPr id="3" name="2 Marcador de contenido">
            <a:extLst>
              <a:ext uri="{FF2B5EF4-FFF2-40B4-BE49-F238E27FC236}">
                <a16:creationId xmlns:a16="http://schemas.microsoft.com/office/drawing/2014/main" id="{52760A3D-C73B-444B-9335-F652F49AF8DF}"/>
              </a:ext>
            </a:extLst>
          </p:cNvPr>
          <p:cNvSpPr>
            <a:spLocks noGrp="1"/>
          </p:cNvSpPr>
          <p:nvPr>
            <p:ph idx="1"/>
          </p:nvPr>
        </p:nvSpPr>
        <p:spPr/>
        <p:txBody>
          <a:bodyPr>
            <a:normAutofit/>
          </a:bodyPr>
          <a:lstStyle/>
          <a:p>
            <a:pPr algn="just">
              <a:buFont typeface="Arial" charset="0"/>
              <a:buChar char="•"/>
              <a:defRPr/>
            </a:pPr>
            <a:r>
              <a:rPr lang="es-ES" dirty="0"/>
              <a:t>Tratándose de personas físicas que cumplan sus obligaciones fiscales por conducto de varios coordinados de los cuales son integrantes, cuando sus ingresos provengan exclusivamente del autotransporte terrestre de carga o de pasajeros, deberán solicitar a los coordinados de los que sean integrantes, la información necesaria para calcular y enterar el impuesto sobre la renta que les corresponda. </a:t>
            </a:r>
          </a:p>
          <a:p>
            <a:pPr algn="just">
              <a:buFont typeface="Arial" charset="0"/>
              <a:buChar char="•"/>
              <a:defRPr/>
            </a:pPr>
            <a:r>
              <a:rPr lang="es-ES" dirty="0"/>
              <a:t>Excepto cuando hayan ejercido la opción a que se refiere el cuarto párrafo de la fracción II del artículo 72 de esta Ley.</a:t>
            </a:r>
            <a:endParaRPr lang="es-MX" dirty="0"/>
          </a:p>
        </p:txBody>
      </p:sp>
      <p:sp>
        <p:nvSpPr>
          <p:cNvPr id="4" name="3 Marcador de número de diapositiva">
            <a:extLst>
              <a:ext uri="{FF2B5EF4-FFF2-40B4-BE49-F238E27FC236}">
                <a16:creationId xmlns:a16="http://schemas.microsoft.com/office/drawing/2014/main" id="{00679736-70FC-4C40-9AFF-1AF32B7652B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8B00560-8FA2-4704-A051-BDB48FB43978}"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27800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1 Título">
            <a:extLst>
              <a:ext uri="{FF2B5EF4-FFF2-40B4-BE49-F238E27FC236}">
                <a16:creationId xmlns:a16="http://schemas.microsoft.com/office/drawing/2014/main" id="{F1FC6F15-3114-4212-B80D-4C8210BF3F2D}"/>
              </a:ext>
            </a:extLst>
          </p:cNvPr>
          <p:cNvSpPr>
            <a:spLocks noGrp="1"/>
          </p:cNvSpPr>
          <p:nvPr>
            <p:ph type="title"/>
          </p:nvPr>
        </p:nvSpPr>
        <p:spPr/>
        <p:txBody>
          <a:bodyPr>
            <a:normAutofit/>
          </a:bodyPr>
          <a:lstStyle/>
          <a:p>
            <a:r>
              <a:rPr lang="es-MX" altLang="es-MX" sz="3600" dirty="0"/>
              <a:t>IMPUESTO ANUAL CUANDO SE TRIBUTA POR VARIOS COORDINADOS</a:t>
            </a:r>
          </a:p>
        </p:txBody>
      </p:sp>
      <p:sp>
        <p:nvSpPr>
          <p:cNvPr id="17411" name="2 Marcador de contenido">
            <a:extLst>
              <a:ext uri="{FF2B5EF4-FFF2-40B4-BE49-F238E27FC236}">
                <a16:creationId xmlns:a16="http://schemas.microsoft.com/office/drawing/2014/main" id="{0C5C3D44-90CA-4180-B5AE-31735320B913}"/>
              </a:ext>
            </a:extLst>
          </p:cNvPr>
          <p:cNvSpPr>
            <a:spLocks noGrp="1"/>
          </p:cNvSpPr>
          <p:nvPr>
            <p:ph idx="1"/>
          </p:nvPr>
        </p:nvSpPr>
        <p:spPr/>
        <p:txBody>
          <a:bodyPr/>
          <a:lstStyle/>
          <a:p>
            <a:pPr algn="just"/>
            <a:r>
              <a:rPr lang="es-ES" altLang="es-MX" sz="3000" dirty="0"/>
              <a:t>Para calcular y enterar el impuesto del ejercicio aplicarán lo dispuesto por el artículo 109 de esta Ley. </a:t>
            </a:r>
          </a:p>
          <a:p>
            <a:pPr algn="just"/>
            <a:r>
              <a:rPr lang="es-ES" altLang="es-MX" sz="3000" dirty="0"/>
              <a:t>A la utilidad gravable determinada conforme a dicho precepto, se le aplicará la tarifa del artículo 152 del presente ordenamiento.</a:t>
            </a:r>
            <a:endParaRPr lang="es-MX" altLang="es-MX" sz="3000" dirty="0"/>
          </a:p>
        </p:txBody>
      </p:sp>
      <p:sp>
        <p:nvSpPr>
          <p:cNvPr id="4" name="3 Marcador de número de diapositiva">
            <a:extLst>
              <a:ext uri="{FF2B5EF4-FFF2-40B4-BE49-F238E27FC236}">
                <a16:creationId xmlns:a16="http://schemas.microsoft.com/office/drawing/2014/main" id="{C657085A-0D82-477C-A3C0-F6157E1E3FF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AE7807E-3089-437F-AF56-B6CEE86E3CA2}"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475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1 Título">
            <a:extLst>
              <a:ext uri="{FF2B5EF4-FFF2-40B4-BE49-F238E27FC236}">
                <a16:creationId xmlns:a16="http://schemas.microsoft.com/office/drawing/2014/main" id="{003DDB02-F322-4DAE-887B-A375B2A05433}"/>
              </a:ext>
            </a:extLst>
          </p:cNvPr>
          <p:cNvSpPr>
            <a:spLocks noGrp="1"/>
          </p:cNvSpPr>
          <p:nvPr>
            <p:ph type="title"/>
          </p:nvPr>
        </p:nvSpPr>
        <p:spPr/>
        <p:txBody>
          <a:bodyPr>
            <a:normAutofit/>
          </a:bodyPr>
          <a:lstStyle/>
          <a:p>
            <a:r>
              <a:rPr lang="es-MX" altLang="es-MX"/>
              <a:t>CUMPLIMIENTO EN FORMA INDIVIDUAL</a:t>
            </a:r>
          </a:p>
        </p:txBody>
      </p:sp>
      <p:sp>
        <p:nvSpPr>
          <p:cNvPr id="18435" name="2 Marcador de contenido">
            <a:extLst>
              <a:ext uri="{FF2B5EF4-FFF2-40B4-BE49-F238E27FC236}">
                <a16:creationId xmlns:a16="http://schemas.microsoft.com/office/drawing/2014/main" id="{05EEC353-0B32-4751-A551-58C3DBDF5E63}"/>
              </a:ext>
            </a:extLst>
          </p:cNvPr>
          <p:cNvSpPr>
            <a:spLocks noGrp="1"/>
          </p:cNvSpPr>
          <p:nvPr>
            <p:ph idx="1"/>
          </p:nvPr>
        </p:nvSpPr>
        <p:spPr/>
        <p:txBody>
          <a:bodyPr/>
          <a:lstStyle/>
          <a:p>
            <a:pPr algn="just"/>
            <a:r>
              <a:rPr lang="es-ES" altLang="es-MX" sz="3000"/>
              <a:t>Las personas físicas integrantes de personas morales que realicen actividades de autotransporte terrestre de carga o de pasajeros, podrán cumplir con las obligaciones establecidas en esta Ley en forma individual, siempre que administren directamente los vehículos que les correspondan o los hubieran aportado a la persona moral de que se trate.</a:t>
            </a:r>
            <a:endParaRPr lang="es-MX" altLang="es-MX" sz="3000"/>
          </a:p>
          <a:p>
            <a:pPr algn="just"/>
            <a:endParaRPr lang="es-MX" altLang="es-MX"/>
          </a:p>
        </p:txBody>
      </p:sp>
      <p:sp>
        <p:nvSpPr>
          <p:cNvPr id="4" name="3 Marcador de número de diapositiva">
            <a:extLst>
              <a:ext uri="{FF2B5EF4-FFF2-40B4-BE49-F238E27FC236}">
                <a16:creationId xmlns:a16="http://schemas.microsoft.com/office/drawing/2014/main" id="{3AE02E3E-B408-42A3-B8F7-CBAFCF8539C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15DD191-69F2-4879-8319-BECD0BF7380B}"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5171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1 Título">
            <a:extLst>
              <a:ext uri="{FF2B5EF4-FFF2-40B4-BE49-F238E27FC236}">
                <a16:creationId xmlns:a16="http://schemas.microsoft.com/office/drawing/2014/main" id="{941488DA-4BFE-488C-B58A-641963F1A205}"/>
              </a:ext>
            </a:extLst>
          </p:cNvPr>
          <p:cNvSpPr>
            <a:spLocks noGrp="1"/>
          </p:cNvSpPr>
          <p:nvPr>
            <p:ph type="title"/>
          </p:nvPr>
        </p:nvSpPr>
        <p:spPr/>
        <p:txBody>
          <a:bodyPr/>
          <a:lstStyle/>
          <a:p>
            <a:r>
              <a:rPr lang="es-MX" altLang="es-MX"/>
              <a:t>AVISO DE TRIBUTACION INDIVIDUAL</a:t>
            </a:r>
          </a:p>
        </p:txBody>
      </p:sp>
      <p:sp>
        <p:nvSpPr>
          <p:cNvPr id="3" name="2 Marcador de contenido">
            <a:extLst>
              <a:ext uri="{FF2B5EF4-FFF2-40B4-BE49-F238E27FC236}">
                <a16:creationId xmlns:a16="http://schemas.microsoft.com/office/drawing/2014/main" id="{CF2A08C1-B5FF-4413-BB5F-CEEACAE68248}"/>
              </a:ext>
            </a:extLst>
          </p:cNvPr>
          <p:cNvSpPr>
            <a:spLocks noGrp="1"/>
          </p:cNvSpPr>
          <p:nvPr>
            <p:ph idx="1"/>
          </p:nvPr>
        </p:nvSpPr>
        <p:spPr/>
        <p:txBody>
          <a:bodyPr>
            <a:normAutofit/>
          </a:bodyPr>
          <a:lstStyle/>
          <a:p>
            <a:pPr algn="just">
              <a:buFont typeface="Arial" charset="0"/>
              <a:buChar char="•"/>
              <a:defRPr/>
            </a:pPr>
            <a:r>
              <a:rPr lang="es-ES" dirty="0"/>
              <a:t>Cuando opten por pagar el impuesto en forma individual deberán dar aviso a las autoridades fiscales y comunicarlo por escrito a la persona moral respectiva, a más tardar en la fecha en que deba efectuarse el primer pago provisional del ejercicio de que se trate.</a:t>
            </a:r>
            <a:endParaRPr lang="es-MX" dirty="0"/>
          </a:p>
          <a:p>
            <a:pPr algn="just">
              <a:buFont typeface="Arial" charset="0"/>
              <a:buChar char="•"/>
              <a:defRPr/>
            </a:pPr>
            <a:endParaRPr lang="es-MX" dirty="0"/>
          </a:p>
          <a:p>
            <a:pPr algn="just">
              <a:buFont typeface="Arial" charset="0"/>
              <a:buChar char="•"/>
              <a:defRPr/>
            </a:pPr>
            <a:r>
              <a:rPr lang="es-MX" dirty="0"/>
              <a:t>Este aviso será </a:t>
            </a:r>
            <a:r>
              <a:rPr lang="es-ES" dirty="0"/>
              <a:t>por escrito al coordinado o a la persona moral del que sean integrantes, que ejercerán dicha opción y que presentaron dicho aviso de actualización ante el RFC, a más tardar dentro de los 30 días siguientes a la entrada en vigor de la presente Resolución, en los términos de lo establecido en el artículo 26, fracción V del Reglamento del Código y en la ficha de trámite 74/CFF contenida en el Anexo 1-A de la RMF.(Regla 2.8 RFA)</a:t>
            </a:r>
            <a:endParaRPr lang="es-MX" dirty="0"/>
          </a:p>
        </p:txBody>
      </p:sp>
      <p:sp>
        <p:nvSpPr>
          <p:cNvPr id="4" name="3 Marcador de número de diapositiva">
            <a:extLst>
              <a:ext uri="{FF2B5EF4-FFF2-40B4-BE49-F238E27FC236}">
                <a16:creationId xmlns:a16="http://schemas.microsoft.com/office/drawing/2014/main" id="{874A09D9-81E0-4A72-A3E2-8BCA6080EA4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11D8E6B-8A52-4430-BB3E-3BA74F82492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4554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3D5E6ED-2DE0-C8D7-AACA-1E3DF4CEEE12}"/>
              </a:ext>
            </a:extLst>
          </p:cNvPr>
          <p:cNvSpPr>
            <a:spLocks noGrp="1"/>
          </p:cNvSpPr>
          <p:nvPr>
            <p:ph type="title"/>
          </p:nvPr>
        </p:nvSpPr>
        <p:spPr/>
        <p:txBody>
          <a:bodyPr/>
          <a:lstStyle/>
          <a:p>
            <a:r>
              <a:rPr lang="es-MX" dirty="0"/>
              <a:t>Ingresos acumulables</a:t>
            </a:r>
          </a:p>
        </p:txBody>
      </p:sp>
      <p:sp>
        <p:nvSpPr>
          <p:cNvPr id="5" name="Marcador de texto 4">
            <a:extLst>
              <a:ext uri="{FF2B5EF4-FFF2-40B4-BE49-F238E27FC236}">
                <a16:creationId xmlns:a16="http://schemas.microsoft.com/office/drawing/2014/main" id="{BF0A2E56-13D0-41E3-57DD-9EA32C695491}"/>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45478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1 Título">
            <a:extLst>
              <a:ext uri="{FF2B5EF4-FFF2-40B4-BE49-F238E27FC236}">
                <a16:creationId xmlns:a16="http://schemas.microsoft.com/office/drawing/2014/main" id="{E57F2292-1306-4F20-AEF3-CA27FAEDD93F}"/>
              </a:ext>
            </a:extLst>
          </p:cNvPr>
          <p:cNvSpPr>
            <a:spLocks noGrp="1"/>
          </p:cNvSpPr>
          <p:nvPr>
            <p:ph type="title"/>
          </p:nvPr>
        </p:nvSpPr>
        <p:spPr/>
        <p:txBody>
          <a:bodyPr/>
          <a:lstStyle/>
          <a:p>
            <a:r>
              <a:rPr lang="es-MX" altLang="es-MX"/>
              <a:t>INGRESOS ACUMULABLES (art. 102)</a:t>
            </a:r>
          </a:p>
        </p:txBody>
      </p:sp>
      <p:sp>
        <p:nvSpPr>
          <p:cNvPr id="3" name="2 Marcador de contenido">
            <a:extLst>
              <a:ext uri="{FF2B5EF4-FFF2-40B4-BE49-F238E27FC236}">
                <a16:creationId xmlns:a16="http://schemas.microsoft.com/office/drawing/2014/main" id="{F9BCDA09-EB20-4B2C-8CA9-29A22E7F1265}"/>
              </a:ext>
            </a:extLst>
          </p:cNvPr>
          <p:cNvSpPr>
            <a:spLocks noGrp="1"/>
          </p:cNvSpPr>
          <p:nvPr>
            <p:ph idx="1"/>
          </p:nvPr>
        </p:nvSpPr>
        <p:spPr/>
        <p:txBody>
          <a:bodyPr>
            <a:normAutofit/>
          </a:bodyPr>
          <a:lstStyle/>
          <a:p>
            <a:pPr algn="just">
              <a:buFont typeface="Arial" charset="0"/>
              <a:buNone/>
              <a:defRPr/>
            </a:pPr>
            <a:r>
              <a:rPr lang="es-MX" b="1" dirty="0"/>
              <a:t>MOMENTO DE ACUMULACIÓN</a:t>
            </a:r>
            <a:endParaRPr lang="es-MX" dirty="0"/>
          </a:p>
          <a:p>
            <a:pPr algn="just">
              <a:buFont typeface="Arial" charset="0"/>
              <a:buChar char="•"/>
              <a:defRPr/>
            </a:pPr>
            <a:r>
              <a:rPr lang="es-MX" dirty="0"/>
              <a:t>LAS PERSONAS MORALES Y FÍSICAS DEDICADAS AL AUTOTRANSPORTE TERRESTRE DE CARGA, PODRÁN COMPROBAR SUS INGRESOS POR LOS SERVICIOS PRESTADOS CON LA CARTA DE PORTE QUE AL EFECTO EXPIDAN SIEMPRE QUE REÚNAN REQUISITOS FISCALES.</a:t>
            </a:r>
          </a:p>
          <a:p>
            <a:pPr algn="just">
              <a:buFont typeface="Arial" charset="0"/>
              <a:buChar char="•"/>
              <a:defRPr/>
            </a:pPr>
            <a:endParaRPr lang="es-MX" dirty="0"/>
          </a:p>
          <a:p>
            <a:pPr algn="just">
              <a:buFont typeface="Arial" charset="0"/>
              <a:buChar char="•"/>
              <a:defRPr/>
            </a:pPr>
            <a:r>
              <a:rPr lang="es-MX" dirty="0"/>
              <a:t>CONSIDERAN ACUMULABLES SUS INGRESOS EN EL MOMENTO EN QUE SEAN EFECTIVAMENTE PERCIBIDOS. ENTENDIENDO COMO EFECTIVAMENTE PERCIBIDOS CUANDO SE RECIBAN EN EFECTIVO, EN BIENES O EN SERVICIOS, AUN CUANDO AQUÉLLOS CORRESPONDAN A ANTICIPOS, A DEPÓSITOS O A CUALQUIER OTRO CONCEPTO, SIN IMPORTAR EL NOMBRE CON EL QUE SE LES DESIGNE</a:t>
            </a:r>
          </a:p>
          <a:p>
            <a:pPr algn="just">
              <a:buFont typeface="Arial" charset="0"/>
              <a:buChar char="•"/>
              <a:defRPr/>
            </a:pPr>
            <a:endParaRPr lang="es-MX" dirty="0"/>
          </a:p>
        </p:txBody>
      </p:sp>
      <p:sp>
        <p:nvSpPr>
          <p:cNvPr id="4" name="3 Marcador de número de diapositiva">
            <a:extLst>
              <a:ext uri="{FF2B5EF4-FFF2-40B4-BE49-F238E27FC236}">
                <a16:creationId xmlns:a16="http://schemas.microsoft.com/office/drawing/2014/main" id="{47872D66-5BD4-46EB-9CDA-80456BDF499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9A98AF8-0DAA-4DAC-9F8B-A706484561D2}"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40968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1 Título">
            <a:extLst>
              <a:ext uri="{FF2B5EF4-FFF2-40B4-BE49-F238E27FC236}">
                <a16:creationId xmlns:a16="http://schemas.microsoft.com/office/drawing/2014/main" id="{24DE26BC-EEB7-4197-8300-020226226CEC}"/>
              </a:ext>
            </a:extLst>
          </p:cNvPr>
          <p:cNvSpPr>
            <a:spLocks noGrp="1"/>
          </p:cNvSpPr>
          <p:nvPr>
            <p:ph type="title"/>
          </p:nvPr>
        </p:nvSpPr>
        <p:spPr/>
        <p:txBody>
          <a:bodyPr/>
          <a:lstStyle/>
          <a:p>
            <a:r>
              <a:rPr lang="es-MX" altLang="es-MX"/>
              <a:t>OTROS INGRESOS ACUMULABLES</a:t>
            </a:r>
          </a:p>
        </p:txBody>
      </p:sp>
      <p:sp>
        <p:nvSpPr>
          <p:cNvPr id="3" name="2 Marcador de contenido">
            <a:extLst>
              <a:ext uri="{FF2B5EF4-FFF2-40B4-BE49-F238E27FC236}">
                <a16:creationId xmlns:a16="http://schemas.microsoft.com/office/drawing/2014/main" id="{A8101175-CCBA-4B22-8D61-CC99735110CC}"/>
              </a:ext>
            </a:extLst>
          </p:cNvPr>
          <p:cNvSpPr>
            <a:spLocks noGrp="1"/>
          </p:cNvSpPr>
          <p:nvPr>
            <p:ph idx="1"/>
          </p:nvPr>
        </p:nvSpPr>
        <p:spPr/>
        <p:txBody>
          <a:bodyPr>
            <a:normAutofit fontScale="92500" lnSpcReduction="20000"/>
          </a:bodyPr>
          <a:lstStyle/>
          <a:p>
            <a:pPr marL="571500" indent="-571500" algn="just">
              <a:buFont typeface="Arial" charset="0"/>
              <a:buAutoNum type="romanUcPeriod" startAt="2"/>
              <a:defRPr/>
            </a:pPr>
            <a:r>
              <a:rPr lang="es-MX" dirty="0"/>
              <a:t>LOS PROVENIENTES DE LA ENAJENACIÓN DE CUENTAS Y DOCUMENTOS POR COBRAR Y DE TÍTULOS DE CRÉDITO DISTINTOS DE LAS ACCIONES, RELACIONADOS CON LAS ACTIVIDADES A QUE SE REFIERE ESTE CAPÍTULO.</a:t>
            </a:r>
          </a:p>
          <a:p>
            <a:pPr marL="571500" indent="-571500" algn="just">
              <a:buNone/>
              <a:defRPr/>
            </a:pPr>
            <a:endParaRPr lang="es-MX" dirty="0"/>
          </a:p>
          <a:p>
            <a:pPr marL="571500" indent="-571500" algn="just">
              <a:buFont typeface="Arial" charset="0"/>
              <a:buAutoNum type="romanUcPeriod" startAt="3"/>
              <a:defRPr/>
            </a:pPr>
            <a:r>
              <a:rPr lang="es-MX" dirty="0"/>
              <a:t>LAS CANTIDADES QUE SE RECUPEREN POR SEGUROS, FIANZAS O RESPONSABILIDADES A CARGO DE TERCEROS, TRATÁNDOSE DE PÉRDIDAS DE BIENES DEL CONTRIBUYENTE AFECTOS A LA ACTIVIDAD EMPRESARIAL O AL SERVICIO PROFESIONAL.</a:t>
            </a:r>
          </a:p>
          <a:p>
            <a:pPr marL="571500" indent="-571500" algn="just">
              <a:buNone/>
              <a:defRPr/>
            </a:pPr>
            <a:endParaRPr lang="es-MX" dirty="0"/>
          </a:p>
          <a:p>
            <a:pPr marL="571500" indent="-571500" algn="just">
              <a:buFont typeface="Arial" charset="0"/>
              <a:buAutoNum type="romanUcPeriod" startAt="4"/>
              <a:defRPr/>
            </a:pPr>
            <a:r>
              <a:rPr lang="es-MX" dirty="0"/>
              <a:t>LAS CANTIDADES QUE SE PERCIBAN PARA EFECTUAR GASTOS POR CUENTA DE TERCEROS, SALVO QUE DICHOS GASTOS SEAN RESPALDADOS CON DOCUMENTACIÓN COMPROBATORIA A NOMBRE DE AQUÉL POR CUENTA DE QUIEN SE EFECTÚA EL GASTO.</a:t>
            </a:r>
          </a:p>
          <a:p>
            <a:pPr algn="just">
              <a:buFont typeface="Arial" charset="0"/>
              <a:buNone/>
              <a:defRPr/>
            </a:pPr>
            <a:endParaRPr lang="es-MX" dirty="0"/>
          </a:p>
          <a:p>
            <a:pPr marL="571500" indent="-571500" algn="just">
              <a:buFont typeface="Arial" charset="0"/>
              <a:buAutoNum type="romanUcPeriod" startAt="11"/>
              <a:defRPr/>
            </a:pPr>
            <a:r>
              <a:rPr lang="es-ES" dirty="0"/>
              <a:t>LA GANANCIA DERIVADA DE LA ENAJENACIÓN DE ACTIVOS AFECTOS A  LA  ACTIVIDAD</a:t>
            </a:r>
          </a:p>
          <a:p>
            <a:pPr marL="571500" indent="-571500" algn="just">
              <a:buNone/>
              <a:defRPr/>
            </a:pPr>
            <a:endParaRPr lang="es-MX" dirty="0"/>
          </a:p>
        </p:txBody>
      </p:sp>
      <p:sp>
        <p:nvSpPr>
          <p:cNvPr id="4" name="3 Marcador de número de diapositiva">
            <a:extLst>
              <a:ext uri="{FF2B5EF4-FFF2-40B4-BE49-F238E27FC236}">
                <a16:creationId xmlns:a16="http://schemas.microsoft.com/office/drawing/2014/main" id="{24F33CD4-F86B-4EF8-8B1B-F5F34FCBC83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EA39112-0B6E-4C73-BD36-B6BC2C438F94}"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8726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1 Título">
            <a:extLst>
              <a:ext uri="{FF2B5EF4-FFF2-40B4-BE49-F238E27FC236}">
                <a16:creationId xmlns:a16="http://schemas.microsoft.com/office/drawing/2014/main" id="{32992201-20F3-4654-990C-5D754A6F6C28}"/>
              </a:ext>
            </a:extLst>
          </p:cNvPr>
          <p:cNvSpPr>
            <a:spLocks noGrp="1"/>
          </p:cNvSpPr>
          <p:nvPr>
            <p:ph type="title"/>
          </p:nvPr>
        </p:nvSpPr>
        <p:spPr/>
        <p:txBody>
          <a:bodyPr>
            <a:normAutofit/>
          </a:bodyPr>
          <a:lstStyle/>
          <a:p>
            <a:r>
              <a:rPr lang="es-MX" altLang="es-MX"/>
              <a:t>INGRESOS NO ACUMULABLES PARA EL COORDINADO (ART. 73)</a:t>
            </a:r>
          </a:p>
        </p:txBody>
      </p:sp>
      <p:sp>
        <p:nvSpPr>
          <p:cNvPr id="3" name="2 Marcador de contenido">
            <a:extLst>
              <a:ext uri="{FF2B5EF4-FFF2-40B4-BE49-F238E27FC236}">
                <a16:creationId xmlns:a16="http://schemas.microsoft.com/office/drawing/2014/main" id="{1C10EBB0-F8F1-43B0-9372-FCCED6C30B69}"/>
              </a:ext>
            </a:extLst>
          </p:cNvPr>
          <p:cNvSpPr>
            <a:spLocks noGrp="1"/>
          </p:cNvSpPr>
          <p:nvPr>
            <p:ph idx="1"/>
          </p:nvPr>
        </p:nvSpPr>
        <p:spPr/>
        <p:txBody>
          <a:bodyPr>
            <a:normAutofit/>
          </a:bodyPr>
          <a:lstStyle/>
          <a:p>
            <a:pPr algn="just">
              <a:buFont typeface="Arial" charset="0"/>
              <a:buChar char="•"/>
              <a:defRPr/>
            </a:pPr>
            <a:r>
              <a:rPr lang="es-ES" dirty="0"/>
              <a:t>Las personas morales no considerarán los ingresos que correspondan a sus integrantes que hubieran pagado en forma individual ni las deducciones que a ellos correspondan, debiendo entregar a las personas físicas y morales que paguen el impuesto individualmente, la liquidación de los ingresos y gastos. Las personas morales citadas en primer término deberán conservar copia de la liquidación y de los comprobantes de los gastos realizados en el ejercicio, relativos al vehículo administrado por dichas personas físicas, durante el plazo a que se refiere el artículo 30 del Código Fiscal de la Federación.</a:t>
            </a:r>
            <a:endParaRPr lang="es-MX" dirty="0"/>
          </a:p>
        </p:txBody>
      </p:sp>
      <p:sp>
        <p:nvSpPr>
          <p:cNvPr id="4" name="3 Marcador de número de diapositiva">
            <a:extLst>
              <a:ext uri="{FF2B5EF4-FFF2-40B4-BE49-F238E27FC236}">
                <a16:creationId xmlns:a16="http://schemas.microsoft.com/office/drawing/2014/main" id="{233A3AD3-44E7-484F-B9C4-8250BC30307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E543886-0BCA-4319-AE05-2F5AF3BFC327}"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95068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EFA573E-26D0-31D1-CF1D-65777E27CF9D}"/>
              </a:ext>
            </a:extLst>
          </p:cNvPr>
          <p:cNvSpPr>
            <a:spLocks noGrp="1"/>
          </p:cNvSpPr>
          <p:nvPr>
            <p:ph type="title"/>
          </p:nvPr>
        </p:nvSpPr>
        <p:spPr/>
        <p:txBody>
          <a:bodyPr/>
          <a:lstStyle/>
          <a:p>
            <a:r>
              <a:rPr lang="es-MX" dirty="0"/>
              <a:t>Deducciones</a:t>
            </a:r>
          </a:p>
        </p:txBody>
      </p:sp>
      <p:sp>
        <p:nvSpPr>
          <p:cNvPr id="5" name="Marcador de texto 4">
            <a:extLst>
              <a:ext uri="{FF2B5EF4-FFF2-40B4-BE49-F238E27FC236}">
                <a16:creationId xmlns:a16="http://schemas.microsoft.com/office/drawing/2014/main" id="{45D2D700-03BA-C8C8-514E-142CE859164B}"/>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1742363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1 Título">
            <a:extLst>
              <a:ext uri="{FF2B5EF4-FFF2-40B4-BE49-F238E27FC236}">
                <a16:creationId xmlns:a16="http://schemas.microsoft.com/office/drawing/2014/main" id="{8812E0FD-5B9F-4B04-BFE9-4A212767D967}"/>
              </a:ext>
            </a:extLst>
          </p:cNvPr>
          <p:cNvSpPr>
            <a:spLocks noGrp="1"/>
          </p:cNvSpPr>
          <p:nvPr>
            <p:ph type="title"/>
          </p:nvPr>
        </p:nvSpPr>
        <p:spPr>
          <a:xfrm>
            <a:off x="1097280" y="286603"/>
            <a:ext cx="10058400" cy="1140981"/>
          </a:xfrm>
        </p:spPr>
        <p:txBody>
          <a:bodyPr>
            <a:normAutofit/>
          </a:bodyPr>
          <a:lstStyle/>
          <a:p>
            <a:r>
              <a:rPr lang="es-MX" altLang="es-MX" sz="4000" dirty="0"/>
              <a:t>DEDUCCIONES AUTORIZADAS (ART. 104 LISR)</a:t>
            </a:r>
          </a:p>
        </p:txBody>
      </p:sp>
      <p:sp>
        <p:nvSpPr>
          <p:cNvPr id="3" name="2 Marcador de contenido">
            <a:extLst>
              <a:ext uri="{FF2B5EF4-FFF2-40B4-BE49-F238E27FC236}">
                <a16:creationId xmlns:a16="http://schemas.microsoft.com/office/drawing/2014/main" id="{7FA4C656-D19F-41F2-86E0-2A5914FA8772}"/>
              </a:ext>
            </a:extLst>
          </p:cNvPr>
          <p:cNvSpPr>
            <a:spLocks noGrp="1"/>
          </p:cNvSpPr>
          <p:nvPr>
            <p:ph idx="1"/>
          </p:nvPr>
        </p:nvSpPr>
        <p:spPr/>
        <p:txBody>
          <a:bodyPr>
            <a:normAutofit/>
          </a:bodyPr>
          <a:lstStyle/>
          <a:p>
            <a:pPr algn="just">
              <a:buFont typeface="Arial" charset="0"/>
              <a:buNone/>
              <a:defRPr/>
            </a:pPr>
            <a:r>
              <a:rPr lang="es-MX" sz="2400" b="1" dirty="0"/>
              <a:t>I. </a:t>
            </a:r>
            <a:r>
              <a:rPr lang="es-MX" sz="2400" dirty="0"/>
              <a:t>Las devoluciones que se reciban o los descuentos o bonificaciones que se hagan, siempre  que se hubiese acumulado el ingreso correspondiente.</a:t>
            </a:r>
          </a:p>
          <a:p>
            <a:pPr algn="just">
              <a:buFont typeface="Arial" charset="0"/>
              <a:buNone/>
              <a:defRPr/>
            </a:pPr>
            <a:r>
              <a:rPr lang="es-MX" sz="2400" b="1" dirty="0"/>
              <a:t>II. </a:t>
            </a:r>
            <a:r>
              <a:rPr lang="es-MX" sz="2400" dirty="0"/>
              <a:t>Las adquisiciones de mercancías, así como de materias primas, productos semiterminados o terminados, que utilicen para prestar servicios, para fabricar bienes o para enajenarlos.</a:t>
            </a:r>
          </a:p>
          <a:p>
            <a:pPr algn="just">
              <a:buFont typeface="Arial" charset="0"/>
              <a:buNone/>
              <a:defRPr/>
            </a:pPr>
            <a:r>
              <a:rPr lang="es-MX" sz="2400" b="1" dirty="0"/>
              <a:t>III.	</a:t>
            </a:r>
            <a:r>
              <a:rPr lang="es-MX" sz="2400" dirty="0"/>
              <a:t>Los gastos estrictamente indispensables</a:t>
            </a:r>
          </a:p>
          <a:p>
            <a:pPr algn="just">
              <a:buFont typeface="Arial" charset="0"/>
              <a:buNone/>
              <a:defRPr/>
            </a:pPr>
            <a:r>
              <a:rPr lang="es-MX" sz="2400" dirty="0"/>
              <a:t> </a:t>
            </a:r>
            <a:r>
              <a:rPr lang="es-MX" sz="2400" b="1" dirty="0"/>
              <a:t>IV.	</a:t>
            </a:r>
            <a:r>
              <a:rPr lang="es-MX" sz="2400" dirty="0"/>
              <a:t>Las inversiones.</a:t>
            </a:r>
          </a:p>
          <a:p>
            <a:pPr algn="just">
              <a:buFont typeface="Arial" charset="0"/>
              <a:buNone/>
              <a:defRPr/>
            </a:pPr>
            <a:endParaRPr lang="es-MX" sz="1400" dirty="0"/>
          </a:p>
        </p:txBody>
      </p:sp>
      <p:sp>
        <p:nvSpPr>
          <p:cNvPr id="4" name="3 Marcador de número de diapositiva">
            <a:extLst>
              <a:ext uri="{FF2B5EF4-FFF2-40B4-BE49-F238E27FC236}">
                <a16:creationId xmlns:a16="http://schemas.microsoft.com/office/drawing/2014/main" id="{74C999A7-7B02-4374-BA73-036E60AA257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55AA183-260B-4E5D-8FDE-93C9C38BB32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02911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1 Título">
            <a:extLst>
              <a:ext uri="{FF2B5EF4-FFF2-40B4-BE49-F238E27FC236}">
                <a16:creationId xmlns:a16="http://schemas.microsoft.com/office/drawing/2014/main" id="{8812E0FD-5B9F-4B04-BFE9-4A212767D967}"/>
              </a:ext>
            </a:extLst>
          </p:cNvPr>
          <p:cNvSpPr>
            <a:spLocks noGrp="1"/>
          </p:cNvSpPr>
          <p:nvPr>
            <p:ph type="title"/>
          </p:nvPr>
        </p:nvSpPr>
        <p:spPr>
          <a:xfrm>
            <a:off x="1097280" y="286603"/>
            <a:ext cx="10058400" cy="1140981"/>
          </a:xfrm>
        </p:spPr>
        <p:txBody>
          <a:bodyPr>
            <a:normAutofit/>
          </a:bodyPr>
          <a:lstStyle/>
          <a:p>
            <a:r>
              <a:rPr lang="es-MX" altLang="es-MX" sz="4000" dirty="0"/>
              <a:t>DEDUCCIONES AUTORIZADAS (ART. 104 LISR)</a:t>
            </a:r>
          </a:p>
        </p:txBody>
      </p:sp>
      <p:sp>
        <p:nvSpPr>
          <p:cNvPr id="3" name="2 Marcador de contenido">
            <a:extLst>
              <a:ext uri="{FF2B5EF4-FFF2-40B4-BE49-F238E27FC236}">
                <a16:creationId xmlns:a16="http://schemas.microsoft.com/office/drawing/2014/main" id="{7FA4C656-D19F-41F2-86E0-2A5914FA8772}"/>
              </a:ext>
            </a:extLst>
          </p:cNvPr>
          <p:cNvSpPr>
            <a:spLocks noGrp="1"/>
          </p:cNvSpPr>
          <p:nvPr>
            <p:ph idx="1"/>
          </p:nvPr>
        </p:nvSpPr>
        <p:spPr/>
        <p:txBody>
          <a:bodyPr>
            <a:normAutofit/>
          </a:bodyPr>
          <a:lstStyle/>
          <a:p>
            <a:pPr algn="just">
              <a:buFont typeface="Arial" charset="0"/>
              <a:buNone/>
              <a:defRPr/>
            </a:pPr>
            <a:r>
              <a:rPr lang="es-MX" sz="2400" dirty="0"/>
              <a:t> </a:t>
            </a:r>
            <a:r>
              <a:rPr lang="es-MX" sz="2400" b="1" dirty="0"/>
              <a:t>V.	</a:t>
            </a:r>
            <a:r>
              <a:rPr lang="es-MX" sz="2400" dirty="0"/>
              <a:t>Los intereses pagados derivados de la actividad empresarial o servicio profesional, sin ajuste alguno, así como los que se generen por capitales tomados en préstamo siempre y cuando dichos capitales hayan sido invertidos en los fines de las actividades a que se refiere esta sección.</a:t>
            </a:r>
          </a:p>
          <a:p>
            <a:pPr algn="just">
              <a:buFont typeface="Arial" charset="0"/>
              <a:buNone/>
              <a:defRPr/>
            </a:pPr>
            <a:r>
              <a:rPr lang="es-MX" sz="2400" dirty="0"/>
              <a:t> </a:t>
            </a:r>
            <a:r>
              <a:rPr lang="es-MX" sz="2400" b="1" dirty="0"/>
              <a:t>VI.	</a:t>
            </a:r>
            <a:r>
              <a:rPr lang="es-MX" sz="2400" dirty="0"/>
              <a:t>Las cuotas pagadas por los patrones al instituto mexicano del seguro social, incluso cuando éstas sean a cargo de sus trabajadores.</a:t>
            </a:r>
          </a:p>
          <a:p>
            <a:pPr algn="just">
              <a:buFont typeface="Arial" charset="0"/>
              <a:buNone/>
              <a:defRPr/>
            </a:pPr>
            <a:r>
              <a:rPr lang="es-MX" sz="2400" dirty="0"/>
              <a:t> </a:t>
            </a:r>
            <a:r>
              <a:rPr lang="es-MX" sz="2400" b="1" dirty="0"/>
              <a:t>VII. </a:t>
            </a:r>
            <a:r>
              <a:rPr lang="es-MX" sz="2400" dirty="0"/>
              <a:t>Los pagos efectuados por el impuesto local sobre los ingresos por actividades empresariales o servicios profesionales.</a:t>
            </a:r>
          </a:p>
          <a:p>
            <a:pPr algn="just">
              <a:buFont typeface="Arial" charset="0"/>
              <a:buNone/>
              <a:defRPr/>
            </a:pPr>
            <a:endParaRPr lang="es-MX" sz="1200" dirty="0"/>
          </a:p>
        </p:txBody>
      </p:sp>
      <p:sp>
        <p:nvSpPr>
          <p:cNvPr id="4" name="3 Marcador de número de diapositiva">
            <a:extLst>
              <a:ext uri="{FF2B5EF4-FFF2-40B4-BE49-F238E27FC236}">
                <a16:creationId xmlns:a16="http://schemas.microsoft.com/office/drawing/2014/main" id="{74C999A7-7B02-4374-BA73-036E60AA257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55AA183-260B-4E5D-8FDE-93C9C38BB32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18644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1 Título">
            <a:extLst>
              <a:ext uri="{FF2B5EF4-FFF2-40B4-BE49-F238E27FC236}">
                <a16:creationId xmlns:a16="http://schemas.microsoft.com/office/drawing/2014/main" id="{EA561F45-6F77-4735-B035-C3B5008B61F3}"/>
              </a:ext>
            </a:extLst>
          </p:cNvPr>
          <p:cNvSpPr>
            <a:spLocks noGrp="1"/>
          </p:cNvSpPr>
          <p:nvPr>
            <p:ph type="title"/>
          </p:nvPr>
        </p:nvSpPr>
        <p:spPr/>
        <p:txBody>
          <a:bodyPr>
            <a:normAutofit/>
          </a:bodyPr>
          <a:lstStyle/>
          <a:p>
            <a:r>
              <a:rPr lang="es-MX" altLang="es-MX" sz="3200" dirty="0"/>
              <a:t>OPCION DE CONSIDERAR LOS GASTOS EFECTUADOS</a:t>
            </a:r>
          </a:p>
        </p:txBody>
      </p:sp>
      <p:sp>
        <p:nvSpPr>
          <p:cNvPr id="20483" name="2 Marcador de contenido">
            <a:extLst>
              <a:ext uri="{FF2B5EF4-FFF2-40B4-BE49-F238E27FC236}">
                <a16:creationId xmlns:a16="http://schemas.microsoft.com/office/drawing/2014/main" id="{0AA8B5B3-354C-4490-8EF8-C49635BF0B9C}"/>
              </a:ext>
            </a:extLst>
          </p:cNvPr>
          <p:cNvSpPr>
            <a:spLocks noGrp="1"/>
          </p:cNvSpPr>
          <p:nvPr>
            <p:ph idx="1"/>
          </p:nvPr>
        </p:nvSpPr>
        <p:spPr/>
        <p:txBody>
          <a:bodyPr/>
          <a:lstStyle/>
          <a:p>
            <a:pPr algn="just"/>
            <a:r>
              <a:rPr lang="es-ES" altLang="es-MX"/>
              <a:t>Las personas físicas que hayan optado por pagar el impuesto individualmente, podrán deducir los gastos realizados durante el ejercicio que correspondan al vehículo que administren, incluso cuando los comprobantes fiscales de los mismos se encuentre a nombre del coordinado, siempre que dicha documentación reúna los requisitos que señalen las disposiciones fiscales e identifique al vehículo al que corresponda.</a:t>
            </a:r>
            <a:endParaRPr lang="es-MX" altLang="es-MX"/>
          </a:p>
        </p:txBody>
      </p:sp>
      <p:sp>
        <p:nvSpPr>
          <p:cNvPr id="4" name="3 Marcador de número de diapositiva">
            <a:extLst>
              <a:ext uri="{FF2B5EF4-FFF2-40B4-BE49-F238E27FC236}">
                <a16:creationId xmlns:a16="http://schemas.microsoft.com/office/drawing/2014/main" id="{04EEC7B5-04EB-4CBF-8D31-FBF40FA7698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18CB84B-1861-45B4-BAA5-C196534BADB5}"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1 Título">
            <a:extLst>
              <a:ext uri="{FF2B5EF4-FFF2-40B4-BE49-F238E27FC236}">
                <a16:creationId xmlns:a16="http://schemas.microsoft.com/office/drawing/2014/main" id="{3C488B10-978C-4CC0-BBCB-BC2C3ECE85BE}"/>
              </a:ext>
            </a:extLst>
          </p:cNvPr>
          <p:cNvSpPr>
            <a:spLocks noGrp="1"/>
          </p:cNvSpPr>
          <p:nvPr>
            <p:ph type="title"/>
          </p:nvPr>
        </p:nvSpPr>
        <p:spPr/>
        <p:txBody>
          <a:bodyPr>
            <a:normAutofit/>
          </a:bodyPr>
          <a:lstStyle/>
          <a:p>
            <a:r>
              <a:rPr lang="es-MX" altLang="es-MX" sz="4000" dirty="0"/>
              <a:t>GASTOS DEDUCIBLES A NOMBRE DEL COORDINADO</a:t>
            </a:r>
          </a:p>
        </p:txBody>
      </p:sp>
      <p:sp>
        <p:nvSpPr>
          <p:cNvPr id="21507" name="2 Marcador de contenido">
            <a:extLst>
              <a:ext uri="{FF2B5EF4-FFF2-40B4-BE49-F238E27FC236}">
                <a16:creationId xmlns:a16="http://schemas.microsoft.com/office/drawing/2014/main" id="{37464D33-90C4-4024-BBBC-F36FBAC2BD3F}"/>
              </a:ext>
            </a:extLst>
          </p:cNvPr>
          <p:cNvSpPr>
            <a:spLocks noGrp="1"/>
          </p:cNvSpPr>
          <p:nvPr>
            <p:ph idx="1"/>
          </p:nvPr>
        </p:nvSpPr>
        <p:spPr/>
        <p:txBody>
          <a:bodyPr/>
          <a:lstStyle/>
          <a:p>
            <a:pPr algn="just"/>
            <a:r>
              <a:rPr lang="es-ES" altLang="es-MX" sz="2600"/>
              <a:t>Cuando los integrantes de las personas morales a que se refiere este Capítulo, se agrupen con el objeto de realizar en forma conjunta gastos necesarios para el desarrollo de las actividades a que se refiere el mismo, podrán hacer deducible la parte proporcional del gasto en forma individual, aun cuando los comprobantes fiscales estén a nombre de alguno de los otros integrantes, siempre que dichos comprobantes reúnan los demás requisitos que señalen las disposiciones fiscales.</a:t>
            </a:r>
            <a:endParaRPr lang="es-MX" altLang="es-MX" sz="2600"/>
          </a:p>
        </p:txBody>
      </p:sp>
      <p:sp>
        <p:nvSpPr>
          <p:cNvPr id="4" name="3 Marcador de número de diapositiva">
            <a:extLst>
              <a:ext uri="{FF2B5EF4-FFF2-40B4-BE49-F238E27FC236}">
                <a16:creationId xmlns:a16="http://schemas.microsoft.com/office/drawing/2014/main" id="{5616F151-FFBF-4BE5-B28C-CDEFAF4C7DA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014EB5B-1683-4495-A297-06CDAFCBE0C4}"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1 Título">
            <a:extLst>
              <a:ext uri="{FF2B5EF4-FFF2-40B4-BE49-F238E27FC236}">
                <a16:creationId xmlns:a16="http://schemas.microsoft.com/office/drawing/2014/main" id="{021B449E-1F40-437E-BC72-96883BC05419}"/>
              </a:ext>
            </a:extLst>
          </p:cNvPr>
          <p:cNvSpPr>
            <a:spLocks noGrp="1"/>
          </p:cNvSpPr>
          <p:nvPr>
            <p:ph type="title"/>
          </p:nvPr>
        </p:nvSpPr>
        <p:spPr/>
        <p:txBody>
          <a:bodyPr>
            <a:normAutofit/>
          </a:bodyPr>
          <a:lstStyle/>
          <a:p>
            <a:pPr>
              <a:defRPr/>
            </a:pPr>
            <a:r>
              <a:rPr lang="es-MX" sz="2600" dirty="0">
                <a:latin typeface="Arial" charset="0"/>
                <a:cs typeface="Arial" charset="0"/>
              </a:rPr>
              <a:t>DEDUCCION CIEGA (Regla 2.2)</a:t>
            </a:r>
          </a:p>
        </p:txBody>
      </p:sp>
      <p:sp>
        <p:nvSpPr>
          <p:cNvPr id="25603" name="2 Marcador de contenido">
            <a:extLst>
              <a:ext uri="{FF2B5EF4-FFF2-40B4-BE49-F238E27FC236}">
                <a16:creationId xmlns:a16="http://schemas.microsoft.com/office/drawing/2014/main" id="{BD0B4C3B-9CD2-44B7-9E6A-1EA469FB9DF4}"/>
              </a:ext>
            </a:extLst>
          </p:cNvPr>
          <p:cNvSpPr>
            <a:spLocks noGrp="1"/>
          </p:cNvSpPr>
          <p:nvPr>
            <p:ph idx="1"/>
          </p:nvPr>
        </p:nvSpPr>
        <p:spPr/>
        <p:txBody>
          <a:bodyPr/>
          <a:lstStyle/>
          <a:p>
            <a:pPr algn="just">
              <a:buFont typeface="Arial" panose="020B0604020202020204" pitchFamily="34" charset="0"/>
              <a:buNone/>
            </a:pPr>
            <a:r>
              <a:rPr lang="es-MX" altLang="es-MX" sz="1800" dirty="0"/>
              <a:t>	Los contribuyentes personas físicas y morales, así como los coordinados dedicados exclusivamente al autotransporte terrestre de carga federal que tributen en el titulo II capitulo VII o en el titulo IV capitulo II sección I, podrán deducir hasta el equivalente a un 8% de los ingresos propios de su actividad, sin exceder de $ 1,000,000,  sin documentación que reúna requisitos fiscales, siempre que:</a:t>
            </a:r>
          </a:p>
          <a:p>
            <a:pPr algn="just">
              <a:buFont typeface="Arial" panose="020B0604020202020204" pitchFamily="34" charset="0"/>
              <a:buNone/>
            </a:pPr>
            <a:endParaRPr lang="es-MX" altLang="es-MX" sz="900" dirty="0"/>
          </a:p>
          <a:p>
            <a:pPr algn="just">
              <a:buFont typeface="Arial" panose="020B0604020202020204" pitchFamily="34" charset="0"/>
              <a:buNone/>
            </a:pPr>
            <a:r>
              <a:rPr lang="es-MX" altLang="es-MX" sz="1800" dirty="0"/>
              <a:t>I.	El gasto haya sido efectivamente realizado en el ejercicio fiscal de que se trate.</a:t>
            </a:r>
          </a:p>
          <a:p>
            <a:pPr algn="just">
              <a:buFont typeface="Arial" panose="020B0604020202020204" pitchFamily="34" charset="0"/>
              <a:buNone/>
            </a:pPr>
            <a:r>
              <a:rPr lang="es-MX" altLang="es-MX" sz="1800" dirty="0"/>
              <a:t>II.	La erogación por la cual se aplicó dicha facilidad se encuentre registrada en su contabilidad.</a:t>
            </a:r>
          </a:p>
          <a:p>
            <a:pPr algn="just">
              <a:buFont typeface="Arial" panose="020B0604020202020204" pitchFamily="34" charset="0"/>
              <a:buNone/>
            </a:pPr>
            <a:r>
              <a:rPr lang="es-MX" altLang="es-MX" sz="1800" dirty="0"/>
              <a:t>III.	Efectúen el pago por concepto del impuesto sobre la renta anual sobre el monto que haya sido deducido por este concepto a la tasa del 16%. El impuesto anual pagado se considerará como definitivo y no será acreditable ni deducible. En el caso de los coordinados o personas morales que tributen por cuenta de sus integrantes, efectuarán por cuenta de los mismos el entero de dicho impuesto.</a:t>
            </a:r>
          </a:p>
        </p:txBody>
      </p:sp>
      <p:sp>
        <p:nvSpPr>
          <p:cNvPr id="121860" name="3 Marcador de número de diapositiva">
            <a:extLst>
              <a:ext uri="{FF2B5EF4-FFF2-40B4-BE49-F238E27FC236}">
                <a16:creationId xmlns:a16="http://schemas.microsoft.com/office/drawing/2014/main" id="{C0A4B994-29A0-436A-B2BB-858FE861D2F0}"/>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C52E3BB-C8B1-4D2A-8EBB-092AF4738FCF}"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Marcador de contenido">
            <a:extLst>
              <a:ext uri="{FF2B5EF4-FFF2-40B4-BE49-F238E27FC236}">
                <a16:creationId xmlns:a16="http://schemas.microsoft.com/office/drawing/2014/main" id="{C69CDC81-E991-41B5-B0E6-71AE39D0D720}"/>
              </a:ext>
            </a:extLst>
          </p:cNvPr>
          <p:cNvGraphicFramePr>
            <a:graphicFrameLocks noGrp="1"/>
          </p:cNvGraphicFramePr>
          <p:nvPr>
            <p:ph idx="1"/>
          </p:nvPr>
        </p:nvGraphicFramePr>
        <p:xfrm>
          <a:off x="2351089" y="1196975"/>
          <a:ext cx="7416801" cy="5184780"/>
        </p:xfrm>
        <a:graphic>
          <a:graphicData uri="http://schemas.openxmlformats.org/drawingml/2006/table">
            <a:tbl>
              <a:tblPr/>
              <a:tblGrid>
                <a:gridCol w="4564186">
                  <a:extLst>
                    <a:ext uri="{9D8B030D-6E8A-4147-A177-3AD203B41FA5}">
                      <a16:colId xmlns:a16="http://schemas.microsoft.com/office/drawing/2014/main" val="20000"/>
                    </a:ext>
                  </a:extLst>
                </a:gridCol>
                <a:gridCol w="1604596">
                  <a:extLst>
                    <a:ext uri="{9D8B030D-6E8A-4147-A177-3AD203B41FA5}">
                      <a16:colId xmlns:a16="http://schemas.microsoft.com/office/drawing/2014/main" val="20001"/>
                    </a:ext>
                  </a:extLst>
                </a:gridCol>
                <a:gridCol w="1248019">
                  <a:extLst>
                    <a:ext uri="{9D8B030D-6E8A-4147-A177-3AD203B41FA5}">
                      <a16:colId xmlns:a16="http://schemas.microsoft.com/office/drawing/2014/main" val="20002"/>
                    </a:ext>
                  </a:extLst>
                </a:gridCol>
              </a:tblGrid>
              <a:tr h="518478">
                <a:tc>
                  <a:txBody>
                    <a:bodyPr/>
                    <a:lstStyle/>
                    <a:p>
                      <a:pPr algn="ctr">
                        <a:lnSpc>
                          <a:spcPct val="150000"/>
                        </a:lnSpc>
                        <a:spcAft>
                          <a:spcPts val="0"/>
                        </a:spcAft>
                      </a:pPr>
                      <a:r>
                        <a:rPr lang="es-MX" sz="1600" b="1" dirty="0">
                          <a:latin typeface="Book Antiqua"/>
                          <a:ea typeface="Times New Roman"/>
                          <a:cs typeface="Arial"/>
                        </a:rPr>
                        <a:t>CONCEPTO</a:t>
                      </a:r>
                      <a:endParaRPr lang="es-MX"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50000"/>
                        </a:lnSpc>
                        <a:spcAft>
                          <a:spcPts val="0"/>
                        </a:spcAft>
                      </a:pPr>
                      <a:r>
                        <a:rPr lang="es-MX" sz="1600" b="1" dirty="0">
                          <a:latin typeface="Book Antiqua"/>
                          <a:ea typeface="Times New Roman"/>
                          <a:cs typeface="Arial"/>
                        </a:rPr>
                        <a:t>ENERO</a:t>
                      </a:r>
                      <a:endParaRPr lang="es-MX"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50000"/>
                        </a:lnSpc>
                        <a:spcAft>
                          <a:spcPts val="0"/>
                        </a:spcAft>
                      </a:pPr>
                      <a:r>
                        <a:rPr lang="es-MX" sz="1600" b="1" dirty="0">
                          <a:latin typeface="Book Antiqua"/>
                          <a:ea typeface="Times New Roman"/>
                          <a:cs typeface="Arial"/>
                        </a:rPr>
                        <a:t>FEBRERO</a:t>
                      </a:r>
                      <a:endParaRPr lang="es-MX"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0000"/>
                  </a:ext>
                </a:extLst>
              </a:tr>
              <a:tr h="518478">
                <a:tc>
                  <a:txBody>
                    <a:bodyPr/>
                    <a:lstStyle/>
                    <a:p>
                      <a:pPr algn="just">
                        <a:lnSpc>
                          <a:spcPct val="150000"/>
                        </a:lnSpc>
                        <a:spcAft>
                          <a:spcPts val="0"/>
                        </a:spcAft>
                      </a:pPr>
                      <a:r>
                        <a:rPr lang="es-MX" sz="1600">
                          <a:latin typeface="Book Antiqua"/>
                          <a:ea typeface="Times New Roman"/>
                          <a:cs typeface="Arial"/>
                        </a:rPr>
                        <a:t>INGRESOS PROPIOS DE LA ACTIVIDAD</a:t>
                      </a:r>
                      <a:endParaRPr lang="es-MX" sz="16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a:latin typeface="Book Antiqua"/>
                          <a:ea typeface="Times New Roman"/>
                          <a:cs typeface="Arial"/>
                        </a:rPr>
                        <a:t>890,700.00</a:t>
                      </a:r>
                      <a:endParaRPr lang="es-MX" sz="16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dirty="0">
                          <a:latin typeface="Book Antiqua"/>
                          <a:ea typeface="Times New Roman"/>
                          <a:cs typeface="Arial"/>
                        </a:rPr>
                        <a:t>740,000.00</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18478">
                <a:tc>
                  <a:txBody>
                    <a:bodyPr/>
                    <a:lstStyle/>
                    <a:p>
                      <a:pPr algn="just">
                        <a:lnSpc>
                          <a:spcPct val="150000"/>
                        </a:lnSpc>
                        <a:spcAft>
                          <a:spcPts val="0"/>
                        </a:spcAft>
                      </a:pPr>
                      <a:r>
                        <a:rPr lang="es-MX" sz="1600">
                          <a:latin typeface="Book Antiqua"/>
                          <a:ea typeface="Times New Roman"/>
                          <a:cs typeface="Arial"/>
                        </a:rPr>
                        <a:t>(+) INGRESOS ACUMULADOS</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a:latin typeface="Book Antiqua"/>
                          <a:ea typeface="Times New Roman"/>
                          <a:cs typeface="Arial"/>
                        </a:rPr>
                        <a:t>0.00</a:t>
                      </a:r>
                      <a:endParaRPr lang="es-MX" sz="160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s-MX" sz="1600" dirty="0">
                          <a:latin typeface="Book Antiqua"/>
                          <a:ea typeface="Times New Roman"/>
                          <a:cs typeface="Arial"/>
                        </a:rPr>
                        <a:t>890,700.00</a:t>
                      </a:r>
                      <a:endParaRPr lang="es-MX"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8478">
                <a:tc>
                  <a:txBody>
                    <a:bodyPr/>
                    <a:lstStyle/>
                    <a:p>
                      <a:pPr algn="r">
                        <a:lnSpc>
                          <a:spcPct val="150000"/>
                        </a:lnSpc>
                        <a:spcAft>
                          <a:spcPts val="0"/>
                        </a:spcAft>
                      </a:pPr>
                      <a:r>
                        <a:rPr lang="es-MX" sz="1600" b="1">
                          <a:latin typeface="Book Antiqua"/>
                          <a:ea typeface="Times New Roman"/>
                          <a:cs typeface="Arial"/>
                        </a:rPr>
                        <a:t>TOTAL DE INGRESOS</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b="1">
                          <a:latin typeface="Book Antiqua"/>
                          <a:ea typeface="Times New Roman"/>
                          <a:cs typeface="Arial"/>
                        </a:rPr>
                        <a:t>890,700.00</a:t>
                      </a:r>
                      <a:endParaRPr lang="es-MX" sz="16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b="1" dirty="0">
                          <a:latin typeface="Book Antiqua"/>
                          <a:ea typeface="Times New Roman"/>
                          <a:cs typeface="Arial"/>
                        </a:rPr>
                        <a:t>1,630,700</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518478">
                <a:tc>
                  <a:txBody>
                    <a:bodyPr/>
                    <a:lstStyle/>
                    <a:p>
                      <a:pPr algn="just">
                        <a:lnSpc>
                          <a:spcPct val="150000"/>
                        </a:lnSpc>
                        <a:spcAft>
                          <a:spcPts val="0"/>
                        </a:spcAft>
                      </a:pPr>
                      <a:r>
                        <a:rPr lang="es-MX" sz="1600">
                          <a:latin typeface="Book Antiqua"/>
                          <a:ea typeface="Times New Roman"/>
                          <a:cs typeface="Arial"/>
                        </a:rPr>
                        <a:t>(X) TASA DEDUCCION CIEGA</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dirty="0">
                          <a:latin typeface="Book Antiqua"/>
                          <a:ea typeface="Times New Roman"/>
                          <a:cs typeface="Arial"/>
                        </a:rPr>
                        <a:t>8%</a:t>
                      </a:r>
                      <a:endParaRPr lang="es-MX"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s-MX" sz="1600" dirty="0">
                          <a:latin typeface="Book Antiqua"/>
                          <a:ea typeface="Times New Roman"/>
                          <a:cs typeface="Arial"/>
                        </a:rPr>
                        <a:t> 8%</a:t>
                      </a:r>
                      <a:endParaRPr lang="es-MX"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18478">
                <a:tc>
                  <a:txBody>
                    <a:bodyPr/>
                    <a:lstStyle/>
                    <a:p>
                      <a:pPr algn="r">
                        <a:lnSpc>
                          <a:spcPct val="150000"/>
                        </a:lnSpc>
                        <a:spcAft>
                          <a:spcPts val="0"/>
                        </a:spcAft>
                      </a:pPr>
                      <a:r>
                        <a:rPr lang="es-MX" sz="1600" b="1">
                          <a:latin typeface="Book Antiqua"/>
                          <a:ea typeface="Times New Roman"/>
                          <a:cs typeface="Arial"/>
                        </a:rPr>
                        <a:t>IMPORTE DE DEDUCCION CIEGA</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b="1" dirty="0">
                          <a:latin typeface="Book Antiqua"/>
                          <a:ea typeface="Times New Roman"/>
                          <a:cs typeface="Arial"/>
                        </a:rPr>
                        <a:t>80,163</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b="1" dirty="0">
                          <a:latin typeface="Book Antiqua"/>
                          <a:ea typeface="Times New Roman"/>
                          <a:cs typeface="Arial"/>
                        </a:rPr>
                        <a:t>146,763</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r h="518478">
                <a:tc>
                  <a:txBody>
                    <a:bodyPr/>
                    <a:lstStyle/>
                    <a:p>
                      <a:pPr algn="just">
                        <a:lnSpc>
                          <a:spcPct val="150000"/>
                        </a:lnSpc>
                        <a:spcAft>
                          <a:spcPts val="0"/>
                        </a:spcAft>
                      </a:pPr>
                      <a:r>
                        <a:rPr lang="es-MX" sz="1600">
                          <a:latin typeface="Book Antiqua"/>
                          <a:ea typeface="Times New Roman"/>
                          <a:cs typeface="Arial"/>
                        </a:rPr>
                        <a:t>(X) TASA ISR ANUAL</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a:latin typeface="Book Antiqua"/>
                          <a:ea typeface="Times New Roman"/>
                          <a:cs typeface="Arial"/>
                        </a:rPr>
                        <a:t>16%</a:t>
                      </a:r>
                      <a:endParaRPr lang="es-MX" sz="160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s-MX" sz="1600" dirty="0">
                          <a:latin typeface="Book Antiqua"/>
                          <a:ea typeface="Times New Roman"/>
                          <a:cs typeface="Arial"/>
                        </a:rPr>
                        <a:t>16%</a:t>
                      </a:r>
                      <a:endParaRPr lang="es-MX"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18478">
                <a:tc>
                  <a:txBody>
                    <a:bodyPr/>
                    <a:lstStyle/>
                    <a:p>
                      <a:pPr algn="r">
                        <a:lnSpc>
                          <a:spcPct val="150000"/>
                        </a:lnSpc>
                        <a:spcAft>
                          <a:spcPts val="0"/>
                        </a:spcAft>
                      </a:pPr>
                      <a:r>
                        <a:rPr lang="es-MX" sz="1600" b="1">
                          <a:latin typeface="Book Antiqua"/>
                          <a:ea typeface="Times New Roman"/>
                          <a:cs typeface="Arial"/>
                        </a:rPr>
                        <a:t>ISR A ENTERAR POR DEDUCCION CIEGA</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b="1">
                          <a:latin typeface="Book Antiqua"/>
                          <a:ea typeface="Times New Roman"/>
                          <a:cs typeface="Arial"/>
                        </a:rPr>
                        <a:t>12,826.08</a:t>
                      </a:r>
                      <a:endParaRPr lang="es-MX" sz="16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b="1" dirty="0">
                          <a:latin typeface="Book Antiqua"/>
                          <a:ea typeface="Times New Roman"/>
                          <a:cs typeface="Arial"/>
                        </a:rPr>
                        <a:t>23,482.08</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518478">
                <a:tc>
                  <a:txBody>
                    <a:bodyPr/>
                    <a:lstStyle/>
                    <a:p>
                      <a:pPr algn="just">
                        <a:lnSpc>
                          <a:spcPct val="150000"/>
                        </a:lnSpc>
                        <a:spcAft>
                          <a:spcPts val="0"/>
                        </a:spcAft>
                      </a:pPr>
                      <a:r>
                        <a:rPr lang="es-MX" sz="1600">
                          <a:latin typeface="Book Antiqua"/>
                          <a:ea typeface="Times New Roman"/>
                          <a:cs typeface="Arial"/>
                        </a:rPr>
                        <a:t>(-) PAGOS PROVISIONALES EFECTUADOS</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a:latin typeface="Book Antiqua"/>
                          <a:ea typeface="Times New Roman"/>
                          <a:cs typeface="Arial"/>
                        </a:rPr>
                        <a:t>0.00</a:t>
                      </a:r>
                      <a:endParaRPr lang="es-MX" sz="160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s-MX" sz="1600" dirty="0">
                          <a:latin typeface="Book Antiqua"/>
                          <a:ea typeface="Times New Roman"/>
                          <a:cs typeface="Arial"/>
                        </a:rPr>
                        <a:t>12,826</a:t>
                      </a:r>
                      <a:endParaRPr lang="es-MX" sz="1600" dirty="0">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18478">
                <a:tc>
                  <a:txBody>
                    <a:bodyPr/>
                    <a:lstStyle/>
                    <a:p>
                      <a:pPr algn="r">
                        <a:lnSpc>
                          <a:spcPct val="150000"/>
                        </a:lnSpc>
                        <a:spcAft>
                          <a:spcPts val="0"/>
                        </a:spcAft>
                      </a:pPr>
                      <a:r>
                        <a:rPr lang="es-MX" sz="1600" b="1">
                          <a:latin typeface="Book Antiqua"/>
                          <a:ea typeface="Times New Roman"/>
                          <a:cs typeface="Arial"/>
                        </a:rPr>
                        <a:t>ISR POR PAGAR</a:t>
                      </a:r>
                      <a:endParaRPr lang="es-MX" sz="1600">
                        <a:latin typeface="Times New Roman"/>
                        <a:ea typeface="Times New Roman"/>
                        <a:cs typeface="Times New Roman"/>
                      </a:endParaRPr>
                    </a:p>
                  </a:txBody>
                  <a:tcPr marL="68580" marR="68580" marT="0" marB="0">
                    <a:lnL>
                      <a:noFill/>
                    </a:lnL>
                    <a:lnR>
                      <a:noFill/>
                    </a:lnR>
                    <a:lnT>
                      <a:noFill/>
                    </a:lnT>
                    <a:lnB>
                      <a:noFill/>
                    </a:lnB>
                  </a:tcPr>
                </a:tc>
                <a:tc>
                  <a:txBody>
                    <a:bodyPr/>
                    <a:lstStyle/>
                    <a:p>
                      <a:pPr algn="r">
                        <a:lnSpc>
                          <a:spcPct val="150000"/>
                        </a:lnSpc>
                        <a:spcAft>
                          <a:spcPts val="0"/>
                        </a:spcAft>
                      </a:pPr>
                      <a:r>
                        <a:rPr lang="es-MX" sz="1600" b="1" dirty="0">
                          <a:latin typeface="Book Antiqua"/>
                          <a:ea typeface="Times New Roman"/>
                          <a:cs typeface="Arial"/>
                        </a:rPr>
                        <a:t>12,826.08</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Aft>
                          <a:spcPts val="0"/>
                        </a:spcAft>
                      </a:pPr>
                      <a:r>
                        <a:rPr lang="es-MX" sz="1600" b="1" dirty="0">
                          <a:latin typeface="Book Antiqua"/>
                          <a:ea typeface="Times New Roman"/>
                          <a:cs typeface="Arial"/>
                        </a:rPr>
                        <a:t>10,656</a:t>
                      </a:r>
                      <a:endParaRPr lang="es-MX" sz="16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bl>
          </a:graphicData>
        </a:graphic>
      </p:graphicFrame>
      <p:sp>
        <p:nvSpPr>
          <p:cNvPr id="5" name="4 Marcador de número de diapositiva">
            <a:extLst>
              <a:ext uri="{FF2B5EF4-FFF2-40B4-BE49-F238E27FC236}">
                <a16:creationId xmlns:a16="http://schemas.microsoft.com/office/drawing/2014/main" id="{0200A78D-2CD6-4D64-BC9D-A68730CEC47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B000F40-A85B-4FD9-BBF6-EE17BFABC5A1}"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3 Título">
            <a:extLst>
              <a:ext uri="{FF2B5EF4-FFF2-40B4-BE49-F238E27FC236}">
                <a16:creationId xmlns:a16="http://schemas.microsoft.com/office/drawing/2014/main" id="{3EA56989-3056-4795-9BDE-754EFFF7B13A}"/>
              </a:ext>
            </a:extLst>
          </p:cNvPr>
          <p:cNvSpPr>
            <a:spLocks noGrp="1"/>
          </p:cNvSpPr>
          <p:nvPr>
            <p:ph type="title"/>
          </p:nvPr>
        </p:nvSpPr>
        <p:spPr/>
        <p:txBody>
          <a:bodyPr/>
          <a:lstStyle/>
          <a:p>
            <a:r>
              <a:rPr lang="es-MX" altLang="es-MX" sz="2400" dirty="0"/>
              <a:t>DEDUCCIÓN CIEGA </a:t>
            </a:r>
          </a:p>
        </p:txBody>
      </p:sp>
      <p:sp>
        <p:nvSpPr>
          <p:cNvPr id="3" name="2 Marcador de contenido">
            <a:extLst>
              <a:ext uri="{FF2B5EF4-FFF2-40B4-BE49-F238E27FC236}">
                <a16:creationId xmlns:a16="http://schemas.microsoft.com/office/drawing/2014/main" id="{C54C94A5-B9B0-46E1-A17B-011321EA4B86}"/>
              </a:ext>
            </a:extLst>
          </p:cNvPr>
          <p:cNvSpPr>
            <a:spLocks noGrp="1"/>
          </p:cNvSpPr>
          <p:nvPr>
            <p:ph idx="1"/>
          </p:nvPr>
        </p:nvSpPr>
        <p:spPr/>
        <p:txBody>
          <a:bodyPr rtlCol="0">
            <a:noAutofit/>
          </a:bodyPr>
          <a:lstStyle/>
          <a:p>
            <a:pPr marL="365760" indent="-256032" algn="just">
              <a:lnSpc>
                <a:spcPct val="120000"/>
              </a:lnSpc>
              <a:buClr>
                <a:schemeClr val="accent3"/>
              </a:buClr>
              <a:buNone/>
              <a:defRPr/>
            </a:pPr>
            <a:r>
              <a:rPr lang="es-MX" sz="2000" dirty="0"/>
              <a:t>IV. Los contribuyentes que opten por esta deducción deberán efectuar pagos provisionales a cuenta del impuesto anual a que se refiere la fracción anterior, los que se determinarán considerando la deducción realizada en el periodo de pago acumulado del ejercicio fiscal de que se trate aplicando la tasa del 16%, pudiendo acreditar los pagos provisionales del mismo ejercicio fiscal realizados con anterioridad por el mismo concepto. Estos pagos provisionales se enterarán a más tardar el día 17 del mes siguiente a aquel por el que se efectúe la deducción.</a:t>
            </a:r>
          </a:p>
          <a:p>
            <a:pPr marL="365760" indent="-256032" algn="just">
              <a:lnSpc>
                <a:spcPct val="120000"/>
              </a:lnSpc>
              <a:buClr>
                <a:schemeClr val="accent3"/>
              </a:buClr>
              <a:buNone/>
              <a:defRPr/>
            </a:pPr>
            <a:endParaRPr lang="es-MX" sz="1800" dirty="0"/>
          </a:p>
        </p:txBody>
      </p:sp>
      <p:sp>
        <p:nvSpPr>
          <p:cNvPr id="122883" name="3 Marcador de número de diapositiva">
            <a:extLst>
              <a:ext uri="{FF2B5EF4-FFF2-40B4-BE49-F238E27FC236}">
                <a16:creationId xmlns:a16="http://schemas.microsoft.com/office/drawing/2014/main" id="{05DB164C-1E29-40C5-AF2C-3A4D4EF1F9A4}"/>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56CA9DF-83EB-41FF-827A-90F82BE37011}"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6" name="3 Título">
            <a:extLst>
              <a:ext uri="{FF2B5EF4-FFF2-40B4-BE49-F238E27FC236}">
                <a16:creationId xmlns:a16="http://schemas.microsoft.com/office/drawing/2014/main" id="{779FD910-967A-4F63-AE4B-7BCA4CA82DC1}"/>
              </a:ext>
            </a:extLst>
          </p:cNvPr>
          <p:cNvSpPr>
            <a:spLocks noGrp="1"/>
          </p:cNvSpPr>
          <p:nvPr>
            <p:ph type="title"/>
          </p:nvPr>
        </p:nvSpPr>
        <p:spPr/>
        <p:txBody>
          <a:bodyPr/>
          <a:lstStyle/>
          <a:p>
            <a:r>
              <a:rPr lang="es-MX" altLang="es-MX"/>
              <a:t>DEDUCCIÓN CIEGA </a:t>
            </a:r>
          </a:p>
        </p:txBody>
      </p:sp>
      <p:sp>
        <p:nvSpPr>
          <p:cNvPr id="3" name="2 Marcador de contenido">
            <a:extLst>
              <a:ext uri="{FF2B5EF4-FFF2-40B4-BE49-F238E27FC236}">
                <a16:creationId xmlns:a16="http://schemas.microsoft.com/office/drawing/2014/main" id="{5FBBE257-1634-41B9-BF44-33D68D6956B3}"/>
              </a:ext>
            </a:extLst>
          </p:cNvPr>
          <p:cNvSpPr>
            <a:spLocks noGrp="1"/>
          </p:cNvSpPr>
          <p:nvPr>
            <p:ph idx="1"/>
          </p:nvPr>
        </p:nvSpPr>
        <p:spPr/>
        <p:txBody>
          <a:bodyPr>
            <a:normAutofit/>
          </a:bodyPr>
          <a:lstStyle/>
          <a:p>
            <a:pPr marL="365760" indent="-256032" algn="just">
              <a:lnSpc>
                <a:spcPct val="120000"/>
              </a:lnSpc>
              <a:buClr>
                <a:schemeClr val="accent3"/>
              </a:buClr>
              <a:buNone/>
              <a:defRPr/>
            </a:pPr>
            <a:r>
              <a:rPr lang="es-MX" dirty="0"/>
              <a:t>	El monto de la deducción que se determine conforme al presente artículo, en el ejercicio de que se trate, se deberá disminuir del monto que se obtenga de restar al total de los ingresos acumulables obtenidos en el ejercicio las deducciones autorizadas conforme a la Ley del Impuesto sobre la Renta, por las que no se aplican las facilidades a que se refiere el presente artículo y hasta por el monto de dichos ingresos.</a:t>
            </a:r>
          </a:p>
          <a:p>
            <a:pPr marL="365760" indent="-256032" algn="just">
              <a:lnSpc>
                <a:spcPct val="120000"/>
              </a:lnSpc>
              <a:buClr>
                <a:schemeClr val="accent3"/>
              </a:buClr>
              <a:buNone/>
              <a:defRPr/>
            </a:pPr>
            <a:endParaRPr lang="es-MX" dirty="0"/>
          </a:p>
          <a:p>
            <a:pPr>
              <a:buFont typeface="Arial" charset="0"/>
              <a:buChar char="•"/>
              <a:defRPr/>
            </a:pPr>
            <a:endParaRPr lang="es-MX" dirty="0"/>
          </a:p>
        </p:txBody>
      </p:sp>
      <p:sp>
        <p:nvSpPr>
          <p:cNvPr id="4" name="3 Marcador de número de diapositiva">
            <a:extLst>
              <a:ext uri="{FF2B5EF4-FFF2-40B4-BE49-F238E27FC236}">
                <a16:creationId xmlns:a16="http://schemas.microsoft.com/office/drawing/2014/main" id="{739DA003-D981-4141-B791-FF6CEBE1B07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4EF1334-A314-422C-9D72-20759EC28FDA}"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700" name="3 Título">
            <a:extLst>
              <a:ext uri="{FF2B5EF4-FFF2-40B4-BE49-F238E27FC236}">
                <a16:creationId xmlns:a16="http://schemas.microsoft.com/office/drawing/2014/main" id="{E7F71122-E971-4066-B6BC-5D174E287BDD}"/>
              </a:ext>
            </a:extLst>
          </p:cNvPr>
          <p:cNvSpPr>
            <a:spLocks noGrp="1"/>
          </p:cNvSpPr>
          <p:nvPr>
            <p:ph type="title"/>
          </p:nvPr>
        </p:nvSpPr>
        <p:spPr/>
        <p:txBody>
          <a:bodyPr/>
          <a:lstStyle/>
          <a:p>
            <a:r>
              <a:rPr lang="es-MX" altLang="es-MX"/>
              <a:t>DEDUCCIÓN CIEGA </a:t>
            </a:r>
          </a:p>
        </p:txBody>
      </p:sp>
      <p:sp>
        <p:nvSpPr>
          <p:cNvPr id="43010" name="2 Marcador de contenido">
            <a:extLst>
              <a:ext uri="{FF2B5EF4-FFF2-40B4-BE49-F238E27FC236}">
                <a16:creationId xmlns:a16="http://schemas.microsoft.com/office/drawing/2014/main" id="{2BADA47E-AF9D-4050-985A-C1E6D5BCB3A0}"/>
              </a:ext>
            </a:extLst>
          </p:cNvPr>
          <p:cNvSpPr>
            <a:spLocks noGrp="1"/>
          </p:cNvSpPr>
          <p:nvPr>
            <p:ph idx="1"/>
          </p:nvPr>
        </p:nvSpPr>
        <p:spPr/>
        <p:txBody>
          <a:bodyPr>
            <a:normAutofit fontScale="32500" lnSpcReduction="20000"/>
          </a:bodyPr>
          <a:lstStyle/>
          <a:p>
            <a:pPr marL="365760" indent="-256032" algn="just">
              <a:lnSpc>
                <a:spcPct val="120000"/>
              </a:lnSpc>
              <a:buClr>
                <a:schemeClr val="accent3"/>
              </a:buClr>
              <a:buNone/>
              <a:defRPr/>
            </a:pPr>
            <a:r>
              <a:rPr lang="es-MX" sz="5100" dirty="0">
                <a:latin typeface="Arial" charset="0"/>
                <a:cs typeface="Arial" charset="0"/>
              </a:rPr>
              <a:t>	Cuando </a:t>
            </a:r>
            <a:r>
              <a:rPr lang="es-MX" sz="5100" u="sng" dirty="0">
                <a:latin typeface="Arial" charset="0"/>
                <a:cs typeface="Arial" charset="0"/>
              </a:rPr>
              <a:t>las deducciones autorizadas </a:t>
            </a:r>
            <a:r>
              <a:rPr lang="es-MX" sz="5100" dirty="0">
                <a:latin typeface="Arial" charset="0"/>
                <a:cs typeface="Arial" charset="0"/>
              </a:rPr>
              <a:t>conforme a la Ley del Impuesto sobre la Renta </a:t>
            </a:r>
            <a:r>
              <a:rPr lang="es-MX" sz="5100" u="sng" dirty="0">
                <a:latin typeface="Arial" charset="0"/>
                <a:cs typeface="Arial" charset="0"/>
              </a:rPr>
              <a:t>por las que no se aplican las facilidades </a:t>
            </a:r>
            <a:r>
              <a:rPr lang="es-MX" sz="5100" dirty="0">
                <a:latin typeface="Arial" charset="0"/>
                <a:cs typeface="Arial" charset="0"/>
              </a:rPr>
              <a:t>a que se refiere este artículo, sean mayores a los ingresos acumulables obtenidos en el ejercicio, no se disminuirá monto alguno por concepto de la deducción a que se refiere el mismo.</a:t>
            </a:r>
          </a:p>
          <a:p>
            <a:pPr marL="365760" indent="-256032" algn="just">
              <a:lnSpc>
                <a:spcPct val="120000"/>
              </a:lnSpc>
              <a:buClr>
                <a:schemeClr val="accent3"/>
              </a:buClr>
              <a:buNone/>
              <a:defRPr/>
            </a:pPr>
            <a:endParaRPr lang="es-MX" sz="5100" dirty="0">
              <a:latin typeface="Arial" charset="0"/>
              <a:cs typeface="Arial" charset="0"/>
            </a:endParaRPr>
          </a:p>
          <a:p>
            <a:pPr marL="365760" indent="-256032" algn="just">
              <a:lnSpc>
                <a:spcPct val="120000"/>
              </a:lnSpc>
              <a:buClr>
                <a:schemeClr val="accent3"/>
              </a:buClr>
              <a:buNone/>
              <a:defRPr/>
            </a:pPr>
            <a:r>
              <a:rPr lang="es-MX" sz="5100" dirty="0">
                <a:latin typeface="Arial" charset="0"/>
                <a:cs typeface="Arial" charset="0"/>
              </a:rPr>
              <a:t>	Lo dispuesto en este artículo será aplicable a las personas físicas, morales o coordinados dedicados exclusivamente al autotransporte terrestre de carga de materiales o autotransporte terrestre de pasajeros urbano y suburbano, </a:t>
            </a:r>
            <a:r>
              <a:rPr lang="es-MX" sz="5100" u="sng" dirty="0">
                <a:latin typeface="Arial" charset="0"/>
                <a:cs typeface="Arial" charset="0"/>
              </a:rPr>
              <a:t>siempre que no presten preponderantemente sus servicios a otra persona moral residente en el país o en el extranjero</a:t>
            </a:r>
            <a:r>
              <a:rPr lang="es-MX" sz="5100" dirty="0">
                <a:latin typeface="Arial" charset="0"/>
                <a:cs typeface="Arial" charset="0"/>
              </a:rPr>
              <a:t>, que se considere parte relacionada en los términos de la Ley del Impuesto sobre la Renta.</a:t>
            </a:r>
          </a:p>
          <a:p>
            <a:pPr marL="365760" indent="-256032" algn="just">
              <a:lnSpc>
                <a:spcPct val="120000"/>
              </a:lnSpc>
              <a:buClr>
                <a:schemeClr val="accent3"/>
              </a:buClr>
              <a:buNone/>
              <a:defRPr/>
            </a:pPr>
            <a:br>
              <a:rPr lang="es-MX" sz="2000" dirty="0">
                <a:latin typeface="Arial" charset="0"/>
                <a:cs typeface="Arial" charset="0"/>
              </a:rPr>
            </a:br>
            <a:endParaRPr lang="es-MX" sz="2000" dirty="0">
              <a:latin typeface="Arial" charset="0"/>
              <a:cs typeface="Arial" charset="0"/>
            </a:endParaRPr>
          </a:p>
          <a:p>
            <a:pPr marL="365760" indent="-256032" algn="just">
              <a:lnSpc>
                <a:spcPct val="120000"/>
              </a:lnSpc>
              <a:buClr>
                <a:schemeClr val="accent3"/>
              </a:buClr>
              <a:buNone/>
              <a:defRPr/>
            </a:pPr>
            <a:endParaRPr lang="es-MX" sz="1800" dirty="0">
              <a:latin typeface="Arial" charset="0"/>
              <a:cs typeface="Arial" charset="0"/>
            </a:endParaRPr>
          </a:p>
        </p:txBody>
      </p:sp>
      <p:sp>
        <p:nvSpPr>
          <p:cNvPr id="123907" name="3 Marcador de número de diapositiva">
            <a:extLst>
              <a:ext uri="{FF2B5EF4-FFF2-40B4-BE49-F238E27FC236}">
                <a16:creationId xmlns:a16="http://schemas.microsoft.com/office/drawing/2014/main" id="{159FAEAD-8D98-40D2-9013-E3F488519B21}"/>
              </a:ext>
            </a:extLst>
          </p:cNvPr>
          <p:cNvSpPr>
            <a:spLocks noGrp="1"/>
          </p:cNvSpPr>
          <p:nvPr>
            <p:ph type="sldNum" sz="quarter" idx="12"/>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6DA039C-BAF2-4737-847E-26B4ABF231C6}" type="slidenum">
              <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s-MX" altLang="es-MX" sz="105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D4AEB8-627F-4D4E-9CF7-1D54D2657066}"/>
              </a:ext>
            </a:extLst>
          </p:cNvPr>
          <p:cNvSpPr>
            <a:spLocks noGrp="1"/>
          </p:cNvSpPr>
          <p:nvPr>
            <p:ph type="title"/>
          </p:nvPr>
        </p:nvSpPr>
        <p:spPr/>
        <p:txBody>
          <a:bodyPr>
            <a:normAutofit/>
          </a:bodyPr>
          <a:lstStyle/>
          <a:p>
            <a:r>
              <a:rPr lang="es-MX" dirty="0"/>
              <a:t>Cálculo del importe aplicable de deducción ciega</a:t>
            </a:r>
          </a:p>
        </p:txBody>
      </p:sp>
      <p:graphicFrame>
        <p:nvGraphicFramePr>
          <p:cNvPr id="7" name="Tabla 7">
            <a:extLst>
              <a:ext uri="{FF2B5EF4-FFF2-40B4-BE49-F238E27FC236}">
                <a16:creationId xmlns:a16="http://schemas.microsoft.com/office/drawing/2014/main" id="{107313AF-3324-4B7E-8C81-FA23FA0234A9}"/>
              </a:ext>
            </a:extLst>
          </p:cNvPr>
          <p:cNvGraphicFramePr>
            <a:graphicFrameLocks noGrp="1"/>
          </p:cNvGraphicFramePr>
          <p:nvPr>
            <p:ph idx="1"/>
          </p:nvPr>
        </p:nvGraphicFramePr>
        <p:xfrm>
          <a:off x="1096963" y="1846263"/>
          <a:ext cx="10058399" cy="2234742"/>
        </p:xfrm>
        <a:graphic>
          <a:graphicData uri="http://schemas.openxmlformats.org/drawingml/2006/table">
            <a:tbl>
              <a:tblPr firstRow="1" bandRow="1">
                <a:tableStyleId>{5C22544A-7EE6-4342-B048-85BDC9FD1C3A}</a:tableStyleId>
              </a:tblPr>
              <a:tblGrid>
                <a:gridCol w="5909297">
                  <a:extLst>
                    <a:ext uri="{9D8B030D-6E8A-4147-A177-3AD203B41FA5}">
                      <a16:colId xmlns:a16="http://schemas.microsoft.com/office/drawing/2014/main" val="2926520573"/>
                    </a:ext>
                  </a:extLst>
                </a:gridCol>
                <a:gridCol w="4149102">
                  <a:extLst>
                    <a:ext uri="{9D8B030D-6E8A-4147-A177-3AD203B41FA5}">
                      <a16:colId xmlns:a16="http://schemas.microsoft.com/office/drawing/2014/main" val="937639648"/>
                    </a:ext>
                  </a:extLst>
                </a:gridCol>
              </a:tblGrid>
              <a:tr h="372457">
                <a:tc>
                  <a:txBody>
                    <a:bodyPr/>
                    <a:lstStyle/>
                    <a:p>
                      <a:pPr algn="ctr"/>
                      <a:r>
                        <a:rPr lang="es-MX" dirty="0"/>
                        <a:t>CONCEPTO</a:t>
                      </a:r>
                    </a:p>
                  </a:txBody>
                  <a:tcPr/>
                </a:tc>
                <a:tc>
                  <a:txBody>
                    <a:bodyPr/>
                    <a:lstStyle/>
                    <a:p>
                      <a:pPr algn="ctr"/>
                      <a:r>
                        <a:rPr lang="es-MX" dirty="0"/>
                        <a:t>IMPORTE</a:t>
                      </a:r>
                    </a:p>
                  </a:txBody>
                  <a:tcPr/>
                </a:tc>
                <a:extLst>
                  <a:ext uri="{0D108BD9-81ED-4DB2-BD59-A6C34878D82A}">
                    <a16:rowId xmlns:a16="http://schemas.microsoft.com/office/drawing/2014/main" val="1482030060"/>
                  </a:ext>
                </a:extLst>
              </a:tr>
              <a:tr h="372457">
                <a:tc>
                  <a:txBody>
                    <a:bodyPr/>
                    <a:lstStyle/>
                    <a:p>
                      <a:r>
                        <a:rPr lang="es-MX" dirty="0"/>
                        <a:t>Refacciones</a:t>
                      </a:r>
                    </a:p>
                  </a:txBody>
                  <a:tcPr/>
                </a:tc>
                <a:tc>
                  <a:txBody>
                    <a:bodyPr/>
                    <a:lstStyle/>
                    <a:p>
                      <a:pPr algn="r"/>
                      <a:r>
                        <a:rPr lang="es-MX" dirty="0"/>
                        <a:t>300,000</a:t>
                      </a:r>
                    </a:p>
                  </a:txBody>
                  <a:tcPr/>
                </a:tc>
                <a:extLst>
                  <a:ext uri="{0D108BD9-81ED-4DB2-BD59-A6C34878D82A}">
                    <a16:rowId xmlns:a16="http://schemas.microsoft.com/office/drawing/2014/main" val="1366278377"/>
                  </a:ext>
                </a:extLst>
              </a:tr>
              <a:tr h="372457">
                <a:tc>
                  <a:txBody>
                    <a:bodyPr/>
                    <a:lstStyle/>
                    <a:p>
                      <a:r>
                        <a:rPr lang="es-MX" dirty="0"/>
                        <a:t>Reparaciones menores</a:t>
                      </a:r>
                    </a:p>
                  </a:txBody>
                  <a:tcPr/>
                </a:tc>
                <a:tc>
                  <a:txBody>
                    <a:bodyPr/>
                    <a:lstStyle/>
                    <a:p>
                      <a:pPr algn="r"/>
                      <a:r>
                        <a:rPr lang="es-MX" dirty="0"/>
                        <a:t>27,000</a:t>
                      </a:r>
                    </a:p>
                  </a:txBody>
                  <a:tcPr/>
                </a:tc>
                <a:extLst>
                  <a:ext uri="{0D108BD9-81ED-4DB2-BD59-A6C34878D82A}">
                    <a16:rowId xmlns:a16="http://schemas.microsoft.com/office/drawing/2014/main" val="2082546305"/>
                  </a:ext>
                </a:extLst>
              </a:tr>
              <a:tr h="372457">
                <a:tc>
                  <a:txBody>
                    <a:bodyPr/>
                    <a:lstStyle/>
                    <a:p>
                      <a:r>
                        <a:rPr lang="es-MX" dirty="0"/>
                        <a:t>Reparación de llantas</a:t>
                      </a:r>
                    </a:p>
                  </a:txBody>
                  <a:tcPr/>
                </a:tc>
                <a:tc>
                  <a:txBody>
                    <a:bodyPr/>
                    <a:lstStyle/>
                    <a:p>
                      <a:pPr algn="r"/>
                      <a:r>
                        <a:rPr lang="es-MX" dirty="0"/>
                        <a:t>8,000</a:t>
                      </a:r>
                    </a:p>
                  </a:txBody>
                  <a:tcPr/>
                </a:tc>
                <a:extLst>
                  <a:ext uri="{0D108BD9-81ED-4DB2-BD59-A6C34878D82A}">
                    <a16:rowId xmlns:a16="http://schemas.microsoft.com/office/drawing/2014/main" val="2118806004"/>
                  </a:ext>
                </a:extLst>
              </a:tr>
              <a:tr h="372457">
                <a:tc>
                  <a:txBody>
                    <a:bodyPr/>
                    <a:lstStyle/>
                    <a:p>
                      <a:r>
                        <a:rPr lang="es-MX" dirty="0"/>
                        <a:t>Gastos carreteros sin factura </a:t>
                      </a:r>
                    </a:p>
                  </a:txBody>
                  <a:tcPr/>
                </a:tc>
                <a:tc>
                  <a:txBody>
                    <a:bodyPr/>
                    <a:lstStyle/>
                    <a:p>
                      <a:pPr algn="r"/>
                      <a:r>
                        <a:rPr lang="es-MX" dirty="0"/>
                        <a:t> 63,200</a:t>
                      </a:r>
                    </a:p>
                  </a:txBody>
                  <a:tcPr/>
                </a:tc>
                <a:extLst>
                  <a:ext uri="{0D108BD9-81ED-4DB2-BD59-A6C34878D82A}">
                    <a16:rowId xmlns:a16="http://schemas.microsoft.com/office/drawing/2014/main" val="3810373055"/>
                  </a:ext>
                </a:extLst>
              </a:tr>
              <a:tr h="372457">
                <a:tc>
                  <a:txBody>
                    <a:bodyPr/>
                    <a:lstStyle/>
                    <a:p>
                      <a:r>
                        <a:rPr lang="es-MX" dirty="0"/>
                        <a:t>Total de erogaciones del periodo</a:t>
                      </a:r>
                    </a:p>
                  </a:txBody>
                  <a:tcPr/>
                </a:tc>
                <a:tc>
                  <a:txBody>
                    <a:bodyPr/>
                    <a:lstStyle/>
                    <a:p>
                      <a:pPr algn="r"/>
                      <a:r>
                        <a:rPr lang="es-MX" dirty="0"/>
                        <a:t>398,200</a:t>
                      </a:r>
                    </a:p>
                  </a:txBody>
                  <a:tcPr/>
                </a:tc>
                <a:extLst>
                  <a:ext uri="{0D108BD9-81ED-4DB2-BD59-A6C34878D82A}">
                    <a16:rowId xmlns:a16="http://schemas.microsoft.com/office/drawing/2014/main" val="3655179620"/>
                  </a:ext>
                </a:extLst>
              </a:tr>
            </a:tbl>
          </a:graphicData>
        </a:graphic>
      </p:graphicFrame>
      <p:sp>
        <p:nvSpPr>
          <p:cNvPr id="4" name="Marcador de número de diapositiva 3">
            <a:extLst>
              <a:ext uri="{FF2B5EF4-FFF2-40B4-BE49-F238E27FC236}">
                <a16:creationId xmlns:a16="http://schemas.microsoft.com/office/drawing/2014/main" id="{E5DAAF76-2666-401C-A46B-29708CE0CCB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275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F97C5-9EB4-4EF0-A42C-C282A60AA09C}"/>
              </a:ext>
            </a:extLst>
          </p:cNvPr>
          <p:cNvSpPr>
            <a:spLocks noGrp="1"/>
          </p:cNvSpPr>
          <p:nvPr>
            <p:ph type="title"/>
          </p:nvPr>
        </p:nvSpPr>
        <p:spPr/>
        <p:txBody>
          <a:bodyPr/>
          <a:lstStyle/>
          <a:p>
            <a:endParaRPr lang="es-MX"/>
          </a:p>
        </p:txBody>
      </p:sp>
      <p:graphicFrame>
        <p:nvGraphicFramePr>
          <p:cNvPr id="5" name="Tabla 5">
            <a:extLst>
              <a:ext uri="{FF2B5EF4-FFF2-40B4-BE49-F238E27FC236}">
                <a16:creationId xmlns:a16="http://schemas.microsoft.com/office/drawing/2014/main" id="{0648E4F2-BA6B-47E4-B5C3-DF43CCBAF83D}"/>
              </a:ext>
            </a:extLst>
          </p:cNvPr>
          <p:cNvGraphicFramePr>
            <a:graphicFrameLocks noGrp="1"/>
          </p:cNvGraphicFramePr>
          <p:nvPr>
            <p:ph idx="1"/>
          </p:nvPr>
        </p:nvGraphicFramePr>
        <p:xfrm>
          <a:off x="2279576" y="2214562"/>
          <a:ext cx="7416824" cy="2150544"/>
        </p:xfrm>
        <a:graphic>
          <a:graphicData uri="http://schemas.openxmlformats.org/drawingml/2006/table">
            <a:tbl>
              <a:tblPr firstRow="1" bandRow="1">
                <a:tableStyleId>{5C22544A-7EE6-4342-B048-85BDC9FD1C3A}</a:tableStyleId>
              </a:tblPr>
              <a:tblGrid>
                <a:gridCol w="4647897">
                  <a:extLst>
                    <a:ext uri="{9D8B030D-6E8A-4147-A177-3AD203B41FA5}">
                      <a16:colId xmlns:a16="http://schemas.microsoft.com/office/drawing/2014/main" val="2039186493"/>
                    </a:ext>
                  </a:extLst>
                </a:gridCol>
                <a:gridCol w="2768927">
                  <a:extLst>
                    <a:ext uri="{9D8B030D-6E8A-4147-A177-3AD203B41FA5}">
                      <a16:colId xmlns:a16="http://schemas.microsoft.com/office/drawing/2014/main" val="1684542298"/>
                    </a:ext>
                  </a:extLst>
                </a:gridCol>
              </a:tblGrid>
              <a:tr h="537636">
                <a:tc>
                  <a:txBody>
                    <a:bodyPr/>
                    <a:lstStyle/>
                    <a:p>
                      <a:pPr algn="ctr"/>
                      <a:r>
                        <a:rPr lang="es-MX" dirty="0"/>
                        <a:t>CONCEPTO</a:t>
                      </a:r>
                    </a:p>
                  </a:txBody>
                  <a:tcPr/>
                </a:tc>
                <a:tc>
                  <a:txBody>
                    <a:bodyPr/>
                    <a:lstStyle/>
                    <a:p>
                      <a:pPr algn="ctr"/>
                      <a:r>
                        <a:rPr lang="es-MX" dirty="0"/>
                        <a:t>IMPORTE</a:t>
                      </a:r>
                    </a:p>
                  </a:txBody>
                  <a:tcPr/>
                </a:tc>
                <a:extLst>
                  <a:ext uri="{0D108BD9-81ED-4DB2-BD59-A6C34878D82A}">
                    <a16:rowId xmlns:a16="http://schemas.microsoft.com/office/drawing/2014/main" val="550757708"/>
                  </a:ext>
                </a:extLst>
              </a:tr>
              <a:tr h="537636">
                <a:tc>
                  <a:txBody>
                    <a:bodyPr/>
                    <a:lstStyle/>
                    <a:p>
                      <a:r>
                        <a:rPr lang="es-MX" dirty="0"/>
                        <a:t>Tope de erogaciones sin comprobante</a:t>
                      </a:r>
                    </a:p>
                  </a:txBody>
                  <a:tcPr/>
                </a:tc>
                <a:tc>
                  <a:txBody>
                    <a:bodyPr/>
                    <a:lstStyle/>
                    <a:p>
                      <a:pPr algn="r"/>
                      <a:r>
                        <a:rPr lang="es-MX" dirty="0"/>
                        <a:t>80,163</a:t>
                      </a:r>
                    </a:p>
                  </a:txBody>
                  <a:tcPr/>
                </a:tc>
                <a:extLst>
                  <a:ext uri="{0D108BD9-81ED-4DB2-BD59-A6C34878D82A}">
                    <a16:rowId xmlns:a16="http://schemas.microsoft.com/office/drawing/2014/main" val="2541540090"/>
                  </a:ext>
                </a:extLst>
              </a:tr>
              <a:tr h="537636">
                <a:tc>
                  <a:txBody>
                    <a:bodyPr/>
                    <a:lstStyle/>
                    <a:p>
                      <a:r>
                        <a:rPr lang="es-MX" dirty="0"/>
                        <a:t>Erogaciones sin comprobante</a:t>
                      </a:r>
                    </a:p>
                  </a:txBody>
                  <a:tcPr/>
                </a:tc>
                <a:tc>
                  <a:txBody>
                    <a:bodyPr/>
                    <a:lstStyle/>
                    <a:p>
                      <a:pPr algn="r"/>
                      <a:r>
                        <a:rPr lang="es-MX" dirty="0"/>
                        <a:t>63,200</a:t>
                      </a:r>
                    </a:p>
                  </a:txBody>
                  <a:tcPr/>
                </a:tc>
                <a:extLst>
                  <a:ext uri="{0D108BD9-81ED-4DB2-BD59-A6C34878D82A}">
                    <a16:rowId xmlns:a16="http://schemas.microsoft.com/office/drawing/2014/main" val="718407898"/>
                  </a:ext>
                </a:extLst>
              </a:tr>
              <a:tr h="537636">
                <a:tc>
                  <a:txBody>
                    <a:bodyPr/>
                    <a:lstStyle/>
                    <a:p>
                      <a:r>
                        <a:rPr lang="es-MX" dirty="0"/>
                        <a:t>Excedente no aplicable</a:t>
                      </a:r>
                    </a:p>
                  </a:txBody>
                  <a:tcPr/>
                </a:tc>
                <a:tc>
                  <a:txBody>
                    <a:bodyPr/>
                    <a:lstStyle/>
                    <a:p>
                      <a:pPr algn="r"/>
                      <a:r>
                        <a:rPr lang="es-MX" dirty="0"/>
                        <a:t>16,963</a:t>
                      </a:r>
                    </a:p>
                  </a:txBody>
                  <a:tcPr/>
                </a:tc>
                <a:extLst>
                  <a:ext uri="{0D108BD9-81ED-4DB2-BD59-A6C34878D82A}">
                    <a16:rowId xmlns:a16="http://schemas.microsoft.com/office/drawing/2014/main" val="3669734335"/>
                  </a:ext>
                </a:extLst>
              </a:tr>
            </a:tbl>
          </a:graphicData>
        </a:graphic>
      </p:graphicFrame>
      <p:sp>
        <p:nvSpPr>
          <p:cNvPr id="4" name="Marcador de número de diapositiva 3">
            <a:extLst>
              <a:ext uri="{FF2B5EF4-FFF2-40B4-BE49-F238E27FC236}">
                <a16:creationId xmlns:a16="http://schemas.microsoft.com/office/drawing/2014/main" id="{71B2365E-3E59-49C3-98A3-953CD8C6765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7855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1 Título">
            <a:extLst>
              <a:ext uri="{FF2B5EF4-FFF2-40B4-BE49-F238E27FC236}">
                <a16:creationId xmlns:a16="http://schemas.microsoft.com/office/drawing/2014/main" id="{BDC5D208-97C3-490E-B20E-9A97E4513E66}"/>
              </a:ext>
            </a:extLst>
          </p:cNvPr>
          <p:cNvSpPr>
            <a:spLocks noGrp="1"/>
          </p:cNvSpPr>
          <p:nvPr>
            <p:ph type="title"/>
          </p:nvPr>
        </p:nvSpPr>
        <p:spPr/>
        <p:txBody>
          <a:bodyPr>
            <a:normAutofit/>
          </a:bodyPr>
          <a:lstStyle/>
          <a:p>
            <a:r>
              <a:rPr lang="es-MX" altLang="es-MX" sz="4400" dirty="0"/>
              <a:t>FACILIDAD PARA RETENCION DE ISR A TRABAJADORES (REGLA 2.1)</a:t>
            </a:r>
          </a:p>
        </p:txBody>
      </p:sp>
      <p:sp>
        <p:nvSpPr>
          <p:cNvPr id="3" name="2 Marcador de contenido">
            <a:extLst>
              <a:ext uri="{FF2B5EF4-FFF2-40B4-BE49-F238E27FC236}">
                <a16:creationId xmlns:a16="http://schemas.microsoft.com/office/drawing/2014/main" id="{3D2A13CE-03C5-4B0C-938A-DD0BCBAAAEA0}"/>
              </a:ext>
            </a:extLst>
          </p:cNvPr>
          <p:cNvSpPr>
            <a:spLocks noGrp="1"/>
          </p:cNvSpPr>
          <p:nvPr>
            <p:ph idx="1"/>
          </p:nvPr>
        </p:nvSpPr>
        <p:spPr/>
        <p:txBody>
          <a:bodyPr>
            <a:noAutofit/>
          </a:bodyPr>
          <a:lstStyle/>
          <a:p>
            <a:pPr marL="0" indent="0" algn="just">
              <a:buNone/>
              <a:defRPr/>
            </a:pPr>
            <a:r>
              <a:rPr lang="es-MX" sz="2000" dirty="0"/>
              <a:t>Para los efectos de la retención del ISR por pagos realizados a operadores, macheteros y maniobristas, en lugar de aplicar las disposiciones correspondientes al pago de salarios, podrán enterar el 7.5 % por concepto de retenciones del ISR tomando como base los salarios reportados al IMSS.</a:t>
            </a:r>
          </a:p>
          <a:p>
            <a:pPr marL="0" indent="0" algn="just">
              <a:buNone/>
              <a:defRPr/>
            </a:pPr>
            <a:r>
              <a:rPr lang="es-MX" dirty="0"/>
              <a:t>D</a:t>
            </a:r>
            <a:r>
              <a:rPr lang="es-MX" sz="2000" dirty="0"/>
              <a:t>eberán elaborar y entregar a más tardar el 15 de febrero de 202</a:t>
            </a:r>
            <a:r>
              <a:rPr lang="es-MX" dirty="0"/>
              <a:t>5</a:t>
            </a:r>
            <a:r>
              <a:rPr lang="es-MX" sz="2000" dirty="0"/>
              <a:t>, una relación individualizada de dicho personal en la que se indique el monto de las cantidades que les son pagadas en el periodo de que se trate, en los términos en que se elabora para los efectos de las aportaciones que realicen al IMSS de conformidad con la ficha de trámite 91/ISR "Aviso que presentan los contribuyentes dedicados a la actividad de autotransporte terrestre de carga federal que ejercen la opción de enterar el 7.5 por ciento por concepto de retenciones de ISR", contenida en el Anexo 1-A de la RMF, además de emitir el CFDI y su complemento por concepto de nómina correspondiente.</a:t>
            </a:r>
          </a:p>
        </p:txBody>
      </p:sp>
      <p:sp>
        <p:nvSpPr>
          <p:cNvPr id="4" name="3 Marcador de número de diapositiva">
            <a:extLst>
              <a:ext uri="{FF2B5EF4-FFF2-40B4-BE49-F238E27FC236}">
                <a16:creationId xmlns:a16="http://schemas.microsoft.com/office/drawing/2014/main" id="{9847FA4B-A578-4613-A9B0-C02A4A954E7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FF9F20D-EC36-48B3-AE4A-B2BF7B23B258}"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 </a:t>
            </a:r>
            <a:br>
              <a:rPr lang="es-MX" dirty="0"/>
            </a:br>
            <a:r>
              <a:rPr lang="es-ES" dirty="0"/>
              <a:t>REQUISITOS DE LA NOMINA IMSS</a:t>
            </a:r>
            <a:br>
              <a:rPr lang="es-ES" dirty="0"/>
            </a:br>
            <a:r>
              <a:rPr lang="es-ES" dirty="0"/>
              <a:t>( ART. 9 RACERF)</a:t>
            </a:r>
            <a:endParaRPr lang="es-MX" dirty="0"/>
          </a:p>
        </p:txBody>
      </p:sp>
      <p:sp>
        <p:nvSpPr>
          <p:cNvPr id="3" name="2 Marcador de contenido"/>
          <p:cNvSpPr>
            <a:spLocks noGrp="1"/>
          </p:cNvSpPr>
          <p:nvPr>
            <p:ph idx="1"/>
          </p:nvPr>
        </p:nvSpPr>
        <p:spPr/>
        <p:txBody>
          <a:bodyPr>
            <a:noAutofit/>
          </a:bodyPr>
          <a:lstStyle/>
          <a:p>
            <a:pPr algn="just">
              <a:buNone/>
            </a:pPr>
            <a:r>
              <a:rPr lang="es-ES" sz="2000" dirty="0"/>
              <a:t>	Los patrones están obligados a llevar registros, por obra de construcción, tales como nóminas o listas de raya, tarjetas de control de pagos, tarjetas individuales de percepciones, recibos o cualquier otro medio de control, en los que se deberán asentar invariablemente los datos siguientes:</a:t>
            </a:r>
            <a:endParaRPr lang="es-MX" sz="2000" dirty="0"/>
          </a:p>
          <a:p>
            <a:pPr algn="just">
              <a:buNone/>
            </a:pPr>
            <a:r>
              <a:rPr lang="es-ES" sz="2000" dirty="0"/>
              <a:t> </a:t>
            </a:r>
            <a:endParaRPr lang="es-MX" sz="2000" dirty="0"/>
          </a:p>
          <a:p>
            <a:pPr algn="just">
              <a:buNone/>
            </a:pPr>
            <a:r>
              <a:rPr lang="es-ES" sz="2000" b="1" dirty="0"/>
              <a:t>I.- </a:t>
            </a:r>
            <a:r>
              <a:rPr lang="es-ES" sz="2000" dirty="0"/>
              <a:t>Nombre, denominación o razón social del patrón, número de su registro ante el Instituto y del registro federal de contribuyentes;</a:t>
            </a:r>
          </a:p>
          <a:p>
            <a:pPr algn="just">
              <a:buNone/>
            </a:pPr>
            <a:r>
              <a:rPr lang="es-ES" sz="2000" b="1" dirty="0"/>
              <a:t>II</a:t>
            </a:r>
            <a:r>
              <a:rPr lang="es-ES" sz="2000" dirty="0"/>
              <a:t>.- Nombre completo, RFC, número de seguridad social, CURP, duración de la jornada, fecha de ingreso  y tipo de salario de los trabajadores</a:t>
            </a:r>
            <a:endParaRPr lang="es-MX" sz="2000" dirty="0"/>
          </a:p>
          <a:p>
            <a:pPr algn="just">
              <a:buNone/>
            </a:pPr>
            <a:r>
              <a:rPr lang="es-ES" sz="2000" dirty="0"/>
              <a:t> </a:t>
            </a:r>
            <a:endParaRPr lang="es-MX" sz="2000" dirty="0"/>
          </a:p>
          <a:p>
            <a:pPr algn="just">
              <a:buNone/>
            </a:pPr>
            <a:r>
              <a:rPr lang="es-ES" sz="2000" dirty="0"/>
              <a:t> </a:t>
            </a:r>
            <a:endParaRPr lang="es-MX" sz="2000" dirty="0"/>
          </a:p>
        </p:txBody>
      </p:sp>
      <p:sp>
        <p:nvSpPr>
          <p:cNvPr id="4" name="3 Marcador de número de diapositiva"/>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10751F5-EEF0-46E2-93AD-4FE36F3384C1}" type="slidenum">
              <a:rPr kumimoji="0" 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s-MX"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3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64DEB83-B225-429A-8D54-CFEEB0C55230}"/>
              </a:ext>
            </a:extLst>
          </p:cNvPr>
          <p:cNvSpPr>
            <a:spLocks noGrp="1"/>
          </p:cNvSpPr>
          <p:nvPr>
            <p:ph type="title"/>
          </p:nvPr>
        </p:nvSpPr>
        <p:spPr/>
        <p:txBody>
          <a:bodyPr/>
          <a:lstStyle/>
          <a:p>
            <a:r>
              <a:rPr lang="es-MX" dirty="0"/>
              <a:t>REQUISITOS DE LA NOMINA IMSS</a:t>
            </a:r>
          </a:p>
        </p:txBody>
      </p:sp>
      <p:sp>
        <p:nvSpPr>
          <p:cNvPr id="3" name="2 Marcador de contenido"/>
          <p:cNvSpPr>
            <a:spLocks noGrp="1"/>
          </p:cNvSpPr>
          <p:nvPr>
            <p:ph idx="1"/>
          </p:nvPr>
        </p:nvSpPr>
        <p:spPr/>
        <p:txBody>
          <a:bodyPr>
            <a:normAutofit/>
          </a:bodyPr>
          <a:lstStyle/>
          <a:p>
            <a:pPr algn="just">
              <a:buNone/>
            </a:pPr>
            <a:r>
              <a:rPr lang="es-ES" sz="2000" dirty="0"/>
              <a:t> </a:t>
            </a:r>
            <a:endParaRPr lang="es-MX" sz="2000" dirty="0"/>
          </a:p>
          <a:p>
            <a:pPr algn="just">
              <a:buNone/>
            </a:pPr>
            <a:r>
              <a:rPr lang="es-ES" sz="2000" b="1" dirty="0"/>
              <a:t> III</a:t>
            </a:r>
            <a:r>
              <a:rPr lang="es-ES" sz="2000" dirty="0"/>
              <a:t>.- Lapso que comprende y periodicidad establecida para el pago de los salarios (diaria, semanal, quincenal, mensual, o cualquier otra similar);</a:t>
            </a:r>
            <a:endParaRPr lang="es-MX" sz="2000" dirty="0"/>
          </a:p>
          <a:p>
            <a:pPr algn="just">
              <a:buNone/>
            </a:pPr>
            <a:r>
              <a:rPr lang="es-ES" sz="2000" i="1" dirty="0"/>
              <a:t> </a:t>
            </a:r>
            <a:r>
              <a:rPr lang="es-ES" sz="2000" b="1" dirty="0"/>
              <a:t>IV .</a:t>
            </a:r>
            <a:r>
              <a:rPr lang="es-ES" sz="2000" dirty="0"/>
              <a:t>- Salario base de cotización, importe del salario devengado por cada trabajador, </a:t>
            </a:r>
            <a:r>
              <a:rPr lang="es-ES" sz="2000" dirty="0" err="1"/>
              <a:t>asi</a:t>
            </a:r>
            <a:r>
              <a:rPr lang="es-ES" sz="2000" dirty="0"/>
              <a:t> como los conceptos y montos de las deducciones  y retenciones efectuadas.</a:t>
            </a:r>
            <a:endParaRPr lang="es-MX" sz="2000" dirty="0"/>
          </a:p>
          <a:p>
            <a:pPr algn="just">
              <a:buNone/>
            </a:pPr>
            <a:r>
              <a:rPr lang="es-ES" sz="2000" i="1" dirty="0"/>
              <a:t> </a:t>
            </a:r>
            <a:r>
              <a:rPr lang="es-ES" sz="2000" b="1" dirty="0"/>
              <a:t> V</a:t>
            </a:r>
            <a:r>
              <a:rPr lang="es-ES" sz="2000" dirty="0"/>
              <a:t>.- Número de días o unidades de tiempo laborados, </a:t>
            </a:r>
            <a:endParaRPr lang="es-MX" sz="2000" dirty="0"/>
          </a:p>
          <a:p>
            <a:pPr algn="just">
              <a:buNone/>
            </a:pPr>
            <a:r>
              <a:rPr lang="es-ES" sz="2000" b="1" dirty="0"/>
              <a:t> VI</a:t>
            </a:r>
            <a:r>
              <a:rPr lang="es-ES" sz="2000" dirty="0"/>
              <a:t>.- Firma o huella digital de los trabajadores. </a:t>
            </a:r>
            <a:endParaRPr lang="es-MX" sz="2000" dirty="0"/>
          </a:p>
          <a:p>
            <a:pPr algn="just">
              <a:buNone/>
            </a:pPr>
            <a:r>
              <a:rPr lang="es-ES" sz="2000" dirty="0"/>
              <a:t> </a:t>
            </a:r>
            <a:endParaRPr lang="es-MX" sz="2000" dirty="0"/>
          </a:p>
          <a:p>
            <a:pPr algn="just">
              <a:buNone/>
            </a:pPr>
            <a:r>
              <a:rPr lang="es-ES" sz="2000" b="1" i="1" dirty="0"/>
              <a:t>Estos registros deberán conservarse durante los cinco años siguientes al de su fecha.</a:t>
            </a:r>
            <a:endParaRPr lang="es-MX" sz="2000" b="1" i="1" dirty="0"/>
          </a:p>
          <a:p>
            <a:pPr algn="just"/>
            <a:endParaRPr lang="es-MX" sz="2000" dirty="0"/>
          </a:p>
        </p:txBody>
      </p:sp>
      <p:sp>
        <p:nvSpPr>
          <p:cNvPr id="2" name="1 Marcador de número de diapositiva"/>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10751F5-EEF0-46E2-93AD-4FE36F3384C1}" type="slidenum">
              <a:rPr kumimoji="0" 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s-MX"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130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E1FD88-B76F-452F-AA20-08EAFF1121A4}"/>
              </a:ext>
            </a:extLst>
          </p:cNvPr>
          <p:cNvSpPr>
            <a:spLocks noGrp="1"/>
          </p:cNvSpPr>
          <p:nvPr>
            <p:ph type="title"/>
          </p:nvPr>
        </p:nvSpPr>
        <p:spPr>
          <a:xfrm>
            <a:off x="1595406" y="333648"/>
            <a:ext cx="9072594" cy="1143000"/>
          </a:xfrm>
        </p:spPr>
        <p:txBody>
          <a:bodyPr/>
          <a:lstStyle/>
          <a:p>
            <a:r>
              <a:rPr lang="es-MX" dirty="0"/>
              <a:t>Ejemplo de la Nómina operadores</a:t>
            </a:r>
          </a:p>
        </p:txBody>
      </p:sp>
      <p:sp>
        <p:nvSpPr>
          <p:cNvPr id="3" name="Marcador de contenido 2">
            <a:extLst>
              <a:ext uri="{FF2B5EF4-FFF2-40B4-BE49-F238E27FC236}">
                <a16:creationId xmlns:a16="http://schemas.microsoft.com/office/drawing/2014/main" id="{A6314998-CF29-49F2-A1D6-B963D919C2A5}"/>
              </a:ext>
            </a:extLst>
          </p:cNvPr>
          <p:cNvSpPr>
            <a:spLocks noGrp="1"/>
          </p:cNvSpPr>
          <p:nvPr>
            <p:ph idx="1"/>
          </p:nvPr>
        </p:nvSpPr>
        <p:spPr/>
        <p:txBody>
          <a:bodyPr/>
          <a:lstStyle/>
          <a:p>
            <a:endParaRPr lang="es-MX"/>
          </a:p>
        </p:txBody>
      </p:sp>
      <p:sp>
        <p:nvSpPr>
          <p:cNvPr id="4" name="Marcador de número de diapositiva 3">
            <a:extLst>
              <a:ext uri="{FF2B5EF4-FFF2-40B4-BE49-F238E27FC236}">
                <a16:creationId xmlns:a16="http://schemas.microsoft.com/office/drawing/2014/main" id="{47B9A991-1958-42A1-A2A5-5726B8A45A8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933B7155-F784-480C-A429-8EE0E597D221}"/>
              </a:ext>
            </a:extLst>
          </p:cNvPr>
          <p:cNvPicPr>
            <a:picLocks noChangeAspect="1"/>
          </p:cNvPicPr>
          <p:nvPr/>
        </p:nvPicPr>
        <p:blipFill rotWithShape="1">
          <a:blip r:embed="rId2"/>
          <a:srcRect l="1963" t="28990" r="6688" b="31791"/>
          <a:stretch/>
        </p:blipFill>
        <p:spPr>
          <a:xfrm>
            <a:off x="1909192" y="2348879"/>
            <a:ext cx="8507288" cy="3643954"/>
          </a:xfrm>
          <a:prstGeom prst="rect">
            <a:avLst/>
          </a:prstGeom>
        </p:spPr>
      </p:pic>
    </p:spTree>
    <p:extLst>
      <p:ext uri="{BB962C8B-B14F-4D97-AF65-F5344CB8AC3E}">
        <p14:creationId xmlns:p14="http://schemas.microsoft.com/office/powerpoint/2010/main" val="24699263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8411EF-4919-4AB6-BAB1-098826292901}"/>
              </a:ext>
            </a:extLst>
          </p:cNvPr>
          <p:cNvSpPr>
            <a:spLocks noGrp="1"/>
          </p:cNvSpPr>
          <p:nvPr>
            <p:ph type="title"/>
          </p:nvPr>
        </p:nvSpPr>
        <p:spPr/>
        <p:txBody>
          <a:bodyPr/>
          <a:lstStyle/>
          <a:p>
            <a:r>
              <a:rPr lang="es-MX" dirty="0"/>
              <a:t>Condicionantes a la Facilidad Nomina</a:t>
            </a:r>
          </a:p>
        </p:txBody>
      </p:sp>
      <p:sp>
        <p:nvSpPr>
          <p:cNvPr id="5" name="Marcador de contenido 4">
            <a:extLst>
              <a:ext uri="{FF2B5EF4-FFF2-40B4-BE49-F238E27FC236}">
                <a16:creationId xmlns:a16="http://schemas.microsoft.com/office/drawing/2014/main" id="{24124381-D574-4362-97D5-091FCC7159E4}"/>
              </a:ext>
            </a:extLst>
          </p:cNvPr>
          <p:cNvSpPr>
            <a:spLocks noGrp="1"/>
          </p:cNvSpPr>
          <p:nvPr>
            <p:ph idx="1"/>
          </p:nvPr>
        </p:nvSpPr>
        <p:spPr/>
        <p:txBody>
          <a:bodyPr/>
          <a:lstStyle/>
          <a:p>
            <a:pPr marL="0" indent="0" algn="just">
              <a:buNone/>
            </a:pPr>
            <a:r>
              <a:rPr lang="es-MX" sz="2000" dirty="0"/>
              <a:t>Por lo que se refiere a los pagos realizados a los trabajadores distintos de los señalados en esta regla, se estará a lo dispuesto en la Ley del ISR.</a:t>
            </a:r>
          </a:p>
          <a:p>
            <a:pPr marL="0" indent="0" algn="just">
              <a:buNone/>
            </a:pPr>
            <a:r>
              <a:rPr lang="es-MX" sz="2000" dirty="0"/>
              <a:t>Lo dispuesto en esta regla será aplicable a las personas físicas, morales o coordinados dedicados exclusivamente al autotransporte terrestre de carga federal, siempre que no presten preponderantemente sus servicios a otra persona moral residente en el país o en el extranjero, que se considere parte relacionada en los términos de la Ley del ISR.</a:t>
            </a:r>
          </a:p>
        </p:txBody>
      </p:sp>
      <p:sp>
        <p:nvSpPr>
          <p:cNvPr id="4" name="Marcador de número de diapositiva 3">
            <a:extLst>
              <a:ext uri="{FF2B5EF4-FFF2-40B4-BE49-F238E27FC236}">
                <a16:creationId xmlns:a16="http://schemas.microsoft.com/office/drawing/2014/main" id="{87283BA6-5340-4B20-B4B1-2983CCD0DBE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960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1 Título">
            <a:extLst>
              <a:ext uri="{FF2B5EF4-FFF2-40B4-BE49-F238E27FC236}">
                <a16:creationId xmlns:a16="http://schemas.microsoft.com/office/drawing/2014/main" id="{855C07D0-67B7-4FD0-912E-CA147230F676}"/>
              </a:ext>
            </a:extLst>
          </p:cNvPr>
          <p:cNvSpPr>
            <a:spLocks noGrp="1"/>
          </p:cNvSpPr>
          <p:nvPr>
            <p:ph type="title"/>
          </p:nvPr>
        </p:nvSpPr>
        <p:spPr/>
        <p:txBody>
          <a:bodyPr>
            <a:noAutofit/>
          </a:bodyPr>
          <a:lstStyle/>
          <a:p>
            <a:r>
              <a:rPr lang="es-ES" altLang="es-MX" sz="3600" dirty="0"/>
              <a:t>ADQUISICIÓN DE COMBUSTIBLES EN EFECTIVO</a:t>
            </a:r>
            <a:br>
              <a:rPr lang="es-ES" altLang="es-MX" sz="3600" dirty="0"/>
            </a:br>
            <a:r>
              <a:rPr lang="es-ES" altLang="es-MX" sz="3600" dirty="0"/>
              <a:t>(Regla 1.9)</a:t>
            </a:r>
            <a:endParaRPr lang="es-MX" altLang="es-MX" sz="3600" dirty="0"/>
          </a:p>
        </p:txBody>
      </p:sp>
      <p:sp>
        <p:nvSpPr>
          <p:cNvPr id="35843" name="2 Marcador de contenido">
            <a:extLst>
              <a:ext uri="{FF2B5EF4-FFF2-40B4-BE49-F238E27FC236}">
                <a16:creationId xmlns:a16="http://schemas.microsoft.com/office/drawing/2014/main" id="{2B0B1339-A1D5-4A82-81B5-79725FE8C740}"/>
              </a:ext>
            </a:extLst>
          </p:cNvPr>
          <p:cNvSpPr>
            <a:spLocks noGrp="1"/>
          </p:cNvSpPr>
          <p:nvPr>
            <p:ph idx="1"/>
          </p:nvPr>
        </p:nvSpPr>
        <p:spPr/>
        <p:txBody>
          <a:bodyPr>
            <a:normAutofit/>
          </a:bodyPr>
          <a:lstStyle/>
          <a:p>
            <a:pPr algn="just"/>
            <a:r>
              <a:rPr lang="es-ES" altLang="es-MX" sz="2400" dirty="0"/>
              <a:t>Los </a:t>
            </a:r>
            <a:r>
              <a:rPr lang="es-ES" altLang="es-MX" sz="2400" dirty="0" err="1"/>
              <a:t>autotransportistas</a:t>
            </a:r>
            <a:r>
              <a:rPr lang="es-ES" altLang="es-MX" sz="2400" dirty="0"/>
              <a:t> considerarán cumplida la obligación a que se refiere el segundo párrafo del artículo 27, fracción III de la Ley del ISR, cuando los pagos por consumos de combustible </a:t>
            </a:r>
            <a:r>
              <a:rPr lang="es-ES" altLang="es-MX" sz="2400" u="sng" dirty="0"/>
              <a:t>se realicen con medios distintos</a:t>
            </a:r>
            <a:r>
              <a:rPr lang="es-ES" altLang="es-MX" sz="2400" dirty="0"/>
              <a:t> a cheque nominativo del contribuyente, tarjeta de crédito, de débito o de servicios o monederos electrónicos, siempre que éstos </a:t>
            </a:r>
            <a:r>
              <a:rPr lang="es-ES" altLang="es-MX" sz="2400" u="sng" dirty="0"/>
              <a:t>no excedan del 15 por ciento</a:t>
            </a:r>
            <a:r>
              <a:rPr lang="es-ES" altLang="es-MX" sz="2400" dirty="0"/>
              <a:t> del total de los pagos efectuados por consumo de combustible para realizar su actividad.</a:t>
            </a:r>
            <a:endParaRPr lang="es-MX" altLang="es-MX" sz="2400" dirty="0"/>
          </a:p>
        </p:txBody>
      </p:sp>
      <p:sp>
        <p:nvSpPr>
          <p:cNvPr id="4" name="3 Marcador de número de diapositiva">
            <a:extLst>
              <a:ext uri="{FF2B5EF4-FFF2-40B4-BE49-F238E27FC236}">
                <a16:creationId xmlns:a16="http://schemas.microsoft.com/office/drawing/2014/main" id="{931B35FD-7B7C-48AE-BB50-D430597F8B3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0DB3E3B-7564-49AB-9E0D-69762A75D4AB}"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1 Título">
            <a:extLst>
              <a:ext uri="{FF2B5EF4-FFF2-40B4-BE49-F238E27FC236}">
                <a16:creationId xmlns:a16="http://schemas.microsoft.com/office/drawing/2014/main" id="{CC089018-B127-4153-ADE4-3FA85DB661B4}"/>
              </a:ext>
            </a:extLst>
          </p:cNvPr>
          <p:cNvSpPr>
            <a:spLocks noGrp="1"/>
          </p:cNvSpPr>
          <p:nvPr>
            <p:ph type="title"/>
          </p:nvPr>
        </p:nvSpPr>
        <p:spPr>
          <a:xfrm>
            <a:off x="2063552" y="343905"/>
            <a:ext cx="7920880" cy="1143000"/>
          </a:xfrm>
        </p:spPr>
        <p:txBody>
          <a:bodyPr>
            <a:normAutofit fontScale="90000"/>
          </a:bodyPr>
          <a:lstStyle/>
          <a:p>
            <a:r>
              <a:rPr lang="es-MX" altLang="es-MX" dirty="0"/>
              <a:t>EJEMPLO DE LA DETERMINACIÓN</a:t>
            </a:r>
          </a:p>
        </p:txBody>
      </p:sp>
      <p:graphicFrame>
        <p:nvGraphicFramePr>
          <p:cNvPr id="4" name="3 Marcador de contenido">
            <a:extLst>
              <a:ext uri="{FF2B5EF4-FFF2-40B4-BE49-F238E27FC236}">
                <a16:creationId xmlns:a16="http://schemas.microsoft.com/office/drawing/2014/main" id="{6380606E-BD11-4CDA-8E2F-6F9B7C469D72}"/>
              </a:ext>
            </a:extLst>
          </p:cNvPr>
          <p:cNvGraphicFramePr>
            <a:graphicFrameLocks noGrp="1"/>
          </p:cNvGraphicFramePr>
          <p:nvPr>
            <p:ph idx="1"/>
          </p:nvPr>
        </p:nvGraphicFramePr>
        <p:xfrm>
          <a:off x="2495550" y="1773238"/>
          <a:ext cx="7200900" cy="4447658"/>
        </p:xfrm>
        <a:graphic>
          <a:graphicData uri="http://schemas.openxmlformats.org/drawingml/2006/table">
            <a:tbl>
              <a:tblPr firstRow="1" bandRow="1">
                <a:tableStyleId>{5C22544A-7EE6-4342-B048-85BDC9FD1C3A}</a:tableStyleId>
              </a:tblPr>
              <a:tblGrid>
                <a:gridCol w="3870484">
                  <a:extLst>
                    <a:ext uri="{9D8B030D-6E8A-4147-A177-3AD203B41FA5}">
                      <a16:colId xmlns:a16="http://schemas.microsoft.com/office/drawing/2014/main" val="20000"/>
                    </a:ext>
                  </a:extLst>
                </a:gridCol>
                <a:gridCol w="3330416">
                  <a:extLst>
                    <a:ext uri="{9D8B030D-6E8A-4147-A177-3AD203B41FA5}">
                      <a16:colId xmlns:a16="http://schemas.microsoft.com/office/drawing/2014/main" val="20001"/>
                    </a:ext>
                  </a:extLst>
                </a:gridCol>
              </a:tblGrid>
              <a:tr h="719658">
                <a:tc>
                  <a:txBody>
                    <a:bodyPr/>
                    <a:lstStyle/>
                    <a:p>
                      <a:r>
                        <a:rPr lang="es-MX" sz="1800" dirty="0"/>
                        <a:t>COMBUSTIBLE  PAGADO CON:</a:t>
                      </a:r>
                    </a:p>
                  </a:txBody>
                  <a:tcPr marL="91441" marR="91441" marT="45710" marB="45710"/>
                </a:tc>
                <a:tc>
                  <a:txBody>
                    <a:bodyPr/>
                    <a:lstStyle/>
                    <a:p>
                      <a:endParaRPr lang="es-MX" sz="1800" dirty="0"/>
                    </a:p>
                  </a:txBody>
                  <a:tcPr marL="91441" marR="91441" marT="45710" marB="45710"/>
                </a:tc>
                <a:extLst>
                  <a:ext uri="{0D108BD9-81ED-4DB2-BD59-A6C34878D82A}">
                    <a16:rowId xmlns:a16="http://schemas.microsoft.com/office/drawing/2014/main" val="10000"/>
                  </a:ext>
                </a:extLst>
              </a:tr>
              <a:tr h="551829">
                <a:tc>
                  <a:txBody>
                    <a:bodyPr/>
                    <a:lstStyle/>
                    <a:p>
                      <a:r>
                        <a:rPr lang="es-MX" sz="1800" dirty="0"/>
                        <a:t>PAGADO CON CHEQUE</a:t>
                      </a:r>
                    </a:p>
                  </a:txBody>
                  <a:tcPr marL="91441" marR="91441" marT="45710" marB="45710"/>
                </a:tc>
                <a:tc>
                  <a:txBody>
                    <a:bodyPr/>
                    <a:lstStyle/>
                    <a:p>
                      <a:pPr algn="r"/>
                      <a:r>
                        <a:rPr lang="es-MX" sz="1800" dirty="0"/>
                        <a:t>850,000</a:t>
                      </a:r>
                    </a:p>
                  </a:txBody>
                  <a:tcPr marL="91441" marR="91441" marT="45710" marB="45710"/>
                </a:tc>
                <a:extLst>
                  <a:ext uri="{0D108BD9-81ED-4DB2-BD59-A6C34878D82A}">
                    <a16:rowId xmlns:a16="http://schemas.microsoft.com/office/drawing/2014/main" val="10001"/>
                  </a:ext>
                </a:extLst>
              </a:tr>
              <a:tr h="551829">
                <a:tc>
                  <a:txBody>
                    <a:bodyPr/>
                    <a:lstStyle/>
                    <a:p>
                      <a:r>
                        <a:rPr lang="es-MX" sz="1800" dirty="0"/>
                        <a:t>PAGADO EN TARJETA</a:t>
                      </a:r>
                    </a:p>
                  </a:txBody>
                  <a:tcPr marL="91441" marR="91441" marT="45710" marB="45710"/>
                </a:tc>
                <a:tc>
                  <a:txBody>
                    <a:bodyPr/>
                    <a:lstStyle/>
                    <a:p>
                      <a:pPr algn="r"/>
                      <a:r>
                        <a:rPr lang="es-MX" sz="1800" dirty="0"/>
                        <a:t>240,800</a:t>
                      </a:r>
                    </a:p>
                  </a:txBody>
                  <a:tcPr marL="91441" marR="91441" marT="45710" marB="45710"/>
                </a:tc>
                <a:extLst>
                  <a:ext uri="{0D108BD9-81ED-4DB2-BD59-A6C34878D82A}">
                    <a16:rowId xmlns:a16="http://schemas.microsoft.com/office/drawing/2014/main" val="10002"/>
                  </a:ext>
                </a:extLst>
              </a:tr>
              <a:tr h="551829">
                <a:tc>
                  <a:txBody>
                    <a:bodyPr/>
                    <a:lstStyle/>
                    <a:p>
                      <a:r>
                        <a:rPr lang="es-MX" sz="1800" dirty="0"/>
                        <a:t>PAGADO EN EFECTIVO</a:t>
                      </a:r>
                    </a:p>
                  </a:txBody>
                  <a:tcPr marL="91441" marR="91441" marT="45710" marB="45710"/>
                </a:tc>
                <a:tc>
                  <a:txBody>
                    <a:bodyPr/>
                    <a:lstStyle/>
                    <a:p>
                      <a:pPr algn="r"/>
                      <a:r>
                        <a:rPr lang="es-MX" sz="1800" dirty="0"/>
                        <a:t>218,160</a:t>
                      </a:r>
                    </a:p>
                  </a:txBody>
                  <a:tcPr marL="91441" marR="91441" marT="45710" marB="45710"/>
                </a:tc>
                <a:extLst>
                  <a:ext uri="{0D108BD9-81ED-4DB2-BD59-A6C34878D82A}">
                    <a16:rowId xmlns:a16="http://schemas.microsoft.com/office/drawing/2014/main" val="10003"/>
                  </a:ext>
                </a:extLst>
              </a:tr>
              <a:tr h="551829">
                <a:tc>
                  <a:txBody>
                    <a:bodyPr/>
                    <a:lstStyle/>
                    <a:p>
                      <a:r>
                        <a:rPr lang="es-MX" sz="1800" dirty="0"/>
                        <a:t>SUMA</a:t>
                      </a:r>
                    </a:p>
                  </a:txBody>
                  <a:tcPr marL="91441" marR="91441" marT="45710" marB="45710"/>
                </a:tc>
                <a:tc>
                  <a:txBody>
                    <a:bodyPr/>
                    <a:lstStyle/>
                    <a:p>
                      <a:pPr algn="r"/>
                      <a:r>
                        <a:rPr lang="es-MX" sz="1800" dirty="0"/>
                        <a:t>1,308,960</a:t>
                      </a:r>
                    </a:p>
                  </a:txBody>
                  <a:tcPr marL="91441" marR="91441" marT="45710" marB="45710"/>
                </a:tc>
                <a:extLst>
                  <a:ext uri="{0D108BD9-81ED-4DB2-BD59-A6C34878D82A}">
                    <a16:rowId xmlns:a16="http://schemas.microsoft.com/office/drawing/2014/main" val="10004"/>
                  </a:ext>
                </a:extLst>
              </a:tr>
              <a:tr h="696817">
                <a:tc>
                  <a:txBody>
                    <a:bodyPr/>
                    <a:lstStyle/>
                    <a:p>
                      <a:r>
                        <a:rPr lang="es-MX" sz="1800" dirty="0"/>
                        <a:t>(X)</a:t>
                      </a:r>
                      <a:r>
                        <a:rPr lang="es-MX" sz="1800" baseline="0" dirty="0"/>
                        <a:t> PORCIENTO APLICABLE</a:t>
                      </a:r>
                      <a:endParaRPr lang="es-MX" sz="1800" dirty="0"/>
                    </a:p>
                  </a:txBody>
                  <a:tcPr marL="91441" marR="91441" marT="45710" marB="45710"/>
                </a:tc>
                <a:tc>
                  <a:txBody>
                    <a:bodyPr/>
                    <a:lstStyle/>
                    <a:p>
                      <a:pPr algn="r"/>
                      <a:r>
                        <a:rPr lang="es-MX" sz="1800" dirty="0"/>
                        <a:t>15%</a:t>
                      </a:r>
                    </a:p>
                  </a:txBody>
                  <a:tcPr marL="91441" marR="91441" marT="45710" marB="45710"/>
                </a:tc>
                <a:extLst>
                  <a:ext uri="{0D108BD9-81ED-4DB2-BD59-A6C34878D82A}">
                    <a16:rowId xmlns:a16="http://schemas.microsoft.com/office/drawing/2014/main" val="10005"/>
                  </a:ext>
                </a:extLst>
              </a:tr>
              <a:tr h="823867">
                <a:tc>
                  <a:txBody>
                    <a:bodyPr/>
                    <a:lstStyle/>
                    <a:p>
                      <a:r>
                        <a:rPr lang="es-MX" sz="1800" dirty="0"/>
                        <a:t>COMBUSTIBLE</a:t>
                      </a:r>
                      <a:r>
                        <a:rPr lang="es-MX" sz="1800" baseline="0" dirty="0"/>
                        <a:t> EN EFECTIVO DEDCUCIBLE</a:t>
                      </a:r>
                      <a:endParaRPr lang="es-MX" sz="1800" dirty="0"/>
                    </a:p>
                  </a:txBody>
                  <a:tcPr marL="91441" marR="91441" marT="45710" marB="45710"/>
                </a:tc>
                <a:tc>
                  <a:txBody>
                    <a:bodyPr/>
                    <a:lstStyle/>
                    <a:p>
                      <a:pPr algn="r"/>
                      <a:r>
                        <a:rPr lang="es-MX" sz="1800" dirty="0"/>
                        <a:t>196,344</a:t>
                      </a:r>
                    </a:p>
                  </a:txBody>
                  <a:tcPr marL="91441" marR="91441" marT="45710" marB="45710"/>
                </a:tc>
                <a:extLst>
                  <a:ext uri="{0D108BD9-81ED-4DB2-BD59-A6C34878D82A}">
                    <a16:rowId xmlns:a16="http://schemas.microsoft.com/office/drawing/2014/main" val="10006"/>
                  </a:ext>
                </a:extLst>
              </a:tr>
            </a:tbl>
          </a:graphicData>
        </a:graphic>
      </p:graphicFrame>
      <p:sp>
        <p:nvSpPr>
          <p:cNvPr id="5" name="4 Marcador de número de diapositiva">
            <a:extLst>
              <a:ext uri="{FF2B5EF4-FFF2-40B4-BE49-F238E27FC236}">
                <a16:creationId xmlns:a16="http://schemas.microsoft.com/office/drawing/2014/main" id="{A1CB9604-62C6-43F3-AF12-04C7C28FAD3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2F46DDF-0296-44BF-A529-C91412EB53B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88ED46-FA5A-49BD-913E-4A1D7FC03797}"/>
              </a:ext>
            </a:extLst>
          </p:cNvPr>
          <p:cNvSpPr>
            <a:spLocks noGrp="1"/>
          </p:cNvSpPr>
          <p:nvPr>
            <p:ph type="title"/>
          </p:nvPr>
        </p:nvSpPr>
        <p:spPr/>
        <p:txBody>
          <a:bodyPr/>
          <a:lstStyle/>
          <a:p>
            <a:endParaRPr lang="es-MX"/>
          </a:p>
        </p:txBody>
      </p:sp>
      <p:graphicFrame>
        <p:nvGraphicFramePr>
          <p:cNvPr id="5" name="Tabla 5">
            <a:extLst>
              <a:ext uri="{FF2B5EF4-FFF2-40B4-BE49-F238E27FC236}">
                <a16:creationId xmlns:a16="http://schemas.microsoft.com/office/drawing/2014/main" id="{32C30E2C-F1FC-4B4A-AA10-E88105E3B061}"/>
              </a:ext>
            </a:extLst>
          </p:cNvPr>
          <p:cNvGraphicFramePr>
            <a:graphicFrameLocks noGrp="1"/>
          </p:cNvGraphicFramePr>
          <p:nvPr>
            <p:ph idx="1"/>
          </p:nvPr>
        </p:nvGraphicFramePr>
        <p:xfrm>
          <a:off x="1981200" y="2214563"/>
          <a:ext cx="7859216" cy="1584960"/>
        </p:xfrm>
        <a:graphic>
          <a:graphicData uri="http://schemas.openxmlformats.org/drawingml/2006/table">
            <a:tbl>
              <a:tblPr firstRow="1" bandRow="1">
                <a:tableStyleId>{5C22544A-7EE6-4342-B048-85BDC9FD1C3A}</a:tableStyleId>
              </a:tblPr>
              <a:tblGrid>
                <a:gridCol w="4762872">
                  <a:extLst>
                    <a:ext uri="{9D8B030D-6E8A-4147-A177-3AD203B41FA5}">
                      <a16:colId xmlns:a16="http://schemas.microsoft.com/office/drawing/2014/main" val="700851471"/>
                    </a:ext>
                  </a:extLst>
                </a:gridCol>
                <a:gridCol w="3096344">
                  <a:extLst>
                    <a:ext uri="{9D8B030D-6E8A-4147-A177-3AD203B41FA5}">
                      <a16:colId xmlns:a16="http://schemas.microsoft.com/office/drawing/2014/main" val="4227558996"/>
                    </a:ext>
                  </a:extLst>
                </a:gridCol>
              </a:tblGrid>
              <a:tr h="370840">
                <a:tc>
                  <a:txBody>
                    <a:bodyPr/>
                    <a:lstStyle/>
                    <a:p>
                      <a:pPr algn="ctr"/>
                      <a:r>
                        <a:rPr lang="es-MX" sz="2000" dirty="0"/>
                        <a:t>CONCEPTO</a:t>
                      </a:r>
                    </a:p>
                  </a:txBody>
                  <a:tcPr/>
                </a:tc>
                <a:tc>
                  <a:txBody>
                    <a:bodyPr/>
                    <a:lstStyle/>
                    <a:p>
                      <a:pPr algn="ctr"/>
                      <a:r>
                        <a:rPr lang="es-MX" sz="2000" dirty="0"/>
                        <a:t>IMPORTE</a:t>
                      </a:r>
                    </a:p>
                  </a:txBody>
                  <a:tcPr/>
                </a:tc>
                <a:extLst>
                  <a:ext uri="{0D108BD9-81ED-4DB2-BD59-A6C34878D82A}">
                    <a16:rowId xmlns:a16="http://schemas.microsoft.com/office/drawing/2014/main" val="979091055"/>
                  </a:ext>
                </a:extLst>
              </a:tr>
              <a:tr h="370840">
                <a:tc>
                  <a:txBody>
                    <a:bodyPr/>
                    <a:lstStyle/>
                    <a:p>
                      <a:r>
                        <a:rPr lang="es-MX" sz="2000" dirty="0"/>
                        <a:t>Total de combustible pagado en efectivo</a:t>
                      </a:r>
                    </a:p>
                  </a:txBody>
                  <a:tcPr/>
                </a:tc>
                <a:tc>
                  <a:txBody>
                    <a:bodyPr/>
                    <a:lstStyle/>
                    <a:p>
                      <a:pPr algn="r"/>
                      <a:r>
                        <a:rPr lang="es-MX" sz="2000" dirty="0"/>
                        <a:t>218,169</a:t>
                      </a:r>
                    </a:p>
                  </a:txBody>
                  <a:tcPr/>
                </a:tc>
                <a:extLst>
                  <a:ext uri="{0D108BD9-81ED-4DB2-BD59-A6C34878D82A}">
                    <a16:rowId xmlns:a16="http://schemas.microsoft.com/office/drawing/2014/main" val="3887984314"/>
                  </a:ext>
                </a:extLst>
              </a:tr>
              <a:tr h="370840">
                <a:tc>
                  <a:txBody>
                    <a:bodyPr/>
                    <a:lstStyle/>
                    <a:p>
                      <a:r>
                        <a:rPr lang="es-MX" sz="2000" dirty="0"/>
                        <a:t>(-) Tope máximo de facilidad</a:t>
                      </a:r>
                    </a:p>
                  </a:txBody>
                  <a:tcPr/>
                </a:tc>
                <a:tc>
                  <a:txBody>
                    <a:bodyPr/>
                    <a:lstStyle/>
                    <a:p>
                      <a:pPr algn="r"/>
                      <a:r>
                        <a:rPr lang="es-MX" sz="2000" dirty="0"/>
                        <a:t>196,344</a:t>
                      </a:r>
                    </a:p>
                  </a:txBody>
                  <a:tcPr/>
                </a:tc>
                <a:extLst>
                  <a:ext uri="{0D108BD9-81ED-4DB2-BD59-A6C34878D82A}">
                    <a16:rowId xmlns:a16="http://schemas.microsoft.com/office/drawing/2014/main" val="102381287"/>
                  </a:ext>
                </a:extLst>
              </a:tr>
              <a:tr h="370840">
                <a:tc>
                  <a:txBody>
                    <a:bodyPr/>
                    <a:lstStyle/>
                    <a:p>
                      <a:r>
                        <a:rPr lang="es-MX" sz="2000" dirty="0"/>
                        <a:t>(=) Excedente no deducible</a:t>
                      </a:r>
                    </a:p>
                  </a:txBody>
                  <a:tcPr/>
                </a:tc>
                <a:tc>
                  <a:txBody>
                    <a:bodyPr/>
                    <a:lstStyle/>
                    <a:p>
                      <a:pPr algn="r"/>
                      <a:r>
                        <a:rPr lang="es-MX" sz="2000" dirty="0"/>
                        <a:t>21,825</a:t>
                      </a:r>
                    </a:p>
                  </a:txBody>
                  <a:tcPr/>
                </a:tc>
                <a:extLst>
                  <a:ext uri="{0D108BD9-81ED-4DB2-BD59-A6C34878D82A}">
                    <a16:rowId xmlns:a16="http://schemas.microsoft.com/office/drawing/2014/main" val="833531614"/>
                  </a:ext>
                </a:extLst>
              </a:tr>
            </a:tbl>
          </a:graphicData>
        </a:graphic>
      </p:graphicFrame>
      <p:sp>
        <p:nvSpPr>
          <p:cNvPr id="4" name="Marcador de número de diapositiva 3">
            <a:extLst>
              <a:ext uri="{FF2B5EF4-FFF2-40B4-BE49-F238E27FC236}">
                <a16:creationId xmlns:a16="http://schemas.microsoft.com/office/drawing/2014/main" id="{361F3D07-BCB9-4FF9-B36A-D9302D55707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1522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1 Título">
            <a:extLst>
              <a:ext uri="{FF2B5EF4-FFF2-40B4-BE49-F238E27FC236}">
                <a16:creationId xmlns:a16="http://schemas.microsoft.com/office/drawing/2014/main" id="{D6BAF8DE-54A3-417B-B05A-7CCB03678475}"/>
              </a:ext>
            </a:extLst>
          </p:cNvPr>
          <p:cNvSpPr>
            <a:spLocks noGrp="1"/>
          </p:cNvSpPr>
          <p:nvPr>
            <p:ph type="title"/>
          </p:nvPr>
        </p:nvSpPr>
        <p:spPr/>
        <p:txBody>
          <a:bodyPr/>
          <a:lstStyle/>
          <a:p>
            <a:r>
              <a:rPr lang="es-MX" altLang="es-MX" dirty="0"/>
              <a:t>LIQUIDACIONES (ART. 100 RISR)</a:t>
            </a:r>
          </a:p>
        </p:txBody>
      </p:sp>
      <p:sp>
        <p:nvSpPr>
          <p:cNvPr id="37891" name="2 Marcador de contenido">
            <a:extLst>
              <a:ext uri="{FF2B5EF4-FFF2-40B4-BE49-F238E27FC236}">
                <a16:creationId xmlns:a16="http://schemas.microsoft.com/office/drawing/2014/main" id="{61F420E9-A117-4579-8AB4-170DBE52002E}"/>
              </a:ext>
            </a:extLst>
          </p:cNvPr>
          <p:cNvSpPr>
            <a:spLocks noGrp="1"/>
          </p:cNvSpPr>
          <p:nvPr>
            <p:ph idx="1"/>
          </p:nvPr>
        </p:nvSpPr>
        <p:spPr/>
        <p:txBody>
          <a:bodyPr/>
          <a:lstStyle/>
          <a:p>
            <a:pPr algn="just"/>
            <a:r>
              <a:rPr lang="es-ES" altLang="es-MX" sz="1800" dirty="0"/>
              <a:t>LAS PERSONAS MORALES DEBERÁN EXPEDIR LAS LIQUIDACIONES POR DUPLICADO, ENTREGANDO AL INTEGRANTE EL ORIGINAL DE LA LIQUIDACIÓN Y CONSERVANDO COPIA DE LA MISMA. </a:t>
            </a:r>
          </a:p>
          <a:p>
            <a:pPr algn="just"/>
            <a:endParaRPr lang="es-MX" altLang="es-MX" sz="1000" dirty="0"/>
          </a:p>
          <a:p>
            <a:pPr algn="just"/>
            <a:r>
              <a:rPr lang="es-ES" altLang="es-MX" sz="1800" dirty="0"/>
              <a:t>LA LIQUIDACIÓN SERÁ EL COMPROBANTE DE LOS INGRESOS, DEDUCCIONES, IMPUESTOS Y RETENCIONES DE CADA INTEGRANTE, SIEMPRE QUE LA DOCUMENTACIÓN COMPROBATORIA DE DICHOS CONCEPTOS OBRE EN PODER DE LA PERSONA MORAL O COORDINADO Y QUE ESTÉN REGISTRADOS LOS CONCEPTOS EN SU CONTABILIDAD, EN LOS TÉRMINOS DEL CÓDIGO FISCAL DE LA FEDERACIÓN Y SU REGLAMENTO.</a:t>
            </a:r>
            <a:endParaRPr lang="es-MX" altLang="es-MX" sz="1800" dirty="0"/>
          </a:p>
        </p:txBody>
      </p:sp>
      <p:sp>
        <p:nvSpPr>
          <p:cNvPr id="4" name="3 Marcador de número de diapositiva">
            <a:extLst>
              <a:ext uri="{FF2B5EF4-FFF2-40B4-BE49-F238E27FC236}">
                <a16:creationId xmlns:a16="http://schemas.microsoft.com/office/drawing/2014/main" id="{98143C4F-B27A-4E5A-A7C0-33050CAE92F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1D78F9F-26ED-4AA6-88D2-F40BED1CA07C}"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1 Título">
            <a:extLst>
              <a:ext uri="{FF2B5EF4-FFF2-40B4-BE49-F238E27FC236}">
                <a16:creationId xmlns:a16="http://schemas.microsoft.com/office/drawing/2014/main" id="{6DE7225E-04BE-4221-BC60-0C2EB4AD76B9}"/>
              </a:ext>
            </a:extLst>
          </p:cNvPr>
          <p:cNvSpPr>
            <a:spLocks noGrp="1"/>
          </p:cNvSpPr>
          <p:nvPr>
            <p:ph type="title"/>
          </p:nvPr>
        </p:nvSpPr>
        <p:spPr/>
        <p:txBody>
          <a:bodyPr/>
          <a:lstStyle/>
          <a:p>
            <a:r>
              <a:rPr lang="es-MX" altLang="es-MX"/>
              <a:t>REQUISITOS DE LAS LIQUIDACIONES</a:t>
            </a:r>
          </a:p>
        </p:txBody>
      </p:sp>
      <p:sp>
        <p:nvSpPr>
          <p:cNvPr id="3" name="2 Marcador de contenido">
            <a:extLst>
              <a:ext uri="{FF2B5EF4-FFF2-40B4-BE49-F238E27FC236}">
                <a16:creationId xmlns:a16="http://schemas.microsoft.com/office/drawing/2014/main" id="{2E7C7B46-FE4A-42A4-B866-C482516B4CE2}"/>
              </a:ext>
            </a:extLst>
          </p:cNvPr>
          <p:cNvSpPr>
            <a:spLocks noGrp="1"/>
          </p:cNvSpPr>
          <p:nvPr>
            <p:ph idx="1"/>
          </p:nvPr>
        </p:nvSpPr>
        <p:spPr/>
        <p:txBody>
          <a:bodyPr>
            <a:noAutofit/>
          </a:bodyPr>
          <a:lstStyle/>
          <a:p>
            <a:pPr marL="571500" indent="-571500" algn="just">
              <a:buFont typeface="Arial" charset="0"/>
              <a:buAutoNum type="romanUcPeriod"/>
              <a:defRPr/>
            </a:pPr>
            <a:r>
              <a:rPr lang="es-ES" sz="1600" dirty="0"/>
              <a:t>NOMBRE, DENOMINACIÓN O RAZÓN SOCIAL, DOMICILIO FISCAL Y CLAVE DEL REGISTRO FEDERAL DE CONTRIBUYENTES, DE LA PERSONA MORAL, ASÍ COMO EL NÚMERO DE FOLIO CONSECUTIVO. LOS DATOS A QUE SE REFIERE ESTA FRACCIÓN DEBERÁN ESTAR IMPRESOS EN LA LIQUIDACIÓN.</a:t>
            </a:r>
          </a:p>
          <a:p>
            <a:pPr marL="571500" indent="-571500" algn="just">
              <a:buNone/>
              <a:defRPr/>
            </a:pPr>
            <a:endParaRPr lang="es-MX" sz="1600" dirty="0"/>
          </a:p>
          <a:p>
            <a:pPr marL="571500" indent="-571500" algn="just">
              <a:buFont typeface="Arial" charset="0"/>
              <a:buAutoNum type="romanUcPeriod" startAt="2"/>
              <a:defRPr/>
            </a:pPr>
            <a:r>
              <a:rPr lang="es-ES" sz="1600" dirty="0"/>
              <a:t>LUGAR Y FECHA DE EXPEDICIÓN.</a:t>
            </a:r>
          </a:p>
          <a:p>
            <a:pPr marL="571500" indent="-571500" algn="just">
              <a:buNone/>
              <a:defRPr/>
            </a:pPr>
            <a:endParaRPr lang="es-MX" sz="1600" dirty="0"/>
          </a:p>
          <a:p>
            <a:pPr marL="571500" indent="-571500" algn="just">
              <a:buFont typeface="Arial" charset="0"/>
              <a:buAutoNum type="romanUcPeriod" startAt="3"/>
              <a:defRPr/>
            </a:pPr>
            <a:r>
              <a:rPr lang="es-ES" sz="1600" dirty="0"/>
              <a:t>NOMBRE DEL INTEGRANTE AL QUE SE LE EXPIDA, SU CLAVE DEL REGISTRO FEDERAL DE CONTRIBUYENTES O, EN SU CASO, CLAVE ÚNICA DE REGISTRO DE POBLACIÓN, UBICACIÓN DE SU NEGOCIO O DOMICILIO Y FIRMA DEL MISMO O DE QUIEN RECIBA EL DOCUMENTO.</a:t>
            </a:r>
          </a:p>
          <a:p>
            <a:pPr marL="571500" indent="-571500" algn="just">
              <a:buNone/>
              <a:defRPr/>
            </a:pPr>
            <a:endParaRPr lang="es-MX" sz="1600" dirty="0"/>
          </a:p>
          <a:p>
            <a:pPr marL="571500" indent="-571500" algn="just">
              <a:buFont typeface="Arial" charset="0"/>
              <a:buAutoNum type="romanUcPeriod" startAt="4"/>
              <a:defRPr/>
            </a:pPr>
            <a:r>
              <a:rPr lang="es-ES" sz="1600" dirty="0"/>
              <a:t>DESCRIPCIÓN GLOBAL DE LOS CONCEPTOS DE LOS INGRESOS, DEDUCCIONES Y, EN SU CASO, DE LOS IMPUESTOS Y RETENCIONES, QUE LE CORRESPONDAN AL INTEGRANTE DE QUE SE TRATE.</a:t>
            </a:r>
          </a:p>
          <a:p>
            <a:pPr marL="571500" indent="-571500" algn="just">
              <a:buNone/>
              <a:defRPr/>
            </a:pPr>
            <a:endParaRPr lang="es-MX" sz="600" dirty="0"/>
          </a:p>
        </p:txBody>
      </p:sp>
      <p:sp>
        <p:nvSpPr>
          <p:cNvPr id="4" name="3 Marcador de número de diapositiva">
            <a:extLst>
              <a:ext uri="{FF2B5EF4-FFF2-40B4-BE49-F238E27FC236}">
                <a16:creationId xmlns:a16="http://schemas.microsoft.com/office/drawing/2014/main" id="{E06DBAAF-3C5E-49F4-8F4E-C9425867DDD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1812DFD-5545-460D-88FE-582C2E3FBFE6}"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8477D3-43DB-C187-E6E4-467F57D86365}"/>
              </a:ext>
            </a:extLst>
          </p:cNvPr>
          <p:cNvSpPr>
            <a:spLocks noGrp="1"/>
          </p:cNvSpPr>
          <p:nvPr>
            <p:ph type="title"/>
          </p:nvPr>
        </p:nvSpPr>
        <p:spPr/>
        <p:txBody>
          <a:bodyPr/>
          <a:lstStyle/>
          <a:p>
            <a:endParaRPr lang="es-MX"/>
          </a:p>
        </p:txBody>
      </p:sp>
      <p:pic>
        <p:nvPicPr>
          <p:cNvPr id="2050" name="Picture 2" descr="IT AND APPS - Tecnologías de Información">
            <a:extLst>
              <a:ext uri="{FF2B5EF4-FFF2-40B4-BE49-F238E27FC236}">
                <a16:creationId xmlns:a16="http://schemas.microsoft.com/office/drawing/2014/main" id="{3DEA7BE9-1A25-7E49-18C8-DE77FCB75A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458"/>
          <a:stretch/>
        </p:blipFill>
        <p:spPr bwMode="auto">
          <a:xfrm>
            <a:off x="1097280" y="202424"/>
            <a:ext cx="9003001" cy="614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144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2 Marcador de contenido">
            <a:extLst>
              <a:ext uri="{FF2B5EF4-FFF2-40B4-BE49-F238E27FC236}">
                <a16:creationId xmlns:a16="http://schemas.microsoft.com/office/drawing/2014/main" id="{FCFCDD62-57A3-4738-8939-33D824FA499F}"/>
              </a:ext>
            </a:extLst>
          </p:cNvPr>
          <p:cNvSpPr>
            <a:spLocks noGrp="1"/>
          </p:cNvSpPr>
          <p:nvPr>
            <p:ph idx="1"/>
          </p:nvPr>
        </p:nvSpPr>
        <p:spPr>
          <a:xfrm>
            <a:off x="1981200" y="2214564"/>
            <a:ext cx="8229600" cy="4143375"/>
          </a:xfrm>
        </p:spPr>
        <p:txBody>
          <a:bodyPr/>
          <a:lstStyle/>
          <a:p>
            <a:endParaRPr lang="es-MX" altLang="es-MX"/>
          </a:p>
        </p:txBody>
      </p:sp>
      <p:sp>
        <p:nvSpPr>
          <p:cNvPr id="5" name="4 Marcador de número de diapositiva">
            <a:extLst>
              <a:ext uri="{FF2B5EF4-FFF2-40B4-BE49-F238E27FC236}">
                <a16:creationId xmlns:a16="http://schemas.microsoft.com/office/drawing/2014/main" id="{B12E9213-2506-45D0-AAB1-DE26A3266C4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0F79905-1BB2-4DF8-BF23-F9BD57A2E503}"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pic>
        <p:nvPicPr>
          <p:cNvPr id="39939" name="Picture 2">
            <a:extLst>
              <a:ext uri="{FF2B5EF4-FFF2-40B4-BE49-F238E27FC236}">
                <a16:creationId xmlns:a16="http://schemas.microsoft.com/office/drawing/2014/main" id="{14EE10BE-0857-4446-A39A-2D620A6EE9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20" t="6456" r="11147" b="3720"/>
          <a:stretch/>
        </p:blipFill>
        <p:spPr bwMode="auto">
          <a:xfrm>
            <a:off x="1186626" y="788757"/>
            <a:ext cx="9793153" cy="53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1 Título">
            <a:extLst>
              <a:ext uri="{FF2B5EF4-FFF2-40B4-BE49-F238E27FC236}">
                <a16:creationId xmlns:a16="http://schemas.microsoft.com/office/drawing/2014/main" id="{80CF1A03-1E23-4FA6-99BC-81B3B6C59B38}"/>
              </a:ext>
            </a:extLst>
          </p:cNvPr>
          <p:cNvSpPr>
            <a:spLocks noGrp="1"/>
          </p:cNvSpPr>
          <p:nvPr>
            <p:ph type="title"/>
          </p:nvPr>
        </p:nvSpPr>
        <p:spPr/>
        <p:txBody>
          <a:bodyPr>
            <a:noAutofit/>
          </a:bodyPr>
          <a:lstStyle/>
          <a:p>
            <a:r>
              <a:rPr lang="es-MX" altLang="es-MX" sz="3600" dirty="0"/>
              <a:t>USO DE LA CARTA PORTE </a:t>
            </a:r>
            <a:br>
              <a:rPr lang="es-MX" altLang="es-MX" sz="3600" dirty="0"/>
            </a:br>
            <a:r>
              <a:rPr lang="es-MX" altLang="es-MX" sz="3600" dirty="0"/>
              <a:t>(ART. 74 RGTO DEL AUTOTRANSPORTE FEDERAL)</a:t>
            </a:r>
          </a:p>
        </p:txBody>
      </p:sp>
      <p:sp>
        <p:nvSpPr>
          <p:cNvPr id="40963" name="2 Marcador de contenido">
            <a:extLst>
              <a:ext uri="{FF2B5EF4-FFF2-40B4-BE49-F238E27FC236}">
                <a16:creationId xmlns:a16="http://schemas.microsoft.com/office/drawing/2014/main" id="{0CA29078-88DF-4FF8-A708-9E84DA6193B8}"/>
              </a:ext>
            </a:extLst>
          </p:cNvPr>
          <p:cNvSpPr>
            <a:spLocks noGrp="1"/>
          </p:cNvSpPr>
          <p:nvPr>
            <p:ph idx="1"/>
          </p:nvPr>
        </p:nvSpPr>
        <p:spPr/>
        <p:txBody>
          <a:bodyPr/>
          <a:lstStyle/>
          <a:p>
            <a:pPr algn="just"/>
            <a:r>
              <a:rPr lang="es-ES" altLang="es-MX" sz="2000" dirty="0"/>
              <a:t>DE ACUERDO CON EL ARTÍCULO 74  DEL REGLAMENTO DE AUTOTRANSPORTE FEDERAL Y SERVICIOS AUXILIARES, ESTABLECE QUE  LOS AUTOTRANSPORTISTAS DEBERÁN EMITIR POR CADA EMBARQUE, UNA CARTA DE PORTE DEBIDAMENTE DOCUMENTADA, QUE DEBERÁ CONTENER, ADEMÁS DE LOS REQUISITOS FISCALES Y DE LAS DISPOSICIONES APLICABLES CONTENIDAS EN EL PRESENTE REGLAMENTO, COMO MÍNIMO LO SIGUIENTE:</a:t>
            </a:r>
            <a:endParaRPr lang="es-MX" altLang="es-MX" sz="2000" dirty="0"/>
          </a:p>
          <a:p>
            <a:pPr algn="just"/>
            <a:endParaRPr lang="es-MX" altLang="es-MX" sz="2000" dirty="0"/>
          </a:p>
        </p:txBody>
      </p:sp>
      <p:sp>
        <p:nvSpPr>
          <p:cNvPr id="4" name="3 Marcador de número de diapositiva">
            <a:extLst>
              <a:ext uri="{FF2B5EF4-FFF2-40B4-BE49-F238E27FC236}">
                <a16:creationId xmlns:a16="http://schemas.microsoft.com/office/drawing/2014/main" id="{7B7C2A50-892D-4688-A32E-E40C7194578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05F318D-F0EA-4F9D-BEC6-7028680CF2D7}"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1 Título">
            <a:extLst>
              <a:ext uri="{FF2B5EF4-FFF2-40B4-BE49-F238E27FC236}">
                <a16:creationId xmlns:a16="http://schemas.microsoft.com/office/drawing/2014/main" id="{D02EFB86-10EF-42B2-A622-2459659BA98C}"/>
              </a:ext>
            </a:extLst>
          </p:cNvPr>
          <p:cNvSpPr>
            <a:spLocks noGrp="1"/>
          </p:cNvSpPr>
          <p:nvPr>
            <p:ph type="title"/>
          </p:nvPr>
        </p:nvSpPr>
        <p:spPr>
          <a:xfrm>
            <a:off x="1631951" y="773113"/>
            <a:ext cx="9072563" cy="1143000"/>
          </a:xfrm>
        </p:spPr>
        <p:txBody>
          <a:bodyPr/>
          <a:lstStyle/>
          <a:p>
            <a:r>
              <a:rPr lang="es-MX" altLang="es-MX"/>
              <a:t>CONTENIDO DE LA CARTA PORTE</a:t>
            </a:r>
          </a:p>
        </p:txBody>
      </p:sp>
      <p:sp>
        <p:nvSpPr>
          <p:cNvPr id="3" name="2 Marcador de contenido">
            <a:extLst>
              <a:ext uri="{FF2B5EF4-FFF2-40B4-BE49-F238E27FC236}">
                <a16:creationId xmlns:a16="http://schemas.microsoft.com/office/drawing/2014/main" id="{8BE8658C-5970-429E-9D04-B00481C0CD68}"/>
              </a:ext>
            </a:extLst>
          </p:cNvPr>
          <p:cNvSpPr>
            <a:spLocks noGrp="1"/>
          </p:cNvSpPr>
          <p:nvPr>
            <p:ph idx="1"/>
          </p:nvPr>
        </p:nvSpPr>
        <p:spPr>
          <a:xfrm>
            <a:off x="1847850" y="1949451"/>
            <a:ext cx="8496300" cy="4143375"/>
          </a:xfrm>
        </p:spPr>
        <p:txBody>
          <a:bodyPr>
            <a:noAutofit/>
          </a:bodyPr>
          <a:lstStyle/>
          <a:p>
            <a:pPr marL="571500" indent="-571500" algn="just">
              <a:buNone/>
              <a:defRPr/>
            </a:pPr>
            <a:r>
              <a:rPr lang="es-ES" sz="1600" dirty="0"/>
              <a:t>I.     Denominación social o nombre del </a:t>
            </a:r>
            <a:r>
              <a:rPr lang="es-ES" sz="1600" dirty="0" err="1"/>
              <a:t>autotransportista</a:t>
            </a:r>
            <a:r>
              <a:rPr lang="es-ES" sz="1600" dirty="0"/>
              <a:t> y del expedidor y sus domicilios;</a:t>
            </a:r>
          </a:p>
          <a:p>
            <a:pPr algn="just">
              <a:buFont typeface="Arial" charset="0"/>
              <a:buNone/>
              <a:defRPr/>
            </a:pPr>
            <a:r>
              <a:rPr lang="es-ES" sz="1600" dirty="0"/>
              <a:t>II.    Nombre y domicilio del destinatario;</a:t>
            </a:r>
          </a:p>
          <a:p>
            <a:pPr algn="just">
              <a:buFont typeface="Arial" charset="0"/>
              <a:buNone/>
              <a:defRPr/>
            </a:pPr>
            <a:r>
              <a:rPr lang="es-ES" sz="1600" dirty="0"/>
              <a:t>III.  Designación de la mercancía con expresión de su calidad genérica, peso y marcas o signos exteriores de los bultos o embalaje en que se contengan y en su caso, el valor declarado de los mismos;</a:t>
            </a:r>
          </a:p>
          <a:p>
            <a:pPr algn="just">
              <a:buFont typeface="Arial" charset="0"/>
              <a:buNone/>
              <a:defRPr/>
            </a:pPr>
            <a:r>
              <a:rPr lang="es-ES" sz="1600" dirty="0"/>
              <a:t>IV.   Precio del transporte y de cualquier otro cobro derivado del mismo;</a:t>
            </a:r>
          </a:p>
          <a:p>
            <a:pPr algn="just">
              <a:buFont typeface="Arial" charset="0"/>
              <a:buNone/>
              <a:defRPr/>
            </a:pPr>
            <a:r>
              <a:rPr lang="es-ES" sz="1600" dirty="0"/>
              <a:t>V.    Fecha en que se efectúa la expedición;</a:t>
            </a:r>
          </a:p>
          <a:p>
            <a:pPr algn="just">
              <a:buFont typeface="Arial" charset="0"/>
              <a:buNone/>
              <a:defRPr/>
            </a:pPr>
            <a:r>
              <a:rPr lang="es-ES" sz="1600" dirty="0"/>
              <a:t>VI.   Lugar de recepción de la mercancía por el </a:t>
            </a:r>
            <a:r>
              <a:rPr lang="es-ES" sz="1600" dirty="0" err="1"/>
              <a:t>autotransportista</a:t>
            </a:r>
            <a:r>
              <a:rPr lang="es-ES" sz="1600" dirty="0"/>
              <a:t>, y</a:t>
            </a:r>
          </a:p>
          <a:p>
            <a:pPr algn="just">
              <a:buFont typeface="Arial" charset="0"/>
              <a:buNone/>
              <a:defRPr/>
            </a:pPr>
            <a:r>
              <a:rPr lang="es-ES" sz="1600" dirty="0"/>
              <a:t>VII.  Lugar y fecha o plazo en que habrá de hacerse la entrega al destinatario.</a:t>
            </a:r>
            <a:endParaRPr lang="es-MX" sz="1600" dirty="0"/>
          </a:p>
        </p:txBody>
      </p:sp>
      <p:sp>
        <p:nvSpPr>
          <p:cNvPr id="4" name="3 Marcador de número de diapositiva">
            <a:extLst>
              <a:ext uri="{FF2B5EF4-FFF2-40B4-BE49-F238E27FC236}">
                <a16:creationId xmlns:a16="http://schemas.microsoft.com/office/drawing/2014/main" id="{0EFAB2B1-6C31-43B4-B176-F4B81099385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B3B9D31-F943-486C-92B1-6A0C034C828F}"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732EBE-4FDD-4915-BD04-C5A02EAECB0E}"/>
              </a:ext>
            </a:extLst>
          </p:cNvPr>
          <p:cNvSpPr>
            <a:spLocks noGrp="1"/>
          </p:cNvSpPr>
          <p:nvPr>
            <p:ph type="title"/>
          </p:nvPr>
        </p:nvSpPr>
        <p:spPr>
          <a:xfrm>
            <a:off x="609600" y="1039747"/>
            <a:ext cx="10798098" cy="945170"/>
          </a:xfrm>
        </p:spPr>
        <p:txBody>
          <a:bodyPr>
            <a:noAutofit/>
          </a:bodyPr>
          <a:lstStyle/>
          <a:p>
            <a:pPr algn="ctr"/>
            <a:r>
              <a:rPr lang="es-MX" sz="3600" b="1" dirty="0"/>
              <a:t>Qué CFDI acredita transporte de mercancías(Regla 2.7.7.1.1)</a:t>
            </a:r>
          </a:p>
        </p:txBody>
      </p:sp>
      <p:sp>
        <p:nvSpPr>
          <p:cNvPr id="3" name="Marcador de contenido 2">
            <a:extLst>
              <a:ext uri="{FF2B5EF4-FFF2-40B4-BE49-F238E27FC236}">
                <a16:creationId xmlns:a16="http://schemas.microsoft.com/office/drawing/2014/main" id="{9A49208B-D45A-4554-854B-2CE2F938C611}"/>
              </a:ext>
            </a:extLst>
          </p:cNvPr>
          <p:cNvSpPr>
            <a:spLocks noGrp="1"/>
          </p:cNvSpPr>
          <p:nvPr>
            <p:ph idx="1"/>
          </p:nvPr>
        </p:nvSpPr>
        <p:spPr>
          <a:xfrm>
            <a:off x="609600" y="2392509"/>
            <a:ext cx="10972800" cy="3998783"/>
          </a:xfrm>
        </p:spPr>
        <p:txBody>
          <a:bodyPr/>
          <a:lstStyle/>
          <a:p>
            <a:pPr algn="just"/>
            <a:r>
              <a:rPr lang="es-MX" sz="2000" b="1" dirty="0">
                <a:solidFill>
                  <a:srgbClr val="FF0000"/>
                </a:solidFill>
              </a:rPr>
              <a:t>Los contribuyentes dedicados al servicio de transporte</a:t>
            </a:r>
            <a:r>
              <a:rPr lang="es-MX" sz="2000" dirty="0">
                <a:solidFill>
                  <a:srgbClr val="000000"/>
                </a:solidFill>
              </a:rPr>
              <a:t> de carga general y especializada, que circulen por vía terrestre, férrea, marítima o aérea, así como los que presten el servicio de paquetería y 	mensajería, de grúas de arrastre y salvamento y depósito de vehículos, así como de traslado de fondos y valores o materiales y residuos peligrosos, entre otros servicios que impliquen la transportación de bienes o mercancías, </a:t>
            </a:r>
            <a:r>
              <a:rPr lang="es-MX" sz="2000" b="1" dirty="0">
                <a:solidFill>
                  <a:srgbClr val="FF0000"/>
                </a:solidFill>
              </a:rPr>
              <a:t>deben expedir un CFDI de tipo ingreso</a:t>
            </a:r>
            <a:r>
              <a:rPr lang="es-MX" sz="2000" dirty="0">
                <a:solidFill>
                  <a:srgbClr val="000000"/>
                </a:solidFill>
              </a:rPr>
              <a:t> con los requisitos establecidos en el artículo 29-A del CFF al que </a:t>
            </a:r>
            <a:r>
              <a:rPr lang="es-MX" sz="2000" dirty="0">
                <a:solidFill>
                  <a:srgbClr val="FF0000"/>
                </a:solidFill>
              </a:rPr>
              <a:t>deben incorporar el complemento Carta Porte</a:t>
            </a:r>
            <a:r>
              <a:rPr lang="es-MX" sz="2000" dirty="0">
                <a:solidFill>
                  <a:srgbClr val="000000"/>
                </a:solidFill>
              </a:rPr>
              <a:t>, que para tales efectos se publique en el Portal del SAT. </a:t>
            </a:r>
          </a:p>
          <a:p>
            <a:pPr algn="just"/>
            <a:r>
              <a:rPr lang="es-MX" sz="2000" dirty="0">
                <a:solidFill>
                  <a:srgbClr val="000000"/>
                </a:solidFill>
              </a:rPr>
              <a:t>El referido CFDI y su complemento amparan la prestación de estos servicios y acreditan el transporte y la legal tenencia de los bienes o mercancías con su representación impresa, en papel o en formato digital. </a:t>
            </a:r>
            <a:endParaRPr lang="es-MX" sz="2000" dirty="0"/>
          </a:p>
        </p:txBody>
      </p:sp>
      <p:sp>
        <p:nvSpPr>
          <p:cNvPr id="4" name="Rectángulo 3"/>
          <p:cNvSpPr/>
          <p:nvPr/>
        </p:nvSpPr>
        <p:spPr>
          <a:xfrm>
            <a:off x="-1" y="6550223"/>
            <a:ext cx="613317" cy="307777"/>
          </a:xfrm>
          <a:prstGeom prst="rect">
            <a:avLst/>
          </a:prstGeom>
          <a:solidFill>
            <a:schemeClr val="bg1"/>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253</a:t>
            </a:r>
          </a:p>
        </p:txBody>
      </p:sp>
    </p:spTree>
    <p:extLst>
      <p:ext uri="{BB962C8B-B14F-4D97-AF65-F5344CB8AC3E}">
        <p14:creationId xmlns:p14="http://schemas.microsoft.com/office/powerpoint/2010/main" val="2901925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C86A46B7-590A-4F55-9D24-23120AA79387}"/>
              </a:ext>
            </a:extLst>
          </p:cNvPr>
          <p:cNvPicPr>
            <a:picLocks noGrp="1" noChangeAspect="1"/>
          </p:cNvPicPr>
          <p:nvPr>
            <p:ph sz="half" idx="1"/>
          </p:nvPr>
        </p:nvPicPr>
        <p:blipFill rotWithShape="1">
          <a:blip r:embed="rId2"/>
          <a:srcRect l="19118" t="14839" r="50449" b="9291"/>
          <a:stretch/>
        </p:blipFill>
        <p:spPr>
          <a:xfrm>
            <a:off x="390328" y="1035698"/>
            <a:ext cx="5273354" cy="5259098"/>
          </a:xfrm>
        </p:spPr>
      </p:pic>
      <p:sp>
        <p:nvSpPr>
          <p:cNvPr id="8" name="Marcador de contenido 7">
            <a:extLst>
              <a:ext uri="{FF2B5EF4-FFF2-40B4-BE49-F238E27FC236}">
                <a16:creationId xmlns:a16="http://schemas.microsoft.com/office/drawing/2014/main" id="{A390C13B-B4F6-431E-8015-8476B0F0E21D}"/>
              </a:ext>
            </a:extLst>
          </p:cNvPr>
          <p:cNvSpPr>
            <a:spLocks noGrp="1"/>
          </p:cNvSpPr>
          <p:nvPr>
            <p:ph sz="half" idx="2"/>
          </p:nvPr>
        </p:nvSpPr>
        <p:spPr/>
        <p:txBody>
          <a:bodyPr>
            <a:normAutofit/>
          </a:bodyPr>
          <a:lstStyle/>
          <a:p>
            <a:pPr marL="0" indent="0">
              <a:buNone/>
            </a:pPr>
            <a:r>
              <a:rPr lang="es-MX" sz="4000" dirty="0"/>
              <a:t>AUTOTRANSPORTISTA</a:t>
            </a:r>
          </a:p>
        </p:txBody>
      </p:sp>
      <p:sp>
        <p:nvSpPr>
          <p:cNvPr id="4" name="Marcador de número de diapositiva 3">
            <a:extLst>
              <a:ext uri="{FF2B5EF4-FFF2-40B4-BE49-F238E27FC236}">
                <a16:creationId xmlns:a16="http://schemas.microsoft.com/office/drawing/2014/main" id="{B6A792AC-C3A9-4E68-A0E9-15E51D140C6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Marcador de número de diapositiva 3">
            <a:extLst>
              <a:ext uri="{FF2B5EF4-FFF2-40B4-BE49-F238E27FC236}">
                <a16:creationId xmlns:a16="http://schemas.microsoft.com/office/drawing/2014/main" id="{7C124EAD-0290-4498-A0AA-03E9B0783C9F}"/>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8337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897E5-AD61-4DB5-BF9C-E8E403637AD6}"/>
              </a:ext>
            </a:extLst>
          </p:cNvPr>
          <p:cNvSpPr>
            <a:spLocks noGrp="1"/>
          </p:cNvSpPr>
          <p:nvPr>
            <p:ph type="title"/>
          </p:nvPr>
        </p:nvSpPr>
        <p:spPr>
          <a:xfrm>
            <a:off x="609600" y="1035148"/>
            <a:ext cx="10972800" cy="927467"/>
          </a:xfrm>
        </p:spPr>
        <p:txBody>
          <a:bodyPr>
            <a:noAutofit/>
          </a:bodyPr>
          <a:lstStyle/>
          <a:p>
            <a:r>
              <a:rPr lang="es-MX" sz="3600" b="1" dirty="0"/>
              <a:t>Cómo amparar posesión de mercancía extranjera</a:t>
            </a:r>
          </a:p>
        </p:txBody>
      </p:sp>
      <p:sp>
        <p:nvSpPr>
          <p:cNvPr id="3" name="Marcador de contenido 2">
            <a:extLst>
              <a:ext uri="{FF2B5EF4-FFF2-40B4-BE49-F238E27FC236}">
                <a16:creationId xmlns:a16="http://schemas.microsoft.com/office/drawing/2014/main" id="{DD3B50CA-B4C7-46B7-A840-9A0D2325FD6B}"/>
              </a:ext>
            </a:extLst>
          </p:cNvPr>
          <p:cNvSpPr>
            <a:spLocks noGrp="1"/>
          </p:cNvSpPr>
          <p:nvPr>
            <p:ph idx="1"/>
          </p:nvPr>
        </p:nvSpPr>
        <p:spPr>
          <a:xfrm>
            <a:off x="609600" y="2178148"/>
            <a:ext cx="10972800" cy="4178047"/>
          </a:xfrm>
        </p:spPr>
        <p:txBody>
          <a:bodyPr/>
          <a:lstStyle/>
          <a:p>
            <a:pPr algn="just"/>
            <a:r>
              <a:rPr lang="es-MX" sz="2400" dirty="0">
                <a:solidFill>
                  <a:srgbClr val="000000"/>
                </a:solidFill>
                <a:ea typeface="Microsoft JhengHei UI" panose="020B0604030504040204" pitchFamily="34" charset="-120"/>
              </a:rPr>
              <a:t>El transportista podrá acreditar la legal estancia y/o tenencia de los bienes y mercancías de procedencia extranjera durante su traslado en territorio nacional con el CFDI de tipo ingreso al que se le incorpore el complemento Carta Porte, siempre que en dicho comprobante se registre el número del pedimento de importación. </a:t>
            </a:r>
            <a:endParaRPr lang="es-MX" sz="2400" dirty="0">
              <a:ea typeface="Microsoft JhengHei UI" panose="020B0604030504040204" pitchFamily="34" charset="-120"/>
            </a:endParaRPr>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254</a:t>
            </a:r>
          </a:p>
        </p:txBody>
      </p:sp>
    </p:spTree>
    <p:extLst>
      <p:ext uri="{BB962C8B-B14F-4D97-AF65-F5344CB8AC3E}">
        <p14:creationId xmlns:p14="http://schemas.microsoft.com/office/powerpoint/2010/main" val="2862332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216C9B-FC11-4F48-B4A4-6D291883AE3B}"/>
              </a:ext>
            </a:extLst>
          </p:cNvPr>
          <p:cNvSpPr>
            <a:spLocks noGrp="1"/>
          </p:cNvSpPr>
          <p:nvPr>
            <p:ph type="title"/>
          </p:nvPr>
        </p:nvSpPr>
        <p:spPr>
          <a:xfrm>
            <a:off x="609600" y="1037062"/>
            <a:ext cx="10972800" cy="1024387"/>
          </a:xfrm>
        </p:spPr>
        <p:txBody>
          <a:bodyPr>
            <a:noAutofit/>
          </a:bodyPr>
          <a:lstStyle/>
          <a:p>
            <a:r>
              <a:rPr lang="es-MX" sz="3200" b="1" dirty="0"/>
              <a:t>Obligación de proporcionar información (2.7.7.1.1)</a:t>
            </a:r>
          </a:p>
        </p:txBody>
      </p:sp>
      <p:sp>
        <p:nvSpPr>
          <p:cNvPr id="3" name="Marcador de contenido 2">
            <a:extLst>
              <a:ext uri="{FF2B5EF4-FFF2-40B4-BE49-F238E27FC236}">
                <a16:creationId xmlns:a16="http://schemas.microsoft.com/office/drawing/2014/main" id="{5E09FF38-CF4B-4394-9ED1-4A7206B24EDE}"/>
              </a:ext>
            </a:extLst>
          </p:cNvPr>
          <p:cNvSpPr>
            <a:spLocks noGrp="1"/>
          </p:cNvSpPr>
          <p:nvPr>
            <p:ph idx="1"/>
          </p:nvPr>
        </p:nvSpPr>
        <p:spPr>
          <a:xfrm>
            <a:off x="609600" y="2149000"/>
            <a:ext cx="10972800" cy="4176065"/>
          </a:xfrm>
        </p:spPr>
        <p:txBody>
          <a:bodyPr/>
          <a:lstStyle/>
          <a:p>
            <a:pPr algn="just"/>
            <a:r>
              <a:rPr lang="es-MX" sz="2200" b="1" dirty="0"/>
              <a:t>Quien contrate</a:t>
            </a:r>
            <a:r>
              <a:rPr lang="es-MX" sz="2200" dirty="0"/>
              <a:t> el servicio de transporte de bienes o mercancías en territorio nacional, </a:t>
            </a:r>
            <a:r>
              <a:rPr lang="es-MX" sz="2200" b="1" dirty="0"/>
              <a:t>está obligado a proporcionar al transportista</a:t>
            </a:r>
            <a:r>
              <a:rPr lang="es-MX" sz="2200" dirty="0"/>
              <a:t>, con exactitud, </a:t>
            </a:r>
            <a:r>
              <a:rPr lang="es-MX" sz="2200" b="1" dirty="0"/>
              <a:t>los datos necesarios para la identificación</a:t>
            </a:r>
            <a:r>
              <a:rPr lang="es-MX" sz="2200" dirty="0"/>
              <a:t> </a:t>
            </a:r>
            <a:r>
              <a:rPr lang="es-MX" sz="2200" b="1" dirty="0"/>
              <a:t>de los bienes o mercancías</a:t>
            </a:r>
            <a:r>
              <a:rPr lang="es-MX" sz="2200" dirty="0"/>
              <a:t> que se trasladen, de conformidad con lo previsto en el “Instructivo de llenado del CFDI al que se le incorpora el Complemento Carta Porte”, que al efecto publique el SAT en su Portal, </a:t>
            </a:r>
            <a:r>
              <a:rPr lang="es-MX" sz="2200" b="1" dirty="0"/>
              <a:t>a fin de que el transportista expida el CFDI de tipo ingreso con complemento Carta Porte</a:t>
            </a:r>
            <a:r>
              <a:rPr lang="es-MX" sz="2200" dirty="0"/>
              <a:t> que ampare la operación que, en su caso, sea objeto de la deducción o el </a:t>
            </a:r>
            <a:r>
              <a:rPr lang="es-MX" sz="2200" dirty="0" err="1"/>
              <a:t>acreditamiento</a:t>
            </a:r>
            <a:r>
              <a:rPr lang="es-MX" sz="2200" dirty="0"/>
              <a:t> correspondiente por el servicio prestado.</a:t>
            </a:r>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255</a:t>
            </a:r>
          </a:p>
        </p:txBody>
      </p:sp>
    </p:spTree>
    <p:extLst>
      <p:ext uri="{BB962C8B-B14F-4D97-AF65-F5344CB8AC3E}">
        <p14:creationId xmlns:p14="http://schemas.microsoft.com/office/powerpoint/2010/main" val="12381204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7C6B26-1D4B-441A-BC99-A3A941C4C235}"/>
              </a:ext>
            </a:extLst>
          </p:cNvPr>
          <p:cNvSpPr>
            <a:spLocks noGrp="1"/>
          </p:cNvSpPr>
          <p:nvPr>
            <p:ph type="title"/>
          </p:nvPr>
        </p:nvSpPr>
        <p:spPr>
          <a:xfrm>
            <a:off x="3104019" y="176834"/>
            <a:ext cx="6136361" cy="625023"/>
          </a:xfrm>
          <a:solidFill>
            <a:schemeClr val="bg1"/>
          </a:solidFill>
        </p:spPr>
        <p:txBody>
          <a:bodyPr>
            <a:normAutofit fontScale="90000"/>
          </a:bodyPr>
          <a:lstStyle/>
          <a:p>
            <a:pPr algn="ctr"/>
            <a:r>
              <a:rPr lang="es-MX" b="1" dirty="0"/>
              <a:t>Requisitos según el SAT</a:t>
            </a:r>
          </a:p>
        </p:txBody>
      </p:sp>
      <p:pic>
        <p:nvPicPr>
          <p:cNvPr id="5" name="Marcador de contenido 4">
            <a:extLst>
              <a:ext uri="{FF2B5EF4-FFF2-40B4-BE49-F238E27FC236}">
                <a16:creationId xmlns:a16="http://schemas.microsoft.com/office/drawing/2014/main" id="{6E38AF98-34D1-4A3C-8465-70F079108C3D}"/>
              </a:ext>
            </a:extLst>
          </p:cNvPr>
          <p:cNvPicPr>
            <a:picLocks noGrp="1" noChangeAspect="1"/>
          </p:cNvPicPr>
          <p:nvPr>
            <p:ph sz="half" idx="1"/>
          </p:nvPr>
        </p:nvPicPr>
        <p:blipFill rotWithShape="1">
          <a:blip r:embed="rId2"/>
          <a:srcRect l="26075" t="28892" r="33899" b="21190"/>
          <a:stretch/>
        </p:blipFill>
        <p:spPr>
          <a:xfrm>
            <a:off x="715619" y="1200742"/>
            <a:ext cx="4607616" cy="5328931"/>
          </a:xfrm>
        </p:spPr>
      </p:pic>
      <p:sp>
        <p:nvSpPr>
          <p:cNvPr id="6" name="Marcador de contenido 5">
            <a:extLst>
              <a:ext uri="{FF2B5EF4-FFF2-40B4-BE49-F238E27FC236}">
                <a16:creationId xmlns:a16="http://schemas.microsoft.com/office/drawing/2014/main" id="{B88B7416-1351-4C1D-BDF1-9C6CD72D43C6}"/>
              </a:ext>
            </a:extLst>
          </p:cNvPr>
          <p:cNvSpPr>
            <a:spLocks noGrp="1"/>
          </p:cNvSpPr>
          <p:nvPr>
            <p:ph sz="half" idx="2"/>
          </p:nvPr>
        </p:nvSpPr>
        <p:spPr/>
        <p:txBody>
          <a:bodyPr>
            <a:normAutofit lnSpcReduction="10000"/>
          </a:bodyPr>
          <a:lstStyle/>
          <a:p>
            <a:pPr algn="just"/>
            <a:r>
              <a:rPr lang="es-MX" sz="2000" dirty="0">
                <a:latin typeface="Arial" panose="020B0604020202020204" pitchFamily="34" charset="0"/>
                <a:cs typeface="Arial" panose="020B0604020202020204" pitchFamily="34" charset="0"/>
              </a:rPr>
              <a:t>El complemento Carta Porte se incorpora al CFDI de tipo Traslado para acreditar la posesión de las mercancías, brindando información sobre la procedencia y los destinos de las mercancías que se trasladan a través de los distintos medios de transporte.</a:t>
            </a:r>
          </a:p>
          <a:p>
            <a:pPr algn="just"/>
            <a:r>
              <a:rPr lang="es-MX" sz="2000" dirty="0">
                <a:latin typeface="Arial" panose="020B0604020202020204" pitchFamily="34" charset="0"/>
                <a:cs typeface="Arial" panose="020B0604020202020204" pitchFamily="34" charset="0"/>
              </a:rPr>
              <a:t>Los contribuyentes que brindan servicios de traslado de mercancías por los distintos medios de transporte, podrán emitir un CFDI de tipo Ingreso incorporando el complemento Carta Porte, con el que se podrá amparar la legal posesión de las mercancías.</a:t>
            </a:r>
          </a:p>
        </p:txBody>
      </p:sp>
      <p:sp>
        <p:nvSpPr>
          <p:cNvPr id="7" name="3 Marcador de número de diapositiva">
            <a:extLst>
              <a:ext uri="{FF2B5EF4-FFF2-40B4-BE49-F238E27FC236}">
                <a16:creationId xmlns:a16="http://schemas.microsoft.com/office/drawing/2014/main" id="{E66C710F-A9CF-4B18-A76B-4EDFC32FFAFB}"/>
              </a:ext>
            </a:extLst>
          </p:cNvPr>
          <p:cNvSpPr txBox="1">
            <a:spLocks noChangeArrowheads="1"/>
          </p:cNvSpPr>
          <p:nvPr/>
        </p:nvSpPr>
        <p:spPr bwMode="auto">
          <a:xfrm>
            <a:off x="2667001" y="5203330"/>
            <a:ext cx="254000" cy="154484"/>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fld id="{F305660F-9891-4BCF-83BA-6E5F91B25A64}" type="slidenum">
              <a:rPr kumimoji="0" lang="es-MX" altLang="es-MX" sz="591"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ctr" defTabSz="457200" rtl="0" eaLnBrk="1" fontAlgn="base" latinLnBrk="0" hangingPunct="1">
                <a:lnSpc>
                  <a:spcPct val="100000"/>
                </a:lnSpc>
                <a:spcBef>
                  <a:spcPct val="0"/>
                </a:spcBef>
                <a:spcAft>
                  <a:spcPct val="0"/>
                </a:spcAft>
                <a:buClrTx/>
                <a:buSzTx/>
                <a:buFontTx/>
                <a:buNone/>
                <a:tabLst/>
                <a:defRPr/>
              </a:pPr>
              <a:t>57</a:t>
            </a:fld>
            <a:endParaRPr kumimoji="0" lang="es-MX" altLang="es-MX" sz="591"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8" name="Marcador de número de diapositiva 3">
            <a:extLst>
              <a:ext uri="{FF2B5EF4-FFF2-40B4-BE49-F238E27FC236}">
                <a16:creationId xmlns:a16="http://schemas.microsoft.com/office/drawing/2014/main" id="{093A0332-8E5E-48ED-BF84-F3EB7F6C4ED3}"/>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837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A2CD9C3-A8C7-49FD-91FC-84F4FF234808}"/>
              </a:ext>
            </a:extLst>
          </p:cNvPr>
          <p:cNvSpPr>
            <a:spLocks noGrp="1"/>
          </p:cNvSpPr>
          <p:nvPr>
            <p:ph type="title"/>
          </p:nvPr>
        </p:nvSpPr>
        <p:spPr>
          <a:xfrm>
            <a:off x="439386" y="1283241"/>
            <a:ext cx="5656613" cy="745629"/>
          </a:xfrm>
        </p:spPr>
        <p:txBody>
          <a:bodyPr>
            <a:noAutofit/>
          </a:bodyPr>
          <a:lstStyle/>
          <a:p>
            <a:r>
              <a:rPr lang="es-MX" sz="3600" b="1" dirty="0"/>
              <a:t>Complemento de carta porte</a:t>
            </a:r>
          </a:p>
        </p:txBody>
      </p:sp>
      <p:sp>
        <p:nvSpPr>
          <p:cNvPr id="3" name="Marcador de contenido 2">
            <a:extLst>
              <a:ext uri="{FF2B5EF4-FFF2-40B4-BE49-F238E27FC236}">
                <a16:creationId xmlns:a16="http://schemas.microsoft.com/office/drawing/2014/main" id="{9415D411-EB3C-4111-81ED-7AFC44DADC78}"/>
              </a:ext>
            </a:extLst>
          </p:cNvPr>
          <p:cNvSpPr>
            <a:spLocks noGrp="1"/>
          </p:cNvSpPr>
          <p:nvPr>
            <p:ph sz="half" idx="1"/>
          </p:nvPr>
        </p:nvSpPr>
        <p:spPr>
          <a:xfrm>
            <a:off x="628650" y="2473255"/>
            <a:ext cx="3929282" cy="2448272"/>
          </a:xfrm>
        </p:spPr>
        <p:txBody>
          <a:bodyPr anchor="t">
            <a:normAutofit/>
          </a:bodyPr>
          <a:lstStyle/>
          <a:p>
            <a:pPr marL="0" indent="0" algn="just">
              <a:buNone/>
            </a:pPr>
            <a:r>
              <a:rPr lang="es-MX" sz="2000" dirty="0">
                <a:latin typeface="Arial" panose="020B0604020202020204" pitchFamily="34" charset="0"/>
                <a:cs typeface="Arial" panose="020B0604020202020204" pitchFamily="34" charset="0"/>
              </a:rPr>
              <a:t>Los nodos aplican dependiendo de:</a:t>
            </a:r>
          </a:p>
          <a:p>
            <a:pPr algn="just">
              <a:buFont typeface="Wingdings" panose="05000000000000000000" pitchFamily="2" charset="2"/>
              <a:buChar char="Ø"/>
            </a:pPr>
            <a:r>
              <a:rPr lang="es-MX" sz="2000" dirty="0">
                <a:latin typeface="Arial" panose="020B0604020202020204" pitchFamily="34" charset="0"/>
                <a:cs typeface="Arial" panose="020B0604020202020204" pitchFamily="34" charset="0"/>
              </a:rPr>
              <a:t>Tipo de transporte.</a:t>
            </a:r>
          </a:p>
          <a:p>
            <a:pPr algn="just">
              <a:buFont typeface="Wingdings" panose="05000000000000000000" pitchFamily="2" charset="2"/>
              <a:buChar char="Ø"/>
            </a:pPr>
            <a:r>
              <a:rPr lang="es-MX" sz="2000" dirty="0">
                <a:latin typeface="Arial" panose="020B0604020202020204" pitchFamily="34" charset="0"/>
                <a:cs typeface="Arial" panose="020B0604020202020204" pitchFamily="34" charset="0"/>
              </a:rPr>
              <a:t>Quien realiza el traslado</a:t>
            </a:r>
          </a:p>
          <a:p>
            <a:pPr algn="just">
              <a:buFont typeface="Wingdings" panose="05000000000000000000" pitchFamily="2" charset="2"/>
              <a:buChar char="Ø"/>
            </a:pPr>
            <a:r>
              <a:rPr lang="es-MX" sz="2000" dirty="0">
                <a:latin typeface="Arial" panose="020B0604020202020204" pitchFamily="34" charset="0"/>
                <a:cs typeface="Arial" panose="020B0604020202020204" pitchFamily="34" charset="0"/>
              </a:rPr>
              <a:t>Tipo de mercancía</a:t>
            </a:r>
          </a:p>
        </p:txBody>
      </p:sp>
      <p:pic>
        <p:nvPicPr>
          <p:cNvPr id="7" name="Marcador de contenido 6">
            <a:extLst>
              <a:ext uri="{FF2B5EF4-FFF2-40B4-BE49-F238E27FC236}">
                <a16:creationId xmlns:a16="http://schemas.microsoft.com/office/drawing/2014/main" id="{1E482C6E-5620-4C18-BB31-25411516F71F}"/>
              </a:ext>
            </a:extLst>
          </p:cNvPr>
          <p:cNvPicPr>
            <a:picLocks noGrp="1" noChangeAspect="1"/>
          </p:cNvPicPr>
          <p:nvPr>
            <p:ph sz="half" idx="2"/>
          </p:nvPr>
        </p:nvPicPr>
        <p:blipFill rotWithShape="1">
          <a:blip r:embed="rId2"/>
          <a:srcRect l="33388" t="12795" r="32207" b="3628"/>
          <a:stretch/>
        </p:blipFill>
        <p:spPr>
          <a:xfrm>
            <a:off x="6322013" y="1145322"/>
            <a:ext cx="4622358" cy="5300802"/>
          </a:xfrm>
        </p:spPr>
      </p:pic>
      <p:sp>
        <p:nvSpPr>
          <p:cNvPr id="6" name="Marcador de número de diapositiva 3">
            <a:extLst>
              <a:ext uri="{FF2B5EF4-FFF2-40B4-BE49-F238E27FC236}">
                <a16:creationId xmlns:a16="http://schemas.microsoft.com/office/drawing/2014/main" id="{82C16FE2-A2FF-4962-BE74-30069CD0CE1B}"/>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57439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E304CCF6-23F7-6E0F-3895-DEBD2B9006AA}"/>
              </a:ext>
            </a:extLst>
          </p:cNvPr>
          <p:cNvSpPr>
            <a:spLocks noGrp="1"/>
          </p:cNvSpPr>
          <p:nvPr>
            <p:ph type="title"/>
          </p:nvPr>
        </p:nvSpPr>
        <p:spPr>
          <a:xfrm>
            <a:off x="838200" y="1080052"/>
            <a:ext cx="10515600" cy="994946"/>
          </a:xfrm>
        </p:spPr>
        <p:txBody>
          <a:bodyPr/>
          <a:lstStyle/>
          <a:p>
            <a:r>
              <a:rPr lang="es-MX" dirty="0"/>
              <a:t>Responsabilidad de contar con carta porte </a:t>
            </a:r>
          </a:p>
        </p:txBody>
      </p:sp>
      <p:sp>
        <p:nvSpPr>
          <p:cNvPr id="7" name="Marcador de contenido 6">
            <a:extLst>
              <a:ext uri="{FF2B5EF4-FFF2-40B4-BE49-F238E27FC236}">
                <a16:creationId xmlns:a16="http://schemas.microsoft.com/office/drawing/2014/main" id="{9A12057F-88CD-1629-EBEB-98BDFCE2B0AA}"/>
              </a:ext>
            </a:extLst>
          </p:cNvPr>
          <p:cNvSpPr>
            <a:spLocks noGrp="1"/>
          </p:cNvSpPr>
          <p:nvPr>
            <p:ph idx="1"/>
          </p:nvPr>
        </p:nvSpPr>
        <p:spPr>
          <a:xfrm>
            <a:off x="838200" y="2166727"/>
            <a:ext cx="10515600" cy="4235520"/>
          </a:xfrm>
        </p:spPr>
        <p:txBody>
          <a:bodyPr>
            <a:normAutofit/>
          </a:bodyPr>
          <a:lstStyle/>
          <a:p>
            <a:pPr marL="0" indent="0" algn="just">
              <a:buNone/>
            </a:pPr>
            <a:r>
              <a:rPr lang="es-MX" sz="2000" dirty="0"/>
              <a:t>En caso de que se realice un servicio de traslado de bienes o mercancías sin contar con el CFDI de tipo ingreso con complemento Carta Porte, o bien tanto quien contrate el servicio de transporte de bienes o mercancías, como quien lo preste, serán responsables ante la autoridad competente cuando esta detecte alguna irregularidad en los datos registrados en el complemento Carta Porte, dicha responsabilidad se limitará a los datos que proporcione cada una de las partes involucradas en la expedición del comprobante fiscal, de conformidad con el instructivo de llenado citado.</a:t>
            </a:r>
          </a:p>
        </p:txBody>
      </p:sp>
      <p:sp>
        <p:nvSpPr>
          <p:cNvPr id="5" name="Marcador de número de diapositiva 4">
            <a:extLst>
              <a:ext uri="{FF2B5EF4-FFF2-40B4-BE49-F238E27FC236}">
                <a16:creationId xmlns:a16="http://schemas.microsoft.com/office/drawing/2014/main" id="{EA9968A3-6F80-A167-C826-4C3F7F7884F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7580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6506419-D25B-4643-B416-4E064B1DFE44}"/>
              </a:ext>
            </a:extLst>
          </p:cNvPr>
          <p:cNvSpPr>
            <a:spLocks noGrp="1"/>
          </p:cNvSpPr>
          <p:nvPr>
            <p:ph type="title"/>
          </p:nvPr>
        </p:nvSpPr>
        <p:spPr/>
        <p:txBody>
          <a:bodyPr>
            <a:normAutofit/>
          </a:bodyPr>
          <a:lstStyle/>
          <a:p>
            <a:pPr algn="ctr"/>
            <a:r>
              <a:rPr lang="es-MX" sz="4800" b="1" dirty="0"/>
              <a:t>Cómo se acredita el transporte de mercancías propias</a:t>
            </a:r>
          </a:p>
        </p:txBody>
      </p:sp>
      <p:sp>
        <p:nvSpPr>
          <p:cNvPr id="5" name="Marcador de número de diapositiva 3">
            <a:extLst>
              <a:ext uri="{FF2B5EF4-FFF2-40B4-BE49-F238E27FC236}">
                <a16:creationId xmlns:a16="http://schemas.microsoft.com/office/drawing/2014/main" id="{18BBC0C6-C2FE-4E7E-9E0F-0E474DE1A805}"/>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60</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8942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A9B0E60-24BE-4F12-991B-7E5E946F4BE1}"/>
              </a:ext>
            </a:extLst>
          </p:cNvPr>
          <p:cNvSpPr>
            <a:spLocks noGrp="1"/>
          </p:cNvSpPr>
          <p:nvPr>
            <p:ph type="title"/>
          </p:nvPr>
        </p:nvSpPr>
        <p:spPr>
          <a:xfrm>
            <a:off x="838200" y="1034359"/>
            <a:ext cx="10515600" cy="1325563"/>
          </a:xfrm>
        </p:spPr>
        <p:txBody>
          <a:bodyPr/>
          <a:lstStyle/>
          <a:p>
            <a:r>
              <a:rPr lang="es-MX" dirty="0"/>
              <a:t>Diferencia entre bienes y mercancías</a:t>
            </a:r>
          </a:p>
        </p:txBody>
      </p:sp>
      <p:sp>
        <p:nvSpPr>
          <p:cNvPr id="6" name="Marcador de contenido 5">
            <a:extLst>
              <a:ext uri="{FF2B5EF4-FFF2-40B4-BE49-F238E27FC236}">
                <a16:creationId xmlns:a16="http://schemas.microsoft.com/office/drawing/2014/main" id="{9F47956E-DB4B-CBA5-D30F-B0C98A8DACAD}"/>
              </a:ext>
            </a:extLst>
          </p:cNvPr>
          <p:cNvSpPr>
            <a:spLocks noGrp="1"/>
          </p:cNvSpPr>
          <p:nvPr>
            <p:ph idx="1"/>
          </p:nvPr>
        </p:nvSpPr>
        <p:spPr>
          <a:xfrm>
            <a:off x="838200" y="2531161"/>
            <a:ext cx="10515600" cy="3864459"/>
          </a:xfrm>
        </p:spPr>
        <p:txBody>
          <a:bodyPr>
            <a:normAutofit/>
          </a:bodyPr>
          <a:lstStyle/>
          <a:p>
            <a:pPr algn="just"/>
            <a:r>
              <a:rPr lang="es-MX" sz="2000" dirty="0"/>
              <a:t>Se considera un “bien” al conjunto de muebles de una persona, los cuales integran su patrimonio y tienen la particularidad de que se deterioran tanto por su uso en el servicio del contribuyente como por el transcurso del tiempo, mientras que las “mercancías” son un producto (artículo), el cual se puede disponer para su venta.</a:t>
            </a:r>
          </a:p>
        </p:txBody>
      </p:sp>
      <p:sp>
        <p:nvSpPr>
          <p:cNvPr id="4" name="Marcador de número de diapositiva 3">
            <a:extLst>
              <a:ext uri="{FF2B5EF4-FFF2-40B4-BE49-F238E27FC236}">
                <a16:creationId xmlns:a16="http://schemas.microsoft.com/office/drawing/2014/main" id="{DD9985DD-FA8B-5E85-EB26-584ED94EDC8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357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772F10-48D6-46F3-80B2-6A2AD4556E4E}"/>
              </a:ext>
            </a:extLst>
          </p:cNvPr>
          <p:cNvSpPr>
            <a:spLocks noGrp="1"/>
          </p:cNvSpPr>
          <p:nvPr>
            <p:ph type="title"/>
          </p:nvPr>
        </p:nvSpPr>
        <p:spPr>
          <a:xfrm>
            <a:off x="609600" y="1028700"/>
            <a:ext cx="10853854" cy="571500"/>
          </a:xfrm>
        </p:spPr>
        <p:txBody>
          <a:bodyPr>
            <a:normAutofit fontScale="90000"/>
          </a:bodyPr>
          <a:lstStyle/>
          <a:p>
            <a:r>
              <a:rPr lang="es-MX" dirty="0"/>
              <a:t> </a:t>
            </a:r>
            <a:r>
              <a:rPr lang="es-MX" sz="4000" b="1" dirty="0"/>
              <a:t>Traslados por medios propios (Regla 2.7.7.1.2)</a:t>
            </a:r>
          </a:p>
        </p:txBody>
      </p:sp>
      <p:sp>
        <p:nvSpPr>
          <p:cNvPr id="3" name="Marcador de contenido 2">
            <a:extLst>
              <a:ext uri="{FF2B5EF4-FFF2-40B4-BE49-F238E27FC236}">
                <a16:creationId xmlns:a16="http://schemas.microsoft.com/office/drawing/2014/main" id="{8A147D58-202A-4B8C-85DD-5255D87906CB}"/>
              </a:ext>
            </a:extLst>
          </p:cNvPr>
          <p:cNvSpPr>
            <a:spLocks noGrp="1"/>
          </p:cNvSpPr>
          <p:nvPr>
            <p:ph idx="1"/>
          </p:nvPr>
        </p:nvSpPr>
        <p:spPr>
          <a:xfrm>
            <a:off x="609600" y="1990493"/>
            <a:ext cx="10954215" cy="4443761"/>
          </a:xfrm>
        </p:spPr>
        <p:txBody>
          <a:bodyPr>
            <a:noAutofit/>
          </a:bodyPr>
          <a:lstStyle/>
          <a:p>
            <a:pPr algn="just"/>
            <a:r>
              <a:rPr lang="es-MX" sz="2200" dirty="0"/>
              <a:t>Los propietarios, poseedores o tenedores de mercancías o bienes que formen parte de sus activos, </a:t>
            </a:r>
            <a:r>
              <a:rPr lang="es-MX" sz="2200" b="1" dirty="0"/>
              <a:t>podrán acreditar el transporte</a:t>
            </a:r>
            <a:r>
              <a:rPr lang="es-MX" sz="2200" dirty="0"/>
              <a:t> de los mismos, </a:t>
            </a:r>
            <a:r>
              <a:rPr lang="es-MX" sz="2200" b="1" dirty="0"/>
              <a:t>cuando se trasladen con sus propios medios</a:t>
            </a:r>
            <a:r>
              <a:rPr lang="es-MX" sz="2200" dirty="0"/>
              <a:t>, inclusive grúas de arrastre y vehículos de traslado de fondos y valores, en territorio nacional por vía terrestre, férrea, marítima o aérea, </a:t>
            </a:r>
            <a:r>
              <a:rPr lang="es-MX" sz="2200" b="1" dirty="0"/>
              <a:t>mediante la representación impresa, en papel o en formato digital, del CFDI de tipo traslado expedido por ellos mismos, al que deberán incorporar el complemento Carta Porte</a:t>
            </a:r>
            <a:r>
              <a:rPr lang="es-MX" sz="2200" dirty="0"/>
              <a:t>, que para tales efectos se publique en el Portal del SAT. </a:t>
            </a:r>
          </a:p>
          <a:p>
            <a:pPr algn="just"/>
            <a:r>
              <a:rPr lang="es-MX" sz="2200" dirty="0"/>
              <a:t>En dicho CFDI deberán consignar como valor: cero; su clave en el RFC como emisor y receptor de este comprobante; así como la clave de producto y servicio que se indique en el “Instructivo de llenado del CFDI al que se le incorpora el Complemento Carta Porte”, que al efecto se publique en el citado Portal.</a:t>
            </a:r>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256</a:t>
            </a:r>
          </a:p>
        </p:txBody>
      </p:sp>
    </p:spTree>
    <p:extLst>
      <p:ext uri="{BB962C8B-B14F-4D97-AF65-F5344CB8AC3E}">
        <p14:creationId xmlns:p14="http://schemas.microsoft.com/office/powerpoint/2010/main" val="23265412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5AB4111-28FC-46FE-AB47-D3287C27219D}"/>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63</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Imagen 1">
            <a:extLst>
              <a:ext uri="{FF2B5EF4-FFF2-40B4-BE49-F238E27FC236}">
                <a16:creationId xmlns:a16="http://schemas.microsoft.com/office/drawing/2014/main" id="{7BCB1AA2-508A-4EC4-AC5E-814C5EF6D456}"/>
              </a:ext>
            </a:extLst>
          </p:cNvPr>
          <p:cNvPicPr>
            <a:picLocks noChangeAspect="1"/>
          </p:cNvPicPr>
          <p:nvPr/>
        </p:nvPicPr>
        <p:blipFill>
          <a:blip r:embed="rId2"/>
          <a:stretch>
            <a:fillRect/>
          </a:stretch>
        </p:blipFill>
        <p:spPr>
          <a:xfrm>
            <a:off x="1608955" y="1165754"/>
            <a:ext cx="8974090" cy="5145470"/>
          </a:xfrm>
          <a:prstGeom prst="rect">
            <a:avLst/>
          </a:prstGeom>
        </p:spPr>
      </p:pic>
    </p:spTree>
    <p:extLst>
      <p:ext uri="{BB962C8B-B14F-4D97-AF65-F5344CB8AC3E}">
        <p14:creationId xmlns:p14="http://schemas.microsoft.com/office/powerpoint/2010/main" val="3174226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6E7D3C02-DA75-4D5F-AF00-FFE0F6B942D7}"/>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64</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Imagen 1">
            <a:extLst>
              <a:ext uri="{FF2B5EF4-FFF2-40B4-BE49-F238E27FC236}">
                <a16:creationId xmlns:a16="http://schemas.microsoft.com/office/drawing/2014/main" id="{CB70EE1C-5AEF-45F0-83C5-A312AD7ACDED}"/>
              </a:ext>
            </a:extLst>
          </p:cNvPr>
          <p:cNvPicPr>
            <a:picLocks noChangeAspect="1"/>
          </p:cNvPicPr>
          <p:nvPr/>
        </p:nvPicPr>
        <p:blipFill>
          <a:blip r:embed="rId2"/>
          <a:stretch>
            <a:fillRect/>
          </a:stretch>
        </p:blipFill>
        <p:spPr>
          <a:xfrm>
            <a:off x="1487024" y="1188265"/>
            <a:ext cx="9217951" cy="5072312"/>
          </a:xfrm>
          <a:prstGeom prst="rect">
            <a:avLst/>
          </a:prstGeom>
        </p:spPr>
      </p:pic>
    </p:spTree>
    <p:extLst>
      <p:ext uri="{BB962C8B-B14F-4D97-AF65-F5344CB8AC3E}">
        <p14:creationId xmlns:p14="http://schemas.microsoft.com/office/powerpoint/2010/main" val="41424010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9611B68-FBE0-753E-1073-BD72203B56DB}"/>
              </a:ext>
            </a:extLst>
          </p:cNvPr>
          <p:cNvSpPr>
            <a:spLocks noGrp="1"/>
          </p:cNvSpPr>
          <p:nvPr>
            <p:ph type="title"/>
          </p:nvPr>
        </p:nvSpPr>
        <p:spPr>
          <a:xfrm>
            <a:off x="838200" y="987975"/>
            <a:ext cx="10515600" cy="1325563"/>
          </a:xfrm>
        </p:spPr>
        <p:txBody>
          <a:bodyPr>
            <a:normAutofit fontScale="90000"/>
          </a:bodyPr>
          <a:lstStyle/>
          <a:p>
            <a:r>
              <a:rPr lang="es-MX" dirty="0"/>
              <a:t>Carta Porte en la prestación de Servicios Dedicados (2.7.7.1.3)</a:t>
            </a:r>
          </a:p>
        </p:txBody>
      </p:sp>
      <p:sp>
        <p:nvSpPr>
          <p:cNvPr id="4" name="Marcador de contenido 3">
            <a:extLst>
              <a:ext uri="{FF2B5EF4-FFF2-40B4-BE49-F238E27FC236}">
                <a16:creationId xmlns:a16="http://schemas.microsoft.com/office/drawing/2014/main" id="{BD07AEFC-3661-2DAD-276C-14D11894D14F}"/>
              </a:ext>
            </a:extLst>
          </p:cNvPr>
          <p:cNvSpPr>
            <a:spLocks noGrp="1"/>
          </p:cNvSpPr>
          <p:nvPr>
            <p:ph idx="1"/>
          </p:nvPr>
        </p:nvSpPr>
        <p:spPr>
          <a:xfrm>
            <a:off x="838200" y="2385389"/>
            <a:ext cx="10515600" cy="3996980"/>
          </a:xfrm>
        </p:spPr>
        <p:txBody>
          <a:bodyPr>
            <a:normAutofit/>
          </a:bodyPr>
          <a:lstStyle/>
          <a:p>
            <a:pPr marL="0" indent="0" algn="just">
              <a:buNone/>
            </a:pPr>
            <a:r>
              <a:rPr lang="es-MX" sz="2000" dirty="0"/>
              <a:t>Los contribuyentes que presten el servicio de transporte dedicado, mediante la asignación específica de una o más unidades vehiculares a un mismo cliente o contratante, podrán emitir un CFDI de tipo ingreso sin complemento Carta Porte que ampare la totalidad del servicio prestado, el cual deberá contener los requisitos establecidos en el artículo 29-A del CFF, en el que registren la clave del servicio correspondiente, de acuerdo con el “Instructivo de llenado del CFDI al que se le incorpora el Complemento Carta Porte”, que al efecto publique el SAT en su Portal.</a:t>
            </a:r>
          </a:p>
          <a:p>
            <a:pPr marL="0" indent="0" algn="just">
              <a:buNone/>
            </a:pPr>
            <a:endParaRPr lang="es-MX" sz="2000" dirty="0"/>
          </a:p>
          <a:p>
            <a:pPr marL="0" indent="0" algn="just">
              <a:buNone/>
            </a:pPr>
            <a:r>
              <a:rPr lang="es-MX" sz="2000" dirty="0"/>
              <a:t>La clave a utilizar será: “78101801” con descripción Servicios de transporte de carga por carretera (en camión) en área local.</a:t>
            </a:r>
          </a:p>
        </p:txBody>
      </p:sp>
      <p:sp>
        <p:nvSpPr>
          <p:cNvPr id="2" name="Marcador de número de diapositiva 1">
            <a:extLst>
              <a:ext uri="{FF2B5EF4-FFF2-40B4-BE49-F238E27FC236}">
                <a16:creationId xmlns:a16="http://schemas.microsoft.com/office/drawing/2014/main" id="{2541778D-0A30-8346-3125-F3C584F22B4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9897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9611B68-FBE0-753E-1073-BD72203B56DB}"/>
              </a:ext>
            </a:extLst>
          </p:cNvPr>
          <p:cNvSpPr>
            <a:spLocks noGrp="1"/>
          </p:cNvSpPr>
          <p:nvPr>
            <p:ph type="title"/>
          </p:nvPr>
        </p:nvSpPr>
        <p:spPr>
          <a:xfrm>
            <a:off x="838200" y="987975"/>
            <a:ext cx="10515600" cy="1325563"/>
          </a:xfrm>
        </p:spPr>
        <p:txBody>
          <a:bodyPr/>
          <a:lstStyle/>
          <a:p>
            <a:r>
              <a:rPr lang="es-MX" dirty="0"/>
              <a:t>Dedicados</a:t>
            </a:r>
          </a:p>
        </p:txBody>
      </p:sp>
      <p:sp>
        <p:nvSpPr>
          <p:cNvPr id="4" name="Marcador de contenido 3">
            <a:extLst>
              <a:ext uri="{FF2B5EF4-FFF2-40B4-BE49-F238E27FC236}">
                <a16:creationId xmlns:a16="http://schemas.microsoft.com/office/drawing/2014/main" id="{BD07AEFC-3661-2DAD-276C-14D11894D14F}"/>
              </a:ext>
            </a:extLst>
          </p:cNvPr>
          <p:cNvSpPr>
            <a:spLocks noGrp="1"/>
          </p:cNvSpPr>
          <p:nvPr>
            <p:ph idx="1"/>
          </p:nvPr>
        </p:nvSpPr>
        <p:spPr>
          <a:xfrm>
            <a:off x="838200" y="2385389"/>
            <a:ext cx="10515600" cy="3996980"/>
          </a:xfrm>
        </p:spPr>
        <p:txBody>
          <a:bodyPr>
            <a:normAutofit/>
          </a:bodyPr>
          <a:lstStyle/>
          <a:p>
            <a:pPr marL="0" indent="0" algn="just">
              <a:buNone/>
            </a:pPr>
            <a:r>
              <a:rPr lang="es-MX" sz="2400" dirty="0"/>
              <a:t>Posteriormente, el cliente o contratante deberá emitir un CFDI de tipo traslado al que se le incorpore el complemento Carta Porte, por cada viaje que realice y cuando implique un cambio de medio o modo de transporte, en el cual se deberá relacionar el folio fiscal del CFDI de tipo ingreso emitido por la prestación del servicio a que se refiere el párrafo anterior.</a:t>
            </a:r>
          </a:p>
        </p:txBody>
      </p:sp>
      <p:sp>
        <p:nvSpPr>
          <p:cNvPr id="2" name="Marcador de número de diapositiva 1">
            <a:extLst>
              <a:ext uri="{FF2B5EF4-FFF2-40B4-BE49-F238E27FC236}">
                <a16:creationId xmlns:a16="http://schemas.microsoft.com/office/drawing/2014/main" id="{2541778D-0A30-8346-3125-F3C584F22B4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485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EEF51A-2AE0-41C9-9904-7780DA271F5A}"/>
              </a:ext>
            </a:extLst>
          </p:cNvPr>
          <p:cNvSpPr>
            <a:spLocks noGrp="1"/>
          </p:cNvSpPr>
          <p:nvPr>
            <p:ph type="title" idx="4294967295"/>
          </p:nvPr>
        </p:nvSpPr>
        <p:spPr>
          <a:xfrm>
            <a:off x="439386" y="987425"/>
            <a:ext cx="11208663" cy="923925"/>
          </a:xfrm>
        </p:spPr>
        <p:txBody>
          <a:bodyPr>
            <a:normAutofit/>
          </a:bodyPr>
          <a:lstStyle/>
          <a:p>
            <a:r>
              <a:rPr lang="es-MX" sz="3600" b="1" dirty="0"/>
              <a:t>Intermediarios de transporte</a:t>
            </a:r>
          </a:p>
        </p:txBody>
      </p:sp>
      <p:sp>
        <p:nvSpPr>
          <p:cNvPr id="3" name="Marcador de contenido 2">
            <a:extLst>
              <a:ext uri="{FF2B5EF4-FFF2-40B4-BE49-F238E27FC236}">
                <a16:creationId xmlns:a16="http://schemas.microsoft.com/office/drawing/2014/main" id="{87DF89A1-222C-43EB-8DBC-5182B5A57C42}"/>
              </a:ext>
            </a:extLst>
          </p:cNvPr>
          <p:cNvSpPr>
            <a:spLocks noGrp="1"/>
          </p:cNvSpPr>
          <p:nvPr>
            <p:ph idx="4294967295"/>
          </p:nvPr>
        </p:nvSpPr>
        <p:spPr>
          <a:xfrm>
            <a:off x="439386" y="1911350"/>
            <a:ext cx="11313228" cy="4265613"/>
          </a:xfrm>
        </p:spPr>
        <p:txBody>
          <a:bodyPr>
            <a:normAutofit/>
          </a:bodyPr>
          <a:lstStyle/>
          <a:p>
            <a:pPr marL="0" indent="0" algn="just">
              <a:lnSpc>
                <a:spcPct val="100000"/>
              </a:lnSpc>
              <a:spcBef>
                <a:spcPts val="0"/>
              </a:spcBef>
              <a:spcAft>
                <a:spcPts val="1200"/>
              </a:spcAft>
              <a:buNone/>
            </a:pPr>
            <a:r>
              <a:rPr lang="es-MX" sz="2000" dirty="0">
                <a:solidFill>
                  <a:srgbClr val="000000"/>
                </a:solidFill>
                <a:latin typeface="Arial" panose="020B0604020202020204" pitchFamily="34" charset="0"/>
                <a:cs typeface="Arial" panose="020B0604020202020204" pitchFamily="34" charset="0"/>
              </a:rPr>
              <a:t>Tratándose de los intermediarios o agentes de transporte, que presten el servicio de logística para el traslado de los bienes o mercancías, o tengan mandato para actuar por cuenta del cliente, deberán expedir un CFDI de tipo traslado al que incorporen el complemento Carta Porte y usar su representación impresa, en papel o en formato digital, para acreditar el transporte de dichos bienes o mercancías, siempre que el traslado lo realicen por medios propios. </a:t>
            </a:r>
          </a:p>
          <a:p>
            <a:pPr marL="0" indent="0" algn="just">
              <a:lnSpc>
                <a:spcPct val="100000"/>
              </a:lnSpc>
              <a:spcBef>
                <a:spcPts val="0"/>
              </a:spcBef>
              <a:spcAft>
                <a:spcPts val="1200"/>
              </a:spcAft>
              <a:buNone/>
            </a:pPr>
            <a:r>
              <a:rPr lang="es-MX" sz="2000" dirty="0">
                <a:solidFill>
                  <a:srgbClr val="000000"/>
                </a:solidFill>
                <a:latin typeface="Arial" panose="020B0604020202020204" pitchFamily="34" charset="0"/>
                <a:cs typeface="Arial" panose="020B0604020202020204" pitchFamily="34" charset="0"/>
              </a:rPr>
              <a:t>En ningún caso se puede amparar el transporte o distribución de los hidrocarburos y petrolíferos señalados en la regla 2.6.1.1., sin que se acompañe la representación impresa, en papel o en formato digital, de los CFDI de tipo traslado a los que se incorpore el complemento Carta porte.</a:t>
            </a:r>
            <a:endParaRPr lang="es-MX" sz="2800"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2D521D25-F654-44A8-AE80-FD082DBD6953}"/>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67</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46543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3FBC11-B5A9-442D-83C9-3936FB685785}"/>
              </a:ext>
            </a:extLst>
          </p:cNvPr>
          <p:cNvSpPr>
            <a:spLocks noGrp="1"/>
          </p:cNvSpPr>
          <p:nvPr>
            <p:ph type="title" idx="4294967295"/>
          </p:nvPr>
        </p:nvSpPr>
        <p:spPr>
          <a:xfrm>
            <a:off x="439386" y="1172994"/>
            <a:ext cx="11293069" cy="810553"/>
          </a:xfrm>
        </p:spPr>
        <p:txBody>
          <a:bodyPr>
            <a:noAutofit/>
          </a:bodyPr>
          <a:lstStyle/>
          <a:p>
            <a:pPr algn="ctr"/>
            <a:r>
              <a:rPr lang="es-MX" sz="3600" b="1" dirty="0"/>
              <a:t>Mercancía extranjera que se traslada por medios propios </a:t>
            </a:r>
          </a:p>
        </p:txBody>
      </p:sp>
      <p:sp>
        <p:nvSpPr>
          <p:cNvPr id="4" name="Marcador de número de diapositiva 3">
            <a:extLst>
              <a:ext uri="{FF2B5EF4-FFF2-40B4-BE49-F238E27FC236}">
                <a16:creationId xmlns:a16="http://schemas.microsoft.com/office/drawing/2014/main" id="{F0729B95-E0AB-432F-B3B1-F6CA2C88DEFA}"/>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CuadroTexto 5">
            <a:extLst>
              <a:ext uri="{FF2B5EF4-FFF2-40B4-BE49-F238E27FC236}">
                <a16:creationId xmlns:a16="http://schemas.microsoft.com/office/drawing/2014/main" id="{1497FEE5-A6D5-4EBB-98A5-4FE1811DB3B8}"/>
              </a:ext>
            </a:extLst>
          </p:cNvPr>
          <p:cNvSpPr txBox="1"/>
          <p:nvPr/>
        </p:nvSpPr>
        <p:spPr>
          <a:xfrm>
            <a:off x="439385" y="2413337"/>
            <a:ext cx="11293069" cy="163121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acreditar la legal estancia y/o tenencia de los bienes y mercancías de procedencia extranjera durante su traslado en territorio nacional, los sujetos a que se refiere la presente regla podrán cumplir con dicha obligación con el CFDI de tipo ingreso al que se le incorpore el complemento Carta Porte, siempre que en dicho comprobante se registre el número del pedimento de importación. </a:t>
            </a:r>
          </a:p>
        </p:txBody>
      </p:sp>
    </p:spTree>
    <p:extLst>
      <p:ext uri="{BB962C8B-B14F-4D97-AF65-F5344CB8AC3E}">
        <p14:creationId xmlns:p14="http://schemas.microsoft.com/office/powerpoint/2010/main" val="2467761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3FBC11-B5A9-442D-83C9-3936FB685785}"/>
              </a:ext>
            </a:extLst>
          </p:cNvPr>
          <p:cNvSpPr>
            <a:spLocks noGrp="1"/>
          </p:cNvSpPr>
          <p:nvPr>
            <p:ph type="title" idx="4294967295"/>
          </p:nvPr>
        </p:nvSpPr>
        <p:spPr>
          <a:xfrm>
            <a:off x="439386" y="1172994"/>
            <a:ext cx="11293069" cy="810553"/>
          </a:xfrm>
        </p:spPr>
        <p:txBody>
          <a:bodyPr>
            <a:noAutofit/>
          </a:bodyPr>
          <a:lstStyle/>
          <a:p>
            <a:pPr algn="ctr"/>
            <a:r>
              <a:rPr lang="es-MX" sz="3200" b="1" dirty="0"/>
              <a:t>Transporte de mercancías por transportistas residentes en el extranjero sin establecimiento permanente en territorio nacional (regla 2.7.7.1.5)</a:t>
            </a:r>
          </a:p>
        </p:txBody>
      </p:sp>
      <p:sp>
        <p:nvSpPr>
          <p:cNvPr id="4" name="Marcador de número de diapositiva 3">
            <a:extLst>
              <a:ext uri="{FF2B5EF4-FFF2-40B4-BE49-F238E27FC236}">
                <a16:creationId xmlns:a16="http://schemas.microsoft.com/office/drawing/2014/main" id="{F0729B95-E0AB-432F-B3B1-F6CA2C88DEFA}"/>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69</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CuadroTexto 5">
            <a:extLst>
              <a:ext uri="{FF2B5EF4-FFF2-40B4-BE49-F238E27FC236}">
                <a16:creationId xmlns:a16="http://schemas.microsoft.com/office/drawing/2014/main" id="{1497FEE5-A6D5-4EBB-98A5-4FE1811DB3B8}"/>
              </a:ext>
            </a:extLst>
          </p:cNvPr>
          <p:cNvSpPr txBox="1"/>
          <p:nvPr/>
        </p:nvSpPr>
        <p:spPr>
          <a:xfrm>
            <a:off x="439385" y="2413337"/>
            <a:ext cx="11293069" cy="163121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Los residentes en el extranjero o constituidos de conformidad con las leyes extranjeras, a que se refiere la regla 2.4.5. de las RGCE, podrán amparar el transporte de bienes y/o mercancías nacionales y de procedencia extranjera en territorio nacional con la documentación a que se refiere el artículo 146 de la Ley Aduanera, siempre que no cuenten con establecimiento permanente en territorio nacional.</a:t>
            </a:r>
          </a:p>
        </p:txBody>
      </p:sp>
    </p:spTree>
    <p:extLst>
      <p:ext uri="{BB962C8B-B14F-4D97-AF65-F5344CB8AC3E}">
        <p14:creationId xmlns:p14="http://schemas.microsoft.com/office/powerpoint/2010/main" val="2528186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A0E97EA-2BA5-E3F3-1D5A-B075147A3EB7}"/>
              </a:ext>
            </a:extLst>
          </p:cNvPr>
          <p:cNvSpPr>
            <a:spLocks noGrp="1"/>
          </p:cNvSpPr>
          <p:nvPr>
            <p:ph type="title"/>
          </p:nvPr>
        </p:nvSpPr>
        <p:spPr>
          <a:xfrm>
            <a:off x="838200" y="1033670"/>
            <a:ext cx="10515600" cy="1193726"/>
          </a:xfrm>
        </p:spPr>
        <p:txBody>
          <a:bodyPr>
            <a:noAutofit/>
          </a:bodyPr>
          <a:lstStyle/>
          <a:p>
            <a:r>
              <a:rPr lang="es-MX" sz="3200" dirty="0"/>
              <a:t>CFDI que ampara el transporte de mercancías de exportación a través de prestadores de servicios (regla 2.7.7.2.6)</a:t>
            </a:r>
          </a:p>
        </p:txBody>
      </p:sp>
      <p:sp>
        <p:nvSpPr>
          <p:cNvPr id="4" name="Marcador de contenido 3">
            <a:extLst>
              <a:ext uri="{FF2B5EF4-FFF2-40B4-BE49-F238E27FC236}">
                <a16:creationId xmlns:a16="http://schemas.microsoft.com/office/drawing/2014/main" id="{FD27C335-20FE-B918-B81E-9100D52B66B4}"/>
              </a:ext>
            </a:extLst>
          </p:cNvPr>
          <p:cNvSpPr>
            <a:spLocks noGrp="1"/>
          </p:cNvSpPr>
          <p:nvPr>
            <p:ph idx="1"/>
          </p:nvPr>
        </p:nvSpPr>
        <p:spPr>
          <a:xfrm>
            <a:off x="838200" y="2272747"/>
            <a:ext cx="10515600" cy="4109621"/>
          </a:xfrm>
        </p:spPr>
        <p:txBody>
          <a:bodyPr>
            <a:normAutofit/>
          </a:bodyPr>
          <a:lstStyle/>
          <a:p>
            <a:pPr marL="0" indent="0" algn="just">
              <a:buNone/>
            </a:pPr>
            <a:r>
              <a:rPr lang="es-MX" sz="2000" dirty="0"/>
              <a:t>Las empresas residentes en territorio nacional que proporcionen el servicio de transporte internacional de carga general y especializada de bienes y/o mercancías para exportación, cuando la prestación del servicio inicie en territorio nacional y concluya en el extranjero, deberán emitir un CFDI de tipo ingreso con complemento Carta Porte registrando la totalidad del servicio e indicando como destino final el domicilio ubicado en el extranjero y los datos del medio o modo de transporte que se utilizará para su traslado.</a:t>
            </a:r>
          </a:p>
          <a:p>
            <a:pPr marL="0" indent="0" algn="just">
              <a:buNone/>
            </a:pPr>
            <a:r>
              <a:rPr lang="es-MX" sz="2000" dirty="0"/>
              <a:t>Para los efectos de la presente regla, el CFDI que se presentará para el despacho aduanero de las mercancías a que se refiere la regla 2.4.12. de las RGCE, será aquel que ampare el traslado de los bienes y/o mercancías en el cruce fronterizo.</a:t>
            </a:r>
          </a:p>
        </p:txBody>
      </p:sp>
      <p:sp>
        <p:nvSpPr>
          <p:cNvPr id="2" name="Marcador de número de diapositiva 1">
            <a:extLst>
              <a:ext uri="{FF2B5EF4-FFF2-40B4-BE49-F238E27FC236}">
                <a16:creationId xmlns:a16="http://schemas.microsoft.com/office/drawing/2014/main" id="{847169D3-A0C3-BFBC-0475-D172182E1F4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6148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237787-DE8C-C01B-3600-F1877F7249CC}"/>
              </a:ext>
            </a:extLst>
          </p:cNvPr>
          <p:cNvSpPr>
            <a:spLocks noGrp="1"/>
          </p:cNvSpPr>
          <p:nvPr>
            <p:ph type="title"/>
          </p:nvPr>
        </p:nvSpPr>
        <p:spPr>
          <a:xfrm>
            <a:off x="838200" y="1060863"/>
            <a:ext cx="10515600" cy="1325563"/>
          </a:xfrm>
        </p:spPr>
        <p:txBody>
          <a:bodyPr>
            <a:normAutofit fontScale="90000"/>
          </a:bodyPr>
          <a:lstStyle/>
          <a:p>
            <a:r>
              <a:rPr lang="es-MX" dirty="0"/>
              <a:t>Transporte de mercancías de exportación definitiva realizado por medios propios (2.7.7.2.7)</a:t>
            </a:r>
          </a:p>
        </p:txBody>
      </p:sp>
      <p:sp>
        <p:nvSpPr>
          <p:cNvPr id="3" name="Marcador de contenido 2">
            <a:extLst>
              <a:ext uri="{FF2B5EF4-FFF2-40B4-BE49-F238E27FC236}">
                <a16:creationId xmlns:a16="http://schemas.microsoft.com/office/drawing/2014/main" id="{5D1861C8-AF88-A275-D897-BB2363EDF888}"/>
              </a:ext>
            </a:extLst>
          </p:cNvPr>
          <p:cNvSpPr>
            <a:spLocks noGrp="1"/>
          </p:cNvSpPr>
          <p:nvPr>
            <p:ph idx="1"/>
          </p:nvPr>
        </p:nvSpPr>
        <p:spPr>
          <a:xfrm>
            <a:off x="838200" y="2517909"/>
            <a:ext cx="10515600" cy="3910841"/>
          </a:xfrm>
        </p:spPr>
        <p:txBody>
          <a:bodyPr>
            <a:normAutofit lnSpcReduction="10000"/>
          </a:bodyPr>
          <a:lstStyle/>
          <a:p>
            <a:pPr marL="0" indent="0" algn="just">
              <a:buNone/>
            </a:pPr>
            <a:r>
              <a:rPr lang="es-MX" dirty="0"/>
              <a:t>Los propietarios, poseedores o tenedores de bienes y/o mercancías para realizar su exportación definitiva, podrán acreditar el transporte de los mismos en territorio nacional, considerando lo siguiente:</a:t>
            </a:r>
          </a:p>
          <a:p>
            <a:pPr marL="0" indent="0" algn="just">
              <a:buNone/>
            </a:pPr>
            <a:r>
              <a:rPr lang="es-MX" dirty="0"/>
              <a:t>I. En caso de que dichos sujetos transporten sus bienes y/o mercancías con sus propios medios, a una bodega o centro de distribución ubicada en el extranjero, podrán acreditar dicho traslado mediante la representación impresa, en papel o en formato digital, del CFDI de tipo traslado expedido por ellos mismos, al que deberán incorporar los complementos de Comercio Exterior y Carta Porte.</a:t>
            </a:r>
          </a:p>
          <a:p>
            <a:pPr marL="0" indent="0" algn="just">
              <a:buNone/>
            </a:pPr>
            <a:r>
              <a:rPr lang="es-MX" dirty="0"/>
              <a:t>II. En caso de que se realice un cambio de modo o medio de transporte para el cruce fronterizo y este no pertenezca al propietario de los bienes y/o mercancías, el transportista contratado deberá emitir un CFDI de tipo ingreso con complemento Carta Porte registrando los datos del nuevo modo o medio de transporte, relacionando el CFDI de tipo traslado a que se refiere la fracción anterior. En caso contrario, si el modo o medio de transporte que cambia para el cruce fronterizo pertenece al propietario de los bienes y/o mercancías, solo debe emitir un CFDI de tipo traslado sin complemento Carta Porte, relacionando el CFDI inicial.</a:t>
            </a:r>
          </a:p>
          <a:p>
            <a:pPr marL="0" indent="0" algn="just">
              <a:buNone/>
            </a:pPr>
            <a:endParaRPr lang="es-MX" dirty="0"/>
          </a:p>
        </p:txBody>
      </p:sp>
      <p:sp>
        <p:nvSpPr>
          <p:cNvPr id="4" name="Marcador de número de diapositiva 3">
            <a:extLst>
              <a:ext uri="{FF2B5EF4-FFF2-40B4-BE49-F238E27FC236}">
                <a16:creationId xmlns:a16="http://schemas.microsoft.com/office/drawing/2014/main" id="{5D9C5CF1-BA45-FAD3-7A1F-05BEE94B8B5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240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2F89B04-EABA-44EB-8915-142AD48129FA}"/>
              </a:ext>
            </a:extLst>
          </p:cNvPr>
          <p:cNvSpPr>
            <a:spLocks noGrp="1"/>
          </p:cNvSpPr>
          <p:nvPr>
            <p:ph type="title"/>
          </p:nvPr>
        </p:nvSpPr>
        <p:spPr/>
        <p:txBody>
          <a:bodyPr/>
          <a:lstStyle/>
          <a:p>
            <a:r>
              <a:rPr lang="es-MX" dirty="0"/>
              <a:t>Traslados locales</a:t>
            </a:r>
          </a:p>
        </p:txBody>
      </p:sp>
      <p:sp>
        <p:nvSpPr>
          <p:cNvPr id="4" name="Marcador de texto 3">
            <a:extLst>
              <a:ext uri="{FF2B5EF4-FFF2-40B4-BE49-F238E27FC236}">
                <a16:creationId xmlns:a16="http://schemas.microsoft.com/office/drawing/2014/main" id="{4632B321-B6C8-49B1-B782-7CDE9033D8F2}"/>
              </a:ext>
            </a:extLst>
          </p:cNvPr>
          <p:cNvSpPr>
            <a:spLocks noGrp="1"/>
          </p:cNvSpPr>
          <p:nvPr>
            <p:ph type="body" idx="1"/>
          </p:nvPr>
        </p:nvSpPr>
        <p:spPr/>
        <p:txBody>
          <a:bodyPr/>
          <a:lstStyle/>
          <a:p>
            <a:endParaRPr lang="es-MX"/>
          </a:p>
        </p:txBody>
      </p:sp>
      <p:sp>
        <p:nvSpPr>
          <p:cNvPr id="2" name="Marcador de número de diapositiva 1">
            <a:extLst>
              <a:ext uri="{FF2B5EF4-FFF2-40B4-BE49-F238E27FC236}">
                <a16:creationId xmlns:a16="http://schemas.microsoft.com/office/drawing/2014/main" id="{E4F04D12-BA8D-4F9D-A1D2-8073D3471C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4275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A2D8F-D3DC-498C-AD50-232FE46125BA}"/>
              </a:ext>
            </a:extLst>
          </p:cNvPr>
          <p:cNvSpPr>
            <a:spLocks noGrp="1"/>
          </p:cNvSpPr>
          <p:nvPr>
            <p:ph type="title"/>
          </p:nvPr>
        </p:nvSpPr>
        <p:spPr>
          <a:xfrm>
            <a:off x="609600" y="1003610"/>
            <a:ext cx="10972800" cy="724830"/>
          </a:xfrm>
        </p:spPr>
        <p:txBody>
          <a:bodyPr/>
          <a:lstStyle/>
          <a:p>
            <a:r>
              <a:rPr lang="es-MX" b="1" dirty="0"/>
              <a:t>Traslados locales (regla 2.7.7.2.1.)</a:t>
            </a:r>
          </a:p>
        </p:txBody>
      </p:sp>
      <p:sp>
        <p:nvSpPr>
          <p:cNvPr id="3" name="Marcador de contenido 2">
            <a:extLst>
              <a:ext uri="{FF2B5EF4-FFF2-40B4-BE49-F238E27FC236}">
                <a16:creationId xmlns:a16="http://schemas.microsoft.com/office/drawing/2014/main" id="{4F659C1A-4F4D-4607-B85C-DF47BE795FC0}"/>
              </a:ext>
            </a:extLst>
          </p:cNvPr>
          <p:cNvSpPr>
            <a:spLocks noGrp="1"/>
          </p:cNvSpPr>
          <p:nvPr>
            <p:ph idx="1"/>
          </p:nvPr>
        </p:nvSpPr>
        <p:spPr>
          <a:xfrm>
            <a:off x="609600" y="1845527"/>
            <a:ext cx="10972800" cy="4525963"/>
          </a:xfrm>
        </p:spPr>
        <p:txBody>
          <a:bodyPr/>
          <a:lstStyle/>
          <a:p>
            <a:pPr algn="just"/>
            <a:r>
              <a:rPr lang="es-MX" sz="2400" dirty="0">
                <a:solidFill>
                  <a:srgbClr val="000000"/>
                </a:solidFill>
              </a:rPr>
              <a:t>Los contribuyentes que presten el servicio de autotransporte terrestre de carga general y especializada, </a:t>
            </a:r>
            <a:r>
              <a:rPr lang="es-MX" sz="2400" b="1" dirty="0">
                <a:solidFill>
                  <a:srgbClr val="000000"/>
                </a:solidFill>
              </a:rPr>
              <a:t>sin que el traslado implique transitar por algún tramo de jurisdicción federal</a:t>
            </a:r>
            <a:r>
              <a:rPr lang="es-MX" sz="2400" dirty="0">
                <a:solidFill>
                  <a:srgbClr val="000000"/>
                </a:solidFill>
              </a:rPr>
              <a:t>, podrán acreditar el transporte de los bienes o mercancías mediante la representación impresa, en papel o en formato digital, del </a:t>
            </a:r>
            <a:r>
              <a:rPr lang="es-MX" sz="2400" b="1" dirty="0">
                <a:solidFill>
                  <a:srgbClr val="000000"/>
                </a:solidFill>
              </a:rPr>
              <a:t>CFDI de tipo ingreso</a:t>
            </a:r>
            <a:r>
              <a:rPr lang="es-MX" sz="2400" dirty="0">
                <a:solidFill>
                  <a:srgbClr val="000000"/>
                </a:solidFill>
              </a:rPr>
              <a:t> que contenga los requisitos establecidos en el artículo 29-A del CFF, en el que registren la clave de producto y servicio de acuerdo con el “Instructivo de llenado del CFDI al que se le incorpora el Complemento Carta Porte”, que al efecto publique el SAT en su Portal, </a:t>
            </a:r>
            <a:r>
              <a:rPr lang="es-MX" sz="2400" b="1" dirty="0">
                <a:solidFill>
                  <a:srgbClr val="FF0000"/>
                </a:solidFill>
              </a:rPr>
              <a:t>sin complemento Carta Porte.</a:t>
            </a:r>
            <a:r>
              <a:rPr lang="es-MX" sz="2400" dirty="0">
                <a:solidFill>
                  <a:srgbClr val="000000"/>
                </a:solidFill>
              </a:rPr>
              <a:t> </a:t>
            </a:r>
            <a:endParaRPr lang="es-MX" sz="2400" dirty="0"/>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259</a:t>
            </a:r>
          </a:p>
        </p:txBody>
      </p:sp>
    </p:spTree>
    <p:extLst>
      <p:ext uri="{BB962C8B-B14F-4D97-AF65-F5344CB8AC3E}">
        <p14:creationId xmlns:p14="http://schemas.microsoft.com/office/powerpoint/2010/main" val="1889564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5F33D3-8BB9-45AE-8100-DD9BFCFAAB68}"/>
              </a:ext>
            </a:extLst>
          </p:cNvPr>
          <p:cNvSpPr>
            <a:spLocks noGrp="1"/>
          </p:cNvSpPr>
          <p:nvPr>
            <p:ph type="title"/>
          </p:nvPr>
        </p:nvSpPr>
        <p:spPr>
          <a:xfrm>
            <a:off x="482824" y="1070517"/>
            <a:ext cx="10947176" cy="758283"/>
          </a:xfrm>
        </p:spPr>
        <p:txBody>
          <a:bodyPr>
            <a:noAutofit/>
          </a:bodyPr>
          <a:lstStyle/>
          <a:p>
            <a:r>
              <a:rPr lang="es-MX" sz="3600" b="1" dirty="0"/>
              <a:t>Traslados locales por medios propios (2.7.7.2.1)</a:t>
            </a:r>
          </a:p>
        </p:txBody>
      </p:sp>
      <p:sp>
        <p:nvSpPr>
          <p:cNvPr id="3" name="Marcador de contenido 2">
            <a:extLst>
              <a:ext uri="{FF2B5EF4-FFF2-40B4-BE49-F238E27FC236}">
                <a16:creationId xmlns:a16="http://schemas.microsoft.com/office/drawing/2014/main" id="{F9342C14-0096-4C73-9690-A44B43005948}"/>
              </a:ext>
            </a:extLst>
          </p:cNvPr>
          <p:cNvSpPr>
            <a:spLocks noGrp="1"/>
          </p:cNvSpPr>
          <p:nvPr>
            <p:ph idx="1"/>
          </p:nvPr>
        </p:nvSpPr>
        <p:spPr>
          <a:xfrm>
            <a:off x="620750" y="1986352"/>
            <a:ext cx="10976517" cy="4314088"/>
          </a:xfrm>
        </p:spPr>
        <p:txBody>
          <a:bodyPr/>
          <a:lstStyle/>
          <a:p>
            <a:pPr algn="just"/>
            <a:r>
              <a:rPr lang="es-MX" sz="2400" b="1" dirty="0">
                <a:solidFill>
                  <a:srgbClr val="000000"/>
                </a:solidFill>
              </a:rPr>
              <a:t>Los propietarios, poseedores o tenedores</a:t>
            </a:r>
            <a:r>
              <a:rPr lang="es-MX" sz="2400" dirty="0">
                <a:solidFill>
                  <a:srgbClr val="000000"/>
                </a:solidFill>
              </a:rPr>
              <a:t>, a que se refiere la regla 2.7.7.2., que transporten mercancías o bienes que formen parte de sus activos, </a:t>
            </a:r>
            <a:r>
              <a:rPr lang="es-MX" sz="2400" b="1" dirty="0">
                <a:solidFill>
                  <a:srgbClr val="000000"/>
                </a:solidFill>
              </a:rPr>
              <a:t>sin que el traslado implique transitar por algún tramo de jurisdicción federal, podrán acreditar</a:t>
            </a:r>
            <a:r>
              <a:rPr lang="es-MX" sz="2400" dirty="0">
                <a:solidFill>
                  <a:srgbClr val="000000"/>
                </a:solidFill>
              </a:rPr>
              <a:t> dicho transporte mediante la representación impresa, en papel o en formato digital, del </a:t>
            </a:r>
            <a:r>
              <a:rPr lang="es-MX" sz="2400" b="1" dirty="0">
                <a:solidFill>
                  <a:srgbClr val="000000"/>
                </a:solidFill>
              </a:rPr>
              <a:t>CFDI de tipo traslado</a:t>
            </a:r>
            <a:r>
              <a:rPr lang="es-MX" sz="2400" dirty="0">
                <a:solidFill>
                  <a:srgbClr val="000000"/>
                </a:solidFill>
              </a:rPr>
              <a:t> que contenga los requisitos establecidos en el artículo 29-A del CFF, en el que registren las claves de producto que correspondan con el “Instructivo de llenado del CFDI al que se le incorpora el Complemento Carta Porte”, que al efecto publique el SAT en su Portal, </a:t>
            </a:r>
            <a:r>
              <a:rPr lang="es-MX" sz="2400" b="1" dirty="0">
                <a:solidFill>
                  <a:srgbClr val="FF0000"/>
                </a:solidFill>
              </a:rPr>
              <a:t>sin complemento Carta Porte.</a:t>
            </a:r>
            <a:r>
              <a:rPr lang="es-MX" sz="2400" dirty="0">
                <a:solidFill>
                  <a:srgbClr val="000000"/>
                </a:solidFill>
              </a:rPr>
              <a:t> </a:t>
            </a:r>
            <a:endParaRPr lang="es-MX" sz="2400" dirty="0"/>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260</a:t>
            </a:r>
          </a:p>
        </p:txBody>
      </p:sp>
    </p:spTree>
    <p:extLst>
      <p:ext uri="{BB962C8B-B14F-4D97-AF65-F5344CB8AC3E}">
        <p14:creationId xmlns:p14="http://schemas.microsoft.com/office/powerpoint/2010/main" val="34635062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E9AA-A0B2-4437-9703-4D2EE2EA15A4}"/>
              </a:ext>
            </a:extLst>
          </p:cNvPr>
          <p:cNvSpPr>
            <a:spLocks noGrp="1"/>
          </p:cNvSpPr>
          <p:nvPr>
            <p:ph type="title"/>
          </p:nvPr>
        </p:nvSpPr>
        <p:spPr>
          <a:xfrm>
            <a:off x="587297" y="1014760"/>
            <a:ext cx="10976517" cy="1009499"/>
          </a:xfrm>
        </p:spPr>
        <p:txBody>
          <a:bodyPr>
            <a:normAutofit/>
          </a:bodyPr>
          <a:lstStyle/>
          <a:p>
            <a:pPr algn="ctr"/>
            <a:r>
              <a:rPr lang="es-MX" b="1" dirty="0"/>
              <a:t>Excepción en traslados locales (2.7.7.2.1)</a:t>
            </a:r>
          </a:p>
        </p:txBody>
      </p:sp>
      <p:sp>
        <p:nvSpPr>
          <p:cNvPr id="3" name="Marcador de contenido 2">
            <a:extLst>
              <a:ext uri="{FF2B5EF4-FFF2-40B4-BE49-F238E27FC236}">
                <a16:creationId xmlns:a16="http://schemas.microsoft.com/office/drawing/2014/main" id="{A425CBA1-2ED3-487E-9F16-585CC1D3D28E}"/>
              </a:ext>
            </a:extLst>
          </p:cNvPr>
          <p:cNvSpPr>
            <a:spLocks noGrp="1"/>
          </p:cNvSpPr>
          <p:nvPr>
            <p:ph idx="1"/>
          </p:nvPr>
        </p:nvSpPr>
        <p:spPr>
          <a:xfrm>
            <a:off x="482824" y="2024260"/>
            <a:ext cx="10972800" cy="4525963"/>
          </a:xfrm>
        </p:spPr>
        <p:txBody>
          <a:bodyPr/>
          <a:lstStyle/>
          <a:p>
            <a:pPr algn="just"/>
            <a:r>
              <a:rPr lang="es-MX" sz="2400" dirty="0">
                <a:solidFill>
                  <a:srgbClr val="000000"/>
                </a:solidFill>
              </a:rPr>
              <a:t>Lo dispuesto en esta regla será aplicable para los contribuyentes y transportistas que tengan la plena certeza de que no transitarán por algún tramo de jurisdicción federal que los obligue a la expedición del CFDI con complemento Carta Porte a que se refieren las reglas 2.7.7.1.1. y 2.7.7.1.2. </a:t>
            </a:r>
          </a:p>
          <a:p>
            <a:pPr algn="just"/>
            <a:r>
              <a:rPr lang="es-MX" sz="2400" dirty="0">
                <a:solidFill>
                  <a:srgbClr val="000000"/>
                </a:solidFill>
              </a:rPr>
              <a:t>En caso de que, por cualquier causa, se transite por algún tramo de jurisdicción federal deberán emitir los CFDI que corresponda</a:t>
            </a:r>
          </a:p>
          <a:p>
            <a:pPr algn="just"/>
            <a:r>
              <a:rPr lang="es-MX" sz="2400" dirty="0"/>
              <a:t>La presente regla, no resulta aplicable para los transportistas</a:t>
            </a:r>
            <a:r>
              <a:rPr lang="es-MX" sz="2400" dirty="0">
                <a:solidFill>
                  <a:srgbClr val="000000"/>
                </a:solidFill>
              </a:rPr>
              <a:t> extranjeros y transportistas de hidrocarburos.</a:t>
            </a:r>
            <a:endParaRPr lang="es-MX" sz="2400" dirty="0"/>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MX" altLang="es-MX" sz="1400" b="1" i="0" u="none" strike="noStrike" kern="1200" cap="none" spc="0" normalizeH="0" baseline="0" noProof="0" dirty="0">
                <a:ln>
                  <a:noFill/>
                </a:ln>
                <a:solidFill>
                  <a:prstClr val="black"/>
                </a:solidFill>
                <a:effectLst/>
                <a:uLnTx/>
                <a:uFillTx/>
                <a:latin typeface="Calibri" panose="020F0502020204030204"/>
                <a:ea typeface="+mn-ea"/>
                <a:cs typeface="+mn-cs"/>
              </a:rPr>
              <a:t>261</a:t>
            </a:r>
          </a:p>
        </p:txBody>
      </p:sp>
    </p:spTree>
    <p:extLst>
      <p:ext uri="{BB962C8B-B14F-4D97-AF65-F5344CB8AC3E}">
        <p14:creationId xmlns:p14="http://schemas.microsoft.com/office/powerpoint/2010/main" val="30968735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E9AA-A0B2-4437-9703-4D2EE2EA15A4}"/>
              </a:ext>
            </a:extLst>
          </p:cNvPr>
          <p:cNvSpPr>
            <a:spLocks noGrp="1"/>
          </p:cNvSpPr>
          <p:nvPr>
            <p:ph type="title"/>
          </p:nvPr>
        </p:nvSpPr>
        <p:spPr>
          <a:xfrm>
            <a:off x="609600" y="1081668"/>
            <a:ext cx="10972800" cy="877148"/>
          </a:xfrm>
        </p:spPr>
        <p:txBody>
          <a:bodyPr>
            <a:noAutofit/>
          </a:bodyPr>
          <a:lstStyle/>
          <a:p>
            <a:pPr algn="ctr"/>
            <a:r>
              <a:rPr lang="es-MX" sz="2800" b="1" dirty="0"/>
              <a:t>Tramos de jurisdicción federal para el traslado de bienes y/o mercancías a través de autotransporte (regla 2.7.7.2.8)</a:t>
            </a:r>
          </a:p>
        </p:txBody>
      </p:sp>
      <p:sp>
        <p:nvSpPr>
          <p:cNvPr id="3" name="Marcador de contenido 2">
            <a:extLst>
              <a:ext uri="{FF2B5EF4-FFF2-40B4-BE49-F238E27FC236}">
                <a16:creationId xmlns:a16="http://schemas.microsoft.com/office/drawing/2014/main" id="{A425CBA1-2ED3-487E-9F16-585CC1D3D28E}"/>
              </a:ext>
            </a:extLst>
          </p:cNvPr>
          <p:cNvSpPr>
            <a:spLocks noGrp="1"/>
          </p:cNvSpPr>
          <p:nvPr>
            <p:ph idx="1"/>
          </p:nvPr>
        </p:nvSpPr>
        <p:spPr>
          <a:xfrm>
            <a:off x="609600" y="2001423"/>
            <a:ext cx="10972800" cy="4525963"/>
          </a:xfrm>
        </p:spPr>
        <p:txBody>
          <a:bodyPr>
            <a:normAutofit/>
          </a:bodyPr>
          <a:lstStyle/>
          <a:p>
            <a:pPr marL="0" indent="0" algn="just">
              <a:buNone/>
            </a:pPr>
            <a:r>
              <a:rPr lang="es-MX" sz="2000" dirty="0"/>
              <a:t>Los contribuyentes que realizan el transporte de bienes y/o mercancías a través autotransporte mediante vehículos ligeros de carga con características menores a un camión C2 de conformidad con la NOM-012-SCT-2-2017 o la que la sustituya y no exceda los pesos y dimensiones de dicho vehículo, se entenderá que no transitan por tramos de jurisdicción federal, a que se refiere la Ley de Caminos, Puentes y Autotransporte Federal y su Reglamento, siempre que en su trayecto la longitud del tramo federal que se pretenda utilizar no exceda de 30 kilómetros.</a:t>
            </a:r>
          </a:p>
          <a:p>
            <a:pPr marL="0" indent="0" algn="just">
              <a:buNone/>
            </a:pPr>
            <a:r>
              <a:rPr lang="es-MX" sz="2000" dirty="0"/>
              <a:t>En caso de que los vehículos ligeros de carga transporten remolques sin que excedan los pesos y dimensiones del camión tipo C2 de conformidad con la NOM-012-SCT-2-2017, les resulta aplicable lo dispuesto en el párrafo anterior.</a:t>
            </a:r>
          </a:p>
          <a:p>
            <a:pPr marL="0" indent="0" algn="just">
              <a:buNone/>
            </a:pPr>
            <a:r>
              <a:rPr lang="es-MX" sz="2000" dirty="0"/>
              <a:t>Lo previsto en el primer párrafo de la presente regla, no resulta aplicable para los transportistas que trasladen medicamentos, hidrocarburos, así como la regla 2.4.3. de las Reglas Generales de Comercio Exterior.</a:t>
            </a:r>
          </a:p>
          <a:p>
            <a:pPr marL="0" indent="0" algn="just">
              <a:buNone/>
            </a:pPr>
            <a:endParaRPr lang="es-MX" sz="2000" dirty="0"/>
          </a:p>
        </p:txBody>
      </p:sp>
      <p:sp>
        <p:nvSpPr>
          <p:cNvPr id="4" name="Rectángulo 3"/>
          <p:cNvSpPr/>
          <p:nvPr/>
        </p:nvSpPr>
        <p:spPr>
          <a:xfrm>
            <a:off x="0" y="6550223"/>
            <a:ext cx="482824" cy="307777"/>
          </a:xfrm>
          <a:prstGeom prst="rect">
            <a:avLst/>
          </a:prstGeom>
          <a:solidFill>
            <a:schemeClr val="bg1"/>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a:ea typeface="+mn-ea"/>
                <a:cs typeface="+mn-cs"/>
              </a:rPr>
              <a:t>262</a:t>
            </a:r>
          </a:p>
        </p:txBody>
      </p:sp>
    </p:spTree>
    <p:extLst>
      <p:ext uri="{BB962C8B-B14F-4D97-AF65-F5344CB8AC3E}">
        <p14:creationId xmlns:p14="http://schemas.microsoft.com/office/powerpoint/2010/main" val="14302665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5DE209-82D1-8045-CCDC-222CE25ACFB1}"/>
              </a:ext>
            </a:extLst>
          </p:cNvPr>
          <p:cNvSpPr>
            <a:spLocks noGrp="1"/>
          </p:cNvSpPr>
          <p:nvPr>
            <p:ph type="title"/>
          </p:nvPr>
        </p:nvSpPr>
        <p:spPr>
          <a:xfrm>
            <a:off x="838200" y="948219"/>
            <a:ext cx="10515600" cy="1325563"/>
          </a:xfrm>
        </p:spPr>
        <p:txBody>
          <a:bodyPr/>
          <a:lstStyle/>
          <a:p>
            <a:r>
              <a:rPr lang="es-MX" dirty="0"/>
              <a:t>Transporte consolidado (2.7.7.2.5)</a:t>
            </a:r>
          </a:p>
        </p:txBody>
      </p:sp>
      <p:sp>
        <p:nvSpPr>
          <p:cNvPr id="3" name="Marcador de contenido 2">
            <a:extLst>
              <a:ext uri="{FF2B5EF4-FFF2-40B4-BE49-F238E27FC236}">
                <a16:creationId xmlns:a16="http://schemas.microsoft.com/office/drawing/2014/main" id="{24E669D8-D6A9-90B9-7968-D4D1A8769C2F}"/>
              </a:ext>
            </a:extLst>
          </p:cNvPr>
          <p:cNvSpPr>
            <a:spLocks noGrp="1"/>
          </p:cNvSpPr>
          <p:nvPr>
            <p:ph idx="1"/>
          </p:nvPr>
        </p:nvSpPr>
        <p:spPr>
          <a:xfrm>
            <a:off x="838200" y="2080591"/>
            <a:ext cx="10515600" cy="4102998"/>
          </a:xfrm>
        </p:spPr>
        <p:txBody>
          <a:bodyPr>
            <a:normAutofit/>
          </a:bodyPr>
          <a:lstStyle/>
          <a:p>
            <a:pPr marL="0" indent="0" algn="just">
              <a:buNone/>
            </a:pPr>
            <a:r>
              <a:rPr lang="es-MX" sz="2400" dirty="0"/>
              <a:t>Los contribuyentes que presten el servicio de transporte de carga consolidada de bienes y/o mercancías, siempre que las cargas sean identificadas mediante una clave o número de identificación único y estos sean registrados en los nodos “Concepto” que sean necesarios para relacionar cada una de las cargas amparadas en el comprobante, podrán emitir por cada cliente un CFDI de tipo ingreso sin complemento Carta Porte, el cual deberá contener los requisitos establecidos en el artículo 29-A del CFF, por la totalidad del servicio y, además, se aplicará lo siguiente:</a:t>
            </a:r>
          </a:p>
        </p:txBody>
      </p:sp>
      <p:sp>
        <p:nvSpPr>
          <p:cNvPr id="4" name="Marcador de número de diapositiva 3">
            <a:extLst>
              <a:ext uri="{FF2B5EF4-FFF2-40B4-BE49-F238E27FC236}">
                <a16:creationId xmlns:a16="http://schemas.microsoft.com/office/drawing/2014/main" id="{5BEBB369-0DE3-A965-648B-3D4A33B65F3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7257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AD478A-6798-DD51-C5BE-C3592F4D5C7A}"/>
              </a:ext>
            </a:extLst>
          </p:cNvPr>
          <p:cNvSpPr>
            <a:spLocks noGrp="1"/>
          </p:cNvSpPr>
          <p:nvPr>
            <p:ph type="title"/>
          </p:nvPr>
        </p:nvSpPr>
        <p:spPr>
          <a:xfrm>
            <a:off x="838200" y="1040296"/>
            <a:ext cx="10515600" cy="1206979"/>
          </a:xfrm>
        </p:spPr>
        <p:txBody>
          <a:bodyPr/>
          <a:lstStyle/>
          <a:p>
            <a:r>
              <a:rPr lang="es-MX" dirty="0"/>
              <a:t>Transporte consolidado </a:t>
            </a:r>
          </a:p>
        </p:txBody>
      </p:sp>
      <p:sp>
        <p:nvSpPr>
          <p:cNvPr id="3" name="Marcador de contenido 2">
            <a:extLst>
              <a:ext uri="{FF2B5EF4-FFF2-40B4-BE49-F238E27FC236}">
                <a16:creationId xmlns:a16="http://schemas.microsoft.com/office/drawing/2014/main" id="{5E85B306-FFCD-B142-D701-233EFB19DE98}"/>
              </a:ext>
            </a:extLst>
          </p:cNvPr>
          <p:cNvSpPr>
            <a:spLocks noGrp="1"/>
          </p:cNvSpPr>
          <p:nvPr>
            <p:ph idx="1"/>
          </p:nvPr>
        </p:nvSpPr>
        <p:spPr>
          <a:xfrm>
            <a:off x="838200" y="2299249"/>
            <a:ext cx="10515600" cy="4136128"/>
          </a:xfrm>
        </p:spPr>
        <p:txBody>
          <a:bodyPr>
            <a:normAutofit/>
          </a:bodyPr>
          <a:lstStyle/>
          <a:p>
            <a:pPr marL="0" indent="0" algn="just">
              <a:buNone/>
            </a:pPr>
            <a:r>
              <a:rPr lang="es-MX" sz="2400" dirty="0"/>
              <a:t>I.	Tratándose de la primera milla del traslado de bienes y/o mercancías, cuando se tenga la certeza de que no transitará por algún tramo de jurisdicción federal, los transportistas podrán emitir un CFDI de tipo traslado sin complemento Carta Porte, el cual debe contener los requisitos establecidos en el artículo 29-A del CFF, registrando la clave de producto que se indique en el “Instructivo de llenado del CFDI al que se le incorpora el Complemento Carta Porte”, que al efecto publique el SAT en su Portal, registrando los nodos “Concepto” que sean necesarios para registrar los números de identificación asignados a cada una de las cargas amparadas en dicho CFDI.</a:t>
            </a:r>
          </a:p>
        </p:txBody>
      </p:sp>
      <p:sp>
        <p:nvSpPr>
          <p:cNvPr id="4" name="Marcador de número de diapositiva 3">
            <a:extLst>
              <a:ext uri="{FF2B5EF4-FFF2-40B4-BE49-F238E27FC236}">
                <a16:creationId xmlns:a16="http://schemas.microsoft.com/office/drawing/2014/main" id="{AE15AF79-FD9E-0012-4895-69886A9C0C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7638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575EF-D3FA-7ECC-70A7-F4C321F70C66}"/>
              </a:ext>
            </a:extLst>
          </p:cNvPr>
          <p:cNvSpPr>
            <a:spLocks noGrp="1"/>
          </p:cNvSpPr>
          <p:nvPr>
            <p:ph type="title"/>
          </p:nvPr>
        </p:nvSpPr>
        <p:spPr>
          <a:xfrm>
            <a:off x="838200" y="1054235"/>
            <a:ext cx="10515600" cy="1325563"/>
          </a:xfrm>
        </p:spPr>
        <p:txBody>
          <a:bodyPr/>
          <a:lstStyle/>
          <a:p>
            <a:r>
              <a:rPr lang="es-MX" dirty="0"/>
              <a:t>Transporte consolidado</a:t>
            </a:r>
          </a:p>
        </p:txBody>
      </p:sp>
      <p:sp>
        <p:nvSpPr>
          <p:cNvPr id="3" name="Marcador de contenido 2">
            <a:extLst>
              <a:ext uri="{FF2B5EF4-FFF2-40B4-BE49-F238E27FC236}">
                <a16:creationId xmlns:a16="http://schemas.microsoft.com/office/drawing/2014/main" id="{9E43AA79-2CB8-8B8D-617B-D0C0BF0AE6E6}"/>
              </a:ext>
            </a:extLst>
          </p:cNvPr>
          <p:cNvSpPr>
            <a:spLocks noGrp="1"/>
          </p:cNvSpPr>
          <p:nvPr>
            <p:ph idx="1"/>
          </p:nvPr>
        </p:nvSpPr>
        <p:spPr>
          <a:xfrm>
            <a:off x="838200" y="2445023"/>
            <a:ext cx="10515600" cy="3911327"/>
          </a:xfrm>
        </p:spPr>
        <p:txBody>
          <a:bodyPr>
            <a:normAutofit/>
          </a:bodyPr>
          <a:lstStyle/>
          <a:p>
            <a:pPr marL="0" indent="0" algn="just">
              <a:buNone/>
            </a:pPr>
            <a:r>
              <a:rPr lang="es-MX" dirty="0"/>
              <a:t>II.	Por lo que respecta a la etapa intermedia del traslado de bienes y/o mercancías, los transportistas deberán emitir un CFDI de tipo traslado con complemento Carta Porte por cada tramo que implique un cambio de medio o modo de transporte, que debe contener los requisitos establecidos en el artículo 29-A del CFF, registrando la clave de producto que se indique en el “Instructivo de llenado del CFDI al que se le incorpora el Complemento Carta Porte”, que al efecto publique el SAT en su Portal; relacionando las claves o números de identificación asignados a los bienes y/o mercancías; así como el folio fiscal del CFDI a que se refiere el primer párrafo de esta regla.</a:t>
            </a:r>
          </a:p>
        </p:txBody>
      </p:sp>
      <p:sp>
        <p:nvSpPr>
          <p:cNvPr id="4" name="Marcador de número de diapositiva 3">
            <a:extLst>
              <a:ext uri="{FF2B5EF4-FFF2-40B4-BE49-F238E27FC236}">
                <a16:creationId xmlns:a16="http://schemas.microsoft.com/office/drawing/2014/main" id="{964C41BD-4A5A-4AA6-CCE1-6AC0495C312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5691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E7D5CB-142E-1A2B-B583-5210CDF6FB88}"/>
              </a:ext>
            </a:extLst>
          </p:cNvPr>
          <p:cNvSpPr>
            <a:spLocks noGrp="1"/>
          </p:cNvSpPr>
          <p:nvPr>
            <p:ph type="title"/>
          </p:nvPr>
        </p:nvSpPr>
        <p:spPr>
          <a:xfrm>
            <a:off x="838200" y="1034359"/>
            <a:ext cx="10515600" cy="1325563"/>
          </a:xfrm>
        </p:spPr>
        <p:txBody>
          <a:bodyPr/>
          <a:lstStyle/>
          <a:p>
            <a:r>
              <a:rPr lang="es-MX" dirty="0"/>
              <a:t>Transporte consolidado</a:t>
            </a:r>
          </a:p>
        </p:txBody>
      </p:sp>
      <p:sp>
        <p:nvSpPr>
          <p:cNvPr id="3" name="Marcador de contenido 2">
            <a:extLst>
              <a:ext uri="{FF2B5EF4-FFF2-40B4-BE49-F238E27FC236}">
                <a16:creationId xmlns:a16="http://schemas.microsoft.com/office/drawing/2014/main" id="{4FC836B7-201A-B641-FDE7-AE6A3158C251}"/>
              </a:ext>
            </a:extLst>
          </p:cNvPr>
          <p:cNvSpPr>
            <a:spLocks noGrp="1"/>
          </p:cNvSpPr>
          <p:nvPr>
            <p:ph idx="1"/>
          </p:nvPr>
        </p:nvSpPr>
        <p:spPr>
          <a:xfrm>
            <a:off x="838200" y="2471527"/>
            <a:ext cx="10515600" cy="3983728"/>
          </a:xfrm>
        </p:spPr>
        <p:txBody>
          <a:bodyPr>
            <a:normAutofit/>
          </a:bodyPr>
          <a:lstStyle/>
          <a:p>
            <a:pPr marL="0" indent="0" algn="just">
              <a:buNone/>
            </a:pPr>
            <a:r>
              <a:rPr lang="es-MX" sz="2400" dirty="0"/>
              <a:t>III.	En la última milla del traslado de las mercancías, cuando se tenga la certeza de que no se transitará por algún tramo de jurisdicción federal, los transportistas podrán emitir un CFDI de tipo traslado sin complemento Carta Porte, el cual deberá contener los requisitos establecidos en el artículo 29-A del CFF, registrando la clave de producto y servicio que se indique en el “Instructivo de llenado del CFDI al que se le incorpora el Complemento Carta Porte”, que al efecto publique el SAT en su Portal, registrando los nodos “Concepto” que sean necesarios para relacionar los números de identificación asignados a cada una de las cargas amparadas en dicho CFDI; así como el folio fiscal del CFDI a que se refiere el primer párrafo de esta regla.</a:t>
            </a:r>
          </a:p>
        </p:txBody>
      </p:sp>
      <p:sp>
        <p:nvSpPr>
          <p:cNvPr id="4" name="Marcador de número de diapositiva 3">
            <a:extLst>
              <a:ext uri="{FF2B5EF4-FFF2-40B4-BE49-F238E27FC236}">
                <a16:creationId xmlns:a16="http://schemas.microsoft.com/office/drawing/2014/main" id="{CDEE4B81-33E0-9623-4F2E-451251121EA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7989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C0484A7-1A0B-4088-A6A5-F5F7A192E53B}"/>
              </a:ext>
            </a:extLst>
          </p:cNvPr>
          <p:cNvSpPr>
            <a:spLocks noGrp="1"/>
          </p:cNvSpPr>
          <p:nvPr>
            <p:ph type="title" idx="4294967295"/>
          </p:nvPr>
        </p:nvSpPr>
        <p:spPr>
          <a:xfrm>
            <a:off x="3154595" y="2562225"/>
            <a:ext cx="5882810" cy="1733550"/>
          </a:xfrm>
        </p:spPr>
        <p:txBody>
          <a:bodyPr/>
          <a:lstStyle/>
          <a:p>
            <a:pPr algn="ctr"/>
            <a:r>
              <a:rPr lang="es-MX" b="1" dirty="0"/>
              <a:t>Ejemplo de emisión</a:t>
            </a:r>
          </a:p>
        </p:txBody>
      </p:sp>
      <p:sp>
        <p:nvSpPr>
          <p:cNvPr id="3" name="Marcador de número de diapositiva 3">
            <a:extLst>
              <a:ext uri="{FF2B5EF4-FFF2-40B4-BE49-F238E27FC236}">
                <a16:creationId xmlns:a16="http://schemas.microsoft.com/office/drawing/2014/main" id="{88172CC4-51E3-43C2-842D-FF0D1B75E8D9}"/>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81</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96214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B28E9-88BC-438D-962A-31B9801D2BD1}"/>
              </a:ext>
            </a:extLst>
          </p:cNvPr>
          <p:cNvSpPr>
            <a:spLocks noGrp="1"/>
          </p:cNvSpPr>
          <p:nvPr>
            <p:ph type="title" idx="4294967295"/>
          </p:nvPr>
        </p:nvSpPr>
        <p:spPr>
          <a:xfrm>
            <a:off x="439386" y="1001713"/>
            <a:ext cx="11335271" cy="855222"/>
          </a:xfrm>
        </p:spPr>
        <p:txBody>
          <a:bodyPr/>
          <a:lstStyle/>
          <a:p>
            <a:pPr algn="ctr"/>
            <a:r>
              <a:rPr lang="es-MX" b="1" dirty="0"/>
              <a:t>Seleccionar si es de ingreso o traslado</a:t>
            </a:r>
          </a:p>
        </p:txBody>
      </p:sp>
      <p:pic>
        <p:nvPicPr>
          <p:cNvPr id="4" name="Marcador de contenido 3">
            <a:extLst>
              <a:ext uri="{FF2B5EF4-FFF2-40B4-BE49-F238E27FC236}">
                <a16:creationId xmlns:a16="http://schemas.microsoft.com/office/drawing/2014/main" id="{E88164B2-9517-4103-A5C8-63641BD64AB8}"/>
              </a:ext>
            </a:extLst>
          </p:cNvPr>
          <p:cNvPicPr>
            <a:picLocks noGrp="1"/>
          </p:cNvPicPr>
          <p:nvPr>
            <p:ph idx="4294967295"/>
          </p:nvPr>
        </p:nvPicPr>
        <p:blipFill rotWithShape="1">
          <a:blip r:embed="rId2"/>
          <a:srcRect l="15042" t="17269" r="16428" b="16971"/>
          <a:stretch/>
        </p:blipFill>
        <p:spPr bwMode="auto">
          <a:xfrm>
            <a:off x="2163671" y="1856935"/>
            <a:ext cx="7886700" cy="4256088"/>
          </a:xfrm>
          <a:prstGeom prst="rect">
            <a:avLst/>
          </a:prstGeom>
          <a:ln>
            <a:noFill/>
          </a:ln>
          <a:extLst>
            <a:ext uri="{53640926-AAD7-44D8-BBD7-CCE9431645EC}">
              <a14:shadowObscured xmlns:a14="http://schemas.microsoft.com/office/drawing/2010/main"/>
            </a:ext>
          </a:extLst>
        </p:spPr>
      </p:pic>
      <p:sp>
        <p:nvSpPr>
          <p:cNvPr id="5" name="Marcador de número de diapositiva 3">
            <a:extLst>
              <a:ext uri="{FF2B5EF4-FFF2-40B4-BE49-F238E27FC236}">
                <a16:creationId xmlns:a16="http://schemas.microsoft.com/office/drawing/2014/main" id="{BC522F6C-485E-4BE7-8A8A-7F5C820720FA}"/>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82</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3048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54400BA-5C49-4DAA-9143-FB2FC1861CCD}"/>
              </a:ext>
            </a:extLst>
          </p:cNvPr>
          <p:cNvSpPr>
            <a:spLocks noGrp="1"/>
          </p:cNvSpPr>
          <p:nvPr>
            <p:ph type="title" idx="4294967295"/>
          </p:nvPr>
        </p:nvSpPr>
        <p:spPr>
          <a:xfrm>
            <a:off x="439387" y="968779"/>
            <a:ext cx="8293100" cy="687900"/>
          </a:xfrm>
        </p:spPr>
        <p:txBody>
          <a:bodyPr>
            <a:normAutofit/>
          </a:bodyPr>
          <a:lstStyle/>
          <a:p>
            <a:r>
              <a:rPr lang="es-MX" sz="4000" b="1" dirty="0"/>
              <a:t>Emisión como traslado</a:t>
            </a:r>
          </a:p>
        </p:txBody>
      </p:sp>
      <p:sp>
        <p:nvSpPr>
          <p:cNvPr id="9" name="Marcador de número de diapositiva 3">
            <a:extLst>
              <a:ext uri="{FF2B5EF4-FFF2-40B4-BE49-F238E27FC236}">
                <a16:creationId xmlns:a16="http://schemas.microsoft.com/office/drawing/2014/main" id="{63761AC6-7C4D-4CD4-AE45-427F8BF4A6C2}"/>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83</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0" name="Marcador de contenido 5">
            <a:extLst>
              <a:ext uri="{FF2B5EF4-FFF2-40B4-BE49-F238E27FC236}">
                <a16:creationId xmlns:a16="http://schemas.microsoft.com/office/drawing/2014/main" id="{7919C02F-51C1-4D2A-85B5-CA7AC484F176}"/>
              </a:ext>
            </a:extLst>
          </p:cNvPr>
          <p:cNvPicPr>
            <a:picLocks/>
          </p:cNvPicPr>
          <p:nvPr/>
        </p:nvPicPr>
        <p:blipFill rotWithShape="1">
          <a:blip r:embed="rId2"/>
          <a:srcRect l="16297" t="17084" r="15904" b="16224"/>
          <a:stretch/>
        </p:blipFill>
        <p:spPr bwMode="auto">
          <a:xfrm>
            <a:off x="2393830" y="1844413"/>
            <a:ext cx="7404340" cy="4509328"/>
          </a:xfrm>
          <a:prstGeom prst="rect">
            <a:avLst/>
          </a:prstGeom>
          <a:ln>
            <a:noFill/>
          </a:ln>
          <a:extLst>
            <a:ext uri="{53640926-AAD7-44D8-BBD7-CCE9431645EC}">
              <a14:shadowObscured xmlns:a14="http://schemas.microsoft.com/office/drawing/2010/main"/>
            </a:ext>
          </a:extLst>
        </p:spPr>
      </p:pic>
      <p:sp>
        <p:nvSpPr>
          <p:cNvPr id="11" name="Flecha: hacia abajo 10">
            <a:extLst>
              <a:ext uri="{FF2B5EF4-FFF2-40B4-BE49-F238E27FC236}">
                <a16:creationId xmlns:a16="http://schemas.microsoft.com/office/drawing/2014/main" id="{794FDF7B-DA57-4C39-B301-B81A5D72A2CA}"/>
              </a:ext>
            </a:extLst>
          </p:cNvPr>
          <p:cNvSpPr/>
          <p:nvPr/>
        </p:nvSpPr>
        <p:spPr>
          <a:xfrm rot="3522155">
            <a:off x="9318398" y="3051668"/>
            <a:ext cx="207108" cy="754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echa: hacia abajo 11">
            <a:extLst>
              <a:ext uri="{FF2B5EF4-FFF2-40B4-BE49-F238E27FC236}">
                <a16:creationId xmlns:a16="http://schemas.microsoft.com/office/drawing/2014/main" id="{6174AFB9-EE1C-4BB4-BA2E-6D747E584130}"/>
              </a:ext>
            </a:extLst>
          </p:cNvPr>
          <p:cNvSpPr/>
          <p:nvPr/>
        </p:nvSpPr>
        <p:spPr>
          <a:xfrm rot="3522155">
            <a:off x="7109492" y="3051668"/>
            <a:ext cx="207108" cy="754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8281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C30EA0-DEE0-49D5-A7FE-8AD913029941}"/>
              </a:ext>
            </a:extLst>
          </p:cNvPr>
          <p:cNvSpPr>
            <a:spLocks noGrp="1"/>
          </p:cNvSpPr>
          <p:nvPr>
            <p:ph type="title" idx="4294967295"/>
          </p:nvPr>
        </p:nvSpPr>
        <p:spPr>
          <a:xfrm>
            <a:off x="439387" y="1134795"/>
            <a:ext cx="11349339" cy="694006"/>
          </a:xfrm>
        </p:spPr>
        <p:txBody>
          <a:bodyPr>
            <a:normAutofit/>
          </a:bodyPr>
          <a:lstStyle/>
          <a:p>
            <a:r>
              <a:rPr lang="es-MX" sz="3600" b="1" dirty="0"/>
              <a:t>Vista general del formato de carta porte</a:t>
            </a:r>
          </a:p>
        </p:txBody>
      </p:sp>
      <p:sp>
        <p:nvSpPr>
          <p:cNvPr id="8" name="Marcador de número de diapositiva 3">
            <a:extLst>
              <a:ext uri="{FF2B5EF4-FFF2-40B4-BE49-F238E27FC236}">
                <a16:creationId xmlns:a16="http://schemas.microsoft.com/office/drawing/2014/main" id="{109F1A3E-9B8A-4A6E-8864-EEF4060D6635}"/>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84</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Imagen 10">
            <a:extLst>
              <a:ext uri="{FF2B5EF4-FFF2-40B4-BE49-F238E27FC236}">
                <a16:creationId xmlns:a16="http://schemas.microsoft.com/office/drawing/2014/main" id="{0A00A1CA-FF31-407C-A703-B156BD7F1891}"/>
              </a:ext>
            </a:extLst>
          </p:cNvPr>
          <p:cNvPicPr>
            <a:picLocks noChangeAspect="1"/>
          </p:cNvPicPr>
          <p:nvPr/>
        </p:nvPicPr>
        <p:blipFill>
          <a:blip r:embed="rId2"/>
          <a:stretch>
            <a:fillRect/>
          </a:stretch>
        </p:blipFill>
        <p:spPr>
          <a:xfrm>
            <a:off x="1889327" y="1842869"/>
            <a:ext cx="8449458" cy="4504186"/>
          </a:xfrm>
          <a:prstGeom prst="rect">
            <a:avLst/>
          </a:prstGeom>
        </p:spPr>
      </p:pic>
    </p:spTree>
    <p:extLst>
      <p:ext uri="{BB962C8B-B14F-4D97-AF65-F5344CB8AC3E}">
        <p14:creationId xmlns:p14="http://schemas.microsoft.com/office/powerpoint/2010/main" val="4991955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0AB0A08-2947-4CA4-AA6B-65439565A66A}"/>
              </a:ext>
            </a:extLst>
          </p:cNvPr>
          <p:cNvSpPr>
            <a:spLocks noGrp="1"/>
          </p:cNvSpPr>
          <p:nvPr>
            <p:ph type="title"/>
          </p:nvPr>
        </p:nvSpPr>
        <p:spPr>
          <a:xfrm>
            <a:off x="439387" y="1055077"/>
            <a:ext cx="11313796" cy="898950"/>
          </a:xfrm>
        </p:spPr>
        <p:txBody>
          <a:bodyPr>
            <a:normAutofit/>
          </a:bodyPr>
          <a:lstStyle/>
          <a:p>
            <a:r>
              <a:rPr lang="es-MX" sz="3600" b="1" dirty="0"/>
              <a:t>Seleccionar Tipo de transporte</a:t>
            </a:r>
          </a:p>
        </p:txBody>
      </p:sp>
      <p:sp>
        <p:nvSpPr>
          <p:cNvPr id="6" name="Marcador de número de diapositiva 3">
            <a:extLst>
              <a:ext uri="{FF2B5EF4-FFF2-40B4-BE49-F238E27FC236}">
                <a16:creationId xmlns:a16="http://schemas.microsoft.com/office/drawing/2014/main" id="{60090941-0B1A-4534-9A69-2E4571B0FA39}"/>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85</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Imagen 7">
            <a:extLst>
              <a:ext uri="{FF2B5EF4-FFF2-40B4-BE49-F238E27FC236}">
                <a16:creationId xmlns:a16="http://schemas.microsoft.com/office/drawing/2014/main" id="{EC0009D5-436F-41FF-830A-AE9571C19316}"/>
              </a:ext>
            </a:extLst>
          </p:cNvPr>
          <p:cNvPicPr>
            <a:picLocks noChangeAspect="1"/>
          </p:cNvPicPr>
          <p:nvPr/>
        </p:nvPicPr>
        <p:blipFill>
          <a:blip r:embed="rId2"/>
          <a:stretch>
            <a:fillRect/>
          </a:stretch>
        </p:blipFill>
        <p:spPr>
          <a:xfrm>
            <a:off x="2251698" y="1927670"/>
            <a:ext cx="7328400" cy="4301866"/>
          </a:xfrm>
          <a:prstGeom prst="rect">
            <a:avLst/>
          </a:prstGeom>
        </p:spPr>
      </p:pic>
    </p:spTree>
    <p:extLst>
      <p:ext uri="{BB962C8B-B14F-4D97-AF65-F5344CB8AC3E}">
        <p14:creationId xmlns:p14="http://schemas.microsoft.com/office/powerpoint/2010/main" val="717090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3A1C891-379A-49A8-BA87-668B765523B0}"/>
              </a:ext>
            </a:extLst>
          </p:cNvPr>
          <p:cNvSpPr>
            <a:spLocks noGrp="1"/>
          </p:cNvSpPr>
          <p:nvPr>
            <p:ph type="title"/>
          </p:nvPr>
        </p:nvSpPr>
        <p:spPr>
          <a:xfrm>
            <a:off x="439388" y="1009861"/>
            <a:ext cx="11349338" cy="675361"/>
          </a:xfrm>
        </p:spPr>
        <p:txBody>
          <a:bodyPr/>
          <a:lstStyle/>
          <a:p>
            <a:pPr algn="ctr"/>
            <a:r>
              <a:rPr lang="es-MX" sz="3200" b="1" dirty="0">
                <a:solidFill>
                  <a:schemeClr val="tx1"/>
                </a:solidFill>
              </a:rPr>
              <a:t>Seleccionar si la mercancía es de origen nacional o extranjero</a:t>
            </a:r>
          </a:p>
        </p:txBody>
      </p:sp>
      <p:sp>
        <p:nvSpPr>
          <p:cNvPr id="6" name="Marcador de número de diapositiva 3">
            <a:extLst>
              <a:ext uri="{FF2B5EF4-FFF2-40B4-BE49-F238E27FC236}">
                <a16:creationId xmlns:a16="http://schemas.microsoft.com/office/drawing/2014/main" id="{D5F05B25-94B5-40B1-9CDF-1BA7F5A9E081}"/>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86</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Imagen 6">
            <a:extLst>
              <a:ext uri="{FF2B5EF4-FFF2-40B4-BE49-F238E27FC236}">
                <a16:creationId xmlns:a16="http://schemas.microsoft.com/office/drawing/2014/main" id="{115AA186-CFFF-420E-B774-199E8C3AE1E9}"/>
              </a:ext>
            </a:extLst>
          </p:cNvPr>
          <p:cNvPicPr>
            <a:picLocks noChangeAspect="1"/>
          </p:cNvPicPr>
          <p:nvPr/>
        </p:nvPicPr>
        <p:blipFill>
          <a:blip r:embed="rId2"/>
          <a:stretch>
            <a:fillRect/>
          </a:stretch>
        </p:blipFill>
        <p:spPr>
          <a:xfrm>
            <a:off x="2169603" y="1820824"/>
            <a:ext cx="7888908" cy="4444369"/>
          </a:xfrm>
          <a:prstGeom prst="rect">
            <a:avLst/>
          </a:prstGeom>
        </p:spPr>
      </p:pic>
    </p:spTree>
    <p:extLst>
      <p:ext uri="{BB962C8B-B14F-4D97-AF65-F5344CB8AC3E}">
        <p14:creationId xmlns:p14="http://schemas.microsoft.com/office/powerpoint/2010/main" val="9737596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310546-2276-47BB-AB4A-7518D4EE39D9}"/>
              </a:ext>
            </a:extLst>
          </p:cNvPr>
          <p:cNvSpPr>
            <a:spLocks noGrp="1"/>
          </p:cNvSpPr>
          <p:nvPr>
            <p:ph type="title"/>
          </p:nvPr>
        </p:nvSpPr>
        <p:spPr>
          <a:xfrm>
            <a:off x="439388" y="1097456"/>
            <a:ext cx="10361290" cy="675361"/>
          </a:xfrm>
        </p:spPr>
        <p:txBody>
          <a:bodyPr/>
          <a:lstStyle/>
          <a:p>
            <a:r>
              <a:rPr lang="es-MX" sz="3600" b="1" dirty="0">
                <a:solidFill>
                  <a:schemeClr val="tx1"/>
                </a:solidFill>
              </a:rPr>
              <a:t>Seleccionar las ubicaciones</a:t>
            </a:r>
          </a:p>
        </p:txBody>
      </p:sp>
      <p:sp>
        <p:nvSpPr>
          <p:cNvPr id="5" name="Marcador de número de diapositiva 3">
            <a:extLst>
              <a:ext uri="{FF2B5EF4-FFF2-40B4-BE49-F238E27FC236}">
                <a16:creationId xmlns:a16="http://schemas.microsoft.com/office/drawing/2014/main" id="{36D3217F-AC0F-4902-B0FB-FF611BAAC986}"/>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87</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Imagen 7">
            <a:extLst>
              <a:ext uri="{FF2B5EF4-FFF2-40B4-BE49-F238E27FC236}">
                <a16:creationId xmlns:a16="http://schemas.microsoft.com/office/drawing/2014/main" id="{5ADDB468-DEE8-44E3-A85A-E9E94BB12818}"/>
              </a:ext>
            </a:extLst>
          </p:cNvPr>
          <p:cNvPicPr>
            <a:picLocks noChangeAspect="1"/>
          </p:cNvPicPr>
          <p:nvPr/>
        </p:nvPicPr>
        <p:blipFill>
          <a:blip r:embed="rId2"/>
          <a:stretch>
            <a:fillRect/>
          </a:stretch>
        </p:blipFill>
        <p:spPr>
          <a:xfrm>
            <a:off x="2038760" y="1772817"/>
            <a:ext cx="8114479" cy="4615072"/>
          </a:xfrm>
          <a:prstGeom prst="rect">
            <a:avLst/>
          </a:prstGeom>
        </p:spPr>
      </p:pic>
    </p:spTree>
    <p:extLst>
      <p:ext uri="{BB962C8B-B14F-4D97-AF65-F5344CB8AC3E}">
        <p14:creationId xmlns:p14="http://schemas.microsoft.com/office/powerpoint/2010/main" val="29984234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4406D6-8BD7-438B-8A17-D8A20B910F71}"/>
              </a:ext>
            </a:extLst>
          </p:cNvPr>
          <p:cNvSpPr>
            <a:spLocks noGrp="1"/>
          </p:cNvSpPr>
          <p:nvPr>
            <p:ph type="title"/>
          </p:nvPr>
        </p:nvSpPr>
        <p:spPr>
          <a:xfrm>
            <a:off x="439388" y="1081507"/>
            <a:ext cx="10361290" cy="675361"/>
          </a:xfrm>
        </p:spPr>
        <p:txBody>
          <a:bodyPr/>
          <a:lstStyle/>
          <a:p>
            <a:r>
              <a:rPr lang="es-MX" sz="3600" dirty="0">
                <a:solidFill>
                  <a:schemeClr val="tx1"/>
                </a:solidFill>
              </a:rPr>
              <a:t>Seleccionar mercancías a transportar</a:t>
            </a:r>
          </a:p>
        </p:txBody>
      </p:sp>
      <p:pic>
        <p:nvPicPr>
          <p:cNvPr id="5" name="Marcador de contenido 4">
            <a:extLst>
              <a:ext uri="{FF2B5EF4-FFF2-40B4-BE49-F238E27FC236}">
                <a16:creationId xmlns:a16="http://schemas.microsoft.com/office/drawing/2014/main" id="{31183E45-AD81-445D-8044-42FB601CEC03}"/>
              </a:ext>
            </a:extLst>
          </p:cNvPr>
          <p:cNvPicPr>
            <a:picLocks noGrp="1"/>
          </p:cNvPicPr>
          <p:nvPr>
            <p:ph idx="1"/>
          </p:nvPr>
        </p:nvPicPr>
        <p:blipFill rotWithShape="1">
          <a:blip r:embed="rId2"/>
          <a:srcRect l="16399" t="17455" r="16124" b="49520"/>
          <a:stretch/>
        </p:blipFill>
        <p:spPr bwMode="auto">
          <a:xfrm>
            <a:off x="1552583" y="1756868"/>
            <a:ext cx="9505797" cy="4490816"/>
          </a:xfrm>
          <a:prstGeom prst="rect">
            <a:avLst/>
          </a:prstGeom>
          <a:ln>
            <a:noFill/>
          </a:ln>
          <a:extLst>
            <a:ext uri="{53640926-AAD7-44D8-BBD7-CCE9431645EC}">
              <a14:shadowObscured xmlns:a14="http://schemas.microsoft.com/office/drawing/2010/main"/>
            </a:ext>
          </a:extLst>
        </p:spPr>
      </p:pic>
      <p:sp>
        <p:nvSpPr>
          <p:cNvPr id="6" name="Marcador de número de diapositiva 3">
            <a:extLst>
              <a:ext uri="{FF2B5EF4-FFF2-40B4-BE49-F238E27FC236}">
                <a16:creationId xmlns:a16="http://schemas.microsoft.com/office/drawing/2014/main" id="{7B1713AC-CBB3-46B5-9F51-940FC4D640DB}"/>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88</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55924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69F9A49-8D70-4C1F-B020-9E367397DF70}"/>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Imagen 4">
            <a:extLst>
              <a:ext uri="{FF2B5EF4-FFF2-40B4-BE49-F238E27FC236}">
                <a16:creationId xmlns:a16="http://schemas.microsoft.com/office/drawing/2014/main" id="{5CB8DF00-D765-4AA3-84CB-A5EDFFF3A5BA}"/>
              </a:ext>
            </a:extLst>
          </p:cNvPr>
          <p:cNvPicPr>
            <a:picLocks noChangeAspect="1"/>
          </p:cNvPicPr>
          <p:nvPr/>
        </p:nvPicPr>
        <p:blipFill>
          <a:blip r:embed="rId2"/>
          <a:stretch>
            <a:fillRect/>
          </a:stretch>
        </p:blipFill>
        <p:spPr>
          <a:xfrm>
            <a:off x="1096214" y="1034923"/>
            <a:ext cx="9532323" cy="5365877"/>
          </a:xfrm>
          <a:prstGeom prst="rect">
            <a:avLst/>
          </a:prstGeom>
        </p:spPr>
      </p:pic>
    </p:spTree>
    <p:extLst>
      <p:ext uri="{BB962C8B-B14F-4D97-AF65-F5344CB8AC3E}">
        <p14:creationId xmlns:p14="http://schemas.microsoft.com/office/powerpoint/2010/main" val="42530059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4E02AB48-CEDD-4826-9B35-464DF40AF427}"/>
              </a:ext>
            </a:extLst>
          </p:cNvPr>
          <p:cNvSpPr>
            <a:spLocks noGrp="1"/>
          </p:cNvSpPr>
          <p:nvPr>
            <p:ph type="title" idx="4294967295"/>
          </p:nvPr>
        </p:nvSpPr>
        <p:spPr>
          <a:xfrm>
            <a:off x="439386" y="1160463"/>
            <a:ext cx="7853713" cy="640202"/>
          </a:xfrm>
        </p:spPr>
        <p:txBody>
          <a:bodyPr>
            <a:normAutofit fontScale="90000"/>
          </a:bodyPr>
          <a:lstStyle/>
          <a:p>
            <a:r>
              <a:rPr lang="es-MX" b="1" dirty="0"/>
              <a:t>Seleccionar unidad de peso</a:t>
            </a:r>
          </a:p>
        </p:txBody>
      </p:sp>
      <p:pic>
        <p:nvPicPr>
          <p:cNvPr id="5" name="Marcador de contenido 4">
            <a:extLst>
              <a:ext uri="{FF2B5EF4-FFF2-40B4-BE49-F238E27FC236}">
                <a16:creationId xmlns:a16="http://schemas.microsoft.com/office/drawing/2014/main" id="{250AB961-EEA1-442C-BFE1-DD98339F130C}"/>
              </a:ext>
            </a:extLst>
          </p:cNvPr>
          <p:cNvPicPr>
            <a:picLocks noGrp="1"/>
          </p:cNvPicPr>
          <p:nvPr>
            <p:ph idx="4294967295"/>
          </p:nvPr>
        </p:nvPicPr>
        <p:blipFill rotWithShape="1">
          <a:blip r:embed="rId2"/>
          <a:srcRect l="17987" t="30514" r="19988" b="30659"/>
          <a:stretch/>
        </p:blipFill>
        <p:spPr bwMode="auto">
          <a:xfrm>
            <a:off x="2022475" y="1828801"/>
            <a:ext cx="8147050" cy="4452938"/>
          </a:xfrm>
          <a:prstGeom prst="rect">
            <a:avLst/>
          </a:prstGeom>
          <a:ln>
            <a:noFill/>
          </a:ln>
          <a:extLst>
            <a:ext uri="{53640926-AAD7-44D8-BBD7-CCE9431645EC}">
              <a14:shadowObscured xmlns:a14="http://schemas.microsoft.com/office/drawing/2010/main"/>
            </a:ext>
          </a:extLst>
        </p:spPr>
      </p:pic>
      <p:sp>
        <p:nvSpPr>
          <p:cNvPr id="4" name="Marcador de número de diapositiva 3">
            <a:extLst>
              <a:ext uri="{FF2B5EF4-FFF2-40B4-BE49-F238E27FC236}">
                <a16:creationId xmlns:a16="http://schemas.microsoft.com/office/drawing/2014/main" id="{B7243E8A-6F42-48DA-8DE8-9BCF587333F3}"/>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58191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Objeto 4">
            <a:extLst>
              <a:ext uri="{FF2B5EF4-FFF2-40B4-BE49-F238E27FC236}">
                <a16:creationId xmlns:a16="http://schemas.microsoft.com/office/drawing/2014/main" id="{975CD113-63C8-4F97-A9F2-0DB778763D7C}"/>
              </a:ext>
            </a:extLst>
          </p:cNvPr>
          <p:cNvGraphicFramePr>
            <a:graphicFrameLocks noChangeAspect="1"/>
          </p:cNvGraphicFramePr>
          <p:nvPr/>
        </p:nvGraphicFramePr>
        <p:xfrm>
          <a:off x="1158875" y="1093905"/>
          <a:ext cx="10258425" cy="5268913"/>
        </p:xfrm>
        <a:graphic>
          <a:graphicData uri="http://schemas.openxmlformats.org/presentationml/2006/ole">
            <mc:AlternateContent xmlns:mc="http://schemas.openxmlformats.org/markup-compatibility/2006">
              <mc:Choice xmlns:v="urn:schemas-microsoft-com:vml" Requires="v">
                <p:oleObj name="Worksheet" r:id="rId2" imgW="12630271" imgH="5829159" progId="Excel.Sheet.8">
                  <p:embed/>
                </p:oleObj>
              </mc:Choice>
              <mc:Fallback>
                <p:oleObj name="Worksheet" r:id="rId2" imgW="12630271" imgH="5829159" progId="Excel.Sheet.8">
                  <p:embed/>
                  <p:pic>
                    <p:nvPicPr>
                      <p:cNvPr id="5" name="Objeto 4">
                        <a:extLst>
                          <a:ext uri="{FF2B5EF4-FFF2-40B4-BE49-F238E27FC236}">
                            <a16:creationId xmlns:a16="http://schemas.microsoft.com/office/drawing/2014/main" id="{975CD113-63C8-4F97-A9F2-0DB778763D7C}"/>
                          </a:ext>
                        </a:extLst>
                      </p:cNvPr>
                      <p:cNvPicPr/>
                      <p:nvPr/>
                    </p:nvPicPr>
                    <p:blipFill>
                      <a:blip r:embed="rId3"/>
                      <a:stretch>
                        <a:fillRect/>
                      </a:stretch>
                    </p:blipFill>
                    <p:spPr>
                      <a:xfrm>
                        <a:off x="1158875" y="1093905"/>
                        <a:ext cx="10258425" cy="5268913"/>
                      </a:xfrm>
                      <a:prstGeom prst="rect">
                        <a:avLst/>
                      </a:prstGeom>
                    </p:spPr>
                  </p:pic>
                </p:oleObj>
              </mc:Fallback>
            </mc:AlternateContent>
          </a:graphicData>
        </a:graphic>
      </p:graphicFrame>
      <p:sp>
        <p:nvSpPr>
          <p:cNvPr id="4" name="Marcador de número de diapositiva 3">
            <a:extLst>
              <a:ext uri="{FF2B5EF4-FFF2-40B4-BE49-F238E27FC236}">
                <a16:creationId xmlns:a16="http://schemas.microsoft.com/office/drawing/2014/main" id="{54559B5E-1184-44AB-9B1A-131C09BFE191}"/>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91</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77700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4DB7E-153D-436F-8DBE-6EF728A27F03}"/>
              </a:ext>
            </a:extLst>
          </p:cNvPr>
          <p:cNvSpPr>
            <a:spLocks noGrp="1"/>
          </p:cNvSpPr>
          <p:nvPr>
            <p:ph type="title"/>
          </p:nvPr>
        </p:nvSpPr>
        <p:spPr>
          <a:xfrm>
            <a:off x="439387" y="139701"/>
            <a:ext cx="11099943" cy="1353856"/>
          </a:xfrm>
        </p:spPr>
        <p:txBody>
          <a:bodyPr>
            <a:normAutofit/>
          </a:bodyPr>
          <a:lstStyle/>
          <a:p>
            <a:r>
              <a:rPr lang="es-MX" sz="4000" b="1" dirty="0"/>
              <a:t>Llenar el tipo de embalaje</a:t>
            </a:r>
          </a:p>
        </p:txBody>
      </p:sp>
      <p:pic>
        <p:nvPicPr>
          <p:cNvPr id="4" name="Marcador de contenido 3">
            <a:extLst>
              <a:ext uri="{FF2B5EF4-FFF2-40B4-BE49-F238E27FC236}">
                <a16:creationId xmlns:a16="http://schemas.microsoft.com/office/drawing/2014/main" id="{6A260C46-35F9-40F5-8A78-C9D186985081}"/>
              </a:ext>
            </a:extLst>
          </p:cNvPr>
          <p:cNvPicPr>
            <a:picLocks noGrp="1"/>
          </p:cNvPicPr>
          <p:nvPr>
            <p:ph idx="1"/>
          </p:nvPr>
        </p:nvPicPr>
        <p:blipFill rotWithShape="1">
          <a:blip r:embed="rId2"/>
          <a:srcRect l="17372" t="23505" r="17860" b="20329"/>
          <a:stretch/>
        </p:blipFill>
        <p:spPr bwMode="auto">
          <a:xfrm>
            <a:off x="2133601" y="1842052"/>
            <a:ext cx="8746434" cy="4426226"/>
          </a:xfrm>
          <a:prstGeom prst="rect">
            <a:avLst/>
          </a:prstGeom>
          <a:ln>
            <a:noFill/>
          </a:ln>
          <a:extLst>
            <a:ext uri="{53640926-AAD7-44D8-BBD7-CCE9431645EC}">
              <a14:shadowObscured xmlns:a14="http://schemas.microsoft.com/office/drawing/2010/main"/>
            </a:ext>
          </a:extLst>
        </p:spPr>
      </p:pic>
      <p:sp>
        <p:nvSpPr>
          <p:cNvPr id="5" name="Marcador de número de diapositiva 3">
            <a:extLst>
              <a:ext uri="{FF2B5EF4-FFF2-40B4-BE49-F238E27FC236}">
                <a16:creationId xmlns:a16="http://schemas.microsoft.com/office/drawing/2014/main" id="{F808B448-B45E-4ABA-9032-8D010DD970BD}"/>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92</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14201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90F66F-F3D3-4DE5-9B12-64BCB4861362}"/>
              </a:ext>
            </a:extLst>
          </p:cNvPr>
          <p:cNvSpPr>
            <a:spLocks noGrp="1"/>
          </p:cNvSpPr>
          <p:nvPr>
            <p:ph type="title"/>
          </p:nvPr>
        </p:nvSpPr>
        <p:spPr>
          <a:xfrm>
            <a:off x="439387" y="881961"/>
            <a:ext cx="10914413" cy="1059382"/>
          </a:xfrm>
        </p:spPr>
        <p:txBody>
          <a:bodyPr/>
          <a:lstStyle/>
          <a:p>
            <a:r>
              <a:rPr lang="es-MX" b="1" dirty="0"/>
              <a:t>Catálogo de tipo de embalaje</a:t>
            </a:r>
          </a:p>
        </p:txBody>
      </p:sp>
      <p:graphicFrame>
        <p:nvGraphicFramePr>
          <p:cNvPr id="4" name="Objeto 3">
            <a:extLst>
              <a:ext uri="{FF2B5EF4-FFF2-40B4-BE49-F238E27FC236}">
                <a16:creationId xmlns:a16="http://schemas.microsoft.com/office/drawing/2014/main" id="{E816AAB5-E599-4A19-8CF0-621DE977466F}"/>
              </a:ext>
            </a:extLst>
          </p:cNvPr>
          <p:cNvGraphicFramePr>
            <a:graphicFrameLocks noChangeAspect="1"/>
          </p:cNvGraphicFramePr>
          <p:nvPr/>
        </p:nvGraphicFramePr>
        <p:xfrm>
          <a:off x="2555874" y="1838740"/>
          <a:ext cx="7689850" cy="4576763"/>
        </p:xfrm>
        <a:graphic>
          <a:graphicData uri="http://schemas.openxmlformats.org/presentationml/2006/ole">
            <mc:AlternateContent xmlns:mc="http://schemas.openxmlformats.org/markup-compatibility/2006">
              <mc:Choice xmlns:v="urn:schemas-microsoft-com:vml" Requires="v">
                <p:oleObj name="Worksheet" r:id="rId2" imgW="9220129" imgH="4381626" progId="Excel.Sheet.8">
                  <p:embed/>
                </p:oleObj>
              </mc:Choice>
              <mc:Fallback>
                <p:oleObj name="Worksheet" r:id="rId2" imgW="9220129" imgH="4381626" progId="Excel.Sheet.8">
                  <p:embed/>
                  <p:pic>
                    <p:nvPicPr>
                      <p:cNvPr id="4" name="Objeto 3">
                        <a:extLst>
                          <a:ext uri="{FF2B5EF4-FFF2-40B4-BE49-F238E27FC236}">
                            <a16:creationId xmlns:a16="http://schemas.microsoft.com/office/drawing/2014/main" id="{E816AAB5-E599-4A19-8CF0-621DE977466F}"/>
                          </a:ext>
                        </a:extLst>
                      </p:cNvPr>
                      <p:cNvPicPr/>
                      <p:nvPr/>
                    </p:nvPicPr>
                    <p:blipFill>
                      <a:blip r:embed="rId3"/>
                      <a:stretch>
                        <a:fillRect/>
                      </a:stretch>
                    </p:blipFill>
                    <p:spPr>
                      <a:xfrm>
                        <a:off x="2555874" y="1838740"/>
                        <a:ext cx="7689850" cy="4576763"/>
                      </a:xfrm>
                      <a:prstGeom prst="rect">
                        <a:avLst/>
                      </a:prstGeom>
                    </p:spPr>
                  </p:pic>
                </p:oleObj>
              </mc:Fallback>
            </mc:AlternateContent>
          </a:graphicData>
        </a:graphic>
      </p:graphicFrame>
      <p:sp>
        <p:nvSpPr>
          <p:cNvPr id="5" name="Marcador de número de diapositiva 3">
            <a:extLst>
              <a:ext uri="{FF2B5EF4-FFF2-40B4-BE49-F238E27FC236}">
                <a16:creationId xmlns:a16="http://schemas.microsoft.com/office/drawing/2014/main" id="{EAD76EB6-D7B7-4B56-A48D-BB7319C533AD}"/>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93</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0279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1C851B-07C0-4ADE-BEAB-D533C9CB023D}"/>
              </a:ext>
            </a:extLst>
          </p:cNvPr>
          <p:cNvSpPr>
            <a:spLocks noGrp="1"/>
          </p:cNvSpPr>
          <p:nvPr>
            <p:ph type="title"/>
          </p:nvPr>
        </p:nvSpPr>
        <p:spPr>
          <a:xfrm>
            <a:off x="265043" y="934892"/>
            <a:ext cx="11926957" cy="933666"/>
          </a:xfrm>
        </p:spPr>
        <p:txBody>
          <a:bodyPr>
            <a:normAutofit fontScale="90000"/>
          </a:bodyPr>
          <a:lstStyle/>
          <a:p>
            <a:r>
              <a:rPr lang="es-MX" dirty="0"/>
              <a:t>En caso de ser material peligroso llenar la sección</a:t>
            </a:r>
          </a:p>
        </p:txBody>
      </p:sp>
      <p:sp>
        <p:nvSpPr>
          <p:cNvPr id="6" name="Marcador de número de diapositiva 3">
            <a:extLst>
              <a:ext uri="{FF2B5EF4-FFF2-40B4-BE49-F238E27FC236}">
                <a16:creationId xmlns:a16="http://schemas.microsoft.com/office/drawing/2014/main" id="{F6033770-16D3-490F-93C3-184FB5BB036C}"/>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94</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Imagen 7">
            <a:extLst>
              <a:ext uri="{FF2B5EF4-FFF2-40B4-BE49-F238E27FC236}">
                <a16:creationId xmlns:a16="http://schemas.microsoft.com/office/drawing/2014/main" id="{2F198613-BC51-4D5B-B21E-9B18E2659887}"/>
              </a:ext>
            </a:extLst>
          </p:cNvPr>
          <p:cNvPicPr>
            <a:picLocks noChangeAspect="1"/>
          </p:cNvPicPr>
          <p:nvPr/>
        </p:nvPicPr>
        <p:blipFill>
          <a:blip r:embed="rId2"/>
          <a:stretch>
            <a:fillRect/>
          </a:stretch>
        </p:blipFill>
        <p:spPr>
          <a:xfrm>
            <a:off x="2049351" y="1708787"/>
            <a:ext cx="8358340" cy="4706520"/>
          </a:xfrm>
          <a:prstGeom prst="rect">
            <a:avLst/>
          </a:prstGeom>
        </p:spPr>
      </p:pic>
    </p:spTree>
    <p:extLst>
      <p:ext uri="{BB962C8B-B14F-4D97-AF65-F5344CB8AC3E}">
        <p14:creationId xmlns:p14="http://schemas.microsoft.com/office/powerpoint/2010/main" val="16107451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804DA6-0EF4-4FA8-AEF2-3C012A47626B}"/>
              </a:ext>
            </a:extLst>
          </p:cNvPr>
          <p:cNvSpPr>
            <a:spLocks noGrp="1"/>
          </p:cNvSpPr>
          <p:nvPr>
            <p:ph type="title"/>
          </p:nvPr>
        </p:nvSpPr>
        <p:spPr>
          <a:xfrm>
            <a:off x="461029" y="1162306"/>
            <a:ext cx="9962479" cy="675361"/>
          </a:xfrm>
        </p:spPr>
        <p:txBody>
          <a:bodyPr/>
          <a:lstStyle/>
          <a:p>
            <a:r>
              <a:rPr lang="es-MX" sz="3600" b="1" dirty="0">
                <a:solidFill>
                  <a:schemeClr val="tx1"/>
                </a:solidFill>
              </a:rPr>
              <a:t>Tipo de transporte y llenado</a:t>
            </a:r>
          </a:p>
        </p:txBody>
      </p:sp>
      <p:sp>
        <p:nvSpPr>
          <p:cNvPr id="6" name="Marcador de número de diapositiva 3">
            <a:extLst>
              <a:ext uri="{FF2B5EF4-FFF2-40B4-BE49-F238E27FC236}">
                <a16:creationId xmlns:a16="http://schemas.microsoft.com/office/drawing/2014/main" id="{9BBF92F5-BEF1-4960-94B0-5BE6497AAA5A}"/>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Imagen 7">
            <a:extLst>
              <a:ext uri="{FF2B5EF4-FFF2-40B4-BE49-F238E27FC236}">
                <a16:creationId xmlns:a16="http://schemas.microsoft.com/office/drawing/2014/main" id="{812ECFEC-8236-4197-A0F6-9A4CDA3E0C95}"/>
              </a:ext>
            </a:extLst>
          </p:cNvPr>
          <p:cNvPicPr>
            <a:picLocks noChangeAspect="1"/>
          </p:cNvPicPr>
          <p:nvPr/>
        </p:nvPicPr>
        <p:blipFill>
          <a:blip r:embed="rId2"/>
          <a:stretch>
            <a:fillRect/>
          </a:stretch>
        </p:blipFill>
        <p:spPr>
          <a:xfrm>
            <a:off x="1209632" y="1837667"/>
            <a:ext cx="9772735" cy="4432176"/>
          </a:xfrm>
          <a:prstGeom prst="rect">
            <a:avLst/>
          </a:prstGeom>
        </p:spPr>
      </p:pic>
    </p:spTree>
    <p:extLst>
      <p:ext uri="{BB962C8B-B14F-4D97-AF65-F5344CB8AC3E}">
        <p14:creationId xmlns:p14="http://schemas.microsoft.com/office/powerpoint/2010/main" val="36007917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2DCFA75-200B-4B2F-9941-E4ADE4A54610}"/>
              </a:ext>
            </a:extLst>
          </p:cNvPr>
          <p:cNvSpPr>
            <a:spLocks noGrp="1"/>
          </p:cNvSpPr>
          <p:nvPr>
            <p:ph type="title"/>
          </p:nvPr>
        </p:nvSpPr>
        <p:spPr>
          <a:xfrm>
            <a:off x="2003262" y="978498"/>
            <a:ext cx="7886700" cy="575599"/>
          </a:xfrm>
        </p:spPr>
        <p:txBody>
          <a:bodyPr>
            <a:normAutofit fontScale="90000"/>
          </a:bodyPr>
          <a:lstStyle/>
          <a:p>
            <a:r>
              <a:rPr lang="es-MX" b="1" dirty="0"/>
              <a:t>Tipo transporte</a:t>
            </a:r>
          </a:p>
        </p:txBody>
      </p:sp>
      <p:pic>
        <p:nvPicPr>
          <p:cNvPr id="4" name="Imagen 3">
            <a:extLst>
              <a:ext uri="{FF2B5EF4-FFF2-40B4-BE49-F238E27FC236}">
                <a16:creationId xmlns:a16="http://schemas.microsoft.com/office/drawing/2014/main" id="{5A4F0F01-641E-4626-80F3-F34F04E23D40}"/>
              </a:ext>
            </a:extLst>
          </p:cNvPr>
          <p:cNvPicPr>
            <a:picLocks noChangeAspect="1"/>
          </p:cNvPicPr>
          <p:nvPr/>
        </p:nvPicPr>
        <p:blipFill>
          <a:blip r:embed="rId2"/>
          <a:stretch>
            <a:fillRect/>
          </a:stretch>
        </p:blipFill>
        <p:spPr>
          <a:xfrm>
            <a:off x="1848140" y="1696279"/>
            <a:ext cx="8196943" cy="4779574"/>
          </a:xfrm>
          <a:prstGeom prst="rect">
            <a:avLst/>
          </a:prstGeom>
        </p:spPr>
      </p:pic>
      <p:sp>
        <p:nvSpPr>
          <p:cNvPr id="5" name="Marcador de número de diapositiva 3">
            <a:extLst>
              <a:ext uri="{FF2B5EF4-FFF2-40B4-BE49-F238E27FC236}">
                <a16:creationId xmlns:a16="http://schemas.microsoft.com/office/drawing/2014/main" id="{47B15CFC-9D2D-4C3C-B766-DB9C7D79F14F}"/>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96</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0759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C1314F-65C4-4F96-8740-07B86F2798BC}"/>
              </a:ext>
            </a:extLst>
          </p:cNvPr>
          <p:cNvSpPr>
            <a:spLocks noGrp="1"/>
          </p:cNvSpPr>
          <p:nvPr>
            <p:ph type="title"/>
          </p:nvPr>
        </p:nvSpPr>
        <p:spPr>
          <a:xfrm>
            <a:off x="439387" y="958827"/>
            <a:ext cx="10977875" cy="785572"/>
          </a:xfrm>
        </p:spPr>
        <p:txBody>
          <a:bodyPr>
            <a:normAutofit/>
          </a:bodyPr>
          <a:lstStyle/>
          <a:p>
            <a:r>
              <a:rPr lang="es-MX" sz="3600" b="1" dirty="0"/>
              <a:t>Seleccionar tipo de vehículo</a:t>
            </a:r>
          </a:p>
        </p:txBody>
      </p:sp>
      <p:sp>
        <p:nvSpPr>
          <p:cNvPr id="4" name="Marcador de número de diapositiva 3">
            <a:extLst>
              <a:ext uri="{FF2B5EF4-FFF2-40B4-BE49-F238E27FC236}">
                <a16:creationId xmlns:a16="http://schemas.microsoft.com/office/drawing/2014/main" id="{950C5C72-F35D-49F4-AE22-66A921E6A426}"/>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97</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Imagen 4">
            <a:extLst>
              <a:ext uri="{FF2B5EF4-FFF2-40B4-BE49-F238E27FC236}">
                <a16:creationId xmlns:a16="http://schemas.microsoft.com/office/drawing/2014/main" id="{D04742A1-B90D-470C-A418-C84D754E9D7C}"/>
              </a:ext>
            </a:extLst>
          </p:cNvPr>
          <p:cNvPicPr>
            <a:picLocks noChangeAspect="1"/>
          </p:cNvPicPr>
          <p:nvPr/>
        </p:nvPicPr>
        <p:blipFill>
          <a:blip r:embed="rId2"/>
          <a:stretch>
            <a:fillRect/>
          </a:stretch>
        </p:blipFill>
        <p:spPr>
          <a:xfrm>
            <a:off x="1642486" y="1744399"/>
            <a:ext cx="8907028" cy="4560203"/>
          </a:xfrm>
          <a:prstGeom prst="rect">
            <a:avLst/>
          </a:prstGeom>
        </p:spPr>
      </p:pic>
    </p:spTree>
    <p:extLst>
      <p:ext uri="{BB962C8B-B14F-4D97-AF65-F5344CB8AC3E}">
        <p14:creationId xmlns:p14="http://schemas.microsoft.com/office/powerpoint/2010/main" val="1439158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2DCFA75-200B-4B2F-9941-E4ADE4A54610}"/>
              </a:ext>
            </a:extLst>
          </p:cNvPr>
          <p:cNvSpPr>
            <a:spLocks noGrp="1"/>
          </p:cNvSpPr>
          <p:nvPr>
            <p:ph type="title"/>
          </p:nvPr>
        </p:nvSpPr>
        <p:spPr>
          <a:xfrm>
            <a:off x="1207787" y="1136632"/>
            <a:ext cx="8831563" cy="466881"/>
          </a:xfrm>
        </p:spPr>
        <p:txBody>
          <a:bodyPr>
            <a:normAutofit fontScale="90000"/>
          </a:bodyPr>
          <a:lstStyle/>
          <a:p>
            <a:r>
              <a:rPr lang="es-MX" b="1" dirty="0"/>
              <a:t>Clave vehículo</a:t>
            </a:r>
          </a:p>
        </p:txBody>
      </p:sp>
      <p:sp>
        <p:nvSpPr>
          <p:cNvPr id="2" name="Marcador de número de diapositiva 1">
            <a:extLst>
              <a:ext uri="{FF2B5EF4-FFF2-40B4-BE49-F238E27FC236}">
                <a16:creationId xmlns:a16="http://schemas.microsoft.com/office/drawing/2014/main" id="{57F5D609-54F6-46D3-AD76-CD090ED026C3}"/>
              </a:ext>
            </a:extLst>
          </p:cNvPr>
          <p:cNvSpPr>
            <a:spLocks noGrp="1"/>
          </p:cNvSpPr>
          <p:nvPr>
            <p:ph type="sldNum" sz="quarter" idx="12"/>
          </p:nvPr>
        </p:nvSpPr>
        <p:spPr>
          <a:xfrm>
            <a:off x="10134600" y="6356351"/>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s-E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3 Marcador de número de diapositiva">
            <a:extLst>
              <a:ext uri="{FF2B5EF4-FFF2-40B4-BE49-F238E27FC236}">
                <a16:creationId xmlns:a16="http://schemas.microsoft.com/office/drawing/2014/main" id="{1EB73583-F4E7-4F63-8399-A51A060B97A5}"/>
              </a:ext>
            </a:extLst>
          </p:cNvPr>
          <p:cNvSpPr txBox="1">
            <a:spLocks noChangeArrowheads="1"/>
          </p:cNvSpPr>
          <p:nvPr/>
        </p:nvSpPr>
        <p:spPr bwMode="auto">
          <a:xfrm>
            <a:off x="1524001" y="5794773"/>
            <a:ext cx="338667" cy="205978"/>
          </a:xfrm>
          <a:prstGeom prst="rect">
            <a:avLst/>
          </a:prstGeom>
          <a:solidFill>
            <a:schemeClr val="bg1"/>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Lst>
        </p:spPr>
        <p:txBody>
          <a:bodyPr/>
          <a:lstStyle>
            <a:defPPr>
              <a:defRPr lang="es-MX"/>
            </a:defPPr>
            <a:lvl1pPr algn="r" rtl="0" eaLnBrk="1" fontAlgn="base" hangingPunct="1">
              <a:spcBef>
                <a:spcPct val="20000"/>
              </a:spcBef>
              <a:spcAft>
                <a:spcPct val="0"/>
              </a:spcAft>
              <a:buChar char="•"/>
              <a:defRPr sz="2400" kern="1200">
                <a:solidFill>
                  <a:schemeClr val="tx1"/>
                </a:solidFill>
                <a:latin typeface="Arial" panose="020B0604020202020204" pitchFamily="34" charset="0"/>
                <a:ea typeface="MS PGothic" panose="020B0600070205080204" pitchFamily="34" charset="-128"/>
                <a:cs typeface="+mn-cs"/>
              </a:defRPr>
            </a:lvl1pPr>
            <a:lvl2pPr marL="557213" indent="-214313" algn="l" rtl="0" eaLnBrk="0" fontAlgn="base" hangingPunct="0">
              <a:spcBef>
                <a:spcPct val="20000"/>
              </a:spcBef>
              <a:spcAft>
                <a:spcPct val="0"/>
              </a:spcAft>
              <a:buChar char="–"/>
              <a:defRPr sz="2100" kern="1200">
                <a:solidFill>
                  <a:schemeClr val="tx1"/>
                </a:solidFill>
                <a:latin typeface="Arial" panose="020B0604020202020204" pitchFamily="34" charset="0"/>
                <a:ea typeface="MS PGothic" panose="020B0600070205080204" pitchFamily="34" charset="-128"/>
                <a:cs typeface="+mn-cs"/>
              </a:defRPr>
            </a:lvl2pPr>
            <a:lvl3pPr marL="857250" indent="-171450" algn="l" rtl="0" eaLnBrk="0" fontAlgn="base" hangingPunct="0">
              <a:spcBef>
                <a:spcPct val="20000"/>
              </a:spcBef>
              <a:spcAft>
                <a:spcPct val="0"/>
              </a:spcAft>
              <a:buChar char="•"/>
              <a:defRPr sz="1800" kern="1200">
                <a:solidFill>
                  <a:schemeClr val="tx1"/>
                </a:solidFill>
                <a:latin typeface="Arial" panose="020B0604020202020204" pitchFamily="34" charset="0"/>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5pPr>
            <a:lvl6pPr marL="18859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6pPr>
            <a:lvl7pPr marL="22288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7pPr>
            <a:lvl8pPr marL="25717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8pPr>
            <a:lvl9pPr marL="2914650" indent="-171450" algn="l" defTabSz="914400" rtl="0" eaLnBrk="0" fontAlgn="base" latinLnBrk="0" hangingPunct="0">
              <a:spcBef>
                <a:spcPct val="20000"/>
              </a:spcBef>
              <a:spcAft>
                <a:spcPct val="0"/>
              </a:spcAft>
              <a:buChar char="»"/>
              <a:defRPr sz="1500" kern="1200">
                <a:solidFill>
                  <a:schemeClr val="tx1"/>
                </a:solidFill>
                <a:latin typeface="Arial" panose="020B0604020202020204" pitchFamily="34" charset="0"/>
                <a:ea typeface="MS PGothic" panose="020B0600070205080204" pitchFamily="34" charset="-128"/>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fld id="{F305660F-9891-4BCF-83BA-6E5F91B25A64}" type="slidenum">
              <a:rPr kumimoji="0" lang="es-MX" altLang="es-MX" sz="788"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ctr" defTabSz="457200" rtl="0" eaLnBrk="1" fontAlgn="base" latinLnBrk="0" hangingPunct="1">
                <a:lnSpc>
                  <a:spcPct val="100000"/>
                </a:lnSpc>
                <a:spcBef>
                  <a:spcPct val="0"/>
                </a:spcBef>
                <a:spcAft>
                  <a:spcPct val="0"/>
                </a:spcAft>
                <a:buClrTx/>
                <a:buSzTx/>
                <a:buFontTx/>
                <a:buNone/>
                <a:tabLst/>
                <a:defRPr/>
              </a:pPr>
              <a:t>98</a:t>
            </a:fld>
            <a:endParaRPr kumimoji="0" lang="es-MX" altLang="es-MX" sz="788"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pic>
        <p:nvPicPr>
          <p:cNvPr id="7" name="Imagen 6">
            <a:extLst>
              <a:ext uri="{FF2B5EF4-FFF2-40B4-BE49-F238E27FC236}">
                <a16:creationId xmlns:a16="http://schemas.microsoft.com/office/drawing/2014/main" id="{7E7E4EF6-50F2-4D9F-B2A7-1E246F5D7042}"/>
              </a:ext>
            </a:extLst>
          </p:cNvPr>
          <p:cNvPicPr>
            <a:picLocks noChangeAspect="1"/>
          </p:cNvPicPr>
          <p:nvPr/>
        </p:nvPicPr>
        <p:blipFill>
          <a:blip r:embed="rId2"/>
          <a:stretch>
            <a:fillRect/>
          </a:stretch>
        </p:blipFill>
        <p:spPr>
          <a:xfrm>
            <a:off x="1207787" y="1834608"/>
            <a:ext cx="10109817" cy="4420418"/>
          </a:xfrm>
          <a:prstGeom prst="rect">
            <a:avLst/>
          </a:prstGeom>
        </p:spPr>
      </p:pic>
      <p:sp>
        <p:nvSpPr>
          <p:cNvPr id="6" name="Marcador de número de diapositiva 3">
            <a:extLst>
              <a:ext uri="{FF2B5EF4-FFF2-40B4-BE49-F238E27FC236}">
                <a16:creationId xmlns:a16="http://schemas.microsoft.com/office/drawing/2014/main" id="{A576540E-2504-49AE-B88C-10C8B2ED5909}"/>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98</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15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EDB65CE-B976-4285-B41C-8F360D76F1A8}"/>
              </a:ext>
            </a:extLst>
          </p:cNvPr>
          <p:cNvSpPr>
            <a:spLocks noGrp="1"/>
          </p:cNvSpPr>
          <p:nvPr>
            <p:ph type="title"/>
          </p:nvPr>
        </p:nvSpPr>
        <p:spPr>
          <a:xfrm>
            <a:off x="838200" y="830424"/>
            <a:ext cx="10515600" cy="860264"/>
          </a:xfrm>
        </p:spPr>
        <p:txBody>
          <a:bodyPr/>
          <a:lstStyle/>
          <a:p>
            <a:r>
              <a:rPr lang="es-MX" dirty="0"/>
              <a:t>Vehículos ligeros</a:t>
            </a:r>
          </a:p>
        </p:txBody>
      </p:sp>
      <p:sp>
        <p:nvSpPr>
          <p:cNvPr id="4" name="Marcador de contenido 3">
            <a:extLst>
              <a:ext uri="{FF2B5EF4-FFF2-40B4-BE49-F238E27FC236}">
                <a16:creationId xmlns:a16="http://schemas.microsoft.com/office/drawing/2014/main" id="{594B2117-7272-47CF-9989-382BDB3DFDAA}"/>
              </a:ext>
            </a:extLst>
          </p:cNvPr>
          <p:cNvSpPr>
            <a:spLocks noGrp="1"/>
          </p:cNvSpPr>
          <p:nvPr>
            <p:ph idx="1"/>
          </p:nvPr>
        </p:nvSpPr>
        <p:spPr/>
        <p:txBody>
          <a:bodyPr/>
          <a:lstStyle/>
          <a:p>
            <a:r>
              <a:rPr lang="es-MX" dirty="0"/>
              <a:t>Cuando se trate de vehículos de carga de 2 ejes y 4 ruedas de configuración menor a un Camión Unitario se deberá utilizar la clave “VL” correspondiente a “vehículo ligero de carga” en el campo configuración vehicular</a:t>
            </a:r>
          </a:p>
        </p:txBody>
      </p:sp>
    </p:spTree>
    <p:extLst>
      <p:ext uri="{BB962C8B-B14F-4D97-AF65-F5344CB8AC3E}">
        <p14:creationId xmlns:p14="http://schemas.microsoft.com/office/powerpoint/2010/main" val="37343384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99B460-0566-4BE8-9D34-FEE5DBE6D91F}"/>
              </a:ext>
            </a:extLst>
          </p:cNvPr>
          <p:cNvSpPr>
            <a:spLocks noGrp="1"/>
          </p:cNvSpPr>
          <p:nvPr>
            <p:ph type="title"/>
          </p:nvPr>
        </p:nvSpPr>
        <p:spPr>
          <a:xfrm>
            <a:off x="838200" y="839755"/>
            <a:ext cx="10515600" cy="850933"/>
          </a:xfrm>
        </p:spPr>
        <p:txBody>
          <a:bodyPr/>
          <a:lstStyle/>
          <a:p>
            <a:r>
              <a:rPr lang="es-MX" dirty="0"/>
              <a:t>Placas del vehículo</a:t>
            </a:r>
          </a:p>
        </p:txBody>
      </p:sp>
      <p:sp>
        <p:nvSpPr>
          <p:cNvPr id="3" name="Marcador de contenido 2">
            <a:extLst>
              <a:ext uri="{FF2B5EF4-FFF2-40B4-BE49-F238E27FC236}">
                <a16:creationId xmlns:a16="http://schemas.microsoft.com/office/drawing/2014/main" id="{E4684042-40C7-4B5E-9A58-DBAB7324B4D4}"/>
              </a:ext>
            </a:extLst>
          </p:cNvPr>
          <p:cNvSpPr>
            <a:spLocks noGrp="1"/>
          </p:cNvSpPr>
          <p:nvPr>
            <p:ph idx="1"/>
          </p:nvPr>
        </p:nvSpPr>
        <p:spPr/>
        <p:txBody>
          <a:bodyPr/>
          <a:lstStyle/>
          <a:p>
            <a:pPr algn="just"/>
            <a:r>
              <a:rPr lang="es-MX" dirty="0"/>
              <a:t>Placa Vehículo Motor (</a:t>
            </a:r>
            <a:r>
              <a:rPr lang="es-MX" dirty="0" err="1"/>
              <a:t>PlacaVM</a:t>
            </a:r>
            <a:r>
              <a:rPr lang="es-MX" dirty="0"/>
              <a:t>): En este campo se deberá registrar la placa del vehículo en el que se realiza el traslado de bienes y/o mercancías, se deben registrar solo los caracteres alfanuméricos, sin guiones y espacios.</a:t>
            </a:r>
          </a:p>
          <a:p>
            <a:pPr algn="just"/>
            <a:r>
              <a:rPr lang="es-MX" dirty="0"/>
              <a:t> Ejemplo:</a:t>
            </a:r>
          </a:p>
          <a:p>
            <a:pPr algn="just"/>
            <a:r>
              <a:rPr lang="es-MX" dirty="0"/>
              <a:t> </a:t>
            </a:r>
            <a:r>
              <a:rPr lang="es-MX" dirty="0" err="1"/>
              <a:t>PlacaVM</a:t>
            </a:r>
            <a:r>
              <a:rPr lang="es-MX" dirty="0"/>
              <a:t>: 501&amp;&amp;</a:t>
            </a:r>
          </a:p>
        </p:txBody>
      </p:sp>
    </p:spTree>
    <p:extLst>
      <p:ext uri="{BB962C8B-B14F-4D97-AF65-F5344CB8AC3E}">
        <p14:creationId xmlns:p14="http://schemas.microsoft.com/office/powerpoint/2010/main" val="17742487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2DCFA75-200B-4B2F-9941-E4ADE4A54610}"/>
              </a:ext>
            </a:extLst>
          </p:cNvPr>
          <p:cNvSpPr>
            <a:spLocks noGrp="1"/>
          </p:cNvSpPr>
          <p:nvPr>
            <p:ph type="title"/>
          </p:nvPr>
        </p:nvSpPr>
        <p:spPr>
          <a:xfrm>
            <a:off x="8526595" y="1640409"/>
            <a:ext cx="3148570" cy="1288321"/>
          </a:xfrm>
        </p:spPr>
        <p:txBody>
          <a:bodyPr>
            <a:noAutofit/>
          </a:bodyPr>
          <a:lstStyle/>
          <a:p>
            <a:r>
              <a:rPr lang="es-MX" sz="2400" b="1" dirty="0"/>
              <a:t>Tipo remolque</a:t>
            </a:r>
          </a:p>
        </p:txBody>
      </p:sp>
      <p:sp>
        <p:nvSpPr>
          <p:cNvPr id="2" name="Marcador de número de diapositiva 1">
            <a:extLst>
              <a:ext uri="{FF2B5EF4-FFF2-40B4-BE49-F238E27FC236}">
                <a16:creationId xmlns:a16="http://schemas.microsoft.com/office/drawing/2014/main" id="{57F5D609-54F6-46D3-AD76-CD090ED026C3}"/>
              </a:ext>
            </a:extLst>
          </p:cNvPr>
          <p:cNvSpPr>
            <a:spLocks noGrp="1"/>
          </p:cNvSpPr>
          <p:nvPr>
            <p:ph type="sldNum" sz="quarter" idx="12"/>
          </p:nvPr>
        </p:nvSpPr>
        <p:spPr>
          <a:xfrm>
            <a:off x="10134600" y="6356351"/>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s-E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99613101-E26D-4BCA-B146-FA62259A539C}"/>
              </a:ext>
            </a:extLst>
          </p:cNvPr>
          <p:cNvPicPr>
            <a:picLocks noChangeAspect="1"/>
          </p:cNvPicPr>
          <p:nvPr/>
        </p:nvPicPr>
        <p:blipFill>
          <a:blip r:embed="rId2"/>
          <a:stretch>
            <a:fillRect/>
          </a:stretch>
        </p:blipFill>
        <p:spPr>
          <a:xfrm>
            <a:off x="2130840" y="1351999"/>
            <a:ext cx="6395755" cy="5004352"/>
          </a:xfrm>
          <a:prstGeom prst="rect">
            <a:avLst/>
          </a:prstGeom>
        </p:spPr>
      </p:pic>
      <p:sp>
        <p:nvSpPr>
          <p:cNvPr id="7" name="Marcador de número de diapositiva 3">
            <a:extLst>
              <a:ext uri="{FF2B5EF4-FFF2-40B4-BE49-F238E27FC236}">
                <a16:creationId xmlns:a16="http://schemas.microsoft.com/office/drawing/2014/main" id="{A59F4C80-3C96-461C-963F-2BA0CE82C7DD}"/>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101</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82414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ED91E14-7A86-4ABD-AB2E-CAC966E54CB4}"/>
              </a:ext>
            </a:extLst>
          </p:cNvPr>
          <p:cNvSpPr>
            <a:spLocks noGrp="1"/>
          </p:cNvSpPr>
          <p:nvPr>
            <p:ph type="title"/>
          </p:nvPr>
        </p:nvSpPr>
        <p:spPr>
          <a:xfrm>
            <a:off x="838200" y="820995"/>
            <a:ext cx="10515600" cy="1158942"/>
          </a:xfrm>
        </p:spPr>
        <p:txBody>
          <a:bodyPr/>
          <a:lstStyle/>
          <a:p>
            <a:r>
              <a:rPr lang="es-MX" dirty="0"/>
              <a:t>Datos del operador</a:t>
            </a:r>
          </a:p>
        </p:txBody>
      </p:sp>
      <p:sp>
        <p:nvSpPr>
          <p:cNvPr id="4" name="Marcador de contenido 3">
            <a:extLst>
              <a:ext uri="{FF2B5EF4-FFF2-40B4-BE49-F238E27FC236}">
                <a16:creationId xmlns:a16="http://schemas.microsoft.com/office/drawing/2014/main" id="{B5826C8F-C1C6-457E-89B3-2BD9521EB4D5}"/>
              </a:ext>
            </a:extLst>
          </p:cNvPr>
          <p:cNvSpPr>
            <a:spLocks noGrp="1"/>
          </p:cNvSpPr>
          <p:nvPr>
            <p:ph idx="1"/>
          </p:nvPr>
        </p:nvSpPr>
        <p:spPr>
          <a:xfrm>
            <a:off x="838200" y="1974916"/>
            <a:ext cx="10515600" cy="4351338"/>
          </a:xfrm>
        </p:spPr>
        <p:txBody>
          <a:bodyPr/>
          <a:lstStyle/>
          <a:p>
            <a:pPr algn="just"/>
            <a:r>
              <a:rPr lang="es-MX" dirty="0"/>
              <a:t>Número de licencia (</a:t>
            </a:r>
            <a:r>
              <a:rPr lang="es-MX" dirty="0" err="1"/>
              <a:t>NumLicencia</a:t>
            </a:r>
            <a:r>
              <a:rPr lang="es-MX" dirty="0"/>
              <a:t>): En este campo se deberá registrar el número de la licencia de conducir o permiso otorgado al operador de la unidad en la que se está realizando el traslado de bienes y/o mercancías vía autotransporte. </a:t>
            </a:r>
          </a:p>
          <a:p>
            <a:pPr algn="just"/>
            <a:r>
              <a:rPr lang="es-MX" dirty="0"/>
              <a:t>Ejemplo: </a:t>
            </a:r>
            <a:r>
              <a:rPr lang="es-MX" dirty="0" err="1"/>
              <a:t>NumLicencia</a:t>
            </a:r>
            <a:r>
              <a:rPr lang="es-MX" dirty="0"/>
              <a:t>: 000004 </a:t>
            </a:r>
          </a:p>
          <a:p>
            <a:pPr algn="just"/>
            <a:r>
              <a:rPr lang="es-MX" dirty="0"/>
              <a:t>• Nombre de figura (</a:t>
            </a:r>
            <a:r>
              <a:rPr lang="es-MX" dirty="0" err="1"/>
              <a:t>NombreFigura</a:t>
            </a:r>
            <a:r>
              <a:rPr lang="es-MX" dirty="0"/>
              <a:t>): En este campo se deberá registrar el nombre de la figura de transporte que interviene en el traslado de bienes y/o mercancías. </a:t>
            </a:r>
          </a:p>
          <a:p>
            <a:pPr algn="just"/>
            <a:r>
              <a:rPr lang="es-MX" dirty="0"/>
              <a:t>Ejemplo: </a:t>
            </a:r>
            <a:r>
              <a:rPr lang="es-MX" dirty="0" err="1"/>
              <a:t>NombreFigura</a:t>
            </a:r>
            <a:r>
              <a:rPr lang="es-MX" dirty="0"/>
              <a:t> (Operador): Pancracio </a:t>
            </a:r>
            <a:r>
              <a:rPr lang="es-MX" dirty="0" err="1"/>
              <a:t>Chug</a:t>
            </a:r>
            <a:r>
              <a:rPr lang="es-MX" dirty="0"/>
              <a:t> Morris.</a:t>
            </a:r>
          </a:p>
        </p:txBody>
      </p:sp>
    </p:spTree>
    <p:extLst>
      <p:ext uri="{BB962C8B-B14F-4D97-AF65-F5344CB8AC3E}">
        <p14:creationId xmlns:p14="http://schemas.microsoft.com/office/powerpoint/2010/main" val="23221137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68EFDA-9B33-497D-A6E4-D17AA7803AE7}"/>
              </a:ext>
            </a:extLst>
          </p:cNvPr>
          <p:cNvSpPr>
            <a:spLocks noGrp="1"/>
          </p:cNvSpPr>
          <p:nvPr>
            <p:ph type="title"/>
          </p:nvPr>
        </p:nvSpPr>
        <p:spPr>
          <a:xfrm>
            <a:off x="439387" y="1191823"/>
            <a:ext cx="9962479" cy="675361"/>
          </a:xfrm>
        </p:spPr>
        <p:txBody>
          <a:bodyPr/>
          <a:lstStyle/>
          <a:p>
            <a:r>
              <a:rPr lang="es-MX" sz="3600" b="1" dirty="0">
                <a:solidFill>
                  <a:schemeClr val="tx1"/>
                </a:solidFill>
              </a:rPr>
              <a:t>Datos de operador y datos de propietario</a:t>
            </a:r>
          </a:p>
        </p:txBody>
      </p:sp>
      <p:sp>
        <p:nvSpPr>
          <p:cNvPr id="8" name="Marcador de número de diapositiva 3">
            <a:extLst>
              <a:ext uri="{FF2B5EF4-FFF2-40B4-BE49-F238E27FC236}">
                <a16:creationId xmlns:a16="http://schemas.microsoft.com/office/drawing/2014/main" id="{C2E8FB1F-F822-4037-8816-58C8F78411F9}"/>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103</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Imagen 8">
            <a:extLst>
              <a:ext uri="{FF2B5EF4-FFF2-40B4-BE49-F238E27FC236}">
                <a16:creationId xmlns:a16="http://schemas.microsoft.com/office/drawing/2014/main" id="{BAD720F1-C94A-4FCA-81A1-889B4848539F}"/>
              </a:ext>
            </a:extLst>
          </p:cNvPr>
          <p:cNvPicPr>
            <a:picLocks noChangeAspect="1"/>
          </p:cNvPicPr>
          <p:nvPr/>
        </p:nvPicPr>
        <p:blipFill>
          <a:blip r:embed="rId2"/>
          <a:stretch>
            <a:fillRect/>
          </a:stretch>
        </p:blipFill>
        <p:spPr>
          <a:xfrm>
            <a:off x="1535797" y="1883899"/>
            <a:ext cx="9120406" cy="4584589"/>
          </a:xfrm>
          <a:prstGeom prst="rect">
            <a:avLst/>
          </a:prstGeom>
        </p:spPr>
      </p:pic>
    </p:spTree>
    <p:extLst>
      <p:ext uri="{BB962C8B-B14F-4D97-AF65-F5344CB8AC3E}">
        <p14:creationId xmlns:p14="http://schemas.microsoft.com/office/powerpoint/2010/main" val="31103919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arcador de número de diapositiva 3">
            <a:extLst>
              <a:ext uri="{FF2B5EF4-FFF2-40B4-BE49-F238E27FC236}">
                <a16:creationId xmlns:a16="http://schemas.microsoft.com/office/drawing/2014/main" id="{10270F12-D2CA-40D9-9905-78B494028B5A}"/>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104</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Marcador de contenido 4">
            <a:extLst>
              <a:ext uri="{FF2B5EF4-FFF2-40B4-BE49-F238E27FC236}">
                <a16:creationId xmlns:a16="http://schemas.microsoft.com/office/drawing/2014/main" id="{566C5F40-4E56-411E-B5A5-01C927F35C10}"/>
              </a:ext>
            </a:extLst>
          </p:cNvPr>
          <p:cNvPicPr>
            <a:picLocks noGrp="1"/>
          </p:cNvPicPr>
          <p:nvPr>
            <p:ph idx="1"/>
          </p:nvPr>
        </p:nvPicPr>
        <p:blipFill rotWithShape="1">
          <a:blip r:embed="rId2"/>
          <a:srcRect l="20073" t="16764" r="20469" b="62163"/>
          <a:stretch/>
        </p:blipFill>
        <p:spPr bwMode="auto">
          <a:xfrm>
            <a:off x="764898" y="1186172"/>
            <a:ext cx="10662204" cy="50458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70932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E31F02-3E73-4F7A-8649-6187E8CE8A7C}"/>
              </a:ext>
            </a:extLst>
          </p:cNvPr>
          <p:cNvSpPr>
            <a:spLocks noGrp="1"/>
          </p:cNvSpPr>
          <p:nvPr>
            <p:ph type="title"/>
          </p:nvPr>
        </p:nvSpPr>
        <p:spPr>
          <a:xfrm>
            <a:off x="576775" y="1247420"/>
            <a:ext cx="11071273" cy="675361"/>
          </a:xfrm>
        </p:spPr>
        <p:txBody>
          <a:bodyPr/>
          <a:lstStyle/>
          <a:p>
            <a:r>
              <a:rPr lang="es-MX" sz="3600" b="1" dirty="0">
                <a:solidFill>
                  <a:schemeClr val="tx1"/>
                </a:solidFill>
              </a:rPr>
              <a:t>En caso de ser factura de ingreso aquí debemos poner la clave de servicio y precio del flete.</a:t>
            </a:r>
          </a:p>
        </p:txBody>
      </p:sp>
      <p:pic>
        <p:nvPicPr>
          <p:cNvPr id="5" name="Marcador de contenido 4">
            <a:extLst>
              <a:ext uri="{FF2B5EF4-FFF2-40B4-BE49-F238E27FC236}">
                <a16:creationId xmlns:a16="http://schemas.microsoft.com/office/drawing/2014/main" id="{58AC2DBD-7B29-4171-BF79-6F7F3B4B3A9C}"/>
              </a:ext>
            </a:extLst>
          </p:cNvPr>
          <p:cNvPicPr>
            <a:picLocks noGrp="1"/>
          </p:cNvPicPr>
          <p:nvPr>
            <p:ph idx="1"/>
          </p:nvPr>
        </p:nvPicPr>
        <p:blipFill rotWithShape="1">
          <a:blip r:embed="rId2"/>
          <a:srcRect l="19849" t="35808" r="20377" b="37102"/>
          <a:stretch/>
        </p:blipFill>
        <p:spPr bwMode="auto">
          <a:xfrm>
            <a:off x="1709427" y="2349304"/>
            <a:ext cx="8773146" cy="3826413"/>
          </a:xfrm>
          <a:prstGeom prst="rect">
            <a:avLst/>
          </a:prstGeom>
          <a:ln>
            <a:noFill/>
          </a:ln>
          <a:extLst>
            <a:ext uri="{53640926-AAD7-44D8-BBD7-CCE9431645EC}">
              <a14:shadowObscured xmlns:a14="http://schemas.microsoft.com/office/drawing/2010/main"/>
            </a:ext>
          </a:extLst>
        </p:spPr>
      </p:pic>
      <p:sp>
        <p:nvSpPr>
          <p:cNvPr id="6" name="Marcador de número de diapositiva 3">
            <a:extLst>
              <a:ext uri="{FF2B5EF4-FFF2-40B4-BE49-F238E27FC236}">
                <a16:creationId xmlns:a16="http://schemas.microsoft.com/office/drawing/2014/main" id="{8A91545A-F418-428D-B135-829B9B2477BC}"/>
              </a:ext>
            </a:extLst>
          </p:cNvPr>
          <p:cNvSpPr>
            <a:spLocks noGrp="1"/>
          </p:cNvSpPr>
          <p:nvPr/>
        </p:nvSpPr>
        <p:spPr>
          <a:xfrm>
            <a:off x="0" y="6541476"/>
            <a:ext cx="439387" cy="316524"/>
          </a:xfrm>
          <a:prstGeom prst="rect">
            <a:avLst/>
          </a:prstGeom>
          <a:solidFill>
            <a:schemeClr val="bg1"/>
          </a:solid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FF4463D-C809-40C6-80C5-782F59AD1978}" type="slidenum">
              <a:rPr kumimoji="0" lang="es-ES" sz="14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105</a:t>
            </a:fld>
            <a:endPar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50665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3DB08D6-72EE-40CC-81AB-C49832287A5B}"/>
              </a:ext>
            </a:extLst>
          </p:cNvPr>
          <p:cNvSpPr>
            <a:spLocks noGrp="1"/>
          </p:cNvSpPr>
          <p:nvPr>
            <p:ph type="title"/>
          </p:nvPr>
        </p:nvSpPr>
        <p:spPr>
          <a:xfrm>
            <a:off x="838200" y="745832"/>
            <a:ext cx="10515600" cy="1325563"/>
          </a:xfrm>
        </p:spPr>
        <p:txBody>
          <a:bodyPr/>
          <a:lstStyle/>
          <a:p>
            <a:r>
              <a:rPr lang="es-MX" dirty="0"/>
              <a:t>PARTES DEL TRANSPORTE</a:t>
            </a:r>
          </a:p>
        </p:txBody>
      </p:sp>
      <p:sp>
        <p:nvSpPr>
          <p:cNvPr id="6" name="Marcador de contenido 5">
            <a:extLst>
              <a:ext uri="{FF2B5EF4-FFF2-40B4-BE49-F238E27FC236}">
                <a16:creationId xmlns:a16="http://schemas.microsoft.com/office/drawing/2014/main" id="{A557981F-CB13-4D4D-AFE2-778E81753FDE}"/>
              </a:ext>
            </a:extLst>
          </p:cNvPr>
          <p:cNvSpPr>
            <a:spLocks noGrp="1"/>
          </p:cNvSpPr>
          <p:nvPr>
            <p:ph idx="1"/>
          </p:nvPr>
        </p:nvSpPr>
        <p:spPr>
          <a:xfrm>
            <a:off x="838200" y="2071395"/>
            <a:ext cx="10515600" cy="4105567"/>
          </a:xfrm>
        </p:spPr>
        <p:txBody>
          <a:bodyPr>
            <a:normAutofit/>
          </a:bodyPr>
          <a:lstStyle/>
          <a:p>
            <a:r>
              <a:rPr lang="es-MX" dirty="0"/>
              <a:t>Este apartado sirve para registrar la información correspondiente a las partes del transporte con las que se realizará el traslado de bienes y/o mercancías, y que no sean propiedad del emisor del CFDI con complemento Carta Porte.</a:t>
            </a:r>
          </a:p>
          <a:p>
            <a:r>
              <a:rPr lang="es-MX" dirty="0"/>
              <a:t>Esta sección solo debe existir si la clave registrada en el campo “</a:t>
            </a:r>
            <a:r>
              <a:rPr lang="es-MX" dirty="0" err="1"/>
              <a:t>TipoFigura</a:t>
            </a:r>
            <a:r>
              <a:rPr lang="es-MX" dirty="0"/>
              <a:t>” corresponde al valor “02”- Propietario o “03” -Arrendador, y se podrá registrar tantas veces sea necesario.</a:t>
            </a:r>
          </a:p>
          <a:p>
            <a:r>
              <a:rPr lang="es-MX" dirty="0"/>
              <a:t>• Parte del transporte (</a:t>
            </a:r>
            <a:r>
              <a:rPr lang="es-MX" dirty="0" err="1"/>
              <a:t>ParteTransporte</a:t>
            </a:r>
            <a:r>
              <a:rPr lang="es-MX" dirty="0"/>
              <a:t>): En este campo se deberá registrar la clave que pertenece al transporte o la parte de transporte que no es propiedad del emisor del comprobante y que se encuentra en el catálogo </a:t>
            </a:r>
            <a:r>
              <a:rPr lang="es-MX" dirty="0" err="1"/>
              <a:t>c_ParteTransporte</a:t>
            </a:r>
            <a:r>
              <a:rPr lang="es-MX" dirty="0"/>
              <a:t> del complemento Carta </a:t>
            </a:r>
            <a:r>
              <a:rPr lang="es-MX" dirty="0" err="1"/>
              <a:t>Porte,publicado</a:t>
            </a:r>
            <a:r>
              <a:rPr lang="es-MX" dirty="0"/>
              <a:t> en el Portal del SAT</a:t>
            </a:r>
          </a:p>
        </p:txBody>
      </p:sp>
    </p:spTree>
    <p:extLst>
      <p:ext uri="{BB962C8B-B14F-4D97-AF65-F5344CB8AC3E}">
        <p14:creationId xmlns:p14="http://schemas.microsoft.com/office/powerpoint/2010/main" val="3641767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29AF722-6B83-DE23-398E-15E9CE292C48}"/>
              </a:ext>
            </a:extLst>
          </p:cNvPr>
          <p:cNvSpPr>
            <a:spLocks noGrp="1"/>
          </p:cNvSpPr>
          <p:nvPr>
            <p:ph type="title"/>
          </p:nvPr>
        </p:nvSpPr>
        <p:spPr/>
        <p:txBody>
          <a:bodyPr/>
          <a:lstStyle/>
          <a:p>
            <a:r>
              <a:rPr lang="es-MX" dirty="0" err="1"/>
              <a:t>Estimulos</a:t>
            </a:r>
            <a:r>
              <a:rPr lang="es-MX" dirty="0"/>
              <a:t> fiscales</a:t>
            </a:r>
          </a:p>
        </p:txBody>
      </p:sp>
      <p:sp>
        <p:nvSpPr>
          <p:cNvPr id="5" name="Marcador de texto 4">
            <a:extLst>
              <a:ext uri="{FF2B5EF4-FFF2-40B4-BE49-F238E27FC236}">
                <a16:creationId xmlns:a16="http://schemas.microsoft.com/office/drawing/2014/main" id="{02F6551C-A451-15D9-22D6-2A04EB1EE995}"/>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20043581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1 Título">
            <a:extLst>
              <a:ext uri="{FF2B5EF4-FFF2-40B4-BE49-F238E27FC236}">
                <a16:creationId xmlns:a16="http://schemas.microsoft.com/office/drawing/2014/main" id="{EDF087A0-91F1-4344-B49E-DA1173D250D3}"/>
              </a:ext>
            </a:extLst>
          </p:cNvPr>
          <p:cNvSpPr>
            <a:spLocks noGrp="1"/>
          </p:cNvSpPr>
          <p:nvPr>
            <p:ph type="title"/>
          </p:nvPr>
        </p:nvSpPr>
        <p:spPr/>
        <p:txBody>
          <a:bodyPr/>
          <a:lstStyle/>
          <a:p>
            <a:r>
              <a:rPr lang="es-MX" altLang="es-MX" sz="2400" dirty="0"/>
              <a:t>ESTIMULOS IEPS POR DIESEL</a:t>
            </a:r>
            <a:br>
              <a:rPr lang="es-MX" altLang="es-MX" sz="2400" dirty="0"/>
            </a:br>
            <a:r>
              <a:rPr lang="es-MX" altLang="es-MX" sz="2400" dirty="0"/>
              <a:t>(ART. 16 FRACC. IV LIF)</a:t>
            </a:r>
          </a:p>
        </p:txBody>
      </p:sp>
      <p:sp>
        <p:nvSpPr>
          <p:cNvPr id="45059" name="2 Marcador de contenido">
            <a:extLst>
              <a:ext uri="{FF2B5EF4-FFF2-40B4-BE49-F238E27FC236}">
                <a16:creationId xmlns:a16="http://schemas.microsoft.com/office/drawing/2014/main" id="{04CCBA18-721B-44EF-A0B6-28E69081385F}"/>
              </a:ext>
            </a:extLst>
          </p:cNvPr>
          <p:cNvSpPr>
            <a:spLocks noGrp="1"/>
          </p:cNvSpPr>
          <p:nvPr>
            <p:ph idx="1"/>
          </p:nvPr>
        </p:nvSpPr>
        <p:spPr/>
        <p:txBody>
          <a:bodyPr/>
          <a:lstStyle/>
          <a:p>
            <a:pPr algn="just"/>
            <a:r>
              <a:rPr lang="es-ES" altLang="es-MX" sz="2400" dirty="0"/>
              <a:t>Se otorga un estímulo fiscal a los contribuyentes que adquieran </a:t>
            </a:r>
            <a:r>
              <a:rPr lang="es-ES" altLang="es-MX" sz="2400" dirty="0" err="1"/>
              <a:t>diesel</a:t>
            </a:r>
            <a:r>
              <a:rPr lang="es-ES" altLang="es-MX" sz="2400" dirty="0"/>
              <a:t> para su consumo final y que sea </a:t>
            </a:r>
            <a:r>
              <a:rPr lang="es-ES" altLang="es-MX" sz="2400" u="sng" dirty="0"/>
              <a:t>para uso automotriz en vehículos que se destinen exclusivamente al transporte público y privado, de personas o de carga</a:t>
            </a:r>
            <a:r>
              <a:rPr lang="es-ES" altLang="es-MX" sz="2400" dirty="0"/>
              <a:t>, consistente en permitir el acreditamiento del impuesto especial sobre producción y servicios a que se refiere el artículo 2o.-A, fracción I de la Ley del Impuesto Especial sobre Producción y Servicios, que Petróleos Mexicanos y sus organismos subsidiarios hayan causado por la enajenación de este combustible.</a:t>
            </a:r>
            <a:endParaRPr lang="es-MX" altLang="es-MX" sz="2400" dirty="0"/>
          </a:p>
        </p:txBody>
      </p:sp>
      <p:sp>
        <p:nvSpPr>
          <p:cNvPr id="4" name="3 Marcador de número de diapositiva">
            <a:extLst>
              <a:ext uri="{FF2B5EF4-FFF2-40B4-BE49-F238E27FC236}">
                <a16:creationId xmlns:a16="http://schemas.microsoft.com/office/drawing/2014/main" id="{1F0A1211-8C7D-4E34-83BC-BE9D20B6D42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5AD489A-6DCC-4CAA-9F14-8273D7E7D548}"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36359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09251-87C9-4793-A961-09B903D96C43}"/>
              </a:ext>
            </a:extLst>
          </p:cNvPr>
          <p:cNvSpPr>
            <a:spLocks noGrp="1"/>
          </p:cNvSpPr>
          <p:nvPr>
            <p:ph type="title"/>
          </p:nvPr>
        </p:nvSpPr>
        <p:spPr/>
        <p:txBody>
          <a:bodyPr>
            <a:normAutofit/>
          </a:bodyPr>
          <a:lstStyle/>
          <a:p>
            <a:pPr algn="ctr"/>
            <a:r>
              <a:rPr lang="es-MX" b="1" dirty="0"/>
              <a:t>Definición de transporte privado de carga o pasajeros</a:t>
            </a:r>
          </a:p>
        </p:txBody>
      </p:sp>
      <p:sp>
        <p:nvSpPr>
          <p:cNvPr id="3" name="Marcador de contenido 2">
            <a:extLst>
              <a:ext uri="{FF2B5EF4-FFF2-40B4-BE49-F238E27FC236}">
                <a16:creationId xmlns:a16="http://schemas.microsoft.com/office/drawing/2014/main" id="{C4FA761B-C95D-4111-9EDE-E4668CE9E62A}"/>
              </a:ext>
            </a:extLst>
          </p:cNvPr>
          <p:cNvSpPr>
            <a:spLocks noGrp="1"/>
          </p:cNvSpPr>
          <p:nvPr>
            <p:ph idx="1"/>
          </p:nvPr>
        </p:nvSpPr>
        <p:spPr/>
        <p:txBody>
          <a:bodyPr>
            <a:noAutofit/>
          </a:bodyPr>
          <a:lstStyle/>
          <a:p>
            <a:pPr algn="just"/>
            <a:r>
              <a:rPr lang="es-MX" sz="2000" dirty="0"/>
              <a:t>Se entiende por transporte privado de personas o de carga, aquél que realizan los contribuyentes con vehículos de su propiedad o con vehículos que tengan en arrendamiento, incluyendo el arrendamiento financiero, para transportar bienes propios o su personal, o bienes o personal, relacionados con sus actividades económicas, sin que por ello se genere un cobro.</a:t>
            </a:r>
          </a:p>
        </p:txBody>
      </p:sp>
      <p:sp>
        <p:nvSpPr>
          <p:cNvPr id="4" name="Marcador de número de diapositiva 3">
            <a:extLst>
              <a:ext uri="{FF2B5EF4-FFF2-40B4-BE49-F238E27FC236}">
                <a16:creationId xmlns:a16="http://schemas.microsoft.com/office/drawing/2014/main" id="{34376A52-2F72-4A19-ACEE-702AD4F08C56}"/>
              </a:ext>
            </a:extLst>
          </p:cNvPr>
          <p:cNvSpPr>
            <a:spLocks noGrp="1"/>
          </p:cNvSpPr>
          <p:nvPr>
            <p:ph type="sldNum" sz="quarter" idx="12"/>
          </p:nvPr>
        </p:nvSpPr>
        <p:spPr>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s-E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3303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1 Título">
            <a:extLst>
              <a:ext uri="{FF2B5EF4-FFF2-40B4-BE49-F238E27FC236}">
                <a16:creationId xmlns:a16="http://schemas.microsoft.com/office/drawing/2014/main" id="{17E4129B-BF78-4871-AF2C-48E5D97E206E}"/>
              </a:ext>
            </a:extLst>
          </p:cNvPr>
          <p:cNvSpPr>
            <a:spLocks noGrp="1"/>
          </p:cNvSpPr>
          <p:nvPr>
            <p:ph type="title"/>
          </p:nvPr>
        </p:nvSpPr>
        <p:spPr/>
        <p:txBody>
          <a:bodyPr/>
          <a:lstStyle/>
          <a:p>
            <a:r>
              <a:rPr lang="es-MX" altLang="es-MX"/>
              <a:t>REQUISITOS</a:t>
            </a:r>
          </a:p>
        </p:txBody>
      </p:sp>
      <p:sp>
        <p:nvSpPr>
          <p:cNvPr id="3" name="2 Marcador de contenido">
            <a:extLst>
              <a:ext uri="{FF2B5EF4-FFF2-40B4-BE49-F238E27FC236}">
                <a16:creationId xmlns:a16="http://schemas.microsoft.com/office/drawing/2014/main" id="{D8CEADE3-BB68-453C-9B4C-6CE8273175FB}"/>
              </a:ext>
            </a:extLst>
          </p:cNvPr>
          <p:cNvSpPr>
            <a:spLocks noGrp="1"/>
          </p:cNvSpPr>
          <p:nvPr>
            <p:ph idx="1"/>
          </p:nvPr>
        </p:nvSpPr>
        <p:spPr/>
        <p:txBody>
          <a:bodyPr>
            <a:normAutofit/>
          </a:bodyPr>
          <a:lstStyle/>
          <a:p>
            <a:pPr marL="0" indent="0" algn="just">
              <a:buNone/>
              <a:defRPr/>
            </a:pPr>
            <a:r>
              <a:rPr lang="es-ES" sz="2000" dirty="0"/>
              <a:t>PEMEX y sus organismos subsidiarios o sus agencias o distribuidores autorizados </a:t>
            </a:r>
            <a:r>
              <a:rPr lang="es-ES" sz="2000" u="sng" dirty="0"/>
              <a:t>deberán desglosar</a:t>
            </a:r>
            <a:r>
              <a:rPr lang="es-ES" sz="2000" dirty="0"/>
              <a:t> expresamente y por separado en el comprobante correspondiente el impuesto especial sobre producción y servicios que Petróleos Mexicanos y sus organismos subsidiarios hubieran causado por la enajenación de que se trate en los términos del artículo 2o.-A, fracción I de la Ley del Impuesto Especial sobre Producción y Servicios. </a:t>
            </a:r>
          </a:p>
          <a:p>
            <a:pPr marL="0" indent="0" algn="just">
              <a:buNone/>
              <a:defRPr/>
            </a:pPr>
            <a:r>
              <a:rPr lang="es-ES" sz="2000" dirty="0"/>
              <a:t>El comprobante que se expida deberá reunir los requisitos que mediante reglas de carácter general establezca el Servicio de Administración Tributaria.</a:t>
            </a:r>
            <a:endParaRPr lang="es-MX" sz="2000" dirty="0"/>
          </a:p>
        </p:txBody>
      </p:sp>
      <p:sp>
        <p:nvSpPr>
          <p:cNvPr id="4" name="3 Marcador de número de diapositiva">
            <a:extLst>
              <a:ext uri="{FF2B5EF4-FFF2-40B4-BE49-F238E27FC236}">
                <a16:creationId xmlns:a16="http://schemas.microsoft.com/office/drawing/2014/main" id="{2CE6F97D-B008-442B-A7FD-AE8F2C3CF7E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FC2FD15-870E-46FD-8F18-0EB15E96A839}"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D6415E-2FDA-4C8D-8C9E-27942416F49E}"/>
              </a:ext>
            </a:extLst>
          </p:cNvPr>
          <p:cNvSpPr>
            <a:spLocks noGrp="1"/>
          </p:cNvSpPr>
          <p:nvPr>
            <p:ph type="title"/>
          </p:nvPr>
        </p:nvSpPr>
        <p:spPr/>
        <p:txBody>
          <a:bodyPr/>
          <a:lstStyle/>
          <a:p>
            <a:r>
              <a:rPr lang="es-MX" sz="4000" b="1" dirty="0"/>
              <a:t>Requisitos</a:t>
            </a:r>
          </a:p>
        </p:txBody>
      </p:sp>
      <p:sp>
        <p:nvSpPr>
          <p:cNvPr id="3" name="Marcador de contenido 2">
            <a:extLst>
              <a:ext uri="{FF2B5EF4-FFF2-40B4-BE49-F238E27FC236}">
                <a16:creationId xmlns:a16="http://schemas.microsoft.com/office/drawing/2014/main" id="{042DBC3D-78F3-451C-BFCC-7D2E35F3B6E8}"/>
              </a:ext>
            </a:extLst>
          </p:cNvPr>
          <p:cNvSpPr>
            <a:spLocks noGrp="1"/>
          </p:cNvSpPr>
          <p:nvPr>
            <p:ph idx="1"/>
          </p:nvPr>
        </p:nvSpPr>
        <p:spPr/>
        <p:txBody>
          <a:bodyPr>
            <a:noAutofit/>
          </a:bodyPr>
          <a:lstStyle/>
          <a:p>
            <a:pPr marL="0" indent="0" algn="just">
              <a:lnSpc>
                <a:spcPct val="88000"/>
              </a:lnSpc>
              <a:spcBef>
                <a:spcPts val="225"/>
              </a:spcBef>
              <a:buNone/>
              <a:defRPr sz="1300"/>
            </a:pPr>
            <a:r>
              <a:rPr lang="es-MX" sz="1800" dirty="0"/>
              <a:t>Para que proceda el acreditamiento  deberán cumplir con los siguientes requisitos:</a:t>
            </a:r>
          </a:p>
          <a:p>
            <a:pPr marL="0" indent="0" algn="just">
              <a:lnSpc>
                <a:spcPct val="88000"/>
              </a:lnSpc>
              <a:spcBef>
                <a:spcPts val="225"/>
              </a:spcBef>
              <a:buNone/>
              <a:defRPr sz="1300"/>
            </a:pPr>
            <a:endParaRPr lang="es-MX" sz="1800" dirty="0"/>
          </a:p>
          <a:p>
            <a:pPr algn="just">
              <a:lnSpc>
                <a:spcPct val="88000"/>
              </a:lnSpc>
              <a:spcBef>
                <a:spcPts val="225"/>
              </a:spcBef>
              <a:buFont typeface="Wingdings" panose="05000000000000000000" pitchFamily="2" charset="2"/>
              <a:buChar char="Ø"/>
              <a:defRPr sz="1300"/>
            </a:pPr>
            <a:r>
              <a:rPr lang="es-MX" sz="1800" dirty="0"/>
              <a:t>El pago por la adquisición del combustible deberá efectuarse con: </a:t>
            </a:r>
          </a:p>
          <a:p>
            <a:pPr algn="just">
              <a:lnSpc>
                <a:spcPct val="88000"/>
              </a:lnSpc>
              <a:spcBef>
                <a:spcPts val="225"/>
              </a:spcBef>
              <a:defRPr sz="1300"/>
            </a:pPr>
            <a:r>
              <a:rPr lang="es-MX" sz="1800" dirty="0"/>
              <a:t>Monedero electrónico; </a:t>
            </a:r>
          </a:p>
          <a:p>
            <a:pPr algn="just">
              <a:lnSpc>
                <a:spcPct val="88000"/>
              </a:lnSpc>
              <a:spcBef>
                <a:spcPts val="225"/>
              </a:spcBef>
              <a:defRPr sz="1300"/>
            </a:pPr>
            <a:r>
              <a:rPr lang="es-MX" sz="1800" dirty="0"/>
              <a:t>Tarjeta de crédito, débito o de servicios, expedida a favor del contribuyente que pretenda hacer el acreditamiento; </a:t>
            </a:r>
          </a:p>
          <a:p>
            <a:pPr algn="just">
              <a:lnSpc>
                <a:spcPct val="88000"/>
              </a:lnSpc>
              <a:spcBef>
                <a:spcPts val="225"/>
              </a:spcBef>
              <a:defRPr sz="1300"/>
            </a:pPr>
            <a:r>
              <a:rPr lang="es-MX" sz="1800" dirty="0"/>
              <a:t>Con cheque nominativo expedido por el adquirente para abono en cuenta del enajenante </a:t>
            </a:r>
          </a:p>
          <a:p>
            <a:pPr algn="just">
              <a:lnSpc>
                <a:spcPct val="88000"/>
              </a:lnSpc>
              <a:spcBef>
                <a:spcPts val="225"/>
              </a:spcBef>
              <a:defRPr sz="1300"/>
            </a:pPr>
            <a:r>
              <a:rPr lang="es-MX" sz="1800" dirty="0"/>
              <a:t>Transferencia electrónica de fondos desde cuentas abiertas a nombre del contribuyente.</a:t>
            </a:r>
          </a:p>
          <a:p>
            <a:pPr marL="0" indent="0" algn="just">
              <a:lnSpc>
                <a:spcPct val="88000"/>
              </a:lnSpc>
              <a:spcBef>
                <a:spcPts val="225"/>
              </a:spcBef>
              <a:buNone/>
              <a:defRPr sz="1300"/>
            </a:pPr>
            <a:endParaRPr lang="es-MX" sz="1800" dirty="0"/>
          </a:p>
          <a:p>
            <a:pPr algn="just">
              <a:lnSpc>
                <a:spcPct val="88000"/>
              </a:lnSpc>
              <a:spcBef>
                <a:spcPts val="225"/>
              </a:spcBef>
              <a:buChar char="➢"/>
              <a:defRPr sz="1300"/>
            </a:pPr>
            <a:r>
              <a:rPr lang="es-MX" sz="1800" dirty="0"/>
              <a:t>contar con el pedimento de importación o con el comprobante fiscal correspondiente a la adquisición del biodiésel o sus mezclas.</a:t>
            </a:r>
          </a:p>
          <a:p>
            <a:pPr algn="just">
              <a:lnSpc>
                <a:spcPct val="88000"/>
              </a:lnSpc>
              <a:spcBef>
                <a:spcPts val="225"/>
              </a:spcBef>
              <a:buChar char="➢"/>
              <a:defRPr sz="1300"/>
            </a:pPr>
            <a:r>
              <a:rPr lang="es-MX" sz="1800" dirty="0"/>
              <a:t>Deberán llevar los controles y registros que mediante reglas de carácter general establezca el SAT.</a:t>
            </a:r>
          </a:p>
          <a:p>
            <a:pPr algn="just">
              <a:lnSpc>
                <a:spcPct val="88000"/>
              </a:lnSpc>
              <a:spcBef>
                <a:spcPts val="225"/>
              </a:spcBef>
              <a:buChar char="➢"/>
              <a:defRPr sz="1300"/>
            </a:pPr>
            <a:endParaRPr lang="es-MX" sz="1800" dirty="0"/>
          </a:p>
          <a:p>
            <a:endParaRPr lang="es-MX" sz="4000" dirty="0"/>
          </a:p>
        </p:txBody>
      </p:sp>
      <p:sp>
        <p:nvSpPr>
          <p:cNvPr id="4" name="Marcador de número de diapositiva 3">
            <a:extLst>
              <a:ext uri="{FF2B5EF4-FFF2-40B4-BE49-F238E27FC236}">
                <a16:creationId xmlns:a16="http://schemas.microsoft.com/office/drawing/2014/main" id="{ED489EBA-6D31-4240-84B6-69635B2DB8EC}"/>
              </a:ext>
            </a:extLst>
          </p:cNvPr>
          <p:cNvSpPr>
            <a:spLocks noGrp="1"/>
          </p:cNvSpPr>
          <p:nvPr>
            <p:ph type="sldNum" sz="quarter" idx="12"/>
          </p:nvPr>
        </p:nvSpPr>
        <p:spPr>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s-E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0737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1 Título">
            <a:extLst>
              <a:ext uri="{FF2B5EF4-FFF2-40B4-BE49-F238E27FC236}">
                <a16:creationId xmlns:a16="http://schemas.microsoft.com/office/drawing/2014/main" id="{A64E8912-B314-488A-8B66-32954CAAB897}"/>
              </a:ext>
            </a:extLst>
          </p:cNvPr>
          <p:cNvSpPr>
            <a:spLocks noGrp="1"/>
          </p:cNvSpPr>
          <p:nvPr>
            <p:ph type="title"/>
          </p:nvPr>
        </p:nvSpPr>
        <p:spPr/>
        <p:txBody>
          <a:bodyPr/>
          <a:lstStyle/>
          <a:p>
            <a:r>
              <a:rPr lang="es-MX" altLang="es-MX"/>
              <a:t>ACREDITAMIENTO CONTRA EL ISR 	</a:t>
            </a:r>
          </a:p>
        </p:txBody>
      </p:sp>
      <p:sp>
        <p:nvSpPr>
          <p:cNvPr id="47107" name="2 Marcador de contenido">
            <a:extLst>
              <a:ext uri="{FF2B5EF4-FFF2-40B4-BE49-F238E27FC236}">
                <a16:creationId xmlns:a16="http://schemas.microsoft.com/office/drawing/2014/main" id="{2AC5E063-2446-4C97-B699-3F9097106530}"/>
              </a:ext>
            </a:extLst>
          </p:cNvPr>
          <p:cNvSpPr>
            <a:spLocks noGrp="1"/>
          </p:cNvSpPr>
          <p:nvPr>
            <p:ph idx="1"/>
          </p:nvPr>
        </p:nvSpPr>
        <p:spPr/>
        <p:txBody>
          <a:bodyPr/>
          <a:lstStyle/>
          <a:p>
            <a:pPr algn="just"/>
            <a:r>
              <a:rPr lang="es-ES" altLang="es-MX" dirty="0"/>
              <a:t>El acreditamiento a que se refiere esta fracción únicamente podrá </a:t>
            </a:r>
            <a:r>
              <a:rPr lang="es-ES" altLang="es-MX" u="sng" dirty="0"/>
              <a:t>efectuarse contra el ISR</a:t>
            </a:r>
            <a:r>
              <a:rPr lang="es-ES" altLang="es-MX" dirty="0"/>
              <a:t> que tenga el contribuyente a su cargo correspondiente al mismo ejercicio en que se determine el estímulo, que se deba enterar, incluso en los pagos provisionales del mes en que se adquiera el </a:t>
            </a:r>
            <a:r>
              <a:rPr lang="es-ES" altLang="es-MX" dirty="0" err="1"/>
              <a:t>diesel</a:t>
            </a:r>
            <a:r>
              <a:rPr lang="es-ES" altLang="es-MX" dirty="0"/>
              <a:t>, utilizando la forma oficial que mediante reglas de carácter general dé a conocer el Servicio de Administración Tributaria.</a:t>
            </a:r>
            <a:endParaRPr lang="es-MX" altLang="es-MX" dirty="0"/>
          </a:p>
        </p:txBody>
      </p:sp>
      <p:sp>
        <p:nvSpPr>
          <p:cNvPr id="4" name="3 Marcador de número de diapositiva">
            <a:extLst>
              <a:ext uri="{FF2B5EF4-FFF2-40B4-BE49-F238E27FC236}">
                <a16:creationId xmlns:a16="http://schemas.microsoft.com/office/drawing/2014/main" id="{B51F62D8-B9F8-4709-86E7-8B1D5983375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8758F50-9675-438A-B11E-4A5D7B2AF0B0}"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100828-9AF2-4E57-AEE2-BD27E704B445}"/>
              </a:ext>
            </a:extLst>
          </p:cNvPr>
          <p:cNvSpPr>
            <a:spLocks noGrp="1"/>
          </p:cNvSpPr>
          <p:nvPr>
            <p:ph type="title"/>
          </p:nvPr>
        </p:nvSpPr>
        <p:spPr/>
        <p:txBody>
          <a:bodyPr/>
          <a:lstStyle/>
          <a:p>
            <a:endParaRPr lang="es-MX"/>
          </a:p>
        </p:txBody>
      </p:sp>
      <p:sp>
        <p:nvSpPr>
          <p:cNvPr id="4" name="Marcador de número de diapositiva 3">
            <a:extLst>
              <a:ext uri="{FF2B5EF4-FFF2-40B4-BE49-F238E27FC236}">
                <a16:creationId xmlns:a16="http://schemas.microsoft.com/office/drawing/2014/main" id="{A939841C-C204-4D7B-8F6A-EDF5864D7D8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9073335-C422-4331-8835-7693CE72088F}"/>
              </a:ext>
            </a:extLst>
          </p:cNvPr>
          <p:cNvPicPr>
            <a:picLocks noChangeAspect="1"/>
          </p:cNvPicPr>
          <p:nvPr/>
        </p:nvPicPr>
        <p:blipFill rotWithShape="1">
          <a:blip r:embed="rId2"/>
          <a:srcRect l="3538" t="30390" r="26375" b="20586"/>
          <a:stretch/>
        </p:blipFill>
        <p:spPr>
          <a:xfrm>
            <a:off x="1847528" y="1988841"/>
            <a:ext cx="8229600" cy="3236361"/>
          </a:xfrm>
          <a:prstGeom prst="rect">
            <a:avLst/>
          </a:prstGeom>
        </p:spPr>
      </p:pic>
    </p:spTree>
    <p:extLst>
      <p:ext uri="{BB962C8B-B14F-4D97-AF65-F5344CB8AC3E}">
        <p14:creationId xmlns:p14="http://schemas.microsoft.com/office/powerpoint/2010/main" val="22113241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normAutofit/>
          </a:bodyPr>
          <a:lstStyle/>
          <a:p>
            <a:pPr algn="ctr" eaLnBrk="1" hangingPunct="1"/>
            <a:r>
              <a:rPr lang="es-MX" altLang="es-MX" sz="2700" dirty="0"/>
              <a:t>Estímulos por pago de Peajes </a:t>
            </a:r>
            <a:br>
              <a:rPr lang="es-MX" altLang="es-MX" sz="2700" dirty="0"/>
            </a:br>
            <a:r>
              <a:rPr lang="es-MX" altLang="es-MX" sz="2700" dirty="0"/>
              <a:t>(Art. 16 fracción. V)</a:t>
            </a:r>
          </a:p>
        </p:txBody>
      </p:sp>
      <p:sp>
        <p:nvSpPr>
          <p:cNvPr id="29699" name="2 Marcador de contenido"/>
          <p:cNvSpPr>
            <a:spLocks noGrp="1"/>
          </p:cNvSpPr>
          <p:nvPr>
            <p:ph idx="1"/>
          </p:nvPr>
        </p:nvSpPr>
        <p:spPr/>
        <p:txBody>
          <a:bodyPr>
            <a:noAutofit/>
          </a:bodyPr>
          <a:lstStyle/>
          <a:p>
            <a:pPr marL="0" indent="0" algn="just">
              <a:buNone/>
            </a:pPr>
            <a:r>
              <a:rPr lang="es-ES" altLang="es-MX" sz="1800" dirty="0"/>
              <a:t>Continúa el estímulo fiscal a los contribuyentes que se dediquen exclusivamente al transporte terrestre público y privado, de carga o pasaje, así como </a:t>
            </a:r>
            <a:r>
              <a:rPr lang="es-ES" altLang="es-MX" sz="1800" b="1" dirty="0">
                <a:solidFill>
                  <a:srgbClr val="FF0000"/>
                </a:solidFill>
              </a:rPr>
              <a:t>el turístico</a:t>
            </a:r>
            <a:r>
              <a:rPr lang="es-ES" altLang="es-MX" sz="1800" dirty="0"/>
              <a:t> que utilizan la Red Nacional de Autopistas de Cuota, consistente en permitir un acreditamiento de los gastos realizados en el pago de los servicios por el uso de la infraestructura carretera de cuota hasta en un 50 % del gasto total erogado por este concepto.</a:t>
            </a:r>
            <a:endParaRPr lang="es-MX" altLang="es-MX" sz="1800" dirty="0"/>
          </a:p>
          <a:p>
            <a:pPr algn="just" eaLnBrk="1" hangingPunct="1"/>
            <a:r>
              <a:rPr lang="es-MX" altLang="es-MX" sz="1800" dirty="0"/>
              <a:t>Los contribuyentes considerarán como ingresos acumulables para los efectos del ISR el estímulo en el momento en que efectivamente lo acrediten.</a:t>
            </a:r>
          </a:p>
          <a:p>
            <a:pPr algn="just" eaLnBrk="1" hangingPunct="1"/>
            <a:r>
              <a:rPr lang="es-MX" altLang="es-MX" sz="1800" dirty="0"/>
              <a:t>El acreditamiento a que se refiere esta fracción únicamente podrá efectuarse contra el ISR que tenga el contribuyente a su cargo correspondiente al mismo ejercicio en que se determine el estímulo, que se deba enterar, incluso en los pagos provisionales del ejercicio. En el entendido de que quien no lo acredite perderá el derecho de realizarlo con posterioridad a dicho ejercicio.</a:t>
            </a:r>
          </a:p>
        </p:txBody>
      </p:sp>
      <p:sp>
        <p:nvSpPr>
          <p:cNvPr id="2" name="Marcador de número de diapositiva 1">
            <a:extLst>
              <a:ext uri="{FF2B5EF4-FFF2-40B4-BE49-F238E27FC236}">
                <a16:creationId xmlns:a16="http://schemas.microsoft.com/office/drawing/2014/main" id="{D524E7DD-A712-4C43-905B-A1E29B2F51AC}"/>
              </a:ext>
            </a:extLst>
          </p:cNvPr>
          <p:cNvSpPr>
            <a:spLocks noGrp="1"/>
          </p:cNvSpPr>
          <p:nvPr>
            <p:ph type="sldNum" sz="quarter" idx="12"/>
          </p:nvPr>
        </p:nvSpPr>
        <p:spPr>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s-E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6707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46" name="Tabla"/>
          <p:cNvGraphicFramePr/>
          <p:nvPr/>
        </p:nvGraphicFramePr>
        <p:xfrm>
          <a:off x="2063552" y="764704"/>
          <a:ext cx="7992888" cy="5256586"/>
        </p:xfrm>
        <a:graphic>
          <a:graphicData uri="http://schemas.openxmlformats.org/drawingml/2006/table">
            <a:tbl>
              <a:tblPr/>
              <a:tblGrid>
                <a:gridCol w="4079619">
                  <a:extLst>
                    <a:ext uri="{9D8B030D-6E8A-4147-A177-3AD203B41FA5}">
                      <a16:colId xmlns:a16="http://schemas.microsoft.com/office/drawing/2014/main" val="20000"/>
                    </a:ext>
                  </a:extLst>
                </a:gridCol>
                <a:gridCol w="1677115">
                  <a:extLst>
                    <a:ext uri="{9D8B030D-6E8A-4147-A177-3AD203B41FA5}">
                      <a16:colId xmlns:a16="http://schemas.microsoft.com/office/drawing/2014/main" val="20001"/>
                    </a:ext>
                  </a:extLst>
                </a:gridCol>
                <a:gridCol w="2236154">
                  <a:extLst>
                    <a:ext uri="{9D8B030D-6E8A-4147-A177-3AD203B41FA5}">
                      <a16:colId xmlns:a16="http://schemas.microsoft.com/office/drawing/2014/main" val="20002"/>
                    </a:ext>
                  </a:extLst>
                </a:gridCol>
              </a:tblGrid>
              <a:tr h="247164">
                <a:tc>
                  <a:txBody>
                    <a:bodyPr/>
                    <a:lstStyle/>
                    <a:p>
                      <a:pPr algn="l" defTabSz="457200">
                        <a:defRPr sz="1800"/>
                      </a:pPr>
                      <a:r>
                        <a:rPr sz="1400" b="1" dirty="0">
                          <a:latin typeface="+mj-lt"/>
                          <a:ea typeface="+mj-ea"/>
                          <a:cs typeface="+mj-cs"/>
                          <a:sym typeface="Calibri"/>
                        </a:rPr>
                        <a:t>EJEMPLO 1. ESTUMULO FISCAL POR PEAJES</a:t>
                      </a:r>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sz="1400" dirty="0"/>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sz="1400"/>
                    </a:p>
                  </a:txBody>
                  <a:tcPr marL="0" marR="0" marT="0" marB="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00"/>
                  </a:ext>
                </a:extLst>
              </a:tr>
              <a:tr h="280235">
                <a:tc>
                  <a:txBody>
                    <a:bodyPr/>
                    <a:lstStyle/>
                    <a:p>
                      <a:pPr algn="l" defTabSz="457200">
                        <a:defRPr sz="1100">
                          <a:latin typeface="+mj-lt"/>
                          <a:ea typeface="+mj-ea"/>
                          <a:cs typeface="+mj-cs"/>
                          <a:sym typeface="Calibri"/>
                        </a:defRPr>
                      </a:pPr>
                      <a:endParaRPr sz="1400" dirty="0"/>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ctr" defTabSz="457200">
                        <a:defRPr sz="1800"/>
                      </a:pPr>
                      <a:endParaRPr sz="1400" u="sng" dirty="0">
                        <a:latin typeface="+mj-lt"/>
                        <a:ea typeface="+mj-ea"/>
                        <a:cs typeface="+mj-cs"/>
                        <a:sym typeface="Calibri"/>
                      </a:endParaRPr>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ctr" defTabSz="457200">
                        <a:defRPr sz="1800"/>
                      </a:pPr>
                      <a:endParaRPr sz="1400" u="sng" dirty="0">
                        <a:latin typeface="+mj-lt"/>
                        <a:ea typeface="+mj-ea"/>
                        <a:cs typeface="+mj-cs"/>
                        <a:sym typeface="Calibri"/>
                      </a:endParaRPr>
                    </a:p>
                  </a:txBody>
                  <a:tcPr marL="0" marR="0" marT="0" marB="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01"/>
                  </a:ext>
                </a:extLst>
              </a:tr>
              <a:tr h="247164">
                <a:tc>
                  <a:txBody>
                    <a:bodyPr/>
                    <a:lstStyle/>
                    <a:p>
                      <a:pPr algn="l" defTabSz="457200">
                        <a:defRPr sz="1800"/>
                      </a:pPr>
                      <a:r>
                        <a:rPr sz="1400" dirty="0">
                          <a:latin typeface="+mj-lt"/>
                          <a:ea typeface="+mj-ea"/>
                          <a:cs typeface="+mj-cs"/>
                          <a:sym typeface="Calibri"/>
                        </a:rPr>
                        <a:t>INGRESOS </a:t>
                      </a:r>
                      <a:r>
                        <a:rPr lang="es-MX" sz="1400" dirty="0">
                          <a:latin typeface="+mj-lt"/>
                          <a:ea typeface="+mj-ea"/>
                          <a:cs typeface="+mj-cs"/>
                          <a:sym typeface="Calibri"/>
                        </a:rPr>
                        <a:t>ACUMULABLE</a:t>
                      </a:r>
                      <a:endParaRPr sz="1400" dirty="0">
                        <a:latin typeface="+mj-lt"/>
                        <a:ea typeface="+mj-ea"/>
                        <a:cs typeface="+mj-cs"/>
                        <a:sym typeface="Calibri"/>
                      </a:endParaRP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 	70,000.00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r" defTabSz="457200">
                        <a:defRPr sz="1800"/>
                      </a:pPr>
                      <a:r>
                        <a:rPr sz="1400" dirty="0">
                          <a:latin typeface="+mj-lt"/>
                          <a:ea typeface="+mj-ea"/>
                          <a:cs typeface="+mj-cs"/>
                          <a:sym typeface="Calibri"/>
                        </a:rPr>
                        <a:t> 	130,000.00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02"/>
                  </a:ext>
                </a:extLst>
              </a:tr>
              <a:tr h="247164">
                <a:tc>
                  <a:txBody>
                    <a:bodyPr/>
                    <a:lstStyle/>
                    <a:p>
                      <a:pPr algn="l" defTabSz="457200">
                        <a:defRPr sz="1800"/>
                      </a:pPr>
                      <a:r>
                        <a:rPr sz="1400" dirty="0">
                          <a:latin typeface="+mj-lt"/>
                          <a:ea typeface="+mj-ea"/>
                          <a:cs typeface="+mj-cs"/>
                          <a:sym typeface="Calibri"/>
                        </a:rPr>
                        <a:t>OTROS INGRESOS (ESTIMULOS)</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algn="r" defTabSz="457200">
                        <a:defRPr sz="1800"/>
                      </a:pPr>
                      <a:r>
                        <a:rPr sz="1400" dirty="0">
                          <a:latin typeface="+mj-lt"/>
                          <a:ea typeface="+mj-ea"/>
                          <a:cs typeface="+mj-cs"/>
                          <a:sym typeface="Calibri"/>
                        </a:rPr>
                        <a:t> 	3,300.00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03"/>
                  </a:ext>
                </a:extLst>
              </a:tr>
              <a:tr h="247164">
                <a:tc>
                  <a:txBody>
                    <a:bodyPr/>
                    <a:lstStyle/>
                    <a:p>
                      <a:pPr algn="l" defTabSz="457200">
                        <a:defRPr sz="1800"/>
                      </a:pPr>
                      <a:r>
                        <a:rPr sz="1400" b="1" dirty="0">
                          <a:latin typeface="+mj-lt"/>
                          <a:ea typeface="+mj-ea"/>
                          <a:cs typeface="+mj-cs"/>
                          <a:sym typeface="Calibri"/>
                        </a:rPr>
                        <a:t>TOTAL DE INGRESOS</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b="1" dirty="0">
                          <a:latin typeface="+mj-lt"/>
                          <a:ea typeface="+mj-ea"/>
                          <a:cs typeface="+mj-cs"/>
                          <a:sym typeface="Calibri"/>
                        </a:rPr>
                        <a:t> 	70,000.00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algn="r" defTabSz="457200">
                        <a:defRPr sz="1800"/>
                      </a:pPr>
                      <a:r>
                        <a:rPr sz="1400" b="1" dirty="0">
                          <a:latin typeface="+mj-lt"/>
                          <a:ea typeface="+mj-ea"/>
                          <a:cs typeface="+mj-cs"/>
                          <a:sym typeface="Calibri"/>
                        </a:rPr>
                        <a:t> 	133,300.00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04"/>
                  </a:ext>
                </a:extLst>
              </a:tr>
              <a:tr h="247164">
                <a:tc>
                  <a:txBody>
                    <a:bodyPr/>
                    <a:lstStyle/>
                    <a:p>
                      <a:pPr algn="l"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5"/>
                  </a:ext>
                </a:extLst>
              </a:tr>
              <a:tr h="247164">
                <a:tc>
                  <a:txBody>
                    <a:bodyPr/>
                    <a:lstStyle/>
                    <a:p>
                      <a:pPr algn="l" defTabSz="457200">
                        <a:defRPr sz="1800"/>
                      </a:pPr>
                      <a:r>
                        <a:rPr sz="1400" dirty="0">
                          <a:latin typeface="+mj-lt"/>
                          <a:ea typeface="+mj-ea"/>
                          <a:cs typeface="+mj-cs"/>
                          <a:sym typeface="Calibri"/>
                        </a:rPr>
                        <a:t>DEDUCCIONES </a:t>
                      </a:r>
                      <a:r>
                        <a:rPr lang="es-MX" sz="1400" dirty="0">
                          <a:latin typeface="+mj-lt"/>
                          <a:ea typeface="+mj-ea"/>
                          <a:cs typeface="+mj-cs"/>
                          <a:sym typeface="Calibri"/>
                        </a:rPr>
                        <a:t>AUTORIZADAS</a:t>
                      </a:r>
                      <a:endParaRPr sz="1400" dirty="0">
                        <a:latin typeface="+mj-lt"/>
                        <a:ea typeface="+mj-ea"/>
                        <a:cs typeface="+mj-cs"/>
                        <a:sym typeface="Calibri"/>
                      </a:endParaRP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 	52,000.00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800"/>
                      </a:pPr>
                      <a:r>
                        <a:rPr sz="1400" dirty="0">
                          <a:latin typeface="+mj-lt"/>
                          <a:ea typeface="+mj-ea"/>
                          <a:cs typeface="+mj-cs"/>
                          <a:sym typeface="Calibri"/>
                        </a:rPr>
                        <a:t> 	99,000.00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6"/>
                  </a:ext>
                </a:extLst>
              </a:tr>
              <a:tr h="247164">
                <a:tc>
                  <a:txBody>
                    <a:bodyPr/>
                    <a:lstStyle/>
                    <a:p>
                      <a:pPr algn="l" defTabSz="457200">
                        <a:defRPr sz="1800"/>
                      </a:pPr>
                      <a:r>
                        <a:rPr sz="1400" dirty="0">
                          <a:latin typeface="+mj-lt"/>
                          <a:ea typeface="+mj-ea"/>
                          <a:cs typeface="+mj-cs"/>
                          <a:sym typeface="Calibri"/>
                        </a:rPr>
                        <a:t>PEAJES PAGADOS</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 	7,000.00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algn="r" defTabSz="457200">
                        <a:defRPr sz="1800"/>
                      </a:pPr>
                      <a:r>
                        <a:rPr sz="1400">
                          <a:latin typeface="+mj-lt"/>
                          <a:ea typeface="+mj-ea"/>
                          <a:cs typeface="+mj-cs"/>
                          <a:sym typeface="Calibri"/>
                        </a:rPr>
                        <a:t> 	5,500.00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07"/>
                  </a:ext>
                </a:extLst>
              </a:tr>
              <a:tr h="247164">
                <a:tc>
                  <a:txBody>
                    <a:bodyPr/>
                    <a:lstStyle/>
                    <a:p>
                      <a:pPr algn="l" defTabSz="457200">
                        <a:defRPr sz="1800"/>
                      </a:pPr>
                      <a:r>
                        <a:rPr sz="1400" b="1" dirty="0">
                          <a:latin typeface="+mj-lt"/>
                          <a:ea typeface="+mj-ea"/>
                          <a:cs typeface="+mj-cs"/>
                          <a:sym typeface="Calibri"/>
                        </a:rPr>
                        <a:t>TOTAL DE DEDUCCIONES</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b="1" dirty="0">
                          <a:latin typeface="+mj-lt"/>
                          <a:ea typeface="+mj-ea"/>
                          <a:cs typeface="+mj-cs"/>
                          <a:sym typeface="Calibri"/>
                        </a:rPr>
                        <a:t> 	59,000.00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algn="r" defTabSz="457200">
                        <a:defRPr sz="1800"/>
                      </a:pPr>
                      <a:r>
                        <a:rPr sz="1400" b="1" dirty="0">
                          <a:latin typeface="+mj-lt"/>
                          <a:ea typeface="+mj-ea"/>
                          <a:cs typeface="+mj-cs"/>
                          <a:sym typeface="Calibri"/>
                        </a:rPr>
                        <a:t> 	104,500.00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08"/>
                  </a:ext>
                </a:extLst>
              </a:tr>
              <a:tr h="280235">
                <a:tc>
                  <a:txBody>
                    <a:bodyPr/>
                    <a:lstStyle/>
                    <a:p>
                      <a:pPr algn="l"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9"/>
                  </a:ext>
                </a:extLst>
              </a:tr>
              <a:tr h="247164">
                <a:tc>
                  <a:txBody>
                    <a:bodyPr/>
                    <a:lstStyle/>
                    <a:p>
                      <a:pPr algn="l" defTabSz="457200">
                        <a:defRPr sz="1800"/>
                      </a:pPr>
                      <a:r>
                        <a:rPr sz="1400" dirty="0">
                          <a:latin typeface="+mj-lt"/>
                          <a:ea typeface="+mj-ea"/>
                          <a:cs typeface="+mj-cs"/>
                          <a:sym typeface="Calibri"/>
                        </a:rPr>
                        <a:t>BASE GRAVADA PARA ISR</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 	11,000.00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r" defTabSz="457200">
                        <a:defRPr sz="1800"/>
                      </a:pPr>
                      <a:r>
                        <a:rPr sz="1400" dirty="0">
                          <a:latin typeface="+mj-lt"/>
                          <a:ea typeface="+mj-ea"/>
                          <a:cs typeface="+mj-cs"/>
                          <a:sym typeface="Calibri"/>
                        </a:rPr>
                        <a:t> 	28,800.00 </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10"/>
                  </a:ext>
                </a:extLst>
              </a:tr>
              <a:tr h="247164">
                <a:tc>
                  <a:txBody>
                    <a:bodyPr/>
                    <a:lstStyle/>
                    <a:p>
                      <a:pPr algn="l" defTabSz="457200">
                        <a:defRPr sz="1800"/>
                      </a:pPr>
                      <a:r>
                        <a:rPr sz="1400" dirty="0">
                          <a:latin typeface="+mj-lt"/>
                          <a:ea typeface="+mj-ea"/>
                          <a:cs typeface="+mj-cs"/>
                          <a:sym typeface="Calibri"/>
                        </a:rPr>
                        <a:t>TASA DE ISR</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30%</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algn="r" defTabSz="457200">
                        <a:defRPr sz="1800"/>
                      </a:pPr>
                      <a:r>
                        <a:rPr sz="1400" dirty="0">
                          <a:latin typeface="+mj-lt"/>
                          <a:ea typeface="+mj-ea"/>
                          <a:cs typeface="+mj-cs"/>
                          <a:sym typeface="Calibri"/>
                        </a:rPr>
                        <a:t>30%</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11"/>
                  </a:ext>
                </a:extLst>
              </a:tr>
              <a:tr h="247164">
                <a:tc>
                  <a:txBody>
                    <a:bodyPr/>
                    <a:lstStyle/>
                    <a:p>
                      <a:pPr algn="l" defTabSz="457200">
                        <a:defRPr sz="1800"/>
                      </a:pPr>
                      <a:r>
                        <a:rPr sz="1400" b="1" dirty="0">
                          <a:latin typeface="+mj-lt"/>
                          <a:ea typeface="+mj-ea"/>
                          <a:cs typeface="+mj-cs"/>
                          <a:sym typeface="Calibri"/>
                        </a:rPr>
                        <a:t>ISR DETERMINADO</a:t>
                      </a:r>
                    </a:p>
                  </a:txBody>
                  <a:tcPr marL="0" marR="0" marT="0" marB="0" anchor="b" horzOverflow="overflow">
                    <a:lnL w="12700">
                      <a:solidFill>
                        <a:srgbClr val="AAAAAA"/>
                      </a:solidFill>
                      <a:miter lim="400000"/>
                    </a:lnL>
                    <a:lnR w="12700">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b="1" dirty="0">
                          <a:latin typeface="+mj-lt"/>
                          <a:ea typeface="+mj-ea"/>
                          <a:cs typeface="+mj-cs"/>
                          <a:sym typeface="Calibri"/>
                        </a:rPr>
                        <a:t> 	3,300.00 </a:t>
                      </a:r>
                    </a:p>
                  </a:txBody>
                  <a:tcPr marL="0" marR="0" marT="0" marB="0" anchor="b" horzOverflow="overflow">
                    <a:lnL w="12700">
                      <a:miter lim="400000"/>
                    </a:lnL>
                    <a:lnR w="12700">
                      <a:miter lim="400000"/>
                    </a:lnR>
                    <a:lnT w="12700">
                      <a:solidFill>
                        <a:srgbClr val="000000"/>
                      </a:solidFill>
                      <a:miter lim="400000"/>
                    </a:lnT>
                    <a:lnB w="12700">
                      <a:miter lim="400000"/>
                    </a:lnB>
                    <a:solidFill>
                      <a:srgbClr val="FFFF00"/>
                    </a:solidFill>
                  </a:tcPr>
                </a:tc>
                <a:tc>
                  <a:txBody>
                    <a:bodyPr/>
                    <a:lstStyle/>
                    <a:p>
                      <a:pPr algn="r" defTabSz="457200">
                        <a:defRPr sz="1800"/>
                      </a:pPr>
                      <a:r>
                        <a:rPr sz="1400" dirty="0">
                          <a:latin typeface="+mj-lt"/>
                          <a:ea typeface="+mj-ea"/>
                          <a:cs typeface="+mj-cs"/>
                          <a:sym typeface="Calibri"/>
                        </a:rPr>
                        <a:t> 	8,640.00 </a:t>
                      </a:r>
                    </a:p>
                  </a:txBody>
                  <a:tcPr marL="0" marR="0" marT="0" marB="0" anchor="b" horzOverflow="overflow">
                    <a:lnL w="12700">
                      <a:miter lim="400000"/>
                    </a:lnL>
                    <a:lnR w="12700">
                      <a:miter lim="400000"/>
                    </a:lnR>
                    <a:lnT w="12700">
                      <a:solidFill>
                        <a:srgbClr val="000000"/>
                      </a:solidFill>
                      <a:miter lim="400000"/>
                    </a:lnT>
                    <a:lnB w="12700">
                      <a:miter lim="400000"/>
                    </a:lnB>
                    <a:solidFill>
                      <a:srgbClr val="FFFF00"/>
                    </a:solidFill>
                  </a:tcPr>
                </a:tc>
                <a:extLst>
                  <a:ext uri="{0D108BD9-81ED-4DB2-BD59-A6C34878D82A}">
                    <a16:rowId xmlns:a16="http://schemas.microsoft.com/office/drawing/2014/main" val="10012"/>
                  </a:ext>
                </a:extLst>
              </a:tr>
              <a:tr h="247164">
                <a:tc>
                  <a:txBody>
                    <a:bodyPr/>
                    <a:lstStyle/>
                    <a:p>
                      <a:pPr algn="l" defTabSz="457200">
                        <a:defRPr sz="1800"/>
                      </a:pPr>
                      <a:r>
                        <a:rPr sz="1400" dirty="0">
                          <a:latin typeface="+mj-lt"/>
                          <a:ea typeface="+mj-ea"/>
                          <a:cs typeface="+mj-cs"/>
                          <a:sym typeface="Calibri"/>
                        </a:rPr>
                        <a:t>ESTIMULOS FISCALES</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solidFill>
                      <a:srgbClr val="FFFFFF"/>
                    </a:solidFill>
                  </a:tcPr>
                </a:tc>
                <a:tc>
                  <a:txBody>
                    <a:bodyPr/>
                    <a:lstStyle/>
                    <a:p>
                      <a:pPr algn="r" defTabSz="457200">
                        <a:defRPr sz="1800"/>
                      </a:pPr>
                      <a:r>
                        <a:rPr sz="1400" dirty="0">
                          <a:latin typeface="+mj-lt"/>
                          <a:ea typeface="+mj-ea"/>
                          <a:cs typeface="+mj-cs"/>
                          <a:sym typeface="Calibri"/>
                        </a:rPr>
                        <a:t> 	3,300.00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000000"/>
                      </a:solidFill>
                      <a:miter lim="400000"/>
                    </a:lnB>
                    <a:noFill/>
                  </a:tcPr>
                </a:tc>
                <a:tc>
                  <a:txBody>
                    <a:bodyPr/>
                    <a:lstStyle/>
                    <a:p>
                      <a:pPr algn="r" defTabSz="457200">
                        <a:defRPr sz="1800"/>
                      </a:pPr>
                      <a:r>
                        <a:rPr sz="1400" dirty="0">
                          <a:latin typeface="+mj-lt"/>
                          <a:ea typeface="+mj-ea"/>
                          <a:cs typeface="+mj-cs"/>
                          <a:sym typeface="Calibri"/>
                        </a:rPr>
                        <a:t> 	6,</a:t>
                      </a:r>
                      <a:r>
                        <a:rPr lang="es-MX" sz="1400" dirty="0">
                          <a:latin typeface="+mj-lt"/>
                          <a:ea typeface="+mj-ea"/>
                          <a:cs typeface="+mj-cs"/>
                          <a:sym typeface="Calibri"/>
                        </a:rPr>
                        <a:t>0</a:t>
                      </a:r>
                      <a:r>
                        <a:rPr sz="1400" dirty="0">
                          <a:latin typeface="+mj-lt"/>
                          <a:ea typeface="+mj-ea"/>
                          <a:cs typeface="+mj-cs"/>
                          <a:sym typeface="Calibri"/>
                        </a:rPr>
                        <a:t>50.00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000000"/>
                      </a:solidFill>
                      <a:miter lim="400000"/>
                    </a:lnB>
                    <a:noFill/>
                  </a:tcPr>
                </a:tc>
                <a:extLst>
                  <a:ext uri="{0D108BD9-81ED-4DB2-BD59-A6C34878D82A}">
                    <a16:rowId xmlns:a16="http://schemas.microsoft.com/office/drawing/2014/main" val="10013"/>
                  </a:ext>
                </a:extLst>
              </a:tr>
              <a:tr h="247164">
                <a:tc>
                  <a:txBody>
                    <a:bodyPr/>
                    <a:lstStyle/>
                    <a:p>
                      <a:pPr algn="l" defTabSz="457200">
                        <a:defRPr sz="1800"/>
                      </a:pPr>
                      <a:r>
                        <a:rPr sz="1400" b="1" dirty="0">
                          <a:latin typeface="+mj-lt"/>
                          <a:ea typeface="+mj-ea"/>
                          <a:cs typeface="+mj-cs"/>
                          <a:sym typeface="Calibri"/>
                        </a:rPr>
                        <a:t>NETO A PAGAR</a:t>
                      </a:r>
                    </a:p>
                  </a:txBody>
                  <a:tcPr marL="0" marR="0" marT="0" marB="0" anchor="b" horzOverflow="overflow">
                    <a:lnL w="12700">
                      <a:miter lim="400000"/>
                    </a:lnL>
                    <a:lnR w="12700">
                      <a:miter lim="400000"/>
                    </a:lnR>
                    <a:lnT w="12700">
                      <a:miter lim="400000"/>
                    </a:lnT>
                    <a:lnB w="12700">
                      <a:miter lim="400000"/>
                    </a:lnB>
                    <a:solidFill>
                      <a:srgbClr val="D9D9D9"/>
                    </a:solidFill>
                  </a:tcPr>
                </a:tc>
                <a:tc>
                  <a:txBody>
                    <a:bodyPr/>
                    <a:lstStyle/>
                    <a:p>
                      <a:pPr algn="r" defTabSz="457200">
                        <a:defRPr sz="1800"/>
                      </a:pPr>
                      <a:r>
                        <a:rPr sz="1400" b="1" dirty="0">
                          <a:latin typeface="+mj-lt"/>
                          <a:ea typeface="+mj-ea"/>
                          <a:cs typeface="+mj-cs"/>
                          <a:sym typeface="Calibri"/>
                        </a:rPr>
                        <a:t>0.00 </a:t>
                      </a:r>
                    </a:p>
                  </a:txBody>
                  <a:tcPr marL="0" marR="0" marT="0" marB="0" anchor="b" horzOverflow="overflow">
                    <a:lnL w="12700">
                      <a:miter lim="400000"/>
                    </a:lnL>
                    <a:lnR w="12700">
                      <a:miter lim="400000"/>
                    </a:lnR>
                    <a:lnT w="12700">
                      <a:solidFill>
                        <a:srgbClr val="000000"/>
                      </a:solidFill>
                      <a:miter lim="400000"/>
                    </a:lnT>
                    <a:lnB w="12700">
                      <a:miter lim="400000"/>
                    </a:lnB>
                    <a:solidFill>
                      <a:srgbClr val="D9D9D9"/>
                    </a:solidFill>
                  </a:tcPr>
                </a:tc>
                <a:tc>
                  <a:txBody>
                    <a:bodyPr/>
                    <a:lstStyle/>
                    <a:p>
                      <a:pPr algn="r" defTabSz="457200">
                        <a:defRPr sz="1800"/>
                      </a:pPr>
                      <a:r>
                        <a:rPr sz="1400" b="1" dirty="0">
                          <a:latin typeface="+mj-lt"/>
                          <a:ea typeface="+mj-ea"/>
                          <a:cs typeface="+mj-cs"/>
                          <a:sym typeface="Calibri"/>
                        </a:rPr>
                        <a:t> 	2,390.00 </a:t>
                      </a:r>
                    </a:p>
                  </a:txBody>
                  <a:tcPr marL="0" marR="0" marT="0" marB="0" anchor="b" horzOverflow="overflow">
                    <a:lnL w="12700">
                      <a:miter lim="400000"/>
                    </a:lnL>
                    <a:lnR w="12700">
                      <a:miter lim="400000"/>
                    </a:lnR>
                    <a:lnT w="12700">
                      <a:solidFill>
                        <a:srgbClr val="000000"/>
                      </a:solidFill>
                      <a:miter lim="400000"/>
                    </a:lnT>
                    <a:lnB w="12700">
                      <a:miter lim="400000"/>
                    </a:lnB>
                    <a:solidFill>
                      <a:srgbClr val="D9D9D9"/>
                    </a:solidFill>
                  </a:tcPr>
                </a:tc>
                <a:extLst>
                  <a:ext uri="{0D108BD9-81ED-4DB2-BD59-A6C34878D82A}">
                    <a16:rowId xmlns:a16="http://schemas.microsoft.com/office/drawing/2014/main" val="10014"/>
                  </a:ext>
                </a:extLst>
              </a:tr>
              <a:tr h="247164">
                <a:tc>
                  <a:txBody>
                    <a:bodyPr/>
                    <a:lstStyle/>
                    <a:p>
                      <a:pPr algn="l"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15"/>
                  </a:ext>
                </a:extLst>
              </a:tr>
              <a:tr h="247164">
                <a:tc>
                  <a:txBody>
                    <a:bodyPr/>
                    <a:lstStyle/>
                    <a:p>
                      <a:pPr algn="l"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extLst>
                  <a:ext uri="{0D108BD9-81ED-4DB2-BD59-A6C34878D82A}">
                    <a16:rowId xmlns:a16="http://schemas.microsoft.com/office/drawing/2014/main" val="10016"/>
                  </a:ext>
                </a:extLst>
              </a:tr>
              <a:tr h="247164">
                <a:tc>
                  <a:txBody>
                    <a:bodyPr/>
                    <a:lstStyle/>
                    <a:p>
                      <a:pPr algn="l" defTabSz="457200">
                        <a:defRPr sz="1800"/>
                      </a:pPr>
                      <a:r>
                        <a:rPr sz="1400" dirty="0">
                          <a:latin typeface="+mj-lt"/>
                          <a:ea typeface="+mj-ea"/>
                          <a:cs typeface="+mj-cs"/>
                          <a:sym typeface="Calibri"/>
                        </a:rPr>
                        <a:t>DETERMINACION DEL ACREDITAMIENTO</a:t>
                      </a:r>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miter lim="400000"/>
                    </a:lnL>
                    <a:lnR w="12700">
                      <a:miter lim="400000"/>
                    </a:lnR>
                    <a:lnT w="12700">
                      <a:miter lim="400000"/>
                    </a:lnT>
                    <a:lnB w="12700">
                      <a:miter lim="400000"/>
                    </a:lnB>
                    <a:solidFill>
                      <a:srgbClr val="FFFF00"/>
                    </a:solidFill>
                  </a:tcPr>
                </a:tc>
                <a:tc>
                  <a:txBody>
                    <a:bodyPr/>
                    <a:lstStyle/>
                    <a:p>
                      <a:pPr algn="r" defTabSz="457200">
                        <a:defRPr sz="1100">
                          <a:latin typeface="+mj-lt"/>
                          <a:ea typeface="+mj-ea"/>
                          <a:cs typeface="+mj-cs"/>
                          <a:sym typeface="Calibri"/>
                        </a:defRPr>
                      </a:pPr>
                      <a:endParaRPr sz="1400" dirty="0"/>
                    </a:p>
                  </a:txBody>
                  <a:tcPr marL="0" marR="0" marT="0" marB="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17"/>
                  </a:ext>
                </a:extLst>
              </a:tr>
              <a:tr h="247164">
                <a:tc>
                  <a:txBody>
                    <a:bodyPr/>
                    <a:lstStyle/>
                    <a:p>
                      <a:pPr algn="l" defTabSz="457200">
                        <a:defRPr sz="1800"/>
                      </a:pPr>
                      <a:r>
                        <a:rPr sz="1400" dirty="0">
                          <a:latin typeface="+mj-lt"/>
                          <a:ea typeface="+mj-ea"/>
                          <a:cs typeface="+mj-cs"/>
                          <a:sym typeface="Calibri"/>
                        </a:rPr>
                        <a:t>PEAJES PAGADOS</a:t>
                      </a:r>
                      <a:r>
                        <a:rPr lang="es-MX" sz="1400" dirty="0">
                          <a:latin typeface="+mj-lt"/>
                          <a:ea typeface="+mj-ea"/>
                          <a:cs typeface="+mj-cs"/>
                          <a:sym typeface="Calibri"/>
                        </a:rPr>
                        <a:t> (SIN INCLIUR IVA)</a:t>
                      </a:r>
                      <a:endParaRPr sz="1400" dirty="0">
                        <a:latin typeface="+mj-lt"/>
                        <a:ea typeface="+mj-ea"/>
                        <a:cs typeface="+mj-cs"/>
                        <a:sym typeface="Calibri"/>
                      </a:endParaRP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 	7,000.00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r" defTabSz="457200">
                        <a:defRPr sz="1800"/>
                      </a:pPr>
                      <a:r>
                        <a:rPr sz="1400" dirty="0">
                          <a:latin typeface="+mj-lt"/>
                          <a:ea typeface="+mj-ea"/>
                          <a:cs typeface="+mj-cs"/>
                          <a:sym typeface="Calibri"/>
                        </a:rPr>
                        <a:t> 	5,500.00 </a:t>
                      </a:r>
                    </a:p>
                  </a:txBody>
                  <a:tcPr marL="0" marR="0" marT="0" marB="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18"/>
                  </a:ext>
                </a:extLst>
              </a:tr>
              <a:tr h="247164">
                <a:tc>
                  <a:txBody>
                    <a:bodyPr/>
                    <a:lstStyle/>
                    <a:p>
                      <a:pPr algn="l" defTabSz="457200">
                        <a:defRPr sz="1800"/>
                      </a:pPr>
                      <a:r>
                        <a:rPr sz="1400" dirty="0">
                          <a:latin typeface="+mj-lt"/>
                          <a:ea typeface="+mj-ea"/>
                          <a:cs typeface="+mj-cs"/>
                          <a:sym typeface="Calibri"/>
                        </a:rPr>
                        <a:t>PORCENTAJE (LIF ART. 16 F.V)</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dirty="0">
                          <a:latin typeface="+mj-lt"/>
                          <a:ea typeface="+mj-ea"/>
                          <a:cs typeface="+mj-cs"/>
                          <a:sym typeface="Calibri"/>
                        </a:rPr>
                        <a:t>50%</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algn="r" defTabSz="457200">
                        <a:defRPr sz="1800"/>
                      </a:pPr>
                      <a:r>
                        <a:rPr sz="1400" dirty="0">
                          <a:latin typeface="+mj-lt"/>
                          <a:ea typeface="+mj-ea"/>
                          <a:cs typeface="+mj-cs"/>
                          <a:sym typeface="Calibri"/>
                        </a:rPr>
                        <a:t>50%</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19"/>
                  </a:ext>
                </a:extLst>
              </a:tr>
              <a:tr h="247164">
                <a:tc>
                  <a:txBody>
                    <a:bodyPr/>
                    <a:lstStyle/>
                    <a:p>
                      <a:pPr algn="l" defTabSz="457200">
                        <a:defRPr sz="1800"/>
                      </a:pPr>
                      <a:r>
                        <a:rPr sz="1400" b="1" dirty="0">
                          <a:latin typeface="+mj-lt"/>
                          <a:ea typeface="+mj-ea"/>
                          <a:cs typeface="+mj-cs"/>
                          <a:sym typeface="Calibri"/>
                        </a:rPr>
                        <a:t>ESTIMULO</a:t>
                      </a:r>
                    </a:p>
                  </a:txBody>
                  <a:tcPr marL="0" marR="0" marT="0" marB="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r" defTabSz="457200">
                        <a:defRPr sz="1800"/>
                      </a:pPr>
                      <a:r>
                        <a:rPr sz="1400" b="1" dirty="0">
                          <a:latin typeface="+mj-lt"/>
                          <a:ea typeface="+mj-ea"/>
                          <a:cs typeface="+mj-cs"/>
                          <a:sym typeface="Calibri"/>
                        </a:rPr>
                        <a:t> 	3,500.00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algn="r" defTabSz="457200">
                        <a:defRPr sz="1800"/>
                      </a:pPr>
                      <a:r>
                        <a:rPr sz="1400" b="1" dirty="0">
                          <a:latin typeface="+mj-lt"/>
                          <a:ea typeface="+mj-ea"/>
                          <a:cs typeface="+mj-cs"/>
                          <a:sym typeface="Calibri"/>
                        </a:rPr>
                        <a:t> 	2,750.00 </a:t>
                      </a:r>
                    </a:p>
                  </a:txBody>
                  <a:tcPr marL="0" marR="0" marT="0" marB="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20"/>
                  </a:ext>
                </a:extLst>
              </a:tr>
            </a:tbl>
          </a:graphicData>
        </a:graphic>
      </p:graphicFrame>
      <p:sp>
        <p:nvSpPr>
          <p:cNvPr id="2" name="Marcador de número de diapositiva 1">
            <a:extLst>
              <a:ext uri="{FF2B5EF4-FFF2-40B4-BE49-F238E27FC236}">
                <a16:creationId xmlns:a16="http://schemas.microsoft.com/office/drawing/2014/main" id="{88D8EE19-C140-4C55-9178-D24C76D6403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17CCC5-45F3-4835-8A02-19EE170C47B2}" type="slidenum">
              <a:rPr kumimoji="0" lang="es-E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s-E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60438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1 Título">
            <a:extLst>
              <a:ext uri="{FF2B5EF4-FFF2-40B4-BE49-F238E27FC236}">
                <a16:creationId xmlns:a16="http://schemas.microsoft.com/office/drawing/2014/main" id="{C7D65EBD-8604-4274-AD97-E090F9F03C9B}"/>
              </a:ext>
            </a:extLst>
          </p:cNvPr>
          <p:cNvSpPr>
            <a:spLocks noGrp="1"/>
          </p:cNvSpPr>
          <p:nvPr>
            <p:ph type="title"/>
          </p:nvPr>
        </p:nvSpPr>
        <p:spPr/>
        <p:txBody>
          <a:bodyPr/>
          <a:lstStyle/>
          <a:p>
            <a:r>
              <a:rPr lang="es-MX" altLang="es-MX"/>
              <a:t>ACREDITAMIENTO</a:t>
            </a:r>
          </a:p>
        </p:txBody>
      </p:sp>
      <p:sp>
        <p:nvSpPr>
          <p:cNvPr id="3" name="2 Marcador de contenido">
            <a:extLst>
              <a:ext uri="{FF2B5EF4-FFF2-40B4-BE49-F238E27FC236}">
                <a16:creationId xmlns:a16="http://schemas.microsoft.com/office/drawing/2014/main" id="{71F6D58A-CF7A-4F55-84E4-28A3428C9F43}"/>
              </a:ext>
            </a:extLst>
          </p:cNvPr>
          <p:cNvSpPr>
            <a:spLocks noGrp="1"/>
          </p:cNvSpPr>
          <p:nvPr>
            <p:ph idx="1"/>
          </p:nvPr>
        </p:nvSpPr>
        <p:spPr/>
        <p:txBody>
          <a:bodyPr>
            <a:normAutofit/>
          </a:bodyPr>
          <a:lstStyle/>
          <a:p>
            <a:pPr algn="just">
              <a:buFont typeface="Arial" charset="0"/>
              <a:buChar char="•"/>
              <a:defRPr/>
            </a:pPr>
            <a:r>
              <a:rPr lang="es-ES" sz="2000" dirty="0"/>
              <a:t>El acreditamiento únicamente podrá efectuarse contra el ISR que tenga el contribuyente a su cargo correspondiente al mismo ejercicio en que se determine el estímulo, que se deba enterar, incluso en los pagos provisionales del ejercicio en que se realicen los gastos</a:t>
            </a:r>
          </a:p>
          <a:p>
            <a:pPr algn="just">
              <a:buFont typeface="Arial" charset="0"/>
              <a:buNone/>
              <a:defRPr/>
            </a:pPr>
            <a:endParaRPr lang="es-ES" sz="2000" dirty="0"/>
          </a:p>
          <a:p>
            <a:pPr algn="just">
              <a:buFont typeface="Arial" charset="0"/>
              <a:buChar char="•"/>
              <a:defRPr/>
            </a:pPr>
            <a:r>
              <a:rPr lang="es-ES" sz="2000" dirty="0"/>
              <a:t>En el entendido de que quien no lo acredite contra los pagos provisionales o en la declaración del ejercicio que corresponda, perderá el derecho de realizarlo con posterioridad a dicho ejercicio.</a:t>
            </a:r>
            <a:endParaRPr lang="es-MX" sz="2000" dirty="0"/>
          </a:p>
        </p:txBody>
      </p:sp>
      <p:sp>
        <p:nvSpPr>
          <p:cNvPr id="4" name="3 Marcador de número de diapositiva">
            <a:extLst>
              <a:ext uri="{FF2B5EF4-FFF2-40B4-BE49-F238E27FC236}">
                <a16:creationId xmlns:a16="http://schemas.microsoft.com/office/drawing/2014/main" id="{DB28076D-744B-40DF-B498-37D7245807D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EC726129-3C7D-4EC0-B33E-44B8B7AB64B3}"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172F7DE-BCD6-2232-B687-62FB26546623}"/>
              </a:ext>
            </a:extLst>
          </p:cNvPr>
          <p:cNvSpPr>
            <a:spLocks noGrp="1"/>
          </p:cNvSpPr>
          <p:nvPr>
            <p:ph type="title"/>
          </p:nvPr>
        </p:nvSpPr>
        <p:spPr/>
        <p:txBody>
          <a:bodyPr>
            <a:noAutofit/>
          </a:bodyPr>
          <a:lstStyle/>
          <a:p>
            <a:r>
              <a:rPr lang="es-ES" altLang="es-MX" sz="3200" b="1" dirty="0">
                <a:solidFill>
                  <a:srgbClr val="000000"/>
                </a:solidFill>
                <a:latin typeface="Arial" panose="020B0604020202020204" pitchFamily="34" charset="0"/>
                <a:cs typeface="Arial" panose="020B0604020202020204" pitchFamily="34" charset="0"/>
              </a:rPr>
              <a:t>Acreditamiento de gastos por uso de la infraestructura carretera para transportistas de carga o pasaje (regla 9.9 RMF)</a:t>
            </a:r>
            <a:endParaRPr lang="es-MX" sz="3200" dirty="0"/>
          </a:p>
        </p:txBody>
      </p:sp>
      <p:sp>
        <p:nvSpPr>
          <p:cNvPr id="3" name="Marcador de contenido 2">
            <a:extLst>
              <a:ext uri="{FF2B5EF4-FFF2-40B4-BE49-F238E27FC236}">
                <a16:creationId xmlns:a16="http://schemas.microsoft.com/office/drawing/2014/main" id="{9142B926-8FA6-3AE6-6BC1-75AC887EE784}"/>
              </a:ext>
            </a:extLst>
          </p:cNvPr>
          <p:cNvSpPr>
            <a:spLocks noGrp="1"/>
          </p:cNvSpPr>
          <p:nvPr>
            <p:ph idx="1"/>
          </p:nvPr>
        </p:nvSpPr>
        <p:spPr/>
        <p:txBody>
          <a:bodyPr/>
          <a:lstStyle/>
          <a:p>
            <a:pPr algn="just">
              <a:lnSpc>
                <a:spcPts val="2400"/>
              </a:lnSpc>
              <a:spcBef>
                <a:spcPct val="0"/>
              </a:spcBef>
              <a:buNone/>
            </a:pPr>
            <a:r>
              <a:rPr lang="es-ES" altLang="es-MX" sz="2000" dirty="0">
                <a:solidFill>
                  <a:srgbClr val="000000"/>
                </a:solidFill>
                <a:latin typeface="Arial" panose="020B0604020202020204" pitchFamily="34" charset="0"/>
                <a:cs typeface="Arial" panose="020B0604020202020204" pitchFamily="34" charset="0"/>
              </a:rPr>
              <a:t>Para los efectos del </a:t>
            </a:r>
            <a:r>
              <a:rPr lang="es-ES" altLang="es-MX" sz="2000" b="1" dirty="0">
                <a:solidFill>
                  <a:srgbClr val="000000"/>
                </a:solidFill>
                <a:latin typeface="Arial" panose="020B0604020202020204" pitchFamily="34" charset="0"/>
                <a:cs typeface="Arial" panose="020B0604020202020204" pitchFamily="34" charset="0"/>
              </a:rPr>
              <a:t>artículo 16, Apartado A, fracción V de la LIF, </a:t>
            </a:r>
            <a:r>
              <a:rPr lang="es-ES" altLang="es-MX" sz="2000" dirty="0">
                <a:solidFill>
                  <a:srgbClr val="000000"/>
                </a:solidFill>
                <a:latin typeface="Arial" panose="020B0604020202020204" pitchFamily="34" charset="0"/>
                <a:cs typeface="Arial" panose="020B0604020202020204" pitchFamily="34" charset="0"/>
              </a:rPr>
              <a:t>(estímulo fiscal del 50% de peaje) para que los contribuyentes efectúen el acreditamiento a que se refiere dicho precepto deberán observar lo siguiente:</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endParaRPr lang="es-ES" altLang="es-MX" sz="2000" b="1"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I. </a:t>
            </a:r>
            <a:r>
              <a:rPr lang="es-ES" altLang="es-MX" sz="2000" dirty="0">
                <a:solidFill>
                  <a:srgbClr val="000000"/>
                </a:solidFill>
                <a:latin typeface="Arial" panose="020B0604020202020204" pitchFamily="34" charset="0"/>
                <a:cs typeface="Arial" panose="020B0604020202020204" pitchFamily="34" charset="0"/>
              </a:rPr>
              <a:t>Presentar durante el mes de marzo del siguiente año, ante la ALSC que corresponda a su domicilio fiscal, escrito libre en el que se señale que es sujeto del estímulo fiscal establecido en el precepto citado.</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endParaRPr lang="es-ES"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dirty="0">
                <a:solidFill>
                  <a:srgbClr val="000000"/>
                </a:solidFill>
                <a:latin typeface="Arial" panose="020B0604020202020204" pitchFamily="34" charset="0"/>
                <a:cs typeface="Arial" panose="020B0604020202020204" pitchFamily="34" charset="0"/>
              </a:rPr>
              <a:t>En el escrito a que se refiere esta fracción, se deberá incluir el inventario de los vehículos que se hayan utilizado durante el año inmediato anterior, en la Red Nacional de Autopistas de Cuota, desglosado de la siguiente manera:</a:t>
            </a:r>
            <a:endParaRPr lang="es-MX" altLang="es-MX" sz="2000" dirty="0">
              <a:solidFill>
                <a:srgbClr val="000000"/>
              </a:solidFill>
              <a:latin typeface="Arial" panose="020B0604020202020204" pitchFamily="34" charset="0"/>
              <a:cs typeface="Arial" panose="020B0604020202020204" pitchFamily="34" charset="0"/>
            </a:endParaRPr>
          </a:p>
          <a:p>
            <a:endParaRPr lang="es-MX" dirty="0"/>
          </a:p>
        </p:txBody>
      </p:sp>
      <p:sp>
        <p:nvSpPr>
          <p:cNvPr id="52230" name="2 Marcador de número de diapositiva">
            <a:extLst>
              <a:ext uri="{FF2B5EF4-FFF2-40B4-BE49-F238E27FC236}">
                <a16:creationId xmlns:a16="http://schemas.microsoft.com/office/drawing/2014/main" id="{75DC0ACC-704C-4A53-AF39-E06CEF9BFF8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755B4E9-7BDB-40AB-8B51-5F8C68F89DA2}" type="slidenum">
              <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90A0A-0120-5B05-E945-F3B74BD94BFD}"/>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435F3874-E737-4C3D-176B-5EB1F9356A2C}"/>
              </a:ext>
            </a:extLst>
          </p:cNvPr>
          <p:cNvSpPr>
            <a:spLocks noGrp="1"/>
          </p:cNvSpPr>
          <p:nvPr>
            <p:ph idx="1"/>
          </p:nvPr>
        </p:nvSpPr>
        <p:spPr/>
        <p:txBody>
          <a:bodyPr>
            <a:normAutofit fontScale="85000" lnSpcReduction="10000"/>
          </a:bodyPr>
          <a:lstStyle/>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a) </a:t>
            </a:r>
            <a:r>
              <a:rPr lang="es-ES" altLang="es-MX" sz="2000" dirty="0">
                <a:solidFill>
                  <a:srgbClr val="000000"/>
                </a:solidFill>
                <a:latin typeface="Arial" panose="020B0604020202020204" pitchFamily="34" charset="0"/>
                <a:cs typeface="Arial" panose="020B0604020202020204" pitchFamily="34" charset="0"/>
              </a:rPr>
              <a:t>Denominación del equipo, incluyendo el nombre técnico y comercial, así como la capacidad de carga o de pasajeros, según sea el caso.</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b) </a:t>
            </a:r>
            <a:r>
              <a:rPr lang="es-ES" altLang="es-MX" sz="2000" dirty="0">
                <a:solidFill>
                  <a:srgbClr val="000000"/>
                </a:solidFill>
                <a:latin typeface="Arial" panose="020B0604020202020204" pitchFamily="34" charset="0"/>
                <a:cs typeface="Arial" panose="020B0604020202020204" pitchFamily="34" charset="0"/>
              </a:rPr>
              <a:t>Modelo de la unidad.</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c) </a:t>
            </a:r>
            <a:r>
              <a:rPr lang="es-ES" altLang="es-MX" sz="2000" dirty="0">
                <a:solidFill>
                  <a:srgbClr val="000000"/>
                </a:solidFill>
                <a:latin typeface="Arial" panose="020B0604020202020204" pitchFamily="34" charset="0"/>
                <a:cs typeface="Arial" panose="020B0604020202020204" pitchFamily="34" charset="0"/>
              </a:rPr>
              <a:t>Número de control de inventario o, en su defecto, el número de serie y los datos de la placa vehicular.</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d) </a:t>
            </a:r>
            <a:r>
              <a:rPr lang="es-ES" altLang="es-MX" sz="2000" dirty="0">
                <a:solidFill>
                  <a:srgbClr val="000000"/>
                </a:solidFill>
                <a:latin typeface="Arial" panose="020B0604020202020204" pitchFamily="34" charset="0"/>
                <a:cs typeface="Arial" panose="020B0604020202020204" pitchFamily="34" charset="0"/>
              </a:rPr>
              <a:t>Fecha de incorporación o de baja del inventario, para el caso de las modificaciones realizadas durante el año que se informa.</a:t>
            </a:r>
            <a:endParaRPr lang="es-MX" altLang="es-MX" sz="2000"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endParaRPr lang="es-ES" altLang="es-MX" sz="2000" b="1" dirty="0">
              <a:solidFill>
                <a:srgbClr val="000000"/>
              </a:solidFill>
              <a:latin typeface="Arial" panose="020B0604020202020204" pitchFamily="34" charset="0"/>
              <a:cs typeface="Arial" panose="020B0604020202020204" pitchFamily="34" charset="0"/>
            </a:endParaRPr>
          </a:p>
          <a:p>
            <a:pPr algn="just">
              <a:lnSpc>
                <a:spcPts val="2400"/>
              </a:lnSpc>
              <a:spcBef>
                <a:spcPct val="0"/>
              </a:spcBef>
              <a:buNone/>
            </a:pPr>
            <a:r>
              <a:rPr lang="es-ES" altLang="es-MX" sz="2000" b="1" dirty="0">
                <a:solidFill>
                  <a:srgbClr val="000000"/>
                </a:solidFill>
                <a:latin typeface="Arial" panose="020B0604020202020204" pitchFamily="34" charset="0"/>
                <a:cs typeface="Arial" panose="020B0604020202020204" pitchFamily="34" charset="0"/>
              </a:rPr>
              <a:t>II. </a:t>
            </a:r>
            <a:r>
              <a:rPr lang="es-ES" altLang="es-MX" sz="2000" dirty="0">
                <a:solidFill>
                  <a:srgbClr val="000000"/>
                </a:solidFill>
                <a:latin typeface="Arial" panose="020B0604020202020204" pitchFamily="34" charset="0"/>
                <a:cs typeface="Arial" panose="020B0604020202020204" pitchFamily="34" charset="0"/>
              </a:rPr>
              <a:t>Llevar una bitácora de viaje de origen y destino, así como la ruta de que se trate, que coincida con el estado de cuenta de la tarjeta de identificación automática vehicular o de un sistema electrónico de pago. Caminos y Puentes Federales de Ingresos y Servicios Conexos podrá proporcionar el servicio de expedición de reportes que contenga la información requerida.</a:t>
            </a:r>
            <a:endParaRPr lang="es-MX" altLang="es-MX" sz="2000" dirty="0">
              <a:solidFill>
                <a:srgbClr val="000000"/>
              </a:solidFill>
              <a:latin typeface="Arial" panose="020B0604020202020204" pitchFamily="34" charset="0"/>
              <a:cs typeface="Arial" panose="020B0604020202020204" pitchFamily="34" charset="0"/>
            </a:endParaRPr>
          </a:p>
        </p:txBody>
      </p:sp>
      <p:sp>
        <p:nvSpPr>
          <p:cNvPr id="53253" name="2 Marcador de número de diapositiva">
            <a:extLst>
              <a:ext uri="{FF2B5EF4-FFF2-40B4-BE49-F238E27FC236}">
                <a16:creationId xmlns:a16="http://schemas.microsoft.com/office/drawing/2014/main" id="{888FEB1E-1363-4B23-8EF3-67FEBF22B0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BF6EA9D-DE7A-4C3E-A32F-1BE557FD6C47}" type="slidenum">
              <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2 Rectángulo">
            <a:extLst>
              <a:ext uri="{FF2B5EF4-FFF2-40B4-BE49-F238E27FC236}">
                <a16:creationId xmlns:a16="http://schemas.microsoft.com/office/drawing/2014/main" id="{825B9E3D-8B2E-4B4A-89FF-A82D162220FE}"/>
              </a:ext>
            </a:extLst>
          </p:cNvPr>
          <p:cNvSpPr>
            <a:spLocks noChangeArrowheads="1"/>
          </p:cNvSpPr>
          <p:nvPr/>
        </p:nvSpPr>
        <p:spPr bwMode="auto">
          <a:xfrm>
            <a:off x="7104064" y="6323014"/>
            <a:ext cx="3330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s-ES" altLang="es-MX"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Regla 9.6. de la RMF 2015</a:t>
            </a:r>
            <a:endParaRPr kumimoji="0" lang="es-MX" altLang="es-MX"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altLang="es-MX"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y LIF 16</a:t>
            </a:r>
            <a:endParaRPr kumimoji="0" lang="es-MX" altLang="es-MX"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ítulo 1">
            <a:extLst>
              <a:ext uri="{FF2B5EF4-FFF2-40B4-BE49-F238E27FC236}">
                <a16:creationId xmlns:a16="http://schemas.microsoft.com/office/drawing/2014/main" id="{EA4D7C0F-D426-9639-5FB7-847FB3EF2748}"/>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0082BD4A-D797-A9C7-E574-2C9C799E34AF}"/>
              </a:ext>
            </a:extLst>
          </p:cNvPr>
          <p:cNvSpPr>
            <a:spLocks noGrp="1"/>
          </p:cNvSpPr>
          <p:nvPr>
            <p:ph idx="1"/>
          </p:nvPr>
        </p:nvSpPr>
        <p:spPr/>
        <p:txBody>
          <a:bodyPr/>
          <a:lstStyle/>
          <a:p>
            <a:pPr algn="just" eaLnBrk="1" hangingPunct="1">
              <a:lnSpc>
                <a:spcPct val="100000"/>
              </a:lnSpc>
              <a:spcBef>
                <a:spcPct val="0"/>
              </a:spcBef>
              <a:buFontTx/>
              <a:buNone/>
            </a:pPr>
            <a:r>
              <a:rPr lang="es-ES" altLang="es-MX" sz="2000" b="1" dirty="0">
                <a:solidFill>
                  <a:srgbClr val="000000"/>
                </a:solidFill>
                <a:latin typeface="Arial" panose="020B0604020202020204" pitchFamily="34" charset="0"/>
                <a:cs typeface="Arial" panose="020B0604020202020204" pitchFamily="34" charset="0"/>
              </a:rPr>
              <a:t>III. </a:t>
            </a:r>
            <a:r>
              <a:rPr lang="es-ES" altLang="es-MX" sz="2000" dirty="0">
                <a:solidFill>
                  <a:srgbClr val="000000"/>
                </a:solidFill>
                <a:latin typeface="Arial" panose="020B0604020202020204" pitchFamily="34" charset="0"/>
                <a:cs typeface="Arial" panose="020B0604020202020204" pitchFamily="34" charset="0"/>
              </a:rPr>
              <a:t>Efectuar los pagos de autopistas mediante la tarjeta de identificación automática vehicular o de cualquier otro sistema electrónico de pago con que cuente la autopista y conservar los estados de cuenta de dicha tarjeta o sistema.</a:t>
            </a:r>
            <a:endParaRPr lang="es-MX" altLang="es-MX" sz="2000" dirty="0">
              <a:solidFill>
                <a:srgbClr val="000000"/>
              </a:solidFill>
              <a:latin typeface="Arial" panose="020B0604020202020204" pitchFamily="34" charset="0"/>
              <a:cs typeface="Arial" panose="020B0604020202020204" pitchFamily="34" charset="0"/>
            </a:endParaRPr>
          </a:p>
          <a:p>
            <a:pPr algn="just" eaLnBrk="1" hangingPunct="1">
              <a:lnSpc>
                <a:spcPct val="100000"/>
              </a:lnSpc>
              <a:spcBef>
                <a:spcPct val="0"/>
              </a:spcBef>
              <a:buFontTx/>
              <a:buNone/>
            </a:pPr>
            <a:endParaRPr lang="es-ES" altLang="es-MX" sz="2000" b="1" dirty="0">
              <a:solidFill>
                <a:srgbClr val="000000"/>
              </a:solidFill>
              <a:latin typeface="Arial" panose="020B0604020202020204" pitchFamily="34" charset="0"/>
              <a:cs typeface="Arial" panose="020B0604020202020204" pitchFamily="34" charset="0"/>
            </a:endParaRPr>
          </a:p>
          <a:p>
            <a:pPr algn="just" eaLnBrk="1" hangingPunct="1">
              <a:lnSpc>
                <a:spcPct val="100000"/>
              </a:lnSpc>
              <a:spcBef>
                <a:spcPct val="0"/>
              </a:spcBef>
              <a:buFontTx/>
              <a:buNone/>
            </a:pPr>
            <a:r>
              <a:rPr lang="es-ES" altLang="es-MX" sz="2000" b="1" dirty="0">
                <a:solidFill>
                  <a:srgbClr val="000000"/>
                </a:solidFill>
                <a:latin typeface="Arial" panose="020B0604020202020204" pitchFamily="34" charset="0"/>
                <a:cs typeface="Arial" panose="020B0604020202020204" pitchFamily="34" charset="0"/>
              </a:rPr>
              <a:t>IV. </a:t>
            </a:r>
            <a:r>
              <a:rPr lang="es-ES" altLang="es-MX" sz="2000" dirty="0">
                <a:solidFill>
                  <a:srgbClr val="000000"/>
                </a:solidFill>
                <a:latin typeface="Arial" panose="020B0604020202020204" pitchFamily="34" charset="0"/>
                <a:cs typeface="Arial" panose="020B0604020202020204" pitchFamily="34" charset="0"/>
              </a:rPr>
              <a:t>Para la determinación del monto del acreditamiento, se aplicará al importe pagado por concepto del uso de la infraestructura carretera de cuota, sin incluir el IVA, el factor de 0.5 para toda la Red Nacional de Autopistas de Cuota.</a:t>
            </a:r>
            <a:r>
              <a:rPr lang="es-ES" altLang="es-MX" sz="2000" i="1" dirty="0">
                <a:solidFill>
                  <a:srgbClr val="000000"/>
                </a:solidFill>
                <a:latin typeface="Arial" panose="020B0604020202020204" pitchFamily="34" charset="0"/>
                <a:cs typeface="Arial" panose="020B0604020202020204" pitchFamily="34" charset="0"/>
              </a:rPr>
              <a:t>	</a:t>
            </a:r>
            <a:endParaRPr lang="es-MX" altLang="es-MX" sz="2000" dirty="0">
              <a:solidFill>
                <a:srgbClr val="000000"/>
              </a:solidFill>
              <a:latin typeface="Arial" panose="020B0604020202020204" pitchFamily="34" charset="0"/>
              <a:cs typeface="Arial" panose="020B0604020202020204" pitchFamily="34" charset="0"/>
            </a:endParaRPr>
          </a:p>
          <a:p>
            <a:endParaRPr lang="es-MX" dirty="0"/>
          </a:p>
        </p:txBody>
      </p:sp>
      <p:sp>
        <p:nvSpPr>
          <p:cNvPr id="54277" name="2 Marcador de número de diapositiva">
            <a:extLst>
              <a:ext uri="{FF2B5EF4-FFF2-40B4-BE49-F238E27FC236}">
                <a16:creationId xmlns:a16="http://schemas.microsoft.com/office/drawing/2014/main" id="{49A1609D-6FFD-453D-845D-5298D06E214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F57C4E5-1A50-4700-872F-055AAB703469}" type="slidenum">
              <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s-MX" altLang="es-MX" sz="105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6110280-7350-43B3-8E46-D32B4AAAF6BA}"/>
              </a:ext>
            </a:extLst>
          </p:cNvPr>
          <p:cNvSpPr>
            <a:spLocks noGrp="1"/>
          </p:cNvSpPr>
          <p:nvPr>
            <p:ph type="ctrTitle"/>
          </p:nvPr>
        </p:nvSpPr>
        <p:spPr/>
        <p:txBody>
          <a:bodyPr/>
          <a:lstStyle/>
          <a:p>
            <a:r>
              <a:rPr lang="es-MX" dirty="0"/>
              <a:t>Determinación Pagos provisionales</a:t>
            </a:r>
          </a:p>
        </p:txBody>
      </p:sp>
      <p:sp>
        <p:nvSpPr>
          <p:cNvPr id="6" name="Subtítulo 5">
            <a:extLst>
              <a:ext uri="{FF2B5EF4-FFF2-40B4-BE49-F238E27FC236}">
                <a16:creationId xmlns:a16="http://schemas.microsoft.com/office/drawing/2014/main" id="{F77D80C9-B3BF-4ABE-80E6-B6C1B0E25AE6}"/>
              </a:ext>
            </a:extLst>
          </p:cNvPr>
          <p:cNvSpPr>
            <a:spLocks noGrp="1"/>
          </p:cNvSpPr>
          <p:nvPr>
            <p:ph type="subTitle" idx="1"/>
          </p:nvPr>
        </p:nvSpPr>
        <p:spPr/>
        <p:txBody>
          <a:bodyPr/>
          <a:lstStyle/>
          <a:p>
            <a:endParaRPr lang="es-MX"/>
          </a:p>
        </p:txBody>
      </p:sp>
      <p:sp>
        <p:nvSpPr>
          <p:cNvPr id="4" name="Marcador de número de diapositiva 3">
            <a:extLst>
              <a:ext uri="{FF2B5EF4-FFF2-40B4-BE49-F238E27FC236}">
                <a16:creationId xmlns:a16="http://schemas.microsoft.com/office/drawing/2014/main" id="{95656D05-5052-47DD-BAB8-68D1EB0818B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1163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1 Título">
            <a:extLst>
              <a:ext uri="{FF2B5EF4-FFF2-40B4-BE49-F238E27FC236}">
                <a16:creationId xmlns:a16="http://schemas.microsoft.com/office/drawing/2014/main" id="{640318C3-8BC7-4431-B64E-432586A633F4}"/>
              </a:ext>
            </a:extLst>
          </p:cNvPr>
          <p:cNvSpPr>
            <a:spLocks noGrp="1"/>
          </p:cNvSpPr>
          <p:nvPr>
            <p:ph type="title"/>
          </p:nvPr>
        </p:nvSpPr>
        <p:spPr/>
        <p:txBody>
          <a:bodyPr>
            <a:normAutofit/>
          </a:bodyPr>
          <a:lstStyle/>
          <a:p>
            <a:pPr marL="342900" indent="-342900"/>
            <a:r>
              <a:rPr lang="es-ES" altLang="es-MX" dirty="0">
                <a:latin typeface="Calibri" panose="020F0502020204030204" pitchFamily="34" charset="0"/>
              </a:rPr>
              <a:t>DETERMINACION DE LOS PAGOS PROVISIONALES.</a:t>
            </a:r>
            <a:endParaRPr lang="es-MX" altLang="es-MX" b="0" dirty="0">
              <a:latin typeface="Calibri" panose="020F0502020204030204" pitchFamily="34" charset="0"/>
            </a:endParaRPr>
          </a:p>
        </p:txBody>
      </p:sp>
      <p:sp>
        <p:nvSpPr>
          <p:cNvPr id="3" name="2 Marcador de contenido">
            <a:extLst>
              <a:ext uri="{FF2B5EF4-FFF2-40B4-BE49-F238E27FC236}">
                <a16:creationId xmlns:a16="http://schemas.microsoft.com/office/drawing/2014/main" id="{5E702597-E9DB-40C6-A6BA-D22F24BA7280}"/>
              </a:ext>
            </a:extLst>
          </p:cNvPr>
          <p:cNvSpPr>
            <a:spLocks noGrp="1"/>
          </p:cNvSpPr>
          <p:nvPr>
            <p:ph idx="1"/>
          </p:nvPr>
        </p:nvSpPr>
        <p:spPr/>
        <p:txBody>
          <a:bodyPr>
            <a:normAutofit/>
          </a:bodyPr>
          <a:lstStyle/>
          <a:p>
            <a:pPr marL="0" indent="0" algn="just">
              <a:buNone/>
              <a:defRPr/>
            </a:pPr>
            <a:r>
              <a:rPr lang="es-MX" dirty="0"/>
              <a:t>Como se comento antes se establece que el calculo del ISR debe efectuarse </a:t>
            </a:r>
            <a:r>
              <a:rPr lang="es-MX" b="1" dirty="0"/>
              <a:t>como si fueran personas físicas de actividad empresarial y profesional</a:t>
            </a:r>
            <a:r>
              <a:rPr lang="es-MX" dirty="0"/>
              <a:t>, por ello debemos atender al art. 106 de la ley del ISR.</a:t>
            </a:r>
          </a:p>
          <a:p>
            <a:pPr algn="just">
              <a:defRPr/>
            </a:pPr>
            <a:endParaRPr lang="es-MX" dirty="0"/>
          </a:p>
          <a:p>
            <a:pPr algn="just">
              <a:buFont typeface="Arial" charset="0"/>
              <a:buChar char="•"/>
              <a:defRPr/>
            </a:pPr>
            <a:r>
              <a:rPr lang="es-ES" dirty="0"/>
              <a:t>“El pago provisional se determinará restando de la </a:t>
            </a:r>
            <a:r>
              <a:rPr lang="es-ES" b="1" dirty="0"/>
              <a:t>totalidad de los ingresos</a:t>
            </a:r>
            <a:r>
              <a:rPr lang="es-ES" dirty="0"/>
              <a:t> a que se refiere esta Sección obtenidos en el periodo comprendido desde el inicio del ejercicio y hasta el último día del mes al que corresponde el pago, </a:t>
            </a:r>
            <a:r>
              <a:rPr lang="es-ES" b="1" dirty="0"/>
              <a:t>las deducciones autorizadas en esta Sección</a:t>
            </a:r>
            <a:r>
              <a:rPr lang="es-ES" dirty="0"/>
              <a:t> correspondientes al mismo periodo y la participación de los trabajadores en las utilidades de las empresas pagada en el ejercicio, en los términos del artículo 123 de la Constitución Política de los Estados Unidos Mexicanos y, en su caso, las pérdidas fiscales ocurridas en ejercicios anteriores que no se hubieran disminuido.”</a:t>
            </a:r>
            <a:endParaRPr lang="es-MX" dirty="0"/>
          </a:p>
        </p:txBody>
      </p:sp>
      <p:sp>
        <p:nvSpPr>
          <p:cNvPr id="4" name="3 Marcador de número de diapositiva">
            <a:extLst>
              <a:ext uri="{FF2B5EF4-FFF2-40B4-BE49-F238E27FC236}">
                <a16:creationId xmlns:a16="http://schemas.microsoft.com/office/drawing/2014/main" id="{049F9148-86C7-4EB8-922A-6488313F4FD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23DD49B-40D1-42D8-838E-4FC6CB8C92A5}"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1 Título">
            <a:extLst>
              <a:ext uri="{FF2B5EF4-FFF2-40B4-BE49-F238E27FC236}">
                <a16:creationId xmlns:a16="http://schemas.microsoft.com/office/drawing/2014/main" id="{A4E1F60D-4EF4-424F-84FE-7CA0BECCBB63}"/>
              </a:ext>
            </a:extLst>
          </p:cNvPr>
          <p:cNvSpPr>
            <a:spLocks noGrp="1"/>
          </p:cNvSpPr>
          <p:nvPr>
            <p:ph type="title"/>
          </p:nvPr>
        </p:nvSpPr>
        <p:spPr/>
        <p:txBody>
          <a:bodyPr/>
          <a:lstStyle/>
          <a:p>
            <a:r>
              <a:rPr lang="es-MX" altLang="es-MX"/>
              <a:t>PAGOS PROVISIONALES</a:t>
            </a:r>
          </a:p>
        </p:txBody>
      </p:sp>
      <p:sp>
        <p:nvSpPr>
          <p:cNvPr id="3" name="2 Marcador de contenido">
            <a:extLst>
              <a:ext uri="{FF2B5EF4-FFF2-40B4-BE49-F238E27FC236}">
                <a16:creationId xmlns:a16="http://schemas.microsoft.com/office/drawing/2014/main" id="{39BE107C-C3E3-464E-875C-9BE179FF881A}"/>
              </a:ext>
            </a:extLst>
          </p:cNvPr>
          <p:cNvSpPr>
            <a:spLocks noGrp="1"/>
          </p:cNvSpPr>
          <p:nvPr>
            <p:ph idx="1"/>
          </p:nvPr>
        </p:nvSpPr>
        <p:spPr/>
        <p:txBody>
          <a:bodyPr>
            <a:normAutofit fontScale="92500" lnSpcReduction="10000"/>
          </a:bodyPr>
          <a:lstStyle/>
          <a:p>
            <a:pPr algn="just">
              <a:buFont typeface="Arial" charset="0"/>
              <a:buChar char="•"/>
              <a:defRPr/>
            </a:pPr>
            <a:r>
              <a:rPr lang="es-ES" dirty="0"/>
              <a:t>Al resultado que se obtenga conforme al párrafo anterior, se le aplicará la tarifa que se determine de acuerdo a lo siguiente:</a:t>
            </a:r>
            <a:endParaRPr lang="es-MX" dirty="0"/>
          </a:p>
          <a:p>
            <a:pPr algn="just">
              <a:buFont typeface="Arial" charset="0"/>
              <a:buNone/>
              <a:defRPr/>
            </a:pPr>
            <a:endParaRPr lang="es-ES" dirty="0"/>
          </a:p>
          <a:p>
            <a:pPr algn="just">
              <a:buFont typeface="Arial" charset="0"/>
              <a:buChar char="•"/>
              <a:defRPr/>
            </a:pPr>
            <a:r>
              <a:rPr lang="es-ES" dirty="0"/>
              <a:t>Se tomará como base la tarifa del artículo 96 de esta Ley, sumando las cantidades correspondientes a las columnas relativas al límite inferior, límite superior y cuota fija, que en los términos de dicho artículo resulten para cada uno de los meses del periodo a que se refiere el pago provisional de que se trate, y que correspondan al mismo renglón identificado por el mismo por ciento para aplicarse sobre el excedente del límite inferior. Las autoridades fiscales realizarán las operaciones aritméticas previstas en este párrafo para calcular la tarifa aplicable y la publicará en el Diario Oficial de la Federación.</a:t>
            </a:r>
          </a:p>
          <a:p>
            <a:pPr algn="just">
              <a:buFont typeface="Arial" charset="0"/>
              <a:buNone/>
              <a:defRPr/>
            </a:pPr>
            <a:endParaRPr lang="es-MX" dirty="0"/>
          </a:p>
          <a:p>
            <a:pPr algn="just">
              <a:buFont typeface="Arial" charset="0"/>
              <a:buChar char="•"/>
              <a:defRPr/>
            </a:pPr>
            <a:r>
              <a:rPr lang="es-ES" dirty="0"/>
              <a:t>Contra el pago provisional determinado conforme a este artículo, se acreditarán los pagos provisionales del mismo ejercicio efectuados con anterioridad.</a:t>
            </a:r>
            <a:endParaRPr lang="es-MX" dirty="0"/>
          </a:p>
        </p:txBody>
      </p:sp>
      <p:sp>
        <p:nvSpPr>
          <p:cNvPr id="4" name="3 Marcador de número de diapositiva">
            <a:extLst>
              <a:ext uri="{FF2B5EF4-FFF2-40B4-BE49-F238E27FC236}">
                <a16:creationId xmlns:a16="http://schemas.microsoft.com/office/drawing/2014/main" id="{2601DF04-7C94-47B4-8938-C8AE390E74C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197C8B0-34CD-419F-BC72-F905092BB6A9}"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79BF77-8173-4F4A-BBBF-98E380B6843E}"/>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C474ABFF-395A-4685-BD28-289E18E222BA}"/>
              </a:ext>
            </a:extLst>
          </p:cNvPr>
          <p:cNvSpPr>
            <a:spLocks noGrp="1"/>
          </p:cNvSpPr>
          <p:nvPr>
            <p:ph idx="1"/>
          </p:nvPr>
        </p:nvSpPr>
        <p:spPr/>
        <p:txBody>
          <a:bodyPr/>
          <a:lstStyle/>
          <a:p>
            <a:endParaRPr lang="es-MX"/>
          </a:p>
        </p:txBody>
      </p:sp>
      <p:sp>
        <p:nvSpPr>
          <p:cNvPr id="4" name="Marcador de número de diapositiva 3">
            <a:extLst>
              <a:ext uri="{FF2B5EF4-FFF2-40B4-BE49-F238E27FC236}">
                <a16:creationId xmlns:a16="http://schemas.microsoft.com/office/drawing/2014/main" id="{804A032B-8116-4792-8688-79D9CBCC43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7CDC63B2-4C9A-4C1A-A181-3E8ABACB611D}"/>
              </a:ext>
            </a:extLst>
          </p:cNvPr>
          <p:cNvPicPr>
            <a:picLocks noChangeAspect="1"/>
          </p:cNvPicPr>
          <p:nvPr/>
        </p:nvPicPr>
        <p:blipFill rotWithShape="1">
          <a:blip r:embed="rId2"/>
          <a:srcRect l="1963" t="28990" r="68900" b="12182"/>
          <a:stretch/>
        </p:blipFill>
        <p:spPr>
          <a:xfrm>
            <a:off x="2183363" y="1046046"/>
            <a:ext cx="6951306" cy="5149545"/>
          </a:xfrm>
          <a:prstGeom prst="rect">
            <a:avLst/>
          </a:prstGeom>
        </p:spPr>
      </p:pic>
    </p:spTree>
    <p:extLst>
      <p:ext uri="{BB962C8B-B14F-4D97-AF65-F5344CB8AC3E}">
        <p14:creationId xmlns:p14="http://schemas.microsoft.com/office/powerpoint/2010/main" val="9519443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912068-7C65-446F-A4D7-34E9D51FD053}"/>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595E731F-8D15-454E-935E-EB3F98D135DC}"/>
              </a:ext>
            </a:extLst>
          </p:cNvPr>
          <p:cNvSpPr>
            <a:spLocks noGrp="1"/>
          </p:cNvSpPr>
          <p:nvPr>
            <p:ph idx="1"/>
          </p:nvPr>
        </p:nvSpPr>
        <p:spPr/>
        <p:txBody>
          <a:bodyPr/>
          <a:lstStyle/>
          <a:p>
            <a:endParaRPr lang="es-MX"/>
          </a:p>
        </p:txBody>
      </p:sp>
      <p:sp>
        <p:nvSpPr>
          <p:cNvPr id="4" name="Marcador de número de diapositiva 3">
            <a:extLst>
              <a:ext uri="{FF2B5EF4-FFF2-40B4-BE49-F238E27FC236}">
                <a16:creationId xmlns:a16="http://schemas.microsoft.com/office/drawing/2014/main" id="{83543311-A4B4-4E02-97A1-E42D505619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4E9B94E5-CAB5-454D-A76B-98BC480C704D}"/>
              </a:ext>
            </a:extLst>
          </p:cNvPr>
          <p:cNvPicPr>
            <a:picLocks noChangeAspect="1"/>
          </p:cNvPicPr>
          <p:nvPr/>
        </p:nvPicPr>
        <p:blipFill rotWithShape="1">
          <a:blip r:embed="rId2"/>
          <a:srcRect l="1963" t="28991" r="68900" b="30390"/>
          <a:stretch/>
        </p:blipFill>
        <p:spPr>
          <a:xfrm>
            <a:off x="2034073" y="718253"/>
            <a:ext cx="7595119" cy="5256584"/>
          </a:xfrm>
          <a:prstGeom prst="rect">
            <a:avLst/>
          </a:prstGeom>
        </p:spPr>
      </p:pic>
    </p:spTree>
    <p:extLst>
      <p:ext uri="{BB962C8B-B14F-4D97-AF65-F5344CB8AC3E}">
        <p14:creationId xmlns:p14="http://schemas.microsoft.com/office/powerpoint/2010/main" val="6881483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1 Título">
            <a:extLst>
              <a:ext uri="{FF2B5EF4-FFF2-40B4-BE49-F238E27FC236}">
                <a16:creationId xmlns:a16="http://schemas.microsoft.com/office/drawing/2014/main" id="{693EB935-4BB4-48CD-9940-EF7AA6706316}"/>
              </a:ext>
            </a:extLst>
          </p:cNvPr>
          <p:cNvSpPr>
            <a:spLocks noGrp="1"/>
          </p:cNvSpPr>
          <p:nvPr>
            <p:ph type="title"/>
          </p:nvPr>
        </p:nvSpPr>
        <p:spPr>
          <a:xfrm>
            <a:off x="1703388" y="173037"/>
            <a:ext cx="9072562" cy="1143000"/>
          </a:xfrm>
        </p:spPr>
        <p:txBody>
          <a:bodyPr>
            <a:normAutofit fontScale="90000"/>
          </a:bodyPr>
          <a:lstStyle/>
          <a:p>
            <a:r>
              <a:rPr lang="es-MX" altLang="es-MX"/>
              <a:t>EJEMPLO DE CALCULO PERSONA MORAL</a:t>
            </a:r>
          </a:p>
        </p:txBody>
      </p:sp>
      <p:graphicFrame>
        <p:nvGraphicFramePr>
          <p:cNvPr id="4" name="3 Marcador de contenido">
            <a:extLst>
              <a:ext uri="{FF2B5EF4-FFF2-40B4-BE49-F238E27FC236}">
                <a16:creationId xmlns:a16="http://schemas.microsoft.com/office/drawing/2014/main" id="{8366F3E5-C341-4B8B-8358-7649E814B75E}"/>
              </a:ext>
            </a:extLst>
          </p:cNvPr>
          <p:cNvGraphicFramePr>
            <a:graphicFrameLocks noGrp="1"/>
          </p:cNvGraphicFramePr>
          <p:nvPr>
            <p:ph idx="1"/>
          </p:nvPr>
        </p:nvGraphicFramePr>
        <p:xfrm>
          <a:off x="2279650" y="1268413"/>
          <a:ext cx="7848600" cy="5113338"/>
        </p:xfrm>
        <a:graphic>
          <a:graphicData uri="http://schemas.openxmlformats.org/drawingml/2006/table">
            <a:tbl>
              <a:tblPr/>
              <a:tblGrid>
                <a:gridCol w="4408782">
                  <a:extLst>
                    <a:ext uri="{9D8B030D-6E8A-4147-A177-3AD203B41FA5}">
                      <a16:colId xmlns:a16="http://schemas.microsoft.com/office/drawing/2014/main" val="20000"/>
                    </a:ext>
                  </a:extLst>
                </a:gridCol>
                <a:gridCol w="1719909">
                  <a:extLst>
                    <a:ext uri="{9D8B030D-6E8A-4147-A177-3AD203B41FA5}">
                      <a16:colId xmlns:a16="http://schemas.microsoft.com/office/drawing/2014/main" val="20001"/>
                    </a:ext>
                  </a:extLst>
                </a:gridCol>
                <a:gridCol w="1719909">
                  <a:extLst>
                    <a:ext uri="{9D8B030D-6E8A-4147-A177-3AD203B41FA5}">
                      <a16:colId xmlns:a16="http://schemas.microsoft.com/office/drawing/2014/main" val="20002"/>
                    </a:ext>
                  </a:extLst>
                </a:gridCol>
              </a:tblGrid>
              <a:tr h="370532">
                <a:tc>
                  <a:txBody>
                    <a:bodyPr/>
                    <a:lstStyle/>
                    <a:p>
                      <a:pPr>
                        <a:spcAft>
                          <a:spcPts val="0"/>
                        </a:spcAft>
                      </a:pPr>
                      <a:r>
                        <a:rPr lang="es-MX" sz="1400" b="1" dirty="0">
                          <a:latin typeface="Book Antiqua"/>
                          <a:ea typeface="Times New Roman"/>
                          <a:cs typeface="Arial"/>
                        </a:rPr>
                        <a:t>DETERMINACION DEL ISR</a:t>
                      </a:r>
                      <a:endParaRPr lang="es-MX" sz="1400" dirty="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s-MX" sz="1400" dirty="0">
                          <a:latin typeface="Book Antiqua"/>
                          <a:ea typeface="Times New Roman"/>
                          <a:cs typeface="Arial"/>
                        </a:rPr>
                        <a:t>Enero</a:t>
                      </a: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s-MX" sz="1400" dirty="0">
                          <a:latin typeface="Book Antiqua"/>
                          <a:ea typeface="Times New Roman"/>
                          <a:cs typeface="Arial"/>
                        </a:rPr>
                        <a:t>Febrero</a:t>
                      </a: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92850">
                <a:tc>
                  <a:txBody>
                    <a:bodyPr/>
                    <a:lstStyle/>
                    <a:p>
                      <a:pPr>
                        <a:spcAft>
                          <a:spcPts val="0"/>
                        </a:spcAft>
                      </a:pPr>
                      <a:r>
                        <a:rPr lang="es-MX" sz="1400" dirty="0">
                          <a:latin typeface="Book Antiqua"/>
                          <a:ea typeface="Times New Roman"/>
                          <a:cs typeface="Arial"/>
                        </a:rPr>
                        <a:t>INGRESOS ACUMULABLES DEL PERIODO</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a:latin typeface="Book Antiqua"/>
                          <a:ea typeface="Times New Roman"/>
                          <a:cs typeface="Arial"/>
                        </a:rPr>
                        <a:t>12,602,181.15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dirty="0">
                          <a:latin typeface="Book Antiqua"/>
                          <a:ea typeface="Times New Roman"/>
                          <a:cs typeface="Arial"/>
                        </a:rPr>
                        <a:t>24,689,473.83 </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70532">
                <a:tc>
                  <a:txBody>
                    <a:bodyPr/>
                    <a:lstStyle/>
                    <a:p>
                      <a:pPr>
                        <a:spcAft>
                          <a:spcPts val="0"/>
                        </a:spcAft>
                      </a:pPr>
                      <a:r>
                        <a:rPr lang="es-MX" sz="1400" dirty="0">
                          <a:latin typeface="Book Antiqua"/>
                          <a:ea typeface="Times New Roman"/>
                          <a:cs typeface="Arial"/>
                        </a:rPr>
                        <a:t>ACRED CASETAS MES ANTERIOR</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0.00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400" dirty="0">
                          <a:latin typeface="Book Antiqua"/>
                          <a:ea typeface="Times New Roman"/>
                          <a:cs typeface="Arial"/>
                        </a:rPr>
                        <a:t>533,414.12 </a:t>
                      </a:r>
                      <a:endParaRPr lang="es-MX" sz="1400" dirty="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2850">
                <a:tc>
                  <a:txBody>
                    <a:bodyPr/>
                    <a:lstStyle/>
                    <a:p>
                      <a:pPr>
                        <a:spcAft>
                          <a:spcPts val="0"/>
                        </a:spcAft>
                      </a:pPr>
                      <a:r>
                        <a:rPr lang="es-MX" sz="1400" dirty="0">
                          <a:latin typeface="Book Antiqua"/>
                          <a:ea typeface="Times New Roman"/>
                          <a:cs typeface="Arial"/>
                        </a:rPr>
                        <a:t>TOTAL INGRESOS ACUMULABLES DEL PERIODO</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dirty="0">
                          <a:latin typeface="Book Antiqua"/>
                          <a:ea typeface="Times New Roman"/>
                          <a:cs typeface="Arial"/>
                        </a:rPr>
                        <a:t>12,602,181.15 </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dirty="0">
                          <a:latin typeface="Book Antiqua"/>
                          <a:ea typeface="Times New Roman"/>
                          <a:cs typeface="Arial"/>
                        </a:rPr>
                        <a:t>25,222,887.95 </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592850">
                <a:tc>
                  <a:txBody>
                    <a:bodyPr/>
                    <a:lstStyle/>
                    <a:p>
                      <a:pPr>
                        <a:spcAft>
                          <a:spcPts val="0"/>
                        </a:spcAft>
                      </a:pPr>
                      <a:r>
                        <a:rPr lang="es-MX" sz="1400" dirty="0">
                          <a:latin typeface="Book Antiqua"/>
                          <a:ea typeface="Times New Roman"/>
                          <a:cs typeface="Arial"/>
                        </a:rPr>
                        <a:t>DEDUCCIONES AUTORIZADAS DEL PERIODO</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10,610,617.94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400" dirty="0">
                          <a:latin typeface="Book Antiqua"/>
                          <a:ea typeface="Times New Roman"/>
                          <a:cs typeface="Arial"/>
                        </a:rPr>
                        <a:t>20,650,780.04 </a:t>
                      </a:r>
                      <a:endParaRPr lang="es-MX" sz="1400" dirty="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0532">
                <a:tc>
                  <a:txBody>
                    <a:bodyPr/>
                    <a:lstStyle/>
                    <a:p>
                      <a:pPr>
                        <a:spcAft>
                          <a:spcPts val="0"/>
                        </a:spcAft>
                      </a:pPr>
                      <a:r>
                        <a:rPr lang="es-MX" sz="1400" dirty="0">
                          <a:latin typeface="Book Antiqua"/>
                          <a:ea typeface="Times New Roman"/>
                          <a:cs typeface="Arial"/>
                        </a:rPr>
                        <a:t>UTILIDAD FISCAL</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1,991,563.21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a:latin typeface="Book Antiqua"/>
                          <a:ea typeface="Times New Roman"/>
                          <a:cs typeface="Arial"/>
                        </a:rPr>
                        <a:t>4,572,107.91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r h="370532">
                <a:tc>
                  <a:txBody>
                    <a:bodyPr/>
                    <a:lstStyle/>
                    <a:p>
                      <a:pPr>
                        <a:spcAft>
                          <a:spcPts val="0"/>
                        </a:spcAft>
                      </a:pPr>
                      <a:endParaRPr lang="es-MX" sz="1400" dirty="0">
                        <a:latin typeface="Book Antiqua"/>
                        <a:ea typeface="Times New Roman"/>
                        <a:cs typeface="Arial"/>
                      </a:endParaRPr>
                    </a:p>
                  </a:txBody>
                  <a:tcPr marL="44448" marR="44448" marT="0" marB="0" anchor="b">
                    <a:lnL>
                      <a:noFill/>
                    </a:lnL>
                    <a:lnR>
                      <a:noFill/>
                    </a:lnR>
                    <a:lnT>
                      <a:noFill/>
                    </a:lnT>
                    <a:lnB>
                      <a:noFill/>
                    </a:lnB>
                  </a:tcPr>
                </a:tc>
                <a:tc>
                  <a:txBody>
                    <a:bodyPr/>
                    <a:lstStyle/>
                    <a:p>
                      <a:pPr>
                        <a:spcAft>
                          <a:spcPts val="0"/>
                        </a:spcAft>
                      </a:pPr>
                      <a:r>
                        <a:rPr lang="es-MX" sz="1400">
                          <a:latin typeface="Book Antiqua"/>
                          <a:ea typeface="Times New Roman"/>
                          <a:cs typeface="Arial"/>
                        </a:rPr>
                        <a:t>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400">
                          <a:latin typeface="Book Antiqua"/>
                          <a:ea typeface="Times New Roman"/>
                          <a:cs typeface="Arial"/>
                        </a:rPr>
                        <a:t>554,311.28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70532">
                <a:tc>
                  <a:txBody>
                    <a:bodyPr/>
                    <a:lstStyle/>
                    <a:p>
                      <a:pPr>
                        <a:spcAft>
                          <a:spcPts val="0"/>
                        </a:spcAft>
                      </a:pPr>
                      <a:r>
                        <a:rPr lang="es-MX" sz="1400" dirty="0">
                          <a:latin typeface="Book Antiqua"/>
                          <a:ea typeface="Times New Roman"/>
                          <a:cs typeface="Arial"/>
                        </a:rPr>
                        <a:t>BASE DE IMPUESTO</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1,991,563.21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a:latin typeface="Book Antiqua"/>
                          <a:ea typeface="Times New Roman"/>
                          <a:cs typeface="Arial"/>
                        </a:rPr>
                        <a:t>4,017,796.63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370532">
                <a:tc>
                  <a:txBody>
                    <a:bodyPr/>
                    <a:lstStyle/>
                    <a:p>
                      <a:pPr>
                        <a:spcAft>
                          <a:spcPts val="0"/>
                        </a:spcAft>
                      </a:pPr>
                      <a:r>
                        <a:rPr lang="es-MX" sz="1400" dirty="0">
                          <a:latin typeface="Book Antiqua"/>
                          <a:ea typeface="Times New Roman"/>
                          <a:cs typeface="Arial"/>
                        </a:rPr>
                        <a:t>TASA ISR</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30.00%</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400">
                          <a:latin typeface="Book Antiqua"/>
                          <a:ea typeface="Times New Roman"/>
                          <a:cs typeface="Arial"/>
                        </a:rPr>
                        <a:t>30.00%</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70532">
                <a:tc>
                  <a:txBody>
                    <a:bodyPr/>
                    <a:lstStyle/>
                    <a:p>
                      <a:pPr>
                        <a:spcAft>
                          <a:spcPts val="0"/>
                        </a:spcAft>
                      </a:pPr>
                      <a:r>
                        <a:rPr lang="es-MX" sz="1400" dirty="0">
                          <a:latin typeface="Book Antiqua"/>
                          <a:ea typeface="Times New Roman"/>
                          <a:cs typeface="Arial"/>
                        </a:rPr>
                        <a:t>ISR A CARGO</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577,553.33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MX" sz="1400">
                          <a:latin typeface="Book Antiqua"/>
                          <a:ea typeface="Times New Roman"/>
                          <a:cs typeface="Arial"/>
                        </a:rPr>
                        <a:t>1,165,161.02 </a:t>
                      </a:r>
                      <a:endParaRPr lang="es-MX" sz="140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370532">
                <a:tc>
                  <a:txBody>
                    <a:bodyPr/>
                    <a:lstStyle/>
                    <a:p>
                      <a:pPr>
                        <a:spcAft>
                          <a:spcPts val="0"/>
                        </a:spcAft>
                      </a:pPr>
                      <a:r>
                        <a:rPr lang="es-MX" sz="1400" dirty="0">
                          <a:latin typeface="Book Antiqua"/>
                          <a:ea typeface="Times New Roman"/>
                          <a:cs typeface="Arial"/>
                        </a:rPr>
                        <a:t>IMPORTE DE ACREDITAMIENTO</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a:latin typeface="Book Antiqua"/>
                          <a:ea typeface="Times New Roman"/>
                          <a:cs typeface="Arial"/>
                        </a:rPr>
                        <a:t>533,414.12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400">
                          <a:latin typeface="Book Antiqua"/>
                          <a:ea typeface="Times New Roman"/>
                          <a:cs typeface="Arial"/>
                        </a:rPr>
                        <a:t>554,311.28 </a:t>
                      </a:r>
                      <a:endParaRPr lang="es-MX" sz="1400">
                        <a:latin typeface="Times New Roman"/>
                        <a:ea typeface="Times New Roman"/>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70532">
                <a:tc>
                  <a:txBody>
                    <a:bodyPr/>
                    <a:lstStyle/>
                    <a:p>
                      <a:pPr>
                        <a:spcAft>
                          <a:spcPts val="0"/>
                        </a:spcAft>
                      </a:pPr>
                      <a:r>
                        <a:rPr lang="es-MX" sz="1400" dirty="0">
                          <a:latin typeface="Book Antiqua"/>
                          <a:ea typeface="Times New Roman"/>
                          <a:cs typeface="Arial"/>
                        </a:rPr>
                        <a:t>IMPUESTO POR PAGAR</a:t>
                      </a:r>
                      <a:endParaRPr lang="es-MX" sz="1400" dirty="0">
                        <a:latin typeface="Times New Roman"/>
                        <a:ea typeface="Times New Roman"/>
                      </a:endParaRPr>
                    </a:p>
                  </a:txBody>
                  <a:tcPr marL="44448" marR="44448" marT="0" marB="0" anchor="b">
                    <a:lnL>
                      <a:noFill/>
                    </a:lnL>
                    <a:lnR>
                      <a:noFill/>
                    </a:lnR>
                    <a:lnT>
                      <a:noFill/>
                    </a:lnT>
                    <a:lnB>
                      <a:noFill/>
                    </a:lnB>
                  </a:tcPr>
                </a:tc>
                <a:tc>
                  <a:txBody>
                    <a:bodyPr/>
                    <a:lstStyle/>
                    <a:p>
                      <a:pPr algn="r">
                        <a:spcAft>
                          <a:spcPts val="0"/>
                        </a:spcAft>
                      </a:pPr>
                      <a:r>
                        <a:rPr lang="es-MX" sz="1400" b="1" dirty="0">
                          <a:latin typeface="Book Antiqua"/>
                          <a:ea typeface="Times New Roman"/>
                          <a:cs typeface="Arial"/>
                        </a:rPr>
                        <a:t>44,139.21 </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spcAft>
                          <a:spcPts val="0"/>
                        </a:spcAft>
                      </a:pPr>
                      <a:r>
                        <a:rPr lang="es-MX" sz="1400" b="1" dirty="0">
                          <a:latin typeface="Book Antiqua"/>
                          <a:ea typeface="Times New Roman"/>
                          <a:cs typeface="Arial"/>
                        </a:rPr>
                        <a:t>610,849.74 </a:t>
                      </a:r>
                      <a:endParaRPr lang="es-MX" sz="1400" dirty="0">
                        <a:latin typeface="Times New Roman"/>
                        <a:ea typeface="Times New Roman"/>
                      </a:endParaRPr>
                    </a:p>
                  </a:txBody>
                  <a:tcPr marL="44448" marR="44448"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5" name="4 Marcador de número de diapositiva">
            <a:extLst>
              <a:ext uri="{FF2B5EF4-FFF2-40B4-BE49-F238E27FC236}">
                <a16:creationId xmlns:a16="http://schemas.microsoft.com/office/drawing/2014/main" id="{4B07BBF0-6FEE-4699-BEAC-F89950D2F68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06FD482-46C9-4FA8-83C8-9BA1A6C2462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07E4C-AC4B-42D7-9E7A-A6C12A0C0590}"/>
              </a:ext>
            </a:extLst>
          </p:cNvPr>
          <p:cNvSpPr>
            <a:spLocks noGrp="1"/>
          </p:cNvSpPr>
          <p:nvPr>
            <p:ph type="title"/>
          </p:nvPr>
        </p:nvSpPr>
        <p:spPr/>
        <p:txBody>
          <a:bodyPr>
            <a:normAutofit/>
          </a:bodyPr>
          <a:lstStyle/>
          <a:p>
            <a:r>
              <a:rPr lang="es-MX" dirty="0"/>
              <a:t>Acreditamiento de estímulo IEPS en </a:t>
            </a:r>
            <a:br>
              <a:rPr lang="es-MX" dirty="0"/>
            </a:br>
            <a:r>
              <a:rPr lang="es-MX" dirty="0"/>
              <a:t>pago provisional (2.12 RFA)</a:t>
            </a:r>
          </a:p>
        </p:txBody>
      </p:sp>
      <p:sp>
        <p:nvSpPr>
          <p:cNvPr id="3" name="Marcador de contenido 2">
            <a:extLst>
              <a:ext uri="{FF2B5EF4-FFF2-40B4-BE49-F238E27FC236}">
                <a16:creationId xmlns:a16="http://schemas.microsoft.com/office/drawing/2014/main" id="{12306688-6637-4166-A07A-B5F3B3739469}"/>
              </a:ext>
            </a:extLst>
          </p:cNvPr>
          <p:cNvSpPr>
            <a:spLocks noGrp="1"/>
          </p:cNvSpPr>
          <p:nvPr>
            <p:ph idx="1"/>
          </p:nvPr>
        </p:nvSpPr>
        <p:spPr/>
        <p:txBody>
          <a:bodyPr/>
          <a:lstStyle/>
          <a:p>
            <a:pPr algn="just"/>
            <a:r>
              <a:rPr lang="es-MX" dirty="0"/>
              <a:t>L</a:t>
            </a:r>
            <a:r>
              <a:rPr lang="es-MX" sz="2000" dirty="0"/>
              <a:t>os coordinados, dedicados exclusivamente al autotransporte terrestre de carga federal, que tributen en los términos del Título II, Capítulo VII o Título IV, Capítulo II, Sección I, de la Ley del ISR, según sea el caso, conforme a lo dispuesto en el artículo 16, apartado A, fracción IV, tercer párrafo de la LIF, podrán efectuar el acreditamiento del estímulo fiscal a que se refiere dicha disposición contra el ISR propio causado en el ejercicio que tenga el contribuyente, correspondiente al mismo ejercicio, en que se importe o adquiera el combustible, incluyendo el correspondiente a la deducción del 8 por ciento a que se refiere la regla 2.2. de la presente Resolución, o contra las retenciones del ISR efectuadas a terceros en el mismo ejercicio.</a:t>
            </a:r>
          </a:p>
        </p:txBody>
      </p:sp>
      <p:sp>
        <p:nvSpPr>
          <p:cNvPr id="4" name="Marcador de número de diapositiva 3">
            <a:extLst>
              <a:ext uri="{FF2B5EF4-FFF2-40B4-BE49-F238E27FC236}">
                <a16:creationId xmlns:a16="http://schemas.microsoft.com/office/drawing/2014/main" id="{58AE5E50-40F2-4FC6-8B96-CFEF5851C47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1801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5FD577-5BC6-4577-80A9-D31F36A7AB64}"/>
              </a:ext>
            </a:extLst>
          </p:cNvPr>
          <p:cNvSpPr>
            <a:spLocks noGrp="1"/>
          </p:cNvSpPr>
          <p:nvPr>
            <p:ph type="title"/>
          </p:nvPr>
        </p:nvSpPr>
        <p:spPr/>
        <p:txBody>
          <a:bodyPr/>
          <a:lstStyle/>
          <a:p>
            <a:r>
              <a:rPr lang="es-MX" dirty="0"/>
              <a:t>aplicación en pagos provisionales</a:t>
            </a:r>
          </a:p>
        </p:txBody>
      </p:sp>
      <p:sp>
        <p:nvSpPr>
          <p:cNvPr id="3" name="Marcador de contenido 2">
            <a:extLst>
              <a:ext uri="{FF2B5EF4-FFF2-40B4-BE49-F238E27FC236}">
                <a16:creationId xmlns:a16="http://schemas.microsoft.com/office/drawing/2014/main" id="{31F482AD-5CD0-44A5-B1D7-925EBBCCB387}"/>
              </a:ext>
            </a:extLst>
          </p:cNvPr>
          <p:cNvSpPr>
            <a:spLocks noGrp="1"/>
          </p:cNvSpPr>
          <p:nvPr>
            <p:ph idx="1"/>
          </p:nvPr>
        </p:nvSpPr>
        <p:spPr/>
        <p:txBody>
          <a:bodyPr/>
          <a:lstStyle/>
          <a:p>
            <a:pPr algn="just"/>
            <a:r>
              <a:rPr lang="es-MX" sz="2000" dirty="0"/>
              <a:t>Los contribuyentes a que se refiere esta regla también podrán optar por aplicar el acreditamiento de los estímulos mencionados contra los pagos provisionales del ISR del ejercicio, calculados conforme a lo dispuesto por la Ley de la materia, siempre que los pagos provisionales que acrediten en la declaración del ejercicio no consideren los montos de los estímulos fiscales mencionados que hayan acreditado en dichos pagos provisionales.</a:t>
            </a:r>
          </a:p>
          <a:p>
            <a:pPr algn="just"/>
            <a:r>
              <a:rPr lang="es-MX" sz="2000" dirty="0"/>
              <a:t>Los contribuyentes considerarán como ingresos acumulables para los efectos del ISR los estímulos a que hace referencia la presente regla en el momento en que efectivamente lo acrediten.</a:t>
            </a:r>
          </a:p>
        </p:txBody>
      </p:sp>
      <p:sp>
        <p:nvSpPr>
          <p:cNvPr id="4" name="Marcador de número de diapositiva 3">
            <a:extLst>
              <a:ext uri="{FF2B5EF4-FFF2-40B4-BE49-F238E27FC236}">
                <a16:creationId xmlns:a16="http://schemas.microsoft.com/office/drawing/2014/main" id="{37363581-6F24-4917-BB47-0D5416AE0A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9896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61295-CE25-4107-83C5-E40DA30F2A64}"/>
              </a:ext>
            </a:extLst>
          </p:cNvPr>
          <p:cNvSpPr>
            <a:spLocks noGrp="1"/>
          </p:cNvSpPr>
          <p:nvPr>
            <p:ph type="title"/>
          </p:nvPr>
        </p:nvSpPr>
        <p:spPr/>
        <p:txBody>
          <a:bodyPr/>
          <a:lstStyle/>
          <a:p>
            <a:r>
              <a:rPr lang="es-MX" dirty="0"/>
              <a:t>Aplicación del estimulo Peajes en PP</a:t>
            </a:r>
          </a:p>
        </p:txBody>
      </p:sp>
      <p:sp>
        <p:nvSpPr>
          <p:cNvPr id="3" name="Marcador de contenido 2">
            <a:extLst>
              <a:ext uri="{FF2B5EF4-FFF2-40B4-BE49-F238E27FC236}">
                <a16:creationId xmlns:a16="http://schemas.microsoft.com/office/drawing/2014/main" id="{69DB6C08-7BEF-4947-B14A-7478CAC1B687}"/>
              </a:ext>
            </a:extLst>
          </p:cNvPr>
          <p:cNvSpPr>
            <a:spLocks noGrp="1"/>
          </p:cNvSpPr>
          <p:nvPr>
            <p:ph idx="1"/>
          </p:nvPr>
        </p:nvSpPr>
        <p:spPr/>
        <p:txBody>
          <a:bodyPr/>
          <a:lstStyle/>
          <a:p>
            <a:pPr algn="just"/>
            <a:r>
              <a:rPr lang="es-MX" sz="2000" dirty="0"/>
              <a:t>Para los efectos del artículo 16, apartado A, fracción V, primer párrafo de la LIF, cuando los ingresos totales anuales obtenidos por los contribuyentes a que se refiere el segundo párrafo de la presente regla excedan en cualquier momento en el año de tributación de la cantidad de 300 millones de pesos, a partir del siguiente pago provisional a aquél en que se excedió el monto citado, dejarán de aplicar el acreditamiento del estímulo fiscal a que se refiere el artículo 16, apartado A, fracción V, primer párrafo de la LIF, en contra de los pagos provisionales del ISR del ejercicio.</a:t>
            </a:r>
          </a:p>
        </p:txBody>
      </p:sp>
      <p:sp>
        <p:nvSpPr>
          <p:cNvPr id="4" name="Marcador de número de diapositiva 3">
            <a:extLst>
              <a:ext uri="{FF2B5EF4-FFF2-40B4-BE49-F238E27FC236}">
                <a16:creationId xmlns:a16="http://schemas.microsoft.com/office/drawing/2014/main" id="{3299C752-07CB-4FEA-B8E7-602B963A445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58570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BB51D97-5C1E-488F-AD5F-DA6392738380}"/>
              </a:ext>
            </a:extLst>
          </p:cNvPr>
          <p:cNvSpPr>
            <a:spLocks noGrp="1"/>
          </p:cNvSpPr>
          <p:nvPr>
            <p:ph type="ctrTitle"/>
          </p:nvPr>
        </p:nvSpPr>
        <p:spPr/>
        <p:txBody>
          <a:bodyPr/>
          <a:lstStyle/>
          <a:p>
            <a:r>
              <a:rPr lang="es-MX" dirty="0"/>
              <a:t>Calculo anual</a:t>
            </a:r>
          </a:p>
        </p:txBody>
      </p:sp>
      <p:sp>
        <p:nvSpPr>
          <p:cNvPr id="6" name="Subtítulo 5">
            <a:extLst>
              <a:ext uri="{FF2B5EF4-FFF2-40B4-BE49-F238E27FC236}">
                <a16:creationId xmlns:a16="http://schemas.microsoft.com/office/drawing/2014/main" id="{08B014D2-6EA7-4F26-890A-CC1343896826}"/>
              </a:ext>
            </a:extLst>
          </p:cNvPr>
          <p:cNvSpPr>
            <a:spLocks noGrp="1"/>
          </p:cNvSpPr>
          <p:nvPr>
            <p:ph type="subTitle" idx="1"/>
          </p:nvPr>
        </p:nvSpPr>
        <p:spPr/>
        <p:txBody>
          <a:bodyPr/>
          <a:lstStyle/>
          <a:p>
            <a:endParaRPr lang="es-MX"/>
          </a:p>
        </p:txBody>
      </p:sp>
      <p:sp>
        <p:nvSpPr>
          <p:cNvPr id="4" name="Marcador de número de diapositiva 3">
            <a:extLst>
              <a:ext uri="{FF2B5EF4-FFF2-40B4-BE49-F238E27FC236}">
                <a16:creationId xmlns:a16="http://schemas.microsoft.com/office/drawing/2014/main" id="{F3F5DCA0-293E-480D-9F1C-A7FEDA19F5B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96FAC7-8DDF-49FE-A078-561B131EC2E5}" type="slidenum">
              <a:rPr kumimoji="0" lang="es-MX" altLang="es-MX"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s-MX" altLang="es-MX"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1825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1 Título">
            <a:extLst>
              <a:ext uri="{FF2B5EF4-FFF2-40B4-BE49-F238E27FC236}">
                <a16:creationId xmlns:a16="http://schemas.microsoft.com/office/drawing/2014/main" id="{75EC999F-F59E-4F09-AC1B-83297FA80B37}"/>
              </a:ext>
            </a:extLst>
          </p:cNvPr>
          <p:cNvSpPr>
            <a:spLocks noGrp="1"/>
          </p:cNvSpPr>
          <p:nvPr>
            <p:ph type="title"/>
          </p:nvPr>
        </p:nvSpPr>
        <p:spPr>
          <a:xfrm>
            <a:off x="1631951" y="773113"/>
            <a:ext cx="9072563" cy="1143000"/>
          </a:xfrm>
        </p:spPr>
        <p:txBody>
          <a:bodyPr/>
          <a:lstStyle/>
          <a:p>
            <a:r>
              <a:rPr lang="es-MX" altLang="es-MX"/>
              <a:t>DECLARACIÓN ANUAL</a:t>
            </a:r>
          </a:p>
        </p:txBody>
      </p:sp>
      <p:sp>
        <p:nvSpPr>
          <p:cNvPr id="3" name="2 Marcador de contenido">
            <a:extLst>
              <a:ext uri="{FF2B5EF4-FFF2-40B4-BE49-F238E27FC236}">
                <a16:creationId xmlns:a16="http://schemas.microsoft.com/office/drawing/2014/main" id="{26F2CB7E-0A61-482E-AA2B-E6C18C98DDF4}"/>
              </a:ext>
            </a:extLst>
          </p:cNvPr>
          <p:cNvSpPr>
            <a:spLocks noGrp="1"/>
          </p:cNvSpPr>
          <p:nvPr>
            <p:ph idx="1"/>
          </p:nvPr>
        </p:nvSpPr>
        <p:spPr>
          <a:xfrm>
            <a:off x="1981200" y="1989139"/>
            <a:ext cx="8229600" cy="4643437"/>
          </a:xfrm>
        </p:spPr>
        <p:txBody>
          <a:bodyPr>
            <a:normAutofit fontScale="92500" lnSpcReduction="20000"/>
          </a:bodyPr>
          <a:lstStyle/>
          <a:p>
            <a:pPr algn="just">
              <a:buFont typeface="Arial" charset="0"/>
              <a:buChar char="•"/>
              <a:defRPr/>
            </a:pPr>
            <a:r>
              <a:rPr lang="es-ES_tradnl" dirty="0"/>
              <a:t>COMO YA SE APUNTABA LAS PERSONAS MORALES DEL REGIMEN DE AUTOTRANSPORTE DE CARGA Y DE PASAJEROS DEBE DE PRESENTAS DECLARACION DEL EJERCICIO DENTRO DE LOS 3 MESE SIGUIENTES AL CIERRE DEL EJERCICIO.</a:t>
            </a:r>
          </a:p>
          <a:p>
            <a:pPr algn="just">
              <a:buFont typeface="Arial" charset="0"/>
              <a:buNone/>
              <a:defRPr/>
            </a:pPr>
            <a:endParaRPr lang="es-MX" dirty="0"/>
          </a:p>
          <a:p>
            <a:pPr algn="just">
              <a:buFont typeface="Arial" charset="0"/>
              <a:buChar char="•"/>
              <a:defRPr/>
            </a:pPr>
            <a:r>
              <a:rPr lang="es-ES_tradnl" dirty="0"/>
              <a:t>PAR PODER CUMPLIR CON ESTA OBLIGACION DEBES INSTALAR EN NUESTRA COMPUTADORA EL PROGRAMA DEM SIGUIENDOS LOS SIGUIENTES PASOS</a:t>
            </a:r>
          </a:p>
          <a:p>
            <a:pPr algn="just">
              <a:buFont typeface="Arial" charset="0"/>
              <a:buNone/>
              <a:defRPr/>
            </a:pPr>
            <a:endParaRPr lang="es-MX" dirty="0"/>
          </a:p>
          <a:p>
            <a:pPr algn="just">
              <a:buFont typeface="Arial" charset="0"/>
              <a:buChar char="•"/>
              <a:defRPr/>
            </a:pPr>
            <a:r>
              <a:rPr lang="es-ES_tradnl" dirty="0"/>
              <a:t>INGRESE AL PORTAL DE INTERNET DEL SAT.</a:t>
            </a:r>
          </a:p>
          <a:p>
            <a:pPr algn="just">
              <a:buFont typeface="Arial" charset="0"/>
              <a:buNone/>
              <a:defRPr/>
            </a:pPr>
            <a:endParaRPr lang="es-MX" dirty="0"/>
          </a:p>
          <a:p>
            <a:pPr algn="just">
              <a:buFont typeface="Arial" charset="0"/>
              <a:buChar char="•"/>
              <a:defRPr/>
            </a:pPr>
            <a:r>
              <a:rPr lang="es-ES_tradnl" dirty="0"/>
              <a:t>EN EL MENÚ PRINCIPAL, SELECCIONE INFORMACIÓN Y SERVICIOS: SOFTWARE. TAMBIÉN PUEDE INGRESAR DESDE EL MINISITIO DECLARACIÓN ANUAL (PERSONAS MORALES) QUE SE ENCUENTRA EN LA PÁGINA PRINCIPAL DEL PORTAL. </a:t>
            </a:r>
          </a:p>
          <a:p>
            <a:pPr algn="just">
              <a:buFont typeface="Arial" charset="0"/>
              <a:buNone/>
              <a:defRPr/>
            </a:pPr>
            <a:endParaRPr lang="es-MX" dirty="0"/>
          </a:p>
          <a:p>
            <a:pPr algn="just">
              <a:buFont typeface="Arial" charset="0"/>
              <a:buChar char="•"/>
              <a:defRPr/>
            </a:pPr>
            <a:r>
              <a:rPr lang="es-ES_tradnl" dirty="0"/>
              <a:t>SELECCIONE DECLARACIÓN ANUAL DE PERSONAS MORALES.</a:t>
            </a:r>
            <a:endParaRPr lang="es-MX" dirty="0"/>
          </a:p>
          <a:p>
            <a:pPr>
              <a:buFont typeface="Arial" charset="0"/>
              <a:buChar char="•"/>
              <a:defRPr/>
            </a:pPr>
            <a:endParaRPr lang="es-MX" dirty="0"/>
          </a:p>
        </p:txBody>
      </p:sp>
      <p:sp>
        <p:nvSpPr>
          <p:cNvPr id="4" name="3 Marcador de número de diapositiva">
            <a:extLst>
              <a:ext uri="{FF2B5EF4-FFF2-40B4-BE49-F238E27FC236}">
                <a16:creationId xmlns:a16="http://schemas.microsoft.com/office/drawing/2014/main" id="{963430F5-B605-45F2-A281-629F2235CBA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2DF19A1-9569-4752-BFE2-B5AF34504A72}"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8F9F7C-8AFC-4F1F-A73B-272A361FE125}"/>
              </a:ext>
            </a:extLst>
          </p:cNvPr>
          <p:cNvSpPr>
            <a:spLocks noGrp="1"/>
          </p:cNvSpPr>
          <p:nvPr>
            <p:ph type="title"/>
          </p:nvPr>
        </p:nvSpPr>
        <p:spPr/>
        <p:txBody>
          <a:bodyPr/>
          <a:lstStyle/>
          <a:p>
            <a:endParaRPr lang="es-MX"/>
          </a:p>
        </p:txBody>
      </p:sp>
      <p:pic>
        <p:nvPicPr>
          <p:cNvPr id="4" name="Marcador de contenido 3">
            <a:extLst>
              <a:ext uri="{FF2B5EF4-FFF2-40B4-BE49-F238E27FC236}">
                <a16:creationId xmlns:a16="http://schemas.microsoft.com/office/drawing/2014/main" id="{4827B31E-4750-44C9-8745-04D7E8C4159E}"/>
              </a:ext>
            </a:extLst>
          </p:cNvPr>
          <p:cNvPicPr>
            <a:picLocks noGrp="1" noChangeAspect="1"/>
          </p:cNvPicPr>
          <p:nvPr>
            <p:ph idx="1"/>
          </p:nvPr>
        </p:nvPicPr>
        <p:blipFill rotWithShape="1">
          <a:blip r:embed="rId2"/>
          <a:srcRect l="22432" t="15910" r="25514" b="6429"/>
          <a:stretch/>
        </p:blipFill>
        <p:spPr>
          <a:xfrm>
            <a:off x="2152650" y="1486099"/>
            <a:ext cx="7886700" cy="4151875"/>
          </a:xfrm>
          <a:prstGeom prst="rect">
            <a:avLst/>
          </a:prstGeom>
        </p:spPr>
      </p:pic>
    </p:spTree>
    <p:extLst>
      <p:ext uri="{BB962C8B-B14F-4D97-AF65-F5344CB8AC3E}">
        <p14:creationId xmlns:p14="http://schemas.microsoft.com/office/powerpoint/2010/main" val="360244970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9F1D46A-6AAA-4B4E-B144-11C6ECBCC46A}"/>
              </a:ext>
            </a:extLst>
          </p:cNvPr>
          <p:cNvSpPr>
            <a:spLocks noGrp="1"/>
          </p:cNvSpPr>
          <p:nvPr>
            <p:ph type="title"/>
          </p:nvPr>
        </p:nvSpPr>
        <p:spPr/>
        <p:txBody>
          <a:bodyPr/>
          <a:lstStyle/>
          <a:p>
            <a:r>
              <a:rPr lang="es-MX" dirty="0"/>
              <a:t>Información precargada de ingresos.</a:t>
            </a:r>
          </a:p>
        </p:txBody>
      </p:sp>
      <p:sp>
        <p:nvSpPr>
          <p:cNvPr id="5" name="Marcador de contenido 4">
            <a:extLst>
              <a:ext uri="{FF2B5EF4-FFF2-40B4-BE49-F238E27FC236}">
                <a16:creationId xmlns:a16="http://schemas.microsoft.com/office/drawing/2014/main" id="{3ECD9865-3CCB-4112-8005-4389FE7E1176}"/>
              </a:ext>
            </a:extLst>
          </p:cNvPr>
          <p:cNvSpPr>
            <a:spLocks noGrp="1"/>
          </p:cNvSpPr>
          <p:nvPr>
            <p:ph idx="1"/>
          </p:nvPr>
        </p:nvSpPr>
        <p:spPr>
          <a:xfrm>
            <a:off x="2152650" y="2256286"/>
            <a:ext cx="7886700" cy="3263504"/>
          </a:xfrm>
        </p:spPr>
        <p:txBody>
          <a:bodyPr>
            <a:normAutofit/>
          </a:bodyPr>
          <a:lstStyle/>
          <a:p>
            <a:pPr marL="0" indent="0" algn="just">
              <a:buNone/>
            </a:pPr>
            <a:r>
              <a:rPr lang="es-MX" sz="1800" dirty="0"/>
              <a:t>En este apartado se tendrá precargada la información de los CFDI que haya en el almacén digital del SAT, los cuales deberán detallarse de acuerdo al tipo de ingreso.</a:t>
            </a:r>
          </a:p>
          <a:p>
            <a:pPr marL="0" indent="0" algn="just">
              <a:buNone/>
            </a:pPr>
            <a:r>
              <a:rPr lang="es-MX" sz="1800" dirty="0"/>
              <a:t>En forma manual debes llenar:</a:t>
            </a:r>
          </a:p>
          <a:p>
            <a:pPr algn="just">
              <a:buFont typeface="Wingdings" panose="05000000000000000000" pitchFamily="2" charset="2"/>
              <a:buChar char="§"/>
            </a:pPr>
            <a:r>
              <a:rPr lang="es-MX" sz="1800" dirty="0"/>
              <a:t>Anticipos de clientes</a:t>
            </a:r>
          </a:p>
          <a:p>
            <a:pPr algn="just">
              <a:buFont typeface="Wingdings" panose="05000000000000000000" pitchFamily="2" charset="2"/>
              <a:buChar char="§"/>
            </a:pPr>
            <a:r>
              <a:rPr lang="es-MX" sz="1800" dirty="0"/>
              <a:t>Datos de promedios para el ajuste anual por inflación.</a:t>
            </a:r>
          </a:p>
          <a:p>
            <a:pPr algn="just">
              <a:buFont typeface="Wingdings" panose="05000000000000000000" pitchFamily="2" charset="2"/>
              <a:buChar char="§"/>
            </a:pPr>
            <a:r>
              <a:rPr lang="es-MX" sz="1800" dirty="0"/>
              <a:t>Ingresos que no se hayan precargado.</a:t>
            </a:r>
          </a:p>
          <a:p>
            <a:pPr algn="just">
              <a:buFont typeface="Wingdings" panose="05000000000000000000" pitchFamily="2" charset="2"/>
              <a:buChar char="§"/>
            </a:pPr>
            <a:r>
              <a:rPr lang="es-MX" sz="1800" dirty="0"/>
              <a:t>Ingresos obtenidos del extranjero.</a:t>
            </a:r>
          </a:p>
        </p:txBody>
      </p:sp>
    </p:spTree>
    <p:extLst>
      <p:ext uri="{BB962C8B-B14F-4D97-AF65-F5344CB8AC3E}">
        <p14:creationId xmlns:p14="http://schemas.microsoft.com/office/powerpoint/2010/main" val="31192339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61633F-9E01-4088-AA6D-947716056800}"/>
              </a:ext>
            </a:extLst>
          </p:cNvPr>
          <p:cNvSpPr>
            <a:spLocks noGrp="1"/>
          </p:cNvSpPr>
          <p:nvPr>
            <p:ph type="title"/>
          </p:nvPr>
        </p:nvSpPr>
        <p:spPr/>
        <p:txBody>
          <a:bodyPr/>
          <a:lstStyle/>
          <a:p>
            <a:endParaRPr lang="es-MX"/>
          </a:p>
        </p:txBody>
      </p:sp>
      <p:pic>
        <p:nvPicPr>
          <p:cNvPr id="6" name="Marcador de contenido 5">
            <a:extLst>
              <a:ext uri="{FF2B5EF4-FFF2-40B4-BE49-F238E27FC236}">
                <a16:creationId xmlns:a16="http://schemas.microsoft.com/office/drawing/2014/main" id="{92C77838-0D42-4FDE-9602-DF73AA417FEB}"/>
              </a:ext>
            </a:extLst>
          </p:cNvPr>
          <p:cNvPicPr>
            <a:picLocks noGrp="1" noChangeAspect="1"/>
          </p:cNvPicPr>
          <p:nvPr>
            <p:ph idx="1"/>
          </p:nvPr>
        </p:nvPicPr>
        <p:blipFill rotWithShape="1">
          <a:blip r:embed="rId2"/>
          <a:srcRect t="21329"/>
          <a:stretch/>
        </p:blipFill>
        <p:spPr>
          <a:xfrm>
            <a:off x="1096479" y="286604"/>
            <a:ext cx="10058400" cy="5281796"/>
          </a:xfrm>
          <a:prstGeom prst="rect">
            <a:avLst/>
          </a:prstGeom>
        </p:spPr>
      </p:pic>
    </p:spTree>
    <p:extLst>
      <p:ext uri="{BB962C8B-B14F-4D97-AF65-F5344CB8AC3E}">
        <p14:creationId xmlns:p14="http://schemas.microsoft.com/office/powerpoint/2010/main" val="37637618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BE2B6-CE47-4C82-B452-74D6827DD91E}"/>
              </a:ext>
            </a:extLst>
          </p:cNvPr>
          <p:cNvSpPr>
            <a:spLocks noGrp="1"/>
          </p:cNvSpPr>
          <p:nvPr>
            <p:ph type="title"/>
          </p:nvPr>
        </p:nvSpPr>
        <p:spPr/>
        <p:txBody>
          <a:bodyPr/>
          <a:lstStyle/>
          <a:p>
            <a:r>
              <a:rPr lang="es-MX" dirty="0"/>
              <a:t>Detalle de los ingresos acumulables</a:t>
            </a:r>
          </a:p>
        </p:txBody>
      </p:sp>
      <p:sp>
        <p:nvSpPr>
          <p:cNvPr id="4" name="Marcador de contenido 3">
            <a:extLst>
              <a:ext uri="{FF2B5EF4-FFF2-40B4-BE49-F238E27FC236}">
                <a16:creationId xmlns:a16="http://schemas.microsoft.com/office/drawing/2014/main" id="{08DF78BF-610F-4446-813B-905DE6720310}"/>
              </a:ext>
            </a:extLst>
          </p:cNvPr>
          <p:cNvSpPr>
            <a:spLocks noGrp="1"/>
          </p:cNvSpPr>
          <p:nvPr>
            <p:ph idx="1"/>
          </p:nvPr>
        </p:nvSpPr>
        <p:spPr/>
        <p:txBody>
          <a:bodyPr/>
          <a:lstStyle/>
          <a:p>
            <a:endParaRPr lang="es-MX"/>
          </a:p>
        </p:txBody>
      </p:sp>
      <p:pic>
        <p:nvPicPr>
          <p:cNvPr id="3" name="Imagen 2">
            <a:extLst>
              <a:ext uri="{FF2B5EF4-FFF2-40B4-BE49-F238E27FC236}">
                <a16:creationId xmlns:a16="http://schemas.microsoft.com/office/drawing/2014/main" id="{2FA1435E-C398-4FA8-80B0-856E40B0B645}"/>
              </a:ext>
            </a:extLst>
          </p:cNvPr>
          <p:cNvPicPr>
            <a:picLocks noChangeAspect="1"/>
          </p:cNvPicPr>
          <p:nvPr/>
        </p:nvPicPr>
        <p:blipFill rotWithShape="1">
          <a:blip r:embed="rId2"/>
          <a:srcRect b="12734"/>
          <a:stretch/>
        </p:blipFill>
        <p:spPr>
          <a:xfrm>
            <a:off x="2301241" y="1927386"/>
            <a:ext cx="7199787" cy="3700649"/>
          </a:xfrm>
          <a:prstGeom prst="rect">
            <a:avLst/>
          </a:prstGeom>
        </p:spPr>
      </p:pic>
    </p:spTree>
    <p:extLst>
      <p:ext uri="{BB962C8B-B14F-4D97-AF65-F5344CB8AC3E}">
        <p14:creationId xmlns:p14="http://schemas.microsoft.com/office/powerpoint/2010/main" val="83502841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BF21BDB-D0B6-4358-B2F1-972BEF09079E}"/>
              </a:ext>
            </a:extLst>
          </p:cNvPr>
          <p:cNvSpPr>
            <a:spLocks noGrp="1"/>
          </p:cNvSpPr>
          <p:nvPr>
            <p:ph type="title"/>
          </p:nvPr>
        </p:nvSpPr>
        <p:spPr/>
        <p:txBody>
          <a:bodyPr>
            <a:normAutofit/>
          </a:bodyPr>
          <a:lstStyle/>
          <a:p>
            <a:pPr algn="ctr"/>
            <a:r>
              <a:rPr lang="es-MX" sz="3000" dirty="0"/>
              <a:t>Detalle de ingresos nominales</a:t>
            </a:r>
          </a:p>
        </p:txBody>
      </p:sp>
      <p:sp>
        <p:nvSpPr>
          <p:cNvPr id="2" name="Marcador de contenido 1">
            <a:extLst>
              <a:ext uri="{FF2B5EF4-FFF2-40B4-BE49-F238E27FC236}">
                <a16:creationId xmlns:a16="http://schemas.microsoft.com/office/drawing/2014/main" id="{1501DC14-849A-4B8F-AA19-2AE024B6227F}"/>
              </a:ext>
            </a:extLst>
          </p:cNvPr>
          <p:cNvSpPr>
            <a:spLocks noGrp="1"/>
          </p:cNvSpPr>
          <p:nvPr>
            <p:ph idx="1"/>
          </p:nvPr>
        </p:nvSpPr>
        <p:spPr/>
        <p:txBody>
          <a:bodyPr/>
          <a:lstStyle/>
          <a:p>
            <a:endParaRPr lang="es-MX"/>
          </a:p>
        </p:txBody>
      </p:sp>
      <p:pic>
        <p:nvPicPr>
          <p:cNvPr id="5" name="Imagen 4">
            <a:extLst>
              <a:ext uri="{FF2B5EF4-FFF2-40B4-BE49-F238E27FC236}">
                <a16:creationId xmlns:a16="http://schemas.microsoft.com/office/drawing/2014/main" id="{43003FC8-9B23-40D9-BB0A-A160A830A136}"/>
              </a:ext>
            </a:extLst>
          </p:cNvPr>
          <p:cNvPicPr>
            <a:picLocks noChangeAspect="1"/>
          </p:cNvPicPr>
          <p:nvPr/>
        </p:nvPicPr>
        <p:blipFill rotWithShape="1">
          <a:blip r:embed="rId2"/>
          <a:srcRect b="9515"/>
          <a:stretch/>
        </p:blipFill>
        <p:spPr>
          <a:xfrm>
            <a:off x="2349030" y="1984187"/>
            <a:ext cx="7541730" cy="3584213"/>
          </a:xfrm>
          <a:prstGeom prst="rect">
            <a:avLst/>
          </a:prstGeom>
        </p:spPr>
      </p:pic>
    </p:spTree>
    <p:extLst>
      <p:ext uri="{BB962C8B-B14F-4D97-AF65-F5344CB8AC3E}">
        <p14:creationId xmlns:p14="http://schemas.microsoft.com/office/powerpoint/2010/main" val="39052698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1 Título">
            <a:extLst>
              <a:ext uri="{FF2B5EF4-FFF2-40B4-BE49-F238E27FC236}">
                <a16:creationId xmlns:a16="http://schemas.microsoft.com/office/drawing/2014/main" id="{177ED471-8D94-4F22-BA71-A08F80A0E078}"/>
              </a:ext>
            </a:extLst>
          </p:cNvPr>
          <p:cNvSpPr>
            <a:spLocks noGrp="1"/>
          </p:cNvSpPr>
          <p:nvPr>
            <p:ph type="title"/>
          </p:nvPr>
        </p:nvSpPr>
        <p:spPr/>
        <p:txBody>
          <a:bodyPr>
            <a:normAutofit/>
          </a:bodyPr>
          <a:lstStyle/>
          <a:p>
            <a:r>
              <a:rPr lang="es-ES_tradnl" altLang="es-MX"/>
              <a:t>DEDUCCIONES AUTORIZADAS EN EL ISR</a:t>
            </a:r>
            <a:endParaRPr lang="es-MX" altLang="es-MX"/>
          </a:p>
        </p:txBody>
      </p:sp>
      <p:sp>
        <p:nvSpPr>
          <p:cNvPr id="3" name="2 Marcador de contenido">
            <a:extLst>
              <a:ext uri="{FF2B5EF4-FFF2-40B4-BE49-F238E27FC236}">
                <a16:creationId xmlns:a16="http://schemas.microsoft.com/office/drawing/2014/main" id="{B59EA835-5DC0-4FE6-95E2-6274D11897DD}"/>
              </a:ext>
            </a:extLst>
          </p:cNvPr>
          <p:cNvSpPr>
            <a:spLocks noGrp="1"/>
          </p:cNvSpPr>
          <p:nvPr>
            <p:ph idx="1"/>
          </p:nvPr>
        </p:nvSpPr>
        <p:spPr/>
        <p:txBody>
          <a:bodyPr>
            <a:normAutofit/>
          </a:bodyPr>
          <a:lstStyle/>
          <a:p>
            <a:pPr algn="just">
              <a:buFont typeface="Arial" charset="0"/>
              <a:buChar char="•"/>
              <a:defRPr/>
            </a:pPr>
            <a:r>
              <a:rPr lang="es-ES_tradnl" dirty="0"/>
              <a:t>LAS PERSONAS MORALES DEL AUTOTRANSPORTE PUEDEN DEDUCIR EN EL ISR LOS GASTOS E INVERSIONES RELACIONADOS CON SU ACTIVIDAD APLICANDO EL ESQUEMA DE FLUJO DE EFECTIVO; ES DECIR, CONSIDERARÁN SÓLO LAS EROGACIONES QUE EFECTIVAMENTE HAYAN PAGADO EN EL EJERCICIO.</a:t>
            </a:r>
          </a:p>
          <a:p>
            <a:pPr algn="just">
              <a:buFont typeface="Arial" charset="0"/>
              <a:buNone/>
              <a:defRPr/>
            </a:pPr>
            <a:endParaRPr lang="es-MX" dirty="0"/>
          </a:p>
          <a:p>
            <a:pPr algn="just">
              <a:buFont typeface="Arial" charset="0"/>
              <a:buChar char="•"/>
              <a:defRPr/>
            </a:pPr>
            <a:r>
              <a:rPr lang="es-ES_tradnl" dirty="0"/>
              <a:t>TAMBIÉN PUEDEN DEDUCIR LOS CONCEPTOS QUE LE PERMITAN LAS FACILIDADES ADMINISTRATIVAS OTORGADAS POR LA SECRETARÍA DE HACIENDA Y CRÉDITO PÚBLICO.</a:t>
            </a:r>
          </a:p>
          <a:p>
            <a:pPr algn="just">
              <a:buFont typeface="Arial" charset="0"/>
              <a:buNone/>
              <a:defRPr/>
            </a:pPr>
            <a:endParaRPr lang="es-MX" dirty="0"/>
          </a:p>
          <a:p>
            <a:pPr algn="just">
              <a:buFont typeface="Arial" charset="0"/>
              <a:buChar char="•"/>
              <a:defRPr/>
            </a:pPr>
            <a:r>
              <a:rPr lang="es-ES_tradnl" dirty="0"/>
              <a:t>LAS PERSONAS MORALES PUEDEN DEDUCIR SUS INVERSIONES EN ACTIVOS FIJOS, Y LOS CARGOS Y LOS GASTOS DIFERIDOS (APLICANDO EL PORCENTAJE DE DEPRECIACIÓN QUE CORRESPONDA EN EL EJERCICIO Y QUE SE SEÑALA EN LA LEY DEL IMPUESTO SOBRE LA RENTA.</a:t>
            </a:r>
            <a:endParaRPr lang="es-MX" dirty="0"/>
          </a:p>
        </p:txBody>
      </p:sp>
      <p:sp>
        <p:nvSpPr>
          <p:cNvPr id="4" name="3 Marcador de número de diapositiva">
            <a:extLst>
              <a:ext uri="{FF2B5EF4-FFF2-40B4-BE49-F238E27FC236}">
                <a16:creationId xmlns:a16="http://schemas.microsoft.com/office/drawing/2014/main" id="{5DB6C1E8-BD89-41D5-B274-928DEFE78E1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8529C55-2D3C-40E9-B374-000AD620E8E8}"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FE7F00E-A650-45BA-B5BD-B12ACA248682}"/>
              </a:ext>
            </a:extLst>
          </p:cNvPr>
          <p:cNvSpPr>
            <a:spLocks noGrp="1"/>
          </p:cNvSpPr>
          <p:nvPr>
            <p:ph type="title"/>
          </p:nvPr>
        </p:nvSpPr>
        <p:spPr/>
        <p:txBody>
          <a:bodyPr/>
          <a:lstStyle/>
          <a:p>
            <a:endParaRPr lang="es-MX"/>
          </a:p>
        </p:txBody>
      </p:sp>
      <p:grpSp>
        <p:nvGrpSpPr>
          <p:cNvPr id="5" name="Agrupar 10">
            <a:extLst>
              <a:ext uri="{FF2B5EF4-FFF2-40B4-BE49-F238E27FC236}">
                <a16:creationId xmlns:a16="http://schemas.microsoft.com/office/drawing/2014/main" id="{78CF1727-A59E-48EC-AE28-73FC866C2261}"/>
              </a:ext>
            </a:extLst>
          </p:cNvPr>
          <p:cNvGrpSpPr/>
          <p:nvPr/>
        </p:nvGrpSpPr>
        <p:grpSpPr>
          <a:xfrm>
            <a:off x="1097280" y="418809"/>
            <a:ext cx="9997440" cy="5102072"/>
            <a:chOff x="3397691" y="64543"/>
            <a:chExt cx="10184850" cy="6802762"/>
          </a:xfrm>
        </p:grpSpPr>
        <p:pic>
          <p:nvPicPr>
            <p:cNvPr id="6" name="Imagen 5">
              <a:extLst>
                <a:ext uri="{FF2B5EF4-FFF2-40B4-BE49-F238E27FC236}">
                  <a16:creationId xmlns:a16="http://schemas.microsoft.com/office/drawing/2014/main" id="{DB5A536E-8395-4257-B958-894BE2C37E81}"/>
                </a:ext>
              </a:extLst>
            </p:cNvPr>
            <p:cNvPicPr>
              <a:picLocks noChangeAspect="1"/>
            </p:cNvPicPr>
            <p:nvPr/>
          </p:nvPicPr>
          <p:blipFill rotWithShape="1">
            <a:blip r:embed="rId2"/>
            <a:srcRect t="21763"/>
            <a:stretch/>
          </p:blipFill>
          <p:spPr>
            <a:xfrm>
              <a:off x="3397691" y="64543"/>
              <a:ext cx="10184850" cy="6802762"/>
            </a:xfrm>
            <a:prstGeom prst="rect">
              <a:avLst/>
            </a:prstGeom>
          </p:spPr>
        </p:pic>
        <p:sp>
          <p:nvSpPr>
            <p:cNvPr id="7" name="Rectángulo 6">
              <a:extLst>
                <a:ext uri="{FF2B5EF4-FFF2-40B4-BE49-F238E27FC236}">
                  <a16:creationId xmlns:a16="http://schemas.microsoft.com/office/drawing/2014/main" id="{68997F40-15CF-40B9-95B2-D4C3493E0A27}"/>
                </a:ext>
              </a:extLst>
            </p:cNvPr>
            <p:cNvSpPr/>
            <p:nvPr/>
          </p:nvSpPr>
          <p:spPr>
            <a:xfrm>
              <a:off x="4685209" y="2126934"/>
              <a:ext cx="3503826" cy="116864"/>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431129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1 Título">
            <a:extLst>
              <a:ext uri="{FF2B5EF4-FFF2-40B4-BE49-F238E27FC236}">
                <a16:creationId xmlns:a16="http://schemas.microsoft.com/office/drawing/2014/main" id="{86C0881F-D43A-472E-84E6-DD6C23A2CA44}"/>
              </a:ext>
            </a:extLst>
          </p:cNvPr>
          <p:cNvSpPr>
            <a:spLocks noGrp="1"/>
          </p:cNvSpPr>
          <p:nvPr>
            <p:ph type="title"/>
          </p:nvPr>
        </p:nvSpPr>
        <p:spPr/>
        <p:txBody>
          <a:bodyPr/>
          <a:lstStyle/>
          <a:p>
            <a:r>
              <a:rPr lang="es-ES_tradnl" altLang="es-MX"/>
              <a:t>ANEXO DETERMINACION DEL ISR</a:t>
            </a:r>
            <a:endParaRPr lang="es-MX" altLang="es-MX"/>
          </a:p>
        </p:txBody>
      </p:sp>
      <p:sp>
        <p:nvSpPr>
          <p:cNvPr id="65539" name="2 Marcador de contenido">
            <a:extLst>
              <a:ext uri="{FF2B5EF4-FFF2-40B4-BE49-F238E27FC236}">
                <a16:creationId xmlns:a16="http://schemas.microsoft.com/office/drawing/2014/main" id="{D03ABB8B-3A1B-4836-A06C-810E5E8B2D83}"/>
              </a:ext>
            </a:extLst>
          </p:cNvPr>
          <p:cNvSpPr>
            <a:spLocks noGrp="1"/>
          </p:cNvSpPr>
          <p:nvPr>
            <p:ph idx="1"/>
          </p:nvPr>
        </p:nvSpPr>
        <p:spPr/>
        <p:txBody>
          <a:bodyPr/>
          <a:lstStyle/>
          <a:p>
            <a:pPr algn="just"/>
            <a:r>
              <a:rPr lang="es-ES_tradnl" altLang="es-MX" sz="2400"/>
              <a:t>PARA DETERMINAR EL IMPUESTO SOBRE LA RENTA DEBE CALCULAR LA UTILIDAD GRAVABLE DEL EJERCICIO QUE ESTÁ DECLARANDO.</a:t>
            </a:r>
          </a:p>
          <a:p>
            <a:pPr algn="just">
              <a:buFont typeface="Arial" panose="020B0604020202020204" pitchFamily="34" charset="0"/>
              <a:buNone/>
            </a:pPr>
            <a:endParaRPr lang="es-MX" altLang="es-MX" sz="2400"/>
          </a:p>
          <a:p>
            <a:pPr algn="just"/>
            <a:r>
              <a:rPr lang="es-ES_tradnl" altLang="es-MX" sz="2400"/>
              <a:t>CÁLCULO DE LA UTILIDAD GRAVABLE</a:t>
            </a:r>
          </a:p>
          <a:p>
            <a:pPr algn="just">
              <a:buFont typeface="Arial" panose="020B0604020202020204" pitchFamily="34" charset="0"/>
              <a:buNone/>
            </a:pPr>
            <a:endParaRPr lang="es-MX" altLang="es-MX" sz="2400"/>
          </a:p>
          <a:p>
            <a:pPr algn="just"/>
            <a:r>
              <a:rPr lang="es-ES_tradnl" altLang="es-MX" sz="2400"/>
              <a:t>PARA EFECTOS DEL EJEMPLO, A CONTINUACIÓN SE DETERMINA LA UTILIDAD GRAVABLE CON LOS DATOS PROPORCIONADOS EN LOS PUNTOS QUE ANTECEDEN.</a:t>
            </a:r>
            <a:endParaRPr lang="es-MX" altLang="es-MX" sz="2400"/>
          </a:p>
        </p:txBody>
      </p:sp>
      <p:sp>
        <p:nvSpPr>
          <p:cNvPr id="4" name="3 Marcador de número de diapositiva">
            <a:extLst>
              <a:ext uri="{FF2B5EF4-FFF2-40B4-BE49-F238E27FC236}">
                <a16:creationId xmlns:a16="http://schemas.microsoft.com/office/drawing/2014/main" id="{987443EE-470F-4161-8A3D-F551409247B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D9F2B42-15D7-4283-B49A-59B1553C182F}"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Agrupar 7">
            <a:extLst>
              <a:ext uri="{FF2B5EF4-FFF2-40B4-BE49-F238E27FC236}">
                <a16:creationId xmlns:a16="http://schemas.microsoft.com/office/drawing/2014/main" id="{693A3316-144D-43BA-8F62-0A8642A9097C}"/>
              </a:ext>
            </a:extLst>
          </p:cNvPr>
          <p:cNvGrpSpPr/>
          <p:nvPr/>
        </p:nvGrpSpPr>
        <p:grpSpPr>
          <a:xfrm>
            <a:off x="1097280" y="286603"/>
            <a:ext cx="10058400" cy="5925733"/>
            <a:chOff x="3637946" y="530844"/>
            <a:chExt cx="9640694" cy="5795422"/>
          </a:xfrm>
        </p:grpSpPr>
        <p:pic>
          <p:nvPicPr>
            <p:cNvPr id="4" name="Imagen 3">
              <a:extLst>
                <a:ext uri="{FF2B5EF4-FFF2-40B4-BE49-F238E27FC236}">
                  <a16:creationId xmlns:a16="http://schemas.microsoft.com/office/drawing/2014/main" id="{2E8440EA-52E8-4D58-9F5A-662A45F12053}"/>
                </a:ext>
              </a:extLst>
            </p:cNvPr>
            <p:cNvPicPr>
              <a:picLocks noChangeAspect="1"/>
            </p:cNvPicPr>
            <p:nvPr/>
          </p:nvPicPr>
          <p:blipFill rotWithShape="1">
            <a:blip r:embed="rId2"/>
            <a:srcRect l="857" t="14854"/>
            <a:stretch/>
          </p:blipFill>
          <p:spPr>
            <a:xfrm>
              <a:off x="3637946" y="530844"/>
              <a:ext cx="9640694" cy="5795422"/>
            </a:xfrm>
            <a:prstGeom prst="rect">
              <a:avLst/>
            </a:prstGeom>
          </p:spPr>
        </p:pic>
        <p:sp>
          <p:nvSpPr>
            <p:cNvPr id="5" name="Rectángulo 4">
              <a:extLst>
                <a:ext uri="{FF2B5EF4-FFF2-40B4-BE49-F238E27FC236}">
                  <a16:creationId xmlns:a16="http://schemas.microsoft.com/office/drawing/2014/main" id="{02D0CF09-EDB9-4EB4-B4B2-1E409C484C57}"/>
                </a:ext>
              </a:extLst>
            </p:cNvPr>
            <p:cNvSpPr/>
            <p:nvPr/>
          </p:nvSpPr>
          <p:spPr>
            <a:xfrm>
              <a:off x="5360661" y="1301091"/>
              <a:ext cx="2914081" cy="116864"/>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ítulo 1">
            <a:extLst>
              <a:ext uri="{FF2B5EF4-FFF2-40B4-BE49-F238E27FC236}">
                <a16:creationId xmlns:a16="http://schemas.microsoft.com/office/drawing/2014/main" id="{753798D3-4260-4527-A76B-10F14F783DED}"/>
              </a:ext>
            </a:extLst>
          </p:cNvPr>
          <p:cNvSpPr>
            <a:spLocks noGrp="1"/>
          </p:cNvSpPr>
          <p:nvPr>
            <p:ph type="title"/>
          </p:nvPr>
        </p:nvSpPr>
        <p:spPr/>
        <p:txBody>
          <a:bodyPr/>
          <a:lstStyle/>
          <a:p>
            <a:endParaRPr lang="es-MX" dirty="0"/>
          </a:p>
        </p:txBody>
      </p:sp>
    </p:spTree>
    <p:extLst>
      <p:ext uri="{BB962C8B-B14F-4D97-AF65-F5344CB8AC3E}">
        <p14:creationId xmlns:p14="http://schemas.microsoft.com/office/powerpoint/2010/main" val="343933397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1 Título">
            <a:extLst>
              <a:ext uri="{FF2B5EF4-FFF2-40B4-BE49-F238E27FC236}">
                <a16:creationId xmlns:a16="http://schemas.microsoft.com/office/drawing/2014/main" id="{F3FEEC4B-EECD-4054-84E0-2E2DDA1ADB1E}"/>
              </a:ext>
            </a:extLst>
          </p:cNvPr>
          <p:cNvSpPr>
            <a:spLocks noGrp="1"/>
          </p:cNvSpPr>
          <p:nvPr>
            <p:ph type="title"/>
          </p:nvPr>
        </p:nvSpPr>
        <p:spPr/>
        <p:txBody>
          <a:bodyPr>
            <a:normAutofit/>
          </a:bodyPr>
          <a:lstStyle/>
          <a:p>
            <a:r>
              <a:rPr lang="es-MX" altLang="es-MX"/>
              <a:t>INFORMACIÓN DE LOS INTEGRANTES</a:t>
            </a:r>
          </a:p>
        </p:txBody>
      </p:sp>
      <p:sp>
        <p:nvSpPr>
          <p:cNvPr id="68611" name="2 Marcador de contenido">
            <a:extLst>
              <a:ext uri="{FF2B5EF4-FFF2-40B4-BE49-F238E27FC236}">
                <a16:creationId xmlns:a16="http://schemas.microsoft.com/office/drawing/2014/main" id="{9CC63CBB-8D23-4DBA-A268-A3DEBAA9CB7C}"/>
              </a:ext>
            </a:extLst>
          </p:cNvPr>
          <p:cNvSpPr>
            <a:spLocks noGrp="1"/>
          </p:cNvSpPr>
          <p:nvPr>
            <p:ph idx="1"/>
          </p:nvPr>
        </p:nvSpPr>
        <p:spPr/>
        <p:txBody>
          <a:bodyPr/>
          <a:lstStyle/>
          <a:p>
            <a:pPr algn="just"/>
            <a:r>
              <a:rPr lang="es-MX" altLang="es-MX" sz="2400"/>
              <a:t>LA PERSONA MORAL QUE CUMPLE LAS OBLIGACIONES FISCALES POR CUENTA DE SUS INTEGRANTES EFECTÚA EL CÁLCULO Y EL ENTERO DEL IMPUESTO DEL EJERCICIO.</a:t>
            </a:r>
          </a:p>
          <a:p>
            <a:pPr algn="just">
              <a:buFont typeface="Arial" panose="020B0604020202020204" pitchFamily="34" charset="0"/>
              <a:buNone/>
            </a:pPr>
            <a:endParaRPr lang="es-MX" altLang="es-MX" sz="2400"/>
          </a:p>
          <a:p>
            <a:pPr algn="just"/>
            <a:r>
              <a:rPr lang="es-MX" altLang="es-MX" sz="2400"/>
              <a:t>PARA EFECTOS DEL EJEMPLO, SE PROPORCIONA LA SIGUIENTE INFORMACIÓN DE LOS INTEGRANTES DE LA PERSONA MORAL.</a:t>
            </a:r>
          </a:p>
          <a:p>
            <a:pPr algn="just"/>
            <a:endParaRPr lang="es-MX" altLang="es-MX" sz="2400"/>
          </a:p>
        </p:txBody>
      </p:sp>
      <p:sp>
        <p:nvSpPr>
          <p:cNvPr id="4" name="3 Marcador de número de diapositiva">
            <a:extLst>
              <a:ext uri="{FF2B5EF4-FFF2-40B4-BE49-F238E27FC236}">
                <a16:creationId xmlns:a16="http://schemas.microsoft.com/office/drawing/2014/main" id="{EEC27605-91F8-45E1-98FE-134EC05D48E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C4AF86A-933A-49D7-8EC6-640AD37AD9A2}"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9634" name="Picture 2">
            <a:extLst>
              <a:ext uri="{FF2B5EF4-FFF2-40B4-BE49-F238E27FC236}">
                <a16:creationId xmlns:a16="http://schemas.microsoft.com/office/drawing/2014/main" id="{1C2352DE-4690-437D-B254-DB26C8E45B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72" t="53532" r="50661" b="14946"/>
          <a:stretch/>
        </p:blipFill>
        <p:spPr bwMode="auto">
          <a:xfrm>
            <a:off x="1984374" y="663116"/>
            <a:ext cx="7243387" cy="571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Marcador de número de diapositiva">
            <a:extLst>
              <a:ext uri="{FF2B5EF4-FFF2-40B4-BE49-F238E27FC236}">
                <a16:creationId xmlns:a16="http://schemas.microsoft.com/office/drawing/2014/main" id="{7CDF39BF-05C8-4547-9E1E-A7CC626363B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2489B42-EEDE-41B4-819F-35C2EA5AE527}"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8F66881-11AB-4E5B-AD9C-014833A1ED0D}"/>
              </a:ext>
            </a:extLst>
          </p:cNvPr>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altLang="es-MX"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0659" name="Picture 1">
            <a:extLst>
              <a:ext uri="{FF2B5EF4-FFF2-40B4-BE49-F238E27FC236}">
                <a16:creationId xmlns:a16="http://schemas.microsoft.com/office/drawing/2014/main" id="{53F131B5-7972-48DD-BDA9-C81EF86F18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434"/>
          <a:stretch/>
        </p:blipFill>
        <p:spPr bwMode="auto">
          <a:xfrm>
            <a:off x="1437911" y="753856"/>
            <a:ext cx="8843854" cy="556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Marcador de número de diapositiva">
            <a:extLst>
              <a:ext uri="{FF2B5EF4-FFF2-40B4-BE49-F238E27FC236}">
                <a16:creationId xmlns:a16="http://schemas.microsoft.com/office/drawing/2014/main" id="{8504470A-D5FE-4885-B9E3-78D9824BD04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0CA6423-7F1E-4865-81AC-A04B8D9B1D2D}" type="slidenum">
              <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s-MX" altLang="es-MX" sz="10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9671</Words>
  <Application>Microsoft Office PowerPoint</Application>
  <PresentationFormat>Panorámica</PresentationFormat>
  <Paragraphs>644</Paragraphs>
  <Slides>142</Slides>
  <Notes>1</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142</vt:i4>
      </vt:variant>
    </vt:vector>
  </HeadingPairs>
  <TitlesOfParts>
    <vt:vector size="153" baseType="lpstr">
      <vt:lpstr>Microsoft JhengHei UI</vt:lpstr>
      <vt:lpstr>Aptos</vt:lpstr>
      <vt:lpstr>Arial</vt:lpstr>
      <vt:lpstr>Book Antiqua</vt:lpstr>
      <vt:lpstr>Calibri</vt:lpstr>
      <vt:lpstr>Calibri Light</vt:lpstr>
      <vt:lpstr>Montserrat</vt:lpstr>
      <vt:lpstr>Times New Roman</vt:lpstr>
      <vt:lpstr>Wingdings</vt:lpstr>
      <vt:lpstr>Retrospección</vt:lpstr>
      <vt:lpstr>Worksheet</vt:lpstr>
      <vt:lpstr>REGIMEN DE LOS  COORDINADOS DE AUTOTRANSPORTE</vt:lpstr>
      <vt:lpstr>Antecedentes</vt:lpstr>
      <vt:lpstr>Presentación de PowerPoint</vt:lpstr>
      <vt:lpstr>Régimen fiscal</vt:lpstr>
      <vt:lpstr>¿Quiénes tributan en el Régimen de los Coordinados?</vt:lpstr>
      <vt:lpstr>Quien puede tributar en el régimen</vt:lpstr>
      <vt:lpstr>Sujetos del Régimen (ART. 72)</vt:lpstr>
      <vt:lpstr>CONCEPTO DE COORDINADO  RFA (regla 2.5)</vt:lpstr>
      <vt:lpstr>Actividades del coordinado según la RFA</vt:lpstr>
      <vt:lpstr>CONCEPTO DE COORDINADO  RFA</vt:lpstr>
      <vt:lpstr>Aviso para tributar a través de un coordinado (regla 1.8)</vt:lpstr>
      <vt:lpstr>¿Cuándo no se puede tributar en régimen de coordinados?</vt:lpstr>
      <vt:lpstr>Operación de régimen fiscal</vt:lpstr>
      <vt:lpstr>Personas morales que se dedican al transporte</vt:lpstr>
      <vt:lpstr>COMO CUMPLIRAN SUS OBLIGACIONES  (art. 72 LISR)</vt:lpstr>
      <vt:lpstr>Obligaciones</vt:lpstr>
      <vt:lpstr>RESPONSABILIDAD SOLIDARIA  </vt:lpstr>
      <vt:lpstr>PARTES RELACIONADAS EN COORDINADOS</vt:lpstr>
      <vt:lpstr>CUMPLIMIENTO ATRAVES DE VARIOS COORDINADOS (ART. 73 LISR)</vt:lpstr>
      <vt:lpstr>IMPUESTO ANUAL CUANDO SE TRIBUTA POR VARIOS COORDINADOS</vt:lpstr>
      <vt:lpstr>CUMPLIMIENTO EN FORMA INDIVIDUAL</vt:lpstr>
      <vt:lpstr>AVISO DE TRIBUTACION INDIVIDUAL</vt:lpstr>
      <vt:lpstr>Ingresos acumulables</vt:lpstr>
      <vt:lpstr>INGRESOS ACUMULABLES (art. 102)</vt:lpstr>
      <vt:lpstr>OTROS INGRESOS ACUMULABLES</vt:lpstr>
      <vt:lpstr>INGRESOS NO ACUMULABLES PARA EL COORDINADO (ART. 73)</vt:lpstr>
      <vt:lpstr>Deducciones</vt:lpstr>
      <vt:lpstr>DEDUCCIONES AUTORIZADAS (ART. 104 LISR)</vt:lpstr>
      <vt:lpstr>DEDUCCIONES AUTORIZADAS (ART. 104 LISR)</vt:lpstr>
      <vt:lpstr>OPCION DE CONSIDERAR LOS GASTOS EFECTUADOS</vt:lpstr>
      <vt:lpstr>GASTOS DEDUCIBLES A NOMBRE DEL COORDINADO</vt:lpstr>
      <vt:lpstr>DEDUCCION CIEGA (Regla 2.2)</vt:lpstr>
      <vt:lpstr>Presentación de PowerPoint</vt:lpstr>
      <vt:lpstr>DEDUCCIÓN CIEGA </vt:lpstr>
      <vt:lpstr>DEDUCCIÓN CIEGA </vt:lpstr>
      <vt:lpstr>DEDUCCIÓN CIEGA </vt:lpstr>
      <vt:lpstr>Cálculo del importe aplicable de deducción ciega</vt:lpstr>
      <vt:lpstr>Presentación de PowerPoint</vt:lpstr>
      <vt:lpstr>FACILIDAD PARA RETENCION DE ISR A TRABAJADORES (REGLA 2.1)</vt:lpstr>
      <vt:lpstr>  REQUISITOS DE LA NOMINA IMSS ( ART. 9 RACERF)</vt:lpstr>
      <vt:lpstr>REQUISITOS DE LA NOMINA IMSS</vt:lpstr>
      <vt:lpstr>Ejemplo de la Nómina operadores</vt:lpstr>
      <vt:lpstr>Condicionantes a la Facilidad Nomina</vt:lpstr>
      <vt:lpstr>ADQUISICIÓN DE COMBUSTIBLES EN EFECTIVO (Regla 1.9)</vt:lpstr>
      <vt:lpstr>EJEMPLO DE LA DETERMINACIÓN</vt:lpstr>
      <vt:lpstr>Presentación de PowerPoint</vt:lpstr>
      <vt:lpstr>LIQUIDACIONES (ART. 100 RISR)</vt:lpstr>
      <vt:lpstr>REQUISITOS DE LAS LIQUIDACIONES</vt:lpstr>
      <vt:lpstr>Presentación de PowerPoint</vt:lpstr>
      <vt:lpstr>Presentación de PowerPoint</vt:lpstr>
      <vt:lpstr>USO DE LA CARTA PORTE  (ART. 74 RGTO DEL AUTOTRANSPORTE FEDERAL)</vt:lpstr>
      <vt:lpstr>CONTENIDO DE LA CARTA PORTE</vt:lpstr>
      <vt:lpstr>Qué CFDI acredita transporte de mercancías(Regla 2.7.7.1.1)</vt:lpstr>
      <vt:lpstr>Presentación de PowerPoint</vt:lpstr>
      <vt:lpstr>Cómo amparar posesión de mercancía extranjera</vt:lpstr>
      <vt:lpstr>Obligación de proporcionar información (2.7.7.1.1)</vt:lpstr>
      <vt:lpstr>Requisitos según el SAT</vt:lpstr>
      <vt:lpstr>Complemento de carta porte</vt:lpstr>
      <vt:lpstr>Responsabilidad de contar con carta porte </vt:lpstr>
      <vt:lpstr>Cómo se acredita el transporte de mercancías propias</vt:lpstr>
      <vt:lpstr>Diferencia entre bienes y mercancías</vt:lpstr>
      <vt:lpstr> Traslados por medios propios (Regla 2.7.7.1.2)</vt:lpstr>
      <vt:lpstr>Presentación de PowerPoint</vt:lpstr>
      <vt:lpstr>Presentación de PowerPoint</vt:lpstr>
      <vt:lpstr>Carta Porte en la prestación de Servicios Dedicados (2.7.7.1.3)</vt:lpstr>
      <vt:lpstr>Dedicados</vt:lpstr>
      <vt:lpstr>Intermediarios de transporte</vt:lpstr>
      <vt:lpstr>Mercancía extranjera que se traslada por medios propios </vt:lpstr>
      <vt:lpstr>Transporte de mercancías por transportistas residentes en el extranjero sin establecimiento permanente en territorio nacional (regla 2.7.7.1.5)</vt:lpstr>
      <vt:lpstr>CFDI que ampara el transporte de mercancías de exportación a través de prestadores de servicios (regla 2.7.7.2.6)</vt:lpstr>
      <vt:lpstr>Transporte de mercancías de exportación definitiva realizado por medios propios (2.7.7.2.7)</vt:lpstr>
      <vt:lpstr>Traslados locales</vt:lpstr>
      <vt:lpstr>Traslados locales (regla 2.7.7.2.1.)</vt:lpstr>
      <vt:lpstr>Traslados locales por medios propios (2.7.7.2.1)</vt:lpstr>
      <vt:lpstr>Excepción en traslados locales (2.7.7.2.1)</vt:lpstr>
      <vt:lpstr>Tramos de jurisdicción federal para el traslado de bienes y/o mercancías a través de autotransporte (regla 2.7.7.2.8)</vt:lpstr>
      <vt:lpstr>Transporte consolidado (2.7.7.2.5)</vt:lpstr>
      <vt:lpstr>Transporte consolidado </vt:lpstr>
      <vt:lpstr>Transporte consolidado</vt:lpstr>
      <vt:lpstr>Transporte consolidado</vt:lpstr>
      <vt:lpstr>Ejemplo de emisión</vt:lpstr>
      <vt:lpstr>Seleccionar si es de ingreso o traslado</vt:lpstr>
      <vt:lpstr>Emisión como traslado</vt:lpstr>
      <vt:lpstr>Vista general del formato de carta porte</vt:lpstr>
      <vt:lpstr>Seleccionar Tipo de transporte</vt:lpstr>
      <vt:lpstr>Seleccionar si la mercancía es de origen nacional o extranjero</vt:lpstr>
      <vt:lpstr>Seleccionar las ubicaciones</vt:lpstr>
      <vt:lpstr>Seleccionar mercancías a transportar</vt:lpstr>
      <vt:lpstr>Presentación de PowerPoint</vt:lpstr>
      <vt:lpstr>Seleccionar unidad de peso</vt:lpstr>
      <vt:lpstr>Presentación de PowerPoint</vt:lpstr>
      <vt:lpstr>Llenar el tipo de embalaje</vt:lpstr>
      <vt:lpstr>Catálogo de tipo de embalaje</vt:lpstr>
      <vt:lpstr>En caso de ser material peligroso llenar la sección</vt:lpstr>
      <vt:lpstr>Tipo de transporte y llenado</vt:lpstr>
      <vt:lpstr>Tipo transporte</vt:lpstr>
      <vt:lpstr>Seleccionar tipo de vehículo</vt:lpstr>
      <vt:lpstr>Clave vehículo</vt:lpstr>
      <vt:lpstr>Vehículos ligeros</vt:lpstr>
      <vt:lpstr>Placas del vehículo</vt:lpstr>
      <vt:lpstr>Tipo remolque</vt:lpstr>
      <vt:lpstr>Datos del operador</vt:lpstr>
      <vt:lpstr>Datos de operador y datos de propietario</vt:lpstr>
      <vt:lpstr>Presentación de PowerPoint</vt:lpstr>
      <vt:lpstr>En caso de ser factura de ingreso aquí debemos poner la clave de servicio y precio del flete.</vt:lpstr>
      <vt:lpstr>PARTES DEL TRANSPORTE</vt:lpstr>
      <vt:lpstr>Estimulos fiscales</vt:lpstr>
      <vt:lpstr>ESTIMULOS IEPS POR DIESEL (ART. 16 FRACC. IV LIF)</vt:lpstr>
      <vt:lpstr>Definición de transporte privado de carga o pasajeros</vt:lpstr>
      <vt:lpstr>REQUISITOS</vt:lpstr>
      <vt:lpstr>Requisitos</vt:lpstr>
      <vt:lpstr>ACREDITAMIENTO CONTRA EL ISR  </vt:lpstr>
      <vt:lpstr>Presentación de PowerPoint</vt:lpstr>
      <vt:lpstr>Estímulos por pago de Peajes  (Art. 16 fracción. V)</vt:lpstr>
      <vt:lpstr>Presentación de PowerPoint</vt:lpstr>
      <vt:lpstr>ACREDITAMIENTO</vt:lpstr>
      <vt:lpstr>Acreditamiento de gastos por uso de la infraestructura carretera para transportistas de carga o pasaje (regla 9.9 RMF)</vt:lpstr>
      <vt:lpstr>Presentación de PowerPoint</vt:lpstr>
      <vt:lpstr>Presentación de PowerPoint</vt:lpstr>
      <vt:lpstr>Determinación Pagos provisionales</vt:lpstr>
      <vt:lpstr>DETERMINACION DE LOS PAGOS PROVISIONALES.</vt:lpstr>
      <vt:lpstr>PAGOS PROVISIONALES</vt:lpstr>
      <vt:lpstr>Presentación de PowerPoint</vt:lpstr>
      <vt:lpstr>Presentación de PowerPoint</vt:lpstr>
      <vt:lpstr>EJEMPLO DE CALCULO PERSONA MORAL</vt:lpstr>
      <vt:lpstr>Acreditamiento de estímulo IEPS en  pago provisional (2.12 RFA)</vt:lpstr>
      <vt:lpstr>aplicación en pagos provisionales</vt:lpstr>
      <vt:lpstr>Aplicación del estimulo Peajes en PP</vt:lpstr>
      <vt:lpstr>Calculo anual</vt:lpstr>
      <vt:lpstr>DECLARACIÓN ANUAL</vt:lpstr>
      <vt:lpstr>Presentación de PowerPoint</vt:lpstr>
      <vt:lpstr>Información precargada de ingresos.</vt:lpstr>
      <vt:lpstr>Presentación de PowerPoint</vt:lpstr>
      <vt:lpstr>Detalle de los ingresos acumulables</vt:lpstr>
      <vt:lpstr>Detalle de ingresos nominales</vt:lpstr>
      <vt:lpstr>DEDUCCIONES AUTORIZADAS EN EL ISR</vt:lpstr>
      <vt:lpstr>Presentación de PowerPoint</vt:lpstr>
      <vt:lpstr>ANEXO DETERMINACION DEL ISR</vt:lpstr>
      <vt:lpstr>Presentación de PowerPoint</vt:lpstr>
      <vt:lpstr>INFORMACIÓN DE LOS INTEGRANTES</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ALARCON DIAZ</dc:creator>
  <cp:lastModifiedBy>MIGUEL ALARCON DIAZ</cp:lastModifiedBy>
  <cp:revision>1</cp:revision>
  <dcterms:created xsi:type="dcterms:W3CDTF">2024-06-24T04:01:24Z</dcterms:created>
  <dcterms:modified xsi:type="dcterms:W3CDTF">2024-06-24T04:18:52Z</dcterms:modified>
</cp:coreProperties>
</file>