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37"/>
  </p:notesMasterIdLst>
  <p:sldIdLst>
    <p:sldId id="256" r:id="rId2"/>
    <p:sldId id="257" r:id="rId3"/>
    <p:sldId id="258" r:id="rId4"/>
    <p:sldId id="270" r:id="rId5"/>
    <p:sldId id="259" r:id="rId6"/>
    <p:sldId id="272" r:id="rId7"/>
    <p:sldId id="260" r:id="rId8"/>
    <p:sldId id="273" r:id="rId9"/>
    <p:sldId id="275" r:id="rId10"/>
    <p:sldId id="278" r:id="rId11"/>
    <p:sldId id="274" r:id="rId12"/>
    <p:sldId id="276" r:id="rId13"/>
    <p:sldId id="279" r:id="rId14"/>
    <p:sldId id="283" r:id="rId15"/>
    <p:sldId id="289" r:id="rId16"/>
    <p:sldId id="290" r:id="rId17"/>
    <p:sldId id="291" r:id="rId18"/>
    <p:sldId id="311" r:id="rId19"/>
    <p:sldId id="277" r:id="rId20"/>
    <p:sldId id="312" r:id="rId21"/>
    <p:sldId id="305" r:id="rId22"/>
    <p:sldId id="271" r:id="rId23"/>
    <p:sldId id="313" r:id="rId24"/>
    <p:sldId id="315" r:id="rId25"/>
    <p:sldId id="317" r:id="rId26"/>
    <p:sldId id="318" r:id="rId27"/>
    <p:sldId id="319" r:id="rId28"/>
    <p:sldId id="320" r:id="rId29"/>
    <p:sldId id="325" r:id="rId30"/>
    <p:sldId id="321" r:id="rId31"/>
    <p:sldId id="326" r:id="rId32"/>
    <p:sldId id="322" r:id="rId33"/>
    <p:sldId id="323" r:id="rId34"/>
    <p:sldId id="324" r:id="rId35"/>
    <p:sldId id="314" r:id="rId36"/>
    <p:sldId id="328" r:id="rId37"/>
    <p:sldId id="329" r:id="rId38"/>
    <p:sldId id="327" r:id="rId39"/>
    <p:sldId id="330" r:id="rId40"/>
    <p:sldId id="332" r:id="rId41"/>
    <p:sldId id="333" r:id="rId42"/>
    <p:sldId id="451" r:id="rId43"/>
    <p:sldId id="334" r:id="rId44"/>
    <p:sldId id="335" r:id="rId45"/>
    <p:sldId id="336" r:id="rId46"/>
    <p:sldId id="440" r:id="rId47"/>
    <p:sldId id="441" r:id="rId48"/>
    <p:sldId id="442" r:id="rId49"/>
    <p:sldId id="443" r:id="rId50"/>
    <p:sldId id="444" r:id="rId51"/>
    <p:sldId id="445" r:id="rId52"/>
    <p:sldId id="447" r:id="rId53"/>
    <p:sldId id="448" r:id="rId54"/>
    <p:sldId id="446" r:id="rId55"/>
    <p:sldId id="449" r:id="rId56"/>
    <p:sldId id="450" r:id="rId57"/>
    <p:sldId id="452" r:id="rId58"/>
    <p:sldId id="453" r:id="rId59"/>
    <p:sldId id="454" r:id="rId60"/>
    <p:sldId id="331" r:id="rId61"/>
    <p:sldId id="262" r:id="rId62"/>
    <p:sldId id="455" r:id="rId63"/>
    <p:sldId id="457" r:id="rId64"/>
    <p:sldId id="458" r:id="rId65"/>
    <p:sldId id="459" r:id="rId66"/>
    <p:sldId id="460" r:id="rId67"/>
    <p:sldId id="461" r:id="rId68"/>
    <p:sldId id="462" r:id="rId69"/>
    <p:sldId id="463" r:id="rId70"/>
    <p:sldId id="464" r:id="rId71"/>
    <p:sldId id="465" r:id="rId72"/>
    <p:sldId id="466" r:id="rId73"/>
    <p:sldId id="467" r:id="rId74"/>
    <p:sldId id="468" r:id="rId75"/>
    <p:sldId id="469" r:id="rId76"/>
    <p:sldId id="470" r:id="rId77"/>
    <p:sldId id="471" r:id="rId78"/>
    <p:sldId id="472" r:id="rId79"/>
    <p:sldId id="456" r:id="rId80"/>
    <p:sldId id="263" r:id="rId81"/>
    <p:sldId id="264" r:id="rId82"/>
    <p:sldId id="265" r:id="rId83"/>
    <p:sldId id="473" r:id="rId84"/>
    <p:sldId id="266" r:id="rId85"/>
    <p:sldId id="474" r:id="rId86"/>
    <p:sldId id="475" r:id="rId87"/>
    <p:sldId id="481" r:id="rId88"/>
    <p:sldId id="482" r:id="rId89"/>
    <p:sldId id="483" r:id="rId90"/>
    <p:sldId id="484" r:id="rId91"/>
    <p:sldId id="485" r:id="rId92"/>
    <p:sldId id="486" r:id="rId93"/>
    <p:sldId id="487" r:id="rId94"/>
    <p:sldId id="488" r:id="rId95"/>
    <p:sldId id="489" r:id="rId96"/>
    <p:sldId id="490" r:id="rId97"/>
    <p:sldId id="476" r:id="rId98"/>
    <p:sldId id="267" r:id="rId99"/>
    <p:sldId id="491" r:id="rId100"/>
    <p:sldId id="492" r:id="rId101"/>
    <p:sldId id="493" r:id="rId102"/>
    <p:sldId id="494" r:id="rId103"/>
    <p:sldId id="495" r:id="rId104"/>
    <p:sldId id="496" r:id="rId105"/>
    <p:sldId id="497" r:id="rId106"/>
    <p:sldId id="498" r:id="rId107"/>
    <p:sldId id="499" r:id="rId108"/>
    <p:sldId id="500" r:id="rId109"/>
    <p:sldId id="501" r:id="rId110"/>
    <p:sldId id="503" r:id="rId111"/>
    <p:sldId id="504" r:id="rId112"/>
    <p:sldId id="505" r:id="rId113"/>
    <p:sldId id="506" r:id="rId114"/>
    <p:sldId id="507" r:id="rId115"/>
    <p:sldId id="477" r:id="rId116"/>
    <p:sldId id="268" r:id="rId117"/>
    <p:sldId id="502" r:id="rId118"/>
    <p:sldId id="508" r:id="rId119"/>
    <p:sldId id="509" r:id="rId120"/>
    <p:sldId id="510" r:id="rId121"/>
    <p:sldId id="511" r:id="rId122"/>
    <p:sldId id="512" r:id="rId123"/>
    <p:sldId id="513" r:id="rId124"/>
    <p:sldId id="514" r:id="rId125"/>
    <p:sldId id="515" r:id="rId126"/>
    <p:sldId id="516" r:id="rId127"/>
    <p:sldId id="478" r:id="rId128"/>
    <p:sldId id="269" r:id="rId129"/>
    <p:sldId id="517" r:id="rId130"/>
    <p:sldId id="518" r:id="rId131"/>
    <p:sldId id="519" r:id="rId132"/>
    <p:sldId id="520" r:id="rId133"/>
    <p:sldId id="521" r:id="rId134"/>
    <p:sldId id="479" r:id="rId135"/>
    <p:sldId id="480" r:id="rId1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varScale="1">
        <p:scale>
          <a:sx n="114" d="100"/>
          <a:sy n="114" d="100"/>
        </p:scale>
        <p:origin x="30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B0254B-C0DF-4548-A2F1-068196C41D7F}" type="doc">
      <dgm:prSet loTypeId="urn:microsoft.com/office/officeart/2008/layout/PictureAccentList" loCatId="list" qsTypeId="urn:microsoft.com/office/officeart/2005/8/quickstyle/simple5" qsCatId="simple" csTypeId="urn:microsoft.com/office/officeart/2005/8/colors/colorful3" csCatId="colorful" phldr="1"/>
      <dgm:spPr/>
      <dgm:t>
        <a:bodyPr/>
        <a:lstStyle/>
        <a:p>
          <a:endParaRPr lang="es-MX"/>
        </a:p>
      </dgm:t>
    </dgm:pt>
    <dgm:pt modelId="{7C7AEF3B-E7A7-4C6D-BF81-139DCD38691E}">
      <dgm:prSet phldrT="[Texto]" custT="1"/>
      <dgm:spPr/>
      <dgm:t>
        <a:bodyPr/>
        <a:lstStyle/>
        <a:p>
          <a:r>
            <a:rPr lang="es-MX" sz="2400" dirty="0"/>
            <a:t>Preparación de estados financieros</a:t>
          </a:r>
        </a:p>
      </dgm:t>
    </dgm:pt>
    <dgm:pt modelId="{E86FB828-4B06-4EA4-83E2-60251CB21F05}" type="parTrans" cxnId="{AADA993F-7D56-4375-86D9-9FBB1D28BBFF}">
      <dgm:prSet/>
      <dgm:spPr/>
      <dgm:t>
        <a:bodyPr/>
        <a:lstStyle/>
        <a:p>
          <a:endParaRPr lang="es-MX"/>
        </a:p>
      </dgm:t>
    </dgm:pt>
    <dgm:pt modelId="{E74A9907-169B-411C-AA10-933A02ACE3A9}" type="sibTrans" cxnId="{AADA993F-7D56-4375-86D9-9FBB1D28BBFF}">
      <dgm:prSet/>
      <dgm:spPr/>
      <dgm:t>
        <a:bodyPr/>
        <a:lstStyle/>
        <a:p>
          <a:endParaRPr lang="es-MX"/>
        </a:p>
      </dgm:t>
    </dgm:pt>
    <dgm:pt modelId="{6F167731-8884-448E-8551-221BB83CAEF2}">
      <dgm:prSet phldrT="[Texto]"/>
      <dgm:spPr/>
      <dgm:t>
        <a:bodyPr/>
        <a:lstStyle/>
        <a:p>
          <a:r>
            <a:rPr lang="es-MX" dirty="0"/>
            <a:t>Marco conceptual de las NIF</a:t>
          </a:r>
        </a:p>
      </dgm:t>
    </dgm:pt>
    <dgm:pt modelId="{DFF82C96-7B15-4E51-AC1E-9242B4F57C32}" type="parTrans" cxnId="{C9A42D52-90E6-4FAD-8681-5203DABC6454}">
      <dgm:prSet/>
      <dgm:spPr/>
      <dgm:t>
        <a:bodyPr/>
        <a:lstStyle/>
        <a:p>
          <a:endParaRPr lang="es-MX"/>
        </a:p>
      </dgm:t>
    </dgm:pt>
    <dgm:pt modelId="{95C02650-EBB6-45F4-B9AF-7FA913C567C7}" type="sibTrans" cxnId="{C9A42D52-90E6-4FAD-8681-5203DABC6454}">
      <dgm:prSet/>
      <dgm:spPr/>
      <dgm:t>
        <a:bodyPr/>
        <a:lstStyle/>
        <a:p>
          <a:endParaRPr lang="es-MX"/>
        </a:p>
      </dgm:t>
    </dgm:pt>
    <dgm:pt modelId="{0A695AA2-E2C3-460D-AA9F-CDF2FCEF4939}">
      <dgm:prSet phldrT="[Texto]"/>
      <dgm:spPr/>
      <dgm:t>
        <a:bodyPr/>
        <a:lstStyle/>
        <a:p>
          <a:r>
            <a:rPr lang="es-MX" dirty="0"/>
            <a:t>Interpretaciones a las NIF</a:t>
          </a:r>
        </a:p>
      </dgm:t>
    </dgm:pt>
    <dgm:pt modelId="{DD90CD3F-1392-4427-AA0A-1FB264B3FC7B}" type="parTrans" cxnId="{7A6439EE-0376-40FA-B8B7-F26783C7CBA7}">
      <dgm:prSet/>
      <dgm:spPr/>
      <dgm:t>
        <a:bodyPr/>
        <a:lstStyle/>
        <a:p>
          <a:endParaRPr lang="es-MX"/>
        </a:p>
      </dgm:t>
    </dgm:pt>
    <dgm:pt modelId="{34AD9238-67BB-4909-8778-8A654790B198}" type="sibTrans" cxnId="{7A6439EE-0376-40FA-B8B7-F26783C7CBA7}">
      <dgm:prSet/>
      <dgm:spPr/>
      <dgm:t>
        <a:bodyPr/>
        <a:lstStyle/>
        <a:p>
          <a:endParaRPr lang="es-MX"/>
        </a:p>
      </dgm:t>
    </dgm:pt>
    <dgm:pt modelId="{24C6FABF-8A5F-4869-8D69-4885041823B0}">
      <dgm:prSet/>
      <dgm:spPr/>
      <dgm:t>
        <a:bodyPr/>
        <a:lstStyle/>
        <a:p>
          <a:r>
            <a:rPr lang="es-MX" dirty="0"/>
            <a:t>NIF particulares</a:t>
          </a:r>
        </a:p>
      </dgm:t>
    </dgm:pt>
    <dgm:pt modelId="{A14E6B5B-2CED-4D67-9D2E-8326F6B2146E}" type="parTrans" cxnId="{685283F9-E812-474D-8B82-FA5080D03981}">
      <dgm:prSet/>
      <dgm:spPr/>
      <dgm:t>
        <a:bodyPr/>
        <a:lstStyle/>
        <a:p>
          <a:endParaRPr lang="es-MX"/>
        </a:p>
      </dgm:t>
    </dgm:pt>
    <dgm:pt modelId="{5A909A42-F7B9-4DBF-9719-8D838B910C70}" type="sibTrans" cxnId="{685283F9-E812-474D-8B82-FA5080D03981}">
      <dgm:prSet/>
      <dgm:spPr/>
      <dgm:t>
        <a:bodyPr/>
        <a:lstStyle/>
        <a:p>
          <a:endParaRPr lang="es-MX"/>
        </a:p>
      </dgm:t>
    </dgm:pt>
    <dgm:pt modelId="{238BAC53-7D73-4CA5-915E-D1F9D4DBBA19}" type="pres">
      <dgm:prSet presAssocID="{75B0254B-C0DF-4548-A2F1-068196C41D7F}" presName="layout" presStyleCnt="0">
        <dgm:presLayoutVars>
          <dgm:chMax/>
          <dgm:chPref/>
          <dgm:dir/>
          <dgm:animOne val="branch"/>
          <dgm:animLvl val="lvl"/>
          <dgm:resizeHandles/>
        </dgm:presLayoutVars>
      </dgm:prSet>
      <dgm:spPr/>
    </dgm:pt>
    <dgm:pt modelId="{1866789A-ECF4-4B06-92BB-78F68951C645}" type="pres">
      <dgm:prSet presAssocID="{7C7AEF3B-E7A7-4C6D-BF81-139DCD38691E}" presName="root" presStyleCnt="0">
        <dgm:presLayoutVars>
          <dgm:chMax/>
          <dgm:chPref val="4"/>
        </dgm:presLayoutVars>
      </dgm:prSet>
      <dgm:spPr/>
    </dgm:pt>
    <dgm:pt modelId="{CE0ED072-A1A5-49AD-9E33-3EB890409968}" type="pres">
      <dgm:prSet presAssocID="{7C7AEF3B-E7A7-4C6D-BF81-139DCD38691E}" presName="rootComposite" presStyleCnt="0">
        <dgm:presLayoutVars/>
      </dgm:prSet>
      <dgm:spPr/>
    </dgm:pt>
    <dgm:pt modelId="{E548E3DD-B547-4238-ADD5-5AA2ADAF25CD}" type="pres">
      <dgm:prSet presAssocID="{7C7AEF3B-E7A7-4C6D-BF81-139DCD38691E}" presName="rootText" presStyleLbl="node0" presStyleIdx="0" presStyleCnt="1">
        <dgm:presLayoutVars>
          <dgm:chMax/>
          <dgm:chPref val="4"/>
        </dgm:presLayoutVars>
      </dgm:prSet>
      <dgm:spPr/>
    </dgm:pt>
    <dgm:pt modelId="{E86AD277-F0AD-4727-ABD9-F6565DA98704}" type="pres">
      <dgm:prSet presAssocID="{7C7AEF3B-E7A7-4C6D-BF81-139DCD38691E}" presName="childShape" presStyleCnt="0">
        <dgm:presLayoutVars>
          <dgm:chMax val="0"/>
          <dgm:chPref val="0"/>
        </dgm:presLayoutVars>
      </dgm:prSet>
      <dgm:spPr/>
    </dgm:pt>
    <dgm:pt modelId="{DFAEF553-92F4-4849-ADB3-D400D84F91E0}" type="pres">
      <dgm:prSet presAssocID="{6F167731-8884-448E-8551-221BB83CAEF2}" presName="childComposite" presStyleCnt="0">
        <dgm:presLayoutVars>
          <dgm:chMax val="0"/>
          <dgm:chPref val="0"/>
        </dgm:presLayoutVars>
      </dgm:prSet>
      <dgm:spPr/>
    </dgm:pt>
    <dgm:pt modelId="{1D5F7615-14E9-47F2-9441-10CAA5563777}" type="pres">
      <dgm:prSet presAssocID="{6F167731-8884-448E-8551-221BB83CAEF2}" presName="Image" presStyleLbl="node1" presStyleIdx="0" presStyleCnt="3"/>
      <dgm:spPr/>
    </dgm:pt>
    <dgm:pt modelId="{A68D6B64-B309-4AA2-9321-5D43E1BBE488}" type="pres">
      <dgm:prSet presAssocID="{6F167731-8884-448E-8551-221BB83CAEF2}" presName="childText" presStyleLbl="lnNode1" presStyleIdx="0" presStyleCnt="3">
        <dgm:presLayoutVars>
          <dgm:chMax val="0"/>
          <dgm:chPref val="0"/>
          <dgm:bulletEnabled val="1"/>
        </dgm:presLayoutVars>
      </dgm:prSet>
      <dgm:spPr/>
    </dgm:pt>
    <dgm:pt modelId="{ADEC8255-3317-4EB0-86BF-99F7B13256D6}" type="pres">
      <dgm:prSet presAssocID="{24C6FABF-8A5F-4869-8D69-4885041823B0}" presName="childComposite" presStyleCnt="0">
        <dgm:presLayoutVars>
          <dgm:chMax val="0"/>
          <dgm:chPref val="0"/>
        </dgm:presLayoutVars>
      </dgm:prSet>
      <dgm:spPr/>
    </dgm:pt>
    <dgm:pt modelId="{19F1A576-CA8B-4226-9EBF-ADCFA27BBC19}" type="pres">
      <dgm:prSet presAssocID="{24C6FABF-8A5F-4869-8D69-4885041823B0}" presName="Image" presStyleLbl="node1" presStyleIdx="1" presStyleCnt="3"/>
      <dgm:spPr/>
    </dgm:pt>
    <dgm:pt modelId="{30A39B5C-55B1-4D3B-84B5-F356F3DAB11F}" type="pres">
      <dgm:prSet presAssocID="{24C6FABF-8A5F-4869-8D69-4885041823B0}" presName="childText" presStyleLbl="lnNode1" presStyleIdx="1" presStyleCnt="3">
        <dgm:presLayoutVars>
          <dgm:chMax val="0"/>
          <dgm:chPref val="0"/>
          <dgm:bulletEnabled val="1"/>
        </dgm:presLayoutVars>
      </dgm:prSet>
      <dgm:spPr/>
    </dgm:pt>
    <dgm:pt modelId="{FC76A429-B14D-4FAE-9192-61EA0014A993}" type="pres">
      <dgm:prSet presAssocID="{0A695AA2-E2C3-460D-AA9F-CDF2FCEF4939}" presName="childComposite" presStyleCnt="0">
        <dgm:presLayoutVars>
          <dgm:chMax val="0"/>
          <dgm:chPref val="0"/>
        </dgm:presLayoutVars>
      </dgm:prSet>
      <dgm:spPr/>
    </dgm:pt>
    <dgm:pt modelId="{01E77D22-9553-4F79-BE3B-919A2C7AC9E0}" type="pres">
      <dgm:prSet presAssocID="{0A695AA2-E2C3-460D-AA9F-CDF2FCEF4939}" presName="Image" presStyleLbl="node1" presStyleIdx="2" presStyleCnt="3"/>
      <dgm:spPr/>
    </dgm:pt>
    <dgm:pt modelId="{D4308A34-5C9D-4512-A7DC-397FC8ECFBC9}" type="pres">
      <dgm:prSet presAssocID="{0A695AA2-E2C3-460D-AA9F-CDF2FCEF4939}" presName="childText" presStyleLbl="lnNode1" presStyleIdx="2" presStyleCnt="3">
        <dgm:presLayoutVars>
          <dgm:chMax val="0"/>
          <dgm:chPref val="0"/>
          <dgm:bulletEnabled val="1"/>
        </dgm:presLayoutVars>
      </dgm:prSet>
      <dgm:spPr/>
    </dgm:pt>
  </dgm:ptLst>
  <dgm:cxnLst>
    <dgm:cxn modelId="{29851809-4968-451F-8564-8C77C2B29B00}" type="presOf" srcId="{7C7AEF3B-E7A7-4C6D-BF81-139DCD38691E}" destId="{E548E3DD-B547-4238-ADD5-5AA2ADAF25CD}" srcOrd="0" destOrd="0" presId="urn:microsoft.com/office/officeart/2008/layout/PictureAccentList"/>
    <dgm:cxn modelId="{AADA993F-7D56-4375-86D9-9FBB1D28BBFF}" srcId="{75B0254B-C0DF-4548-A2F1-068196C41D7F}" destId="{7C7AEF3B-E7A7-4C6D-BF81-139DCD38691E}" srcOrd="0" destOrd="0" parTransId="{E86FB828-4B06-4EA4-83E2-60251CB21F05}" sibTransId="{E74A9907-169B-411C-AA10-933A02ACE3A9}"/>
    <dgm:cxn modelId="{2B177A4C-192D-4612-ACC2-2CC003D11AAB}" type="presOf" srcId="{0A695AA2-E2C3-460D-AA9F-CDF2FCEF4939}" destId="{D4308A34-5C9D-4512-A7DC-397FC8ECFBC9}" srcOrd="0" destOrd="0" presId="urn:microsoft.com/office/officeart/2008/layout/PictureAccentList"/>
    <dgm:cxn modelId="{C9A42D52-90E6-4FAD-8681-5203DABC6454}" srcId="{7C7AEF3B-E7A7-4C6D-BF81-139DCD38691E}" destId="{6F167731-8884-448E-8551-221BB83CAEF2}" srcOrd="0" destOrd="0" parTransId="{DFF82C96-7B15-4E51-AC1E-9242B4F57C32}" sibTransId="{95C02650-EBB6-45F4-B9AF-7FA913C567C7}"/>
    <dgm:cxn modelId="{5C7D3899-B024-422D-8AB3-A9A4A820CDFD}" type="presOf" srcId="{75B0254B-C0DF-4548-A2F1-068196C41D7F}" destId="{238BAC53-7D73-4CA5-915E-D1F9D4DBBA19}" srcOrd="0" destOrd="0" presId="urn:microsoft.com/office/officeart/2008/layout/PictureAccentList"/>
    <dgm:cxn modelId="{61F68EAA-95C1-4487-86EF-325320144F40}" type="presOf" srcId="{6F167731-8884-448E-8551-221BB83CAEF2}" destId="{A68D6B64-B309-4AA2-9321-5D43E1BBE488}" srcOrd="0" destOrd="0" presId="urn:microsoft.com/office/officeart/2008/layout/PictureAccentList"/>
    <dgm:cxn modelId="{08173ADB-BA05-4485-91A5-F643CC701256}" type="presOf" srcId="{24C6FABF-8A5F-4869-8D69-4885041823B0}" destId="{30A39B5C-55B1-4D3B-84B5-F356F3DAB11F}" srcOrd="0" destOrd="0" presId="urn:microsoft.com/office/officeart/2008/layout/PictureAccentList"/>
    <dgm:cxn modelId="{7A6439EE-0376-40FA-B8B7-F26783C7CBA7}" srcId="{7C7AEF3B-E7A7-4C6D-BF81-139DCD38691E}" destId="{0A695AA2-E2C3-460D-AA9F-CDF2FCEF4939}" srcOrd="2" destOrd="0" parTransId="{DD90CD3F-1392-4427-AA0A-1FB264B3FC7B}" sibTransId="{34AD9238-67BB-4909-8778-8A654790B198}"/>
    <dgm:cxn modelId="{685283F9-E812-474D-8B82-FA5080D03981}" srcId="{7C7AEF3B-E7A7-4C6D-BF81-139DCD38691E}" destId="{24C6FABF-8A5F-4869-8D69-4885041823B0}" srcOrd="1" destOrd="0" parTransId="{A14E6B5B-2CED-4D67-9D2E-8326F6B2146E}" sibTransId="{5A909A42-F7B9-4DBF-9719-8D838B910C70}"/>
    <dgm:cxn modelId="{F56C4A2A-3B81-43D8-B69A-C021D1FFDA29}" type="presParOf" srcId="{238BAC53-7D73-4CA5-915E-D1F9D4DBBA19}" destId="{1866789A-ECF4-4B06-92BB-78F68951C645}" srcOrd="0" destOrd="0" presId="urn:microsoft.com/office/officeart/2008/layout/PictureAccentList"/>
    <dgm:cxn modelId="{72F3ED97-AD55-4389-A769-ED9F9AC4ADC8}" type="presParOf" srcId="{1866789A-ECF4-4B06-92BB-78F68951C645}" destId="{CE0ED072-A1A5-49AD-9E33-3EB890409968}" srcOrd="0" destOrd="0" presId="urn:microsoft.com/office/officeart/2008/layout/PictureAccentList"/>
    <dgm:cxn modelId="{9216283D-DDB9-4C76-B17E-8E62E717C3B2}" type="presParOf" srcId="{CE0ED072-A1A5-49AD-9E33-3EB890409968}" destId="{E548E3DD-B547-4238-ADD5-5AA2ADAF25CD}" srcOrd="0" destOrd="0" presId="urn:microsoft.com/office/officeart/2008/layout/PictureAccentList"/>
    <dgm:cxn modelId="{89C7BF3C-0F3F-4F51-BC8F-B46FD1154DC5}" type="presParOf" srcId="{1866789A-ECF4-4B06-92BB-78F68951C645}" destId="{E86AD277-F0AD-4727-ABD9-F6565DA98704}" srcOrd="1" destOrd="0" presId="urn:microsoft.com/office/officeart/2008/layout/PictureAccentList"/>
    <dgm:cxn modelId="{2583B5AF-2B27-4873-A70A-31119014F4BB}" type="presParOf" srcId="{E86AD277-F0AD-4727-ABD9-F6565DA98704}" destId="{DFAEF553-92F4-4849-ADB3-D400D84F91E0}" srcOrd="0" destOrd="0" presId="urn:microsoft.com/office/officeart/2008/layout/PictureAccentList"/>
    <dgm:cxn modelId="{2E601534-6DB3-4479-90E7-2EDA402341FB}" type="presParOf" srcId="{DFAEF553-92F4-4849-ADB3-D400D84F91E0}" destId="{1D5F7615-14E9-47F2-9441-10CAA5563777}" srcOrd="0" destOrd="0" presId="urn:microsoft.com/office/officeart/2008/layout/PictureAccentList"/>
    <dgm:cxn modelId="{F179879B-C094-4326-BC60-207745323636}" type="presParOf" srcId="{DFAEF553-92F4-4849-ADB3-D400D84F91E0}" destId="{A68D6B64-B309-4AA2-9321-5D43E1BBE488}" srcOrd="1" destOrd="0" presId="urn:microsoft.com/office/officeart/2008/layout/PictureAccentList"/>
    <dgm:cxn modelId="{31BE6327-EF2B-4B59-B1E9-5BC533A18A9E}" type="presParOf" srcId="{E86AD277-F0AD-4727-ABD9-F6565DA98704}" destId="{ADEC8255-3317-4EB0-86BF-99F7B13256D6}" srcOrd="1" destOrd="0" presId="urn:microsoft.com/office/officeart/2008/layout/PictureAccentList"/>
    <dgm:cxn modelId="{048C44FC-2B72-49B2-B231-F60783A9B5E9}" type="presParOf" srcId="{ADEC8255-3317-4EB0-86BF-99F7B13256D6}" destId="{19F1A576-CA8B-4226-9EBF-ADCFA27BBC19}" srcOrd="0" destOrd="0" presId="urn:microsoft.com/office/officeart/2008/layout/PictureAccentList"/>
    <dgm:cxn modelId="{B6CC7D0A-12DF-4924-97C2-0202263A1D98}" type="presParOf" srcId="{ADEC8255-3317-4EB0-86BF-99F7B13256D6}" destId="{30A39B5C-55B1-4D3B-84B5-F356F3DAB11F}" srcOrd="1" destOrd="0" presId="urn:microsoft.com/office/officeart/2008/layout/PictureAccentList"/>
    <dgm:cxn modelId="{8EACE2D9-DAE7-4AEC-8768-4BA1B2565EAA}" type="presParOf" srcId="{E86AD277-F0AD-4727-ABD9-F6565DA98704}" destId="{FC76A429-B14D-4FAE-9192-61EA0014A993}" srcOrd="2" destOrd="0" presId="urn:microsoft.com/office/officeart/2008/layout/PictureAccentList"/>
    <dgm:cxn modelId="{22E2A793-EC8C-4A18-9DB5-DE4EE66D5FEC}" type="presParOf" srcId="{FC76A429-B14D-4FAE-9192-61EA0014A993}" destId="{01E77D22-9553-4F79-BE3B-919A2C7AC9E0}" srcOrd="0" destOrd="0" presId="urn:microsoft.com/office/officeart/2008/layout/PictureAccentList"/>
    <dgm:cxn modelId="{78EFE1AB-C650-48F7-B5DA-219A9AA50C31}" type="presParOf" srcId="{FC76A429-B14D-4FAE-9192-61EA0014A993}" destId="{D4308A34-5C9D-4512-A7DC-397FC8ECFBC9}"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F0BBE5-23B0-4A90-9840-3356CC2ED164}"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es-MX"/>
        </a:p>
      </dgm:t>
    </dgm:pt>
    <dgm:pt modelId="{CBA1BCFD-085A-40B6-BD39-80DA39ED33BF}">
      <dgm:prSet phldrT="[Texto]"/>
      <dgm:spPr/>
      <dgm:t>
        <a:bodyPr/>
        <a:lstStyle/>
        <a:p>
          <a:r>
            <a:rPr lang="es-MX" dirty="0"/>
            <a:t>Se aplican ante situaciones emergentes</a:t>
          </a:r>
        </a:p>
      </dgm:t>
    </dgm:pt>
    <dgm:pt modelId="{8BF3AE04-50CD-4689-96DA-B27F4234BB70}" type="parTrans" cxnId="{542A053B-A0C8-4E0B-9317-56422677D31E}">
      <dgm:prSet/>
      <dgm:spPr/>
      <dgm:t>
        <a:bodyPr/>
        <a:lstStyle/>
        <a:p>
          <a:endParaRPr lang="es-MX"/>
        </a:p>
      </dgm:t>
    </dgm:pt>
    <dgm:pt modelId="{D085562B-5A7C-4210-ABE3-71F12E5A82C9}" type="sibTrans" cxnId="{542A053B-A0C8-4E0B-9317-56422677D31E}">
      <dgm:prSet/>
      <dgm:spPr/>
      <dgm:t>
        <a:bodyPr/>
        <a:lstStyle/>
        <a:p>
          <a:endParaRPr lang="es-MX"/>
        </a:p>
      </dgm:t>
    </dgm:pt>
    <dgm:pt modelId="{0A391008-4E6D-4587-9730-A0DCC76666CF}">
      <dgm:prSet phldrT="[Texto]"/>
      <dgm:spPr/>
      <dgm:t>
        <a:bodyPr/>
        <a:lstStyle/>
        <a:p>
          <a:r>
            <a:rPr lang="es-MX" dirty="0"/>
            <a:t>Pronunciamientos de apoyo inmediato</a:t>
          </a:r>
        </a:p>
      </dgm:t>
    </dgm:pt>
    <dgm:pt modelId="{DA9733D8-EE34-4E95-A5BB-23BACCB5DB6A}" type="parTrans" cxnId="{A2924C4B-CAA4-4D06-BE10-2A1044FE123B}">
      <dgm:prSet/>
      <dgm:spPr/>
      <dgm:t>
        <a:bodyPr/>
        <a:lstStyle/>
        <a:p>
          <a:endParaRPr lang="es-MX"/>
        </a:p>
      </dgm:t>
    </dgm:pt>
    <dgm:pt modelId="{5E230035-479A-4BF9-BC61-60AFDC3F907F}" type="sibTrans" cxnId="{A2924C4B-CAA4-4D06-BE10-2A1044FE123B}">
      <dgm:prSet/>
      <dgm:spPr/>
      <dgm:t>
        <a:bodyPr/>
        <a:lstStyle/>
        <a:p>
          <a:endParaRPr lang="es-MX"/>
        </a:p>
      </dgm:t>
    </dgm:pt>
    <dgm:pt modelId="{A51C93BF-7E33-43D0-8EDB-3D71FE5DD9A9}">
      <dgm:prSet phldrT="[Texto]"/>
      <dgm:spPr/>
      <dgm:t>
        <a:bodyPr/>
        <a:lstStyle/>
        <a:p>
          <a:r>
            <a:rPr lang="es-MX" dirty="0"/>
            <a:t>Reportes Técnicos</a:t>
          </a:r>
        </a:p>
      </dgm:t>
    </dgm:pt>
    <dgm:pt modelId="{1FAC3ADB-7667-4696-8317-2E493A3E37B3}" type="parTrans" cxnId="{C6B89F5F-3AFC-4A0F-AE51-5BC179681FED}">
      <dgm:prSet/>
      <dgm:spPr/>
      <dgm:t>
        <a:bodyPr/>
        <a:lstStyle/>
        <a:p>
          <a:endParaRPr lang="es-MX"/>
        </a:p>
      </dgm:t>
    </dgm:pt>
    <dgm:pt modelId="{55DD4098-813F-4EB4-AFA2-A49F936027E4}" type="sibTrans" cxnId="{C6B89F5F-3AFC-4A0F-AE51-5BC179681FED}">
      <dgm:prSet/>
      <dgm:spPr/>
      <dgm:t>
        <a:bodyPr/>
        <a:lstStyle/>
        <a:p>
          <a:endParaRPr lang="es-MX"/>
        </a:p>
      </dgm:t>
    </dgm:pt>
    <dgm:pt modelId="{BA271FA4-1B10-4344-8070-5073533CB0AE}">
      <dgm:prSet phldrT="[Texto]"/>
      <dgm:spPr/>
      <dgm:t>
        <a:bodyPr/>
        <a:lstStyle/>
        <a:p>
          <a:r>
            <a:rPr lang="es-MX" dirty="0"/>
            <a:t>Orientaciones a las NIF (ONIF)</a:t>
          </a:r>
        </a:p>
      </dgm:t>
    </dgm:pt>
    <dgm:pt modelId="{56C0CB5D-A79B-4CD9-AA23-AC1AB92725B1}" type="parTrans" cxnId="{5F367EF2-73E8-4EC0-84CE-180D87A7E9F2}">
      <dgm:prSet/>
      <dgm:spPr/>
      <dgm:t>
        <a:bodyPr/>
        <a:lstStyle/>
        <a:p>
          <a:endParaRPr lang="es-MX"/>
        </a:p>
      </dgm:t>
    </dgm:pt>
    <dgm:pt modelId="{3876C161-EB26-4AB5-A6E0-E00D59761F4B}" type="sibTrans" cxnId="{5F367EF2-73E8-4EC0-84CE-180D87A7E9F2}">
      <dgm:prSet/>
      <dgm:spPr/>
      <dgm:t>
        <a:bodyPr/>
        <a:lstStyle/>
        <a:p>
          <a:endParaRPr lang="es-MX"/>
        </a:p>
      </dgm:t>
    </dgm:pt>
    <dgm:pt modelId="{092E7D32-9AE5-48BA-9A99-0B0A7634C3E8}" type="pres">
      <dgm:prSet presAssocID="{7BF0BBE5-23B0-4A90-9840-3356CC2ED164}" presName="Name0" presStyleCnt="0">
        <dgm:presLayoutVars>
          <dgm:chMax val="1"/>
          <dgm:chPref val="1"/>
          <dgm:dir/>
          <dgm:animOne val="branch"/>
          <dgm:animLvl val="lvl"/>
        </dgm:presLayoutVars>
      </dgm:prSet>
      <dgm:spPr/>
    </dgm:pt>
    <dgm:pt modelId="{B717E513-5A12-46CF-866F-34531BE1A2AD}" type="pres">
      <dgm:prSet presAssocID="{CBA1BCFD-085A-40B6-BD39-80DA39ED33BF}" presName="singleCycle" presStyleCnt="0"/>
      <dgm:spPr/>
    </dgm:pt>
    <dgm:pt modelId="{2276AF24-4115-4678-B1F4-CB5D68FA9BE4}" type="pres">
      <dgm:prSet presAssocID="{CBA1BCFD-085A-40B6-BD39-80DA39ED33BF}" presName="singleCenter" presStyleLbl="node1" presStyleIdx="0" presStyleCnt="4" custScaleX="290456" custLinFactNeighborY="-13385">
        <dgm:presLayoutVars>
          <dgm:chMax val="7"/>
          <dgm:chPref val="7"/>
        </dgm:presLayoutVars>
      </dgm:prSet>
      <dgm:spPr/>
    </dgm:pt>
    <dgm:pt modelId="{9248B3E2-778F-4067-902A-FBA9FFB77E39}" type="pres">
      <dgm:prSet presAssocID="{DA9733D8-EE34-4E95-A5BB-23BACCB5DB6A}" presName="Name56" presStyleLbl="parChTrans1D2" presStyleIdx="0" presStyleCnt="3"/>
      <dgm:spPr/>
    </dgm:pt>
    <dgm:pt modelId="{603E7D08-B92F-4334-A6B4-4A5606668AA9}" type="pres">
      <dgm:prSet presAssocID="{0A391008-4E6D-4587-9730-A0DCC76666CF}" presName="text0" presStyleLbl="node1" presStyleIdx="1" presStyleCnt="4" custScaleX="878858">
        <dgm:presLayoutVars>
          <dgm:bulletEnabled val="1"/>
        </dgm:presLayoutVars>
      </dgm:prSet>
      <dgm:spPr/>
    </dgm:pt>
    <dgm:pt modelId="{22D77E30-F610-4DC7-AE77-A43081470486}" type="pres">
      <dgm:prSet presAssocID="{1FAC3ADB-7667-4696-8317-2E493A3E37B3}" presName="Name56" presStyleLbl="parChTrans1D2" presStyleIdx="1" presStyleCnt="3"/>
      <dgm:spPr/>
    </dgm:pt>
    <dgm:pt modelId="{D3C53EBE-A15F-4D5D-9BF8-8A748938255D}" type="pres">
      <dgm:prSet presAssocID="{A51C93BF-7E33-43D0-8EDB-3D71FE5DD9A9}" presName="text0" presStyleLbl="node1" presStyleIdx="2" presStyleCnt="4" custScaleX="348552">
        <dgm:presLayoutVars>
          <dgm:bulletEnabled val="1"/>
        </dgm:presLayoutVars>
      </dgm:prSet>
      <dgm:spPr/>
    </dgm:pt>
    <dgm:pt modelId="{9AC9AEE2-F9D9-4F29-8856-E91CD9F1B35B}" type="pres">
      <dgm:prSet presAssocID="{56C0CB5D-A79B-4CD9-AA23-AC1AB92725B1}" presName="Name56" presStyleLbl="parChTrans1D2" presStyleIdx="2" presStyleCnt="3"/>
      <dgm:spPr/>
    </dgm:pt>
    <dgm:pt modelId="{FC17BA05-8176-4C47-8267-2CB4EAE1753A}" type="pres">
      <dgm:prSet presAssocID="{BA271FA4-1B10-4344-8070-5073533CB0AE}" presName="text0" presStyleLbl="node1" presStyleIdx="3" presStyleCnt="4" custScaleX="308083">
        <dgm:presLayoutVars>
          <dgm:bulletEnabled val="1"/>
        </dgm:presLayoutVars>
      </dgm:prSet>
      <dgm:spPr/>
    </dgm:pt>
  </dgm:ptLst>
  <dgm:cxnLst>
    <dgm:cxn modelId="{63A73300-5766-4F6B-9E01-C51B15DC2B4E}" type="presOf" srcId="{DA9733D8-EE34-4E95-A5BB-23BACCB5DB6A}" destId="{9248B3E2-778F-4067-902A-FBA9FFB77E39}" srcOrd="0" destOrd="0" presId="urn:microsoft.com/office/officeart/2008/layout/RadialCluster"/>
    <dgm:cxn modelId="{CE506E06-5CE3-47BA-89AF-B1116A7D589C}" type="presOf" srcId="{BA271FA4-1B10-4344-8070-5073533CB0AE}" destId="{FC17BA05-8176-4C47-8267-2CB4EAE1753A}" srcOrd="0" destOrd="0" presId="urn:microsoft.com/office/officeart/2008/layout/RadialCluster"/>
    <dgm:cxn modelId="{C503A60B-35A5-4628-836D-F87C2D41F379}" type="presOf" srcId="{A51C93BF-7E33-43D0-8EDB-3D71FE5DD9A9}" destId="{D3C53EBE-A15F-4D5D-9BF8-8A748938255D}" srcOrd="0" destOrd="0" presId="urn:microsoft.com/office/officeart/2008/layout/RadialCluster"/>
    <dgm:cxn modelId="{ED437620-0304-45BD-B5F9-D0ECAD5D0F35}" type="presOf" srcId="{56C0CB5D-A79B-4CD9-AA23-AC1AB92725B1}" destId="{9AC9AEE2-F9D9-4F29-8856-E91CD9F1B35B}" srcOrd="0" destOrd="0" presId="urn:microsoft.com/office/officeart/2008/layout/RadialCluster"/>
    <dgm:cxn modelId="{4FCEB13A-7C4D-43D4-A4A8-E77E5AB06E59}" type="presOf" srcId="{CBA1BCFD-085A-40B6-BD39-80DA39ED33BF}" destId="{2276AF24-4115-4678-B1F4-CB5D68FA9BE4}" srcOrd="0" destOrd="0" presId="urn:microsoft.com/office/officeart/2008/layout/RadialCluster"/>
    <dgm:cxn modelId="{542A053B-A0C8-4E0B-9317-56422677D31E}" srcId="{7BF0BBE5-23B0-4A90-9840-3356CC2ED164}" destId="{CBA1BCFD-085A-40B6-BD39-80DA39ED33BF}" srcOrd="0" destOrd="0" parTransId="{8BF3AE04-50CD-4689-96DA-B27F4234BB70}" sibTransId="{D085562B-5A7C-4210-ABE3-71F12E5A82C9}"/>
    <dgm:cxn modelId="{C6B89F5F-3AFC-4A0F-AE51-5BC179681FED}" srcId="{CBA1BCFD-085A-40B6-BD39-80DA39ED33BF}" destId="{A51C93BF-7E33-43D0-8EDB-3D71FE5DD9A9}" srcOrd="1" destOrd="0" parTransId="{1FAC3ADB-7667-4696-8317-2E493A3E37B3}" sibTransId="{55DD4098-813F-4EB4-AFA2-A49F936027E4}"/>
    <dgm:cxn modelId="{0BDF3462-C5E5-4944-B9F1-F3BD248EBB73}" type="presOf" srcId="{1FAC3ADB-7667-4696-8317-2E493A3E37B3}" destId="{22D77E30-F610-4DC7-AE77-A43081470486}" srcOrd="0" destOrd="0" presId="urn:microsoft.com/office/officeart/2008/layout/RadialCluster"/>
    <dgm:cxn modelId="{A2924C4B-CAA4-4D06-BE10-2A1044FE123B}" srcId="{CBA1BCFD-085A-40B6-BD39-80DA39ED33BF}" destId="{0A391008-4E6D-4587-9730-A0DCC76666CF}" srcOrd="0" destOrd="0" parTransId="{DA9733D8-EE34-4E95-A5BB-23BACCB5DB6A}" sibTransId="{5E230035-479A-4BF9-BC61-60AFDC3F907F}"/>
    <dgm:cxn modelId="{FC87E876-F688-4D3A-A225-B21506A87829}" type="presOf" srcId="{0A391008-4E6D-4587-9730-A0DCC76666CF}" destId="{603E7D08-B92F-4334-A6B4-4A5606668AA9}" srcOrd="0" destOrd="0" presId="urn:microsoft.com/office/officeart/2008/layout/RadialCluster"/>
    <dgm:cxn modelId="{326DD19F-F647-4B0F-B98D-D29659D061C7}" type="presOf" srcId="{7BF0BBE5-23B0-4A90-9840-3356CC2ED164}" destId="{092E7D32-9AE5-48BA-9A99-0B0A7634C3E8}" srcOrd="0" destOrd="0" presId="urn:microsoft.com/office/officeart/2008/layout/RadialCluster"/>
    <dgm:cxn modelId="{5F367EF2-73E8-4EC0-84CE-180D87A7E9F2}" srcId="{CBA1BCFD-085A-40B6-BD39-80DA39ED33BF}" destId="{BA271FA4-1B10-4344-8070-5073533CB0AE}" srcOrd="2" destOrd="0" parTransId="{56C0CB5D-A79B-4CD9-AA23-AC1AB92725B1}" sibTransId="{3876C161-EB26-4AB5-A6E0-E00D59761F4B}"/>
    <dgm:cxn modelId="{C48A54D7-453C-4E51-BF7E-ACA966089290}" type="presParOf" srcId="{092E7D32-9AE5-48BA-9A99-0B0A7634C3E8}" destId="{B717E513-5A12-46CF-866F-34531BE1A2AD}" srcOrd="0" destOrd="0" presId="urn:microsoft.com/office/officeart/2008/layout/RadialCluster"/>
    <dgm:cxn modelId="{871515F4-FB53-4DED-BE12-B0CB83E6F969}" type="presParOf" srcId="{B717E513-5A12-46CF-866F-34531BE1A2AD}" destId="{2276AF24-4115-4678-B1F4-CB5D68FA9BE4}" srcOrd="0" destOrd="0" presId="urn:microsoft.com/office/officeart/2008/layout/RadialCluster"/>
    <dgm:cxn modelId="{6EE78F23-F83D-4D6A-9CD5-6EE8243C8B09}" type="presParOf" srcId="{B717E513-5A12-46CF-866F-34531BE1A2AD}" destId="{9248B3E2-778F-4067-902A-FBA9FFB77E39}" srcOrd="1" destOrd="0" presId="urn:microsoft.com/office/officeart/2008/layout/RadialCluster"/>
    <dgm:cxn modelId="{D4E2BF13-8A74-458B-A500-F49F3B7164C0}" type="presParOf" srcId="{B717E513-5A12-46CF-866F-34531BE1A2AD}" destId="{603E7D08-B92F-4334-A6B4-4A5606668AA9}" srcOrd="2" destOrd="0" presId="urn:microsoft.com/office/officeart/2008/layout/RadialCluster"/>
    <dgm:cxn modelId="{A87CAE4B-17AC-4676-8519-B6A808494CBB}" type="presParOf" srcId="{B717E513-5A12-46CF-866F-34531BE1A2AD}" destId="{22D77E30-F610-4DC7-AE77-A43081470486}" srcOrd="3" destOrd="0" presId="urn:microsoft.com/office/officeart/2008/layout/RadialCluster"/>
    <dgm:cxn modelId="{5827DF45-763F-443D-9935-F1FDE6FCE675}" type="presParOf" srcId="{B717E513-5A12-46CF-866F-34531BE1A2AD}" destId="{D3C53EBE-A15F-4D5D-9BF8-8A748938255D}" srcOrd="4" destOrd="0" presId="urn:microsoft.com/office/officeart/2008/layout/RadialCluster"/>
    <dgm:cxn modelId="{39D09DE9-1623-4AEE-96D1-FF82812F7752}" type="presParOf" srcId="{B717E513-5A12-46CF-866F-34531BE1A2AD}" destId="{9AC9AEE2-F9D9-4F29-8856-E91CD9F1B35B}" srcOrd="5" destOrd="0" presId="urn:microsoft.com/office/officeart/2008/layout/RadialCluster"/>
    <dgm:cxn modelId="{F25C3120-537F-44E4-A28F-DC1F2239766A}" type="presParOf" srcId="{B717E513-5A12-46CF-866F-34531BE1A2AD}" destId="{FC17BA05-8176-4C47-8267-2CB4EAE1753A}"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A03CFB-F6F9-4504-894F-5357D1691851}"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s-MX"/>
        </a:p>
      </dgm:t>
    </dgm:pt>
    <dgm:pt modelId="{30F7A9E1-D0F7-44E0-BF96-34FD2B6550C3}">
      <dgm:prSet phldrT="[Texto]" custT="1"/>
      <dgm:spPr>
        <a:solidFill>
          <a:schemeClr val="accent5">
            <a:lumMod val="40000"/>
            <a:lumOff val="60000"/>
            <a:alpha val="50000"/>
          </a:schemeClr>
        </a:solidFill>
      </dgm:spPr>
      <dgm:t>
        <a:bodyPr/>
        <a:lstStyle/>
        <a:p>
          <a:r>
            <a:rPr lang="es-MX" sz="2400" dirty="0"/>
            <a:t>Marco conceptual</a:t>
          </a:r>
        </a:p>
      </dgm:t>
    </dgm:pt>
    <dgm:pt modelId="{161F35F2-1FD0-4F2F-8627-8489D1641BFB}" type="parTrans" cxnId="{79BE96C6-17A5-40E0-88DA-F77D64B5AE7D}">
      <dgm:prSet/>
      <dgm:spPr/>
      <dgm:t>
        <a:bodyPr/>
        <a:lstStyle/>
        <a:p>
          <a:endParaRPr lang="es-MX"/>
        </a:p>
      </dgm:t>
    </dgm:pt>
    <dgm:pt modelId="{1B7E3CC7-208E-434E-AC66-4F9210969F31}" type="sibTrans" cxnId="{79BE96C6-17A5-40E0-88DA-F77D64B5AE7D}">
      <dgm:prSet/>
      <dgm:spPr/>
      <dgm:t>
        <a:bodyPr/>
        <a:lstStyle/>
        <a:p>
          <a:endParaRPr lang="es-MX"/>
        </a:p>
      </dgm:t>
    </dgm:pt>
    <dgm:pt modelId="{9CD3D37B-3048-44C0-9750-155A59DE56C0}">
      <dgm:prSet phldrT="[Texto]"/>
      <dgm:spPr/>
      <dgm:t>
        <a:bodyPr/>
        <a:lstStyle/>
        <a:p>
          <a:r>
            <a:rPr lang="es-MX" dirty="0"/>
            <a:t>Reconocimiento (60)</a:t>
          </a:r>
        </a:p>
      </dgm:t>
    </dgm:pt>
    <dgm:pt modelId="{D63CF01C-9728-4599-AD53-BA1F3D185EED}" type="parTrans" cxnId="{46792FF6-B8BE-4C58-8410-125A3DA2A56E}">
      <dgm:prSet/>
      <dgm:spPr/>
      <dgm:t>
        <a:bodyPr/>
        <a:lstStyle/>
        <a:p>
          <a:endParaRPr lang="es-MX"/>
        </a:p>
      </dgm:t>
    </dgm:pt>
    <dgm:pt modelId="{1B9CCDD3-7E0A-4271-A47F-670FE15717B2}" type="sibTrans" cxnId="{46792FF6-B8BE-4C58-8410-125A3DA2A56E}">
      <dgm:prSet/>
      <dgm:spPr/>
      <dgm:t>
        <a:bodyPr/>
        <a:lstStyle/>
        <a:p>
          <a:endParaRPr lang="es-MX"/>
        </a:p>
      </dgm:t>
    </dgm:pt>
    <dgm:pt modelId="{4EBE181C-8116-4BAA-A88A-A4AB2B95E29E}">
      <dgm:prSet phldrT="[Texto]"/>
      <dgm:spPr/>
      <dgm:t>
        <a:bodyPr/>
        <a:lstStyle/>
        <a:p>
          <a:r>
            <a:rPr lang="es-MX" dirty="0"/>
            <a:t>Valuación (70)</a:t>
          </a:r>
        </a:p>
      </dgm:t>
    </dgm:pt>
    <dgm:pt modelId="{DBE6A11D-2D9F-48B0-9B5C-3D51AE5CB7FC}" type="parTrans" cxnId="{D757DDB2-7224-461B-973B-EC99F79187DB}">
      <dgm:prSet/>
      <dgm:spPr/>
      <dgm:t>
        <a:bodyPr/>
        <a:lstStyle/>
        <a:p>
          <a:endParaRPr lang="es-MX"/>
        </a:p>
      </dgm:t>
    </dgm:pt>
    <dgm:pt modelId="{C22CC7B7-ACC7-423E-8DF7-76748FDCDD8B}" type="sibTrans" cxnId="{D757DDB2-7224-461B-973B-EC99F79187DB}">
      <dgm:prSet/>
      <dgm:spPr/>
      <dgm:t>
        <a:bodyPr/>
        <a:lstStyle/>
        <a:p>
          <a:endParaRPr lang="es-MX"/>
        </a:p>
      </dgm:t>
    </dgm:pt>
    <dgm:pt modelId="{94D82A43-0655-409B-828D-497D29C284A9}">
      <dgm:prSet phldrT="[Texto]"/>
      <dgm:spPr/>
      <dgm:t>
        <a:bodyPr/>
        <a:lstStyle/>
        <a:p>
          <a:r>
            <a:rPr lang="es-MX" dirty="0"/>
            <a:t>Presentación y revelación (80)</a:t>
          </a:r>
        </a:p>
      </dgm:t>
    </dgm:pt>
    <dgm:pt modelId="{A021421D-BBBA-4330-876B-FED584BB6722}" type="parTrans" cxnId="{BEE991A0-E3CE-4263-8810-9CB4AF141D98}">
      <dgm:prSet/>
      <dgm:spPr/>
      <dgm:t>
        <a:bodyPr/>
        <a:lstStyle/>
        <a:p>
          <a:endParaRPr lang="es-MX"/>
        </a:p>
      </dgm:t>
    </dgm:pt>
    <dgm:pt modelId="{0A04D30C-F8DA-4F75-831C-B83D327E1242}" type="sibTrans" cxnId="{BEE991A0-E3CE-4263-8810-9CB4AF141D98}">
      <dgm:prSet/>
      <dgm:spPr/>
      <dgm:t>
        <a:bodyPr/>
        <a:lstStyle/>
        <a:p>
          <a:endParaRPr lang="es-MX"/>
        </a:p>
      </dgm:t>
    </dgm:pt>
    <dgm:pt modelId="{7389594C-BE76-4325-823A-1C8CD723E19A}">
      <dgm:prSet phldrT="[Texto]"/>
      <dgm:spPr/>
      <dgm:t>
        <a:bodyPr/>
        <a:lstStyle/>
        <a:p>
          <a:r>
            <a:rPr lang="es-MX" dirty="0"/>
            <a:t>Estructura de las NIF (10)</a:t>
          </a:r>
        </a:p>
      </dgm:t>
    </dgm:pt>
    <dgm:pt modelId="{753ABA93-3FDD-452C-84AD-56A428C6F068}" type="parTrans" cxnId="{E090B39E-86AE-4D14-964E-9FFADA7FEB43}">
      <dgm:prSet/>
      <dgm:spPr/>
      <dgm:t>
        <a:bodyPr/>
        <a:lstStyle/>
        <a:p>
          <a:endParaRPr lang="es-MX"/>
        </a:p>
      </dgm:t>
    </dgm:pt>
    <dgm:pt modelId="{1D936CD8-28C0-4A7D-8C95-CE8F05827203}" type="sibTrans" cxnId="{E090B39E-86AE-4D14-964E-9FFADA7FEB43}">
      <dgm:prSet/>
      <dgm:spPr/>
      <dgm:t>
        <a:bodyPr/>
        <a:lstStyle/>
        <a:p>
          <a:endParaRPr lang="es-MX"/>
        </a:p>
      </dgm:t>
    </dgm:pt>
    <dgm:pt modelId="{2B4F391D-1D3F-4B35-A9F5-CCD238BBE1E7}">
      <dgm:prSet/>
      <dgm:spPr/>
      <dgm:t>
        <a:bodyPr/>
        <a:lstStyle/>
        <a:p>
          <a:r>
            <a:rPr lang="es-MX" dirty="0"/>
            <a:t>Elementos Básicos de los EF (50)</a:t>
          </a:r>
        </a:p>
      </dgm:t>
    </dgm:pt>
    <dgm:pt modelId="{2DC6BB4B-4DB9-4D08-921F-337C69F5F173}" type="parTrans" cxnId="{8C6B75A9-6BC1-4BEC-BF72-E3493230036B}">
      <dgm:prSet/>
      <dgm:spPr/>
      <dgm:t>
        <a:bodyPr/>
        <a:lstStyle/>
        <a:p>
          <a:endParaRPr lang="es-MX"/>
        </a:p>
      </dgm:t>
    </dgm:pt>
    <dgm:pt modelId="{7EE119FB-DFB4-42B2-9399-C5350AD45C9D}" type="sibTrans" cxnId="{8C6B75A9-6BC1-4BEC-BF72-E3493230036B}">
      <dgm:prSet/>
      <dgm:spPr/>
      <dgm:t>
        <a:bodyPr/>
        <a:lstStyle/>
        <a:p>
          <a:endParaRPr lang="es-MX"/>
        </a:p>
      </dgm:t>
    </dgm:pt>
    <dgm:pt modelId="{6392562C-167F-4EEA-BDF3-352D34CA8C8F}">
      <dgm:prSet/>
      <dgm:spPr/>
      <dgm:t>
        <a:bodyPr/>
        <a:lstStyle/>
        <a:p>
          <a:r>
            <a:rPr lang="es-MX" dirty="0"/>
            <a:t>Características cualitativas de los EF(40)</a:t>
          </a:r>
        </a:p>
      </dgm:t>
    </dgm:pt>
    <dgm:pt modelId="{427F1BC2-0F98-4886-BCC4-F88B478A6C97}" type="parTrans" cxnId="{A890163B-3207-4977-AED1-D6FBC439BB6A}">
      <dgm:prSet/>
      <dgm:spPr/>
      <dgm:t>
        <a:bodyPr/>
        <a:lstStyle/>
        <a:p>
          <a:endParaRPr lang="es-MX"/>
        </a:p>
      </dgm:t>
    </dgm:pt>
    <dgm:pt modelId="{B3FB241A-0BDA-4C93-B115-06D6087B8B7C}" type="sibTrans" cxnId="{A890163B-3207-4977-AED1-D6FBC439BB6A}">
      <dgm:prSet/>
      <dgm:spPr/>
      <dgm:t>
        <a:bodyPr/>
        <a:lstStyle/>
        <a:p>
          <a:endParaRPr lang="es-MX"/>
        </a:p>
      </dgm:t>
    </dgm:pt>
    <dgm:pt modelId="{0EEEBEA6-7E5C-43CC-8C9E-74338B716EAB}">
      <dgm:prSet/>
      <dgm:spPr/>
      <dgm:t>
        <a:bodyPr/>
        <a:lstStyle/>
        <a:p>
          <a:r>
            <a:rPr lang="es-MX" dirty="0"/>
            <a:t>Objetivos de los EF. (30)</a:t>
          </a:r>
        </a:p>
      </dgm:t>
    </dgm:pt>
    <dgm:pt modelId="{44EF6A06-CE64-4289-B94C-3D38C666DA03}" type="parTrans" cxnId="{225919F2-6F32-4552-BD8D-5443E85638FD}">
      <dgm:prSet/>
      <dgm:spPr/>
      <dgm:t>
        <a:bodyPr/>
        <a:lstStyle/>
        <a:p>
          <a:endParaRPr lang="es-MX"/>
        </a:p>
      </dgm:t>
    </dgm:pt>
    <dgm:pt modelId="{0E20789F-FFD4-4C29-9FDF-EB59ED28D90C}" type="sibTrans" cxnId="{225919F2-6F32-4552-BD8D-5443E85638FD}">
      <dgm:prSet/>
      <dgm:spPr/>
      <dgm:t>
        <a:bodyPr/>
        <a:lstStyle/>
        <a:p>
          <a:endParaRPr lang="es-MX"/>
        </a:p>
      </dgm:t>
    </dgm:pt>
    <dgm:pt modelId="{FD1C493E-ECEE-4A7D-8078-213E4B38384A}">
      <dgm:prSet/>
      <dgm:spPr/>
      <dgm:t>
        <a:bodyPr/>
        <a:lstStyle/>
        <a:p>
          <a:r>
            <a:rPr lang="es-MX" dirty="0"/>
            <a:t>Postulados básicos (20)</a:t>
          </a:r>
        </a:p>
      </dgm:t>
    </dgm:pt>
    <dgm:pt modelId="{57E69446-E6B9-41D4-9B43-7683DD49CA9F}" type="parTrans" cxnId="{A6FA0A5C-85E0-4E7E-8635-16D85731BA2D}">
      <dgm:prSet/>
      <dgm:spPr/>
      <dgm:t>
        <a:bodyPr/>
        <a:lstStyle/>
        <a:p>
          <a:endParaRPr lang="es-MX"/>
        </a:p>
      </dgm:t>
    </dgm:pt>
    <dgm:pt modelId="{9B0AF066-A149-432C-9BEB-22A124D9DE75}" type="sibTrans" cxnId="{A6FA0A5C-85E0-4E7E-8635-16D85731BA2D}">
      <dgm:prSet/>
      <dgm:spPr/>
      <dgm:t>
        <a:bodyPr/>
        <a:lstStyle/>
        <a:p>
          <a:endParaRPr lang="es-MX"/>
        </a:p>
      </dgm:t>
    </dgm:pt>
    <dgm:pt modelId="{9BC9F1EC-4BE9-49FD-8F81-AE6A2337011E}">
      <dgm:prSet/>
      <dgm:spPr/>
      <dgm:t>
        <a:bodyPr/>
        <a:lstStyle/>
        <a:p>
          <a:r>
            <a:rPr lang="es-MX" dirty="0"/>
            <a:t>Supletoriedad (90)</a:t>
          </a:r>
        </a:p>
      </dgm:t>
    </dgm:pt>
    <dgm:pt modelId="{4D0AD60A-A7C7-4155-89BD-9D1D5E895806}" type="parTrans" cxnId="{05BF410E-4183-4B60-9743-26FCF5F4C1BD}">
      <dgm:prSet/>
      <dgm:spPr/>
      <dgm:t>
        <a:bodyPr/>
        <a:lstStyle/>
        <a:p>
          <a:endParaRPr lang="es-MX"/>
        </a:p>
      </dgm:t>
    </dgm:pt>
    <dgm:pt modelId="{9ABCF8B4-B798-435C-ADEC-F658F2CEF71A}" type="sibTrans" cxnId="{05BF410E-4183-4B60-9743-26FCF5F4C1BD}">
      <dgm:prSet/>
      <dgm:spPr/>
      <dgm:t>
        <a:bodyPr/>
        <a:lstStyle/>
        <a:p>
          <a:endParaRPr lang="es-MX"/>
        </a:p>
      </dgm:t>
    </dgm:pt>
    <dgm:pt modelId="{DB18C576-BB4C-4653-9A6F-1BE80518E768}" type="pres">
      <dgm:prSet presAssocID="{01A03CFB-F6F9-4504-894F-5357D1691851}" presName="composite" presStyleCnt="0">
        <dgm:presLayoutVars>
          <dgm:chMax val="1"/>
          <dgm:dir/>
          <dgm:resizeHandles val="exact"/>
        </dgm:presLayoutVars>
      </dgm:prSet>
      <dgm:spPr/>
    </dgm:pt>
    <dgm:pt modelId="{C79C851D-1E54-4D8C-BA7A-DD7A69BCD838}" type="pres">
      <dgm:prSet presAssocID="{01A03CFB-F6F9-4504-894F-5357D1691851}" presName="radial" presStyleCnt="0">
        <dgm:presLayoutVars>
          <dgm:animLvl val="ctr"/>
        </dgm:presLayoutVars>
      </dgm:prSet>
      <dgm:spPr/>
    </dgm:pt>
    <dgm:pt modelId="{9299591F-5F31-408A-B3B5-A001AB94A7F5}" type="pres">
      <dgm:prSet presAssocID="{30F7A9E1-D0F7-44E0-BF96-34FD2B6550C3}" presName="centerShape" presStyleLbl="vennNode1" presStyleIdx="0" presStyleCnt="10" custScaleX="82542" custScaleY="77707"/>
      <dgm:spPr/>
    </dgm:pt>
    <dgm:pt modelId="{C13CA438-4D95-4B87-A4E1-DE02956F15E2}" type="pres">
      <dgm:prSet presAssocID="{FD1C493E-ECEE-4A7D-8078-213E4B38384A}" presName="node" presStyleLbl="vennNode1" presStyleIdx="1" presStyleCnt="10">
        <dgm:presLayoutVars>
          <dgm:bulletEnabled val="1"/>
        </dgm:presLayoutVars>
      </dgm:prSet>
      <dgm:spPr/>
    </dgm:pt>
    <dgm:pt modelId="{41F2E651-9B46-45BF-8505-6223A00F2F20}" type="pres">
      <dgm:prSet presAssocID="{0EEEBEA6-7E5C-43CC-8C9E-74338B716EAB}" presName="node" presStyleLbl="vennNode1" presStyleIdx="2" presStyleCnt="10">
        <dgm:presLayoutVars>
          <dgm:bulletEnabled val="1"/>
        </dgm:presLayoutVars>
      </dgm:prSet>
      <dgm:spPr/>
    </dgm:pt>
    <dgm:pt modelId="{D9876A24-ED18-4629-B2B5-B87F32A607B9}" type="pres">
      <dgm:prSet presAssocID="{6392562C-167F-4EEA-BDF3-352D34CA8C8F}" presName="node" presStyleLbl="vennNode1" presStyleIdx="3" presStyleCnt="10">
        <dgm:presLayoutVars>
          <dgm:bulletEnabled val="1"/>
        </dgm:presLayoutVars>
      </dgm:prSet>
      <dgm:spPr/>
    </dgm:pt>
    <dgm:pt modelId="{2BF8AF80-128B-49D3-B0CC-9526479EA695}" type="pres">
      <dgm:prSet presAssocID="{2B4F391D-1D3F-4B35-A9F5-CCD238BBE1E7}" presName="node" presStyleLbl="vennNode1" presStyleIdx="4" presStyleCnt="10">
        <dgm:presLayoutVars>
          <dgm:bulletEnabled val="1"/>
        </dgm:presLayoutVars>
      </dgm:prSet>
      <dgm:spPr/>
    </dgm:pt>
    <dgm:pt modelId="{7854AF6F-972A-4414-BEFB-77B8AEB4FB48}" type="pres">
      <dgm:prSet presAssocID="{9CD3D37B-3048-44C0-9750-155A59DE56C0}" presName="node" presStyleLbl="vennNode1" presStyleIdx="5" presStyleCnt="10">
        <dgm:presLayoutVars>
          <dgm:bulletEnabled val="1"/>
        </dgm:presLayoutVars>
      </dgm:prSet>
      <dgm:spPr/>
    </dgm:pt>
    <dgm:pt modelId="{53E38947-41D9-401B-9AFE-6D843125DFBD}" type="pres">
      <dgm:prSet presAssocID="{4EBE181C-8116-4BAA-A88A-A4AB2B95E29E}" presName="node" presStyleLbl="vennNode1" presStyleIdx="6" presStyleCnt="10">
        <dgm:presLayoutVars>
          <dgm:bulletEnabled val="1"/>
        </dgm:presLayoutVars>
      </dgm:prSet>
      <dgm:spPr/>
    </dgm:pt>
    <dgm:pt modelId="{3A01F4CC-40F3-49BA-AC8C-324B7E908AC9}" type="pres">
      <dgm:prSet presAssocID="{94D82A43-0655-409B-828D-497D29C284A9}" presName="node" presStyleLbl="vennNode1" presStyleIdx="7" presStyleCnt="10">
        <dgm:presLayoutVars>
          <dgm:bulletEnabled val="1"/>
        </dgm:presLayoutVars>
      </dgm:prSet>
      <dgm:spPr/>
    </dgm:pt>
    <dgm:pt modelId="{CDAD46FC-5857-42B4-BF9D-A303F439804A}" type="pres">
      <dgm:prSet presAssocID="{9BC9F1EC-4BE9-49FD-8F81-AE6A2337011E}" presName="node" presStyleLbl="vennNode1" presStyleIdx="8" presStyleCnt="10">
        <dgm:presLayoutVars>
          <dgm:bulletEnabled val="1"/>
        </dgm:presLayoutVars>
      </dgm:prSet>
      <dgm:spPr/>
    </dgm:pt>
    <dgm:pt modelId="{345E09A9-A7E5-4A81-8836-7539F75248D4}" type="pres">
      <dgm:prSet presAssocID="{7389594C-BE76-4325-823A-1C8CD723E19A}" presName="node" presStyleLbl="vennNode1" presStyleIdx="9" presStyleCnt="10" custRadScaleRad="99744" custRadScaleInc="327">
        <dgm:presLayoutVars>
          <dgm:bulletEnabled val="1"/>
        </dgm:presLayoutVars>
      </dgm:prSet>
      <dgm:spPr/>
    </dgm:pt>
  </dgm:ptLst>
  <dgm:cxnLst>
    <dgm:cxn modelId="{CFB97F02-F3D1-4FAA-818F-C23823D387CC}" type="presOf" srcId="{30F7A9E1-D0F7-44E0-BF96-34FD2B6550C3}" destId="{9299591F-5F31-408A-B3B5-A001AB94A7F5}" srcOrd="0" destOrd="0" presId="urn:microsoft.com/office/officeart/2005/8/layout/radial3"/>
    <dgm:cxn modelId="{05BF410E-4183-4B60-9743-26FCF5F4C1BD}" srcId="{30F7A9E1-D0F7-44E0-BF96-34FD2B6550C3}" destId="{9BC9F1EC-4BE9-49FD-8F81-AE6A2337011E}" srcOrd="7" destOrd="0" parTransId="{4D0AD60A-A7C7-4155-89BD-9D1D5E895806}" sibTransId="{9ABCF8B4-B798-435C-ADEC-F658F2CEF71A}"/>
    <dgm:cxn modelId="{D0FD7817-B037-4C4B-A6FC-DE0AFDD9E5E8}" type="presOf" srcId="{0EEEBEA6-7E5C-43CC-8C9E-74338B716EAB}" destId="{41F2E651-9B46-45BF-8505-6223A00F2F20}" srcOrd="0" destOrd="0" presId="urn:microsoft.com/office/officeart/2005/8/layout/radial3"/>
    <dgm:cxn modelId="{E836B033-4F91-4CD8-BEF6-AC156FF368D5}" type="presOf" srcId="{94D82A43-0655-409B-828D-497D29C284A9}" destId="{3A01F4CC-40F3-49BA-AC8C-324B7E908AC9}" srcOrd="0" destOrd="0" presId="urn:microsoft.com/office/officeart/2005/8/layout/radial3"/>
    <dgm:cxn modelId="{461BB137-9682-4D5D-84D6-B188E8ED548D}" type="presOf" srcId="{2B4F391D-1D3F-4B35-A9F5-CCD238BBE1E7}" destId="{2BF8AF80-128B-49D3-B0CC-9526479EA695}" srcOrd="0" destOrd="0" presId="urn:microsoft.com/office/officeart/2005/8/layout/radial3"/>
    <dgm:cxn modelId="{A890163B-3207-4977-AED1-D6FBC439BB6A}" srcId="{30F7A9E1-D0F7-44E0-BF96-34FD2B6550C3}" destId="{6392562C-167F-4EEA-BDF3-352D34CA8C8F}" srcOrd="2" destOrd="0" parTransId="{427F1BC2-0F98-4886-BCC4-F88B478A6C97}" sibTransId="{B3FB241A-0BDA-4C93-B115-06D6087B8B7C}"/>
    <dgm:cxn modelId="{A6FA0A5C-85E0-4E7E-8635-16D85731BA2D}" srcId="{30F7A9E1-D0F7-44E0-BF96-34FD2B6550C3}" destId="{FD1C493E-ECEE-4A7D-8078-213E4B38384A}" srcOrd="0" destOrd="0" parTransId="{57E69446-E6B9-41D4-9B43-7683DD49CA9F}" sibTransId="{9B0AF066-A149-432C-9BEB-22A124D9DE75}"/>
    <dgm:cxn modelId="{769B2645-5D2A-4233-9363-E8EAC9E7AE57}" type="presOf" srcId="{FD1C493E-ECEE-4A7D-8078-213E4B38384A}" destId="{C13CA438-4D95-4B87-A4E1-DE02956F15E2}" srcOrd="0" destOrd="0" presId="urn:microsoft.com/office/officeart/2005/8/layout/radial3"/>
    <dgm:cxn modelId="{4A054E80-CA21-44FA-A2EA-94378DD5A6D0}" type="presOf" srcId="{4EBE181C-8116-4BAA-A88A-A4AB2B95E29E}" destId="{53E38947-41D9-401B-9AFE-6D843125DFBD}" srcOrd="0" destOrd="0" presId="urn:microsoft.com/office/officeart/2005/8/layout/radial3"/>
    <dgm:cxn modelId="{628D1C96-3661-4967-877D-CD5332A532CD}" type="presOf" srcId="{01A03CFB-F6F9-4504-894F-5357D1691851}" destId="{DB18C576-BB4C-4653-9A6F-1BE80518E768}" srcOrd="0" destOrd="0" presId="urn:microsoft.com/office/officeart/2005/8/layout/radial3"/>
    <dgm:cxn modelId="{B375C799-8A93-446A-AD17-EE3FC7A18837}" type="presOf" srcId="{9CD3D37B-3048-44C0-9750-155A59DE56C0}" destId="{7854AF6F-972A-4414-BEFB-77B8AEB4FB48}" srcOrd="0" destOrd="0" presId="urn:microsoft.com/office/officeart/2005/8/layout/radial3"/>
    <dgm:cxn modelId="{845C699D-1737-48A4-BE6A-AFEFDA775E27}" type="presOf" srcId="{6392562C-167F-4EEA-BDF3-352D34CA8C8F}" destId="{D9876A24-ED18-4629-B2B5-B87F32A607B9}" srcOrd="0" destOrd="0" presId="urn:microsoft.com/office/officeart/2005/8/layout/radial3"/>
    <dgm:cxn modelId="{E090B39E-86AE-4D14-964E-9FFADA7FEB43}" srcId="{30F7A9E1-D0F7-44E0-BF96-34FD2B6550C3}" destId="{7389594C-BE76-4325-823A-1C8CD723E19A}" srcOrd="8" destOrd="0" parTransId="{753ABA93-3FDD-452C-84AD-56A428C6F068}" sibTransId="{1D936CD8-28C0-4A7D-8C95-CE8F05827203}"/>
    <dgm:cxn modelId="{BEE991A0-E3CE-4263-8810-9CB4AF141D98}" srcId="{30F7A9E1-D0F7-44E0-BF96-34FD2B6550C3}" destId="{94D82A43-0655-409B-828D-497D29C284A9}" srcOrd="6" destOrd="0" parTransId="{A021421D-BBBA-4330-876B-FED584BB6722}" sibTransId="{0A04D30C-F8DA-4F75-831C-B83D327E1242}"/>
    <dgm:cxn modelId="{8C6B75A9-6BC1-4BEC-BF72-E3493230036B}" srcId="{30F7A9E1-D0F7-44E0-BF96-34FD2B6550C3}" destId="{2B4F391D-1D3F-4B35-A9F5-CCD238BBE1E7}" srcOrd="3" destOrd="0" parTransId="{2DC6BB4B-4DB9-4D08-921F-337C69F5F173}" sibTransId="{7EE119FB-DFB4-42B2-9399-C5350AD45C9D}"/>
    <dgm:cxn modelId="{D757DDB2-7224-461B-973B-EC99F79187DB}" srcId="{30F7A9E1-D0F7-44E0-BF96-34FD2B6550C3}" destId="{4EBE181C-8116-4BAA-A88A-A4AB2B95E29E}" srcOrd="5" destOrd="0" parTransId="{DBE6A11D-2D9F-48B0-9B5C-3D51AE5CB7FC}" sibTransId="{C22CC7B7-ACC7-423E-8DF7-76748FDCDD8B}"/>
    <dgm:cxn modelId="{C93E02BD-63D4-4866-B7C5-0E4D3CE3314A}" type="presOf" srcId="{7389594C-BE76-4325-823A-1C8CD723E19A}" destId="{345E09A9-A7E5-4A81-8836-7539F75248D4}" srcOrd="0" destOrd="0" presId="urn:microsoft.com/office/officeart/2005/8/layout/radial3"/>
    <dgm:cxn modelId="{79BE96C6-17A5-40E0-88DA-F77D64B5AE7D}" srcId="{01A03CFB-F6F9-4504-894F-5357D1691851}" destId="{30F7A9E1-D0F7-44E0-BF96-34FD2B6550C3}" srcOrd="0" destOrd="0" parTransId="{161F35F2-1FD0-4F2F-8627-8489D1641BFB}" sibTransId="{1B7E3CC7-208E-434E-AC66-4F9210969F31}"/>
    <dgm:cxn modelId="{0CDD4ED3-03F1-491C-A5CC-1BD9832939FE}" type="presOf" srcId="{9BC9F1EC-4BE9-49FD-8F81-AE6A2337011E}" destId="{CDAD46FC-5857-42B4-BF9D-A303F439804A}" srcOrd="0" destOrd="0" presId="urn:microsoft.com/office/officeart/2005/8/layout/radial3"/>
    <dgm:cxn modelId="{225919F2-6F32-4552-BD8D-5443E85638FD}" srcId="{30F7A9E1-D0F7-44E0-BF96-34FD2B6550C3}" destId="{0EEEBEA6-7E5C-43CC-8C9E-74338B716EAB}" srcOrd="1" destOrd="0" parTransId="{44EF6A06-CE64-4289-B94C-3D38C666DA03}" sibTransId="{0E20789F-FFD4-4C29-9FDF-EB59ED28D90C}"/>
    <dgm:cxn modelId="{46792FF6-B8BE-4C58-8410-125A3DA2A56E}" srcId="{30F7A9E1-D0F7-44E0-BF96-34FD2B6550C3}" destId="{9CD3D37B-3048-44C0-9750-155A59DE56C0}" srcOrd="4" destOrd="0" parTransId="{D63CF01C-9728-4599-AD53-BA1F3D185EED}" sibTransId="{1B9CCDD3-7E0A-4271-A47F-670FE15717B2}"/>
    <dgm:cxn modelId="{59252981-193E-48FB-BC30-47B74670572D}" type="presParOf" srcId="{DB18C576-BB4C-4653-9A6F-1BE80518E768}" destId="{C79C851D-1E54-4D8C-BA7A-DD7A69BCD838}" srcOrd="0" destOrd="0" presId="urn:microsoft.com/office/officeart/2005/8/layout/radial3"/>
    <dgm:cxn modelId="{BAC523D0-3077-4D0B-917C-AC5FA2801089}" type="presParOf" srcId="{C79C851D-1E54-4D8C-BA7A-DD7A69BCD838}" destId="{9299591F-5F31-408A-B3B5-A001AB94A7F5}" srcOrd="0" destOrd="0" presId="urn:microsoft.com/office/officeart/2005/8/layout/radial3"/>
    <dgm:cxn modelId="{B043B804-C7E3-4F5D-93DA-557B95D98CBD}" type="presParOf" srcId="{C79C851D-1E54-4D8C-BA7A-DD7A69BCD838}" destId="{C13CA438-4D95-4B87-A4E1-DE02956F15E2}" srcOrd="1" destOrd="0" presId="urn:microsoft.com/office/officeart/2005/8/layout/radial3"/>
    <dgm:cxn modelId="{61B4FC9A-B863-4CF2-B0BB-23C5ECF0EA97}" type="presParOf" srcId="{C79C851D-1E54-4D8C-BA7A-DD7A69BCD838}" destId="{41F2E651-9B46-45BF-8505-6223A00F2F20}" srcOrd="2" destOrd="0" presId="urn:microsoft.com/office/officeart/2005/8/layout/radial3"/>
    <dgm:cxn modelId="{30AAD8FD-62B2-46E6-9F24-4017EAD9B39F}" type="presParOf" srcId="{C79C851D-1E54-4D8C-BA7A-DD7A69BCD838}" destId="{D9876A24-ED18-4629-B2B5-B87F32A607B9}" srcOrd="3" destOrd="0" presId="urn:microsoft.com/office/officeart/2005/8/layout/radial3"/>
    <dgm:cxn modelId="{87260654-DA91-4083-953A-7320A922F1AE}" type="presParOf" srcId="{C79C851D-1E54-4D8C-BA7A-DD7A69BCD838}" destId="{2BF8AF80-128B-49D3-B0CC-9526479EA695}" srcOrd="4" destOrd="0" presId="urn:microsoft.com/office/officeart/2005/8/layout/radial3"/>
    <dgm:cxn modelId="{705E2C16-49F8-4C30-AFF3-E11A043DCE2D}" type="presParOf" srcId="{C79C851D-1E54-4D8C-BA7A-DD7A69BCD838}" destId="{7854AF6F-972A-4414-BEFB-77B8AEB4FB48}" srcOrd="5" destOrd="0" presId="urn:microsoft.com/office/officeart/2005/8/layout/radial3"/>
    <dgm:cxn modelId="{7D8973BB-9085-4DC2-8EF7-D516DAB36467}" type="presParOf" srcId="{C79C851D-1E54-4D8C-BA7A-DD7A69BCD838}" destId="{53E38947-41D9-401B-9AFE-6D843125DFBD}" srcOrd="6" destOrd="0" presId="urn:microsoft.com/office/officeart/2005/8/layout/radial3"/>
    <dgm:cxn modelId="{740C08C2-0AF7-4586-8D9B-2DD3D8AFA55A}" type="presParOf" srcId="{C79C851D-1E54-4D8C-BA7A-DD7A69BCD838}" destId="{3A01F4CC-40F3-49BA-AC8C-324B7E908AC9}" srcOrd="7" destOrd="0" presId="urn:microsoft.com/office/officeart/2005/8/layout/radial3"/>
    <dgm:cxn modelId="{84B7DB60-66E9-4192-958F-0C02E664C8A9}" type="presParOf" srcId="{C79C851D-1E54-4D8C-BA7A-DD7A69BCD838}" destId="{CDAD46FC-5857-42B4-BF9D-A303F439804A}" srcOrd="8" destOrd="0" presId="urn:microsoft.com/office/officeart/2005/8/layout/radial3"/>
    <dgm:cxn modelId="{87E29DFC-F63F-434A-A64C-336A2B7EBDC1}" type="presParOf" srcId="{C79C851D-1E54-4D8C-BA7A-DD7A69BCD838}" destId="{345E09A9-A7E5-4A81-8836-7539F75248D4}" srcOrd="9"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8E3DD-B547-4238-ADD5-5AA2ADAF25CD}">
      <dsp:nvSpPr>
        <dsp:cNvPr id="0" name=""/>
        <dsp:cNvSpPr/>
      </dsp:nvSpPr>
      <dsp:spPr>
        <a:xfrm>
          <a:off x="377970" y="1018"/>
          <a:ext cx="7142871" cy="612510"/>
        </a:xfrm>
        <a:prstGeom prst="roundRect">
          <a:avLst>
            <a:gd name="adj" fmla="val 10000"/>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MX" sz="2400" kern="1200" dirty="0"/>
            <a:t>Preparación de estados financieros</a:t>
          </a:r>
        </a:p>
      </dsp:txBody>
      <dsp:txXfrm>
        <a:off x="395910" y="18958"/>
        <a:ext cx="7106991" cy="576630"/>
      </dsp:txXfrm>
    </dsp:sp>
    <dsp:sp modelId="{1D5F7615-14E9-47F2-9441-10CAA5563777}">
      <dsp:nvSpPr>
        <dsp:cNvPr id="0" name=""/>
        <dsp:cNvSpPr/>
      </dsp:nvSpPr>
      <dsp:spPr>
        <a:xfrm>
          <a:off x="377970" y="723780"/>
          <a:ext cx="612510" cy="612510"/>
        </a:xfrm>
        <a:prstGeom prst="roundRect">
          <a:avLst>
            <a:gd name="adj" fmla="val 16670"/>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sp>
    <dsp:sp modelId="{A68D6B64-B309-4AA2-9321-5D43E1BBE488}">
      <dsp:nvSpPr>
        <dsp:cNvPr id="0" name=""/>
        <dsp:cNvSpPr/>
      </dsp:nvSpPr>
      <dsp:spPr>
        <a:xfrm>
          <a:off x="1027231" y="723780"/>
          <a:ext cx="6493610" cy="612510"/>
        </a:xfrm>
        <a:prstGeom prst="roundRect">
          <a:avLst>
            <a:gd name="adj" fmla="val 16670"/>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s-MX" sz="1900" kern="1200" dirty="0"/>
            <a:t>Marco conceptual de las NIF</a:t>
          </a:r>
        </a:p>
      </dsp:txBody>
      <dsp:txXfrm>
        <a:off x="1057137" y="753686"/>
        <a:ext cx="6433798" cy="552698"/>
      </dsp:txXfrm>
    </dsp:sp>
    <dsp:sp modelId="{19F1A576-CA8B-4226-9EBF-ADCFA27BBC19}">
      <dsp:nvSpPr>
        <dsp:cNvPr id="0" name=""/>
        <dsp:cNvSpPr/>
      </dsp:nvSpPr>
      <dsp:spPr>
        <a:xfrm>
          <a:off x="377970" y="1409791"/>
          <a:ext cx="612510" cy="612510"/>
        </a:xfrm>
        <a:prstGeom prst="roundRect">
          <a:avLst>
            <a:gd name="adj" fmla="val 16670"/>
          </a:avLst>
        </a:prstGeom>
        <a:gradFill rotWithShape="0">
          <a:gsLst>
            <a:gs pos="0">
              <a:schemeClr val="accent3">
                <a:hueOff val="-612806"/>
                <a:satOff val="-9796"/>
                <a:lumOff val="784"/>
                <a:alphaOff val="0"/>
                <a:shade val="85000"/>
                <a:satMod val="130000"/>
              </a:schemeClr>
            </a:gs>
            <a:gs pos="34000">
              <a:schemeClr val="accent3">
                <a:hueOff val="-612806"/>
                <a:satOff val="-9796"/>
                <a:lumOff val="784"/>
                <a:alphaOff val="0"/>
                <a:shade val="87000"/>
                <a:satMod val="125000"/>
              </a:schemeClr>
            </a:gs>
            <a:gs pos="70000">
              <a:schemeClr val="accent3">
                <a:hueOff val="-612806"/>
                <a:satOff val="-9796"/>
                <a:lumOff val="784"/>
                <a:alphaOff val="0"/>
                <a:tint val="100000"/>
                <a:shade val="90000"/>
                <a:satMod val="130000"/>
              </a:schemeClr>
            </a:gs>
            <a:gs pos="100000">
              <a:schemeClr val="accent3">
                <a:hueOff val="-612806"/>
                <a:satOff val="-9796"/>
                <a:lumOff val="784"/>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sp>
    <dsp:sp modelId="{30A39B5C-55B1-4D3B-84B5-F356F3DAB11F}">
      <dsp:nvSpPr>
        <dsp:cNvPr id="0" name=""/>
        <dsp:cNvSpPr/>
      </dsp:nvSpPr>
      <dsp:spPr>
        <a:xfrm>
          <a:off x="1027231" y="1409791"/>
          <a:ext cx="6493610" cy="612510"/>
        </a:xfrm>
        <a:prstGeom prst="roundRect">
          <a:avLst>
            <a:gd name="adj" fmla="val 16670"/>
          </a:avLst>
        </a:prstGeom>
        <a:gradFill rotWithShape="0">
          <a:gsLst>
            <a:gs pos="0">
              <a:schemeClr val="accent3">
                <a:hueOff val="-612806"/>
                <a:satOff val="-9796"/>
                <a:lumOff val="784"/>
                <a:alphaOff val="0"/>
                <a:shade val="85000"/>
                <a:satMod val="130000"/>
              </a:schemeClr>
            </a:gs>
            <a:gs pos="34000">
              <a:schemeClr val="accent3">
                <a:hueOff val="-612806"/>
                <a:satOff val="-9796"/>
                <a:lumOff val="784"/>
                <a:alphaOff val="0"/>
                <a:shade val="87000"/>
                <a:satMod val="125000"/>
              </a:schemeClr>
            </a:gs>
            <a:gs pos="70000">
              <a:schemeClr val="accent3">
                <a:hueOff val="-612806"/>
                <a:satOff val="-9796"/>
                <a:lumOff val="784"/>
                <a:alphaOff val="0"/>
                <a:tint val="100000"/>
                <a:shade val="90000"/>
                <a:satMod val="130000"/>
              </a:schemeClr>
            </a:gs>
            <a:gs pos="100000">
              <a:schemeClr val="accent3">
                <a:hueOff val="-612806"/>
                <a:satOff val="-9796"/>
                <a:lumOff val="784"/>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s-MX" sz="1900" kern="1200" dirty="0"/>
            <a:t>NIF particulares</a:t>
          </a:r>
        </a:p>
      </dsp:txBody>
      <dsp:txXfrm>
        <a:off x="1057137" y="1439697"/>
        <a:ext cx="6433798" cy="552698"/>
      </dsp:txXfrm>
    </dsp:sp>
    <dsp:sp modelId="{01E77D22-9553-4F79-BE3B-919A2C7AC9E0}">
      <dsp:nvSpPr>
        <dsp:cNvPr id="0" name=""/>
        <dsp:cNvSpPr/>
      </dsp:nvSpPr>
      <dsp:spPr>
        <a:xfrm>
          <a:off x="377970" y="2095803"/>
          <a:ext cx="612510" cy="612510"/>
        </a:xfrm>
        <a:prstGeom prst="roundRect">
          <a:avLst>
            <a:gd name="adj" fmla="val 16670"/>
          </a:avLst>
        </a:prstGeom>
        <a:gradFill rotWithShape="0">
          <a:gsLst>
            <a:gs pos="0">
              <a:schemeClr val="accent3">
                <a:hueOff val="-1225612"/>
                <a:satOff val="-19593"/>
                <a:lumOff val="1569"/>
                <a:alphaOff val="0"/>
                <a:shade val="85000"/>
                <a:satMod val="130000"/>
              </a:schemeClr>
            </a:gs>
            <a:gs pos="34000">
              <a:schemeClr val="accent3">
                <a:hueOff val="-1225612"/>
                <a:satOff val="-19593"/>
                <a:lumOff val="1569"/>
                <a:alphaOff val="0"/>
                <a:shade val="87000"/>
                <a:satMod val="125000"/>
              </a:schemeClr>
            </a:gs>
            <a:gs pos="70000">
              <a:schemeClr val="accent3">
                <a:hueOff val="-1225612"/>
                <a:satOff val="-19593"/>
                <a:lumOff val="1569"/>
                <a:alphaOff val="0"/>
                <a:tint val="100000"/>
                <a:shade val="90000"/>
                <a:satMod val="130000"/>
              </a:schemeClr>
            </a:gs>
            <a:gs pos="100000">
              <a:schemeClr val="accent3">
                <a:hueOff val="-1225612"/>
                <a:satOff val="-19593"/>
                <a:lumOff val="1569"/>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sp>
    <dsp:sp modelId="{D4308A34-5C9D-4512-A7DC-397FC8ECFBC9}">
      <dsp:nvSpPr>
        <dsp:cNvPr id="0" name=""/>
        <dsp:cNvSpPr/>
      </dsp:nvSpPr>
      <dsp:spPr>
        <a:xfrm>
          <a:off x="1027231" y="2095803"/>
          <a:ext cx="6493610" cy="612510"/>
        </a:xfrm>
        <a:prstGeom prst="roundRect">
          <a:avLst>
            <a:gd name="adj" fmla="val 16670"/>
          </a:avLst>
        </a:prstGeom>
        <a:gradFill rotWithShape="0">
          <a:gsLst>
            <a:gs pos="0">
              <a:schemeClr val="accent3">
                <a:hueOff val="-1225612"/>
                <a:satOff val="-19593"/>
                <a:lumOff val="1569"/>
                <a:alphaOff val="0"/>
                <a:shade val="85000"/>
                <a:satMod val="130000"/>
              </a:schemeClr>
            </a:gs>
            <a:gs pos="34000">
              <a:schemeClr val="accent3">
                <a:hueOff val="-1225612"/>
                <a:satOff val="-19593"/>
                <a:lumOff val="1569"/>
                <a:alphaOff val="0"/>
                <a:shade val="87000"/>
                <a:satMod val="125000"/>
              </a:schemeClr>
            </a:gs>
            <a:gs pos="70000">
              <a:schemeClr val="accent3">
                <a:hueOff val="-1225612"/>
                <a:satOff val="-19593"/>
                <a:lumOff val="1569"/>
                <a:alphaOff val="0"/>
                <a:tint val="100000"/>
                <a:shade val="90000"/>
                <a:satMod val="130000"/>
              </a:schemeClr>
            </a:gs>
            <a:gs pos="100000">
              <a:schemeClr val="accent3">
                <a:hueOff val="-1225612"/>
                <a:satOff val="-19593"/>
                <a:lumOff val="1569"/>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s-MX" sz="1900" kern="1200" dirty="0"/>
            <a:t>Interpretaciones a las NIF</a:t>
          </a:r>
        </a:p>
      </dsp:txBody>
      <dsp:txXfrm>
        <a:off x="1057137" y="2125709"/>
        <a:ext cx="6433798" cy="552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6AF24-4115-4678-B1F4-CB5D68FA9BE4}">
      <dsp:nvSpPr>
        <dsp:cNvPr id="0" name=""/>
        <dsp:cNvSpPr/>
      </dsp:nvSpPr>
      <dsp:spPr>
        <a:xfrm>
          <a:off x="1913696" y="1375133"/>
          <a:ext cx="3505273" cy="120681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s-MX" sz="2600" kern="1200" dirty="0"/>
            <a:t>Se aplican ante situaciones emergentes</a:t>
          </a:r>
        </a:p>
      </dsp:txBody>
      <dsp:txXfrm>
        <a:off x="1972608" y="1434045"/>
        <a:ext cx="3387449" cy="1088993"/>
      </dsp:txXfrm>
    </dsp:sp>
    <dsp:sp modelId="{9248B3E2-778F-4067-902A-FBA9FFB77E39}">
      <dsp:nvSpPr>
        <dsp:cNvPr id="0" name=""/>
        <dsp:cNvSpPr/>
      </dsp:nvSpPr>
      <dsp:spPr>
        <a:xfrm rot="16200000">
          <a:off x="3491255" y="1200055"/>
          <a:ext cx="350156" cy="0"/>
        </a:xfrm>
        <a:custGeom>
          <a:avLst/>
          <a:gdLst/>
          <a:ahLst/>
          <a:cxnLst/>
          <a:rect l="0" t="0" r="0" b="0"/>
          <a:pathLst>
            <a:path>
              <a:moveTo>
                <a:pt x="0" y="0"/>
              </a:moveTo>
              <a:lnTo>
                <a:pt x="350156"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3E7D08-B92F-4334-A6B4-4A5606668AA9}">
      <dsp:nvSpPr>
        <dsp:cNvPr id="0" name=""/>
        <dsp:cNvSpPr/>
      </dsp:nvSpPr>
      <dsp:spPr>
        <a:xfrm>
          <a:off x="113252" y="216410"/>
          <a:ext cx="7106162" cy="80856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1511300">
            <a:lnSpc>
              <a:spcPct val="90000"/>
            </a:lnSpc>
            <a:spcBef>
              <a:spcPct val="0"/>
            </a:spcBef>
            <a:spcAft>
              <a:spcPct val="35000"/>
            </a:spcAft>
            <a:buNone/>
          </a:pPr>
          <a:r>
            <a:rPr lang="es-MX" sz="3400" kern="1200" dirty="0"/>
            <a:t>Pronunciamientos de apoyo inmediato</a:t>
          </a:r>
        </a:p>
      </dsp:txBody>
      <dsp:txXfrm>
        <a:off x="152723" y="255881"/>
        <a:ext cx="7027220" cy="729625"/>
      </dsp:txXfrm>
    </dsp:sp>
    <dsp:sp modelId="{22D77E30-F610-4DC7-AE77-A43081470486}">
      <dsp:nvSpPr>
        <dsp:cNvPr id="0" name=""/>
        <dsp:cNvSpPr/>
      </dsp:nvSpPr>
      <dsp:spPr>
        <a:xfrm rot="2493349">
          <a:off x="4268144" y="2789849"/>
          <a:ext cx="626812" cy="0"/>
        </a:xfrm>
        <a:custGeom>
          <a:avLst/>
          <a:gdLst/>
          <a:ahLst/>
          <a:cxnLst/>
          <a:rect l="0" t="0" r="0" b="0"/>
          <a:pathLst>
            <a:path>
              <a:moveTo>
                <a:pt x="0" y="0"/>
              </a:moveTo>
              <a:lnTo>
                <a:pt x="626812"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C53EBE-A15F-4D5D-9BF8-8A748938255D}">
      <dsp:nvSpPr>
        <dsp:cNvPr id="0" name=""/>
        <dsp:cNvSpPr/>
      </dsp:nvSpPr>
      <dsp:spPr>
        <a:xfrm>
          <a:off x="3862999" y="2997747"/>
          <a:ext cx="2818278" cy="80856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s-MX" sz="2800" kern="1200" dirty="0"/>
            <a:t>Reportes Técnicos</a:t>
          </a:r>
        </a:p>
      </dsp:txBody>
      <dsp:txXfrm>
        <a:off x="3902470" y="3037218"/>
        <a:ext cx="2739336" cy="729625"/>
      </dsp:txXfrm>
    </dsp:sp>
    <dsp:sp modelId="{9AC9AEE2-F9D9-4F29-8856-E91CD9F1B35B}">
      <dsp:nvSpPr>
        <dsp:cNvPr id="0" name=""/>
        <dsp:cNvSpPr/>
      </dsp:nvSpPr>
      <dsp:spPr>
        <a:xfrm rot="8306651">
          <a:off x="2437710" y="2789849"/>
          <a:ext cx="626812" cy="0"/>
        </a:xfrm>
        <a:custGeom>
          <a:avLst/>
          <a:gdLst/>
          <a:ahLst/>
          <a:cxnLst/>
          <a:rect l="0" t="0" r="0" b="0"/>
          <a:pathLst>
            <a:path>
              <a:moveTo>
                <a:pt x="0" y="0"/>
              </a:moveTo>
              <a:lnTo>
                <a:pt x="626812"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17BA05-8176-4C47-8267-2CB4EAE1753A}">
      <dsp:nvSpPr>
        <dsp:cNvPr id="0" name=""/>
        <dsp:cNvSpPr/>
      </dsp:nvSpPr>
      <dsp:spPr>
        <a:xfrm>
          <a:off x="814997" y="2997747"/>
          <a:ext cx="2491059" cy="80856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es-MX" sz="2200" kern="1200" dirty="0"/>
            <a:t>Orientaciones a las NIF (ONIF)</a:t>
          </a:r>
        </a:p>
      </dsp:txBody>
      <dsp:txXfrm>
        <a:off x="854468" y="3037218"/>
        <a:ext cx="2412117" cy="7296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9591F-5F31-408A-B3B5-A001AB94A7F5}">
      <dsp:nvSpPr>
        <dsp:cNvPr id="0" name=""/>
        <dsp:cNvSpPr/>
      </dsp:nvSpPr>
      <dsp:spPr>
        <a:xfrm>
          <a:off x="3006904" y="1469429"/>
          <a:ext cx="2318653" cy="2182835"/>
        </a:xfrm>
        <a:prstGeom prst="ellipse">
          <a:avLst/>
        </a:prstGeom>
        <a:solidFill>
          <a:schemeClr val="accent5">
            <a:lumMod val="40000"/>
            <a:lumOff val="60000"/>
            <a:alpha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s-MX" sz="2400" kern="1200" dirty="0"/>
            <a:t>Marco conceptual</a:t>
          </a:r>
        </a:p>
      </dsp:txBody>
      <dsp:txXfrm>
        <a:off x="3346463" y="1789098"/>
        <a:ext cx="1639535" cy="1543497"/>
      </dsp:txXfrm>
    </dsp:sp>
    <dsp:sp modelId="{C13CA438-4D95-4B87-A4E1-DE02956F15E2}">
      <dsp:nvSpPr>
        <dsp:cNvPr id="0" name=""/>
        <dsp:cNvSpPr/>
      </dsp:nvSpPr>
      <dsp:spPr>
        <a:xfrm>
          <a:off x="3463966" y="27775"/>
          <a:ext cx="1404529" cy="1404529"/>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MX" sz="1100" kern="1200" dirty="0"/>
            <a:t>Postulados básicos (20)</a:t>
          </a:r>
        </a:p>
      </dsp:txBody>
      <dsp:txXfrm>
        <a:off x="3669655" y="233464"/>
        <a:ext cx="993151" cy="993151"/>
      </dsp:txXfrm>
    </dsp:sp>
    <dsp:sp modelId="{41F2E651-9B46-45BF-8505-6223A00F2F20}">
      <dsp:nvSpPr>
        <dsp:cNvPr id="0" name=""/>
        <dsp:cNvSpPr/>
      </dsp:nvSpPr>
      <dsp:spPr>
        <a:xfrm>
          <a:off x="4640786" y="456102"/>
          <a:ext cx="1404529" cy="1404529"/>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MX" sz="1100" kern="1200" dirty="0"/>
            <a:t>Objetivos de los EF. (30)</a:t>
          </a:r>
        </a:p>
      </dsp:txBody>
      <dsp:txXfrm>
        <a:off x="4846475" y="661791"/>
        <a:ext cx="993151" cy="993151"/>
      </dsp:txXfrm>
    </dsp:sp>
    <dsp:sp modelId="{D9876A24-ED18-4629-B2B5-B87F32A607B9}">
      <dsp:nvSpPr>
        <dsp:cNvPr id="0" name=""/>
        <dsp:cNvSpPr/>
      </dsp:nvSpPr>
      <dsp:spPr>
        <a:xfrm>
          <a:off x="5266959" y="1540665"/>
          <a:ext cx="1404529" cy="1404529"/>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MX" sz="1100" kern="1200" dirty="0"/>
            <a:t>Características cualitativas de los EF(40)</a:t>
          </a:r>
        </a:p>
      </dsp:txBody>
      <dsp:txXfrm>
        <a:off x="5472648" y="1746354"/>
        <a:ext cx="993151" cy="993151"/>
      </dsp:txXfrm>
    </dsp:sp>
    <dsp:sp modelId="{2BF8AF80-128B-49D3-B0CC-9526479EA695}">
      <dsp:nvSpPr>
        <dsp:cNvPr id="0" name=""/>
        <dsp:cNvSpPr/>
      </dsp:nvSpPr>
      <dsp:spPr>
        <a:xfrm>
          <a:off x="5049492" y="2773985"/>
          <a:ext cx="1404529" cy="1404529"/>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MX" sz="1100" kern="1200" dirty="0"/>
            <a:t>Elementos Básicos de los EF (50)</a:t>
          </a:r>
        </a:p>
      </dsp:txBody>
      <dsp:txXfrm>
        <a:off x="5255181" y="2979674"/>
        <a:ext cx="993151" cy="993151"/>
      </dsp:txXfrm>
    </dsp:sp>
    <dsp:sp modelId="{7854AF6F-972A-4414-BEFB-77B8AEB4FB48}">
      <dsp:nvSpPr>
        <dsp:cNvPr id="0" name=""/>
        <dsp:cNvSpPr/>
      </dsp:nvSpPr>
      <dsp:spPr>
        <a:xfrm>
          <a:off x="4090139" y="3578977"/>
          <a:ext cx="1404529" cy="1404529"/>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MX" sz="1100" kern="1200" dirty="0"/>
            <a:t>Reconocimiento (60)</a:t>
          </a:r>
        </a:p>
      </dsp:txBody>
      <dsp:txXfrm>
        <a:off x="4295828" y="3784666"/>
        <a:ext cx="993151" cy="993151"/>
      </dsp:txXfrm>
    </dsp:sp>
    <dsp:sp modelId="{53E38947-41D9-401B-9AFE-6D843125DFBD}">
      <dsp:nvSpPr>
        <dsp:cNvPr id="0" name=""/>
        <dsp:cNvSpPr/>
      </dsp:nvSpPr>
      <dsp:spPr>
        <a:xfrm>
          <a:off x="2837794" y="3578977"/>
          <a:ext cx="1404529" cy="1404529"/>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MX" sz="1100" kern="1200" dirty="0"/>
            <a:t>Valuación (70)</a:t>
          </a:r>
        </a:p>
      </dsp:txBody>
      <dsp:txXfrm>
        <a:off x="3043483" y="3784666"/>
        <a:ext cx="993151" cy="993151"/>
      </dsp:txXfrm>
    </dsp:sp>
    <dsp:sp modelId="{3A01F4CC-40F3-49BA-AC8C-324B7E908AC9}">
      <dsp:nvSpPr>
        <dsp:cNvPr id="0" name=""/>
        <dsp:cNvSpPr/>
      </dsp:nvSpPr>
      <dsp:spPr>
        <a:xfrm>
          <a:off x="1878441" y="2773985"/>
          <a:ext cx="1404529" cy="1404529"/>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MX" sz="1100" kern="1200" dirty="0"/>
            <a:t>Presentación y revelación (80)</a:t>
          </a:r>
        </a:p>
      </dsp:txBody>
      <dsp:txXfrm>
        <a:off x="2084130" y="2979674"/>
        <a:ext cx="993151" cy="993151"/>
      </dsp:txXfrm>
    </dsp:sp>
    <dsp:sp modelId="{CDAD46FC-5857-42B4-BF9D-A303F439804A}">
      <dsp:nvSpPr>
        <dsp:cNvPr id="0" name=""/>
        <dsp:cNvSpPr/>
      </dsp:nvSpPr>
      <dsp:spPr>
        <a:xfrm>
          <a:off x="1660974" y="1540665"/>
          <a:ext cx="1404529" cy="1404529"/>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MX" sz="1100" kern="1200" dirty="0"/>
            <a:t>Supletoriedad (90)</a:t>
          </a:r>
        </a:p>
      </dsp:txBody>
      <dsp:txXfrm>
        <a:off x="1866663" y="1746354"/>
        <a:ext cx="993151" cy="993151"/>
      </dsp:txXfrm>
    </dsp:sp>
    <dsp:sp modelId="{345E09A9-A7E5-4A81-8836-7539F75248D4}">
      <dsp:nvSpPr>
        <dsp:cNvPr id="0" name=""/>
        <dsp:cNvSpPr/>
      </dsp:nvSpPr>
      <dsp:spPr>
        <a:xfrm>
          <a:off x="2293356" y="457016"/>
          <a:ext cx="1404529" cy="1404529"/>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MX" sz="1100" kern="1200" dirty="0"/>
            <a:t>Estructura de las NIF (10)</a:t>
          </a:r>
        </a:p>
      </dsp:txBody>
      <dsp:txXfrm>
        <a:off x="2499045" y="662705"/>
        <a:ext cx="993151" cy="993151"/>
      </dsp:txXfrm>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12B112-8ECE-4540-92A6-E1BAD31AC002}" type="datetimeFigureOut">
              <a:rPr lang="es-MX" smtClean="0"/>
              <a:t>04/02/2025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FF700F-2F99-4E75-83AB-A5816C7D61C1}" type="slidenum">
              <a:rPr lang="es-MX" smtClean="0"/>
              <a:t>‹Nº›</a:t>
            </a:fld>
            <a:endParaRPr lang="es-MX"/>
          </a:p>
        </p:txBody>
      </p:sp>
    </p:spTree>
    <p:extLst>
      <p:ext uri="{BB962C8B-B14F-4D97-AF65-F5344CB8AC3E}">
        <p14:creationId xmlns:p14="http://schemas.microsoft.com/office/powerpoint/2010/main" val="1637834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6">
            <a:extLst>
              <a:ext uri="{FF2B5EF4-FFF2-40B4-BE49-F238E27FC236}">
                <a16:creationId xmlns:a16="http://schemas.microsoft.com/office/drawing/2014/main" id="{F321AD3A-75E0-4407-8A33-3672B7ED937A}"/>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40643" name="Rectangle 2">
            <a:extLst>
              <a:ext uri="{FF2B5EF4-FFF2-40B4-BE49-F238E27FC236}">
                <a16:creationId xmlns:a16="http://schemas.microsoft.com/office/drawing/2014/main" id="{CC7D6067-275E-4548-9618-BD1F794CF91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4" name="Rectangle 3">
            <a:extLst>
              <a:ext uri="{FF2B5EF4-FFF2-40B4-BE49-F238E27FC236}">
                <a16:creationId xmlns:a16="http://schemas.microsoft.com/office/drawing/2014/main" id="{F1BED695-3CB5-42D3-A4E3-0A2565341CB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40645" name="4 Marcador de fecha">
            <a:extLst>
              <a:ext uri="{FF2B5EF4-FFF2-40B4-BE49-F238E27FC236}">
                <a16:creationId xmlns:a16="http://schemas.microsoft.com/office/drawing/2014/main" id="{D25D7151-20D1-4E97-B406-FF1CEAF3532F}"/>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1B4D1A3-3B47-40F9-B0FB-6B64B6CF27A6}" type="datetime1">
              <a:rPr lang="es-MX" altLang="es-MX"/>
              <a:pPr fontAlgn="base">
                <a:spcBef>
                  <a:spcPct val="0"/>
                </a:spcBef>
                <a:spcAft>
                  <a:spcPct val="0"/>
                </a:spcAft>
              </a:pPr>
              <a:t>04/02/2025</a:t>
            </a:fld>
            <a:endParaRPr lang="es-ES" alt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6">
            <a:extLst>
              <a:ext uri="{FF2B5EF4-FFF2-40B4-BE49-F238E27FC236}">
                <a16:creationId xmlns:a16="http://schemas.microsoft.com/office/drawing/2014/main" id="{E3683869-E649-4B83-8B4C-7BC32AECCF45}"/>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41667" name="Rectangle 2">
            <a:extLst>
              <a:ext uri="{FF2B5EF4-FFF2-40B4-BE49-F238E27FC236}">
                <a16:creationId xmlns:a16="http://schemas.microsoft.com/office/drawing/2014/main" id="{98B5943F-FD13-4DB1-A0E2-C22E6AA896D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8" name="Rectangle 3">
            <a:extLst>
              <a:ext uri="{FF2B5EF4-FFF2-40B4-BE49-F238E27FC236}">
                <a16:creationId xmlns:a16="http://schemas.microsoft.com/office/drawing/2014/main" id="{91F5D678-3FF9-413C-9036-4C9F3D7FB17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41669" name="4 Marcador de fecha">
            <a:extLst>
              <a:ext uri="{FF2B5EF4-FFF2-40B4-BE49-F238E27FC236}">
                <a16:creationId xmlns:a16="http://schemas.microsoft.com/office/drawing/2014/main" id="{2FA0783C-78BE-436E-84A2-74D8301547C4}"/>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84486F7-8009-4FD9-AE8D-BBFA7E4318D0}" type="datetime1">
              <a:rPr lang="es-MX" altLang="es-MX"/>
              <a:pPr fontAlgn="base">
                <a:spcBef>
                  <a:spcPct val="0"/>
                </a:spcBef>
                <a:spcAft>
                  <a:spcPct val="0"/>
                </a:spcAft>
              </a:pPr>
              <a:t>04/02/2025</a:t>
            </a:fld>
            <a:endParaRPr lang="es-ES" alt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6">
            <a:extLst>
              <a:ext uri="{FF2B5EF4-FFF2-40B4-BE49-F238E27FC236}">
                <a16:creationId xmlns:a16="http://schemas.microsoft.com/office/drawing/2014/main" id="{AA08E5FF-A21F-4B4B-8D1D-BB4F630BD132}"/>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42691" name="Rectangle 2">
            <a:extLst>
              <a:ext uri="{FF2B5EF4-FFF2-40B4-BE49-F238E27FC236}">
                <a16:creationId xmlns:a16="http://schemas.microsoft.com/office/drawing/2014/main" id="{430B943E-105A-4EF8-A2CA-6AF81D36964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2" name="Rectangle 3">
            <a:extLst>
              <a:ext uri="{FF2B5EF4-FFF2-40B4-BE49-F238E27FC236}">
                <a16:creationId xmlns:a16="http://schemas.microsoft.com/office/drawing/2014/main" id="{E4C99B59-D5A0-4EAF-84C5-BFC33EE60B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42693" name="4 Marcador de fecha">
            <a:extLst>
              <a:ext uri="{FF2B5EF4-FFF2-40B4-BE49-F238E27FC236}">
                <a16:creationId xmlns:a16="http://schemas.microsoft.com/office/drawing/2014/main" id="{B945B6A8-C3B4-4CBA-B811-D83E5CA37C4E}"/>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7D54492-82A5-47BD-A80F-8599A230D197}" type="datetime1">
              <a:rPr lang="es-MX" altLang="es-MX"/>
              <a:pPr fontAlgn="base">
                <a:spcBef>
                  <a:spcPct val="0"/>
                </a:spcBef>
                <a:spcAft>
                  <a:spcPct val="0"/>
                </a:spcAft>
              </a:pPr>
              <a:t>04/02/2025</a:t>
            </a:fld>
            <a:endParaRPr lang="es-ES" altLang="es-MX"/>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6">
            <a:extLst>
              <a:ext uri="{FF2B5EF4-FFF2-40B4-BE49-F238E27FC236}">
                <a16:creationId xmlns:a16="http://schemas.microsoft.com/office/drawing/2014/main" id="{21CD6E8F-2306-44E6-ACE3-9FE37B980EAE}"/>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43715" name="Rectangle 2">
            <a:extLst>
              <a:ext uri="{FF2B5EF4-FFF2-40B4-BE49-F238E27FC236}">
                <a16:creationId xmlns:a16="http://schemas.microsoft.com/office/drawing/2014/main" id="{A7C7FF95-4207-4895-A6CC-A82EA6AFAE6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6" name="Rectangle 3">
            <a:extLst>
              <a:ext uri="{FF2B5EF4-FFF2-40B4-BE49-F238E27FC236}">
                <a16:creationId xmlns:a16="http://schemas.microsoft.com/office/drawing/2014/main" id="{83A8599B-12D4-4BEF-A569-61CF1C4B87E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43717" name="4 Marcador de fecha">
            <a:extLst>
              <a:ext uri="{FF2B5EF4-FFF2-40B4-BE49-F238E27FC236}">
                <a16:creationId xmlns:a16="http://schemas.microsoft.com/office/drawing/2014/main" id="{105212B9-C437-4429-9A4E-060FCEFCE137}"/>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76D9528-B38F-40A5-81DA-7566F766AE22}" type="datetime1">
              <a:rPr lang="es-MX" altLang="es-MX"/>
              <a:pPr fontAlgn="base">
                <a:spcBef>
                  <a:spcPct val="0"/>
                </a:spcBef>
                <a:spcAft>
                  <a:spcPct val="0"/>
                </a:spcAft>
              </a:pPr>
              <a:t>04/02/2025</a:t>
            </a:fld>
            <a:endParaRPr lang="es-ES" altLang="es-MX"/>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6">
            <a:extLst>
              <a:ext uri="{FF2B5EF4-FFF2-40B4-BE49-F238E27FC236}">
                <a16:creationId xmlns:a16="http://schemas.microsoft.com/office/drawing/2014/main" id="{EA21488E-629E-4DE4-AE46-0E824AB70EF9}"/>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44739" name="Rectangle 2">
            <a:extLst>
              <a:ext uri="{FF2B5EF4-FFF2-40B4-BE49-F238E27FC236}">
                <a16:creationId xmlns:a16="http://schemas.microsoft.com/office/drawing/2014/main" id="{2B92E03E-2ED3-4B46-A867-803D919632A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40" name="Rectangle 3">
            <a:extLst>
              <a:ext uri="{FF2B5EF4-FFF2-40B4-BE49-F238E27FC236}">
                <a16:creationId xmlns:a16="http://schemas.microsoft.com/office/drawing/2014/main" id="{234C7DE8-0B84-4835-81E2-6631F023FA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44741" name="4 Marcador de fecha">
            <a:extLst>
              <a:ext uri="{FF2B5EF4-FFF2-40B4-BE49-F238E27FC236}">
                <a16:creationId xmlns:a16="http://schemas.microsoft.com/office/drawing/2014/main" id="{94E5328E-F005-4F56-84E6-C2A1937A4031}"/>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F32BC23-C449-481D-9FA5-97CBE1F1B1DD}" type="datetime1">
              <a:rPr lang="es-MX" altLang="es-MX"/>
              <a:pPr fontAlgn="base">
                <a:spcBef>
                  <a:spcPct val="0"/>
                </a:spcBef>
                <a:spcAft>
                  <a:spcPct val="0"/>
                </a:spcAft>
              </a:pPr>
              <a:t>04/02/2025</a:t>
            </a:fld>
            <a:endParaRPr lang="es-ES" altLang="es-MX"/>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6">
            <a:extLst>
              <a:ext uri="{FF2B5EF4-FFF2-40B4-BE49-F238E27FC236}">
                <a16:creationId xmlns:a16="http://schemas.microsoft.com/office/drawing/2014/main" id="{ECD38CB9-6058-4CE3-B2DB-B0C9D7B01F48}"/>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45763" name="Rectangle 2">
            <a:extLst>
              <a:ext uri="{FF2B5EF4-FFF2-40B4-BE49-F238E27FC236}">
                <a16:creationId xmlns:a16="http://schemas.microsoft.com/office/drawing/2014/main" id="{D3340E03-64DC-46A5-968D-C66B4655F4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4" name="Rectangle 3">
            <a:extLst>
              <a:ext uri="{FF2B5EF4-FFF2-40B4-BE49-F238E27FC236}">
                <a16:creationId xmlns:a16="http://schemas.microsoft.com/office/drawing/2014/main" id="{40EFD4EA-B4FB-46BF-90AA-2444D444C3B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45765" name="4 Marcador de fecha">
            <a:extLst>
              <a:ext uri="{FF2B5EF4-FFF2-40B4-BE49-F238E27FC236}">
                <a16:creationId xmlns:a16="http://schemas.microsoft.com/office/drawing/2014/main" id="{E1EE6F5C-E655-481B-9C6A-11A909946367}"/>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B25A49D-E54B-45D2-A170-DE6CF12F5845}" type="datetime1">
              <a:rPr lang="es-MX" altLang="es-MX"/>
              <a:pPr fontAlgn="base">
                <a:spcBef>
                  <a:spcPct val="0"/>
                </a:spcBef>
                <a:spcAft>
                  <a:spcPct val="0"/>
                </a:spcAft>
              </a:pPr>
              <a:t>04/02/2025</a:t>
            </a:fld>
            <a:endParaRPr lang="es-ES" altLang="es-MX"/>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6">
            <a:extLst>
              <a:ext uri="{FF2B5EF4-FFF2-40B4-BE49-F238E27FC236}">
                <a16:creationId xmlns:a16="http://schemas.microsoft.com/office/drawing/2014/main" id="{BC6F9D98-8650-45AF-B378-0D082223E3B1}"/>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46787" name="Rectangle 2">
            <a:extLst>
              <a:ext uri="{FF2B5EF4-FFF2-40B4-BE49-F238E27FC236}">
                <a16:creationId xmlns:a16="http://schemas.microsoft.com/office/drawing/2014/main" id="{3AD46948-2038-4FA6-97DC-94839C1D0C7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8" name="Rectangle 3">
            <a:extLst>
              <a:ext uri="{FF2B5EF4-FFF2-40B4-BE49-F238E27FC236}">
                <a16:creationId xmlns:a16="http://schemas.microsoft.com/office/drawing/2014/main" id="{47A89421-7CE6-4AAC-B9C8-10D2DD366C6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46789" name="4 Marcador de fecha">
            <a:extLst>
              <a:ext uri="{FF2B5EF4-FFF2-40B4-BE49-F238E27FC236}">
                <a16:creationId xmlns:a16="http://schemas.microsoft.com/office/drawing/2014/main" id="{8A1A3BE2-8068-48AA-A60C-5D226EF012B3}"/>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33E5696-2D15-427D-BDED-05CCCC36ED15}" type="datetime1">
              <a:rPr lang="es-MX" altLang="es-MX"/>
              <a:pPr fontAlgn="base">
                <a:spcBef>
                  <a:spcPct val="0"/>
                </a:spcBef>
                <a:spcAft>
                  <a:spcPct val="0"/>
                </a:spcAft>
              </a:pPr>
              <a:t>04/02/2025</a:t>
            </a:fld>
            <a:endParaRPr lang="es-ES" altLang="es-MX"/>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6">
            <a:extLst>
              <a:ext uri="{FF2B5EF4-FFF2-40B4-BE49-F238E27FC236}">
                <a16:creationId xmlns:a16="http://schemas.microsoft.com/office/drawing/2014/main" id="{C6079B2B-3D13-4C54-99D3-26F1F581CECA}"/>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47811" name="Rectangle 2">
            <a:extLst>
              <a:ext uri="{FF2B5EF4-FFF2-40B4-BE49-F238E27FC236}">
                <a16:creationId xmlns:a16="http://schemas.microsoft.com/office/drawing/2014/main" id="{BBAB0EC0-1772-43F6-A6B9-E91A60CB2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2" name="Rectangle 3">
            <a:extLst>
              <a:ext uri="{FF2B5EF4-FFF2-40B4-BE49-F238E27FC236}">
                <a16:creationId xmlns:a16="http://schemas.microsoft.com/office/drawing/2014/main" id="{A5623696-9E7F-4ADF-BE06-3B9B95B2EE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47813" name="4 Marcador de fecha">
            <a:extLst>
              <a:ext uri="{FF2B5EF4-FFF2-40B4-BE49-F238E27FC236}">
                <a16:creationId xmlns:a16="http://schemas.microsoft.com/office/drawing/2014/main" id="{86EEBEFF-EDB7-46D6-A01B-BA7BD39EEFC0}"/>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A3737BF-651A-4565-BD32-8C394C05375E}" type="datetime1">
              <a:rPr lang="es-MX" altLang="es-MX"/>
              <a:pPr fontAlgn="base">
                <a:spcBef>
                  <a:spcPct val="0"/>
                </a:spcBef>
                <a:spcAft>
                  <a:spcPct val="0"/>
                </a:spcAft>
              </a:pPr>
              <a:t>04/02/2025</a:t>
            </a:fld>
            <a:endParaRPr lang="es-ES" alt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6">
            <a:extLst>
              <a:ext uri="{FF2B5EF4-FFF2-40B4-BE49-F238E27FC236}">
                <a16:creationId xmlns:a16="http://schemas.microsoft.com/office/drawing/2014/main" id="{356501DA-9A39-41D4-BE47-0968BC1B0CDF}"/>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52931" name="Rectangle 2">
            <a:extLst>
              <a:ext uri="{FF2B5EF4-FFF2-40B4-BE49-F238E27FC236}">
                <a16:creationId xmlns:a16="http://schemas.microsoft.com/office/drawing/2014/main" id="{6E1710AB-D3CA-4CC3-8737-B5771F9BB7F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2" name="Rectangle 3">
            <a:extLst>
              <a:ext uri="{FF2B5EF4-FFF2-40B4-BE49-F238E27FC236}">
                <a16:creationId xmlns:a16="http://schemas.microsoft.com/office/drawing/2014/main" id="{93319F3E-2029-485D-B761-F2C2FAE9A68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52933" name="4 Marcador de fecha">
            <a:extLst>
              <a:ext uri="{FF2B5EF4-FFF2-40B4-BE49-F238E27FC236}">
                <a16:creationId xmlns:a16="http://schemas.microsoft.com/office/drawing/2014/main" id="{1E83AE9B-24B6-4BE4-B15F-3F7A28B1C2AB}"/>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1B662CD-B974-427B-881D-5BE5C3392F0F}" type="datetime1">
              <a:rPr lang="es-MX" altLang="es-MX"/>
              <a:pPr fontAlgn="base">
                <a:spcBef>
                  <a:spcPct val="0"/>
                </a:spcBef>
                <a:spcAft>
                  <a:spcPct val="0"/>
                </a:spcAft>
              </a:pPr>
              <a:t>04/02/2025</a:t>
            </a:fld>
            <a:endParaRPr lang="es-ES" altLang="es-MX"/>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6">
            <a:extLst>
              <a:ext uri="{FF2B5EF4-FFF2-40B4-BE49-F238E27FC236}">
                <a16:creationId xmlns:a16="http://schemas.microsoft.com/office/drawing/2014/main" id="{1F91FDEB-AEFA-49A4-A29F-0BDE33D3D07C}"/>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53955" name="Rectangle 2">
            <a:extLst>
              <a:ext uri="{FF2B5EF4-FFF2-40B4-BE49-F238E27FC236}">
                <a16:creationId xmlns:a16="http://schemas.microsoft.com/office/drawing/2014/main" id="{8E824E57-01C2-4330-9ABA-558C8589FA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6" name="Rectangle 3">
            <a:extLst>
              <a:ext uri="{FF2B5EF4-FFF2-40B4-BE49-F238E27FC236}">
                <a16:creationId xmlns:a16="http://schemas.microsoft.com/office/drawing/2014/main" id="{C1A91565-C692-4103-952B-32D730142B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53957" name="4 Marcador de fecha">
            <a:extLst>
              <a:ext uri="{FF2B5EF4-FFF2-40B4-BE49-F238E27FC236}">
                <a16:creationId xmlns:a16="http://schemas.microsoft.com/office/drawing/2014/main" id="{24C7BE76-ED6A-406C-9617-E72D95860D1D}"/>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8A838A7-C57B-4622-8306-25A00D256931}" type="datetime1">
              <a:rPr lang="es-MX" altLang="es-MX"/>
              <a:pPr fontAlgn="base">
                <a:spcBef>
                  <a:spcPct val="0"/>
                </a:spcBef>
                <a:spcAft>
                  <a:spcPct val="0"/>
                </a:spcAft>
              </a:pPr>
              <a:t>04/02/2025</a:t>
            </a:fld>
            <a:endParaRPr lang="es-ES" altLang="es-MX"/>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6">
            <a:extLst>
              <a:ext uri="{FF2B5EF4-FFF2-40B4-BE49-F238E27FC236}">
                <a16:creationId xmlns:a16="http://schemas.microsoft.com/office/drawing/2014/main" id="{CDF5E2D7-3272-43D5-BF69-4CA3824A5ECD}"/>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54979" name="Rectangle 2">
            <a:extLst>
              <a:ext uri="{FF2B5EF4-FFF2-40B4-BE49-F238E27FC236}">
                <a16:creationId xmlns:a16="http://schemas.microsoft.com/office/drawing/2014/main" id="{27487301-E198-43F4-8F9C-BEF4E552B9D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80" name="Rectangle 3">
            <a:extLst>
              <a:ext uri="{FF2B5EF4-FFF2-40B4-BE49-F238E27FC236}">
                <a16:creationId xmlns:a16="http://schemas.microsoft.com/office/drawing/2014/main" id="{87984582-1BB6-48E2-8506-2957B463F5B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54981" name="4 Marcador de fecha">
            <a:extLst>
              <a:ext uri="{FF2B5EF4-FFF2-40B4-BE49-F238E27FC236}">
                <a16:creationId xmlns:a16="http://schemas.microsoft.com/office/drawing/2014/main" id="{50EA995C-BA0F-4F42-A358-996FF0378B86}"/>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BD32FC6-E010-4693-98CE-5695821A4BA0}" type="datetime1">
              <a:rPr lang="es-MX" altLang="es-MX"/>
              <a:pPr fontAlgn="base">
                <a:spcBef>
                  <a:spcPct val="0"/>
                </a:spcBef>
                <a:spcAft>
                  <a:spcPct val="0"/>
                </a:spcAft>
              </a:pPr>
              <a:t>04/02/2025</a:t>
            </a:fld>
            <a:endParaRPr lang="es-ES" alt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6">
            <a:extLst>
              <a:ext uri="{FF2B5EF4-FFF2-40B4-BE49-F238E27FC236}">
                <a16:creationId xmlns:a16="http://schemas.microsoft.com/office/drawing/2014/main" id="{CDBF9272-7F6E-4309-BAF6-3BF7A424EBC9}"/>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s-ES" altLang="es-MX"/>
              <a:t>L.C. José Luis Vásquez Costa</a:t>
            </a:r>
          </a:p>
        </p:txBody>
      </p:sp>
      <p:sp>
        <p:nvSpPr>
          <p:cNvPr id="256003" name="Rectangle 2">
            <a:extLst>
              <a:ext uri="{FF2B5EF4-FFF2-40B4-BE49-F238E27FC236}">
                <a16:creationId xmlns:a16="http://schemas.microsoft.com/office/drawing/2014/main" id="{DCE52CB2-D833-4536-AE39-4B47DF3D953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4" name="Rectangle 3">
            <a:extLst>
              <a:ext uri="{FF2B5EF4-FFF2-40B4-BE49-F238E27FC236}">
                <a16:creationId xmlns:a16="http://schemas.microsoft.com/office/drawing/2014/main" id="{5770FBDE-F8DA-426D-8932-805002CBA60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sz="1000"/>
          </a:p>
          <a:p>
            <a:pPr>
              <a:spcBef>
                <a:spcPct val="0"/>
              </a:spcBef>
            </a:pPr>
            <a:r>
              <a:rPr lang="es-MX" altLang="es-MX" sz="1000"/>
              <a:t>El reporte explica que las principales causas del retroceso de México en el ranking son la incertidumbre política en la proximidad de los comicios presidenciales del 2006 y la consecuente parálisis en la ejecución de reformas estructurales.</a:t>
            </a:r>
            <a:br>
              <a:rPr lang="es-MX" altLang="es-MX" sz="1000"/>
            </a:br>
            <a:br>
              <a:rPr lang="es-MX" altLang="es-MX" sz="1000"/>
            </a:br>
            <a:r>
              <a:rPr lang="es-MX" altLang="es-MX" sz="1000"/>
              <a:t>Añade que para la comunidad empresarial en México los temas más preocupantes son la corrupción, la falta de vínculos del sector público con la iniciativa privada y los índices de criminalidad, que intensifican los costos de las compañías y socavan la productividad.</a:t>
            </a:r>
            <a:br>
              <a:rPr lang="es-MX" altLang="es-MX" sz="1000"/>
            </a:br>
            <a:br>
              <a:rPr lang="es-MX" altLang="es-MX" sz="1000"/>
            </a:br>
            <a:r>
              <a:rPr lang="es-MX" altLang="es-MX" sz="1000"/>
              <a:t>"En México, la incertidumbre política rumbo a la elección presidencial del 2006, y la parálisis que resulta en la formulación de políticas, amargaron considerablemente el humor de la comunidad de negocios", expone el Foro.</a:t>
            </a:r>
            <a:br>
              <a:rPr lang="es-MX" altLang="es-MX" sz="1000"/>
            </a:br>
            <a:br>
              <a:rPr lang="es-MX" altLang="es-MX" sz="1000"/>
            </a:br>
            <a:r>
              <a:rPr lang="es-MX" altLang="es-MX" sz="1000"/>
              <a:t>El Índice del WEF incluye tres grandes subíndices: tecnología, ambiente macroeconómico y calidad de las instituciones públicas.</a:t>
            </a:r>
            <a:br>
              <a:rPr lang="es-MX" altLang="es-MX" sz="1000"/>
            </a:br>
            <a:br>
              <a:rPr lang="es-MX" altLang="es-MX" sz="1000"/>
            </a:br>
            <a:r>
              <a:rPr lang="es-MX" altLang="es-MX" sz="1000"/>
              <a:t>En el ambiente macroeconómico, México mejoró al pasar del lugar 49 en el 2004 al 43 en este año, mientras que en tecnología retrocedió del lugar 48 al 57.</a:t>
            </a:r>
            <a:br>
              <a:rPr lang="es-MX" altLang="es-MX" sz="1000"/>
            </a:br>
            <a:br>
              <a:rPr lang="es-MX" altLang="es-MX" sz="1000"/>
            </a:br>
            <a:r>
              <a:rPr lang="es-MX" altLang="es-MX" sz="1000"/>
              <a:t>El peor retroceso fue en instituciones públicas, donde México pasó del lugar 59 el año pasado al 71 en el último reporte, es decir, una caída de 12 lugares. Este indicador considera el marco legal del sector público y el nivel de corrupción.</a:t>
            </a:r>
            <a:br>
              <a:rPr lang="es-MX" altLang="es-MX" sz="1000"/>
            </a:br>
            <a:endParaRPr lang="es-MX" altLang="es-MX" sz="1000"/>
          </a:p>
        </p:txBody>
      </p:sp>
      <p:sp>
        <p:nvSpPr>
          <p:cNvPr id="256005" name="4 Marcador de fecha">
            <a:extLst>
              <a:ext uri="{FF2B5EF4-FFF2-40B4-BE49-F238E27FC236}">
                <a16:creationId xmlns:a16="http://schemas.microsoft.com/office/drawing/2014/main" id="{3963E015-6C11-48D6-94DE-512FF7C12B5F}"/>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1930874-7EBD-40CF-B3E7-FE49270A2D53}" type="datetime1">
              <a:rPr lang="es-MX" altLang="es-MX"/>
              <a:pPr fontAlgn="base">
                <a:spcBef>
                  <a:spcPct val="0"/>
                </a:spcBef>
                <a:spcAft>
                  <a:spcPct val="0"/>
                </a:spcAft>
              </a:pPr>
              <a:t>04/02/2025</a:t>
            </a:fld>
            <a:endParaRPr lang="es-ES" alt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46A957D-CF8B-45FD-8DF8-C2C87715C7DE}" type="datetimeFigureOut">
              <a:rPr lang="es-MX" smtClean="0"/>
              <a:t>04/02/2025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6439BC8B-3084-4200-97EA-866D4CF005AE}"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46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46A957D-CF8B-45FD-8DF8-C2C87715C7DE}" type="datetimeFigureOut">
              <a:rPr lang="es-MX" smtClean="0"/>
              <a:t>04/02/2025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6439BC8B-3084-4200-97EA-866D4CF005AE}" type="slidenum">
              <a:rPr lang="es-MX" smtClean="0"/>
              <a:t>‹Nº›</a:t>
            </a:fld>
            <a:endParaRPr lang="es-MX"/>
          </a:p>
        </p:txBody>
      </p:sp>
    </p:spTree>
    <p:extLst>
      <p:ext uri="{BB962C8B-B14F-4D97-AF65-F5344CB8AC3E}">
        <p14:creationId xmlns:p14="http://schemas.microsoft.com/office/powerpoint/2010/main" val="3313502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46A957D-CF8B-45FD-8DF8-C2C87715C7DE}" type="datetimeFigureOut">
              <a:rPr lang="es-MX" smtClean="0"/>
              <a:t>04/02/2025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6439BC8B-3084-4200-97EA-866D4CF005AE}"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3607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46A957D-CF8B-45FD-8DF8-C2C87715C7DE}" type="datetimeFigureOut">
              <a:rPr lang="es-MX" smtClean="0"/>
              <a:t>04/02/2025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6439BC8B-3084-4200-97EA-866D4CF005AE}" type="slidenum">
              <a:rPr lang="es-MX" smtClean="0"/>
              <a:t>‹Nº›</a:t>
            </a:fld>
            <a:endParaRPr lang="es-MX"/>
          </a:p>
        </p:txBody>
      </p:sp>
    </p:spTree>
    <p:extLst>
      <p:ext uri="{BB962C8B-B14F-4D97-AF65-F5344CB8AC3E}">
        <p14:creationId xmlns:p14="http://schemas.microsoft.com/office/powerpoint/2010/main" val="2236306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5"/>
            <a:ext cx="4937760" cy="32867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2867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46A957D-CF8B-45FD-8DF8-C2C87715C7DE}" type="datetimeFigureOut">
              <a:rPr lang="es-MX" smtClean="0"/>
              <a:t>04/02/2025</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6439BC8B-3084-4200-97EA-866D4CF005AE}" type="slidenum">
              <a:rPr lang="es-MX" smtClean="0"/>
              <a:t>‹Nº›</a:t>
            </a:fld>
            <a:endParaRPr lang="es-MX"/>
          </a:p>
        </p:txBody>
      </p:sp>
    </p:spTree>
    <p:extLst>
      <p:ext uri="{BB962C8B-B14F-4D97-AF65-F5344CB8AC3E}">
        <p14:creationId xmlns:p14="http://schemas.microsoft.com/office/powerpoint/2010/main" val="54059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46A957D-CF8B-45FD-8DF8-C2C87715C7DE}" type="datetimeFigureOut">
              <a:rPr lang="es-MX" smtClean="0"/>
              <a:t>04/02/2025</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6439BC8B-3084-4200-97EA-866D4CF005AE}" type="slidenum">
              <a:rPr lang="es-MX" smtClean="0"/>
              <a:t>‹Nº›</a:t>
            </a:fld>
            <a:endParaRPr lang="es-MX"/>
          </a:p>
        </p:txBody>
      </p:sp>
    </p:spTree>
    <p:extLst>
      <p:ext uri="{BB962C8B-B14F-4D97-AF65-F5344CB8AC3E}">
        <p14:creationId xmlns:p14="http://schemas.microsoft.com/office/powerpoint/2010/main" val="298883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46A957D-CF8B-45FD-8DF8-C2C87715C7DE}" type="datetimeFigureOut">
              <a:rPr lang="es-MX" smtClean="0"/>
              <a:t>04/02/2025</a:t>
            </a:fld>
            <a:endParaRPr lang="es-MX"/>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MX"/>
          </a:p>
        </p:txBody>
      </p:sp>
      <p:sp>
        <p:nvSpPr>
          <p:cNvPr id="9" name="Slide Number Placeholder 8"/>
          <p:cNvSpPr>
            <a:spLocks noGrp="1"/>
          </p:cNvSpPr>
          <p:nvPr>
            <p:ph type="sldNum" sz="quarter" idx="12"/>
          </p:nvPr>
        </p:nvSpPr>
        <p:spPr/>
        <p:txBody>
          <a:bodyPr/>
          <a:lstStyle/>
          <a:p>
            <a:fld id="{6439BC8B-3084-4200-97EA-866D4CF005AE}" type="slidenum">
              <a:rPr lang="es-MX" smtClean="0"/>
              <a:t>‹Nº›</a:t>
            </a:fld>
            <a:endParaRPr lang="es-MX"/>
          </a:p>
        </p:txBody>
      </p:sp>
    </p:spTree>
    <p:extLst>
      <p:ext uri="{BB962C8B-B14F-4D97-AF65-F5344CB8AC3E}">
        <p14:creationId xmlns:p14="http://schemas.microsoft.com/office/powerpoint/2010/main" val="1610288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46A957D-CF8B-45FD-8DF8-C2C87715C7DE}" type="datetimeFigureOut">
              <a:rPr lang="es-MX" smtClean="0"/>
              <a:t>04/02/2025</a:t>
            </a:fld>
            <a:endParaRPr lang="es-MX"/>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MX"/>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439BC8B-3084-4200-97EA-866D4CF005AE}" type="slidenum">
              <a:rPr lang="es-MX" smtClean="0"/>
              <a:t>‹Nº›</a:t>
            </a:fld>
            <a:endParaRPr lang="es-MX"/>
          </a:p>
        </p:txBody>
      </p:sp>
    </p:spTree>
    <p:extLst>
      <p:ext uri="{BB962C8B-B14F-4D97-AF65-F5344CB8AC3E}">
        <p14:creationId xmlns:p14="http://schemas.microsoft.com/office/powerpoint/2010/main" val="3804827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46A957D-CF8B-45FD-8DF8-C2C87715C7DE}" type="datetimeFigureOut">
              <a:rPr lang="es-MX" smtClean="0"/>
              <a:t>04/02/2025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6439BC8B-3084-4200-97EA-866D4CF005AE}" type="slidenum">
              <a:rPr lang="es-MX" smtClean="0"/>
              <a:t>‹Nº›</a:t>
            </a:fld>
            <a:endParaRPr lang="es-MX"/>
          </a:p>
        </p:txBody>
      </p:sp>
    </p:spTree>
    <p:extLst>
      <p:ext uri="{BB962C8B-B14F-4D97-AF65-F5344CB8AC3E}">
        <p14:creationId xmlns:p14="http://schemas.microsoft.com/office/powerpoint/2010/main" val="3465733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46A957D-CF8B-45FD-8DF8-C2C87715C7DE}" type="datetimeFigureOut">
              <a:rPr lang="es-MX" smtClean="0"/>
              <a:t>04/02/2025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6439BC8B-3084-4200-97EA-866D4CF005AE}" type="slidenum">
              <a:rPr lang="es-MX" smtClean="0"/>
              <a:t>‹Nº›</a:t>
            </a:fld>
            <a:endParaRPr lang="es-MX"/>
          </a:p>
        </p:txBody>
      </p:sp>
    </p:spTree>
    <p:extLst>
      <p:ext uri="{BB962C8B-B14F-4D97-AF65-F5344CB8AC3E}">
        <p14:creationId xmlns:p14="http://schemas.microsoft.com/office/powerpoint/2010/main" val="47132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46A957D-CF8B-45FD-8DF8-C2C87715C7DE}" type="datetimeFigureOut">
              <a:rPr lang="es-MX" smtClean="0"/>
              <a:t>04/02/2025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6439BC8B-3084-4200-97EA-866D4CF005AE}" type="slidenum">
              <a:rPr lang="es-MX" smtClean="0"/>
              <a:t>‹Nº›</a:t>
            </a:fld>
            <a:endParaRPr lang="es-MX"/>
          </a:p>
        </p:txBody>
      </p:sp>
    </p:spTree>
    <p:extLst>
      <p:ext uri="{BB962C8B-B14F-4D97-AF65-F5344CB8AC3E}">
        <p14:creationId xmlns:p14="http://schemas.microsoft.com/office/powerpoint/2010/main" val="275032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09600" y="277813"/>
            <a:ext cx="10972800" cy="585311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2 Marcador de fecha">
            <a:extLst>
              <a:ext uri="{FF2B5EF4-FFF2-40B4-BE49-F238E27FC236}">
                <a16:creationId xmlns:a16="http://schemas.microsoft.com/office/drawing/2014/main" id="{D0A98A44-812F-4604-9E36-9EB46C4C620A}"/>
              </a:ext>
            </a:extLst>
          </p:cNvPr>
          <p:cNvSpPr>
            <a:spLocks noGrp="1"/>
          </p:cNvSpPr>
          <p:nvPr>
            <p:ph type="dt" sz="half" idx="10"/>
          </p:nvPr>
        </p:nvSpPr>
        <p:spPr>
          <a:xfrm>
            <a:off x="609600" y="6248400"/>
            <a:ext cx="2844800" cy="457200"/>
          </a:xfrm>
        </p:spPr>
        <p:txBody>
          <a:bodyPr/>
          <a:lstStyle>
            <a:lvl1pPr>
              <a:defRPr smtClean="0"/>
            </a:lvl1pPr>
          </a:lstStyle>
          <a:p>
            <a:pPr>
              <a:defRPr/>
            </a:pPr>
            <a:fld id="{4B018CBA-9964-49E9-9BC1-8896F516C4DD}" type="datetime1">
              <a:rPr lang="es-MX"/>
              <a:pPr>
                <a:defRPr/>
              </a:pPr>
              <a:t>04/02/2025</a:t>
            </a:fld>
            <a:endParaRPr lang="es-ES_tradnl"/>
          </a:p>
        </p:txBody>
      </p:sp>
      <p:sp>
        <p:nvSpPr>
          <p:cNvPr id="4" name="3 Marcador de pie de página">
            <a:extLst>
              <a:ext uri="{FF2B5EF4-FFF2-40B4-BE49-F238E27FC236}">
                <a16:creationId xmlns:a16="http://schemas.microsoft.com/office/drawing/2014/main" id="{71D88F88-689C-4FEF-A0AD-FF60BE8CC0CB}"/>
              </a:ext>
            </a:extLst>
          </p:cNvPr>
          <p:cNvSpPr>
            <a:spLocks noGrp="1"/>
          </p:cNvSpPr>
          <p:nvPr>
            <p:ph type="ftr" sz="quarter" idx="11"/>
          </p:nvPr>
        </p:nvSpPr>
        <p:spPr>
          <a:xfrm>
            <a:off x="4165600" y="6248400"/>
            <a:ext cx="3860800" cy="457200"/>
          </a:xfrm>
        </p:spPr>
        <p:txBody>
          <a:bodyPr/>
          <a:lstStyle>
            <a:lvl1pPr>
              <a:defRPr/>
            </a:lvl1pPr>
          </a:lstStyle>
          <a:p>
            <a:pPr>
              <a:defRPr/>
            </a:pPr>
            <a:endParaRPr lang="es-ES_tradnl"/>
          </a:p>
        </p:txBody>
      </p:sp>
      <p:sp>
        <p:nvSpPr>
          <p:cNvPr id="5" name="4 Marcador de número de diapositiva">
            <a:extLst>
              <a:ext uri="{FF2B5EF4-FFF2-40B4-BE49-F238E27FC236}">
                <a16:creationId xmlns:a16="http://schemas.microsoft.com/office/drawing/2014/main" id="{9525CE77-6ABB-42C2-BC9E-03AB2189A41F}"/>
              </a:ext>
            </a:extLst>
          </p:cNvPr>
          <p:cNvSpPr>
            <a:spLocks noGrp="1"/>
          </p:cNvSpPr>
          <p:nvPr>
            <p:ph type="sldNum" sz="quarter" idx="12"/>
          </p:nvPr>
        </p:nvSpPr>
        <p:spPr>
          <a:xfrm>
            <a:off x="8737600" y="6248400"/>
            <a:ext cx="2844800" cy="457200"/>
          </a:xfrm>
        </p:spPr>
        <p:txBody>
          <a:bodyPr/>
          <a:lstStyle>
            <a:lvl1pPr>
              <a:defRPr/>
            </a:lvl1pPr>
          </a:lstStyle>
          <a:p>
            <a:fld id="{D32CAE9A-68B9-4665-8719-7D84A2296C4B}" type="slidenum">
              <a:rPr lang="es-ES_tradnl" altLang="es-MX"/>
              <a:pPr/>
              <a:t>‹Nº›</a:t>
            </a:fld>
            <a:endParaRPr lang="es-ES_tradnl" altLang="es-MX"/>
          </a:p>
        </p:txBody>
      </p:sp>
    </p:spTree>
    <p:extLst>
      <p:ext uri="{BB962C8B-B14F-4D97-AF65-F5344CB8AC3E}">
        <p14:creationId xmlns:p14="http://schemas.microsoft.com/office/powerpoint/2010/main" val="4139887855"/>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46A957D-CF8B-45FD-8DF8-C2C87715C7DE}" type="datetimeFigureOut">
              <a:rPr lang="es-MX" smtClean="0"/>
              <a:t>04/02/2025</a:t>
            </a:fld>
            <a:endParaRPr lang="es-MX"/>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MX"/>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439BC8B-3084-4200-97EA-866D4CF005AE}" type="slidenum">
              <a:rPr lang="es-MX" smtClean="0"/>
              <a:t>‹Nº›</a:t>
            </a:fld>
            <a:endParaRPr lang="es-MX"/>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515072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3DDFEF-CC79-327B-16D5-6D75164C5CCE}"/>
              </a:ext>
            </a:extLst>
          </p:cNvPr>
          <p:cNvSpPr>
            <a:spLocks noGrp="1"/>
          </p:cNvSpPr>
          <p:nvPr>
            <p:ph type="ctrTitle"/>
          </p:nvPr>
        </p:nvSpPr>
        <p:spPr>
          <a:xfrm>
            <a:off x="1097280" y="571492"/>
            <a:ext cx="10058400" cy="2560606"/>
          </a:xfrm>
        </p:spPr>
        <p:txBody>
          <a:bodyPr>
            <a:normAutofit/>
          </a:bodyPr>
          <a:lstStyle/>
          <a:p>
            <a:pPr algn="ctr"/>
            <a:r>
              <a:rPr lang="es-MX" sz="7200" dirty="0"/>
              <a:t>MARCO CONCEPTUAL DE LAS NIF</a:t>
            </a:r>
          </a:p>
        </p:txBody>
      </p:sp>
      <p:sp>
        <p:nvSpPr>
          <p:cNvPr id="3" name="Subtítulo 2">
            <a:extLst>
              <a:ext uri="{FF2B5EF4-FFF2-40B4-BE49-F238E27FC236}">
                <a16:creationId xmlns:a16="http://schemas.microsoft.com/office/drawing/2014/main" id="{0973B471-AFCE-07A5-2403-41C2AC7743A2}"/>
              </a:ext>
            </a:extLst>
          </p:cNvPr>
          <p:cNvSpPr>
            <a:spLocks noGrp="1"/>
          </p:cNvSpPr>
          <p:nvPr>
            <p:ph type="subTitle" idx="1"/>
          </p:nvPr>
        </p:nvSpPr>
        <p:spPr/>
        <p:txBody>
          <a:bodyPr/>
          <a:lstStyle/>
          <a:p>
            <a:r>
              <a:rPr lang="es-MX" dirty="0"/>
              <a:t>C.P.C. Y M.D.F. CARLOS GUTIERREZ PEREZ</a:t>
            </a:r>
          </a:p>
        </p:txBody>
      </p:sp>
      <p:pic>
        <p:nvPicPr>
          <p:cNvPr id="4" name="Picture 14" descr="http://spip.imcp.org.mx/IMG/arton5866.jpg">
            <a:extLst>
              <a:ext uri="{FF2B5EF4-FFF2-40B4-BE49-F238E27FC236}">
                <a16:creationId xmlns:a16="http://schemas.microsoft.com/office/drawing/2014/main" id="{2C8C964F-B1A6-A59E-72B3-EBCD2D30B8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6992" y="3645612"/>
            <a:ext cx="3762240" cy="229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625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6ECCE9-6F14-C817-C49E-6FB2DAAD2281}"/>
              </a:ext>
            </a:extLst>
          </p:cNvPr>
          <p:cNvSpPr>
            <a:spLocks noGrp="1"/>
          </p:cNvSpPr>
          <p:nvPr>
            <p:ph type="title"/>
          </p:nvPr>
        </p:nvSpPr>
        <p:spPr/>
        <p:txBody>
          <a:bodyPr/>
          <a:lstStyle/>
          <a:p>
            <a:r>
              <a:rPr lang="es-MX" dirty="0"/>
              <a:t>INTRODUCCIÓN</a:t>
            </a:r>
          </a:p>
        </p:txBody>
      </p:sp>
      <p:sp>
        <p:nvSpPr>
          <p:cNvPr id="3" name="Marcador de contenido 2">
            <a:extLst>
              <a:ext uri="{FF2B5EF4-FFF2-40B4-BE49-F238E27FC236}">
                <a16:creationId xmlns:a16="http://schemas.microsoft.com/office/drawing/2014/main" id="{0B9B9F99-F2FC-C913-C2C6-E833FC1587EC}"/>
              </a:ext>
            </a:extLst>
          </p:cNvPr>
          <p:cNvSpPr>
            <a:spLocks noGrp="1"/>
          </p:cNvSpPr>
          <p:nvPr>
            <p:ph idx="1"/>
          </p:nvPr>
        </p:nvSpPr>
        <p:spPr/>
        <p:txBody>
          <a:bodyPr/>
          <a:lstStyle/>
          <a:p>
            <a:pPr algn="just"/>
            <a:r>
              <a:rPr lang="es-MX" dirty="0"/>
              <a:t>EL nuevo marco conceptual (MC) emitido por el Consejo Mexicano de Normas de Información Financiera, A.C. (CINIF) inicia vigencia a partir del 1 de enero de 2023, permitiendo su aplicación anticipada.</a:t>
            </a:r>
          </a:p>
          <a:p>
            <a:pPr algn="just"/>
            <a:r>
              <a:rPr lang="es-MX" dirty="0"/>
              <a:t>Este cambio tiene por objetivo de darle un mejor entendimiento a las NIF, el marco conceptual se englobó en una única NIF con el nombre de “Marco Conceptual de las Normas de Información Financiera” dividida en 10 capítulos, en lugar de las 8 NIF que existen actualmente.</a:t>
            </a:r>
          </a:p>
        </p:txBody>
      </p:sp>
    </p:spTree>
    <p:extLst>
      <p:ext uri="{BB962C8B-B14F-4D97-AF65-F5344CB8AC3E}">
        <p14:creationId xmlns:p14="http://schemas.microsoft.com/office/powerpoint/2010/main" val="39997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1F61F4-DA59-5303-9CDA-11FB107F52BF}"/>
              </a:ext>
            </a:extLst>
          </p:cNvPr>
          <p:cNvSpPr>
            <a:spLocks noGrp="1"/>
          </p:cNvSpPr>
          <p:nvPr>
            <p:ph type="title"/>
          </p:nvPr>
        </p:nvSpPr>
        <p:spPr/>
        <p:txBody>
          <a:bodyPr/>
          <a:lstStyle/>
          <a:p>
            <a:r>
              <a:rPr lang="es-MX" dirty="0"/>
              <a:t>Razones de la actualización</a:t>
            </a:r>
          </a:p>
        </p:txBody>
      </p:sp>
      <p:sp>
        <p:nvSpPr>
          <p:cNvPr id="3" name="Marcador de contenido 2">
            <a:extLst>
              <a:ext uri="{FF2B5EF4-FFF2-40B4-BE49-F238E27FC236}">
                <a16:creationId xmlns:a16="http://schemas.microsoft.com/office/drawing/2014/main" id="{8B3AF281-3F7A-165C-A511-76469FA99DF3}"/>
              </a:ext>
            </a:extLst>
          </p:cNvPr>
          <p:cNvSpPr>
            <a:spLocks noGrp="1"/>
          </p:cNvSpPr>
          <p:nvPr>
            <p:ph idx="1"/>
          </p:nvPr>
        </p:nvSpPr>
        <p:spPr/>
        <p:txBody>
          <a:bodyPr/>
          <a:lstStyle/>
          <a:p>
            <a:pPr algn="just"/>
            <a:r>
              <a:rPr lang="es-MX" dirty="0"/>
              <a:t>En 2018 el International </a:t>
            </a:r>
            <a:r>
              <a:rPr lang="es-MX" dirty="0" err="1"/>
              <a:t>Accounting</a:t>
            </a:r>
            <a:r>
              <a:rPr lang="es-MX" dirty="0"/>
              <a:t> </a:t>
            </a:r>
            <a:r>
              <a:rPr lang="es-MX" dirty="0" err="1"/>
              <a:t>Standards</a:t>
            </a:r>
            <a:r>
              <a:rPr lang="es-MX" dirty="0"/>
              <a:t> </a:t>
            </a:r>
            <a:r>
              <a:rPr lang="es-MX" dirty="0" err="1"/>
              <a:t>Board</a:t>
            </a:r>
            <a:r>
              <a:rPr lang="es-MX" dirty="0"/>
              <a:t> (IASB), organismo emisor de las Normas Internacionales de Información Financiera (NIIF) publicó una actualización de su MC para la Información Financiera de las NIIF. En consecuencia, el CINIF consideró conveniente actualizar el MC de las NIF para conservar la más alta convergencia posible con la normativa internacional. Adicionalmente, desde la emisión del MC de las NIF en 2005, se han emitido una gran cantidad de NIF particulares, lo cual también generó la necesidad de actualizarlo para asegurar que siga siendo funcional.</a:t>
            </a:r>
          </a:p>
          <a:p>
            <a:pPr algn="just"/>
            <a:endParaRPr lang="es-MX" dirty="0"/>
          </a:p>
        </p:txBody>
      </p:sp>
    </p:spTree>
    <p:extLst>
      <p:ext uri="{BB962C8B-B14F-4D97-AF65-F5344CB8AC3E}">
        <p14:creationId xmlns:p14="http://schemas.microsoft.com/office/powerpoint/2010/main" val="3952189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3BB3E9-A0FB-4FDB-1D64-DB7AE76D0E34}"/>
              </a:ext>
            </a:extLst>
          </p:cNvPr>
          <p:cNvSpPr>
            <a:spLocks noGrp="1"/>
          </p:cNvSpPr>
          <p:nvPr>
            <p:ph type="title"/>
          </p:nvPr>
        </p:nvSpPr>
        <p:spPr/>
        <p:txBody>
          <a:bodyPr/>
          <a:lstStyle/>
          <a:p>
            <a:r>
              <a:rPr lang="es-MX" dirty="0"/>
              <a:t>Convergencia con las NIIF</a:t>
            </a:r>
          </a:p>
        </p:txBody>
      </p:sp>
      <p:sp>
        <p:nvSpPr>
          <p:cNvPr id="3" name="Marcador de contenido 2">
            <a:extLst>
              <a:ext uri="{FF2B5EF4-FFF2-40B4-BE49-F238E27FC236}">
                <a16:creationId xmlns:a16="http://schemas.microsoft.com/office/drawing/2014/main" id="{5DFF309C-D260-0565-2C34-C72582E82C42}"/>
              </a:ext>
            </a:extLst>
          </p:cNvPr>
          <p:cNvSpPr>
            <a:spLocks noGrp="1"/>
          </p:cNvSpPr>
          <p:nvPr>
            <p:ph idx="1"/>
          </p:nvPr>
        </p:nvSpPr>
        <p:spPr/>
        <p:txBody>
          <a:bodyPr>
            <a:normAutofit/>
          </a:bodyPr>
          <a:lstStyle/>
          <a:p>
            <a:pPr algn="just"/>
            <a:r>
              <a:rPr lang="es-MX" dirty="0"/>
              <a:t>El MC de las NIF incluido en esta norma es convergente con el MC de las NIIF, excepto por lo mencionado en los siguientes párrafos.</a:t>
            </a:r>
          </a:p>
          <a:p>
            <a:pPr algn="just"/>
            <a:r>
              <a:rPr lang="es-MX" dirty="0"/>
              <a:t>El MC de las NIF es normativo dado que es la base conceptual de las NIF particulares consecuentemente, el MC y las NIF particulares son consistentes y, más que eso, ante dudas en el reconocimiento contable, deben aplicarse los conceptos generales del MC. Por su parte, el MC de las NIIF no es normativo y en el caso de que una NIIF se contraponga con el mismo, debe aplicarse el criterio establecido en las NIIF. Esta se considera una diferencia de fondo entre ambos marcos conceptuales.</a:t>
            </a:r>
          </a:p>
          <a:p>
            <a:pPr algn="just"/>
            <a:r>
              <a:rPr lang="es-MX" dirty="0"/>
              <a:t>El MC de las NIF incluye un capítulo específico que establece en forma clara los postulados básicos, resaltando su importancia como base del reconocimiento contable. En el MC de las NIIF tales conceptos están mezclados en los diferentes capítulos.</a:t>
            </a:r>
          </a:p>
        </p:txBody>
      </p:sp>
    </p:spTree>
    <p:extLst>
      <p:ext uri="{BB962C8B-B14F-4D97-AF65-F5344CB8AC3E}">
        <p14:creationId xmlns:p14="http://schemas.microsoft.com/office/powerpoint/2010/main" val="1791291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F47655-748D-2A53-5448-C2557351DBD7}"/>
              </a:ext>
            </a:extLst>
          </p:cNvPr>
          <p:cNvSpPr>
            <a:spLocks noGrp="1"/>
          </p:cNvSpPr>
          <p:nvPr>
            <p:ph type="title"/>
          </p:nvPr>
        </p:nvSpPr>
        <p:spPr/>
        <p:txBody>
          <a:bodyPr/>
          <a:lstStyle/>
          <a:p>
            <a:r>
              <a:rPr lang="es-MX" dirty="0"/>
              <a:t>Equivalencia del cambio</a:t>
            </a:r>
          </a:p>
        </p:txBody>
      </p:sp>
      <p:pic>
        <p:nvPicPr>
          <p:cNvPr id="4" name="Marcador de contenido 3">
            <a:extLst>
              <a:ext uri="{FF2B5EF4-FFF2-40B4-BE49-F238E27FC236}">
                <a16:creationId xmlns:a16="http://schemas.microsoft.com/office/drawing/2014/main" id="{F8726AF1-71FC-F64A-8B35-9EF779E4D9A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93094" y="1846263"/>
            <a:ext cx="8001000" cy="4390231"/>
          </a:xfrm>
          <a:prstGeom prst="rect">
            <a:avLst/>
          </a:prstGeom>
          <a:noFill/>
          <a:ln>
            <a:noFill/>
          </a:ln>
        </p:spPr>
      </p:pic>
    </p:spTree>
    <p:extLst>
      <p:ext uri="{BB962C8B-B14F-4D97-AF65-F5344CB8AC3E}">
        <p14:creationId xmlns:p14="http://schemas.microsoft.com/office/powerpoint/2010/main" val="577810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B5081A9-BD7B-50D4-6558-024BE3355E6A}"/>
              </a:ext>
            </a:extLst>
          </p:cNvPr>
          <p:cNvSpPr>
            <a:spLocks noGrp="1"/>
          </p:cNvSpPr>
          <p:nvPr>
            <p:ph type="title"/>
          </p:nvPr>
        </p:nvSpPr>
        <p:spPr/>
        <p:txBody>
          <a:bodyPr/>
          <a:lstStyle/>
          <a:p>
            <a:r>
              <a:rPr lang="es-MX" dirty="0"/>
              <a:t>Estructura de las NIF</a:t>
            </a:r>
          </a:p>
        </p:txBody>
      </p:sp>
      <p:sp>
        <p:nvSpPr>
          <p:cNvPr id="5" name="Marcador de texto 4">
            <a:extLst>
              <a:ext uri="{FF2B5EF4-FFF2-40B4-BE49-F238E27FC236}">
                <a16:creationId xmlns:a16="http://schemas.microsoft.com/office/drawing/2014/main" id="{D11AB4D3-456B-F73F-5A20-B3D47EB5F4B8}"/>
              </a:ext>
            </a:extLst>
          </p:cNvPr>
          <p:cNvSpPr>
            <a:spLocks noGrp="1"/>
          </p:cNvSpPr>
          <p:nvPr>
            <p:ph type="body" idx="1"/>
          </p:nvPr>
        </p:nvSpPr>
        <p:spPr/>
        <p:txBody>
          <a:bodyPr/>
          <a:lstStyle/>
          <a:p>
            <a:r>
              <a:rPr lang="es-MX" dirty="0"/>
              <a:t>Capitulo 10</a:t>
            </a:r>
          </a:p>
        </p:txBody>
      </p:sp>
    </p:spTree>
    <p:extLst>
      <p:ext uri="{BB962C8B-B14F-4D97-AF65-F5344CB8AC3E}">
        <p14:creationId xmlns:p14="http://schemas.microsoft.com/office/powerpoint/2010/main" val="2151505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745335-3A20-AD2D-564B-704C27ED909E}"/>
              </a:ext>
            </a:extLst>
          </p:cNvPr>
          <p:cNvSpPr>
            <a:spLocks noGrp="1"/>
          </p:cNvSpPr>
          <p:nvPr>
            <p:ph type="title"/>
          </p:nvPr>
        </p:nvSpPr>
        <p:spPr/>
        <p:txBody>
          <a:bodyPr/>
          <a:lstStyle/>
          <a:p>
            <a:r>
              <a:rPr lang="es-MX" dirty="0"/>
              <a:t>Principales cambios</a:t>
            </a:r>
          </a:p>
        </p:txBody>
      </p:sp>
      <p:sp>
        <p:nvSpPr>
          <p:cNvPr id="3" name="Marcador de contenido 2">
            <a:extLst>
              <a:ext uri="{FF2B5EF4-FFF2-40B4-BE49-F238E27FC236}">
                <a16:creationId xmlns:a16="http://schemas.microsoft.com/office/drawing/2014/main" id="{447A0C27-EE43-EE67-0182-DDDC7489DB0C}"/>
              </a:ext>
            </a:extLst>
          </p:cNvPr>
          <p:cNvSpPr>
            <a:spLocks noGrp="1"/>
          </p:cNvSpPr>
          <p:nvPr>
            <p:ph idx="1"/>
          </p:nvPr>
        </p:nvSpPr>
        <p:spPr/>
        <p:txBody>
          <a:bodyPr>
            <a:normAutofit/>
          </a:bodyPr>
          <a:lstStyle/>
          <a:p>
            <a:pPr algn="just"/>
            <a:r>
              <a:rPr lang="es-MX" dirty="0"/>
              <a:t>En este capítulo se incorporó la mención de los Reportes Técnicos como parte de los documentos que el CINIF emite para dar guías contables en temas emergentes.</a:t>
            </a:r>
          </a:p>
          <a:p>
            <a:pPr algn="just"/>
            <a:r>
              <a:rPr lang="es-MX" dirty="0"/>
              <a:t>Tiene por objeto definir y establecer el MC que da sustento racional a las NIF particulares y a la solución de los problemas que surgen en el reconocimiento contable de las transacciones y otros eventos que afectan económicamente a la entidad.</a:t>
            </a:r>
          </a:p>
        </p:txBody>
      </p:sp>
      <p:pic>
        <p:nvPicPr>
          <p:cNvPr id="4" name="Picture 2" descr="http://contaduriapublica.org.mx/wp-content/uploads/normatividad_ago13_web.jpg">
            <a:extLst>
              <a:ext uri="{FF2B5EF4-FFF2-40B4-BE49-F238E27FC236}">
                <a16:creationId xmlns:a16="http://schemas.microsoft.com/office/drawing/2014/main" id="{5AE9A3E7-4AB9-28CB-E3FF-D75147CE1E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0881" y="3893342"/>
            <a:ext cx="3845723" cy="2207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4926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722AE-7752-C4C3-B79F-36A0D83D2F58}"/>
              </a:ext>
            </a:extLst>
          </p:cNvPr>
          <p:cNvSpPr>
            <a:spLocks noGrp="1"/>
          </p:cNvSpPr>
          <p:nvPr>
            <p:ph type="title"/>
          </p:nvPr>
        </p:nvSpPr>
        <p:spPr/>
        <p:txBody>
          <a:bodyPr/>
          <a:lstStyle/>
          <a:p>
            <a:r>
              <a:rPr lang="es-MX" dirty="0"/>
              <a:t>Contabilidad y la información financiera</a:t>
            </a:r>
          </a:p>
        </p:txBody>
      </p:sp>
      <p:sp>
        <p:nvSpPr>
          <p:cNvPr id="3" name="Marcador de contenido 2">
            <a:extLst>
              <a:ext uri="{FF2B5EF4-FFF2-40B4-BE49-F238E27FC236}">
                <a16:creationId xmlns:a16="http://schemas.microsoft.com/office/drawing/2014/main" id="{5068854A-414F-67A0-F642-E3B3E42DA176}"/>
              </a:ext>
            </a:extLst>
          </p:cNvPr>
          <p:cNvSpPr>
            <a:spLocks noGrp="1"/>
          </p:cNvSpPr>
          <p:nvPr>
            <p:ph idx="1"/>
          </p:nvPr>
        </p:nvSpPr>
        <p:spPr/>
        <p:txBody>
          <a:bodyPr/>
          <a:lstStyle/>
          <a:p>
            <a:pPr algn="just"/>
            <a:r>
              <a:rPr lang="es-MX" sz="1800" b="0" i="0" u="none" strike="noStrike" baseline="0" dirty="0">
                <a:latin typeface="ChaparralPro-Regular"/>
              </a:rPr>
              <a:t>La contabilidad es una técnica que se utiliza para compilar los registros de las transacciones y otros eventos que afectan económicamente a una entidad y que produce sistemática y estructuradamente información financiera que se incorpora en los estados financieros.</a:t>
            </a:r>
          </a:p>
          <a:p>
            <a:pPr algn="just"/>
            <a:r>
              <a:rPr lang="es-MX" sz="1800" b="0" i="0" u="none" strike="noStrike" baseline="0" dirty="0">
                <a:latin typeface="ChaparralPro-Regular"/>
              </a:rPr>
              <a:t>La información financiera contenida en los estados financieros se enfoca esencialmente en proveer elementos que permitan evaluar la situación financiera, el resultado financiero y los flujos de efectivo actuales de una entidad, así como en proporcionar elementos de juicio para estimar el comportamiento financiero futuro de la entidad.</a:t>
            </a:r>
            <a:endParaRPr lang="es-MX" dirty="0"/>
          </a:p>
        </p:txBody>
      </p:sp>
      <p:pic>
        <p:nvPicPr>
          <p:cNvPr id="4" name="Picture 2" descr="http://html.rincondelvago.com/00083926_html_76bb8118.jpg">
            <a:extLst>
              <a:ext uri="{FF2B5EF4-FFF2-40B4-BE49-F238E27FC236}">
                <a16:creationId xmlns:a16="http://schemas.microsoft.com/office/drawing/2014/main" id="{568D7A3D-3347-9409-99FD-E70BEA28DF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1265" y="3685953"/>
            <a:ext cx="2984094" cy="24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603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EB4D63-CD0A-2B6D-14D8-E4B210C09145}"/>
              </a:ext>
            </a:extLst>
          </p:cNvPr>
          <p:cNvSpPr>
            <a:spLocks noGrp="1"/>
          </p:cNvSpPr>
          <p:nvPr>
            <p:ph type="title"/>
          </p:nvPr>
        </p:nvSpPr>
        <p:spPr/>
        <p:txBody>
          <a:bodyPr/>
          <a:lstStyle/>
          <a:p>
            <a:r>
              <a:rPr lang="es-MX" dirty="0"/>
              <a:t>Normas de Información Financiera</a:t>
            </a:r>
          </a:p>
        </p:txBody>
      </p:sp>
      <p:sp>
        <p:nvSpPr>
          <p:cNvPr id="3" name="Marcador de contenido 2">
            <a:extLst>
              <a:ext uri="{FF2B5EF4-FFF2-40B4-BE49-F238E27FC236}">
                <a16:creationId xmlns:a16="http://schemas.microsoft.com/office/drawing/2014/main" id="{108F74A5-A017-2743-589A-4838E0A7901B}"/>
              </a:ext>
            </a:extLst>
          </p:cNvPr>
          <p:cNvSpPr>
            <a:spLocks noGrp="1"/>
          </p:cNvSpPr>
          <p:nvPr>
            <p:ph idx="1"/>
          </p:nvPr>
        </p:nvSpPr>
        <p:spPr>
          <a:xfrm>
            <a:off x="1097280" y="1789030"/>
            <a:ext cx="10058400" cy="4023360"/>
          </a:xfrm>
        </p:spPr>
        <p:txBody>
          <a:bodyPr/>
          <a:lstStyle/>
          <a:p>
            <a:pPr algn="just"/>
            <a:r>
              <a:rPr lang="es-MX" sz="1800" b="0" i="0" u="none" strike="noStrike" baseline="0" dirty="0">
                <a:latin typeface="ChaparralPro-Regular"/>
              </a:rPr>
              <a:t>El término de </a:t>
            </a:r>
            <a:r>
              <a:rPr lang="es-MX" sz="1800" b="0" i="1" u="none" strike="noStrike" baseline="0" dirty="0">
                <a:latin typeface="ChaparralPro-Italic"/>
              </a:rPr>
              <a:t>Normas de Información Financiera </a:t>
            </a:r>
            <a:r>
              <a:rPr lang="es-MX" sz="1800" b="0" i="0" u="none" strike="noStrike" baseline="0" dirty="0">
                <a:latin typeface="ChaparralPro-Regular"/>
              </a:rPr>
              <a:t>(NIF) se refiere al conjunto de pronunciamientos normativos emitidos por el CINIF que regula la información financiera contenida en los estados financieros a una fecha determinada.</a:t>
            </a:r>
          </a:p>
          <a:p>
            <a:pPr algn="just"/>
            <a:r>
              <a:rPr lang="es-MX" sz="1800" dirty="0">
                <a:latin typeface="ChaparralPro-Regular"/>
              </a:rPr>
              <a:t>En l preparación de los Estados financieros debe atenderse a:</a:t>
            </a:r>
            <a:endParaRPr lang="es-MX" dirty="0"/>
          </a:p>
        </p:txBody>
      </p:sp>
      <p:graphicFrame>
        <p:nvGraphicFramePr>
          <p:cNvPr id="4" name="Diagrama 3">
            <a:extLst>
              <a:ext uri="{FF2B5EF4-FFF2-40B4-BE49-F238E27FC236}">
                <a16:creationId xmlns:a16="http://schemas.microsoft.com/office/drawing/2014/main" id="{57472359-E9B2-6CFA-4209-1BE3813E1846}"/>
              </a:ext>
            </a:extLst>
          </p:cNvPr>
          <p:cNvGraphicFramePr/>
          <p:nvPr>
            <p:extLst>
              <p:ext uri="{D42A27DB-BD31-4B8C-83A1-F6EECF244321}">
                <p14:modId xmlns:p14="http://schemas.microsoft.com/office/powerpoint/2010/main" val="1533849452"/>
              </p:ext>
            </p:extLst>
          </p:nvPr>
        </p:nvGraphicFramePr>
        <p:xfrm>
          <a:off x="1961116" y="3429000"/>
          <a:ext cx="7898812" cy="2709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527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42EAD9-B7F4-F569-E0F1-F26673C6EECE}"/>
              </a:ext>
            </a:extLst>
          </p:cNvPr>
          <p:cNvSpPr>
            <a:spLocks noGrp="1"/>
          </p:cNvSpPr>
          <p:nvPr>
            <p:ph type="title"/>
          </p:nvPr>
        </p:nvSpPr>
        <p:spPr/>
        <p:txBody>
          <a:bodyPr/>
          <a:lstStyle/>
          <a:p>
            <a:r>
              <a:rPr lang="es-MX" dirty="0"/>
              <a:t>Definición de conceptos</a:t>
            </a:r>
          </a:p>
        </p:txBody>
      </p:sp>
      <p:sp>
        <p:nvSpPr>
          <p:cNvPr id="3" name="Marcador de contenido 2">
            <a:extLst>
              <a:ext uri="{FF2B5EF4-FFF2-40B4-BE49-F238E27FC236}">
                <a16:creationId xmlns:a16="http://schemas.microsoft.com/office/drawing/2014/main" id="{5FDF8A13-EF17-0324-FFD7-FF7D4C18A0F7}"/>
              </a:ext>
            </a:extLst>
          </p:cNvPr>
          <p:cNvSpPr>
            <a:spLocks noGrp="1"/>
          </p:cNvSpPr>
          <p:nvPr>
            <p:ph idx="1"/>
          </p:nvPr>
        </p:nvSpPr>
        <p:spPr/>
        <p:txBody>
          <a:bodyPr>
            <a:normAutofit/>
          </a:bodyPr>
          <a:lstStyle/>
          <a:p>
            <a:pPr algn="just"/>
            <a:r>
              <a:rPr lang="es-MX" sz="1800" b="0" i="0" u="none" strike="noStrike" baseline="0" dirty="0">
                <a:latin typeface="ChaparralPro-Regular"/>
              </a:rPr>
              <a:t>El </a:t>
            </a:r>
            <a:r>
              <a:rPr lang="es-MX" sz="1800" b="0" i="1" u="none" strike="noStrike" baseline="0" dirty="0">
                <a:latin typeface="ChaparralPro-Italic"/>
              </a:rPr>
              <a:t>MC </a:t>
            </a:r>
            <a:r>
              <a:rPr lang="es-MX" sz="1800" b="0" i="0" u="none" strike="noStrike" baseline="0" dirty="0">
                <a:latin typeface="ChaparralPro-Regular"/>
              </a:rPr>
              <a:t>establece conceptos fundamentales que sirven de sustento en el desarrollo y aplicación de las NIF particulares.</a:t>
            </a:r>
          </a:p>
          <a:p>
            <a:pPr algn="just"/>
            <a:r>
              <a:rPr lang="es-MX" sz="1800" b="0" i="0" u="none" strike="noStrike" baseline="0" dirty="0">
                <a:latin typeface="ChaparralPro-Regular"/>
              </a:rPr>
              <a:t>Las </a:t>
            </a:r>
            <a:r>
              <a:rPr lang="es-MX" sz="1800" b="0" i="1" u="none" strike="noStrike" baseline="0" dirty="0">
                <a:latin typeface="ChaparralPro-Italic"/>
              </a:rPr>
              <a:t>NIF particulares </a:t>
            </a:r>
            <a:r>
              <a:rPr lang="es-MX" sz="1800" b="0" i="0" u="none" strike="noStrike" baseline="0" dirty="0">
                <a:latin typeface="ChaparralPro-Regular"/>
              </a:rPr>
              <a:t>son normas focalizadas en el tratamiento contable de cada tipo de activo, pasivo, ingreso, costo, gasto o partida de capital contable; asimismo, establecen las normas para la preparación de los estados financieros en su conjunto. Estas NIF son más específicas y detalladas que las del MC, pero deben ser consistentes con este.</a:t>
            </a:r>
          </a:p>
          <a:p>
            <a:pPr algn="just"/>
            <a:r>
              <a:rPr lang="es-MX" sz="1800" b="0" i="0" u="none" strike="noStrike" baseline="0" dirty="0">
                <a:latin typeface="ChaparralPro-Regular"/>
              </a:rPr>
              <a:t>Las </a:t>
            </a:r>
            <a:r>
              <a:rPr lang="es-MX" sz="1800" b="0" i="1" u="none" strike="noStrike" baseline="0" dirty="0">
                <a:latin typeface="ChaparralPro-Italic"/>
              </a:rPr>
              <a:t>INIF </a:t>
            </a:r>
            <a:r>
              <a:rPr lang="es-MX" sz="1800" b="0" i="0" u="none" strike="noStrike" baseline="0" dirty="0">
                <a:latin typeface="ChaparralPro-Regular"/>
              </a:rPr>
              <a:t>tienen por objeto:</a:t>
            </a:r>
          </a:p>
          <a:p>
            <a:pPr algn="just"/>
            <a:r>
              <a:rPr lang="es-MX" sz="1800" b="0" i="0" u="none" strike="noStrike" baseline="0" dirty="0">
                <a:latin typeface="ChaparralPro-Regular"/>
              </a:rPr>
              <a:t>a) aclarar o ampliar temas ya contemplados dentro de alguna NIF particular; o</a:t>
            </a:r>
          </a:p>
          <a:p>
            <a:pPr algn="just"/>
            <a:r>
              <a:rPr lang="es-MX" sz="1800" b="0" i="0" u="none" strike="noStrike" baseline="0" dirty="0">
                <a:latin typeface="ChaparralPro-Regular"/>
              </a:rPr>
              <a:t>b) proporcionar oportunamente bases para el reconocimiento contable sobre temas emergentes o nuevas necesidades de información detectadas y que no están tratadas específicamente en las NIF; o bien sobre aquellos temas sobre los que no haya suficiente normativa o la existente no esté produciendo información relevante.</a:t>
            </a:r>
            <a:endParaRPr lang="es-MX" dirty="0"/>
          </a:p>
        </p:txBody>
      </p:sp>
    </p:spTree>
    <p:extLst>
      <p:ext uri="{BB962C8B-B14F-4D97-AF65-F5344CB8AC3E}">
        <p14:creationId xmlns:p14="http://schemas.microsoft.com/office/powerpoint/2010/main" val="4021407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8EAD7A-D937-F653-623A-DCC87CB3EF65}"/>
              </a:ext>
            </a:extLst>
          </p:cNvPr>
          <p:cNvSpPr>
            <a:spLocks noGrp="1"/>
          </p:cNvSpPr>
          <p:nvPr>
            <p:ph type="title"/>
          </p:nvPr>
        </p:nvSpPr>
        <p:spPr/>
        <p:txBody>
          <a:bodyPr/>
          <a:lstStyle/>
          <a:p>
            <a:r>
              <a:rPr lang="es-MX" dirty="0"/>
              <a:t>Pronunciamientos recomendables</a:t>
            </a:r>
          </a:p>
        </p:txBody>
      </p:sp>
      <p:graphicFrame>
        <p:nvGraphicFramePr>
          <p:cNvPr id="4" name="Marcador de contenido 3">
            <a:extLst>
              <a:ext uri="{FF2B5EF4-FFF2-40B4-BE49-F238E27FC236}">
                <a16:creationId xmlns:a16="http://schemas.microsoft.com/office/drawing/2014/main" id="{88D6B12D-5290-E837-4B71-061037E9D7EE}"/>
              </a:ext>
            </a:extLst>
          </p:cNvPr>
          <p:cNvGraphicFramePr>
            <a:graphicFrameLocks noGrp="1"/>
          </p:cNvGraphicFramePr>
          <p:nvPr>
            <p:ph idx="1"/>
            <p:extLst>
              <p:ext uri="{D42A27DB-BD31-4B8C-83A1-F6EECF244321}">
                <p14:modId xmlns:p14="http://schemas.microsoft.com/office/powerpoint/2010/main" val="1584900521"/>
              </p:ext>
            </p:extLst>
          </p:nvPr>
        </p:nvGraphicFramePr>
        <p:xfrm>
          <a:off x="89689" y="1846263"/>
          <a:ext cx="7332667"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a:extLst>
              <a:ext uri="{FF2B5EF4-FFF2-40B4-BE49-F238E27FC236}">
                <a16:creationId xmlns:a16="http://schemas.microsoft.com/office/drawing/2014/main" id="{A284FD35-0712-AED8-1A77-3B5659878802}"/>
              </a:ext>
            </a:extLst>
          </p:cNvPr>
          <p:cNvSpPr txBox="1"/>
          <p:nvPr/>
        </p:nvSpPr>
        <p:spPr>
          <a:xfrm>
            <a:off x="7850981" y="2221706"/>
            <a:ext cx="3721894" cy="3693319"/>
          </a:xfrm>
          <a:prstGeom prst="rect">
            <a:avLst/>
          </a:prstGeom>
          <a:noFill/>
        </p:spPr>
        <p:txBody>
          <a:bodyPr wrap="square" rtlCol="0">
            <a:spAutoFit/>
          </a:bodyPr>
          <a:lstStyle/>
          <a:p>
            <a:pPr algn="just"/>
            <a:r>
              <a:rPr lang="es-MX" sz="1800" b="1" i="1" u="none" strike="noStrike" baseline="0" dirty="0">
                <a:latin typeface="ChaparralPro-Italic"/>
              </a:rPr>
              <a:t>Orientaciones a las NIF </a:t>
            </a:r>
            <a:r>
              <a:rPr lang="es-MX" sz="1800" b="1" i="0" u="none" strike="noStrike" baseline="0" dirty="0">
                <a:latin typeface="ChaparralPro-Regular"/>
              </a:rPr>
              <a:t>(ONIF)</a:t>
            </a:r>
            <a:r>
              <a:rPr lang="es-MX" dirty="0">
                <a:latin typeface="ChaparralPro-Regular"/>
              </a:rPr>
              <a:t>: S</a:t>
            </a:r>
            <a:r>
              <a:rPr lang="es-MX" sz="1800" b="0" i="0" u="none" strike="noStrike" baseline="0" dirty="0">
                <a:latin typeface="ChaparralPro-Regular"/>
              </a:rPr>
              <a:t>on guías para facilitar la aplicación de las NIF ya establecidas.</a:t>
            </a:r>
          </a:p>
          <a:p>
            <a:pPr algn="just"/>
            <a:r>
              <a:rPr lang="es-MX" sz="1800" b="0" i="0" u="none" strike="noStrike" baseline="0" dirty="0">
                <a:latin typeface="ChaparralPro-Regular"/>
              </a:rPr>
              <a:t>Los temas tratados en las ONIF usualmente tienen carácter permanente, por lo que estas se incluyen en el Libro de las NIF.</a:t>
            </a:r>
          </a:p>
          <a:p>
            <a:pPr algn="just"/>
            <a:r>
              <a:rPr lang="es-MX" sz="1800" b="1" i="1" u="none" strike="noStrike" baseline="0" dirty="0">
                <a:latin typeface="ChaparralPro-Italic"/>
              </a:rPr>
              <a:t>b) Reportes Técnicos</a:t>
            </a:r>
            <a:r>
              <a:rPr lang="es-MX" i="1" dirty="0">
                <a:latin typeface="ChaparralPro-Italic"/>
              </a:rPr>
              <a:t>: </a:t>
            </a:r>
            <a:r>
              <a:rPr lang="es-MX" dirty="0">
                <a:latin typeface="ChaparralPro-Regular"/>
              </a:rPr>
              <a:t>S</a:t>
            </a:r>
            <a:r>
              <a:rPr lang="es-MX" sz="1800" b="0" i="0" u="none" strike="noStrike" baseline="0" dirty="0">
                <a:latin typeface="ChaparralPro-Regular"/>
              </a:rPr>
              <a:t>on guías para facilitar la aplicación de las NIF ya establecidas que se refieren a temas emergentes de carácter temporal, razón por la cual no se incluyen en el Libro de las NIF.</a:t>
            </a:r>
            <a:endParaRPr lang="es-MX" dirty="0"/>
          </a:p>
        </p:txBody>
      </p:sp>
    </p:spTree>
    <p:extLst>
      <p:ext uri="{BB962C8B-B14F-4D97-AF65-F5344CB8AC3E}">
        <p14:creationId xmlns:p14="http://schemas.microsoft.com/office/powerpoint/2010/main" val="259559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a:extLst>
              <a:ext uri="{FF2B5EF4-FFF2-40B4-BE49-F238E27FC236}">
                <a16:creationId xmlns:a16="http://schemas.microsoft.com/office/drawing/2014/main" id="{9B8FC0D1-CE5B-655F-66C7-3F2080B1A6CA}"/>
              </a:ext>
            </a:extLst>
          </p:cNvPr>
          <p:cNvGraphicFramePr/>
          <p:nvPr>
            <p:extLst>
              <p:ext uri="{D42A27DB-BD31-4B8C-83A1-F6EECF244321}">
                <p14:modId xmlns:p14="http://schemas.microsoft.com/office/powerpoint/2010/main" val="4209526314"/>
              </p:ext>
            </p:extLst>
          </p:nvPr>
        </p:nvGraphicFramePr>
        <p:xfrm>
          <a:off x="3761910" y="795947"/>
          <a:ext cx="8332463" cy="50112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CuadroTexto 1">
            <a:extLst>
              <a:ext uri="{FF2B5EF4-FFF2-40B4-BE49-F238E27FC236}">
                <a16:creationId xmlns:a16="http://schemas.microsoft.com/office/drawing/2014/main" id="{91664961-3C6E-5911-AD93-422C9977F340}"/>
              </a:ext>
            </a:extLst>
          </p:cNvPr>
          <p:cNvSpPr txBox="1"/>
          <p:nvPr/>
        </p:nvSpPr>
        <p:spPr>
          <a:xfrm>
            <a:off x="285750" y="1400175"/>
            <a:ext cx="5107781" cy="3139321"/>
          </a:xfrm>
          <a:prstGeom prst="rect">
            <a:avLst/>
          </a:prstGeom>
          <a:noFill/>
        </p:spPr>
        <p:txBody>
          <a:bodyPr wrap="square" rtlCol="0">
            <a:spAutoFit/>
          </a:bodyPr>
          <a:lstStyle/>
          <a:p>
            <a:pPr algn="just"/>
            <a:r>
              <a:rPr lang="es-MX" dirty="0"/>
              <a:t>El MC es un sistema coherente de objetivos y fundamentos interrelacionados, agrupados en un orden lógico, que sirve como sustento racional para el desarrollo de las NIF particulares y como referencia en la solución de los problemas que surgen en la práctica contable.</a:t>
            </a:r>
          </a:p>
          <a:p>
            <a:endParaRPr lang="es-MX" dirty="0"/>
          </a:p>
          <a:p>
            <a:r>
              <a:rPr lang="es-MX" dirty="0"/>
              <a:t>El MC se integra de una serie de criterios interrelacionados y ordenados en forma secuencial, que van de proposiciones generales a proposiciones particulares</a:t>
            </a:r>
          </a:p>
        </p:txBody>
      </p:sp>
    </p:spTree>
    <p:extLst>
      <p:ext uri="{BB962C8B-B14F-4D97-AF65-F5344CB8AC3E}">
        <p14:creationId xmlns:p14="http://schemas.microsoft.com/office/powerpoint/2010/main" val="3920806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6D4EE87-497F-84EC-1147-6C7A6D8CA5EE}"/>
              </a:ext>
            </a:extLst>
          </p:cNvPr>
          <p:cNvSpPr>
            <a:spLocks noGrp="1"/>
          </p:cNvSpPr>
          <p:nvPr>
            <p:ph type="title"/>
          </p:nvPr>
        </p:nvSpPr>
        <p:spPr/>
        <p:txBody>
          <a:bodyPr/>
          <a:lstStyle/>
          <a:p>
            <a:r>
              <a:rPr lang="es-MX" dirty="0"/>
              <a:t>NIF particulares</a:t>
            </a:r>
          </a:p>
        </p:txBody>
      </p:sp>
      <p:sp>
        <p:nvSpPr>
          <p:cNvPr id="5" name="Marcador de contenido 4">
            <a:extLst>
              <a:ext uri="{FF2B5EF4-FFF2-40B4-BE49-F238E27FC236}">
                <a16:creationId xmlns:a16="http://schemas.microsoft.com/office/drawing/2014/main" id="{765E3D73-8309-98FA-4C17-951BE44E4225}"/>
              </a:ext>
            </a:extLst>
          </p:cNvPr>
          <p:cNvSpPr>
            <a:spLocks noGrp="1"/>
          </p:cNvSpPr>
          <p:nvPr>
            <p:ph idx="1"/>
          </p:nvPr>
        </p:nvSpPr>
        <p:spPr/>
        <p:txBody>
          <a:bodyPr/>
          <a:lstStyle/>
          <a:p>
            <a:pPr algn="just"/>
            <a:r>
              <a:rPr lang="es-MX" sz="1800" b="0" i="0" u="none" strike="noStrike" baseline="0" dirty="0">
                <a:latin typeface="ChaparralPro-Regular"/>
              </a:rPr>
              <a:t>Establecen las bases de reconocimiento, valuación, presentación y revelación de las transacciones y otros eventos, que afectan económicamente a la entidad, que son sujetos de reconocimiento en los estados financieros como activos, pasivos, ingresos, costos, gastos o capital contable; asimismo, establecen las normas para la preparación de los estados financieros en su conjunto.</a:t>
            </a:r>
          </a:p>
          <a:p>
            <a:pPr algn="just"/>
            <a:r>
              <a:rPr lang="es-MX" sz="1800" b="0" i="0" u="none" strike="noStrike" baseline="0" dirty="0">
                <a:latin typeface="ChaparralPro-Regular"/>
              </a:rPr>
              <a:t>Las NIF particulares son detalladas y focalizadas a partidas o a temas específicos y se clasifican en normas aplicables a:</a:t>
            </a:r>
          </a:p>
          <a:p>
            <a:pPr algn="just"/>
            <a:r>
              <a:rPr lang="es-MX" sz="1800" b="0" i="0" u="none" strike="noStrike" baseline="0" dirty="0">
                <a:latin typeface="ChaparralPro-Regular"/>
              </a:rPr>
              <a:t>• Los estados financieros en su conjunto (Serie NIF B);</a:t>
            </a:r>
          </a:p>
          <a:p>
            <a:pPr algn="just"/>
            <a:r>
              <a:rPr lang="es-MX" sz="1800" b="0" i="0" u="none" strike="noStrike" baseline="0" dirty="0">
                <a:latin typeface="ChaparralPro-Regular"/>
              </a:rPr>
              <a:t>• Conceptos específicos de los estados financieros (Serie NIF C);</a:t>
            </a:r>
          </a:p>
          <a:p>
            <a:pPr algn="l"/>
            <a:r>
              <a:rPr lang="es-MX" sz="1800" b="0" i="0" u="none" strike="noStrike" baseline="0" dirty="0">
                <a:latin typeface="ChaparralPro-Regular"/>
              </a:rPr>
              <a:t>• Temas particulares relevantes (Serie NIF D); y</a:t>
            </a:r>
          </a:p>
          <a:p>
            <a:pPr algn="l"/>
            <a:r>
              <a:rPr lang="es-MX" sz="1800" b="0" i="0" u="none" strike="noStrike" baseline="0" dirty="0">
                <a:latin typeface="ChaparralPro-Regular"/>
              </a:rPr>
              <a:t>• Actividades especializadas de distintos sectores (Serie NIF E).</a:t>
            </a:r>
            <a:endParaRPr lang="es-MX" dirty="0"/>
          </a:p>
        </p:txBody>
      </p:sp>
    </p:spTree>
    <p:extLst>
      <p:ext uri="{BB962C8B-B14F-4D97-AF65-F5344CB8AC3E}">
        <p14:creationId xmlns:p14="http://schemas.microsoft.com/office/powerpoint/2010/main" val="312436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B2D860DE-8E32-463C-A584-FD4FD531FD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5639" y="260350"/>
            <a:ext cx="3260725"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1 CuadroTexto">
            <a:extLst>
              <a:ext uri="{FF2B5EF4-FFF2-40B4-BE49-F238E27FC236}">
                <a16:creationId xmlns:a16="http://schemas.microsoft.com/office/drawing/2014/main" id="{091FE451-69B7-402D-BEAE-90939F0C2131}"/>
              </a:ext>
            </a:extLst>
          </p:cNvPr>
          <p:cNvSpPr txBox="1">
            <a:spLocks noChangeArrowheads="1"/>
          </p:cNvSpPr>
          <p:nvPr/>
        </p:nvSpPr>
        <p:spPr bwMode="auto">
          <a:xfrm>
            <a:off x="1703389" y="3933826"/>
            <a:ext cx="8250237"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MX" altLang="es-MX" sz="1400">
                <a:latin typeface="Arial Black" panose="020B0A04020102020204" pitchFamily="34" charset="0"/>
              </a:rPr>
              <a:t>SERIE A</a:t>
            </a:r>
            <a:r>
              <a:rPr lang="es-MX" altLang="es-MX" sz="1400"/>
              <a:t> </a:t>
            </a:r>
            <a:r>
              <a:rPr lang="es-MX" altLang="es-MX" sz="1400">
                <a:latin typeface="Arial Black" panose="020B0A04020102020204" pitchFamily="34" charset="0"/>
              </a:rPr>
              <a:t>Marco Conceptual</a:t>
            </a:r>
          </a:p>
          <a:p>
            <a:endParaRPr lang="es-MX" altLang="es-MX" sz="1400"/>
          </a:p>
          <a:p>
            <a:r>
              <a:rPr lang="es-MX" altLang="es-MX" sz="1400">
                <a:latin typeface="Arial Black" panose="020B0A04020102020204" pitchFamily="34" charset="0"/>
              </a:rPr>
              <a:t>SERIE B</a:t>
            </a:r>
            <a:r>
              <a:rPr lang="es-MX" altLang="es-MX"/>
              <a:t> </a:t>
            </a:r>
            <a:r>
              <a:rPr lang="es-MX" altLang="es-MX" sz="1400">
                <a:latin typeface="Arial Black" panose="020B0A04020102020204" pitchFamily="34" charset="0"/>
              </a:rPr>
              <a:t>Normas Aplicables a los Estados Financieros en su conjunto</a:t>
            </a:r>
          </a:p>
          <a:p>
            <a:endParaRPr lang="es-MX" altLang="es-MX" sz="1400">
              <a:latin typeface="Arial Black" panose="020B0A04020102020204" pitchFamily="34" charset="0"/>
            </a:endParaRPr>
          </a:p>
          <a:p>
            <a:r>
              <a:rPr lang="es-MX" altLang="es-MX" sz="1400">
                <a:latin typeface="Arial Black" panose="020B0A04020102020204" pitchFamily="34" charset="0"/>
              </a:rPr>
              <a:t>SERIE C Normas Aplicables específicos a los Estados Financieros</a:t>
            </a:r>
          </a:p>
          <a:p>
            <a:endParaRPr lang="es-MX" altLang="es-MX" sz="1400">
              <a:latin typeface="Arial Black" panose="020B0A04020102020204" pitchFamily="34" charset="0"/>
            </a:endParaRPr>
          </a:p>
          <a:p>
            <a:r>
              <a:rPr lang="es-MX" altLang="es-MX" sz="1400">
                <a:latin typeface="Arial Black" panose="020B0A04020102020204" pitchFamily="34" charset="0"/>
              </a:rPr>
              <a:t>SERIE D Normas aplicables a problemas  de determinación de resultados</a:t>
            </a:r>
          </a:p>
          <a:p>
            <a:endParaRPr lang="es-MX" altLang="es-MX" sz="1400">
              <a:latin typeface="Arial Black" panose="020B0A04020102020204" pitchFamily="34" charset="0"/>
            </a:endParaRPr>
          </a:p>
          <a:p>
            <a:r>
              <a:rPr lang="es-MX" altLang="es-MX" sz="1400">
                <a:latin typeface="Arial Black" panose="020B0A04020102020204" pitchFamily="34" charset="0"/>
              </a:rPr>
              <a:t>SERIE E Normas aplicables a las actividades especializadas de distintos sectores</a:t>
            </a:r>
          </a:p>
        </p:txBody>
      </p:sp>
      <p:sp>
        <p:nvSpPr>
          <p:cNvPr id="8196" name="2 CuadroTexto">
            <a:extLst>
              <a:ext uri="{FF2B5EF4-FFF2-40B4-BE49-F238E27FC236}">
                <a16:creationId xmlns:a16="http://schemas.microsoft.com/office/drawing/2014/main" id="{DD3DC145-1AED-404A-929B-F6390938D0D3}"/>
              </a:ext>
            </a:extLst>
          </p:cNvPr>
          <p:cNvSpPr txBox="1">
            <a:spLocks noChangeArrowheads="1"/>
          </p:cNvSpPr>
          <p:nvPr/>
        </p:nvSpPr>
        <p:spPr bwMode="auto">
          <a:xfrm>
            <a:off x="1703388" y="1828800"/>
            <a:ext cx="38354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s-MX" altLang="es-MX" sz="1600" b="1">
                <a:latin typeface="Arial Black" panose="020B0A04020102020204" pitchFamily="34" charset="0"/>
              </a:rPr>
              <a:t>INTEGRACION DE LAS NORMAS </a:t>
            </a:r>
          </a:p>
          <a:p>
            <a:pPr algn="ctr"/>
            <a:r>
              <a:rPr lang="es-MX" altLang="es-MX" sz="1600" b="1">
                <a:latin typeface="Arial Black" panose="020B0A04020102020204" pitchFamily="34" charset="0"/>
              </a:rPr>
              <a:t>DE </a:t>
            </a:r>
          </a:p>
          <a:p>
            <a:pPr algn="ctr"/>
            <a:r>
              <a:rPr lang="es-MX" altLang="es-MX" sz="1600" b="1">
                <a:latin typeface="Arial Black" panose="020B0A04020102020204" pitchFamily="34" charset="0"/>
              </a:rPr>
              <a:t>INFORMACION FINANCIERA</a:t>
            </a:r>
          </a:p>
        </p:txBody>
      </p:sp>
      <p:sp>
        <p:nvSpPr>
          <p:cNvPr id="4" name="3 Marcador de número de diapositiva">
            <a:extLst>
              <a:ext uri="{FF2B5EF4-FFF2-40B4-BE49-F238E27FC236}">
                <a16:creationId xmlns:a16="http://schemas.microsoft.com/office/drawing/2014/main" id="{403D41C8-FF56-4E8A-8EC6-2F359C36FCB6}"/>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4EF4834-B094-44F3-A5B6-EFDC692A69D7}" type="slidenum">
              <a:rPr lang="es-MX" altLang="es-MX">
                <a:solidFill>
                  <a:srgbClr val="898989"/>
                </a:solidFill>
              </a:rPr>
              <a:pPr/>
              <a:t>14</a:t>
            </a:fld>
            <a:endParaRPr lang="es-MX" altLang="es-MX">
              <a:solidFill>
                <a:srgbClr val="89898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tatic-p4.fotolia.com/jpg/00/03/06/65/400_F_3066580_qPMKdbqwXQF8xc1YjPnc4FCt4szA7n.jpg">
            <a:extLst>
              <a:ext uri="{FF2B5EF4-FFF2-40B4-BE49-F238E27FC236}">
                <a16:creationId xmlns:a16="http://schemas.microsoft.com/office/drawing/2014/main" id="{D60847AD-5583-410B-8D27-0963DA7886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9289" y="1341439"/>
            <a:ext cx="3482975"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3">
            <a:extLst>
              <a:ext uri="{FF2B5EF4-FFF2-40B4-BE49-F238E27FC236}">
                <a16:creationId xmlns:a16="http://schemas.microsoft.com/office/drawing/2014/main" id="{0D060E2C-FE74-4627-A994-A460F06E00AA}"/>
              </a:ext>
            </a:extLst>
          </p:cNvPr>
          <p:cNvSpPr>
            <a:spLocks noChangeArrowheads="1"/>
          </p:cNvSpPr>
          <p:nvPr/>
        </p:nvSpPr>
        <p:spPr bwMode="auto">
          <a:xfrm>
            <a:off x="707231" y="383381"/>
            <a:ext cx="10637044"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lnSpc>
                <a:spcPct val="150000"/>
              </a:lnSpc>
            </a:pPr>
            <a:endParaRPr lang="es-MX" altLang="es-MX" sz="2400" b="1" u="sng" dirty="0">
              <a:latin typeface="Arial Black" panose="020B0A04020102020204" pitchFamily="34" charset="0"/>
            </a:endParaRPr>
          </a:p>
          <a:p>
            <a:pPr algn="just">
              <a:lnSpc>
                <a:spcPct val="150000"/>
              </a:lnSpc>
            </a:pPr>
            <a:r>
              <a:rPr lang="es-MX" altLang="es-MX" sz="2000" b="1" u="sng" dirty="0">
                <a:latin typeface="Arial Black" panose="020B0A04020102020204" pitchFamily="34" charset="0"/>
              </a:rPr>
              <a:t>Serie  B “Normas Aplicables a los Estados Financieros. </a:t>
            </a:r>
          </a:p>
          <a:p>
            <a:pPr algn="just">
              <a:lnSpc>
                <a:spcPct val="150000"/>
              </a:lnSpc>
            </a:pPr>
            <a:r>
              <a:rPr lang="es-MX" altLang="es-MX" sz="2000" b="1" u="sng" dirty="0">
                <a:latin typeface="Arial Black" panose="020B0A04020102020204" pitchFamily="34" charset="0"/>
              </a:rPr>
              <a:t>En su conjunto</a:t>
            </a:r>
          </a:p>
          <a:p>
            <a:pPr algn="just">
              <a:lnSpc>
                <a:spcPct val="150000"/>
              </a:lnSpc>
            </a:pPr>
            <a:endParaRPr lang="es-MX" altLang="es-MX" sz="2000" b="1" u="sng" dirty="0">
              <a:latin typeface="Arial Black" panose="020B0A04020102020204" pitchFamily="34" charset="0"/>
            </a:endParaRPr>
          </a:p>
          <a:p>
            <a:pPr algn="just">
              <a:lnSpc>
                <a:spcPct val="150000"/>
              </a:lnSpc>
            </a:pPr>
            <a:r>
              <a:rPr lang="es-MX" altLang="es-MX" sz="1500" b="1" dirty="0">
                <a:latin typeface="Arial Black" panose="020B0A04020102020204" pitchFamily="34" charset="0"/>
              </a:rPr>
              <a:t>NIF B-1      Cambios Contables y Correcciones de Errores</a:t>
            </a:r>
          </a:p>
          <a:p>
            <a:pPr algn="just">
              <a:lnSpc>
                <a:spcPct val="150000"/>
              </a:lnSpc>
            </a:pPr>
            <a:r>
              <a:rPr lang="es-MX" altLang="es-MX" sz="1500" b="1" dirty="0">
                <a:latin typeface="Arial Black" panose="020B0A04020102020204" pitchFamily="34" charset="0"/>
              </a:rPr>
              <a:t>NIF B-2      Estado de Flujos de Efectivo</a:t>
            </a:r>
          </a:p>
          <a:p>
            <a:pPr algn="just">
              <a:lnSpc>
                <a:spcPct val="150000"/>
              </a:lnSpc>
            </a:pPr>
            <a:r>
              <a:rPr lang="es-MX" altLang="es-MX" sz="1500" b="1" dirty="0">
                <a:latin typeface="Arial Black" panose="020B0A04020102020204" pitchFamily="34" charset="0"/>
              </a:rPr>
              <a:t>NIF B-3</a:t>
            </a:r>
            <a:r>
              <a:rPr lang="es-MX" altLang="es-MX" sz="1500" dirty="0">
                <a:latin typeface="Arial Black" panose="020B0A04020102020204" pitchFamily="34" charset="0"/>
              </a:rPr>
              <a:t>      Estado de resultados integral</a:t>
            </a:r>
          </a:p>
          <a:p>
            <a:pPr algn="just">
              <a:lnSpc>
                <a:spcPct val="150000"/>
              </a:lnSpc>
            </a:pPr>
            <a:r>
              <a:rPr lang="es-MX" altLang="es-MX" sz="1500" b="1" dirty="0">
                <a:latin typeface="Arial Black" panose="020B0A04020102020204" pitchFamily="34" charset="0"/>
              </a:rPr>
              <a:t>NIF B-4</a:t>
            </a:r>
            <a:r>
              <a:rPr lang="es-MX" altLang="es-MX" sz="1500" dirty="0">
                <a:latin typeface="Arial Black" panose="020B0A04020102020204" pitchFamily="34" charset="0"/>
              </a:rPr>
              <a:t>      Estado de Cambios en el capital contable</a:t>
            </a:r>
          </a:p>
          <a:p>
            <a:pPr algn="just">
              <a:lnSpc>
                <a:spcPct val="150000"/>
              </a:lnSpc>
            </a:pPr>
            <a:r>
              <a:rPr lang="es-MX" altLang="es-MX" sz="1500" b="1" dirty="0">
                <a:latin typeface="Arial Black" panose="020B0A04020102020204" pitchFamily="34" charset="0"/>
              </a:rPr>
              <a:t>NIF B-5</a:t>
            </a:r>
            <a:r>
              <a:rPr lang="es-MX" altLang="es-MX" sz="1500" dirty="0">
                <a:latin typeface="Arial Black" panose="020B0A04020102020204" pitchFamily="34" charset="0"/>
              </a:rPr>
              <a:t>      Información financiera por segmentos</a:t>
            </a:r>
          </a:p>
          <a:p>
            <a:pPr algn="just">
              <a:lnSpc>
                <a:spcPct val="150000"/>
              </a:lnSpc>
            </a:pPr>
            <a:r>
              <a:rPr lang="es-MX" altLang="es-MX" sz="1500" b="1" dirty="0">
                <a:latin typeface="Arial Black" panose="020B0A04020102020204" pitchFamily="34" charset="0"/>
              </a:rPr>
              <a:t>NIF B-6	Estado de Situación Financiera </a:t>
            </a:r>
          </a:p>
          <a:p>
            <a:pPr algn="just">
              <a:lnSpc>
                <a:spcPct val="150000"/>
              </a:lnSpc>
            </a:pPr>
            <a:r>
              <a:rPr lang="es-MX" altLang="es-MX" sz="1500" b="1" dirty="0">
                <a:latin typeface="Arial Black" panose="020B0A04020102020204" pitchFamily="34" charset="0"/>
              </a:rPr>
              <a:t>NIF B-7</a:t>
            </a:r>
            <a:r>
              <a:rPr lang="es-MX" altLang="es-MX" sz="1500" dirty="0">
                <a:latin typeface="Arial Black" panose="020B0A04020102020204" pitchFamily="34" charset="0"/>
              </a:rPr>
              <a:t>      Adquisiciones de negocios</a:t>
            </a:r>
          </a:p>
          <a:p>
            <a:pPr algn="just">
              <a:lnSpc>
                <a:spcPct val="150000"/>
              </a:lnSpc>
            </a:pPr>
            <a:r>
              <a:rPr lang="es-MX" altLang="es-MX" sz="1500" b="1" dirty="0">
                <a:latin typeface="Arial Black" panose="020B0A04020102020204" pitchFamily="34" charset="0"/>
              </a:rPr>
              <a:t>NIF B-8</a:t>
            </a:r>
            <a:r>
              <a:rPr lang="es-MX" altLang="es-MX" sz="1500" dirty="0">
                <a:latin typeface="Arial Black" panose="020B0A04020102020204" pitchFamily="34" charset="0"/>
              </a:rPr>
              <a:t>      Estados financieros consolidados o combinados </a:t>
            </a:r>
          </a:p>
          <a:p>
            <a:pPr algn="just">
              <a:lnSpc>
                <a:spcPct val="150000"/>
              </a:lnSpc>
            </a:pPr>
            <a:r>
              <a:rPr lang="es-MX" altLang="es-MX" sz="1500" b="1" dirty="0">
                <a:latin typeface="Arial Black" panose="020B0A04020102020204" pitchFamily="34" charset="0"/>
              </a:rPr>
              <a:t>NIF B-9   </a:t>
            </a:r>
            <a:r>
              <a:rPr lang="es-MX" altLang="es-MX" sz="1500" dirty="0">
                <a:latin typeface="Arial Black" panose="020B0A04020102020204" pitchFamily="34" charset="0"/>
              </a:rPr>
              <a:t>   Información financiera a fechas intermedias</a:t>
            </a:r>
          </a:p>
          <a:p>
            <a:pPr algn="just">
              <a:lnSpc>
                <a:spcPct val="150000"/>
              </a:lnSpc>
            </a:pPr>
            <a:r>
              <a:rPr lang="es-MX" altLang="es-MX" sz="1500" b="1" dirty="0">
                <a:latin typeface="Arial Black" panose="020B0A04020102020204" pitchFamily="34" charset="0"/>
              </a:rPr>
              <a:t>NIF B-10</a:t>
            </a:r>
            <a:r>
              <a:rPr lang="es-MX" altLang="es-MX" sz="1500" dirty="0">
                <a:latin typeface="Arial Black" panose="020B0A04020102020204" pitchFamily="34" charset="0"/>
              </a:rPr>
              <a:t>    Efectos de la Inflación</a:t>
            </a:r>
          </a:p>
          <a:p>
            <a:pPr algn="just">
              <a:lnSpc>
                <a:spcPct val="150000"/>
              </a:lnSpc>
            </a:pPr>
            <a:r>
              <a:rPr lang="es-MX" altLang="es-MX" sz="1500" b="1" dirty="0">
                <a:latin typeface="Arial Black" panose="020B0A04020102020204" pitchFamily="34" charset="0"/>
              </a:rPr>
              <a:t>NIF B-13</a:t>
            </a:r>
            <a:r>
              <a:rPr lang="es-MX" altLang="es-MX" sz="1500" dirty="0">
                <a:latin typeface="Arial Black" panose="020B0A04020102020204" pitchFamily="34" charset="0"/>
              </a:rPr>
              <a:t>     Hechos posteriores a la fecha de los estados financieros</a:t>
            </a:r>
          </a:p>
          <a:p>
            <a:pPr algn="just">
              <a:lnSpc>
                <a:spcPct val="150000"/>
              </a:lnSpc>
            </a:pPr>
            <a:r>
              <a:rPr lang="es-MX" altLang="es-MX" sz="1500" b="1" dirty="0">
                <a:latin typeface="Arial Black" panose="020B0A04020102020204" pitchFamily="34" charset="0"/>
              </a:rPr>
              <a:t>NIF B-14    </a:t>
            </a:r>
            <a:r>
              <a:rPr lang="es-MX" altLang="es-MX" sz="1500" dirty="0">
                <a:latin typeface="Arial Black" panose="020B0A04020102020204" pitchFamily="34" charset="0"/>
              </a:rPr>
              <a:t>Utilidad por acción</a:t>
            </a:r>
            <a:endParaRPr lang="es-MX" altLang="es-MX" sz="1500" b="1" dirty="0">
              <a:latin typeface="Arial Black" panose="020B0A04020102020204" pitchFamily="34" charset="0"/>
            </a:endParaRPr>
          </a:p>
          <a:p>
            <a:pPr algn="just">
              <a:lnSpc>
                <a:spcPct val="150000"/>
              </a:lnSpc>
            </a:pPr>
            <a:r>
              <a:rPr lang="es-MX" altLang="es-MX" sz="1500" b="1" dirty="0">
                <a:latin typeface="Arial Black" panose="020B0A04020102020204" pitchFamily="34" charset="0"/>
              </a:rPr>
              <a:t>NIF B-15    Conversión de monedas extranjeras</a:t>
            </a:r>
          </a:p>
          <a:p>
            <a:pPr algn="just">
              <a:lnSpc>
                <a:spcPct val="150000"/>
              </a:lnSpc>
            </a:pPr>
            <a:r>
              <a:rPr lang="es-MX" altLang="es-MX" sz="1500" b="1" dirty="0">
                <a:latin typeface="Arial Black" panose="020B0A04020102020204" pitchFamily="34" charset="0"/>
              </a:rPr>
              <a:t>NIF B-16</a:t>
            </a:r>
            <a:r>
              <a:rPr lang="es-MX" altLang="es-MX" sz="1500" dirty="0">
                <a:latin typeface="Arial Black" panose="020B0A04020102020204" pitchFamily="34" charset="0"/>
              </a:rPr>
              <a:t>    </a:t>
            </a:r>
            <a:r>
              <a:rPr lang="es-MX" altLang="es-MX" sz="1500" b="1" dirty="0">
                <a:latin typeface="Arial Black" panose="020B0A04020102020204" pitchFamily="34" charset="0"/>
              </a:rPr>
              <a:t>Estados financieros de entidades con propósitos no lucrativos</a:t>
            </a:r>
          </a:p>
        </p:txBody>
      </p:sp>
      <p:sp>
        <p:nvSpPr>
          <p:cNvPr id="7" name="6 Marcador de número de diapositiva">
            <a:extLst>
              <a:ext uri="{FF2B5EF4-FFF2-40B4-BE49-F238E27FC236}">
                <a16:creationId xmlns:a16="http://schemas.microsoft.com/office/drawing/2014/main" id="{2608FD67-CF2D-40E3-9EB4-1479DF4470A3}"/>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DFBD0DB-7C79-4006-A953-435ECF90F9BD}" type="slidenum">
              <a:rPr lang="es-ES" altLang="es-MX">
                <a:solidFill>
                  <a:srgbClr val="898989"/>
                </a:solidFill>
              </a:rPr>
              <a:pPr/>
              <a:t>15</a:t>
            </a:fld>
            <a:endParaRPr lang="es-ES" altLang="es-MX">
              <a:solidFill>
                <a:srgbClr val="898989"/>
              </a:solidFill>
            </a:endParaRPr>
          </a:p>
        </p:txBody>
      </p:sp>
    </p:spTree>
  </p:cSld>
  <p:clrMapOvr>
    <a:masterClrMapping/>
  </p:clrMapOvr>
  <p:transition spd="slow" advTm="500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id="{6E05DC2F-7406-4B8C-87C7-2DE85419ACDD}"/>
              </a:ext>
            </a:extLst>
          </p:cNvPr>
          <p:cNvSpPr>
            <a:spLocks noChangeArrowheads="1"/>
          </p:cNvSpPr>
          <p:nvPr/>
        </p:nvSpPr>
        <p:spPr bwMode="auto">
          <a:xfrm>
            <a:off x="407193" y="183355"/>
            <a:ext cx="11172825"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MX" altLang="es-MX" sz="2400" b="1" dirty="0">
                <a:latin typeface="Arial Black" panose="020B0A04020102020204" pitchFamily="34" charset="0"/>
              </a:rPr>
              <a:t>Serie C “Normas Aplicables a conceptos específicos</a:t>
            </a:r>
          </a:p>
          <a:p>
            <a:r>
              <a:rPr lang="es-MX" altLang="es-MX" sz="2400" b="1" dirty="0">
                <a:latin typeface="Arial Black" panose="020B0A04020102020204" pitchFamily="34" charset="0"/>
              </a:rPr>
              <a:t> De los Estados Financieros”</a:t>
            </a:r>
          </a:p>
          <a:p>
            <a:endParaRPr lang="es-MX" altLang="es-MX" sz="2400" b="1" u="sng" dirty="0">
              <a:latin typeface="Arial Black" panose="020B0A04020102020204" pitchFamily="34" charset="0"/>
            </a:endParaRPr>
          </a:p>
          <a:p>
            <a:r>
              <a:rPr lang="es-MX" altLang="es-MX" sz="1600" b="1" dirty="0">
                <a:latin typeface="Arial Black" panose="020B0A04020102020204" pitchFamily="34" charset="0"/>
              </a:rPr>
              <a:t>NIF C-1</a:t>
            </a:r>
            <a:r>
              <a:rPr lang="es-MX" altLang="es-MX" sz="1600" dirty="0">
                <a:latin typeface="Arial Black" panose="020B0A04020102020204" pitchFamily="34" charset="0"/>
              </a:rPr>
              <a:t>      Efectivo</a:t>
            </a:r>
          </a:p>
          <a:p>
            <a:r>
              <a:rPr lang="es-MX" altLang="es-MX" sz="1600" b="1" dirty="0">
                <a:latin typeface="Arial Black" panose="020B0A04020102020204" pitchFamily="34" charset="0"/>
              </a:rPr>
              <a:t>NIF C-2  </a:t>
            </a:r>
            <a:r>
              <a:rPr lang="es-MX" altLang="es-MX" sz="1600" dirty="0">
                <a:latin typeface="Arial Black" panose="020B0A04020102020204" pitchFamily="34" charset="0"/>
              </a:rPr>
              <a:t>    Instrumentos financieros</a:t>
            </a:r>
          </a:p>
          <a:p>
            <a:r>
              <a:rPr lang="es-MX" altLang="es-MX" sz="1600" b="1" dirty="0">
                <a:latin typeface="Arial Black" panose="020B0A04020102020204" pitchFamily="34" charset="0"/>
              </a:rPr>
              <a:t>NIF C-2</a:t>
            </a:r>
            <a:r>
              <a:rPr lang="es-MX" altLang="es-MX" sz="1600" dirty="0">
                <a:latin typeface="Arial Black" panose="020B0A04020102020204" pitchFamily="34" charset="0"/>
              </a:rPr>
              <a:t>      Documento de Adecuaciones al Boletín C-2</a:t>
            </a:r>
            <a:endParaRPr lang="es-MX" altLang="es-MX" sz="1600" b="1" dirty="0">
              <a:latin typeface="Arial Black" panose="020B0A04020102020204" pitchFamily="34" charset="0"/>
            </a:endParaRPr>
          </a:p>
          <a:p>
            <a:r>
              <a:rPr lang="es-MX" altLang="es-MX" sz="1600" b="1" dirty="0">
                <a:latin typeface="Arial Black" panose="020B0A04020102020204" pitchFamily="34" charset="0"/>
              </a:rPr>
              <a:t>       </a:t>
            </a:r>
            <a:r>
              <a:rPr lang="es-MX" altLang="es-MX" sz="1600" b="1" i="1" dirty="0">
                <a:solidFill>
                  <a:srgbClr val="FF0000"/>
                </a:solidFill>
                <a:latin typeface="Arial Black" panose="020B0A04020102020204" pitchFamily="34" charset="0"/>
              </a:rPr>
              <a:t>C-3</a:t>
            </a:r>
            <a:r>
              <a:rPr lang="es-MX" altLang="es-MX" sz="1600" i="1" dirty="0">
                <a:solidFill>
                  <a:srgbClr val="FF0000"/>
                </a:solidFill>
                <a:latin typeface="Arial Black" panose="020B0A04020102020204" pitchFamily="34" charset="0"/>
              </a:rPr>
              <a:t>      Cuentas por cobrar</a:t>
            </a:r>
          </a:p>
          <a:p>
            <a:r>
              <a:rPr lang="es-MX" altLang="es-MX" sz="1600" b="1" dirty="0">
                <a:latin typeface="Arial Black" panose="020B0A04020102020204" pitchFamily="34" charset="0"/>
              </a:rPr>
              <a:t>NIF C-4</a:t>
            </a:r>
            <a:r>
              <a:rPr lang="es-MX" altLang="es-MX" sz="1600" dirty="0">
                <a:latin typeface="Arial Black" panose="020B0A04020102020204" pitchFamily="34" charset="0"/>
              </a:rPr>
              <a:t>      Inventarios</a:t>
            </a:r>
          </a:p>
          <a:p>
            <a:r>
              <a:rPr lang="es-MX" altLang="es-MX" sz="1600" b="1" dirty="0">
                <a:latin typeface="Arial Black" panose="020B0A04020102020204" pitchFamily="34" charset="0"/>
              </a:rPr>
              <a:t>NIF C-5</a:t>
            </a:r>
            <a:r>
              <a:rPr lang="es-MX" altLang="es-MX" sz="1600" dirty="0">
                <a:latin typeface="Arial Black" panose="020B0A04020102020204" pitchFamily="34" charset="0"/>
              </a:rPr>
              <a:t>      Pagos anticipados</a:t>
            </a:r>
          </a:p>
          <a:p>
            <a:r>
              <a:rPr lang="es-MX" altLang="es-MX" sz="1600" b="1" dirty="0">
                <a:latin typeface="Arial Black" panose="020B0A04020102020204" pitchFamily="34" charset="0"/>
              </a:rPr>
              <a:t>NIF C-6</a:t>
            </a:r>
            <a:r>
              <a:rPr lang="es-MX" altLang="es-MX" sz="1600" dirty="0">
                <a:latin typeface="Arial Black" panose="020B0A04020102020204" pitchFamily="34" charset="0"/>
              </a:rPr>
              <a:t>      Inmuebles, maquinaria y equipo</a:t>
            </a:r>
          </a:p>
          <a:p>
            <a:r>
              <a:rPr lang="es-MX" altLang="es-MX" sz="1600" b="1" dirty="0">
                <a:latin typeface="Arial Black" panose="020B0A04020102020204" pitchFamily="34" charset="0"/>
              </a:rPr>
              <a:t>NIF C-7      Inversiones en asociadas e inversiones permanentes</a:t>
            </a:r>
          </a:p>
          <a:p>
            <a:r>
              <a:rPr lang="es-MX" altLang="es-MX" sz="1600" b="1" dirty="0">
                <a:latin typeface="Arial Black" panose="020B0A04020102020204" pitchFamily="34" charset="0"/>
              </a:rPr>
              <a:t>NIF C-8</a:t>
            </a:r>
            <a:r>
              <a:rPr lang="es-MX" altLang="es-MX" sz="1600" dirty="0">
                <a:latin typeface="Arial Black" panose="020B0A04020102020204" pitchFamily="34" charset="0"/>
              </a:rPr>
              <a:t>      Activos intangibles</a:t>
            </a:r>
          </a:p>
          <a:p>
            <a:r>
              <a:rPr lang="es-MX" altLang="es-MX" sz="1600" b="1" i="1" dirty="0">
                <a:latin typeface="Arial Black" panose="020B0A04020102020204" pitchFamily="34" charset="0"/>
              </a:rPr>
              <a:t>      </a:t>
            </a:r>
            <a:r>
              <a:rPr lang="es-MX" altLang="es-MX" sz="1600" b="1" i="1" dirty="0">
                <a:solidFill>
                  <a:srgbClr val="FF0000"/>
                </a:solidFill>
                <a:latin typeface="Arial Black" panose="020B0A04020102020204" pitchFamily="34" charset="0"/>
              </a:rPr>
              <a:t>C-9</a:t>
            </a:r>
            <a:r>
              <a:rPr lang="es-MX" altLang="es-MX" sz="1600" i="1" dirty="0">
                <a:solidFill>
                  <a:srgbClr val="FF0000"/>
                </a:solidFill>
                <a:latin typeface="Arial Black" panose="020B0A04020102020204" pitchFamily="34" charset="0"/>
              </a:rPr>
              <a:t>      Pasivo, provisiones, activos y pasivos contingentes </a:t>
            </a:r>
          </a:p>
          <a:p>
            <a:r>
              <a:rPr lang="es-MX" altLang="es-MX" sz="1600" i="1" dirty="0">
                <a:solidFill>
                  <a:srgbClr val="FF0000"/>
                </a:solidFill>
                <a:latin typeface="Arial Black" panose="020B0A04020102020204" pitchFamily="34" charset="0"/>
              </a:rPr>
              <a:t>                 y compromisos </a:t>
            </a:r>
          </a:p>
          <a:p>
            <a:r>
              <a:rPr lang="es-MX" altLang="es-MX" sz="1600" b="1" i="1" dirty="0">
                <a:solidFill>
                  <a:srgbClr val="FF0000"/>
                </a:solidFill>
                <a:latin typeface="Arial Black" panose="020B0A04020102020204" pitchFamily="34" charset="0"/>
              </a:rPr>
              <a:t>      C-10</a:t>
            </a:r>
            <a:r>
              <a:rPr lang="es-MX" altLang="es-MX" sz="1600" i="1" dirty="0">
                <a:solidFill>
                  <a:srgbClr val="FF0000"/>
                </a:solidFill>
                <a:latin typeface="Arial Black" panose="020B0A04020102020204" pitchFamily="34" charset="0"/>
              </a:rPr>
              <a:t>    Instrumentos financieros derivados y operaciones de </a:t>
            </a:r>
          </a:p>
          <a:p>
            <a:r>
              <a:rPr lang="es-MX" altLang="es-MX" sz="1600" i="1" dirty="0">
                <a:solidFill>
                  <a:srgbClr val="FF0000"/>
                </a:solidFill>
                <a:latin typeface="Arial Black" panose="020B0A04020102020204" pitchFamily="34" charset="0"/>
              </a:rPr>
              <a:t>                 cobertura  </a:t>
            </a:r>
          </a:p>
          <a:p>
            <a:r>
              <a:rPr lang="es-MX" altLang="es-MX" sz="1600" b="1" i="1" dirty="0">
                <a:solidFill>
                  <a:srgbClr val="FF0000"/>
                </a:solidFill>
                <a:latin typeface="Arial Black" panose="020B0A04020102020204" pitchFamily="34" charset="0"/>
              </a:rPr>
              <a:t>      C-11    </a:t>
            </a:r>
            <a:r>
              <a:rPr lang="es-MX" altLang="es-MX" sz="1600" i="1" dirty="0">
                <a:solidFill>
                  <a:srgbClr val="FF0000"/>
                </a:solidFill>
                <a:latin typeface="Arial Black" panose="020B0A04020102020204" pitchFamily="34" charset="0"/>
              </a:rPr>
              <a:t>Capital contable</a:t>
            </a:r>
            <a:endParaRPr lang="es-MX" altLang="es-MX" sz="1600" b="1" i="1" dirty="0">
              <a:solidFill>
                <a:srgbClr val="FF0000"/>
              </a:solidFill>
              <a:latin typeface="Arial Black" panose="020B0A04020102020204" pitchFamily="34" charset="0"/>
            </a:endParaRPr>
          </a:p>
          <a:p>
            <a:r>
              <a:rPr lang="es-MX" altLang="es-MX" sz="1600" b="1" i="1" dirty="0">
                <a:solidFill>
                  <a:srgbClr val="FF0000"/>
                </a:solidFill>
                <a:latin typeface="Arial Black" panose="020B0A04020102020204" pitchFamily="34" charset="0"/>
              </a:rPr>
              <a:t>      C-12    </a:t>
            </a:r>
            <a:r>
              <a:rPr lang="es-MX" altLang="es-MX" sz="1600" i="1" dirty="0">
                <a:solidFill>
                  <a:srgbClr val="FF0000"/>
                </a:solidFill>
                <a:latin typeface="Arial Black" panose="020B0A04020102020204" pitchFamily="34" charset="0"/>
              </a:rPr>
              <a:t>Instrumentos financieros con características de pasivo, </a:t>
            </a:r>
          </a:p>
          <a:p>
            <a:r>
              <a:rPr lang="es-MX" altLang="es-MX" sz="1600" i="1" dirty="0">
                <a:solidFill>
                  <a:srgbClr val="FF0000"/>
                </a:solidFill>
                <a:latin typeface="Arial Black" panose="020B0A04020102020204" pitchFamily="34" charset="0"/>
              </a:rPr>
              <a:t>                de capital o ambos</a:t>
            </a:r>
            <a:endParaRPr lang="es-MX" altLang="es-MX" sz="1600" b="1" i="1" dirty="0">
              <a:solidFill>
                <a:srgbClr val="FF0000"/>
              </a:solidFill>
              <a:latin typeface="Arial Black" panose="020B0A04020102020204" pitchFamily="34" charset="0"/>
            </a:endParaRPr>
          </a:p>
          <a:p>
            <a:r>
              <a:rPr lang="es-MX" altLang="es-MX" sz="1600" b="1" dirty="0">
                <a:latin typeface="Arial Black" panose="020B0A04020102020204" pitchFamily="34" charset="0"/>
              </a:rPr>
              <a:t>NIF C-13    </a:t>
            </a:r>
            <a:r>
              <a:rPr lang="es-MX" altLang="es-MX" sz="1600" dirty="0">
                <a:latin typeface="Arial Black" panose="020B0A04020102020204" pitchFamily="34" charset="0"/>
              </a:rPr>
              <a:t>Partes relacionadas</a:t>
            </a:r>
          </a:p>
          <a:p>
            <a:r>
              <a:rPr lang="es-MX" altLang="es-MX" sz="1600" b="1" dirty="0">
                <a:latin typeface="Arial Black" panose="020B0A04020102020204" pitchFamily="34" charset="0"/>
              </a:rPr>
              <a:t>       </a:t>
            </a:r>
            <a:r>
              <a:rPr lang="es-MX" altLang="es-MX" sz="1600" b="1" i="1" dirty="0">
                <a:solidFill>
                  <a:srgbClr val="FF0000"/>
                </a:solidFill>
                <a:latin typeface="Arial Black" panose="020B0A04020102020204" pitchFamily="34" charset="0"/>
              </a:rPr>
              <a:t>C-15  </a:t>
            </a:r>
            <a:r>
              <a:rPr lang="es-MX" altLang="es-MX" sz="1600" i="1" dirty="0">
                <a:solidFill>
                  <a:srgbClr val="FF0000"/>
                </a:solidFill>
                <a:latin typeface="Arial Black" panose="020B0A04020102020204" pitchFamily="34" charset="0"/>
              </a:rPr>
              <a:t>  Deterioro en el valor de los activos de larga duración y </a:t>
            </a:r>
          </a:p>
          <a:p>
            <a:r>
              <a:rPr lang="es-MX" altLang="es-MX" sz="1600" i="1" dirty="0">
                <a:solidFill>
                  <a:srgbClr val="FF0000"/>
                </a:solidFill>
                <a:latin typeface="Arial Black" panose="020B0A04020102020204" pitchFamily="34" charset="0"/>
              </a:rPr>
              <a:t>                 su disposición</a:t>
            </a:r>
          </a:p>
          <a:p>
            <a:r>
              <a:rPr lang="es-MX" altLang="es-MX" sz="1600" b="1" dirty="0">
                <a:latin typeface="Arial Black" panose="020B0A04020102020204" pitchFamily="34" charset="0"/>
              </a:rPr>
              <a:t>NIF C – 18 </a:t>
            </a:r>
            <a:r>
              <a:rPr lang="es-MX" altLang="es-MX" sz="1600" dirty="0">
                <a:latin typeface="Arial Black" panose="020B0A04020102020204" pitchFamily="34" charset="0"/>
              </a:rPr>
              <a:t>Obligaciones asociadas con el retiro de propiedades, planta y equipo</a:t>
            </a:r>
          </a:p>
          <a:p>
            <a:r>
              <a:rPr lang="es-MX" altLang="es-MX" sz="1600" b="1" dirty="0">
                <a:latin typeface="Arial Black" panose="020B0A04020102020204" pitchFamily="34" charset="0"/>
              </a:rPr>
              <a:t>NIF C- 21  Acuerdos Conjuntos</a:t>
            </a:r>
          </a:p>
        </p:txBody>
      </p:sp>
      <p:sp>
        <p:nvSpPr>
          <p:cNvPr id="7" name="6 Marcador de número de diapositiva">
            <a:extLst>
              <a:ext uri="{FF2B5EF4-FFF2-40B4-BE49-F238E27FC236}">
                <a16:creationId xmlns:a16="http://schemas.microsoft.com/office/drawing/2014/main" id="{CB6EDAFD-FD37-47A9-AE17-79284D79A337}"/>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88BA22EF-B1AE-4187-AB00-2A1AC0BFB331}" type="slidenum">
              <a:rPr lang="es-ES" altLang="es-MX">
                <a:solidFill>
                  <a:srgbClr val="898989"/>
                </a:solidFill>
              </a:rPr>
              <a:pPr/>
              <a:t>16</a:t>
            </a:fld>
            <a:endParaRPr lang="es-ES" altLang="es-MX">
              <a:solidFill>
                <a:srgbClr val="898989"/>
              </a:solidFill>
            </a:endParaRPr>
          </a:p>
        </p:txBody>
      </p:sp>
    </p:spTree>
  </p:cSld>
  <p:clrMapOvr>
    <a:masterClrMapping/>
  </p:clrMapOvr>
  <p:transition spd="slow" advTm="5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931" name="Rectangle 3">
            <a:extLst>
              <a:ext uri="{FF2B5EF4-FFF2-40B4-BE49-F238E27FC236}">
                <a16:creationId xmlns:a16="http://schemas.microsoft.com/office/drawing/2014/main" id="{CACD31D1-8F92-467B-81DF-FAB428420CD2}"/>
              </a:ext>
            </a:extLst>
          </p:cNvPr>
          <p:cNvSpPr>
            <a:spLocks noChangeArrowheads="1"/>
          </p:cNvSpPr>
          <p:nvPr/>
        </p:nvSpPr>
        <p:spPr bwMode="auto">
          <a:xfrm>
            <a:off x="1524000" y="351847"/>
            <a:ext cx="8915400" cy="5543550"/>
          </a:xfrm>
          <a:prstGeom prst="rect">
            <a:avLst/>
          </a:prstGeom>
          <a:noFill/>
          <a:ln w="76200" cmpd="tri">
            <a:noFill/>
            <a:miter lim="800000"/>
            <a:headEnd/>
            <a:tailEnd/>
          </a:ln>
          <a:effectLst/>
        </p:spPr>
        <p:txBody>
          <a:bodyPr wrap="none" anchor="ctr"/>
          <a:lstStyle/>
          <a:p>
            <a:pPr algn="just">
              <a:defRPr/>
            </a:pPr>
            <a:r>
              <a:rPr lang="es-MX" sz="1700" b="1" u="sng" dirty="0">
                <a:latin typeface="Arial Black" pitchFamily="34" charset="0"/>
              </a:rPr>
              <a:t>Serie D “Normas Aplicables a problemas  de determinación de Resultados”</a:t>
            </a:r>
          </a:p>
          <a:p>
            <a:pPr algn="just">
              <a:defRPr/>
            </a:pPr>
            <a:endParaRPr lang="es-MX" sz="1700" b="1" dirty="0">
              <a:latin typeface="Arial Black" pitchFamily="34" charset="0"/>
            </a:endParaRPr>
          </a:p>
          <a:p>
            <a:pPr algn="just">
              <a:defRPr/>
            </a:pPr>
            <a:r>
              <a:rPr lang="es-MX" sz="1700" b="1" dirty="0">
                <a:latin typeface="Arial Black" pitchFamily="34" charset="0"/>
              </a:rPr>
              <a:t>NIF D-3</a:t>
            </a:r>
            <a:r>
              <a:rPr lang="es-MX" sz="1700" dirty="0">
                <a:latin typeface="Arial Black" pitchFamily="34" charset="0"/>
              </a:rPr>
              <a:t>    Beneficios a los empleados</a:t>
            </a:r>
          </a:p>
          <a:p>
            <a:pPr algn="just">
              <a:defRPr/>
            </a:pPr>
            <a:r>
              <a:rPr lang="es-MX" sz="1700" b="1" dirty="0">
                <a:latin typeface="Arial Black" pitchFamily="34" charset="0"/>
              </a:rPr>
              <a:t>NIF D-4</a:t>
            </a:r>
            <a:r>
              <a:rPr lang="es-MX" sz="1700" dirty="0">
                <a:latin typeface="Arial Black" pitchFamily="34" charset="0"/>
              </a:rPr>
              <a:t>    Impuestos a la utilidad</a:t>
            </a:r>
          </a:p>
          <a:p>
            <a:pPr algn="just">
              <a:defRPr/>
            </a:pPr>
            <a:r>
              <a:rPr lang="es-MX" sz="1700" b="1" dirty="0">
                <a:latin typeface="Arial Black" pitchFamily="34" charset="0"/>
              </a:rPr>
              <a:t>       </a:t>
            </a:r>
            <a:r>
              <a:rPr lang="es-MX" sz="1700" b="1" i="1" dirty="0">
                <a:solidFill>
                  <a:srgbClr val="FF0000"/>
                </a:solidFill>
                <a:latin typeface="Arial Black" pitchFamily="34" charset="0"/>
              </a:rPr>
              <a:t>D-5</a:t>
            </a:r>
            <a:r>
              <a:rPr lang="es-MX" sz="1700" i="1" dirty="0">
                <a:solidFill>
                  <a:srgbClr val="FF0000"/>
                </a:solidFill>
                <a:latin typeface="Arial Black" pitchFamily="34" charset="0"/>
              </a:rPr>
              <a:t>  </a:t>
            </a:r>
            <a:r>
              <a:rPr lang="es-MX" sz="1700" i="1" dirty="0">
                <a:solidFill>
                  <a:srgbClr val="FF0000"/>
                </a:solidFill>
                <a:effectLst>
                  <a:outerShdw blurRad="38100" dist="38100" dir="2700000" algn="tl">
                    <a:srgbClr val="000000">
                      <a:alpha val="43137"/>
                    </a:srgbClr>
                  </a:outerShdw>
                </a:effectLst>
                <a:latin typeface="Arial Black" pitchFamily="34" charset="0"/>
              </a:rPr>
              <a:t>  </a:t>
            </a:r>
            <a:r>
              <a:rPr lang="es-MX" sz="1700" i="1" dirty="0">
                <a:solidFill>
                  <a:srgbClr val="FF0000"/>
                </a:solidFill>
                <a:latin typeface="Arial Black" pitchFamily="34" charset="0"/>
              </a:rPr>
              <a:t>Arrendamientos</a:t>
            </a:r>
          </a:p>
          <a:p>
            <a:pPr algn="just">
              <a:defRPr/>
            </a:pPr>
            <a:r>
              <a:rPr lang="es-MX" sz="1700" b="1" dirty="0">
                <a:latin typeface="Arial Black" pitchFamily="34" charset="0"/>
              </a:rPr>
              <a:t>NIF D-6</a:t>
            </a:r>
            <a:r>
              <a:rPr lang="es-MX" sz="1700" dirty="0">
                <a:latin typeface="Arial Black" pitchFamily="34" charset="0"/>
              </a:rPr>
              <a:t>    Capitalización del Resultado Integral de Financiamiento</a:t>
            </a:r>
          </a:p>
          <a:p>
            <a:pPr algn="just">
              <a:defRPr/>
            </a:pPr>
            <a:r>
              <a:rPr lang="es-MX" sz="1700" b="1" i="1" dirty="0">
                <a:latin typeface="Arial Black" pitchFamily="34" charset="0"/>
              </a:rPr>
              <a:t>       </a:t>
            </a:r>
            <a:r>
              <a:rPr lang="es-MX" sz="1700" b="1" i="1" dirty="0">
                <a:solidFill>
                  <a:srgbClr val="FF0000"/>
                </a:solidFill>
                <a:latin typeface="Arial Black" pitchFamily="34" charset="0"/>
              </a:rPr>
              <a:t>D-7</a:t>
            </a:r>
            <a:r>
              <a:rPr lang="es-MX" sz="1700" i="1" dirty="0">
                <a:solidFill>
                  <a:srgbClr val="FF0000"/>
                </a:solidFill>
                <a:latin typeface="Arial Black" pitchFamily="34" charset="0"/>
              </a:rPr>
              <a:t>    Contratos de Construcción y de fabricación de ciertos </a:t>
            </a:r>
          </a:p>
          <a:p>
            <a:pPr algn="just">
              <a:defRPr/>
            </a:pPr>
            <a:r>
              <a:rPr lang="es-MX" sz="1700" i="1" dirty="0">
                <a:solidFill>
                  <a:srgbClr val="FF0000"/>
                </a:solidFill>
                <a:latin typeface="Arial Black" pitchFamily="34" charset="0"/>
              </a:rPr>
              <a:t>                bienes de capital</a:t>
            </a:r>
          </a:p>
          <a:p>
            <a:pPr algn="just">
              <a:defRPr/>
            </a:pPr>
            <a:r>
              <a:rPr lang="es-MX" sz="1700" b="1" dirty="0">
                <a:latin typeface="Arial Black" pitchFamily="34" charset="0"/>
              </a:rPr>
              <a:t>NIF D-8     </a:t>
            </a:r>
            <a:r>
              <a:rPr lang="es-MX" sz="1700" dirty="0">
                <a:latin typeface="Arial Black" pitchFamily="34" charset="0"/>
              </a:rPr>
              <a:t>Pagos basados en acciones</a:t>
            </a:r>
          </a:p>
          <a:p>
            <a:pPr algn="just">
              <a:defRPr/>
            </a:pPr>
            <a:endParaRPr lang="es-MX" sz="1700" dirty="0">
              <a:latin typeface="Arial Black" pitchFamily="34" charset="0"/>
            </a:endParaRPr>
          </a:p>
          <a:p>
            <a:pPr algn="just">
              <a:defRPr/>
            </a:pPr>
            <a:endParaRPr lang="es-MX" sz="1700" dirty="0">
              <a:latin typeface="Arial Black" pitchFamily="34" charset="0"/>
            </a:endParaRPr>
          </a:p>
          <a:p>
            <a:pPr algn="just">
              <a:defRPr/>
            </a:pPr>
            <a:r>
              <a:rPr lang="es-MX" sz="1600" b="1" u="sng" dirty="0">
                <a:latin typeface="Arial Black" pitchFamily="34" charset="0"/>
              </a:rPr>
              <a:t>Serie E “Normas Aplicables a las Actividades Especializadas de distintos </a:t>
            </a:r>
          </a:p>
          <a:p>
            <a:pPr algn="just">
              <a:defRPr/>
            </a:pPr>
            <a:r>
              <a:rPr lang="es-MX" sz="1600" b="1" dirty="0">
                <a:latin typeface="Arial Black" pitchFamily="34" charset="0"/>
              </a:rPr>
              <a:t>               </a:t>
            </a:r>
            <a:r>
              <a:rPr lang="es-MX" sz="1600" b="1" u="sng" dirty="0">
                <a:latin typeface="Arial Black" pitchFamily="34" charset="0"/>
              </a:rPr>
              <a:t>sectores</a:t>
            </a:r>
          </a:p>
          <a:p>
            <a:pPr algn="just">
              <a:defRPr/>
            </a:pPr>
            <a:endParaRPr lang="es-MX" sz="1600" b="1" u="sng" dirty="0">
              <a:latin typeface="Arial Black" pitchFamily="34" charset="0"/>
            </a:endParaRPr>
          </a:p>
          <a:p>
            <a:pPr algn="just">
              <a:defRPr/>
            </a:pPr>
            <a:r>
              <a:rPr lang="es-MX" sz="1600" b="1" dirty="0">
                <a:latin typeface="Arial Black" pitchFamily="34" charset="0"/>
              </a:rPr>
              <a:t>       </a:t>
            </a:r>
            <a:r>
              <a:rPr lang="es-MX" sz="1600" b="1" i="1" dirty="0">
                <a:solidFill>
                  <a:srgbClr val="FF0000"/>
                </a:solidFill>
                <a:latin typeface="Arial Black" pitchFamily="34" charset="0"/>
              </a:rPr>
              <a:t>E-1</a:t>
            </a:r>
            <a:r>
              <a:rPr lang="es-MX" sz="1600" i="1" dirty="0">
                <a:solidFill>
                  <a:srgbClr val="FF0000"/>
                </a:solidFill>
                <a:latin typeface="Arial Black" pitchFamily="34" charset="0"/>
              </a:rPr>
              <a:t>  Agricultura </a:t>
            </a:r>
          </a:p>
          <a:p>
            <a:pPr algn="just">
              <a:defRPr/>
            </a:pPr>
            <a:r>
              <a:rPr lang="es-MX" sz="1600" b="1" dirty="0">
                <a:latin typeface="Arial Black" pitchFamily="34" charset="0"/>
              </a:rPr>
              <a:t>NIF E-2</a:t>
            </a:r>
            <a:r>
              <a:rPr lang="es-MX" sz="1600" dirty="0">
                <a:latin typeface="Arial Black" pitchFamily="34" charset="0"/>
              </a:rPr>
              <a:t>  Donativos recibidos u otorgados por entidades con propósitos no </a:t>
            </a:r>
          </a:p>
          <a:p>
            <a:pPr algn="just">
              <a:defRPr/>
            </a:pPr>
            <a:r>
              <a:rPr lang="es-MX" sz="1600" dirty="0">
                <a:latin typeface="Arial Black" pitchFamily="34" charset="0"/>
              </a:rPr>
              <a:t>              lucrativos</a:t>
            </a:r>
          </a:p>
          <a:p>
            <a:pPr algn="just">
              <a:defRPr/>
            </a:pPr>
            <a:endParaRPr lang="es-MX" sz="1700" dirty="0">
              <a:latin typeface="Arial Black" pitchFamily="34" charset="0"/>
            </a:endParaRPr>
          </a:p>
        </p:txBody>
      </p:sp>
      <p:sp>
        <p:nvSpPr>
          <p:cNvPr id="16387" name="Rectangle 4">
            <a:extLst>
              <a:ext uri="{FF2B5EF4-FFF2-40B4-BE49-F238E27FC236}">
                <a16:creationId xmlns:a16="http://schemas.microsoft.com/office/drawing/2014/main" id="{436F3E35-0CC1-4C55-8A71-7093B03465A6}"/>
              </a:ext>
            </a:extLst>
          </p:cNvPr>
          <p:cNvSpPr>
            <a:spLocks noChangeArrowheads="1"/>
          </p:cNvSpPr>
          <p:nvPr/>
        </p:nvSpPr>
        <p:spPr bwMode="auto">
          <a:xfrm>
            <a:off x="1622426" y="2781300"/>
            <a:ext cx="878522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endParaRPr lang="es-MX" altLang="es-MX" sz="1400">
              <a:latin typeface="Arial Black" panose="020B0A04020102020204" pitchFamily="34" charset="0"/>
            </a:endParaRPr>
          </a:p>
        </p:txBody>
      </p:sp>
      <p:sp>
        <p:nvSpPr>
          <p:cNvPr id="10" name="9 Marcador de número de diapositiva">
            <a:extLst>
              <a:ext uri="{FF2B5EF4-FFF2-40B4-BE49-F238E27FC236}">
                <a16:creationId xmlns:a16="http://schemas.microsoft.com/office/drawing/2014/main" id="{9C45EC35-8513-4717-8FBF-7F76B369F028}"/>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DC78B97-1C05-46E3-AC57-7FB3043944B8}" type="slidenum">
              <a:rPr lang="es-ES" altLang="es-MX">
                <a:solidFill>
                  <a:srgbClr val="898989"/>
                </a:solidFill>
              </a:rPr>
              <a:pPr/>
              <a:t>17</a:t>
            </a:fld>
            <a:endParaRPr lang="es-ES" altLang="es-MX">
              <a:solidFill>
                <a:srgbClr val="898989"/>
              </a:solidFill>
            </a:endParaRPr>
          </a:p>
        </p:txBody>
      </p:sp>
    </p:spTree>
  </p:cSld>
  <p:clrMapOvr>
    <a:masterClrMapping/>
  </p:clrMapOvr>
  <p:transition spd="slow" advTm="500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1.bp.blogspot.com/_VRJlcstYUDc/SHkqPDXVkhI/AAAAAAAAAA8/C9vIgF2-OE0/s400/etica+1.jpg">
            <a:extLst>
              <a:ext uri="{FF2B5EF4-FFF2-40B4-BE49-F238E27FC236}">
                <a16:creationId xmlns:a16="http://schemas.microsoft.com/office/drawing/2014/main" id="{D2D98E40-0D1D-452D-B309-E38D609EAA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0" y="2079063"/>
            <a:ext cx="4529144" cy="409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64" name="Rectangle 4">
            <a:extLst>
              <a:ext uri="{FF2B5EF4-FFF2-40B4-BE49-F238E27FC236}">
                <a16:creationId xmlns:a16="http://schemas.microsoft.com/office/drawing/2014/main" id="{C21E3238-2F72-4373-8BD3-D6F797016EB1}"/>
              </a:ext>
            </a:extLst>
          </p:cNvPr>
          <p:cNvSpPr>
            <a:spLocks noChangeArrowheads="1"/>
          </p:cNvSpPr>
          <p:nvPr/>
        </p:nvSpPr>
        <p:spPr bwMode="auto">
          <a:xfrm>
            <a:off x="564353" y="823914"/>
            <a:ext cx="8097045" cy="5155405"/>
          </a:xfrm>
          <a:prstGeom prst="rect">
            <a:avLst/>
          </a:prstGeom>
          <a:noFill/>
          <a:ln w="9525">
            <a:noFill/>
            <a:miter lim="800000"/>
            <a:headEnd/>
            <a:tailEnd/>
          </a:ln>
          <a:effectLst/>
        </p:spPr>
        <p:txBody>
          <a:bodyPr/>
          <a:lstStyle/>
          <a:p>
            <a:pPr marL="342900" indent="-342900">
              <a:lnSpc>
                <a:spcPct val="80000"/>
              </a:lnSpc>
              <a:spcBef>
                <a:spcPct val="20000"/>
              </a:spcBef>
              <a:buClr>
                <a:srgbClr val="FFFF00"/>
              </a:buClr>
              <a:buSzPct val="80000"/>
              <a:defRPr/>
            </a:pPr>
            <a:r>
              <a:rPr lang="es-MX" sz="2000" b="1" dirty="0">
                <a:latin typeface="Arial Black" pitchFamily="34" charset="0"/>
              </a:rPr>
              <a:t>    Empleo de los conocimientos técnicos y experiencia necesaria para seleccionar posibles cursos de  acción en la aplicación de las NIF, dentro del contexto de sustancia económica de la operación a ser reconocida.</a:t>
            </a:r>
          </a:p>
          <a:p>
            <a:pPr marL="342900" indent="-342900" algn="just">
              <a:lnSpc>
                <a:spcPct val="80000"/>
              </a:lnSpc>
              <a:spcBef>
                <a:spcPct val="20000"/>
              </a:spcBef>
              <a:buClr>
                <a:srgbClr val="FFFF00"/>
              </a:buClr>
              <a:buSzPct val="80000"/>
              <a:defRPr/>
            </a:pPr>
            <a:endParaRPr lang="es-ES" sz="2000" b="1" dirty="0"/>
          </a:p>
          <a:p>
            <a:pPr marL="342900" indent="-342900">
              <a:lnSpc>
                <a:spcPct val="80000"/>
              </a:lnSpc>
              <a:spcBef>
                <a:spcPct val="20000"/>
              </a:spcBef>
              <a:buClr>
                <a:srgbClr val="FFFF00"/>
              </a:buClr>
              <a:buSzPct val="80000"/>
              <a:defRPr/>
            </a:pPr>
            <a:r>
              <a:rPr lang="es-ES" sz="2000" b="1" dirty="0"/>
              <a:t>	</a:t>
            </a:r>
            <a:r>
              <a:rPr lang="es-ES" sz="2000" b="1" dirty="0">
                <a:latin typeface="Arial Black" pitchFamily="34" charset="0"/>
              </a:rPr>
              <a:t>Ejercerlo con un: </a:t>
            </a:r>
          </a:p>
          <a:p>
            <a:pPr marL="342900" indent="-342900">
              <a:lnSpc>
                <a:spcPct val="80000"/>
              </a:lnSpc>
              <a:spcBef>
                <a:spcPct val="20000"/>
              </a:spcBef>
              <a:buClr>
                <a:srgbClr val="FFFF00"/>
              </a:buClr>
              <a:buSzPct val="80000"/>
              <a:defRPr/>
            </a:pPr>
            <a:endParaRPr lang="es-ES" sz="2000" b="1" dirty="0">
              <a:latin typeface="Arial Black" pitchFamily="34" charset="0"/>
            </a:endParaRPr>
          </a:p>
          <a:p>
            <a:pPr marL="342900" indent="-342900">
              <a:lnSpc>
                <a:spcPct val="80000"/>
              </a:lnSpc>
              <a:spcBef>
                <a:spcPct val="20000"/>
              </a:spcBef>
              <a:buClr>
                <a:srgbClr val="FFFF00"/>
              </a:buClr>
              <a:buSzPct val="80000"/>
              <a:defRPr/>
            </a:pPr>
            <a:r>
              <a:rPr lang="es-MX" sz="2000" b="1" dirty="0">
                <a:solidFill>
                  <a:srgbClr val="2F58DD"/>
                </a:solidFill>
                <a:effectLst>
                  <a:outerShdw blurRad="38100" dist="38100" dir="2700000" algn="tl">
                    <a:srgbClr val="000000">
                      <a:alpha val="43137"/>
                    </a:srgbClr>
                  </a:outerShdw>
                </a:effectLst>
                <a:latin typeface="Arial Black" pitchFamily="34" charset="0"/>
              </a:rPr>
              <a:t>CRITERIO O ENFOQUE PRUDENCIAL</a:t>
            </a:r>
          </a:p>
          <a:p>
            <a:pPr marL="342900" indent="-342900" algn="ctr">
              <a:lnSpc>
                <a:spcPct val="80000"/>
              </a:lnSpc>
              <a:spcBef>
                <a:spcPct val="20000"/>
              </a:spcBef>
              <a:buClr>
                <a:srgbClr val="FFFF00"/>
              </a:buClr>
              <a:buSzPct val="80000"/>
              <a:defRPr/>
            </a:pPr>
            <a:endParaRPr lang="es-MX" sz="2000" b="1" dirty="0">
              <a:latin typeface="Arial Black" pitchFamily="34" charset="0"/>
            </a:endParaRPr>
          </a:p>
          <a:p>
            <a:pPr marL="342900" indent="-342900">
              <a:lnSpc>
                <a:spcPct val="80000"/>
              </a:lnSpc>
              <a:spcBef>
                <a:spcPct val="20000"/>
              </a:spcBef>
              <a:buClr>
                <a:srgbClr val="FFFF00"/>
              </a:buClr>
              <a:buSzPct val="80000"/>
              <a:defRPr/>
            </a:pPr>
            <a:r>
              <a:rPr lang="es-MX" sz="2000" b="1" dirty="0">
                <a:latin typeface="Arial Black" pitchFamily="34" charset="0"/>
              </a:rPr>
              <a:t>	TOMAR:</a:t>
            </a:r>
          </a:p>
          <a:p>
            <a:pPr marL="342900" indent="-342900" algn="ctr">
              <a:lnSpc>
                <a:spcPct val="80000"/>
              </a:lnSpc>
              <a:spcBef>
                <a:spcPct val="20000"/>
              </a:spcBef>
              <a:buClr>
                <a:srgbClr val="FFFF00"/>
              </a:buClr>
              <a:buSzPct val="80000"/>
              <a:defRPr/>
            </a:pPr>
            <a:endParaRPr lang="es-MX" sz="2000" b="1" dirty="0">
              <a:effectLst>
                <a:outerShdw blurRad="38100" dist="38100" dir="2700000" algn="tl">
                  <a:srgbClr val="000000">
                    <a:alpha val="43137"/>
                  </a:srgbClr>
                </a:outerShdw>
              </a:effectLst>
              <a:latin typeface="Arial Black" pitchFamily="34" charset="0"/>
            </a:endParaRPr>
          </a:p>
          <a:p>
            <a:pPr marL="342900" indent="-342900">
              <a:lnSpc>
                <a:spcPct val="80000"/>
              </a:lnSpc>
              <a:spcBef>
                <a:spcPct val="20000"/>
              </a:spcBef>
              <a:buClr>
                <a:srgbClr val="FFFF00"/>
              </a:buClr>
              <a:buSzPct val="80000"/>
              <a:defRPr/>
            </a:pPr>
            <a:r>
              <a:rPr lang="es-MX" sz="2000" b="1" dirty="0">
                <a:solidFill>
                  <a:srgbClr val="FF0000"/>
                </a:solidFill>
                <a:effectLst>
                  <a:outerShdw blurRad="38100" dist="38100" dir="2700000" algn="tl">
                    <a:srgbClr val="000000">
                      <a:alpha val="43137"/>
                    </a:srgbClr>
                  </a:outerShdw>
                </a:effectLst>
                <a:latin typeface="Arial Black" pitchFamily="34" charset="0"/>
              </a:rPr>
              <a:t>LA OPCIÓN DE REGISTRO </a:t>
            </a:r>
          </a:p>
          <a:p>
            <a:pPr marL="342900" indent="-342900">
              <a:lnSpc>
                <a:spcPct val="80000"/>
              </a:lnSpc>
              <a:spcBef>
                <a:spcPct val="20000"/>
              </a:spcBef>
              <a:buClr>
                <a:srgbClr val="FFFF00"/>
              </a:buClr>
              <a:buSzPct val="80000"/>
              <a:defRPr/>
            </a:pPr>
            <a:r>
              <a:rPr lang="es-MX" sz="2000" b="1" dirty="0">
                <a:solidFill>
                  <a:srgbClr val="FF0000"/>
                </a:solidFill>
                <a:effectLst>
                  <a:outerShdw blurRad="38100" dist="38100" dir="2700000" algn="tl">
                    <a:srgbClr val="000000">
                      <a:alpha val="43137"/>
                    </a:srgbClr>
                  </a:outerShdw>
                </a:effectLst>
                <a:latin typeface="Arial Black" pitchFamily="34" charset="0"/>
              </a:rPr>
              <a:t>MAS CONSERVADORA</a:t>
            </a:r>
          </a:p>
        </p:txBody>
      </p:sp>
      <p:sp>
        <p:nvSpPr>
          <p:cNvPr id="21508" name="6 CuadroTexto">
            <a:extLst>
              <a:ext uri="{FF2B5EF4-FFF2-40B4-BE49-F238E27FC236}">
                <a16:creationId xmlns:a16="http://schemas.microsoft.com/office/drawing/2014/main" id="{122A98B3-9F76-4EB7-A0EE-03BBAD4DF6E9}"/>
              </a:ext>
            </a:extLst>
          </p:cNvPr>
          <p:cNvSpPr txBox="1">
            <a:spLocks noChangeArrowheads="1"/>
          </p:cNvSpPr>
          <p:nvPr/>
        </p:nvSpPr>
        <p:spPr bwMode="auto">
          <a:xfrm>
            <a:off x="2063750" y="333375"/>
            <a:ext cx="3295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s-ES" altLang="es-MX" sz="2000" b="1">
                <a:latin typeface="Arial Black" panose="020B0A04020102020204" pitchFamily="34" charset="0"/>
              </a:rPr>
              <a:t>JUICIO PROFESIONAL</a:t>
            </a:r>
          </a:p>
        </p:txBody>
      </p:sp>
      <p:sp>
        <p:nvSpPr>
          <p:cNvPr id="9" name="8 Marcador de número de diapositiva">
            <a:extLst>
              <a:ext uri="{FF2B5EF4-FFF2-40B4-BE49-F238E27FC236}">
                <a16:creationId xmlns:a16="http://schemas.microsoft.com/office/drawing/2014/main" id="{03798B95-8198-4AEF-88AB-EC6D1142102A}"/>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EB2519A-BD3A-4587-B472-7A0C45D3F262}" type="slidenum">
              <a:rPr lang="es-ES" altLang="es-MX">
                <a:solidFill>
                  <a:srgbClr val="898989"/>
                </a:solidFill>
              </a:rPr>
              <a:pPr/>
              <a:t>18</a:t>
            </a:fld>
            <a:endParaRPr lang="es-ES" altLang="es-MX">
              <a:solidFill>
                <a:srgbClr val="898989"/>
              </a:solidFill>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A063D5-222F-A41A-04F4-D6FA2A9165A7}"/>
              </a:ext>
            </a:extLst>
          </p:cNvPr>
          <p:cNvSpPr>
            <a:spLocks noGrp="1"/>
          </p:cNvSpPr>
          <p:nvPr>
            <p:ph type="title"/>
          </p:nvPr>
        </p:nvSpPr>
        <p:spPr/>
        <p:txBody>
          <a:bodyPr/>
          <a:lstStyle/>
          <a:p>
            <a:r>
              <a:rPr lang="es-MX" dirty="0"/>
              <a:t>El juicio profesional se emplea para:</a:t>
            </a:r>
          </a:p>
        </p:txBody>
      </p:sp>
      <p:sp>
        <p:nvSpPr>
          <p:cNvPr id="3" name="Marcador de contenido 2">
            <a:extLst>
              <a:ext uri="{FF2B5EF4-FFF2-40B4-BE49-F238E27FC236}">
                <a16:creationId xmlns:a16="http://schemas.microsoft.com/office/drawing/2014/main" id="{C4AFDC6C-7F29-60C0-37CE-C4BF252CBCDB}"/>
              </a:ext>
            </a:extLst>
          </p:cNvPr>
          <p:cNvSpPr>
            <a:spLocks noGrp="1"/>
          </p:cNvSpPr>
          <p:nvPr>
            <p:ph idx="1"/>
          </p:nvPr>
        </p:nvSpPr>
        <p:spPr/>
        <p:txBody>
          <a:bodyPr/>
          <a:lstStyle/>
          <a:p>
            <a:pPr algn="l"/>
            <a:r>
              <a:rPr lang="es-MX" sz="1800" b="0" i="0" u="none" strike="noStrike" baseline="0" dirty="0">
                <a:latin typeface="ChaparralPro-Regular"/>
              </a:rPr>
              <a:t>a) Determinar estimaciones contables confiables;</a:t>
            </a:r>
          </a:p>
          <a:p>
            <a:pPr algn="l"/>
            <a:r>
              <a:rPr lang="es-MX" sz="1800" b="0" i="0" u="none" strike="noStrike" baseline="0" dirty="0">
                <a:latin typeface="ChaparralPro-Regular"/>
              </a:rPr>
              <a:t>b) Determinar grados de incertidumbre respecto a la eventual ocurrencia de eventos futuros;</a:t>
            </a:r>
          </a:p>
          <a:p>
            <a:pPr algn="l"/>
            <a:r>
              <a:rPr lang="es-MX" sz="1800" b="0" i="0" u="none" strike="noStrike" baseline="0" dirty="0">
                <a:latin typeface="ChaparralPro-Regular"/>
              </a:rPr>
              <a:t>c) Seleccionar alternativas en el tratamiento contable;</a:t>
            </a:r>
          </a:p>
          <a:p>
            <a:pPr algn="l"/>
            <a:r>
              <a:rPr lang="es-MX" sz="1800" b="0" i="0" u="none" strike="noStrike" baseline="0" dirty="0">
                <a:latin typeface="ChaparralPro-Regular"/>
              </a:rPr>
              <a:t>d) Elegir normas contables supletorias a las NIF, cuando sea procedente;</a:t>
            </a:r>
          </a:p>
          <a:p>
            <a:pPr algn="l"/>
            <a:r>
              <a:rPr lang="es-MX" sz="1800" b="0" i="0" u="none" strike="noStrike" baseline="0" dirty="0">
                <a:latin typeface="ChaparralPro-Regular"/>
              </a:rPr>
              <a:t>e) Establecer tratamientos contables particulares; y</a:t>
            </a:r>
          </a:p>
          <a:p>
            <a:pPr algn="l"/>
            <a:r>
              <a:rPr lang="es-MX" sz="1800" b="0" i="0" u="none" strike="noStrike" baseline="0" dirty="0">
                <a:latin typeface="ChaparralPro-Regular"/>
              </a:rPr>
              <a:t>f) Lograr equilibrio entre las características cualitativas de la información financiera.</a:t>
            </a:r>
            <a:endParaRPr lang="es-MX" dirty="0"/>
          </a:p>
        </p:txBody>
      </p:sp>
    </p:spTree>
    <p:extLst>
      <p:ext uri="{BB962C8B-B14F-4D97-AF65-F5344CB8AC3E}">
        <p14:creationId xmlns:p14="http://schemas.microsoft.com/office/powerpoint/2010/main" val="2875427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E5C7428-B063-921A-2E02-7C74EBA921B1}"/>
              </a:ext>
            </a:extLst>
          </p:cNvPr>
          <p:cNvSpPr>
            <a:spLocks noGrp="1"/>
          </p:cNvSpPr>
          <p:nvPr>
            <p:ph type="title"/>
          </p:nvPr>
        </p:nvSpPr>
        <p:spPr/>
        <p:txBody>
          <a:bodyPr/>
          <a:lstStyle/>
          <a:p>
            <a:r>
              <a:rPr lang="es-MX" dirty="0"/>
              <a:t>Postulados básicos</a:t>
            </a:r>
          </a:p>
        </p:txBody>
      </p:sp>
      <p:sp>
        <p:nvSpPr>
          <p:cNvPr id="5" name="Marcador de texto 4">
            <a:extLst>
              <a:ext uri="{FF2B5EF4-FFF2-40B4-BE49-F238E27FC236}">
                <a16:creationId xmlns:a16="http://schemas.microsoft.com/office/drawing/2014/main" id="{693379BC-DBCF-9FA6-66CC-19FCE4D60456}"/>
              </a:ext>
            </a:extLst>
          </p:cNvPr>
          <p:cNvSpPr>
            <a:spLocks noGrp="1"/>
          </p:cNvSpPr>
          <p:nvPr>
            <p:ph type="body" idx="1"/>
          </p:nvPr>
        </p:nvSpPr>
        <p:spPr/>
        <p:txBody>
          <a:bodyPr/>
          <a:lstStyle/>
          <a:p>
            <a:r>
              <a:rPr lang="es-MX" dirty="0"/>
              <a:t>Capitulo 20</a:t>
            </a:r>
          </a:p>
        </p:txBody>
      </p:sp>
    </p:spTree>
    <p:extLst>
      <p:ext uri="{BB962C8B-B14F-4D97-AF65-F5344CB8AC3E}">
        <p14:creationId xmlns:p14="http://schemas.microsoft.com/office/powerpoint/2010/main" val="3346178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9DA7DB6F-5259-4E8B-8EDF-C25BF24F8C94}"/>
              </a:ext>
            </a:extLst>
          </p:cNvPr>
          <p:cNvSpPr>
            <a:spLocks noChangeArrowheads="1"/>
          </p:cNvSpPr>
          <p:nvPr/>
        </p:nvSpPr>
        <p:spPr bwMode="auto">
          <a:xfrm>
            <a:off x="6743700" y="2349500"/>
            <a:ext cx="2376488" cy="2808288"/>
          </a:xfrm>
          <a:prstGeom prst="rect">
            <a:avLst/>
          </a:prstGeom>
          <a:solidFill>
            <a:srgbClr val="FF9900"/>
          </a:solidFill>
          <a:ln w="9525" algn="ctr">
            <a:miter lim="800000"/>
            <a:headEnd/>
            <a:tailEnd/>
          </a:ln>
          <a:effectLst/>
          <a:scene3d>
            <a:camera prst="legacyObliqueBottomLeft"/>
            <a:lightRig rig="legacyFlat4" dir="b"/>
          </a:scene3d>
          <a:sp3d extrusionH="430200" prstMaterial="legacyMatte">
            <a:bevelT w="13500" h="13500" prst="angle"/>
            <a:bevelB w="13500" h="13500" prst="angle"/>
            <a:extrusionClr>
              <a:srgbClr val="FF9900"/>
            </a:extrusionClr>
          </a:sp3d>
        </p:spPr>
        <p:txBody>
          <a:bodyPr anchor="ctr">
            <a:flatTx/>
          </a:bodyPr>
          <a:lstStyle/>
          <a:p>
            <a:pPr algn="ctr">
              <a:defRPr/>
            </a:pPr>
            <a:r>
              <a:rPr lang="es-MX" sz="1600" b="1">
                <a:solidFill>
                  <a:schemeClr val="bg1"/>
                </a:solidFill>
                <a:effectLst>
                  <a:outerShdw blurRad="38100" dist="38100" dir="2700000" algn="tl">
                    <a:srgbClr val="000000"/>
                  </a:outerShdw>
                </a:effectLst>
                <a:latin typeface="Arial" charset="0"/>
              </a:rPr>
              <a:t>Base para reconocer las operaciones del ente económico</a:t>
            </a:r>
            <a:endParaRPr lang="es-ES" sz="1600" b="1">
              <a:solidFill>
                <a:schemeClr val="bg1"/>
              </a:solidFill>
              <a:effectLst>
                <a:outerShdw blurRad="38100" dist="38100" dir="2700000" algn="tl">
                  <a:srgbClr val="000000"/>
                </a:outerShdw>
              </a:effectLst>
              <a:latin typeface="Arial" charset="0"/>
            </a:endParaRPr>
          </a:p>
        </p:txBody>
      </p:sp>
      <p:sp>
        <p:nvSpPr>
          <p:cNvPr id="52227" name="Rectangle 3">
            <a:extLst>
              <a:ext uri="{FF2B5EF4-FFF2-40B4-BE49-F238E27FC236}">
                <a16:creationId xmlns:a16="http://schemas.microsoft.com/office/drawing/2014/main" id="{22DC77AB-41E1-40A0-B055-F7E9A799C26E}"/>
              </a:ext>
            </a:extLst>
          </p:cNvPr>
          <p:cNvSpPr>
            <a:spLocks noChangeArrowheads="1"/>
          </p:cNvSpPr>
          <p:nvPr/>
        </p:nvSpPr>
        <p:spPr bwMode="auto">
          <a:xfrm>
            <a:off x="1992313" y="1484313"/>
            <a:ext cx="3706812" cy="360362"/>
          </a:xfrm>
          <a:prstGeom prst="rect">
            <a:avLst/>
          </a:prstGeom>
          <a:solidFill>
            <a:srgbClr val="99CC00"/>
          </a:solidFill>
          <a:ln w="9525" algn="ctr">
            <a:miter lim="800000"/>
            <a:headEnd/>
            <a:tailEnd/>
          </a:ln>
          <a:effectLst/>
          <a:scene3d>
            <a:camera prst="legacyObliqueBottomLeft"/>
            <a:lightRig rig="legacyFlat4" dir="b"/>
          </a:scene3d>
          <a:sp3d extrusionH="430200" prstMaterial="legacyMatte">
            <a:bevelT w="13500" h="13500" prst="angle"/>
            <a:bevelB w="13500" h="13500" prst="angle"/>
            <a:extrusionClr>
              <a:srgbClr val="99CC00"/>
            </a:extrusionClr>
          </a:sp3d>
        </p:spPr>
        <p:txBody>
          <a:bodyPr anchor="ctr">
            <a:flatTx/>
          </a:bodyPr>
          <a:lstStyle/>
          <a:p>
            <a:pPr algn="ctr">
              <a:defRPr/>
            </a:pPr>
            <a:r>
              <a:rPr lang="es-MX" sz="1600" b="1">
                <a:solidFill>
                  <a:schemeClr val="bg1"/>
                </a:solidFill>
                <a:effectLst>
                  <a:outerShdw blurRad="38100" dist="38100" dir="2700000" algn="tl">
                    <a:srgbClr val="000000"/>
                  </a:outerShdw>
                </a:effectLst>
                <a:latin typeface="Arial" charset="0"/>
              </a:rPr>
              <a:t>ENTIDAD ECONÓMICA</a:t>
            </a:r>
            <a:endParaRPr lang="es-ES" sz="1600" b="1">
              <a:solidFill>
                <a:schemeClr val="bg1"/>
              </a:solidFill>
              <a:effectLst>
                <a:outerShdw blurRad="38100" dist="38100" dir="2700000" algn="tl">
                  <a:srgbClr val="000000"/>
                </a:outerShdw>
              </a:effectLst>
              <a:latin typeface="Arial" charset="0"/>
            </a:endParaRPr>
          </a:p>
        </p:txBody>
      </p:sp>
      <p:sp>
        <p:nvSpPr>
          <p:cNvPr id="52228" name="Rectangle 4">
            <a:extLst>
              <a:ext uri="{FF2B5EF4-FFF2-40B4-BE49-F238E27FC236}">
                <a16:creationId xmlns:a16="http://schemas.microsoft.com/office/drawing/2014/main" id="{7FD423E1-523F-40D0-8FFD-0D947A470208}"/>
              </a:ext>
            </a:extLst>
          </p:cNvPr>
          <p:cNvSpPr>
            <a:spLocks noChangeArrowheads="1"/>
          </p:cNvSpPr>
          <p:nvPr/>
        </p:nvSpPr>
        <p:spPr bwMode="auto">
          <a:xfrm>
            <a:off x="1992313" y="2347913"/>
            <a:ext cx="3708400" cy="360362"/>
          </a:xfrm>
          <a:prstGeom prst="rect">
            <a:avLst/>
          </a:prstGeom>
          <a:gradFill rotWithShape="1">
            <a:gsLst>
              <a:gs pos="0">
                <a:srgbClr val="993300">
                  <a:gamma/>
                  <a:shade val="46275"/>
                  <a:invGamma/>
                </a:srgbClr>
              </a:gs>
              <a:gs pos="50000">
                <a:srgbClr val="993300"/>
              </a:gs>
              <a:gs pos="100000">
                <a:srgbClr val="993300">
                  <a:gamma/>
                  <a:shade val="46275"/>
                  <a:invGamma/>
                </a:srgbClr>
              </a:gs>
            </a:gsLst>
            <a:lin ang="5400000" scaled="1"/>
          </a:gradFill>
          <a:ln w="9525" algn="ctr">
            <a:miter lim="800000"/>
            <a:headEnd/>
            <a:tailEnd/>
          </a:ln>
          <a:effectLst/>
          <a:scene3d>
            <a:camera prst="legacyObliqueBottomLeft"/>
            <a:lightRig rig="legacyFlat4" dir="b"/>
          </a:scene3d>
          <a:sp3d extrusionH="430200" prstMaterial="legacyMatte">
            <a:bevelT w="13500" h="13500" prst="angle"/>
            <a:bevelB w="13500" h="13500" prst="angle"/>
            <a:extrusionClr>
              <a:srgbClr val="993300"/>
            </a:extrusionClr>
          </a:sp3d>
        </p:spPr>
        <p:txBody>
          <a:bodyPr anchor="ctr">
            <a:flatTx/>
          </a:bodyPr>
          <a:lstStyle/>
          <a:p>
            <a:pPr algn="ctr">
              <a:defRPr/>
            </a:pPr>
            <a:r>
              <a:rPr lang="es-MX" sz="1600" b="1">
                <a:solidFill>
                  <a:schemeClr val="bg1"/>
                </a:solidFill>
                <a:effectLst>
                  <a:outerShdw blurRad="38100" dist="38100" dir="2700000" algn="tl">
                    <a:srgbClr val="000000"/>
                  </a:outerShdw>
                </a:effectLst>
                <a:latin typeface="Arial" charset="0"/>
              </a:rPr>
              <a:t>REALIZACIÓN</a:t>
            </a:r>
            <a:endParaRPr lang="es-ES" sz="1600" b="1">
              <a:solidFill>
                <a:schemeClr val="bg1"/>
              </a:solidFill>
              <a:effectLst>
                <a:outerShdw blurRad="38100" dist="38100" dir="2700000" algn="tl">
                  <a:srgbClr val="000000"/>
                </a:outerShdw>
              </a:effectLst>
              <a:latin typeface="Arial" charset="0"/>
            </a:endParaRPr>
          </a:p>
        </p:txBody>
      </p:sp>
      <p:sp>
        <p:nvSpPr>
          <p:cNvPr id="52229" name="Rectangle 5">
            <a:extLst>
              <a:ext uri="{FF2B5EF4-FFF2-40B4-BE49-F238E27FC236}">
                <a16:creationId xmlns:a16="http://schemas.microsoft.com/office/drawing/2014/main" id="{BF080526-D964-4291-BDD0-FAE73E7EB1A3}"/>
              </a:ext>
            </a:extLst>
          </p:cNvPr>
          <p:cNvSpPr>
            <a:spLocks noChangeArrowheads="1"/>
          </p:cNvSpPr>
          <p:nvPr/>
        </p:nvSpPr>
        <p:spPr bwMode="auto">
          <a:xfrm>
            <a:off x="1919289" y="2924176"/>
            <a:ext cx="3781425" cy="360363"/>
          </a:xfrm>
          <a:prstGeom prst="rect">
            <a:avLst/>
          </a:prstGeom>
          <a:gradFill rotWithShape="1">
            <a:gsLst>
              <a:gs pos="0">
                <a:srgbClr val="993300">
                  <a:gamma/>
                  <a:shade val="46275"/>
                  <a:invGamma/>
                </a:srgbClr>
              </a:gs>
              <a:gs pos="50000">
                <a:srgbClr val="993300"/>
              </a:gs>
              <a:gs pos="100000">
                <a:srgbClr val="993300">
                  <a:gamma/>
                  <a:shade val="46275"/>
                  <a:invGamma/>
                </a:srgbClr>
              </a:gs>
            </a:gsLst>
            <a:lin ang="5400000" scaled="1"/>
          </a:gradFill>
          <a:ln w="9525" algn="ctr">
            <a:miter lim="800000"/>
            <a:headEnd/>
            <a:tailEnd/>
          </a:ln>
          <a:effectLst/>
          <a:scene3d>
            <a:camera prst="legacyObliqueBottomLeft"/>
            <a:lightRig rig="legacyFlat4" dir="b"/>
          </a:scene3d>
          <a:sp3d extrusionH="430200" prstMaterial="legacyMatte">
            <a:bevelT w="13500" h="13500" prst="angle"/>
            <a:bevelB w="13500" h="13500" prst="angle"/>
            <a:extrusionClr>
              <a:srgbClr val="993300"/>
            </a:extrusionClr>
          </a:sp3d>
        </p:spPr>
        <p:txBody>
          <a:bodyPr anchor="ctr">
            <a:flatTx/>
          </a:bodyPr>
          <a:lstStyle/>
          <a:p>
            <a:pPr algn="ctr">
              <a:defRPr/>
            </a:pPr>
            <a:r>
              <a:rPr lang="es-MX" sz="1600" b="1">
                <a:solidFill>
                  <a:schemeClr val="bg1"/>
                </a:solidFill>
                <a:effectLst>
                  <a:outerShdw blurRad="38100" dist="38100" dir="2700000" algn="tl">
                    <a:srgbClr val="000000"/>
                  </a:outerShdw>
                </a:effectLst>
                <a:latin typeface="Arial" charset="0"/>
              </a:rPr>
              <a:t>PERIODO CONTABLE</a:t>
            </a:r>
            <a:endParaRPr lang="es-ES" sz="1600" b="1">
              <a:solidFill>
                <a:schemeClr val="bg1"/>
              </a:solidFill>
              <a:effectLst>
                <a:outerShdw blurRad="38100" dist="38100" dir="2700000" algn="tl">
                  <a:srgbClr val="000000"/>
                </a:outerShdw>
              </a:effectLst>
              <a:latin typeface="Arial" charset="0"/>
            </a:endParaRPr>
          </a:p>
        </p:txBody>
      </p:sp>
      <p:sp>
        <p:nvSpPr>
          <p:cNvPr id="20486" name="AutoShape 6">
            <a:extLst>
              <a:ext uri="{FF2B5EF4-FFF2-40B4-BE49-F238E27FC236}">
                <a16:creationId xmlns:a16="http://schemas.microsoft.com/office/drawing/2014/main" id="{CF5FDEE6-78ED-4258-A99E-7A65C5717588}"/>
              </a:ext>
            </a:extLst>
          </p:cNvPr>
          <p:cNvSpPr>
            <a:spLocks/>
          </p:cNvSpPr>
          <p:nvPr/>
        </p:nvSpPr>
        <p:spPr bwMode="auto">
          <a:xfrm>
            <a:off x="6167438" y="2420939"/>
            <a:ext cx="144462" cy="2808287"/>
          </a:xfrm>
          <a:prstGeom prst="leftBrace">
            <a:avLst>
              <a:gd name="adj1" fmla="val 161997"/>
              <a:gd name="adj2" fmla="val 49019"/>
            </a:avLst>
          </a:prstGeom>
          <a:noFill/>
          <a:ln w="635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ES" altLang="es-MX">
              <a:solidFill>
                <a:schemeClr val="bg1"/>
              </a:solidFill>
            </a:endParaRPr>
          </a:p>
        </p:txBody>
      </p:sp>
      <p:sp>
        <p:nvSpPr>
          <p:cNvPr id="52231" name="Text Box 7">
            <a:extLst>
              <a:ext uri="{FF2B5EF4-FFF2-40B4-BE49-F238E27FC236}">
                <a16:creationId xmlns:a16="http://schemas.microsoft.com/office/drawing/2014/main" id="{FC0F476D-282F-462F-A26B-EC47688BF710}"/>
              </a:ext>
            </a:extLst>
          </p:cNvPr>
          <p:cNvSpPr txBox="1">
            <a:spLocks noChangeArrowheads="1"/>
          </p:cNvSpPr>
          <p:nvPr/>
        </p:nvSpPr>
        <p:spPr bwMode="auto">
          <a:xfrm>
            <a:off x="2208214" y="333375"/>
            <a:ext cx="7559675" cy="584200"/>
          </a:xfrm>
          <a:prstGeom prst="rect">
            <a:avLst/>
          </a:prstGeom>
          <a:solidFill>
            <a:schemeClr val="bg1"/>
          </a:solidFill>
          <a:ln>
            <a:noFill/>
          </a:ln>
          <a:extLst>
            <a:ext uri="{91240B29-F687-4F45-9708-019B960494DF}">
              <a14:hiddenLine xmlns:a14="http://schemas.microsoft.com/office/drawing/2010/main" w="57150" cmpd="thickThin">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0" hangingPunct="0">
              <a:spcBef>
                <a:spcPct val="50000"/>
              </a:spcBef>
            </a:pPr>
            <a:r>
              <a:rPr lang="es-ES_tradnl" altLang="es-MX" sz="3200" b="1">
                <a:latin typeface="Arial Unicode MS" pitchFamily="34" charset="-128"/>
              </a:rPr>
              <a:t>POSTULADOS BÁSICOS (A-2)</a:t>
            </a:r>
            <a:endParaRPr lang="es-ES_tradnl" altLang="es-MX" sz="3600">
              <a:latin typeface="Arial Unicode MS" pitchFamily="34" charset="-128"/>
            </a:endParaRPr>
          </a:p>
        </p:txBody>
      </p:sp>
      <p:sp>
        <p:nvSpPr>
          <p:cNvPr id="52232" name="Rectangle 8">
            <a:extLst>
              <a:ext uri="{FF2B5EF4-FFF2-40B4-BE49-F238E27FC236}">
                <a16:creationId xmlns:a16="http://schemas.microsoft.com/office/drawing/2014/main" id="{70FFCB9C-E154-4000-8A83-C007228EE90F}"/>
              </a:ext>
            </a:extLst>
          </p:cNvPr>
          <p:cNvSpPr>
            <a:spLocks noChangeArrowheads="1"/>
          </p:cNvSpPr>
          <p:nvPr/>
        </p:nvSpPr>
        <p:spPr bwMode="auto">
          <a:xfrm>
            <a:off x="1919288" y="3573464"/>
            <a:ext cx="3744912" cy="287337"/>
          </a:xfrm>
          <a:prstGeom prst="rect">
            <a:avLst/>
          </a:prstGeom>
          <a:gradFill rotWithShape="1">
            <a:gsLst>
              <a:gs pos="0">
                <a:srgbClr val="993300">
                  <a:gamma/>
                  <a:shade val="46275"/>
                  <a:invGamma/>
                </a:srgbClr>
              </a:gs>
              <a:gs pos="50000">
                <a:srgbClr val="993300"/>
              </a:gs>
              <a:gs pos="100000">
                <a:srgbClr val="993300">
                  <a:gamma/>
                  <a:shade val="46275"/>
                  <a:invGamma/>
                </a:srgbClr>
              </a:gs>
            </a:gsLst>
            <a:lin ang="5400000" scaled="1"/>
          </a:gradFill>
          <a:ln w="9525" algn="ctr">
            <a:miter lim="800000"/>
            <a:headEnd/>
            <a:tailEnd/>
          </a:ln>
          <a:effectLst/>
          <a:scene3d>
            <a:camera prst="legacyObliqueBottomLeft"/>
            <a:lightRig rig="legacyFlat4" dir="b"/>
          </a:scene3d>
          <a:sp3d extrusionH="430200" prstMaterial="legacyMatte">
            <a:bevelT w="13500" h="13500" prst="angle"/>
            <a:bevelB w="13500" h="13500" prst="angle"/>
            <a:extrusionClr>
              <a:srgbClr val="993300"/>
            </a:extrusionClr>
          </a:sp3d>
        </p:spPr>
        <p:txBody>
          <a:bodyPr anchor="ctr">
            <a:flatTx/>
          </a:bodyPr>
          <a:lstStyle/>
          <a:p>
            <a:pPr algn="ctr">
              <a:defRPr/>
            </a:pPr>
            <a:r>
              <a:rPr lang="es-MX" sz="1600" b="1">
                <a:solidFill>
                  <a:schemeClr val="bg1"/>
                </a:solidFill>
                <a:effectLst>
                  <a:outerShdw blurRad="38100" dist="38100" dir="2700000" algn="tl">
                    <a:srgbClr val="000000"/>
                  </a:outerShdw>
                </a:effectLst>
                <a:latin typeface="Arial" charset="0"/>
              </a:rPr>
              <a:t>VALUACIÓN</a:t>
            </a:r>
            <a:endParaRPr lang="es-ES" sz="1600" b="1">
              <a:solidFill>
                <a:schemeClr val="bg1"/>
              </a:solidFill>
              <a:effectLst>
                <a:outerShdw blurRad="38100" dist="38100" dir="2700000" algn="tl">
                  <a:srgbClr val="000000"/>
                </a:outerShdw>
              </a:effectLst>
              <a:latin typeface="Arial" charset="0"/>
            </a:endParaRPr>
          </a:p>
        </p:txBody>
      </p:sp>
      <p:sp>
        <p:nvSpPr>
          <p:cNvPr id="52233" name="Rectangle 9">
            <a:extLst>
              <a:ext uri="{FF2B5EF4-FFF2-40B4-BE49-F238E27FC236}">
                <a16:creationId xmlns:a16="http://schemas.microsoft.com/office/drawing/2014/main" id="{009E387D-DE65-4D33-A7B6-C33C003E4655}"/>
              </a:ext>
            </a:extLst>
          </p:cNvPr>
          <p:cNvSpPr>
            <a:spLocks noChangeArrowheads="1"/>
          </p:cNvSpPr>
          <p:nvPr/>
        </p:nvSpPr>
        <p:spPr bwMode="auto">
          <a:xfrm>
            <a:off x="1919288" y="4149725"/>
            <a:ext cx="3744912" cy="287338"/>
          </a:xfrm>
          <a:prstGeom prst="rect">
            <a:avLst/>
          </a:prstGeom>
          <a:gradFill rotWithShape="1">
            <a:gsLst>
              <a:gs pos="0">
                <a:srgbClr val="993300">
                  <a:gamma/>
                  <a:shade val="46275"/>
                  <a:invGamma/>
                </a:srgbClr>
              </a:gs>
              <a:gs pos="50000">
                <a:srgbClr val="993300"/>
              </a:gs>
              <a:gs pos="100000">
                <a:srgbClr val="993300">
                  <a:gamma/>
                  <a:shade val="46275"/>
                  <a:invGamma/>
                </a:srgbClr>
              </a:gs>
            </a:gsLst>
            <a:lin ang="5400000" scaled="1"/>
          </a:gradFill>
          <a:ln w="9525" algn="ctr">
            <a:miter lim="800000"/>
            <a:headEnd/>
            <a:tailEnd/>
          </a:ln>
          <a:effectLst/>
          <a:scene3d>
            <a:camera prst="legacyObliqueBottomLeft"/>
            <a:lightRig rig="legacyFlat4" dir="b"/>
          </a:scene3d>
          <a:sp3d extrusionH="430200" prstMaterial="legacyMatte">
            <a:bevelT w="13500" h="13500" prst="angle"/>
            <a:bevelB w="13500" h="13500" prst="angle"/>
            <a:extrusionClr>
              <a:srgbClr val="993300"/>
            </a:extrusionClr>
          </a:sp3d>
        </p:spPr>
        <p:txBody>
          <a:bodyPr anchor="ctr">
            <a:flatTx/>
          </a:bodyPr>
          <a:lstStyle/>
          <a:p>
            <a:pPr algn="ctr">
              <a:defRPr/>
            </a:pPr>
            <a:r>
              <a:rPr lang="es-MX" sz="1600" b="1">
                <a:solidFill>
                  <a:schemeClr val="bg1"/>
                </a:solidFill>
                <a:effectLst>
                  <a:outerShdw blurRad="38100" dist="38100" dir="2700000" algn="tl">
                    <a:srgbClr val="000000"/>
                  </a:outerShdw>
                </a:effectLst>
                <a:latin typeface="Arial" charset="0"/>
              </a:rPr>
              <a:t>DUALIDAD ECONÓMICA</a:t>
            </a:r>
            <a:endParaRPr lang="es-ES" sz="1600" b="1">
              <a:solidFill>
                <a:schemeClr val="bg1"/>
              </a:solidFill>
              <a:effectLst>
                <a:outerShdw blurRad="38100" dist="38100" dir="2700000" algn="tl">
                  <a:srgbClr val="000000"/>
                </a:outerShdw>
              </a:effectLst>
              <a:latin typeface="Arial" charset="0"/>
            </a:endParaRPr>
          </a:p>
        </p:txBody>
      </p:sp>
      <p:sp>
        <p:nvSpPr>
          <p:cNvPr id="52234" name="Rectangle 10">
            <a:extLst>
              <a:ext uri="{FF2B5EF4-FFF2-40B4-BE49-F238E27FC236}">
                <a16:creationId xmlns:a16="http://schemas.microsoft.com/office/drawing/2014/main" id="{AAD0E9AE-457F-4CD9-BF7D-D92775014FF8}"/>
              </a:ext>
            </a:extLst>
          </p:cNvPr>
          <p:cNvSpPr>
            <a:spLocks noChangeArrowheads="1"/>
          </p:cNvSpPr>
          <p:nvPr/>
        </p:nvSpPr>
        <p:spPr bwMode="auto">
          <a:xfrm>
            <a:off x="1919288" y="4724400"/>
            <a:ext cx="3744912" cy="287338"/>
          </a:xfrm>
          <a:prstGeom prst="rect">
            <a:avLst/>
          </a:prstGeom>
          <a:gradFill rotWithShape="1">
            <a:gsLst>
              <a:gs pos="0">
                <a:srgbClr val="993300">
                  <a:gamma/>
                  <a:shade val="46275"/>
                  <a:invGamma/>
                </a:srgbClr>
              </a:gs>
              <a:gs pos="50000">
                <a:srgbClr val="993300"/>
              </a:gs>
              <a:gs pos="100000">
                <a:srgbClr val="993300">
                  <a:gamma/>
                  <a:shade val="46275"/>
                  <a:invGamma/>
                </a:srgbClr>
              </a:gs>
            </a:gsLst>
            <a:lin ang="5400000" scaled="1"/>
          </a:gradFill>
          <a:ln w="9525" algn="ctr">
            <a:miter lim="800000"/>
            <a:headEnd/>
            <a:tailEnd/>
          </a:ln>
          <a:effectLst/>
          <a:scene3d>
            <a:camera prst="legacyObliqueBottomLeft"/>
            <a:lightRig rig="legacyFlat4" dir="b"/>
          </a:scene3d>
          <a:sp3d extrusionH="430200" prstMaterial="legacyMatte">
            <a:bevelT w="13500" h="13500" prst="angle"/>
            <a:bevelB w="13500" h="13500" prst="angle"/>
            <a:extrusionClr>
              <a:srgbClr val="993300"/>
            </a:extrusionClr>
          </a:sp3d>
        </p:spPr>
        <p:txBody>
          <a:bodyPr anchor="ctr">
            <a:flatTx/>
          </a:bodyPr>
          <a:lstStyle/>
          <a:p>
            <a:pPr algn="ctr">
              <a:defRPr/>
            </a:pPr>
            <a:r>
              <a:rPr lang="es-MX" sz="1600" b="1">
                <a:solidFill>
                  <a:schemeClr val="bg1"/>
                </a:solidFill>
                <a:effectLst>
                  <a:outerShdw blurRad="38100" dist="38100" dir="2700000" algn="tl">
                    <a:srgbClr val="000000"/>
                  </a:outerShdw>
                </a:effectLst>
                <a:latin typeface="Arial" charset="0"/>
              </a:rPr>
              <a:t>INTEGRIDAD</a:t>
            </a:r>
            <a:endParaRPr lang="es-ES" sz="1600" b="1">
              <a:solidFill>
                <a:schemeClr val="bg1"/>
              </a:solidFill>
              <a:effectLst>
                <a:outerShdw blurRad="38100" dist="38100" dir="2700000" algn="tl">
                  <a:srgbClr val="000000"/>
                </a:outerShdw>
              </a:effectLst>
              <a:latin typeface="Arial" charset="0"/>
            </a:endParaRPr>
          </a:p>
        </p:txBody>
      </p:sp>
      <p:sp>
        <p:nvSpPr>
          <p:cNvPr id="52235" name="Rectangle 11">
            <a:extLst>
              <a:ext uri="{FF2B5EF4-FFF2-40B4-BE49-F238E27FC236}">
                <a16:creationId xmlns:a16="http://schemas.microsoft.com/office/drawing/2014/main" id="{61B49A29-5A78-4278-9682-985CC50660A4}"/>
              </a:ext>
            </a:extLst>
          </p:cNvPr>
          <p:cNvSpPr>
            <a:spLocks noChangeArrowheads="1"/>
          </p:cNvSpPr>
          <p:nvPr/>
        </p:nvSpPr>
        <p:spPr bwMode="auto">
          <a:xfrm>
            <a:off x="1847851" y="5589589"/>
            <a:ext cx="3744913" cy="287337"/>
          </a:xfrm>
          <a:prstGeom prst="rect">
            <a:avLst/>
          </a:prstGeom>
          <a:solidFill>
            <a:srgbClr val="C0C0C0"/>
          </a:solidFill>
          <a:ln w="9525" algn="ctr">
            <a:miter lim="800000"/>
            <a:headEnd/>
            <a:tailEnd/>
          </a:ln>
          <a:effectLst/>
          <a:scene3d>
            <a:camera prst="legacyObliqueBottomLeft"/>
            <a:lightRig rig="legacyFlat4" dir="b"/>
          </a:scene3d>
          <a:sp3d extrusionH="430200" prstMaterial="legacyMatte">
            <a:bevelT w="13500" h="13500" prst="angle"/>
            <a:bevelB w="13500" h="13500" prst="angle"/>
            <a:extrusionClr>
              <a:srgbClr val="C0C0C0"/>
            </a:extrusionClr>
          </a:sp3d>
        </p:spPr>
        <p:txBody>
          <a:bodyPr anchor="ctr">
            <a:flatTx/>
          </a:bodyPr>
          <a:lstStyle/>
          <a:p>
            <a:pPr algn="ctr">
              <a:defRPr/>
            </a:pPr>
            <a:r>
              <a:rPr lang="es-MX" sz="1600" b="1">
                <a:solidFill>
                  <a:schemeClr val="bg1"/>
                </a:solidFill>
                <a:effectLst>
                  <a:outerShdw blurRad="38100" dist="38100" dir="2700000" algn="tl">
                    <a:srgbClr val="000000"/>
                  </a:outerShdw>
                </a:effectLst>
                <a:latin typeface="Arial" charset="0"/>
              </a:rPr>
              <a:t>NEGOCIO EN MARCHA</a:t>
            </a:r>
            <a:endParaRPr lang="es-ES" sz="1600" b="1">
              <a:solidFill>
                <a:schemeClr val="bg1"/>
              </a:solidFill>
              <a:effectLst>
                <a:outerShdw blurRad="38100" dist="38100" dir="2700000" algn="tl">
                  <a:srgbClr val="000000"/>
                </a:outerShdw>
              </a:effectLst>
              <a:latin typeface="Arial" charset="0"/>
            </a:endParaRPr>
          </a:p>
        </p:txBody>
      </p:sp>
      <p:sp>
        <p:nvSpPr>
          <p:cNvPr id="52236" name="Rectangle 12">
            <a:extLst>
              <a:ext uri="{FF2B5EF4-FFF2-40B4-BE49-F238E27FC236}">
                <a16:creationId xmlns:a16="http://schemas.microsoft.com/office/drawing/2014/main" id="{74753006-C920-4873-9AE7-5EBC851D829A}"/>
              </a:ext>
            </a:extLst>
          </p:cNvPr>
          <p:cNvSpPr>
            <a:spLocks noChangeArrowheads="1"/>
          </p:cNvSpPr>
          <p:nvPr/>
        </p:nvSpPr>
        <p:spPr bwMode="auto">
          <a:xfrm>
            <a:off x="6743701" y="1268413"/>
            <a:ext cx="2447925" cy="792162"/>
          </a:xfrm>
          <a:prstGeom prst="rect">
            <a:avLst/>
          </a:prstGeom>
          <a:solidFill>
            <a:srgbClr val="FF9900"/>
          </a:solidFill>
          <a:ln w="9525" algn="ctr">
            <a:miter lim="800000"/>
            <a:headEnd/>
            <a:tailEnd/>
          </a:ln>
          <a:effectLst/>
          <a:scene3d>
            <a:camera prst="legacyObliqueBottomLeft"/>
            <a:lightRig rig="legacyFlat4" dir="b"/>
          </a:scene3d>
          <a:sp3d extrusionH="430200" prstMaterial="legacyMatte">
            <a:bevelT w="13500" h="13500" prst="angle"/>
            <a:bevelB w="13500" h="13500" prst="angle"/>
            <a:extrusionClr>
              <a:srgbClr val="FF9900"/>
            </a:extrusionClr>
          </a:sp3d>
        </p:spPr>
        <p:txBody>
          <a:bodyPr anchor="ctr">
            <a:flatTx/>
          </a:bodyPr>
          <a:lstStyle/>
          <a:p>
            <a:pPr algn="ctr">
              <a:defRPr/>
            </a:pPr>
            <a:r>
              <a:rPr lang="es-MX" sz="1600" b="1">
                <a:solidFill>
                  <a:schemeClr val="bg1"/>
                </a:solidFill>
                <a:effectLst>
                  <a:outerShdw blurRad="38100" dist="38100" dir="2700000" algn="tl">
                    <a:srgbClr val="000000"/>
                  </a:outerShdw>
                </a:effectLst>
                <a:latin typeface="Arial" charset="0"/>
              </a:rPr>
              <a:t>Identifica y delimita al ente</a:t>
            </a:r>
            <a:endParaRPr lang="es-ES" sz="1600" b="1">
              <a:solidFill>
                <a:schemeClr val="bg1"/>
              </a:solidFill>
              <a:effectLst>
                <a:outerShdw blurRad="38100" dist="38100" dir="2700000" algn="tl">
                  <a:srgbClr val="000000"/>
                </a:outerShdw>
              </a:effectLst>
              <a:latin typeface="Arial" charset="0"/>
            </a:endParaRPr>
          </a:p>
        </p:txBody>
      </p:sp>
      <p:sp>
        <p:nvSpPr>
          <p:cNvPr id="20493" name="Line 13">
            <a:extLst>
              <a:ext uri="{FF2B5EF4-FFF2-40B4-BE49-F238E27FC236}">
                <a16:creationId xmlns:a16="http://schemas.microsoft.com/office/drawing/2014/main" id="{2E553476-7E6B-4ADB-95D5-58E031176CE4}"/>
              </a:ext>
            </a:extLst>
          </p:cNvPr>
          <p:cNvSpPr>
            <a:spLocks noChangeShapeType="1"/>
          </p:cNvSpPr>
          <p:nvPr/>
        </p:nvSpPr>
        <p:spPr bwMode="auto">
          <a:xfrm>
            <a:off x="5808664" y="1773238"/>
            <a:ext cx="720725"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nchor="ctr"/>
          <a:lstStyle/>
          <a:p>
            <a:endParaRPr lang="es-MX"/>
          </a:p>
        </p:txBody>
      </p:sp>
      <p:sp>
        <p:nvSpPr>
          <p:cNvPr id="20494" name="Line 14">
            <a:extLst>
              <a:ext uri="{FF2B5EF4-FFF2-40B4-BE49-F238E27FC236}">
                <a16:creationId xmlns:a16="http://schemas.microsoft.com/office/drawing/2014/main" id="{7EA7BEE2-6C66-4A7D-BD6B-7BA65AC815FF}"/>
              </a:ext>
            </a:extLst>
          </p:cNvPr>
          <p:cNvSpPr>
            <a:spLocks noChangeShapeType="1"/>
          </p:cNvSpPr>
          <p:nvPr/>
        </p:nvSpPr>
        <p:spPr bwMode="auto">
          <a:xfrm>
            <a:off x="5735639" y="5734050"/>
            <a:ext cx="720725"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nchor="ctr"/>
          <a:lstStyle/>
          <a:p>
            <a:endParaRPr lang="es-MX"/>
          </a:p>
        </p:txBody>
      </p:sp>
      <p:sp>
        <p:nvSpPr>
          <p:cNvPr id="52239" name="Rectangle 15">
            <a:extLst>
              <a:ext uri="{FF2B5EF4-FFF2-40B4-BE49-F238E27FC236}">
                <a16:creationId xmlns:a16="http://schemas.microsoft.com/office/drawing/2014/main" id="{36241386-55DB-437E-B3BE-68313520DA3F}"/>
              </a:ext>
            </a:extLst>
          </p:cNvPr>
          <p:cNvSpPr>
            <a:spLocks noChangeArrowheads="1"/>
          </p:cNvSpPr>
          <p:nvPr/>
        </p:nvSpPr>
        <p:spPr bwMode="auto">
          <a:xfrm>
            <a:off x="6743701" y="5445126"/>
            <a:ext cx="2447925" cy="792163"/>
          </a:xfrm>
          <a:prstGeom prst="rect">
            <a:avLst/>
          </a:prstGeom>
          <a:solidFill>
            <a:srgbClr val="FF9900"/>
          </a:solidFill>
          <a:ln w="9525" algn="ctr">
            <a:miter lim="800000"/>
            <a:headEnd/>
            <a:tailEnd/>
          </a:ln>
          <a:effectLst/>
          <a:scene3d>
            <a:camera prst="legacyObliqueBottomLeft"/>
            <a:lightRig rig="legacyFlat4" dir="b"/>
          </a:scene3d>
          <a:sp3d extrusionH="430200" prstMaterial="legacyMatte">
            <a:bevelT w="13500" h="13500" prst="angle"/>
            <a:bevelB w="13500" h="13500" prst="angle"/>
            <a:extrusionClr>
              <a:srgbClr val="FF9900"/>
            </a:extrusionClr>
          </a:sp3d>
        </p:spPr>
        <p:txBody>
          <a:bodyPr anchor="ctr">
            <a:flatTx/>
          </a:bodyPr>
          <a:lstStyle/>
          <a:p>
            <a:pPr algn="ctr">
              <a:defRPr/>
            </a:pPr>
            <a:r>
              <a:rPr lang="es-MX" sz="1600" b="1">
                <a:solidFill>
                  <a:schemeClr val="bg1"/>
                </a:solidFill>
                <a:effectLst>
                  <a:outerShdw blurRad="38100" dist="38100" dir="2700000" algn="tl">
                    <a:srgbClr val="000000"/>
                  </a:outerShdw>
                </a:effectLst>
                <a:latin typeface="Arial" charset="0"/>
              </a:rPr>
              <a:t>Asume la continuidad del ente económico</a:t>
            </a:r>
            <a:endParaRPr lang="es-ES" sz="1600" b="1">
              <a:solidFill>
                <a:schemeClr val="bg1"/>
              </a:solidFill>
              <a:effectLst>
                <a:outerShdw blurRad="38100" dist="38100" dir="2700000" algn="tl">
                  <a:srgbClr val="000000"/>
                </a:outerShdw>
              </a:effectLst>
              <a:latin typeface="Arial" charset="0"/>
            </a:endParaRPr>
          </a:p>
        </p:txBody>
      </p:sp>
      <p:sp>
        <p:nvSpPr>
          <p:cNvPr id="52240" name="Rectangle 16">
            <a:extLst>
              <a:ext uri="{FF2B5EF4-FFF2-40B4-BE49-F238E27FC236}">
                <a16:creationId xmlns:a16="http://schemas.microsoft.com/office/drawing/2014/main" id="{C73B8231-7671-4ACA-A32C-0F7F90BC3223}"/>
              </a:ext>
            </a:extLst>
          </p:cNvPr>
          <p:cNvSpPr>
            <a:spLocks noChangeArrowheads="1"/>
          </p:cNvSpPr>
          <p:nvPr/>
        </p:nvSpPr>
        <p:spPr bwMode="auto">
          <a:xfrm>
            <a:off x="1847851" y="6237289"/>
            <a:ext cx="3744913" cy="287337"/>
          </a:xfrm>
          <a:prstGeom prst="rect">
            <a:avLst/>
          </a:prstGeom>
          <a:gradFill rotWithShape="1">
            <a:gsLst>
              <a:gs pos="0">
                <a:srgbClr val="CC99FF">
                  <a:gamma/>
                  <a:shade val="46275"/>
                  <a:invGamma/>
                </a:srgbClr>
              </a:gs>
              <a:gs pos="50000">
                <a:srgbClr val="CC99FF"/>
              </a:gs>
              <a:gs pos="100000">
                <a:srgbClr val="CC99FF">
                  <a:gamma/>
                  <a:shade val="46275"/>
                  <a:invGamma/>
                </a:srgbClr>
              </a:gs>
            </a:gsLst>
            <a:lin ang="5400000" scaled="1"/>
          </a:gradFill>
          <a:ln w="9525" algn="ctr">
            <a:miter lim="800000"/>
            <a:headEnd/>
            <a:tailEnd/>
          </a:ln>
          <a:effectLst/>
          <a:scene3d>
            <a:camera prst="legacyObliqueBottomLeft"/>
            <a:lightRig rig="legacyFlat4" dir="b"/>
          </a:scene3d>
          <a:sp3d extrusionH="430200" prstMaterial="legacyMatte">
            <a:bevelT w="13500" h="13500" prst="angle"/>
            <a:bevelB w="13500" h="13500" prst="angle"/>
            <a:extrusionClr>
              <a:srgbClr val="CC99FF"/>
            </a:extrusionClr>
          </a:sp3d>
        </p:spPr>
        <p:txBody>
          <a:bodyPr anchor="ctr">
            <a:flatTx/>
          </a:bodyPr>
          <a:lstStyle/>
          <a:p>
            <a:pPr algn="ctr">
              <a:defRPr/>
            </a:pPr>
            <a:r>
              <a:rPr lang="es-MX" sz="1600" b="1">
                <a:solidFill>
                  <a:schemeClr val="bg1"/>
                </a:solidFill>
                <a:effectLst>
                  <a:outerShdw blurRad="38100" dist="38100" dir="2700000" algn="tl">
                    <a:srgbClr val="000000"/>
                  </a:outerShdw>
                </a:effectLst>
                <a:latin typeface="Arial" charset="0"/>
              </a:rPr>
              <a:t>CONSISTENCIA</a:t>
            </a:r>
            <a:endParaRPr lang="es-ES" sz="1600" b="1">
              <a:solidFill>
                <a:schemeClr val="bg1"/>
              </a:solidFill>
              <a:effectLst>
                <a:outerShdw blurRad="38100" dist="38100" dir="2700000" algn="tl">
                  <a:srgbClr val="000000"/>
                </a:outerShdw>
              </a:effectLst>
              <a:latin typeface="Arial" charset="0"/>
            </a:endParaRPr>
          </a:p>
        </p:txBody>
      </p:sp>
      <p:sp>
        <p:nvSpPr>
          <p:cNvPr id="20" name="19 Marcador de número de diapositiva">
            <a:extLst>
              <a:ext uri="{FF2B5EF4-FFF2-40B4-BE49-F238E27FC236}">
                <a16:creationId xmlns:a16="http://schemas.microsoft.com/office/drawing/2014/main" id="{6D9D4F24-FABD-4DF5-BE78-4E0656A5D53D}"/>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3D28398-A7AF-4A33-9A7C-D1DBD6AAA822}" type="slidenum">
              <a:rPr lang="es-ES_tradnl" altLang="es-MX">
                <a:solidFill>
                  <a:srgbClr val="898989"/>
                </a:solidFill>
              </a:rPr>
              <a:pPr/>
              <a:t>21</a:t>
            </a:fld>
            <a:endParaRPr lang="es-ES_tradnl" altLang="es-MX">
              <a:solidFill>
                <a:srgbClr val="898989"/>
              </a:solidFill>
            </a:endParaRPr>
          </a:p>
        </p:txBody>
      </p:sp>
    </p:spTree>
  </p:cSld>
  <p:clrMapOvr>
    <a:masterClrMapping/>
  </p:clrMapOvr>
  <p:transition spd="slow" advTm="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2231"/>
                                        </p:tgtEl>
                                        <p:attrNameLst>
                                          <p:attrName>style.visibility</p:attrName>
                                        </p:attrNameLst>
                                      </p:cBhvr>
                                      <p:to>
                                        <p:strVal val="visible"/>
                                      </p:to>
                                    </p:set>
                                    <p:animEffect transition="in" filter="checkerboard(across)">
                                      <p:cBhvr>
                                        <p:cTn id="7" dur="500"/>
                                        <p:tgtEl>
                                          <p:spTgt spid="52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745335-3A20-AD2D-564B-704C27ED909E}"/>
              </a:ext>
            </a:extLst>
          </p:cNvPr>
          <p:cNvSpPr>
            <a:spLocks noGrp="1"/>
          </p:cNvSpPr>
          <p:nvPr>
            <p:ph type="title"/>
          </p:nvPr>
        </p:nvSpPr>
        <p:spPr/>
        <p:txBody>
          <a:bodyPr/>
          <a:lstStyle/>
          <a:p>
            <a:r>
              <a:rPr lang="es-MX" dirty="0"/>
              <a:t>Principales cambios</a:t>
            </a:r>
          </a:p>
        </p:txBody>
      </p:sp>
      <p:sp>
        <p:nvSpPr>
          <p:cNvPr id="3" name="Marcador de contenido 2">
            <a:extLst>
              <a:ext uri="{FF2B5EF4-FFF2-40B4-BE49-F238E27FC236}">
                <a16:creationId xmlns:a16="http://schemas.microsoft.com/office/drawing/2014/main" id="{447A0C27-EE43-EE67-0182-DDDC7489DB0C}"/>
              </a:ext>
            </a:extLst>
          </p:cNvPr>
          <p:cNvSpPr>
            <a:spLocks noGrp="1"/>
          </p:cNvSpPr>
          <p:nvPr>
            <p:ph idx="1"/>
          </p:nvPr>
        </p:nvSpPr>
        <p:spPr/>
        <p:txBody>
          <a:bodyPr>
            <a:normAutofit/>
          </a:bodyPr>
          <a:lstStyle/>
          <a:p>
            <a:pPr algn="just"/>
            <a:r>
              <a:rPr lang="es-MX" dirty="0"/>
              <a:t>Capítulo 20 – Postulados básicos</a:t>
            </a:r>
          </a:p>
          <a:p>
            <a:pPr algn="just"/>
            <a:r>
              <a:rPr lang="es-MX" dirty="0"/>
              <a:t>Este capítulo no tuvo cambios sustanciales. Sin embargo, es importante comentar que el concepto de periodo contable que estaba asociado al postulado de delegación contable se integró al Capítulo 30. Tal decisión se debió a que se consideró que dicho concepto está relacionado con la preparación de estados financieros; es decir, es más bien un tema de presentación de los estados de resultado integral, de cambios en el capital contable y de lujos de efectivo, que de reconocimiento contable.</a:t>
            </a:r>
          </a:p>
        </p:txBody>
      </p:sp>
    </p:spTree>
    <p:extLst>
      <p:ext uri="{BB962C8B-B14F-4D97-AF65-F5344CB8AC3E}">
        <p14:creationId xmlns:p14="http://schemas.microsoft.com/office/powerpoint/2010/main" val="4247222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47AA1F1-167C-0A41-45C7-6B5AA51DDAD6}"/>
              </a:ext>
            </a:extLst>
          </p:cNvPr>
          <p:cNvSpPr>
            <a:spLocks noGrp="1"/>
          </p:cNvSpPr>
          <p:nvPr>
            <p:ph type="title"/>
          </p:nvPr>
        </p:nvSpPr>
        <p:spPr/>
        <p:txBody>
          <a:bodyPr/>
          <a:lstStyle/>
          <a:p>
            <a:r>
              <a:rPr lang="es-MX" dirty="0"/>
              <a:t>¿Qué son los postulados básicos?</a:t>
            </a:r>
          </a:p>
        </p:txBody>
      </p:sp>
      <p:sp>
        <p:nvSpPr>
          <p:cNvPr id="5" name="Marcador de contenido 4">
            <a:extLst>
              <a:ext uri="{FF2B5EF4-FFF2-40B4-BE49-F238E27FC236}">
                <a16:creationId xmlns:a16="http://schemas.microsoft.com/office/drawing/2014/main" id="{489971B5-0354-57D0-636E-78FEC828AE94}"/>
              </a:ext>
            </a:extLst>
          </p:cNvPr>
          <p:cNvSpPr>
            <a:spLocks noGrp="1"/>
          </p:cNvSpPr>
          <p:nvPr>
            <p:ph idx="1"/>
          </p:nvPr>
        </p:nvSpPr>
        <p:spPr/>
        <p:txBody>
          <a:bodyPr/>
          <a:lstStyle/>
          <a:p>
            <a:pPr algn="just"/>
            <a:r>
              <a:rPr lang="es-MX" dirty="0"/>
              <a:t>Los postulados básicos son los fundamentos en los cuales debe basarse el reconocimiento contable de las transacciones y otros eventos que afectan económicamente a la entidad y dan la pauta para explicar “en qué momento” y “cómo” deben reconocerse estos. Los postulados básicos son, en consecuencia, la esencia misma de las normas particulares y deben aplicarse a todos los estados financieros que se emitan en los términos establecidos por el Capítulo 30, Objetivo de los estados financieros.</a:t>
            </a:r>
          </a:p>
        </p:txBody>
      </p:sp>
    </p:spTree>
    <p:extLst>
      <p:ext uri="{BB962C8B-B14F-4D97-AF65-F5344CB8AC3E}">
        <p14:creationId xmlns:p14="http://schemas.microsoft.com/office/powerpoint/2010/main" val="2105095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F3C80D-BA5A-7CBD-47F7-37370F128F95}"/>
              </a:ext>
            </a:extLst>
          </p:cNvPr>
          <p:cNvSpPr>
            <a:spLocks noGrp="1"/>
          </p:cNvSpPr>
          <p:nvPr>
            <p:ph type="title"/>
          </p:nvPr>
        </p:nvSpPr>
        <p:spPr/>
        <p:txBody>
          <a:bodyPr/>
          <a:lstStyle/>
          <a:p>
            <a:r>
              <a:rPr lang="es-MX" dirty="0"/>
              <a:t>Postulados básicos</a:t>
            </a:r>
          </a:p>
        </p:txBody>
      </p:sp>
      <p:sp>
        <p:nvSpPr>
          <p:cNvPr id="3" name="Marcador de contenido 2">
            <a:extLst>
              <a:ext uri="{FF2B5EF4-FFF2-40B4-BE49-F238E27FC236}">
                <a16:creationId xmlns:a16="http://schemas.microsoft.com/office/drawing/2014/main" id="{CBBC7737-6339-5573-5DEE-A81DE412FDD1}"/>
              </a:ext>
            </a:extLst>
          </p:cNvPr>
          <p:cNvSpPr>
            <a:spLocks noGrp="1"/>
          </p:cNvSpPr>
          <p:nvPr>
            <p:ph idx="1"/>
          </p:nvPr>
        </p:nvSpPr>
        <p:spPr/>
        <p:txBody>
          <a:bodyPr/>
          <a:lstStyle/>
          <a:p>
            <a:pPr algn="just"/>
            <a:r>
              <a:rPr lang="es-MX" sz="1800" b="0" i="0" u="none" strike="noStrike" baseline="0" dirty="0">
                <a:latin typeface="ChaparralPro-Regular"/>
              </a:rPr>
              <a:t>a) </a:t>
            </a:r>
            <a:r>
              <a:rPr lang="es-MX" sz="1800" b="1" i="1" dirty="0">
                <a:latin typeface="ChaparralPro-Italic"/>
              </a:rPr>
              <a:t>S</a:t>
            </a:r>
            <a:r>
              <a:rPr lang="es-MX" sz="1800" b="1" i="1" u="none" strike="noStrike" baseline="0" dirty="0">
                <a:latin typeface="ChaparralPro-Italic"/>
              </a:rPr>
              <a:t>ustancia económica</a:t>
            </a:r>
            <a:r>
              <a:rPr lang="es-MX" sz="1800" b="0" i="0" u="none" strike="noStrike" baseline="0" dirty="0">
                <a:latin typeface="ChaparralPro-Regular"/>
              </a:rPr>
              <a:t>: es el postulado que requiere capturar la esencia económica de las transacciones y otros eventos que afectan a la entidad;</a:t>
            </a:r>
          </a:p>
          <a:p>
            <a:pPr algn="just"/>
            <a:r>
              <a:rPr lang="es-MX" sz="1800" b="0" i="0" u="none" strike="noStrike" baseline="0" dirty="0">
                <a:latin typeface="ChaparralPro-Regular"/>
              </a:rPr>
              <a:t>b) </a:t>
            </a:r>
            <a:r>
              <a:rPr lang="es-MX" sz="1800" b="1" i="1" dirty="0">
                <a:latin typeface="ChaparralPro-Italic"/>
              </a:rPr>
              <a:t>E</a:t>
            </a:r>
            <a:r>
              <a:rPr lang="es-MX" sz="1800" b="1" i="1" u="none" strike="noStrike" baseline="0" dirty="0">
                <a:latin typeface="ChaparralPro-Italic"/>
              </a:rPr>
              <a:t>ntidad económica</a:t>
            </a:r>
            <a:r>
              <a:rPr lang="es-MX" sz="1800" dirty="0">
                <a:latin typeface="ChaparralPro-Regular"/>
              </a:rPr>
              <a:t>:</a:t>
            </a:r>
            <a:r>
              <a:rPr lang="es-MX" sz="1800" b="0" i="0" u="none" strike="noStrike" baseline="0" dirty="0">
                <a:latin typeface="ChaparralPro-Regular"/>
              </a:rPr>
              <a:t> es el postulado que identifica la unidad por la que obligatoriamente deben presentarse estados financieros;</a:t>
            </a:r>
          </a:p>
          <a:p>
            <a:pPr algn="just"/>
            <a:r>
              <a:rPr lang="es-MX" sz="1800" b="0" i="0" u="none" strike="noStrike" baseline="0" dirty="0">
                <a:latin typeface="ChaparralPro-Regular"/>
              </a:rPr>
              <a:t>c) </a:t>
            </a:r>
            <a:r>
              <a:rPr lang="es-MX" sz="1800" b="1" i="1" dirty="0">
                <a:latin typeface="ChaparralPro-Italic"/>
              </a:rPr>
              <a:t>N</a:t>
            </a:r>
            <a:r>
              <a:rPr lang="es-MX" sz="1800" b="1" i="1" u="none" strike="noStrike" baseline="0" dirty="0">
                <a:latin typeface="ChaparralPro-Italic"/>
              </a:rPr>
              <a:t>egocio en marcha</a:t>
            </a:r>
            <a:r>
              <a:rPr lang="es-MX" sz="1800" b="0" i="0" u="none" strike="noStrike" baseline="0" dirty="0">
                <a:latin typeface="ChaparralPro-Regular"/>
              </a:rPr>
              <a:t>: es el postulado que asume la continuidad de la entidad; y</a:t>
            </a:r>
          </a:p>
          <a:p>
            <a:pPr algn="just"/>
            <a:r>
              <a:rPr lang="es-MX" sz="1800" b="0" i="0" u="none" strike="noStrike" baseline="0" dirty="0">
                <a:latin typeface="ChaparralPro-Regular"/>
              </a:rPr>
              <a:t>d) </a:t>
            </a:r>
            <a:r>
              <a:rPr lang="es-MX" sz="1800" b="1" i="1" dirty="0">
                <a:latin typeface="ChaparralPro-Italic"/>
              </a:rPr>
              <a:t>D</a:t>
            </a:r>
            <a:r>
              <a:rPr lang="es-MX" sz="1800" b="1" i="1" u="none" strike="noStrike" baseline="0" dirty="0">
                <a:latin typeface="ChaparralPro-Italic"/>
              </a:rPr>
              <a:t>evengación contable</a:t>
            </a:r>
            <a:r>
              <a:rPr lang="es-MX" sz="1800" b="0" i="1" u="none" strike="noStrike" baseline="0" dirty="0">
                <a:latin typeface="ChaparralPro-Italic"/>
              </a:rPr>
              <a:t>, </a:t>
            </a:r>
            <a:r>
              <a:rPr lang="es-MX" sz="1800" b="1" i="1" u="none" strike="noStrike" baseline="0" dirty="0">
                <a:latin typeface="ChaparralPro-Italic"/>
              </a:rPr>
              <a:t>asociación de costos y gastos con ingresos</a:t>
            </a:r>
            <a:r>
              <a:rPr lang="es-MX" sz="1800" b="0" i="1" u="none" strike="noStrike" baseline="0" dirty="0">
                <a:latin typeface="ChaparralPro-Italic"/>
              </a:rPr>
              <a:t>, </a:t>
            </a:r>
            <a:r>
              <a:rPr lang="es-MX" sz="1800" b="1" i="1" u="none" strike="noStrike" baseline="0" dirty="0">
                <a:latin typeface="ChaparralPro-Italic"/>
              </a:rPr>
              <a:t>valuación</a:t>
            </a:r>
            <a:r>
              <a:rPr lang="es-MX" sz="1800" b="0" i="1" u="none" strike="noStrike" baseline="0" dirty="0">
                <a:latin typeface="ChaparralPro-Italic"/>
              </a:rPr>
              <a:t>, </a:t>
            </a:r>
            <a:r>
              <a:rPr lang="es-MX" sz="1800" b="1" i="1" u="none" strike="noStrike" baseline="0" dirty="0">
                <a:latin typeface="ChaparralPro-Italic"/>
              </a:rPr>
              <a:t>dualidad económica</a:t>
            </a:r>
            <a:r>
              <a:rPr lang="es-MX" sz="1800" b="0" i="1" u="none" strike="noStrike" baseline="0" dirty="0">
                <a:latin typeface="ChaparralPro-Italic"/>
              </a:rPr>
              <a:t> y </a:t>
            </a:r>
            <a:r>
              <a:rPr lang="es-MX" sz="1800" b="1" i="1" u="none" strike="noStrike" baseline="0" dirty="0">
                <a:latin typeface="ChaparralPro-Italic"/>
              </a:rPr>
              <a:t>consistencia</a:t>
            </a:r>
            <a:r>
              <a:rPr lang="es-MX" sz="1800" b="0" i="0" u="none" strike="noStrike" baseline="0" dirty="0">
                <a:latin typeface="ChaparralPro-Regular"/>
              </a:rPr>
              <a:t>: son los postulados que establecen las bases para el reconocimiento contable de las transacciones y otros eventos, que afectan económicamente a la entidad.</a:t>
            </a:r>
            <a:endParaRPr lang="es-MX" dirty="0"/>
          </a:p>
        </p:txBody>
      </p:sp>
    </p:spTree>
    <p:extLst>
      <p:ext uri="{BB962C8B-B14F-4D97-AF65-F5344CB8AC3E}">
        <p14:creationId xmlns:p14="http://schemas.microsoft.com/office/powerpoint/2010/main" val="786581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t0.gstatic.com/images?q=tbn:ANd9GcRs4RvGJTTbIzgNxqxkButBfmZyy4rCYSqk_OK1-kXHuaDszHeffA">
            <a:extLst>
              <a:ext uri="{FF2B5EF4-FFF2-40B4-BE49-F238E27FC236}">
                <a16:creationId xmlns:a16="http://schemas.microsoft.com/office/drawing/2014/main" id="{AED8F220-9245-41DC-858E-FD90FBF07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8743" y="1989138"/>
            <a:ext cx="4560887"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ítulo 3">
            <a:extLst>
              <a:ext uri="{FF2B5EF4-FFF2-40B4-BE49-F238E27FC236}">
                <a16:creationId xmlns:a16="http://schemas.microsoft.com/office/drawing/2014/main" id="{59E7C4F5-5C82-9D4B-79C7-5CD38B84D722}"/>
              </a:ext>
            </a:extLst>
          </p:cNvPr>
          <p:cNvSpPr>
            <a:spLocks noGrp="1"/>
          </p:cNvSpPr>
          <p:nvPr>
            <p:ph type="title"/>
          </p:nvPr>
        </p:nvSpPr>
        <p:spPr/>
        <p:txBody>
          <a:bodyPr/>
          <a:lstStyle/>
          <a:p>
            <a:pPr algn="ctr"/>
            <a:r>
              <a:rPr lang="es-MX" b="1" dirty="0"/>
              <a:t>Sustancia económica</a:t>
            </a:r>
          </a:p>
        </p:txBody>
      </p:sp>
      <p:sp>
        <p:nvSpPr>
          <p:cNvPr id="57346" name="Rectangle 2">
            <a:extLst>
              <a:ext uri="{FF2B5EF4-FFF2-40B4-BE49-F238E27FC236}">
                <a16:creationId xmlns:a16="http://schemas.microsoft.com/office/drawing/2014/main" id="{39867585-62FB-4E62-8A21-C39666A17ACE}"/>
              </a:ext>
            </a:extLst>
          </p:cNvPr>
          <p:cNvSpPr>
            <a:spLocks noGrp="1" noChangeArrowheads="1"/>
          </p:cNvSpPr>
          <p:nvPr>
            <p:ph sz="half" idx="1"/>
          </p:nvPr>
        </p:nvSpPr>
        <p:spPr/>
        <p:txBody>
          <a:bodyPr rtlCol="0">
            <a:normAutofit/>
          </a:bodyPr>
          <a:lstStyle/>
          <a:p>
            <a:pPr marL="0" indent="0" algn="just">
              <a:buNone/>
              <a:defRPr/>
            </a:pPr>
            <a:r>
              <a:rPr lang="es-MX" sz="2000" dirty="0">
                <a:latin typeface="Arial" panose="020B0604020202020204" pitchFamily="34" charset="0"/>
                <a:cs typeface="Arial" panose="020B0604020202020204" pitchFamily="34" charset="0"/>
              </a:rPr>
              <a:t>La sustancia económica debe </a:t>
            </a:r>
            <a:r>
              <a:rPr lang="es-MX" sz="2000" b="1" dirty="0">
                <a:latin typeface="Arial" panose="020B0604020202020204" pitchFamily="34" charset="0"/>
                <a:cs typeface="Arial" panose="020B0604020202020204" pitchFamily="34" charset="0"/>
              </a:rPr>
              <a:t>prevalecer</a:t>
            </a:r>
            <a:r>
              <a:rPr lang="es-MX" sz="2000" dirty="0">
                <a:latin typeface="Arial" panose="020B0604020202020204" pitchFamily="34" charset="0"/>
                <a:cs typeface="Arial" panose="020B0604020202020204" pitchFamily="34" charset="0"/>
              </a:rPr>
              <a:t> en la de limitación y operación del sistema de información contable, así como en el reconocimiento contable de las transacciones, transformaciones internas y otros eventos, que afectan económicamente a una entidad</a:t>
            </a:r>
            <a:r>
              <a:rPr lang="es-MX" sz="2000" b="1" dirty="0">
                <a:latin typeface="Arial" panose="020B0604020202020204" pitchFamily="34" charset="0"/>
                <a:cs typeface="Arial" panose="020B0604020202020204" pitchFamily="34" charset="0"/>
              </a:rPr>
              <a:t>.</a:t>
            </a:r>
            <a:r>
              <a:rPr lang="es-ES" sz="2000" dirty="0">
                <a:latin typeface="Arial" panose="020B0604020202020204" pitchFamily="34" charset="0"/>
                <a:cs typeface="Arial" panose="020B0604020202020204" pitchFamily="34" charset="0"/>
              </a:rPr>
              <a:t> </a:t>
            </a:r>
          </a:p>
          <a:p>
            <a:pPr marL="533400" indent="-533400" algn="just">
              <a:buNone/>
              <a:defRPr/>
            </a:pPr>
            <a:endParaRPr lang="es-ES" sz="2000" dirty="0">
              <a:latin typeface="Arial" panose="020B0604020202020204" pitchFamily="34" charset="0"/>
              <a:cs typeface="Arial" panose="020B0604020202020204" pitchFamily="34" charset="0"/>
            </a:endParaRPr>
          </a:p>
          <a:p>
            <a:pPr algn="just">
              <a:buNone/>
              <a:defRPr/>
            </a:pPr>
            <a:r>
              <a:rPr lang="es-MX" sz="2000" dirty="0">
                <a:latin typeface="Arial" panose="020B0604020202020204" pitchFamily="34" charset="0"/>
                <a:cs typeface="Arial" panose="020B0604020202020204" pitchFamily="34" charset="0"/>
              </a:rPr>
              <a:t>La Sustancia económica debe  existir la prueba tangible o financiera del efecto que produce.</a:t>
            </a:r>
            <a:endParaRPr lang="es-ES" sz="2000" dirty="0">
              <a:latin typeface="Arial" panose="020B0604020202020204" pitchFamily="34" charset="0"/>
              <a:cs typeface="Arial" panose="020B0604020202020204" pitchFamily="34" charset="0"/>
            </a:endParaRPr>
          </a:p>
          <a:p>
            <a:pPr marL="533400" indent="-533400" algn="just">
              <a:buNone/>
              <a:defRPr/>
            </a:pPr>
            <a:endParaRPr lang="es-MX" sz="2000" dirty="0">
              <a:latin typeface="Arial" panose="020B0604020202020204" pitchFamily="34" charset="0"/>
              <a:cs typeface="Arial" panose="020B0604020202020204" pitchFamily="34" charset="0"/>
            </a:endParaRPr>
          </a:p>
          <a:p>
            <a:pPr marL="533400" indent="-533400" algn="just">
              <a:buNone/>
              <a:defRPr/>
            </a:pPr>
            <a:endParaRPr lang="es-MX" b="1" dirty="0">
              <a:latin typeface="Arial" panose="020B0604020202020204" pitchFamily="34" charset="0"/>
              <a:cs typeface="Arial" panose="020B0604020202020204" pitchFamily="34" charset="0"/>
            </a:endParaRPr>
          </a:p>
          <a:p>
            <a:pPr marL="533400" indent="-533400" algn="just">
              <a:buNone/>
              <a:defRPr/>
            </a:pPr>
            <a:endParaRPr lang="es-MX" b="1" dirty="0">
              <a:latin typeface="Arial" panose="020B0604020202020204" pitchFamily="34" charset="0"/>
              <a:cs typeface="Arial" panose="020B0604020202020204" pitchFamily="34" charset="0"/>
            </a:endParaRPr>
          </a:p>
        </p:txBody>
      </p:sp>
      <p:sp>
        <p:nvSpPr>
          <p:cNvPr id="5" name="Marcador de contenido 4">
            <a:extLst>
              <a:ext uri="{FF2B5EF4-FFF2-40B4-BE49-F238E27FC236}">
                <a16:creationId xmlns:a16="http://schemas.microsoft.com/office/drawing/2014/main" id="{AD4EDDB5-7C63-9F27-5811-C1E071473BEC}"/>
              </a:ext>
            </a:extLst>
          </p:cNvPr>
          <p:cNvSpPr>
            <a:spLocks noGrp="1"/>
          </p:cNvSpPr>
          <p:nvPr>
            <p:ph sz="half" idx="2"/>
          </p:nvPr>
        </p:nvSpPr>
        <p:spPr/>
        <p:txBody>
          <a:bodyPr>
            <a:normAutofit/>
          </a:bodyPr>
          <a:lstStyle/>
          <a:p>
            <a:endParaRPr lang="es-MX"/>
          </a:p>
        </p:txBody>
      </p:sp>
      <p:sp>
        <p:nvSpPr>
          <p:cNvPr id="8" name="7 Marcador de número de diapositiva">
            <a:extLst>
              <a:ext uri="{FF2B5EF4-FFF2-40B4-BE49-F238E27FC236}">
                <a16:creationId xmlns:a16="http://schemas.microsoft.com/office/drawing/2014/main" id="{CF4CFDFE-E2C2-46BC-9264-6A5E413C6BA4}"/>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24D14D0-73B6-4DEF-ACD1-AE01369ADA3B}" type="slidenum">
              <a:rPr lang="es-ES" altLang="es-MX">
                <a:solidFill>
                  <a:srgbClr val="898989"/>
                </a:solidFill>
              </a:rPr>
              <a:pPr/>
              <a:t>25</a:t>
            </a:fld>
            <a:endParaRPr lang="es-ES" altLang="es-MX">
              <a:solidFill>
                <a:srgbClr val="898989"/>
              </a:solidFill>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certificadosprofesionalidad.com/img/interface/servicioEmpresas.jpg">
            <a:extLst>
              <a:ext uri="{FF2B5EF4-FFF2-40B4-BE49-F238E27FC236}">
                <a16:creationId xmlns:a16="http://schemas.microsoft.com/office/drawing/2014/main" id="{F01476ED-6295-4B24-BECA-949DDD859D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726" y="1484314"/>
            <a:ext cx="3743325"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3">
            <a:extLst>
              <a:ext uri="{FF2B5EF4-FFF2-40B4-BE49-F238E27FC236}">
                <a16:creationId xmlns:a16="http://schemas.microsoft.com/office/drawing/2014/main" id="{FCF00F2F-AE70-4DBF-B92F-03181836C9FC}"/>
              </a:ext>
            </a:extLst>
          </p:cNvPr>
          <p:cNvSpPr>
            <a:spLocks noGrp="1" noChangeArrowheads="1"/>
          </p:cNvSpPr>
          <p:nvPr>
            <p:ph type="title"/>
          </p:nvPr>
        </p:nvSpPr>
        <p:spPr/>
        <p:txBody>
          <a:bodyPr>
            <a:normAutofit/>
          </a:bodyPr>
          <a:lstStyle/>
          <a:p>
            <a:pPr algn="ctr"/>
            <a:r>
              <a:rPr lang="es-MX" altLang="es-MX" sz="3600" dirty="0">
                <a:latin typeface="Arial Black" panose="020B0A04020102020204" pitchFamily="34" charset="0"/>
              </a:rPr>
              <a:t>Entidad Económica	</a:t>
            </a:r>
          </a:p>
        </p:txBody>
      </p:sp>
      <p:sp>
        <p:nvSpPr>
          <p:cNvPr id="2" name="Marcador de contenido 1">
            <a:extLst>
              <a:ext uri="{FF2B5EF4-FFF2-40B4-BE49-F238E27FC236}">
                <a16:creationId xmlns:a16="http://schemas.microsoft.com/office/drawing/2014/main" id="{95C8D7AF-82FE-2066-5061-6E868C43296B}"/>
              </a:ext>
            </a:extLst>
          </p:cNvPr>
          <p:cNvSpPr>
            <a:spLocks noGrp="1"/>
          </p:cNvSpPr>
          <p:nvPr>
            <p:ph sz="half" idx="1"/>
          </p:nvPr>
        </p:nvSpPr>
        <p:spPr/>
        <p:txBody>
          <a:bodyPr>
            <a:normAutofit fontScale="85000" lnSpcReduction="10000"/>
          </a:bodyPr>
          <a:lstStyle/>
          <a:p>
            <a:pPr algn="just">
              <a:lnSpc>
                <a:spcPct val="120000"/>
              </a:lnSpc>
              <a:buFont typeface="Arial" panose="020B0604020202020204" pitchFamily="34" charset="0"/>
              <a:buNone/>
            </a:pPr>
            <a:r>
              <a:rPr lang="es-MX" altLang="es-MX" sz="2000" dirty="0">
                <a:latin typeface="Arial" panose="020B0604020202020204" pitchFamily="34" charset="0"/>
                <a:cs typeface="Arial" panose="020B0604020202020204" pitchFamily="34" charset="0"/>
              </a:rPr>
              <a:t>	La entidad económica es aquella </a:t>
            </a:r>
            <a:r>
              <a:rPr lang="es-MX" altLang="es-MX" sz="2000" b="1" dirty="0">
                <a:latin typeface="Arial" panose="020B0604020202020204" pitchFamily="34" charset="0"/>
                <a:cs typeface="Arial" panose="020B0604020202020204" pitchFamily="34" charset="0"/>
              </a:rPr>
              <a:t>unidad identificable</a:t>
            </a:r>
            <a:r>
              <a:rPr lang="es-MX" altLang="es-MX" sz="2000" dirty="0">
                <a:latin typeface="Arial" panose="020B0604020202020204" pitchFamily="34" charset="0"/>
                <a:cs typeface="Arial" panose="020B0604020202020204" pitchFamily="34" charset="0"/>
              </a:rPr>
              <a:t> que realiza actividades económicas, constituida por </a:t>
            </a:r>
            <a:r>
              <a:rPr lang="es-ES_tradnl" altLang="es-MX" sz="2000" dirty="0">
                <a:latin typeface="Arial" panose="020B0604020202020204" pitchFamily="34" charset="0"/>
                <a:cs typeface="Arial" panose="020B0604020202020204" pitchFamily="34" charset="0"/>
              </a:rPr>
              <a:t>combinaciones de recursos humanos, materiales y financieros (conjunto integrado de actividades económicas y recursos)</a:t>
            </a:r>
            <a:r>
              <a:rPr lang="es-MX" altLang="es-MX" sz="2000" dirty="0">
                <a:latin typeface="Arial" panose="020B0604020202020204" pitchFamily="34" charset="0"/>
                <a:cs typeface="Arial" panose="020B0604020202020204" pitchFamily="34" charset="0"/>
              </a:rPr>
              <a:t>, conducidos y administrados por un </a:t>
            </a:r>
            <a:r>
              <a:rPr lang="es-MX" altLang="es-MX" sz="2000" b="1" dirty="0">
                <a:latin typeface="Arial" panose="020B0604020202020204" pitchFamily="34" charset="0"/>
                <a:cs typeface="Arial" panose="020B0604020202020204" pitchFamily="34" charset="0"/>
              </a:rPr>
              <a:t>único centro de control</a:t>
            </a:r>
            <a:r>
              <a:rPr lang="es-MX" altLang="es-MX" sz="2000" i="1" dirty="0">
                <a:latin typeface="Arial" panose="020B0604020202020204" pitchFamily="34" charset="0"/>
                <a:cs typeface="Arial" panose="020B0604020202020204" pitchFamily="34" charset="0"/>
              </a:rPr>
              <a:t> </a:t>
            </a:r>
            <a:r>
              <a:rPr lang="es-MX" altLang="es-MX" sz="2000" dirty="0">
                <a:latin typeface="Arial" panose="020B0604020202020204" pitchFamily="34" charset="0"/>
                <a:cs typeface="Arial" panose="020B0604020202020204" pitchFamily="34" charset="0"/>
              </a:rPr>
              <a:t>que toma decisiones encaminadas al cumplimiento de los </a:t>
            </a:r>
            <a:r>
              <a:rPr lang="es-MX" altLang="es-MX" sz="2000" b="1" dirty="0">
                <a:latin typeface="Arial" panose="020B0604020202020204" pitchFamily="34" charset="0"/>
                <a:cs typeface="Arial" panose="020B0604020202020204" pitchFamily="34" charset="0"/>
              </a:rPr>
              <a:t>fines específicos</a:t>
            </a:r>
            <a:r>
              <a:rPr lang="es-MX" altLang="es-MX" sz="2000" dirty="0">
                <a:latin typeface="Arial" panose="020B0604020202020204" pitchFamily="34" charset="0"/>
                <a:cs typeface="Arial" panose="020B0604020202020204" pitchFamily="34" charset="0"/>
              </a:rPr>
              <a:t> para los que fue creada. </a:t>
            </a:r>
          </a:p>
          <a:p>
            <a:pPr algn="just">
              <a:lnSpc>
                <a:spcPct val="120000"/>
              </a:lnSpc>
              <a:buFont typeface="Arial" panose="020B0604020202020204" pitchFamily="34" charset="0"/>
              <a:buNone/>
            </a:pPr>
            <a:r>
              <a:rPr lang="es-MX" altLang="es-MX" sz="2000" dirty="0">
                <a:latin typeface="Arial" panose="020B0604020202020204" pitchFamily="34" charset="0"/>
                <a:cs typeface="Arial" panose="020B0604020202020204" pitchFamily="34" charset="0"/>
              </a:rPr>
              <a:t>	La</a:t>
            </a:r>
            <a:r>
              <a:rPr lang="es-MX" altLang="es-MX" sz="2000" i="1" dirty="0">
                <a:latin typeface="Arial" panose="020B0604020202020204" pitchFamily="34" charset="0"/>
                <a:cs typeface="Arial" panose="020B0604020202020204" pitchFamily="34" charset="0"/>
              </a:rPr>
              <a:t> </a:t>
            </a:r>
            <a:r>
              <a:rPr lang="es-MX" altLang="es-MX" sz="2000" b="1" dirty="0">
                <a:latin typeface="Arial" panose="020B0604020202020204" pitchFamily="34" charset="0"/>
                <a:cs typeface="Arial" panose="020B0604020202020204" pitchFamily="34" charset="0"/>
              </a:rPr>
              <a:t>personalidad de la entidad económica</a:t>
            </a:r>
            <a:r>
              <a:rPr lang="es-MX" altLang="es-MX" sz="2000" i="1" dirty="0">
                <a:latin typeface="Arial" panose="020B0604020202020204" pitchFamily="34" charset="0"/>
                <a:cs typeface="Arial" panose="020B0604020202020204" pitchFamily="34" charset="0"/>
              </a:rPr>
              <a:t> </a:t>
            </a:r>
            <a:r>
              <a:rPr lang="es-MX" altLang="es-MX" sz="2000" dirty="0">
                <a:latin typeface="Arial" panose="020B0604020202020204" pitchFamily="34" charset="0"/>
                <a:cs typeface="Arial" panose="020B0604020202020204" pitchFamily="34" charset="0"/>
              </a:rPr>
              <a:t>es independiente de la de sus accionistas, propietarios o patrocinadores.  </a:t>
            </a:r>
          </a:p>
          <a:p>
            <a:pPr algn="just"/>
            <a:endParaRPr lang="es-MX" dirty="0">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DE4B70AB-E831-F61B-0E3E-FDAA608692E1}"/>
              </a:ext>
            </a:extLst>
          </p:cNvPr>
          <p:cNvSpPr>
            <a:spLocks noGrp="1"/>
          </p:cNvSpPr>
          <p:nvPr>
            <p:ph sz="half" idx="2"/>
          </p:nvPr>
        </p:nvSpPr>
        <p:spPr/>
        <p:txBody>
          <a:bodyPr>
            <a:normAutofit fontScale="85000" lnSpcReduction="10000"/>
          </a:bodyPr>
          <a:lstStyle/>
          <a:p>
            <a:endParaRPr lang="es-MX"/>
          </a:p>
        </p:txBody>
      </p:sp>
      <p:sp>
        <p:nvSpPr>
          <p:cNvPr id="9" name="8 Marcador de número de diapositiva">
            <a:extLst>
              <a:ext uri="{FF2B5EF4-FFF2-40B4-BE49-F238E27FC236}">
                <a16:creationId xmlns:a16="http://schemas.microsoft.com/office/drawing/2014/main" id="{646EE39A-4FF2-47D4-9683-B1A38389EC30}"/>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9EE27F0E-F716-4B6D-AD10-752CB5502B00}" type="slidenum">
              <a:rPr lang="es-ES" altLang="es-MX">
                <a:solidFill>
                  <a:srgbClr val="898989"/>
                </a:solidFill>
              </a:rPr>
              <a:pPr/>
              <a:t>26</a:t>
            </a:fld>
            <a:endParaRPr lang="es-ES" altLang="es-MX">
              <a:solidFill>
                <a:srgbClr val="898989"/>
              </a:solidFill>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6" descr="http://t3.gstatic.com/images?q=tbn:ANd9GcTN6-FsSWNuJSemvWipEScLO5-ABJh7ytfrxo8EyWFuVjNmzhe_doRkb1W8">
            <a:extLst>
              <a:ext uri="{FF2B5EF4-FFF2-40B4-BE49-F238E27FC236}">
                <a16:creationId xmlns:a16="http://schemas.microsoft.com/office/drawing/2014/main" id="{988FDA06-6A72-4CE3-B675-6BC90B7B19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5778" y="3725969"/>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2" descr="http://t0.gstatic.com/images?q=tbn:ANd9GcQ2PNpYBI9f-Tm3ve1fOInyL3I2CHLzj2abJRhtxpaDk26VUoPzhefrtjQu">
            <a:extLst>
              <a:ext uri="{FF2B5EF4-FFF2-40B4-BE49-F238E27FC236}">
                <a16:creationId xmlns:a16="http://schemas.microsoft.com/office/drawing/2014/main" id="{04BC39B6-5518-4A23-A0F5-D0F66EDDA0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0371" y="4059344"/>
            <a:ext cx="253365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Rectangle 3">
            <a:extLst>
              <a:ext uri="{FF2B5EF4-FFF2-40B4-BE49-F238E27FC236}">
                <a16:creationId xmlns:a16="http://schemas.microsoft.com/office/drawing/2014/main" id="{E4A94240-C3F4-4415-B80E-73E055119186}"/>
              </a:ext>
            </a:extLst>
          </p:cNvPr>
          <p:cNvSpPr>
            <a:spLocks noGrp="1" noChangeArrowheads="1"/>
          </p:cNvSpPr>
          <p:nvPr>
            <p:ph type="title"/>
          </p:nvPr>
        </p:nvSpPr>
        <p:spPr/>
        <p:txBody>
          <a:bodyPr>
            <a:normAutofit/>
          </a:bodyPr>
          <a:lstStyle/>
          <a:p>
            <a:pPr algn="ctr"/>
            <a:r>
              <a:rPr lang="es-MX" altLang="es-MX" sz="3600" dirty="0">
                <a:latin typeface="Arial Black" panose="020B0A04020102020204" pitchFamily="34" charset="0"/>
              </a:rPr>
              <a:t>Negocio en Marcha</a:t>
            </a:r>
          </a:p>
        </p:txBody>
      </p:sp>
      <p:sp>
        <p:nvSpPr>
          <p:cNvPr id="2" name="Marcador de contenido 1">
            <a:extLst>
              <a:ext uri="{FF2B5EF4-FFF2-40B4-BE49-F238E27FC236}">
                <a16:creationId xmlns:a16="http://schemas.microsoft.com/office/drawing/2014/main" id="{2487459E-BC8B-57C3-F7DD-3666C07B8180}"/>
              </a:ext>
            </a:extLst>
          </p:cNvPr>
          <p:cNvSpPr>
            <a:spLocks noGrp="1"/>
          </p:cNvSpPr>
          <p:nvPr>
            <p:ph idx="1"/>
          </p:nvPr>
        </p:nvSpPr>
        <p:spPr/>
        <p:txBody>
          <a:bodyPr/>
          <a:lstStyle/>
          <a:p>
            <a:pPr algn="just">
              <a:buFontTx/>
              <a:buNone/>
            </a:pPr>
            <a:r>
              <a:rPr lang="es-ES" altLang="es-MX" sz="2000" dirty="0">
                <a:latin typeface="Arial" panose="020B0604020202020204" pitchFamily="34" charset="0"/>
                <a:cs typeface="Arial" panose="020B0604020202020204" pitchFamily="34" charset="0"/>
              </a:rPr>
              <a:t>	La entidad económica se presume en </a:t>
            </a:r>
            <a:r>
              <a:rPr lang="es-ES" altLang="es-MX" sz="2000" b="1" dirty="0">
                <a:latin typeface="Arial" panose="020B0604020202020204" pitchFamily="34" charset="0"/>
                <a:cs typeface="Arial" panose="020B0604020202020204" pitchFamily="34" charset="0"/>
              </a:rPr>
              <a:t>existencia permanente</a:t>
            </a:r>
            <a:r>
              <a:rPr lang="es-ES" altLang="es-MX" sz="2000" i="1" dirty="0">
                <a:latin typeface="Arial" panose="020B0604020202020204" pitchFamily="34" charset="0"/>
                <a:cs typeface="Arial" panose="020B0604020202020204" pitchFamily="34" charset="0"/>
              </a:rPr>
              <a:t>,</a:t>
            </a:r>
            <a:r>
              <a:rPr lang="es-ES" altLang="es-MX" sz="2000" dirty="0">
                <a:latin typeface="Arial" panose="020B0604020202020204" pitchFamily="34" charset="0"/>
                <a:cs typeface="Arial" panose="020B0604020202020204" pitchFamily="34" charset="0"/>
              </a:rPr>
              <a:t> dentro de un horizonte de tiempo ilimitado, salvo prueba en contrario, por lo que las cifras en el sistema de información contable representan valores sistemáticamente obtenidos, con base en las NIF. </a:t>
            </a:r>
            <a:endParaRPr lang="es-MX" altLang="es-MX" sz="2000" dirty="0">
              <a:latin typeface="Arial" panose="020B0604020202020204" pitchFamily="34" charset="0"/>
              <a:cs typeface="Arial" panose="020B0604020202020204" pitchFamily="34" charset="0"/>
            </a:endParaRPr>
          </a:p>
          <a:p>
            <a:endParaRPr lang="es-MX" dirty="0">
              <a:latin typeface="Arial" panose="020B0604020202020204" pitchFamily="34" charset="0"/>
              <a:cs typeface="Arial" panose="020B0604020202020204" pitchFamily="34" charset="0"/>
            </a:endParaRPr>
          </a:p>
        </p:txBody>
      </p:sp>
      <p:sp>
        <p:nvSpPr>
          <p:cNvPr id="9" name="8 Marcador de número de diapositiva">
            <a:extLst>
              <a:ext uri="{FF2B5EF4-FFF2-40B4-BE49-F238E27FC236}">
                <a16:creationId xmlns:a16="http://schemas.microsoft.com/office/drawing/2014/main" id="{255BBF5D-FFF1-4B0C-B288-2AA15B99A745}"/>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3DDAF56-361D-47FC-A082-3CE0D5FC152C}" type="slidenum">
              <a:rPr lang="es-ES" altLang="es-MX">
                <a:solidFill>
                  <a:srgbClr val="898989"/>
                </a:solidFill>
              </a:rPr>
              <a:pPr/>
              <a:t>27</a:t>
            </a:fld>
            <a:endParaRPr lang="es-ES" altLang="es-MX">
              <a:solidFill>
                <a:srgbClr val="898989"/>
              </a:solidFill>
            </a:endParaRP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plandecuentas.com.co/wp-content/uploads/normas-contables.bmp">
            <a:extLst>
              <a:ext uri="{FF2B5EF4-FFF2-40B4-BE49-F238E27FC236}">
                <a16:creationId xmlns:a16="http://schemas.microsoft.com/office/drawing/2014/main" id="{E3E1F9C1-3347-4054-9391-94F27B8A3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9601" y="1844675"/>
            <a:ext cx="3529013"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Rectangle 3">
            <a:extLst>
              <a:ext uri="{FF2B5EF4-FFF2-40B4-BE49-F238E27FC236}">
                <a16:creationId xmlns:a16="http://schemas.microsoft.com/office/drawing/2014/main" id="{42909901-4B9E-4A95-A599-626F46A5C73A}"/>
              </a:ext>
            </a:extLst>
          </p:cNvPr>
          <p:cNvSpPr>
            <a:spLocks noGrp="1" noChangeArrowheads="1"/>
          </p:cNvSpPr>
          <p:nvPr>
            <p:ph type="title"/>
          </p:nvPr>
        </p:nvSpPr>
        <p:spPr/>
        <p:txBody>
          <a:bodyPr rtlCol="0">
            <a:normAutofit/>
          </a:bodyPr>
          <a:lstStyle/>
          <a:p>
            <a:pPr algn="ctr">
              <a:defRPr/>
            </a:pPr>
            <a:r>
              <a:rPr lang="es-MX" sz="3200" dirty="0">
                <a:latin typeface="Arial Black" pitchFamily="34" charset="0"/>
              </a:rPr>
              <a:t>Devengación contable</a:t>
            </a:r>
            <a:r>
              <a:rPr lang="es-MX" dirty="0"/>
              <a:t>	</a:t>
            </a:r>
          </a:p>
        </p:txBody>
      </p:sp>
      <p:sp>
        <p:nvSpPr>
          <p:cNvPr id="2" name="Marcador de contenido 1">
            <a:extLst>
              <a:ext uri="{FF2B5EF4-FFF2-40B4-BE49-F238E27FC236}">
                <a16:creationId xmlns:a16="http://schemas.microsoft.com/office/drawing/2014/main" id="{916ABD0D-23DB-4818-8D8C-F9C75108713D}"/>
              </a:ext>
            </a:extLst>
          </p:cNvPr>
          <p:cNvSpPr>
            <a:spLocks noGrp="1"/>
          </p:cNvSpPr>
          <p:nvPr>
            <p:ph sz="half" idx="1"/>
          </p:nvPr>
        </p:nvSpPr>
        <p:spPr/>
        <p:txBody>
          <a:bodyPr>
            <a:normAutofit/>
          </a:bodyPr>
          <a:lstStyle/>
          <a:p>
            <a:pPr algn="just">
              <a:lnSpc>
                <a:spcPct val="90000"/>
              </a:lnSpc>
              <a:buFontTx/>
              <a:buNone/>
            </a:pPr>
            <a:r>
              <a:rPr lang="es-MX" altLang="es-MX" sz="2000" dirty="0">
                <a:latin typeface="Arial" panose="020B0604020202020204" pitchFamily="34" charset="0"/>
                <a:cs typeface="Arial" panose="020B0604020202020204" pitchFamily="34" charset="0"/>
              </a:rPr>
              <a:t>Los efectos derivados de las </a:t>
            </a:r>
            <a:r>
              <a:rPr lang="es-MX" altLang="es-MX" sz="2000" b="1" dirty="0">
                <a:latin typeface="Arial" panose="020B0604020202020204" pitchFamily="34" charset="0"/>
                <a:cs typeface="Arial" panose="020B0604020202020204" pitchFamily="34" charset="0"/>
              </a:rPr>
              <a:t>transacciones</a:t>
            </a:r>
            <a:r>
              <a:rPr lang="es-MX" altLang="es-MX" sz="2000" i="1" dirty="0">
                <a:latin typeface="Arial" panose="020B0604020202020204" pitchFamily="34" charset="0"/>
                <a:cs typeface="Arial" panose="020B0604020202020204" pitchFamily="34" charset="0"/>
              </a:rPr>
              <a:t> </a:t>
            </a:r>
            <a:r>
              <a:rPr lang="es-MX" altLang="es-MX" sz="2000" dirty="0">
                <a:latin typeface="Arial" panose="020B0604020202020204" pitchFamily="34" charset="0"/>
                <a:cs typeface="Arial" panose="020B0604020202020204" pitchFamily="34" charset="0"/>
              </a:rPr>
              <a:t>que lleva a cabo una </a:t>
            </a:r>
            <a:r>
              <a:rPr lang="es-ES" altLang="es-MX" sz="2000" dirty="0">
                <a:latin typeface="Arial" panose="020B0604020202020204" pitchFamily="34" charset="0"/>
                <a:cs typeface="Arial" panose="020B0604020202020204" pitchFamily="34" charset="0"/>
              </a:rPr>
              <a:t>entidad económica </a:t>
            </a:r>
            <a:r>
              <a:rPr lang="es-MX" altLang="es-MX" sz="2000" dirty="0">
                <a:latin typeface="Arial" panose="020B0604020202020204" pitchFamily="34" charset="0"/>
                <a:cs typeface="Arial" panose="020B0604020202020204" pitchFamily="34" charset="0"/>
              </a:rPr>
              <a:t>con otras entidades</a:t>
            </a:r>
            <a:r>
              <a:rPr lang="es-MX" altLang="es-MX" sz="2000" i="1" dirty="0">
                <a:latin typeface="Arial" panose="020B0604020202020204" pitchFamily="34" charset="0"/>
                <a:cs typeface="Arial" panose="020B0604020202020204" pitchFamily="34" charset="0"/>
              </a:rPr>
              <a:t>, </a:t>
            </a:r>
            <a:r>
              <a:rPr lang="es-MX" altLang="es-MX" sz="2000" dirty="0">
                <a:latin typeface="Arial" panose="020B0604020202020204" pitchFamily="34" charset="0"/>
                <a:cs typeface="Arial" panose="020B0604020202020204" pitchFamily="34" charset="0"/>
              </a:rPr>
              <a:t>de las t</a:t>
            </a:r>
            <a:r>
              <a:rPr lang="es-MX" altLang="es-MX" sz="2000" b="1" dirty="0">
                <a:latin typeface="Arial" panose="020B0604020202020204" pitchFamily="34" charset="0"/>
                <a:cs typeface="Arial" panose="020B0604020202020204" pitchFamily="34" charset="0"/>
              </a:rPr>
              <a:t>ransformaciones internas y de otros eventos</a:t>
            </a:r>
            <a:r>
              <a:rPr lang="es-MX" altLang="es-MX" sz="2000" i="1" dirty="0">
                <a:latin typeface="Arial" panose="020B0604020202020204" pitchFamily="34" charset="0"/>
                <a:cs typeface="Arial" panose="020B0604020202020204" pitchFamily="34" charset="0"/>
              </a:rPr>
              <a:t>, </a:t>
            </a:r>
            <a:r>
              <a:rPr lang="es-MX" altLang="es-MX" sz="2000" dirty="0">
                <a:latin typeface="Arial" panose="020B0604020202020204" pitchFamily="34" charset="0"/>
                <a:cs typeface="Arial" panose="020B0604020202020204" pitchFamily="34" charset="0"/>
              </a:rPr>
              <a:t>que la han afectado económicamente, deben reconocerse contablemente </a:t>
            </a:r>
            <a:r>
              <a:rPr lang="es-MX" altLang="es-MX" sz="2000" b="1" dirty="0">
                <a:latin typeface="Arial" panose="020B0604020202020204" pitchFamily="34" charset="0"/>
                <a:cs typeface="Arial" panose="020B0604020202020204" pitchFamily="34" charset="0"/>
              </a:rPr>
              <a:t>en su totalidad, en el momento en el que ocurren</a:t>
            </a:r>
            <a:r>
              <a:rPr lang="es-MX" altLang="es-MX" sz="2000" dirty="0">
                <a:latin typeface="Arial" panose="020B0604020202020204" pitchFamily="34" charset="0"/>
                <a:cs typeface="Arial" panose="020B0604020202020204" pitchFamily="34" charset="0"/>
              </a:rPr>
              <a:t>, independientemente de la fecha en que se </a:t>
            </a:r>
            <a:r>
              <a:rPr lang="es-MX" altLang="es-MX" sz="2000" b="1" dirty="0">
                <a:latin typeface="Arial" panose="020B0604020202020204" pitchFamily="34" charset="0"/>
                <a:cs typeface="Arial" panose="020B0604020202020204" pitchFamily="34" charset="0"/>
              </a:rPr>
              <a:t>realicen </a:t>
            </a:r>
            <a:r>
              <a:rPr lang="es-MX" altLang="es-MX" sz="2000" dirty="0">
                <a:latin typeface="Arial" panose="020B0604020202020204" pitchFamily="34" charset="0"/>
                <a:cs typeface="Arial" panose="020B0604020202020204" pitchFamily="34" charset="0"/>
              </a:rPr>
              <a:t>para fines contables.</a:t>
            </a:r>
            <a:r>
              <a:rPr lang="es-ES" altLang="es-MX" sz="2000" dirty="0">
                <a:latin typeface="Arial" panose="020B0604020202020204" pitchFamily="34" charset="0"/>
                <a:cs typeface="Arial" panose="020B0604020202020204" pitchFamily="34" charset="0"/>
              </a:rPr>
              <a:t> </a:t>
            </a:r>
            <a:endParaRPr lang="es-MX" altLang="es-MX" sz="2000" dirty="0">
              <a:latin typeface="Arial" panose="020B0604020202020204" pitchFamily="34" charset="0"/>
              <a:cs typeface="Arial" panose="020B0604020202020204" pitchFamily="34" charset="0"/>
            </a:endParaRPr>
          </a:p>
          <a:p>
            <a:pPr algn="just"/>
            <a:endParaRPr lang="es-MX" dirty="0">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E81345DA-28D4-6585-8B9A-C95BB57FDFC4}"/>
              </a:ext>
            </a:extLst>
          </p:cNvPr>
          <p:cNvSpPr>
            <a:spLocks noGrp="1"/>
          </p:cNvSpPr>
          <p:nvPr>
            <p:ph sz="half" idx="2"/>
          </p:nvPr>
        </p:nvSpPr>
        <p:spPr/>
        <p:txBody>
          <a:bodyPr>
            <a:normAutofit/>
          </a:bodyPr>
          <a:lstStyle/>
          <a:p>
            <a:endParaRPr lang="es-MX"/>
          </a:p>
        </p:txBody>
      </p:sp>
      <p:sp>
        <p:nvSpPr>
          <p:cNvPr id="8" name="7 Marcador de número de diapositiva">
            <a:extLst>
              <a:ext uri="{FF2B5EF4-FFF2-40B4-BE49-F238E27FC236}">
                <a16:creationId xmlns:a16="http://schemas.microsoft.com/office/drawing/2014/main" id="{846BE35C-64B3-41F2-9273-17FC467DDED0}"/>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57ACD5D-9C7D-413B-B4A3-D768368CE4A9}" type="slidenum">
              <a:rPr lang="es-ES" altLang="es-MX">
                <a:solidFill>
                  <a:srgbClr val="898989"/>
                </a:solidFill>
              </a:rPr>
              <a:pPr/>
              <a:t>28</a:t>
            </a:fld>
            <a:endParaRPr lang="es-ES" altLang="es-MX">
              <a:solidFill>
                <a:srgbClr val="898989"/>
              </a:solidFill>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9EEAD7FB-A079-88BB-FB81-56FE08E51B06}"/>
              </a:ext>
            </a:extLst>
          </p:cNvPr>
          <p:cNvSpPr>
            <a:spLocks noGrp="1"/>
          </p:cNvSpPr>
          <p:nvPr>
            <p:ph type="title"/>
          </p:nvPr>
        </p:nvSpPr>
        <p:spPr/>
        <p:txBody>
          <a:bodyPr/>
          <a:lstStyle/>
          <a:p>
            <a:r>
              <a:rPr lang="es-MX" dirty="0"/>
              <a:t>Se entiende por:</a:t>
            </a:r>
          </a:p>
        </p:txBody>
      </p:sp>
      <p:sp>
        <p:nvSpPr>
          <p:cNvPr id="6" name="Marcador de contenido 5">
            <a:extLst>
              <a:ext uri="{FF2B5EF4-FFF2-40B4-BE49-F238E27FC236}">
                <a16:creationId xmlns:a16="http://schemas.microsoft.com/office/drawing/2014/main" id="{BF857133-D94D-F67C-6084-060DFDD71587}"/>
              </a:ext>
            </a:extLst>
          </p:cNvPr>
          <p:cNvSpPr>
            <a:spLocks noGrp="1"/>
          </p:cNvSpPr>
          <p:nvPr>
            <p:ph idx="1"/>
          </p:nvPr>
        </p:nvSpPr>
        <p:spPr/>
        <p:txBody>
          <a:bodyPr>
            <a:normAutofit/>
          </a:bodyPr>
          <a:lstStyle/>
          <a:p>
            <a:pPr algn="just"/>
            <a:r>
              <a:rPr lang="es-MX" sz="1800" b="0" i="0" u="none" strike="noStrike" baseline="0" dirty="0">
                <a:latin typeface="ChaparralPro-Regular"/>
              </a:rPr>
              <a:t>a) </a:t>
            </a:r>
            <a:r>
              <a:rPr lang="es-MX" sz="1800" b="1" i="1" dirty="0">
                <a:latin typeface="ChaparralPro-Italic"/>
              </a:rPr>
              <a:t>T</a:t>
            </a:r>
            <a:r>
              <a:rPr lang="es-MX" sz="1800" b="1" i="1" u="none" strike="noStrike" baseline="0" dirty="0">
                <a:latin typeface="ChaparralPro-Italic"/>
              </a:rPr>
              <a:t>ransformaciones internas</a:t>
            </a:r>
            <a:r>
              <a:rPr lang="es-MX" sz="1800" i="1" dirty="0">
                <a:latin typeface="ChaparralPro-Italic"/>
              </a:rPr>
              <a:t>:</a:t>
            </a:r>
            <a:r>
              <a:rPr lang="es-MX" sz="1800" b="0" i="0" u="none" strike="noStrike" baseline="0" dirty="0">
                <a:latin typeface="ChaparralPro-Regular"/>
              </a:rPr>
              <a:t> son cambios en los recursos o en las obligaciones de la entidad que modifican su estructura financiera, tal como la transformación de materias primas en productos terminados;</a:t>
            </a:r>
          </a:p>
          <a:p>
            <a:pPr algn="just"/>
            <a:r>
              <a:rPr lang="es-MX" sz="1800" b="0" i="0" u="none" strike="noStrike" baseline="0" dirty="0">
                <a:latin typeface="ChaparralPro-Regular"/>
              </a:rPr>
              <a:t>b) </a:t>
            </a:r>
            <a:r>
              <a:rPr lang="es-MX" sz="1800" b="1" i="1" dirty="0">
                <a:latin typeface="ChaparralPro-Italic"/>
              </a:rPr>
              <a:t>E</a:t>
            </a:r>
            <a:r>
              <a:rPr lang="es-MX" sz="1800" b="1" i="1" u="none" strike="noStrike" baseline="0" dirty="0">
                <a:latin typeface="ChaparralPro-Italic"/>
              </a:rPr>
              <a:t>ventos internos</a:t>
            </a:r>
            <a:r>
              <a:rPr lang="es-MX" sz="1800" i="1" dirty="0">
                <a:latin typeface="ChaparralPro-Italic"/>
              </a:rPr>
              <a:t>:</a:t>
            </a:r>
            <a:r>
              <a:rPr lang="es-MX" sz="1800" b="0" i="0" u="none" strike="noStrike" baseline="0" dirty="0">
                <a:latin typeface="ChaparralPro-Regular"/>
              </a:rPr>
              <a:t> son aquellos que ocurren al interior de una entidad en los que no intervienen terceros: tales como, la depreciación y amortización de activos, el deterioro de activos, etc.;</a:t>
            </a:r>
          </a:p>
          <a:p>
            <a:pPr algn="just"/>
            <a:r>
              <a:rPr lang="es-MX" sz="1800" b="0" i="0" u="none" strike="noStrike" baseline="0" dirty="0">
                <a:latin typeface="ChaparralPro-Regular"/>
              </a:rPr>
              <a:t>c) </a:t>
            </a:r>
            <a:r>
              <a:rPr lang="es-MX" sz="1800" b="1" i="1" dirty="0">
                <a:latin typeface="ChaparralPro-Italic"/>
              </a:rPr>
              <a:t>E</a:t>
            </a:r>
            <a:r>
              <a:rPr lang="es-MX" sz="1800" b="1" i="1" u="none" strike="noStrike" baseline="0" dirty="0">
                <a:latin typeface="ChaparralPro-Italic"/>
              </a:rPr>
              <a:t>ventos externos</a:t>
            </a:r>
            <a:r>
              <a:rPr lang="es-MX" sz="1800" i="1" dirty="0">
                <a:latin typeface="ChaparralPro-Italic"/>
              </a:rPr>
              <a:t>:</a:t>
            </a:r>
            <a:r>
              <a:rPr lang="es-MX" sz="1800" b="0" i="0" u="none" strike="noStrike" baseline="0" dirty="0">
                <a:latin typeface="ChaparralPro-Regular"/>
              </a:rPr>
              <a:t> son aquellos que ocurren fuera de la entidad y normalmente están fuera de su control; por ejemplo: eventos económicos como la inflación y la fluctuación</a:t>
            </a:r>
            <a:r>
              <a:rPr lang="es-MX" sz="1800" dirty="0">
                <a:latin typeface="ChaparralPro-Regular"/>
              </a:rPr>
              <a:t> </a:t>
            </a:r>
            <a:r>
              <a:rPr lang="es-MX" sz="1800" b="0" i="0" u="none" strike="noStrike" baseline="0" dirty="0">
                <a:latin typeface="ChaparralPro-Regular"/>
              </a:rPr>
              <a:t>cambiaria que afecta a partidas denominadas en monedas distintas a la moneda funcional de la entidad; eventos naturales como un huracán o un terremoto; eventos políticos; etcétera.</a:t>
            </a:r>
            <a:endParaRPr lang="es-MX" dirty="0"/>
          </a:p>
        </p:txBody>
      </p:sp>
    </p:spTree>
    <p:extLst>
      <p:ext uri="{BB962C8B-B14F-4D97-AF65-F5344CB8AC3E}">
        <p14:creationId xmlns:p14="http://schemas.microsoft.com/office/powerpoint/2010/main" val="13950375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a:extLst>
              <a:ext uri="{FF2B5EF4-FFF2-40B4-BE49-F238E27FC236}">
                <a16:creationId xmlns:a16="http://schemas.microsoft.com/office/drawing/2014/main" id="{C7990863-E363-4BB7-A0BB-04DC020A05DC}"/>
              </a:ext>
            </a:extLst>
          </p:cNvPr>
          <p:cNvSpPr>
            <a:spLocks noGrp="1" noChangeArrowheads="1"/>
          </p:cNvSpPr>
          <p:nvPr>
            <p:ph type="title"/>
          </p:nvPr>
        </p:nvSpPr>
        <p:spPr/>
        <p:txBody>
          <a:bodyPr>
            <a:normAutofit/>
          </a:bodyPr>
          <a:lstStyle/>
          <a:p>
            <a:pPr algn="ctr"/>
            <a:r>
              <a:rPr lang="es-MX" altLang="es-MX" sz="3200" dirty="0">
                <a:latin typeface="Arial Black" panose="020B0A04020102020204" pitchFamily="34" charset="0"/>
              </a:rPr>
              <a:t>Asociación de costos y gastos con los ingresos</a:t>
            </a:r>
          </a:p>
        </p:txBody>
      </p:sp>
      <p:sp>
        <p:nvSpPr>
          <p:cNvPr id="2" name="Marcador de contenido 1">
            <a:extLst>
              <a:ext uri="{FF2B5EF4-FFF2-40B4-BE49-F238E27FC236}">
                <a16:creationId xmlns:a16="http://schemas.microsoft.com/office/drawing/2014/main" id="{C75DA03B-8991-F9C0-5914-2A47A3FF8B84}"/>
              </a:ext>
            </a:extLst>
          </p:cNvPr>
          <p:cNvSpPr>
            <a:spLocks noGrp="1"/>
          </p:cNvSpPr>
          <p:nvPr>
            <p:ph idx="1"/>
          </p:nvPr>
        </p:nvSpPr>
        <p:spPr/>
        <p:txBody>
          <a:bodyPr/>
          <a:lstStyle/>
          <a:p>
            <a:pPr marL="0" indent="0" algn="just">
              <a:buFontTx/>
              <a:buNone/>
            </a:pPr>
            <a:r>
              <a:rPr lang="es-MX" altLang="es-MX" sz="2000" dirty="0">
                <a:latin typeface="Arial" panose="020B0604020202020204" pitchFamily="34" charset="0"/>
                <a:cs typeface="Arial" panose="020B0604020202020204" pitchFamily="34" charset="0"/>
              </a:rPr>
              <a:t>Una entidad debe asociar, en el mismo periodo contable, los costos y gastos con los ingresos que les son relativos, cuando se encuentren devengados, independientemente de la fecha en que se realicen.</a:t>
            </a:r>
          </a:p>
          <a:p>
            <a:pPr algn="just"/>
            <a:endParaRPr lang="es-MX" dirty="0"/>
          </a:p>
        </p:txBody>
      </p:sp>
      <p:sp>
        <p:nvSpPr>
          <p:cNvPr id="8" name="7 Marcador de número de diapositiva">
            <a:extLst>
              <a:ext uri="{FF2B5EF4-FFF2-40B4-BE49-F238E27FC236}">
                <a16:creationId xmlns:a16="http://schemas.microsoft.com/office/drawing/2014/main" id="{672A563A-1208-4582-8B49-6854F438F423}"/>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0C4A77D-4F7B-49AF-9FFF-F65591988809}" type="slidenum">
              <a:rPr lang="es-ES" altLang="es-MX">
                <a:solidFill>
                  <a:srgbClr val="898989"/>
                </a:solidFill>
              </a:rPr>
              <a:pPr/>
              <a:t>30</a:t>
            </a:fld>
            <a:endParaRPr lang="es-ES" altLang="es-MX">
              <a:solidFill>
                <a:srgbClr val="898989"/>
              </a:solidFill>
            </a:endParaRP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C2CD26-3D96-8F16-8E3B-BFBE91C0BDF8}"/>
              </a:ext>
            </a:extLst>
          </p:cNvPr>
          <p:cNvSpPr>
            <a:spLocks noGrp="1"/>
          </p:cNvSpPr>
          <p:nvPr>
            <p:ph type="title"/>
          </p:nvPr>
        </p:nvSpPr>
        <p:spPr/>
        <p:txBody>
          <a:bodyPr/>
          <a:lstStyle/>
          <a:p>
            <a:r>
              <a:rPr lang="es-MX" dirty="0"/>
              <a:t>Que debe incluir</a:t>
            </a:r>
          </a:p>
        </p:txBody>
      </p:sp>
      <p:sp>
        <p:nvSpPr>
          <p:cNvPr id="3" name="Marcador de contenido 2">
            <a:extLst>
              <a:ext uri="{FF2B5EF4-FFF2-40B4-BE49-F238E27FC236}">
                <a16:creationId xmlns:a16="http://schemas.microsoft.com/office/drawing/2014/main" id="{9AEEA2A3-95E2-A9BC-3697-370A6C26D436}"/>
              </a:ext>
            </a:extLst>
          </p:cNvPr>
          <p:cNvSpPr>
            <a:spLocks noGrp="1"/>
          </p:cNvSpPr>
          <p:nvPr>
            <p:ph idx="1"/>
          </p:nvPr>
        </p:nvSpPr>
        <p:spPr/>
        <p:txBody>
          <a:bodyPr/>
          <a:lstStyle/>
          <a:p>
            <a:pPr algn="just"/>
            <a:r>
              <a:rPr lang="es-MX" sz="1800" b="0" i="0" u="none" strike="noStrike" baseline="0" dirty="0">
                <a:latin typeface="ChaparralPro-Regular"/>
              </a:rPr>
              <a:t>Los costos y gastos que se reconocen en los resultados del periodo actual incluyen:</a:t>
            </a:r>
          </a:p>
          <a:p>
            <a:pPr algn="just"/>
            <a:r>
              <a:rPr lang="es-MX" sz="1800" b="0" i="0" u="none" strike="noStrike" baseline="0" dirty="0">
                <a:latin typeface="ChaparralPro-Regular"/>
              </a:rPr>
              <a:t>a) Los que se incurrieron para generar los ingresos del periodo;</a:t>
            </a:r>
          </a:p>
          <a:p>
            <a:pPr algn="just"/>
            <a:r>
              <a:rPr lang="es-MX" sz="1800" b="0" i="0" u="none" strike="noStrike" baseline="0" dirty="0">
                <a:latin typeface="ChaparralPro-Regular"/>
              </a:rPr>
              <a:t>b) Aquéllos cuyos beneficios económicos no pueden identificarse con ingresos futuros; y</a:t>
            </a:r>
          </a:p>
          <a:p>
            <a:pPr algn="just"/>
            <a:r>
              <a:rPr lang="es-MX" sz="1800" b="0" i="0" u="none" strike="noStrike" baseline="0" dirty="0">
                <a:latin typeface="ChaparralPro-Regular"/>
              </a:rPr>
              <a:t>c) Los que se derivan de un activo reconocido en el estado de situación financiera en periodos anteriores y que contribuyen a la generación de beneficios económicos en el periodo actual (por ejemplo, la depreciación de propiedades, planta y equipo).</a:t>
            </a:r>
            <a:endParaRPr lang="es-MX" dirty="0"/>
          </a:p>
        </p:txBody>
      </p:sp>
    </p:spTree>
    <p:extLst>
      <p:ext uri="{BB962C8B-B14F-4D97-AF65-F5344CB8AC3E}">
        <p14:creationId xmlns:p14="http://schemas.microsoft.com/office/powerpoint/2010/main" val="486451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http://blog.suempresa.com/wp-content/uploads/2010/05/cajafoto14b.jpg">
            <a:extLst>
              <a:ext uri="{FF2B5EF4-FFF2-40B4-BE49-F238E27FC236}">
                <a16:creationId xmlns:a16="http://schemas.microsoft.com/office/drawing/2014/main" id="{6C5C782D-10A1-4544-83B1-170B916CD7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2264" y="1853563"/>
            <a:ext cx="3887787" cy="402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Rectangle 3">
            <a:extLst>
              <a:ext uri="{FF2B5EF4-FFF2-40B4-BE49-F238E27FC236}">
                <a16:creationId xmlns:a16="http://schemas.microsoft.com/office/drawing/2014/main" id="{F5F60B5E-1C98-46A2-93D6-3E2E6636069F}"/>
              </a:ext>
            </a:extLst>
          </p:cNvPr>
          <p:cNvSpPr>
            <a:spLocks noGrp="1" noChangeArrowheads="1"/>
          </p:cNvSpPr>
          <p:nvPr>
            <p:ph type="title"/>
          </p:nvPr>
        </p:nvSpPr>
        <p:spPr/>
        <p:txBody>
          <a:bodyPr>
            <a:normAutofit/>
          </a:bodyPr>
          <a:lstStyle/>
          <a:p>
            <a:pPr algn="ctr"/>
            <a:r>
              <a:rPr lang="es-MX" altLang="es-MX" sz="3600" dirty="0">
                <a:latin typeface="Arial Black" panose="020B0A04020102020204" pitchFamily="34" charset="0"/>
              </a:rPr>
              <a:t>VALUACIÓN	</a:t>
            </a:r>
          </a:p>
        </p:txBody>
      </p:sp>
      <p:sp>
        <p:nvSpPr>
          <p:cNvPr id="2" name="Marcador de contenido 1">
            <a:extLst>
              <a:ext uri="{FF2B5EF4-FFF2-40B4-BE49-F238E27FC236}">
                <a16:creationId xmlns:a16="http://schemas.microsoft.com/office/drawing/2014/main" id="{42CF11D1-22BA-AFCD-1048-2A202F3461F0}"/>
              </a:ext>
            </a:extLst>
          </p:cNvPr>
          <p:cNvSpPr>
            <a:spLocks noGrp="1"/>
          </p:cNvSpPr>
          <p:nvPr>
            <p:ph sz="half" idx="1"/>
          </p:nvPr>
        </p:nvSpPr>
        <p:spPr/>
        <p:txBody>
          <a:bodyPr>
            <a:normAutofit/>
          </a:bodyPr>
          <a:lstStyle/>
          <a:p>
            <a:pPr algn="just">
              <a:buFontTx/>
              <a:buNone/>
            </a:pPr>
            <a:r>
              <a:rPr lang="es-MX" altLang="es-MX" sz="2000" dirty="0">
                <a:latin typeface="Arial" panose="020B0604020202020204" pitchFamily="34" charset="0"/>
                <a:cs typeface="Arial" panose="020B0604020202020204" pitchFamily="34" charset="0"/>
              </a:rPr>
              <a:t>	Los efectos financieros derivados de las transacciones, transformaciones internas y otros eventos, que afectan económicamente a la entidad,</a:t>
            </a:r>
            <a:r>
              <a:rPr lang="es-ES" altLang="es-MX" sz="2000" dirty="0">
                <a:latin typeface="Arial" panose="020B0604020202020204" pitchFamily="34" charset="0"/>
                <a:cs typeface="Arial" panose="020B0604020202020204" pitchFamily="34" charset="0"/>
              </a:rPr>
              <a:t> deben </a:t>
            </a:r>
            <a:r>
              <a:rPr lang="es-ES" altLang="es-MX" sz="2000" b="1" dirty="0">
                <a:latin typeface="Arial" panose="020B0604020202020204" pitchFamily="34" charset="0"/>
                <a:cs typeface="Arial" panose="020B0604020202020204" pitchFamily="34" charset="0"/>
              </a:rPr>
              <a:t>cuantificarse en términos monetarios</a:t>
            </a:r>
            <a:r>
              <a:rPr lang="es-ES" altLang="es-MX" sz="2000" i="1" dirty="0">
                <a:latin typeface="Arial" panose="020B0604020202020204" pitchFamily="34" charset="0"/>
                <a:cs typeface="Arial" panose="020B0604020202020204" pitchFamily="34" charset="0"/>
              </a:rPr>
              <a:t>,</a:t>
            </a:r>
            <a:r>
              <a:rPr lang="es-ES" altLang="es-MX" sz="2000" dirty="0">
                <a:latin typeface="Arial" panose="020B0604020202020204" pitchFamily="34" charset="0"/>
                <a:cs typeface="Arial" panose="020B0604020202020204" pitchFamily="34" charset="0"/>
              </a:rPr>
              <a:t> atendiendo a la base de valuación que mejor represente su sustancia económica</a:t>
            </a:r>
          </a:p>
          <a:p>
            <a:pPr marL="0" indent="0" algn="just">
              <a:buFontTx/>
              <a:buNone/>
            </a:pPr>
            <a:r>
              <a:rPr lang="es-MX" altLang="es-MX" sz="2000" dirty="0">
                <a:latin typeface="Arial" panose="020B0604020202020204" pitchFamily="34" charset="0"/>
                <a:cs typeface="Arial" panose="020B0604020202020204" pitchFamily="34" charset="0"/>
              </a:rPr>
              <a:t>Una descripción más detallada de las bases de valuación se encuentra en el Capítulo 70.</a:t>
            </a:r>
          </a:p>
          <a:p>
            <a:pPr algn="just"/>
            <a:endParaRPr lang="es-MX" dirty="0">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CD92D22E-DA8F-3D25-2DF9-66E42469DB83}"/>
              </a:ext>
            </a:extLst>
          </p:cNvPr>
          <p:cNvSpPr>
            <a:spLocks noGrp="1"/>
          </p:cNvSpPr>
          <p:nvPr>
            <p:ph sz="half" idx="2"/>
          </p:nvPr>
        </p:nvSpPr>
        <p:spPr/>
        <p:txBody>
          <a:bodyPr>
            <a:normAutofit/>
          </a:bodyPr>
          <a:lstStyle/>
          <a:p>
            <a:endParaRPr lang="es-MX"/>
          </a:p>
        </p:txBody>
      </p:sp>
      <p:sp>
        <p:nvSpPr>
          <p:cNvPr id="9" name="8 Marcador de número de diapositiva">
            <a:extLst>
              <a:ext uri="{FF2B5EF4-FFF2-40B4-BE49-F238E27FC236}">
                <a16:creationId xmlns:a16="http://schemas.microsoft.com/office/drawing/2014/main" id="{5631E7BF-829D-4710-9DC3-2D5B6022B084}"/>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0C5781FC-B48B-4D11-A800-FD0DE0AD730B}" type="slidenum">
              <a:rPr lang="es-ES" altLang="es-MX">
                <a:solidFill>
                  <a:srgbClr val="898989"/>
                </a:solidFill>
              </a:rPr>
              <a:pPr/>
              <a:t>32</a:t>
            </a:fld>
            <a:endParaRPr lang="es-ES" altLang="es-MX">
              <a:solidFill>
                <a:srgbClr val="898989"/>
              </a:solidFill>
            </a:endParaRPr>
          </a:p>
        </p:txBody>
      </p:sp>
      <p:sp>
        <p:nvSpPr>
          <p:cNvPr id="27653" name="Rectangle 4">
            <a:extLst>
              <a:ext uri="{FF2B5EF4-FFF2-40B4-BE49-F238E27FC236}">
                <a16:creationId xmlns:a16="http://schemas.microsoft.com/office/drawing/2014/main" id="{6A769BD8-273C-4707-8A21-8F41BE1664B2}"/>
              </a:ext>
            </a:extLst>
          </p:cNvPr>
          <p:cNvSpPr>
            <a:spLocks noChangeArrowheads="1"/>
          </p:cNvSpPr>
          <p:nvPr/>
        </p:nvSpPr>
        <p:spPr bwMode="auto">
          <a:xfrm>
            <a:off x="8040689" y="5589589"/>
            <a:ext cx="1171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Bef>
                <a:spcPct val="20000"/>
              </a:spcBef>
              <a:buClr>
                <a:schemeClr val="folHlink"/>
              </a:buClr>
              <a:buSzPct val="90000"/>
              <a:buFont typeface="Wingdings" panose="05000000000000000000" pitchFamily="2" charset="2"/>
              <a:buNone/>
            </a:pPr>
            <a:r>
              <a:rPr lang="es-ES_tradnl" altLang="es-MX"/>
              <a:t>	</a:t>
            </a:r>
            <a:r>
              <a:rPr lang="es-ES_tradnl" altLang="es-MX" sz="800"/>
              <a:t>.</a:t>
            </a:r>
            <a:endParaRPr lang="es-MX" altLang="es-MX" sz="800"/>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paginas.seccionamarilla.com.mx/img/upload/dualidad-econommica-logo.jpg">
            <a:extLst>
              <a:ext uri="{FF2B5EF4-FFF2-40B4-BE49-F238E27FC236}">
                <a16:creationId xmlns:a16="http://schemas.microsoft.com/office/drawing/2014/main" id="{2F93DA26-13CF-4699-B52B-71A1061614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6141" y="1894639"/>
            <a:ext cx="3722473" cy="433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3">
            <a:extLst>
              <a:ext uri="{FF2B5EF4-FFF2-40B4-BE49-F238E27FC236}">
                <a16:creationId xmlns:a16="http://schemas.microsoft.com/office/drawing/2014/main" id="{45DBF4D4-5D5F-42FC-B1A7-4C10C345F33C}"/>
              </a:ext>
            </a:extLst>
          </p:cNvPr>
          <p:cNvSpPr>
            <a:spLocks noGrp="1" noChangeArrowheads="1"/>
          </p:cNvSpPr>
          <p:nvPr>
            <p:ph type="title"/>
          </p:nvPr>
        </p:nvSpPr>
        <p:spPr/>
        <p:txBody>
          <a:bodyPr>
            <a:normAutofit/>
          </a:bodyPr>
          <a:lstStyle/>
          <a:p>
            <a:pPr algn="ctr">
              <a:buNone/>
              <a:defRPr/>
            </a:pPr>
            <a:r>
              <a:rPr lang="es-MX" b="1" dirty="0">
                <a:latin typeface="Arial Black" pitchFamily="34" charset="0"/>
              </a:rPr>
              <a:t>Dualidad económica</a:t>
            </a:r>
            <a:br>
              <a:rPr lang="es-ES" b="1" dirty="0">
                <a:latin typeface="Arial Black" pitchFamily="34" charset="0"/>
              </a:rPr>
            </a:br>
            <a:endParaRPr lang="es-MX" b="1" dirty="0">
              <a:latin typeface="Arial Black" pitchFamily="34" charset="0"/>
            </a:endParaRPr>
          </a:p>
        </p:txBody>
      </p:sp>
      <p:sp>
        <p:nvSpPr>
          <p:cNvPr id="2" name="Marcador de contenido 1">
            <a:extLst>
              <a:ext uri="{FF2B5EF4-FFF2-40B4-BE49-F238E27FC236}">
                <a16:creationId xmlns:a16="http://schemas.microsoft.com/office/drawing/2014/main" id="{D1A60194-C4BF-16F6-F61D-6186978B8F56}"/>
              </a:ext>
            </a:extLst>
          </p:cNvPr>
          <p:cNvSpPr>
            <a:spLocks noGrp="1"/>
          </p:cNvSpPr>
          <p:nvPr>
            <p:ph sz="half" idx="1"/>
          </p:nvPr>
        </p:nvSpPr>
        <p:spPr/>
        <p:txBody>
          <a:bodyPr>
            <a:normAutofit fontScale="92500"/>
          </a:bodyPr>
          <a:lstStyle/>
          <a:p>
            <a:pPr marL="0" indent="0" algn="just">
              <a:buNone/>
              <a:defRPr/>
            </a:pPr>
            <a:r>
              <a:rPr lang="es-MX" dirty="0">
                <a:latin typeface="Arial" panose="020B0604020202020204" pitchFamily="34" charset="0"/>
                <a:cs typeface="Arial" panose="020B0604020202020204" pitchFamily="34" charset="0"/>
              </a:rPr>
              <a:t>La estructura financiera de una entidad económica está constituida por los </a:t>
            </a:r>
            <a:r>
              <a:rPr lang="es-MX" b="1" dirty="0">
                <a:latin typeface="Arial" panose="020B0604020202020204" pitchFamily="34" charset="0"/>
                <a:cs typeface="Arial" panose="020B0604020202020204" pitchFamily="34" charset="0"/>
              </a:rPr>
              <a:t>recursos </a:t>
            </a:r>
            <a:r>
              <a:rPr lang="es-MX" dirty="0">
                <a:latin typeface="Arial" panose="020B0604020202020204" pitchFamily="34" charset="0"/>
                <a:cs typeface="Arial" panose="020B0604020202020204" pitchFamily="34" charset="0"/>
              </a:rPr>
              <a:t>de los que dispone para la consecución de sus fines y por las </a:t>
            </a:r>
            <a:r>
              <a:rPr lang="es-MX" b="1" dirty="0">
                <a:latin typeface="Arial" panose="020B0604020202020204" pitchFamily="34" charset="0"/>
                <a:cs typeface="Arial" panose="020B0604020202020204" pitchFamily="34" charset="0"/>
              </a:rPr>
              <a:t>fuentes </a:t>
            </a:r>
            <a:r>
              <a:rPr lang="es-MX" dirty="0">
                <a:latin typeface="Arial" panose="020B0604020202020204" pitchFamily="34" charset="0"/>
                <a:cs typeface="Arial" panose="020B0604020202020204" pitchFamily="34" charset="0"/>
              </a:rPr>
              <a:t>para obtener dichos recursos, ya sean propias o ajenas.</a:t>
            </a:r>
            <a:r>
              <a:rPr lang="es-ES" dirty="0">
                <a:latin typeface="Arial" panose="020B0604020202020204" pitchFamily="34" charset="0"/>
                <a:cs typeface="Arial" panose="020B0604020202020204" pitchFamily="34" charset="0"/>
              </a:rPr>
              <a:t> </a:t>
            </a:r>
          </a:p>
          <a:p>
            <a:pPr marL="0" indent="0" algn="just">
              <a:buNone/>
              <a:defRPr/>
            </a:pPr>
            <a:r>
              <a:rPr lang="es-MX" dirty="0">
                <a:latin typeface="Arial" panose="020B0604020202020204" pitchFamily="34" charset="0"/>
                <a:cs typeface="Arial" panose="020B0604020202020204" pitchFamily="34" charset="0"/>
              </a:rPr>
              <a:t>El reconocimiento de las transacciones y otros eventos puede afectar tanto a la estructura financiera como a los resultados de una entidad, lo cual puede presentarse cuando se genera un ingreso o al incurrir en un costo o un gasto. En otras ocasiones afecta sólo la estructura financiera, tal como cuando se cobra un instrumento financiero o cuando se liquida un financiamiento.</a:t>
            </a:r>
          </a:p>
        </p:txBody>
      </p:sp>
      <p:sp>
        <p:nvSpPr>
          <p:cNvPr id="3" name="Marcador de contenido 2">
            <a:extLst>
              <a:ext uri="{FF2B5EF4-FFF2-40B4-BE49-F238E27FC236}">
                <a16:creationId xmlns:a16="http://schemas.microsoft.com/office/drawing/2014/main" id="{BEEA2A81-8664-BFDE-5919-82BB1DB071D8}"/>
              </a:ext>
            </a:extLst>
          </p:cNvPr>
          <p:cNvSpPr>
            <a:spLocks noGrp="1"/>
          </p:cNvSpPr>
          <p:nvPr>
            <p:ph sz="half" idx="2"/>
          </p:nvPr>
        </p:nvSpPr>
        <p:spPr/>
        <p:txBody>
          <a:bodyPr>
            <a:normAutofit fontScale="92500"/>
          </a:bodyPr>
          <a:lstStyle/>
          <a:p>
            <a:endParaRPr lang="es-MX"/>
          </a:p>
        </p:txBody>
      </p:sp>
      <p:sp>
        <p:nvSpPr>
          <p:cNvPr id="8" name="7 Marcador de número de diapositiva">
            <a:extLst>
              <a:ext uri="{FF2B5EF4-FFF2-40B4-BE49-F238E27FC236}">
                <a16:creationId xmlns:a16="http://schemas.microsoft.com/office/drawing/2014/main" id="{16B97C3A-75C5-4031-B9A0-19B7FEE335E9}"/>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A3C711E-8E74-4074-9CC8-F4A3A04CDD5E}" type="slidenum">
              <a:rPr lang="es-ES" altLang="es-MX">
                <a:solidFill>
                  <a:srgbClr val="898989"/>
                </a:solidFill>
              </a:rPr>
              <a:pPr/>
              <a:t>33</a:t>
            </a:fld>
            <a:endParaRPr lang="es-ES" altLang="es-MX">
              <a:solidFill>
                <a:srgbClr val="898989"/>
              </a:solidFill>
            </a:endParaRPr>
          </a:p>
        </p:txBody>
      </p:sp>
      <p:pic>
        <p:nvPicPr>
          <p:cNvPr id="28678" name="Picture 4" descr="http://2.bp.blogspot.com/-WoLHRwrNU0E/TVk1yqqvlfI/AAAAAAAAADM/5CFCJGeyJ9I/s1600/La+partida+doble.jpg">
            <a:extLst>
              <a:ext uri="{FF2B5EF4-FFF2-40B4-BE49-F238E27FC236}">
                <a16:creationId xmlns:a16="http://schemas.microsoft.com/office/drawing/2014/main" id="{DADAE3FE-997A-4BE8-A9A7-E2CB6C409E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40913" y="5084764"/>
            <a:ext cx="735012"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1027">
            <a:extLst>
              <a:ext uri="{FF2B5EF4-FFF2-40B4-BE49-F238E27FC236}">
                <a16:creationId xmlns:a16="http://schemas.microsoft.com/office/drawing/2014/main" id="{D65E3077-73F2-41B8-B94B-530094E407BB}"/>
              </a:ext>
            </a:extLst>
          </p:cNvPr>
          <p:cNvSpPr>
            <a:spLocks noGrp="1" noChangeArrowheads="1"/>
          </p:cNvSpPr>
          <p:nvPr>
            <p:ph type="title"/>
          </p:nvPr>
        </p:nvSpPr>
        <p:spPr/>
        <p:txBody>
          <a:bodyPr rtlCol="0">
            <a:normAutofit/>
          </a:bodyPr>
          <a:lstStyle/>
          <a:p>
            <a:pPr algn="ctr">
              <a:defRPr/>
            </a:pPr>
            <a:r>
              <a:rPr lang="es-MX" sz="3600" dirty="0">
                <a:latin typeface="Arial Black" pitchFamily="34" charset="0"/>
              </a:rPr>
              <a:t>CONSISTENCIA</a:t>
            </a:r>
            <a:endParaRPr lang="es-MX" sz="5400" dirty="0"/>
          </a:p>
        </p:txBody>
      </p:sp>
      <p:sp>
        <p:nvSpPr>
          <p:cNvPr id="2" name="Marcador de contenido 1">
            <a:extLst>
              <a:ext uri="{FF2B5EF4-FFF2-40B4-BE49-F238E27FC236}">
                <a16:creationId xmlns:a16="http://schemas.microsoft.com/office/drawing/2014/main" id="{0E0B8EBD-E250-CF16-0C98-9D5459695A77}"/>
              </a:ext>
            </a:extLst>
          </p:cNvPr>
          <p:cNvSpPr>
            <a:spLocks noGrp="1"/>
          </p:cNvSpPr>
          <p:nvPr>
            <p:ph idx="1"/>
          </p:nvPr>
        </p:nvSpPr>
        <p:spPr/>
        <p:txBody>
          <a:bodyPr>
            <a:normAutofit/>
          </a:bodyPr>
          <a:lstStyle/>
          <a:p>
            <a:pPr algn="just"/>
            <a:r>
              <a:rPr lang="es-MX" b="0" i="0" u="none" strike="noStrike" baseline="0" dirty="0">
                <a:latin typeface="ChaparralPro-Regular"/>
              </a:rPr>
              <a:t>Una entidad debe seguir un mismo tratamiento contable en transacciones u otros eventos similares, el cual debe permanecer a través del tiempo, en tanto no cambie la sustancia económica de dichas transacciones y eventos.</a:t>
            </a:r>
          </a:p>
          <a:p>
            <a:pPr algn="just"/>
            <a:r>
              <a:rPr lang="es-MX" b="0" i="0" u="none" strike="noStrike" baseline="0" dirty="0">
                <a:latin typeface="ChaparralPro-Regular"/>
              </a:rPr>
              <a:t>La consistencia propicia la generación de información financiera comparable, sin la cual no habría posibilidad de conocer si los cambios en los valores contables se deben a efectos económicos reales o tan sólo a cambios en los tratamientos contables. Por lo tanto, la consistencia coadyuva a la comparabilidad de la información financiera de una misma entidad en diferentes periodos contables y a la comparación con la de otras entidades.</a:t>
            </a:r>
            <a:endParaRPr lang="es-MX" sz="2400" dirty="0">
              <a:latin typeface="Arial" panose="020B0604020202020204" pitchFamily="34" charset="0"/>
              <a:cs typeface="Arial" panose="020B0604020202020204" pitchFamily="34" charset="0"/>
            </a:endParaRPr>
          </a:p>
        </p:txBody>
      </p:sp>
      <p:sp>
        <p:nvSpPr>
          <p:cNvPr id="8" name="7 Marcador de número de diapositiva">
            <a:extLst>
              <a:ext uri="{FF2B5EF4-FFF2-40B4-BE49-F238E27FC236}">
                <a16:creationId xmlns:a16="http://schemas.microsoft.com/office/drawing/2014/main" id="{7AD64E28-BD2E-41A6-A3A2-616A9E61D706}"/>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032EA565-6339-4E45-903A-C195EAD6AF53}" type="slidenum">
              <a:rPr lang="es-ES" altLang="es-MX">
                <a:solidFill>
                  <a:srgbClr val="898989"/>
                </a:solidFill>
              </a:rPr>
              <a:pPr/>
              <a:t>34</a:t>
            </a:fld>
            <a:endParaRPr lang="es-ES" altLang="es-MX">
              <a:solidFill>
                <a:srgbClr val="898989"/>
              </a:solidFill>
            </a:endParaRP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DB88CE0-5EF0-4DBA-0B97-0B31E69D09C4}"/>
              </a:ext>
            </a:extLst>
          </p:cNvPr>
          <p:cNvSpPr>
            <a:spLocks noGrp="1"/>
          </p:cNvSpPr>
          <p:nvPr>
            <p:ph type="ctrTitle"/>
          </p:nvPr>
        </p:nvSpPr>
        <p:spPr/>
        <p:txBody>
          <a:bodyPr/>
          <a:lstStyle/>
          <a:p>
            <a:r>
              <a:rPr lang="es-MX" dirty="0"/>
              <a:t>Objetivo de los Estados Financieros</a:t>
            </a:r>
          </a:p>
        </p:txBody>
      </p:sp>
      <p:sp>
        <p:nvSpPr>
          <p:cNvPr id="5" name="Subtítulo 4">
            <a:extLst>
              <a:ext uri="{FF2B5EF4-FFF2-40B4-BE49-F238E27FC236}">
                <a16:creationId xmlns:a16="http://schemas.microsoft.com/office/drawing/2014/main" id="{44E1AA85-8736-1AD2-8986-2224275AC80A}"/>
              </a:ext>
            </a:extLst>
          </p:cNvPr>
          <p:cNvSpPr>
            <a:spLocks noGrp="1"/>
          </p:cNvSpPr>
          <p:nvPr>
            <p:ph type="subTitle" idx="1"/>
          </p:nvPr>
        </p:nvSpPr>
        <p:spPr/>
        <p:txBody>
          <a:bodyPr/>
          <a:lstStyle/>
          <a:p>
            <a:r>
              <a:rPr lang="es-MX" dirty="0"/>
              <a:t>Capitulo 30</a:t>
            </a:r>
          </a:p>
        </p:txBody>
      </p:sp>
    </p:spTree>
    <p:extLst>
      <p:ext uri="{BB962C8B-B14F-4D97-AF65-F5344CB8AC3E}">
        <p14:creationId xmlns:p14="http://schemas.microsoft.com/office/powerpoint/2010/main" val="1174666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4D0CFB-E3FB-F148-55DD-E0B3576D736E}"/>
              </a:ext>
            </a:extLst>
          </p:cNvPr>
          <p:cNvSpPr>
            <a:spLocks noGrp="1"/>
          </p:cNvSpPr>
          <p:nvPr>
            <p:ph type="title"/>
          </p:nvPr>
        </p:nvSpPr>
        <p:spPr/>
        <p:txBody>
          <a:bodyPr/>
          <a:lstStyle/>
          <a:p>
            <a:r>
              <a:rPr lang="es-MX" dirty="0"/>
              <a:t>Principales cambios</a:t>
            </a:r>
          </a:p>
        </p:txBody>
      </p:sp>
      <p:sp>
        <p:nvSpPr>
          <p:cNvPr id="3" name="Marcador de contenido 2">
            <a:extLst>
              <a:ext uri="{FF2B5EF4-FFF2-40B4-BE49-F238E27FC236}">
                <a16:creationId xmlns:a16="http://schemas.microsoft.com/office/drawing/2014/main" id="{9D78D0B8-3A28-072F-E4DB-BF244847FEFB}"/>
              </a:ext>
            </a:extLst>
          </p:cNvPr>
          <p:cNvSpPr>
            <a:spLocks noGrp="1"/>
          </p:cNvSpPr>
          <p:nvPr>
            <p:ph idx="1"/>
          </p:nvPr>
        </p:nvSpPr>
        <p:spPr/>
        <p:txBody>
          <a:bodyPr>
            <a:normAutofit/>
          </a:bodyPr>
          <a:lstStyle/>
          <a:p>
            <a:pPr algn="just"/>
            <a:r>
              <a:rPr lang="es-MX" b="0" i="0" u="none" strike="noStrike" baseline="0" dirty="0">
                <a:latin typeface="ChaparralPro-Regular"/>
              </a:rPr>
              <a:t>Este capítulo cambió de nombre; antes se llamaba </a:t>
            </a:r>
            <a:r>
              <a:rPr lang="es-MX" b="0" i="1" u="none" strike="noStrike" baseline="0" dirty="0">
                <a:latin typeface="ChaparralPro-Italic"/>
              </a:rPr>
              <a:t>Necesidades de los usuarios y objetivos de los estados financieros </a:t>
            </a:r>
            <a:r>
              <a:rPr lang="es-MX" b="0" i="0" u="none" strike="noStrike" baseline="0" dirty="0">
                <a:latin typeface="ChaparralPro-Regular"/>
              </a:rPr>
              <a:t>y ahora, se llama </a:t>
            </a:r>
            <a:r>
              <a:rPr lang="es-MX" b="0" i="1" u="none" strike="noStrike" baseline="0" dirty="0">
                <a:latin typeface="ChaparralPro-Italic"/>
              </a:rPr>
              <a:t>Objetivo de los estados financieros</a:t>
            </a:r>
            <a:r>
              <a:rPr lang="es-MX" b="0" i="0" u="none" strike="noStrike" baseline="0" dirty="0">
                <a:latin typeface="ChaparralPro-Regular"/>
              </a:rPr>
              <a:t>. </a:t>
            </a:r>
          </a:p>
          <a:p>
            <a:pPr algn="just"/>
            <a:r>
              <a:rPr lang="es-MX" b="0" i="0" u="none" strike="noStrike" baseline="0" dirty="0">
                <a:latin typeface="ChaparralPro-Regular"/>
              </a:rPr>
              <a:t>La razón del cambio es dejar un título más simple, tomando en cuenta que, para que los estados financieros cumplan su objetivo, es necesario entender las necesidades de los usuarios de dicha información, quienes fundamentalmente requieren de información útil para tomar decisiones económicas con respecto a la entidad.</a:t>
            </a:r>
          </a:p>
          <a:p>
            <a:pPr algn="just"/>
            <a:endParaRPr lang="es-MX" sz="2400" dirty="0"/>
          </a:p>
        </p:txBody>
      </p:sp>
    </p:spTree>
    <p:extLst>
      <p:ext uri="{BB962C8B-B14F-4D97-AF65-F5344CB8AC3E}">
        <p14:creationId xmlns:p14="http://schemas.microsoft.com/office/powerpoint/2010/main" val="2199418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89D054-E819-D5AA-4267-CC51AFB64D21}"/>
              </a:ext>
            </a:extLst>
          </p:cNvPr>
          <p:cNvSpPr>
            <a:spLocks noGrp="1"/>
          </p:cNvSpPr>
          <p:nvPr>
            <p:ph type="title"/>
          </p:nvPr>
        </p:nvSpPr>
        <p:spPr/>
        <p:txBody>
          <a:bodyPr/>
          <a:lstStyle/>
          <a:p>
            <a:r>
              <a:rPr lang="es-MX" dirty="0"/>
              <a:t>Necesidades de los usuarios de los EF.</a:t>
            </a:r>
          </a:p>
        </p:txBody>
      </p:sp>
      <p:sp>
        <p:nvSpPr>
          <p:cNvPr id="3" name="Marcador de contenido 2">
            <a:extLst>
              <a:ext uri="{FF2B5EF4-FFF2-40B4-BE49-F238E27FC236}">
                <a16:creationId xmlns:a16="http://schemas.microsoft.com/office/drawing/2014/main" id="{5B071FA4-B556-0410-A88A-FFE03D313252}"/>
              </a:ext>
            </a:extLst>
          </p:cNvPr>
          <p:cNvSpPr>
            <a:spLocks noGrp="1"/>
          </p:cNvSpPr>
          <p:nvPr>
            <p:ph idx="1"/>
          </p:nvPr>
        </p:nvSpPr>
        <p:spPr/>
        <p:txBody>
          <a:bodyPr>
            <a:normAutofit lnSpcReduction="10000"/>
          </a:bodyPr>
          <a:lstStyle/>
          <a:p>
            <a:pPr algn="just"/>
            <a:r>
              <a:rPr lang="es-MX" dirty="0"/>
              <a:t>Para que los estados financieros cumplan su función es necesario entender las necesidades de sus usuarios, quienes requieren de información útil para tomar decisiones económicas con respecto a la entidad.</a:t>
            </a:r>
          </a:p>
          <a:p>
            <a:pPr algn="just"/>
            <a:r>
              <a:rPr lang="es-MX" sz="1800" b="0" i="0" u="none" strike="noStrike" baseline="0" dirty="0">
                <a:latin typeface="ChaparralPro-Regular"/>
              </a:rPr>
              <a:t>Un usuario de los estados financieros es cualquier ente, presente o potencial, interesado en la información financiera de una entidad, para que en función de esta lleve a cabo su toma decisiones en relación con dicha entidad. </a:t>
            </a:r>
          </a:p>
          <a:p>
            <a:pPr algn="just"/>
            <a:r>
              <a:rPr lang="es-MX" sz="1800" b="0" i="0" u="none" strike="noStrike" baseline="0" dirty="0">
                <a:latin typeface="ChaparralPro-Regular"/>
              </a:rPr>
              <a:t>Existen dos grupos de usuarios: </a:t>
            </a:r>
          </a:p>
          <a:p>
            <a:pPr algn="just"/>
            <a:r>
              <a:rPr lang="es-MX" sz="1800" b="0" i="0" u="none" strike="noStrike" baseline="0" dirty="0">
                <a:latin typeface="ChaparralPro-Regular"/>
              </a:rPr>
              <a:t>a) Uno es el de proveedores actuales o potenciales de financiamiento para la entidad, tales como los inversionistas, acreedores y proveedores de bienes y servicios, quienes esperan de la entidad el resarcimiento de recursos transferidos, incluyendo un rendimiento; </a:t>
            </a:r>
          </a:p>
          <a:p>
            <a:pPr algn="just"/>
            <a:r>
              <a:rPr lang="es-MX" sz="1800" b="0" i="0" u="none" strike="noStrike" baseline="0" dirty="0">
                <a:latin typeface="ChaparralPro-Regular"/>
              </a:rPr>
              <a:t>b) El otro grupo está conformado por un amplio universo de interesados en la entidad, tales como patrocinadores, clientes, empleados, autoridades y otros; es decir, son quienes no esperan de la entidad resarcimiento económico alguno.</a:t>
            </a:r>
            <a:endParaRPr lang="es-MX" dirty="0"/>
          </a:p>
        </p:txBody>
      </p:sp>
    </p:spTree>
    <p:extLst>
      <p:ext uri="{BB962C8B-B14F-4D97-AF65-F5344CB8AC3E}">
        <p14:creationId xmlns:p14="http://schemas.microsoft.com/office/powerpoint/2010/main" val="7597325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EF05E1-9EA3-AAAD-78A6-C594984EAD92}"/>
              </a:ext>
            </a:extLst>
          </p:cNvPr>
          <p:cNvSpPr>
            <a:spLocks noGrp="1"/>
          </p:cNvSpPr>
          <p:nvPr>
            <p:ph type="title"/>
          </p:nvPr>
        </p:nvSpPr>
        <p:spPr/>
        <p:txBody>
          <a:bodyPr/>
          <a:lstStyle/>
          <a:p>
            <a:r>
              <a:rPr lang="es-MX" dirty="0"/>
              <a:t>Para que necesitan los EF.</a:t>
            </a:r>
          </a:p>
        </p:txBody>
      </p:sp>
      <p:sp>
        <p:nvSpPr>
          <p:cNvPr id="3" name="Marcador de contenido 2">
            <a:extLst>
              <a:ext uri="{FF2B5EF4-FFF2-40B4-BE49-F238E27FC236}">
                <a16:creationId xmlns:a16="http://schemas.microsoft.com/office/drawing/2014/main" id="{00E09429-8006-FDF9-BA53-7EB4238C3538}"/>
              </a:ext>
            </a:extLst>
          </p:cNvPr>
          <p:cNvSpPr>
            <a:spLocks noGrp="1"/>
          </p:cNvSpPr>
          <p:nvPr>
            <p:ph idx="1"/>
          </p:nvPr>
        </p:nvSpPr>
        <p:spPr/>
        <p:txBody>
          <a:bodyPr/>
          <a:lstStyle/>
          <a:p>
            <a:pPr algn="just"/>
            <a:r>
              <a:rPr lang="es-MX" sz="1800" b="0" i="0" u="none" strike="noStrike" baseline="0" dirty="0">
                <a:latin typeface="ChaparralPro-Regular"/>
              </a:rPr>
              <a:t>El primer grupo de usuarios, también conocido como usuarios primarios, tiene el riesgo de no recuperar su inversión con un rendimiento, ya sea implícito como en el caso de inversionistas, explícito como en el caso de acreedores financieros o de mercado como en el caso de proveedores.</a:t>
            </a:r>
          </a:p>
          <a:p>
            <a:pPr algn="just"/>
            <a:r>
              <a:rPr lang="es-MX" sz="1800" b="0" i="0" u="none" strike="noStrike" baseline="0" dirty="0">
                <a:latin typeface="ChaparralPro-Regular"/>
              </a:rPr>
              <a:t>El segundo grupo tiene intereses muy diversos, tales como saber si las entidades que patrocina están cumpliendo sus objetivos; si la entidad de la cual se abastece podrá seguirle dando ese servicio; si la entidad en la cual trabaja tiene potencial para su propio crecimiento y cómo una autoridad puede regular actividades o llevar a cabo actividades de recaudación; y pueden existir muchos otros interesados.</a:t>
            </a:r>
            <a:endParaRPr lang="es-MX" dirty="0"/>
          </a:p>
        </p:txBody>
      </p:sp>
    </p:spTree>
    <p:extLst>
      <p:ext uri="{BB962C8B-B14F-4D97-AF65-F5344CB8AC3E}">
        <p14:creationId xmlns:p14="http://schemas.microsoft.com/office/powerpoint/2010/main" val="28984190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F60F5D-1522-8686-891A-25659E2F8075}"/>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EE1B19CC-81B1-AD94-42C3-1ACE3501F9A1}"/>
              </a:ext>
            </a:extLst>
          </p:cNvPr>
          <p:cNvSpPr>
            <a:spLocks noGrp="1"/>
          </p:cNvSpPr>
          <p:nvPr>
            <p:ph idx="1"/>
          </p:nvPr>
        </p:nvSpPr>
        <p:spPr/>
        <p:txBody>
          <a:bodyPr>
            <a:normAutofit/>
          </a:bodyPr>
          <a:lstStyle/>
          <a:p>
            <a:pPr algn="just"/>
            <a:r>
              <a:rPr lang="es-MX" dirty="0"/>
              <a:t>Cada usuario puede requerir información diferente; sin embargo, las NIF se orientan a la información que satisfaga a la mayoría de los usuarios, es decir, que satisfaga sus necesidades comunes. </a:t>
            </a:r>
          </a:p>
          <a:p>
            <a:pPr algn="just"/>
            <a:r>
              <a:rPr lang="es-MX" dirty="0"/>
              <a:t>Enfocarse en información común no impide que una entidad proporcione información que sea útil para un cierto tipo de usuarios. </a:t>
            </a:r>
          </a:p>
          <a:p>
            <a:pPr algn="just"/>
            <a:r>
              <a:rPr lang="es-MX" dirty="0"/>
              <a:t>La administración de la entidad también está interesada en los estados financieros, pero no es su única fuente de información, pues puede obtener internamente información más detallada; asimismo, los estados financieros pueden ser útiles para los reguladores; sin embargo, estos requieren generalmente información adicional dentro o fuera de los estados financieros.</a:t>
            </a:r>
          </a:p>
        </p:txBody>
      </p:sp>
    </p:spTree>
    <p:extLst>
      <p:ext uri="{BB962C8B-B14F-4D97-AF65-F5344CB8AC3E}">
        <p14:creationId xmlns:p14="http://schemas.microsoft.com/office/powerpoint/2010/main" val="1637922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5AC15F-E842-5948-ABDB-97DF14D3B796}"/>
              </a:ext>
            </a:extLst>
          </p:cNvPr>
          <p:cNvSpPr>
            <a:spLocks noGrp="1"/>
          </p:cNvSpPr>
          <p:nvPr>
            <p:ph type="title"/>
          </p:nvPr>
        </p:nvSpPr>
        <p:spPr/>
        <p:txBody>
          <a:bodyPr/>
          <a:lstStyle/>
          <a:p>
            <a:r>
              <a:rPr lang="es-MX" dirty="0"/>
              <a:t>Objetivo de los estados financieros</a:t>
            </a:r>
          </a:p>
        </p:txBody>
      </p:sp>
      <p:sp>
        <p:nvSpPr>
          <p:cNvPr id="3" name="Marcador de contenido 2">
            <a:extLst>
              <a:ext uri="{FF2B5EF4-FFF2-40B4-BE49-F238E27FC236}">
                <a16:creationId xmlns:a16="http://schemas.microsoft.com/office/drawing/2014/main" id="{60F92B87-E25E-0EB6-4907-E6D6C9BBFFB6}"/>
              </a:ext>
            </a:extLst>
          </p:cNvPr>
          <p:cNvSpPr>
            <a:spLocks noGrp="1"/>
          </p:cNvSpPr>
          <p:nvPr>
            <p:ph idx="1"/>
          </p:nvPr>
        </p:nvSpPr>
        <p:spPr/>
        <p:txBody>
          <a:bodyPr/>
          <a:lstStyle/>
          <a:p>
            <a:r>
              <a:rPr lang="es-MX" dirty="0"/>
              <a:t>El objetivo de los estados financieros es proveer información financiera sobre la entidad a los usuarios, existentes o potenciales, para tomar decisiones económicas en relación con la entidad.</a:t>
            </a:r>
          </a:p>
          <a:p>
            <a:r>
              <a:rPr lang="es-MX" dirty="0"/>
              <a:t>Para la toma de decisiones económicas, los usuarios necesitan información acerca de:</a:t>
            </a:r>
          </a:p>
          <a:p>
            <a:r>
              <a:rPr lang="es-MX" dirty="0"/>
              <a:t>a) los recursos y las obligaciones de la entidad, así como de los cambios en los mismos; y</a:t>
            </a:r>
          </a:p>
          <a:p>
            <a:r>
              <a:rPr lang="es-MX" dirty="0"/>
              <a:t>b) Qué tan eficaz y eficientemente la administración de la entidad ha cumplido sus obligaciones con respecto al uso de los recursos de la entidad.</a:t>
            </a:r>
          </a:p>
        </p:txBody>
      </p:sp>
    </p:spTree>
    <p:extLst>
      <p:ext uri="{BB962C8B-B14F-4D97-AF65-F5344CB8AC3E}">
        <p14:creationId xmlns:p14="http://schemas.microsoft.com/office/powerpoint/2010/main" val="3009782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157258-D52D-C63C-69D6-9C5013B8504E}"/>
              </a:ext>
            </a:extLst>
          </p:cNvPr>
          <p:cNvSpPr>
            <a:spLocks noGrp="1"/>
          </p:cNvSpPr>
          <p:nvPr>
            <p:ph type="title"/>
          </p:nvPr>
        </p:nvSpPr>
        <p:spPr/>
        <p:txBody>
          <a:bodyPr/>
          <a:lstStyle/>
          <a:p>
            <a:r>
              <a:rPr lang="es-MX" dirty="0"/>
              <a:t>Utilidad de los estados financieros</a:t>
            </a:r>
          </a:p>
        </p:txBody>
      </p:sp>
      <p:sp>
        <p:nvSpPr>
          <p:cNvPr id="3" name="Marcador de contenido 2">
            <a:extLst>
              <a:ext uri="{FF2B5EF4-FFF2-40B4-BE49-F238E27FC236}">
                <a16:creationId xmlns:a16="http://schemas.microsoft.com/office/drawing/2014/main" id="{9E554DB4-0042-A91B-75C0-49A5D4465AB1}"/>
              </a:ext>
            </a:extLst>
          </p:cNvPr>
          <p:cNvSpPr>
            <a:spLocks noGrp="1"/>
          </p:cNvSpPr>
          <p:nvPr>
            <p:ph idx="1"/>
          </p:nvPr>
        </p:nvSpPr>
        <p:spPr/>
        <p:txBody>
          <a:bodyPr>
            <a:normAutofit/>
          </a:bodyPr>
          <a:lstStyle/>
          <a:p>
            <a:r>
              <a:rPr lang="es-MX" dirty="0"/>
              <a:t>Considerando las necesidades comunes de los usuarios, los estados financieros también deben</a:t>
            </a:r>
          </a:p>
          <a:p>
            <a:r>
              <a:rPr lang="es-MX" dirty="0"/>
              <a:t>serles útiles para:</a:t>
            </a:r>
          </a:p>
          <a:p>
            <a:r>
              <a:rPr lang="es-MX" dirty="0"/>
              <a:t>a) Tomar decisiones de inversión o asignación de recursos a las entidades. Los principales interesados al respecto son quienes hacen o podrían hacer aportaciones, contribuciones o donaciones a la entidad. </a:t>
            </a:r>
          </a:p>
          <a:p>
            <a:r>
              <a:rPr lang="es-MX" dirty="0"/>
              <a:t>b) Tomar decisiones de otorgar crédito por parte de los acreedores y proveedores que esperan una retribución justa por la asignación de recursos o créditos. Los acreedores requieren para la toma de sus decisiones, información financiera que puedan comparar con la de otras entidades y de la misma entidad en diferentes periodos.</a:t>
            </a:r>
          </a:p>
        </p:txBody>
      </p:sp>
    </p:spTree>
    <p:extLst>
      <p:ext uri="{BB962C8B-B14F-4D97-AF65-F5344CB8AC3E}">
        <p14:creationId xmlns:p14="http://schemas.microsoft.com/office/powerpoint/2010/main" val="19946938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5C73C8-BCE7-426E-1D9D-CEDA86CD6EF9}"/>
              </a:ext>
            </a:extLst>
          </p:cNvPr>
          <p:cNvSpPr>
            <a:spLocks noGrp="1"/>
          </p:cNvSpPr>
          <p:nvPr>
            <p:ph type="title"/>
          </p:nvPr>
        </p:nvSpPr>
        <p:spPr/>
        <p:txBody>
          <a:bodyPr/>
          <a:lstStyle/>
          <a:p>
            <a:r>
              <a:rPr lang="es-MX" dirty="0"/>
              <a:t>Utilidad de los EF.</a:t>
            </a:r>
          </a:p>
        </p:txBody>
      </p:sp>
      <p:sp>
        <p:nvSpPr>
          <p:cNvPr id="3" name="Marcador de contenido 2">
            <a:extLst>
              <a:ext uri="{FF2B5EF4-FFF2-40B4-BE49-F238E27FC236}">
                <a16:creationId xmlns:a16="http://schemas.microsoft.com/office/drawing/2014/main" id="{6BCC15D6-773F-6BD6-3136-9CD744F2C0AF}"/>
              </a:ext>
            </a:extLst>
          </p:cNvPr>
          <p:cNvSpPr>
            <a:spLocks noGrp="1"/>
          </p:cNvSpPr>
          <p:nvPr>
            <p:ph idx="1"/>
          </p:nvPr>
        </p:nvSpPr>
        <p:spPr/>
        <p:txBody>
          <a:bodyPr>
            <a:normAutofit/>
          </a:bodyPr>
          <a:lstStyle/>
          <a:p>
            <a:pPr algn="just"/>
            <a:r>
              <a:rPr lang="es-MX" sz="1800" b="0" i="0" u="none" strike="noStrike" baseline="0" dirty="0">
                <a:latin typeface="ChaparralPro-Regular"/>
              </a:rPr>
              <a:t>c) evaluar la capacidad de la entidad para generar recursos por sus actividades operativas;</a:t>
            </a:r>
          </a:p>
          <a:p>
            <a:pPr algn="just"/>
            <a:r>
              <a:rPr lang="es-MX" sz="1800" b="0" i="0" u="none" strike="noStrike" baseline="0" dirty="0">
                <a:latin typeface="ChaparralPro-Regular"/>
              </a:rPr>
              <a:t>d) distinguir el origen y las características de las fuentes de financiamiento de la entidad, así como el costo financiero de las mismas. Esta es una necesidad común, pues todos están interesados en conocer cuáles son los recursos financieros de que dispone la entidad para llevar a cabo sus fines, cómo los obtuvo, cómo los aplicó y, finalmente, qué costo ha tenido;</a:t>
            </a:r>
          </a:p>
          <a:p>
            <a:pPr algn="just"/>
            <a:r>
              <a:rPr lang="es-MX" sz="1800" b="0" i="0" u="none" strike="noStrike" baseline="0" dirty="0">
                <a:latin typeface="ChaparralPro-Regular"/>
              </a:rPr>
              <a:t>e) formarse un juicio de cómo se ha manejado la entidad y evaluar la gestión de su administración, a través de un análisis que permita conocer la rentabilidad, solvencia y capacidad de crecimiento de la entidad para formarse un juicio de cómo y en qué medida la entidad ha venido cumpliendo sus objetivos; y</a:t>
            </a:r>
          </a:p>
          <a:p>
            <a:pPr algn="just"/>
            <a:r>
              <a:rPr lang="es-MX" sz="1800" b="0" i="0" u="none" strike="noStrike" baseline="0" dirty="0">
                <a:latin typeface="ChaparralPro-Regular"/>
              </a:rPr>
              <a:t>f) conocer, entre otras cosas, la capacidad de la entidad para crecer, generar y aplicar efectivo, su productividad, los cambios en sus recursos y en sus obligaciones, el desempeño de su administración, su capacidad para mantener el capital, su potencial para continuar operando en condiciones normales, y su capacidad para cumplir su responsabilidad social a un nivel satisfactorio.</a:t>
            </a:r>
            <a:endParaRPr lang="es-MX" dirty="0"/>
          </a:p>
        </p:txBody>
      </p:sp>
    </p:spTree>
    <p:extLst>
      <p:ext uri="{BB962C8B-B14F-4D97-AF65-F5344CB8AC3E}">
        <p14:creationId xmlns:p14="http://schemas.microsoft.com/office/powerpoint/2010/main" val="3270822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0726AB-295E-6F20-2F2B-53EFCE07609F}"/>
              </a:ext>
            </a:extLst>
          </p:cNvPr>
          <p:cNvSpPr>
            <a:spLocks noGrp="1"/>
          </p:cNvSpPr>
          <p:nvPr>
            <p:ph type="title"/>
          </p:nvPr>
        </p:nvSpPr>
        <p:spPr/>
        <p:txBody>
          <a:bodyPr/>
          <a:lstStyle/>
          <a:p>
            <a:r>
              <a:rPr lang="es-MX" dirty="0"/>
              <a:t>Información proporcionada en los EF.</a:t>
            </a:r>
          </a:p>
        </p:txBody>
      </p:sp>
      <p:sp>
        <p:nvSpPr>
          <p:cNvPr id="3" name="Marcador de contenido 2">
            <a:extLst>
              <a:ext uri="{FF2B5EF4-FFF2-40B4-BE49-F238E27FC236}">
                <a16:creationId xmlns:a16="http://schemas.microsoft.com/office/drawing/2014/main" id="{098BCB8F-C9FB-6603-048A-0A4F90C62FF6}"/>
              </a:ext>
            </a:extLst>
          </p:cNvPr>
          <p:cNvSpPr>
            <a:spLocks noGrp="1"/>
          </p:cNvSpPr>
          <p:nvPr>
            <p:ph idx="1"/>
          </p:nvPr>
        </p:nvSpPr>
        <p:spPr/>
        <p:txBody>
          <a:bodyPr/>
          <a:lstStyle/>
          <a:p>
            <a:pPr algn="just"/>
            <a:r>
              <a:rPr lang="es-MX" dirty="0"/>
              <a:t>Las NIF se centran en los estados financieros, los cuales son la representación estructurada de la situación financiera a una fecha determinada, y de los resultados de operación, los cambios en el capital contable y los flujos de efectivo por un periodo contable, de una entidad; presentan información de una entidad que es útil al usuario en el proceso de la toma de sus decisiones económicas;</a:t>
            </a:r>
          </a:p>
        </p:txBody>
      </p:sp>
    </p:spTree>
    <p:extLst>
      <p:ext uri="{BB962C8B-B14F-4D97-AF65-F5344CB8AC3E}">
        <p14:creationId xmlns:p14="http://schemas.microsoft.com/office/powerpoint/2010/main" val="20398504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Oval 3">
            <a:extLst>
              <a:ext uri="{FF2B5EF4-FFF2-40B4-BE49-F238E27FC236}">
                <a16:creationId xmlns:a16="http://schemas.microsoft.com/office/drawing/2014/main" id="{10DCA732-6701-45D2-A56E-4EFEEF46F60E}"/>
              </a:ext>
            </a:extLst>
          </p:cNvPr>
          <p:cNvSpPr>
            <a:spLocks noChangeArrowheads="1"/>
          </p:cNvSpPr>
          <p:nvPr/>
        </p:nvSpPr>
        <p:spPr bwMode="auto">
          <a:xfrm>
            <a:off x="1952626" y="1052514"/>
            <a:ext cx="3711575" cy="1876425"/>
          </a:xfrm>
          <a:prstGeom prst="ellipse">
            <a:avLst/>
          </a:prstGeom>
          <a:solidFill>
            <a:srgbClr val="943634"/>
          </a:solidFill>
          <a:ln w="9525">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s-MX" altLang="es-MX" sz="1600" b="1">
                <a:solidFill>
                  <a:schemeClr val="bg1"/>
                </a:solidFill>
                <a:latin typeface="Arial Black" panose="020B0A04020102020204" pitchFamily="34" charset="0"/>
              </a:rPr>
              <a:t>La situación </a:t>
            </a:r>
          </a:p>
          <a:p>
            <a:pPr algn="ctr"/>
            <a:r>
              <a:rPr lang="es-MX" altLang="es-MX" sz="1600" b="1">
                <a:solidFill>
                  <a:schemeClr val="bg1"/>
                </a:solidFill>
                <a:latin typeface="Arial Black" panose="020B0A04020102020204" pitchFamily="34" charset="0"/>
              </a:rPr>
              <a:t>Financiera (recursos económicos y sus fuentes de financiamiento).</a:t>
            </a:r>
            <a:endParaRPr lang="es-MX" altLang="es-MX" sz="1600">
              <a:solidFill>
                <a:schemeClr val="bg1"/>
              </a:solidFill>
              <a:latin typeface="Arial Black" panose="020B0A04020102020204" pitchFamily="34" charset="0"/>
            </a:endParaRPr>
          </a:p>
        </p:txBody>
      </p:sp>
      <p:sp>
        <p:nvSpPr>
          <p:cNvPr id="34819" name="Oval 4">
            <a:extLst>
              <a:ext uri="{FF2B5EF4-FFF2-40B4-BE49-F238E27FC236}">
                <a16:creationId xmlns:a16="http://schemas.microsoft.com/office/drawing/2014/main" id="{71A29D45-02AD-4C0E-A842-EBF1A4C9F537}"/>
              </a:ext>
            </a:extLst>
          </p:cNvPr>
          <p:cNvSpPr>
            <a:spLocks noChangeArrowheads="1"/>
          </p:cNvSpPr>
          <p:nvPr/>
        </p:nvSpPr>
        <p:spPr bwMode="auto">
          <a:xfrm>
            <a:off x="6381750" y="1127126"/>
            <a:ext cx="3500438" cy="1482725"/>
          </a:xfrm>
          <a:prstGeom prst="ellipse">
            <a:avLst/>
          </a:prstGeom>
          <a:solidFill>
            <a:srgbClr val="943634"/>
          </a:solidFill>
          <a:ln w="9525">
            <a:solidFill>
              <a:schemeClr val="tx1"/>
            </a:solidFill>
            <a:round/>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es-MX" altLang="es-MX" b="1">
              <a:solidFill>
                <a:schemeClr val="bg1"/>
              </a:solidFill>
              <a:latin typeface="Arial Black" panose="020B0A04020102020204" pitchFamily="34" charset="0"/>
            </a:endParaRPr>
          </a:p>
          <a:p>
            <a:pPr algn="ctr"/>
            <a:r>
              <a:rPr lang="es-MX" altLang="es-MX" b="1">
                <a:solidFill>
                  <a:schemeClr val="bg1"/>
                </a:solidFill>
                <a:latin typeface="Arial Black" panose="020B0A04020102020204" pitchFamily="34" charset="0"/>
              </a:rPr>
              <a:t>La actividad </a:t>
            </a:r>
          </a:p>
          <a:p>
            <a:pPr algn="ctr"/>
            <a:r>
              <a:rPr lang="es-MX" altLang="es-MX" b="1">
                <a:solidFill>
                  <a:schemeClr val="bg1"/>
                </a:solidFill>
                <a:latin typeface="Arial Black" panose="020B0A04020102020204" pitchFamily="34" charset="0"/>
              </a:rPr>
              <a:t>operativa</a:t>
            </a:r>
            <a:endParaRPr lang="es-MX" altLang="es-MX" sz="3200">
              <a:solidFill>
                <a:schemeClr val="bg1"/>
              </a:solidFill>
              <a:latin typeface="Arial Black" panose="020B0A04020102020204" pitchFamily="34" charset="0"/>
            </a:endParaRPr>
          </a:p>
        </p:txBody>
      </p:sp>
      <p:sp>
        <p:nvSpPr>
          <p:cNvPr id="34820" name="Oval 5">
            <a:extLst>
              <a:ext uri="{FF2B5EF4-FFF2-40B4-BE49-F238E27FC236}">
                <a16:creationId xmlns:a16="http://schemas.microsoft.com/office/drawing/2014/main" id="{1C55DED2-5F26-48E2-BB77-F399446F408A}"/>
              </a:ext>
            </a:extLst>
          </p:cNvPr>
          <p:cNvSpPr>
            <a:spLocks noChangeArrowheads="1"/>
          </p:cNvSpPr>
          <p:nvPr/>
        </p:nvSpPr>
        <p:spPr bwMode="auto">
          <a:xfrm>
            <a:off x="2095500" y="4500564"/>
            <a:ext cx="3640138" cy="1736725"/>
          </a:xfrm>
          <a:prstGeom prst="ellipse">
            <a:avLst/>
          </a:prstGeom>
          <a:solidFill>
            <a:srgbClr val="943634"/>
          </a:solidFill>
          <a:ln w="9525">
            <a:solidFill>
              <a:schemeClr val="tx1"/>
            </a:solidFill>
            <a:round/>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s-MX" altLang="es-MX" sz="1700" b="1">
                <a:solidFill>
                  <a:schemeClr val="bg1"/>
                </a:solidFill>
                <a:latin typeface="Arial Black" panose="020B0A04020102020204" pitchFamily="34" charset="0"/>
              </a:rPr>
              <a:t>Los flujos de efectivo o, en su caso, cambios en la Situación Financiera</a:t>
            </a:r>
            <a:endParaRPr lang="es-MX" altLang="es-MX" sz="1700">
              <a:solidFill>
                <a:schemeClr val="bg1"/>
              </a:solidFill>
              <a:latin typeface="Arial Black" panose="020B0A04020102020204" pitchFamily="34" charset="0"/>
            </a:endParaRPr>
          </a:p>
        </p:txBody>
      </p:sp>
      <p:sp>
        <p:nvSpPr>
          <p:cNvPr id="34821" name="Oval 6">
            <a:extLst>
              <a:ext uri="{FF2B5EF4-FFF2-40B4-BE49-F238E27FC236}">
                <a16:creationId xmlns:a16="http://schemas.microsoft.com/office/drawing/2014/main" id="{00CF9704-085D-4B86-A9EB-06A81300A076}"/>
              </a:ext>
            </a:extLst>
          </p:cNvPr>
          <p:cNvSpPr>
            <a:spLocks noChangeArrowheads="1"/>
          </p:cNvSpPr>
          <p:nvPr/>
        </p:nvSpPr>
        <p:spPr bwMode="auto">
          <a:xfrm>
            <a:off x="6383338" y="4365626"/>
            <a:ext cx="3498850" cy="1800225"/>
          </a:xfrm>
          <a:prstGeom prst="ellipse">
            <a:avLst/>
          </a:prstGeom>
          <a:solidFill>
            <a:srgbClr val="943634"/>
          </a:solidFill>
          <a:ln w="9525">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s-MX" altLang="es-MX" sz="1600" b="1">
                <a:solidFill>
                  <a:schemeClr val="bg1"/>
                </a:solidFill>
                <a:latin typeface="Arial Black" panose="020B0A04020102020204" pitchFamily="34" charset="0"/>
              </a:rPr>
              <a:t>La revelación sobre políticas contables, entorno, viabilidad como negocio en marcha</a:t>
            </a:r>
            <a:endParaRPr lang="es-MX" altLang="es-MX" sz="1600">
              <a:solidFill>
                <a:schemeClr val="bg1"/>
              </a:solidFill>
              <a:latin typeface="Arial Black" panose="020B0A04020102020204" pitchFamily="34" charset="0"/>
            </a:endParaRPr>
          </a:p>
        </p:txBody>
      </p:sp>
      <p:sp>
        <p:nvSpPr>
          <p:cNvPr id="34822" name="Rectangle 7">
            <a:extLst>
              <a:ext uri="{FF2B5EF4-FFF2-40B4-BE49-F238E27FC236}">
                <a16:creationId xmlns:a16="http://schemas.microsoft.com/office/drawing/2014/main" id="{A0F0DB11-EEE6-40A8-A6FE-00AFE15AECF7}"/>
              </a:ext>
            </a:extLst>
          </p:cNvPr>
          <p:cNvSpPr>
            <a:spLocks noChangeArrowheads="1"/>
          </p:cNvSpPr>
          <p:nvPr/>
        </p:nvSpPr>
        <p:spPr bwMode="auto">
          <a:xfrm>
            <a:off x="4953000" y="2857500"/>
            <a:ext cx="2344738" cy="1335088"/>
          </a:xfrm>
          <a:prstGeom prst="rect">
            <a:avLst/>
          </a:prstGeom>
          <a:solidFill>
            <a:srgbClr val="943634"/>
          </a:solidFill>
          <a:ln w="9525">
            <a:solidFill>
              <a:schemeClr val="tx1"/>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s-MX" altLang="es-MX" sz="1600" b="1">
                <a:solidFill>
                  <a:schemeClr val="bg1"/>
                </a:solidFill>
                <a:latin typeface="Arial Black" panose="020B0A04020102020204" pitchFamily="34" charset="0"/>
              </a:rPr>
              <a:t>Los estados financieros deben proporcionar información sobre</a:t>
            </a:r>
            <a:endParaRPr lang="es-MX" altLang="es-MX" sz="2400">
              <a:solidFill>
                <a:schemeClr val="bg1"/>
              </a:solidFill>
              <a:latin typeface="Arial Black" panose="020B0A04020102020204" pitchFamily="34" charset="0"/>
            </a:endParaRPr>
          </a:p>
        </p:txBody>
      </p:sp>
      <p:sp>
        <p:nvSpPr>
          <p:cNvPr id="34823" name="AutoShape 8">
            <a:extLst>
              <a:ext uri="{FF2B5EF4-FFF2-40B4-BE49-F238E27FC236}">
                <a16:creationId xmlns:a16="http://schemas.microsoft.com/office/drawing/2014/main" id="{C6CBCF10-41BF-4231-9B50-C17BE087133D}"/>
              </a:ext>
            </a:extLst>
          </p:cNvPr>
          <p:cNvSpPr>
            <a:spLocks noChangeArrowheads="1"/>
          </p:cNvSpPr>
          <p:nvPr/>
        </p:nvSpPr>
        <p:spPr bwMode="auto">
          <a:xfrm rot="3695517">
            <a:off x="7372351" y="3670301"/>
            <a:ext cx="758825" cy="387350"/>
          </a:xfrm>
          <a:prstGeom prst="curvedDownArrow">
            <a:avLst>
              <a:gd name="adj1" fmla="val 39180"/>
              <a:gd name="adj2" fmla="val 78361"/>
              <a:gd name="adj3" fmla="val 32449"/>
            </a:avLst>
          </a:prstGeom>
          <a:solidFill>
            <a:srgbClr val="943634"/>
          </a:solidFill>
          <a:ln w="9525">
            <a:solidFill>
              <a:schemeClr val="tx1"/>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MX" altLang="es-MX">
              <a:solidFill>
                <a:schemeClr val="bg1"/>
              </a:solidFill>
              <a:latin typeface="Arial Black" panose="020B0A04020102020204" pitchFamily="34" charset="0"/>
            </a:endParaRPr>
          </a:p>
        </p:txBody>
      </p:sp>
      <p:sp>
        <p:nvSpPr>
          <p:cNvPr id="34824" name="AutoShape 9">
            <a:extLst>
              <a:ext uri="{FF2B5EF4-FFF2-40B4-BE49-F238E27FC236}">
                <a16:creationId xmlns:a16="http://schemas.microsoft.com/office/drawing/2014/main" id="{6D7C557D-D81A-4778-8102-ADCE730716A8}"/>
              </a:ext>
            </a:extLst>
          </p:cNvPr>
          <p:cNvSpPr>
            <a:spLocks noChangeArrowheads="1"/>
          </p:cNvSpPr>
          <p:nvPr/>
        </p:nvSpPr>
        <p:spPr bwMode="auto">
          <a:xfrm rot="13499880">
            <a:off x="4027488" y="2906714"/>
            <a:ext cx="665162" cy="441325"/>
          </a:xfrm>
          <a:prstGeom prst="curvedDownArrow">
            <a:avLst>
              <a:gd name="adj1" fmla="val 30144"/>
              <a:gd name="adj2" fmla="val 60288"/>
              <a:gd name="adj3" fmla="val 32449"/>
            </a:avLst>
          </a:prstGeom>
          <a:solidFill>
            <a:srgbClr val="943634"/>
          </a:solidFill>
          <a:ln w="9525">
            <a:solidFill>
              <a:schemeClr val="tx1"/>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MX" altLang="es-MX">
              <a:solidFill>
                <a:schemeClr val="bg1"/>
              </a:solidFill>
              <a:latin typeface="Arial Black" panose="020B0A04020102020204" pitchFamily="34" charset="0"/>
            </a:endParaRPr>
          </a:p>
        </p:txBody>
      </p:sp>
      <p:sp>
        <p:nvSpPr>
          <p:cNvPr id="34825" name="AutoShape 10">
            <a:extLst>
              <a:ext uri="{FF2B5EF4-FFF2-40B4-BE49-F238E27FC236}">
                <a16:creationId xmlns:a16="http://schemas.microsoft.com/office/drawing/2014/main" id="{6E7EA00A-4137-4FDC-B811-24C3689AF947}"/>
              </a:ext>
            </a:extLst>
          </p:cNvPr>
          <p:cNvSpPr>
            <a:spLocks noChangeArrowheads="1"/>
          </p:cNvSpPr>
          <p:nvPr/>
        </p:nvSpPr>
        <p:spPr bwMode="auto">
          <a:xfrm rot="17273894">
            <a:off x="7349332" y="2818607"/>
            <a:ext cx="811213" cy="393700"/>
          </a:xfrm>
          <a:prstGeom prst="curvedUpArrow">
            <a:avLst>
              <a:gd name="adj1" fmla="val 41210"/>
              <a:gd name="adj2" fmla="val 82419"/>
              <a:gd name="adj3" fmla="val 33333"/>
            </a:avLst>
          </a:prstGeom>
          <a:solidFill>
            <a:srgbClr val="943634"/>
          </a:solidFill>
          <a:ln w="9525">
            <a:solidFill>
              <a:schemeClr val="tx1"/>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MX" altLang="es-MX">
              <a:solidFill>
                <a:schemeClr val="bg1"/>
              </a:solidFill>
              <a:latin typeface="Arial Black" panose="020B0A04020102020204" pitchFamily="34" charset="0"/>
            </a:endParaRPr>
          </a:p>
        </p:txBody>
      </p:sp>
      <p:sp>
        <p:nvSpPr>
          <p:cNvPr id="34826" name="AutoShape 11">
            <a:extLst>
              <a:ext uri="{FF2B5EF4-FFF2-40B4-BE49-F238E27FC236}">
                <a16:creationId xmlns:a16="http://schemas.microsoft.com/office/drawing/2014/main" id="{5C2427EE-02CB-4ACA-8B4C-7B480098E5BB}"/>
              </a:ext>
            </a:extLst>
          </p:cNvPr>
          <p:cNvSpPr>
            <a:spLocks noChangeArrowheads="1"/>
          </p:cNvSpPr>
          <p:nvPr/>
        </p:nvSpPr>
        <p:spPr bwMode="auto">
          <a:xfrm rot="7591969">
            <a:off x="3960019" y="3788569"/>
            <a:ext cx="811212" cy="393700"/>
          </a:xfrm>
          <a:prstGeom prst="curvedUpArrow">
            <a:avLst>
              <a:gd name="adj1" fmla="val 41210"/>
              <a:gd name="adj2" fmla="val 82419"/>
              <a:gd name="adj3" fmla="val 33333"/>
            </a:avLst>
          </a:prstGeom>
          <a:solidFill>
            <a:srgbClr val="943634"/>
          </a:solidFill>
          <a:ln w="9525">
            <a:solidFill>
              <a:schemeClr val="tx1"/>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s-MX" altLang="es-MX">
              <a:solidFill>
                <a:schemeClr val="bg1"/>
              </a:solidFill>
              <a:latin typeface="Arial Black" panose="020B0A04020102020204" pitchFamily="34" charset="0"/>
            </a:endParaRPr>
          </a:p>
        </p:txBody>
      </p:sp>
      <p:sp>
        <p:nvSpPr>
          <p:cNvPr id="34827" name="Rectangle 12">
            <a:extLst>
              <a:ext uri="{FF2B5EF4-FFF2-40B4-BE49-F238E27FC236}">
                <a16:creationId xmlns:a16="http://schemas.microsoft.com/office/drawing/2014/main" id="{BC3636D6-06B1-4B0D-AB58-A0614EDAEADB}"/>
              </a:ext>
            </a:extLst>
          </p:cNvPr>
          <p:cNvSpPr>
            <a:spLocks noChangeArrowheads="1"/>
          </p:cNvSpPr>
          <p:nvPr/>
        </p:nvSpPr>
        <p:spPr bwMode="auto">
          <a:xfrm>
            <a:off x="2063751" y="549276"/>
            <a:ext cx="810101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es-MX" altLang="es-MX" sz="2000" dirty="0">
              <a:latin typeface="Arial Black" panose="020B0A04020102020204" pitchFamily="34" charset="0"/>
            </a:endParaRPr>
          </a:p>
        </p:txBody>
      </p:sp>
      <p:sp>
        <p:nvSpPr>
          <p:cNvPr id="34828" name="15 Marcador de número de diapositiva">
            <a:extLst>
              <a:ext uri="{FF2B5EF4-FFF2-40B4-BE49-F238E27FC236}">
                <a16:creationId xmlns:a16="http://schemas.microsoft.com/office/drawing/2014/main" id="{2FE6D0D3-F797-4D33-B414-112AFF6FC81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3D65361-9AA5-428A-A499-818A01E91E2A}" type="slidenum">
              <a:rPr lang="es-ES" altLang="es-MX">
                <a:solidFill>
                  <a:schemeClr val="bg1"/>
                </a:solidFill>
                <a:latin typeface="Arial Black" panose="020B0A04020102020204" pitchFamily="34" charset="0"/>
              </a:rPr>
              <a:pPr/>
              <a:t>44</a:t>
            </a:fld>
            <a:endParaRPr lang="es-ES" altLang="es-MX">
              <a:solidFill>
                <a:schemeClr val="bg1"/>
              </a:solidFill>
              <a:latin typeface="Arial Black" panose="020B0A04020102020204" pitchFamily="34" charset="0"/>
            </a:endParaRP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definicionabc.com/wp-content/uploads/balance-general.jpg">
            <a:extLst>
              <a:ext uri="{FF2B5EF4-FFF2-40B4-BE49-F238E27FC236}">
                <a16:creationId xmlns:a16="http://schemas.microsoft.com/office/drawing/2014/main" id="{48F23069-E37C-4860-BA34-28F5EC13E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9639" y="2060575"/>
            <a:ext cx="4573587"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Rectangle 3">
            <a:extLst>
              <a:ext uri="{FF2B5EF4-FFF2-40B4-BE49-F238E27FC236}">
                <a16:creationId xmlns:a16="http://schemas.microsoft.com/office/drawing/2014/main" id="{39730E6D-3E34-4D1A-BC0B-5D556D246C76}"/>
              </a:ext>
            </a:extLst>
          </p:cNvPr>
          <p:cNvSpPr>
            <a:spLocks noGrp="1" noChangeArrowheads="1"/>
          </p:cNvSpPr>
          <p:nvPr>
            <p:ph type="title"/>
          </p:nvPr>
        </p:nvSpPr>
        <p:spPr>
          <a:xfrm>
            <a:off x="2063751" y="549276"/>
            <a:ext cx="8101013" cy="549275"/>
          </a:xfrm>
        </p:spPr>
        <p:txBody>
          <a:bodyPr/>
          <a:lstStyle/>
          <a:p>
            <a:pPr algn="r"/>
            <a:endParaRPr lang="es-MX" altLang="es-MX" sz="2000" dirty="0">
              <a:latin typeface="Arial Black" panose="020B0A04020102020204" pitchFamily="34" charset="0"/>
            </a:endParaRPr>
          </a:p>
        </p:txBody>
      </p:sp>
      <p:sp>
        <p:nvSpPr>
          <p:cNvPr id="35844" name="Rectangle 2">
            <a:extLst>
              <a:ext uri="{FF2B5EF4-FFF2-40B4-BE49-F238E27FC236}">
                <a16:creationId xmlns:a16="http://schemas.microsoft.com/office/drawing/2014/main" id="{623B9E7C-428D-44F5-AA0D-C97D7DD6C99E}"/>
              </a:ext>
            </a:extLst>
          </p:cNvPr>
          <p:cNvSpPr>
            <a:spLocks noGrp="1" noChangeArrowheads="1"/>
          </p:cNvSpPr>
          <p:nvPr>
            <p:ph idx="1"/>
          </p:nvPr>
        </p:nvSpPr>
        <p:spPr>
          <a:xfrm>
            <a:off x="746150" y="1214438"/>
            <a:ext cx="6286475" cy="4525962"/>
          </a:xfrm>
        </p:spPr>
        <p:txBody>
          <a:bodyPr>
            <a:normAutofit/>
          </a:bodyPr>
          <a:lstStyle/>
          <a:p>
            <a:pPr>
              <a:lnSpc>
                <a:spcPct val="80000"/>
              </a:lnSpc>
              <a:buFontTx/>
              <a:buNone/>
            </a:pPr>
            <a:r>
              <a:rPr lang="es-ES" altLang="es-MX" sz="2600" b="1" dirty="0">
                <a:latin typeface="Arial Black" panose="020B0A04020102020204" pitchFamily="34" charset="0"/>
              </a:rPr>
              <a:t>Estados financieros básicos</a:t>
            </a:r>
            <a:endParaRPr lang="es-MX" altLang="es-MX" sz="2600" b="1" dirty="0">
              <a:latin typeface="Arial Black" panose="020B0A04020102020204" pitchFamily="34" charset="0"/>
            </a:endParaRPr>
          </a:p>
          <a:p>
            <a:pPr>
              <a:lnSpc>
                <a:spcPct val="80000"/>
              </a:lnSpc>
              <a:buFontTx/>
              <a:buNone/>
            </a:pPr>
            <a:endParaRPr lang="es-MX" altLang="es-MX" sz="2600" dirty="0">
              <a:latin typeface="Arial Black" panose="020B0A04020102020204" pitchFamily="34" charset="0"/>
            </a:endParaRPr>
          </a:p>
          <a:p>
            <a:pPr>
              <a:lnSpc>
                <a:spcPct val="80000"/>
              </a:lnSpc>
              <a:buFontTx/>
              <a:buNone/>
            </a:pPr>
            <a:r>
              <a:rPr lang="es-MX" altLang="es-MX" sz="2600" dirty="0">
                <a:latin typeface="Arial" panose="020B0604020202020204" pitchFamily="34" charset="0"/>
                <a:cs typeface="Arial" panose="020B0604020202020204" pitchFamily="34" charset="0"/>
              </a:rPr>
              <a:t>	</a:t>
            </a:r>
            <a:r>
              <a:rPr lang="es-MX" altLang="es-MX" sz="2600" b="1" dirty="0">
                <a:solidFill>
                  <a:srgbClr val="FF0000"/>
                </a:solidFill>
                <a:latin typeface="Arial" panose="020B0604020202020204" pitchFamily="34" charset="0"/>
                <a:cs typeface="Arial" panose="020B0604020202020204" pitchFamily="34" charset="0"/>
              </a:rPr>
              <a:t>BALANCE GENERAL </a:t>
            </a:r>
            <a:r>
              <a:rPr lang="es-MX" altLang="es-MX" sz="2600" b="1" dirty="0">
                <a:latin typeface="Arial" panose="020B0604020202020204" pitchFamily="34" charset="0"/>
                <a:cs typeface="Arial" panose="020B0604020202020204" pitchFamily="34" charset="0"/>
              </a:rPr>
              <a:t>/ estado de situación financiera /estado de posición financiera. </a:t>
            </a:r>
          </a:p>
          <a:p>
            <a:pPr>
              <a:lnSpc>
                <a:spcPct val="80000"/>
              </a:lnSpc>
              <a:buFontTx/>
              <a:buNone/>
            </a:pPr>
            <a:r>
              <a:rPr lang="es-ES_tradnl" altLang="es-MX" sz="2600" dirty="0">
                <a:latin typeface="Arial" panose="020B0604020202020204" pitchFamily="34" charset="0"/>
                <a:cs typeface="Arial" panose="020B0604020202020204" pitchFamily="34" charset="0"/>
              </a:rPr>
              <a:t>	</a:t>
            </a:r>
          </a:p>
          <a:p>
            <a:pPr>
              <a:lnSpc>
                <a:spcPct val="80000"/>
              </a:lnSpc>
              <a:buFontTx/>
              <a:buNone/>
            </a:pPr>
            <a:r>
              <a:rPr lang="es-ES_tradnl" altLang="es-MX" sz="2600" dirty="0">
                <a:latin typeface="Arial" panose="020B0604020202020204" pitchFamily="34" charset="0"/>
                <a:cs typeface="Arial" panose="020B0604020202020204" pitchFamily="34" charset="0"/>
              </a:rPr>
              <a:t>	Muestra </a:t>
            </a:r>
            <a:r>
              <a:rPr lang="es-ES" altLang="es-MX" sz="2600" dirty="0">
                <a:latin typeface="Arial" panose="020B0604020202020204" pitchFamily="34" charset="0"/>
                <a:cs typeface="Arial" panose="020B0604020202020204" pitchFamily="34" charset="0"/>
              </a:rPr>
              <a:t>información relativa </a:t>
            </a:r>
            <a:r>
              <a:rPr lang="es-ES_tradnl" altLang="es-MX" sz="2600" dirty="0">
                <a:latin typeface="Arial" panose="020B0604020202020204" pitchFamily="34" charset="0"/>
                <a:cs typeface="Arial" panose="020B0604020202020204" pitchFamily="34" charset="0"/>
              </a:rPr>
              <a:t>a una </a:t>
            </a:r>
            <a:r>
              <a:rPr lang="es-ES_tradnl" altLang="es-MX" sz="2600" b="1" dirty="0">
                <a:latin typeface="Arial" panose="020B0604020202020204" pitchFamily="34" charset="0"/>
                <a:cs typeface="Arial" panose="020B0604020202020204" pitchFamily="34" charset="0"/>
              </a:rPr>
              <a:t>fecha determinada</a:t>
            </a:r>
            <a:r>
              <a:rPr lang="es-ES" altLang="es-MX" sz="2600" b="1" dirty="0">
                <a:latin typeface="Arial" panose="020B0604020202020204" pitchFamily="34" charset="0"/>
                <a:cs typeface="Arial" panose="020B0604020202020204" pitchFamily="34" charset="0"/>
              </a:rPr>
              <a:t> sobre los recursos y las obligaciones</a:t>
            </a:r>
            <a:r>
              <a:rPr lang="es-ES" altLang="es-MX" sz="2600" dirty="0">
                <a:latin typeface="Arial" panose="020B0604020202020204" pitchFamily="34" charset="0"/>
                <a:cs typeface="Arial" panose="020B0604020202020204" pitchFamily="34" charset="0"/>
              </a:rPr>
              <a:t> financieras de la entidad.</a:t>
            </a:r>
          </a:p>
        </p:txBody>
      </p:sp>
      <p:sp>
        <p:nvSpPr>
          <p:cNvPr id="8" name="7 Marcador de número de diapositiva">
            <a:extLst>
              <a:ext uri="{FF2B5EF4-FFF2-40B4-BE49-F238E27FC236}">
                <a16:creationId xmlns:a16="http://schemas.microsoft.com/office/drawing/2014/main" id="{D297CC5B-8825-46E2-BD6D-6FAECAEA82FE}"/>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9EDEC19-FC65-4483-8E0B-8F37B5DE8167}" type="slidenum">
              <a:rPr lang="es-ES" altLang="es-MX">
                <a:solidFill>
                  <a:srgbClr val="898989"/>
                </a:solidFill>
              </a:rPr>
              <a:pPr/>
              <a:t>45</a:t>
            </a:fld>
            <a:endParaRPr lang="es-ES" altLang="es-MX">
              <a:solidFill>
                <a:srgbClr val="898989"/>
              </a:solidFill>
            </a:endParaRP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a:extLst>
              <a:ext uri="{FF2B5EF4-FFF2-40B4-BE49-F238E27FC236}">
                <a16:creationId xmlns:a16="http://schemas.microsoft.com/office/drawing/2014/main" id="{7BBCBE66-2349-4098-887B-66B0D1603EE3}"/>
              </a:ext>
            </a:extLst>
          </p:cNvPr>
          <p:cNvGraphicFramePr>
            <a:graphicFrameLocks noGrp="1"/>
          </p:cNvGraphicFramePr>
          <p:nvPr/>
        </p:nvGraphicFramePr>
        <p:xfrm>
          <a:off x="1919289" y="115888"/>
          <a:ext cx="8424869" cy="6664326"/>
        </p:xfrm>
        <a:graphic>
          <a:graphicData uri="http://schemas.openxmlformats.org/drawingml/2006/table">
            <a:tbl>
              <a:tblPr/>
              <a:tblGrid>
                <a:gridCol w="174068">
                  <a:extLst>
                    <a:ext uri="{9D8B030D-6E8A-4147-A177-3AD203B41FA5}">
                      <a16:colId xmlns:a16="http://schemas.microsoft.com/office/drawing/2014/main" val="20000"/>
                    </a:ext>
                  </a:extLst>
                </a:gridCol>
                <a:gridCol w="181031">
                  <a:extLst>
                    <a:ext uri="{9D8B030D-6E8A-4147-A177-3AD203B41FA5}">
                      <a16:colId xmlns:a16="http://schemas.microsoft.com/office/drawing/2014/main" val="20001"/>
                    </a:ext>
                  </a:extLst>
                </a:gridCol>
                <a:gridCol w="557016">
                  <a:extLst>
                    <a:ext uri="{9D8B030D-6E8A-4147-A177-3AD203B41FA5}">
                      <a16:colId xmlns:a16="http://schemas.microsoft.com/office/drawing/2014/main" val="20002"/>
                    </a:ext>
                  </a:extLst>
                </a:gridCol>
                <a:gridCol w="557016">
                  <a:extLst>
                    <a:ext uri="{9D8B030D-6E8A-4147-A177-3AD203B41FA5}">
                      <a16:colId xmlns:a16="http://schemas.microsoft.com/office/drawing/2014/main" val="20003"/>
                    </a:ext>
                  </a:extLst>
                </a:gridCol>
                <a:gridCol w="557016">
                  <a:extLst>
                    <a:ext uri="{9D8B030D-6E8A-4147-A177-3AD203B41FA5}">
                      <a16:colId xmlns:a16="http://schemas.microsoft.com/office/drawing/2014/main" val="20004"/>
                    </a:ext>
                  </a:extLst>
                </a:gridCol>
                <a:gridCol w="557016">
                  <a:extLst>
                    <a:ext uri="{9D8B030D-6E8A-4147-A177-3AD203B41FA5}">
                      <a16:colId xmlns:a16="http://schemas.microsoft.com/office/drawing/2014/main" val="20005"/>
                    </a:ext>
                  </a:extLst>
                </a:gridCol>
                <a:gridCol w="557016">
                  <a:extLst>
                    <a:ext uri="{9D8B030D-6E8A-4147-A177-3AD203B41FA5}">
                      <a16:colId xmlns:a16="http://schemas.microsoft.com/office/drawing/2014/main" val="20006"/>
                    </a:ext>
                  </a:extLst>
                </a:gridCol>
                <a:gridCol w="557016">
                  <a:extLst>
                    <a:ext uri="{9D8B030D-6E8A-4147-A177-3AD203B41FA5}">
                      <a16:colId xmlns:a16="http://schemas.microsoft.com/office/drawing/2014/main" val="20007"/>
                    </a:ext>
                  </a:extLst>
                </a:gridCol>
                <a:gridCol w="557016">
                  <a:extLst>
                    <a:ext uri="{9D8B030D-6E8A-4147-A177-3AD203B41FA5}">
                      <a16:colId xmlns:a16="http://schemas.microsoft.com/office/drawing/2014/main" val="20008"/>
                    </a:ext>
                  </a:extLst>
                </a:gridCol>
                <a:gridCol w="90515">
                  <a:extLst>
                    <a:ext uri="{9D8B030D-6E8A-4147-A177-3AD203B41FA5}">
                      <a16:colId xmlns:a16="http://schemas.microsoft.com/office/drawing/2014/main" val="20009"/>
                    </a:ext>
                  </a:extLst>
                </a:gridCol>
                <a:gridCol w="181031">
                  <a:extLst>
                    <a:ext uri="{9D8B030D-6E8A-4147-A177-3AD203B41FA5}">
                      <a16:colId xmlns:a16="http://schemas.microsoft.com/office/drawing/2014/main" val="20010"/>
                    </a:ext>
                  </a:extLst>
                </a:gridCol>
                <a:gridCol w="557016">
                  <a:extLst>
                    <a:ext uri="{9D8B030D-6E8A-4147-A177-3AD203B41FA5}">
                      <a16:colId xmlns:a16="http://schemas.microsoft.com/office/drawing/2014/main" val="20011"/>
                    </a:ext>
                  </a:extLst>
                </a:gridCol>
                <a:gridCol w="557016">
                  <a:extLst>
                    <a:ext uri="{9D8B030D-6E8A-4147-A177-3AD203B41FA5}">
                      <a16:colId xmlns:a16="http://schemas.microsoft.com/office/drawing/2014/main" val="20012"/>
                    </a:ext>
                  </a:extLst>
                </a:gridCol>
                <a:gridCol w="557016">
                  <a:extLst>
                    <a:ext uri="{9D8B030D-6E8A-4147-A177-3AD203B41FA5}">
                      <a16:colId xmlns:a16="http://schemas.microsoft.com/office/drawing/2014/main" val="20013"/>
                    </a:ext>
                  </a:extLst>
                </a:gridCol>
                <a:gridCol w="557016">
                  <a:extLst>
                    <a:ext uri="{9D8B030D-6E8A-4147-A177-3AD203B41FA5}">
                      <a16:colId xmlns:a16="http://schemas.microsoft.com/office/drawing/2014/main" val="20014"/>
                    </a:ext>
                  </a:extLst>
                </a:gridCol>
                <a:gridCol w="557016">
                  <a:extLst>
                    <a:ext uri="{9D8B030D-6E8A-4147-A177-3AD203B41FA5}">
                      <a16:colId xmlns:a16="http://schemas.microsoft.com/office/drawing/2014/main" val="20015"/>
                    </a:ext>
                  </a:extLst>
                </a:gridCol>
                <a:gridCol w="557016">
                  <a:extLst>
                    <a:ext uri="{9D8B030D-6E8A-4147-A177-3AD203B41FA5}">
                      <a16:colId xmlns:a16="http://schemas.microsoft.com/office/drawing/2014/main" val="20016"/>
                    </a:ext>
                  </a:extLst>
                </a:gridCol>
                <a:gridCol w="557016">
                  <a:extLst>
                    <a:ext uri="{9D8B030D-6E8A-4147-A177-3AD203B41FA5}">
                      <a16:colId xmlns:a16="http://schemas.microsoft.com/office/drawing/2014/main" val="20017"/>
                    </a:ext>
                  </a:extLst>
                </a:gridCol>
              </a:tblGrid>
              <a:tr h="118878">
                <a:tc gridSpan="18">
                  <a:txBody>
                    <a:bodyPr/>
                    <a:lstStyle/>
                    <a:p>
                      <a:pPr algn="ctr" fontAlgn="b"/>
                      <a:r>
                        <a:rPr lang="es-MX" sz="600" b="0" i="0" u="none" strike="noStrike" dirty="0">
                          <a:solidFill>
                            <a:srgbClr val="000000"/>
                          </a:solidFill>
                          <a:effectLst/>
                          <a:latin typeface="Arial Black" pitchFamily="34" charset="0"/>
                        </a:rPr>
                        <a:t>DE ACUERDO A LA NIF B-6 " ESTADO DE SITUACION FINANCIERA"</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1"/>
                  </a:ext>
                </a:extLst>
              </a:tr>
              <a:tr h="96954">
                <a:tc gridSpan="18">
                  <a:txBody>
                    <a:bodyPr/>
                    <a:lstStyle/>
                    <a:p>
                      <a:pPr algn="ctr" fontAlgn="b"/>
                      <a:r>
                        <a:rPr lang="es-MX" sz="600" b="0" i="0" u="none" strike="noStrike" dirty="0">
                          <a:solidFill>
                            <a:srgbClr val="000000"/>
                          </a:solidFill>
                          <a:effectLst/>
                          <a:latin typeface="Arial Black" pitchFamily="34" charset="0"/>
                        </a:rPr>
                        <a:t>NOMBRE DE LA ENTIDAD</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2"/>
                  </a:ext>
                </a:extLst>
              </a:tr>
              <a:tr h="96954">
                <a:tc gridSpan="10">
                  <a:txBody>
                    <a:bodyPr/>
                    <a:lstStyle/>
                    <a:p>
                      <a:pPr algn="r" fontAlgn="b"/>
                      <a:r>
                        <a:rPr lang="es-MX" sz="600" b="0" i="0" u="none" strike="noStrike">
                          <a:solidFill>
                            <a:srgbClr val="000000"/>
                          </a:solidFill>
                          <a:effectLst/>
                          <a:latin typeface="Arial Black" pitchFamily="34" charset="0"/>
                        </a:rPr>
                        <a:t>ESTADO DE SITUACION FINANCIERA AL</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gridSpan="5">
                  <a:txBody>
                    <a:bodyPr/>
                    <a:lstStyle/>
                    <a:p>
                      <a:pPr algn="l" fontAlgn="b"/>
                      <a:r>
                        <a:rPr lang="es-MX" sz="600" b="0" i="0" u="none" strike="noStrike">
                          <a:solidFill>
                            <a:srgbClr val="000000"/>
                          </a:solidFill>
                          <a:effectLst/>
                          <a:latin typeface="Arial Black" pitchFamily="34" charset="0"/>
                        </a:rPr>
                        <a:t>(FECHA A QUE ESTA EMITIDO EL ESTADO FINANCIERO)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3"/>
                  </a:ext>
                </a:extLst>
              </a:tr>
              <a:tr h="96954">
                <a:tc gridSpan="18">
                  <a:txBody>
                    <a:bodyPr/>
                    <a:lstStyle/>
                    <a:p>
                      <a:pPr algn="ctr" fontAlgn="b"/>
                      <a:r>
                        <a:rPr lang="es-MX" sz="600" b="0" i="0" u="none" strike="noStrike" dirty="0">
                          <a:solidFill>
                            <a:srgbClr val="000000"/>
                          </a:solidFill>
                          <a:effectLst/>
                          <a:latin typeface="Arial Black" pitchFamily="34" charset="0"/>
                        </a:rPr>
                        <a:t>UNIDAD MONETARIA EN QUE ESTA EXPRESADO EL ESTADO FINANCIERO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4"/>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5"/>
                  </a:ext>
                </a:extLst>
              </a:tr>
              <a:tr h="96954">
                <a:tc gridSpan="2">
                  <a:txBody>
                    <a:bodyPr/>
                    <a:lstStyle/>
                    <a:p>
                      <a:pPr algn="l" fontAlgn="b"/>
                      <a:r>
                        <a:rPr lang="es-MX" sz="600" b="0" i="0" u="none" strike="noStrike">
                          <a:solidFill>
                            <a:srgbClr val="000000"/>
                          </a:solidFill>
                          <a:effectLst/>
                          <a:latin typeface="Arial Black" pitchFamily="34" charset="0"/>
                        </a:rPr>
                        <a:t>ACTIVO</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PASIVO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6"/>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ACTIVO A CORTO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PASIVO A CORTO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7"/>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EFECTIVO Y EQUIVALENTES DE EFECTIVO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4">
                  <a:txBody>
                    <a:bodyPr/>
                    <a:lstStyle/>
                    <a:p>
                      <a:pPr algn="l" fontAlgn="b"/>
                      <a:r>
                        <a:rPr lang="es-MX" sz="600" b="0" i="0" u="none" strike="noStrike">
                          <a:solidFill>
                            <a:srgbClr val="000000"/>
                          </a:solidFill>
                          <a:effectLst/>
                          <a:latin typeface="Arial Black" pitchFamily="34" charset="0"/>
                        </a:rPr>
                        <a:t>PROVEEDORES, PASIVOS ACUMULADOS Y OTRAS CUENTAS POR PAGAR</a:t>
                      </a:r>
                    </a:p>
                  </a:txBody>
                  <a:tcPr marL="5497" marR="5497" marT="5498" marB="0" anchor="b">
                    <a:lnL>
                      <a:noFill/>
                    </a:lnL>
                    <a:lnR>
                      <a:noFill/>
                    </a:lnR>
                    <a:lnT>
                      <a:noFill/>
                    </a:lnT>
                    <a:lnB>
                      <a:noFill/>
                    </a:lnB>
                  </a:tcPr>
                </a:tc>
                <a:tc rowSpan="2" hMerge="1">
                  <a:txBody>
                    <a:bodyPr/>
                    <a:lstStyle/>
                    <a:p>
                      <a:endParaRPr lang="es-MX"/>
                    </a:p>
                  </a:txBody>
                  <a:tcPr/>
                </a:tc>
                <a:tc rowSpan="2" hMerge="1">
                  <a:txBody>
                    <a:bodyPr/>
                    <a:lstStyle/>
                    <a:p>
                      <a:endParaRPr lang="es-MX"/>
                    </a:p>
                  </a:txBody>
                  <a:tcPr/>
                </a:tc>
                <a:tc rowSpan="2"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8"/>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EFECTIVO Y EQUIVALENTES DE EFECTIVO RESTRINGIDO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9"/>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INVERSIONES A CORTO PLAZO</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ACREEDORES BANCARIOS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0"/>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CUENTAS Y DOCUMENTOS POR COBRAR</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4">
                  <a:txBody>
                    <a:bodyPr/>
                    <a:lstStyle/>
                    <a:p>
                      <a:pPr algn="l" fontAlgn="b"/>
                      <a:r>
                        <a:rPr lang="es-MX" sz="600" b="0" i="0" u="none" strike="noStrike" dirty="0">
                          <a:solidFill>
                            <a:srgbClr val="000000"/>
                          </a:solidFill>
                          <a:effectLst/>
                          <a:latin typeface="Arial Black" pitchFamily="34" charset="0"/>
                        </a:rPr>
                        <a:t>ACREEDORES POR EMISION DE DEUDA SOBRE INSTRUMENTOS FINANCIEROS</a:t>
                      </a:r>
                    </a:p>
                  </a:txBody>
                  <a:tcPr marL="5497" marR="5497" marT="5498" marB="0" anchor="b">
                    <a:lnL>
                      <a:noFill/>
                    </a:lnL>
                    <a:lnR>
                      <a:noFill/>
                    </a:lnR>
                    <a:lnT>
                      <a:noFill/>
                    </a:lnT>
                    <a:lnB>
                      <a:noFill/>
                    </a:lnB>
                  </a:tcPr>
                </a:tc>
                <a:tc rowSpan="2" hMerge="1">
                  <a:txBody>
                    <a:bodyPr/>
                    <a:lstStyle/>
                    <a:p>
                      <a:endParaRPr lang="es-MX"/>
                    </a:p>
                  </a:txBody>
                  <a:tcPr/>
                </a:tc>
                <a:tc rowSpan="2" hMerge="1">
                  <a:txBody>
                    <a:bodyPr/>
                    <a:lstStyle/>
                    <a:p>
                      <a:endParaRPr lang="es-MX"/>
                    </a:p>
                  </a:txBody>
                  <a:tcPr/>
                </a:tc>
                <a:tc rowSpan="2"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1"/>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r>
                        <a:rPr lang="es-MX" sz="600" b="0" i="0" u="none" strike="noStrike">
                          <a:solidFill>
                            <a:srgbClr val="000000"/>
                          </a:solidFill>
                          <a:effectLst/>
                          <a:latin typeface="Arial Black" pitchFamily="34" charset="0"/>
                        </a:rPr>
                        <a:t>INVENTARIOS</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2"/>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PAGOS ANTICIPADOS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IMPUESTOS RETENIDOS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3"/>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OTROS ACTIVOS DE CORTO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ANTICIPOS DE CLIENTES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4"/>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IMPUESTOS  A LA UTILIDAD A FAVOR O POR RECUPERAR</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PROVISIONES</a:t>
                      </a:r>
                    </a:p>
                  </a:txBody>
                  <a:tcPr marL="5497" marR="5497" marT="5498" marB="0" anchor="b">
                    <a:lnL>
                      <a:noFill/>
                    </a:lnL>
                    <a:lnR>
                      <a:noFill/>
                    </a:lnR>
                    <a:lnT>
                      <a:noFill/>
                    </a:lnT>
                    <a:lnB>
                      <a:noFill/>
                    </a:lnB>
                  </a:tcPr>
                </a:tc>
                <a:tc hMerge="1">
                  <a:txBody>
                    <a:bodyPr/>
                    <a:lstStyle/>
                    <a:p>
                      <a:pPr algn="l" fontAlgn="b"/>
                      <a:endParaRPr lang="es-MX" sz="600" b="0" i="0" u="none" strike="noStrike" dirty="0">
                        <a:solidFill>
                          <a:srgbClr val="000000"/>
                        </a:solidFill>
                        <a:effectLst/>
                        <a:latin typeface="Arial Black" pitchFamily="34" charset="0"/>
                      </a:endParaRPr>
                    </a:p>
                  </a:txBody>
                  <a:tcPr marL="5497" marR="5497" marT="5497"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5"/>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SUMA ACTIVO CORTO PLAZO</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OTROS PASIVOS A CORTO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6"/>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ACTIVO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SUMA PASIVO A CORTO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extLst>
                  <a:ext uri="{0D108BD9-81ED-4DB2-BD59-A6C34878D82A}">
                    <a16:rowId xmlns:a16="http://schemas.microsoft.com/office/drawing/2014/main" val="10017"/>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INVENTARIOS NETOS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PASIVO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8"/>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INVERSIONES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ACREEDORES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9"/>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4">
                  <a:txBody>
                    <a:bodyPr/>
                    <a:lstStyle/>
                    <a:p>
                      <a:pPr algn="l" fontAlgn="b"/>
                      <a:r>
                        <a:rPr lang="es-MX" sz="600" b="0" i="0" u="none" strike="noStrike">
                          <a:solidFill>
                            <a:srgbClr val="000000"/>
                          </a:solidFill>
                          <a:effectLst/>
                          <a:latin typeface="Arial Black" pitchFamily="34" charset="0"/>
                        </a:rPr>
                        <a:t>DEPRECIACIONES ACUMULADAS DE INVERSIONES A LARGO PLAZO</a:t>
                      </a:r>
                    </a:p>
                  </a:txBody>
                  <a:tcPr marL="5497" marR="5497" marT="5498" marB="0" anchor="b">
                    <a:lnL>
                      <a:noFill/>
                    </a:lnL>
                    <a:lnR>
                      <a:noFill/>
                    </a:lnR>
                    <a:lnT>
                      <a:noFill/>
                    </a:lnT>
                    <a:lnB>
                      <a:noFill/>
                    </a:lnB>
                  </a:tcPr>
                </a:tc>
                <a:tc rowSpan="2" hMerge="1">
                  <a:txBody>
                    <a:bodyPr/>
                    <a:lstStyle/>
                    <a:p>
                      <a:endParaRPr lang="es-MX"/>
                    </a:p>
                  </a:txBody>
                  <a:tcPr/>
                </a:tc>
                <a:tc rowSpan="2" hMerge="1">
                  <a:txBody>
                    <a:bodyPr/>
                    <a:lstStyle/>
                    <a:p>
                      <a:endParaRPr lang="es-MX"/>
                    </a:p>
                  </a:txBody>
                  <a:tcPr/>
                </a:tc>
                <a:tc rowSpan="2" hMerge="1">
                  <a:txBody>
                    <a:bodyPr/>
                    <a:lstStyle/>
                    <a:p>
                      <a:endParaRPr lang="es-MX"/>
                    </a:p>
                  </a:txBody>
                  <a:tcPr/>
                </a:tc>
                <a:tc rowSpan="2">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OBLIGACIONES ASOCIADAS CON EL RETIRO DE COMPONENTES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0"/>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v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PROVISION POR IMPUESTO A LA UTILIDAD DIFERIDO </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1"/>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CUENTAS Y DOCUMENTOS POR COBRAR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PROVISION POR PTU DIFERIDA</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2"/>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PROPIEDADES, PLANTA Y EQUIPO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PORCION DEL PASIVO CONVERTIBLE EN CAPITAL</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3"/>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4">
                  <a:txBody>
                    <a:bodyPr/>
                    <a:lstStyle/>
                    <a:p>
                      <a:pPr algn="l" fontAlgn="b"/>
                      <a:r>
                        <a:rPr lang="es-MX" sz="600" b="0" i="0" u="none" strike="noStrike">
                          <a:solidFill>
                            <a:srgbClr val="000000"/>
                          </a:solidFill>
                          <a:effectLst/>
                          <a:latin typeface="Arial Black" pitchFamily="34" charset="0"/>
                        </a:rPr>
                        <a:t>DEPRECIACIONES ACUMULADAS DE DE PROPIEDADES PLANTA Y EQUIPO</a:t>
                      </a:r>
                    </a:p>
                  </a:txBody>
                  <a:tcPr marL="5497" marR="5497" marT="5498" marB="0" anchor="b">
                    <a:lnL>
                      <a:noFill/>
                    </a:lnL>
                    <a:lnR>
                      <a:noFill/>
                    </a:lnR>
                    <a:lnT>
                      <a:noFill/>
                    </a:lnT>
                    <a:lnB>
                      <a:noFill/>
                    </a:lnB>
                  </a:tcPr>
                </a:tc>
                <a:tc rowSpan="2" hMerge="1">
                  <a:txBody>
                    <a:bodyPr/>
                    <a:lstStyle/>
                    <a:p>
                      <a:endParaRPr lang="es-MX"/>
                    </a:p>
                  </a:txBody>
                  <a:tcPr/>
                </a:tc>
                <a:tc rowSpan="2" hMerge="1">
                  <a:txBody>
                    <a:bodyPr/>
                    <a:lstStyle/>
                    <a:p>
                      <a:endParaRPr lang="es-MX"/>
                    </a:p>
                  </a:txBody>
                  <a:tcPr/>
                </a:tc>
                <a:tc rowSpan="2" hMerge="1">
                  <a:txBody>
                    <a:bodyPr/>
                    <a:lstStyle/>
                    <a:p>
                      <a:endParaRPr lang="es-MX"/>
                    </a:p>
                  </a:txBody>
                  <a:tcPr/>
                </a:tc>
                <a:tc rowSpan="2">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SUMA PASIVO LARGO PLAZO</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v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TOTAL SUMA DE PASIVOS</a:t>
                      </a:r>
                    </a:p>
                  </a:txBody>
                  <a:tcPr marL="5497" marR="5497" marT="5498" marB="0" anchor="b">
                    <a:lnL>
                      <a:noFill/>
                    </a:lnL>
                    <a:lnR>
                      <a:noFill/>
                    </a:lnR>
                    <a:lnT>
                      <a:noFill/>
                    </a:lnT>
                    <a:lnB>
                      <a:noFill/>
                    </a:lnB>
                  </a:tcPr>
                </a:tc>
                <a:tc h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5"/>
                  </a:ext>
                </a:extLst>
              </a:tr>
              <a:tr h="1801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ACTIVOS INTANGIBLES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dirty="0">
                          <a:solidFill>
                            <a:srgbClr val="000000"/>
                          </a:solidFill>
                          <a:effectLst/>
                          <a:latin typeface="Arial Black" pitchFamily="34" charset="0"/>
                        </a:rPr>
                        <a:t>CAPITAL CONTABLE</a:t>
                      </a:r>
                    </a:p>
                  </a:txBody>
                  <a:tcPr marL="5497" marR="5497" marT="5498" marB="0" anchor="b">
                    <a:lnL>
                      <a:noFill/>
                    </a:lnL>
                    <a:lnR>
                      <a:noFill/>
                    </a:lnR>
                    <a:lnT>
                      <a:noFill/>
                    </a:lnT>
                    <a:lnB>
                      <a:noFill/>
                    </a:lnB>
                  </a:tcPr>
                </a:tc>
                <a:tc hMerge="1">
                  <a:txBody>
                    <a:bodyPr/>
                    <a:lstStyle/>
                    <a:p>
                      <a:endParaRPr lang="es-MX"/>
                    </a:p>
                  </a:txBody>
                  <a:tcPr/>
                </a:tc>
                <a:tc hMerge="1">
                  <a:txBody>
                    <a:bodyPr/>
                    <a:lstStyle/>
                    <a:p>
                      <a:pPr algn="l" fontAlgn="b"/>
                      <a:endParaRPr lang="es-MX" sz="600" b="0" i="0" u="none" strike="noStrike" dirty="0">
                        <a:solidFill>
                          <a:srgbClr val="000000"/>
                        </a:solidFill>
                        <a:effectLst/>
                        <a:latin typeface="Arial Black" pitchFamily="34" charset="0"/>
                      </a:endParaRPr>
                    </a:p>
                  </a:txBody>
                  <a:tcPr marL="5497" marR="5497" marT="5497"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6"/>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AMORTIZACIONES ACUMULADAS DE ACTIVOS INTANGIBLES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CAPITAL SOCIAL</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7"/>
                  </a:ext>
                </a:extLst>
              </a:tr>
              <a:tr h="1801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PARTES RELACIONADAS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dirty="0">
                          <a:solidFill>
                            <a:srgbClr val="000000"/>
                          </a:solidFill>
                          <a:effectLst/>
                          <a:latin typeface="Arial Black" pitchFamily="34" charset="0"/>
                        </a:rPr>
                        <a:t>ACCIONES EN TESORERIA</a:t>
                      </a:r>
                    </a:p>
                  </a:txBody>
                  <a:tcPr marL="5497" marR="5497" marT="5498" marB="0" anchor="b">
                    <a:lnL>
                      <a:noFill/>
                    </a:lnL>
                    <a:lnR>
                      <a:noFill/>
                    </a:lnR>
                    <a:lnT>
                      <a:noFill/>
                    </a:lnT>
                    <a:lnB>
                      <a:noFill/>
                    </a:lnB>
                  </a:tcPr>
                </a:tc>
                <a:tc hMerge="1">
                  <a:txBody>
                    <a:bodyPr/>
                    <a:lstStyle/>
                    <a:p>
                      <a:endParaRPr lang="es-MX"/>
                    </a:p>
                  </a:txBody>
                  <a:tcPr/>
                </a:tc>
                <a:tc hMerge="1">
                  <a:txBody>
                    <a:bodyPr/>
                    <a:lstStyle/>
                    <a:p>
                      <a:pPr algn="l" fontAlgn="b"/>
                      <a:endParaRPr lang="es-MX" sz="600" b="0" i="0" u="none" strike="noStrike" dirty="0">
                        <a:solidFill>
                          <a:srgbClr val="000000"/>
                        </a:solidFill>
                        <a:effectLst/>
                        <a:latin typeface="Arial Black" pitchFamily="34" charset="0"/>
                      </a:endParaRPr>
                    </a:p>
                  </a:txBody>
                  <a:tcPr marL="5497" marR="5497" marT="5497"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8"/>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ACTIVO POR IMPUESTOS A LA UTILIDAD DIFERIDO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PRIMA EN EMISION O VENTA DE ACCIONES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9"/>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APORTACIONES PARA FUTUROA AUMENTOS DE CAPITAL</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0"/>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EFECTIVO Y EQUIVALENTES DE EFECTIVO RESTRINGIDOS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RESERVAS DE CAPITAL</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1"/>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CREDITO MERCANTIL</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5">
                  <a:txBody>
                    <a:bodyPr/>
                    <a:lstStyle/>
                    <a:p>
                      <a:pPr algn="l" fontAlgn="b"/>
                      <a:r>
                        <a:rPr lang="es-MX" sz="600" b="0" i="0" u="none" strike="noStrike">
                          <a:solidFill>
                            <a:srgbClr val="000000"/>
                          </a:solidFill>
                          <a:effectLst/>
                          <a:latin typeface="Arial Black" pitchFamily="34" charset="0"/>
                        </a:rPr>
                        <a:t>OTROS RESULTADOS INTEGRALES NETOS DESPUES DE IMPUESTOS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2"/>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UTILIDADES O PERDIDAS RETENIDAS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3"/>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EFECTOS DE LA INFLACION (EN SU CASO)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4"/>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5"/>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2">
                  <a:txBody>
                    <a:bodyPr/>
                    <a:lstStyle/>
                    <a:p>
                      <a:pPr algn="l" fontAlgn="b"/>
                      <a:r>
                        <a:rPr lang="es-MX" sz="600" b="0" i="0" u="none" strike="noStrike">
                          <a:solidFill>
                            <a:srgbClr val="000000"/>
                          </a:solidFill>
                          <a:effectLst/>
                          <a:latin typeface="Arial Black" pitchFamily="34" charset="0"/>
                        </a:rPr>
                        <a:t>TOTAL SUMA DE CAPITAL CONTABLE</a:t>
                      </a:r>
                    </a:p>
                  </a:txBody>
                  <a:tcPr marL="5497" marR="5497" marT="5498" marB="0" anchor="b">
                    <a:lnL>
                      <a:noFill/>
                    </a:lnL>
                    <a:lnR>
                      <a:noFill/>
                    </a:lnR>
                    <a:lnT>
                      <a:noFill/>
                    </a:lnT>
                    <a:lnB>
                      <a:noFill/>
                    </a:lnB>
                  </a:tcPr>
                </a:tc>
                <a:tc rowSpan="2" h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6"/>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vMerge="1">
                  <a:txBody>
                    <a:bodyPr/>
                    <a:lstStyle/>
                    <a:p>
                      <a:endParaRPr lang="es-MX"/>
                    </a:p>
                  </a:txBody>
                  <a:tcPr/>
                </a:tc>
                <a:tc hMerge="1"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vMerge="1">
                  <a:txBody>
                    <a:bodyPr/>
                    <a:lstStyle/>
                    <a:p>
                      <a:endParaRPr lang="es-MX"/>
                    </a:p>
                  </a:txBody>
                  <a:tcPr/>
                </a:tc>
                <a:extLst>
                  <a:ext uri="{0D108BD9-81ED-4DB2-BD59-A6C34878D82A}">
                    <a16:rowId xmlns:a16="http://schemas.microsoft.com/office/drawing/2014/main" val="10037"/>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SUMA ACTIVO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r>
                        <a:rPr lang="es-MX" sz="600" b="0" i="0" u="none" strike="noStrike">
                          <a:solidFill>
                            <a:srgbClr val="000000"/>
                          </a:solidFill>
                          <a:effectLst/>
                          <a:latin typeface="Arial Black" pitchFamily="34" charset="0"/>
                        </a:rPr>
                        <a:t> </a:t>
                      </a: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38"/>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a:noFill/>
                    </a:lnT>
                    <a:lnB>
                      <a:noFill/>
                    </a:lnB>
                  </a:tcPr>
                </a:tc>
                <a:tc rowSpan="2" gridSpan="2">
                  <a:txBody>
                    <a:bodyPr/>
                    <a:lstStyle/>
                    <a:p>
                      <a:pPr algn="ctr" fontAlgn="ctr"/>
                      <a:r>
                        <a:rPr lang="es-MX" sz="600" b="0" i="0" u="none" strike="noStrike">
                          <a:solidFill>
                            <a:srgbClr val="000000"/>
                          </a:solidFill>
                          <a:effectLst/>
                          <a:latin typeface="Arial Black" pitchFamily="34" charset="0"/>
                        </a:rPr>
                        <a:t>TOTAL DE SUMA DE ACTIVOS</a:t>
                      </a:r>
                    </a:p>
                  </a:txBody>
                  <a:tcPr marL="5497" marR="5497" marT="5498" marB="0" anchor="ctr">
                    <a:lnL>
                      <a:noFill/>
                    </a:lnL>
                    <a:lnR>
                      <a:noFill/>
                    </a:lnR>
                    <a:lnT>
                      <a:noFill/>
                    </a:lnT>
                    <a:lnB>
                      <a:noFill/>
                    </a:lnB>
                  </a:tcPr>
                </a:tc>
                <a:tc rowSpan="2" hMerge="1">
                  <a:txBody>
                    <a:bodyPr/>
                    <a:lstStyle/>
                    <a:p>
                      <a:endParaRPr lang="es-MX"/>
                    </a:p>
                  </a:txBody>
                  <a:tcPr/>
                </a:tc>
                <a:tc rowSpan="2">
                  <a:txBody>
                    <a:bodyPr/>
                    <a:lstStyle/>
                    <a:p>
                      <a:pPr algn="ctr" fontAlgn="ctr"/>
                      <a:r>
                        <a:rPr lang="es-MX" sz="600" b="0" i="0" u="none" strike="noStrike">
                          <a:solidFill>
                            <a:srgbClr val="000000"/>
                          </a:solidFill>
                          <a:effectLst/>
                          <a:latin typeface="Arial Black" pitchFamily="34" charset="0"/>
                        </a:rPr>
                        <a:t>$</a:t>
                      </a:r>
                    </a:p>
                  </a:txBody>
                  <a:tcPr marL="5497" marR="5497" marT="549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2">
                  <a:txBody>
                    <a:bodyPr/>
                    <a:lstStyle/>
                    <a:p>
                      <a:pPr algn="l" fontAlgn="b"/>
                      <a:r>
                        <a:rPr lang="es-MX" sz="600" b="0" i="0" u="none" strike="noStrike">
                          <a:solidFill>
                            <a:srgbClr val="000000"/>
                          </a:solidFill>
                          <a:effectLst/>
                          <a:latin typeface="Arial Black" pitchFamily="34" charset="0"/>
                        </a:rPr>
                        <a:t>TOTAL SUMA DE PASIVO Y CAPITAL CONTABLE</a:t>
                      </a:r>
                    </a:p>
                  </a:txBody>
                  <a:tcPr marL="5497" marR="5497" marT="5498" marB="0" anchor="b">
                    <a:lnL>
                      <a:noFill/>
                    </a:lnL>
                    <a:lnR>
                      <a:noFill/>
                    </a:lnR>
                    <a:lnT>
                      <a:noFill/>
                    </a:lnT>
                    <a:lnB>
                      <a:noFill/>
                    </a:lnB>
                  </a:tcPr>
                </a:tc>
                <a:tc rowSpan="2" hMerge="1">
                  <a:txBody>
                    <a:bodyPr/>
                    <a:lstStyle/>
                    <a:p>
                      <a:endParaRPr lang="es-MX"/>
                    </a:p>
                  </a:txBody>
                  <a:tcPr/>
                </a:tc>
                <a:tc rowSpan="2">
                  <a:txBody>
                    <a:bodyPr/>
                    <a:lstStyle/>
                    <a:p>
                      <a:pPr algn="ctr" fontAlgn="ctr"/>
                      <a:r>
                        <a:rPr lang="es-MX" sz="600" b="0" i="0" u="none" strike="noStrike">
                          <a:solidFill>
                            <a:srgbClr val="000000"/>
                          </a:solidFill>
                          <a:effectLst/>
                          <a:latin typeface="Arial Black" pitchFamily="34" charset="0"/>
                        </a:rPr>
                        <a:t>$</a:t>
                      </a:r>
                    </a:p>
                  </a:txBody>
                  <a:tcPr marL="5497" marR="5497" marT="5498" marB="0" anchor="ctr">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39"/>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a:noFill/>
                    </a:lnT>
                    <a:lnB>
                      <a:noFill/>
                    </a:lnB>
                  </a:tcPr>
                </a:tc>
                <a:tc gridSpan="2" vMerge="1">
                  <a:txBody>
                    <a:bodyPr/>
                    <a:lstStyle/>
                    <a:p>
                      <a:endParaRPr lang="es-MX"/>
                    </a:p>
                  </a:txBody>
                  <a:tcPr/>
                </a:tc>
                <a:tc hMerge="1" vMerge="1">
                  <a:txBody>
                    <a:bodyPr/>
                    <a:lstStyle/>
                    <a:p>
                      <a:endParaRPr lang="es-MX"/>
                    </a:p>
                  </a:txBody>
                  <a:tcPr/>
                </a:tc>
                <a:tc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vMerge="1">
                  <a:txBody>
                    <a:bodyPr/>
                    <a:lstStyle/>
                    <a:p>
                      <a:endParaRPr lang="es-MX"/>
                    </a:p>
                  </a:txBody>
                  <a:tcPr/>
                </a:tc>
                <a:tc hMerge="1"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40"/>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41"/>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r>
                        <a:rPr lang="es-MX" sz="600" b="0" i="0" u="none" strike="noStrike">
                          <a:solidFill>
                            <a:srgbClr val="000000"/>
                          </a:solidFill>
                          <a:effectLst/>
                          <a:latin typeface="Arial Black" pitchFamily="34" charset="0"/>
                        </a:rPr>
                        <a:t> </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MX" sz="600" b="0" i="0" u="none" strike="noStrike">
                          <a:solidFill>
                            <a:srgbClr val="000000"/>
                          </a:solidFill>
                          <a:effectLst/>
                          <a:latin typeface="Arial Black" pitchFamily="34" charset="0"/>
                        </a:rPr>
                        <a:t> </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MX" sz="600" b="0" i="0" u="none" strike="noStrike">
                          <a:solidFill>
                            <a:srgbClr val="000000"/>
                          </a:solidFill>
                          <a:effectLst/>
                          <a:latin typeface="Arial Black" pitchFamily="34" charset="0"/>
                        </a:rPr>
                        <a:t> </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2"/>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ctr" fontAlgn="b"/>
                      <a:r>
                        <a:rPr lang="es-MX" sz="600" b="0" i="0" u="none" strike="noStrike">
                          <a:solidFill>
                            <a:srgbClr val="000000"/>
                          </a:solidFill>
                          <a:effectLst/>
                          <a:latin typeface="Arial Black" pitchFamily="34" charset="0"/>
                        </a:rPr>
                        <a:t>FIRMA DEL APODERADO LEGAL</a:t>
                      </a: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ctr" fontAlgn="b"/>
                      <a:r>
                        <a:rPr lang="es-MX" sz="600" b="0" i="0" u="none" strike="noStrike">
                          <a:solidFill>
                            <a:srgbClr val="000000"/>
                          </a:solidFill>
                          <a:effectLst/>
                          <a:latin typeface="Arial Black" pitchFamily="34" charset="0"/>
                        </a:rPr>
                        <a:t>FIRMA DEL CONTADOR PUBLICO</a:t>
                      </a: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3"/>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4"/>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5"/>
                  </a:ext>
                </a:extLst>
              </a:tr>
              <a:tr h="142653">
                <a:tc gridSpan="18">
                  <a:txBody>
                    <a:bodyPr/>
                    <a:lstStyle/>
                    <a:p>
                      <a:pPr algn="ctr" fontAlgn="b"/>
                      <a:r>
                        <a:rPr lang="es-MX" sz="600" b="0" i="0" u="none" strike="noStrike">
                          <a:solidFill>
                            <a:srgbClr val="000000"/>
                          </a:solidFill>
                          <a:effectLst/>
                          <a:latin typeface="Arial Black" pitchFamily="34" charset="0"/>
                        </a:rPr>
                        <a:t>NOTAS A LOS ESTADOS FINANCIEROS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46"/>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7"/>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FF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FF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8"/>
                  </a:ext>
                </a:extLst>
              </a:tr>
              <a:tr h="124822">
                <a:tc gridSpan="18">
                  <a:txBody>
                    <a:bodyPr/>
                    <a:lstStyle/>
                    <a:p>
                      <a:pPr algn="ctr" fontAlgn="b"/>
                      <a:r>
                        <a:rPr lang="es-MX" sz="600" b="0" i="0" u="none" strike="noStrike" dirty="0">
                          <a:solidFill>
                            <a:srgbClr val="FF0000"/>
                          </a:solidFill>
                          <a:effectLst/>
                          <a:latin typeface="Arial Black" pitchFamily="34" charset="0"/>
                        </a:rPr>
                        <a:t>FORMA DE PRESENTACION DE CUENTA</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49"/>
                  </a:ext>
                </a:extLst>
              </a:tr>
            </a:tbl>
          </a:graphicData>
        </a:graphic>
      </p:graphicFrame>
      <p:sp>
        <p:nvSpPr>
          <p:cNvPr id="3" name="2 Marcador de número de diapositiva">
            <a:extLst>
              <a:ext uri="{FF2B5EF4-FFF2-40B4-BE49-F238E27FC236}">
                <a16:creationId xmlns:a16="http://schemas.microsoft.com/office/drawing/2014/main" id="{2F7479B7-EB40-451C-8D33-56AC9B27178F}"/>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69C66C9-47F1-4F57-BD61-72DD16DF6DAC}" type="slidenum">
              <a:rPr lang="es-MX" altLang="es-MX">
                <a:solidFill>
                  <a:srgbClr val="898989"/>
                </a:solidFill>
              </a:rPr>
              <a:pPr/>
              <a:t>46</a:t>
            </a:fld>
            <a:endParaRPr lang="es-MX" altLang="es-MX">
              <a:solidFill>
                <a:srgbClr val="898989"/>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a:extLst>
              <a:ext uri="{FF2B5EF4-FFF2-40B4-BE49-F238E27FC236}">
                <a16:creationId xmlns:a16="http://schemas.microsoft.com/office/drawing/2014/main" id="{7806F92E-321C-4382-9776-31687FD6DEA9}"/>
              </a:ext>
            </a:extLst>
          </p:cNvPr>
          <p:cNvGraphicFramePr>
            <a:graphicFrameLocks noGrp="1"/>
          </p:cNvGraphicFramePr>
          <p:nvPr/>
        </p:nvGraphicFramePr>
        <p:xfrm>
          <a:off x="1774825" y="44450"/>
          <a:ext cx="8642348" cy="6680190"/>
        </p:xfrm>
        <a:graphic>
          <a:graphicData uri="http://schemas.openxmlformats.org/drawingml/2006/table">
            <a:tbl>
              <a:tblPr/>
              <a:tblGrid>
                <a:gridCol w="481437">
                  <a:extLst>
                    <a:ext uri="{9D8B030D-6E8A-4147-A177-3AD203B41FA5}">
                      <a16:colId xmlns:a16="http://schemas.microsoft.com/office/drawing/2014/main" val="20000"/>
                    </a:ext>
                  </a:extLst>
                </a:gridCol>
                <a:gridCol w="645831">
                  <a:extLst>
                    <a:ext uri="{9D8B030D-6E8A-4147-A177-3AD203B41FA5}">
                      <a16:colId xmlns:a16="http://schemas.microsoft.com/office/drawing/2014/main" val="20001"/>
                    </a:ext>
                  </a:extLst>
                </a:gridCol>
                <a:gridCol w="939385">
                  <a:extLst>
                    <a:ext uri="{9D8B030D-6E8A-4147-A177-3AD203B41FA5}">
                      <a16:colId xmlns:a16="http://schemas.microsoft.com/office/drawing/2014/main" val="20002"/>
                    </a:ext>
                  </a:extLst>
                </a:gridCol>
                <a:gridCol w="939385">
                  <a:extLst>
                    <a:ext uri="{9D8B030D-6E8A-4147-A177-3AD203B41FA5}">
                      <a16:colId xmlns:a16="http://schemas.microsoft.com/office/drawing/2014/main" val="20003"/>
                    </a:ext>
                  </a:extLst>
                </a:gridCol>
                <a:gridCol w="939385">
                  <a:extLst>
                    <a:ext uri="{9D8B030D-6E8A-4147-A177-3AD203B41FA5}">
                      <a16:colId xmlns:a16="http://schemas.microsoft.com/office/drawing/2014/main" val="20004"/>
                    </a:ext>
                  </a:extLst>
                </a:gridCol>
                <a:gridCol w="939385">
                  <a:extLst>
                    <a:ext uri="{9D8B030D-6E8A-4147-A177-3AD203B41FA5}">
                      <a16:colId xmlns:a16="http://schemas.microsoft.com/office/drawing/2014/main" val="20005"/>
                    </a:ext>
                  </a:extLst>
                </a:gridCol>
                <a:gridCol w="939385">
                  <a:extLst>
                    <a:ext uri="{9D8B030D-6E8A-4147-A177-3AD203B41FA5}">
                      <a16:colId xmlns:a16="http://schemas.microsoft.com/office/drawing/2014/main" val="20006"/>
                    </a:ext>
                  </a:extLst>
                </a:gridCol>
                <a:gridCol w="939385">
                  <a:extLst>
                    <a:ext uri="{9D8B030D-6E8A-4147-A177-3AD203B41FA5}">
                      <a16:colId xmlns:a16="http://schemas.microsoft.com/office/drawing/2014/main" val="20007"/>
                    </a:ext>
                  </a:extLst>
                </a:gridCol>
                <a:gridCol w="939385">
                  <a:extLst>
                    <a:ext uri="{9D8B030D-6E8A-4147-A177-3AD203B41FA5}">
                      <a16:colId xmlns:a16="http://schemas.microsoft.com/office/drawing/2014/main" val="20008"/>
                    </a:ext>
                  </a:extLst>
                </a:gridCol>
                <a:gridCol w="939385">
                  <a:extLst>
                    <a:ext uri="{9D8B030D-6E8A-4147-A177-3AD203B41FA5}">
                      <a16:colId xmlns:a16="http://schemas.microsoft.com/office/drawing/2014/main" val="20009"/>
                    </a:ext>
                  </a:extLst>
                </a:gridCol>
              </a:tblGrid>
              <a:tr h="95445">
                <a:tc gridSpan="10">
                  <a:txBody>
                    <a:bodyPr/>
                    <a:lstStyle/>
                    <a:p>
                      <a:pPr algn="ctr" fontAlgn="b"/>
                      <a:r>
                        <a:rPr lang="es-MX" sz="600" b="1" i="0" u="none" strike="noStrike" dirty="0">
                          <a:solidFill>
                            <a:srgbClr val="000000"/>
                          </a:solidFill>
                          <a:effectLst/>
                          <a:latin typeface="Arial Black" pitchFamily="34" charset="0"/>
                        </a:rPr>
                        <a:t>DE ACUERDO A LA NIF B-6 " ESTADO DE SITUACION FINANCIERA"</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95445">
                <a:tc gridSpan="10">
                  <a:txBody>
                    <a:bodyPr/>
                    <a:lstStyle/>
                    <a:p>
                      <a:pPr algn="ctr" fontAlgn="b"/>
                      <a:r>
                        <a:rPr lang="es-MX" sz="600" b="0" i="0" u="none" strike="noStrike" dirty="0">
                          <a:solidFill>
                            <a:srgbClr val="000000"/>
                          </a:solidFill>
                          <a:effectLst/>
                          <a:latin typeface="Arial Black" pitchFamily="34" charset="0"/>
                        </a:rPr>
                        <a:t>NOMBRE DE LA ENTIDAD</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1"/>
                  </a:ext>
                </a:extLst>
              </a:tr>
              <a:tr h="95445">
                <a:tc gridSpan="5">
                  <a:txBody>
                    <a:bodyPr/>
                    <a:lstStyle/>
                    <a:p>
                      <a:pPr algn="r" fontAlgn="b"/>
                      <a:r>
                        <a:rPr lang="es-MX" sz="600" b="0" i="0" u="none" strike="noStrike" dirty="0">
                          <a:solidFill>
                            <a:srgbClr val="000000"/>
                          </a:solidFill>
                          <a:effectLst/>
                          <a:latin typeface="Arial Black" pitchFamily="34" charset="0"/>
                        </a:rPr>
                        <a:t>ESTADO DE SITUACION FINANCIERA AL</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gridSpan="4">
                  <a:txBody>
                    <a:bodyPr/>
                    <a:lstStyle/>
                    <a:p>
                      <a:pPr algn="l" fontAlgn="b"/>
                      <a:r>
                        <a:rPr lang="es-MX" sz="600" b="0" i="0" u="none" strike="noStrike">
                          <a:solidFill>
                            <a:srgbClr val="000000"/>
                          </a:solidFill>
                          <a:effectLst/>
                          <a:latin typeface="Arial Black" pitchFamily="34" charset="0"/>
                        </a:rPr>
                        <a:t>(FECHA A QUE ESTA EMITIDO EL ESTADO FINANCIERO)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02"/>
                  </a:ext>
                </a:extLst>
              </a:tr>
              <a:tr h="95445">
                <a:tc gridSpan="10">
                  <a:txBody>
                    <a:bodyPr/>
                    <a:lstStyle/>
                    <a:p>
                      <a:pPr algn="ctr" fontAlgn="b"/>
                      <a:r>
                        <a:rPr lang="es-MX" sz="600" b="0" i="0" u="none" strike="noStrike">
                          <a:solidFill>
                            <a:srgbClr val="000000"/>
                          </a:solidFill>
                          <a:effectLst/>
                          <a:latin typeface="Arial Black" pitchFamily="34" charset="0"/>
                        </a:rPr>
                        <a:t>UNIDAD MONETARIA EN QUE ESTA EXPRESADO EL ESTADO FINANCIERO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3"/>
                  </a:ext>
                </a:extLst>
              </a:tr>
              <a:tr h="95445">
                <a:tc gridSpan="2">
                  <a:txBody>
                    <a:bodyPr/>
                    <a:lstStyle/>
                    <a:p>
                      <a:pPr algn="l" fontAlgn="b"/>
                      <a:r>
                        <a:rPr lang="es-MX" sz="600" b="0" i="0" u="none" strike="noStrike">
                          <a:solidFill>
                            <a:srgbClr val="000000"/>
                          </a:solidFill>
                          <a:effectLst/>
                          <a:latin typeface="Arial Black" pitchFamily="34" charset="0"/>
                        </a:rPr>
                        <a:t>ACTIVO</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04"/>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ACTIVO A CORTO PLAZO</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05"/>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EFECTIVO Y EQUIVALENTES DE EFECTIVO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06"/>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EFECTIVO Y EQUIVALENTES DE EFECTIVO RESTRINGIDO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07"/>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INVERSIONES A CORTO PLAZO</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08"/>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CUENTAS Y DOCUMENTOS POR COBRAR</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09"/>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r>
                        <a:rPr lang="es-MX" sz="600" b="0" i="0" u="none" strike="noStrike">
                          <a:solidFill>
                            <a:srgbClr val="000000"/>
                          </a:solidFill>
                          <a:effectLst/>
                          <a:latin typeface="Arial Black" pitchFamily="34" charset="0"/>
                        </a:rPr>
                        <a:t>INVENTARIOS</a:t>
                      </a: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10"/>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PAGOS ANTICIPADOS</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11"/>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OTROS ACTIVOS DE CORTO PLAZO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12"/>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IMPUESTOS  A LA UTILIDAD A FAVOR O POR RECUPERAR</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13"/>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SUMA ACTIVO CORTO PLAZO</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14"/>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ACTIVO A LARGO PLAZO</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15"/>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INVENTARIOS NETOS (LARGO PLAZO)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16"/>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INVERSIONES A LARGO PLAZO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17"/>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rowSpan="2" gridSpan="4">
                  <a:txBody>
                    <a:bodyPr/>
                    <a:lstStyle/>
                    <a:p>
                      <a:pPr algn="l" fontAlgn="b"/>
                      <a:r>
                        <a:rPr lang="es-MX" sz="600" b="0" i="0" u="none" strike="noStrike" dirty="0">
                          <a:solidFill>
                            <a:srgbClr val="000000"/>
                          </a:solidFill>
                          <a:effectLst/>
                          <a:latin typeface="Arial Black" pitchFamily="34" charset="0"/>
                        </a:rPr>
                        <a:t>DEPRECIACIONES ACUMULADAS DE INVERSIONES A LARGO PLAZO</a:t>
                      </a:r>
                    </a:p>
                  </a:txBody>
                  <a:tcPr marL="3045" marR="3045" marT="3045" marB="0" anchor="b">
                    <a:lnL>
                      <a:noFill/>
                    </a:lnL>
                    <a:lnR>
                      <a:noFill/>
                    </a:lnR>
                    <a:lnT>
                      <a:noFill/>
                    </a:lnT>
                    <a:lnB>
                      <a:noFill/>
                    </a:lnB>
                  </a:tcPr>
                </a:tc>
                <a:tc rowSpan="2" hMerge="1">
                  <a:txBody>
                    <a:bodyPr/>
                    <a:lstStyle/>
                    <a:p>
                      <a:endParaRPr lang="es-MX"/>
                    </a:p>
                  </a:txBody>
                  <a:tcPr/>
                </a:tc>
                <a:tc rowSpan="2" hMerge="1">
                  <a:txBody>
                    <a:bodyPr/>
                    <a:lstStyle/>
                    <a:p>
                      <a:endParaRPr lang="es-MX"/>
                    </a:p>
                  </a:txBody>
                  <a:tcPr/>
                </a:tc>
                <a:tc rowSpan="2" hMerge="1">
                  <a:txBody>
                    <a:bodyPr/>
                    <a:lstStyle/>
                    <a:p>
                      <a:endParaRPr lang="es-MX"/>
                    </a:p>
                  </a:txBody>
                  <a:tcPr/>
                </a:tc>
                <a:tc rowSpan="2">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18"/>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v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19"/>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CUENTAS Y DOCUMENTOS POR COBRAR A LARGO PLAZO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20"/>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dirty="0">
                          <a:solidFill>
                            <a:srgbClr val="000000"/>
                          </a:solidFill>
                          <a:effectLst/>
                          <a:latin typeface="Arial Black" pitchFamily="34" charset="0"/>
                        </a:rPr>
                        <a:t>PROPIEDADES, PLANTA Y EQUIPO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dirty="0">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21"/>
                  </a:ext>
                </a:extLst>
              </a:tr>
              <a:tr h="95445">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dirty="0">
                          <a:solidFill>
                            <a:srgbClr val="000000"/>
                          </a:solidFill>
                          <a:effectLst/>
                          <a:latin typeface="Arial Black" pitchFamily="34" charset="0"/>
                        </a:rPr>
                        <a:t>DEPRECIACIONES ACUMULADAS DE  PROPIEDADES PLANTA Y EQUIPO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22"/>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ACTIVOS INTANGIBLES</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23"/>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dirty="0">
                          <a:solidFill>
                            <a:srgbClr val="000000"/>
                          </a:solidFill>
                          <a:effectLst/>
                          <a:latin typeface="Arial Black" pitchFamily="34" charset="0"/>
                        </a:rPr>
                        <a:t>AMORTIZACIONES ACUMULADAS DE ACTIVOS INTANGIBLES</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24"/>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PARTES RELACIONADAS</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25"/>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dirty="0">
                          <a:solidFill>
                            <a:srgbClr val="000000"/>
                          </a:solidFill>
                          <a:effectLst/>
                          <a:latin typeface="Arial Black" pitchFamily="34" charset="0"/>
                        </a:rPr>
                        <a:t>ACTIVO POR IMPUESTOS A LA UTILIDAD DIFERIDO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26"/>
                  </a:ext>
                </a:extLst>
              </a:tr>
              <a:tr h="95445">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dirty="0">
                          <a:solidFill>
                            <a:srgbClr val="000000"/>
                          </a:solidFill>
                          <a:effectLst/>
                          <a:latin typeface="Arial Black" pitchFamily="34" charset="0"/>
                        </a:rPr>
                        <a:t>EFECTIVO Y EQUIVALENTES DE EFECTIVO RESTRINGIDOS</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27"/>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CREDITO MERCANTIL</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28"/>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SUMA ACTIVO A LARGO PLAZO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29"/>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ctr" fontAlgn="ctr"/>
                      <a:r>
                        <a:rPr lang="es-MX" sz="600" b="0" i="0" u="none" strike="noStrike">
                          <a:solidFill>
                            <a:srgbClr val="000000"/>
                          </a:solidFill>
                          <a:effectLst/>
                          <a:latin typeface="Arial Black" pitchFamily="34" charset="0"/>
                        </a:rPr>
                        <a:t>TOTAL DE SUMA DE ACTIVOS</a:t>
                      </a:r>
                    </a:p>
                  </a:txBody>
                  <a:tcPr marL="3045" marR="3045" marT="3045" marB="0" anchor="ctr">
                    <a:lnL>
                      <a:noFill/>
                    </a:lnL>
                    <a:lnR>
                      <a:noFill/>
                    </a:lnR>
                    <a:lnT>
                      <a:noFill/>
                    </a:lnT>
                    <a:lnB>
                      <a:noFill/>
                    </a:lnB>
                  </a:tcPr>
                </a:tc>
                <a:tc hMerge="1">
                  <a:txBody>
                    <a:bodyPr/>
                    <a:lstStyle/>
                    <a:p>
                      <a:endParaRPr lang="es-MX"/>
                    </a:p>
                  </a:txBody>
                  <a:tcPr/>
                </a:tc>
                <a:tc>
                  <a:txBody>
                    <a:bodyPr/>
                    <a:lstStyle/>
                    <a:p>
                      <a:pPr algn="ctr" fontAlgn="ctr"/>
                      <a:r>
                        <a:rPr lang="es-MX" sz="600" b="0" i="0" u="none" strike="noStrike">
                          <a:solidFill>
                            <a:srgbClr val="000000"/>
                          </a:solidFill>
                          <a:effectLst/>
                          <a:latin typeface="Arial Black" pitchFamily="34" charset="0"/>
                        </a:rPr>
                        <a:t>$</a:t>
                      </a:r>
                    </a:p>
                  </a:txBody>
                  <a:tcPr marL="3045" marR="3045" marT="304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30"/>
                  </a:ext>
                </a:extLst>
              </a:tr>
              <a:tr h="95445">
                <a:tc gridSpan="2">
                  <a:txBody>
                    <a:bodyPr/>
                    <a:lstStyle/>
                    <a:p>
                      <a:pPr algn="l" fontAlgn="b"/>
                      <a:r>
                        <a:rPr lang="es-MX" sz="600" b="0" i="0" u="none" strike="noStrike" dirty="0">
                          <a:solidFill>
                            <a:srgbClr val="000000"/>
                          </a:solidFill>
                          <a:effectLst/>
                          <a:latin typeface="Arial Black" pitchFamily="34" charset="0"/>
                        </a:rPr>
                        <a:t>PASIVO</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31"/>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PASIVO A CORTO PLAZO</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32"/>
                  </a:ext>
                </a:extLst>
              </a:tr>
              <a:tr h="95445">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dirty="0">
                          <a:solidFill>
                            <a:srgbClr val="000000"/>
                          </a:solidFill>
                          <a:effectLst/>
                          <a:latin typeface="Arial Black" pitchFamily="34" charset="0"/>
                        </a:rPr>
                        <a:t>PROVEEDORES, PASIVOS ACUMULADOS Y OTRAS CUENTAS POR PAGAR</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33"/>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ACREEDORES BANCARIOS</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34"/>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rowSpan="2" gridSpan="4">
                  <a:txBody>
                    <a:bodyPr/>
                    <a:lstStyle/>
                    <a:p>
                      <a:pPr algn="l" fontAlgn="b"/>
                      <a:r>
                        <a:rPr lang="es-MX" sz="600" b="0" i="0" u="none" strike="noStrike" dirty="0">
                          <a:solidFill>
                            <a:srgbClr val="000000"/>
                          </a:solidFill>
                          <a:effectLst/>
                          <a:latin typeface="Arial Black" pitchFamily="34" charset="0"/>
                        </a:rPr>
                        <a:t>ACREEDORES POR EMISION DE DEUDA SOBRE INSTRUMENTOS FINANCIEROS</a:t>
                      </a:r>
                    </a:p>
                  </a:txBody>
                  <a:tcPr marL="3045" marR="3045" marT="3045" marB="0" anchor="b">
                    <a:lnL>
                      <a:noFill/>
                    </a:lnL>
                    <a:lnR>
                      <a:noFill/>
                    </a:lnR>
                    <a:lnT>
                      <a:noFill/>
                    </a:lnT>
                    <a:lnB>
                      <a:noFill/>
                    </a:lnB>
                  </a:tcPr>
                </a:tc>
                <a:tc rowSpan="2" hMerge="1">
                  <a:txBody>
                    <a:bodyPr/>
                    <a:lstStyle/>
                    <a:p>
                      <a:endParaRPr lang="es-MX"/>
                    </a:p>
                  </a:txBody>
                  <a:tcPr/>
                </a:tc>
                <a:tc rowSpan="2" hMerge="1">
                  <a:txBody>
                    <a:bodyPr/>
                    <a:lstStyle/>
                    <a:p>
                      <a:endParaRPr lang="es-MX"/>
                    </a:p>
                  </a:txBody>
                  <a:tcPr/>
                </a:tc>
                <a:tc rowSpan="2"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rowSpan="2">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35"/>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vMerge="1">
                  <a:txBody>
                    <a:bodyPr/>
                    <a:lstStyle/>
                    <a:p>
                      <a:endParaRPr lang="es-MX"/>
                    </a:p>
                  </a:txBody>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36"/>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IMPUESTOS RETENIDOS</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37"/>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ANTICIPOS DE CLIENTES</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38"/>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r>
                        <a:rPr lang="es-MX" sz="600" b="0" i="0" u="none" strike="noStrike">
                          <a:solidFill>
                            <a:srgbClr val="000000"/>
                          </a:solidFill>
                          <a:effectLst/>
                          <a:latin typeface="Arial Black" pitchFamily="34" charset="0"/>
                        </a:rPr>
                        <a:t>PROVISIONES</a:t>
                      </a: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39"/>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OTROS PASIVOS A CORTO PLAZO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40"/>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dirty="0">
                          <a:solidFill>
                            <a:srgbClr val="000000"/>
                          </a:solidFill>
                          <a:effectLst/>
                          <a:latin typeface="Arial Black" pitchFamily="34" charset="0"/>
                        </a:rPr>
                        <a:t>SUMA PASIVO A CORTO PLAZO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41"/>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PASIVO A LARGO PLAZO</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42"/>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ACREEDORES A LARGO PLAZO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43"/>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dirty="0">
                          <a:solidFill>
                            <a:srgbClr val="000000"/>
                          </a:solidFill>
                          <a:effectLst/>
                          <a:latin typeface="Arial Black" pitchFamily="34" charset="0"/>
                        </a:rPr>
                        <a:t>OBLIGACIONES ASOCIADAS CON EL RETIRO DE COMPONENTES</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44"/>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dirty="0">
                          <a:solidFill>
                            <a:srgbClr val="000000"/>
                          </a:solidFill>
                          <a:effectLst/>
                          <a:latin typeface="Arial Black" pitchFamily="34" charset="0"/>
                        </a:rPr>
                        <a:t>PROVISION POR IMPUESTO A LA UTILIDAD DIFERIDO </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45"/>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PROVISION POR PTU DIFERIDA</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46"/>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dirty="0">
                          <a:solidFill>
                            <a:srgbClr val="000000"/>
                          </a:solidFill>
                          <a:effectLst/>
                          <a:latin typeface="Arial Black" pitchFamily="34" charset="0"/>
                        </a:rPr>
                        <a:t>PORCION DEL PASIVO CONVERTIBLE EN CAPITAL</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47"/>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SUMA PASIVO LARGO PLAZO</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48"/>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TOTAL SUMA DE PASIVOS</a:t>
                      </a:r>
                    </a:p>
                  </a:txBody>
                  <a:tcPr marL="3045" marR="3045" marT="3045" marB="0" anchor="b">
                    <a:lnL>
                      <a:noFill/>
                    </a:lnL>
                    <a:lnR>
                      <a:noFill/>
                    </a:lnR>
                    <a:lnT>
                      <a:noFill/>
                    </a:lnT>
                    <a:lnB>
                      <a:noFill/>
                    </a:lnB>
                  </a:tcPr>
                </a:tc>
                <a:tc h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49"/>
                  </a:ext>
                </a:extLst>
              </a:tr>
              <a:tr h="95445">
                <a:tc gridSpan="3">
                  <a:txBody>
                    <a:bodyPr/>
                    <a:lstStyle/>
                    <a:p>
                      <a:pPr algn="l" fontAlgn="b"/>
                      <a:r>
                        <a:rPr lang="es-MX" sz="600" b="0" i="0" u="none" strike="noStrike">
                          <a:solidFill>
                            <a:srgbClr val="000000"/>
                          </a:solidFill>
                          <a:effectLst/>
                          <a:latin typeface="Arial Black" pitchFamily="34" charset="0"/>
                        </a:rPr>
                        <a:t>CAPITAL CONTABLE</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50"/>
                  </a:ext>
                </a:extLst>
              </a:tr>
              <a:tr h="95445">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CAPITAL SOCIAL</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51"/>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ACCIONES EN TESORERIA</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52"/>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PRIMA EN EMISION O VENTA DE ACCIONES</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53"/>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APORTACIONES PARA FUTUROA AUMENTOS DE CAPITAL</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54"/>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RESERVAS DE CAPITAL</a:t>
                      </a:r>
                    </a:p>
                  </a:txBody>
                  <a:tcPr marL="3045" marR="3045" marT="3045"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55"/>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OTROS RESULTADOS INTEGRALES NETOS DE IMPUESTOS</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56"/>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UTILIDADES O PERDIDAS RETENIDAS</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57"/>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EFECTOS DE LA INFLACION (EN SU CASO)</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58"/>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rowSpan="2" gridSpan="2">
                  <a:txBody>
                    <a:bodyPr/>
                    <a:lstStyle/>
                    <a:p>
                      <a:pPr algn="l" fontAlgn="b"/>
                      <a:r>
                        <a:rPr lang="es-MX" sz="600" b="0" i="0" u="none" strike="noStrike">
                          <a:solidFill>
                            <a:srgbClr val="000000"/>
                          </a:solidFill>
                          <a:effectLst/>
                          <a:latin typeface="Arial Black" pitchFamily="34" charset="0"/>
                        </a:rPr>
                        <a:t>TOTAL SUMA DE CAPITAL CONTABLE</a:t>
                      </a:r>
                    </a:p>
                  </a:txBody>
                  <a:tcPr marL="3045" marR="3045" marT="3045" marB="0" anchor="b">
                    <a:lnL>
                      <a:noFill/>
                    </a:lnL>
                    <a:lnR>
                      <a:noFill/>
                    </a:lnR>
                    <a:lnT>
                      <a:noFill/>
                    </a:lnT>
                    <a:lnB>
                      <a:noFill/>
                    </a:lnB>
                  </a:tcPr>
                </a:tc>
                <a:tc rowSpan="2" h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w="6350" cap="flat" cmpd="sng" algn="ctr">
                      <a:solidFill>
                        <a:srgbClr val="000000"/>
                      </a:solidFill>
                      <a:prstDash val="solid"/>
                      <a:round/>
                      <a:headEnd type="none" w="med" len="med"/>
                      <a:tailEnd type="none" w="med" len="med"/>
                    </a:lnT>
                    <a:lnB>
                      <a:noFill/>
                    </a:lnB>
                  </a:tcPr>
                </a:tc>
                <a:tc rowSpan="2">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59"/>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2" vMerge="1">
                  <a:txBody>
                    <a:bodyPr/>
                    <a:lstStyle/>
                    <a:p>
                      <a:endParaRPr lang="es-MX"/>
                    </a:p>
                  </a:txBody>
                  <a:tcPr/>
                </a:tc>
                <a:tc hMerge="1" v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60"/>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rowSpan="2" gridSpan="3">
                  <a:txBody>
                    <a:bodyPr/>
                    <a:lstStyle/>
                    <a:p>
                      <a:pPr algn="l" fontAlgn="b"/>
                      <a:r>
                        <a:rPr lang="es-MX" sz="600" b="0" i="0" u="none" strike="noStrike" dirty="0">
                          <a:solidFill>
                            <a:srgbClr val="000000"/>
                          </a:solidFill>
                          <a:effectLst/>
                          <a:latin typeface="Arial Black" pitchFamily="34" charset="0"/>
                        </a:rPr>
                        <a:t>TOTAL SUMA DE PASIVO Y CAPITAL CONTABLE</a:t>
                      </a:r>
                    </a:p>
                  </a:txBody>
                  <a:tcPr marL="3045" marR="3045" marT="3045" marB="0" anchor="b">
                    <a:lnL>
                      <a:noFill/>
                    </a:lnL>
                    <a:lnR>
                      <a:noFill/>
                    </a:lnR>
                    <a:lnT>
                      <a:noFill/>
                    </a:lnT>
                    <a:lnB>
                      <a:noFill/>
                    </a:lnB>
                  </a:tcPr>
                </a:tc>
                <a:tc rowSpan="2" hMerge="1">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rowSpan="2" hMerge="1">
                  <a:txBody>
                    <a:bodyPr/>
                    <a:lstStyle/>
                    <a:p>
                      <a:endParaRPr lang="es-MX"/>
                    </a:p>
                  </a:txBody>
                  <a:tcPr/>
                </a:tc>
                <a:tc rowSpan="2">
                  <a:txBody>
                    <a:bodyPr/>
                    <a:lstStyle/>
                    <a:p>
                      <a:pPr algn="ctr" fontAlgn="b"/>
                      <a:r>
                        <a:rPr lang="es-MX" sz="600" b="0" i="0" u="none" strike="noStrike">
                          <a:solidFill>
                            <a:srgbClr val="000000"/>
                          </a:solidFill>
                          <a:effectLst/>
                          <a:latin typeface="Arial Black" pitchFamily="34" charset="0"/>
                        </a:rPr>
                        <a:t>$</a:t>
                      </a:r>
                    </a:p>
                  </a:txBody>
                  <a:tcPr marL="3045" marR="3045" marT="304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61"/>
                  </a:ext>
                </a:extLst>
              </a:tr>
              <a:tr h="9448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vMerge="1">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hMerge="1" vMerge="1">
                  <a:txBody>
                    <a:bodyPr/>
                    <a:lstStyle/>
                    <a:p>
                      <a:endParaRPr lang="es-MX"/>
                    </a:p>
                  </a:txBody>
                  <a:tcPr/>
                </a:tc>
                <a:tc hMerge="1" vMerge="1">
                  <a:txBody>
                    <a:bodyPr/>
                    <a:lstStyle/>
                    <a:p>
                      <a:endParaRPr lang="es-MX"/>
                    </a:p>
                  </a:txBody>
                  <a:tcPr/>
                </a:tc>
                <a:tc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62"/>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3045" marR="3045" marT="304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63"/>
                  </a:ext>
                </a:extLst>
              </a:tr>
              <a:tr h="95445">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r>
                        <a:rPr lang="es-MX" sz="600" b="0" i="0" u="none" strike="noStrike">
                          <a:solidFill>
                            <a:srgbClr val="000000"/>
                          </a:solidFill>
                          <a:effectLst/>
                          <a:latin typeface="Arial Black" pitchFamily="34" charset="0"/>
                        </a:rPr>
                        <a:t> </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MX" sz="600" b="0" i="0" u="none" strike="noStrike">
                          <a:solidFill>
                            <a:srgbClr val="000000"/>
                          </a:solidFill>
                          <a:effectLst/>
                          <a:latin typeface="Arial Black" pitchFamily="34" charset="0"/>
                        </a:rPr>
                        <a:t> </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MX" sz="600" b="0" i="0" u="none" strike="noStrike">
                          <a:solidFill>
                            <a:srgbClr val="000000"/>
                          </a:solidFill>
                          <a:effectLst/>
                          <a:latin typeface="Arial Black" pitchFamily="34" charset="0"/>
                        </a:rPr>
                        <a:t> </a:t>
                      </a: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64"/>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ctr" fontAlgn="b"/>
                      <a:r>
                        <a:rPr lang="es-MX" sz="600" b="0" i="0" u="none" strike="noStrike">
                          <a:solidFill>
                            <a:srgbClr val="000000"/>
                          </a:solidFill>
                          <a:effectLst/>
                          <a:latin typeface="Arial Black" pitchFamily="34" charset="0"/>
                        </a:rPr>
                        <a:t>FIRMA DEL APODERADO LEGAL</a:t>
                      </a:r>
                    </a:p>
                  </a:txBody>
                  <a:tcPr marL="3045" marR="3045" marT="3045"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gridSpan="3">
                  <a:txBody>
                    <a:bodyPr/>
                    <a:lstStyle/>
                    <a:p>
                      <a:pPr algn="ctr" fontAlgn="b"/>
                      <a:r>
                        <a:rPr lang="es-MX" sz="600" b="0" i="0" u="none" strike="noStrike">
                          <a:solidFill>
                            <a:srgbClr val="000000"/>
                          </a:solidFill>
                          <a:effectLst/>
                          <a:latin typeface="Arial Black" pitchFamily="34" charset="0"/>
                        </a:rPr>
                        <a:t>FIRMA DEL CONTADOR PUBLICO</a:t>
                      </a:r>
                    </a:p>
                  </a:txBody>
                  <a:tcPr marL="3045" marR="3045" marT="3045"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65"/>
                  </a:ext>
                </a:extLst>
              </a:tr>
              <a:tr h="95445">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66"/>
                  </a:ext>
                </a:extLst>
              </a:tr>
              <a:tr h="95445">
                <a:tc gridSpan="10">
                  <a:txBody>
                    <a:bodyPr/>
                    <a:lstStyle/>
                    <a:p>
                      <a:pPr algn="ctr" fontAlgn="b"/>
                      <a:r>
                        <a:rPr lang="es-MX" sz="600" b="1" i="0" u="none" strike="noStrike" dirty="0">
                          <a:solidFill>
                            <a:srgbClr val="000000"/>
                          </a:solidFill>
                          <a:effectLst/>
                          <a:latin typeface="Arial Black" pitchFamily="34" charset="0"/>
                        </a:rPr>
                        <a:t>NOTAS A LOS ESTADOS FINANCIEROS</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67"/>
                  </a:ext>
                </a:extLst>
              </a:tr>
              <a:tr h="95445">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FF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FF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3045" marR="3045" marT="3045" marB="0" anchor="b">
                    <a:lnL>
                      <a:noFill/>
                    </a:lnL>
                    <a:lnR>
                      <a:noFill/>
                    </a:lnR>
                    <a:lnT>
                      <a:noFill/>
                    </a:lnT>
                    <a:lnB>
                      <a:noFill/>
                    </a:lnB>
                  </a:tcPr>
                </a:tc>
                <a:extLst>
                  <a:ext uri="{0D108BD9-81ED-4DB2-BD59-A6C34878D82A}">
                    <a16:rowId xmlns:a16="http://schemas.microsoft.com/office/drawing/2014/main" val="10068"/>
                  </a:ext>
                </a:extLst>
              </a:tr>
              <a:tr h="95445">
                <a:tc gridSpan="10">
                  <a:txBody>
                    <a:bodyPr/>
                    <a:lstStyle/>
                    <a:p>
                      <a:pPr algn="ctr" fontAlgn="b"/>
                      <a:r>
                        <a:rPr lang="es-MX" sz="600" b="1" i="0" u="none" strike="noStrike" dirty="0">
                          <a:solidFill>
                            <a:srgbClr val="FF0000"/>
                          </a:solidFill>
                          <a:effectLst/>
                          <a:latin typeface="Arial Black" pitchFamily="34" charset="0"/>
                        </a:rPr>
                        <a:t>FORMA DE PRESENTACION DE REPORTE</a:t>
                      </a:r>
                    </a:p>
                  </a:txBody>
                  <a:tcPr marL="3045" marR="3045" marT="3045"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69"/>
                  </a:ext>
                </a:extLst>
              </a:tr>
            </a:tbl>
          </a:graphicData>
        </a:graphic>
      </p:graphicFrame>
      <p:sp>
        <p:nvSpPr>
          <p:cNvPr id="3" name="2 Marcador de número de diapositiva">
            <a:extLst>
              <a:ext uri="{FF2B5EF4-FFF2-40B4-BE49-F238E27FC236}">
                <a16:creationId xmlns:a16="http://schemas.microsoft.com/office/drawing/2014/main" id="{04E32B9B-3AE9-4305-A86F-EBA6B373E534}"/>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FE495DE-A72B-49DB-8023-416EA6301FBF}" type="slidenum">
              <a:rPr lang="es-MX" altLang="es-MX">
                <a:solidFill>
                  <a:srgbClr val="898989"/>
                </a:solidFill>
              </a:rPr>
              <a:pPr/>
              <a:t>47</a:t>
            </a:fld>
            <a:endParaRPr lang="es-MX" altLang="es-MX">
              <a:solidFill>
                <a:srgbClr val="898989"/>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yumkeers.com/images/detailed/1/estado_de_resultado.jpg">
            <a:extLst>
              <a:ext uri="{FF2B5EF4-FFF2-40B4-BE49-F238E27FC236}">
                <a16:creationId xmlns:a16="http://schemas.microsoft.com/office/drawing/2014/main" id="{F3D93B83-0864-42C2-9CB0-A17B51667D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5794"/>
          <a:stretch/>
        </p:blipFill>
        <p:spPr bwMode="auto">
          <a:xfrm>
            <a:off x="8555624" y="1773238"/>
            <a:ext cx="2475698"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3">
            <a:extLst>
              <a:ext uri="{FF2B5EF4-FFF2-40B4-BE49-F238E27FC236}">
                <a16:creationId xmlns:a16="http://schemas.microsoft.com/office/drawing/2014/main" id="{DA8EBE37-304C-4E56-9B8C-3FCB91C0798E}"/>
              </a:ext>
            </a:extLst>
          </p:cNvPr>
          <p:cNvSpPr>
            <a:spLocks noGrp="1" noChangeArrowheads="1"/>
          </p:cNvSpPr>
          <p:nvPr>
            <p:ph type="title"/>
          </p:nvPr>
        </p:nvSpPr>
        <p:spPr>
          <a:xfrm>
            <a:off x="2063751" y="549276"/>
            <a:ext cx="8101013" cy="549275"/>
          </a:xfrm>
        </p:spPr>
        <p:txBody>
          <a:bodyPr/>
          <a:lstStyle/>
          <a:p>
            <a:pPr algn="r"/>
            <a:endParaRPr lang="es-MX" altLang="es-MX" sz="2000" dirty="0">
              <a:latin typeface="Arial Black" panose="020B0A04020102020204" pitchFamily="34" charset="0"/>
            </a:endParaRPr>
          </a:p>
        </p:txBody>
      </p:sp>
      <p:sp>
        <p:nvSpPr>
          <p:cNvPr id="84994" name="Rectangle 2">
            <a:extLst>
              <a:ext uri="{FF2B5EF4-FFF2-40B4-BE49-F238E27FC236}">
                <a16:creationId xmlns:a16="http://schemas.microsoft.com/office/drawing/2014/main" id="{9D979E7E-2C30-4B73-97C0-F5A4F342A9CE}"/>
              </a:ext>
            </a:extLst>
          </p:cNvPr>
          <p:cNvSpPr>
            <a:spLocks noGrp="1" noChangeArrowheads="1"/>
          </p:cNvSpPr>
          <p:nvPr>
            <p:ph idx="1"/>
          </p:nvPr>
        </p:nvSpPr>
        <p:spPr>
          <a:xfrm>
            <a:off x="1180455" y="340894"/>
            <a:ext cx="6741907" cy="5543550"/>
          </a:xfrm>
        </p:spPr>
        <p:txBody>
          <a:bodyPr rtlCol="0">
            <a:normAutofit/>
          </a:bodyPr>
          <a:lstStyle/>
          <a:p>
            <a:pPr algn="ctr">
              <a:lnSpc>
                <a:spcPct val="120000"/>
              </a:lnSpc>
              <a:buNone/>
              <a:defRPr/>
            </a:pPr>
            <a:r>
              <a:rPr lang="es-MX" b="1" dirty="0"/>
              <a:t>	</a:t>
            </a:r>
            <a:r>
              <a:rPr lang="es-MX" sz="2400" b="1" dirty="0">
                <a:latin typeface="Arial Black" pitchFamily="34" charset="0"/>
              </a:rPr>
              <a:t>ESTADO DE RESULTADOS INTEGRAL/ ESTADO DE ACTIVIDADES.</a:t>
            </a:r>
          </a:p>
          <a:p>
            <a:pPr algn="just">
              <a:lnSpc>
                <a:spcPct val="120000"/>
              </a:lnSpc>
              <a:buNone/>
              <a:defRPr/>
            </a:pPr>
            <a:endParaRPr lang="es-MX" sz="3800" b="1" dirty="0">
              <a:latin typeface="Arial Black" pitchFamily="34" charset="0"/>
            </a:endParaRPr>
          </a:p>
          <a:p>
            <a:pPr algn="just">
              <a:lnSpc>
                <a:spcPct val="120000"/>
              </a:lnSpc>
              <a:buNone/>
              <a:defRPr/>
            </a:pPr>
            <a:r>
              <a:rPr lang="es-MX" sz="2600" dirty="0">
                <a:latin typeface="Arial" panose="020B0604020202020204" pitchFamily="34" charset="0"/>
                <a:cs typeface="Arial" panose="020B0604020202020204" pitchFamily="34" charset="0"/>
              </a:rPr>
              <a:t>	M</a:t>
            </a:r>
            <a:r>
              <a:rPr lang="es-ES_tradnl" sz="2600" dirty="0">
                <a:latin typeface="Arial" panose="020B0604020202020204" pitchFamily="34" charset="0"/>
                <a:cs typeface="Arial" panose="020B0604020202020204" pitchFamily="34" charset="0"/>
              </a:rPr>
              <a:t>uestra la </a:t>
            </a:r>
            <a:r>
              <a:rPr lang="es-ES" sz="2600" dirty="0">
                <a:latin typeface="Arial" panose="020B0604020202020204" pitchFamily="34" charset="0"/>
                <a:cs typeface="Arial" panose="020B0604020202020204" pitchFamily="34" charset="0"/>
              </a:rPr>
              <a:t>información relativa </a:t>
            </a:r>
            <a:r>
              <a:rPr lang="es-ES" sz="2600" b="1" dirty="0">
                <a:latin typeface="Arial" panose="020B0604020202020204" pitchFamily="34" charset="0"/>
                <a:cs typeface="Arial" panose="020B0604020202020204" pitchFamily="34" charset="0"/>
              </a:rPr>
              <a:t>al resultado de sus operaciones en un periodo</a:t>
            </a:r>
            <a:r>
              <a:rPr lang="es-ES" sz="2600" dirty="0">
                <a:latin typeface="Arial" panose="020B0604020202020204" pitchFamily="34" charset="0"/>
                <a:cs typeface="Arial" panose="020B0604020202020204" pitchFamily="34" charset="0"/>
              </a:rPr>
              <a:t> y, por ende, de</a:t>
            </a:r>
            <a:r>
              <a:rPr lang="es-ES_tradnl" sz="2600" dirty="0">
                <a:latin typeface="Arial" panose="020B0604020202020204" pitchFamily="34" charset="0"/>
                <a:cs typeface="Arial" panose="020B0604020202020204" pitchFamily="34" charset="0"/>
              </a:rPr>
              <a:t> los ingresos, gastos; así como de la utilidad (pérdida) neta o cambio neto en el patrimonio contable resultante en el periodo.</a:t>
            </a:r>
            <a:endParaRPr lang="es-ES" sz="2600" dirty="0">
              <a:latin typeface="Arial" panose="020B0604020202020204" pitchFamily="34" charset="0"/>
              <a:cs typeface="Arial" panose="020B0604020202020204" pitchFamily="34" charset="0"/>
            </a:endParaRPr>
          </a:p>
        </p:txBody>
      </p:sp>
      <p:sp>
        <p:nvSpPr>
          <p:cNvPr id="8" name="7 Marcador de número de diapositiva">
            <a:extLst>
              <a:ext uri="{FF2B5EF4-FFF2-40B4-BE49-F238E27FC236}">
                <a16:creationId xmlns:a16="http://schemas.microsoft.com/office/drawing/2014/main" id="{5B384B00-73E7-426A-A66F-BA880BD7DB17}"/>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3BF5AD3-1795-420D-9690-67218F1FADC3}" type="slidenum">
              <a:rPr lang="es-ES" altLang="es-MX">
                <a:solidFill>
                  <a:srgbClr val="898989"/>
                </a:solidFill>
              </a:rPr>
              <a:pPr/>
              <a:t>48</a:t>
            </a:fld>
            <a:endParaRPr lang="es-ES" altLang="es-MX">
              <a:solidFill>
                <a:srgbClr val="898989"/>
              </a:solidFill>
            </a:endParaRP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a:extLst>
              <a:ext uri="{FF2B5EF4-FFF2-40B4-BE49-F238E27FC236}">
                <a16:creationId xmlns:a16="http://schemas.microsoft.com/office/drawing/2014/main" id="{D8E57BF9-B06B-40EB-AC17-1D8D1F5E37E5}"/>
              </a:ext>
            </a:extLst>
          </p:cNvPr>
          <p:cNvGraphicFramePr>
            <a:graphicFrameLocks noGrp="1"/>
          </p:cNvGraphicFramePr>
          <p:nvPr/>
        </p:nvGraphicFramePr>
        <p:xfrm>
          <a:off x="2855913" y="188914"/>
          <a:ext cx="6119814" cy="6364293"/>
        </p:xfrm>
        <a:graphic>
          <a:graphicData uri="http://schemas.openxmlformats.org/drawingml/2006/table">
            <a:tbl>
              <a:tblPr/>
              <a:tblGrid>
                <a:gridCol w="967163">
                  <a:extLst>
                    <a:ext uri="{9D8B030D-6E8A-4147-A177-3AD203B41FA5}">
                      <a16:colId xmlns:a16="http://schemas.microsoft.com/office/drawing/2014/main" val="20000"/>
                    </a:ext>
                  </a:extLst>
                </a:gridCol>
                <a:gridCol w="1300669">
                  <a:extLst>
                    <a:ext uri="{9D8B030D-6E8A-4147-A177-3AD203B41FA5}">
                      <a16:colId xmlns:a16="http://schemas.microsoft.com/office/drawing/2014/main" val="20001"/>
                    </a:ext>
                  </a:extLst>
                </a:gridCol>
                <a:gridCol w="1300669">
                  <a:extLst>
                    <a:ext uri="{9D8B030D-6E8A-4147-A177-3AD203B41FA5}">
                      <a16:colId xmlns:a16="http://schemas.microsoft.com/office/drawing/2014/main" val="20002"/>
                    </a:ext>
                  </a:extLst>
                </a:gridCol>
                <a:gridCol w="1208956">
                  <a:extLst>
                    <a:ext uri="{9D8B030D-6E8A-4147-A177-3AD203B41FA5}">
                      <a16:colId xmlns:a16="http://schemas.microsoft.com/office/drawing/2014/main" val="20003"/>
                    </a:ext>
                  </a:extLst>
                </a:gridCol>
                <a:gridCol w="1342357">
                  <a:extLst>
                    <a:ext uri="{9D8B030D-6E8A-4147-A177-3AD203B41FA5}">
                      <a16:colId xmlns:a16="http://schemas.microsoft.com/office/drawing/2014/main" val="20004"/>
                    </a:ext>
                  </a:extLst>
                </a:gridCol>
              </a:tblGrid>
              <a:tr h="325487">
                <a:tc gridSpan="5">
                  <a:txBody>
                    <a:bodyPr/>
                    <a:lstStyle/>
                    <a:p>
                      <a:pPr algn="ctr" fontAlgn="b"/>
                      <a:r>
                        <a:rPr lang="es-MX" sz="1000" b="1" i="0" u="none" strike="noStrike" dirty="0">
                          <a:effectLst/>
                          <a:latin typeface="Arial Black" pitchFamily="34" charset="0"/>
                        </a:rPr>
                        <a:t>DE ACUERDO A NIF B- 3</a:t>
                      </a:r>
                    </a:p>
                    <a:p>
                      <a:pPr algn="ctr" fontAlgn="b"/>
                      <a:r>
                        <a:rPr lang="es-MX" sz="1000" b="1" i="0" u="none" strike="noStrike" dirty="0">
                          <a:effectLst/>
                          <a:latin typeface="Arial Black" pitchFamily="34" charset="0"/>
                        </a:rPr>
                        <a:t>  NOMBRE DE LA ENTIDAD, SA DE CV</a:t>
                      </a:r>
                    </a:p>
                  </a:txBody>
                  <a:tcPr marL="5465" marR="5465" marT="5466"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179263">
                <a:tc gridSpan="5">
                  <a:txBody>
                    <a:bodyPr/>
                    <a:lstStyle/>
                    <a:p>
                      <a:pPr algn="ctr" fontAlgn="b"/>
                      <a:r>
                        <a:rPr lang="es-MX" sz="1000" b="1" i="0" u="none" strike="noStrike" dirty="0">
                          <a:effectLst/>
                          <a:latin typeface="Arial Black" pitchFamily="34" charset="0"/>
                        </a:rPr>
                        <a:t>ESTADO DE RESULTADOS INTEGRAL </a:t>
                      </a:r>
                    </a:p>
                  </a:txBody>
                  <a:tcPr marL="5465" marR="5465" marT="5466"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1"/>
                  </a:ext>
                </a:extLst>
              </a:tr>
              <a:tr h="179263">
                <a:tc gridSpan="5">
                  <a:txBody>
                    <a:bodyPr/>
                    <a:lstStyle/>
                    <a:p>
                      <a:pPr algn="ctr" fontAlgn="b"/>
                      <a:r>
                        <a:rPr lang="es-MX" sz="1000" b="1" i="0" u="none" strike="noStrike" dirty="0">
                          <a:effectLst/>
                          <a:latin typeface="Arial Black" pitchFamily="34" charset="0"/>
                        </a:rPr>
                        <a:t> A LA FECHA DE LA EMISION DEL ESTADO FINANCIERO</a:t>
                      </a:r>
                    </a:p>
                  </a:txBody>
                  <a:tcPr marL="5465" marR="5465" marT="5466"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2"/>
                  </a:ext>
                </a:extLst>
              </a:tr>
              <a:tr h="179263">
                <a:tc gridSpan="5">
                  <a:txBody>
                    <a:bodyPr/>
                    <a:lstStyle/>
                    <a:p>
                      <a:pPr algn="ctr" fontAlgn="b"/>
                      <a:r>
                        <a:rPr lang="es-MX" sz="1000" b="1" i="0" u="none" strike="noStrike" dirty="0">
                          <a:effectLst/>
                          <a:latin typeface="Arial Black" pitchFamily="34" charset="0"/>
                        </a:rPr>
                        <a:t>UNIDAD MONETARIA</a:t>
                      </a:r>
                    </a:p>
                  </a:txBody>
                  <a:tcPr marL="5465" marR="5465" marT="5466"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3"/>
                  </a:ext>
                </a:extLst>
              </a:tr>
              <a:tr h="179263">
                <a:tc>
                  <a:txBody>
                    <a:bodyPr/>
                    <a:lstStyle/>
                    <a:p>
                      <a:pPr algn="l" fontAlgn="b"/>
                      <a:endParaRPr lang="es-MX" sz="600" b="1" i="0" u="none" strike="noStrike">
                        <a:effectLst/>
                        <a:latin typeface="Arial Black"/>
                      </a:endParaRPr>
                    </a:p>
                  </a:txBody>
                  <a:tcPr marL="5465" marR="5465" marT="5466" marB="0" anchor="b">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l"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extLst>
                  <a:ext uri="{0D108BD9-81ED-4DB2-BD59-A6C34878D82A}">
                    <a16:rowId xmlns:a16="http://schemas.microsoft.com/office/drawing/2014/main" val="10004"/>
                  </a:ext>
                </a:extLst>
              </a:tr>
              <a:tr h="179263">
                <a:tc>
                  <a:txBody>
                    <a:bodyPr/>
                    <a:lstStyle/>
                    <a:p>
                      <a:pPr algn="l" fontAlgn="ctr"/>
                      <a:r>
                        <a:rPr lang="es-MX" sz="600" b="0" i="0" u="none" strike="noStrike">
                          <a:effectLst/>
                          <a:latin typeface="Arial Black"/>
                        </a:rPr>
                        <a:t>Ventas netas</a:t>
                      </a:r>
                    </a:p>
                  </a:txBody>
                  <a:tcPr marL="5465" marR="5465" marT="5466" marB="0" anchor="ctr">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l"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a:noFill/>
                    </a:lnT>
                    <a:lnB>
                      <a:noFill/>
                    </a:lnB>
                  </a:tcPr>
                </a:tc>
                <a:extLst>
                  <a:ext uri="{0D108BD9-81ED-4DB2-BD59-A6C34878D82A}">
                    <a16:rowId xmlns:a16="http://schemas.microsoft.com/office/drawing/2014/main" val="10005"/>
                  </a:ext>
                </a:extLst>
              </a:tr>
              <a:tr h="179263">
                <a:tc gridSpan="2">
                  <a:txBody>
                    <a:bodyPr/>
                    <a:lstStyle/>
                    <a:p>
                      <a:pPr algn="l" fontAlgn="ctr"/>
                      <a:r>
                        <a:rPr lang="es-MX" sz="1000" b="0" i="0" u="none" strike="noStrike">
                          <a:effectLst/>
                          <a:latin typeface="Arial Black" pitchFamily="34" charset="0"/>
                        </a:rPr>
                        <a:t>Otros ingresos</a:t>
                      </a:r>
                    </a:p>
                  </a:txBody>
                  <a:tcPr marL="5465" marR="5465" marT="5466" marB="0" anchor="ctr">
                    <a:lnL>
                      <a:noFill/>
                    </a:lnL>
                    <a:lnR>
                      <a:noFill/>
                    </a:lnR>
                    <a:lnT>
                      <a:noFill/>
                    </a:lnT>
                    <a:lnB>
                      <a:noFill/>
                    </a:lnB>
                  </a:tcPr>
                </a:tc>
                <a:tc hMerge="1">
                  <a:txBody>
                    <a:bodyPr/>
                    <a:lstStyle/>
                    <a:p>
                      <a:endParaRPr lang="es-MX"/>
                    </a:p>
                  </a:txBody>
                  <a:tcPr/>
                </a:tc>
                <a:tc>
                  <a:txBody>
                    <a:bodyPr/>
                    <a:lstStyle/>
                    <a:p>
                      <a:pPr algn="l"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a:noFill/>
                    </a:lnT>
                    <a:lnB>
                      <a:noFill/>
                    </a:lnB>
                  </a:tcPr>
                </a:tc>
                <a:extLst>
                  <a:ext uri="{0D108BD9-81ED-4DB2-BD59-A6C34878D82A}">
                    <a16:rowId xmlns:a16="http://schemas.microsoft.com/office/drawing/2014/main" val="10006"/>
                  </a:ext>
                </a:extLst>
              </a:tr>
              <a:tr h="186434">
                <a:tc gridSpan="2">
                  <a:txBody>
                    <a:bodyPr/>
                    <a:lstStyle/>
                    <a:p>
                      <a:pPr algn="l" fontAlgn="ctr"/>
                      <a:r>
                        <a:rPr lang="es-MX" sz="1000" b="0" i="0" u="none" strike="noStrike">
                          <a:effectLst/>
                          <a:latin typeface="Arial Black" pitchFamily="34" charset="0"/>
                        </a:rPr>
                        <a:t>(-)Costo de ventas </a:t>
                      </a:r>
                    </a:p>
                  </a:txBody>
                  <a:tcPr marL="5465" marR="5465" marT="5466" marB="0" anchor="ctr">
                    <a:lnL>
                      <a:noFill/>
                    </a:lnL>
                    <a:lnR>
                      <a:noFill/>
                    </a:lnR>
                    <a:lnT>
                      <a:noFill/>
                    </a:lnT>
                    <a:lnB>
                      <a:noFill/>
                    </a:lnB>
                  </a:tcPr>
                </a:tc>
                <a:tc hMerge="1">
                  <a:txBody>
                    <a:bodyPr/>
                    <a:lstStyle/>
                    <a:p>
                      <a:endParaRPr lang="es-MX"/>
                    </a:p>
                  </a:txBody>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9263">
                <a:tc gridSpan="2">
                  <a:txBody>
                    <a:bodyPr/>
                    <a:lstStyle/>
                    <a:p>
                      <a:pPr algn="l" fontAlgn="ctr"/>
                      <a:r>
                        <a:rPr lang="es-MX" sz="1000" b="0" i="0" u="none" strike="noStrike">
                          <a:effectLst/>
                          <a:latin typeface="Arial Black" pitchFamily="34" charset="0"/>
                        </a:rPr>
                        <a:t>Utilidad bruta </a:t>
                      </a:r>
                    </a:p>
                  </a:txBody>
                  <a:tcPr marL="5465" marR="5465" marT="5466" marB="0" anchor="ctr">
                    <a:lnL>
                      <a:noFill/>
                    </a:lnL>
                    <a:lnR>
                      <a:noFill/>
                    </a:lnR>
                    <a:lnT>
                      <a:noFill/>
                    </a:lnT>
                    <a:lnB>
                      <a:noFill/>
                    </a:lnB>
                  </a:tcPr>
                </a:tc>
                <a:tc hMerge="1">
                  <a:txBody>
                    <a:bodyPr/>
                    <a:lstStyle/>
                    <a:p>
                      <a:endParaRPr lang="es-MX"/>
                    </a:p>
                  </a:txBody>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186434">
                <a:tc gridSpan="2">
                  <a:txBody>
                    <a:bodyPr/>
                    <a:lstStyle/>
                    <a:p>
                      <a:pPr algn="l" fontAlgn="ctr"/>
                      <a:r>
                        <a:rPr lang="es-MX" sz="1000" b="0" i="0" u="none" strike="noStrike">
                          <a:effectLst/>
                          <a:latin typeface="Arial Black" pitchFamily="34" charset="0"/>
                        </a:rPr>
                        <a:t>(-)Gastos de operación </a:t>
                      </a:r>
                    </a:p>
                  </a:txBody>
                  <a:tcPr marL="5465" marR="5465" marT="5466" marB="0" anchor="ctr">
                    <a:lnL>
                      <a:noFill/>
                    </a:lnL>
                    <a:lnR>
                      <a:noFill/>
                    </a:lnR>
                    <a:lnT>
                      <a:noFill/>
                    </a:lnT>
                    <a:lnB>
                      <a:noFill/>
                    </a:lnB>
                  </a:tcPr>
                </a:tc>
                <a:tc hMerge="1">
                  <a:txBody>
                    <a:bodyPr/>
                    <a:lstStyle/>
                    <a:p>
                      <a:endParaRPr lang="es-MX"/>
                    </a:p>
                  </a:txBody>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9263">
                <a:tc gridSpan="2">
                  <a:txBody>
                    <a:bodyPr/>
                    <a:lstStyle/>
                    <a:p>
                      <a:pPr algn="l" fontAlgn="ctr"/>
                      <a:r>
                        <a:rPr lang="es-MX" sz="1000" b="0" i="0" u="none" strike="noStrike">
                          <a:effectLst/>
                          <a:latin typeface="Arial Black" pitchFamily="34" charset="0"/>
                        </a:rPr>
                        <a:t>Gastos de administración</a:t>
                      </a:r>
                    </a:p>
                  </a:txBody>
                  <a:tcPr marL="5465" marR="5465" marT="5466" marB="0" anchor="ctr">
                    <a:lnL>
                      <a:noFill/>
                    </a:lnL>
                    <a:lnR>
                      <a:noFill/>
                    </a:lnR>
                    <a:lnT>
                      <a:noFill/>
                    </a:lnT>
                    <a:lnB>
                      <a:noFill/>
                    </a:lnB>
                  </a:tcPr>
                </a:tc>
                <a:tc hMerge="1">
                  <a:txBody>
                    <a:bodyPr/>
                    <a:lstStyle/>
                    <a:p>
                      <a:endParaRPr lang="es-MX"/>
                    </a:p>
                  </a:txBody>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0"/>
                  </a:ext>
                </a:extLst>
              </a:tr>
              <a:tr h="165476">
                <a:tc gridSpan="2">
                  <a:txBody>
                    <a:bodyPr/>
                    <a:lstStyle/>
                    <a:p>
                      <a:pPr algn="l" fontAlgn="ctr"/>
                      <a:r>
                        <a:rPr lang="es-MX" sz="1000" b="0" i="0" u="none" strike="noStrike" dirty="0">
                          <a:effectLst/>
                          <a:latin typeface="Arial Black" pitchFamily="34" charset="0"/>
                        </a:rPr>
                        <a:t>Gastos de ventas </a:t>
                      </a:r>
                    </a:p>
                  </a:txBody>
                  <a:tcPr marL="5465" marR="5465" marT="5466" marB="0" anchor="ctr">
                    <a:lnL>
                      <a:noFill/>
                    </a:lnL>
                    <a:lnR>
                      <a:noFill/>
                    </a:lnR>
                    <a:lnT>
                      <a:noFill/>
                    </a:lnT>
                    <a:lnB>
                      <a:noFill/>
                    </a:lnB>
                  </a:tcPr>
                </a:tc>
                <a:tc hMerge="1">
                  <a:txBody>
                    <a:bodyPr/>
                    <a:lstStyle/>
                    <a:p>
                      <a:endParaRPr lang="es-MX"/>
                    </a:p>
                  </a:txBody>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dirty="0">
                          <a:effectLst/>
                          <a:latin typeface="Arial Black" pitchFamily="34" charset="0"/>
                        </a:rPr>
                        <a:t> $ </a:t>
                      </a:r>
                    </a:p>
                  </a:txBody>
                  <a:tcPr marL="5465" marR="5465" marT="546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extLst>
                  <a:ext uri="{0D108BD9-81ED-4DB2-BD59-A6C34878D82A}">
                    <a16:rowId xmlns:a16="http://schemas.microsoft.com/office/drawing/2014/main" val="10011"/>
                  </a:ext>
                </a:extLst>
              </a:tr>
              <a:tr h="165476">
                <a:tc>
                  <a:txBody>
                    <a:bodyPr/>
                    <a:lstStyle/>
                    <a:p>
                      <a:pPr algn="l" fontAlgn="ctr"/>
                      <a:r>
                        <a:rPr lang="es-MX" sz="1000" b="0" i="0" u="none" strike="noStrike" dirty="0">
                          <a:effectLst/>
                          <a:latin typeface="Arial Black"/>
                        </a:rPr>
                        <a:t>otros gastos</a:t>
                      </a:r>
                    </a:p>
                  </a:txBody>
                  <a:tcPr marL="5465" marR="5465" marT="5466" marB="0" anchor="ctr">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a:noFill/>
                    </a:lnT>
                    <a:lnB>
                      <a:noFill/>
                    </a:lnB>
                  </a:tcPr>
                </a:tc>
                <a:extLst>
                  <a:ext uri="{0D108BD9-81ED-4DB2-BD59-A6C34878D82A}">
                    <a16:rowId xmlns:a16="http://schemas.microsoft.com/office/drawing/2014/main" val="10012"/>
                  </a:ext>
                </a:extLst>
              </a:tr>
              <a:tr h="165476">
                <a:tc gridSpan="3">
                  <a:txBody>
                    <a:bodyPr/>
                    <a:lstStyle/>
                    <a:p>
                      <a:pPr algn="l" fontAlgn="ctr"/>
                      <a:r>
                        <a:rPr lang="es-MX" sz="1000" b="0" i="0" u="none" strike="noStrike">
                          <a:effectLst/>
                          <a:latin typeface="Arial Black" pitchFamily="34" charset="0"/>
                        </a:rPr>
                        <a:t>Resultado Integral de Financiamiento</a:t>
                      </a:r>
                    </a:p>
                  </a:txBody>
                  <a:tcPr marL="5465" marR="5465" marT="5466" marB="0" anchor="ctr">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86434">
                <a:tc gridSpan="2">
                  <a:txBody>
                    <a:bodyPr/>
                    <a:lstStyle/>
                    <a:p>
                      <a:pPr algn="l" fontAlgn="ctr"/>
                      <a:r>
                        <a:rPr lang="es-MX" sz="1000" b="0" i="0" u="none" strike="noStrike">
                          <a:effectLst/>
                          <a:latin typeface="Arial Black" pitchFamily="34" charset="0"/>
                        </a:rPr>
                        <a:t>Utilidad antes de impuestos</a:t>
                      </a:r>
                    </a:p>
                  </a:txBody>
                  <a:tcPr marL="5465" marR="5465" marT="5466" marB="0" anchor="ctr">
                    <a:lnL>
                      <a:noFill/>
                    </a:lnL>
                    <a:lnR>
                      <a:noFill/>
                    </a:lnR>
                    <a:lnT>
                      <a:noFill/>
                    </a:lnT>
                    <a:lnB>
                      <a:noFill/>
                    </a:lnB>
                  </a:tcPr>
                </a:tc>
                <a:tc hMerge="1">
                  <a:txBody>
                    <a:bodyPr/>
                    <a:lstStyle/>
                    <a:p>
                      <a:endParaRPr lang="es-MX"/>
                    </a:p>
                  </a:txBody>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9263">
                <a:tc gridSpan="2">
                  <a:txBody>
                    <a:bodyPr/>
                    <a:lstStyle/>
                    <a:p>
                      <a:pPr algn="l" fontAlgn="ctr"/>
                      <a:r>
                        <a:rPr lang="es-MX" sz="1000" b="0" i="0" u="none" strike="noStrike">
                          <a:effectLst/>
                          <a:latin typeface="Arial Black" pitchFamily="34" charset="0"/>
                        </a:rPr>
                        <a:t>(-)Impuestos a la Utilidad</a:t>
                      </a:r>
                    </a:p>
                  </a:txBody>
                  <a:tcPr marL="5465" marR="5465" marT="5466" marB="0" anchor="ctr">
                    <a:lnL>
                      <a:noFill/>
                    </a:lnL>
                    <a:lnR>
                      <a:noFill/>
                    </a:lnR>
                    <a:lnT>
                      <a:noFill/>
                    </a:lnT>
                    <a:lnB>
                      <a:noFill/>
                    </a:lnB>
                  </a:tcPr>
                </a:tc>
                <a:tc hMerge="1">
                  <a:txBody>
                    <a:bodyPr/>
                    <a:lstStyle/>
                    <a:p>
                      <a:endParaRPr lang="es-MX"/>
                    </a:p>
                  </a:txBody>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5"/>
                  </a:ext>
                </a:extLst>
              </a:tr>
              <a:tr h="186434">
                <a:tc gridSpan="2">
                  <a:txBody>
                    <a:bodyPr/>
                    <a:lstStyle/>
                    <a:p>
                      <a:pPr algn="l" fontAlgn="ctr"/>
                      <a:r>
                        <a:rPr lang="es-MX" sz="1000" b="0" i="0" u="none" strike="noStrike">
                          <a:effectLst/>
                          <a:latin typeface="Arial Black" pitchFamily="34" charset="0"/>
                        </a:rPr>
                        <a:t>Utilidad del ejercicio </a:t>
                      </a:r>
                    </a:p>
                  </a:txBody>
                  <a:tcPr marL="5465" marR="5465" marT="5466" marB="0" anchor="ctr">
                    <a:lnL>
                      <a:noFill/>
                    </a:lnL>
                    <a:lnR>
                      <a:noFill/>
                    </a:lnR>
                    <a:lnT>
                      <a:noFill/>
                    </a:lnT>
                    <a:lnB>
                      <a:noFill/>
                    </a:lnB>
                  </a:tcPr>
                </a:tc>
                <a:tc hMerge="1">
                  <a:txBody>
                    <a:bodyPr/>
                    <a:lstStyle/>
                    <a:p>
                      <a:endParaRPr lang="es-MX"/>
                    </a:p>
                  </a:txBody>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1" i="0" u="none" strike="noStrike">
                          <a:effectLst/>
                          <a:latin typeface="Arial Black" pitchFamily="34" charset="0"/>
                        </a:rPr>
                        <a:t> $ </a:t>
                      </a:r>
                    </a:p>
                  </a:txBody>
                  <a:tcPr marL="5465" marR="5465" marT="5466"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9263">
                <a:tc>
                  <a:txBody>
                    <a:bodyPr/>
                    <a:lstStyle/>
                    <a:p>
                      <a:pPr algn="l" fontAlgn="ctr"/>
                      <a:endParaRPr lang="es-MX" sz="600" b="0" i="0" u="none" strike="noStrike">
                        <a:effectLst/>
                        <a:latin typeface="Arial Black"/>
                      </a:endParaRPr>
                    </a:p>
                  </a:txBody>
                  <a:tcPr marL="5465" marR="5465" marT="5466" marB="0" anchor="ctr">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7"/>
                  </a:ext>
                </a:extLst>
              </a:tr>
              <a:tr h="179263">
                <a:tc gridSpan="3">
                  <a:txBody>
                    <a:bodyPr/>
                    <a:lstStyle/>
                    <a:p>
                      <a:pPr algn="l" fontAlgn="ctr"/>
                      <a:r>
                        <a:rPr lang="es-MX" sz="1000" b="0" i="0" u="none" strike="noStrike">
                          <a:effectLst/>
                          <a:latin typeface="Arial Black" pitchFamily="34" charset="0"/>
                        </a:rPr>
                        <a:t>Partidas de otro Resultado Integral</a:t>
                      </a:r>
                    </a:p>
                  </a:txBody>
                  <a:tcPr marL="5465" marR="5465" marT="5466" marB="0" anchor="ctr">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extLst>
                  <a:ext uri="{0D108BD9-81ED-4DB2-BD59-A6C34878D82A}">
                    <a16:rowId xmlns:a16="http://schemas.microsoft.com/office/drawing/2014/main" val="10018"/>
                  </a:ext>
                </a:extLst>
              </a:tr>
              <a:tr h="179263">
                <a:tc>
                  <a:txBody>
                    <a:bodyPr/>
                    <a:lstStyle/>
                    <a:p>
                      <a:pPr algn="l" fontAlgn="ctr"/>
                      <a:endParaRPr lang="es-MX" sz="600" b="0" i="0" u="none" strike="noStrike">
                        <a:effectLst/>
                        <a:latin typeface="Arial Black"/>
                      </a:endParaRPr>
                    </a:p>
                  </a:txBody>
                  <a:tcPr marL="5465" marR="5465" marT="5466" marB="0" anchor="ctr">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extLst>
                  <a:ext uri="{0D108BD9-81ED-4DB2-BD59-A6C34878D82A}">
                    <a16:rowId xmlns:a16="http://schemas.microsoft.com/office/drawing/2014/main" val="10019"/>
                  </a:ext>
                </a:extLst>
              </a:tr>
              <a:tr h="179263">
                <a:tc gridSpan="3">
                  <a:txBody>
                    <a:bodyPr/>
                    <a:lstStyle/>
                    <a:p>
                      <a:pPr algn="l" fontAlgn="ctr"/>
                      <a:r>
                        <a:rPr lang="es-MX" sz="1000" b="0" i="0" u="none" strike="noStrike">
                          <a:effectLst/>
                          <a:latin typeface="Arial Black" pitchFamily="34" charset="0"/>
                        </a:rPr>
                        <a:t>Perdida actuarial por beneficios a empleados</a:t>
                      </a:r>
                    </a:p>
                  </a:txBody>
                  <a:tcPr marL="5465" marR="5465" marT="5466" marB="0" anchor="ctr">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a:noFill/>
                    </a:lnT>
                    <a:lnB>
                      <a:noFill/>
                    </a:lnB>
                  </a:tcPr>
                </a:tc>
                <a:extLst>
                  <a:ext uri="{0D108BD9-81ED-4DB2-BD59-A6C34878D82A}">
                    <a16:rowId xmlns:a16="http://schemas.microsoft.com/office/drawing/2014/main" val="10020"/>
                  </a:ext>
                </a:extLst>
              </a:tr>
              <a:tr h="179263">
                <a:tc gridSpan="3">
                  <a:txBody>
                    <a:bodyPr/>
                    <a:lstStyle/>
                    <a:p>
                      <a:pPr algn="l" fontAlgn="ctr"/>
                      <a:r>
                        <a:rPr lang="es-MX" sz="1000" b="0" i="0" u="none" strike="noStrike">
                          <a:effectLst/>
                          <a:latin typeface="Arial Black" pitchFamily="34" charset="0"/>
                        </a:rPr>
                        <a:t>Ajuste por variación en Moneda Extranjera</a:t>
                      </a:r>
                    </a:p>
                  </a:txBody>
                  <a:tcPr marL="5465" marR="5465" marT="5466" marB="0" anchor="ctr">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a:noFill/>
                    </a:lnT>
                    <a:lnB>
                      <a:noFill/>
                    </a:lnB>
                  </a:tcPr>
                </a:tc>
                <a:extLst>
                  <a:ext uri="{0D108BD9-81ED-4DB2-BD59-A6C34878D82A}">
                    <a16:rowId xmlns:a16="http://schemas.microsoft.com/office/drawing/2014/main" val="10021"/>
                  </a:ext>
                </a:extLst>
              </a:tr>
              <a:tr h="325487">
                <a:tc gridSpan="3">
                  <a:txBody>
                    <a:bodyPr/>
                    <a:lstStyle/>
                    <a:p>
                      <a:pPr algn="l" fontAlgn="ctr"/>
                      <a:r>
                        <a:rPr lang="es-MX" sz="1000" b="0" i="0" u="none" strike="noStrike">
                          <a:effectLst/>
                          <a:latin typeface="Arial Black" pitchFamily="34" charset="0"/>
                        </a:rPr>
                        <a:t>Ganancia no realizada en instrumentos derivados</a:t>
                      </a:r>
                    </a:p>
                  </a:txBody>
                  <a:tcPr marL="5465" marR="5465" marT="5466" marB="0" anchor="ctr">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dirty="0">
                          <a:effectLst/>
                          <a:latin typeface="Arial Black" pitchFamily="34" charset="0"/>
                        </a:rPr>
                        <a:t> $ </a:t>
                      </a:r>
                    </a:p>
                  </a:txBody>
                  <a:tcPr marL="5465" marR="5465" marT="5466"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79263">
                <a:tc gridSpan="3">
                  <a:txBody>
                    <a:bodyPr/>
                    <a:lstStyle/>
                    <a:p>
                      <a:pPr algn="l" fontAlgn="ctr"/>
                      <a:r>
                        <a:rPr lang="es-MX" sz="1000" b="0" i="0" u="none" strike="noStrike">
                          <a:effectLst/>
                          <a:latin typeface="Arial Black" pitchFamily="34" charset="0"/>
                        </a:rPr>
                        <a:t>Total de otros resultados integrales</a:t>
                      </a:r>
                    </a:p>
                  </a:txBody>
                  <a:tcPr marL="5465" marR="5465" marT="5466" marB="0" anchor="ctr">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3"/>
                  </a:ext>
                </a:extLst>
              </a:tr>
              <a:tr h="179263">
                <a:tc>
                  <a:txBody>
                    <a:bodyPr/>
                    <a:lstStyle/>
                    <a:p>
                      <a:pPr algn="l" fontAlgn="ctr"/>
                      <a:endParaRPr lang="es-MX" sz="600" b="0" i="0" u="none" strike="noStrike">
                        <a:effectLst/>
                        <a:latin typeface="Arial Black"/>
                      </a:endParaRPr>
                    </a:p>
                  </a:txBody>
                  <a:tcPr marL="5465" marR="5465" marT="5466" marB="0" anchor="ctr">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extLst>
                  <a:ext uri="{0D108BD9-81ED-4DB2-BD59-A6C34878D82A}">
                    <a16:rowId xmlns:a16="http://schemas.microsoft.com/office/drawing/2014/main" val="10024"/>
                  </a:ext>
                </a:extLst>
              </a:tr>
              <a:tr h="186434">
                <a:tc gridSpan="3">
                  <a:txBody>
                    <a:bodyPr/>
                    <a:lstStyle/>
                    <a:p>
                      <a:pPr algn="l" fontAlgn="ctr"/>
                      <a:r>
                        <a:rPr lang="es-MX" sz="1000" b="0" i="0" u="none" strike="noStrike">
                          <a:effectLst/>
                          <a:latin typeface="Arial Black" pitchFamily="34" charset="0"/>
                        </a:rPr>
                        <a:t>Total de ganancia (perdida) integral</a:t>
                      </a:r>
                    </a:p>
                  </a:txBody>
                  <a:tcPr marL="5465" marR="5465" marT="5466" marB="0" anchor="ctr">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effectLst/>
                          <a:latin typeface="Arial Black" pitchFamily="34" charset="0"/>
                        </a:rPr>
                        <a:t> $ </a:t>
                      </a:r>
                    </a:p>
                  </a:txBody>
                  <a:tcPr marL="5465" marR="5465" marT="5466" marB="0" anchor="b">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86434">
                <a:tc>
                  <a:txBody>
                    <a:bodyPr/>
                    <a:lstStyle/>
                    <a:p>
                      <a:pPr algn="l" fontAlgn="b"/>
                      <a:endParaRPr lang="es-MX" sz="600" b="0" i="0" u="none" strike="noStrike">
                        <a:effectLst/>
                        <a:latin typeface="Arial Black"/>
                      </a:endParaRPr>
                    </a:p>
                  </a:txBody>
                  <a:tcPr marL="5465" marR="5465" marT="5466" marB="0" anchor="b">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dirty="0">
                        <a:effectLst/>
                        <a:latin typeface="Arial Black" pitchFamily="34" charset="0"/>
                      </a:endParaRPr>
                    </a:p>
                  </a:txBody>
                  <a:tcPr marL="5465" marR="5465" marT="5466"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6"/>
                  </a:ext>
                </a:extLst>
              </a:tr>
              <a:tr h="179263">
                <a:tc>
                  <a:txBody>
                    <a:bodyPr/>
                    <a:lstStyle/>
                    <a:p>
                      <a:pPr algn="l" fontAlgn="b"/>
                      <a:endParaRPr lang="es-MX" sz="600" b="0" i="0" u="none" strike="noStrike">
                        <a:effectLst/>
                        <a:latin typeface="Arial Black"/>
                      </a:endParaRPr>
                    </a:p>
                  </a:txBody>
                  <a:tcPr marL="5465" marR="5465" marT="5466" marB="0" anchor="b">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dirty="0">
                        <a:effectLst/>
                        <a:latin typeface="Arial Black" pitchFamily="34" charset="0"/>
                      </a:endParaRPr>
                    </a:p>
                  </a:txBody>
                  <a:tcPr marL="5465" marR="5465" marT="5466" marB="0" anchor="b">
                    <a:lnL>
                      <a:noFill/>
                    </a:lnL>
                    <a:lnR>
                      <a:noFill/>
                    </a:lnR>
                    <a:lnT>
                      <a:noFill/>
                    </a:lnT>
                    <a:lnB>
                      <a:noFill/>
                    </a:lnB>
                  </a:tcPr>
                </a:tc>
                <a:extLst>
                  <a:ext uri="{0D108BD9-81ED-4DB2-BD59-A6C34878D82A}">
                    <a16:rowId xmlns:a16="http://schemas.microsoft.com/office/drawing/2014/main" val="10027"/>
                  </a:ext>
                </a:extLst>
              </a:tr>
              <a:tr h="165476">
                <a:tc>
                  <a:txBody>
                    <a:bodyPr/>
                    <a:lstStyle/>
                    <a:p>
                      <a:pPr algn="l" fontAlgn="b"/>
                      <a:r>
                        <a:rPr lang="es-MX" sz="500" b="0" i="0" u="none" strike="noStrike">
                          <a:solidFill>
                            <a:srgbClr val="000000"/>
                          </a:solidFill>
                          <a:effectLst/>
                          <a:latin typeface="Arial Black"/>
                        </a:rPr>
                        <a:t> </a:t>
                      </a:r>
                    </a:p>
                  </a:txBody>
                  <a:tcPr marL="5465" marR="5465" marT="546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MX" sz="1000" b="0" i="0" u="none" strike="noStrike">
                          <a:solidFill>
                            <a:srgbClr val="000000"/>
                          </a:solidFill>
                          <a:effectLst/>
                          <a:latin typeface="Arial Black" pitchFamily="34" charset="0"/>
                        </a:rPr>
                        <a:t> </a:t>
                      </a:r>
                    </a:p>
                  </a:txBody>
                  <a:tcPr marL="5465" marR="5465" marT="546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1000" b="0" i="0" u="none" strike="noStrike">
                        <a:solidFill>
                          <a:srgbClr val="000000"/>
                        </a:solidFill>
                        <a:effectLst/>
                        <a:latin typeface="Arial Black" pitchFamily="34" charset="0"/>
                      </a:endParaRPr>
                    </a:p>
                  </a:txBody>
                  <a:tcPr marL="5465" marR="5465" marT="5466" marB="0" anchor="b">
                    <a:lnL>
                      <a:noFill/>
                    </a:lnL>
                    <a:lnR>
                      <a:noFill/>
                    </a:lnR>
                    <a:lnT>
                      <a:noFill/>
                    </a:lnT>
                    <a:lnB>
                      <a:noFill/>
                    </a:lnB>
                  </a:tcPr>
                </a:tc>
                <a:tc>
                  <a:txBody>
                    <a:bodyPr/>
                    <a:lstStyle/>
                    <a:p>
                      <a:pPr algn="ctr" fontAlgn="b"/>
                      <a:r>
                        <a:rPr lang="es-MX" sz="1000" b="0" i="0" u="none" strike="noStrike">
                          <a:solidFill>
                            <a:srgbClr val="000000"/>
                          </a:solidFill>
                          <a:effectLst/>
                          <a:latin typeface="Arial Black" pitchFamily="34" charset="0"/>
                        </a:rPr>
                        <a:t> </a:t>
                      </a:r>
                    </a:p>
                  </a:txBody>
                  <a:tcPr marL="5465" marR="5465" marT="546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000" b="0" i="0" u="none" strike="noStrike">
                          <a:solidFill>
                            <a:srgbClr val="000000"/>
                          </a:solidFill>
                          <a:effectLst/>
                          <a:latin typeface="Arial Black" pitchFamily="34" charset="0"/>
                        </a:rPr>
                        <a:t> </a:t>
                      </a:r>
                    </a:p>
                  </a:txBody>
                  <a:tcPr marL="5465" marR="5465" marT="5466"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325487">
                <a:tc gridSpan="2">
                  <a:txBody>
                    <a:bodyPr/>
                    <a:lstStyle/>
                    <a:p>
                      <a:pPr algn="ctr" fontAlgn="b"/>
                      <a:r>
                        <a:rPr lang="es-MX" sz="1000" b="0" i="0" u="none" strike="noStrike" dirty="0">
                          <a:solidFill>
                            <a:srgbClr val="000000"/>
                          </a:solidFill>
                          <a:effectLst/>
                          <a:latin typeface="Arial Black" pitchFamily="34" charset="0"/>
                        </a:rPr>
                        <a:t>FIRMA DEL APODERADO LEGAL</a:t>
                      </a:r>
                    </a:p>
                  </a:txBody>
                  <a:tcPr marL="5465" marR="5465" marT="5466"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a:txBody>
                    <a:bodyPr/>
                    <a:lstStyle/>
                    <a:p>
                      <a:pPr algn="l" fontAlgn="b"/>
                      <a:endParaRPr lang="es-MX" sz="1000" b="0" i="0" u="none" strike="noStrike">
                        <a:effectLst/>
                        <a:latin typeface="Arial Black" pitchFamily="34" charset="0"/>
                      </a:endParaRPr>
                    </a:p>
                  </a:txBody>
                  <a:tcPr marL="5465" marR="5465" marT="5466" marB="0" anchor="b">
                    <a:lnL>
                      <a:noFill/>
                    </a:lnL>
                    <a:lnR>
                      <a:noFill/>
                    </a:lnR>
                    <a:lnT>
                      <a:noFill/>
                    </a:lnT>
                    <a:lnB>
                      <a:noFill/>
                    </a:lnB>
                  </a:tcPr>
                </a:tc>
                <a:tc gridSpan="2">
                  <a:txBody>
                    <a:bodyPr/>
                    <a:lstStyle/>
                    <a:p>
                      <a:pPr algn="ctr" fontAlgn="b"/>
                      <a:r>
                        <a:rPr lang="es-MX" sz="1000" b="0" i="0" u="none" strike="noStrike">
                          <a:solidFill>
                            <a:srgbClr val="000000"/>
                          </a:solidFill>
                          <a:effectLst/>
                          <a:latin typeface="Arial Black" pitchFamily="34" charset="0"/>
                        </a:rPr>
                        <a:t>FIRMA DEL CONTADOR PUBLICO</a:t>
                      </a:r>
                    </a:p>
                  </a:txBody>
                  <a:tcPr marL="5465" marR="5465" marT="5466"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extLst>
                  <a:ext uri="{0D108BD9-81ED-4DB2-BD59-A6C34878D82A}">
                    <a16:rowId xmlns:a16="http://schemas.microsoft.com/office/drawing/2014/main" val="10029"/>
                  </a:ext>
                </a:extLst>
              </a:tr>
              <a:tr h="165476">
                <a:tc>
                  <a:txBody>
                    <a:bodyPr/>
                    <a:lstStyle/>
                    <a:p>
                      <a:pPr algn="l" fontAlgn="b"/>
                      <a:endParaRPr lang="es-MX" sz="500" b="0" i="0" u="none" strike="noStrike">
                        <a:solidFill>
                          <a:srgbClr val="000000"/>
                        </a:solidFill>
                        <a:effectLst/>
                        <a:latin typeface="Arial Black"/>
                      </a:endParaRPr>
                    </a:p>
                  </a:txBody>
                  <a:tcPr marL="5465" marR="5465" marT="5466" marB="0" anchor="b">
                    <a:lnL>
                      <a:noFill/>
                    </a:lnL>
                    <a:lnR>
                      <a:noFill/>
                    </a:lnR>
                    <a:lnT>
                      <a:noFill/>
                    </a:lnT>
                    <a:lnB>
                      <a:noFill/>
                    </a:lnB>
                  </a:tcPr>
                </a:tc>
                <a:tc>
                  <a:txBody>
                    <a:bodyPr/>
                    <a:lstStyle/>
                    <a:p>
                      <a:pPr algn="l" fontAlgn="b"/>
                      <a:endParaRPr lang="es-MX" sz="1000" b="0" i="0" u="none" strike="noStrike">
                        <a:solidFill>
                          <a:srgbClr val="000000"/>
                        </a:solidFill>
                        <a:effectLst/>
                        <a:latin typeface="Arial Black" pitchFamily="34" charset="0"/>
                      </a:endParaRPr>
                    </a:p>
                  </a:txBody>
                  <a:tcPr marL="5465" marR="5465" marT="5466" marB="0" anchor="b">
                    <a:lnL>
                      <a:noFill/>
                    </a:lnL>
                    <a:lnR>
                      <a:noFill/>
                    </a:lnR>
                    <a:lnT>
                      <a:noFill/>
                    </a:lnT>
                    <a:lnB>
                      <a:noFill/>
                    </a:lnB>
                  </a:tcPr>
                </a:tc>
                <a:tc>
                  <a:txBody>
                    <a:bodyPr/>
                    <a:lstStyle/>
                    <a:p>
                      <a:pPr algn="l" fontAlgn="b"/>
                      <a:endParaRPr lang="es-MX" sz="1000" b="0" i="0" u="none" strike="noStrike">
                        <a:solidFill>
                          <a:srgbClr val="000000"/>
                        </a:solidFill>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a:solidFill>
                          <a:srgbClr val="000000"/>
                        </a:solidFill>
                        <a:effectLst/>
                        <a:latin typeface="Arial Black" pitchFamily="34" charset="0"/>
                      </a:endParaRPr>
                    </a:p>
                  </a:txBody>
                  <a:tcPr marL="5465" marR="5465" marT="5466" marB="0" anchor="b">
                    <a:lnL>
                      <a:noFill/>
                    </a:lnL>
                    <a:lnR>
                      <a:noFill/>
                    </a:lnR>
                    <a:lnT>
                      <a:noFill/>
                    </a:lnT>
                    <a:lnB>
                      <a:noFill/>
                    </a:lnB>
                  </a:tcPr>
                </a:tc>
                <a:tc>
                  <a:txBody>
                    <a:bodyPr/>
                    <a:lstStyle/>
                    <a:p>
                      <a:pPr algn="ctr" fontAlgn="b"/>
                      <a:endParaRPr lang="es-MX" sz="1000" b="0" i="0" u="none" strike="noStrike" dirty="0">
                        <a:solidFill>
                          <a:srgbClr val="000000"/>
                        </a:solidFill>
                        <a:effectLst/>
                        <a:latin typeface="Arial Black" pitchFamily="34" charset="0"/>
                      </a:endParaRPr>
                    </a:p>
                  </a:txBody>
                  <a:tcPr marL="5465" marR="5465" marT="5466" marB="0" anchor="b">
                    <a:lnL>
                      <a:noFill/>
                    </a:lnL>
                    <a:lnR>
                      <a:noFill/>
                    </a:lnR>
                    <a:lnT>
                      <a:noFill/>
                    </a:lnT>
                    <a:lnB>
                      <a:noFill/>
                    </a:lnB>
                  </a:tcPr>
                </a:tc>
                <a:extLst>
                  <a:ext uri="{0D108BD9-81ED-4DB2-BD59-A6C34878D82A}">
                    <a16:rowId xmlns:a16="http://schemas.microsoft.com/office/drawing/2014/main" val="10030"/>
                  </a:ext>
                </a:extLst>
              </a:tr>
              <a:tr h="215114">
                <a:tc gridSpan="5">
                  <a:txBody>
                    <a:bodyPr/>
                    <a:lstStyle/>
                    <a:p>
                      <a:pPr algn="ctr" fontAlgn="b"/>
                      <a:r>
                        <a:rPr lang="es-MX" sz="1000" b="1" i="0" u="none" strike="noStrike" dirty="0">
                          <a:solidFill>
                            <a:srgbClr val="000000"/>
                          </a:solidFill>
                          <a:effectLst/>
                          <a:latin typeface="Arial Black" pitchFamily="34" charset="0"/>
                        </a:rPr>
                        <a:t>NOTAS A LOS ESTADOS FINANCIEROS</a:t>
                      </a:r>
                    </a:p>
                  </a:txBody>
                  <a:tcPr marL="5465" marR="5465" marT="5466"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31"/>
                  </a:ext>
                </a:extLst>
              </a:tr>
              <a:tr h="179263">
                <a:tc gridSpan="5">
                  <a:txBody>
                    <a:bodyPr/>
                    <a:lstStyle/>
                    <a:p>
                      <a:pPr algn="ctr" fontAlgn="b"/>
                      <a:r>
                        <a:rPr lang="es-MX" sz="1000" b="0" i="0" u="none" strike="noStrike" dirty="0">
                          <a:effectLst/>
                          <a:latin typeface="Arial Black" pitchFamily="34" charset="0"/>
                        </a:rPr>
                        <a:t>PRESENTACION EN UN SOLO ESTADO FINANCIERO</a:t>
                      </a:r>
                    </a:p>
                  </a:txBody>
                  <a:tcPr marL="5465" marR="5465" marT="5466"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32"/>
                  </a:ext>
                </a:extLst>
              </a:tr>
            </a:tbl>
          </a:graphicData>
        </a:graphic>
      </p:graphicFrame>
      <p:sp>
        <p:nvSpPr>
          <p:cNvPr id="3" name="2 Marcador de número de diapositiva">
            <a:extLst>
              <a:ext uri="{FF2B5EF4-FFF2-40B4-BE49-F238E27FC236}">
                <a16:creationId xmlns:a16="http://schemas.microsoft.com/office/drawing/2014/main" id="{02D10B81-D920-43EF-AA54-1A2A4B528FDF}"/>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15B3BE9-C44E-46CB-96E6-E6375DB350A0}" type="slidenum">
              <a:rPr lang="es-MX" altLang="es-MX">
                <a:solidFill>
                  <a:srgbClr val="898989"/>
                </a:solidFill>
              </a:rPr>
              <a:pPr/>
              <a:t>49</a:t>
            </a:fld>
            <a:endParaRPr lang="es-MX" altLang="es-MX">
              <a:solidFill>
                <a:srgbClr val="898989"/>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Rectángulo">
            <a:extLst>
              <a:ext uri="{FF2B5EF4-FFF2-40B4-BE49-F238E27FC236}">
                <a16:creationId xmlns:a16="http://schemas.microsoft.com/office/drawing/2014/main" id="{A0DBBF66-7AE6-4D64-883D-CBDF695DAE2F}"/>
              </a:ext>
            </a:extLst>
          </p:cNvPr>
          <p:cNvSpPr>
            <a:spLocks noChangeArrowheads="1"/>
          </p:cNvSpPr>
          <p:nvPr/>
        </p:nvSpPr>
        <p:spPr bwMode="auto">
          <a:xfrm>
            <a:off x="2095501" y="142875"/>
            <a:ext cx="8143875"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s-ES" altLang="es-MX" b="1">
                <a:solidFill>
                  <a:srgbClr val="000000"/>
                </a:solidFill>
              </a:rPr>
              <a:t>NOMBRE E LA EMPRESA</a:t>
            </a:r>
          </a:p>
          <a:p>
            <a:pPr algn="ctr"/>
            <a:r>
              <a:rPr lang="es-ES" altLang="es-MX" b="1">
                <a:solidFill>
                  <a:srgbClr val="000000"/>
                </a:solidFill>
              </a:rPr>
              <a:t>ESTADO DE RESULTADOS</a:t>
            </a:r>
          </a:p>
          <a:p>
            <a:pPr algn="ctr"/>
            <a:r>
              <a:rPr lang="es-ES" altLang="es-MX" b="1">
                <a:solidFill>
                  <a:srgbClr val="000000"/>
                </a:solidFill>
              </a:rPr>
              <a:t>FECHA DE EMISION DEL ESTADO FINANCIERO</a:t>
            </a:r>
          </a:p>
          <a:p>
            <a:pPr algn="ctr"/>
            <a:r>
              <a:rPr lang="es-ES" altLang="es-MX" b="1">
                <a:solidFill>
                  <a:srgbClr val="000000"/>
                </a:solidFill>
              </a:rPr>
              <a:t>	UNIDAD MONETARIA		</a:t>
            </a:r>
          </a:p>
          <a:p>
            <a:r>
              <a:rPr lang="es-ES" altLang="es-MX" b="1">
                <a:solidFill>
                  <a:srgbClr val="000000"/>
                </a:solidFill>
              </a:rPr>
              <a:t>					</a:t>
            </a:r>
          </a:p>
          <a:p>
            <a:r>
              <a:rPr lang="es-ES" altLang="es-MX" b="1">
                <a:solidFill>
                  <a:srgbClr val="000000"/>
                </a:solidFill>
              </a:rPr>
              <a:t>Ingresos netos 				 	$ 		 </a:t>
            </a:r>
          </a:p>
          <a:p>
            <a:r>
              <a:rPr lang="es-ES" altLang="es-MX" b="1">
                <a:solidFill>
                  <a:srgbClr val="000000"/>
                </a:solidFill>
              </a:rPr>
              <a:t>Costo de ventas 					$</a:t>
            </a:r>
          </a:p>
          <a:p>
            <a:r>
              <a:rPr lang="es-ES" altLang="es-MX" b="1">
                <a:solidFill>
                  <a:srgbClr val="000000"/>
                </a:solidFill>
              </a:rPr>
              <a:t>	Utilidad bruta 			 	</a:t>
            </a:r>
            <a:r>
              <a:rPr lang="es-ES" altLang="es-MX" b="1" u="sng">
                <a:solidFill>
                  <a:srgbClr val="000000"/>
                </a:solidFill>
              </a:rPr>
              <a:t>$</a:t>
            </a:r>
            <a:r>
              <a:rPr lang="es-ES" altLang="es-MX" b="1">
                <a:solidFill>
                  <a:srgbClr val="000000"/>
                </a:solidFill>
              </a:rPr>
              <a:t>		 </a:t>
            </a:r>
          </a:p>
          <a:p>
            <a:r>
              <a:rPr lang="es-ES" altLang="es-MX" b="1">
                <a:solidFill>
                  <a:srgbClr val="000000"/>
                </a:solidFill>
              </a:rPr>
              <a:t>Gastos de operación</a:t>
            </a:r>
          </a:p>
          <a:p>
            <a:r>
              <a:rPr lang="es-ES" altLang="es-MX" b="1">
                <a:solidFill>
                  <a:srgbClr val="000000"/>
                </a:solidFill>
              </a:rPr>
              <a:t>      Gastos de Venta 				$	</a:t>
            </a:r>
          </a:p>
          <a:p>
            <a:r>
              <a:rPr lang="es-ES" altLang="es-MX" b="1">
                <a:solidFill>
                  <a:srgbClr val="000000"/>
                </a:solidFill>
              </a:rPr>
              <a:t>      Gastos de Administración			$</a:t>
            </a:r>
          </a:p>
          <a:p>
            <a:r>
              <a:rPr lang="es-ES" altLang="es-MX" b="1">
                <a:solidFill>
                  <a:srgbClr val="000000"/>
                </a:solidFill>
              </a:rPr>
              <a:t>	Utilidad de operación 		$	 </a:t>
            </a:r>
          </a:p>
          <a:p>
            <a:r>
              <a:rPr lang="es-ES" altLang="es-MX" b="1">
                <a:solidFill>
                  <a:srgbClr val="000000"/>
                </a:solidFill>
              </a:rPr>
              <a:t>Otros ingresos y gastos 			$	         </a:t>
            </a:r>
          </a:p>
          <a:p>
            <a:r>
              <a:rPr lang="es-ES" altLang="es-MX" b="1">
                <a:solidFill>
                  <a:srgbClr val="000000"/>
                </a:solidFill>
              </a:rPr>
              <a:t>Resultado integral de financiamiento 		$		   </a:t>
            </a:r>
          </a:p>
          <a:p>
            <a:r>
              <a:rPr lang="es-ES" altLang="es-MX" b="1">
                <a:solidFill>
                  <a:srgbClr val="000000"/>
                </a:solidFill>
              </a:rPr>
              <a:t>Participación en asociadas 			 $		</a:t>
            </a:r>
            <a:r>
              <a:rPr lang="es-ES" altLang="es-MX" b="1" u="sng">
                <a:solidFill>
                  <a:srgbClr val="000000"/>
                </a:solidFill>
              </a:rPr>
              <a:t>   </a:t>
            </a:r>
            <a:r>
              <a:rPr lang="es-ES" altLang="es-MX" b="1">
                <a:solidFill>
                  <a:srgbClr val="000000"/>
                </a:solidFill>
              </a:rPr>
              <a:t>	Utilidad antes de impuestos 			$</a:t>
            </a:r>
          </a:p>
          <a:p>
            <a:r>
              <a:rPr lang="es-ES" altLang="es-MX" b="1">
                <a:solidFill>
                  <a:srgbClr val="000000"/>
                </a:solidFill>
              </a:rPr>
              <a:t>		              </a:t>
            </a:r>
          </a:p>
          <a:p>
            <a:r>
              <a:rPr lang="es-ES" altLang="es-MX" b="1">
                <a:solidFill>
                  <a:srgbClr val="000000"/>
                </a:solidFill>
              </a:rPr>
              <a:t>Impuestos a la utilidad 				</a:t>
            </a:r>
            <a:r>
              <a:rPr lang="es-ES" altLang="es-MX" b="1" u="sng">
                <a:solidFill>
                  <a:srgbClr val="000000"/>
                </a:solidFill>
              </a:rPr>
              <a:t>$</a:t>
            </a:r>
            <a:r>
              <a:rPr lang="es-ES" altLang="es-MX" b="1">
                <a:solidFill>
                  <a:srgbClr val="000000"/>
                </a:solidFill>
              </a:rPr>
              <a:t>	</a:t>
            </a:r>
          </a:p>
          <a:p>
            <a:endParaRPr lang="es-ES" altLang="es-MX" b="1">
              <a:solidFill>
                <a:srgbClr val="000000"/>
              </a:solidFill>
            </a:endParaRPr>
          </a:p>
          <a:p>
            <a:r>
              <a:rPr lang="es-ES" altLang="es-MX" b="1">
                <a:solidFill>
                  <a:srgbClr val="000000"/>
                </a:solidFill>
              </a:rPr>
              <a:t>	Utilidad neta 			 	</a:t>
            </a:r>
            <a:r>
              <a:rPr lang="es-ES" altLang="es-MX" b="1" u="sng">
                <a:solidFill>
                  <a:srgbClr val="000000"/>
                </a:solidFill>
              </a:rPr>
              <a:t>$</a:t>
            </a:r>
            <a:r>
              <a:rPr lang="es-ES" altLang="es-MX" b="1">
                <a:solidFill>
                  <a:srgbClr val="000000"/>
                </a:solidFill>
              </a:rPr>
              <a:t>	</a:t>
            </a:r>
          </a:p>
          <a:p>
            <a:r>
              <a:rPr lang="es-ES" altLang="es-MX" b="1">
                <a:solidFill>
                  <a:srgbClr val="000000"/>
                </a:solidFill>
              </a:rPr>
              <a:t>			</a:t>
            </a:r>
          </a:p>
          <a:p>
            <a:r>
              <a:rPr lang="es-ES" altLang="es-MX" b="1" i="1">
                <a:solidFill>
                  <a:srgbClr val="000000"/>
                </a:solidFill>
              </a:rPr>
              <a:t>Utilidad básica por acción ordinaria 		     	 $ 	     </a:t>
            </a:r>
            <a:endParaRPr lang="es-ES" altLang="es-MX">
              <a:solidFill>
                <a:srgbClr val="000000"/>
              </a:solidFill>
            </a:endParaRPr>
          </a:p>
        </p:txBody>
      </p:sp>
      <p:sp>
        <p:nvSpPr>
          <p:cNvPr id="4" name="3 Flecha a la derecha con muesca">
            <a:extLst>
              <a:ext uri="{FF2B5EF4-FFF2-40B4-BE49-F238E27FC236}">
                <a16:creationId xmlns:a16="http://schemas.microsoft.com/office/drawing/2014/main" id="{3783082E-7B02-4CB7-934E-C0159BED2701}"/>
              </a:ext>
            </a:extLst>
          </p:cNvPr>
          <p:cNvSpPr/>
          <p:nvPr/>
        </p:nvSpPr>
        <p:spPr>
          <a:xfrm>
            <a:off x="8096250" y="6500814"/>
            <a:ext cx="1335088" cy="142875"/>
          </a:xfrm>
          <a:prstGeom prst="notchedRightArrow">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srgbClr val="FF0000"/>
              </a:solidFill>
            </a:endParaRPr>
          </a:p>
        </p:txBody>
      </p:sp>
      <p:sp>
        <p:nvSpPr>
          <p:cNvPr id="40964" name="4 Rectángulo">
            <a:extLst>
              <a:ext uri="{FF2B5EF4-FFF2-40B4-BE49-F238E27FC236}">
                <a16:creationId xmlns:a16="http://schemas.microsoft.com/office/drawing/2014/main" id="{3D682104-D41A-4630-8FF2-ABBE9A0E53E3}"/>
              </a:ext>
            </a:extLst>
          </p:cNvPr>
          <p:cNvSpPr>
            <a:spLocks noChangeArrowheads="1"/>
          </p:cNvSpPr>
          <p:nvPr/>
        </p:nvSpPr>
        <p:spPr bwMode="auto">
          <a:xfrm>
            <a:off x="4872039" y="6388100"/>
            <a:ext cx="3089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a:r>
              <a:rPr lang="es-ES" altLang="es-MX" b="1" i="1">
                <a:solidFill>
                  <a:srgbClr val="FF0000"/>
                </a:solidFill>
              </a:rPr>
              <a:t>DOS ESTADOS DE RESULTADOS</a:t>
            </a:r>
          </a:p>
        </p:txBody>
      </p:sp>
      <p:sp>
        <p:nvSpPr>
          <p:cNvPr id="2" name="1 Marcador de número de diapositiva">
            <a:extLst>
              <a:ext uri="{FF2B5EF4-FFF2-40B4-BE49-F238E27FC236}">
                <a16:creationId xmlns:a16="http://schemas.microsoft.com/office/drawing/2014/main" id="{6AF56E6E-07EE-4359-9707-20BF4B5882A2}"/>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A93AB8D-5D3E-4C81-A31C-707FFE73F553}" type="slidenum">
              <a:rPr lang="es-MX" altLang="es-MX">
                <a:solidFill>
                  <a:srgbClr val="898989"/>
                </a:solidFill>
              </a:rPr>
              <a:pPr/>
              <a:t>50</a:t>
            </a:fld>
            <a:endParaRPr lang="es-MX" altLang="es-MX">
              <a:solidFill>
                <a:srgbClr val="898989"/>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número de diapositiva">
            <a:extLst>
              <a:ext uri="{FF2B5EF4-FFF2-40B4-BE49-F238E27FC236}">
                <a16:creationId xmlns:a16="http://schemas.microsoft.com/office/drawing/2014/main" id="{0F006575-C96F-4913-AB3D-A340CAF420F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21B7F23-3DFC-4313-83EE-B22EE99D23AB}" type="slidenum">
              <a:rPr lang="es-ES" altLang="es-MX">
                <a:solidFill>
                  <a:srgbClr val="898989"/>
                </a:solidFill>
              </a:rPr>
              <a:pPr/>
              <a:t>51</a:t>
            </a:fld>
            <a:endParaRPr lang="es-ES" altLang="es-MX">
              <a:solidFill>
                <a:srgbClr val="898989"/>
              </a:solidFill>
            </a:endParaRPr>
          </a:p>
        </p:txBody>
      </p:sp>
      <p:sp>
        <p:nvSpPr>
          <p:cNvPr id="41987" name="2 Rectángulo">
            <a:extLst>
              <a:ext uri="{FF2B5EF4-FFF2-40B4-BE49-F238E27FC236}">
                <a16:creationId xmlns:a16="http://schemas.microsoft.com/office/drawing/2014/main" id="{F39CCB3C-ECCF-4B0D-959F-DD8A5F4414AC}"/>
              </a:ext>
            </a:extLst>
          </p:cNvPr>
          <p:cNvSpPr>
            <a:spLocks noChangeArrowheads="1"/>
          </p:cNvSpPr>
          <p:nvPr/>
        </p:nvSpPr>
        <p:spPr bwMode="auto">
          <a:xfrm>
            <a:off x="2351089" y="285750"/>
            <a:ext cx="7316787" cy="615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s-ES" altLang="es-MX" b="1">
                <a:solidFill>
                  <a:srgbClr val="000000"/>
                </a:solidFill>
              </a:rPr>
              <a:t>NOMBRE DE LA EMPRESA</a:t>
            </a:r>
          </a:p>
          <a:p>
            <a:pPr algn="ctr"/>
            <a:r>
              <a:rPr lang="es-ES" altLang="es-MX" b="1">
                <a:solidFill>
                  <a:srgbClr val="000000"/>
                </a:solidFill>
              </a:rPr>
              <a:t>ESTADO DE OTROS RESULTADOS INTEGRALES</a:t>
            </a:r>
          </a:p>
          <a:p>
            <a:pPr algn="ctr"/>
            <a:r>
              <a:rPr lang="es-ES" altLang="es-MX" b="1">
                <a:solidFill>
                  <a:srgbClr val="000000"/>
                </a:solidFill>
              </a:rPr>
              <a:t>UNIDAD MONETARIA</a:t>
            </a:r>
          </a:p>
          <a:p>
            <a:pPr algn="ctr"/>
            <a:r>
              <a:rPr lang="es-ES" altLang="es-MX" b="1">
                <a:solidFill>
                  <a:srgbClr val="000000"/>
                </a:solidFill>
              </a:rPr>
              <a:t>		</a:t>
            </a:r>
          </a:p>
          <a:p>
            <a:r>
              <a:rPr lang="es-ES" altLang="es-MX" b="1">
                <a:solidFill>
                  <a:srgbClr val="000000"/>
                </a:solidFill>
              </a:rPr>
              <a:t>Utilidad neta 				$       </a:t>
            </a:r>
          </a:p>
          <a:p>
            <a:r>
              <a:rPr lang="es-ES" altLang="es-MX" b="1">
                <a:solidFill>
                  <a:srgbClr val="000000"/>
                </a:solidFill>
              </a:rPr>
              <a:t>Otros resultados integrales</a:t>
            </a:r>
          </a:p>
          <a:p>
            <a:r>
              <a:rPr lang="es-ES" altLang="es-MX" b="1">
                <a:solidFill>
                  <a:srgbClr val="000000"/>
                </a:solidFill>
              </a:rPr>
              <a:t>Resultado por conversión de </a:t>
            </a:r>
          </a:p>
          <a:p>
            <a:r>
              <a:rPr lang="es-ES" altLang="es-MX" b="1">
                <a:solidFill>
                  <a:srgbClr val="000000"/>
                </a:solidFill>
              </a:rPr>
              <a:t>operaciones extranjeras 		  	$  	            </a:t>
            </a:r>
          </a:p>
          <a:p>
            <a:r>
              <a:rPr lang="es-ES" altLang="es-MX" b="1">
                <a:solidFill>
                  <a:srgbClr val="000000"/>
                </a:solidFill>
              </a:rPr>
              <a:t>Valuación de coberturas de </a:t>
            </a:r>
          </a:p>
          <a:p>
            <a:r>
              <a:rPr lang="es-ES" altLang="es-MX" b="1">
                <a:solidFill>
                  <a:srgbClr val="000000"/>
                </a:solidFill>
              </a:rPr>
              <a:t>flujo de efectivo 			    	$		            </a:t>
            </a:r>
          </a:p>
          <a:p>
            <a:r>
              <a:rPr lang="es-ES" altLang="es-MX" b="1">
                <a:solidFill>
                  <a:srgbClr val="000000"/>
                </a:solidFill>
              </a:rPr>
              <a:t>Participación en los ORI de asociadas	     	$		</a:t>
            </a:r>
          </a:p>
          <a:p>
            <a:r>
              <a:rPr lang="es-ES" altLang="es-MX" b="1">
                <a:solidFill>
                  <a:srgbClr val="000000"/>
                </a:solidFill>
              </a:rPr>
              <a:t>Impuestos a la utilidad de los </a:t>
            </a:r>
          </a:p>
          <a:p>
            <a:r>
              <a:rPr lang="es-ES" altLang="es-MX" b="1">
                <a:solidFill>
                  <a:srgbClr val="000000"/>
                </a:solidFill>
              </a:rPr>
              <a:t>otros resultados integrales 			</a:t>
            </a:r>
            <a:r>
              <a:rPr lang="es-ES" altLang="es-MX" b="1" u="sng">
                <a:solidFill>
                  <a:srgbClr val="000000"/>
                </a:solidFill>
              </a:rPr>
              <a:t>$</a:t>
            </a:r>
            <a:r>
              <a:rPr lang="es-ES" altLang="es-MX" b="1">
                <a:solidFill>
                  <a:srgbClr val="000000"/>
                </a:solidFill>
              </a:rPr>
              <a:t>		</a:t>
            </a:r>
          </a:p>
          <a:p>
            <a:r>
              <a:rPr lang="es-ES" altLang="es-MX" b="1">
                <a:solidFill>
                  <a:srgbClr val="000000"/>
                </a:solidFill>
              </a:rPr>
              <a:t>			          </a:t>
            </a:r>
          </a:p>
          <a:p>
            <a:r>
              <a:rPr lang="es-ES" altLang="es-MX" b="1">
                <a:solidFill>
                  <a:srgbClr val="000000"/>
                </a:solidFill>
              </a:rPr>
              <a:t>Resultado integral 				</a:t>
            </a:r>
            <a:r>
              <a:rPr lang="es-ES" altLang="es-MX" b="1" u="sng">
                <a:solidFill>
                  <a:srgbClr val="000000"/>
                </a:solidFill>
              </a:rPr>
              <a:t>$ </a:t>
            </a:r>
          </a:p>
          <a:p>
            <a:r>
              <a:rPr lang="es-ES" altLang="es-MX" b="1">
                <a:solidFill>
                  <a:srgbClr val="000000"/>
                </a:solidFill>
              </a:rPr>
              <a:t>	      </a:t>
            </a:r>
          </a:p>
          <a:p>
            <a:r>
              <a:rPr lang="es-ES" altLang="es-MX" sz="1400" b="1" i="1">
                <a:solidFill>
                  <a:srgbClr val="000000"/>
                </a:solidFill>
              </a:rPr>
              <a:t>Resultado integral atribuible a:</a:t>
            </a:r>
          </a:p>
          <a:p>
            <a:r>
              <a:rPr lang="es-ES" altLang="es-MX" sz="1400" b="1">
                <a:solidFill>
                  <a:srgbClr val="000000"/>
                </a:solidFill>
              </a:rPr>
              <a:t>Participación controladora 			$  	</a:t>
            </a:r>
          </a:p>
          <a:p>
            <a:r>
              <a:rPr lang="es-ES" altLang="es-MX" sz="1400" b="1">
                <a:solidFill>
                  <a:srgbClr val="000000"/>
                </a:solidFill>
              </a:rPr>
              <a:t>Participación no controladora 			$	</a:t>
            </a:r>
            <a:endParaRPr lang="es-ES" altLang="es-MX" sz="1400" b="1" u="sng">
              <a:solidFill>
                <a:srgbClr val="000000"/>
              </a:solidFill>
            </a:endParaRPr>
          </a:p>
          <a:p>
            <a:r>
              <a:rPr lang="es-ES" altLang="es-MX" sz="1400" b="1">
                <a:solidFill>
                  <a:srgbClr val="000000"/>
                </a:solidFill>
              </a:rPr>
              <a:t>					$ 	</a:t>
            </a:r>
          </a:p>
          <a:p>
            <a:r>
              <a:rPr lang="es-ES" altLang="es-MX" sz="1400" b="1">
                <a:solidFill>
                  <a:srgbClr val="000000"/>
                </a:solidFill>
              </a:rPr>
              <a:t>					                        </a:t>
            </a:r>
          </a:p>
          <a:p>
            <a:pPr algn="r"/>
            <a:endParaRPr lang="es-ES" altLang="es-MX" b="1" i="1">
              <a:solidFill>
                <a:srgbClr val="FF0000"/>
              </a:solidFill>
            </a:endParaRPr>
          </a:p>
          <a:p>
            <a:pPr algn="r"/>
            <a:r>
              <a:rPr lang="es-ES" altLang="es-MX" b="1" i="1">
                <a:solidFill>
                  <a:srgbClr val="FF0000"/>
                </a:solidFill>
              </a:rPr>
              <a:t>DOS ESTADOS DE RESULTADOS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96E6BE87-4FF1-4B1A-9343-B8D8022D7595}"/>
              </a:ext>
            </a:extLst>
          </p:cNvPr>
          <p:cNvSpPr>
            <a:spLocks noGrp="1" noChangeArrowheads="1"/>
          </p:cNvSpPr>
          <p:nvPr>
            <p:ph idx="1"/>
          </p:nvPr>
        </p:nvSpPr>
        <p:spPr>
          <a:xfrm>
            <a:off x="631812" y="970204"/>
            <a:ext cx="5571477" cy="5327650"/>
          </a:xfrm>
        </p:spPr>
        <p:txBody>
          <a:bodyPr rtlCol="0">
            <a:normAutofit/>
          </a:bodyPr>
          <a:lstStyle/>
          <a:p>
            <a:pPr algn="ctr">
              <a:buNone/>
              <a:defRPr/>
            </a:pPr>
            <a:r>
              <a:rPr lang="es-MX" dirty="0"/>
              <a:t>	</a:t>
            </a:r>
            <a:r>
              <a:rPr lang="es-MX" sz="2400" b="1" dirty="0">
                <a:latin typeface="Arial Black" pitchFamily="34" charset="0"/>
              </a:rPr>
              <a:t>ESTADO DE FLUJOS DE EFECTIVO.</a:t>
            </a:r>
          </a:p>
          <a:p>
            <a:pPr algn="just">
              <a:buNone/>
              <a:defRPr/>
            </a:pPr>
            <a:endParaRPr lang="es-MX" sz="2400" b="1" dirty="0">
              <a:latin typeface="Arial Black" pitchFamily="34" charset="0"/>
            </a:endParaRPr>
          </a:p>
          <a:p>
            <a:pPr algn="just">
              <a:buNone/>
              <a:defRPr/>
            </a:pPr>
            <a:r>
              <a:rPr lang="es-MX" sz="2400" dirty="0">
                <a:latin typeface="Arial" panose="020B0604020202020204" pitchFamily="34" charset="0"/>
                <a:cs typeface="Arial" panose="020B0604020202020204" pitchFamily="34" charset="0"/>
              </a:rPr>
              <a:t>	</a:t>
            </a:r>
            <a:r>
              <a:rPr lang="es-ES_tradnl" sz="2400" dirty="0">
                <a:latin typeface="Arial" panose="020B0604020202020204" pitchFamily="34" charset="0"/>
                <a:cs typeface="Arial" panose="020B0604020202020204" pitchFamily="34" charset="0"/>
              </a:rPr>
              <a:t>Contiene </a:t>
            </a:r>
            <a:r>
              <a:rPr lang="es-ES" sz="2400" dirty="0">
                <a:latin typeface="Arial" panose="020B0604020202020204" pitchFamily="34" charset="0"/>
                <a:cs typeface="Arial" panose="020B0604020202020204" pitchFamily="34" charset="0"/>
              </a:rPr>
              <a:t>información acerca de los cambios en los recursos </a:t>
            </a:r>
            <a:r>
              <a:rPr lang="es-ES_tradnl" sz="2400" dirty="0">
                <a:latin typeface="Arial" panose="020B0604020202020204" pitchFamily="34" charset="0"/>
                <a:cs typeface="Arial" panose="020B0604020202020204" pitchFamily="34" charset="0"/>
              </a:rPr>
              <a:t>y las </a:t>
            </a:r>
            <a:r>
              <a:rPr lang="es-ES" sz="2400" dirty="0">
                <a:latin typeface="Arial" panose="020B0604020202020204" pitchFamily="34" charset="0"/>
                <a:cs typeface="Arial" panose="020B0604020202020204" pitchFamily="34" charset="0"/>
              </a:rPr>
              <a:t>fuentes</a:t>
            </a:r>
            <a:r>
              <a:rPr lang="es-ES_tradnl" sz="2400" dirty="0">
                <a:latin typeface="Arial" panose="020B0604020202020204" pitchFamily="34" charset="0"/>
                <a:cs typeface="Arial" panose="020B0604020202020204" pitchFamily="34" charset="0"/>
              </a:rPr>
              <a:t> de financiamiento de la entidad en el periodo, clasificados por actividades de operación, de inversión y de financiamiento.</a:t>
            </a:r>
            <a:endParaRPr lang="es-MX" sz="2400" dirty="0">
              <a:latin typeface="Arial" panose="020B0604020202020204" pitchFamily="34" charset="0"/>
              <a:cs typeface="Arial" panose="020B0604020202020204" pitchFamily="34" charset="0"/>
            </a:endParaRPr>
          </a:p>
        </p:txBody>
      </p:sp>
      <p:sp>
        <p:nvSpPr>
          <p:cNvPr id="8" name="7 Marcador de número de diapositiva">
            <a:extLst>
              <a:ext uri="{FF2B5EF4-FFF2-40B4-BE49-F238E27FC236}">
                <a16:creationId xmlns:a16="http://schemas.microsoft.com/office/drawing/2014/main" id="{775B28DF-7475-4747-AA0F-BBC2409F206B}"/>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2C934B0-8D03-4DBE-BF72-AA1BF9DE6089}" type="slidenum">
              <a:rPr lang="es-ES" altLang="es-MX">
                <a:solidFill>
                  <a:srgbClr val="898989"/>
                </a:solidFill>
              </a:rPr>
              <a:pPr/>
              <a:t>52</a:t>
            </a:fld>
            <a:endParaRPr lang="es-ES" altLang="es-MX">
              <a:solidFill>
                <a:srgbClr val="898989"/>
              </a:solidFill>
            </a:endParaRPr>
          </a:p>
        </p:txBody>
      </p:sp>
      <p:pic>
        <p:nvPicPr>
          <p:cNvPr id="43013" name="Picture 2" descr="http://2.bp.blogspot.com/-HZIg5XYZOV8/T9za4DW0ZPI/AAAAAAAAABQ/5X45gIqDiGQ/s1600/flujodeefectivo.jpg">
            <a:extLst>
              <a:ext uri="{FF2B5EF4-FFF2-40B4-BE49-F238E27FC236}">
                <a16:creationId xmlns:a16="http://schemas.microsoft.com/office/drawing/2014/main" id="{95A5C459-A8B5-4D40-9FD0-6D4409FAB9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3338" y="2205038"/>
            <a:ext cx="4176712"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ítulo 2">
            <a:extLst>
              <a:ext uri="{FF2B5EF4-FFF2-40B4-BE49-F238E27FC236}">
                <a16:creationId xmlns:a16="http://schemas.microsoft.com/office/drawing/2014/main" id="{8CE95C59-AFAE-382E-17D2-74E8D447B694}"/>
              </a:ext>
            </a:extLst>
          </p:cNvPr>
          <p:cNvSpPr>
            <a:spLocks noGrp="1"/>
          </p:cNvSpPr>
          <p:nvPr>
            <p:ph type="title"/>
          </p:nvPr>
        </p:nvSpPr>
        <p:spPr/>
        <p:txBody>
          <a:bodyPr/>
          <a:lstStyle/>
          <a:p>
            <a:endParaRPr lang="es-MX"/>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número de diapositiva">
            <a:extLst>
              <a:ext uri="{FF2B5EF4-FFF2-40B4-BE49-F238E27FC236}">
                <a16:creationId xmlns:a16="http://schemas.microsoft.com/office/drawing/2014/main" id="{5760019E-7B91-4DB5-9E14-1ABED0426D9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9787F08-1422-4A70-8965-4705D0FDE8B6}" type="slidenum">
              <a:rPr lang="es-ES" altLang="es-MX">
                <a:solidFill>
                  <a:srgbClr val="898989"/>
                </a:solidFill>
              </a:rPr>
              <a:pPr/>
              <a:t>53</a:t>
            </a:fld>
            <a:endParaRPr lang="es-ES" altLang="es-MX">
              <a:solidFill>
                <a:srgbClr val="898989"/>
              </a:solidFill>
            </a:endParaRPr>
          </a:p>
        </p:txBody>
      </p:sp>
      <p:graphicFrame>
        <p:nvGraphicFramePr>
          <p:cNvPr id="3" name="2 Tabla">
            <a:extLst>
              <a:ext uri="{FF2B5EF4-FFF2-40B4-BE49-F238E27FC236}">
                <a16:creationId xmlns:a16="http://schemas.microsoft.com/office/drawing/2014/main" id="{A48D992F-6A19-431F-8202-5F9CC7AB4789}"/>
              </a:ext>
            </a:extLst>
          </p:cNvPr>
          <p:cNvGraphicFramePr>
            <a:graphicFrameLocks noGrp="1"/>
          </p:cNvGraphicFramePr>
          <p:nvPr>
            <p:extLst>
              <p:ext uri="{D42A27DB-BD31-4B8C-83A1-F6EECF244321}">
                <p14:modId xmlns:p14="http://schemas.microsoft.com/office/powerpoint/2010/main" val="1055652638"/>
              </p:ext>
            </p:extLst>
          </p:nvPr>
        </p:nvGraphicFramePr>
        <p:xfrm>
          <a:off x="1228953" y="115889"/>
          <a:ext cx="9458552" cy="5779034"/>
        </p:xfrm>
        <a:graphic>
          <a:graphicData uri="http://schemas.openxmlformats.org/drawingml/2006/table">
            <a:tbl>
              <a:tblPr/>
              <a:tblGrid>
                <a:gridCol w="1182319">
                  <a:extLst>
                    <a:ext uri="{9D8B030D-6E8A-4147-A177-3AD203B41FA5}">
                      <a16:colId xmlns:a16="http://schemas.microsoft.com/office/drawing/2014/main" val="20000"/>
                    </a:ext>
                  </a:extLst>
                </a:gridCol>
                <a:gridCol w="1182319">
                  <a:extLst>
                    <a:ext uri="{9D8B030D-6E8A-4147-A177-3AD203B41FA5}">
                      <a16:colId xmlns:a16="http://schemas.microsoft.com/office/drawing/2014/main" val="20001"/>
                    </a:ext>
                  </a:extLst>
                </a:gridCol>
                <a:gridCol w="1182319">
                  <a:extLst>
                    <a:ext uri="{9D8B030D-6E8A-4147-A177-3AD203B41FA5}">
                      <a16:colId xmlns:a16="http://schemas.microsoft.com/office/drawing/2014/main" val="20002"/>
                    </a:ext>
                  </a:extLst>
                </a:gridCol>
                <a:gridCol w="1182319">
                  <a:extLst>
                    <a:ext uri="{9D8B030D-6E8A-4147-A177-3AD203B41FA5}">
                      <a16:colId xmlns:a16="http://schemas.microsoft.com/office/drawing/2014/main" val="20003"/>
                    </a:ext>
                  </a:extLst>
                </a:gridCol>
                <a:gridCol w="1182319">
                  <a:extLst>
                    <a:ext uri="{9D8B030D-6E8A-4147-A177-3AD203B41FA5}">
                      <a16:colId xmlns:a16="http://schemas.microsoft.com/office/drawing/2014/main" val="20004"/>
                    </a:ext>
                  </a:extLst>
                </a:gridCol>
                <a:gridCol w="1182319">
                  <a:extLst>
                    <a:ext uri="{9D8B030D-6E8A-4147-A177-3AD203B41FA5}">
                      <a16:colId xmlns:a16="http://schemas.microsoft.com/office/drawing/2014/main" val="20005"/>
                    </a:ext>
                  </a:extLst>
                </a:gridCol>
                <a:gridCol w="1182319">
                  <a:extLst>
                    <a:ext uri="{9D8B030D-6E8A-4147-A177-3AD203B41FA5}">
                      <a16:colId xmlns:a16="http://schemas.microsoft.com/office/drawing/2014/main" val="20006"/>
                    </a:ext>
                  </a:extLst>
                </a:gridCol>
                <a:gridCol w="1182319">
                  <a:extLst>
                    <a:ext uri="{9D8B030D-6E8A-4147-A177-3AD203B41FA5}">
                      <a16:colId xmlns:a16="http://schemas.microsoft.com/office/drawing/2014/main" val="20007"/>
                    </a:ext>
                  </a:extLst>
                </a:gridCol>
              </a:tblGrid>
              <a:tr h="210169">
                <a:tc gridSpan="8">
                  <a:txBody>
                    <a:bodyPr/>
                    <a:lstStyle/>
                    <a:p>
                      <a:pPr algn="ctr" fontAlgn="b"/>
                      <a:r>
                        <a:rPr lang="es-MX" sz="1000" b="1" i="0" u="none" strike="noStrike" dirty="0">
                          <a:solidFill>
                            <a:srgbClr val="FFFFFF"/>
                          </a:solidFill>
                          <a:effectLst/>
                          <a:latin typeface="Arial"/>
                        </a:rPr>
                        <a:t>METODO DIRECTO</a:t>
                      </a:r>
                    </a:p>
                  </a:txBody>
                  <a:tcPr marL="6971" marR="6971" marT="6973" marB="0" anchor="b">
                    <a:lnL>
                      <a:noFill/>
                    </a:lnL>
                    <a:lnR>
                      <a:noFill/>
                    </a:lnR>
                    <a:lnT>
                      <a:noFill/>
                    </a:lnT>
                    <a:lnB>
                      <a:noFill/>
                    </a:lnB>
                    <a:solidFill>
                      <a:srgbClr val="0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176543">
                <a:tc>
                  <a:txBody>
                    <a:bodyPr/>
                    <a:lstStyle/>
                    <a:p>
                      <a:pPr algn="l" fontAlgn="b"/>
                      <a:endParaRPr lang="es-MX" sz="800" b="1" i="0" u="none" strike="noStrike" dirty="0">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extLst>
                  <a:ext uri="{0D108BD9-81ED-4DB2-BD59-A6C34878D82A}">
                    <a16:rowId xmlns:a16="http://schemas.microsoft.com/office/drawing/2014/main" val="10001"/>
                  </a:ext>
                </a:extLst>
              </a:tr>
              <a:tr h="168134">
                <a:tc gridSpan="8">
                  <a:txBody>
                    <a:bodyPr/>
                    <a:lstStyle/>
                    <a:p>
                      <a:pPr algn="ctr" fontAlgn="b"/>
                      <a:r>
                        <a:rPr lang="es-MX" sz="800" b="1" i="0" u="none" strike="noStrike" dirty="0">
                          <a:solidFill>
                            <a:srgbClr val="000000"/>
                          </a:solidFill>
                          <a:effectLst/>
                          <a:latin typeface="Arial Black" pitchFamily="34" charset="0"/>
                        </a:rPr>
                        <a:t>NOMBRE DE LA ENTIDAD</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2"/>
                  </a:ext>
                </a:extLst>
              </a:tr>
              <a:tr h="244619">
                <a:tc gridSpan="8">
                  <a:txBody>
                    <a:bodyPr/>
                    <a:lstStyle/>
                    <a:p>
                      <a:pPr algn="ctr" fontAlgn="b"/>
                      <a:r>
                        <a:rPr lang="es-MX" sz="800" b="1" i="0" u="none" strike="noStrike" dirty="0">
                          <a:solidFill>
                            <a:srgbClr val="000000"/>
                          </a:solidFill>
                          <a:effectLst/>
                          <a:latin typeface="Arial Black" pitchFamily="34" charset="0"/>
                        </a:rPr>
                        <a:t>ESTADO DE FLUJOS DE EFECTIVO DEL FECHA INICIAL A FECHA FINAL</a:t>
                      </a:r>
                    </a:p>
                    <a:p>
                      <a:pPr algn="ctr" fontAlgn="b"/>
                      <a:r>
                        <a:rPr lang="es-MX" sz="800" b="1" i="0" u="none" strike="noStrike" dirty="0">
                          <a:solidFill>
                            <a:srgbClr val="000000"/>
                          </a:solidFill>
                          <a:effectLst/>
                          <a:latin typeface="Arial Black" pitchFamily="34" charset="0"/>
                        </a:rPr>
                        <a:t>UNIDAD MONETARIA</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3"/>
                  </a:ext>
                </a:extLst>
              </a:tr>
              <a:tr h="184949">
                <a:tc gridSpan="3">
                  <a:txBody>
                    <a:bodyPr/>
                    <a:lstStyle/>
                    <a:p>
                      <a:pPr algn="l" fontAlgn="b"/>
                      <a:r>
                        <a:rPr lang="es-MX" sz="800" b="1" i="0" u="none" strike="noStrike" dirty="0">
                          <a:solidFill>
                            <a:srgbClr val="000000"/>
                          </a:solidFill>
                          <a:effectLst/>
                          <a:latin typeface="Arial Black" pitchFamily="34" charset="0"/>
                        </a:rPr>
                        <a:t>ACTIVIDADES DE OPERACIÓN</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extLst>
                  <a:ext uri="{0D108BD9-81ED-4DB2-BD59-A6C34878D82A}">
                    <a16:rowId xmlns:a16="http://schemas.microsoft.com/office/drawing/2014/main" val="10004"/>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2">
                  <a:txBody>
                    <a:bodyPr/>
                    <a:lstStyle/>
                    <a:p>
                      <a:pPr algn="l" fontAlgn="b"/>
                      <a:r>
                        <a:rPr lang="es-MX" sz="800" b="1" i="0" u="none" strike="noStrike" dirty="0">
                          <a:solidFill>
                            <a:srgbClr val="000000"/>
                          </a:solidFill>
                          <a:effectLst/>
                          <a:latin typeface="Arial Black" pitchFamily="34" charset="0"/>
                        </a:rPr>
                        <a:t>Cobros de clientes</a:t>
                      </a:r>
                    </a:p>
                  </a:txBody>
                  <a:tcPr marL="6971" marR="6971" marT="69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dirty="0">
                          <a:solidFill>
                            <a:srgbClr val="000000"/>
                          </a:solidFill>
                          <a:effectLst/>
                          <a:latin typeface="Arial Black" pitchFamily="34" charset="0"/>
                        </a:rPr>
                        <a:t>$23,000 </a:t>
                      </a:r>
                    </a:p>
                  </a:txBody>
                  <a:tcPr marL="6971" marR="6971" marT="6973" marB="0" anchor="b">
                    <a:lnL>
                      <a:noFill/>
                    </a:lnL>
                    <a:lnR>
                      <a:noFill/>
                    </a:lnR>
                    <a:lnT>
                      <a:noFill/>
                    </a:lnT>
                    <a:lnB>
                      <a:noFill/>
                    </a:lnB>
                  </a:tcPr>
                </a:tc>
                <a:extLst>
                  <a:ext uri="{0D108BD9-81ED-4DB2-BD59-A6C34878D82A}">
                    <a16:rowId xmlns:a16="http://schemas.microsoft.com/office/drawing/2014/main" val="10005"/>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2">
                  <a:txBody>
                    <a:bodyPr/>
                    <a:lstStyle/>
                    <a:p>
                      <a:pPr algn="l" fontAlgn="b"/>
                      <a:r>
                        <a:rPr lang="es-MX" sz="800" b="1" i="0" u="none" strike="noStrike">
                          <a:solidFill>
                            <a:srgbClr val="000000"/>
                          </a:solidFill>
                          <a:effectLst/>
                          <a:latin typeface="Arial Black" pitchFamily="34" charset="0"/>
                        </a:rPr>
                        <a:t>Pagos a proveedores</a:t>
                      </a:r>
                    </a:p>
                  </a:txBody>
                  <a:tcPr marL="6971" marR="6971" marT="69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dirty="0">
                          <a:solidFill>
                            <a:srgbClr val="000000"/>
                          </a:solidFill>
                          <a:effectLst/>
                          <a:latin typeface="Arial Black" pitchFamily="34" charset="0"/>
                        </a:rPr>
                        <a:t>(10,800)</a:t>
                      </a:r>
                    </a:p>
                  </a:txBody>
                  <a:tcPr marL="6971" marR="6971" marT="6973" marB="0" anchor="b">
                    <a:lnL>
                      <a:noFill/>
                    </a:lnL>
                    <a:lnR>
                      <a:noFill/>
                    </a:lnR>
                    <a:lnT>
                      <a:noFill/>
                    </a:lnT>
                    <a:lnB>
                      <a:noFill/>
                    </a:lnB>
                  </a:tcPr>
                </a:tc>
                <a:extLst>
                  <a:ext uri="{0D108BD9-81ED-4DB2-BD59-A6C34878D82A}">
                    <a16:rowId xmlns:a16="http://schemas.microsoft.com/office/drawing/2014/main" val="10006"/>
                  </a:ext>
                </a:extLst>
              </a:tr>
              <a:tr h="176543">
                <a:tc>
                  <a:txBody>
                    <a:bodyPr/>
                    <a:lstStyle/>
                    <a:p>
                      <a:pPr algn="l" fontAlgn="b"/>
                      <a:endParaRPr lang="es-MX" sz="800" b="1" i="0" u="none" strike="noStrike" dirty="0">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extLst>
                  <a:ext uri="{0D108BD9-81ED-4DB2-BD59-A6C34878D82A}">
                    <a16:rowId xmlns:a16="http://schemas.microsoft.com/office/drawing/2014/main" val="10007"/>
                  </a:ext>
                </a:extLst>
              </a:tr>
              <a:tr h="24461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3">
                  <a:txBody>
                    <a:bodyPr/>
                    <a:lstStyle/>
                    <a:p>
                      <a:pPr algn="l" fontAlgn="b"/>
                      <a:r>
                        <a:rPr lang="es-MX" sz="800" b="1" i="0" u="none" strike="noStrike" dirty="0">
                          <a:solidFill>
                            <a:srgbClr val="000000"/>
                          </a:solidFill>
                          <a:effectLst/>
                          <a:latin typeface="Arial Black" pitchFamily="34" charset="0"/>
                        </a:rPr>
                        <a:t>Pagos a Todas las cuentas Acreedoras</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dirty="0">
                          <a:solidFill>
                            <a:srgbClr val="000000"/>
                          </a:solidFill>
                          <a:effectLst/>
                          <a:latin typeface="Arial Black" pitchFamily="34" charset="0"/>
                        </a:rPr>
                        <a:t>(2,400)</a:t>
                      </a:r>
                    </a:p>
                  </a:txBody>
                  <a:tcPr marL="6971" marR="6971" marT="6973" marB="0" anchor="b">
                    <a:lnL>
                      <a:noFill/>
                    </a:lnL>
                    <a:lnR>
                      <a:noFill/>
                    </a:lnR>
                    <a:lnT>
                      <a:noFill/>
                    </a:lnT>
                    <a:lnB>
                      <a:noFill/>
                    </a:lnB>
                  </a:tcPr>
                </a:tc>
                <a:extLst>
                  <a:ext uri="{0D108BD9-81ED-4DB2-BD59-A6C34878D82A}">
                    <a16:rowId xmlns:a16="http://schemas.microsoft.com/office/drawing/2014/main" val="10008"/>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3">
                  <a:txBody>
                    <a:bodyPr/>
                    <a:lstStyle/>
                    <a:p>
                      <a:pPr algn="l" fontAlgn="b"/>
                      <a:r>
                        <a:rPr lang="es-MX" sz="800" b="1" i="0" u="none" strike="noStrike" dirty="0">
                          <a:solidFill>
                            <a:srgbClr val="000000"/>
                          </a:solidFill>
                          <a:effectLst/>
                          <a:latin typeface="Arial Black" pitchFamily="34" charset="0"/>
                        </a:rPr>
                        <a:t>Pago de impuestos a la utilidad</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(2,510)</a:t>
                      </a:r>
                    </a:p>
                  </a:txBody>
                  <a:tcPr marL="6971" marR="6971" marT="6973"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4461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4">
                  <a:txBody>
                    <a:bodyPr/>
                    <a:lstStyle/>
                    <a:p>
                      <a:pPr algn="l" fontAlgn="b"/>
                      <a:r>
                        <a:rPr lang="es-MX" sz="800" b="1" i="0" u="none" strike="noStrike">
                          <a:solidFill>
                            <a:srgbClr val="000000"/>
                          </a:solidFill>
                          <a:effectLst/>
                          <a:latin typeface="Arial Black" pitchFamily="34" charset="0"/>
                        </a:rPr>
                        <a:t>Flujos netos de efectivo de actividades de operación</a:t>
                      </a:r>
                    </a:p>
                  </a:txBody>
                  <a:tcPr marL="6971" marR="6971" marT="6973"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r" fontAlgn="b"/>
                      <a:r>
                        <a:rPr lang="es-MX" sz="800" b="1" i="0" u="none" strike="noStrike">
                          <a:solidFill>
                            <a:srgbClr val="FFFFFF"/>
                          </a:solidFill>
                          <a:effectLst/>
                          <a:latin typeface="Arial Black" pitchFamily="34" charset="0"/>
                        </a:rPr>
                        <a:t>7,290 </a:t>
                      </a:r>
                    </a:p>
                  </a:txBody>
                  <a:tcPr marL="6971" marR="6971" marT="69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10"/>
                  </a:ext>
                </a:extLst>
              </a:tr>
              <a:tr h="184949">
                <a:tc gridSpan="3">
                  <a:txBody>
                    <a:bodyPr/>
                    <a:lstStyle/>
                    <a:p>
                      <a:pPr algn="l" fontAlgn="b"/>
                      <a:r>
                        <a:rPr lang="es-MX" sz="800" b="1" i="0" u="none" strike="noStrike" dirty="0">
                          <a:solidFill>
                            <a:srgbClr val="000000"/>
                          </a:solidFill>
                          <a:effectLst/>
                          <a:latin typeface="Arial Black" pitchFamily="34" charset="0"/>
                        </a:rPr>
                        <a:t>ACTIVIDADES DE INVERSIÓN</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1"/>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2">
                  <a:txBody>
                    <a:bodyPr/>
                    <a:lstStyle/>
                    <a:p>
                      <a:pPr algn="l" fontAlgn="b"/>
                      <a:r>
                        <a:rPr lang="es-MX" sz="800" b="1" i="0" u="none" strike="noStrike" dirty="0">
                          <a:solidFill>
                            <a:srgbClr val="000000"/>
                          </a:solidFill>
                          <a:effectLst/>
                          <a:latin typeface="Arial Black" pitchFamily="34" charset="0"/>
                        </a:rPr>
                        <a:t>Negocio adquirido</a:t>
                      </a:r>
                    </a:p>
                  </a:txBody>
                  <a:tcPr marL="6971" marR="6971" marT="69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0 </a:t>
                      </a:r>
                    </a:p>
                  </a:txBody>
                  <a:tcPr marL="6971" marR="6971" marT="6973" marB="0" anchor="b">
                    <a:lnL>
                      <a:noFill/>
                    </a:lnL>
                    <a:lnR>
                      <a:noFill/>
                    </a:lnR>
                    <a:lnT>
                      <a:noFill/>
                    </a:lnT>
                    <a:lnB>
                      <a:noFill/>
                    </a:lnB>
                  </a:tcPr>
                </a:tc>
                <a:extLst>
                  <a:ext uri="{0D108BD9-81ED-4DB2-BD59-A6C34878D82A}">
                    <a16:rowId xmlns:a16="http://schemas.microsoft.com/office/drawing/2014/main" val="10012"/>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2">
                  <a:txBody>
                    <a:bodyPr/>
                    <a:lstStyle/>
                    <a:p>
                      <a:pPr algn="l" fontAlgn="b"/>
                      <a:r>
                        <a:rPr lang="es-MX" sz="800" b="1" i="0" u="none" strike="noStrike" dirty="0">
                          <a:solidFill>
                            <a:srgbClr val="000000"/>
                          </a:solidFill>
                          <a:effectLst/>
                          <a:latin typeface="Arial Black" pitchFamily="34" charset="0"/>
                        </a:rPr>
                        <a:t>Intereses cobrados</a:t>
                      </a:r>
                    </a:p>
                  </a:txBody>
                  <a:tcPr marL="6971" marR="6971" marT="69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500 </a:t>
                      </a:r>
                    </a:p>
                  </a:txBody>
                  <a:tcPr marL="6971" marR="6971" marT="6973" marB="0" anchor="b">
                    <a:lnL>
                      <a:noFill/>
                    </a:lnL>
                    <a:lnR>
                      <a:noFill/>
                    </a:lnR>
                    <a:lnT>
                      <a:noFill/>
                    </a:lnT>
                    <a:lnB>
                      <a:noFill/>
                    </a:lnB>
                  </a:tcPr>
                </a:tc>
                <a:extLst>
                  <a:ext uri="{0D108BD9-81ED-4DB2-BD59-A6C34878D82A}">
                    <a16:rowId xmlns:a16="http://schemas.microsoft.com/office/drawing/2014/main" val="10013"/>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2">
                  <a:txBody>
                    <a:bodyPr/>
                    <a:lstStyle/>
                    <a:p>
                      <a:pPr algn="l" fontAlgn="b"/>
                      <a:r>
                        <a:rPr lang="es-MX" sz="800" b="1" i="0" u="none" strike="noStrike" dirty="0">
                          <a:solidFill>
                            <a:srgbClr val="000000"/>
                          </a:solidFill>
                          <a:effectLst/>
                          <a:latin typeface="Arial Black" pitchFamily="34" charset="0"/>
                        </a:rPr>
                        <a:t>Dividendos cobrados</a:t>
                      </a:r>
                    </a:p>
                  </a:txBody>
                  <a:tcPr marL="6971" marR="6971" marT="69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0 </a:t>
                      </a:r>
                    </a:p>
                  </a:txBody>
                  <a:tcPr marL="6971" marR="6971" marT="6973" marB="0" anchor="b">
                    <a:lnL>
                      <a:noFill/>
                    </a:lnL>
                    <a:lnR>
                      <a:noFill/>
                    </a:lnR>
                    <a:lnT>
                      <a:noFill/>
                    </a:lnT>
                    <a:lnB>
                      <a:noFill/>
                    </a:lnB>
                  </a:tcPr>
                </a:tc>
                <a:extLst>
                  <a:ext uri="{0D108BD9-81ED-4DB2-BD59-A6C34878D82A}">
                    <a16:rowId xmlns:a16="http://schemas.microsoft.com/office/drawing/2014/main" val="10014"/>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4">
                  <a:txBody>
                    <a:bodyPr/>
                    <a:lstStyle/>
                    <a:p>
                      <a:pPr algn="l" fontAlgn="b"/>
                      <a:r>
                        <a:rPr lang="es-MX" sz="800" b="1" i="0" u="none" strike="noStrike" dirty="0">
                          <a:solidFill>
                            <a:srgbClr val="000000"/>
                          </a:solidFill>
                          <a:effectLst/>
                          <a:latin typeface="Arial Black" pitchFamily="34" charset="0"/>
                        </a:rPr>
                        <a:t>Adquisición de inmuebles, maquinaria y equipo</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0 </a:t>
                      </a:r>
                    </a:p>
                  </a:txBody>
                  <a:tcPr marL="6971" marR="6971" marT="6973" marB="0" anchor="b">
                    <a:lnL>
                      <a:noFill/>
                    </a:lnL>
                    <a:lnR>
                      <a:noFill/>
                    </a:lnR>
                    <a:lnT>
                      <a:noFill/>
                    </a:lnT>
                    <a:lnB>
                      <a:noFill/>
                    </a:lnB>
                  </a:tcPr>
                </a:tc>
                <a:extLst>
                  <a:ext uri="{0D108BD9-81ED-4DB2-BD59-A6C34878D82A}">
                    <a16:rowId xmlns:a16="http://schemas.microsoft.com/office/drawing/2014/main" val="10015"/>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5">
                  <a:txBody>
                    <a:bodyPr/>
                    <a:lstStyle/>
                    <a:p>
                      <a:pPr algn="l" fontAlgn="b"/>
                      <a:r>
                        <a:rPr lang="es-MX" sz="800" b="1" i="0" u="none" strike="noStrike">
                          <a:solidFill>
                            <a:srgbClr val="000000"/>
                          </a:solidFill>
                          <a:effectLst/>
                          <a:latin typeface="Arial Black" pitchFamily="34" charset="0"/>
                        </a:rPr>
                        <a:t>Cobros por venta de inmuebles, maquinaria y equipo</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20,000 </a:t>
                      </a:r>
                    </a:p>
                  </a:txBody>
                  <a:tcPr marL="6971" marR="6971" marT="697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4461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6971" marR="6971" marT="6973" marB="0" anchor="b">
                    <a:lnL>
                      <a:noFill/>
                    </a:lnL>
                    <a:lnR>
                      <a:noFill/>
                    </a:lnR>
                    <a:lnT>
                      <a:noFill/>
                    </a:lnT>
                    <a:lnB>
                      <a:noFill/>
                    </a:lnB>
                  </a:tcPr>
                </a:tc>
                <a:tc gridSpan="4">
                  <a:txBody>
                    <a:bodyPr/>
                    <a:lstStyle/>
                    <a:p>
                      <a:pPr algn="l" fontAlgn="b"/>
                      <a:r>
                        <a:rPr lang="es-MX" sz="800" b="1" i="0" u="none" strike="noStrike">
                          <a:solidFill>
                            <a:srgbClr val="000000"/>
                          </a:solidFill>
                          <a:effectLst/>
                          <a:latin typeface="Arial Black" pitchFamily="34" charset="0"/>
                        </a:rPr>
                        <a:t>Flujos netos de efectivo de actividades de inversión</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r" fontAlgn="b"/>
                      <a:r>
                        <a:rPr lang="es-MX" sz="800" b="1" i="0" u="none" strike="noStrike">
                          <a:solidFill>
                            <a:srgbClr val="FFFFFF"/>
                          </a:solidFill>
                          <a:effectLst/>
                          <a:latin typeface="Arial Black" pitchFamily="34" charset="0"/>
                        </a:rPr>
                        <a:t>20,500 </a:t>
                      </a:r>
                    </a:p>
                  </a:txBody>
                  <a:tcPr marL="6971" marR="6971" marT="69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17"/>
                  </a:ext>
                </a:extLst>
              </a:tr>
              <a:tr h="24461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5">
                  <a:txBody>
                    <a:bodyPr/>
                    <a:lstStyle/>
                    <a:p>
                      <a:pPr algn="l" fontAlgn="b"/>
                      <a:r>
                        <a:rPr lang="es-MX" sz="800" b="1" i="0" u="none" strike="noStrike" dirty="0">
                          <a:solidFill>
                            <a:srgbClr val="000000"/>
                          </a:solidFill>
                          <a:effectLst/>
                          <a:latin typeface="Arial Black" pitchFamily="34" charset="0"/>
                        </a:rPr>
                        <a:t>Efectivo excedente para aplicar en actividades de financiamiento</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r" fontAlgn="b"/>
                      <a:r>
                        <a:rPr lang="es-MX" sz="800" b="1" i="0" u="none" strike="noStrike">
                          <a:solidFill>
                            <a:srgbClr val="000000"/>
                          </a:solidFill>
                          <a:effectLst/>
                          <a:latin typeface="Arial Black" pitchFamily="34" charset="0"/>
                        </a:rPr>
                        <a:t>27,790 </a:t>
                      </a:r>
                    </a:p>
                  </a:txBody>
                  <a:tcPr marL="6971" marR="6971" marT="6973"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8"/>
                  </a:ext>
                </a:extLst>
              </a:tr>
              <a:tr h="184949">
                <a:tc gridSpan="3">
                  <a:txBody>
                    <a:bodyPr/>
                    <a:lstStyle/>
                    <a:p>
                      <a:pPr algn="l" fontAlgn="b"/>
                      <a:r>
                        <a:rPr lang="es-MX" sz="800" b="1" i="0" u="none" strike="noStrike" dirty="0">
                          <a:solidFill>
                            <a:srgbClr val="000000"/>
                          </a:solidFill>
                          <a:effectLst/>
                          <a:latin typeface="Arial Black" pitchFamily="34" charset="0"/>
                        </a:rPr>
                        <a:t>ACTIVIDADES DE FINANCIAMIENTO</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extLst>
                  <a:ext uri="{0D108BD9-81ED-4DB2-BD59-A6C34878D82A}">
                    <a16:rowId xmlns:a16="http://schemas.microsoft.com/office/drawing/2014/main" val="10019"/>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4">
                  <a:txBody>
                    <a:bodyPr/>
                    <a:lstStyle/>
                    <a:p>
                      <a:pPr algn="l" fontAlgn="b"/>
                      <a:r>
                        <a:rPr lang="es-MX" sz="800" b="1" i="0" u="none" strike="noStrike">
                          <a:solidFill>
                            <a:srgbClr val="000000"/>
                          </a:solidFill>
                          <a:effectLst/>
                          <a:latin typeface="Arial Black" pitchFamily="34" charset="0"/>
                        </a:rPr>
                        <a:t>Entrada de efectivo por emisión de capital</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15,000 </a:t>
                      </a:r>
                    </a:p>
                  </a:txBody>
                  <a:tcPr marL="6971" marR="6971" marT="6973" marB="0" anchor="b">
                    <a:lnL>
                      <a:noFill/>
                    </a:lnL>
                    <a:lnR>
                      <a:noFill/>
                    </a:lnR>
                    <a:lnT>
                      <a:noFill/>
                    </a:lnT>
                    <a:lnB>
                      <a:noFill/>
                    </a:lnB>
                  </a:tcPr>
                </a:tc>
                <a:extLst>
                  <a:ext uri="{0D108BD9-81ED-4DB2-BD59-A6C34878D82A}">
                    <a16:rowId xmlns:a16="http://schemas.microsoft.com/office/drawing/2014/main" val="10020"/>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3">
                  <a:txBody>
                    <a:bodyPr/>
                    <a:lstStyle/>
                    <a:p>
                      <a:pPr algn="l" fontAlgn="b"/>
                      <a:r>
                        <a:rPr lang="es-MX" sz="800" b="1" i="0" u="none" strike="noStrike">
                          <a:solidFill>
                            <a:srgbClr val="000000"/>
                          </a:solidFill>
                          <a:effectLst/>
                          <a:latin typeface="Arial Black" pitchFamily="34" charset="0"/>
                        </a:rPr>
                        <a:t>Obtención de prestamos a largo plazo</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0 </a:t>
                      </a:r>
                    </a:p>
                  </a:txBody>
                  <a:tcPr marL="6971" marR="6971" marT="6973" marB="0" anchor="b">
                    <a:lnL>
                      <a:noFill/>
                    </a:lnL>
                    <a:lnR>
                      <a:noFill/>
                    </a:lnR>
                    <a:lnT>
                      <a:noFill/>
                    </a:lnT>
                    <a:lnB>
                      <a:noFill/>
                    </a:lnB>
                  </a:tcPr>
                </a:tc>
                <a:extLst>
                  <a:ext uri="{0D108BD9-81ED-4DB2-BD59-A6C34878D82A}">
                    <a16:rowId xmlns:a16="http://schemas.microsoft.com/office/drawing/2014/main" val="10021"/>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5">
                  <a:txBody>
                    <a:bodyPr/>
                    <a:lstStyle/>
                    <a:p>
                      <a:pPr algn="l" fontAlgn="b"/>
                      <a:r>
                        <a:rPr lang="es-MX" sz="800" b="1" i="0" u="none" strike="noStrike" dirty="0">
                          <a:solidFill>
                            <a:srgbClr val="000000"/>
                          </a:solidFill>
                          <a:effectLst/>
                          <a:latin typeface="Arial Black" pitchFamily="34" charset="0"/>
                        </a:rPr>
                        <a:t>Pago de pasivos derivados de arrendamientos financieros</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0 </a:t>
                      </a:r>
                    </a:p>
                  </a:txBody>
                  <a:tcPr marL="6971" marR="6971" marT="6973" marB="0" anchor="b">
                    <a:lnL>
                      <a:noFill/>
                    </a:lnL>
                    <a:lnR>
                      <a:noFill/>
                    </a:lnR>
                    <a:lnT>
                      <a:noFill/>
                    </a:lnT>
                    <a:lnB>
                      <a:noFill/>
                    </a:lnB>
                  </a:tcPr>
                </a:tc>
                <a:extLst>
                  <a:ext uri="{0D108BD9-81ED-4DB2-BD59-A6C34878D82A}">
                    <a16:rowId xmlns:a16="http://schemas.microsoft.com/office/drawing/2014/main" val="10022"/>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2">
                  <a:txBody>
                    <a:bodyPr/>
                    <a:lstStyle/>
                    <a:p>
                      <a:pPr algn="l" fontAlgn="b"/>
                      <a:r>
                        <a:rPr lang="es-MX" sz="800" b="1" i="0" u="none" strike="noStrike">
                          <a:solidFill>
                            <a:srgbClr val="000000"/>
                          </a:solidFill>
                          <a:effectLst/>
                          <a:latin typeface="Arial Black" pitchFamily="34" charset="0"/>
                        </a:rPr>
                        <a:t>Intereses Ganados</a:t>
                      </a:r>
                    </a:p>
                  </a:txBody>
                  <a:tcPr marL="6971" marR="6971" marT="69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extLst>
                  <a:ext uri="{0D108BD9-81ED-4DB2-BD59-A6C34878D82A}">
                    <a16:rowId xmlns:a16="http://schemas.microsoft.com/office/drawing/2014/main" val="10023"/>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2">
                  <a:txBody>
                    <a:bodyPr/>
                    <a:lstStyle/>
                    <a:p>
                      <a:pPr algn="l" fontAlgn="b"/>
                      <a:r>
                        <a:rPr lang="es-MX" sz="800" b="1" i="0" u="none" strike="noStrike">
                          <a:solidFill>
                            <a:srgbClr val="000000"/>
                          </a:solidFill>
                          <a:effectLst/>
                          <a:latin typeface="Arial Black" pitchFamily="34" charset="0"/>
                        </a:rPr>
                        <a:t>Dividendos pagados</a:t>
                      </a:r>
                    </a:p>
                  </a:txBody>
                  <a:tcPr marL="6971" marR="6971" marT="69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dirty="0">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304325">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4">
                  <a:txBody>
                    <a:bodyPr/>
                    <a:lstStyle/>
                    <a:p>
                      <a:pPr algn="l" fontAlgn="b"/>
                      <a:r>
                        <a:rPr lang="es-MX" sz="800" b="1" i="0" u="none" strike="noStrike" dirty="0">
                          <a:solidFill>
                            <a:srgbClr val="000000"/>
                          </a:solidFill>
                          <a:effectLst/>
                          <a:latin typeface="Arial Black" pitchFamily="34" charset="0"/>
                        </a:rPr>
                        <a:t>Flujos netos de efectivo de actividades de financiamiento</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r" fontAlgn="b"/>
                      <a:r>
                        <a:rPr lang="es-MX" sz="800" b="0" i="0" u="none" strike="noStrike">
                          <a:solidFill>
                            <a:srgbClr val="FFFFFF"/>
                          </a:solidFill>
                          <a:effectLst/>
                          <a:latin typeface="Arial Black" pitchFamily="34" charset="0"/>
                        </a:rPr>
                        <a:t>15,000 </a:t>
                      </a:r>
                    </a:p>
                  </a:txBody>
                  <a:tcPr marL="6971" marR="6971" marT="69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25"/>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5">
                  <a:txBody>
                    <a:bodyPr/>
                    <a:lstStyle/>
                    <a:p>
                      <a:pPr algn="l" fontAlgn="b"/>
                      <a:r>
                        <a:rPr lang="es-MX" sz="800" b="1" i="0" u="none" strike="noStrike" dirty="0">
                          <a:solidFill>
                            <a:srgbClr val="000000"/>
                          </a:solidFill>
                          <a:effectLst/>
                          <a:latin typeface="Arial Black" pitchFamily="34" charset="0"/>
                        </a:rPr>
                        <a:t>Incremento neto de efectivo y equivalentes de efectivo</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r" fontAlgn="b"/>
                      <a:r>
                        <a:rPr lang="es-MX" sz="800" b="1" i="0" u="none" strike="noStrike">
                          <a:solidFill>
                            <a:srgbClr val="000000"/>
                          </a:solidFill>
                          <a:effectLst/>
                          <a:latin typeface="Arial Black" pitchFamily="34" charset="0"/>
                        </a:rPr>
                        <a:t>42,790 </a:t>
                      </a:r>
                    </a:p>
                  </a:txBody>
                  <a:tcPr marL="6971" marR="6971" marT="6973"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6"/>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5">
                  <a:txBody>
                    <a:bodyPr/>
                    <a:lstStyle/>
                    <a:p>
                      <a:pPr algn="l" fontAlgn="b"/>
                      <a:r>
                        <a:rPr lang="es-MX" sz="800" b="1" i="0" u="none" strike="noStrike" dirty="0">
                          <a:solidFill>
                            <a:srgbClr val="000000"/>
                          </a:solidFill>
                          <a:effectLst/>
                          <a:latin typeface="Arial Black" pitchFamily="34" charset="0"/>
                        </a:rPr>
                        <a:t>Efectivo y equivalente de efectivo al principio del periodo</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r" fontAlgn="b"/>
                      <a:r>
                        <a:rPr lang="es-MX" sz="800" b="1" i="0" u="none" strike="noStrike" dirty="0">
                          <a:solidFill>
                            <a:srgbClr val="000000"/>
                          </a:solidFill>
                          <a:effectLst/>
                          <a:latin typeface="Arial Black" pitchFamily="34" charset="0"/>
                        </a:rPr>
                        <a:t>8,000 </a:t>
                      </a:r>
                    </a:p>
                  </a:txBody>
                  <a:tcPr marL="6971" marR="6971" marT="697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84949">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971" marR="6971" marT="6973" marB="0" anchor="b">
                    <a:lnL>
                      <a:noFill/>
                    </a:lnL>
                    <a:lnR>
                      <a:noFill/>
                    </a:lnR>
                    <a:lnT>
                      <a:noFill/>
                    </a:lnT>
                    <a:lnB>
                      <a:noFill/>
                    </a:lnB>
                  </a:tcPr>
                </a:tc>
                <a:tc gridSpan="5">
                  <a:txBody>
                    <a:bodyPr/>
                    <a:lstStyle/>
                    <a:p>
                      <a:pPr algn="l" fontAlgn="b"/>
                      <a:r>
                        <a:rPr lang="es-MX" sz="800" b="1" i="0" u="none" strike="noStrike" dirty="0">
                          <a:solidFill>
                            <a:srgbClr val="000000"/>
                          </a:solidFill>
                          <a:effectLst/>
                          <a:latin typeface="Arial Black" pitchFamily="34" charset="0"/>
                        </a:rPr>
                        <a:t>Efectivo y equivalente de efectivo al final del periodo</a:t>
                      </a:r>
                    </a:p>
                  </a:txBody>
                  <a:tcPr marL="6971" marR="6971" marT="69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r" fontAlgn="b"/>
                      <a:r>
                        <a:rPr lang="es-MX" sz="800" b="1" i="0" u="none" strike="noStrike" dirty="0">
                          <a:solidFill>
                            <a:srgbClr val="FFFFFF"/>
                          </a:solidFill>
                          <a:effectLst/>
                          <a:latin typeface="Arial Black" pitchFamily="34" charset="0"/>
                        </a:rPr>
                        <a:t>50,790 </a:t>
                      </a:r>
                    </a:p>
                  </a:txBody>
                  <a:tcPr marL="6971" marR="6971" marT="697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81823"/>
                    </a:solidFill>
                  </a:tcPr>
                </a:tc>
                <a:extLst>
                  <a:ext uri="{0D108BD9-81ED-4DB2-BD59-A6C34878D82A}">
                    <a16:rowId xmlns:a16="http://schemas.microsoft.com/office/drawing/2014/main" val="10028"/>
                  </a:ext>
                </a:extLst>
              </a:tr>
            </a:tbl>
          </a:graphicData>
        </a:graphic>
      </p:graphicFrame>
      <p:graphicFrame>
        <p:nvGraphicFramePr>
          <p:cNvPr id="4" name="3 Tabla">
            <a:extLst>
              <a:ext uri="{FF2B5EF4-FFF2-40B4-BE49-F238E27FC236}">
                <a16:creationId xmlns:a16="http://schemas.microsoft.com/office/drawing/2014/main" id="{DC7339C8-8031-4EF7-BBAA-3EC19320B1BA}"/>
              </a:ext>
            </a:extLst>
          </p:cNvPr>
          <p:cNvGraphicFramePr>
            <a:graphicFrameLocks noGrp="1"/>
          </p:cNvGraphicFramePr>
          <p:nvPr>
            <p:extLst>
              <p:ext uri="{D42A27DB-BD31-4B8C-83A1-F6EECF244321}">
                <p14:modId xmlns:p14="http://schemas.microsoft.com/office/powerpoint/2010/main" val="2381946880"/>
              </p:ext>
            </p:extLst>
          </p:nvPr>
        </p:nvGraphicFramePr>
        <p:xfrm>
          <a:off x="3071813" y="6045251"/>
          <a:ext cx="5903912" cy="254738"/>
        </p:xfrm>
        <a:graphic>
          <a:graphicData uri="http://schemas.openxmlformats.org/drawingml/2006/table">
            <a:tbl>
              <a:tblPr/>
              <a:tblGrid>
                <a:gridCol w="2187825">
                  <a:extLst>
                    <a:ext uri="{9D8B030D-6E8A-4147-A177-3AD203B41FA5}">
                      <a16:colId xmlns:a16="http://schemas.microsoft.com/office/drawing/2014/main" val="20000"/>
                    </a:ext>
                  </a:extLst>
                </a:gridCol>
                <a:gridCol w="1254783">
                  <a:extLst>
                    <a:ext uri="{9D8B030D-6E8A-4147-A177-3AD203B41FA5}">
                      <a16:colId xmlns:a16="http://schemas.microsoft.com/office/drawing/2014/main" val="20001"/>
                    </a:ext>
                  </a:extLst>
                </a:gridCol>
                <a:gridCol w="2461304">
                  <a:extLst>
                    <a:ext uri="{9D8B030D-6E8A-4147-A177-3AD203B41FA5}">
                      <a16:colId xmlns:a16="http://schemas.microsoft.com/office/drawing/2014/main" val="20002"/>
                    </a:ext>
                  </a:extLst>
                </a:gridCol>
              </a:tblGrid>
              <a:tr h="127000">
                <a:tc>
                  <a:txBody>
                    <a:bodyPr/>
                    <a:lstStyle/>
                    <a:p>
                      <a:pPr algn="ctr" fontAlgn="b"/>
                      <a:r>
                        <a:rPr lang="es-MX" sz="800" b="0" i="0" u="none" strike="noStrike" dirty="0">
                          <a:solidFill>
                            <a:srgbClr val="000000"/>
                          </a:solidFill>
                          <a:effectLst/>
                          <a:latin typeface="Arial Black" pitchFamily="34" charset="0"/>
                        </a:rPr>
                        <a:t>FIRMA DEL APODERADO LEGAL</a:t>
                      </a:r>
                    </a:p>
                  </a:txBody>
                  <a:tcPr marL="5465" marR="5465" marT="544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800" b="0" i="0" u="none" strike="noStrike" dirty="0">
                        <a:effectLst/>
                        <a:latin typeface="Arial Black" pitchFamily="34" charset="0"/>
                      </a:endParaRPr>
                    </a:p>
                  </a:txBody>
                  <a:tcPr marL="5465" marR="5465" marT="5449" marB="0" anchor="b">
                    <a:lnL>
                      <a:noFill/>
                    </a:lnL>
                    <a:lnR>
                      <a:noFill/>
                    </a:lnR>
                    <a:lnT>
                      <a:noFill/>
                    </a:lnT>
                    <a:lnB>
                      <a:noFill/>
                    </a:lnB>
                  </a:tcPr>
                </a:tc>
                <a:tc>
                  <a:txBody>
                    <a:bodyPr/>
                    <a:lstStyle/>
                    <a:p>
                      <a:pPr algn="ctr" fontAlgn="b"/>
                      <a:r>
                        <a:rPr lang="es-MX" sz="800" b="0" i="0" u="none" strike="noStrike" dirty="0">
                          <a:solidFill>
                            <a:srgbClr val="000000"/>
                          </a:solidFill>
                          <a:effectLst/>
                          <a:latin typeface="Arial Black" pitchFamily="34" charset="0"/>
                        </a:rPr>
                        <a:t>FIRMA DEL CONTADOR PUBLICO</a:t>
                      </a:r>
                    </a:p>
                  </a:txBody>
                  <a:tcPr marL="5465" marR="5465" marT="5449"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127000">
                <a:tc gridSpan="3">
                  <a:txBody>
                    <a:bodyPr/>
                    <a:lstStyle/>
                    <a:p>
                      <a:pPr algn="ctr" fontAlgn="b"/>
                      <a:r>
                        <a:rPr lang="es-MX" sz="800" b="1" i="0" u="none" strike="noStrike" dirty="0">
                          <a:solidFill>
                            <a:srgbClr val="000000"/>
                          </a:solidFill>
                          <a:effectLst/>
                          <a:latin typeface="Arial Black" pitchFamily="34" charset="0"/>
                        </a:rPr>
                        <a:t>NOTAS A LOS ESTADOS FINANCIEROS</a:t>
                      </a:r>
                    </a:p>
                  </a:txBody>
                  <a:tcPr marL="5465" marR="5465" marT="5449" marB="0" anchor="b">
                    <a:lnL>
                      <a:noFill/>
                    </a:lnL>
                    <a:lnR>
                      <a:noFill/>
                    </a:lnR>
                    <a:lnT>
                      <a:noFill/>
                    </a:lnT>
                    <a:lnB>
                      <a:noFill/>
                    </a:lnB>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número de diapositiva">
            <a:extLst>
              <a:ext uri="{FF2B5EF4-FFF2-40B4-BE49-F238E27FC236}">
                <a16:creationId xmlns:a16="http://schemas.microsoft.com/office/drawing/2014/main" id="{E69B8A39-F065-470A-8BAD-766F8AF7A70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C5E2306-56A1-485E-8BE3-CDF7452749CD}" type="slidenum">
              <a:rPr lang="es-ES" altLang="es-MX">
                <a:solidFill>
                  <a:srgbClr val="898989"/>
                </a:solidFill>
              </a:rPr>
              <a:pPr/>
              <a:t>54</a:t>
            </a:fld>
            <a:endParaRPr lang="es-ES" altLang="es-MX">
              <a:solidFill>
                <a:srgbClr val="898989"/>
              </a:solidFill>
            </a:endParaRPr>
          </a:p>
        </p:txBody>
      </p:sp>
      <p:graphicFrame>
        <p:nvGraphicFramePr>
          <p:cNvPr id="3" name="2 Tabla">
            <a:extLst>
              <a:ext uri="{FF2B5EF4-FFF2-40B4-BE49-F238E27FC236}">
                <a16:creationId xmlns:a16="http://schemas.microsoft.com/office/drawing/2014/main" id="{8965B9DE-8635-4F67-8D02-425FD8F51A46}"/>
              </a:ext>
            </a:extLst>
          </p:cNvPr>
          <p:cNvGraphicFramePr>
            <a:graphicFrameLocks noGrp="1"/>
          </p:cNvGraphicFramePr>
          <p:nvPr>
            <p:extLst>
              <p:ext uri="{D42A27DB-BD31-4B8C-83A1-F6EECF244321}">
                <p14:modId xmlns:p14="http://schemas.microsoft.com/office/powerpoint/2010/main" val="2872942818"/>
              </p:ext>
            </p:extLst>
          </p:nvPr>
        </p:nvGraphicFramePr>
        <p:xfrm>
          <a:off x="1653235" y="188913"/>
          <a:ext cx="8631936" cy="5602302"/>
        </p:xfrm>
        <a:graphic>
          <a:graphicData uri="http://schemas.openxmlformats.org/drawingml/2006/table">
            <a:tbl>
              <a:tblPr/>
              <a:tblGrid>
                <a:gridCol w="1078992">
                  <a:extLst>
                    <a:ext uri="{9D8B030D-6E8A-4147-A177-3AD203B41FA5}">
                      <a16:colId xmlns:a16="http://schemas.microsoft.com/office/drawing/2014/main" val="20000"/>
                    </a:ext>
                  </a:extLst>
                </a:gridCol>
                <a:gridCol w="1078992">
                  <a:extLst>
                    <a:ext uri="{9D8B030D-6E8A-4147-A177-3AD203B41FA5}">
                      <a16:colId xmlns:a16="http://schemas.microsoft.com/office/drawing/2014/main" val="20001"/>
                    </a:ext>
                  </a:extLst>
                </a:gridCol>
                <a:gridCol w="1078992">
                  <a:extLst>
                    <a:ext uri="{9D8B030D-6E8A-4147-A177-3AD203B41FA5}">
                      <a16:colId xmlns:a16="http://schemas.microsoft.com/office/drawing/2014/main" val="20002"/>
                    </a:ext>
                  </a:extLst>
                </a:gridCol>
                <a:gridCol w="1078992">
                  <a:extLst>
                    <a:ext uri="{9D8B030D-6E8A-4147-A177-3AD203B41FA5}">
                      <a16:colId xmlns:a16="http://schemas.microsoft.com/office/drawing/2014/main" val="20003"/>
                    </a:ext>
                  </a:extLst>
                </a:gridCol>
                <a:gridCol w="1078992">
                  <a:extLst>
                    <a:ext uri="{9D8B030D-6E8A-4147-A177-3AD203B41FA5}">
                      <a16:colId xmlns:a16="http://schemas.microsoft.com/office/drawing/2014/main" val="20004"/>
                    </a:ext>
                  </a:extLst>
                </a:gridCol>
                <a:gridCol w="1078992">
                  <a:extLst>
                    <a:ext uri="{9D8B030D-6E8A-4147-A177-3AD203B41FA5}">
                      <a16:colId xmlns:a16="http://schemas.microsoft.com/office/drawing/2014/main" val="20005"/>
                    </a:ext>
                  </a:extLst>
                </a:gridCol>
                <a:gridCol w="1078992">
                  <a:extLst>
                    <a:ext uri="{9D8B030D-6E8A-4147-A177-3AD203B41FA5}">
                      <a16:colId xmlns:a16="http://schemas.microsoft.com/office/drawing/2014/main" val="20006"/>
                    </a:ext>
                  </a:extLst>
                </a:gridCol>
                <a:gridCol w="1078992">
                  <a:extLst>
                    <a:ext uri="{9D8B030D-6E8A-4147-A177-3AD203B41FA5}">
                      <a16:colId xmlns:a16="http://schemas.microsoft.com/office/drawing/2014/main" val="20007"/>
                    </a:ext>
                  </a:extLst>
                </a:gridCol>
              </a:tblGrid>
              <a:tr h="156130">
                <a:tc gridSpan="8">
                  <a:txBody>
                    <a:bodyPr/>
                    <a:lstStyle/>
                    <a:p>
                      <a:pPr algn="ctr" fontAlgn="b"/>
                      <a:r>
                        <a:rPr lang="es-MX" sz="800" b="1" i="0" u="none" strike="noStrike" dirty="0">
                          <a:solidFill>
                            <a:srgbClr val="FFFFFF"/>
                          </a:solidFill>
                          <a:effectLst/>
                          <a:latin typeface="Arial"/>
                        </a:rPr>
                        <a:t>METODO INDIRECTO</a:t>
                      </a:r>
                    </a:p>
                  </a:txBody>
                  <a:tcPr marL="5173" marR="5173" marT="5173" marB="0" anchor="b">
                    <a:lnL>
                      <a:noFill/>
                    </a:lnL>
                    <a:lnR>
                      <a:noFill/>
                    </a:lnR>
                    <a:lnT>
                      <a:noFill/>
                    </a:lnT>
                    <a:lnB>
                      <a:noFill/>
                    </a:lnB>
                    <a:solidFill>
                      <a:srgbClr val="0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131150">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extLst>
                  <a:ext uri="{0D108BD9-81ED-4DB2-BD59-A6C34878D82A}">
                    <a16:rowId xmlns:a16="http://schemas.microsoft.com/office/drawing/2014/main" val="10001"/>
                  </a:ext>
                </a:extLst>
              </a:tr>
              <a:tr h="128887">
                <a:tc gridSpan="8">
                  <a:txBody>
                    <a:bodyPr/>
                    <a:lstStyle/>
                    <a:p>
                      <a:pPr algn="ctr" fontAlgn="b"/>
                      <a:r>
                        <a:rPr lang="es-MX" sz="800" b="1" i="0" u="none" strike="noStrike" dirty="0">
                          <a:solidFill>
                            <a:srgbClr val="000000"/>
                          </a:solidFill>
                          <a:effectLst/>
                          <a:latin typeface="Arial Black" pitchFamily="34" charset="0"/>
                        </a:rPr>
                        <a:t>NOMBRE DE LA ENTIDAD</a:t>
                      </a:r>
                    </a:p>
                  </a:txBody>
                  <a:tcPr marL="6972" marR="6972" marT="6972"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2"/>
                  </a:ext>
                </a:extLst>
              </a:tr>
              <a:tr h="250803">
                <a:tc gridSpan="8">
                  <a:txBody>
                    <a:bodyPr/>
                    <a:lstStyle/>
                    <a:p>
                      <a:pPr algn="ctr" fontAlgn="b"/>
                      <a:r>
                        <a:rPr lang="es-MX" sz="800" b="1" i="0" u="none" strike="noStrike" dirty="0">
                          <a:solidFill>
                            <a:srgbClr val="000000"/>
                          </a:solidFill>
                          <a:effectLst/>
                          <a:latin typeface="Arial Black" pitchFamily="34" charset="0"/>
                        </a:rPr>
                        <a:t>ESTADO DE FLUJOS DE EFECTIVO DEL FECHA INICIAL A FECHA FINAL</a:t>
                      </a:r>
                    </a:p>
                    <a:p>
                      <a:pPr algn="ctr" fontAlgn="b"/>
                      <a:r>
                        <a:rPr lang="es-MX" sz="800" b="1" i="0" u="none" strike="noStrike" dirty="0">
                          <a:solidFill>
                            <a:srgbClr val="000000"/>
                          </a:solidFill>
                          <a:effectLst/>
                          <a:latin typeface="Arial Black" pitchFamily="34" charset="0"/>
                        </a:rPr>
                        <a:t>UNIDAD MONETARIA</a:t>
                      </a:r>
                    </a:p>
                  </a:txBody>
                  <a:tcPr marL="6972" marR="6972" marT="6972"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3"/>
                  </a:ext>
                </a:extLst>
              </a:tr>
              <a:tr h="137396">
                <a:tc gridSpan="3">
                  <a:txBody>
                    <a:bodyPr/>
                    <a:lstStyle/>
                    <a:p>
                      <a:pPr algn="l" fontAlgn="b"/>
                      <a:r>
                        <a:rPr lang="es-MX" sz="800" b="1" i="0" u="none" strike="noStrike" dirty="0">
                          <a:solidFill>
                            <a:srgbClr val="000000"/>
                          </a:solidFill>
                          <a:effectLst/>
                          <a:latin typeface="Arial Black" pitchFamily="34" charset="0"/>
                        </a:rPr>
                        <a:t>ACTIVIDADES DE OPERACIÓN</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extLst>
                  <a:ext uri="{0D108BD9-81ED-4DB2-BD59-A6C34878D82A}">
                    <a16:rowId xmlns:a16="http://schemas.microsoft.com/office/drawing/2014/main" val="10004"/>
                  </a:ext>
                </a:extLst>
              </a:tr>
              <a:tr h="137396">
                <a:tc gridSpan="4">
                  <a:txBody>
                    <a:bodyPr/>
                    <a:lstStyle/>
                    <a:p>
                      <a:pPr algn="l" fontAlgn="b"/>
                      <a:r>
                        <a:rPr lang="es-MX" sz="800" b="1" i="0" u="none" strike="noStrike" dirty="0">
                          <a:solidFill>
                            <a:srgbClr val="000000"/>
                          </a:solidFill>
                          <a:effectLst/>
                          <a:latin typeface="Arial Black" pitchFamily="34" charset="0"/>
                        </a:rPr>
                        <a:t>    Resultado antes de impuestos a la utilidad</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12,550 </a:t>
                      </a:r>
                    </a:p>
                  </a:txBody>
                  <a:tcPr marL="5173" marR="5173" marT="5173" marB="0" anchor="b">
                    <a:lnL>
                      <a:noFill/>
                    </a:lnL>
                    <a:lnR>
                      <a:noFill/>
                    </a:lnR>
                    <a:lnT>
                      <a:noFill/>
                    </a:lnT>
                    <a:lnB>
                      <a:noFill/>
                    </a:lnB>
                  </a:tcPr>
                </a:tc>
                <a:extLst>
                  <a:ext uri="{0D108BD9-81ED-4DB2-BD59-A6C34878D82A}">
                    <a16:rowId xmlns:a16="http://schemas.microsoft.com/office/drawing/2014/main" val="10005"/>
                  </a:ext>
                </a:extLst>
              </a:tr>
              <a:tr h="137396">
                <a:tc gridSpan="5">
                  <a:txBody>
                    <a:bodyPr/>
                    <a:lstStyle/>
                    <a:p>
                      <a:pPr algn="l" fontAlgn="b"/>
                      <a:r>
                        <a:rPr lang="es-MX" sz="800" b="1" i="0" u="none" strike="noStrike" dirty="0">
                          <a:solidFill>
                            <a:srgbClr val="000000"/>
                          </a:solidFill>
                          <a:effectLst/>
                          <a:latin typeface="Arial Black" pitchFamily="34" charset="0"/>
                        </a:rPr>
                        <a:t>       Partidas relacionadas con actividades de inversión:</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extLst>
                  <a:ext uri="{0D108BD9-81ED-4DB2-BD59-A6C34878D82A}">
                    <a16:rowId xmlns:a16="http://schemas.microsoft.com/office/drawing/2014/main" val="10006"/>
                  </a:ext>
                </a:extLst>
              </a:tr>
              <a:tr h="135050">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extLst>
                  <a:ext uri="{0D108BD9-81ED-4DB2-BD59-A6C34878D82A}">
                    <a16:rowId xmlns:a16="http://schemas.microsoft.com/office/drawing/2014/main" val="10007"/>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2">
                  <a:txBody>
                    <a:bodyPr/>
                    <a:lstStyle/>
                    <a:p>
                      <a:pPr algn="l" fontAlgn="b"/>
                      <a:r>
                        <a:rPr lang="es-MX" sz="800" b="1" i="0" u="none" strike="noStrike" dirty="0">
                          <a:solidFill>
                            <a:srgbClr val="000000"/>
                          </a:solidFill>
                          <a:effectLst/>
                          <a:latin typeface="Arial Black" pitchFamily="34" charset="0"/>
                        </a:rPr>
                        <a:t>Depreciación</a:t>
                      </a:r>
                    </a:p>
                  </a:txBody>
                  <a:tcPr marL="5173" marR="5173" marT="51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200 </a:t>
                      </a:r>
                    </a:p>
                  </a:txBody>
                  <a:tcPr marL="5173" marR="5173" marT="5173" marB="0" anchor="b">
                    <a:lnL>
                      <a:noFill/>
                    </a:lnL>
                    <a:lnR>
                      <a:noFill/>
                    </a:lnR>
                    <a:lnT>
                      <a:noFill/>
                    </a:lnT>
                    <a:lnB>
                      <a:noFill/>
                    </a:lnB>
                  </a:tcPr>
                </a:tc>
                <a:extLst>
                  <a:ext uri="{0D108BD9-81ED-4DB2-BD59-A6C34878D82A}">
                    <a16:rowId xmlns:a16="http://schemas.microsoft.com/office/drawing/2014/main" val="10008"/>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3">
                  <a:txBody>
                    <a:bodyPr/>
                    <a:lstStyle/>
                    <a:p>
                      <a:pPr algn="l" fontAlgn="b"/>
                      <a:r>
                        <a:rPr lang="es-MX" sz="800" b="1" i="0" u="none" strike="noStrike" dirty="0">
                          <a:solidFill>
                            <a:srgbClr val="000000"/>
                          </a:solidFill>
                          <a:effectLst/>
                          <a:latin typeface="Arial Black" pitchFamily="34" charset="0"/>
                        </a:rPr>
                        <a:t>Utilidad en venta de activos</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(12,000)</a:t>
                      </a:r>
                    </a:p>
                  </a:txBody>
                  <a:tcPr marL="5173" marR="5173" marT="5173" marB="0" anchor="b">
                    <a:lnL>
                      <a:noFill/>
                    </a:lnL>
                    <a:lnR>
                      <a:noFill/>
                    </a:lnR>
                    <a:lnT>
                      <a:noFill/>
                    </a:lnT>
                    <a:lnB>
                      <a:noFill/>
                    </a:lnB>
                  </a:tcPr>
                </a:tc>
                <a:extLst>
                  <a:ext uri="{0D108BD9-81ED-4DB2-BD59-A6C34878D82A}">
                    <a16:rowId xmlns:a16="http://schemas.microsoft.com/office/drawing/2014/main" val="10009"/>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3">
                  <a:txBody>
                    <a:bodyPr/>
                    <a:lstStyle/>
                    <a:p>
                      <a:pPr algn="l" fontAlgn="b"/>
                      <a:r>
                        <a:rPr lang="es-MX" sz="800" b="1" i="0" u="none" strike="noStrike">
                          <a:solidFill>
                            <a:srgbClr val="000000"/>
                          </a:solidFill>
                          <a:effectLst/>
                          <a:latin typeface="Arial Black" pitchFamily="34" charset="0"/>
                        </a:rPr>
                        <a:t>Gastos de venta no liquidados</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200 </a:t>
                      </a:r>
                    </a:p>
                  </a:txBody>
                  <a:tcPr marL="5173" marR="5173" marT="5173" marB="0" anchor="b">
                    <a:lnL>
                      <a:noFill/>
                    </a:lnL>
                    <a:lnR>
                      <a:noFill/>
                    </a:lnR>
                    <a:lnT>
                      <a:noFill/>
                    </a:lnT>
                    <a:lnB>
                      <a:noFill/>
                    </a:lnB>
                  </a:tcPr>
                </a:tc>
                <a:extLst>
                  <a:ext uri="{0D108BD9-81ED-4DB2-BD59-A6C34878D82A}">
                    <a16:rowId xmlns:a16="http://schemas.microsoft.com/office/drawing/2014/main" val="10010"/>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4">
                  <a:txBody>
                    <a:bodyPr/>
                    <a:lstStyle/>
                    <a:p>
                      <a:pPr algn="l" fontAlgn="b"/>
                      <a:r>
                        <a:rPr lang="es-MX" sz="800" b="1" i="0" u="none" strike="noStrike" dirty="0">
                          <a:solidFill>
                            <a:srgbClr val="000000"/>
                          </a:solidFill>
                          <a:effectLst/>
                          <a:latin typeface="Arial Black" pitchFamily="34" charset="0"/>
                        </a:rPr>
                        <a:t>Gastos de administración no liquidados</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400 </a:t>
                      </a:r>
                    </a:p>
                  </a:txBody>
                  <a:tcPr marL="5173" marR="5173" marT="5173" marB="0" anchor="b">
                    <a:lnL>
                      <a:noFill/>
                    </a:lnL>
                    <a:lnR>
                      <a:noFill/>
                    </a:lnR>
                    <a:lnT>
                      <a:noFill/>
                    </a:lnT>
                    <a:lnB>
                      <a:noFill/>
                    </a:lnB>
                  </a:tcPr>
                </a:tc>
                <a:extLst>
                  <a:ext uri="{0D108BD9-81ED-4DB2-BD59-A6C34878D82A}">
                    <a16:rowId xmlns:a16="http://schemas.microsoft.com/office/drawing/2014/main" val="10011"/>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2">
                  <a:txBody>
                    <a:bodyPr/>
                    <a:lstStyle/>
                    <a:p>
                      <a:pPr algn="l" fontAlgn="b"/>
                      <a:r>
                        <a:rPr lang="es-MX" sz="800" b="1" i="0" u="none" strike="noStrike" dirty="0">
                          <a:solidFill>
                            <a:srgbClr val="000000"/>
                          </a:solidFill>
                          <a:effectLst/>
                          <a:latin typeface="Arial Black" pitchFamily="34" charset="0"/>
                        </a:rPr>
                        <a:t>Intereses a favor</a:t>
                      </a:r>
                    </a:p>
                  </a:txBody>
                  <a:tcPr marL="5173" marR="5173" marT="51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(500)</a:t>
                      </a:r>
                    </a:p>
                  </a:txBody>
                  <a:tcPr marL="5173" marR="5173" marT="517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r>
                        <a:rPr lang="es-MX" sz="800" b="1" i="0" u="none" strike="noStrike">
                          <a:solidFill>
                            <a:srgbClr val="000000"/>
                          </a:solidFill>
                          <a:effectLst/>
                          <a:latin typeface="Arial Black" pitchFamily="34" charset="0"/>
                        </a:rPr>
                        <a:t>Suma:</a:t>
                      </a: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850 </a:t>
                      </a:r>
                    </a:p>
                  </a:txBody>
                  <a:tcPr marL="5173" marR="5173" marT="51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2">
                  <a:txBody>
                    <a:bodyPr/>
                    <a:lstStyle/>
                    <a:p>
                      <a:pPr algn="l" fontAlgn="b"/>
                      <a:r>
                        <a:rPr lang="es-MX" sz="800" b="1" i="0" u="none" strike="noStrike">
                          <a:solidFill>
                            <a:srgbClr val="000000"/>
                          </a:solidFill>
                          <a:effectLst/>
                          <a:latin typeface="Arial Black" pitchFamily="34" charset="0"/>
                        </a:rPr>
                        <a:t>Incremento en clientes</a:t>
                      </a:r>
                    </a:p>
                  </a:txBody>
                  <a:tcPr marL="5173" marR="5173" marT="51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dirty="0">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18,000 </a:t>
                      </a:r>
                    </a:p>
                  </a:txBody>
                  <a:tcPr marL="5173" marR="5173" marT="5173"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4"/>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3">
                  <a:txBody>
                    <a:bodyPr/>
                    <a:lstStyle/>
                    <a:p>
                      <a:pPr algn="l" fontAlgn="b"/>
                      <a:r>
                        <a:rPr lang="es-MX" sz="800" b="1" i="0" u="none" strike="noStrike" dirty="0">
                          <a:solidFill>
                            <a:srgbClr val="000000"/>
                          </a:solidFill>
                          <a:effectLst/>
                          <a:latin typeface="Arial Black" pitchFamily="34" charset="0"/>
                        </a:rPr>
                        <a:t>Incremento en inventarios</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(9,250)</a:t>
                      </a:r>
                    </a:p>
                  </a:txBody>
                  <a:tcPr marL="5173" marR="5173" marT="5173" marB="0" anchor="b">
                    <a:lnL>
                      <a:noFill/>
                    </a:lnL>
                    <a:lnR>
                      <a:noFill/>
                    </a:lnR>
                    <a:lnT>
                      <a:noFill/>
                    </a:lnT>
                    <a:lnB>
                      <a:noFill/>
                    </a:lnB>
                  </a:tcPr>
                </a:tc>
                <a:extLst>
                  <a:ext uri="{0D108BD9-81ED-4DB2-BD59-A6C34878D82A}">
                    <a16:rowId xmlns:a16="http://schemas.microsoft.com/office/drawing/2014/main" val="10015"/>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3">
                  <a:txBody>
                    <a:bodyPr/>
                    <a:lstStyle/>
                    <a:p>
                      <a:pPr algn="l" fontAlgn="b"/>
                      <a:r>
                        <a:rPr lang="es-MX" sz="800" b="1" i="0" u="none" strike="noStrike" dirty="0">
                          <a:solidFill>
                            <a:srgbClr val="000000"/>
                          </a:solidFill>
                          <a:effectLst/>
                          <a:latin typeface="Arial Black" pitchFamily="34" charset="0"/>
                        </a:rPr>
                        <a:t>Incremento en proveedores</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1,200 </a:t>
                      </a:r>
                    </a:p>
                  </a:txBody>
                  <a:tcPr marL="5173" marR="5173" marT="5173" marB="0" anchor="b">
                    <a:lnL>
                      <a:noFill/>
                    </a:lnL>
                    <a:lnR>
                      <a:noFill/>
                    </a:lnR>
                    <a:lnT>
                      <a:noFill/>
                    </a:lnT>
                    <a:lnB>
                      <a:noFill/>
                    </a:lnB>
                  </a:tcPr>
                </a:tc>
                <a:extLst>
                  <a:ext uri="{0D108BD9-81ED-4DB2-BD59-A6C34878D82A}">
                    <a16:rowId xmlns:a16="http://schemas.microsoft.com/office/drawing/2014/main" val="10016"/>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4">
                  <a:txBody>
                    <a:bodyPr/>
                    <a:lstStyle/>
                    <a:p>
                      <a:pPr algn="l" fontAlgn="b"/>
                      <a:r>
                        <a:rPr lang="es-MX" sz="800" b="1" i="0" u="none" strike="noStrike" dirty="0">
                          <a:solidFill>
                            <a:srgbClr val="000000"/>
                          </a:solidFill>
                          <a:effectLst/>
                          <a:latin typeface="Arial Black" pitchFamily="34" charset="0"/>
                        </a:rPr>
                        <a:t>Pago a Acreedores (según planteamiento)</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(1,000)</a:t>
                      </a:r>
                    </a:p>
                  </a:txBody>
                  <a:tcPr marL="5173" marR="5173" marT="5173" marB="0" anchor="b">
                    <a:lnL>
                      <a:noFill/>
                    </a:lnL>
                    <a:lnR>
                      <a:noFill/>
                    </a:lnR>
                    <a:lnT>
                      <a:noFill/>
                    </a:lnT>
                    <a:lnB>
                      <a:noFill/>
                    </a:lnB>
                  </a:tcPr>
                </a:tc>
                <a:extLst>
                  <a:ext uri="{0D108BD9-81ED-4DB2-BD59-A6C34878D82A}">
                    <a16:rowId xmlns:a16="http://schemas.microsoft.com/office/drawing/2014/main" val="10017"/>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3">
                  <a:txBody>
                    <a:bodyPr/>
                    <a:lstStyle/>
                    <a:p>
                      <a:pPr algn="l" fontAlgn="b"/>
                      <a:r>
                        <a:rPr lang="es-MX" sz="800" b="1" i="0" u="none" strike="noStrike">
                          <a:solidFill>
                            <a:srgbClr val="000000"/>
                          </a:solidFill>
                          <a:effectLst/>
                          <a:latin typeface="Arial Black" pitchFamily="34" charset="0"/>
                        </a:rPr>
                        <a:t>Impuestos a la utilidad pagados</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(2,510)</a:t>
                      </a:r>
                    </a:p>
                  </a:txBody>
                  <a:tcPr marL="5173" marR="5173" marT="5173" marB="0" anchor="b">
                    <a:lnL>
                      <a:noFill/>
                    </a:lnL>
                    <a:lnR>
                      <a:noFill/>
                    </a:lnR>
                    <a:lnT>
                      <a:noFill/>
                    </a:lnT>
                    <a:lnB>
                      <a:noFill/>
                    </a:lnB>
                  </a:tcPr>
                </a:tc>
                <a:extLst>
                  <a:ext uri="{0D108BD9-81ED-4DB2-BD59-A6C34878D82A}">
                    <a16:rowId xmlns:a16="http://schemas.microsoft.com/office/drawing/2014/main" val="10018"/>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37396">
                <a:tc gridSpan="7">
                  <a:txBody>
                    <a:bodyPr/>
                    <a:lstStyle/>
                    <a:p>
                      <a:pPr algn="r" fontAlgn="b"/>
                      <a:r>
                        <a:rPr lang="es-MX" sz="800" b="1" i="0" u="none" strike="noStrike">
                          <a:solidFill>
                            <a:srgbClr val="000000"/>
                          </a:solidFill>
                          <a:effectLst/>
                          <a:latin typeface="Arial Black" pitchFamily="34" charset="0"/>
                        </a:rPr>
                        <a:t>   Flujos netos de efectivo de actividades de operación</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r" fontAlgn="b"/>
                      <a:r>
                        <a:rPr lang="es-MX" sz="800" b="1" i="0" u="none" strike="noStrike">
                          <a:solidFill>
                            <a:srgbClr val="FFFFFF"/>
                          </a:solidFill>
                          <a:effectLst/>
                          <a:latin typeface="Arial Black" pitchFamily="34" charset="0"/>
                        </a:rPr>
                        <a:t>7,290 </a:t>
                      </a:r>
                    </a:p>
                  </a:txBody>
                  <a:tcPr marL="5173" marR="5173" marT="51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20"/>
                  </a:ext>
                </a:extLst>
              </a:tr>
              <a:tr h="137396">
                <a:tc gridSpan="3">
                  <a:txBody>
                    <a:bodyPr/>
                    <a:lstStyle/>
                    <a:p>
                      <a:pPr algn="l" fontAlgn="b"/>
                      <a:r>
                        <a:rPr lang="es-MX" sz="800" b="1" i="0" u="none" strike="noStrike">
                          <a:solidFill>
                            <a:srgbClr val="000000"/>
                          </a:solidFill>
                          <a:effectLst/>
                          <a:latin typeface="Arial Black" pitchFamily="34" charset="0"/>
                        </a:rPr>
                        <a:t>ACTIVIDADES DE INVERSIÓN</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1"/>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2">
                  <a:txBody>
                    <a:bodyPr/>
                    <a:lstStyle/>
                    <a:p>
                      <a:pPr algn="l" fontAlgn="b"/>
                      <a:r>
                        <a:rPr lang="es-MX" sz="800" b="1" i="0" u="none" strike="noStrike">
                          <a:solidFill>
                            <a:srgbClr val="000000"/>
                          </a:solidFill>
                          <a:effectLst/>
                          <a:latin typeface="Arial Black" pitchFamily="34" charset="0"/>
                        </a:rPr>
                        <a:t>Negocio adquirido</a:t>
                      </a:r>
                    </a:p>
                  </a:txBody>
                  <a:tcPr marL="5173" marR="5173" marT="51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0</a:t>
                      </a:r>
                    </a:p>
                  </a:txBody>
                  <a:tcPr marL="5173" marR="5173" marT="5173" marB="0" anchor="b">
                    <a:lnL>
                      <a:noFill/>
                    </a:lnL>
                    <a:lnR>
                      <a:noFill/>
                    </a:lnR>
                    <a:lnT>
                      <a:noFill/>
                    </a:lnT>
                    <a:lnB>
                      <a:noFill/>
                    </a:lnB>
                  </a:tcPr>
                </a:tc>
                <a:extLst>
                  <a:ext uri="{0D108BD9-81ED-4DB2-BD59-A6C34878D82A}">
                    <a16:rowId xmlns:a16="http://schemas.microsoft.com/office/drawing/2014/main" val="10022"/>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2">
                  <a:txBody>
                    <a:bodyPr/>
                    <a:lstStyle/>
                    <a:p>
                      <a:pPr algn="l" fontAlgn="b"/>
                      <a:r>
                        <a:rPr lang="es-MX" sz="800" b="1" i="0" u="none" strike="noStrike">
                          <a:solidFill>
                            <a:srgbClr val="000000"/>
                          </a:solidFill>
                          <a:effectLst/>
                          <a:latin typeface="Arial Black" pitchFamily="34" charset="0"/>
                        </a:rPr>
                        <a:t>Intereses cobrados</a:t>
                      </a:r>
                    </a:p>
                  </a:txBody>
                  <a:tcPr marL="5173" marR="5173" marT="51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500</a:t>
                      </a:r>
                    </a:p>
                  </a:txBody>
                  <a:tcPr marL="5173" marR="5173" marT="5173" marB="0" anchor="b">
                    <a:lnL>
                      <a:noFill/>
                    </a:lnL>
                    <a:lnR>
                      <a:noFill/>
                    </a:lnR>
                    <a:lnT>
                      <a:noFill/>
                    </a:lnT>
                    <a:lnB>
                      <a:noFill/>
                    </a:lnB>
                  </a:tcPr>
                </a:tc>
                <a:extLst>
                  <a:ext uri="{0D108BD9-81ED-4DB2-BD59-A6C34878D82A}">
                    <a16:rowId xmlns:a16="http://schemas.microsoft.com/office/drawing/2014/main" val="10023"/>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2">
                  <a:txBody>
                    <a:bodyPr/>
                    <a:lstStyle/>
                    <a:p>
                      <a:pPr algn="l" fontAlgn="b"/>
                      <a:r>
                        <a:rPr lang="es-MX" sz="800" b="1" i="0" u="none" strike="noStrike">
                          <a:solidFill>
                            <a:srgbClr val="000000"/>
                          </a:solidFill>
                          <a:effectLst/>
                          <a:latin typeface="Arial Black" pitchFamily="34" charset="0"/>
                        </a:rPr>
                        <a:t>Dividendos cobrados</a:t>
                      </a:r>
                    </a:p>
                  </a:txBody>
                  <a:tcPr marL="5173" marR="5173" marT="51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0</a:t>
                      </a:r>
                    </a:p>
                  </a:txBody>
                  <a:tcPr marL="5173" marR="5173" marT="5173" marB="0" anchor="b">
                    <a:lnL>
                      <a:noFill/>
                    </a:lnL>
                    <a:lnR>
                      <a:noFill/>
                    </a:lnR>
                    <a:lnT>
                      <a:noFill/>
                    </a:lnT>
                    <a:lnB>
                      <a:noFill/>
                    </a:lnB>
                  </a:tcPr>
                </a:tc>
                <a:extLst>
                  <a:ext uri="{0D108BD9-81ED-4DB2-BD59-A6C34878D82A}">
                    <a16:rowId xmlns:a16="http://schemas.microsoft.com/office/drawing/2014/main" val="10024"/>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4">
                  <a:txBody>
                    <a:bodyPr/>
                    <a:lstStyle/>
                    <a:p>
                      <a:pPr algn="l" fontAlgn="b"/>
                      <a:r>
                        <a:rPr lang="es-MX" sz="800" b="1" i="0" u="none" strike="noStrike">
                          <a:solidFill>
                            <a:srgbClr val="000000"/>
                          </a:solidFill>
                          <a:effectLst/>
                          <a:latin typeface="Arial Black" pitchFamily="34" charset="0"/>
                        </a:rPr>
                        <a:t>Adquisición de inmuebles, maquinaria y equipo</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0</a:t>
                      </a:r>
                    </a:p>
                  </a:txBody>
                  <a:tcPr marL="5173" marR="5173" marT="5173" marB="0" anchor="b">
                    <a:lnL>
                      <a:noFill/>
                    </a:lnL>
                    <a:lnR>
                      <a:noFill/>
                    </a:lnR>
                    <a:lnT>
                      <a:noFill/>
                    </a:lnT>
                    <a:lnB>
                      <a:noFill/>
                    </a:lnB>
                  </a:tcPr>
                </a:tc>
                <a:extLst>
                  <a:ext uri="{0D108BD9-81ED-4DB2-BD59-A6C34878D82A}">
                    <a16:rowId xmlns:a16="http://schemas.microsoft.com/office/drawing/2014/main" val="10025"/>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5">
                  <a:txBody>
                    <a:bodyPr/>
                    <a:lstStyle/>
                    <a:p>
                      <a:pPr algn="l" fontAlgn="b"/>
                      <a:r>
                        <a:rPr lang="es-MX" sz="800" b="1" i="0" u="none" strike="noStrike" dirty="0">
                          <a:solidFill>
                            <a:srgbClr val="000000"/>
                          </a:solidFill>
                          <a:effectLst/>
                          <a:latin typeface="Arial Black" pitchFamily="34" charset="0"/>
                        </a:rPr>
                        <a:t>Cobros por venta de inmuebles, maquinaria y equipo</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20,000</a:t>
                      </a:r>
                    </a:p>
                  </a:txBody>
                  <a:tcPr marL="5173" marR="5173" marT="517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gridSpan="5">
                  <a:txBody>
                    <a:bodyPr/>
                    <a:lstStyle/>
                    <a:p>
                      <a:pPr algn="ctr" fontAlgn="b"/>
                      <a:r>
                        <a:rPr lang="es-MX" sz="800" b="1" i="0" u="none" strike="noStrike">
                          <a:solidFill>
                            <a:srgbClr val="000000"/>
                          </a:solidFill>
                          <a:effectLst/>
                          <a:latin typeface="Arial Black" pitchFamily="34" charset="0"/>
                        </a:rPr>
                        <a:t>Flujos netos de efectivo de actividades de inversión</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r" fontAlgn="b"/>
                      <a:r>
                        <a:rPr lang="es-MX" sz="800" b="1" i="0" u="none" strike="noStrike">
                          <a:solidFill>
                            <a:srgbClr val="FFFFFF"/>
                          </a:solidFill>
                          <a:effectLst/>
                          <a:latin typeface="Arial Black" pitchFamily="34" charset="0"/>
                        </a:rPr>
                        <a:t>20,500</a:t>
                      </a:r>
                    </a:p>
                  </a:txBody>
                  <a:tcPr marL="5173" marR="5173" marT="51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27"/>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6">
                  <a:txBody>
                    <a:bodyPr/>
                    <a:lstStyle/>
                    <a:p>
                      <a:pPr algn="l" fontAlgn="b"/>
                      <a:r>
                        <a:rPr lang="es-MX" sz="800" b="1" i="0" u="none" strike="noStrike" dirty="0">
                          <a:solidFill>
                            <a:srgbClr val="000000"/>
                          </a:solidFill>
                          <a:effectLst/>
                          <a:latin typeface="Arial Black" pitchFamily="34" charset="0"/>
                        </a:rPr>
                        <a:t>Efectivo excedente para aplicar en actividades de financiamiento</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r" fontAlgn="b"/>
                      <a:r>
                        <a:rPr lang="es-MX" sz="800" b="1" i="0" u="none" strike="noStrike">
                          <a:solidFill>
                            <a:srgbClr val="000000"/>
                          </a:solidFill>
                          <a:effectLst/>
                          <a:latin typeface="Arial Black" pitchFamily="34" charset="0"/>
                        </a:rPr>
                        <a:t>27,790</a:t>
                      </a:r>
                    </a:p>
                  </a:txBody>
                  <a:tcPr marL="5173" marR="5173" marT="5173"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8"/>
                  </a:ext>
                </a:extLst>
              </a:tr>
              <a:tr h="137396">
                <a:tc gridSpan="3">
                  <a:txBody>
                    <a:bodyPr/>
                    <a:lstStyle/>
                    <a:p>
                      <a:pPr algn="l" fontAlgn="b"/>
                      <a:r>
                        <a:rPr lang="es-MX" sz="800" b="1" i="0" u="none" strike="noStrike">
                          <a:solidFill>
                            <a:srgbClr val="000000"/>
                          </a:solidFill>
                          <a:effectLst/>
                          <a:latin typeface="Arial Black" pitchFamily="34" charset="0"/>
                        </a:rPr>
                        <a:t>ACTIVIDADES DE FINANCIAMIENTO</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extLst>
                  <a:ext uri="{0D108BD9-81ED-4DB2-BD59-A6C34878D82A}">
                    <a16:rowId xmlns:a16="http://schemas.microsoft.com/office/drawing/2014/main" val="10029"/>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4">
                  <a:txBody>
                    <a:bodyPr/>
                    <a:lstStyle/>
                    <a:p>
                      <a:pPr algn="l" fontAlgn="b"/>
                      <a:r>
                        <a:rPr lang="es-MX" sz="800" b="1" i="0" u="none" strike="noStrike">
                          <a:solidFill>
                            <a:srgbClr val="000000"/>
                          </a:solidFill>
                          <a:effectLst/>
                          <a:latin typeface="Arial Black" pitchFamily="34" charset="0"/>
                        </a:rPr>
                        <a:t>Entrada de efectivo por emisión de capital</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15,000</a:t>
                      </a:r>
                    </a:p>
                  </a:txBody>
                  <a:tcPr marL="5173" marR="5173" marT="5173" marB="0" anchor="b">
                    <a:lnL>
                      <a:noFill/>
                    </a:lnL>
                    <a:lnR>
                      <a:noFill/>
                    </a:lnR>
                    <a:lnT>
                      <a:noFill/>
                    </a:lnT>
                    <a:lnB>
                      <a:noFill/>
                    </a:lnB>
                  </a:tcPr>
                </a:tc>
                <a:extLst>
                  <a:ext uri="{0D108BD9-81ED-4DB2-BD59-A6C34878D82A}">
                    <a16:rowId xmlns:a16="http://schemas.microsoft.com/office/drawing/2014/main" val="10030"/>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3">
                  <a:txBody>
                    <a:bodyPr/>
                    <a:lstStyle/>
                    <a:p>
                      <a:pPr algn="l" fontAlgn="b"/>
                      <a:r>
                        <a:rPr lang="es-MX" sz="800" b="1" i="0" u="none" strike="noStrike">
                          <a:solidFill>
                            <a:srgbClr val="000000"/>
                          </a:solidFill>
                          <a:effectLst/>
                          <a:latin typeface="Arial Black" pitchFamily="34" charset="0"/>
                        </a:rPr>
                        <a:t>Obtención de prestamos a largo plazo</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0</a:t>
                      </a:r>
                    </a:p>
                  </a:txBody>
                  <a:tcPr marL="5173" marR="5173" marT="5173" marB="0" anchor="b">
                    <a:lnL>
                      <a:noFill/>
                    </a:lnL>
                    <a:lnR>
                      <a:noFill/>
                    </a:lnR>
                    <a:lnT>
                      <a:noFill/>
                    </a:lnT>
                    <a:lnB>
                      <a:noFill/>
                    </a:lnB>
                  </a:tcPr>
                </a:tc>
                <a:extLst>
                  <a:ext uri="{0D108BD9-81ED-4DB2-BD59-A6C34878D82A}">
                    <a16:rowId xmlns:a16="http://schemas.microsoft.com/office/drawing/2014/main" val="10031"/>
                  </a:ext>
                </a:extLst>
              </a:tr>
              <a:tr h="135050">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5">
                  <a:txBody>
                    <a:bodyPr/>
                    <a:lstStyle/>
                    <a:p>
                      <a:pPr algn="l" fontAlgn="b"/>
                      <a:r>
                        <a:rPr lang="es-MX" sz="800" b="1" i="0" u="none" strike="noStrike" dirty="0">
                          <a:solidFill>
                            <a:srgbClr val="000000"/>
                          </a:solidFill>
                          <a:effectLst/>
                          <a:latin typeface="Arial Black" pitchFamily="34" charset="0"/>
                        </a:rPr>
                        <a:t>Pago de pasivos derivados de arrendamientos financieros</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0</a:t>
                      </a:r>
                    </a:p>
                  </a:txBody>
                  <a:tcPr marL="5173" marR="5173" marT="5173" marB="0" anchor="b">
                    <a:lnL>
                      <a:noFill/>
                    </a:lnL>
                    <a:lnR>
                      <a:noFill/>
                    </a:lnR>
                    <a:lnT>
                      <a:noFill/>
                    </a:lnT>
                    <a:lnB>
                      <a:noFill/>
                    </a:lnB>
                  </a:tcPr>
                </a:tc>
                <a:extLst>
                  <a:ext uri="{0D108BD9-81ED-4DB2-BD59-A6C34878D82A}">
                    <a16:rowId xmlns:a16="http://schemas.microsoft.com/office/drawing/2014/main" val="10032"/>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2">
                  <a:txBody>
                    <a:bodyPr/>
                    <a:lstStyle/>
                    <a:p>
                      <a:pPr algn="l" fontAlgn="b"/>
                      <a:r>
                        <a:rPr lang="es-MX" sz="800" b="1" i="0" u="none" strike="noStrike">
                          <a:solidFill>
                            <a:srgbClr val="000000"/>
                          </a:solidFill>
                          <a:effectLst/>
                          <a:latin typeface="Arial Black" pitchFamily="34" charset="0"/>
                        </a:rPr>
                        <a:t>Intereses pagados</a:t>
                      </a:r>
                    </a:p>
                  </a:txBody>
                  <a:tcPr marL="5173" marR="5173" marT="51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0</a:t>
                      </a:r>
                    </a:p>
                  </a:txBody>
                  <a:tcPr marL="5173" marR="5173" marT="5173" marB="0" anchor="b">
                    <a:lnL>
                      <a:noFill/>
                    </a:lnL>
                    <a:lnR>
                      <a:noFill/>
                    </a:lnR>
                    <a:lnT>
                      <a:noFill/>
                    </a:lnT>
                    <a:lnB>
                      <a:noFill/>
                    </a:lnB>
                  </a:tcPr>
                </a:tc>
                <a:extLst>
                  <a:ext uri="{0D108BD9-81ED-4DB2-BD59-A6C34878D82A}">
                    <a16:rowId xmlns:a16="http://schemas.microsoft.com/office/drawing/2014/main" val="10033"/>
                  </a:ext>
                </a:extLst>
              </a:tr>
              <a:tr h="137396">
                <a:tc>
                  <a:txBody>
                    <a:bodyPr/>
                    <a:lstStyle/>
                    <a:p>
                      <a:pPr algn="l" fontAlgn="b"/>
                      <a:endParaRPr lang="es-MX" sz="600" b="1" i="0" u="none" strike="noStrike">
                        <a:solidFill>
                          <a:srgbClr val="FFFFFF"/>
                        </a:solidFill>
                        <a:effectLst/>
                        <a:latin typeface="Calibri"/>
                      </a:endParaRPr>
                    </a:p>
                  </a:txBody>
                  <a:tcPr marL="5173" marR="5173" marT="5173" marB="0" anchor="b">
                    <a:lnL>
                      <a:noFill/>
                    </a:lnL>
                    <a:lnR>
                      <a:noFill/>
                    </a:lnR>
                    <a:lnT>
                      <a:noFill/>
                    </a:lnT>
                    <a:lnB>
                      <a:noFill/>
                    </a:lnB>
                  </a:tcPr>
                </a:tc>
                <a:tc gridSpan="2">
                  <a:txBody>
                    <a:bodyPr/>
                    <a:lstStyle/>
                    <a:p>
                      <a:pPr algn="l" fontAlgn="b"/>
                      <a:r>
                        <a:rPr lang="es-MX" sz="800" b="1" i="0" u="none" strike="noStrike">
                          <a:solidFill>
                            <a:srgbClr val="FFFFFF"/>
                          </a:solidFill>
                          <a:effectLst/>
                          <a:latin typeface="Arial Black" pitchFamily="34" charset="0"/>
                        </a:rPr>
                        <a:t>Dividendos pagados</a:t>
                      </a:r>
                    </a:p>
                  </a:txBody>
                  <a:tcPr marL="5173" marR="5173" marT="5173" marB="0" anchor="b">
                    <a:lnL>
                      <a:noFill/>
                    </a:lnL>
                    <a:lnR>
                      <a:noFill/>
                    </a:lnR>
                    <a:lnT>
                      <a:noFill/>
                    </a:lnT>
                    <a:lnB>
                      <a:noFill/>
                    </a:lnB>
                  </a:tcPr>
                </a:tc>
                <a:tc hMerge="1">
                  <a:txBody>
                    <a:bodyPr/>
                    <a:lstStyle/>
                    <a:p>
                      <a:endParaRPr lang="es-MX"/>
                    </a:p>
                  </a:txBody>
                  <a:tcPr/>
                </a:tc>
                <a:tc>
                  <a:txBody>
                    <a:bodyPr/>
                    <a:lstStyle/>
                    <a:p>
                      <a:pPr algn="l" fontAlgn="b"/>
                      <a:endParaRPr lang="es-MX" sz="800" b="1" i="0" u="none" strike="noStrike">
                        <a:solidFill>
                          <a:srgbClr val="FFFFFF"/>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FFFFFF"/>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FFFFFF"/>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FFFFFF"/>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FFFFFF"/>
                          </a:solidFill>
                          <a:effectLst/>
                          <a:latin typeface="Arial Black" pitchFamily="34" charset="0"/>
                        </a:rPr>
                        <a:t>0</a:t>
                      </a:r>
                    </a:p>
                  </a:txBody>
                  <a:tcPr marL="5173" marR="5173" marT="517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4"/>
                  </a:ext>
                </a:extLst>
              </a:tr>
              <a:tr h="137396">
                <a:tc>
                  <a:txBody>
                    <a:bodyPr/>
                    <a:lstStyle/>
                    <a:p>
                      <a:pPr algn="l" fontAlgn="b"/>
                      <a:endParaRPr lang="es-MX" sz="600" b="1" i="0" u="none" strike="noStrike">
                        <a:solidFill>
                          <a:srgbClr val="FFFFFF"/>
                        </a:solidFill>
                        <a:effectLst/>
                        <a:latin typeface="Calibri"/>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FFFFFF"/>
                        </a:solidFill>
                        <a:effectLst/>
                        <a:latin typeface="Arial Black" pitchFamily="34" charset="0"/>
                      </a:endParaRPr>
                    </a:p>
                  </a:txBody>
                  <a:tcPr marL="5173" marR="5173" marT="5173" marB="0" anchor="b">
                    <a:lnL>
                      <a:noFill/>
                    </a:lnL>
                    <a:lnR>
                      <a:noFill/>
                    </a:lnR>
                    <a:lnT>
                      <a:noFill/>
                    </a:lnT>
                    <a:lnB>
                      <a:noFill/>
                    </a:lnB>
                  </a:tcPr>
                </a:tc>
                <a:tc gridSpan="5">
                  <a:txBody>
                    <a:bodyPr/>
                    <a:lstStyle/>
                    <a:p>
                      <a:pPr algn="l" fontAlgn="b"/>
                      <a:r>
                        <a:rPr lang="es-MX" sz="800" b="1" i="0" u="none" strike="noStrike" dirty="0">
                          <a:solidFill>
                            <a:srgbClr val="FFFFFF"/>
                          </a:solidFill>
                          <a:effectLst/>
                          <a:latin typeface="Arial Black" pitchFamily="34" charset="0"/>
                        </a:rPr>
                        <a:t>Flujos netos de efectivo de actividades de financiamiento</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r" fontAlgn="b"/>
                      <a:r>
                        <a:rPr lang="es-MX" sz="800" b="1" i="0" u="none" strike="noStrike">
                          <a:solidFill>
                            <a:srgbClr val="FFFFFF"/>
                          </a:solidFill>
                          <a:effectLst/>
                          <a:latin typeface="Arial Black" pitchFamily="34" charset="0"/>
                        </a:rPr>
                        <a:t>15,000</a:t>
                      </a:r>
                    </a:p>
                  </a:txBody>
                  <a:tcPr marL="5173" marR="5173" marT="517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35"/>
                  </a:ext>
                </a:extLst>
              </a:tr>
              <a:tr h="137396">
                <a:tc>
                  <a:txBody>
                    <a:bodyPr/>
                    <a:lstStyle/>
                    <a:p>
                      <a:pPr algn="l" fontAlgn="b"/>
                      <a:endParaRPr lang="es-MX" sz="600" b="1" i="0" u="none" strike="noStrike">
                        <a:solidFill>
                          <a:srgbClr val="FFFFFF"/>
                        </a:solidFill>
                        <a:effectLst/>
                        <a:latin typeface="Calibri"/>
                      </a:endParaRPr>
                    </a:p>
                  </a:txBody>
                  <a:tcPr marL="5173" marR="5173" marT="5173" marB="0" anchor="b">
                    <a:lnL>
                      <a:noFill/>
                    </a:lnL>
                    <a:lnR>
                      <a:noFill/>
                    </a:lnR>
                    <a:lnT>
                      <a:noFill/>
                    </a:lnT>
                    <a:lnB>
                      <a:noFill/>
                    </a:lnB>
                  </a:tcPr>
                </a:tc>
                <a:tc gridSpan="5">
                  <a:txBody>
                    <a:bodyPr/>
                    <a:lstStyle/>
                    <a:p>
                      <a:pPr algn="l" fontAlgn="b"/>
                      <a:r>
                        <a:rPr lang="es-MX" sz="800" b="1" i="0" u="none" strike="noStrike">
                          <a:solidFill>
                            <a:srgbClr val="000000"/>
                          </a:solidFill>
                          <a:effectLst/>
                          <a:latin typeface="Arial Black" pitchFamily="34" charset="0"/>
                        </a:rPr>
                        <a:t>Incremento neto de efectivo y equivalentes de efectivo</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42,790</a:t>
                      </a:r>
                    </a:p>
                  </a:txBody>
                  <a:tcPr marL="5173" marR="5173" marT="5173"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36"/>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5">
                  <a:txBody>
                    <a:bodyPr/>
                    <a:lstStyle/>
                    <a:p>
                      <a:pPr algn="l" fontAlgn="b"/>
                      <a:r>
                        <a:rPr lang="es-MX" sz="800" b="1" i="0" u="none" strike="noStrike">
                          <a:solidFill>
                            <a:srgbClr val="000000"/>
                          </a:solidFill>
                          <a:effectLst/>
                          <a:latin typeface="Arial Black" pitchFamily="34" charset="0"/>
                        </a:rPr>
                        <a:t>Efectivo y equivalente de efectivo al principio del periodo</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dirty="0">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a:solidFill>
                            <a:srgbClr val="000000"/>
                          </a:solidFill>
                          <a:effectLst/>
                          <a:latin typeface="Arial Black" pitchFamily="34" charset="0"/>
                        </a:rPr>
                        <a:t>8,000</a:t>
                      </a:r>
                    </a:p>
                  </a:txBody>
                  <a:tcPr marL="5173" marR="5173" marT="517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7"/>
                  </a:ext>
                </a:extLst>
              </a:tr>
              <a:tr h="137396">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gridSpan="5">
                  <a:txBody>
                    <a:bodyPr/>
                    <a:lstStyle/>
                    <a:p>
                      <a:pPr algn="l" fontAlgn="b"/>
                      <a:r>
                        <a:rPr lang="es-MX" sz="800" b="1" i="0" u="none" strike="noStrike">
                          <a:solidFill>
                            <a:srgbClr val="000000"/>
                          </a:solidFill>
                          <a:effectLst/>
                          <a:latin typeface="Arial Black" pitchFamily="34" charset="0"/>
                        </a:rPr>
                        <a:t>Efectivo y equivalente de efectivo al final del periodo</a:t>
                      </a:r>
                    </a:p>
                  </a:txBody>
                  <a:tcPr marL="5173" marR="5173" marT="5173"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r" fontAlgn="b"/>
                      <a:r>
                        <a:rPr lang="es-MX" sz="800" b="1" i="0" u="none" strike="noStrike" dirty="0">
                          <a:solidFill>
                            <a:srgbClr val="FFFFFF"/>
                          </a:solidFill>
                          <a:effectLst/>
                          <a:latin typeface="Arial Black" pitchFamily="34" charset="0"/>
                        </a:rPr>
                        <a:t>50,790</a:t>
                      </a:r>
                    </a:p>
                  </a:txBody>
                  <a:tcPr marL="5173" marR="5173" marT="517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481823"/>
                    </a:solidFill>
                  </a:tcPr>
                </a:tc>
                <a:extLst>
                  <a:ext uri="{0D108BD9-81ED-4DB2-BD59-A6C34878D82A}">
                    <a16:rowId xmlns:a16="http://schemas.microsoft.com/office/drawing/2014/main" val="10038"/>
                  </a:ext>
                </a:extLst>
              </a:tr>
              <a:tr h="131150">
                <a:tc>
                  <a:txBody>
                    <a:bodyPr/>
                    <a:lstStyle/>
                    <a:p>
                      <a:pPr algn="l" fontAlgn="b"/>
                      <a:endParaRPr lang="es-MX" sz="600" b="1" i="0" u="none" strike="noStrike">
                        <a:solidFill>
                          <a:srgbClr val="000000"/>
                        </a:solidFill>
                        <a:effectLst/>
                        <a:latin typeface="Calibri"/>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5173" marR="5173" marT="5173"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5173" marR="5173" marT="5173"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39"/>
                  </a:ext>
                </a:extLst>
              </a:tr>
            </a:tbl>
          </a:graphicData>
        </a:graphic>
      </p:graphicFrame>
      <p:graphicFrame>
        <p:nvGraphicFramePr>
          <p:cNvPr id="4" name="3 Tabla">
            <a:extLst>
              <a:ext uri="{FF2B5EF4-FFF2-40B4-BE49-F238E27FC236}">
                <a16:creationId xmlns:a16="http://schemas.microsoft.com/office/drawing/2014/main" id="{8D9852FD-2709-47EC-A9C5-4A3F8CB93469}"/>
              </a:ext>
            </a:extLst>
          </p:cNvPr>
          <p:cNvGraphicFramePr>
            <a:graphicFrameLocks noGrp="1"/>
          </p:cNvGraphicFramePr>
          <p:nvPr/>
        </p:nvGraphicFramePr>
        <p:xfrm>
          <a:off x="2855913" y="5949950"/>
          <a:ext cx="6119812" cy="357188"/>
        </p:xfrm>
        <a:graphic>
          <a:graphicData uri="http://schemas.openxmlformats.org/drawingml/2006/table">
            <a:tbl>
              <a:tblPr/>
              <a:tblGrid>
                <a:gridCol w="2267831">
                  <a:extLst>
                    <a:ext uri="{9D8B030D-6E8A-4147-A177-3AD203B41FA5}">
                      <a16:colId xmlns:a16="http://schemas.microsoft.com/office/drawing/2014/main" val="20000"/>
                    </a:ext>
                  </a:extLst>
                </a:gridCol>
                <a:gridCol w="1300669">
                  <a:extLst>
                    <a:ext uri="{9D8B030D-6E8A-4147-A177-3AD203B41FA5}">
                      <a16:colId xmlns:a16="http://schemas.microsoft.com/office/drawing/2014/main" val="20001"/>
                    </a:ext>
                  </a:extLst>
                </a:gridCol>
                <a:gridCol w="2551312">
                  <a:extLst>
                    <a:ext uri="{9D8B030D-6E8A-4147-A177-3AD203B41FA5}">
                      <a16:colId xmlns:a16="http://schemas.microsoft.com/office/drawing/2014/main" val="20002"/>
                    </a:ext>
                  </a:extLst>
                </a:gridCol>
              </a:tblGrid>
              <a:tr h="14287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s-MX" sz="800" b="0" i="0" u="none" strike="noStrike" dirty="0">
                          <a:solidFill>
                            <a:srgbClr val="000000"/>
                          </a:solidFill>
                          <a:effectLst/>
                          <a:latin typeface="Arial Black" pitchFamily="34" charset="0"/>
                        </a:rPr>
                        <a:t>FIRMA DEL APODERADO LEGAL</a:t>
                      </a:r>
                    </a:p>
                  </a:txBody>
                  <a:tcPr marL="5465" marR="5465" marT="5445"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
                      <a:endParaRPr lang="es-MX" sz="800" b="0" i="0" u="none" strike="noStrike">
                        <a:effectLst/>
                        <a:latin typeface="Arial Black" pitchFamily="34" charset="0"/>
                      </a:endParaRPr>
                    </a:p>
                  </a:txBody>
                  <a:tcPr marL="5465" marR="5465" marT="544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s-MX" sz="800" b="0" i="0" u="none" strike="noStrike">
                          <a:solidFill>
                            <a:srgbClr val="000000"/>
                          </a:solidFill>
                          <a:effectLst/>
                          <a:latin typeface="Arial Black" pitchFamily="34" charset="0"/>
                        </a:rPr>
                        <a:t>FIRMA DEL CONTADOR PUBLICO</a:t>
                      </a:r>
                    </a:p>
                  </a:txBody>
                  <a:tcPr marL="5465" marR="5465" marT="5445"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14312">
                <a:tc gridSpan="3">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b"/>
                      <a:r>
                        <a:rPr lang="es-MX" sz="800" b="1" i="0" u="none" strike="noStrike" dirty="0">
                          <a:solidFill>
                            <a:srgbClr val="000000"/>
                          </a:solidFill>
                          <a:effectLst/>
                          <a:latin typeface="Arial Black" pitchFamily="34" charset="0"/>
                        </a:rPr>
                        <a:t>NOTAS A LOS ESTADOS FINANCIEROS</a:t>
                      </a:r>
                    </a:p>
                  </a:txBody>
                  <a:tcPr marL="5465" marR="5465" marT="5445" marB="0" anchor="b">
                    <a:lnL>
                      <a:noFill/>
                    </a:lnL>
                    <a:lnR>
                      <a:noFill/>
                    </a:lnR>
                    <a:lnT>
                      <a:noFill/>
                    </a:lnT>
                    <a:lnB>
                      <a:noFill/>
                    </a:lnB>
                    <a:lnTlToBr w="12700" cmpd="sng">
                      <a:noFill/>
                      <a:prstDash val="solid"/>
                    </a:lnTlToBr>
                    <a:lnBlToTr w="12700" cmpd="sng">
                      <a:noFill/>
                      <a:prstDash val="solid"/>
                    </a:lnBlToTr>
                    <a:no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B9B8A2-0FE0-B9D7-90E6-DEC5DC2CC616}"/>
              </a:ext>
            </a:extLst>
          </p:cNvPr>
          <p:cNvSpPr>
            <a:spLocks noGrp="1"/>
          </p:cNvSpPr>
          <p:nvPr>
            <p:ph type="title"/>
          </p:nvPr>
        </p:nvSpPr>
        <p:spPr/>
        <p:txBody>
          <a:bodyPr>
            <a:normAutofit/>
          </a:bodyPr>
          <a:lstStyle/>
          <a:p>
            <a:pPr algn="ctr"/>
            <a:r>
              <a:rPr lang="es-MX" sz="3200" b="1" dirty="0"/>
              <a:t>	</a:t>
            </a:r>
            <a:r>
              <a:rPr lang="es-MX" sz="3200" b="1" dirty="0">
                <a:latin typeface="Arial Black" pitchFamily="34" charset="0"/>
              </a:rPr>
              <a:t>ESTADO DE CAMBIOS EN EL CAPITAL CONTABLE</a:t>
            </a:r>
            <a:endParaRPr lang="es-MX" sz="3200" dirty="0"/>
          </a:p>
        </p:txBody>
      </p:sp>
      <p:sp>
        <p:nvSpPr>
          <p:cNvPr id="8" name="7 Marcador de número de diapositiva">
            <a:extLst>
              <a:ext uri="{FF2B5EF4-FFF2-40B4-BE49-F238E27FC236}">
                <a16:creationId xmlns:a16="http://schemas.microsoft.com/office/drawing/2014/main" id="{F7F4C83F-8AC6-461F-88A9-EF5AAF2F5297}"/>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8736485B-5DC8-44BD-A508-21371DF36881}" type="slidenum">
              <a:rPr lang="es-ES" altLang="es-MX">
                <a:solidFill>
                  <a:srgbClr val="898989"/>
                </a:solidFill>
              </a:rPr>
              <a:pPr/>
              <a:t>55</a:t>
            </a:fld>
            <a:endParaRPr lang="es-ES" altLang="es-MX">
              <a:solidFill>
                <a:srgbClr val="898989"/>
              </a:solidFill>
            </a:endParaRPr>
          </a:p>
        </p:txBody>
      </p:sp>
      <p:sp>
        <p:nvSpPr>
          <p:cNvPr id="86018" name="Rectangle 2">
            <a:extLst>
              <a:ext uri="{FF2B5EF4-FFF2-40B4-BE49-F238E27FC236}">
                <a16:creationId xmlns:a16="http://schemas.microsoft.com/office/drawing/2014/main" id="{318103C9-5B32-4529-8C64-C0CC580B8368}"/>
              </a:ext>
            </a:extLst>
          </p:cNvPr>
          <p:cNvSpPr>
            <a:spLocks noGrp="1" noChangeArrowheads="1"/>
          </p:cNvSpPr>
          <p:nvPr>
            <p:ph idx="4294967295"/>
          </p:nvPr>
        </p:nvSpPr>
        <p:spPr>
          <a:xfrm>
            <a:off x="914400" y="1737360"/>
            <a:ext cx="4402138" cy="4525963"/>
          </a:xfrm>
        </p:spPr>
        <p:txBody>
          <a:bodyPr rtlCol="0">
            <a:normAutofit/>
          </a:bodyPr>
          <a:lstStyle/>
          <a:p>
            <a:pPr algn="just">
              <a:lnSpc>
                <a:spcPct val="80000"/>
              </a:lnSpc>
              <a:buNone/>
              <a:defRPr/>
            </a:pPr>
            <a:endParaRPr lang="es-MX" b="1" dirty="0">
              <a:latin typeface="Arial Black" pitchFamily="34" charset="0"/>
            </a:endParaRPr>
          </a:p>
          <a:p>
            <a:pPr>
              <a:lnSpc>
                <a:spcPct val="110000"/>
              </a:lnSpc>
              <a:buNone/>
              <a:defRPr/>
            </a:pPr>
            <a:r>
              <a:rPr lang="es-MX" dirty="0">
                <a:latin typeface="Arial Black" pitchFamily="34" charset="0"/>
              </a:rPr>
              <a:t>	</a:t>
            </a:r>
            <a:r>
              <a:rPr lang="es-ES_tradnl" dirty="0">
                <a:latin typeface="Arial Black" pitchFamily="34" charset="0"/>
              </a:rPr>
              <a:t>Muestra los </a:t>
            </a:r>
            <a:r>
              <a:rPr lang="es-ES_tradnl" b="1" dirty="0">
                <a:latin typeface="Arial Black" pitchFamily="34" charset="0"/>
              </a:rPr>
              <a:t>cambios en la inversión de los accionistas</a:t>
            </a:r>
            <a:r>
              <a:rPr lang="es-ES_tradnl" dirty="0">
                <a:latin typeface="Arial Black" pitchFamily="34" charset="0"/>
              </a:rPr>
              <a:t> o propietarios durante el periodo.</a:t>
            </a:r>
            <a:endParaRPr lang="es-ES" dirty="0">
              <a:latin typeface="Arial Black" pitchFamily="34" charset="0"/>
            </a:endParaRPr>
          </a:p>
        </p:txBody>
      </p:sp>
      <p:pic>
        <p:nvPicPr>
          <p:cNvPr id="46085" name="Picture 2" descr="https://encrypted-tbn1.gstatic.com/images?q=tbn:ANd9GcSzEHQ8A2EKa4TYuhd416o59V6P7YhPGIJbQJF8lbd3d5Scblf-ZA">
            <a:extLst>
              <a:ext uri="{FF2B5EF4-FFF2-40B4-BE49-F238E27FC236}">
                <a16:creationId xmlns:a16="http://schemas.microsoft.com/office/drawing/2014/main" id="{64A18A46-5CFF-4B15-B5CB-6E9557291E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7988" y="1916113"/>
            <a:ext cx="3441700" cy="430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Marcador de número de diapositiva">
            <a:extLst>
              <a:ext uri="{FF2B5EF4-FFF2-40B4-BE49-F238E27FC236}">
                <a16:creationId xmlns:a16="http://schemas.microsoft.com/office/drawing/2014/main" id="{11E14291-773C-4EBC-A644-62594FFC08E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3E09C13-EDFD-4385-B093-75A2B5249664}" type="slidenum">
              <a:rPr lang="es-ES" altLang="es-MX">
                <a:solidFill>
                  <a:srgbClr val="898989"/>
                </a:solidFill>
              </a:rPr>
              <a:pPr/>
              <a:t>56</a:t>
            </a:fld>
            <a:endParaRPr lang="es-ES" altLang="es-MX">
              <a:solidFill>
                <a:srgbClr val="898989"/>
              </a:solidFill>
            </a:endParaRPr>
          </a:p>
        </p:txBody>
      </p:sp>
      <p:graphicFrame>
        <p:nvGraphicFramePr>
          <p:cNvPr id="3" name="2 Tabla">
            <a:extLst>
              <a:ext uri="{FF2B5EF4-FFF2-40B4-BE49-F238E27FC236}">
                <a16:creationId xmlns:a16="http://schemas.microsoft.com/office/drawing/2014/main" id="{8583DAA6-6413-4A10-8F8B-15F38A2C105A}"/>
              </a:ext>
            </a:extLst>
          </p:cNvPr>
          <p:cNvGraphicFramePr>
            <a:graphicFrameLocks noGrp="1"/>
          </p:cNvGraphicFramePr>
          <p:nvPr/>
        </p:nvGraphicFramePr>
        <p:xfrm>
          <a:off x="1919289" y="260350"/>
          <a:ext cx="8280399" cy="5962640"/>
        </p:xfrm>
        <a:graphic>
          <a:graphicData uri="http://schemas.openxmlformats.org/drawingml/2006/table">
            <a:tbl>
              <a:tblPr/>
              <a:tblGrid>
                <a:gridCol w="1931407">
                  <a:extLst>
                    <a:ext uri="{9D8B030D-6E8A-4147-A177-3AD203B41FA5}">
                      <a16:colId xmlns:a16="http://schemas.microsoft.com/office/drawing/2014/main" val="20000"/>
                    </a:ext>
                  </a:extLst>
                </a:gridCol>
                <a:gridCol w="793624">
                  <a:extLst>
                    <a:ext uri="{9D8B030D-6E8A-4147-A177-3AD203B41FA5}">
                      <a16:colId xmlns:a16="http://schemas.microsoft.com/office/drawing/2014/main" val="20001"/>
                    </a:ext>
                  </a:extLst>
                </a:gridCol>
                <a:gridCol w="793624">
                  <a:extLst>
                    <a:ext uri="{9D8B030D-6E8A-4147-A177-3AD203B41FA5}">
                      <a16:colId xmlns:a16="http://schemas.microsoft.com/office/drawing/2014/main" val="20002"/>
                    </a:ext>
                  </a:extLst>
                </a:gridCol>
                <a:gridCol w="793624">
                  <a:extLst>
                    <a:ext uri="{9D8B030D-6E8A-4147-A177-3AD203B41FA5}">
                      <a16:colId xmlns:a16="http://schemas.microsoft.com/office/drawing/2014/main" val="20003"/>
                    </a:ext>
                  </a:extLst>
                </a:gridCol>
                <a:gridCol w="793624">
                  <a:extLst>
                    <a:ext uri="{9D8B030D-6E8A-4147-A177-3AD203B41FA5}">
                      <a16:colId xmlns:a16="http://schemas.microsoft.com/office/drawing/2014/main" val="20004"/>
                    </a:ext>
                  </a:extLst>
                </a:gridCol>
                <a:gridCol w="793624">
                  <a:extLst>
                    <a:ext uri="{9D8B030D-6E8A-4147-A177-3AD203B41FA5}">
                      <a16:colId xmlns:a16="http://schemas.microsoft.com/office/drawing/2014/main" val="20005"/>
                    </a:ext>
                  </a:extLst>
                </a:gridCol>
                <a:gridCol w="793624">
                  <a:extLst>
                    <a:ext uri="{9D8B030D-6E8A-4147-A177-3AD203B41FA5}">
                      <a16:colId xmlns:a16="http://schemas.microsoft.com/office/drawing/2014/main" val="20006"/>
                    </a:ext>
                  </a:extLst>
                </a:gridCol>
                <a:gridCol w="793624">
                  <a:extLst>
                    <a:ext uri="{9D8B030D-6E8A-4147-A177-3AD203B41FA5}">
                      <a16:colId xmlns:a16="http://schemas.microsoft.com/office/drawing/2014/main" val="20007"/>
                    </a:ext>
                  </a:extLst>
                </a:gridCol>
                <a:gridCol w="793624">
                  <a:extLst>
                    <a:ext uri="{9D8B030D-6E8A-4147-A177-3AD203B41FA5}">
                      <a16:colId xmlns:a16="http://schemas.microsoft.com/office/drawing/2014/main" val="20008"/>
                    </a:ext>
                  </a:extLst>
                </a:gridCol>
              </a:tblGrid>
              <a:tr h="159971">
                <a:tc gridSpan="9">
                  <a:txBody>
                    <a:bodyPr/>
                    <a:lstStyle/>
                    <a:p>
                      <a:pPr algn="ctr" fontAlgn="b"/>
                      <a:r>
                        <a:rPr lang="es-MX" sz="800" b="1" i="0" u="none" strike="noStrike" dirty="0">
                          <a:solidFill>
                            <a:srgbClr val="000000"/>
                          </a:solidFill>
                          <a:effectLst/>
                          <a:latin typeface="Arial Black" pitchFamily="34" charset="0"/>
                        </a:rPr>
                        <a:t>NOMBRE DE LA EMPRESA</a:t>
                      </a:r>
                    </a:p>
                  </a:txBody>
                  <a:tcPr marL="6171" marR="6171" marT="6172"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159971">
                <a:tc gridSpan="9">
                  <a:txBody>
                    <a:bodyPr/>
                    <a:lstStyle/>
                    <a:p>
                      <a:pPr algn="ctr" fontAlgn="b"/>
                      <a:r>
                        <a:rPr lang="es-MX" sz="800" b="1" i="0" u="none" strike="noStrike" dirty="0">
                          <a:solidFill>
                            <a:srgbClr val="000000"/>
                          </a:solidFill>
                          <a:effectLst/>
                          <a:latin typeface="Arial Black" pitchFamily="34" charset="0"/>
                        </a:rPr>
                        <a:t>ESTADO DE CAMBIOS EN EL CAPITAL CONTABLE del 1º DE ENERO DEL 20XX AL 31 DE DICIEMBRE DEL 20XY</a:t>
                      </a:r>
                    </a:p>
                  </a:txBody>
                  <a:tcPr marL="6171" marR="6171" marT="6172"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1"/>
                  </a:ext>
                </a:extLst>
              </a:tr>
              <a:tr h="159971">
                <a:tc gridSpan="9">
                  <a:txBody>
                    <a:bodyPr/>
                    <a:lstStyle/>
                    <a:p>
                      <a:pPr algn="ctr" fontAlgn="b"/>
                      <a:r>
                        <a:rPr lang="es-MX" sz="800" b="1" i="0" u="none" strike="noStrike" dirty="0">
                          <a:solidFill>
                            <a:srgbClr val="000000"/>
                          </a:solidFill>
                          <a:effectLst/>
                          <a:latin typeface="Arial Black" pitchFamily="34" charset="0"/>
                        </a:rPr>
                        <a:t>UNIDAD MONETARIA</a:t>
                      </a:r>
                    </a:p>
                  </a:txBody>
                  <a:tcPr marL="6171" marR="6171" marT="6172"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2"/>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extLst>
                  <a:ext uri="{0D108BD9-81ED-4DB2-BD59-A6C34878D82A}">
                    <a16:rowId xmlns:a16="http://schemas.microsoft.com/office/drawing/2014/main" val="10003"/>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rowSpan="4">
                  <a:txBody>
                    <a:bodyPr/>
                    <a:lstStyle/>
                    <a:p>
                      <a:pPr algn="ctr" fontAlgn="ctr"/>
                      <a:r>
                        <a:rPr lang="es-MX" sz="700" b="1" i="0" u="none" strike="noStrike" dirty="0">
                          <a:solidFill>
                            <a:srgbClr val="000000"/>
                          </a:solidFill>
                          <a:effectLst/>
                          <a:latin typeface="Arial Black" pitchFamily="34" charset="0"/>
                        </a:rPr>
                        <a:t>CAPITAL SOCIAL</a:t>
                      </a:r>
                    </a:p>
                  </a:txBody>
                  <a:tcPr marL="6171" marR="6171" marT="6172" marB="0" anchor="ctr">
                    <a:lnL>
                      <a:noFill/>
                    </a:lnL>
                    <a:lnR>
                      <a:noFill/>
                    </a:lnR>
                    <a:lnT>
                      <a:noFill/>
                    </a:lnT>
                    <a:lnB>
                      <a:noFill/>
                    </a:lnB>
                  </a:tcPr>
                </a:tc>
                <a:tc rowSpan="4">
                  <a:txBody>
                    <a:bodyPr/>
                    <a:lstStyle/>
                    <a:p>
                      <a:pPr algn="ctr" fontAlgn="ctr"/>
                      <a:r>
                        <a:rPr lang="es-MX" sz="700" b="1" i="0" u="none" strike="noStrike" dirty="0">
                          <a:solidFill>
                            <a:srgbClr val="000000"/>
                          </a:solidFill>
                          <a:effectLst/>
                          <a:latin typeface="Arial Black" pitchFamily="34" charset="0"/>
                        </a:rPr>
                        <a:t>UTILIDADES ACUMULADAS</a:t>
                      </a:r>
                    </a:p>
                  </a:txBody>
                  <a:tcPr marL="6171" marR="6171" marT="6172" marB="0" anchor="ctr">
                    <a:lnL>
                      <a:noFill/>
                    </a:lnL>
                    <a:lnR>
                      <a:noFill/>
                    </a:lnR>
                    <a:lnT>
                      <a:noFill/>
                    </a:lnT>
                    <a:lnB>
                      <a:noFill/>
                    </a:lnB>
                  </a:tcPr>
                </a:tc>
                <a:tc rowSpan="4">
                  <a:txBody>
                    <a:bodyPr/>
                    <a:lstStyle/>
                    <a:p>
                      <a:pPr algn="ctr" fontAlgn="ctr"/>
                      <a:r>
                        <a:rPr lang="es-MX" sz="700" b="1" i="0" u="none" strike="noStrike" dirty="0">
                          <a:solidFill>
                            <a:srgbClr val="000000"/>
                          </a:solidFill>
                          <a:effectLst/>
                          <a:latin typeface="Arial Black" pitchFamily="34" charset="0"/>
                        </a:rPr>
                        <a:t>RESULTADO POR CONVERSION DE OPERACIONES EXTRANJERAS</a:t>
                      </a:r>
                    </a:p>
                  </a:txBody>
                  <a:tcPr marL="6171" marR="6171" marT="6172" marB="0" anchor="ctr">
                    <a:lnL>
                      <a:noFill/>
                    </a:lnL>
                    <a:lnR>
                      <a:noFill/>
                    </a:lnR>
                    <a:lnT>
                      <a:noFill/>
                    </a:lnT>
                    <a:lnB>
                      <a:noFill/>
                    </a:lnB>
                  </a:tcPr>
                </a:tc>
                <a:tc rowSpan="4">
                  <a:txBody>
                    <a:bodyPr/>
                    <a:lstStyle/>
                    <a:p>
                      <a:pPr algn="ctr" fontAlgn="ctr"/>
                      <a:r>
                        <a:rPr lang="es-MX" sz="700" b="1" i="0" u="none" strike="noStrike" dirty="0">
                          <a:solidFill>
                            <a:srgbClr val="000000"/>
                          </a:solidFill>
                          <a:effectLst/>
                          <a:latin typeface="Arial Black" pitchFamily="34" charset="0"/>
                        </a:rPr>
                        <a:t>VALUACION DE COBERTURA DE FLUJOS DE EFECTIVO</a:t>
                      </a:r>
                    </a:p>
                  </a:txBody>
                  <a:tcPr marL="6171" marR="6171" marT="6172" marB="0" anchor="ctr">
                    <a:lnL>
                      <a:noFill/>
                    </a:lnL>
                    <a:lnR>
                      <a:noFill/>
                    </a:lnR>
                    <a:lnT>
                      <a:noFill/>
                    </a:lnT>
                    <a:lnB>
                      <a:noFill/>
                    </a:lnB>
                  </a:tcPr>
                </a:tc>
                <a:tc rowSpan="4">
                  <a:txBody>
                    <a:bodyPr/>
                    <a:lstStyle/>
                    <a:p>
                      <a:pPr algn="ctr" fontAlgn="ctr"/>
                      <a:r>
                        <a:rPr lang="es-MX" sz="700" b="1" i="0" u="none" strike="noStrike" dirty="0">
                          <a:solidFill>
                            <a:srgbClr val="000000"/>
                          </a:solidFill>
                          <a:effectLst/>
                          <a:latin typeface="Arial Black" pitchFamily="34" charset="0"/>
                        </a:rPr>
                        <a:t>PARTICIPACION EN LAS ORI DE ASOCIADAS</a:t>
                      </a:r>
                    </a:p>
                  </a:txBody>
                  <a:tcPr marL="6171" marR="6171" marT="6172" marB="0" anchor="ctr">
                    <a:lnL>
                      <a:noFill/>
                    </a:lnL>
                    <a:lnR>
                      <a:noFill/>
                    </a:lnR>
                    <a:lnT>
                      <a:noFill/>
                    </a:lnT>
                    <a:lnB>
                      <a:noFill/>
                    </a:lnB>
                  </a:tcPr>
                </a:tc>
                <a:tc rowSpan="4">
                  <a:txBody>
                    <a:bodyPr/>
                    <a:lstStyle/>
                    <a:p>
                      <a:pPr algn="ctr" fontAlgn="ctr"/>
                      <a:r>
                        <a:rPr lang="es-MX" sz="700" b="1" i="0" u="none" strike="noStrike" dirty="0">
                          <a:solidFill>
                            <a:srgbClr val="000000"/>
                          </a:solidFill>
                          <a:effectLst/>
                          <a:latin typeface="Arial Black" pitchFamily="34" charset="0"/>
                        </a:rPr>
                        <a:t>TOTAL PARTICIPACION DE LA CONTROLADORA</a:t>
                      </a:r>
                    </a:p>
                  </a:txBody>
                  <a:tcPr marL="6171" marR="6171" marT="6172" marB="0" anchor="ctr">
                    <a:lnL>
                      <a:noFill/>
                    </a:lnL>
                    <a:lnR>
                      <a:noFill/>
                    </a:lnR>
                    <a:lnT>
                      <a:noFill/>
                    </a:lnT>
                    <a:lnB>
                      <a:noFill/>
                    </a:lnB>
                  </a:tcPr>
                </a:tc>
                <a:tc rowSpan="4">
                  <a:txBody>
                    <a:bodyPr/>
                    <a:lstStyle/>
                    <a:p>
                      <a:pPr algn="ctr" fontAlgn="ctr"/>
                      <a:r>
                        <a:rPr lang="es-MX" sz="700" b="1" i="0" u="none" strike="noStrike" dirty="0">
                          <a:solidFill>
                            <a:srgbClr val="000000"/>
                          </a:solidFill>
                          <a:effectLst/>
                          <a:latin typeface="Arial Black" pitchFamily="34" charset="0"/>
                        </a:rPr>
                        <a:t>TOTAL PARTICIPACION DE LA NO CONTROLADORA</a:t>
                      </a:r>
                    </a:p>
                  </a:txBody>
                  <a:tcPr marL="6171" marR="6171" marT="6172" marB="0" anchor="ctr">
                    <a:lnL>
                      <a:noFill/>
                    </a:lnL>
                    <a:lnR>
                      <a:noFill/>
                    </a:lnR>
                    <a:lnT>
                      <a:noFill/>
                    </a:lnT>
                    <a:lnB>
                      <a:noFill/>
                    </a:lnB>
                  </a:tcPr>
                </a:tc>
                <a:tc rowSpan="4">
                  <a:txBody>
                    <a:bodyPr/>
                    <a:lstStyle/>
                    <a:p>
                      <a:pPr algn="ctr" fontAlgn="ctr"/>
                      <a:r>
                        <a:rPr lang="es-MX" sz="700" b="1" i="0" u="none" strike="noStrike" dirty="0">
                          <a:solidFill>
                            <a:srgbClr val="000000"/>
                          </a:solidFill>
                          <a:effectLst/>
                          <a:latin typeface="Arial Black" pitchFamily="34" charset="0"/>
                        </a:rPr>
                        <a:t>TOTAL CAPITAL CONTABLE</a:t>
                      </a:r>
                    </a:p>
                  </a:txBody>
                  <a:tcPr marL="6171" marR="6171" marT="6172" marB="0" anchor="ctr">
                    <a:lnL>
                      <a:noFill/>
                    </a:lnL>
                    <a:lnR>
                      <a:noFill/>
                    </a:lnR>
                    <a:lnT>
                      <a:noFill/>
                    </a:lnT>
                    <a:lnB>
                      <a:noFill/>
                    </a:lnB>
                  </a:tcPr>
                </a:tc>
                <a:extLst>
                  <a:ext uri="{0D108BD9-81ED-4DB2-BD59-A6C34878D82A}">
                    <a16:rowId xmlns:a16="http://schemas.microsoft.com/office/drawing/2014/main" val="10004"/>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5"/>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6"/>
                  </a:ext>
                </a:extLst>
              </a:tr>
              <a:tr h="166407">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7"/>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extLst>
                  <a:ext uri="{0D108BD9-81ED-4DB2-BD59-A6C34878D82A}">
                    <a16:rowId xmlns:a16="http://schemas.microsoft.com/office/drawing/2014/main" val="10008"/>
                  </a:ext>
                </a:extLst>
              </a:tr>
              <a:tr h="289548">
                <a:tc>
                  <a:txBody>
                    <a:bodyPr/>
                    <a:lstStyle/>
                    <a:p>
                      <a:pPr algn="l" fontAlgn="b"/>
                      <a:r>
                        <a:rPr lang="es-MX" sz="800" b="1" i="0" u="none" strike="noStrike">
                          <a:solidFill>
                            <a:srgbClr val="000000"/>
                          </a:solidFill>
                          <a:effectLst/>
                          <a:latin typeface="Arial Black" pitchFamily="34" charset="0"/>
                        </a:rPr>
                        <a:t>Saldo al 1º de enero del 20XX previamente reportados</a:t>
                      </a:r>
                    </a:p>
                  </a:txBody>
                  <a:tcPr marL="6171" marR="6171" marT="6172" marB="0" anchor="b">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720,000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141,720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(2,880)</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2,400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861,240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35,760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897,000 </a:t>
                      </a:r>
                    </a:p>
                  </a:txBody>
                  <a:tcPr marL="6171" marR="6171" marT="6172" marB="0" anchor="ctr">
                    <a:lnL>
                      <a:noFill/>
                    </a:lnL>
                    <a:lnR>
                      <a:noFill/>
                    </a:lnR>
                    <a:lnT>
                      <a:noFill/>
                    </a:lnT>
                    <a:lnB>
                      <a:noFill/>
                    </a:lnB>
                  </a:tcPr>
                </a:tc>
                <a:extLst>
                  <a:ext uri="{0D108BD9-81ED-4DB2-BD59-A6C34878D82A}">
                    <a16:rowId xmlns:a16="http://schemas.microsoft.com/office/drawing/2014/main" val="10009"/>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l"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extLst>
                  <a:ext uri="{0D108BD9-81ED-4DB2-BD59-A6C34878D82A}">
                    <a16:rowId xmlns:a16="http://schemas.microsoft.com/office/drawing/2014/main" val="10010"/>
                  </a:ext>
                </a:extLst>
              </a:tr>
              <a:tr h="289548">
                <a:tc>
                  <a:txBody>
                    <a:bodyPr/>
                    <a:lstStyle/>
                    <a:p>
                      <a:pPr algn="l" fontAlgn="ctr"/>
                      <a:r>
                        <a:rPr lang="es-MX" sz="800" b="1" i="0" u="none" strike="noStrike">
                          <a:solidFill>
                            <a:srgbClr val="000000"/>
                          </a:solidFill>
                          <a:effectLst/>
                          <a:latin typeface="Arial Black" pitchFamily="34" charset="0"/>
                        </a:rPr>
                        <a:t>Ajustes retrospectivos por correccion de errores</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480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dirty="0">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480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120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600 </a:t>
                      </a:r>
                    </a:p>
                  </a:txBody>
                  <a:tcPr marL="6171" marR="6171" marT="6172" marB="0" anchor="ctr">
                    <a:lnL>
                      <a:noFill/>
                    </a:lnL>
                    <a:lnR>
                      <a:noFill/>
                    </a:lnR>
                    <a:lnT>
                      <a:noFill/>
                    </a:lnT>
                    <a:lnB>
                      <a:noFill/>
                    </a:lnB>
                  </a:tcPr>
                </a:tc>
                <a:extLst>
                  <a:ext uri="{0D108BD9-81ED-4DB2-BD59-A6C34878D82A}">
                    <a16:rowId xmlns:a16="http://schemas.microsoft.com/office/drawing/2014/main" val="10011"/>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MX" sz="800" b="1" i="0" u="none" strike="noStrike" dirty="0">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50038">
                <a:tc>
                  <a:txBody>
                    <a:bodyPr/>
                    <a:lstStyle/>
                    <a:p>
                      <a:pPr algn="l" fontAlgn="b"/>
                      <a:r>
                        <a:rPr lang="es-MX" sz="800" b="1" i="0" u="none" strike="noStrike">
                          <a:solidFill>
                            <a:srgbClr val="000000"/>
                          </a:solidFill>
                          <a:effectLst/>
                          <a:latin typeface="Arial Black" pitchFamily="34" charset="0"/>
                        </a:rPr>
                        <a:t>Saldo al 1º de enero del 20XX ajustados</a:t>
                      </a:r>
                    </a:p>
                  </a:txBody>
                  <a:tcPr marL="6171" marR="6171" marT="61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C00000"/>
                          </a:solidFill>
                          <a:effectLst/>
                          <a:latin typeface="Arial Black" pitchFamily="34" charset="0"/>
                        </a:rPr>
                        <a:t>720,000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C00000"/>
                          </a:solidFill>
                          <a:effectLst/>
                          <a:latin typeface="Arial Black" pitchFamily="34" charset="0"/>
                        </a:rPr>
                        <a:t>142,200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C00000"/>
                          </a:solidFill>
                          <a:effectLst/>
                          <a:latin typeface="Arial Black" pitchFamily="34" charset="0"/>
                        </a:rPr>
                        <a:t>(2,880)</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C00000"/>
                          </a:solidFill>
                          <a:effectLst/>
                          <a:latin typeface="Arial Black" pitchFamily="34" charset="0"/>
                        </a:rPr>
                        <a:t>2,400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C00000"/>
                          </a:solidFill>
                          <a:effectLst/>
                          <a:latin typeface="Arial Black" pitchFamily="34" charset="0"/>
                        </a:rPr>
                        <a:t>0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C00000"/>
                          </a:solidFill>
                          <a:effectLst/>
                          <a:latin typeface="Arial Black" pitchFamily="34" charset="0"/>
                        </a:rPr>
                        <a:t>861,720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C00000"/>
                          </a:solidFill>
                          <a:effectLst/>
                          <a:latin typeface="Arial Black" pitchFamily="34" charset="0"/>
                        </a:rPr>
                        <a:t>35,880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C00000"/>
                          </a:solidFill>
                          <a:effectLst/>
                          <a:latin typeface="Arial Black" pitchFamily="34" charset="0"/>
                        </a:rPr>
                        <a:t>897,600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4"/>
                  </a:ext>
                </a:extLst>
              </a:tr>
              <a:tr h="159971">
                <a:tc>
                  <a:txBody>
                    <a:bodyPr/>
                    <a:lstStyle/>
                    <a:p>
                      <a:pPr algn="l" fontAlgn="b"/>
                      <a:r>
                        <a:rPr lang="es-MX" sz="800" b="1" i="0" u="none" strike="noStrike">
                          <a:solidFill>
                            <a:srgbClr val="000000"/>
                          </a:solidFill>
                          <a:effectLst/>
                          <a:latin typeface="Arial Black" pitchFamily="34" charset="0"/>
                        </a:rPr>
                        <a:t>Dividendos decretados</a:t>
                      </a:r>
                    </a:p>
                  </a:txBody>
                  <a:tcPr marL="6171" marR="6171" marT="6172" marB="0" anchor="b">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(12,000)</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(12,000)</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(12,000)</a:t>
                      </a:r>
                    </a:p>
                  </a:txBody>
                  <a:tcPr marL="6171" marR="6171" marT="6172" marB="0" anchor="ctr">
                    <a:lnL>
                      <a:noFill/>
                    </a:lnL>
                    <a:lnR>
                      <a:noFill/>
                    </a:lnR>
                    <a:lnT>
                      <a:noFill/>
                    </a:lnT>
                    <a:lnB>
                      <a:noFill/>
                    </a:lnB>
                  </a:tcPr>
                </a:tc>
                <a:extLst>
                  <a:ext uri="{0D108BD9-81ED-4DB2-BD59-A6C34878D82A}">
                    <a16:rowId xmlns:a16="http://schemas.microsoft.com/office/drawing/2014/main" val="10015"/>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extLst>
                  <a:ext uri="{0D108BD9-81ED-4DB2-BD59-A6C34878D82A}">
                    <a16:rowId xmlns:a16="http://schemas.microsoft.com/office/drawing/2014/main" val="10016"/>
                  </a:ext>
                </a:extLst>
              </a:tr>
              <a:tr h="159971">
                <a:tc>
                  <a:txBody>
                    <a:bodyPr/>
                    <a:lstStyle/>
                    <a:p>
                      <a:pPr algn="l" fontAlgn="b"/>
                      <a:r>
                        <a:rPr lang="es-MX" sz="800" b="1" i="0" u="none" strike="noStrike">
                          <a:solidFill>
                            <a:srgbClr val="000000"/>
                          </a:solidFill>
                          <a:effectLst/>
                          <a:latin typeface="Arial Black" pitchFamily="34" charset="0"/>
                        </a:rPr>
                        <a:t>Resultado Integral</a:t>
                      </a:r>
                    </a:p>
                  </a:txBody>
                  <a:tcPr marL="6171" marR="6171" marT="6172" marB="0" anchor="b">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62,880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28,247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(2,688)</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(672)</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87,767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21,942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109,709 </a:t>
                      </a:r>
                    </a:p>
                  </a:txBody>
                  <a:tcPr marL="6171" marR="6171" marT="6172" marB="0" anchor="ctr">
                    <a:lnL>
                      <a:noFill/>
                    </a:lnL>
                    <a:lnR>
                      <a:noFill/>
                    </a:lnR>
                    <a:lnT>
                      <a:noFill/>
                    </a:lnT>
                    <a:lnB>
                      <a:noFill/>
                    </a:lnB>
                  </a:tcPr>
                </a:tc>
                <a:extLst>
                  <a:ext uri="{0D108BD9-81ED-4DB2-BD59-A6C34878D82A}">
                    <a16:rowId xmlns:a16="http://schemas.microsoft.com/office/drawing/2014/main" val="10017"/>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dirty="0">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59971">
                <a:tc>
                  <a:txBody>
                    <a:bodyPr/>
                    <a:lstStyle/>
                    <a:p>
                      <a:pPr algn="l" fontAlgn="b"/>
                      <a:r>
                        <a:rPr lang="es-MX" sz="800" b="1" i="0" u="none" strike="noStrike">
                          <a:solidFill>
                            <a:srgbClr val="000000"/>
                          </a:solidFill>
                          <a:effectLst/>
                          <a:latin typeface="Arial Black" pitchFamily="34" charset="0"/>
                        </a:rPr>
                        <a:t>Saldo al 31 de diciembre del 20XX</a:t>
                      </a:r>
                    </a:p>
                  </a:txBody>
                  <a:tcPr marL="6171" marR="6171" marT="61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720,000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193,080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25,367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(288)</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(672)</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937,487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57,822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995,309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dirty="0">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0"/>
                  </a:ext>
                </a:extLst>
              </a:tr>
              <a:tr h="167969">
                <a:tc>
                  <a:txBody>
                    <a:bodyPr/>
                    <a:lstStyle/>
                    <a:p>
                      <a:pPr algn="r" fontAlgn="b"/>
                      <a:r>
                        <a:rPr lang="es-MX" sz="800" b="1" i="1" u="none" strike="noStrike">
                          <a:solidFill>
                            <a:srgbClr val="000000"/>
                          </a:solidFill>
                          <a:effectLst/>
                          <a:latin typeface="Arial Black" pitchFamily="34" charset="0"/>
                        </a:rPr>
                        <a:t>Cambios en el capital en 20XY</a:t>
                      </a:r>
                    </a:p>
                  </a:txBody>
                  <a:tcPr marL="6171" marR="6171" marT="6172" marB="0" anchor="b">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extLst>
                  <a:ext uri="{0D108BD9-81ED-4DB2-BD59-A6C34878D82A}">
                    <a16:rowId xmlns:a16="http://schemas.microsoft.com/office/drawing/2014/main" val="10021"/>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extLst>
                  <a:ext uri="{0D108BD9-81ED-4DB2-BD59-A6C34878D82A}">
                    <a16:rowId xmlns:a16="http://schemas.microsoft.com/office/drawing/2014/main" val="10022"/>
                  </a:ext>
                </a:extLst>
              </a:tr>
              <a:tr h="159971">
                <a:tc>
                  <a:txBody>
                    <a:bodyPr/>
                    <a:lstStyle/>
                    <a:p>
                      <a:pPr algn="l" fontAlgn="b"/>
                      <a:r>
                        <a:rPr lang="es-MX" sz="800" b="1" i="0" u="none" strike="noStrike">
                          <a:solidFill>
                            <a:srgbClr val="000000"/>
                          </a:solidFill>
                          <a:effectLst/>
                          <a:latin typeface="Arial Black" pitchFamily="34" charset="0"/>
                        </a:rPr>
                        <a:t>Capital Social</a:t>
                      </a:r>
                    </a:p>
                  </a:txBody>
                  <a:tcPr marL="6171" marR="6171" marT="6172" marB="0" anchor="b">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60,000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60,000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60,000 </a:t>
                      </a:r>
                    </a:p>
                  </a:txBody>
                  <a:tcPr marL="6171" marR="6171" marT="6172" marB="0" anchor="ctr">
                    <a:lnL>
                      <a:noFill/>
                    </a:lnL>
                    <a:lnR>
                      <a:noFill/>
                    </a:lnR>
                    <a:lnT>
                      <a:noFill/>
                    </a:lnT>
                    <a:lnB>
                      <a:noFill/>
                    </a:lnB>
                  </a:tcPr>
                </a:tc>
                <a:extLst>
                  <a:ext uri="{0D108BD9-81ED-4DB2-BD59-A6C34878D82A}">
                    <a16:rowId xmlns:a16="http://schemas.microsoft.com/office/drawing/2014/main" val="10023"/>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extLst>
                  <a:ext uri="{0D108BD9-81ED-4DB2-BD59-A6C34878D82A}">
                    <a16:rowId xmlns:a16="http://schemas.microsoft.com/office/drawing/2014/main" val="10024"/>
                  </a:ext>
                </a:extLst>
              </a:tr>
              <a:tr h="159971">
                <a:tc>
                  <a:txBody>
                    <a:bodyPr/>
                    <a:lstStyle/>
                    <a:p>
                      <a:pPr algn="l" fontAlgn="b"/>
                      <a:r>
                        <a:rPr lang="es-MX" sz="800" b="1" i="0" u="none" strike="noStrike">
                          <a:solidFill>
                            <a:srgbClr val="000000"/>
                          </a:solidFill>
                          <a:effectLst/>
                          <a:latin typeface="Arial Black" pitchFamily="34" charset="0"/>
                        </a:rPr>
                        <a:t>Dividendos Decretados</a:t>
                      </a:r>
                    </a:p>
                  </a:txBody>
                  <a:tcPr marL="6171" marR="6171" marT="6172" marB="0" anchor="b">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(18,000)</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(18,000)</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(18,000)</a:t>
                      </a:r>
                    </a:p>
                  </a:txBody>
                  <a:tcPr marL="6171" marR="6171" marT="6172" marB="0" anchor="ctr">
                    <a:lnL>
                      <a:noFill/>
                    </a:lnL>
                    <a:lnR>
                      <a:noFill/>
                    </a:lnR>
                    <a:lnT>
                      <a:noFill/>
                    </a:lnT>
                    <a:lnB>
                      <a:noFill/>
                    </a:lnB>
                  </a:tcPr>
                </a:tc>
                <a:extLst>
                  <a:ext uri="{0D108BD9-81ED-4DB2-BD59-A6C34878D82A}">
                    <a16:rowId xmlns:a16="http://schemas.microsoft.com/office/drawing/2014/main" val="10025"/>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dirty="0">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a:noFill/>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a:noFill/>
                    </a:lnB>
                  </a:tcPr>
                </a:tc>
                <a:extLst>
                  <a:ext uri="{0D108BD9-81ED-4DB2-BD59-A6C34878D82A}">
                    <a16:rowId xmlns:a16="http://schemas.microsoft.com/office/drawing/2014/main" val="10026"/>
                  </a:ext>
                </a:extLst>
              </a:tr>
              <a:tr h="159971">
                <a:tc>
                  <a:txBody>
                    <a:bodyPr/>
                    <a:lstStyle/>
                    <a:p>
                      <a:pPr algn="l" fontAlgn="b"/>
                      <a:r>
                        <a:rPr lang="es-MX" sz="800" b="1" i="0" u="none" strike="noStrike" dirty="0">
                          <a:solidFill>
                            <a:srgbClr val="000000"/>
                          </a:solidFill>
                          <a:effectLst/>
                          <a:latin typeface="Arial Black" pitchFamily="34" charset="0"/>
                        </a:rPr>
                        <a:t>Resultado Integral</a:t>
                      </a:r>
                    </a:p>
                  </a:txBody>
                  <a:tcPr marL="6171" marR="6171" marT="6172" marB="0" anchor="b">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116,400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(12,365)</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(448)</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384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103,971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000000"/>
                          </a:solidFill>
                          <a:effectLst/>
                          <a:latin typeface="Arial Black" pitchFamily="34" charset="0"/>
                        </a:rPr>
                        <a:t>25,993 </a:t>
                      </a:r>
                    </a:p>
                  </a:txBody>
                  <a:tcPr marL="6171" marR="6171" marT="6172" marB="0" anchor="ctr">
                    <a:lnL>
                      <a:noFill/>
                    </a:lnL>
                    <a:lnR>
                      <a:noFill/>
                    </a:lnR>
                    <a:lnT>
                      <a:noFill/>
                    </a:lnT>
                    <a:lnB>
                      <a:noFill/>
                    </a:lnB>
                  </a:tcPr>
                </a:tc>
                <a:tc>
                  <a:txBody>
                    <a:bodyPr/>
                    <a:lstStyle/>
                    <a:p>
                      <a:pPr algn="ctr" fontAlgn="ctr"/>
                      <a:r>
                        <a:rPr lang="es-MX" sz="800" b="1" i="0" u="none" strike="noStrike">
                          <a:solidFill>
                            <a:srgbClr val="C00000"/>
                          </a:solidFill>
                          <a:effectLst/>
                          <a:latin typeface="Arial Black" pitchFamily="34" charset="0"/>
                        </a:rPr>
                        <a:t>129,964 </a:t>
                      </a:r>
                    </a:p>
                  </a:txBody>
                  <a:tcPr marL="6171" marR="6171" marT="6172" marB="0" anchor="ctr">
                    <a:lnL>
                      <a:noFill/>
                    </a:lnL>
                    <a:lnR>
                      <a:noFill/>
                    </a:lnR>
                    <a:lnT>
                      <a:noFill/>
                    </a:lnT>
                    <a:lnB>
                      <a:noFill/>
                    </a:lnB>
                  </a:tcPr>
                </a:tc>
                <a:extLst>
                  <a:ext uri="{0D108BD9-81ED-4DB2-BD59-A6C34878D82A}">
                    <a16:rowId xmlns:a16="http://schemas.microsoft.com/office/drawing/2014/main" val="10027"/>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dirty="0">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0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s-MX" sz="800" b="1" i="0" u="none" strike="noStrike">
                        <a:solidFill>
                          <a:srgbClr val="C00000"/>
                        </a:solidFill>
                        <a:effectLst/>
                        <a:latin typeface="Arial Black" pitchFamily="34" charset="0"/>
                      </a:endParaRPr>
                    </a:p>
                  </a:txBody>
                  <a:tcPr marL="6171" marR="6171" marT="617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59971">
                <a:tc>
                  <a:txBody>
                    <a:bodyPr/>
                    <a:lstStyle/>
                    <a:p>
                      <a:pPr algn="l" fontAlgn="b"/>
                      <a:r>
                        <a:rPr lang="es-MX" sz="800" b="1" i="0" u="none" strike="noStrike">
                          <a:solidFill>
                            <a:srgbClr val="000000"/>
                          </a:solidFill>
                          <a:effectLst/>
                          <a:latin typeface="Arial Black" pitchFamily="34" charset="0"/>
                        </a:rPr>
                        <a:t>Saldo al 31 de diciembre del 20XY</a:t>
                      </a:r>
                    </a:p>
                  </a:txBody>
                  <a:tcPr marL="6171" marR="6171" marT="61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780,000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291,480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dirty="0">
                          <a:solidFill>
                            <a:srgbClr val="000000"/>
                          </a:solidFill>
                          <a:effectLst/>
                          <a:latin typeface="Arial Black" pitchFamily="34" charset="0"/>
                        </a:rPr>
                        <a:t>13,002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(736)</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(288)</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1,083,458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83,815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1" i="0" u="none" strike="noStrike">
                          <a:solidFill>
                            <a:srgbClr val="000000"/>
                          </a:solidFill>
                          <a:effectLst/>
                          <a:latin typeface="Arial Black" pitchFamily="34" charset="0"/>
                        </a:rPr>
                        <a:t>1,167,273 </a:t>
                      </a:r>
                    </a:p>
                  </a:txBody>
                  <a:tcPr marL="6171" marR="6171" marT="61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800" b="1" i="0" u="none" strike="noStrike" dirty="0">
                        <a:solidFill>
                          <a:srgbClr val="000000"/>
                        </a:solidFill>
                        <a:effectLst/>
                        <a:latin typeface="Arial Black" pitchFamily="34" charset="0"/>
                      </a:endParaRPr>
                    </a:p>
                  </a:txBody>
                  <a:tcPr marL="6171" marR="6171" marT="61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30"/>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r>
                        <a:rPr lang="es-MX" sz="800" b="1" i="0" u="none" strike="noStrike">
                          <a:solidFill>
                            <a:srgbClr val="000000"/>
                          </a:solidFill>
                          <a:effectLst/>
                          <a:latin typeface="Arial Black" pitchFamily="34" charset="0"/>
                        </a:rPr>
                        <a:t> </a:t>
                      </a:r>
                    </a:p>
                  </a:txBody>
                  <a:tcPr marL="6171" marR="6171" marT="617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MX" sz="800" b="1" i="0" u="none" strike="noStrike">
                          <a:solidFill>
                            <a:srgbClr val="000000"/>
                          </a:solidFill>
                          <a:effectLst/>
                          <a:latin typeface="Arial Black" pitchFamily="34" charset="0"/>
                        </a:rPr>
                        <a:t> </a:t>
                      </a:r>
                    </a:p>
                  </a:txBody>
                  <a:tcPr marL="6171" marR="6171" marT="617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800" b="1" i="0" u="none" strike="noStrike" dirty="0">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r>
                        <a:rPr lang="es-MX" sz="800" b="1" i="0" u="none" strike="noStrike" dirty="0">
                          <a:solidFill>
                            <a:srgbClr val="000000"/>
                          </a:solidFill>
                          <a:effectLst/>
                          <a:latin typeface="Arial Black" pitchFamily="34" charset="0"/>
                        </a:rPr>
                        <a:t> </a:t>
                      </a:r>
                    </a:p>
                  </a:txBody>
                  <a:tcPr marL="6171" marR="6171" marT="617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MX" sz="800" b="1" i="0" u="none" strike="noStrike">
                          <a:solidFill>
                            <a:srgbClr val="000000"/>
                          </a:solidFill>
                          <a:effectLst/>
                          <a:latin typeface="Arial Black" pitchFamily="34" charset="0"/>
                        </a:rPr>
                        <a:t> </a:t>
                      </a:r>
                    </a:p>
                  </a:txBody>
                  <a:tcPr marL="6171" marR="6171" marT="617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extLst>
                  <a:ext uri="{0D108BD9-81ED-4DB2-BD59-A6C34878D82A}">
                    <a16:rowId xmlns:a16="http://schemas.microsoft.com/office/drawing/2014/main" val="10031"/>
                  </a:ext>
                </a:extLst>
              </a:tr>
              <a:tr h="159971">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gridSpan="2">
                  <a:txBody>
                    <a:bodyPr/>
                    <a:lstStyle/>
                    <a:p>
                      <a:pPr algn="ctr" fontAlgn="ctr"/>
                      <a:r>
                        <a:rPr lang="es-MX" sz="800" b="1" i="0" u="none" strike="noStrike">
                          <a:solidFill>
                            <a:srgbClr val="000000"/>
                          </a:solidFill>
                          <a:effectLst/>
                          <a:latin typeface="Arial Black" pitchFamily="34" charset="0"/>
                        </a:rPr>
                        <a:t>APODERADO LEGAL</a:t>
                      </a: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MX"/>
                    </a:p>
                  </a:txBody>
                  <a:tcPr/>
                </a:tc>
                <a:tc>
                  <a:txBody>
                    <a:bodyPr/>
                    <a:lstStyle/>
                    <a:p>
                      <a:pPr algn="l" fontAlgn="b"/>
                      <a:endParaRPr lang="es-MX" sz="800" b="1" i="0" u="none" strike="noStrike" dirty="0">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a:txBody>
                    <a:bodyPr/>
                    <a:lstStyle/>
                    <a:p>
                      <a:pPr algn="l" fontAlgn="b"/>
                      <a:endParaRPr lang="es-MX" sz="800" b="1" i="0" u="none" strike="noStrike">
                        <a:solidFill>
                          <a:srgbClr val="000000"/>
                        </a:solidFill>
                        <a:effectLst/>
                        <a:latin typeface="Arial Black" pitchFamily="34" charset="0"/>
                      </a:endParaRPr>
                    </a:p>
                  </a:txBody>
                  <a:tcPr marL="6171" marR="6171" marT="6172" marB="0" anchor="b">
                    <a:lnL>
                      <a:noFill/>
                    </a:lnL>
                    <a:lnR>
                      <a:noFill/>
                    </a:lnR>
                    <a:lnT>
                      <a:noFill/>
                    </a:lnT>
                    <a:lnB>
                      <a:noFill/>
                    </a:lnB>
                  </a:tcPr>
                </a:tc>
                <a:tc gridSpan="2">
                  <a:txBody>
                    <a:bodyPr/>
                    <a:lstStyle/>
                    <a:p>
                      <a:pPr algn="ctr" fontAlgn="ctr"/>
                      <a:r>
                        <a:rPr lang="es-MX" sz="800" b="1" i="0" u="none" strike="noStrike" dirty="0">
                          <a:solidFill>
                            <a:srgbClr val="000000"/>
                          </a:solidFill>
                          <a:effectLst/>
                          <a:latin typeface="Arial Black" pitchFamily="34" charset="0"/>
                        </a:rPr>
                        <a:t>CONTADOR</a:t>
                      </a:r>
                    </a:p>
                  </a:txBody>
                  <a:tcPr marL="6171" marR="6171" marT="6172"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MX"/>
                    </a:p>
                  </a:txBody>
                  <a:tcPr/>
                </a:tc>
                <a:tc>
                  <a:txBody>
                    <a:bodyPr/>
                    <a:lstStyle/>
                    <a:p>
                      <a:pPr algn="l" fontAlgn="b"/>
                      <a:endParaRPr lang="es-MX" sz="800" b="1" i="0" u="none" strike="noStrike" dirty="0">
                        <a:solidFill>
                          <a:srgbClr val="000000"/>
                        </a:solidFill>
                        <a:effectLst/>
                        <a:latin typeface="Arial Black" pitchFamily="34" charset="0"/>
                      </a:endParaRPr>
                    </a:p>
                  </a:txBody>
                  <a:tcPr marL="6171" marR="6171" marT="6172" marB="0" anchor="b">
                    <a:lnL>
                      <a:noFill/>
                    </a:lnL>
                    <a:lnR>
                      <a:noFill/>
                    </a:lnR>
                    <a:lnT>
                      <a:noFill/>
                    </a:lnT>
                    <a:lnB>
                      <a:noFill/>
                    </a:lnB>
                  </a:tcPr>
                </a:tc>
                <a:extLst>
                  <a:ext uri="{0D108BD9-81ED-4DB2-BD59-A6C34878D82A}">
                    <a16:rowId xmlns:a16="http://schemas.microsoft.com/office/drawing/2014/main" val="10032"/>
                  </a:ext>
                </a:extLst>
              </a:tr>
              <a:tr h="159971">
                <a:tc>
                  <a:txBody>
                    <a:bodyPr/>
                    <a:lstStyle/>
                    <a:p>
                      <a:pPr algn="l" fontAlgn="b"/>
                      <a:endParaRPr lang="es-MX" sz="700" b="1" i="0" u="none" strike="noStrike">
                        <a:solidFill>
                          <a:srgbClr val="000000"/>
                        </a:solidFill>
                        <a:effectLst/>
                        <a:latin typeface="Calibri"/>
                      </a:endParaRPr>
                    </a:p>
                  </a:txBody>
                  <a:tcPr marL="6171" marR="6171" marT="6172" marB="0" anchor="b">
                    <a:lnL>
                      <a:noFill/>
                    </a:lnL>
                    <a:lnR>
                      <a:noFill/>
                    </a:lnR>
                    <a:lnT>
                      <a:noFill/>
                    </a:lnT>
                    <a:lnB>
                      <a:noFill/>
                    </a:lnB>
                  </a:tcPr>
                </a:tc>
                <a:tc>
                  <a:txBody>
                    <a:bodyPr/>
                    <a:lstStyle/>
                    <a:p>
                      <a:pPr algn="l" fontAlgn="b"/>
                      <a:endParaRPr lang="es-MX" sz="700" b="1" i="0" u="none" strike="noStrike">
                        <a:solidFill>
                          <a:srgbClr val="000000"/>
                        </a:solidFill>
                        <a:effectLst/>
                        <a:latin typeface="Calibri"/>
                      </a:endParaRPr>
                    </a:p>
                  </a:txBody>
                  <a:tcPr marL="6171" marR="6171" marT="6172" marB="0" anchor="b">
                    <a:lnL>
                      <a:noFill/>
                    </a:lnL>
                    <a:lnR>
                      <a:noFill/>
                    </a:lnR>
                    <a:lnT>
                      <a:noFill/>
                    </a:lnT>
                    <a:lnB>
                      <a:noFill/>
                    </a:lnB>
                  </a:tcPr>
                </a:tc>
                <a:tc>
                  <a:txBody>
                    <a:bodyPr/>
                    <a:lstStyle/>
                    <a:p>
                      <a:pPr algn="l" fontAlgn="b"/>
                      <a:endParaRPr lang="es-MX" sz="700" b="1" i="0" u="none" strike="noStrike">
                        <a:solidFill>
                          <a:srgbClr val="000000"/>
                        </a:solidFill>
                        <a:effectLst/>
                        <a:latin typeface="Calibri"/>
                      </a:endParaRPr>
                    </a:p>
                  </a:txBody>
                  <a:tcPr marL="6171" marR="6171" marT="6172" marB="0" anchor="b">
                    <a:lnL>
                      <a:noFill/>
                    </a:lnL>
                    <a:lnR>
                      <a:noFill/>
                    </a:lnR>
                    <a:lnT>
                      <a:noFill/>
                    </a:lnT>
                    <a:lnB>
                      <a:noFill/>
                    </a:lnB>
                  </a:tcPr>
                </a:tc>
                <a:tc>
                  <a:txBody>
                    <a:bodyPr/>
                    <a:lstStyle/>
                    <a:p>
                      <a:pPr algn="l" fontAlgn="b"/>
                      <a:endParaRPr lang="es-MX" sz="700" b="1" i="0" u="none" strike="noStrike" dirty="0">
                        <a:solidFill>
                          <a:srgbClr val="000000"/>
                        </a:solidFill>
                        <a:effectLst/>
                        <a:latin typeface="Calibri"/>
                      </a:endParaRPr>
                    </a:p>
                  </a:txBody>
                  <a:tcPr marL="6171" marR="6171" marT="6172" marB="0" anchor="b">
                    <a:lnL>
                      <a:noFill/>
                    </a:lnL>
                    <a:lnR>
                      <a:noFill/>
                    </a:lnR>
                    <a:lnT>
                      <a:noFill/>
                    </a:lnT>
                    <a:lnB>
                      <a:noFill/>
                    </a:lnB>
                  </a:tcPr>
                </a:tc>
                <a:tc>
                  <a:txBody>
                    <a:bodyPr/>
                    <a:lstStyle/>
                    <a:p>
                      <a:pPr algn="l" fontAlgn="b"/>
                      <a:endParaRPr lang="es-MX" sz="700" b="1" i="0" u="none" strike="noStrike">
                        <a:solidFill>
                          <a:srgbClr val="000000"/>
                        </a:solidFill>
                        <a:effectLst/>
                        <a:latin typeface="Calibri"/>
                      </a:endParaRPr>
                    </a:p>
                  </a:txBody>
                  <a:tcPr marL="6171" marR="6171" marT="6172" marB="0" anchor="b">
                    <a:lnL>
                      <a:noFill/>
                    </a:lnL>
                    <a:lnR>
                      <a:noFill/>
                    </a:lnR>
                    <a:lnT>
                      <a:noFill/>
                    </a:lnT>
                    <a:lnB>
                      <a:noFill/>
                    </a:lnB>
                  </a:tcPr>
                </a:tc>
                <a:tc>
                  <a:txBody>
                    <a:bodyPr/>
                    <a:lstStyle/>
                    <a:p>
                      <a:pPr algn="l" fontAlgn="b"/>
                      <a:endParaRPr lang="es-MX" sz="700" b="1" i="0" u="none" strike="noStrike">
                        <a:solidFill>
                          <a:srgbClr val="000000"/>
                        </a:solidFill>
                        <a:effectLst/>
                        <a:latin typeface="Calibri"/>
                      </a:endParaRPr>
                    </a:p>
                  </a:txBody>
                  <a:tcPr marL="6171" marR="6171" marT="6172" marB="0" anchor="b">
                    <a:lnL>
                      <a:noFill/>
                    </a:lnL>
                    <a:lnR>
                      <a:noFill/>
                    </a:lnR>
                    <a:lnT>
                      <a:noFill/>
                    </a:lnT>
                    <a:lnB>
                      <a:noFill/>
                    </a:lnB>
                  </a:tcPr>
                </a:tc>
                <a:tc>
                  <a:txBody>
                    <a:bodyPr/>
                    <a:lstStyle/>
                    <a:p>
                      <a:pPr algn="l" fontAlgn="b"/>
                      <a:endParaRPr lang="es-MX" sz="700" b="1" i="0" u="none" strike="noStrike" dirty="0">
                        <a:solidFill>
                          <a:srgbClr val="000000"/>
                        </a:solidFill>
                        <a:effectLst/>
                        <a:latin typeface="Calibri"/>
                      </a:endParaRPr>
                    </a:p>
                  </a:txBody>
                  <a:tcPr marL="6171" marR="6171" marT="6172" marB="0" anchor="b">
                    <a:lnL>
                      <a:noFill/>
                    </a:lnL>
                    <a:lnR>
                      <a:noFill/>
                    </a:lnR>
                    <a:lnT>
                      <a:noFill/>
                    </a:lnT>
                    <a:lnB>
                      <a:noFill/>
                    </a:lnB>
                  </a:tcPr>
                </a:tc>
                <a:tc>
                  <a:txBody>
                    <a:bodyPr/>
                    <a:lstStyle/>
                    <a:p>
                      <a:pPr algn="l" fontAlgn="b"/>
                      <a:endParaRPr lang="es-MX" sz="700" b="1" i="0" u="none" strike="noStrike" dirty="0">
                        <a:solidFill>
                          <a:srgbClr val="000000"/>
                        </a:solidFill>
                        <a:effectLst/>
                        <a:latin typeface="Calibri"/>
                      </a:endParaRPr>
                    </a:p>
                  </a:txBody>
                  <a:tcPr marL="6171" marR="6171" marT="6172" marB="0" anchor="b">
                    <a:lnL>
                      <a:noFill/>
                    </a:lnL>
                    <a:lnR>
                      <a:noFill/>
                    </a:lnR>
                    <a:lnT>
                      <a:noFill/>
                    </a:lnT>
                    <a:lnB>
                      <a:noFill/>
                    </a:lnB>
                  </a:tcPr>
                </a:tc>
                <a:tc>
                  <a:txBody>
                    <a:bodyPr/>
                    <a:lstStyle/>
                    <a:p>
                      <a:pPr algn="l" fontAlgn="b"/>
                      <a:endParaRPr lang="es-MX" sz="700" b="1" i="0" u="none" strike="noStrike" dirty="0">
                        <a:solidFill>
                          <a:srgbClr val="000000"/>
                        </a:solidFill>
                        <a:effectLst/>
                        <a:latin typeface="Calibri"/>
                      </a:endParaRPr>
                    </a:p>
                  </a:txBody>
                  <a:tcPr marL="6171" marR="6171" marT="6172" marB="0" anchor="b">
                    <a:lnL>
                      <a:noFill/>
                    </a:lnL>
                    <a:lnR>
                      <a:noFill/>
                    </a:lnR>
                    <a:lnT>
                      <a:noFill/>
                    </a:lnT>
                    <a:lnB>
                      <a:noFill/>
                    </a:lnB>
                  </a:tcPr>
                </a:tc>
                <a:extLst>
                  <a:ext uri="{0D108BD9-81ED-4DB2-BD59-A6C34878D82A}">
                    <a16:rowId xmlns:a16="http://schemas.microsoft.com/office/drawing/2014/main" val="10033"/>
                  </a:ext>
                </a:extLst>
              </a:tr>
              <a:tr h="159971">
                <a:tc>
                  <a:txBody>
                    <a:bodyPr/>
                    <a:lstStyle/>
                    <a:p>
                      <a:pPr algn="l" fontAlgn="b"/>
                      <a:endParaRPr lang="es-MX" sz="700" b="1" i="0" u="none" strike="noStrike">
                        <a:solidFill>
                          <a:srgbClr val="000000"/>
                        </a:solidFill>
                        <a:effectLst/>
                        <a:latin typeface="Calibri"/>
                      </a:endParaRPr>
                    </a:p>
                  </a:txBody>
                  <a:tcPr marL="6171" marR="6171" marT="6172" marB="0" anchor="b">
                    <a:lnL>
                      <a:noFill/>
                    </a:lnL>
                    <a:lnR>
                      <a:noFill/>
                    </a:lnR>
                    <a:lnT>
                      <a:noFill/>
                    </a:lnT>
                    <a:lnB>
                      <a:noFill/>
                    </a:lnB>
                  </a:tcPr>
                </a:tc>
                <a:tc>
                  <a:txBody>
                    <a:bodyPr/>
                    <a:lstStyle/>
                    <a:p>
                      <a:pPr algn="l" fontAlgn="b"/>
                      <a:endParaRPr lang="es-MX" sz="700" b="1" i="0" u="none" strike="noStrike">
                        <a:solidFill>
                          <a:srgbClr val="000000"/>
                        </a:solidFill>
                        <a:effectLst/>
                        <a:latin typeface="Calibri"/>
                      </a:endParaRPr>
                    </a:p>
                  </a:txBody>
                  <a:tcPr marL="6171" marR="6171" marT="6172" marB="0" anchor="b">
                    <a:lnL>
                      <a:noFill/>
                    </a:lnL>
                    <a:lnR>
                      <a:noFill/>
                    </a:lnR>
                    <a:lnT>
                      <a:noFill/>
                    </a:lnT>
                    <a:lnB>
                      <a:noFill/>
                    </a:lnB>
                  </a:tcPr>
                </a:tc>
                <a:tc gridSpan="5">
                  <a:txBody>
                    <a:bodyPr/>
                    <a:lstStyle/>
                    <a:p>
                      <a:pPr algn="ctr" fontAlgn="ctr"/>
                      <a:r>
                        <a:rPr lang="es-MX" sz="900" b="1" i="0" u="none" strike="noStrike" dirty="0">
                          <a:solidFill>
                            <a:srgbClr val="000000"/>
                          </a:solidFill>
                          <a:effectLst/>
                          <a:latin typeface="Arial Black" pitchFamily="34" charset="0"/>
                        </a:rPr>
                        <a:t>NOTAS A LOS ESTADOS FINANCIEROS</a:t>
                      </a:r>
                    </a:p>
                  </a:txBody>
                  <a:tcPr marL="6171" marR="6171" marT="6172" marB="0" anchor="b">
                    <a:lnL>
                      <a:noFill/>
                    </a:lnL>
                    <a:lnR>
                      <a:noFill/>
                    </a:lnR>
                    <a:lnT>
                      <a:noFill/>
                    </a:lnT>
                    <a:lnB>
                      <a:noFill/>
                    </a:lnB>
                  </a:tcPr>
                </a:tc>
                <a:tc hMerge="1">
                  <a:txBody>
                    <a:bodyPr/>
                    <a:lstStyle/>
                    <a:p>
                      <a:pPr algn="ctr" fontAlgn="ctr"/>
                      <a:endParaRPr lang="es-MX" sz="900" b="1" i="0" u="none" strike="noStrike" dirty="0">
                        <a:solidFill>
                          <a:srgbClr val="000000"/>
                        </a:solidFill>
                        <a:effectLst/>
                        <a:latin typeface="Arial Black" pitchFamily="34" charset="0"/>
                      </a:endParaRPr>
                    </a:p>
                  </a:txBody>
                  <a:tcPr marL="6171" marR="6171" marT="6171" marB="0" anchor="ctr">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pPr algn="l" fontAlgn="b"/>
                      <a:endParaRPr lang="es-MX" sz="700" b="1" i="0" u="none" strike="noStrike" dirty="0">
                        <a:solidFill>
                          <a:srgbClr val="000000"/>
                        </a:solidFill>
                        <a:effectLst/>
                        <a:latin typeface="Calibri"/>
                      </a:endParaRPr>
                    </a:p>
                  </a:txBody>
                  <a:tcPr marL="6171" marR="6171" marT="6171" marB="0" anchor="b">
                    <a:lnL>
                      <a:noFill/>
                    </a:lnL>
                    <a:lnR>
                      <a:noFill/>
                    </a:lnR>
                    <a:lnT>
                      <a:noFill/>
                    </a:lnT>
                    <a:lnB>
                      <a:noFill/>
                    </a:lnB>
                  </a:tcPr>
                </a:tc>
                <a:tc>
                  <a:txBody>
                    <a:bodyPr/>
                    <a:lstStyle/>
                    <a:p>
                      <a:pPr algn="l" fontAlgn="b"/>
                      <a:endParaRPr lang="es-MX" sz="700" b="1" i="0" u="none" strike="noStrike" dirty="0">
                        <a:solidFill>
                          <a:srgbClr val="000000"/>
                        </a:solidFill>
                        <a:effectLst/>
                        <a:latin typeface="Calibri"/>
                      </a:endParaRPr>
                    </a:p>
                  </a:txBody>
                  <a:tcPr marL="6171" marR="6171" marT="6172" marB="0" anchor="b">
                    <a:lnL>
                      <a:noFill/>
                    </a:lnL>
                    <a:lnR>
                      <a:noFill/>
                    </a:lnR>
                    <a:lnT>
                      <a:noFill/>
                    </a:lnT>
                    <a:lnB>
                      <a:noFill/>
                    </a:lnB>
                  </a:tcPr>
                </a:tc>
                <a:tc>
                  <a:txBody>
                    <a:bodyPr/>
                    <a:lstStyle/>
                    <a:p>
                      <a:pPr algn="l" fontAlgn="b"/>
                      <a:endParaRPr lang="es-MX" sz="700" b="1" i="0" u="none" strike="noStrike" dirty="0">
                        <a:solidFill>
                          <a:srgbClr val="000000"/>
                        </a:solidFill>
                        <a:effectLst/>
                        <a:latin typeface="Calibri"/>
                      </a:endParaRPr>
                    </a:p>
                  </a:txBody>
                  <a:tcPr marL="6171" marR="6171" marT="6172" marB="0" anchor="b">
                    <a:lnL>
                      <a:noFill/>
                    </a:lnL>
                    <a:lnR>
                      <a:noFill/>
                    </a:lnR>
                    <a:lnT>
                      <a:noFill/>
                    </a:lnT>
                    <a:lnB>
                      <a:noFill/>
                    </a:lnB>
                  </a:tcPr>
                </a:tc>
                <a:extLst>
                  <a:ext uri="{0D108BD9-81ED-4DB2-BD59-A6C34878D82A}">
                    <a16:rowId xmlns:a16="http://schemas.microsoft.com/office/drawing/2014/main" val="10034"/>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AD0215-482A-0B94-24BF-EBCDFBF552A1}"/>
              </a:ext>
            </a:extLst>
          </p:cNvPr>
          <p:cNvSpPr>
            <a:spLocks noGrp="1"/>
          </p:cNvSpPr>
          <p:nvPr>
            <p:ph type="title"/>
          </p:nvPr>
        </p:nvSpPr>
        <p:spPr/>
        <p:txBody>
          <a:bodyPr/>
          <a:lstStyle/>
          <a:p>
            <a:r>
              <a:rPr lang="es-MX" dirty="0"/>
              <a:t>Periodo contable</a:t>
            </a:r>
          </a:p>
        </p:txBody>
      </p:sp>
      <p:sp>
        <p:nvSpPr>
          <p:cNvPr id="3" name="Marcador de contenido 2">
            <a:extLst>
              <a:ext uri="{FF2B5EF4-FFF2-40B4-BE49-F238E27FC236}">
                <a16:creationId xmlns:a16="http://schemas.microsoft.com/office/drawing/2014/main" id="{61F6C999-9B03-DC14-7377-F88435CB7709}"/>
              </a:ext>
            </a:extLst>
          </p:cNvPr>
          <p:cNvSpPr>
            <a:spLocks noGrp="1"/>
          </p:cNvSpPr>
          <p:nvPr>
            <p:ph idx="1"/>
          </p:nvPr>
        </p:nvSpPr>
        <p:spPr/>
        <p:txBody>
          <a:bodyPr>
            <a:normAutofit/>
          </a:bodyPr>
          <a:lstStyle/>
          <a:p>
            <a:pPr algn="just"/>
            <a:r>
              <a:rPr lang="es-MX" b="0" i="0" u="none" strike="noStrike" baseline="0" dirty="0">
                <a:latin typeface="ChaparralPro-Regular"/>
              </a:rPr>
              <a:t>Los efectos derivados de las transacciones y otros eventos que afectan económicamente a una entidad deben identificarse con un periodo convencionalmente determinado (periodo contable),a fin de informar en forma periódica la situación financiera y el resultado de sus operaciones.</a:t>
            </a:r>
          </a:p>
          <a:p>
            <a:pPr algn="just"/>
            <a:r>
              <a:rPr lang="es-MX" b="0" i="0" u="none" strike="noStrike" baseline="0" dirty="0">
                <a:latin typeface="ChaparralPro-Regular"/>
              </a:rPr>
              <a:t>El concepto de periodo contable asume que la actividad económica de la entidad, la cual tiene una existencia indefinida, puede ser dividida en periodos convencionales, los cuales varían en extensión, para presentar la situación financiera, los resultados de operación, los cambios en el capital contable y los flujos de efectivo, incluyendo operaciones que, si bien no han concluido totalmente, ya han tenido un efecto económico.</a:t>
            </a:r>
            <a:endParaRPr lang="es-MX" sz="2400" dirty="0"/>
          </a:p>
        </p:txBody>
      </p:sp>
    </p:spTree>
    <p:extLst>
      <p:ext uri="{BB962C8B-B14F-4D97-AF65-F5344CB8AC3E}">
        <p14:creationId xmlns:p14="http://schemas.microsoft.com/office/powerpoint/2010/main" val="7858658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F83F87-5CF5-E974-5878-928999EA2C60}"/>
              </a:ext>
            </a:extLst>
          </p:cNvPr>
          <p:cNvSpPr>
            <a:spLocks noGrp="1"/>
          </p:cNvSpPr>
          <p:nvPr>
            <p:ph type="title"/>
          </p:nvPr>
        </p:nvSpPr>
        <p:spPr/>
        <p:txBody>
          <a:bodyPr/>
          <a:lstStyle/>
          <a:p>
            <a:r>
              <a:rPr lang="es-MX" dirty="0"/>
              <a:t>Duración del periodo contable</a:t>
            </a:r>
          </a:p>
        </p:txBody>
      </p:sp>
      <p:sp>
        <p:nvSpPr>
          <p:cNvPr id="3" name="Marcador de contenido 2">
            <a:extLst>
              <a:ext uri="{FF2B5EF4-FFF2-40B4-BE49-F238E27FC236}">
                <a16:creationId xmlns:a16="http://schemas.microsoft.com/office/drawing/2014/main" id="{A937398C-5ACE-0D26-730C-B743F5DCF1DF}"/>
              </a:ext>
            </a:extLst>
          </p:cNvPr>
          <p:cNvSpPr>
            <a:spLocks noGrp="1"/>
          </p:cNvSpPr>
          <p:nvPr>
            <p:ph idx="1"/>
          </p:nvPr>
        </p:nvSpPr>
        <p:spPr/>
        <p:txBody>
          <a:bodyPr/>
          <a:lstStyle/>
          <a:p>
            <a:pPr algn="just"/>
            <a:r>
              <a:rPr lang="es-MX" dirty="0"/>
              <a:t>Para este fin, se establece que el periodo contable debe ser equivalente a un ciclo normal de operaciones de la entidad, cuando este sea igual o mayor a un año; cuando el ciclo sea menor a un año o no pueda identificarse, debe considerarse como periodo contable un ejercicio social que no exceda de un año. </a:t>
            </a:r>
          </a:p>
          <a:p>
            <a:pPr algn="just"/>
            <a:r>
              <a:rPr lang="es-MX" dirty="0"/>
              <a:t>El ciclo normal de operaciones de una entidad industrial o comercial es el tiempo comprendido entre la adquisición de inventarios, su procesamiento, su venta y la cobranza de esta última. </a:t>
            </a:r>
          </a:p>
          <a:p>
            <a:pPr algn="just"/>
            <a:r>
              <a:rPr lang="es-MX" dirty="0"/>
              <a:t>El ciclo normal de operaciones de una entidad de servicios o financiera se define convencionalmente como de un año. </a:t>
            </a:r>
          </a:p>
          <a:p>
            <a:pPr algn="just"/>
            <a:r>
              <a:rPr lang="es-MX" dirty="0"/>
              <a:t>En cualquier caso, la preparación de los estados financieros no debe exceder a un año.</a:t>
            </a:r>
          </a:p>
        </p:txBody>
      </p:sp>
    </p:spTree>
    <p:extLst>
      <p:ext uri="{BB962C8B-B14F-4D97-AF65-F5344CB8AC3E}">
        <p14:creationId xmlns:p14="http://schemas.microsoft.com/office/powerpoint/2010/main" val="7493547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D6BB9D-AB37-A736-F0EC-025014D09137}"/>
              </a:ext>
            </a:extLst>
          </p:cNvPr>
          <p:cNvSpPr>
            <a:spLocks noGrp="1"/>
          </p:cNvSpPr>
          <p:nvPr>
            <p:ph type="title"/>
          </p:nvPr>
        </p:nvSpPr>
        <p:spPr/>
        <p:txBody>
          <a:bodyPr/>
          <a:lstStyle/>
          <a:p>
            <a:r>
              <a:rPr lang="es-MX" dirty="0"/>
              <a:t>Devengación de operaciones en periodo contable</a:t>
            </a:r>
          </a:p>
        </p:txBody>
      </p:sp>
      <p:sp>
        <p:nvSpPr>
          <p:cNvPr id="3" name="Marcador de contenido 2">
            <a:extLst>
              <a:ext uri="{FF2B5EF4-FFF2-40B4-BE49-F238E27FC236}">
                <a16:creationId xmlns:a16="http://schemas.microsoft.com/office/drawing/2014/main" id="{5D00300A-82A1-22D6-7BCF-FEC5A87C87E9}"/>
              </a:ext>
            </a:extLst>
          </p:cNvPr>
          <p:cNvSpPr>
            <a:spLocks noGrp="1"/>
          </p:cNvSpPr>
          <p:nvPr>
            <p:ph idx="1"/>
          </p:nvPr>
        </p:nvSpPr>
        <p:spPr/>
        <p:txBody>
          <a:bodyPr/>
          <a:lstStyle/>
          <a:p>
            <a:r>
              <a:rPr lang="es-MX" dirty="0"/>
              <a:t>La </a:t>
            </a:r>
            <a:r>
              <a:rPr lang="es-MX" dirty="0" err="1"/>
              <a:t>devengación</a:t>
            </a:r>
            <a:r>
              <a:rPr lang="es-MX" dirty="0"/>
              <a:t> en cada periodo contable considera 3 situaciones:</a:t>
            </a:r>
          </a:p>
          <a:p>
            <a:pPr algn="l"/>
            <a:r>
              <a:rPr lang="es-MX" sz="1800" b="0" i="0" u="none" strike="noStrike" baseline="0" dirty="0">
                <a:latin typeface="ChaparralPro-Regular"/>
              </a:rPr>
              <a:t>a) Reconocimiento de activos y pasivos de los que se devengarán ingresos, costos y gastos en un </a:t>
            </a:r>
            <a:r>
              <a:rPr lang="es-MX" sz="1800" b="1" i="0" u="none" strike="noStrike" baseline="0" dirty="0">
                <a:latin typeface="ChaparralPro-Regular"/>
              </a:rPr>
              <a:t>futuro</a:t>
            </a:r>
            <a:r>
              <a:rPr lang="es-MX" sz="1800" b="0" i="0" u="none" strike="noStrike" baseline="0" dirty="0">
                <a:latin typeface="ChaparralPro-Regular"/>
              </a:rPr>
              <a:t> para su adecuado enfrentamiento en resultados;</a:t>
            </a:r>
          </a:p>
          <a:p>
            <a:pPr algn="l"/>
            <a:r>
              <a:rPr lang="es-MX" sz="1800" b="0" i="0" u="none" strike="noStrike" baseline="0" dirty="0">
                <a:latin typeface="ChaparralPro-Regular"/>
              </a:rPr>
              <a:t>b) Reconocimiento en resultados de ingresos, costos y gastos devengados, aun cuando no se hayan cobrado o pagado todavía; y</a:t>
            </a:r>
          </a:p>
          <a:p>
            <a:pPr algn="l"/>
            <a:r>
              <a:rPr lang="es-MX" sz="1800" b="0" i="0" u="none" strike="noStrike" baseline="0" dirty="0">
                <a:latin typeface="ChaparralPro-Regular"/>
              </a:rPr>
              <a:t>c) Reconocimiento de entradas y salidas de efectivo con su reconocimiento directo en resultados.|</a:t>
            </a:r>
            <a:endParaRPr lang="es-MX" dirty="0"/>
          </a:p>
        </p:txBody>
      </p:sp>
    </p:spTree>
    <p:extLst>
      <p:ext uri="{BB962C8B-B14F-4D97-AF65-F5344CB8AC3E}">
        <p14:creationId xmlns:p14="http://schemas.microsoft.com/office/powerpoint/2010/main" val="22906915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89B679A-F6C6-99AC-9B96-D7178DF78D6E}"/>
              </a:ext>
            </a:extLst>
          </p:cNvPr>
          <p:cNvSpPr>
            <a:spLocks noGrp="1"/>
          </p:cNvSpPr>
          <p:nvPr>
            <p:ph type="title"/>
          </p:nvPr>
        </p:nvSpPr>
        <p:spPr>
          <a:xfrm>
            <a:off x="1097280" y="758952"/>
            <a:ext cx="10058400" cy="2532888"/>
          </a:xfrm>
        </p:spPr>
        <p:txBody>
          <a:bodyPr>
            <a:normAutofit/>
          </a:bodyPr>
          <a:lstStyle/>
          <a:p>
            <a:pPr algn="ctr"/>
            <a:r>
              <a:rPr lang="es-MX" sz="5400" dirty="0"/>
              <a:t>Características cualitativas de los Estados financieros</a:t>
            </a:r>
          </a:p>
        </p:txBody>
      </p:sp>
      <p:sp>
        <p:nvSpPr>
          <p:cNvPr id="5" name="Marcador de texto 4">
            <a:extLst>
              <a:ext uri="{FF2B5EF4-FFF2-40B4-BE49-F238E27FC236}">
                <a16:creationId xmlns:a16="http://schemas.microsoft.com/office/drawing/2014/main" id="{492E0B36-A3BF-F192-D97F-8C955FE18B5D}"/>
              </a:ext>
            </a:extLst>
          </p:cNvPr>
          <p:cNvSpPr>
            <a:spLocks noGrp="1"/>
          </p:cNvSpPr>
          <p:nvPr>
            <p:ph type="body" idx="1"/>
          </p:nvPr>
        </p:nvSpPr>
        <p:spPr/>
        <p:txBody>
          <a:bodyPr/>
          <a:lstStyle/>
          <a:p>
            <a:r>
              <a:rPr lang="es-MX" dirty="0"/>
              <a:t>Capitulo 40</a:t>
            </a:r>
          </a:p>
        </p:txBody>
      </p:sp>
    </p:spTree>
    <p:extLst>
      <p:ext uri="{BB962C8B-B14F-4D97-AF65-F5344CB8AC3E}">
        <p14:creationId xmlns:p14="http://schemas.microsoft.com/office/powerpoint/2010/main" val="25723565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E38E1A-624D-83B8-124B-4A008EB14240}"/>
              </a:ext>
            </a:extLst>
          </p:cNvPr>
          <p:cNvSpPr>
            <a:spLocks noGrp="1"/>
          </p:cNvSpPr>
          <p:nvPr>
            <p:ph type="title"/>
          </p:nvPr>
        </p:nvSpPr>
        <p:spPr/>
        <p:txBody>
          <a:bodyPr/>
          <a:lstStyle/>
          <a:p>
            <a:r>
              <a:rPr lang="es-MX" dirty="0"/>
              <a:t>Principales cambios</a:t>
            </a:r>
          </a:p>
        </p:txBody>
      </p:sp>
      <p:sp>
        <p:nvSpPr>
          <p:cNvPr id="3" name="Marcador de contenido 2">
            <a:extLst>
              <a:ext uri="{FF2B5EF4-FFF2-40B4-BE49-F238E27FC236}">
                <a16:creationId xmlns:a16="http://schemas.microsoft.com/office/drawing/2014/main" id="{C62A87A9-483D-ACBF-D936-52728E01A02D}"/>
              </a:ext>
            </a:extLst>
          </p:cNvPr>
          <p:cNvSpPr>
            <a:spLocks noGrp="1"/>
          </p:cNvSpPr>
          <p:nvPr>
            <p:ph idx="1"/>
          </p:nvPr>
        </p:nvSpPr>
        <p:spPr/>
        <p:txBody>
          <a:bodyPr>
            <a:normAutofit fontScale="92500" lnSpcReduction="10000"/>
          </a:bodyPr>
          <a:lstStyle/>
          <a:p>
            <a:pPr algn="just"/>
            <a:r>
              <a:rPr lang="es-MX" sz="1800" b="0" i="1" u="none" strike="noStrike" baseline="0" dirty="0">
                <a:latin typeface="ChaparralPro-Italic"/>
              </a:rPr>
              <a:t>Capítulo 40 – Características cualitativas de los </a:t>
            </a:r>
            <a:r>
              <a:rPr lang="es-MX" sz="1800" b="0" i="0" u="none" strike="noStrike" baseline="0" dirty="0">
                <a:latin typeface="ChaparralPro-Regular"/>
              </a:rPr>
              <a:t>estados f</a:t>
            </a:r>
            <a:r>
              <a:rPr lang="es-MX" sz="1800" b="0" i="1" u="none" strike="noStrike" baseline="0" dirty="0">
                <a:latin typeface="ChaparralPro-Italic"/>
              </a:rPr>
              <a:t>inancieros </a:t>
            </a:r>
          </a:p>
          <a:p>
            <a:pPr algn="just"/>
            <a:r>
              <a:rPr lang="es-MX" sz="1800" b="0" i="0" u="none" strike="noStrike" baseline="0" dirty="0">
                <a:latin typeface="ChaparralPro-Regular"/>
              </a:rPr>
              <a:t>El principal cambio en este capítulo es una reestructuración de la jerarquía y la descripción de las características cualitativas de los estados financieros. En la NIF A-4 anterior se dividieron las características cualitativas entre </a:t>
            </a:r>
            <a:r>
              <a:rPr lang="es-MX" sz="1800" b="0" i="1" u="none" strike="noStrike" baseline="0" dirty="0">
                <a:latin typeface="ChaparralPro-Italic"/>
              </a:rPr>
              <a:t>primarias y secundarias</a:t>
            </a:r>
            <a:r>
              <a:rPr lang="es-MX" sz="1800" b="0" i="0" u="none" strike="noStrike" baseline="0" dirty="0">
                <a:latin typeface="ChaparralPro-Regular"/>
              </a:rPr>
              <a:t>. En esta NIF las características cualitativas se dividen en </a:t>
            </a:r>
            <a:r>
              <a:rPr lang="es-MX" sz="1800" b="0" i="1" u="none" strike="noStrike" baseline="0" dirty="0">
                <a:latin typeface="ChaparralPro-Italic"/>
              </a:rPr>
              <a:t>fundamentales y de mejora</a:t>
            </a:r>
            <a:r>
              <a:rPr lang="es-MX" sz="1800" b="0" i="0" u="none" strike="noStrike" baseline="0" dirty="0">
                <a:latin typeface="ChaparralPro-Regular"/>
              </a:rPr>
              <a:t>.</a:t>
            </a:r>
          </a:p>
          <a:p>
            <a:pPr algn="just"/>
            <a:r>
              <a:rPr lang="es-MX" sz="1800" b="0" i="0" u="none" strike="noStrike" baseline="0" dirty="0">
                <a:latin typeface="ChaparralPro-Regular"/>
              </a:rPr>
              <a:t>Las características fundamentales, aunque llamadas primarias, en la NIF A-4 anterior incluyeron la confiabilidad, la relevancia, la comprensibilidad y la comparabilidad y en esta NIF sólo se incluyen dos características fundamentales: la relevancia y la representación fiel (antes confiabilidad).</a:t>
            </a:r>
          </a:p>
          <a:p>
            <a:pPr marL="0" indent="0" algn="just">
              <a:buNone/>
            </a:pPr>
            <a:r>
              <a:rPr lang="es-MX" sz="1800" b="0" i="0" u="none" strike="noStrike" baseline="0" dirty="0">
                <a:latin typeface="ChaparralPro-Regular"/>
              </a:rPr>
              <a:t>Como consecuencia, las anteriores características primarias de comprensibilidad y comparabilidad ahora se consideran características de mejora, debido a que los estados financieros sin estas características secundarias aún pueden ser útiles para la toma de decisiones económicas.</a:t>
            </a:r>
          </a:p>
          <a:p>
            <a:pPr algn="just"/>
            <a:r>
              <a:rPr lang="es-MX" sz="1800" b="0" i="0" u="none" strike="noStrike" baseline="0" dirty="0">
                <a:latin typeface="ChaparralPro-Regular"/>
              </a:rPr>
              <a:t>En esta nueva jerarquía, la distinción entre las características cualitativas fundamentales y las de mejora es que las fundamentales son de estricto cumplimiento, mientras que las de mejora se cumplen a sus máximos posibles, pero son altamente deseables. Los estados financieros sin las dos características fundamentales de relevancia y representación fiel no son útiles, y no se vuelven útiles por ser comparables, verificables, oportunos o comprensibles.</a:t>
            </a:r>
            <a:endParaRPr lang="es-MX" dirty="0"/>
          </a:p>
        </p:txBody>
      </p:sp>
    </p:spTree>
    <p:extLst>
      <p:ext uri="{BB962C8B-B14F-4D97-AF65-F5344CB8AC3E}">
        <p14:creationId xmlns:p14="http://schemas.microsoft.com/office/powerpoint/2010/main" val="23712021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17CB40-71EB-B081-F8FF-98EDE710F75D}"/>
              </a:ext>
            </a:extLst>
          </p:cNvPr>
          <p:cNvSpPr>
            <a:spLocks noGrp="1"/>
          </p:cNvSpPr>
          <p:nvPr>
            <p:ph type="title"/>
          </p:nvPr>
        </p:nvSpPr>
        <p:spPr/>
        <p:txBody>
          <a:bodyPr/>
          <a:lstStyle/>
          <a:p>
            <a:r>
              <a:rPr lang="es-MX" dirty="0"/>
              <a:t>Tipos de </a:t>
            </a:r>
            <a:r>
              <a:rPr lang="es-MX" dirty="0" err="1"/>
              <a:t>caracteristicas</a:t>
            </a:r>
            <a:endParaRPr lang="es-MX" dirty="0"/>
          </a:p>
        </p:txBody>
      </p:sp>
      <p:sp>
        <p:nvSpPr>
          <p:cNvPr id="3" name="Marcador de contenido 2">
            <a:extLst>
              <a:ext uri="{FF2B5EF4-FFF2-40B4-BE49-F238E27FC236}">
                <a16:creationId xmlns:a16="http://schemas.microsoft.com/office/drawing/2014/main" id="{5708BAED-8C17-1038-F7C5-C2338D6269B8}"/>
              </a:ext>
            </a:extLst>
          </p:cNvPr>
          <p:cNvSpPr>
            <a:spLocks noGrp="1"/>
          </p:cNvSpPr>
          <p:nvPr>
            <p:ph idx="1"/>
          </p:nvPr>
        </p:nvSpPr>
        <p:spPr/>
        <p:txBody>
          <a:bodyPr/>
          <a:lstStyle/>
          <a:p>
            <a:pPr algn="just"/>
            <a:r>
              <a:rPr lang="es-MX" dirty="0"/>
              <a:t>La utilidad es la característica fundamental que deben tener los estados financieros; esta se define como la cualidad de satisfacer las necesidades comunes de los usuarios y constituye el punto de partida para derivar las características cualitativas restantes, las cuales se clasifican en:</a:t>
            </a:r>
          </a:p>
          <a:p>
            <a:pPr algn="just"/>
            <a:r>
              <a:rPr lang="es-MX" dirty="0"/>
              <a:t>a) Características cualitativas fundamentales; y</a:t>
            </a:r>
          </a:p>
          <a:p>
            <a:pPr algn="just"/>
            <a:r>
              <a:rPr lang="es-MX" dirty="0"/>
              <a:t>b) Características cualitativas de mejora.</a:t>
            </a:r>
          </a:p>
        </p:txBody>
      </p:sp>
    </p:spTree>
    <p:extLst>
      <p:ext uri="{BB962C8B-B14F-4D97-AF65-F5344CB8AC3E}">
        <p14:creationId xmlns:p14="http://schemas.microsoft.com/office/powerpoint/2010/main" val="8722456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C9A6D0-A24A-1F72-D02A-FA3214EFC1D8}"/>
              </a:ext>
            </a:extLst>
          </p:cNvPr>
          <p:cNvSpPr>
            <a:spLocks noGrp="1"/>
          </p:cNvSpPr>
          <p:nvPr>
            <p:ph type="title"/>
          </p:nvPr>
        </p:nvSpPr>
        <p:spPr/>
        <p:txBody>
          <a:bodyPr/>
          <a:lstStyle/>
          <a:p>
            <a:r>
              <a:rPr lang="es-MX" dirty="0"/>
              <a:t>Comparativo de cambios</a:t>
            </a:r>
          </a:p>
        </p:txBody>
      </p:sp>
      <p:pic>
        <p:nvPicPr>
          <p:cNvPr id="4" name="Marcador de contenido 3">
            <a:extLst>
              <a:ext uri="{FF2B5EF4-FFF2-40B4-BE49-F238E27FC236}">
                <a16:creationId xmlns:a16="http://schemas.microsoft.com/office/drawing/2014/main" id="{0B0BEC74-8F6D-1D51-0F15-3232F8A84B0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84987" y="1846263"/>
            <a:ext cx="9056216" cy="4335081"/>
          </a:xfrm>
          <a:prstGeom prst="rect">
            <a:avLst/>
          </a:prstGeom>
          <a:noFill/>
          <a:ln>
            <a:noFill/>
          </a:ln>
        </p:spPr>
      </p:pic>
    </p:spTree>
    <p:extLst>
      <p:ext uri="{BB962C8B-B14F-4D97-AF65-F5344CB8AC3E}">
        <p14:creationId xmlns:p14="http://schemas.microsoft.com/office/powerpoint/2010/main" val="22068987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4ABE1F-29B5-C8CC-D91A-866E092E0B26}"/>
              </a:ext>
            </a:extLst>
          </p:cNvPr>
          <p:cNvSpPr>
            <a:spLocks noGrp="1"/>
          </p:cNvSpPr>
          <p:nvPr>
            <p:ph type="title"/>
          </p:nvPr>
        </p:nvSpPr>
        <p:spPr/>
        <p:txBody>
          <a:bodyPr/>
          <a:lstStyle/>
          <a:p>
            <a:r>
              <a:rPr lang="es-MX" dirty="0"/>
              <a:t>Diferencias entre fundamentales y de mejora.</a:t>
            </a:r>
          </a:p>
        </p:txBody>
      </p:sp>
      <p:sp>
        <p:nvSpPr>
          <p:cNvPr id="3" name="Marcador de contenido 2">
            <a:extLst>
              <a:ext uri="{FF2B5EF4-FFF2-40B4-BE49-F238E27FC236}">
                <a16:creationId xmlns:a16="http://schemas.microsoft.com/office/drawing/2014/main" id="{F79A183B-438B-7633-5F6C-0ACEE2F8C734}"/>
              </a:ext>
            </a:extLst>
          </p:cNvPr>
          <p:cNvSpPr>
            <a:spLocks noGrp="1"/>
          </p:cNvSpPr>
          <p:nvPr>
            <p:ph idx="1"/>
          </p:nvPr>
        </p:nvSpPr>
        <p:spPr/>
        <p:txBody>
          <a:bodyPr>
            <a:normAutofit/>
          </a:bodyPr>
          <a:lstStyle/>
          <a:p>
            <a:pPr algn="just"/>
            <a:r>
              <a:rPr lang="es-MX" b="0" i="0" u="none" strike="noStrike" baseline="0" dirty="0">
                <a:latin typeface="ChaparralPro-Regular"/>
              </a:rPr>
              <a:t>La distinción entre las características cualitativas fundamentales y las de mejora es que las fundamentales deben cumplirse sin excepción alguna para que los estados financieros sean útiles, mientras que las de mejora son altamente deseables y deben cumplirse a su nivel máximo posible. </a:t>
            </a:r>
          </a:p>
          <a:p>
            <a:pPr algn="just"/>
            <a:r>
              <a:rPr lang="es-MX" b="0" i="0" u="none" strike="noStrike" baseline="0" dirty="0">
                <a:latin typeface="ChaparralPro-Regular"/>
              </a:rPr>
              <a:t>Los estados financieros sin las características cualitativas fundamentales no son útiles, y no se vuelven útiles al tener sólo las características cualitativas de mejora.</a:t>
            </a:r>
            <a:endParaRPr lang="es-MX" sz="2400" dirty="0"/>
          </a:p>
        </p:txBody>
      </p:sp>
    </p:spTree>
    <p:extLst>
      <p:ext uri="{BB962C8B-B14F-4D97-AF65-F5344CB8AC3E}">
        <p14:creationId xmlns:p14="http://schemas.microsoft.com/office/powerpoint/2010/main" val="17781404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8A155B-0B01-08C1-0D15-9A492807BD1B}"/>
              </a:ext>
            </a:extLst>
          </p:cNvPr>
          <p:cNvSpPr>
            <a:spLocks noGrp="1"/>
          </p:cNvSpPr>
          <p:nvPr>
            <p:ph type="title"/>
          </p:nvPr>
        </p:nvSpPr>
        <p:spPr/>
        <p:txBody>
          <a:bodyPr/>
          <a:lstStyle/>
          <a:p>
            <a:r>
              <a:rPr lang="es-MX" dirty="0"/>
              <a:t>Características Fundamentales</a:t>
            </a:r>
          </a:p>
        </p:txBody>
      </p:sp>
      <p:sp>
        <p:nvSpPr>
          <p:cNvPr id="3" name="Marcador de contenido 2">
            <a:extLst>
              <a:ext uri="{FF2B5EF4-FFF2-40B4-BE49-F238E27FC236}">
                <a16:creationId xmlns:a16="http://schemas.microsoft.com/office/drawing/2014/main" id="{56C900B2-EEE6-48A6-4FD3-F87FA7B8817C}"/>
              </a:ext>
            </a:extLst>
          </p:cNvPr>
          <p:cNvSpPr>
            <a:spLocks noGrp="1"/>
          </p:cNvSpPr>
          <p:nvPr>
            <p:ph idx="1"/>
          </p:nvPr>
        </p:nvSpPr>
        <p:spPr/>
        <p:txBody>
          <a:bodyPr/>
          <a:lstStyle/>
          <a:p>
            <a:pPr algn="l"/>
            <a:r>
              <a:rPr lang="es-MX" sz="1800" b="1" i="0" u="sng" strike="noStrike" baseline="0" dirty="0">
                <a:latin typeface="ChaparralPro-Regular"/>
              </a:rPr>
              <a:t>Relevancia</a:t>
            </a:r>
          </a:p>
          <a:p>
            <a:pPr algn="l"/>
            <a:r>
              <a:rPr lang="es-MX" sz="1800" b="0" i="0" u="none" strike="noStrike" baseline="0" dirty="0">
                <a:latin typeface="ChaparralPro-Regular"/>
              </a:rPr>
              <a:t>Los estados financieros son relevantes cuando influyen en la toma de decisiones económicas de quienes los utilizan. </a:t>
            </a:r>
          </a:p>
          <a:p>
            <a:pPr algn="l"/>
            <a:r>
              <a:rPr lang="es-MX" sz="1800" b="0" i="0" u="none" strike="noStrike" baseline="0" dirty="0">
                <a:latin typeface="ChaparralPro-Regular"/>
              </a:rPr>
              <a:t>Para que los estados financieros sean relevantes deben:</a:t>
            </a:r>
          </a:p>
          <a:p>
            <a:pPr algn="l"/>
            <a:r>
              <a:rPr lang="es-MX" sz="1800" b="0" i="0" u="none" strike="noStrike" baseline="0" dirty="0">
                <a:latin typeface="ChaparralPro-Regular"/>
              </a:rPr>
              <a:t>a) Servir de base en la elaboración de predicciones y en su confirmación (</a:t>
            </a:r>
            <a:r>
              <a:rPr lang="es-MX" sz="1800" b="0" i="1" u="none" strike="noStrike" baseline="0" dirty="0">
                <a:latin typeface="ChaparralPro-Italic"/>
              </a:rPr>
              <a:t>valores de predicción </a:t>
            </a:r>
            <a:r>
              <a:rPr lang="es-MX" sz="1800" b="0" i="0" u="none" strike="noStrike" baseline="0" dirty="0">
                <a:latin typeface="ChaparralPro-Regular"/>
              </a:rPr>
              <a:t>y de </a:t>
            </a:r>
            <a:r>
              <a:rPr lang="es-MX" sz="1800" b="0" i="1" u="none" strike="noStrike" baseline="0" dirty="0">
                <a:latin typeface="ChaparralPro-Italic"/>
              </a:rPr>
              <a:t>confirmación</a:t>
            </a:r>
            <a:r>
              <a:rPr lang="es-MX" sz="1800" b="0" i="0" u="none" strike="noStrike" baseline="0" dirty="0">
                <a:latin typeface="ChaparralPro-Regular"/>
              </a:rPr>
              <a:t>); y</a:t>
            </a:r>
          </a:p>
          <a:p>
            <a:pPr algn="l"/>
            <a:r>
              <a:rPr lang="es-MX" sz="1800" b="0" i="0" u="none" strike="noStrike" baseline="0" dirty="0">
                <a:latin typeface="ChaparralPro-Regular"/>
              </a:rPr>
              <a:t>b) Mostrar los aspectos más significativos de la entidad reconocidos contablemente (</a:t>
            </a:r>
            <a:r>
              <a:rPr lang="es-MX" sz="1800" b="0" i="1" u="none" strike="noStrike" baseline="0" dirty="0">
                <a:latin typeface="ChaparralPro-Italic"/>
              </a:rPr>
              <a:t>importancia relativa</a:t>
            </a:r>
            <a:r>
              <a:rPr lang="es-MX" sz="1800" b="0" i="0" u="none" strike="noStrike" baseline="0" dirty="0">
                <a:latin typeface="ChaparralPro-Regular"/>
              </a:rPr>
              <a:t>)</a:t>
            </a:r>
            <a:endParaRPr lang="es-MX" dirty="0"/>
          </a:p>
        </p:txBody>
      </p:sp>
    </p:spTree>
    <p:extLst>
      <p:ext uri="{BB962C8B-B14F-4D97-AF65-F5344CB8AC3E}">
        <p14:creationId xmlns:p14="http://schemas.microsoft.com/office/powerpoint/2010/main" val="4058117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80C363-6690-628E-9F52-E83977F65D25}"/>
              </a:ext>
            </a:extLst>
          </p:cNvPr>
          <p:cNvSpPr>
            <a:spLocks noGrp="1"/>
          </p:cNvSpPr>
          <p:nvPr>
            <p:ph type="title"/>
          </p:nvPr>
        </p:nvSpPr>
        <p:spPr/>
        <p:txBody>
          <a:bodyPr/>
          <a:lstStyle/>
          <a:p>
            <a:r>
              <a:rPr lang="es-MX" dirty="0"/>
              <a:t>Características Fundamentales</a:t>
            </a:r>
          </a:p>
        </p:txBody>
      </p:sp>
      <p:sp>
        <p:nvSpPr>
          <p:cNvPr id="3" name="Marcador de contenido 2">
            <a:extLst>
              <a:ext uri="{FF2B5EF4-FFF2-40B4-BE49-F238E27FC236}">
                <a16:creationId xmlns:a16="http://schemas.microsoft.com/office/drawing/2014/main" id="{43FF3C44-188A-6F63-CE51-FAA003AFCBCB}"/>
              </a:ext>
            </a:extLst>
          </p:cNvPr>
          <p:cNvSpPr>
            <a:spLocks noGrp="1"/>
          </p:cNvSpPr>
          <p:nvPr>
            <p:ph idx="1"/>
          </p:nvPr>
        </p:nvSpPr>
        <p:spPr/>
        <p:txBody>
          <a:bodyPr>
            <a:normAutofit/>
          </a:bodyPr>
          <a:lstStyle/>
          <a:p>
            <a:pPr algn="just"/>
            <a:r>
              <a:rPr lang="es-MX" b="1" u="sng" dirty="0"/>
              <a:t>Valores de Predicción y Confirmación</a:t>
            </a:r>
          </a:p>
          <a:p>
            <a:pPr algn="just"/>
            <a:r>
              <a:rPr lang="es-MX" dirty="0"/>
              <a:t>La predicción y la confirmación se dan en diferentes momentos, pero forman parte de un mismo proceso, ya que sin el conocimiento del pasado las predicciones carecen de fundamento y, sin un análisis posterior, no se pueden confirmar. Los resultados de dicho análisis posterior pueden ayudar a corregir y mejorar los procedimientos que se utilizaron para hacer esas predicciones anteriores. </a:t>
            </a:r>
          </a:p>
          <a:p>
            <a:pPr algn="just"/>
            <a:r>
              <a:rPr lang="es-MX" dirty="0"/>
              <a:t>Para servir de base en la elaboración de predicciones, la información contenida en los estados financieros no necesita estar explícitamente en forma de datos prospectivos; sin embargo, la capacidad de hacer predicciones a partir de los estados financieros puede acrecentarse por la manera como es presentada la información sobre las transacciones y otros eventos, que han afectado económicamente a la entidad.</a:t>
            </a:r>
          </a:p>
        </p:txBody>
      </p:sp>
    </p:spTree>
    <p:extLst>
      <p:ext uri="{BB962C8B-B14F-4D97-AF65-F5344CB8AC3E}">
        <p14:creationId xmlns:p14="http://schemas.microsoft.com/office/powerpoint/2010/main" val="35919311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C039EB-B7C1-D86C-CA8F-835370F86B98}"/>
              </a:ext>
            </a:extLst>
          </p:cNvPr>
          <p:cNvSpPr>
            <a:spLocks noGrp="1"/>
          </p:cNvSpPr>
          <p:nvPr>
            <p:ph type="title"/>
          </p:nvPr>
        </p:nvSpPr>
        <p:spPr/>
        <p:txBody>
          <a:bodyPr/>
          <a:lstStyle/>
          <a:p>
            <a:r>
              <a:rPr lang="es-MX" dirty="0"/>
              <a:t>Características Fundamentales</a:t>
            </a:r>
          </a:p>
        </p:txBody>
      </p:sp>
      <p:sp>
        <p:nvSpPr>
          <p:cNvPr id="3" name="Marcador de contenido 2">
            <a:extLst>
              <a:ext uri="{FF2B5EF4-FFF2-40B4-BE49-F238E27FC236}">
                <a16:creationId xmlns:a16="http://schemas.microsoft.com/office/drawing/2014/main" id="{E46E210A-9E23-A90E-2CE8-E13DF7000116}"/>
              </a:ext>
            </a:extLst>
          </p:cNvPr>
          <p:cNvSpPr>
            <a:spLocks noGrp="1"/>
          </p:cNvSpPr>
          <p:nvPr>
            <p:ph idx="1"/>
          </p:nvPr>
        </p:nvSpPr>
        <p:spPr/>
        <p:txBody>
          <a:bodyPr>
            <a:normAutofit/>
          </a:bodyPr>
          <a:lstStyle/>
          <a:p>
            <a:pPr algn="just"/>
            <a:r>
              <a:rPr lang="es-MX" b="1" u="sng" dirty="0"/>
              <a:t>Importancia Relativa.</a:t>
            </a:r>
          </a:p>
          <a:p>
            <a:pPr algn="just"/>
            <a:r>
              <a:rPr lang="es-MX" dirty="0"/>
              <a:t>La información tiene importancia relativa si existe el riesgo de que su omisión o presentación errónea afecte la percepción de los usuarios para su toma de decisiones.</a:t>
            </a:r>
          </a:p>
          <a:p>
            <a:pPr marL="0" indent="0" algn="just">
              <a:buNone/>
            </a:pPr>
            <a:r>
              <a:rPr lang="es-MX" dirty="0"/>
              <a:t>La importancia relativa tiene una extensa gama de posibilidades de utilizar el juicio profesional, según sean las circunstancias particulares en las que se reconoce una transacción u otro evento en los estados financieros.</a:t>
            </a:r>
          </a:p>
          <a:p>
            <a:pPr marL="0" indent="0" algn="just">
              <a:buNone/>
            </a:pPr>
            <a:r>
              <a:rPr lang="es-MX" dirty="0"/>
              <a:t>La evaluación de la importancia relativa debe hacerse en el marco de las características cualitativas, tomando en cuenta su efecto en los estados financieros. A continuación, se proporcionan algunos criterios para determinar la importancia relativa de una transacción u otro evento, en atención a aspectos cuantitativos y cualitativos.</a:t>
            </a:r>
          </a:p>
          <a:p>
            <a:pPr algn="just"/>
            <a:endParaRPr lang="es-MX" dirty="0"/>
          </a:p>
        </p:txBody>
      </p:sp>
    </p:spTree>
    <p:extLst>
      <p:ext uri="{BB962C8B-B14F-4D97-AF65-F5344CB8AC3E}">
        <p14:creationId xmlns:p14="http://schemas.microsoft.com/office/powerpoint/2010/main" val="9392632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477C4B-46FC-607C-0612-87A0CC40B161}"/>
              </a:ext>
            </a:extLst>
          </p:cNvPr>
          <p:cNvSpPr>
            <a:spLocks noGrp="1"/>
          </p:cNvSpPr>
          <p:nvPr>
            <p:ph type="title"/>
          </p:nvPr>
        </p:nvSpPr>
        <p:spPr/>
        <p:txBody>
          <a:bodyPr/>
          <a:lstStyle/>
          <a:p>
            <a:r>
              <a:rPr lang="es-MX" dirty="0"/>
              <a:t>Evaluación de la Importancia relativa</a:t>
            </a:r>
          </a:p>
        </p:txBody>
      </p:sp>
      <p:sp>
        <p:nvSpPr>
          <p:cNvPr id="3" name="Marcador de contenido 2">
            <a:extLst>
              <a:ext uri="{FF2B5EF4-FFF2-40B4-BE49-F238E27FC236}">
                <a16:creationId xmlns:a16="http://schemas.microsoft.com/office/drawing/2014/main" id="{EF3BC6F9-6373-8BF1-F1B9-6FC294B489D8}"/>
              </a:ext>
            </a:extLst>
          </p:cNvPr>
          <p:cNvSpPr>
            <a:spLocks noGrp="1"/>
          </p:cNvSpPr>
          <p:nvPr>
            <p:ph idx="1"/>
          </p:nvPr>
        </p:nvSpPr>
        <p:spPr/>
        <p:txBody>
          <a:bodyPr/>
          <a:lstStyle/>
          <a:p>
            <a:pPr algn="just"/>
            <a:r>
              <a:rPr lang="es-MX" sz="1800" b="0" i="0" u="none" strike="noStrike" baseline="0" dirty="0">
                <a:latin typeface="ChaparralPro-Regular"/>
              </a:rPr>
              <a:t>Para evaluar la importancia relativa de una transacción u otro evento debe tomarse en cuenta si:</a:t>
            </a:r>
          </a:p>
          <a:p>
            <a:pPr algn="just"/>
            <a:r>
              <a:rPr lang="es-MX" sz="1800" b="0" i="0" u="none" strike="noStrike" baseline="0" dirty="0">
                <a:latin typeface="ChaparralPro-Regular"/>
              </a:rPr>
              <a:t>a) se refiere a una situación de carácter no usual;</a:t>
            </a:r>
          </a:p>
          <a:p>
            <a:pPr algn="just"/>
            <a:r>
              <a:rPr lang="es-MX" sz="1800" b="0" i="0" u="none" strike="noStrike" baseline="0" dirty="0">
                <a:latin typeface="ChaparralPro-Regular"/>
              </a:rPr>
              <a:t>b) influye sensiblemente en la determinación de los resultados del ejercicio;</a:t>
            </a:r>
          </a:p>
          <a:p>
            <a:pPr algn="just"/>
            <a:r>
              <a:rPr lang="es-MX" sz="1800" b="0" i="0" u="none" strike="noStrike" baseline="0" dirty="0">
                <a:latin typeface="ChaparralPro-Regular"/>
              </a:rPr>
              <a:t>c) está sujeto a un hecho futuro o condición;</a:t>
            </a:r>
          </a:p>
          <a:p>
            <a:pPr algn="just"/>
            <a:r>
              <a:rPr lang="es-MX" sz="1800" b="0" i="0" u="none" strike="noStrike" baseline="0" dirty="0">
                <a:latin typeface="ChaparralPro-Regular"/>
              </a:rPr>
              <a:t>d) no afecta por el momento, pero en el futuro pudiera afectar;</a:t>
            </a:r>
          </a:p>
          <a:p>
            <a:pPr algn="just"/>
            <a:r>
              <a:rPr lang="es-MX" sz="1800" b="0" i="0" u="none" strike="noStrike" baseline="0" dirty="0">
                <a:latin typeface="ChaparralPro-Regular"/>
              </a:rPr>
              <a:t>e) su presentación obedece a leyes, reglamentos, disposiciones oficiales o contractuales;</a:t>
            </a:r>
          </a:p>
          <a:p>
            <a:pPr algn="just"/>
            <a:r>
              <a:rPr lang="es-MX" sz="1800" b="0" i="0" u="none" strike="noStrike" baseline="0" dirty="0">
                <a:latin typeface="ChaparralPro-Regular"/>
              </a:rPr>
              <a:t>f) corresponde a transacciones con partes relacionadas; o</a:t>
            </a:r>
          </a:p>
          <a:p>
            <a:pPr algn="just"/>
            <a:r>
              <a:rPr lang="es-MX" sz="1800" b="0" i="0" u="none" strike="noStrike" baseline="0" dirty="0">
                <a:latin typeface="ChaparralPro-Regular"/>
              </a:rPr>
              <a:t>g) es trascendente debido a su naturaleza, independientemente de su monto.</a:t>
            </a:r>
            <a:endParaRPr lang="es-MX" dirty="0"/>
          </a:p>
        </p:txBody>
      </p:sp>
    </p:spTree>
    <p:extLst>
      <p:ext uri="{BB962C8B-B14F-4D97-AF65-F5344CB8AC3E}">
        <p14:creationId xmlns:p14="http://schemas.microsoft.com/office/powerpoint/2010/main" val="32246079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F5302E-F9B6-912F-5528-CDADC948D014}"/>
              </a:ext>
            </a:extLst>
          </p:cNvPr>
          <p:cNvSpPr>
            <a:spLocks noGrp="1"/>
          </p:cNvSpPr>
          <p:nvPr>
            <p:ph type="title"/>
          </p:nvPr>
        </p:nvSpPr>
        <p:spPr/>
        <p:txBody>
          <a:bodyPr/>
          <a:lstStyle/>
          <a:p>
            <a:r>
              <a:rPr lang="es-MX" dirty="0"/>
              <a:t>Características Fundamentales</a:t>
            </a:r>
          </a:p>
        </p:txBody>
      </p:sp>
      <p:sp>
        <p:nvSpPr>
          <p:cNvPr id="3" name="Marcador de contenido 2">
            <a:extLst>
              <a:ext uri="{FF2B5EF4-FFF2-40B4-BE49-F238E27FC236}">
                <a16:creationId xmlns:a16="http://schemas.microsoft.com/office/drawing/2014/main" id="{6AD52380-BC1A-8E8E-4FEB-4F2DE746E62B}"/>
              </a:ext>
            </a:extLst>
          </p:cNvPr>
          <p:cNvSpPr>
            <a:spLocks noGrp="1"/>
          </p:cNvSpPr>
          <p:nvPr>
            <p:ph idx="1"/>
          </p:nvPr>
        </p:nvSpPr>
        <p:spPr/>
        <p:txBody>
          <a:bodyPr/>
          <a:lstStyle/>
          <a:p>
            <a:pPr algn="just"/>
            <a:r>
              <a:rPr lang="es-MX" b="1" u="sng" dirty="0"/>
              <a:t>Representación Fiel</a:t>
            </a:r>
          </a:p>
          <a:p>
            <a:pPr algn="just"/>
            <a:r>
              <a:rPr lang="es-MX" sz="1800" b="0" i="0" u="none" strike="noStrike" baseline="0" dirty="0">
                <a:latin typeface="ChaparralPro-Regular"/>
              </a:rPr>
              <a:t>Los estados financieros son una representación fiel de las transacciones y otros eventos cuando su expresión es congruente con la sustancia económica de los mismos. </a:t>
            </a:r>
          </a:p>
          <a:p>
            <a:pPr algn="just"/>
            <a:r>
              <a:rPr lang="es-MX" sz="1800" b="0" i="0" u="none" strike="noStrike" baseline="0" dirty="0">
                <a:latin typeface="ChaparralPro-Regular"/>
              </a:rPr>
              <a:t>Para lograr una representación fiel, los estados financieros deben:</a:t>
            </a:r>
          </a:p>
          <a:p>
            <a:pPr algn="just"/>
            <a:r>
              <a:rPr lang="es-MX" sz="1800" b="0" i="0" u="none" strike="noStrike" baseline="0" dirty="0">
                <a:latin typeface="ChaparralPro-Regular"/>
              </a:rPr>
              <a:t>a) reflejar correctamente transacciones y otros eventos realmente sucedidos (veracidad);</a:t>
            </a:r>
          </a:p>
          <a:p>
            <a:pPr algn="just"/>
            <a:r>
              <a:rPr lang="es-MX" sz="1800" b="0" i="0" u="none" strike="noStrike" baseline="0" dirty="0">
                <a:latin typeface="ChaparralPro-Regular"/>
              </a:rPr>
              <a:t>b) encontrarse libres de sesgo o prejuicio (neutralidad); y</a:t>
            </a:r>
          </a:p>
          <a:p>
            <a:pPr algn="just"/>
            <a:r>
              <a:rPr lang="es-MX" sz="1800" b="0" i="0" u="none" strike="noStrike" baseline="0" dirty="0">
                <a:latin typeface="ChaparralPro-Regular"/>
              </a:rPr>
              <a:t>c) contener toda aquella información que ejerza influencia en la toma de decisiones de los usuarios generales (información completa).</a:t>
            </a:r>
            <a:endParaRPr lang="es-MX" dirty="0"/>
          </a:p>
        </p:txBody>
      </p:sp>
    </p:spTree>
    <p:extLst>
      <p:ext uri="{BB962C8B-B14F-4D97-AF65-F5344CB8AC3E}">
        <p14:creationId xmlns:p14="http://schemas.microsoft.com/office/powerpoint/2010/main" val="3787619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EB494D-7434-0A88-F669-6B99101E16B8}"/>
              </a:ext>
            </a:extLst>
          </p:cNvPr>
          <p:cNvSpPr>
            <a:spLocks noGrp="1"/>
          </p:cNvSpPr>
          <p:nvPr>
            <p:ph type="title"/>
          </p:nvPr>
        </p:nvSpPr>
        <p:spPr/>
        <p:txBody>
          <a:bodyPr/>
          <a:lstStyle/>
          <a:p>
            <a:r>
              <a:rPr lang="es-MX" dirty="0"/>
              <a:t>Características fundamentales</a:t>
            </a:r>
          </a:p>
        </p:txBody>
      </p:sp>
      <p:sp>
        <p:nvSpPr>
          <p:cNvPr id="3" name="Marcador de contenido 2">
            <a:extLst>
              <a:ext uri="{FF2B5EF4-FFF2-40B4-BE49-F238E27FC236}">
                <a16:creationId xmlns:a16="http://schemas.microsoft.com/office/drawing/2014/main" id="{3F465B89-B600-8410-515E-E6A520512CAD}"/>
              </a:ext>
            </a:extLst>
          </p:cNvPr>
          <p:cNvSpPr>
            <a:spLocks noGrp="1"/>
          </p:cNvSpPr>
          <p:nvPr>
            <p:ph idx="1"/>
          </p:nvPr>
        </p:nvSpPr>
        <p:spPr/>
        <p:txBody>
          <a:bodyPr>
            <a:normAutofit/>
          </a:bodyPr>
          <a:lstStyle/>
          <a:p>
            <a:pPr algn="just"/>
            <a:r>
              <a:rPr lang="es-MX" b="1" u="sng" dirty="0"/>
              <a:t>Veracidad</a:t>
            </a:r>
          </a:p>
          <a:p>
            <a:pPr algn="just"/>
            <a:r>
              <a:rPr lang="es-MX" b="0" i="0" u="none" strike="noStrike" baseline="0" dirty="0">
                <a:latin typeface="ChaparralPro-Regular"/>
              </a:rPr>
              <a:t>Para que la información contenida en los estados financieros sea veraz y libre de error, esta debe reflejar correctamente las transacciones y otros eventos realmente sucedidos. La veracidad respalda la confianza y credibilidad del usuario de los estados financieros.</a:t>
            </a:r>
          </a:p>
          <a:p>
            <a:pPr algn="just"/>
            <a:r>
              <a:rPr lang="es-MX" dirty="0"/>
              <a:t>Cuando los importes monetarios en los estados financieros no pueden determinarse directamente y es necesario estimarlos, surge incertidumbre en la valuación. El uso de estimaciones razonables es una parte esencial de la preparación de los estados financieros y no disminuye la utilidad de la información si las estimaciones se representan y se explican clara y correctamente.</a:t>
            </a:r>
          </a:p>
        </p:txBody>
      </p:sp>
    </p:spTree>
    <p:extLst>
      <p:ext uri="{BB962C8B-B14F-4D97-AF65-F5344CB8AC3E}">
        <p14:creationId xmlns:p14="http://schemas.microsoft.com/office/powerpoint/2010/main" val="22279593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6E4D44-49AE-422D-8725-40E711D3FE10}"/>
              </a:ext>
            </a:extLst>
          </p:cNvPr>
          <p:cNvSpPr>
            <a:spLocks noGrp="1"/>
          </p:cNvSpPr>
          <p:nvPr>
            <p:ph type="title"/>
          </p:nvPr>
        </p:nvSpPr>
        <p:spPr/>
        <p:txBody>
          <a:bodyPr/>
          <a:lstStyle/>
          <a:p>
            <a:r>
              <a:rPr lang="es-MX" dirty="0"/>
              <a:t>Características fundamentales</a:t>
            </a:r>
          </a:p>
        </p:txBody>
      </p:sp>
      <p:sp>
        <p:nvSpPr>
          <p:cNvPr id="3" name="Marcador de contenido 2">
            <a:extLst>
              <a:ext uri="{FF2B5EF4-FFF2-40B4-BE49-F238E27FC236}">
                <a16:creationId xmlns:a16="http://schemas.microsoft.com/office/drawing/2014/main" id="{7C22B251-803C-0498-D86D-48856B982DCD}"/>
              </a:ext>
            </a:extLst>
          </p:cNvPr>
          <p:cNvSpPr>
            <a:spLocks noGrp="1"/>
          </p:cNvSpPr>
          <p:nvPr>
            <p:ph idx="1"/>
          </p:nvPr>
        </p:nvSpPr>
        <p:spPr/>
        <p:txBody>
          <a:bodyPr>
            <a:normAutofit/>
          </a:bodyPr>
          <a:lstStyle/>
          <a:p>
            <a:pPr algn="just"/>
            <a:r>
              <a:rPr lang="es-MX" sz="2400" b="1" u="sng" dirty="0"/>
              <a:t>Neutralidad</a:t>
            </a:r>
          </a:p>
          <a:p>
            <a:pPr algn="just"/>
            <a:r>
              <a:rPr lang="es-MX" b="0" i="0" u="none" strike="noStrike" baseline="0" dirty="0">
                <a:latin typeface="ChaparralPro-Regular"/>
              </a:rPr>
              <a:t>Los estados financieros deben ser neutrales e imparciales, es decir, no deben ser subjetivos o estar manipulados o distorsionados para beneficio de algún o algunos grupos o sectores, que puedan perseguir intereses particulares diferentes a los del usuario de los estados financieros.</a:t>
            </a:r>
            <a:endParaRPr lang="es-MX" i="0" strike="noStrike" baseline="0" dirty="0">
              <a:latin typeface="ChaparralPro-Regular"/>
            </a:endParaRPr>
          </a:p>
          <a:p>
            <a:pPr algn="just"/>
            <a:r>
              <a:rPr lang="es-MX" b="0" i="0" u="none" strike="noStrike" baseline="0" dirty="0">
                <a:latin typeface="ChaparralPro-Regular"/>
              </a:rPr>
              <a:t>La neutralidad es apoyada por el ejercicio del criterio prudencial, el cual es el ejercicio de la cautela al hacer juicios bajo condiciones de incertidumbre, lo cual significa que los activos e ingresos no deben sobrevaluarse y que los pasivos y los costos y gastos no deben </a:t>
            </a:r>
            <a:r>
              <a:rPr lang="es-MX" b="0" i="0" u="none" strike="noStrike" baseline="0" dirty="0" err="1">
                <a:latin typeface="ChaparralPro-Regular"/>
              </a:rPr>
              <a:t>subvaluarse</a:t>
            </a:r>
            <a:r>
              <a:rPr lang="es-MX" b="0" i="0" u="none" strike="noStrike" baseline="0" dirty="0">
                <a:latin typeface="ChaparralPro-Regular"/>
              </a:rPr>
              <a:t>.</a:t>
            </a:r>
          </a:p>
          <a:p>
            <a:pPr algn="just"/>
            <a:r>
              <a:rPr lang="es-MX" b="0" i="0" u="none" strike="noStrike" baseline="0" dirty="0">
                <a:latin typeface="ChaparralPro-Regular"/>
              </a:rPr>
              <a:t>De la misma manera, el ejercicio del criterio prudencial no permite la subvaluación de activos o ingresos ni la sobrevaluación de pasivos o costos y gastos. Dichas imprecisiones pueden resultar en la sobrevaluación o subvaluación de ingresos o costos y gastos en periodos futuros.</a:t>
            </a:r>
            <a:endParaRPr lang="es-MX" sz="2400" dirty="0"/>
          </a:p>
        </p:txBody>
      </p:sp>
    </p:spTree>
    <p:extLst>
      <p:ext uri="{BB962C8B-B14F-4D97-AF65-F5344CB8AC3E}">
        <p14:creationId xmlns:p14="http://schemas.microsoft.com/office/powerpoint/2010/main" val="37453280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9AD318-BD97-4558-0C99-A9CDC5396C78}"/>
              </a:ext>
            </a:extLst>
          </p:cNvPr>
          <p:cNvSpPr>
            <a:spLocks noGrp="1"/>
          </p:cNvSpPr>
          <p:nvPr>
            <p:ph type="title"/>
          </p:nvPr>
        </p:nvSpPr>
        <p:spPr/>
        <p:txBody>
          <a:bodyPr/>
          <a:lstStyle/>
          <a:p>
            <a:r>
              <a:rPr lang="es-MX" dirty="0"/>
              <a:t>Características fundamentales</a:t>
            </a:r>
          </a:p>
        </p:txBody>
      </p:sp>
      <p:sp>
        <p:nvSpPr>
          <p:cNvPr id="3" name="Marcador de contenido 2">
            <a:extLst>
              <a:ext uri="{FF2B5EF4-FFF2-40B4-BE49-F238E27FC236}">
                <a16:creationId xmlns:a16="http://schemas.microsoft.com/office/drawing/2014/main" id="{526EC4BC-F58E-46BC-25C4-3B0D3CB8CC16}"/>
              </a:ext>
            </a:extLst>
          </p:cNvPr>
          <p:cNvSpPr>
            <a:spLocks noGrp="1"/>
          </p:cNvSpPr>
          <p:nvPr>
            <p:ph idx="1"/>
          </p:nvPr>
        </p:nvSpPr>
        <p:spPr/>
        <p:txBody>
          <a:bodyPr/>
          <a:lstStyle/>
          <a:p>
            <a:pPr algn="just"/>
            <a:r>
              <a:rPr lang="es-MX" b="1" u="sng" dirty="0"/>
              <a:t>Información completa</a:t>
            </a:r>
          </a:p>
          <a:p>
            <a:pPr algn="just"/>
            <a:r>
              <a:rPr lang="es-MX" dirty="0"/>
              <a:t>Información completa se refiere a la incorporación en los estados financieros y sus notas de información relevante, necesaria para evaluar la situación financiera, los resultados y los lujos de efectivo, cuidando que la cantidad de información no vaya en detrimento de su utilidad y pueda dar lugar a que los aspectos importantes pasen inadvertidos para el usuario.</a:t>
            </a:r>
          </a:p>
          <a:p>
            <a:pPr algn="just"/>
            <a:r>
              <a:rPr lang="es-MX" dirty="0"/>
              <a:t>Para que la información sea completa debe cubrir las necesidades comunes de los usuarios. Por lo tanto, los estados financieros deben contener todos los elementos de juicio y sustancia necesarios para que las decisiones de los usuarios estén adecuadamente sustentadas.</a:t>
            </a:r>
          </a:p>
        </p:txBody>
      </p:sp>
    </p:spTree>
    <p:extLst>
      <p:ext uri="{BB962C8B-B14F-4D97-AF65-F5344CB8AC3E}">
        <p14:creationId xmlns:p14="http://schemas.microsoft.com/office/powerpoint/2010/main" val="41370118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F0E4A4-ECDD-3F43-500D-F287709CEAA6}"/>
              </a:ext>
            </a:extLst>
          </p:cNvPr>
          <p:cNvSpPr>
            <a:spLocks noGrp="1"/>
          </p:cNvSpPr>
          <p:nvPr>
            <p:ph type="title"/>
          </p:nvPr>
        </p:nvSpPr>
        <p:spPr/>
        <p:txBody>
          <a:bodyPr/>
          <a:lstStyle/>
          <a:p>
            <a:r>
              <a:rPr lang="es-MX" dirty="0"/>
              <a:t>Características de Mejora</a:t>
            </a:r>
          </a:p>
        </p:txBody>
      </p:sp>
      <p:sp>
        <p:nvSpPr>
          <p:cNvPr id="3" name="Marcador de contenido 2">
            <a:extLst>
              <a:ext uri="{FF2B5EF4-FFF2-40B4-BE49-F238E27FC236}">
                <a16:creationId xmlns:a16="http://schemas.microsoft.com/office/drawing/2014/main" id="{8CCA2383-7AA7-6A31-006E-3CC6FB117344}"/>
              </a:ext>
            </a:extLst>
          </p:cNvPr>
          <p:cNvSpPr>
            <a:spLocks noGrp="1"/>
          </p:cNvSpPr>
          <p:nvPr>
            <p:ph idx="1"/>
          </p:nvPr>
        </p:nvSpPr>
        <p:spPr/>
        <p:txBody>
          <a:bodyPr>
            <a:normAutofit/>
          </a:bodyPr>
          <a:lstStyle/>
          <a:p>
            <a:pPr algn="just"/>
            <a:r>
              <a:rPr lang="es-MX" b="1" u="sng" dirty="0">
                <a:latin typeface="Arial" panose="020B0604020202020204" pitchFamily="34" charset="0"/>
                <a:cs typeface="Arial" panose="020B0604020202020204" pitchFamily="34" charset="0"/>
              </a:rPr>
              <a:t>Comparabilidad.</a:t>
            </a:r>
          </a:p>
          <a:p>
            <a:pPr algn="just"/>
            <a:r>
              <a:rPr lang="es-MX" dirty="0">
                <a:latin typeface="Arial" panose="020B0604020202020204" pitchFamily="34" charset="0"/>
                <a:cs typeface="Arial" panose="020B0604020202020204" pitchFamily="34" charset="0"/>
              </a:rPr>
              <a:t>La comparabilidad es la característica cualitativa que permite a los usuarios identificar y entender similitudes y diferencias entre partidas.</a:t>
            </a:r>
          </a:p>
          <a:p>
            <a:pPr algn="just"/>
            <a:r>
              <a:rPr lang="es-MX" b="0" i="0" u="none" strike="noStrike" baseline="0" dirty="0">
                <a:latin typeface="Arial" panose="020B0604020202020204" pitchFamily="34" charset="0"/>
                <a:cs typeface="Arial" panose="020B0604020202020204" pitchFamily="34" charset="0"/>
              </a:rPr>
              <a:t>La información financiera comparable debe permitir a los usuarios generales identificar y analizar las diferencias y similitudes con la información de la misma entidad de diferentes periodos o fechas y con la de otras entidades, identificando tendencias.</a:t>
            </a:r>
          </a:p>
          <a:p>
            <a:pPr algn="just"/>
            <a:r>
              <a:rPr lang="es-MX" dirty="0">
                <a:latin typeface="Arial" panose="020B0604020202020204" pitchFamily="34" charset="0"/>
                <a:cs typeface="Arial" panose="020B0604020202020204" pitchFamily="34" charset="0"/>
              </a:rPr>
              <a:t>La aplicación del postulado básico de consistencia contribuye a la obtención de información financiera comparable, mientras que la comparación que se realiza entre información preparada </a:t>
            </a:r>
            <a:r>
              <a:rPr lang="es-MX" b="0" i="0" u="none" strike="noStrike" baseline="0" dirty="0">
                <a:latin typeface="Arial" panose="020B0604020202020204" pitchFamily="34" charset="0"/>
                <a:cs typeface="Arial" panose="020B0604020202020204" pitchFamily="34" charset="0"/>
              </a:rPr>
              <a:t>con diferentes criterios o métodos contables pierde comparabilidad.</a:t>
            </a:r>
            <a:endParaRPr lang="es-MX"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22156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09FBB8-8FB2-7BA7-A6C3-9AA8CE5E5707}"/>
              </a:ext>
            </a:extLst>
          </p:cNvPr>
          <p:cNvSpPr>
            <a:spLocks noGrp="1"/>
          </p:cNvSpPr>
          <p:nvPr>
            <p:ph type="title"/>
          </p:nvPr>
        </p:nvSpPr>
        <p:spPr/>
        <p:txBody>
          <a:bodyPr/>
          <a:lstStyle/>
          <a:p>
            <a:r>
              <a:rPr lang="es-MX" dirty="0"/>
              <a:t>Diferencias entre consistencia y comparabilidad</a:t>
            </a:r>
          </a:p>
        </p:txBody>
      </p:sp>
      <p:sp>
        <p:nvSpPr>
          <p:cNvPr id="3" name="Marcador de contenido 2">
            <a:extLst>
              <a:ext uri="{FF2B5EF4-FFF2-40B4-BE49-F238E27FC236}">
                <a16:creationId xmlns:a16="http://schemas.microsoft.com/office/drawing/2014/main" id="{04CD0E14-7AFA-687C-A058-253EC6051F63}"/>
              </a:ext>
            </a:extLst>
          </p:cNvPr>
          <p:cNvSpPr>
            <a:spLocks noGrp="1"/>
          </p:cNvSpPr>
          <p:nvPr>
            <p:ph idx="1"/>
          </p:nvPr>
        </p:nvSpPr>
        <p:spPr/>
        <p:txBody>
          <a:bodyPr>
            <a:normAutofit/>
          </a:bodyPr>
          <a:lstStyle/>
          <a:p>
            <a:pPr algn="just"/>
            <a:r>
              <a:rPr lang="es-MX" b="0" i="0" u="none" strike="noStrike" baseline="0" dirty="0">
                <a:latin typeface="ChaparralPro-Regular"/>
              </a:rPr>
              <a:t>La consistencia y la comparabilidad están relacionadas, pero no son lo mismo. </a:t>
            </a:r>
          </a:p>
          <a:p>
            <a:pPr algn="just">
              <a:buFont typeface="Wingdings" panose="05000000000000000000" pitchFamily="2" charset="2"/>
              <a:buChar char="§"/>
            </a:pPr>
            <a:r>
              <a:rPr lang="es-MX" b="0" i="0" u="none" strike="noStrike" baseline="0" dirty="0">
                <a:latin typeface="ChaparralPro-Regular"/>
              </a:rPr>
              <a:t>La consistencia se refiere al uso del mismo tratamiento contable para las mismas partidas de periodo a periodo dentro de una entidad informante o entre varias entidades en un mismo periodo. </a:t>
            </a:r>
          </a:p>
          <a:p>
            <a:pPr algn="just">
              <a:buFont typeface="Wingdings" panose="05000000000000000000" pitchFamily="2" charset="2"/>
              <a:buChar char="§"/>
            </a:pPr>
            <a:r>
              <a:rPr lang="es-MX" b="0" i="0" u="none" strike="noStrike" baseline="0" dirty="0">
                <a:latin typeface="ChaparralPro-Regular"/>
              </a:rPr>
              <a:t>La comparabilidad es la meta; la consistencia ayuda a lograr dicha meta.</a:t>
            </a:r>
          </a:p>
          <a:p>
            <a:pPr marL="0" indent="0" algn="just">
              <a:buNone/>
            </a:pPr>
            <a:r>
              <a:rPr lang="es-MX" b="0" i="0" u="none" strike="noStrike" baseline="0" dirty="0">
                <a:latin typeface="ChaparralPro-Regular"/>
              </a:rPr>
              <a:t>La comparabilidad no es uniformidad. Para que la información sea comparable, cuestiones similares deben verse similares y cuestiones diferentes deben verse diferentes. La comparabilidad de la información financiera no se mejora al hacer que cuestiones diferentes se vean similares, o que cuestiones similares se vean diferentes.</a:t>
            </a:r>
            <a:endParaRPr lang="es-MX" sz="2400" dirty="0"/>
          </a:p>
        </p:txBody>
      </p:sp>
    </p:spTree>
    <p:extLst>
      <p:ext uri="{BB962C8B-B14F-4D97-AF65-F5344CB8AC3E}">
        <p14:creationId xmlns:p14="http://schemas.microsoft.com/office/powerpoint/2010/main" val="10719364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822898-AFD1-58AA-7C5F-4656167D9021}"/>
              </a:ext>
            </a:extLst>
          </p:cNvPr>
          <p:cNvSpPr>
            <a:spLocks noGrp="1"/>
          </p:cNvSpPr>
          <p:nvPr>
            <p:ph type="title"/>
          </p:nvPr>
        </p:nvSpPr>
        <p:spPr/>
        <p:txBody>
          <a:bodyPr/>
          <a:lstStyle/>
          <a:p>
            <a:r>
              <a:rPr lang="es-MX" dirty="0"/>
              <a:t>Características de Mejora</a:t>
            </a:r>
          </a:p>
        </p:txBody>
      </p:sp>
      <p:sp>
        <p:nvSpPr>
          <p:cNvPr id="3" name="Marcador de contenido 2">
            <a:extLst>
              <a:ext uri="{FF2B5EF4-FFF2-40B4-BE49-F238E27FC236}">
                <a16:creationId xmlns:a16="http://schemas.microsoft.com/office/drawing/2014/main" id="{182AC12B-020F-F67D-9836-E7D7787FD931}"/>
              </a:ext>
            </a:extLst>
          </p:cNvPr>
          <p:cNvSpPr>
            <a:spLocks noGrp="1"/>
          </p:cNvSpPr>
          <p:nvPr>
            <p:ph idx="1"/>
          </p:nvPr>
        </p:nvSpPr>
        <p:spPr/>
        <p:txBody>
          <a:bodyPr/>
          <a:lstStyle/>
          <a:p>
            <a:pPr algn="just"/>
            <a:r>
              <a:rPr lang="es-MX" b="1" dirty="0"/>
              <a:t>Verificabilidad</a:t>
            </a:r>
          </a:p>
          <a:p>
            <a:pPr algn="just"/>
            <a:r>
              <a:rPr lang="es-MX" sz="1800" b="0" i="0" u="none" strike="noStrike" baseline="0" dirty="0">
                <a:latin typeface="ChaparralPro-Regular"/>
              </a:rPr>
              <a:t>Para ser verificable la información financiera debe poder comprobarse y validarse. </a:t>
            </a:r>
          </a:p>
          <a:p>
            <a:pPr algn="just"/>
            <a:r>
              <a:rPr lang="es-MX" sz="1800" b="0" i="0" u="none" strike="noStrike" baseline="0" dirty="0">
                <a:latin typeface="ChaparralPro-Regular"/>
              </a:rPr>
              <a:t>La verificabilidad ayuda a asegurar a los usuarios que la información represente fielmente las transacciones y otros eventos que han afectado económicamente a la entidad.</a:t>
            </a:r>
          </a:p>
          <a:p>
            <a:pPr algn="just"/>
            <a:r>
              <a:rPr lang="es-MX" sz="1800" b="0" i="0" u="none" strike="noStrike" baseline="0" dirty="0">
                <a:latin typeface="ChaparralPro-Regular"/>
              </a:rPr>
              <a:t>La verificabilidad</a:t>
            </a:r>
            <a:r>
              <a:rPr lang="es-MX" sz="1800" dirty="0">
                <a:latin typeface="ChaparralPro-Regular"/>
              </a:rPr>
              <a:t> </a:t>
            </a:r>
            <a:r>
              <a:rPr lang="es-MX" sz="1800" b="0" i="0" u="none" strike="noStrike" baseline="0" dirty="0">
                <a:latin typeface="ChaparralPro-Regular"/>
              </a:rPr>
              <a:t>significa que observadores distintos, expertos e independientes, puedan llegar a un consenso, aunque no necesariamente a un acuerdo completo, que una representación particular es una representación fiel.</a:t>
            </a:r>
            <a:endParaRPr lang="es-MX" dirty="0"/>
          </a:p>
        </p:txBody>
      </p:sp>
    </p:spTree>
    <p:extLst>
      <p:ext uri="{BB962C8B-B14F-4D97-AF65-F5344CB8AC3E}">
        <p14:creationId xmlns:p14="http://schemas.microsoft.com/office/powerpoint/2010/main" val="7391888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7D0E69-6E6D-BADA-2AC3-71CFFF924D46}"/>
              </a:ext>
            </a:extLst>
          </p:cNvPr>
          <p:cNvSpPr>
            <a:spLocks noGrp="1"/>
          </p:cNvSpPr>
          <p:nvPr>
            <p:ph type="title"/>
          </p:nvPr>
        </p:nvSpPr>
        <p:spPr/>
        <p:txBody>
          <a:bodyPr/>
          <a:lstStyle/>
          <a:p>
            <a:r>
              <a:rPr lang="es-MX" dirty="0"/>
              <a:t>Formas de verificar</a:t>
            </a:r>
          </a:p>
        </p:txBody>
      </p:sp>
      <p:sp>
        <p:nvSpPr>
          <p:cNvPr id="3" name="Marcador de contenido 2">
            <a:extLst>
              <a:ext uri="{FF2B5EF4-FFF2-40B4-BE49-F238E27FC236}">
                <a16:creationId xmlns:a16="http://schemas.microsoft.com/office/drawing/2014/main" id="{33C7448D-8A65-CE3B-3C77-AA8A8763E2B7}"/>
              </a:ext>
            </a:extLst>
          </p:cNvPr>
          <p:cNvSpPr>
            <a:spLocks noGrp="1"/>
          </p:cNvSpPr>
          <p:nvPr>
            <p:ph idx="1"/>
          </p:nvPr>
        </p:nvSpPr>
        <p:spPr/>
        <p:txBody>
          <a:bodyPr/>
          <a:lstStyle/>
          <a:p>
            <a:pPr algn="l"/>
            <a:r>
              <a:rPr lang="es-MX" sz="1800" b="0" i="0" u="none" strike="noStrike" baseline="0" dirty="0">
                <a:latin typeface="ChaparralPro-Regular"/>
              </a:rPr>
              <a:t>La verificación puede ser directa o indirecta. </a:t>
            </a:r>
          </a:p>
          <a:p>
            <a:pPr algn="l"/>
            <a:r>
              <a:rPr lang="es-MX" sz="1800" dirty="0">
                <a:latin typeface="ChaparralPro-Regular"/>
              </a:rPr>
              <a:t>1) </a:t>
            </a:r>
            <a:r>
              <a:rPr lang="es-MX" sz="1800" b="0" i="0" u="none" strike="noStrike" baseline="0" dirty="0">
                <a:latin typeface="ChaparralPro-Regular"/>
              </a:rPr>
              <a:t>La directa significa corroborar un importe u otra representación a través de la observación directa, por ejemplo, al contar el efectivo. </a:t>
            </a:r>
          </a:p>
          <a:p>
            <a:pPr algn="l"/>
            <a:r>
              <a:rPr lang="es-MX" sz="1800" b="0" i="0" u="none" strike="noStrike" baseline="0" dirty="0">
                <a:latin typeface="ChaparralPro-Regular"/>
              </a:rPr>
              <a:t>2) La indirecta significa corroborar los insumos de un modelo, una fórmula u otra técnica y recalcular los productos utilizando la misma metodología. </a:t>
            </a:r>
          </a:p>
          <a:p>
            <a:pPr algn="l"/>
            <a:r>
              <a:rPr lang="es-MX" sz="1800" b="0" i="0" u="none" strike="noStrike" baseline="0" dirty="0">
                <a:latin typeface="ChaparralPro-Regular"/>
              </a:rPr>
              <a:t>Un ejemplo es la verificación del valor en libros del inventario al corroborar los insumos (las cantidades y los costos) y recalcular el inventario final utilizando la misma fórmula de asignación de costos (por ejemplo, usando el método de primeras entradas, primeras salidas).</a:t>
            </a:r>
            <a:endParaRPr lang="es-MX" dirty="0"/>
          </a:p>
        </p:txBody>
      </p:sp>
    </p:spTree>
    <p:extLst>
      <p:ext uri="{BB962C8B-B14F-4D97-AF65-F5344CB8AC3E}">
        <p14:creationId xmlns:p14="http://schemas.microsoft.com/office/powerpoint/2010/main" val="5154541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6BE06B-A5D6-B379-DEF3-00C07F516D7F}"/>
              </a:ext>
            </a:extLst>
          </p:cNvPr>
          <p:cNvSpPr>
            <a:spLocks noGrp="1"/>
          </p:cNvSpPr>
          <p:nvPr>
            <p:ph type="title"/>
          </p:nvPr>
        </p:nvSpPr>
        <p:spPr/>
        <p:txBody>
          <a:bodyPr/>
          <a:lstStyle/>
          <a:p>
            <a:r>
              <a:rPr lang="es-MX" dirty="0"/>
              <a:t>Características de Mejora</a:t>
            </a:r>
          </a:p>
        </p:txBody>
      </p:sp>
      <p:sp>
        <p:nvSpPr>
          <p:cNvPr id="3" name="Marcador de contenido 2">
            <a:extLst>
              <a:ext uri="{FF2B5EF4-FFF2-40B4-BE49-F238E27FC236}">
                <a16:creationId xmlns:a16="http://schemas.microsoft.com/office/drawing/2014/main" id="{7D9BDD7C-0438-242C-91A2-9FA525BBCEC7}"/>
              </a:ext>
            </a:extLst>
          </p:cNvPr>
          <p:cNvSpPr>
            <a:spLocks noGrp="1"/>
          </p:cNvSpPr>
          <p:nvPr>
            <p:ph idx="1"/>
          </p:nvPr>
        </p:nvSpPr>
        <p:spPr/>
        <p:txBody>
          <a:bodyPr/>
          <a:lstStyle/>
          <a:p>
            <a:r>
              <a:rPr lang="es-MX" b="1" u="sng" dirty="0"/>
              <a:t>Oportunidad</a:t>
            </a:r>
          </a:p>
          <a:p>
            <a:pPr algn="l"/>
            <a:r>
              <a:rPr lang="es-MX" sz="1800" b="0" i="0" u="none" strike="noStrike" baseline="0" dirty="0">
                <a:latin typeface="ChaparralPro-Regular"/>
              </a:rPr>
              <a:t>Los estados financieros deben emitirse a tiempo para que el usuario pueda utilizarlos antes de que pierda su capacidad de influir en su toma de decisiones; no obstante, cierta información puede continuar siendo oportuna durante bastante tiempo después del cierre de un periodo sobre el que se informa debido a que, por ejemplo, algunos usuarios pueden necesitar identificar</a:t>
            </a:r>
            <a:r>
              <a:rPr lang="es-MX" sz="1800" dirty="0">
                <a:latin typeface="ChaparralPro-Regular"/>
              </a:rPr>
              <a:t> </a:t>
            </a:r>
            <a:r>
              <a:rPr lang="es-MX" sz="1800" b="0" i="0" u="none" strike="noStrike" baseline="0" dirty="0">
                <a:latin typeface="ChaparralPro-Regular"/>
              </a:rPr>
              <a:t>y evaluar tendencias</a:t>
            </a:r>
            <a:endParaRPr lang="es-MX" dirty="0"/>
          </a:p>
        </p:txBody>
      </p:sp>
    </p:spTree>
    <p:extLst>
      <p:ext uri="{BB962C8B-B14F-4D97-AF65-F5344CB8AC3E}">
        <p14:creationId xmlns:p14="http://schemas.microsoft.com/office/powerpoint/2010/main" val="18251576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5DC1FD-3126-333D-408A-08B57A09FAAA}"/>
              </a:ext>
            </a:extLst>
          </p:cNvPr>
          <p:cNvSpPr>
            <a:spLocks noGrp="1"/>
          </p:cNvSpPr>
          <p:nvPr>
            <p:ph type="title"/>
          </p:nvPr>
        </p:nvSpPr>
        <p:spPr/>
        <p:txBody>
          <a:bodyPr/>
          <a:lstStyle/>
          <a:p>
            <a:r>
              <a:rPr lang="es-MX" dirty="0"/>
              <a:t>Características de Mejora</a:t>
            </a:r>
          </a:p>
        </p:txBody>
      </p:sp>
      <p:sp>
        <p:nvSpPr>
          <p:cNvPr id="3" name="Marcador de contenido 2">
            <a:extLst>
              <a:ext uri="{FF2B5EF4-FFF2-40B4-BE49-F238E27FC236}">
                <a16:creationId xmlns:a16="http://schemas.microsoft.com/office/drawing/2014/main" id="{5177DC88-E034-889A-E308-5EBCCF5A3698}"/>
              </a:ext>
            </a:extLst>
          </p:cNvPr>
          <p:cNvSpPr>
            <a:spLocks noGrp="1"/>
          </p:cNvSpPr>
          <p:nvPr>
            <p:ph idx="1"/>
          </p:nvPr>
        </p:nvSpPr>
        <p:spPr/>
        <p:txBody>
          <a:bodyPr>
            <a:normAutofit/>
          </a:bodyPr>
          <a:lstStyle/>
          <a:p>
            <a:pPr algn="just"/>
            <a:r>
              <a:rPr lang="es-MX" b="1" u="sng" dirty="0"/>
              <a:t>Comprensibilidad.</a:t>
            </a:r>
          </a:p>
          <a:p>
            <a:pPr algn="just"/>
            <a:r>
              <a:rPr lang="es-MX" sz="1800" b="0" i="0" u="none" strike="noStrike" baseline="0" dirty="0">
                <a:latin typeface="ChaparralPro-Regular"/>
              </a:rPr>
              <a:t>Una cualidad esencial de la información contenida en los estados financieros es que se facilite su entendimiento para los usuarios. La clasificación, la caracterización y la presentación de información, de manera clara y concisa, la hace comprensible. Para este propósito es fundamental que, a su vez, los usuarios tengan la capacidad de analizar la información financiera, así como, un conocimiento suficiente de las actividades económicas y de los negocios. </a:t>
            </a:r>
          </a:p>
          <a:p>
            <a:pPr algn="just"/>
            <a:r>
              <a:rPr lang="es-MX" sz="1800" b="0" i="0" u="none" strike="noStrike" baseline="0" dirty="0">
                <a:latin typeface="ChaparralPro-Regular"/>
              </a:rPr>
              <a:t>La información acerca de temas complejos que sea relevante no debe quedar excluida de los estados financieros o de sus notas, sólo porque sea difícil su comprensión; por el contrario, dicha información debe complementarse con una revelación apropiada a través de notas para facilitar su entendimiento.</a:t>
            </a:r>
            <a:endParaRPr lang="es-MX" dirty="0"/>
          </a:p>
        </p:txBody>
      </p:sp>
    </p:spTree>
    <p:extLst>
      <p:ext uri="{BB962C8B-B14F-4D97-AF65-F5344CB8AC3E}">
        <p14:creationId xmlns:p14="http://schemas.microsoft.com/office/powerpoint/2010/main" val="12441753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38971B8-B9A6-26EF-4579-CA5699F2243B}"/>
              </a:ext>
            </a:extLst>
          </p:cNvPr>
          <p:cNvSpPr>
            <a:spLocks noGrp="1"/>
          </p:cNvSpPr>
          <p:nvPr>
            <p:ph type="title"/>
          </p:nvPr>
        </p:nvSpPr>
        <p:spPr/>
        <p:txBody>
          <a:bodyPr/>
          <a:lstStyle/>
          <a:p>
            <a:r>
              <a:rPr lang="es-MX" dirty="0"/>
              <a:t>Elementos básicos de los Estados Financieros</a:t>
            </a:r>
          </a:p>
        </p:txBody>
      </p:sp>
      <p:sp>
        <p:nvSpPr>
          <p:cNvPr id="5" name="Marcador de texto 4">
            <a:extLst>
              <a:ext uri="{FF2B5EF4-FFF2-40B4-BE49-F238E27FC236}">
                <a16:creationId xmlns:a16="http://schemas.microsoft.com/office/drawing/2014/main" id="{0B7182CD-4732-80C2-7C4C-73D735A08935}"/>
              </a:ext>
            </a:extLst>
          </p:cNvPr>
          <p:cNvSpPr>
            <a:spLocks noGrp="1"/>
          </p:cNvSpPr>
          <p:nvPr>
            <p:ph type="body" idx="1"/>
          </p:nvPr>
        </p:nvSpPr>
        <p:spPr/>
        <p:txBody>
          <a:bodyPr/>
          <a:lstStyle/>
          <a:p>
            <a:r>
              <a:rPr lang="es-MX" dirty="0"/>
              <a:t>Capitulo 50</a:t>
            </a:r>
          </a:p>
        </p:txBody>
      </p:sp>
    </p:spTree>
    <p:extLst>
      <p:ext uri="{BB962C8B-B14F-4D97-AF65-F5344CB8AC3E}">
        <p14:creationId xmlns:p14="http://schemas.microsoft.com/office/powerpoint/2010/main" val="3132305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9324A1-C59E-22C1-D190-2B64FC2D2C78}"/>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C5F14561-C439-710D-DA9C-EAF086FCBC61}"/>
              </a:ext>
            </a:extLst>
          </p:cNvPr>
          <p:cNvSpPr>
            <a:spLocks noGrp="1"/>
          </p:cNvSpPr>
          <p:nvPr>
            <p:ph idx="1"/>
          </p:nvPr>
        </p:nvSpPr>
        <p:spPr/>
        <p:txBody>
          <a:bodyPr/>
          <a:lstStyle/>
          <a:p>
            <a:r>
              <a:rPr lang="es-MX" dirty="0"/>
              <a:t>Capítulo 50 – Elementos básicos de los estados financieros</a:t>
            </a:r>
          </a:p>
          <a:p>
            <a:r>
              <a:rPr lang="es-MX" dirty="0"/>
              <a:t>Hicieron algunos ajustes a las definiciones de activo y de pasivo, los cuales se presentan a continuación:</a:t>
            </a:r>
          </a:p>
        </p:txBody>
      </p:sp>
      <p:pic>
        <p:nvPicPr>
          <p:cNvPr id="4" name="Imagen 3">
            <a:extLst>
              <a:ext uri="{FF2B5EF4-FFF2-40B4-BE49-F238E27FC236}">
                <a16:creationId xmlns:a16="http://schemas.microsoft.com/office/drawing/2014/main" id="{5FE4791E-5268-DAB4-A145-63ED8D6A097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116" y="2970029"/>
            <a:ext cx="8527312" cy="3381152"/>
          </a:xfrm>
          <a:prstGeom prst="rect">
            <a:avLst/>
          </a:prstGeom>
          <a:noFill/>
          <a:ln>
            <a:noFill/>
          </a:ln>
        </p:spPr>
      </p:pic>
    </p:spTree>
    <p:extLst>
      <p:ext uri="{BB962C8B-B14F-4D97-AF65-F5344CB8AC3E}">
        <p14:creationId xmlns:p14="http://schemas.microsoft.com/office/powerpoint/2010/main" val="9525129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B8EFFD-A346-B8C0-F82F-F2C2C0D0E5F0}"/>
              </a:ext>
            </a:extLst>
          </p:cNvPr>
          <p:cNvSpPr>
            <a:spLocks noGrp="1"/>
          </p:cNvSpPr>
          <p:nvPr>
            <p:ph type="title"/>
          </p:nvPr>
        </p:nvSpPr>
        <p:spPr/>
        <p:txBody>
          <a:bodyPr/>
          <a:lstStyle/>
          <a:p>
            <a:endParaRPr lang="es-MX"/>
          </a:p>
        </p:txBody>
      </p:sp>
      <p:pic>
        <p:nvPicPr>
          <p:cNvPr id="4" name="Marcador de contenido 3">
            <a:extLst>
              <a:ext uri="{FF2B5EF4-FFF2-40B4-BE49-F238E27FC236}">
                <a16:creationId xmlns:a16="http://schemas.microsoft.com/office/drawing/2014/main" id="{DEDF5D39-F77A-47E9-695C-8B4BDB0F9B7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2234" y="2131273"/>
            <a:ext cx="9209605" cy="3669452"/>
          </a:xfrm>
          <a:prstGeom prst="rect">
            <a:avLst/>
          </a:prstGeom>
          <a:noFill/>
          <a:ln>
            <a:noFill/>
          </a:ln>
        </p:spPr>
      </p:pic>
    </p:spTree>
    <p:extLst>
      <p:ext uri="{BB962C8B-B14F-4D97-AF65-F5344CB8AC3E}">
        <p14:creationId xmlns:p14="http://schemas.microsoft.com/office/powerpoint/2010/main" val="13535556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1887AC-4772-FFCD-6078-D47D0CF638B4}"/>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92576BCE-AC40-A9C7-B680-FEF50C08BC1B}"/>
              </a:ext>
            </a:extLst>
          </p:cNvPr>
          <p:cNvSpPr>
            <a:spLocks noGrp="1"/>
          </p:cNvSpPr>
          <p:nvPr>
            <p:ph idx="1"/>
          </p:nvPr>
        </p:nvSpPr>
        <p:spPr/>
        <p:txBody>
          <a:bodyPr/>
          <a:lstStyle/>
          <a:p>
            <a:pPr algn="just"/>
            <a:r>
              <a:rPr lang="es-MX" sz="1800" b="0" i="0" u="none" strike="noStrike" baseline="0" dirty="0">
                <a:latin typeface="ChaparralPro-Regular"/>
              </a:rPr>
              <a:t>Tanto en la definición de activos como en la de pasivos se eliminaron los siguientes elementos: </a:t>
            </a:r>
          </a:p>
          <a:p>
            <a:pPr algn="just"/>
            <a:r>
              <a:rPr lang="es-MX" sz="1800" b="0" i="0" u="none" strike="noStrike" baseline="0" dirty="0">
                <a:latin typeface="ChaparralPro-Regular"/>
              </a:rPr>
              <a:t>a) </a:t>
            </a:r>
            <a:r>
              <a:rPr lang="es-MX" sz="1800" b="0" i="1" u="none" strike="noStrike" baseline="0" dirty="0">
                <a:latin typeface="ChaparralPro-Italic"/>
              </a:rPr>
              <a:t>identificado</a:t>
            </a:r>
            <a:r>
              <a:rPr lang="es-MX" sz="1800" b="0" i="0" u="none" strike="noStrike" baseline="0" dirty="0">
                <a:latin typeface="ChaparralPro-Regular"/>
              </a:rPr>
              <a:t>, esto por considerarlo implícito en la existencia de la partida; y </a:t>
            </a:r>
          </a:p>
          <a:p>
            <a:pPr algn="just"/>
            <a:r>
              <a:rPr lang="es-MX" sz="1800" b="0" i="0" u="none" strike="noStrike" baseline="0" dirty="0">
                <a:latin typeface="ChaparralPro-Regular"/>
              </a:rPr>
              <a:t>b) </a:t>
            </a:r>
            <a:r>
              <a:rPr lang="es-MX" sz="1800" b="0" i="1" u="none" strike="noStrike" baseline="0" dirty="0">
                <a:latin typeface="ChaparralPro-Italic"/>
              </a:rPr>
              <a:t>cuantificado en términos monetarios</a:t>
            </a:r>
            <a:r>
              <a:rPr lang="es-MX" sz="1800" b="0" i="0" u="none" strike="noStrike" baseline="0" dirty="0">
                <a:latin typeface="ChaparralPro-Regular"/>
              </a:rPr>
              <a:t>, esto por considerarlo un tema relacionado con valuación; es decir, un activo o un pasivo puede existir a pesar de que no haya forma confiable de cuantificarlo, aunque ciertamente, solo podrá reconocerse por el monto que sea posible determinar.</a:t>
            </a:r>
            <a:endParaRPr lang="es-MX" dirty="0"/>
          </a:p>
        </p:txBody>
      </p:sp>
    </p:spTree>
    <p:extLst>
      <p:ext uri="{BB962C8B-B14F-4D97-AF65-F5344CB8AC3E}">
        <p14:creationId xmlns:p14="http://schemas.microsoft.com/office/powerpoint/2010/main" val="28556977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D525D57-F925-63F9-F0C1-E17372648024}"/>
              </a:ext>
            </a:extLst>
          </p:cNvPr>
          <p:cNvSpPr>
            <a:spLocks noGrp="1"/>
          </p:cNvSpPr>
          <p:nvPr>
            <p:ph type="title"/>
          </p:nvPr>
        </p:nvSpPr>
        <p:spPr/>
        <p:txBody>
          <a:bodyPr/>
          <a:lstStyle/>
          <a:p>
            <a:r>
              <a:rPr lang="es-MX" dirty="0"/>
              <a:t>Reconocimiento</a:t>
            </a:r>
          </a:p>
        </p:txBody>
      </p:sp>
      <p:sp>
        <p:nvSpPr>
          <p:cNvPr id="5" name="Marcador de texto 4">
            <a:extLst>
              <a:ext uri="{FF2B5EF4-FFF2-40B4-BE49-F238E27FC236}">
                <a16:creationId xmlns:a16="http://schemas.microsoft.com/office/drawing/2014/main" id="{4ABB1E2F-072D-8B23-48FF-024A437937EB}"/>
              </a:ext>
            </a:extLst>
          </p:cNvPr>
          <p:cNvSpPr>
            <a:spLocks noGrp="1"/>
          </p:cNvSpPr>
          <p:nvPr>
            <p:ph type="body" idx="1"/>
          </p:nvPr>
        </p:nvSpPr>
        <p:spPr/>
        <p:txBody>
          <a:bodyPr/>
          <a:lstStyle/>
          <a:p>
            <a:r>
              <a:rPr lang="es-MX" dirty="0"/>
              <a:t>Capitulo 60</a:t>
            </a:r>
          </a:p>
        </p:txBody>
      </p:sp>
    </p:spTree>
    <p:extLst>
      <p:ext uri="{BB962C8B-B14F-4D97-AF65-F5344CB8AC3E}">
        <p14:creationId xmlns:p14="http://schemas.microsoft.com/office/powerpoint/2010/main" val="885145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174B8E-2708-F437-B237-1CF1248EA612}"/>
              </a:ext>
            </a:extLst>
          </p:cNvPr>
          <p:cNvSpPr>
            <a:spLocks noGrp="1"/>
          </p:cNvSpPr>
          <p:nvPr>
            <p:ph type="title"/>
          </p:nvPr>
        </p:nvSpPr>
        <p:spPr/>
        <p:txBody>
          <a:bodyPr/>
          <a:lstStyle/>
          <a:p>
            <a:r>
              <a:rPr lang="es-MX" dirty="0"/>
              <a:t>Principales cambios</a:t>
            </a:r>
          </a:p>
        </p:txBody>
      </p:sp>
      <p:sp>
        <p:nvSpPr>
          <p:cNvPr id="3" name="Marcador de contenido 2">
            <a:extLst>
              <a:ext uri="{FF2B5EF4-FFF2-40B4-BE49-F238E27FC236}">
                <a16:creationId xmlns:a16="http://schemas.microsoft.com/office/drawing/2014/main" id="{0789CA8B-60BD-1135-725D-FEF1FCEB953E}"/>
              </a:ext>
            </a:extLst>
          </p:cNvPr>
          <p:cNvSpPr>
            <a:spLocks noGrp="1"/>
          </p:cNvSpPr>
          <p:nvPr>
            <p:ph idx="1"/>
          </p:nvPr>
        </p:nvSpPr>
        <p:spPr/>
        <p:txBody>
          <a:bodyPr/>
          <a:lstStyle/>
          <a:p>
            <a:pPr algn="just"/>
            <a:r>
              <a:rPr lang="es-MX" dirty="0"/>
              <a:t>Capítulo 60 – Reconocimiento</a:t>
            </a:r>
          </a:p>
          <a:p>
            <a:pPr algn="just"/>
            <a:r>
              <a:rPr lang="es-MX" dirty="0"/>
              <a:t>En este capítulo cambiaron los conceptos de reconocimiento inicial y reconocimiento posterior por los de valuación inicial y valuación posterior, estableciendo que el reconocimiento es sólo uno y ocurre cuando se incorpora por primera vez una partida en los estados financieros.</a:t>
            </a:r>
          </a:p>
        </p:txBody>
      </p:sp>
    </p:spTree>
    <p:extLst>
      <p:ext uri="{BB962C8B-B14F-4D97-AF65-F5344CB8AC3E}">
        <p14:creationId xmlns:p14="http://schemas.microsoft.com/office/powerpoint/2010/main" val="13256481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4E11AE-35CE-8C7B-FCFB-50F82076DFD8}"/>
              </a:ext>
            </a:extLst>
          </p:cNvPr>
          <p:cNvSpPr>
            <a:spLocks noGrp="1"/>
          </p:cNvSpPr>
          <p:nvPr>
            <p:ph type="title"/>
          </p:nvPr>
        </p:nvSpPr>
        <p:spPr/>
        <p:txBody>
          <a:bodyPr/>
          <a:lstStyle/>
          <a:p>
            <a:r>
              <a:rPr lang="es-MX" dirty="0"/>
              <a:t>Definición</a:t>
            </a:r>
          </a:p>
        </p:txBody>
      </p:sp>
      <p:sp>
        <p:nvSpPr>
          <p:cNvPr id="3" name="Marcador de contenido 2">
            <a:extLst>
              <a:ext uri="{FF2B5EF4-FFF2-40B4-BE49-F238E27FC236}">
                <a16:creationId xmlns:a16="http://schemas.microsoft.com/office/drawing/2014/main" id="{B99FF8E7-5083-ED00-5C7F-22720502B6E9}"/>
              </a:ext>
            </a:extLst>
          </p:cNvPr>
          <p:cNvSpPr>
            <a:spLocks noGrp="1"/>
          </p:cNvSpPr>
          <p:nvPr>
            <p:ph idx="1"/>
          </p:nvPr>
        </p:nvSpPr>
        <p:spPr/>
        <p:txBody>
          <a:bodyPr>
            <a:normAutofit/>
          </a:bodyPr>
          <a:lstStyle/>
          <a:p>
            <a:pPr algn="just"/>
            <a:r>
              <a:rPr lang="es-MX" dirty="0"/>
              <a:t>El reconocimiento es el proceso de capturar, para su inclusión en el estado de situación financiera o en el estado de resultado integral, una partida devengada que cumple la definición de uno de los elementos de los estados financieros (activo, pasivo, capital contable, ingreso, costo o gasto).</a:t>
            </a:r>
          </a:p>
          <a:p>
            <a:pPr algn="just"/>
            <a:r>
              <a:rPr lang="es-MX" dirty="0"/>
              <a:t>El reconocimiento involucra la relevancia y la representación fiel del elemento en alguno de los estados financieros (solo o como parte de otras partidas) tanto conceptual como numéricamente; por tanto, debe cuantificarse en términos monetarios e incluirse en uno o más totales del estado financiero correspondiente. </a:t>
            </a:r>
          </a:p>
          <a:p>
            <a:pPr algn="just"/>
            <a:r>
              <a:rPr lang="es-MX" dirty="0"/>
              <a:t>El importe por el que un activo, un pasivo o capital contable se reconoce en el estado de situación financiera se denomina “valor neto en libros”.</a:t>
            </a:r>
          </a:p>
        </p:txBody>
      </p:sp>
    </p:spTree>
    <p:extLst>
      <p:ext uri="{BB962C8B-B14F-4D97-AF65-F5344CB8AC3E}">
        <p14:creationId xmlns:p14="http://schemas.microsoft.com/office/powerpoint/2010/main" val="25471076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DD2E7A-5ED1-A53D-4D70-91EED49A311D}"/>
              </a:ext>
            </a:extLst>
          </p:cNvPr>
          <p:cNvSpPr>
            <a:spLocks noGrp="1"/>
          </p:cNvSpPr>
          <p:nvPr>
            <p:ph type="title"/>
          </p:nvPr>
        </p:nvSpPr>
        <p:spPr/>
        <p:txBody>
          <a:bodyPr/>
          <a:lstStyle/>
          <a:p>
            <a:r>
              <a:rPr lang="es-MX" dirty="0"/>
              <a:t>Relevancia de reconocimiento.</a:t>
            </a:r>
          </a:p>
        </p:txBody>
      </p:sp>
      <p:sp>
        <p:nvSpPr>
          <p:cNvPr id="3" name="Marcador de contenido 2">
            <a:extLst>
              <a:ext uri="{FF2B5EF4-FFF2-40B4-BE49-F238E27FC236}">
                <a16:creationId xmlns:a16="http://schemas.microsoft.com/office/drawing/2014/main" id="{4267E87A-18E3-0370-4B5D-E2999B9E0177}"/>
              </a:ext>
            </a:extLst>
          </p:cNvPr>
          <p:cNvSpPr>
            <a:spLocks noGrp="1"/>
          </p:cNvSpPr>
          <p:nvPr>
            <p:ph idx="1"/>
          </p:nvPr>
        </p:nvSpPr>
        <p:spPr/>
        <p:txBody>
          <a:bodyPr/>
          <a:lstStyle/>
          <a:p>
            <a:pPr algn="l"/>
            <a:r>
              <a:rPr lang="es-MX" sz="1800" b="0" i="0" u="none" strike="noStrike" baseline="0" dirty="0">
                <a:latin typeface="ChaparralPro-Regular"/>
              </a:rPr>
              <a:t>La información sobre activos, pasivos, capital contable, ingresos, costos y gastos debe ser relevante para los usuarios de los estados financieros; sin embargo, el reconocimiento de tales partidas puede no siempre proporcionar información relevante, por ejemplo, cuando:</a:t>
            </a:r>
          </a:p>
          <a:p>
            <a:pPr algn="l"/>
            <a:r>
              <a:rPr lang="es-MX" sz="1800" b="0" i="0" u="none" strike="noStrike" baseline="0" dirty="0">
                <a:latin typeface="ChaparralPro-Regular"/>
              </a:rPr>
              <a:t>a) Es incierto si existe un activo o pasivo.</a:t>
            </a:r>
          </a:p>
          <a:p>
            <a:pPr algn="l"/>
            <a:r>
              <a:rPr lang="es-MX" sz="1800" b="0" i="0" u="none" strike="noStrike" baseline="0" dirty="0">
                <a:latin typeface="ChaparralPro-Regular"/>
              </a:rPr>
              <a:t>b) Existe un activo o pasivo, pero la probabilidad de una entrada o salida de beneficios</a:t>
            </a:r>
            <a:r>
              <a:rPr lang="es-MX" sz="1800" dirty="0">
                <a:latin typeface="ChaparralPro-Regular"/>
              </a:rPr>
              <a:t> </a:t>
            </a:r>
            <a:r>
              <a:rPr lang="es-MX" sz="1800" b="0" i="0" u="none" strike="noStrike" baseline="0" dirty="0">
                <a:latin typeface="ChaparralPro-Regular"/>
              </a:rPr>
              <a:t>económicos es baja.</a:t>
            </a:r>
            <a:endParaRPr lang="es-MX" dirty="0"/>
          </a:p>
        </p:txBody>
      </p:sp>
    </p:spTree>
    <p:extLst>
      <p:ext uri="{BB962C8B-B14F-4D97-AF65-F5344CB8AC3E}">
        <p14:creationId xmlns:p14="http://schemas.microsoft.com/office/powerpoint/2010/main" val="39497170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A6F6BC-A852-419C-EA99-5037AF45F4F2}"/>
              </a:ext>
            </a:extLst>
          </p:cNvPr>
          <p:cNvSpPr>
            <a:spLocks noGrp="1"/>
          </p:cNvSpPr>
          <p:nvPr>
            <p:ph type="title"/>
          </p:nvPr>
        </p:nvSpPr>
        <p:spPr/>
        <p:txBody>
          <a:bodyPr/>
          <a:lstStyle/>
          <a:p>
            <a:r>
              <a:rPr lang="es-MX" dirty="0"/>
              <a:t>Baja probabilidad entrada o salida de recurso</a:t>
            </a:r>
          </a:p>
        </p:txBody>
      </p:sp>
      <p:sp>
        <p:nvSpPr>
          <p:cNvPr id="3" name="Marcador de contenido 2">
            <a:extLst>
              <a:ext uri="{FF2B5EF4-FFF2-40B4-BE49-F238E27FC236}">
                <a16:creationId xmlns:a16="http://schemas.microsoft.com/office/drawing/2014/main" id="{B88004B0-197C-72DE-8EFC-146F9D0334E6}"/>
              </a:ext>
            </a:extLst>
          </p:cNvPr>
          <p:cNvSpPr>
            <a:spLocks noGrp="1"/>
          </p:cNvSpPr>
          <p:nvPr>
            <p:ph idx="1"/>
          </p:nvPr>
        </p:nvSpPr>
        <p:spPr/>
        <p:txBody>
          <a:bodyPr>
            <a:normAutofit/>
          </a:bodyPr>
          <a:lstStyle/>
          <a:p>
            <a:pPr algn="l"/>
            <a:r>
              <a:rPr lang="es-MX" b="0" i="0" u="none" strike="noStrike" baseline="0" dirty="0">
                <a:latin typeface="ChaparralPro-Regular"/>
              </a:rPr>
              <a:t>Si la probabilidad de una entrada o salida de beneficios económicos es baja, la información más relevante sobre el activo o pasivo puede ser la referida a la magnitud de las posibles entradas o salidas, su momento de ocurrencia posible y los factores que afectan la probabilidad de que sucedan unas u otras.</a:t>
            </a:r>
            <a:endParaRPr lang="es-MX" sz="2400" dirty="0"/>
          </a:p>
        </p:txBody>
      </p:sp>
    </p:spTree>
    <p:extLst>
      <p:ext uri="{BB962C8B-B14F-4D97-AF65-F5344CB8AC3E}">
        <p14:creationId xmlns:p14="http://schemas.microsoft.com/office/powerpoint/2010/main" val="17289316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3030F-25C6-259B-BD2B-4FBA4DC696AD}"/>
              </a:ext>
            </a:extLst>
          </p:cNvPr>
          <p:cNvSpPr>
            <a:spLocks noGrp="1"/>
          </p:cNvSpPr>
          <p:nvPr>
            <p:ph type="title"/>
          </p:nvPr>
        </p:nvSpPr>
        <p:spPr/>
        <p:txBody>
          <a:bodyPr/>
          <a:lstStyle/>
          <a:p>
            <a:r>
              <a:rPr lang="es-MX" dirty="0"/>
              <a:t>Incertidumbre en valuación</a:t>
            </a:r>
          </a:p>
        </p:txBody>
      </p:sp>
      <p:sp>
        <p:nvSpPr>
          <p:cNvPr id="3" name="Marcador de contenido 2">
            <a:extLst>
              <a:ext uri="{FF2B5EF4-FFF2-40B4-BE49-F238E27FC236}">
                <a16:creationId xmlns:a16="http://schemas.microsoft.com/office/drawing/2014/main" id="{46D82E75-8907-8C1E-E46C-5B99DEB9C34E}"/>
              </a:ext>
            </a:extLst>
          </p:cNvPr>
          <p:cNvSpPr>
            <a:spLocks noGrp="1"/>
          </p:cNvSpPr>
          <p:nvPr>
            <p:ph idx="1"/>
          </p:nvPr>
        </p:nvSpPr>
        <p:spPr/>
        <p:txBody>
          <a:bodyPr/>
          <a:lstStyle/>
          <a:p>
            <a:pPr algn="l"/>
            <a:r>
              <a:rPr lang="es-MX" sz="1800" b="0" i="0" u="none" strike="noStrike" baseline="0" dirty="0">
                <a:latin typeface="ChaparralPro-Regular"/>
              </a:rPr>
              <a:t>Para reconocer un activo o un pasivo, este debe </a:t>
            </a:r>
            <a:r>
              <a:rPr lang="es-MX" sz="1800" b="0" i="0" u="none" strike="noStrike" baseline="0" dirty="0" err="1">
                <a:latin typeface="ChaparralPro-Regular"/>
              </a:rPr>
              <a:t>valuarse</a:t>
            </a:r>
            <a:r>
              <a:rPr lang="es-MX" sz="1800" b="0" i="0" u="none" strike="noStrike" baseline="0" dirty="0">
                <a:latin typeface="ChaparralPro-Regular"/>
              </a:rPr>
              <a:t>. En muchos casos, esta valuación debe estimarse y, por ello, está sujeta a incertidumbre.</a:t>
            </a:r>
          </a:p>
          <a:p>
            <a:pPr algn="l"/>
            <a:r>
              <a:rPr lang="es-MX" sz="1800" dirty="0">
                <a:latin typeface="ChaparralPro-Regular"/>
              </a:rPr>
              <a:t>E</a:t>
            </a:r>
            <a:r>
              <a:rPr lang="es-MX" sz="1800" b="0" i="0" u="none" strike="noStrike" baseline="0" dirty="0">
                <a:latin typeface="ChaparralPro-Regular"/>
              </a:rPr>
              <a:t>l uso de estimaciones razonables es una parte esencial de la preparación de la información financiera</a:t>
            </a:r>
            <a:r>
              <a:rPr lang="es-MX" sz="1800" dirty="0">
                <a:latin typeface="ChaparralPro-Regular"/>
              </a:rPr>
              <a:t> </a:t>
            </a:r>
            <a:r>
              <a:rPr lang="es-MX" sz="1800" b="0" i="0" u="none" strike="noStrike" baseline="0" dirty="0">
                <a:latin typeface="ChaparralPro-Regular"/>
              </a:rPr>
              <a:t>y no debilita la utilidad de la información si están descritas y explicadas en forma clara y precisa. </a:t>
            </a:r>
          </a:p>
          <a:p>
            <a:pPr algn="l"/>
            <a:r>
              <a:rPr lang="es-MX" sz="1800" b="0" i="0" u="none" strike="noStrike" baseline="0" dirty="0">
                <a:latin typeface="ChaparralPro-Regular"/>
              </a:rPr>
              <a:t>Incluso un alto nivel de incertidumbre en la valuación no necesariamente impide que una estimación proporcione información útil.</a:t>
            </a:r>
            <a:endParaRPr lang="es-MX" dirty="0"/>
          </a:p>
        </p:txBody>
      </p:sp>
    </p:spTree>
    <p:extLst>
      <p:ext uri="{BB962C8B-B14F-4D97-AF65-F5344CB8AC3E}">
        <p14:creationId xmlns:p14="http://schemas.microsoft.com/office/powerpoint/2010/main" val="11549944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0F30F3-65A5-68EB-C7F8-8923396EC6E4}"/>
              </a:ext>
            </a:extLst>
          </p:cNvPr>
          <p:cNvSpPr>
            <a:spLocks noGrp="1"/>
          </p:cNvSpPr>
          <p:nvPr>
            <p:ph type="title"/>
          </p:nvPr>
        </p:nvSpPr>
        <p:spPr/>
        <p:txBody>
          <a:bodyPr/>
          <a:lstStyle/>
          <a:p>
            <a:r>
              <a:rPr lang="es-MX" dirty="0"/>
              <a:t>Otros factores</a:t>
            </a:r>
          </a:p>
        </p:txBody>
      </p:sp>
      <p:sp>
        <p:nvSpPr>
          <p:cNvPr id="3" name="Marcador de contenido 2">
            <a:extLst>
              <a:ext uri="{FF2B5EF4-FFF2-40B4-BE49-F238E27FC236}">
                <a16:creationId xmlns:a16="http://schemas.microsoft.com/office/drawing/2014/main" id="{0C88F662-D0D7-4B6D-F81D-AE63BA153D6E}"/>
              </a:ext>
            </a:extLst>
          </p:cNvPr>
          <p:cNvSpPr>
            <a:spLocks noGrp="1"/>
          </p:cNvSpPr>
          <p:nvPr>
            <p:ph idx="1"/>
          </p:nvPr>
        </p:nvSpPr>
        <p:spPr/>
        <p:txBody>
          <a:bodyPr>
            <a:normAutofit/>
          </a:bodyPr>
          <a:lstStyle/>
          <a:p>
            <a:pPr algn="just"/>
            <a:r>
              <a:rPr lang="es-MX" b="0" i="0" u="none" strike="noStrike" baseline="0" dirty="0">
                <a:latin typeface="ChaparralPro-Regular"/>
              </a:rPr>
              <a:t>Al evaluar si el reconocimiento de un activo o un pasivo proporciona una representación fiel del mismo, es necesario considerar no sólo su descripción y valuación en el estado de situación financiera, sino también:</a:t>
            </a:r>
          </a:p>
          <a:p>
            <a:pPr algn="just"/>
            <a:r>
              <a:rPr lang="es-MX" b="0" i="0" u="none" strike="noStrike" baseline="0" dirty="0">
                <a:latin typeface="ChaparralPro-Regular"/>
              </a:rPr>
              <a:t>a) la descripción de los ingresos, costos, gastos y cambios en el capital contable, relativos. </a:t>
            </a:r>
          </a:p>
          <a:p>
            <a:pPr algn="just"/>
            <a:r>
              <a:rPr lang="es-MX" b="0" i="0" u="none" strike="noStrike" baseline="0" dirty="0">
                <a:latin typeface="ChaparralPro-Regular"/>
              </a:rPr>
              <a:t>Por ejemplo, si una entidad adquiere un activo a cambio de una contraprestación, no reconocerlo daría lugar al reconocimiento de un gasto, lo que afectaría a la utilidad o pérdida neta y el capital contable de la entidad. </a:t>
            </a:r>
          </a:p>
          <a:p>
            <a:pPr algn="just"/>
            <a:r>
              <a:rPr lang="es-MX" b="0" i="0" u="none" strike="noStrike" baseline="0" dirty="0">
                <a:latin typeface="ChaparralPro-Regular"/>
              </a:rPr>
              <a:t>En otro ejemplo, si la entidad no consume el activo de forma inmediata, este reconocimiento podría proporcionar una representación errónea de que la situación financiera de la entidad se ha deteriorado;</a:t>
            </a:r>
          </a:p>
        </p:txBody>
      </p:sp>
    </p:spTree>
    <p:extLst>
      <p:ext uri="{BB962C8B-B14F-4D97-AF65-F5344CB8AC3E}">
        <p14:creationId xmlns:p14="http://schemas.microsoft.com/office/powerpoint/2010/main" val="23754065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0F30F3-65A5-68EB-C7F8-8923396EC6E4}"/>
              </a:ext>
            </a:extLst>
          </p:cNvPr>
          <p:cNvSpPr>
            <a:spLocks noGrp="1"/>
          </p:cNvSpPr>
          <p:nvPr>
            <p:ph type="title"/>
          </p:nvPr>
        </p:nvSpPr>
        <p:spPr/>
        <p:txBody>
          <a:bodyPr/>
          <a:lstStyle/>
          <a:p>
            <a:r>
              <a:rPr lang="es-MX" dirty="0"/>
              <a:t>Otros factores</a:t>
            </a:r>
          </a:p>
        </p:txBody>
      </p:sp>
      <p:sp>
        <p:nvSpPr>
          <p:cNvPr id="3" name="Marcador de contenido 2">
            <a:extLst>
              <a:ext uri="{FF2B5EF4-FFF2-40B4-BE49-F238E27FC236}">
                <a16:creationId xmlns:a16="http://schemas.microsoft.com/office/drawing/2014/main" id="{0C88F662-D0D7-4B6D-F81D-AE63BA153D6E}"/>
              </a:ext>
            </a:extLst>
          </p:cNvPr>
          <p:cNvSpPr>
            <a:spLocks noGrp="1"/>
          </p:cNvSpPr>
          <p:nvPr>
            <p:ph idx="1"/>
          </p:nvPr>
        </p:nvSpPr>
        <p:spPr/>
        <p:txBody>
          <a:bodyPr>
            <a:normAutofit/>
          </a:bodyPr>
          <a:lstStyle/>
          <a:p>
            <a:pPr algn="just"/>
            <a:r>
              <a:rPr lang="es-MX" b="0" i="0" u="none" strike="noStrike" baseline="0" dirty="0">
                <a:latin typeface="ChaparralPro-Regular"/>
              </a:rPr>
              <a:t>b) la evaluación de reconocer o no los activos y pasivos relacionados. Si no deben reconocerse, su reconocimiento puede crear una incongruencia (asimetría contable). Dicho reconocimiento podría no proporcionar una representación fiel o comprensible del efecto global de la transacción u otro evento, aun cuando se proporcione información explicativa en las notas de los estados financieros; y</a:t>
            </a:r>
          </a:p>
          <a:p>
            <a:pPr algn="just"/>
            <a:r>
              <a:rPr lang="es-MX" b="0" i="0" u="none" strike="noStrike" baseline="0" dirty="0">
                <a:latin typeface="ChaparralPro-Regular"/>
              </a:rPr>
              <a:t>c) la presentación y las revelaciones sobre el activo o pasivo, y el ingreso, costo, gasto o cambio en el capital contable, relativos. Una descripción completa incluye toda la información necesaria para que un usuario de los estados financieros comprenda el fenómeno económico representado. Por ello, la presentación e información a revelar relacionadas pueden permitir que un importe reconocido forme parte de una representación fiel de un activo, pasivo, capital contable, ingreso, costo o gasto.</a:t>
            </a:r>
            <a:endParaRPr lang="es-MX" sz="2400" dirty="0"/>
          </a:p>
        </p:txBody>
      </p:sp>
    </p:spTree>
    <p:extLst>
      <p:ext uri="{BB962C8B-B14F-4D97-AF65-F5344CB8AC3E}">
        <p14:creationId xmlns:p14="http://schemas.microsoft.com/office/powerpoint/2010/main" val="18817648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91970E-E796-C911-FF13-2D060F0C80DD}"/>
              </a:ext>
            </a:extLst>
          </p:cNvPr>
          <p:cNvSpPr>
            <a:spLocks noGrp="1"/>
          </p:cNvSpPr>
          <p:nvPr>
            <p:ph type="title"/>
          </p:nvPr>
        </p:nvSpPr>
        <p:spPr/>
        <p:txBody>
          <a:bodyPr/>
          <a:lstStyle/>
          <a:p>
            <a:r>
              <a:rPr lang="es-MX" dirty="0"/>
              <a:t>Proceso de reconocimiento</a:t>
            </a:r>
          </a:p>
        </p:txBody>
      </p:sp>
      <p:sp>
        <p:nvSpPr>
          <p:cNvPr id="3" name="Marcador de contenido 2">
            <a:extLst>
              <a:ext uri="{FF2B5EF4-FFF2-40B4-BE49-F238E27FC236}">
                <a16:creationId xmlns:a16="http://schemas.microsoft.com/office/drawing/2014/main" id="{B4CF5FA0-75A3-F0A8-B0A7-836FE6BCFEB6}"/>
              </a:ext>
            </a:extLst>
          </p:cNvPr>
          <p:cNvSpPr>
            <a:spLocks noGrp="1"/>
          </p:cNvSpPr>
          <p:nvPr>
            <p:ph idx="1"/>
          </p:nvPr>
        </p:nvSpPr>
        <p:spPr/>
        <p:txBody>
          <a:bodyPr/>
          <a:lstStyle/>
          <a:p>
            <a:pPr algn="just"/>
            <a:r>
              <a:rPr lang="es-MX" dirty="0"/>
              <a:t>El reconocimiento vincula los elementos reconocidos en el estado de situación financiera con el estado de resultado integral de la siguiente forma:</a:t>
            </a:r>
          </a:p>
          <a:p>
            <a:pPr algn="just"/>
            <a:r>
              <a:rPr lang="es-MX" dirty="0"/>
              <a:t>a) Los activos totales menos los pasivos totales en el estado de situación financiera al inicio y al cierre del periodo sobre el que se informa igualan al capital contable; y</a:t>
            </a:r>
          </a:p>
          <a:p>
            <a:pPr algn="just"/>
            <a:r>
              <a:rPr lang="es-MX" dirty="0"/>
              <a:t>b) Los cambios reconocidos en el capital contable durante el periodo comprenden:</a:t>
            </a:r>
          </a:p>
          <a:p>
            <a:pPr algn="just"/>
            <a:r>
              <a:rPr lang="es-MX" sz="1800" b="0" i="0" u="none" strike="noStrike" baseline="0" dirty="0">
                <a:latin typeface="ChaparralPro-Regular"/>
              </a:rPr>
              <a:t>i) ingresos menos costos y gastos reconocidos en el estado de resultado integral; y</a:t>
            </a:r>
          </a:p>
          <a:p>
            <a:pPr algn="just"/>
            <a:r>
              <a:rPr lang="es-MX" sz="1800" b="0" i="0" u="none" strike="noStrike" baseline="0" dirty="0" err="1">
                <a:latin typeface="ChaparralPro-Regular"/>
              </a:rPr>
              <a:t>ii</a:t>
            </a:r>
            <a:r>
              <a:rPr lang="es-MX" sz="1800" b="0" i="0" u="none" strike="noStrike" baseline="0" dirty="0">
                <a:latin typeface="ChaparralPro-Regular"/>
              </a:rPr>
              <a:t>) aportaciones de, o distribuciones a, los propietarios de la entidad.</a:t>
            </a:r>
            <a:endParaRPr lang="es-MX" dirty="0"/>
          </a:p>
        </p:txBody>
      </p:sp>
    </p:spTree>
    <p:extLst>
      <p:ext uri="{BB962C8B-B14F-4D97-AF65-F5344CB8AC3E}">
        <p14:creationId xmlns:p14="http://schemas.microsoft.com/office/powerpoint/2010/main" val="42852608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759DA5-37C4-A547-EE93-732D1D91B167}"/>
              </a:ext>
            </a:extLst>
          </p:cNvPr>
          <p:cNvSpPr>
            <a:spLocks noGrp="1"/>
          </p:cNvSpPr>
          <p:nvPr>
            <p:ph type="title"/>
          </p:nvPr>
        </p:nvSpPr>
        <p:spPr/>
        <p:txBody>
          <a:bodyPr/>
          <a:lstStyle/>
          <a:p>
            <a:r>
              <a:rPr lang="es-MX" dirty="0"/>
              <a:t>Proceso de reconocimiento</a:t>
            </a:r>
          </a:p>
        </p:txBody>
      </p:sp>
      <p:sp>
        <p:nvSpPr>
          <p:cNvPr id="3" name="Marcador de contenido 2">
            <a:extLst>
              <a:ext uri="{FF2B5EF4-FFF2-40B4-BE49-F238E27FC236}">
                <a16:creationId xmlns:a16="http://schemas.microsoft.com/office/drawing/2014/main" id="{48FF23A5-0ADF-1112-BE15-6A38B0722533}"/>
              </a:ext>
            </a:extLst>
          </p:cNvPr>
          <p:cNvSpPr>
            <a:spLocks noGrp="1"/>
          </p:cNvSpPr>
          <p:nvPr>
            <p:ph idx="1"/>
          </p:nvPr>
        </p:nvSpPr>
        <p:spPr/>
        <p:txBody>
          <a:bodyPr>
            <a:normAutofit/>
          </a:bodyPr>
          <a:lstStyle/>
          <a:p>
            <a:pPr algn="just"/>
            <a:r>
              <a:rPr lang="es-MX" sz="1800" b="0" i="0" u="none" strike="noStrike" baseline="0" dirty="0">
                <a:latin typeface="ChaparralPro-Regular"/>
              </a:rPr>
              <a:t>El vínculo entre los estados financieros se debe a que el reconocimiento de un elemento (o un cambio en su valor neto en libros) requiere el reconocimiento o baja de uno o más de los otros elementos (o cambios en el valor neto en libros de uno o más de otros elementos). Por ejemplo, los ingresos, costos y gastos se reconocen en el estado de resultado integral sólo si también se reconoce un incremento o disminución en el valor neto en libros de un activo o un pasivo. </a:t>
            </a:r>
          </a:p>
          <a:p>
            <a:pPr algn="just"/>
            <a:r>
              <a:rPr lang="es-MX" sz="1800" b="0" i="0" u="none" strike="noStrike" baseline="0" dirty="0">
                <a:latin typeface="ChaparralPro-Regular"/>
              </a:rPr>
              <a:t>Por lo cual:</a:t>
            </a:r>
          </a:p>
          <a:p>
            <a:pPr algn="just"/>
            <a:r>
              <a:rPr lang="es-MX" sz="1800" b="0" i="0" u="none" strike="noStrike" baseline="0" dirty="0">
                <a:latin typeface="ChaparralPro-Regular"/>
              </a:rPr>
              <a:t>a) el reconocimiento de ingresos ocurre de forma simultánea con:</a:t>
            </a:r>
          </a:p>
          <a:p>
            <a:pPr marL="201168" lvl="1" indent="0" algn="just">
              <a:buNone/>
            </a:pPr>
            <a:r>
              <a:rPr lang="es-MX" sz="1600" b="0" i="0" u="none" strike="noStrike" baseline="0" dirty="0">
                <a:latin typeface="ChaparralPro-Regular"/>
              </a:rPr>
              <a:t>i) el reconocimiento de un activo o un incremento en su valor neto en libros; o</a:t>
            </a:r>
          </a:p>
          <a:p>
            <a:pPr marL="201168" lvl="1" indent="0" algn="just">
              <a:buNone/>
            </a:pPr>
            <a:r>
              <a:rPr lang="es-MX" sz="1600" b="0" i="0" u="none" strike="noStrike" baseline="0" dirty="0" err="1">
                <a:latin typeface="ChaparralPro-Regular"/>
              </a:rPr>
              <a:t>ii</a:t>
            </a:r>
            <a:r>
              <a:rPr lang="es-MX" sz="1600" b="0" i="0" u="none" strike="noStrike" baseline="0" dirty="0">
                <a:latin typeface="ChaparralPro-Regular"/>
              </a:rPr>
              <a:t>) la baja de un pasivo o una disminución en su valor neto en libros;</a:t>
            </a:r>
          </a:p>
          <a:p>
            <a:pPr algn="just"/>
            <a:r>
              <a:rPr lang="es-MX" sz="1800" b="0" i="0" u="none" strike="noStrike" baseline="0" dirty="0">
                <a:latin typeface="ChaparralPro-Regular"/>
              </a:rPr>
              <a:t>b) el reconocimiento de costos o gastos ocurre de forma simultánea con:</a:t>
            </a:r>
          </a:p>
          <a:p>
            <a:pPr marL="201168" lvl="1" indent="0" algn="just">
              <a:buNone/>
            </a:pPr>
            <a:r>
              <a:rPr lang="es-MX" sz="1600" b="0" i="0" u="none" strike="noStrike" baseline="0" dirty="0">
                <a:latin typeface="ChaparralPro-Regular"/>
              </a:rPr>
              <a:t>i) el reconocimiento de un pasivo o un incremento en su valor neto en libros; o</a:t>
            </a:r>
          </a:p>
          <a:p>
            <a:pPr marL="201168" lvl="1" indent="0" algn="just">
              <a:buNone/>
            </a:pPr>
            <a:r>
              <a:rPr lang="es-MX" sz="1600" b="0" i="0" u="none" strike="noStrike" baseline="0" dirty="0" err="1">
                <a:latin typeface="ChaparralPro-Regular"/>
              </a:rPr>
              <a:t>ii</a:t>
            </a:r>
            <a:r>
              <a:rPr lang="es-MX" sz="1600" b="0" i="0" u="none" strike="noStrike" baseline="0" dirty="0">
                <a:latin typeface="ChaparralPro-Regular"/>
              </a:rPr>
              <a:t>) la baja de un activo o una disminución en su valor neto en libros.</a:t>
            </a:r>
            <a:endParaRPr lang="es-MX" dirty="0"/>
          </a:p>
        </p:txBody>
      </p:sp>
    </p:spTree>
    <p:extLst>
      <p:ext uri="{BB962C8B-B14F-4D97-AF65-F5344CB8AC3E}">
        <p14:creationId xmlns:p14="http://schemas.microsoft.com/office/powerpoint/2010/main" val="18502137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57ABD6-4CA0-72ED-1A34-FAAA3A027310}"/>
              </a:ext>
            </a:extLst>
          </p:cNvPr>
          <p:cNvSpPr>
            <a:spLocks noGrp="1"/>
          </p:cNvSpPr>
          <p:nvPr>
            <p:ph type="title"/>
          </p:nvPr>
        </p:nvSpPr>
        <p:spPr/>
        <p:txBody>
          <a:bodyPr/>
          <a:lstStyle/>
          <a:p>
            <a:r>
              <a:rPr lang="es-MX" dirty="0"/>
              <a:t>Criterios de reconocimiento</a:t>
            </a:r>
          </a:p>
        </p:txBody>
      </p:sp>
      <p:sp>
        <p:nvSpPr>
          <p:cNvPr id="3" name="Marcador de contenido 2">
            <a:extLst>
              <a:ext uri="{FF2B5EF4-FFF2-40B4-BE49-F238E27FC236}">
                <a16:creationId xmlns:a16="http://schemas.microsoft.com/office/drawing/2014/main" id="{FE56CDBD-9C88-09F1-67ED-07D136A2FED4}"/>
              </a:ext>
            </a:extLst>
          </p:cNvPr>
          <p:cNvSpPr>
            <a:spLocks noGrp="1"/>
          </p:cNvSpPr>
          <p:nvPr>
            <p:ph idx="1"/>
          </p:nvPr>
        </p:nvSpPr>
        <p:spPr/>
        <p:txBody>
          <a:bodyPr/>
          <a:lstStyle/>
          <a:p>
            <a:pPr algn="just"/>
            <a:r>
              <a:rPr lang="es-MX" sz="1800" b="0" i="0" u="none" strike="noStrike" baseline="0" dirty="0">
                <a:latin typeface="ChaparralPro-Regular"/>
              </a:rPr>
              <a:t>Sólo elementos que cumplen la definición de un activo, un pasivo o capital contable pueden reconocerse en el estado de situación financiera. Asimismo, sólo los elementos que cumplen la definición</a:t>
            </a:r>
            <a:r>
              <a:rPr lang="es-MX" sz="1800" dirty="0">
                <a:latin typeface="ChaparralPro-Regular"/>
              </a:rPr>
              <a:t> </a:t>
            </a:r>
            <a:r>
              <a:rPr lang="es-MX" sz="1800" b="0" i="0" u="none" strike="noStrike" baseline="0" dirty="0">
                <a:latin typeface="ChaparralPro-Regular"/>
              </a:rPr>
              <a:t>de ingresos, costos o gastos se pueden reconocer en el estado de resultado integral; sin embargo, no todas las partidas que cumplen con la definición de alguno de los elementos se reconocen.</a:t>
            </a:r>
          </a:p>
          <a:p>
            <a:pPr algn="just"/>
            <a:r>
              <a:rPr lang="es-MX" sz="1800" b="0" i="0" u="none" strike="noStrike" baseline="0" dirty="0">
                <a:latin typeface="ChaparralPro-Regular"/>
              </a:rPr>
              <a:t>Un activo o pasivo se reconoce sólo si su reconocimiento y el de cualquier ingreso, costo, gasto o cambio en el capital contable, relativos, proporcionan a los usuarios de los estados financieros</a:t>
            </a:r>
            <a:r>
              <a:rPr lang="es-MX" sz="1800" dirty="0">
                <a:latin typeface="ChaparralPro-Regular"/>
              </a:rPr>
              <a:t> </a:t>
            </a:r>
            <a:r>
              <a:rPr lang="es-MX" sz="1800" b="0" i="0" u="none" strike="noStrike" baseline="0" dirty="0">
                <a:latin typeface="ChaparralPro-Regular"/>
              </a:rPr>
              <a:t>información que es útil, es decir que cumpla con las dos características cualitativas fundamentales descritas en el Capítulo 40, que son:</a:t>
            </a:r>
          </a:p>
          <a:p>
            <a:pPr algn="just"/>
            <a:r>
              <a:rPr lang="es-MX" sz="1800" b="0" i="0" u="none" strike="noStrike" baseline="0" dirty="0">
                <a:latin typeface="ChaparralPro-Regular"/>
              </a:rPr>
              <a:t>a) Relevancia del activo o pasivo y del ingreso, costo, gasto o cambio en el capital contable; y</a:t>
            </a:r>
          </a:p>
          <a:p>
            <a:pPr algn="just"/>
            <a:r>
              <a:rPr lang="es-MX" sz="1800" b="0" i="0" u="none" strike="noStrike" baseline="0" dirty="0">
                <a:latin typeface="ChaparralPro-Regular"/>
              </a:rPr>
              <a:t>b) Representación fiel del activo o pasivo y del ingreso, costo, gasto o cambio en el capital contable.</a:t>
            </a:r>
            <a:endParaRPr lang="es-MX" dirty="0"/>
          </a:p>
        </p:txBody>
      </p:sp>
    </p:spTree>
    <p:extLst>
      <p:ext uri="{BB962C8B-B14F-4D97-AF65-F5344CB8AC3E}">
        <p14:creationId xmlns:p14="http://schemas.microsoft.com/office/powerpoint/2010/main" val="7052022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7FA04A-90EF-685A-2457-FAECFC58DDFD}"/>
              </a:ext>
            </a:extLst>
          </p:cNvPr>
          <p:cNvSpPr>
            <a:spLocks noGrp="1"/>
          </p:cNvSpPr>
          <p:nvPr>
            <p:ph type="title"/>
          </p:nvPr>
        </p:nvSpPr>
        <p:spPr/>
        <p:txBody>
          <a:bodyPr/>
          <a:lstStyle/>
          <a:p>
            <a:r>
              <a:rPr lang="es-MX" dirty="0"/>
              <a:t>Baja</a:t>
            </a:r>
          </a:p>
        </p:txBody>
      </p:sp>
      <p:sp>
        <p:nvSpPr>
          <p:cNvPr id="3" name="Marcador de contenido 2">
            <a:extLst>
              <a:ext uri="{FF2B5EF4-FFF2-40B4-BE49-F238E27FC236}">
                <a16:creationId xmlns:a16="http://schemas.microsoft.com/office/drawing/2014/main" id="{D34FFADF-1296-200B-8D09-FCF6C99476F3}"/>
              </a:ext>
            </a:extLst>
          </p:cNvPr>
          <p:cNvSpPr>
            <a:spLocks noGrp="1"/>
          </p:cNvSpPr>
          <p:nvPr>
            <p:ph idx="1"/>
          </p:nvPr>
        </p:nvSpPr>
        <p:spPr/>
        <p:txBody>
          <a:bodyPr>
            <a:normAutofit/>
          </a:bodyPr>
          <a:lstStyle/>
          <a:p>
            <a:pPr algn="just"/>
            <a:r>
              <a:rPr lang="es-MX" b="0" i="0" u="none" strike="noStrike" baseline="0" dirty="0">
                <a:latin typeface="ChaparralPro-Regular"/>
              </a:rPr>
              <a:t>La baja es la eliminación, total o parcial, de un activo o un pasivo reconocido en el estado de situación financiera de una entidad, la cual tiene lugar cuando esa partida ya no cumple la definición de activo o de pasivo, y:</a:t>
            </a:r>
          </a:p>
          <a:p>
            <a:pPr algn="just"/>
            <a:r>
              <a:rPr lang="es-MX" b="0" i="0" u="none" strike="noStrike" baseline="0" dirty="0">
                <a:latin typeface="ChaparralPro-Regular"/>
              </a:rPr>
              <a:t>a) </a:t>
            </a:r>
            <a:r>
              <a:rPr lang="es-MX" b="0" i="1" u="none" strike="noStrike" baseline="0" dirty="0">
                <a:latin typeface="ChaparralPro-Italic"/>
              </a:rPr>
              <a:t>para un activo</a:t>
            </a:r>
            <a:r>
              <a:rPr lang="es-MX" b="0" i="0" u="none" strike="noStrike" baseline="0" dirty="0">
                <a:latin typeface="ChaparralPro-Regular"/>
              </a:rPr>
              <a:t>, la baja ocurre cuando la entidad pierde el control del mismo; y</a:t>
            </a:r>
          </a:p>
          <a:p>
            <a:pPr algn="just"/>
            <a:r>
              <a:rPr lang="es-MX" b="0" i="0" u="none" strike="noStrike" baseline="0" dirty="0">
                <a:latin typeface="ChaparralPro-Regular"/>
              </a:rPr>
              <a:t>b) </a:t>
            </a:r>
            <a:r>
              <a:rPr lang="es-MX" b="0" i="1" u="none" strike="noStrike" baseline="0" dirty="0">
                <a:latin typeface="ChaparralPro-Italic"/>
              </a:rPr>
              <a:t>para un pasivo</a:t>
            </a:r>
            <a:r>
              <a:rPr lang="es-MX" b="0" i="0" u="none" strike="noStrike" baseline="0" dirty="0">
                <a:latin typeface="ChaparralPro-Regular"/>
              </a:rPr>
              <a:t>, la baja ocurre cuando la entidad deja de tener una obligación presente.</a:t>
            </a:r>
            <a:endParaRPr lang="es-MX" sz="2400" dirty="0"/>
          </a:p>
        </p:txBody>
      </p:sp>
    </p:spTree>
    <p:extLst>
      <p:ext uri="{BB962C8B-B14F-4D97-AF65-F5344CB8AC3E}">
        <p14:creationId xmlns:p14="http://schemas.microsoft.com/office/powerpoint/2010/main" val="12297292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2A7563-17A8-1F34-2987-29F529C1A458}"/>
              </a:ext>
            </a:extLst>
          </p:cNvPr>
          <p:cNvSpPr>
            <a:spLocks noGrp="1"/>
          </p:cNvSpPr>
          <p:nvPr>
            <p:ph type="title"/>
          </p:nvPr>
        </p:nvSpPr>
        <p:spPr/>
        <p:txBody>
          <a:bodyPr/>
          <a:lstStyle/>
          <a:p>
            <a:r>
              <a:rPr lang="es-MX" dirty="0"/>
              <a:t>Baja</a:t>
            </a:r>
          </a:p>
        </p:txBody>
      </p:sp>
      <p:sp>
        <p:nvSpPr>
          <p:cNvPr id="3" name="Marcador de contenido 2">
            <a:extLst>
              <a:ext uri="{FF2B5EF4-FFF2-40B4-BE49-F238E27FC236}">
                <a16:creationId xmlns:a16="http://schemas.microsoft.com/office/drawing/2014/main" id="{01C9C376-FB03-8083-3C7D-036B3E86BCFC}"/>
              </a:ext>
            </a:extLst>
          </p:cNvPr>
          <p:cNvSpPr>
            <a:spLocks noGrp="1"/>
          </p:cNvSpPr>
          <p:nvPr>
            <p:ph idx="1"/>
          </p:nvPr>
        </p:nvSpPr>
        <p:spPr/>
        <p:txBody>
          <a:bodyPr>
            <a:normAutofit/>
          </a:bodyPr>
          <a:lstStyle/>
          <a:p>
            <a:pPr algn="l"/>
            <a:r>
              <a:rPr lang="es-MX" sz="1800" b="0" i="0" u="none" strike="noStrike" baseline="0" dirty="0">
                <a:latin typeface="ChaparralPro-Regular"/>
              </a:rPr>
              <a:t>Lo descrito en el párrafo anterior normalmente se logra:</a:t>
            </a:r>
          </a:p>
          <a:p>
            <a:pPr algn="l"/>
            <a:r>
              <a:rPr lang="es-MX" sz="1800" b="0" i="0" u="none" strike="noStrike" baseline="0" dirty="0">
                <a:latin typeface="ChaparralPro-Regular"/>
              </a:rPr>
              <a:t>a) dando de baja los activos o pasivos que han caducado o se han consumido, cobrado, pagado, cumplido o transferido, reconociendo los ingresos, costos y gastos relativos. En el resto de esta sección, el término “componente transferido” hace referencia a todos esos activos y pasivos;</a:t>
            </a:r>
          </a:p>
          <a:p>
            <a:pPr algn="l"/>
            <a:r>
              <a:rPr lang="es-MX" sz="1800" b="0" i="0" u="none" strike="noStrike" baseline="0" dirty="0">
                <a:latin typeface="ChaparralPro-Regular"/>
              </a:rPr>
              <a:t>b) manteniendo el reconocimiento de los activos y pasivos retenidos, denominados como el “componente retenido”, si lo hubiera. Ese componente retenido pasa a ser una unidad de cuenta por separado del componente transferido; por consiguiente, ningún ingreso, costo o gasto debe reconocerse por el componente retenido como resultado de la baja del componente transferido, a menos que la baja origine componentes con valores distintos; y</a:t>
            </a:r>
            <a:endParaRPr lang="es-MX" dirty="0"/>
          </a:p>
        </p:txBody>
      </p:sp>
    </p:spTree>
    <p:extLst>
      <p:ext uri="{BB962C8B-B14F-4D97-AF65-F5344CB8AC3E}">
        <p14:creationId xmlns:p14="http://schemas.microsoft.com/office/powerpoint/2010/main" val="8962104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044CA2-7CEE-ACA0-4CC1-3D08FFDB174A}"/>
              </a:ext>
            </a:extLst>
          </p:cNvPr>
          <p:cNvSpPr>
            <a:spLocks noGrp="1"/>
          </p:cNvSpPr>
          <p:nvPr>
            <p:ph type="title"/>
          </p:nvPr>
        </p:nvSpPr>
        <p:spPr/>
        <p:txBody>
          <a:bodyPr/>
          <a:lstStyle/>
          <a:p>
            <a:r>
              <a:rPr lang="es-MX" dirty="0"/>
              <a:t>Baja</a:t>
            </a:r>
          </a:p>
        </p:txBody>
      </p:sp>
      <p:sp>
        <p:nvSpPr>
          <p:cNvPr id="3" name="Marcador de contenido 2">
            <a:extLst>
              <a:ext uri="{FF2B5EF4-FFF2-40B4-BE49-F238E27FC236}">
                <a16:creationId xmlns:a16="http://schemas.microsoft.com/office/drawing/2014/main" id="{9E60BAA5-6A39-32F4-69E4-4AA8F86BC8E5}"/>
              </a:ext>
            </a:extLst>
          </p:cNvPr>
          <p:cNvSpPr>
            <a:spLocks noGrp="1"/>
          </p:cNvSpPr>
          <p:nvPr>
            <p:ph idx="1"/>
          </p:nvPr>
        </p:nvSpPr>
        <p:spPr/>
        <p:txBody>
          <a:bodyPr>
            <a:normAutofit/>
          </a:bodyPr>
          <a:lstStyle/>
          <a:p>
            <a:pPr algn="just"/>
            <a:r>
              <a:rPr lang="es-MX" sz="1800" b="0" i="0" u="none" strike="noStrike" baseline="0" dirty="0">
                <a:latin typeface="ChaparralPro-Regular"/>
              </a:rPr>
              <a:t>Al decidir cómo reconocer las modificaciones de contratos, es necesario determinar cuál unidad de cuenta proporciona a los usuarios de los estados financieros la información más útil sobre los activos y pasivos mantenidos después de la modificación y sobre la forma en que la modificación cambia los activos y pasivos de la entidad:</a:t>
            </a:r>
          </a:p>
          <a:p>
            <a:pPr algn="just"/>
            <a:r>
              <a:rPr lang="es-MX" sz="1800" b="0" i="0" u="none" strike="noStrike" baseline="0" dirty="0">
                <a:latin typeface="ChaparralPro-Regular"/>
              </a:rPr>
              <a:t>a) si una modificación del contrato únicamente elimina derechos u obligaciones existentes, debe considerarse el análisis establecido en los párrafos 64.1 al 64.7 al decidir si procede dar de baja esos derechos u obligaciones;</a:t>
            </a:r>
          </a:p>
          <a:p>
            <a:pPr algn="just"/>
            <a:r>
              <a:rPr lang="es-MX" sz="1800" b="0" i="0" u="none" strike="noStrike" baseline="0" dirty="0">
                <a:latin typeface="ChaparralPro-Regular"/>
              </a:rPr>
              <a:t>b) si una modificación del contrato únicamente agrega nuevos derechos u obligaciones es necesario decidir si procede tratar los derechos u obligaciones agregados como un activo o pasivo separado, o como parte de la misma unidad de cuenta como derechos y obligaciones existentes; y</a:t>
            </a:r>
          </a:p>
          <a:p>
            <a:pPr algn="just"/>
            <a:r>
              <a:rPr lang="es-MX" sz="1800" b="0" i="0" u="none" strike="noStrike" baseline="0" dirty="0">
                <a:latin typeface="ChaparralPro-Regular"/>
              </a:rPr>
              <a:t>c) si una modificación del contrato elimina derechos u obligaciones existentes y a la vez crea nuevos derechos u obligaciones, es necesario considerar el efecto separado y combinado de esas modificaciones.</a:t>
            </a:r>
            <a:endParaRPr lang="es-MX" dirty="0"/>
          </a:p>
        </p:txBody>
      </p:sp>
    </p:spTree>
    <p:extLst>
      <p:ext uri="{BB962C8B-B14F-4D97-AF65-F5344CB8AC3E}">
        <p14:creationId xmlns:p14="http://schemas.microsoft.com/office/powerpoint/2010/main" val="28336206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ACAC5EC-D731-E83E-4CB3-06FC01916742}"/>
              </a:ext>
            </a:extLst>
          </p:cNvPr>
          <p:cNvSpPr>
            <a:spLocks noGrp="1"/>
          </p:cNvSpPr>
          <p:nvPr>
            <p:ph type="title"/>
          </p:nvPr>
        </p:nvSpPr>
        <p:spPr/>
        <p:txBody>
          <a:bodyPr/>
          <a:lstStyle/>
          <a:p>
            <a:r>
              <a:rPr lang="es-MX" dirty="0"/>
              <a:t>Valuación</a:t>
            </a:r>
          </a:p>
        </p:txBody>
      </p:sp>
      <p:sp>
        <p:nvSpPr>
          <p:cNvPr id="5" name="Marcador de texto 4">
            <a:extLst>
              <a:ext uri="{FF2B5EF4-FFF2-40B4-BE49-F238E27FC236}">
                <a16:creationId xmlns:a16="http://schemas.microsoft.com/office/drawing/2014/main" id="{B679F0B7-6A36-7ECF-5502-7181DB4D40D9}"/>
              </a:ext>
            </a:extLst>
          </p:cNvPr>
          <p:cNvSpPr>
            <a:spLocks noGrp="1"/>
          </p:cNvSpPr>
          <p:nvPr>
            <p:ph type="body" idx="1"/>
          </p:nvPr>
        </p:nvSpPr>
        <p:spPr/>
        <p:txBody>
          <a:bodyPr/>
          <a:lstStyle/>
          <a:p>
            <a:r>
              <a:rPr lang="es-MX" dirty="0"/>
              <a:t>Capitulo 70</a:t>
            </a:r>
          </a:p>
        </p:txBody>
      </p:sp>
    </p:spTree>
    <p:extLst>
      <p:ext uri="{BB962C8B-B14F-4D97-AF65-F5344CB8AC3E}">
        <p14:creationId xmlns:p14="http://schemas.microsoft.com/office/powerpoint/2010/main" val="158232628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515516-7A7F-9253-26FC-C6AC669ED600}"/>
              </a:ext>
            </a:extLst>
          </p:cNvPr>
          <p:cNvSpPr>
            <a:spLocks noGrp="1"/>
          </p:cNvSpPr>
          <p:nvPr>
            <p:ph type="title"/>
          </p:nvPr>
        </p:nvSpPr>
        <p:spPr/>
        <p:txBody>
          <a:bodyPr/>
          <a:lstStyle/>
          <a:p>
            <a:r>
              <a:rPr lang="es-MX" dirty="0"/>
              <a:t>Principales cambios</a:t>
            </a:r>
          </a:p>
        </p:txBody>
      </p:sp>
      <p:sp>
        <p:nvSpPr>
          <p:cNvPr id="3" name="Marcador de contenido 2">
            <a:extLst>
              <a:ext uri="{FF2B5EF4-FFF2-40B4-BE49-F238E27FC236}">
                <a16:creationId xmlns:a16="http://schemas.microsoft.com/office/drawing/2014/main" id="{A2DDA287-362D-C3FD-B562-00F4798DAB47}"/>
              </a:ext>
            </a:extLst>
          </p:cNvPr>
          <p:cNvSpPr>
            <a:spLocks noGrp="1"/>
          </p:cNvSpPr>
          <p:nvPr>
            <p:ph idx="1"/>
          </p:nvPr>
        </p:nvSpPr>
        <p:spPr/>
        <p:txBody>
          <a:bodyPr>
            <a:normAutofit/>
          </a:bodyPr>
          <a:lstStyle/>
          <a:p>
            <a:pPr algn="just"/>
            <a:r>
              <a:rPr lang="es-MX" sz="1800" dirty="0"/>
              <a:t>Capítulo 70 – Valuación</a:t>
            </a:r>
          </a:p>
          <a:p>
            <a:pPr algn="just"/>
            <a:r>
              <a:rPr lang="es-MX" sz="1800" dirty="0"/>
              <a:t>Se creó un capítulo específico para el tema de valuación del de reconocimiento, siendo esto un cambio de estructura del documento y por lo tanto un cambio de forma.</a:t>
            </a:r>
          </a:p>
          <a:p>
            <a:pPr marL="0" indent="0" algn="just">
              <a:buNone/>
            </a:pPr>
            <a:r>
              <a:rPr lang="es-MX" sz="1800" b="0" i="0" u="none" strike="noStrike" baseline="0" dirty="0"/>
              <a:t>En relación con la NIF A-6 anterior, se elimina la base de valuación de recurso histórico dado que esta se cubre con la nueva base de valuación de costo amortizado, aplicable tanto a un activo financiero como a un pasivo financiero. Asimismo, se eliminaron las guías para determinar el valor presente, dado que esta es una técnica de valuación y no una base de valuación.</a:t>
            </a:r>
          </a:p>
          <a:p>
            <a:pPr algn="just"/>
            <a:r>
              <a:rPr lang="es-MX" sz="1800" b="0" i="0" u="none" strike="noStrike" baseline="0" dirty="0"/>
              <a:t>Como parte de la base de valuación a </a:t>
            </a:r>
            <a:r>
              <a:rPr lang="es-MX" sz="1800" b="0" i="1" u="none" strike="noStrike" baseline="0" dirty="0"/>
              <a:t>costo histórico </a:t>
            </a:r>
            <a:r>
              <a:rPr lang="es-MX" sz="1800" b="0" i="0" u="none" strike="noStrike" baseline="0" dirty="0"/>
              <a:t>se incorpora el </a:t>
            </a:r>
            <a:r>
              <a:rPr lang="es-MX" sz="1800" b="0" i="1" u="none" strike="noStrike" baseline="0" dirty="0"/>
              <a:t>costo amortizado </a:t>
            </a:r>
            <a:r>
              <a:rPr lang="es-MX" sz="1800" b="0" i="0" u="none" strike="noStrike" baseline="0" dirty="0"/>
              <a:t>y, como parte de la base de valuación a </a:t>
            </a:r>
            <a:r>
              <a:rPr lang="es-MX" sz="1800" b="0" i="1" u="none" strike="noStrike" baseline="0" dirty="0"/>
              <a:t>valor actual</a:t>
            </a:r>
            <a:r>
              <a:rPr lang="es-MX" sz="1800" b="0" i="0" u="none" strike="noStrike" baseline="0" dirty="0"/>
              <a:t>, se incorporan el </a:t>
            </a:r>
            <a:r>
              <a:rPr lang="es-MX" sz="1800" b="0" i="1" u="none" strike="noStrike" baseline="0" dirty="0"/>
              <a:t>valor de cumplimiento </a:t>
            </a:r>
            <a:r>
              <a:rPr lang="es-MX" sz="1800" b="0" i="0" u="none" strike="noStrike" baseline="0" dirty="0"/>
              <a:t>que es aplicable a pasivos y se considera un valor específico de la entidad; asimismo, se incorpora el </a:t>
            </a:r>
            <a:r>
              <a:rPr lang="es-MX" sz="1800" b="0" i="1" u="none" strike="noStrike" baseline="0" dirty="0"/>
              <a:t>valor por método de participación </a:t>
            </a:r>
            <a:r>
              <a:rPr lang="es-MX" sz="1800" b="0" i="0" u="none" strike="noStrike" baseline="0" dirty="0"/>
              <a:t>como parte del </a:t>
            </a:r>
            <a:r>
              <a:rPr lang="es-MX" sz="1800" b="0" i="1" u="none" strike="noStrike" baseline="0" dirty="0"/>
              <a:t>valor actual</a:t>
            </a:r>
            <a:r>
              <a:rPr lang="es-MX" sz="1800" b="0" i="0" u="none" strike="noStrike" baseline="0" dirty="0"/>
              <a:t>. Además, se eliminan los anteriores valores de entrada de costo de reposición y costo de reemplazo dado que estos conceptos ya no son utilizados en las NIF particulares y sólo se consideran técnicas de valuación para determinar el </a:t>
            </a:r>
            <a:r>
              <a:rPr lang="es-MX" sz="1800" b="0" i="1" u="none" strike="noStrike" baseline="0" dirty="0"/>
              <a:t>valor razonable</a:t>
            </a:r>
            <a:r>
              <a:rPr lang="es-MX" sz="1800" b="0" i="0" u="none" strike="noStrike" baseline="0" dirty="0"/>
              <a:t>.</a:t>
            </a:r>
            <a:endParaRPr lang="es-MX" sz="1800" dirty="0"/>
          </a:p>
        </p:txBody>
      </p:sp>
    </p:spTree>
    <p:extLst>
      <p:ext uri="{BB962C8B-B14F-4D97-AF65-F5344CB8AC3E}">
        <p14:creationId xmlns:p14="http://schemas.microsoft.com/office/powerpoint/2010/main" val="26703196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D81B5-E7FB-A511-DE63-9F44F5E1B0F1}"/>
              </a:ext>
            </a:extLst>
          </p:cNvPr>
          <p:cNvSpPr>
            <a:spLocks noGrp="1"/>
          </p:cNvSpPr>
          <p:nvPr>
            <p:ph type="title"/>
          </p:nvPr>
        </p:nvSpPr>
        <p:spPr/>
        <p:txBody>
          <a:bodyPr/>
          <a:lstStyle/>
          <a:p>
            <a:r>
              <a:rPr lang="es-MX" dirty="0"/>
              <a:t>Bases de valuación</a:t>
            </a:r>
          </a:p>
        </p:txBody>
      </p:sp>
      <p:sp>
        <p:nvSpPr>
          <p:cNvPr id="3" name="Marcador de contenido 2">
            <a:extLst>
              <a:ext uri="{FF2B5EF4-FFF2-40B4-BE49-F238E27FC236}">
                <a16:creationId xmlns:a16="http://schemas.microsoft.com/office/drawing/2014/main" id="{BEA56794-0EB7-E34D-0AD7-83C9FEE94D2F}"/>
              </a:ext>
            </a:extLst>
          </p:cNvPr>
          <p:cNvSpPr>
            <a:spLocks noGrp="1"/>
          </p:cNvSpPr>
          <p:nvPr>
            <p:ph idx="1"/>
          </p:nvPr>
        </p:nvSpPr>
        <p:spPr/>
        <p:txBody>
          <a:bodyPr>
            <a:normAutofit/>
          </a:bodyPr>
          <a:lstStyle/>
          <a:p>
            <a:pPr algn="just"/>
            <a:r>
              <a:rPr lang="es-MX" sz="2400" dirty="0"/>
              <a:t>“Las transacciones y otros eventos que afectaron económicamente a la entidad deben cuantificarse en términos monetarios, atendiendo a la base de valuación que mejor represente su sustancia económica.”</a:t>
            </a:r>
          </a:p>
          <a:p>
            <a:pPr marL="0" indent="0" algn="just">
              <a:buNone/>
            </a:pPr>
            <a:r>
              <a:rPr lang="es-MX" sz="2400" dirty="0"/>
              <a:t>La valuación es el proceso de cuantificar, en términos monetarios, los activos, pasivos, capital contable, ingresos, costos y gastos de una entidad.</a:t>
            </a:r>
          </a:p>
          <a:p>
            <a:pPr algn="just"/>
            <a:r>
              <a:rPr lang="es-MX" sz="2400" dirty="0"/>
              <a:t>La selección de una base de valuación requiere identificar la característica del elemento que está siendo valuado. Una base de valuación aplicada a un activo o a un pasivo afecta a cualquier ingreso, costo y gasto relacionado.</a:t>
            </a:r>
          </a:p>
        </p:txBody>
      </p:sp>
    </p:spTree>
    <p:extLst>
      <p:ext uri="{BB962C8B-B14F-4D97-AF65-F5344CB8AC3E}">
        <p14:creationId xmlns:p14="http://schemas.microsoft.com/office/powerpoint/2010/main" val="8240221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5620D3-714D-EBEB-B80D-AD6669E9F6DB}"/>
              </a:ext>
            </a:extLst>
          </p:cNvPr>
          <p:cNvSpPr>
            <a:spLocks noGrp="1"/>
          </p:cNvSpPr>
          <p:nvPr>
            <p:ph type="title"/>
          </p:nvPr>
        </p:nvSpPr>
        <p:spPr/>
        <p:txBody>
          <a:bodyPr/>
          <a:lstStyle/>
          <a:p>
            <a:r>
              <a:rPr lang="es-MX" dirty="0"/>
              <a:t>Clasificación de las bases de valuación</a:t>
            </a:r>
          </a:p>
        </p:txBody>
      </p:sp>
      <p:sp>
        <p:nvSpPr>
          <p:cNvPr id="3" name="Marcador de contenido 2">
            <a:extLst>
              <a:ext uri="{FF2B5EF4-FFF2-40B4-BE49-F238E27FC236}">
                <a16:creationId xmlns:a16="http://schemas.microsoft.com/office/drawing/2014/main" id="{2C461251-C282-8585-9D4E-EF44113A3912}"/>
              </a:ext>
            </a:extLst>
          </p:cNvPr>
          <p:cNvSpPr>
            <a:spLocks noGrp="1"/>
          </p:cNvSpPr>
          <p:nvPr>
            <p:ph idx="1"/>
          </p:nvPr>
        </p:nvSpPr>
        <p:spPr/>
        <p:txBody>
          <a:bodyPr>
            <a:normAutofit/>
          </a:bodyPr>
          <a:lstStyle/>
          <a:p>
            <a:pPr algn="l"/>
            <a:r>
              <a:rPr lang="es-MX" sz="1800" b="0" i="0" u="none" strike="noStrike" baseline="0" dirty="0">
                <a:latin typeface="Arial" panose="020B0604020202020204" pitchFamily="34" charset="0"/>
                <a:cs typeface="Arial" panose="020B0604020202020204" pitchFamily="34" charset="0"/>
              </a:rPr>
              <a:t>Las bases de valuación se clasifican como sigue:</a:t>
            </a:r>
          </a:p>
          <a:p>
            <a:pPr algn="l"/>
            <a:r>
              <a:rPr lang="es-MX" sz="1800" b="0" i="0" u="none" strike="noStrike" baseline="0" dirty="0">
                <a:latin typeface="Arial" panose="020B0604020202020204" pitchFamily="34" charset="0"/>
                <a:cs typeface="Arial" panose="020B0604020202020204" pitchFamily="34" charset="0"/>
              </a:rPr>
              <a:t>a) costo histórico, integrada por:</a:t>
            </a:r>
          </a:p>
          <a:p>
            <a:pPr marL="201168" lvl="1" indent="0">
              <a:buNone/>
            </a:pPr>
            <a:r>
              <a:rPr lang="es-MX" b="0" i="0" u="none" strike="noStrike" baseline="0" dirty="0">
                <a:latin typeface="Arial" panose="020B0604020202020204" pitchFamily="34" charset="0"/>
                <a:cs typeface="Arial" panose="020B0604020202020204" pitchFamily="34" charset="0"/>
              </a:rPr>
              <a:t>i) costo de adquisición; y</a:t>
            </a:r>
          </a:p>
          <a:p>
            <a:pPr marL="201168" lvl="1" indent="0">
              <a:buNone/>
            </a:pPr>
            <a:r>
              <a:rPr lang="es-MX" b="0" i="0" u="none" strike="noStrike" baseline="0" dirty="0" err="1">
                <a:latin typeface="Arial" panose="020B0604020202020204" pitchFamily="34" charset="0"/>
                <a:cs typeface="Arial" panose="020B0604020202020204" pitchFamily="34" charset="0"/>
              </a:rPr>
              <a:t>ii</a:t>
            </a:r>
            <a:r>
              <a:rPr lang="es-MX" b="0" i="0" u="none" strike="noStrike" baseline="0" dirty="0">
                <a:latin typeface="Arial" panose="020B0604020202020204" pitchFamily="34" charset="0"/>
                <a:cs typeface="Arial" panose="020B0604020202020204" pitchFamily="34" charset="0"/>
              </a:rPr>
              <a:t>) costo amortizado; y</a:t>
            </a:r>
          </a:p>
          <a:p>
            <a:pPr algn="l"/>
            <a:r>
              <a:rPr lang="es-MX" sz="1800" b="0" i="0" u="none" strike="noStrike" baseline="0" dirty="0">
                <a:latin typeface="Arial" panose="020B0604020202020204" pitchFamily="34" charset="0"/>
                <a:cs typeface="Arial" panose="020B0604020202020204" pitchFamily="34" charset="0"/>
              </a:rPr>
              <a:t>b) valor actual, la cual incluye a su vez:</a:t>
            </a:r>
          </a:p>
          <a:p>
            <a:pPr marL="201168" lvl="1" indent="0">
              <a:buNone/>
            </a:pPr>
            <a:r>
              <a:rPr lang="es-MX" b="0" i="0" u="none" strike="noStrike" baseline="0" dirty="0">
                <a:latin typeface="Arial" panose="020B0604020202020204" pitchFamily="34" charset="0"/>
                <a:cs typeface="Arial" panose="020B0604020202020204" pitchFamily="34" charset="0"/>
              </a:rPr>
              <a:t>i) valor razonable;</a:t>
            </a:r>
          </a:p>
          <a:p>
            <a:pPr marL="201168" lvl="1" indent="0">
              <a:buNone/>
            </a:pPr>
            <a:r>
              <a:rPr lang="es-MX" b="0" i="0" u="none" strike="noStrike" baseline="0" dirty="0" err="1">
                <a:latin typeface="Arial" panose="020B0604020202020204" pitchFamily="34" charset="0"/>
                <a:cs typeface="Arial" panose="020B0604020202020204" pitchFamily="34" charset="0"/>
              </a:rPr>
              <a:t>ii</a:t>
            </a:r>
            <a:r>
              <a:rPr lang="es-MX" b="0" i="0" u="none" strike="noStrike" baseline="0" dirty="0">
                <a:latin typeface="Arial" panose="020B0604020202020204" pitchFamily="34" charset="0"/>
                <a:cs typeface="Arial" panose="020B0604020202020204" pitchFamily="34" charset="0"/>
              </a:rPr>
              <a:t>) valor específico de la entidad, el cual se subdivide en:</a:t>
            </a:r>
          </a:p>
          <a:p>
            <a:pPr marL="384048" lvl="2" indent="0">
              <a:buNone/>
            </a:pPr>
            <a:r>
              <a:rPr lang="es-MX" sz="1800" b="0" i="0" u="none" strike="noStrike" baseline="0" dirty="0">
                <a:latin typeface="Arial" panose="020B0604020202020204" pitchFamily="34" charset="0"/>
                <a:cs typeface="Arial" panose="020B0604020202020204" pitchFamily="34" charset="0"/>
              </a:rPr>
              <a:t>• valor de uso,</a:t>
            </a:r>
          </a:p>
          <a:p>
            <a:pPr marL="384048" lvl="2" indent="0">
              <a:buNone/>
            </a:pPr>
            <a:r>
              <a:rPr lang="es-MX" sz="1800" b="0" i="0" u="none" strike="noStrike" baseline="0" dirty="0">
                <a:latin typeface="Arial" panose="020B0604020202020204" pitchFamily="34" charset="0"/>
                <a:cs typeface="Arial" panose="020B0604020202020204" pitchFamily="34" charset="0"/>
              </a:rPr>
              <a:t>• valor neto de realización, y</a:t>
            </a:r>
          </a:p>
          <a:p>
            <a:pPr marL="384048" lvl="2" indent="0">
              <a:buNone/>
            </a:pPr>
            <a:r>
              <a:rPr lang="es-MX" sz="1800" b="0" i="0" u="none" strike="noStrike" baseline="0" dirty="0">
                <a:latin typeface="Arial" panose="020B0604020202020204" pitchFamily="34" charset="0"/>
                <a:cs typeface="Arial" panose="020B0604020202020204" pitchFamily="34" charset="0"/>
              </a:rPr>
              <a:t>• valor de cumplimiento; y</a:t>
            </a:r>
          </a:p>
          <a:p>
            <a:pPr algn="l"/>
            <a:r>
              <a:rPr lang="es-MX" sz="1800" b="0" i="0" u="none" strike="noStrike" baseline="0" dirty="0" err="1">
                <a:latin typeface="Arial" panose="020B0604020202020204" pitchFamily="34" charset="0"/>
                <a:cs typeface="Arial" panose="020B0604020202020204" pitchFamily="34" charset="0"/>
              </a:rPr>
              <a:t>iii</a:t>
            </a:r>
            <a:r>
              <a:rPr lang="es-MX" sz="1800" b="0" i="0" u="none" strike="noStrike" baseline="0" dirty="0">
                <a:latin typeface="Arial" panose="020B0604020202020204" pitchFamily="34" charset="0"/>
                <a:cs typeface="Arial" panose="020B0604020202020204" pitchFamily="34" charset="0"/>
              </a:rPr>
              <a:t>) valor por método de participación.</a:t>
            </a:r>
            <a:endParaRPr lang="es-MX"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47918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0F7EF5-6AB4-DB60-811A-08966C921E4B}"/>
              </a:ext>
            </a:extLst>
          </p:cNvPr>
          <p:cNvSpPr>
            <a:spLocks noGrp="1"/>
          </p:cNvSpPr>
          <p:nvPr>
            <p:ph type="title"/>
          </p:nvPr>
        </p:nvSpPr>
        <p:spPr/>
        <p:txBody>
          <a:bodyPr/>
          <a:lstStyle/>
          <a:p>
            <a:r>
              <a:rPr lang="es-MX" dirty="0"/>
              <a:t>Bases de valuación</a:t>
            </a:r>
          </a:p>
        </p:txBody>
      </p:sp>
      <p:pic>
        <p:nvPicPr>
          <p:cNvPr id="4" name="Marcador de contenido 3">
            <a:extLst>
              <a:ext uri="{FF2B5EF4-FFF2-40B4-BE49-F238E27FC236}">
                <a16:creationId xmlns:a16="http://schemas.microsoft.com/office/drawing/2014/main" id="{DD5AE16E-E5BB-855C-FF02-D2ADAE24D31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97280" y="1846263"/>
            <a:ext cx="10058400" cy="4422863"/>
          </a:xfrm>
          <a:prstGeom prst="rect">
            <a:avLst/>
          </a:prstGeom>
          <a:noFill/>
          <a:ln>
            <a:noFill/>
          </a:ln>
        </p:spPr>
      </p:pic>
    </p:spTree>
    <p:extLst>
      <p:ext uri="{BB962C8B-B14F-4D97-AF65-F5344CB8AC3E}">
        <p14:creationId xmlns:p14="http://schemas.microsoft.com/office/powerpoint/2010/main" val="35152682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B6E568-3A41-71B4-771C-0F7241CDAB77}"/>
              </a:ext>
            </a:extLst>
          </p:cNvPr>
          <p:cNvSpPr>
            <a:spLocks noGrp="1"/>
          </p:cNvSpPr>
          <p:nvPr>
            <p:ph type="title"/>
          </p:nvPr>
        </p:nvSpPr>
        <p:spPr/>
        <p:txBody>
          <a:bodyPr/>
          <a:lstStyle/>
          <a:p>
            <a:r>
              <a:rPr lang="es-MX" dirty="0"/>
              <a:t>Costo histórico</a:t>
            </a:r>
          </a:p>
        </p:txBody>
      </p:sp>
      <p:sp>
        <p:nvSpPr>
          <p:cNvPr id="3" name="Marcador de contenido 2">
            <a:extLst>
              <a:ext uri="{FF2B5EF4-FFF2-40B4-BE49-F238E27FC236}">
                <a16:creationId xmlns:a16="http://schemas.microsoft.com/office/drawing/2014/main" id="{6CC2EAE1-05B4-FF28-14F7-29CB46B5CBAB}"/>
              </a:ext>
            </a:extLst>
          </p:cNvPr>
          <p:cNvSpPr>
            <a:spLocks noGrp="1"/>
          </p:cNvSpPr>
          <p:nvPr>
            <p:ph idx="1"/>
          </p:nvPr>
        </p:nvSpPr>
        <p:spPr/>
        <p:txBody>
          <a:bodyPr/>
          <a:lstStyle/>
          <a:p>
            <a:pPr algn="l"/>
            <a:r>
              <a:rPr lang="es-MX" sz="1800" b="0" i="0" u="none" strike="noStrike" baseline="0" dirty="0">
                <a:latin typeface="ChaparralPro-Regular"/>
              </a:rPr>
              <a:t>El costo histórico de un activo cuando se adquiere o crea, se integra por el monto de los costos incurridos en su adquisición o creación, los cuales deben incluir la contraprestación pagada por haberlo adquirido o creado, más los costos de la transacción. El costo histórico de un pasivo, cuando se incurre en él o es asumido, se integra por el valor de la contraprestación recibida menos los costos de la transacción.</a:t>
            </a:r>
          </a:p>
          <a:p>
            <a:pPr algn="l"/>
            <a:r>
              <a:rPr lang="es-MX" sz="1800" b="0" i="0" u="none" strike="noStrike" baseline="0" dirty="0">
                <a:latin typeface="ChaparralPro-Regular"/>
              </a:rPr>
              <a:t>El costo histórico de un activo se modifica a lo largo del tiempo para relejar, si procede:</a:t>
            </a:r>
          </a:p>
          <a:p>
            <a:pPr algn="l"/>
            <a:r>
              <a:rPr lang="es-MX" sz="1800" b="0" i="0" u="none" strike="noStrike" baseline="0" dirty="0">
                <a:latin typeface="ChaparralPro-Regular"/>
              </a:rPr>
              <a:t>a) El consumo del total o parte del recurso económico que constituye el activo (por venta, depreciación o amortización);</a:t>
            </a:r>
          </a:p>
          <a:p>
            <a:pPr algn="l"/>
            <a:r>
              <a:rPr lang="es-MX" sz="1800" b="0" i="0" u="none" strike="noStrike" baseline="0" dirty="0">
                <a:latin typeface="ChaparralPro-Regular"/>
              </a:rPr>
              <a:t>b) Los pagos recibidos que extinguen parte o la totalidad del activo;</a:t>
            </a:r>
          </a:p>
          <a:p>
            <a:pPr algn="l"/>
            <a:r>
              <a:rPr lang="es-MX" sz="1800" b="0" i="0" u="none" strike="noStrike" baseline="0" dirty="0">
                <a:latin typeface="ChaparralPro-Regular"/>
              </a:rPr>
              <a:t>c) El efecto de los eventos que causan que parte o la totalidad del costo histórico del activo deje de ser recuperable (deterioro); o</a:t>
            </a:r>
          </a:p>
          <a:p>
            <a:pPr algn="l"/>
            <a:r>
              <a:rPr lang="es-MX" sz="1800" b="0" i="0" u="none" strike="noStrike" baseline="0" dirty="0">
                <a:latin typeface="ChaparralPro-Regular"/>
              </a:rPr>
              <a:t>d) La </a:t>
            </a:r>
            <a:r>
              <a:rPr lang="es-MX" sz="1800" b="0" i="0" u="none" strike="noStrike" baseline="0" dirty="0" err="1">
                <a:latin typeface="ChaparralPro-Regular"/>
              </a:rPr>
              <a:t>devengación</a:t>
            </a:r>
            <a:r>
              <a:rPr lang="es-MX" sz="1800" b="0" i="0" u="none" strike="noStrike" baseline="0" dirty="0">
                <a:latin typeface="ChaparralPro-Regular"/>
              </a:rPr>
              <a:t> de intereses o cualquier otro componente de financiamiento del activo.</a:t>
            </a:r>
            <a:endParaRPr lang="es-MX" dirty="0"/>
          </a:p>
        </p:txBody>
      </p:sp>
    </p:spTree>
    <p:extLst>
      <p:ext uri="{BB962C8B-B14F-4D97-AF65-F5344CB8AC3E}">
        <p14:creationId xmlns:p14="http://schemas.microsoft.com/office/powerpoint/2010/main" val="38152150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94B2A5-BDFF-6C61-56AA-9A86ABEC0C90}"/>
              </a:ext>
            </a:extLst>
          </p:cNvPr>
          <p:cNvSpPr>
            <a:spLocks noGrp="1"/>
          </p:cNvSpPr>
          <p:nvPr>
            <p:ph type="title"/>
          </p:nvPr>
        </p:nvSpPr>
        <p:spPr/>
        <p:txBody>
          <a:bodyPr/>
          <a:lstStyle/>
          <a:p>
            <a:r>
              <a:rPr lang="es-MX" dirty="0"/>
              <a:t>Costo histórico</a:t>
            </a:r>
          </a:p>
        </p:txBody>
      </p:sp>
      <p:sp>
        <p:nvSpPr>
          <p:cNvPr id="3" name="Marcador de contenido 2">
            <a:extLst>
              <a:ext uri="{FF2B5EF4-FFF2-40B4-BE49-F238E27FC236}">
                <a16:creationId xmlns:a16="http://schemas.microsoft.com/office/drawing/2014/main" id="{C85BC942-9686-599B-0538-58DDD22DCBA7}"/>
              </a:ext>
            </a:extLst>
          </p:cNvPr>
          <p:cNvSpPr>
            <a:spLocks noGrp="1"/>
          </p:cNvSpPr>
          <p:nvPr>
            <p:ph idx="1"/>
          </p:nvPr>
        </p:nvSpPr>
        <p:spPr/>
        <p:txBody>
          <a:bodyPr/>
          <a:lstStyle/>
          <a:p>
            <a:pPr algn="l"/>
            <a:r>
              <a:rPr lang="es-MX" sz="1800" b="0" i="0" u="none" strike="noStrike" baseline="0" dirty="0">
                <a:latin typeface="ChaparralPro-Regular"/>
              </a:rPr>
              <a:t>El costo histórico de un pasivo se modifica a lo largo del tiempo para relejar, si procede:</a:t>
            </a:r>
          </a:p>
          <a:p>
            <a:pPr algn="l"/>
            <a:r>
              <a:rPr lang="es-MX" sz="1800" b="0" i="0" u="none" strike="noStrike" baseline="0" dirty="0">
                <a:latin typeface="ChaparralPro-Regular"/>
              </a:rPr>
              <a:t>a) El cumplimiento de la totalidad o parte de la obligación relacionada con el pasivo, por ejemplo, haciendo pagos que extinguen la totalidad o parte del pasivo, o satisfaciendo una obligación de entregar bienes;</a:t>
            </a:r>
          </a:p>
          <a:p>
            <a:pPr algn="l"/>
            <a:r>
              <a:rPr lang="es-MX" sz="1800" b="0" i="0" u="none" strike="noStrike" baseline="0" dirty="0">
                <a:latin typeface="ChaparralPro-Regular"/>
              </a:rPr>
              <a:t>b) el efecto de eventos que incrementan el valor de la obligación de transferir los recursos económicos necesarios para satisfacer el pasivo que se haya convertido en oneroso. Un pasivo es oneroso si el costo histórico deja de ser suficiente para describir la obligación para satisfacerlo; o</a:t>
            </a:r>
          </a:p>
          <a:p>
            <a:pPr algn="l"/>
            <a:r>
              <a:rPr lang="es-MX" sz="1800" b="0" i="0" u="none" strike="noStrike" baseline="0" dirty="0">
                <a:latin typeface="ChaparralPro-Regular"/>
              </a:rPr>
              <a:t>c) La </a:t>
            </a:r>
            <a:r>
              <a:rPr lang="es-MX" sz="1800" b="0" i="0" u="none" strike="noStrike" baseline="0" dirty="0" err="1">
                <a:latin typeface="ChaparralPro-Regular"/>
              </a:rPr>
              <a:t>devengación</a:t>
            </a:r>
            <a:r>
              <a:rPr lang="es-MX" sz="1800" b="0" i="0" u="none" strike="noStrike" baseline="0" dirty="0">
                <a:latin typeface="ChaparralPro-Regular"/>
              </a:rPr>
              <a:t> de intereses y cualquier otro componente de financiamiento del pasivo.</a:t>
            </a:r>
            <a:endParaRPr lang="es-MX" dirty="0"/>
          </a:p>
        </p:txBody>
      </p:sp>
    </p:spTree>
    <p:extLst>
      <p:ext uri="{BB962C8B-B14F-4D97-AF65-F5344CB8AC3E}">
        <p14:creationId xmlns:p14="http://schemas.microsoft.com/office/powerpoint/2010/main" val="2823078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1BE7ED-688C-DFC6-A27D-453B5CACAA53}"/>
              </a:ext>
            </a:extLst>
          </p:cNvPr>
          <p:cNvSpPr>
            <a:spLocks noGrp="1"/>
          </p:cNvSpPr>
          <p:nvPr>
            <p:ph type="title"/>
          </p:nvPr>
        </p:nvSpPr>
        <p:spPr/>
        <p:txBody>
          <a:bodyPr/>
          <a:lstStyle/>
          <a:p>
            <a:r>
              <a:rPr lang="es-MX" dirty="0"/>
              <a:t>Costo de adquisición</a:t>
            </a:r>
          </a:p>
        </p:txBody>
      </p:sp>
      <p:sp>
        <p:nvSpPr>
          <p:cNvPr id="3" name="Marcador de contenido 2">
            <a:extLst>
              <a:ext uri="{FF2B5EF4-FFF2-40B4-BE49-F238E27FC236}">
                <a16:creationId xmlns:a16="http://schemas.microsoft.com/office/drawing/2014/main" id="{C02F0B96-6B8D-0132-6FA5-970AC9954BE7}"/>
              </a:ext>
            </a:extLst>
          </p:cNvPr>
          <p:cNvSpPr>
            <a:spLocks noGrp="1"/>
          </p:cNvSpPr>
          <p:nvPr>
            <p:ph idx="1"/>
          </p:nvPr>
        </p:nvSpPr>
        <p:spPr/>
        <p:txBody>
          <a:bodyPr>
            <a:normAutofit/>
          </a:bodyPr>
          <a:lstStyle/>
          <a:p>
            <a:pPr algn="l"/>
            <a:r>
              <a:rPr lang="es-MX" b="0" i="0" u="none" strike="noStrike" baseline="0" dirty="0">
                <a:latin typeface="ChaparralPro-Regular"/>
              </a:rPr>
              <a:t>El costo de adquisición es el costo histórico pagado por adquirir un activo. Como adquisición debe considerarse la compra, construcción, fabricación, instalación o maduración de un activo.</a:t>
            </a:r>
          </a:p>
          <a:p>
            <a:pPr algn="l"/>
            <a:r>
              <a:rPr lang="es-MX" b="0" i="0" u="none" strike="noStrike" baseline="0" dirty="0">
                <a:latin typeface="ChaparralPro-Regular"/>
              </a:rPr>
              <a:t>En la determinación del costo de adquisición deben considerarse el precio pagado y cualesquier otros costos incurridos, asociados directa e indirectamente a la adquisición.</a:t>
            </a:r>
            <a:endParaRPr lang="es-MX" sz="2400" dirty="0"/>
          </a:p>
        </p:txBody>
      </p:sp>
    </p:spTree>
    <p:extLst>
      <p:ext uri="{BB962C8B-B14F-4D97-AF65-F5344CB8AC3E}">
        <p14:creationId xmlns:p14="http://schemas.microsoft.com/office/powerpoint/2010/main" val="12736072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414058-9BD0-5D3E-0950-B796CB41C551}"/>
              </a:ext>
            </a:extLst>
          </p:cNvPr>
          <p:cNvSpPr>
            <a:spLocks noGrp="1"/>
          </p:cNvSpPr>
          <p:nvPr>
            <p:ph type="title"/>
          </p:nvPr>
        </p:nvSpPr>
        <p:spPr/>
        <p:txBody>
          <a:bodyPr/>
          <a:lstStyle/>
          <a:p>
            <a:r>
              <a:rPr lang="es-MX" dirty="0"/>
              <a:t>Costo Amortizado</a:t>
            </a:r>
          </a:p>
        </p:txBody>
      </p:sp>
      <p:sp>
        <p:nvSpPr>
          <p:cNvPr id="3" name="Marcador de contenido 2">
            <a:extLst>
              <a:ext uri="{FF2B5EF4-FFF2-40B4-BE49-F238E27FC236}">
                <a16:creationId xmlns:a16="http://schemas.microsoft.com/office/drawing/2014/main" id="{72628CD6-EEA3-FFCC-B6D0-49525101DC8F}"/>
              </a:ext>
            </a:extLst>
          </p:cNvPr>
          <p:cNvSpPr>
            <a:spLocks noGrp="1"/>
          </p:cNvSpPr>
          <p:nvPr>
            <p:ph idx="1"/>
          </p:nvPr>
        </p:nvSpPr>
        <p:spPr/>
        <p:txBody>
          <a:bodyPr>
            <a:normAutofit/>
          </a:bodyPr>
          <a:lstStyle/>
          <a:p>
            <a:pPr algn="l"/>
            <a:r>
              <a:rPr lang="es-MX" b="0" i="0" u="none" strike="noStrike" baseline="0" dirty="0">
                <a:latin typeface="ChaparralPro-Regular"/>
              </a:rPr>
              <a:t>El costo amortizado es una base de valuación de costo histórico aplicable a activos financieros</a:t>
            </a:r>
            <a:r>
              <a:rPr lang="es-MX" dirty="0">
                <a:latin typeface="ChaparralPro-Regular"/>
              </a:rPr>
              <a:t> </a:t>
            </a:r>
            <a:r>
              <a:rPr lang="es-MX" b="0" i="0" u="none" strike="noStrike" baseline="0" dirty="0">
                <a:latin typeface="ChaparralPro-Regular"/>
              </a:rPr>
              <a:t>y pasivos financieros, y refleja el valor presente de las estimaciones de flujos de efectivo futuros. Para instrumentos a tasa variable, la tasa de descuento se actualiza para relejar los cambios en la misma. El costo amortizado de un activo financiero o de un pasivo financiero se actualiza a lo largo del tiempo para describir los cambios posteriores, tales como la </a:t>
            </a:r>
            <a:r>
              <a:rPr lang="es-MX" b="0" i="0" u="none" strike="noStrike" baseline="0" dirty="0" err="1">
                <a:latin typeface="ChaparralPro-Regular"/>
              </a:rPr>
              <a:t>devengación</a:t>
            </a:r>
            <a:r>
              <a:rPr lang="es-MX" dirty="0">
                <a:latin typeface="ChaparralPro-Regular"/>
              </a:rPr>
              <a:t> </a:t>
            </a:r>
            <a:r>
              <a:rPr lang="es-MX" b="0" i="0" u="none" strike="noStrike" baseline="0" dirty="0">
                <a:latin typeface="ChaparralPro-Regular"/>
              </a:rPr>
              <a:t>de intereses, el deterioro del activo financiero y los cobros y pagos.</a:t>
            </a:r>
          </a:p>
          <a:p>
            <a:pPr algn="l"/>
            <a:r>
              <a:rPr lang="es-MX" b="0" i="0" u="none" strike="noStrike" baseline="0" dirty="0">
                <a:latin typeface="ChaparralPro-Regular"/>
              </a:rPr>
              <a:t>El costo amortizado debe considerarse neto de los costos de transacción en la determinación de la tasa de interés efectiva utilizada en la determinación de su valor presente.</a:t>
            </a:r>
            <a:endParaRPr lang="es-MX" sz="2400" dirty="0"/>
          </a:p>
        </p:txBody>
      </p:sp>
    </p:spTree>
    <p:extLst>
      <p:ext uri="{BB962C8B-B14F-4D97-AF65-F5344CB8AC3E}">
        <p14:creationId xmlns:p14="http://schemas.microsoft.com/office/powerpoint/2010/main" val="14585941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E2B7D8-7531-30C1-98DB-46E03267016E}"/>
              </a:ext>
            </a:extLst>
          </p:cNvPr>
          <p:cNvSpPr>
            <a:spLocks noGrp="1"/>
          </p:cNvSpPr>
          <p:nvPr>
            <p:ph type="title"/>
          </p:nvPr>
        </p:nvSpPr>
        <p:spPr/>
        <p:txBody>
          <a:bodyPr/>
          <a:lstStyle/>
          <a:p>
            <a:r>
              <a:rPr lang="es-MX" dirty="0"/>
              <a:t>Valor actual</a:t>
            </a:r>
          </a:p>
        </p:txBody>
      </p:sp>
      <p:sp>
        <p:nvSpPr>
          <p:cNvPr id="3" name="Marcador de contenido 2">
            <a:extLst>
              <a:ext uri="{FF2B5EF4-FFF2-40B4-BE49-F238E27FC236}">
                <a16:creationId xmlns:a16="http://schemas.microsoft.com/office/drawing/2014/main" id="{910D0DCA-B4B1-5776-345C-82B51228DE15}"/>
              </a:ext>
            </a:extLst>
          </p:cNvPr>
          <p:cNvSpPr>
            <a:spLocks noGrp="1"/>
          </p:cNvSpPr>
          <p:nvPr>
            <p:ph idx="1"/>
          </p:nvPr>
        </p:nvSpPr>
        <p:spPr/>
        <p:txBody>
          <a:bodyPr/>
          <a:lstStyle/>
          <a:p>
            <a:pPr algn="l"/>
            <a:r>
              <a:rPr lang="es-MX" sz="1800" b="0" i="0" u="none" strike="noStrike" baseline="0" dirty="0">
                <a:latin typeface="ChaparralPro-Regular"/>
              </a:rPr>
              <a:t>Las determinaciones del valor actual proporcionan información monetaria sobre activos, pasivos, e ingresos, costos y gastos relacionados, usando información actualizada para reflejar las condiciones en la fecha de valuación. Debido a su continua modificación, los valores actuales de los activos y de los pasivos reflejan los cambios, desde la fecha de valuación anterior, en las estimaciones de lujos de efectivo y otros factores relejados en los valores actuales. </a:t>
            </a:r>
          </a:p>
          <a:p>
            <a:pPr algn="l"/>
            <a:r>
              <a:rPr lang="es-MX" sz="1800" b="0" i="0" u="none" strike="noStrike" baseline="0" dirty="0">
                <a:latin typeface="ChaparralPro-Regular"/>
              </a:rPr>
              <a:t>A diferencia del costo histórico, el valor actual de un activo o de un pasivo no procede del precio de la transacción o de otro evento que lo originó.</a:t>
            </a:r>
            <a:endParaRPr lang="es-MX" dirty="0"/>
          </a:p>
        </p:txBody>
      </p:sp>
    </p:spTree>
    <p:extLst>
      <p:ext uri="{BB962C8B-B14F-4D97-AF65-F5344CB8AC3E}">
        <p14:creationId xmlns:p14="http://schemas.microsoft.com/office/powerpoint/2010/main" val="35926800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8653C8-9898-F56D-1C40-D1727D3A3310}"/>
              </a:ext>
            </a:extLst>
          </p:cNvPr>
          <p:cNvSpPr>
            <a:spLocks noGrp="1"/>
          </p:cNvSpPr>
          <p:nvPr>
            <p:ph type="title"/>
          </p:nvPr>
        </p:nvSpPr>
        <p:spPr/>
        <p:txBody>
          <a:bodyPr/>
          <a:lstStyle/>
          <a:p>
            <a:r>
              <a:rPr lang="es-MX" dirty="0"/>
              <a:t>Valor razonable</a:t>
            </a:r>
          </a:p>
        </p:txBody>
      </p:sp>
      <p:sp>
        <p:nvSpPr>
          <p:cNvPr id="3" name="Marcador de contenido 2">
            <a:extLst>
              <a:ext uri="{FF2B5EF4-FFF2-40B4-BE49-F238E27FC236}">
                <a16:creationId xmlns:a16="http://schemas.microsoft.com/office/drawing/2014/main" id="{EB4342A5-9754-E2A2-6914-2BD0084453BA}"/>
              </a:ext>
            </a:extLst>
          </p:cNvPr>
          <p:cNvSpPr>
            <a:spLocks noGrp="1"/>
          </p:cNvSpPr>
          <p:nvPr>
            <p:ph idx="1"/>
          </p:nvPr>
        </p:nvSpPr>
        <p:spPr/>
        <p:txBody>
          <a:bodyPr>
            <a:normAutofit/>
          </a:bodyPr>
          <a:lstStyle/>
          <a:p>
            <a:pPr algn="l"/>
            <a:r>
              <a:rPr lang="es-MX" b="0" i="0" u="none" strike="noStrike" baseline="0" dirty="0">
                <a:latin typeface="ChaparralPro-Regular"/>
              </a:rPr>
              <a:t>Valor razonable es el precio de salida que, a la fecha de valuación, se recibiría por vender un activo o se pagaría por transferir un pasivo en una transacción ordenada entre participantes del mercado.</a:t>
            </a:r>
            <a:endParaRPr lang="es-MX" sz="2400" dirty="0"/>
          </a:p>
        </p:txBody>
      </p:sp>
      <p:pic>
        <p:nvPicPr>
          <p:cNvPr id="4" name="Imagen 3">
            <a:extLst>
              <a:ext uri="{FF2B5EF4-FFF2-40B4-BE49-F238E27FC236}">
                <a16:creationId xmlns:a16="http://schemas.microsoft.com/office/drawing/2014/main" id="{F32ED2FA-26B5-24A9-82B1-DE1528423A1B}"/>
              </a:ext>
            </a:extLst>
          </p:cNvPr>
          <p:cNvPicPr>
            <a:picLocks noChangeAspect="1"/>
          </p:cNvPicPr>
          <p:nvPr/>
        </p:nvPicPr>
        <p:blipFill>
          <a:blip r:embed="rId2"/>
          <a:stretch>
            <a:fillRect/>
          </a:stretch>
        </p:blipFill>
        <p:spPr>
          <a:xfrm>
            <a:off x="4522203" y="3357677"/>
            <a:ext cx="2961247" cy="2397823"/>
          </a:xfrm>
          <a:prstGeom prst="rect">
            <a:avLst/>
          </a:prstGeom>
        </p:spPr>
      </p:pic>
    </p:spTree>
    <p:extLst>
      <p:ext uri="{BB962C8B-B14F-4D97-AF65-F5344CB8AC3E}">
        <p14:creationId xmlns:p14="http://schemas.microsoft.com/office/powerpoint/2010/main" val="40400807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5A4B83-9C1A-F881-55E5-3345475D5C63}"/>
              </a:ext>
            </a:extLst>
          </p:cNvPr>
          <p:cNvSpPr>
            <a:spLocks noGrp="1"/>
          </p:cNvSpPr>
          <p:nvPr>
            <p:ph type="title"/>
          </p:nvPr>
        </p:nvSpPr>
        <p:spPr/>
        <p:txBody>
          <a:bodyPr/>
          <a:lstStyle/>
          <a:p>
            <a:r>
              <a:rPr lang="es-MX" dirty="0"/>
              <a:t>Valor Razonable</a:t>
            </a:r>
          </a:p>
        </p:txBody>
      </p:sp>
      <p:sp>
        <p:nvSpPr>
          <p:cNvPr id="3" name="Marcador de contenido 2">
            <a:extLst>
              <a:ext uri="{FF2B5EF4-FFF2-40B4-BE49-F238E27FC236}">
                <a16:creationId xmlns:a16="http://schemas.microsoft.com/office/drawing/2014/main" id="{2D7B7FCF-BF2A-AC5B-C9A0-F2AB69C90113}"/>
              </a:ext>
            </a:extLst>
          </p:cNvPr>
          <p:cNvSpPr>
            <a:spLocks noGrp="1"/>
          </p:cNvSpPr>
          <p:nvPr>
            <p:ph idx="1"/>
          </p:nvPr>
        </p:nvSpPr>
        <p:spPr/>
        <p:txBody>
          <a:bodyPr>
            <a:normAutofit/>
          </a:bodyPr>
          <a:lstStyle/>
          <a:p>
            <a:pPr algn="just"/>
            <a:r>
              <a:rPr lang="es-MX" sz="1800" dirty="0">
                <a:latin typeface="ChaparralPro-Regular"/>
              </a:rPr>
              <a:t>E</a:t>
            </a:r>
            <a:r>
              <a:rPr lang="es-MX" sz="1800" b="0" i="0" u="none" strike="noStrike" baseline="0" dirty="0">
                <a:latin typeface="ChaparralPro-Regular"/>
              </a:rPr>
              <a:t>l valor razonable puede determinarse directamente observando precios en un mercado activo. En otros casos, se determina indirectamente usando técnicas de valuación, tales como las basadas en los flujos de efectivo, reflejando todos los factores siguientes:</a:t>
            </a:r>
          </a:p>
          <a:p>
            <a:pPr algn="just"/>
            <a:r>
              <a:rPr lang="es-MX" sz="1800" b="0" i="0" u="none" strike="noStrike" baseline="0" dirty="0">
                <a:latin typeface="ChaparralPro-Regular"/>
              </a:rPr>
              <a:t>a) estimaciones de los flujos de efectivo futuros;</a:t>
            </a:r>
          </a:p>
          <a:p>
            <a:pPr algn="just"/>
            <a:r>
              <a:rPr lang="es-MX" sz="1800" b="0" i="0" u="none" strike="noStrike" baseline="0" dirty="0">
                <a:latin typeface="ChaparralPro-Regular"/>
              </a:rPr>
              <a:t>b) Posibles variaciones en el importe estimado o momento de los flujos de efectivo futuros para el activo o pasivo que se está valuando, causadas por la incertidumbre inherente en los </a:t>
            </a:r>
            <a:r>
              <a:rPr lang="es-MX" sz="1800" dirty="0">
                <a:latin typeface="ChaparralPro-Regular"/>
              </a:rPr>
              <a:t>f</a:t>
            </a:r>
            <a:r>
              <a:rPr lang="es-MX" sz="1800" b="0" i="0" u="none" strike="noStrike" baseline="0" dirty="0">
                <a:latin typeface="ChaparralPro-Regular"/>
              </a:rPr>
              <a:t>lujos de efectivo;</a:t>
            </a:r>
          </a:p>
          <a:p>
            <a:pPr algn="just"/>
            <a:r>
              <a:rPr lang="es-MX" sz="1800" b="0" i="0" u="none" strike="noStrike" baseline="0" dirty="0">
                <a:latin typeface="ChaparralPro-Regular"/>
              </a:rPr>
              <a:t>c) El valor del dinero en el tiempo;</a:t>
            </a:r>
          </a:p>
          <a:p>
            <a:pPr algn="just"/>
            <a:r>
              <a:rPr lang="es-MX" sz="1800" b="0" i="0" u="none" strike="noStrike" baseline="0" dirty="0">
                <a:latin typeface="ChaparralPro-Regular"/>
              </a:rPr>
              <a:t>d) el precio por soportar la incertidumbre inherente a los flujos de efectivo; es decir, una prima de riesgo o descuento de riesgo.</a:t>
            </a:r>
          </a:p>
          <a:p>
            <a:pPr algn="just"/>
            <a:r>
              <a:rPr lang="es-MX" sz="1800" b="0" i="0" u="none" strike="noStrike" baseline="0" dirty="0">
                <a:latin typeface="ChaparralPro-Regular"/>
              </a:rPr>
              <a:t>e) otros factores como la liquidez, siempre que los participantes del mercado tomen en cuenta esos factores en las circunstancias señaladas.</a:t>
            </a:r>
            <a:endParaRPr lang="es-MX" dirty="0"/>
          </a:p>
        </p:txBody>
      </p:sp>
    </p:spTree>
    <p:extLst>
      <p:ext uri="{BB962C8B-B14F-4D97-AF65-F5344CB8AC3E}">
        <p14:creationId xmlns:p14="http://schemas.microsoft.com/office/powerpoint/2010/main" val="11532351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D6855B-4A54-1A4E-24A7-C6350DA526BC}"/>
              </a:ext>
            </a:extLst>
          </p:cNvPr>
          <p:cNvSpPr>
            <a:spLocks noGrp="1"/>
          </p:cNvSpPr>
          <p:nvPr>
            <p:ph type="title"/>
          </p:nvPr>
        </p:nvSpPr>
        <p:spPr/>
        <p:txBody>
          <a:bodyPr/>
          <a:lstStyle/>
          <a:p>
            <a:r>
              <a:rPr lang="es-MX" dirty="0"/>
              <a:t>Valor especifico de la entidad</a:t>
            </a:r>
          </a:p>
        </p:txBody>
      </p:sp>
      <p:sp>
        <p:nvSpPr>
          <p:cNvPr id="3" name="Marcador de contenido 2">
            <a:extLst>
              <a:ext uri="{FF2B5EF4-FFF2-40B4-BE49-F238E27FC236}">
                <a16:creationId xmlns:a16="http://schemas.microsoft.com/office/drawing/2014/main" id="{A1338281-1092-923D-D8AE-FBE94C1A768D}"/>
              </a:ext>
            </a:extLst>
          </p:cNvPr>
          <p:cNvSpPr>
            <a:spLocks noGrp="1"/>
          </p:cNvSpPr>
          <p:nvPr>
            <p:ph idx="1"/>
          </p:nvPr>
        </p:nvSpPr>
        <p:spPr/>
        <p:txBody>
          <a:bodyPr/>
          <a:lstStyle/>
          <a:p>
            <a:pPr algn="just"/>
            <a:r>
              <a:rPr lang="es-MX" sz="1800" b="0" i="0" u="none" strike="noStrike" baseline="0" dirty="0">
                <a:latin typeface="ChaparralPro-Regular"/>
              </a:rPr>
              <a:t>El valor especifico de la entidad es el importe estimado de recuperación de un activo o de cumplimiento para la satisfacción de un pasivo basado en supuestos internos generados por la entidad y se divide en:</a:t>
            </a:r>
          </a:p>
          <a:p>
            <a:pPr algn="just"/>
            <a:r>
              <a:rPr lang="es-MX" sz="1800" b="0" i="0" u="none" strike="noStrike" baseline="0" dirty="0">
                <a:latin typeface="ChaparralPro-Regular"/>
              </a:rPr>
              <a:t>a) </a:t>
            </a:r>
            <a:r>
              <a:rPr lang="es-MX" sz="1800" dirty="0">
                <a:latin typeface="ChaparralPro-Regular"/>
              </a:rPr>
              <a:t>V</a:t>
            </a:r>
            <a:r>
              <a:rPr lang="es-MX" sz="1800" b="0" i="0" u="none" strike="noStrike" baseline="0" dirty="0">
                <a:latin typeface="ChaparralPro-Regular"/>
              </a:rPr>
              <a:t>alor de uso, que es el valor presente de los lujos de efectivo futuros, o de otros recursos económicos, que una entidad espera obtener del uso de un activo y de su disposición al término de su vida útil;</a:t>
            </a:r>
          </a:p>
          <a:p>
            <a:pPr algn="just"/>
            <a:r>
              <a:rPr lang="es-MX" sz="1800" b="0" i="0" u="none" strike="noStrike" baseline="0" dirty="0">
                <a:latin typeface="ChaparralPro-Regular"/>
              </a:rPr>
              <a:t>b) </a:t>
            </a:r>
            <a:r>
              <a:rPr lang="es-MX" sz="1800" dirty="0">
                <a:latin typeface="ChaparralPro-Regular"/>
              </a:rPr>
              <a:t>V</a:t>
            </a:r>
            <a:r>
              <a:rPr lang="es-MX" sz="1800" b="0" i="0" u="none" strike="noStrike" baseline="0" dirty="0">
                <a:latin typeface="ChaparralPro-Regular"/>
              </a:rPr>
              <a:t>alor de realización, que es el monto estimado por una entidad de lo que espera recibir por la venta de un activo en el curso normal de sus operaciones. Cuando al valor de realización se le disminuyen los costos de disposición y, en su caso, los costos de terminación estimados, se genera el valor neto de realización;</a:t>
            </a:r>
          </a:p>
          <a:p>
            <a:pPr algn="just"/>
            <a:r>
              <a:rPr lang="es-MX" sz="1800" b="0" i="0" u="none" strike="noStrike" baseline="0" dirty="0">
                <a:latin typeface="ChaparralPro-Regular"/>
              </a:rPr>
              <a:t>c) Valor de cumplimiento, que es el valor presente de los lujos de efectivo futuros o de otros recursos económicos, que una entidad espera verse obligada a transferir para liquidar un pasivo.</a:t>
            </a:r>
            <a:endParaRPr lang="es-MX" dirty="0"/>
          </a:p>
        </p:txBody>
      </p:sp>
    </p:spTree>
    <p:extLst>
      <p:ext uri="{BB962C8B-B14F-4D97-AF65-F5344CB8AC3E}">
        <p14:creationId xmlns:p14="http://schemas.microsoft.com/office/powerpoint/2010/main" val="32077808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9C6F04-5FC6-715D-CBA2-368C1DA0C371}"/>
              </a:ext>
            </a:extLst>
          </p:cNvPr>
          <p:cNvSpPr>
            <a:spLocks noGrp="1"/>
          </p:cNvSpPr>
          <p:nvPr>
            <p:ph type="title"/>
          </p:nvPr>
        </p:nvSpPr>
        <p:spPr/>
        <p:txBody>
          <a:bodyPr/>
          <a:lstStyle/>
          <a:p>
            <a:r>
              <a:rPr lang="es-MX" dirty="0"/>
              <a:t>Valor por método de participación</a:t>
            </a:r>
          </a:p>
        </p:txBody>
      </p:sp>
      <p:sp>
        <p:nvSpPr>
          <p:cNvPr id="3" name="Marcador de contenido 2">
            <a:extLst>
              <a:ext uri="{FF2B5EF4-FFF2-40B4-BE49-F238E27FC236}">
                <a16:creationId xmlns:a16="http://schemas.microsoft.com/office/drawing/2014/main" id="{C4C72E27-A023-D05E-F4D9-7CE07499AD95}"/>
              </a:ext>
            </a:extLst>
          </p:cNvPr>
          <p:cNvSpPr>
            <a:spLocks noGrp="1"/>
          </p:cNvSpPr>
          <p:nvPr>
            <p:ph idx="1"/>
          </p:nvPr>
        </p:nvSpPr>
        <p:spPr/>
        <p:txBody>
          <a:bodyPr/>
          <a:lstStyle/>
          <a:p>
            <a:pPr algn="just"/>
            <a:r>
              <a:rPr lang="es-MX" sz="1800" b="0" i="0" u="none" strike="noStrike" baseline="0" dirty="0">
                <a:latin typeface="ChaparralPro-Regular"/>
              </a:rPr>
              <a:t>El valor por método de participación de una inversión permanente se determina a partir de su costo de adquisición, el que se modifica por la participación del inversionista en los cambios, posteriores a la adquisición, en los activos netos de la entidad en la que participa (participada), tales como los cambios por su resultado integral o los derivados de la distribución de sus utilidades y reembolsos de capital contable.</a:t>
            </a:r>
            <a:endParaRPr lang="es-MX" dirty="0"/>
          </a:p>
        </p:txBody>
      </p:sp>
    </p:spTree>
    <p:extLst>
      <p:ext uri="{BB962C8B-B14F-4D97-AF65-F5344CB8AC3E}">
        <p14:creationId xmlns:p14="http://schemas.microsoft.com/office/powerpoint/2010/main" val="255578751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9FC93A-AC05-CEF0-D639-C0DEA347F5B7}"/>
              </a:ext>
            </a:extLst>
          </p:cNvPr>
          <p:cNvSpPr>
            <a:spLocks noGrp="1"/>
          </p:cNvSpPr>
          <p:nvPr>
            <p:ph type="title"/>
          </p:nvPr>
        </p:nvSpPr>
        <p:spPr/>
        <p:txBody>
          <a:bodyPr/>
          <a:lstStyle/>
          <a:p>
            <a:r>
              <a:rPr lang="es-MX" dirty="0"/>
              <a:t>Momentos de la valuación</a:t>
            </a:r>
          </a:p>
        </p:txBody>
      </p:sp>
      <p:sp>
        <p:nvSpPr>
          <p:cNvPr id="3" name="Marcador de contenido 2">
            <a:extLst>
              <a:ext uri="{FF2B5EF4-FFF2-40B4-BE49-F238E27FC236}">
                <a16:creationId xmlns:a16="http://schemas.microsoft.com/office/drawing/2014/main" id="{C072EF0F-756E-3FF7-EE3A-41EA8BF9CB4E}"/>
              </a:ext>
            </a:extLst>
          </p:cNvPr>
          <p:cNvSpPr>
            <a:spLocks noGrp="1"/>
          </p:cNvSpPr>
          <p:nvPr>
            <p:ph idx="1"/>
          </p:nvPr>
        </p:nvSpPr>
        <p:spPr/>
        <p:txBody>
          <a:bodyPr/>
          <a:lstStyle/>
          <a:p>
            <a:pPr algn="l"/>
            <a:r>
              <a:rPr lang="es-MX" sz="1800" b="0" i="0" u="none" strike="noStrike" baseline="0" dirty="0">
                <a:latin typeface="ChaparralPro-Regular"/>
              </a:rPr>
              <a:t>La valuación se presenta en dos etapas:</a:t>
            </a:r>
          </a:p>
          <a:p>
            <a:pPr algn="l"/>
            <a:r>
              <a:rPr lang="es-MX" sz="1800" b="0" i="1" u="none" strike="noStrike" baseline="0" dirty="0">
                <a:latin typeface="ChaparralPro-Italic"/>
              </a:rPr>
              <a:t>a) valuación inicial:</a:t>
            </a:r>
            <a:r>
              <a:rPr lang="es-MX" sz="1800" b="0" i="0" u="none" strike="noStrike" baseline="0" dirty="0">
                <a:latin typeface="ChaparralPro-Regular"/>
              </a:rPr>
              <a:t> proceso de cuantificar en términos monetarios por primera vez una partida reconocida en los estados financieros; y</a:t>
            </a:r>
          </a:p>
          <a:p>
            <a:pPr algn="l"/>
            <a:r>
              <a:rPr lang="es-MX" sz="1800" b="0" i="1" u="none" strike="noStrike" baseline="0" dirty="0">
                <a:latin typeface="ChaparralPro-Italic"/>
              </a:rPr>
              <a:t>b) valuación posterior: </a:t>
            </a:r>
            <a:r>
              <a:rPr lang="es-MX" sz="1800" b="0" i="0" u="none" strike="noStrike" baseline="0" dirty="0">
                <a:latin typeface="ChaparralPro-Regular"/>
              </a:rPr>
              <a:t> es la modificación del valor de una partida originada por eventos posteriores a su valuación inicial que la afectan de manera particular.</a:t>
            </a:r>
            <a:endParaRPr lang="es-MX" dirty="0"/>
          </a:p>
        </p:txBody>
      </p:sp>
    </p:spTree>
    <p:extLst>
      <p:ext uri="{BB962C8B-B14F-4D97-AF65-F5344CB8AC3E}">
        <p14:creationId xmlns:p14="http://schemas.microsoft.com/office/powerpoint/2010/main" val="21997841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BB7497-9B69-1AD4-D653-C2742E87B6E7}"/>
              </a:ext>
            </a:extLst>
          </p:cNvPr>
          <p:cNvSpPr>
            <a:spLocks noGrp="1"/>
          </p:cNvSpPr>
          <p:nvPr>
            <p:ph type="title"/>
          </p:nvPr>
        </p:nvSpPr>
        <p:spPr/>
        <p:txBody>
          <a:bodyPr/>
          <a:lstStyle/>
          <a:p>
            <a:r>
              <a:rPr lang="es-MX" dirty="0"/>
              <a:t>Factores en la valuación inicial</a:t>
            </a:r>
          </a:p>
        </p:txBody>
      </p:sp>
      <p:sp>
        <p:nvSpPr>
          <p:cNvPr id="3" name="Marcador de contenido 2">
            <a:extLst>
              <a:ext uri="{FF2B5EF4-FFF2-40B4-BE49-F238E27FC236}">
                <a16:creationId xmlns:a16="http://schemas.microsoft.com/office/drawing/2014/main" id="{94D079EA-8A62-29E2-C2DD-A571DC3BC09C}"/>
              </a:ext>
            </a:extLst>
          </p:cNvPr>
          <p:cNvSpPr>
            <a:spLocks noGrp="1"/>
          </p:cNvSpPr>
          <p:nvPr>
            <p:ph idx="1"/>
          </p:nvPr>
        </p:nvSpPr>
        <p:spPr/>
        <p:txBody>
          <a:bodyPr/>
          <a:lstStyle/>
          <a:p>
            <a:pPr algn="just"/>
            <a:r>
              <a:rPr lang="es-MX" sz="1800" b="0" i="0" u="none" strike="noStrike" baseline="0" dirty="0">
                <a:latin typeface="ChaparralPro-Regular"/>
              </a:rPr>
              <a:t>La </a:t>
            </a:r>
            <a:r>
              <a:rPr lang="es-MX" sz="1800" b="0" i="1" u="none" strike="noStrike" baseline="0" dirty="0">
                <a:latin typeface="ChaparralPro-Italic"/>
              </a:rPr>
              <a:t>valuación inicial </a:t>
            </a:r>
            <a:r>
              <a:rPr lang="es-MX" sz="1800" b="0" i="0" u="none" strike="noStrike" baseline="0" dirty="0">
                <a:latin typeface="ChaparralPro-Regular"/>
              </a:rPr>
              <a:t>ocurre cuando una transacción u otro evento se incorpora por primera vez en la información financiera al considerarse devengada de acuerdo con el postulado básico de </a:t>
            </a:r>
            <a:r>
              <a:rPr lang="es-MX" sz="1800" b="0" i="1" u="none" strike="noStrike" baseline="0" dirty="0" err="1">
                <a:latin typeface="ChaparralPro-Italic"/>
              </a:rPr>
              <a:t>devengación</a:t>
            </a:r>
            <a:r>
              <a:rPr lang="es-MX" sz="1800" b="0" i="1" u="none" strike="noStrike" baseline="0" dirty="0">
                <a:latin typeface="ChaparralPro-Italic"/>
              </a:rPr>
              <a:t> contable </a:t>
            </a:r>
            <a:r>
              <a:rPr lang="es-MX" sz="1800" b="0" i="0" u="none" strike="noStrike" baseline="0" dirty="0">
                <a:latin typeface="ChaparralPro-Regular"/>
              </a:rPr>
              <a:t>y cumple con la definición de una partida de activo, pasivo, capital, ingreso, costo o gasto.</a:t>
            </a:r>
          </a:p>
          <a:p>
            <a:pPr algn="just"/>
            <a:r>
              <a:rPr lang="es-MX" sz="1800" b="0" i="0" u="none" strike="noStrike" baseline="0" dirty="0">
                <a:latin typeface="ChaparralPro-Regular"/>
              </a:rPr>
              <a:t>En la valuación inicial, el costo de un activo adquirido o un pasivo incurrido, como resultado de un evento que es una transacción en condiciones de mercado, es normalmente similar a su valor razonable en esa fecha, a menos que los costos de transacción sean significativos. No obstante, incluso si los dos importes son similares, es necesario describir qué base de valuación se usa en el reconocimiento inicial.</a:t>
            </a:r>
            <a:endParaRPr lang="es-MX" dirty="0"/>
          </a:p>
        </p:txBody>
      </p:sp>
    </p:spTree>
    <p:extLst>
      <p:ext uri="{BB962C8B-B14F-4D97-AF65-F5344CB8AC3E}">
        <p14:creationId xmlns:p14="http://schemas.microsoft.com/office/powerpoint/2010/main" val="8505365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FF7B1B-9FCF-A3D2-A07E-281099B523BA}"/>
              </a:ext>
            </a:extLst>
          </p:cNvPr>
          <p:cNvSpPr>
            <a:spLocks noGrp="1"/>
          </p:cNvSpPr>
          <p:nvPr>
            <p:ph type="title"/>
          </p:nvPr>
        </p:nvSpPr>
        <p:spPr/>
        <p:txBody>
          <a:bodyPr/>
          <a:lstStyle/>
          <a:p>
            <a:r>
              <a:rPr lang="es-MX" dirty="0"/>
              <a:t>Factores en la valuación posterior</a:t>
            </a:r>
          </a:p>
        </p:txBody>
      </p:sp>
      <p:sp>
        <p:nvSpPr>
          <p:cNvPr id="3" name="Marcador de contenido 2">
            <a:extLst>
              <a:ext uri="{FF2B5EF4-FFF2-40B4-BE49-F238E27FC236}">
                <a16:creationId xmlns:a16="http://schemas.microsoft.com/office/drawing/2014/main" id="{E56EAB44-7265-6ED4-0CBA-3E62310AE919}"/>
              </a:ext>
            </a:extLst>
          </p:cNvPr>
          <p:cNvSpPr>
            <a:spLocks noGrp="1"/>
          </p:cNvSpPr>
          <p:nvPr>
            <p:ph idx="1"/>
          </p:nvPr>
        </p:nvSpPr>
        <p:spPr/>
        <p:txBody>
          <a:bodyPr/>
          <a:lstStyle/>
          <a:p>
            <a:pPr algn="just"/>
            <a:r>
              <a:rPr lang="es-MX" sz="1800" b="0" i="0" u="none" strike="noStrike" baseline="0" dirty="0">
                <a:latin typeface="ChaparralPro-Regular"/>
              </a:rPr>
              <a:t>La </a:t>
            </a:r>
            <a:r>
              <a:rPr lang="es-MX" sz="1800" b="0" i="1" u="none" strike="noStrike" baseline="0" dirty="0">
                <a:latin typeface="ChaparralPro-Italic"/>
              </a:rPr>
              <a:t>valuación posterior </a:t>
            </a:r>
            <a:r>
              <a:rPr lang="es-MX" sz="1800" b="0" i="0" u="none" strike="noStrike" baseline="0" dirty="0">
                <a:latin typeface="ChaparralPro-Regular"/>
              </a:rPr>
              <a:t>ocurre cuando un evento posterior al reconocimiento inicial modifica el valor de los activos y pasivos.</a:t>
            </a:r>
          </a:p>
          <a:p>
            <a:pPr algn="just"/>
            <a:r>
              <a:rPr lang="es-MX" sz="1800" b="0" i="0" u="none" strike="noStrike" baseline="0" dirty="0">
                <a:latin typeface="ChaparralPro-Regular"/>
              </a:rPr>
              <a:t>La valuación posterior debe efectuarse considerando las circunstancias particulares que afectan la valuación anterior y que mejor reflejen la situación actual. El criterio de valuación empleado debe aplicarse en forma consistente a fin de preservar la comparabilidad de los estados financieros a menos que una valuación diferente proporcione una información más relevante.</a:t>
            </a:r>
            <a:endParaRPr lang="es-MX" dirty="0"/>
          </a:p>
        </p:txBody>
      </p:sp>
    </p:spTree>
    <p:extLst>
      <p:ext uri="{BB962C8B-B14F-4D97-AF65-F5344CB8AC3E}">
        <p14:creationId xmlns:p14="http://schemas.microsoft.com/office/powerpoint/2010/main" val="5818368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442C46-B51E-DF3C-3D0F-60D3576450D5}"/>
              </a:ext>
            </a:extLst>
          </p:cNvPr>
          <p:cNvSpPr>
            <a:spLocks noGrp="1"/>
          </p:cNvSpPr>
          <p:nvPr>
            <p:ph type="title"/>
          </p:nvPr>
        </p:nvSpPr>
        <p:spPr/>
        <p:txBody>
          <a:bodyPr/>
          <a:lstStyle/>
          <a:p>
            <a:r>
              <a:rPr lang="es-MX" dirty="0"/>
              <a:t>Valuación del capital contable</a:t>
            </a:r>
          </a:p>
        </p:txBody>
      </p:sp>
      <p:sp>
        <p:nvSpPr>
          <p:cNvPr id="3" name="Marcador de contenido 2">
            <a:extLst>
              <a:ext uri="{FF2B5EF4-FFF2-40B4-BE49-F238E27FC236}">
                <a16:creationId xmlns:a16="http://schemas.microsoft.com/office/drawing/2014/main" id="{A24B1F38-5ACA-5C57-19C3-331AA5BDBEC6}"/>
              </a:ext>
            </a:extLst>
          </p:cNvPr>
          <p:cNvSpPr>
            <a:spLocks noGrp="1"/>
          </p:cNvSpPr>
          <p:nvPr>
            <p:ph idx="1"/>
          </p:nvPr>
        </p:nvSpPr>
        <p:spPr/>
        <p:txBody>
          <a:bodyPr>
            <a:normAutofit/>
          </a:bodyPr>
          <a:lstStyle/>
          <a:p>
            <a:pPr algn="l"/>
            <a:r>
              <a:rPr lang="es-MX" sz="1800" b="0" i="0" u="none" strike="noStrike" baseline="0" dirty="0">
                <a:latin typeface="ChaparralPro-Regular"/>
              </a:rPr>
              <a:t>El importe del capital contable no se determina directamente; es igual al total del valor neto en libros de todos los activos reconocidos menos el total de los importes en libros de todos los pasivos reconocidos.</a:t>
            </a:r>
          </a:p>
          <a:p>
            <a:pPr algn="l"/>
            <a:r>
              <a:rPr lang="es-MX" sz="1800" b="0" i="0" u="none" strike="noStrike" baseline="0" dirty="0">
                <a:latin typeface="ChaparralPro-Regular"/>
              </a:rPr>
              <a:t>Puesto que los estados financieros con propósito general no están diseñados para mostrar el valor económico de una entidad, el importe del capital contable no será igual, generalmente, a:</a:t>
            </a:r>
          </a:p>
          <a:p>
            <a:pPr algn="l"/>
            <a:r>
              <a:rPr lang="es-MX" sz="1800" b="0" i="0" u="none" strike="noStrike" baseline="0" dirty="0">
                <a:latin typeface="ChaparralPro-Regular"/>
              </a:rPr>
              <a:t>a) El valor de mercado de los derechos sobre el capital contable de la entidad;</a:t>
            </a:r>
          </a:p>
          <a:p>
            <a:pPr algn="l"/>
            <a:r>
              <a:rPr lang="es-MX" sz="1800" b="0" i="0" u="none" strike="noStrike" baseline="0" dirty="0">
                <a:latin typeface="ChaparralPro-Regular"/>
              </a:rPr>
              <a:t>b) El importe que podría obtenerse por la venta de la entidad como un todo, considerando que es un negocio en marcha; o</a:t>
            </a:r>
          </a:p>
          <a:p>
            <a:pPr algn="l"/>
            <a:r>
              <a:rPr lang="es-MX" sz="1800" b="0" i="0" u="none" strike="noStrike" baseline="0" dirty="0">
                <a:latin typeface="ChaparralPro-Regular"/>
              </a:rPr>
              <a:t>c) El importe que podría obtenerse por la venta de todos los activos de la entidad y la liquidación de todos sus pasivos.</a:t>
            </a:r>
            <a:endParaRPr lang="es-MX" dirty="0"/>
          </a:p>
        </p:txBody>
      </p:sp>
    </p:spTree>
    <p:extLst>
      <p:ext uri="{BB962C8B-B14F-4D97-AF65-F5344CB8AC3E}">
        <p14:creationId xmlns:p14="http://schemas.microsoft.com/office/powerpoint/2010/main" val="305540461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21BFDDD-08B1-039F-4A6B-1788ADB903F9}"/>
              </a:ext>
            </a:extLst>
          </p:cNvPr>
          <p:cNvSpPr>
            <a:spLocks noGrp="1"/>
          </p:cNvSpPr>
          <p:nvPr>
            <p:ph type="title"/>
          </p:nvPr>
        </p:nvSpPr>
        <p:spPr/>
        <p:txBody>
          <a:bodyPr/>
          <a:lstStyle/>
          <a:p>
            <a:r>
              <a:rPr lang="es-MX" dirty="0"/>
              <a:t>Presentación y revelación</a:t>
            </a:r>
          </a:p>
        </p:txBody>
      </p:sp>
      <p:sp>
        <p:nvSpPr>
          <p:cNvPr id="5" name="Marcador de texto 4">
            <a:extLst>
              <a:ext uri="{FF2B5EF4-FFF2-40B4-BE49-F238E27FC236}">
                <a16:creationId xmlns:a16="http://schemas.microsoft.com/office/drawing/2014/main" id="{5A0B6D59-F6C9-D473-2C74-F99181C5CEA4}"/>
              </a:ext>
            </a:extLst>
          </p:cNvPr>
          <p:cNvSpPr>
            <a:spLocks noGrp="1"/>
          </p:cNvSpPr>
          <p:nvPr>
            <p:ph type="body" idx="1"/>
          </p:nvPr>
        </p:nvSpPr>
        <p:spPr/>
        <p:txBody>
          <a:bodyPr/>
          <a:lstStyle/>
          <a:p>
            <a:r>
              <a:rPr lang="es-MX" dirty="0"/>
              <a:t>Capitulo 80</a:t>
            </a:r>
          </a:p>
        </p:txBody>
      </p:sp>
    </p:spTree>
    <p:extLst>
      <p:ext uri="{BB962C8B-B14F-4D97-AF65-F5344CB8AC3E}">
        <p14:creationId xmlns:p14="http://schemas.microsoft.com/office/powerpoint/2010/main" val="14396678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156380-6A45-B7ED-DF36-382AE29E70D3}"/>
              </a:ext>
            </a:extLst>
          </p:cNvPr>
          <p:cNvSpPr>
            <a:spLocks noGrp="1"/>
          </p:cNvSpPr>
          <p:nvPr>
            <p:ph type="title"/>
          </p:nvPr>
        </p:nvSpPr>
        <p:spPr/>
        <p:txBody>
          <a:bodyPr/>
          <a:lstStyle/>
          <a:p>
            <a:r>
              <a:rPr lang="es-MX" dirty="0"/>
              <a:t>Principales cambios</a:t>
            </a:r>
          </a:p>
        </p:txBody>
      </p:sp>
      <p:sp>
        <p:nvSpPr>
          <p:cNvPr id="3" name="Marcador de contenido 2">
            <a:extLst>
              <a:ext uri="{FF2B5EF4-FFF2-40B4-BE49-F238E27FC236}">
                <a16:creationId xmlns:a16="http://schemas.microsoft.com/office/drawing/2014/main" id="{8CF093D9-E007-6723-8651-6A1FEB154DC5}"/>
              </a:ext>
            </a:extLst>
          </p:cNvPr>
          <p:cNvSpPr>
            <a:spLocks noGrp="1"/>
          </p:cNvSpPr>
          <p:nvPr>
            <p:ph idx="1"/>
          </p:nvPr>
        </p:nvSpPr>
        <p:spPr/>
        <p:txBody>
          <a:bodyPr/>
          <a:lstStyle/>
          <a:p>
            <a:pPr algn="just"/>
            <a:r>
              <a:rPr lang="es-MX" dirty="0"/>
              <a:t>Capítulo 80 – Presentación y revelación</a:t>
            </a:r>
          </a:p>
          <a:p>
            <a:pPr marL="0" indent="0" algn="just">
              <a:buNone/>
            </a:pPr>
            <a:r>
              <a:rPr lang="es-MX" dirty="0"/>
              <a:t>En relación con la anterior NIF A-7, en esta NIF se incorporan los requerimientos relacionados con una comunicación efectiva, para lograr que los estados financieros sean útiles a los usuarios; además, se adicionan las bases para las normas de presentación, en cuanto a la compensación y la agrupación de partidas en los estados financieros.</a:t>
            </a:r>
          </a:p>
        </p:txBody>
      </p:sp>
    </p:spTree>
    <p:extLst>
      <p:ext uri="{BB962C8B-B14F-4D97-AF65-F5344CB8AC3E}">
        <p14:creationId xmlns:p14="http://schemas.microsoft.com/office/powerpoint/2010/main" val="371532953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8412CE-B707-6B84-9068-F24378DC23E8}"/>
              </a:ext>
            </a:extLst>
          </p:cNvPr>
          <p:cNvSpPr>
            <a:spLocks noGrp="1"/>
          </p:cNvSpPr>
          <p:nvPr>
            <p:ph type="title"/>
          </p:nvPr>
        </p:nvSpPr>
        <p:spPr/>
        <p:txBody>
          <a:bodyPr/>
          <a:lstStyle/>
          <a:p>
            <a:r>
              <a:rPr lang="es-MX" dirty="0"/>
              <a:t>Comunicación Efectiva</a:t>
            </a:r>
          </a:p>
        </p:txBody>
      </p:sp>
      <p:sp>
        <p:nvSpPr>
          <p:cNvPr id="3" name="Marcador de contenido 2">
            <a:extLst>
              <a:ext uri="{FF2B5EF4-FFF2-40B4-BE49-F238E27FC236}">
                <a16:creationId xmlns:a16="http://schemas.microsoft.com/office/drawing/2014/main" id="{6C09F940-C7DB-B96B-5B20-AE0C15EBFD3D}"/>
              </a:ext>
            </a:extLst>
          </p:cNvPr>
          <p:cNvSpPr>
            <a:spLocks noGrp="1"/>
          </p:cNvSpPr>
          <p:nvPr>
            <p:ph idx="1"/>
          </p:nvPr>
        </p:nvSpPr>
        <p:spPr/>
        <p:txBody>
          <a:bodyPr>
            <a:normAutofit/>
          </a:bodyPr>
          <a:lstStyle/>
          <a:p>
            <a:pPr algn="l"/>
            <a:r>
              <a:rPr lang="es-MX" sz="1800" b="0" i="0" u="none" strike="noStrike" baseline="0" dirty="0">
                <a:latin typeface="ChaparralPro-Regular"/>
              </a:rPr>
              <a:t>La comunicación efectiva de los estados financieros incrementa su relevancia y contribuye a una representación fiel de los activos, pasivos, capital contable, ingresos, costos y gastos de una entidad; también mejora la comprensibilidad y comparabilidad de la información en los estados financieros</a:t>
            </a:r>
            <a:r>
              <a:rPr lang="es-MX" sz="1800" dirty="0">
                <a:latin typeface="ChaparralPro-Regular"/>
              </a:rPr>
              <a:t> </a:t>
            </a:r>
            <a:r>
              <a:rPr lang="es-MX" sz="1800" b="0" i="0" u="none" strike="noStrike" baseline="0" dirty="0">
                <a:latin typeface="ChaparralPro-Regular"/>
              </a:rPr>
              <a:t>y requiere:</a:t>
            </a:r>
          </a:p>
          <a:p>
            <a:pPr algn="l"/>
            <a:r>
              <a:rPr lang="es-MX" sz="1800" b="0" i="0" u="none" strike="noStrike" baseline="0" dirty="0">
                <a:latin typeface="ChaparralPro-Regular"/>
              </a:rPr>
              <a:t>a) Enfocarse en los objetivos y principios de presentación e información a revelar en lugar de enfocarse en reglas;</a:t>
            </a:r>
          </a:p>
          <a:p>
            <a:pPr algn="l"/>
            <a:r>
              <a:rPr lang="es-MX" sz="1800" b="0" i="0" u="none" strike="noStrike" baseline="0" dirty="0">
                <a:latin typeface="ChaparralPro-Regular"/>
              </a:rPr>
              <a:t>b) Clasificar la información agrupando las partidas similares juntas y separando las diferentes; y</a:t>
            </a:r>
          </a:p>
          <a:p>
            <a:pPr algn="l"/>
            <a:r>
              <a:rPr lang="es-MX" sz="1800" b="0" i="0" u="none" strike="noStrike" baseline="0" dirty="0">
                <a:latin typeface="ChaparralPro-Regular"/>
              </a:rPr>
              <a:t>c) Presentar la información de forma que no se oscurezca con detalles innecesarios o agrupaciones excesivas.</a:t>
            </a:r>
            <a:endParaRPr lang="es-MX" dirty="0"/>
          </a:p>
        </p:txBody>
      </p:sp>
    </p:spTree>
    <p:extLst>
      <p:ext uri="{BB962C8B-B14F-4D97-AF65-F5344CB8AC3E}">
        <p14:creationId xmlns:p14="http://schemas.microsoft.com/office/powerpoint/2010/main" val="132036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EC0A48-ADE0-C3B8-18E7-0DE1313DCBD7}"/>
              </a:ext>
            </a:extLst>
          </p:cNvPr>
          <p:cNvSpPr>
            <a:spLocks noGrp="1"/>
          </p:cNvSpPr>
          <p:nvPr>
            <p:ph type="title"/>
          </p:nvPr>
        </p:nvSpPr>
        <p:spPr/>
        <p:txBody>
          <a:bodyPr/>
          <a:lstStyle/>
          <a:p>
            <a:r>
              <a:rPr lang="es-MX" dirty="0"/>
              <a:t>Comunicación efectiva</a:t>
            </a:r>
          </a:p>
        </p:txBody>
      </p:sp>
      <p:sp>
        <p:nvSpPr>
          <p:cNvPr id="3" name="Marcador de contenido 2">
            <a:extLst>
              <a:ext uri="{FF2B5EF4-FFF2-40B4-BE49-F238E27FC236}">
                <a16:creationId xmlns:a16="http://schemas.microsoft.com/office/drawing/2014/main" id="{752BE988-22F7-6F0E-EC3B-CB230E84421D}"/>
              </a:ext>
            </a:extLst>
          </p:cNvPr>
          <p:cNvSpPr>
            <a:spLocks noGrp="1"/>
          </p:cNvSpPr>
          <p:nvPr>
            <p:ph idx="1"/>
          </p:nvPr>
        </p:nvSpPr>
        <p:spPr/>
        <p:txBody>
          <a:bodyPr/>
          <a:lstStyle/>
          <a:p>
            <a:pPr algn="l"/>
            <a:r>
              <a:rPr lang="es-MX" sz="1800" b="0" i="0" u="none" strike="noStrike" baseline="0" dirty="0">
                <a:latin typeface="ChaparralPro-Regular"/>
              </a:rPr>
              <a:t>La comunicación efectiva requiere la consideración de lo siguiente:</a:t>
            </a:r>
          </a:p>
          <a:p>
            <a:pPr algn="l"/>
            <a:r>
              <a:rPr lang="es-MX" sz="1800" b="0" i="0" u="none" strike="noStrike" baseline="0" dirty="0">
                <a:latin typeface="ChaparralPro-Regular"/>
              </a:rPr>
              <a:t>a) la información específica de la entidad es más útil que las descripciones estandarizadas; y</a:t>
            </a:r>
          </a:p>
          <a:p>
            <a:pPr algn="l"/>
            <a:r>
              <a:rPr lang="es-MX" sz="1800" b="0" i="0" u="none" strike="noStrike" baseline="0" dirty="0">
                <a:latin typeface="ChaparralPro-Regular"/>
              </a:rPr>
              <a:t>b) La duplicación de información en partes diferentes de los estados financieros es habitualmente innecesaria y puede hacerlos menos comprensibles.</a:t>
            </a:r>
            <a:endParaRPr lang="es-MX" dirty="0"/>
          </a:p>
        </p:txBody>
      </p:sp>
    </p:spTree>
    <p:extLst>
      <p:ext uri="{BB962C8B-B14F-4D97-AF65-F5344CB8AC3E}">
        <p14:creationId xmlns:p14="http://schemas.microsoft.com/office/powerpoint/2010/main" val="14153213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92975B-2CEE-DF19-1061-ABED2E8CDE38}"/>
              </a:ext>
            </a:extLst>
          </p:cNvPr>
          <p:cNvSpPr>
            <a:spLocks noGrp="1"/>
          </p:cNvSpPr>
          <p:nvPr>
            <p:ph type="title"/>
          </p:nvPr>
        </p:nvSpPr>
        <p:spPr/>
        <p:txBody>
          <a:bodyPr/>
          <a:lstStyle/>
          <a:p>
            <a:r>
              <a:rPr lang="es-MX" dirty="0"/>
              <a:t>Comunicación efectiva en los EF</a:t>
            </a:r>
          </a:p>
        </p:txBody>
      </p:sp>
      <p:sp>
        <p:nvSpPr>
          <p:cNvPr id="3" name="Marcador de contenido 2">
            <a:extLst>
              <a:ext uri="{FF2B5EF4-FFF2-40B4-BE49-F238E27FC236}">
                <a16:creationId xmlns:a16="http://schemas.microsoft.com/office/drawing/2014/main" id="{E37A72FE-8B22-23FC-0480-FD29B3BFD786}"/>
              </a:ext>
            </a:extLst>
          </p:cNvPr>
          <p:cNvSpPr>
            <a:spLocks noGrp="1"/>
          </p:cNvSpPr>
          <p:nvPr>
            <p:ph idx="1"/>
          </p:nvPr>
        </p:nvSpPr>
        <p:spPr/>
        <p:txBody>
          <a:bodyPr>
            <a:normAutofit/>
          </a:bodyPr>
          <a:lstStyle/>
          <a:p>
            <a:pPr algn="l"/>
            <a:r>
              <a:rPr lang="es-MX" sz="1800" b="0" i="0" u="none" strike="noStrike" baseline="0" dirty="0">
                <a:latin typeface="ChaparralPro-Regular"/>
              </a:rPr>
              <a:t>Los estados financieros básicos y sus notas:</a:t>
            </a:r>
          </a:p>
          <a:p>
            <a:pPr algn="l"/>
            <a:r>
              <a:rPr lang="es-MX" sz="1800" b="0" i="0" u="none" strike="noStrike" baseline="0" dirty="0">
                <a:latin typeface="ChaparralPro-Regular"/>
              </a:rPr>
              <a:t>a) Deben presentarse conjuntamente en todos los casos. La información que complementa los estados financieros básicos puede incluirse dentro del propio estado o en notas por separado; y</a:t>
            </a:r>
          </a:p>
          <a:p>
            <a:pPr algn="l"/>
            <a:r>
              <a:rPr lang="es-MX" sz="1800" b="0" i="0" u="none" strike="noStrike" baseline="0" dirty="0">
                <a:latin typeface="ChaparralPro-Regular"/>
              </a:rPr>
              <a:t>b) Son representaciones alfanuméricas que clasifican y describen mediante títulos, rubros, conjuntos, cantidades y notas explicativas, las declaraciones de los administradores de una entidad, sobre su situación financiera, sus resultados de operación, los cambios en su capital contable y los lujos de efectivo.</a:t>
            </a:r>
          </a:p>
          <a:p>
            <a:pPr algn="l"/>
            <a:r>
              <a:rPr lang="es-MX" sz="1800" b="0" i="0" u="none" strike="noStrike" baseline="0" dirty="0">
                <a:latin typeface="ChaparralPro-Regular"/>
              </a:rPr>
              <a:t>Por lo tanto, al referirse a estados financieros, debe entenderse que siempre deben incluir sus notas.</a:t>
            </a:r>
          </a:p>
          <a:p>
            <a:pPr algn="l"/>
            <a:r>
              <a:rPr lang="es-MX" sz="1800" b="0" i="0" u="none" strike="noStrike" baseline="0" dirty="0">
                <a:latin typeface="ChaparralPro-Regular"/>
              </a:rPr>
              <a:t>Los estados financieros deben identificarse claramente y distinguirse de cualquier otra información que se incluya en el mismo documento en que se publiquen tales estados.</a:t>
            </a:r>
            <a:endParaRPr lang="es-MX" dirty="0"/>
          </a:p>
        </p:txBody>
      </p:sp>
    </p:spTree>
    <p:extLst>
      <p:ext uri="{BB962C8B-B14F-4D97-AF65-F5344CB8AC3E}">
        <p14:creationId xmlns:p14="http://schemas.microsoft.com/office/powerpoint/2010/main" val="12811887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E1138-2BD3-E2E9-793A-3168CF0D6EBD}"/>
              </a:ext>
            </a:extLst>
          </p:cNvPr>
          <p:cNvSpPr>
            <a:spLocks noGrp="1"/>
          </p:cNvSpPr>
          <p:nvPr>
            <p:ph type="title"/>
          </p:nvPr>
        </p:nvSpPr>
        <p:spPr/>
        <p:txBody>
          <a:bodyPr/>
          <a:lstStyle/>
          <a:p>
            <a:r>
              <a:rPr lang="es-MX" dirty="0"/>
              <a:t>Que Información deben contener los EF</a:t>
            </a:r>
          </a:p>
        </p:txBody>
      </p:sp>
      <p:sp>
        <p:nvSpPr>
          <p:cNvPr id="3" name="Marcador de contenido 2">
            <a:extLst>
              <a:ext uri="{FF2B5EF4-FFF2-40B4-BE49-F238E27FC236}">
                <a16:creationId xmlns:a16="http://schemas.microsoft.com/office/drawing/2014/main" id="{EF69538C-816C-BE1D-C9E2-FEF7AA22CAC4}"/>
              </a:ext>
            </a:extLst>
          </p:cNvPr>
          <p:cNvSpPr>
            <a:spLocks noGrp="1"/>
          </p:cNvSpPr>
          <p:nvPr>
            <p:ph idx="1"/>
          </p:nvPr>
        </p:nvSpPr>
        <p:spPr/>
        <p:txBody>
          <a:bodyPr>
            <a:normAutofit lnSpcReduction="10000"/>
          </a:bodyPr>
          <a:lstStyle/>
          <a:p>
            <a:pPr algn="just"/>
            <a:r>
              <a:rPr lang="es-MX" sz="1800" b="0" i="0" u="none" strike="noStrike" baseline="0" dirty="0">
                <a:latin typeface="ChaparralPro-Regular"/>
              </a:rPr>
              <a:t>a) El nombre, razón o denominación social de la entidad económica que emite los estados financieros y cualquier cambio en esta información ocurrido con posterioridad a la fecha de los últimos estados financieros emitidos; en caso de que este cambio haya ocurrido durante el periodo o el inmediato anterior, deberá indicarse el nombre, razón o denominación social previo;</a:t>
            </a:r>
          </a:p>
          <a:p>
            <a:pPr algn="just"/>
            <a:r>
              <a:rPr lang="es-MX" sz="1800" b="0" i="0" u="none" strike="noStrike" baseline="0" dirty="0">
                <a:latin typeface="ChaparralPro-Regular"/>
              </a:rPr>
              <a:t>b) La conformación de la entidad económica; es decir, si es una persona física o moral o un grupo de ellas;</a:t>
            </a:r>
          </a:p>
          <a:p>
            <a:pPr algn="just"/>
            <a:r>
              <a:rPr lang="es-MX" sz="1800" b="0" i="0" u="none" strike="noStrike" baseline="0" dirty="0">
                <a:latin typeface="ChaparralPro-Regular"/>
              </a:rPr>
              <a:t>c) La fecha del estado de situación financiera y del periodo cubierto por los otros estados financieros básicos;</a:t>
            </a:r>
          </a:p>
          <a:p>
            <a:pPr algn="just"/>
            <a:r>
              <a:rPr lang="es-MX" sz="1800" b="0" i="0" u="none" strike="noStrike" baseline="0" dirty="0">
                <a:latin typeface="ChaparralPro-Regular"/>
              </a:rPr>
              <a:t>d) El nivel de redondeo, en su caso, en que se presenta la información (tal como, miles o millones de unidades monetarias) el criterio utilizado debe indicarse claramente;</a:t>
            </a:r>
          </a:p>
          <a:p>
            <a:pPr algn="just"/>
            <a:r>
              <a:rPr lang="es-MX" sz="1800" b="0" i="0" u="none" strike="noStrike" baseline="0" dirty="0">
                <a:latin typeface="ChaparralPro-Regular"/>
              </a:rPr>
              <a:t>e) La moneda en que se presentan los estados financieros;</a:t>
            </a:r>
          </a:p>
          <a:p>
            <a:pPr algn="just"/>
            <a:r>
              <a:rPr lang="es-MX" sz="1800" b="0" i="0" u="none" strike="noStrike" baseline="0" dirty="0">
                <a:latin typeface="ChaparralPro-Regular"/>
              </a:rPr>
              <a:t>f) La forma legal de la entidad; y</a:t>
            </a:r>
          </a:p>
          <a:p>
            <a:pPr algn="just"/>
            <a:r>
              <a:rPr lang="es-MX" sz="1800" b="0" i="0" u="none" strike="noStrike" baseline="0" dirty="0">
                <a:latin typeface="ChaparralPro-Regular"/>
              </a:rPr>
              <a:t>g) La mención, en su caso, de que las cifras están expresadas en moneda de poder adquisitivo a una fecha determinada.</a:t>
            </a:r>
            <a:endParaRPr lang="es-MX" dirty="0"/>
          </a:p>
        </p:txBody>
      </p:sp>
    </p:spTree>
    <p:extLst>
      <p:ext uri="{BB962C8B-B14F-4D97-AF65-F5344CB8AC3E}">
        <p14:creationId xmlns:p14="http://schemas.microsoft.com/office/powerpoint/2010/main" val="20617167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48905E-4375-FFB0-35A5-E9A9F38234EF}"/>
              </a:ext>
            </a:extLst>
          </p:cNvPr>
          <p:cNvSpPr>
            <a:spLocks noGrp="1"/>
          </p:cNvSpPr>
          <p:nvPr>
            <p:ph type="title"/>
          </p:nvPr>
        </p:nvSpPr>
        <p:spPr/>
        <p:txBody>
          <a:bodyPr/>
          <a:lstStyle/>
          <a:p>
            <a:r>
              <a:rPr lang="es-MX" dirty="0"/>
              <a:t>Presentación</a:t>
            </a:r>
          </a:p>
        </p:txBody>
      </p:sp>
      <p:sp>
        <p:nvSpPr>
          <p:cNvPr id="3" name="Marcador de contenido 2">
            <a:extLst>
              <a:ext uri="{FF2B5EF4-FFF2-40B4-BE49-F238E27FC236}">
                <a16:creationId xmlns:a16="http://schemas.microsoft.com/office/drawing/2014/main" id="{156815E4-E3E1-0777-7EAD-92F56F5B4D1C}"/>
              </a:ext>
            </a:extLst>
          </p:cNvPr>
          <p:cNvSpPr>
            <a:spLocks noGrp="1"/>
          </p:cNvSpPr>
          <p:nvPr>
            <p:ph idx="1"/>
          </p:nvPr>
        </p:nvSpPr>
        <p:spPr/>
        <p:txBody>
          <a:bodyPr>
            <a:normAutofit/>
          </a:bodyPr>
          <a:lstStyle/>
          <a:p>
            <a:pPr algn="l"/>
            <a:r>
              <a:rPr lang="es-MX" sz="1800" b="0" i="0" u="none" strike="noStrike" baseline="0" dirty="0">
                <a:latin typeface="ChaparralPro-Regular"/>
              </a:rPr>
              <a:t>En esta NIF se utiliza el término </a:t>
            </a:r>
            <a:r>
              <a:rPr lang="es-MX" sz="1800" b="0" i="1" u="none" strike="noStrike" baseline="0" dirty="0">
                <a:latin typeface="ChaparralPro-Italic"/>
              </a:rPr>
              <a:t>presentación </a:t>
            </a:r>
            <a:r>
              <a:rPr lang="es-MX" sz="1800" b="0" i="0" u="none" strike="noStrike" baseline="0" dirty="0">
                <a:latin typeface="ChaparralPro-Regular"/>
              </a:rPr>
              <a:t>en un sentido amplio, comprendiendo partidas que se presentan en el cuerpo de los estados financieros básicos y/o en sus notas.</a:t>
            </a:r>
          </a:p>
          <a:p>
            <a:pPr algn="l"/>
            <a:r>
              <a:rPr lang="es-MX" sz="1800" b="0" i="0" u="none" strike="noStrike" baseline="0" dirty="0">
                <a:latin typeface="ChaparralPro-Regular"/>
              </a:rPr>
              <a:t>La forma de presentar las partidas en los estados financieros debe mantenerse durante el periodo que se informa, así como de un periodo al siguiente, a menos que:</a:t>
            </a:r>
          </a:p>
          <a:p>
            <a:pPr algn="l"/>
            <a:r>
              <a:rPr lang="es-MX" sz="1800" b="0" i="0" u="none" strike="noStrike" baseline="0" dirty="0">
                <a:latin typeface="ChaparralPro-Regular"/>
              </a:rPr>
              <a:t>a) Después de un cambio significativo en la naturaleza de las operaciones de la entidad o de un análisis de sus estados financieros, sea evidente que otra presentación es más adecuada considerando los criterios para la selección y aplicación de políticas contables que se incluyen en esta NIF; o</a:t>
            </a:r>
          </a:p>
          <a:p>
            <a:pPr algn="l"/>
            <a:r>
              <a:rPr lang="es-MX" sz="1800" b="0" i="0" u="none" strike="noStrike" baseline="0" dirty="0">
                <a:latin typeface="ChaparralPro-Regular"/>
              </a:rPr>
              <a:t>b) Los estados financieros de periodos anteriores que se presentan en forma comparativa con los del periodo actual, sean afectados por cambios en normas particulares, reclasificaciones</a:t>
            </a:r>
            <a:r>
              <a:rPr lang="es-MX" sz="1800" dirty="0">
                <a:latin typeface="ChaparralPro-Regular"/>
              </a:rPr>
              <a:t> </a:t>
            </a:r>
            <a:r>
              <a:rPr lang="es-MX" sz="1800" b="0" i="0" u="none" strike="noStrike" baseline="0" dirty="0">
                <a:latin typeface="ChaparralPro-Regular"/>
              </a:rPr>
              <a:t>o correcciones de errores.</a:t>
            </a:r>
            <a:endParaRPr lang="es-MX" dirty="0"/>
          </a:p>
        </p:txBody>
      </p:sp>
    </p:spTree>
    <p:extLst>
      <p:ext uri="{BB962C8B-B14F-4D97-AF65-F5344CB8AC3E}">
        <p14:creationId xmlns:p14="http://schemas.microsoft.com/office/powerpoint/2010/main" val="5494280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51572F-A8F9-E358-B5C1-B310D5629D0D}"/>
              </a:ext>
            </a:extLst>
          </p:cNvPr>
          <p:cNvSpPr>
            <a:spLocks noGrp="1"/>
          </p:cNvSpPr>
          <p:nvPr>
            <p:ph type="title"/>
          </p:nvPr>
        </p:nvSpPr>
        <p:spPr/>
        <p:txBody>
          <a:bodyPr/>
          <a:lstStyle/>
          <a:p>
            <a:r>
              <a:rPr lang="es-MX" dirty="0"/>
              <a:t>Agrupación</a:t>
            </a:r>
          </a:p>
        </p:txBody>
      </p:sp>
      <p:sp>
        <p:nvSpPr>
          <p:cNvPr id="3" name="Marcador de contenido 2">
            <a:extLst>
              <a:ext uri="{FF2B5EF4-FFF2-40B4-BE49-F238E27FC236}">
                <a16:creationId xmlns:a16="http://schemas.microsoft.com/office/drawing/2014/main" id="{C7788835-FA20-C4C2-A94D-022BFE013A62}"/>
              </a:ext>
            </a:extLst>
          </p:cNvPr>
          <p:cNvSpPr>
            <a:spLocks noGrp="1"/>
          </p:cNvSpPr>
          <p:nvPr>
            <p:ph idx="1"/>
          </p:nvPr>
        </p:nvSpPr>
        <p:spPr/>
        <p:txBody>
          <a:bodyPr/>
          <a:lstStyle/>
          <a:p>
            <a:pPr algn="l"/>
            <a:r>
              <a:rPr lang="es-MX" sz="1800" b="0" i="0" u="none" strike="noStrike" baseline="0" dirty="0">
                <a:latin typeface="ChaparralPro-Regular"/>
              </a:rPr>
              <a:t>La agrupación es la presentación conjunta de partidas de activos, pasivos, capital contable, ingresos, costos o gastos que tienen características compartidas y están incluidos en la misma clasificación.</a:t>
            </a:r>
          </a:p>
          <a:p>
            <a:pPr algn="l"/>
            <a:r>
              <a:rPr lang="es-MX" sz="1800" b="0" i="0" u="none" strike="noStrike" baseline="0" dirty="0">
                <a:latin typeface="ChaparralPro-Regular"/>
              </a:rPr>
              <a:t>La agrupación hace la información más útil resumiendo un volumen de detalle. Sin embargo, la agrupación oculta parte de ese detalle. Por ello, debe encontrarse un equilibrio, de forma tal que la información relevante no se oscurezca con muchos detalles insignificantes o por una agrupación excesiva.</a:t>
            </a:r>
            <a:endParaRPr lang="es-MX" dirty="0"/>
          </a:p>
        </p:txBody>
      </p:sp>
    </p:spTree>
    <p:extLst>
      <p:ext uri="{BB962C8B-B14F-4D97-AF65-F5344CB8AC3E}">
        <p14:creationId xmlns:p14="http://schemas.microsoft.com/office/powerpoint/2010/main" val="23538557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16DFA9-4BB6-3D33-7467-0B1C81EBE9BD}"/>
              </a:ext>
            </a:extLst>
          </p:cNvPr>
          <p:cNvSpPr>
            <a:spLocks noGrp="1"/>
          </p:cNvSpPr>
          <p:nvPr>
            <p:ph type="title"/>
          </p:nvPr>
        </p:nvSpPr>
        <p:spPr/>
        <p:txBody>
          <a:bodyPr/>
          <a:lstStyle/>
          <a:p>
            <a:r>
              <a:rPr lang="es-MX" dirty="0"/>
              <a:t>Compensación</a:t>
            </a:r>
          </a:p>
        </p:txBody>
      </p:sp>
      <p:sp>
        <p:nvSpPr>
          <p:cNvPr id="3" name="Marcador de contenido 2">
            <a:extLst>
              <a:ext uri="{FF2B5EF4-FFF2-40B4-BE49-F238E27FC236}">
                <a16:creationId xmlns:a16="http://schemas.microsoft.com/office/drawing/2014/main" id="{AE0E57E0-03C1-E818-80EB-D82CE4F4DB86}"/>
              </a:ext>
            </a:extLst>
          </p:cNvPr>
          <p:cNvSpPr>
            <a:spLocks noGrp="1"/>
          </p:cNvSpPr>
          <p:nvPr>
            <p:ph idx="1"/>
          </p:nvPr>
        </p:nvSpPr>
        <p:spPr/>
        <p:txBody>
          <a:bodyPr/>
          <a:lstStyle/>
          <a:p>
            <a:pPr algn="just"/>
            <a:r>
              <a:rPr lang="es-MX" sz="1800" b="0" i="0" u="none" strike="noStrike" baseline="0" dirty="0">
                <a:latin typeface="ChaparralPro-Regular"/>
              </a:rPr>
              <a:t>La compensación es la presentación de uno o más activos financieros y pasivos financieros</a:t>
            </a:r>
            <a:r>
              <a:rPr lang="es-MX" sz="1800" dirty="0">
                <a:latin typeface="ChaparralPro-Regular"/>
              </a:rPr>
              <a:t> </a:t>
            </a:r>
            <a:r>
              <a:rPr lang="es-MX" sz="1800" b="0" i="0" u="none" strike="noStrike" baseline="0" dirty="0">
                <a:latin typeface="ChaparralPro-Regular"/>
              </a:rPr>
              <a:t>como un solo monto neto en el estado de situación financiera cuando los lujos de efectivo futuros representarán una sola partida; por lo cual, para presentar el monto compensado en el estado de situación financiera la entidad debe cumplir las dos condiciones siguientes:</a:t>
            </a:r>
          </a:p>
          <a:p>
            <a:pPr algn="just"/>
            <a:r>
              <a:rPr lang="es-MX" sz="1800" b="0" i="0" u="none" strike="noStrike" baseline="0" dirty="0">
                <a:latin typeface="ChaparralPro-Regular"/>
              </a:rPr>
              <a:t>a) tener un derecho legalmente exigible y vigente de compensar el activo financiero y el pasivo financiero en cualquier circunstancia; y, a su vez</a:t>
            </a:r>
          </a:p>
          <a:p>
            <a:pPr algn="just"/>
            <a:r>
              <a:rPr lang="es-MX" sz="1800" b="0" i="0" u="none" strike="noStrike" baseline="0" dirty="0">
                <a:latin typeface="ChaparralPro-Regular"/>
              </a:rPr>
              <a:t>b) tener la intención de liquidar el activo financiero y el pasivo financiero sobre una base compensada o de realizar el activo financiero y liquidar el pasivo financiero simultáneamente.</a:t>
            </a:r>
            <a:endParaRPr lang="es-MX" dirty="0"/>
          </a:p>
        </p:txBody>
      </p:sp>
    </p:spTree>
    <p:extLst>
      <p:ext uri="{BB962C8B-B14F-4D97-AF65-F5344CB8AC3E}">
        <p14:creationId xmlns:p14="http://schemas.microsoft.com/office/powerpoint/2010/main" val="383840303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A3AC2-A935-43DC-3AD4-4B646618DC0B}"/>
              </a:ext>
            </a:extLst>
          </p:cNvPr>
          <p:cNvSpPr>
            <a:spLocks noGrp="1"/>
          </p:cNvSpPr>
          <p:nvPr>
            <p:ph type="title"/>
          </p:nvPr>
        </p:nvSpPr>
        <p:spPr/>
        <p:txBody>
          <a:bodyPr/>
          <a:lstStyle/>
          <a:p>
            <a:r>
              <a:rPr lang="es-MX" dirty="0"/>
              <a:t>Revelación</a:t>
            </a:r>
          </a:p>
        </p:txBody>
      </p:sp>
      <p:sp>
        <p:nvSpPr>
          <p:cNvPr id="3" name="Marcador de contenido 2">
            <a:extLst>
              <a:ext uri="{FF2B5EF4-FFF2-40B4-BE49-F238E27FC236}">
                <a16:creationId xmlns:a16="http://schemas.microsoft.com/office/drawing/2014/main" id="{D729BB20-E373-B34D-EB9E-F0995A8A7812}"/>
              </a:ext>
            </a:extLst>
          </p:cNvPr>
          <p:cNvSpPr>
            <a:spLocks noGrp="1"/>
          </p:cNvSpPr>
          <p:nvPr>
            <p:ph idx="1"/>
          </p:nvPr>
        </p:nvSpPr>
        <p:spPr/>
        <p:txBody>
          <a:bodyPr>
            <a:normAutofit/>
          </a:bodyPr>
          <a:lstStyle/>
          <a:p>
            <a:pPr algn="l"/>
            <a:r>
              <a:rPr lang="es-MX" sz="1800" b="0" i="0" u="none" strike="noStrike" baseline="0" dirty="0">
                <a:latin typeface="ChaparralPro-Regular"/>
              </a:rPr>
              <a:t>Las notas de los estados financieros son explicaciones que amplían el origen y significado de las partidas y cifras que se presentan en dichos estados; proporcionan información acerca de la entidad y sus transacciones y otros eventos que la han afectado o podrían afectarla económicamente; así como, sobre la repercusión de políticas contables y de cambios significativos. </a:t>
            </a:r>
          </a:p>
          <a:p>
            <a:pPr algn="l"/>
            <a:r>
              <a:rPr lang="es-MX" sz="1800" b="0" i="0" u="none" strike="noStrike" baseline="0" dirty="0">
                <a:latin typeface="ChaparralPro-Regular"/>
              </a:rPr>
              <a:t>Debido a lo anterior, las notas explicativas a que se ha hecho referencia deben presentarse junto con los estados financieros básicos.</a:t>
            </a:r>
          </a:p>
          <a:p>
            <a:pPr algn="l"/>
            <a:r>
              <a:rPr lang="es-MX" sz="1800" b="0" i="0" u="none" strike="noStrike" baseline="0" dirty="0">
                <a:latin typeface="ChaparralPro-Regular"/>
              </a:rPr>
              <a:t>Para una adecuada revelación las notas deben incluir información:</a:t>
            </a:r>
          </a:p>
          <a:p>
            <a:pPr algn="l"/>
            <a:r>
              <a:rPr lang="es-MX" sz="1800" b="0" i="0" u="none" strike="noStrike" baseline="0" dirty="0">
                <a:latin typeface="ChaparralPro-Regular"/>
              </a:rPr>
              <a:t>a) Acerca de las bases de preparación de los estados financieros, y sobre las políticas contables específicas;</a:t>
            </a:r>
          </a:p>
          <a:p>
            <a:pPr algn="l"/>
            <a:r>
              <a:rPr lang="es-MX" sz="1800" b="0" i="0" u="none" strike="noStrike" baseline="0" dirty="0">
                <a:latin typeface="ChaparralPro-Regular"/>
              </a:rPr>
              <a:t>b) Requerida por las NIF que no haya sido incluida en otro lugar de los estados financieros básicos; y</a:t>
            </a:r>
          </a:p>
          <a:p>
            <a:pPr algn="l"/>
            <a:r>
              <a:rPr lang="es-MX" sz="1800" b="0" i="0" u="none" strike="noStrike" baseline="0" dirty="0">
                <a:latin typeface="ChaparralPro-Regular"/>
              </a:rPr>
              <a:t>c) Que no se presente en ninguno de los estados financieros básicos, pero que es relevante para entender cualquiera de ellos.</a:t>
            </a:r>
            <a:endParaRPr lang="es-MX" dirty="0"/>
          </a:p>
        </p:txBody>
      </p:sp>
    </p:spTree>
    <p:extLst>
      <p:ext uri="{BB962C8B-B14F-4D97-AF65-F5344CB8AC3E}">
        <p14:creationId xmlns:p14="http://schemas.microsoft.com/office/powerpoint/2010/main" val="288096920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30078A-EF09-38BC-E551-C66841602931}"/>
              </a:ext>
            </a:extLst>
          </p:cNvPr>
          <p:cNvSpPr>
            <a:spLocks noGrp="1"/>
          </p:cNvSpPr>
          <p:nvPr>
            <p:ph type="title"/>
          </p:nvPr>
        </p:nvSpPr>
        <p:spPr/>
        <p:txBody>
          <a:bodyPr/>
          <a:lstStyle/>
          <a:p>
            <a:r>
              <a:rPr lang="es-MX" dirty="0"/>
              <a:t>Contenido de las Notas</a:t>
            </a:r>
          </a:p>
        </p:txBody>
      </p:sp>
      <p:sp>
        <p:nvSpPr>
          <p:cNvPr id="3" name="Marcador de contenido 2">
            <a:extLst>
              <a:ext uri="{FF2B5EF4-FFF2-40B4-BE49-F238E27FC236}">
                <a16:creationId xmlns:a16="http://schemas.microsoft.com/office/drawing/2014/main" id="{61E4C129-C3E4-499A-7110-2CF347B27BC8}"/>
              </a:ext>
            </a:extLst>
          </p:cNvPr>
          <p:cNvSpPr>
            <a:spLocks noGrp="1"/>
          </p:cNvSpPr>
          <p:nvPr>
            <p:ph idx="1"/>
          </p:nvPr>
        </p:nvSpPr>
        <p:spPr/>
        <p:txBody>
          <a:bodyPr/>
          <a:lstStyle/>
          <a:p>
            <a:pPr algn="l"/>
            <a:r>
              <a:rPr lang="es-MX" sz="1800" b="0" i="0" u="none" strike="noStrike" baseline="0" dirty="0">
                <a:latin typeface="ChaparralPro-Regular"/>
              </a:rPr>
              <a:t>a) declaración en la que se manifieste explícitamente el cumplimiento cabal con las NIF, para lograr una presentación razonable. En caso contrario debe revelarse este hecho;</a:t>
            </a:r>
          </a:p>
          <a:p>
            <a:pPr algn="l"/>
            <a:r>
              <a:rPr lang="es-MX" sz="1800" b="0" i="0" u="none" strike="noStrike" baseline="0" dirty="0">
                <a:latin typeface="ChaparralPro-Regular"/>
              </a:rPr>
              <a:t>b) descripción de la naturaleza de las operaciones de la entidad y de sus principales actividades;</a:t>
            </a:r>
          </a:p>
          <a:p>
            <a:pPr algn="l"/>
            <a:r>
              <a:rPr lang="es-MX" sz="1800" b="0" i="0" u="none" strike="noStrike" baseline="0" dirty="0">
                <a:latin typeface="ChaparralPro-Regular"/>
              </a:rPr>
              <a:t>c) Resumen de las políticas contables significativas aplicadas;</a:t>
            </a:r>
          </a:p>
          <a:p>
            <a:pPr algn="l"/>
            <a:r>
              <a:rPr lang="es-MX" sz="1800" b="0" i="0" u="none" strike="noStrike" baseline="0" dirty="0">
                <a:latin typeface="ChaparralPro-Regular"/>
              </a:rPr>
              <a:t>d) Información relativa a partidas que se presentan en el cuerpo de los estados financieros básicos, en el orden en el que se presenta cada estado financiero y las partidas que lo integran;</a:t>
            </a:r>
          </a:p>
          <a:p>
            <a:pPr algn="l"/>
            <a:r>
              <a:rPr lang="es-MX" sz="1800" b="0" i="0" u="none" strike="noStrike" baseline="0" dirty="0">
                <a:latin typeface="ChaparralPro-Regular"/>
              </a:rPr>
              <a:t>e) fecha de autorización de la emisión de los estados financieros y nombres de los funcionarios u órgano(s) de la administración que la autorizaron;</a:t>
            </a:r>
            <a:endParaRPr lang="es-MX" dirty="0"/>
          </a:p>
        </p:txBody>
      </p:sp>
    </p:spTree>
    <p:extLst>
      <p:ext uri="{BB962C8B-B14F-4D97-AF65-F5344CB8AC3E}">
        <p14:creationId xmlns:p14="http://schemas.microsoft.com/office/powerpoint/2010/main" val="3925756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2FF0C7-05BA-509B-4C05-62B862A4A2A8}"/>
              </a:ext>
            </a:extLst>
          </p:cNvPr>
          <p:cNvSpPr>
            <a:spLocks noGrp="1"/>
          </p:cNvSpPr>
          <p:nvPr>
            <p:ph type="title"/>
          </p:nvPr>
        </p:nvSpPr>
        <p:spPr/>
        <p:txBody>
          <a:bodyPr/>
          <a:lstStyle/>
          <a:p>
            <a:r>
              <a:rPr lang="es-MX" dirty="0"/>
              <a:t>Políticas contables</a:t>
            </a:r>
          </a:p>
        </p:txBody>
      </p:sp>
      <p:sp>
        <p:nvSpPr>
          <p:cNvPr id="3" name="Marcador de contenido 2">
            <a:extLst>
              <a:ext uri="{FF2B5EF4-FFF2-40B4-BE49-F238E27FC236}">
                <a16:creationId xmlns:a16="http://schemas.microsoft.com/office/drawing/2014/main" id="{D7A6474A-5B57-7772-5AF7-A2D45A00601D}"/>
              </a:ext>
            </a:extLst>
          </p:cNvPr>
          <p:cNvSpPr>
            <a:spLocks noGrp="1"/>
          </p:cNvSpPr>
          <p:nvPr>
            <p:ph idx="1"/>
          </p:nvPr>
        </p:nvSpPr>
        <p:spPr/>
        <p:txBody>
          <a:bodyPr>
            <a:normAutofit/>
          </a:bodyPr>
          <a:lstStyle/>
          <a:p>
            <a:pPr algn="just"/>
            <a:r>
              <a:rPr lang="es-MX" sz="1800" b="0" i="0" u="none" strike="noStrike" baseline="0" dirty="0">
                <a:latin typeface="ChaparralPro-Regular"/>
              </a:rPr>
              <a:t>Las políticas contables son los criterios de aplicación de las normas particulares, que la administración de una entidad considera como los más apropiados en sus circunstancias para presentar razonablemente la información contenida en los estados financieros básicos.</a:t>
            </a:r>
          </a:p>
          <a:p>
            <a:pPr algn="just"/>
            <a:r>
              <a:rPr lang="es-MX" sz="1800" b="0" i="0" u="none" strike="noStrike" baseline="0" dirty="0">
                <a:latin typeface="ChaparralPro-Regular"/>
              </a:rPr>
              <a:t>Las políticas contables significativas deben incluir:</a:t>
            </a:r>
          </a:p>
          <a:p>
            <a:pPr algn="just"/>
            <a:r>
              <a:rPr lang="es-MX" sz="1800" b="0" i="0" u="none" strike="noStrike" baseline="0" dirty="0">
                <a:latin typeface="ChaparralPro-Regular"/>
              </a:rPr>
              <a:t>a) Las bases de valuación utilizadas para elaborar los estados financieros; y</a:t>
            </a:r>
          </a:p>
          <a:p>
            <a:pPr algn="just"/>
            <a:r>
              <a:rPr lang="es-MX" sz="1800" b="0" i="0" u="none" strike="noStrike" baseline="0" dirty="0">
                <a:latin typeface="ChaparralPro-Regular"/>
              </a:rPr>
              <a:t>b) otras políticas contables utilizadas que sean relevantes para la comprensión de los estados </a:t>
            </a:r>
            <a:r>
              <a:rPr lang="es-MX" sz="1800" dirty="0">
                <a:latin typeface="ChaparralPro-Regular"/>
              </a:rPr>
              <a:t>f</a:t>
            </a:r>
            <a:r>
              <a:rPr lang="es-MX" sz="1800" b="0" i="0" u="none" strike="noStrike" baseline="0" dirty="0">
                <a:latin typeface="ChaparralPro-Regular"/>
              </a:rPr>
              <a:t>inancieros.</a:t>
            </a:r>
          </a:p>
          <a:p>
            <a:pPr algn="just"/>
            <a:r>
              <a:rPr lang="es-MX" sz="1800" b="0" i="0" u="none" strike="noStrike" baseline="0" dirty="0">
                <a:latin typeface="ChaparralPro-Regular"/>
              </a:rPr>
              <a:t>Una entidad debe revelar, en el resumen de las políticas contables significativas o en otras notas, los juicios, diferentes de aquéllos que involucren riesgos en estimaciones, que la administración haya realizado en el proceso de aplicación de las políticas contables de la entidad y que tengan un efecto significativo sobre los importes reconocidos en los estados financieros.</a:t>
            </a:r>
            <a:endParaRPr lang="es-MX" dirty="0"/>
          </a:p>
        </p:txBody>
      </p:sp>
    </p:spTree>
    <p:extLst>
      <p:ext uri="{BB962C8B-B14F-4D97-AF65-F5344CB8AC3E}">
        <p14:creationId xmlns:p14="http://schemas.microsoft.com/office/powerpoint/2010/main" val="391496139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1DCCE76-82D1-85F3-59FB-9DB37DDF3EA4}"/>
              </a:ext>
            </a:extLst>
          </p:cNvPr>
          <p:cNvSpPr>
            <a:spLocks noGrp="1"/>
          </p:cNvSpPr>
          <p:nvPr>
            <p:ph type="title"/>
          </p:nvPr>
        </p:nvSpPr>
        <p:spPr/>
        <p:txBody>
          <a:bodyPr/>
          <a:lstStyle/>
          <a:p>
            <a:r>
              <a:rPr lang="es-MX" dirty="0"/>
              <a:t>Supletoriedad</a:t>
            </a:r>
          </a:p>
        </p:txBody>
      </p:sp>
      <p:sp>
        <p:nvSpPr>
          <p:cNvPr id="5" name="Marcador de texto 4">
            <a:extLst>
              <a:ext uri="{FF2B5EF4-FFF2-40B4-BE49-F238E27FC236}">
                <a16:creationId xmlns:a16="http://schemas.microsoft.com/office/drawing/2014/main" id="{A7790C3A-BA20-0F21-BFC8-3779FD3485CF}"/>
              </a:ext>
            </a:extLst>
          </p:cNvPr>
          <p:cNvSpPr>
            <a:spLocks noGrp="1"/>
          </p:cNvSpPr>
          <p:nvPr>
            <p:ph type="body" idx="1"/>
          </p:nvPr>
        </p:nvSpPr>
        <p:spPr/>
        <p:txBody>
          <a:bodyPr/>
          <a:lstStyle/>
          <a:p>
            <a:r>
              <a:rPr lang="es-MX" dirty="0"/>
              <a:t>Capitulo 90</a:t>
            </a:r>
          </a:p>
        </p:txBody>
      </p:sp>
    </p:spTree>
    <p:extLst>
      <p:ext uri="{BB962C8B-B14F-4D97-AF65-F5344CB8AC3E}">
        <p14:creationId xmlns:p14="http://schemas.microsoft.com/office/powerpoint/2010/main" val="264931079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A0BE1F-0A78-B7E1-8CB4-5D8CECF50004}"/>
              </a:ext>
            </a:extLst>
          </p:cNvPr>
          <p:cNvSpPr>
            <a:spLocks noGrp="1"/>
          </p:cNvSpPr>
          <p:nvPr>
            <p:ph type="title"/>
          </p:nvPr>
        </p:nvSpPr>
        <p:spPr/>
        <p:txBody>
          <a:bodyPr/>
          <a:lstStyle/>
          <a:p>
            <a:r>
              <a:rPr lang="es-MX" dirty="0"/>
              <a:t>Principales cambios</a:t>
            </a:r>
          </a:p>
        </p:txBody>
      </p:sp>
      <p:sp>
        <p:nvSpPr>
          <p:cNvPr id="3" name="Marcador de contenido 2">
            <a:extLst>
              <a:ext uri="{FF2B5EF4-FFF2-40B4-BE49-F238E27FC236}">
                <a16:creationId xmlns:a16="http://schemas.microsoft.com/office/drawing/2014/main" id="{B6B0DA43-029F-C090-806F-9670B581579E}"/>
              </a:ext>
            </a:extLst>
          </p:cNvPr>
          <p:cNvSpPr>
            <a:spLocks noGrp="1"/>
          </p:cNvSpPr>
          <p:nvPr>
            <p:ph idx="1"/>
          </p:nvPr>
        </p:nvSpPr>
        <p:spPr/>
        <p:txBody>
          <a:bodyPr/>
          <a:lstStyle/>
          <a:p>
            <a:r>
              <a:rPr lang="es-MX" dirty="0"/>
              <a:t>Capítulo 90 – Supletoriedad</a:t>
            </a:r>
          </a:p>
          <a:p>
            <a:r>
              <a:rPr lang="es-MX" dirty="0"/>
              <a:t>El concepto de supletoriedad y la norma básica establecidos con anterioridad no tuvieron cambios.</a:t>
            </a:r>
          </a:p>
        </p:txBody>
      </p:sp>
    </p:spTree>
    <p:extLst>
      <p:ext uri="{BB962C8B-B14F-4D97-AF65-F5344CB8AC3E}">
        <p14:creationId xmlns:p14="http://schemas.microsoft.com/office/powerpoint/2010/main" val="300139667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6BFEFE-F893-A1A3-CE8B-47E833D302CD}"/>
              </a:ext>
            </a:extLst>
          </p:cNvPr>
          <p:cNvSpPr>
            <a:spLocks noGrp="1"/>
          </p:cNvSpPr>
          <p:nvPr>
            <p:ph type="title"/>
          </p:nvPr>
        </p:nvSpPr>
        <p:spPr/>
        <p:txBody>
          <a:bodyPr/>
          <a:lstStyle/>
          <a:p>
            <a:r>
              <a:rPr lang="es-MX" dirty="0"/>
              <a:t>Concepto</a:t>
            </a:r>
          </a:p>
        </p:txBody>
      </p:sp>
      <p:sp>
        <p:nvSpPr>
          <p:cNvPr id="3" name="Marcador de contenido 2">
            <a:extLst>
              <a:ext uri="{FF2B5EF4-FFF2-40B4-BE49-F238E27FC236}">
                <a16:creationId xmlns:a16="http://schemas.microsoft.com/office/drawing/2014/main" id="{0348D414-8FC4-8A3C-0D60-8E9698DCB44F}"/>
              </a:ext>
            </a:extLst>
          </p:cNvPr>
          <p:cNvSpPr>
            <a:spLocks noGrp="1"/>
          </p:cNvSpPr>
          <p:nvPr>
            <p:ph idx="1"/>
          </p:nvPr>
        </p:nvSpPr>
        <p:spPr/>
        <p:txBody>
          <a:bodyPr>
            <a:normAutofit/>
          </a:bodyPr>
          <a:lstStyle/>
          <a:p>
            <a:pPr algn="just"/>
            <a:r>
              <a:rPr lang="es-MX" b="0" i="0" u="none" strike="noStrike" baseline="0" dirty="0">
                <a:latin typeface="ChaparralPro-Regular"/>
              </a:rPr>
              <a:t>Existe supletoriedad cuando la ausencia de NIF es cubierta por otro conjunto de normas formalmente establecido</a:t>
            </a:r>
            <a:endParaRPr lang="es-MX" sz="2400" dirty="0"/>
          </a:p>
        </p:txBody>
      </p:sp>
      <p:pic>
        <p:nvPicPr>
          <p:cNvPr id="1026" name="Picture 2" descr="Que son y para que sirven las NIF? Importancia de las Normas de Información  Financiera. – MORECONOMIC">
            <a:extLst>
              <a:ext uri="{FF2B5EF4-FFF2-40B4-BE49-F238E27FC236}">
                <a16:creationId xmlns:a16="http://schemas.microsoft.com/office/drawing/2014/main" id="{47B6FD85-5CB1-064A-1B5A-197D45D8DA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0261" y="3294775"/>
            <a:ext cx="2514600" cy="1819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45814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A96FD7-DB97-F8C8-E4B7-0C7BFC384D5C}"/>
              </a:ext>
            </a:extLst>
          </p:cNvPr>
          <p:cNvSpPr>
            <a:spLocks noGrp="1"/>
          </p:cNvSpPr>
          <p:nvPr>
            <p:ph type="title"/>
          </p:nvPr>
        </p:nvSpPr>
        <p:spPr/>
        <p:txBody>
          <a:bodyPr/>
          <a:lstStyle/>
          <a:p>
            <a:r>
              <a:rPr lang="es-MX" dirty="0"/>
              <a:t>Norma Básica</a:t>
            </a:r>
          </a:p>
        </p:txBody>
      </p:sp>
      <p:sp>
        <p:nvSpPr>
          <p:cNvPr id="3" name="Marcador de contenido 2">
            <a:extLst>
              <a:ext uri="{FF2B5EF4-FFF2-40B4-BE49-F238E27FC236}">
                <a16:creationId xmlns:a16="http://schemas.microsoft.com/office/drawing/2014/main" id="{47FE4FBE-0086-DB5B-5073-70E8B3C213DD}"/>
              </a:ext>
            </a:extLst>
          </p:cNvPr>
          <p:cNvSpPr>
            <a:spLocks noGrp="1"/>
          </p:cNvSpPr>
          <p:nvPr>
            <p:ph idx="1"/>
          </p:nvPr>
        </p:nvSpPr>
        <p:spPr/>
        <p:txBody>
          <a:bodyPr/>
          <a:lstStyle/>
          <a:p>
            <a:pPr algn="just"/>
            <a:r>
              <a:rPr lang="es-MX" sz="1800" b="0" i="0" u="none" strike="noStrike" baseline="0" dirty="0">
                <a:latin typeface="ChaparralPro-Regular"/>
              </a:rPr>
              <a:t>Ante la ausencia de una NIF particular y de criterios de reconocimiento, valuación, presentación y revelación en el Marco Conceptual aplicables a una transacción u otro evento, una entidad debe aplicar como supletorias las Normas Internacionales de Información Financiera (NIIF).</a:t>
            </a:r>
          </a:p>
          <a:p>
            <a:pPr algn="just"/>
            <a:r>
              <a:rPr lang="es-MX" sz="1800" b="0" i="0" u="none" strike="noStrike" baseline="0" dirty="0">
                <a:latin typeface="ChaparralPro-Regular"/>
              </a:rPr>
              <a:t>Sólo en caso de que las NIIF no den solución al reconocimiento contable, se podrá optar por una norma supletoria que pertenezca a cualquier otro esquema normativo, siempre que esa norma cumpla con todos los requisitos para una norma supletoria señalados en esta NIF y, en el caso de existir varios marcos normativos que puedan ser supletorios, debe aplicarse el juicio profesional para seleccionar el más apropiado con base en un criterio prudencial.</a:t>
            </a:r>
            <a:endParaRPr lang="es-MX" dirty="0"/>
          </a:p>
        </p:txBody>
      </p:sp>
    </p:spTree>
    <p:extLst>
      <p:ext uri="{BB962C8B-B14F-4D97-AF65-F5344CB8AC3E}">
        <p14:creationId xmlns:p14="http://schemas.microsoft.com/office/powerpoint/2010/main" val="102423042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55728C-236E-3B02-F2FB-0DCCCA977234}"/>
              </a:ext>
            </a:extLst>
          </p:cNvPr>
          <p:cNvSpPr>
            <a:spLocks noGrp="1"/>
          </p:cNvSpPr>
          <p:nvPr>
            <p:ph type="title"/>
          </p:nvPr>
        </p:nvSpPr>
        <p:spPr/>
        <p:txBody>
          <a:bodyPr/>
          <a:lstStyle/>
          <a:p>
            <a:r>
              <a:rPr lang="es-MX" dirty="0"/>
              <a:t>Requisitos de la norma supletoria</a:t>
            </a:r>
          </a:p>
        </p:txBody>
      </p:sp>
      <p:sp>
        <p:nvSpPr>
          <p:cNvPr id="3" name="Marcador de contenido 2">
            <a:extLst>
              <a:ext uri="{FF2B5EF4-FFF2-40B4-BE49-F238E27FC236}">
                <a16:creationId xmlns:a16="http://schemas.microsoft.com/office/drawing/2014/main" id="{DE528AB4-639C-576F-8A5E-A8D5B85952C1}"/>
              </a:ext>
            </a:extLst>
          </p:cNvPr>
          <p:cNvSpPr>
            <a:spLocks noGrp="1"/>
          </p:cNvSpPr>
          <p:nvPr>
            <p:ph idx="1"/>
          </p:nvPr>
        </p:nvSpPr>
        <p:spPr/>
        <p:txBody>
          <a:bodyPr/>
          <a:lstStyle/>
          <a:p>
            <a:pPr algn="just"/>
            <a:r>
              <a:rPr lang="es-MX" sz="1800" b="0" i="0" u="none" strike="noStrike" baseline="0" dirty="0">
                <a:latin typeface="ChaparralPro-Regular"/>
              </a:rPr>
              <a:t>Una norma supletoria debe cumplir con todos los requisitos que a continuación se señalan:</a:t>
            </a:r>
          </a:p>
          <a:p>
            <a:pPr algn="just"/>
            <a:r>
              <a:rPr lang="es-MX" sz="1800" b="0" i="0" u="none" strike="noStrike" baseline="0" dirty="0">
                <a:latin typeface="ChaparralPro-Regular"/>
              </a:rPr>
              <a:t>a) estar vigente, según lo establezca la propia norma supletoria. Una nueva norma supletoria podrá aplicarse de manera anticipada, si esta así lo permite;</a:t>
            </a:r>
          </a:p>
          <a:p>
            <a:pPr algn="just"/>
            <a:r>
              <a:rPr lang="es-MX" sz="1800" b="0" i="0" u="none" strike="noStrike" baseline="0" dirty="0">
                <a:latin typeface="ChaparralPro-Regular"/>
              </a:rPr>
              <a:t>b) no contraponerse al MC de las NIF;</a:t>
            </a:r>
          </a:p>
          <a:p>
            <a:pPr algn="just"/>
            <a:r>
              <a:rPr lang="es-MX" sz="1800" b="0" i="0" u="none" strike="noStrike" baseline="0" dirty="0">
                <a:latin typeface="ChaparralPro-Regular"/>
              </a:rPr>
              <a:t>c) haber sido aprobada por un organismo reconocido internacionalmente como emisor de normas contables;</a:t>
            </a:r>
          </a:p>
          <a:p>
            <a:pPr algn="just"/>
            <a:r>
              <a:rPr lang="es-MX" sz="1800" b="0" i="0" u="none" strike="noStrike" baseline="0" dirty="0">
                <a:latin typeface="ChaparralPro-Regular"/>
              </a:rPr>
              <a:t>d) ser parte de un conjunto de normas formalmente establecido, para evitar así, que en la práctica se apliquen tratamientos contables informales y sin sustento teórico; y</a:t>
            </a:r>
          </a:p>
          <a:p>
            <a:pPr algn="just"/>
            <a:r>
              <a:rPr lang="es-MX" sz="1800" b="0" i="0" u="none" strike="noStrike" baseline="0" dirty="0">
                <a:latin typeface="ChaparralPro-Regular"/>
              </a:rPr>
              <a:t>e) cubrir plenamente la transacción u otro evento al que se aplique la supletoriedad.</a:t>
            </a:r>
            <a:endParaRPr lang="es-MX" dirty="0"/>
          </a:p>
        </p:txBody>
      </p:sp>
    </p:spTree>
    <p:extLst>
      <p:ext uri="{BB962C8B-B14F-4D97-AF65-F5344CB8AC3E}">
        <p14:creationId xmlns:p14="http://schemas.microsoft.com/office/powerpoint/2010/main" val="72134969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0DF6FE-D58F-2B17-EA31-D4D4CF4DF3AB}"/>
              </a:ext>
            </a:extLst>
          </p:cNvPr>
          <p:cNvSpPr>
            <a:spLocks noGrp="1"/>
          </p:cNvSpPr>
          <p:nvPr>
            <p:ph type="title"/>
          </p:nvPr>
        </p:nvSpPr>
        <p:spPr/>
        <p:txBody>
          <a:bodyPr/>
          <a:lstStyle/>
          <a:p>
            <a:r>
              <a:rPr lang="es-MX" dirty="0"/>
              <a:t>Criterios de aplicación supletoria</a:t>
            </a:r>
          </a:p>
        </p:txBody>
      </p:sp>
      <p:sp>
        <p:nvSpPr>
          <p:cNvPr id="3" name="Marcador de contenido 2">
            <a:extLst>
              <a:ext uri="{FF2B5EF4-FFF2-40B4-BE49-F238E27FC236}">
                <a16:creationId xmlns:a16="http://schemas.microsoft.com/office/drawing/2014/main" id="{6425DB33-0DBD-9566-9DE3-5288B630262D}"/>
              </a:ext>
            </a:extLst>
          </p:cNvPr>
          <p:cNvSpPr>
            <a:spLocks noGrp="1"/>
          </p:cNvSpPr>
          <p:nvPr>
            <p:ph idx="1"/>
          </p:nvPr>
        </p:nvSpPr>
        <p:spPr/>
        <p:txBody>
          <a:bodyPr>
            <a:normAutofit/>
          </a:bodyPr>
          <a:lstStyle/>
          <a:p>
            <a:pPr algn="just"/>
            <a:r>
              <a:rPr lang="es-MX" sz="1800" b="0" i="0" u="none" strike="noStrike" baseline="0" dirty="0">
                <a:latin typeface="ChaparralPro-Regular"/>
              </a:rPr>
              <a:t>La aplicación de una norma supletoria debe sujetarse a los criterios siguientes:</a:t>
            </a:r>
          </a:p>
          <a:p>
            <a:pPr algn="just"/>
            <a:r>
              <a:rPr lang="es-MX" sz="1800" b="0" i="0" u="none" strike="noStrike" baseline="0" dirty="0">
                <a:latin typeface="ChaparralPro-Regular"/>
              </a:rPr>
              <a:t>a) debe aplicarse únicamente sobre temas que no estén contemplados en los objetivos y alcances de las normas particulares dentro de las NIF; por lo tanto, la norma supletoria nunca debe utilizarse para complementar o sustituir a las normas de valuación, presentación o revelación, ya contenidas en alguna NIF particular;</a:t>
            </a:r>
          </a:p>
          <a:p>
            <a:pPr algn="just"/>
            <a:r>
              <a:rPr lang="es-MX" sz="1800" b="0" i="0" u="none" strike="noStrike" baseline="0" dirty="0">
                <a:latin typeface="ChaparralPro-Regular"/>
              </a:rPr>
              <a:t>b) debe aplicarse por temas generales y de manera integral para el tratamiento contable relativo a la transacción u otro evento cubierto por la supletoriedad, independientemente de que el tema general esté contenido en una o varias normas;</a:t>
            </a:r>
          </a:p>
          <a:p>
            <a:pPr algn="just"/>
            <a:r>
              <a:rPr lang="es-MX" sz="1800" b="0" i="0" u="none" strike="noStrike" baseline="0" dirty="0">
                <a:latin typeface="ChaparralPro-Regular"/>
              </a:rPr>
              <a:t>c) en los casos en los que la norma utilizada originalmente como supletoria sea modificada o derogada por parte de su organismo emisor, debe evaluarse la supletoriedad de la norma que la sustituya;</a:t>
            </a:r>
          </a:p>
          <a:p>
            <a:pPr algn="just"/>
            <a:r>
              <a:rPr lang="es-MX" sz="1800" b="0" i="0" u="none" strike="noStrike" baseline="0" dirty="0">
                <a:latin typeface="ChaparralPro-Regular"/>
              </a:rPr>
              <a:t>d) la supletoriedad debe suspenderse cuando entre en vigor una nueva NIF sobre el tema relativo o, en su caso, cuando dicha NIF permita su aplicación anticipada y se tome esta opción.</a:t>
            </a:r>
            <a:endParaRPr lang="es-MX" dirty="0"/>
          </a:p>
        </p:txBody>
      </p:sp>
    </p:spTree>
    <p:extLst>
      <p:ext uri="{BB962C8B-B14F-4D97-AF65-F5344CB8AC3E}">
        <p14:creationId xmlns:p14="http://schemas.microsoft.com/office/powerpoint/2010/main" val="186717890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F9D83D-D562-458E-C90C-FB215C56615C}"/>
              </a:ext>
            </a:extLst>
          </p:cNvPr>
          <p:cNvSpPr>
            <a:spLocks noGrp="1"/>
          </p:cNvSpPr>
          <p:nvPr>
            <p:ph type="title"/>
          </p:nvPr>
        </p:nvSpPr>
        <p:spPr/>
        <p:txBody>
          <a:bodyPr/>
          <a:lstStyle/>
          <a:p>
            <a:r>
              <a:rPr lang="es-MX" dirty="0"/>
              <a:t>Revelación de la supletoriedad</a:t>
            </a:r>
          </a:p>
        </p:txBody>
      </p:sp>
      <p:sp>
        <p:nvSpPr>
          <p:cNvPr id="3" name="Marcador de contenido 2">
            <a:extLst>
              <a:ext uri="{FF2B5EF4-FFF2-40B4-BE49-F238E27FC236}">
                <a16:creationId xmlns:a16="http://schemas.microsoft.com/office/drawing/2014/main" id="{F4DDFCE4-EFBA-C1D9-E33B-F4B617C3383C}"/>
              </a:ext>
            </a:extLst>
          </p:cNvPr>
          <p:cNvSpPr>
            <a:spLocks noGrp="1"/>
          </p:cNvSpPr>
          <p:nvPr>
            <p:ph idx="1"/>
          </p:nvPr>
        </p:nvSpPr>
        <p:spPr/>
        <p:txBody>
          <a:bodyPr>
            <a:normAutofit/>
          </a:bodyPr>
          <a:lstStyle/>
          <a:p>
            <a:pPr algn="just"/>
            <a:r>
              <a:rPr lang="es-MX" sz="1800" dirty="0">
                <a:latin typeface="Arial" panose="020B0604020202020204" pitchFamily="34" charset="0"/>
                <a:cs typeface="Arial" panose="020B0604020202020204" pitchFamily="34" charset="0"/>
              </a:rPr>
              <a:t>Mientras se utilice una norma supletoria, debe revelarse este hecho en las notas de los estados financieros, indicando la siguiente información:</a:t>
            </a:r>
          </a:p>
          <a:p>
            <a:pPr algn="just"/>
            <a:r>
              <a:rPr lang="es-MX" sz="1800" dirty="0">
                <a:latin typeface="Arial" panose="020B0604020202020204" pitchFamily="34" charset="0"/>
                <a:cs typeface="Arial" panose="020B0604020202020204" pitchFamily="34" charset="0"/>
              </a:rPr>
              <a:t>a) breve descripción de la transacción u otro evento para el que se utiliza la norma supletoria;</a:t>
            </a:r>
          </a:p>
          <a:p>
            <a:pPr algn="just"/>
            <a:r>
              <a:rPr lang="es-MX" sz="1800" dirty="0">
                <a:latin typeface="Arial" panose="020B0604020202020204" pitchFamily="34" charset="0"/>
                <a:cs typeface="Arial" panose="020B0604020202020204" pitchFamily="34" charset="0"/>
              </a:rPr>
              <a:t>b) nombre de la norma supletoria, organismo que la emite;</a:t>
            </a:r>
          </a:p>
          <a:p>
            <a:pPr algn="just"/>
            <a:r>
              <a:rPr lang="es-MX" sz="1800" dirty="0">
                <a:latin typeface="Arial" panose="020B0604020202020204" pitchFamily="34" charset="0"/>
                <a:cs typeface="Arial" panose="020B0604020202020204" pitchFamily="34" charset="0"/>
              </a:rPr>
              <a:t>c) fecha en que inició la supletoriedad;</a:t>
            </a:r>
          </a:p>
          <a:p>
            <a:pPr algn="just"/>
            <a:r>
              <a:rPr lang="es-MX" sz="1800" dirty="0">
                <a:latin typeface="Arial" panose="020B0604020202020204" pitchFamily="34" charset="0"/>
                <a:cs typeface="Arial" panose="020B0604020202020204" pitchFamily="34" charset="0"/>
              </a:rPr>
              <a:t>d) breve comentario del objetivo, alcance y normas de reconocimiento contable contenidos en la norma supletoria, así como las razones que sustenten su utilización; y</a:t>
            </a:r>
          </a:p>
          <a:p>
            <a:pPr algn="just"/>
            <a:r>
              <a:rPr lang="es-MX" sz="1800" b="0" i="0" u="none" strike="noStrike" baseline="0" dirty="0">
                <a:latin typeface="Arial" panose="020B0604020202020204" pitchFamily="34" charset="0"/>
                <a:cs typeface="Arial" panose="020B0604020202020204" pitchFamily="34" charset="0"/>
              </a:rPr>
              <a:t>e) en el periodo en el que la norma utilizada inicialmente como supletoria se sustituya por otra norma supletoria, deben comentarse las diferencias importantes entre la norma supletoria inicial y la nueva adoptada.</a:t>
            </a:r>
            <a:endParaRPr lang="es-MX" sz="1800" dirty="0">
              <a:latin typeface="Arial" panose="020B0604020202020204" pitchFamily="34" charset="0"/>
              <a:cs typeface="Arial" panose="020B0604020202020204" pitchFamily="34" charset="0"/>
            </a:endParaRPr>
          </a:p>
          <a:p>
            <a:pPr algn="just"/>
            <a:endParaRPr lang="es-MX"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05149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51489EA-F1ED-BC3D-2E18-987A18FCE4C6}"/>
              </a:ext>
            </a:extLst>
          </p:cNvPr>
          <p:cNvSpPr>
            <a:spLocks noGrp="1"/>
          </p:cNvSpPr>
          <p:nvPr>
            <p:ph type="title"/>
          </p:nvPr>
        </p:nvSpPr>
        <p:spPr/>
        <p:txBody>
          <a:bodyPr/>
          <a:lstStyle/>
          <a:p>
            <a:r>
              <a:rPr lang="es-MX" dirty="0"/>
              <a:t>Comentarios finales</a:t>
            </a:r>
          </a:p>
        </p:txBody>
      </p:sp>
      <p:sp>
        <p:nvSpPr>
          <p:cNvPr id="5" name="Marcador de texto 4">
            <a:extLst>
              <a:ext uri="{FF2B5EF4-FFF2-40B4-BE49-F238E27FC236}">
                <a16:creationId xmlns:a16="http://schemas.microsoft.com/office/drawing/2014/main" id="{34372631-15DF-1CCD-7036-8ABE730FB4D3}"/>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304864409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AD1EA54-9A5E-8347-C672-0A7C50A5D77D}"/>
              </a:ext>
            </a:extLst>
          </p:cNvPr>
          <p:cNvSpPr>
            <a:spLocks noGrp="1"/>
          </p:cNvSpPr>
          <p:nvPr>
            <p:ph type="title"/>
          </p:nvPr>
        </p:nvSpPr>
        <p:spPr/>
        <p:txBody>
          <a:bodyPr/>
          <a:lstStyle/>
          <a:p>
            <a:r>
              <a:rPr lang="es-MX" dirty="0"/>
              <a:t>Gracias por su participación</a:t>
            </a:r>
          </a:p>
        </p:txBody>
      </p:sp>
      <p:sp>
        <p:nvSpPr>
          <p:cNvPr id="5" name="Marcador de texto 4">
            <a:extLst>
              <a:ext uri="{FF2B5EF4-FFF2-40B4-BE49-F238E27FC236}">
                <a16:creationId xmlns:a16="http://schemas.microsoft.com/office/drawing/2014/main" id="{870D5E42-9433-A4DE-9E16-62A7D87A1FB7}"/>
              </a:ext>
            </a:extLst>
          </p:cNvPr>
          <p:cNvSpPr>
            <a:spLocks noGrp="1"/>
          </p:cNvSpPr>
          <p:nvPr>
            <p:ph type="body" idx="1"/>
          </p:nvPr>
        </p:nvSpPr>
        <p:spPr/>
        <p:txBody>
          <a:bodyPr/>
          <a:lstStyle/>
          <a:p>
            <a:pPr algn="ctr"/>
            <a:r>
              <a:rPr lang="es-MX" dirty="0" err="1"/>
              <a:t>c.p.c</a:t>
            </a:r>
            <a:r>
              <a:rPr lang="es-MX" dirty="0"/>
              <a:t>. Carlos Gutierrez </a:t>
            </a:r>
            <a:r>
              <a:rPr lang="es-MX" dirty="0" err="1"/>
              <a:t>perez</a:t>
            </a:r>
            <a:endParaRPr lang="es-MX" dirty="0"/>
          </a:p>
        </p:txBody>
      </p:sp>
      <p:pic>
        <p:nvPicPr>
          <p:cNvPr id="3" name="Imagen 2">
            <a:extLst>
              <a:ext uri="{FF2B5EF4-FFF2-40B4-BE49-F238E27FC236}">
                <a16:creationId xmlns:a16="http://schemas.microsoft.com/office/drawing/2014/main" id="{A13DAE51-B103-4840-8E84-E9CD3A157B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7119" y="257291"/>
            <a:ext cx="3559237" cy="3813468"/>
          </a:xfrm>
          <a:prstGeom prst="rect">
            <a:avLst/>
          </a:prstGeom>
        </p:spPr>
      </p:pic>
    </p:spTree>
    <p:extLst>
      <p:ext uri="{BB962C8B-B14F-4D97-AF65-F5344CB8AC3E}">
        <p14:creationId xmlns:p14="http://schemas.microsoft.com/office/powerpoint/2010/main" val="1746236127"/>
      </p:ext>
    </p:extLst>
  </p:cSld>
  <p:clrMapOvr>
    <a:masterClrMapping/>
  </p:clrMapOvr>
</p:sld>
</file>

<file path=ppt/theme/theme1.xml><?xml version="1.0" encoding="utf-8"?>
<a:theme xmlns:a="http://schemas.openxmlformats.org/drawingml/2006/main" name="Retrospección">
  <a:themeElements>
    <a:clrScheme name="Retrospección">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1571</TotalTime>
  <Words>16623</Words>
  <Application>Microsoft Office PowerPoint</Application>
  <PresentationFormat>Panorámica</PresentationFormat>
  <Paragraphs>1232</Paragraphs>
  <Slides>135</Slides>
  <Notes>12</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135</vt:i4>
      </vt:variant>
    </vt:vector>
  </HeadingPairs>
  <TitlesOfParts>
    <vt:vector size="144" baseType="lpstr">
      <vt:lpstr>Arial</vt:lpstr>
      <vt:lpstr>Arial Black</vt:lpstr>
      <vt:lpstr>Arial Unicode MS</vt:lpstr>
      <vt:lpstr>Calibri</vt:lpstr>
      <vt:lpstr>Calibri Light</vt:lpstr>
      <vt:lpstr>ChaparralPro-Italic</vt:lpstr>
      <vt:lpstr>ChaparralPro-Regular</vt:lpstr>
      <vt:lpstr>Wingdings</vt:lpstr>
      <vt:lpstr>Retrospección</vt:lpstr>
      <vt:lpstr>MARCO CONCEPTUAL DE LAS NIF</vt:lpstr>
      <vt:lpstr>INTRODUCCIÓN</vt:lpstr>
      <vt:lpstr>Razones de la actualización</vt:lpstr>
      <vt:lpstr>Convergencia con las NIIF</vt:lpstr>
      <vt:lpstr>Equivalencia del cambio</vt:lpstr>
      <vt:lpstr>Estructura de las NIF</vt:lpstr>
      <vt:lpstr>Principales cambios</vt:lpstr>
      <vt:lpstr>Contabilidad y la información financiera</vt:lpstr>
      <vt:lpstr>Normas de Información Financiera</vt:lpstr>
      <vt:lpstr>Definición de conceptos</vt:lpstr>
      <vt:lpstr>Pronunciamientos recomendables</vt:lpstr>
      <vt:lpstr>Presentación de PowerPoint</vt:lpstr>
      <vt:lpstr>NIF particulares</vt:lpstr>
      <vt:lpstr>Presentación de PowerPoint</vt:lpstr>
      <vt:lpstr>Presentación de PowerPoint</vt:lpstr>
      <vt:lpstr>Presentación de PowerPoint</vt:lpstr>
      <vt:lpstr>Presentación de PowerPoint</vt:lpstr>
      <vt:lpstr>Presentación de PowerPoint</vt:lpstr>
      <vt:lpstr>El juicio profesional se emplea para:</vt:lpstr>
      <vt:lpstr>Postulados básicos</vt:lpstr>
      <vt:lpstr>Presentación de PowerPoint</vt:lpstr>
      <vt:lpstr>Principales cambios</vt:lpstr>
      <vt:lpstr>¿Qué son los postulados básicos?</vt:lpstr>
      <vt:lpstr>Postulados básicos</vt:lpstr>
      <vt:lpstr>Sustancia económica</vt:lpstr>
      <vt:lpstr>Entidad Económica </vt:lpstr>
      <vt:lpstr>Negocio en Marcha</vt:lpstr>
      <vt:lpstr>Devengación contable </vt:lpstr>
      <vt:lpstr>Se entiende por:</vt:lpstr>
      <vt:lpstr>Asociación de costos y gastos con los ingresos</vt:lpstr>
      <vt:lpstr>Que debe incluir</vt:lpstr>
      <vt:lpstr>VALUACIÓN </vt:lpstr>
      <vt:lpstr>Dualidad económica </vt:lpstr>
      <vt:lpstr>CONSISTENCIA</vt:lpstr>
      <vt:lpstr>Objetivo de los Estados Financieros</vt:lpstr>
      <vt:lpstr>Principales cambios</vt:lpstr>
      <vt:lpstr>Necesidades de los usuarios de los EF.</vt:lpstr>
      <vt:lpstr>Para que necesitan los EF.</vt:lpstr>
      <vt:lpstr>Presentación de PowerPoint</vt:lpstr>
      <vt:lpstr>Objetivo de los estados financieros</vt:lpstr>
      <vt:lpstr>Utilidad de los estados financieros</vt:lpstr>
      <vt:lpstr>Utilidad de los EF.</vt:lpstr>
      <vt:lpstr>Información proporcionada en los EF.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ESTADO DE CAMBIOS EN EL CAPITAL CONTABLE</vt:lpstr>
      <vt:lpstr>Presentación de PowerPoint</vt:lpstr>
      <vt:lpstr>Periodo contable</vt:lpstr>
      <vt:lpstr>Duración del periodo contable</vt:lpstr>
      <vt:lpstr>Devengación de operaciones en periodo contable</vt:lpstr>
      <vt:lpstr>Características cualitativas de los Estados financieros</vt:lpstr>
      <vt:lpstr>Principales cambios</vt:lpstr>
      <vt:lpstr>Tipos de caracteristicas</vt:lpstr>
      <vt:lpstr>Comparativo de cambios</vt:lpstr>
      <vt:lpstr>Diferencias entre fundamentales y de mejora.</vt:lpstr>
      <vt:lpstr>Características Fundamentales</vt:lpstr>
      <vt:lpstr>Características Fundamentales</vt:lpstr>
      <vt:lpstr>Características Fundamentales</vt:lpstr>
      <vt:lpstr>Evaluación de la Importancia relativa</vt:lpstr>
      <vt:lpstr>Características Fundamentales</vt:lpstr>
      <vt:lpstr>Características fundamentales</vt:lpstr>
      <vt:lpstr>Características fundamentales</vt:lpstr>
      <vt:lpstr>Características fundamentales</vt:lpstr>
      <vt:lpstr>Características de Mejora</vt:lpstr>
      <vt:lpstr>Diferencias entre consistencia y comparabilidad</vt:lpstr>
      <vt:lpstr>Características de Mejora</vt:lpstr>
      <vt:lpstr>Formas de verificar</vt:lpstr>
      <vt:lpstr>Características de Mejora</vt:lpstr>
      <vt:lpstr>Características de Mejora</vt:lpstr>
      <vt:lpstr>Elementos básicos de los Estados Financieros</vt:lpstr>
      <vt:lpstr>Presentación de PowerPoint</vt:lpstr>
      <vt:lpstr>Presentación de PowerPoint</vt:lpstr>
      <vt:lpstr>Presentación de PowerPoint</vt:lpstr>
      <vt:lpstr>Reconocimiento</vt:lpstr>
      <vt:lpstr>Principales cambios</vt:lpstr>
      <vt:lpstr>Definición</vt:lpstr>
      <vt:lpstr>Relevancia de reconocimiento.</vt:lpstr>
      <vt:lpstr>Baja probabilidad entrada o salida de recurso</vt:lpstr>
      <vt:lpstr>Incertidumbre en valuación</vt:lpstr>
      <vt:lpstr>Otros factores</vt:lpstr>
      <vt:lpstr>Otros factores</vt:lpstr>
      <vt:lpstr>Proceso de reconocimiento</vt:lpstr>
      <vt:lpstr>Proceso de reconocimiento</vt:lpstr>
      <vt:lpstr>Criterios de reconocimiento</vt:lpstr>
      <vt:lpstr>Baja</vt:lpstr>
      <vt:lpstr>Baja</vt:lpstr>
      <vt:lpstr>Baja</vt:lpstr>
      <vt:lpstr>Valuación</vt:lpstr>
      <vt:lpstr>Principales cambios</vt:lpstr>
      <vt:lpstr>Bases de valuación</vt:lpstr>
      <vt:lpstr>Clasificación de las bases de valuación</vt:lpstr>
      <vt:lpstr>Bases de valuación</vt:lpstr>
      <vt:lpstr>Costo histórico</vt:lpstr>
      <vt:lpstr>Costo histórico</vt:lpstr>
      <vt:lpstr>Costo de adquisición</vt:lpstr>
      <vt:lpstr>Costo Amortizado</vt:lpstr>
      <vt:lpstr>Valor actual</vt:lpstr>
      <vt:lpstr>Valor razonable</vt:lpstr>
      <vt:lpstr>Valor Razonable</vt:lpstr>
      <vt:lpstr>Valor especifico de la entidad</vt:lpstr>
      <vt:lpstr>Valor por método de participación</vt:lpstr>
      <vt:lpstr>Momentos de la valuación</vt:lpstr>
      <vt:lpstr>Factores en la valuación inicial</vt:lpstr>
      <vt:lpstr>Factores en la valuación posterior</vt:lpstr>
      <vt:lpstr>Valuación del capital contable</vt:lpstr>
      <vt:lpstr>Presentación y revelación</vt:lpstr>
      <vt:lpstr>Principales cambios</vt:lpstr>
      <vt:lpstr>Comunicación Efectiva</vt:lpstr>
      <vt:lpstr>Comunicación efectiva</vt:lpstr>
      <vt:lpstr>Comunicación efectiva en los EF</vt:lpstr>
      <vt:lpstr>Que Información deben contener los EF</vt:lpstr>
      <vt:lpstr>Presentación</vt:lpstr>
      <vt:lpstr>Agrupación</vt:lpstr>
      <vt:lpstr>Compensación</vt:lpstr>
      <vt:lpstr>Revelación</vt:lpstr>
      <vt:lpstr>Contenido de las Notas</vt:lpstr>
      <vt:lpstr>Políticas contables</vt:lpstr>
      <vt:lpstr>Supletoriedad</vt:lpstr>
      <vt:lpstr>Principales cambios</vt:lpstr>
      <vt:lpstr>Concepto</vt:lpstr>
      <vt:lpstr>Norma Básica</vt:lpstr>
      <vt:lpstr>Requisitos de la norma supletoria</vt:lpstr>
      <vt:lpstr>Criterios de aplicación supletoria</vt:lpstr>
      <vt:lpstr>Revelación de la supletoriedad</vt:lpstr>
      <vt:lpstr>Comentarios finales</vt:lpstr>
      <vt:lpstr>Gracias por su participación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NUEVO MARCO CONCEPTUAL DE LAS NIF</dc:title>
  <dc:creator>Carlos Gutierrez Perez</dc:creator>
  <cp:lastModifiedBy>BRAULIO CRUZ Y.</cp:lastModifiedBy>
  <cp:revision>25</cp:revision>
  <dcterms:created xsi:type="dcterms:W3CDTF">2022-09-18T01:45:01Z</dcterms:created>
  <dcterms:modified xsi:type="dcterms:W3CDTF">2025-02-04T15:06:01Z</dcterms:modified>
</cp:coreProperties>
</file>