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70" r:id="rId3"/>
    <p:sldId id="371" r:id="rId4"/>
    <p:sldId id="372" r:id="rId5"/>
    <p:sldId id="3274" r:id="rId6"/>
    <p:sldId id="3275" r:id="rId7"/>
    <p:sldId id="3277" r:id="rId8"/>
    <p:sldId id="3281" r:id="rId9"/>
    <p:sldId id="3280" r:id="rId10"/>
    <p:sldId id="3279" r:id="rId11"/>
    <p:sldId id="3278" r:id="rId12"/>
    <p:sldId id="3276" r:id="rId13"/>
    <p:sldId id="3269" r:id="rId14"/>
    <p:sldId id="3270" r:id="rId15"/>
    <p:sldId id="3271" r:id="rId16"/>
    <p:sldId id="3272" r:id="rId17"/>
    <p:sldId id="3273" r:id="rId18"/>
    <p:sldId id="373" r:id="rId19"/>
    <p:sldId id="387" r:id="rId20"/>
    <p:sldId id="388" r:id="rId21"/>
    <p:sldId id="389" r:id="rId22"/>
    <p:sldId id="390" r:id="rId23"/>
    <p:sldId id="391" r:id="rId24"/>
    <p:sldId id="392" r:id="rId25"/>
    <p:sldId id="393" r:id="rId26"/>
    <p:sldId id="394" r:id="rId27"/>
    <p:sldId id="395" r:id="rId28"/>
    <p:sldId id="396" r:id="rId29"/>
    <p:sldId id="3282" r:id="rId30"/>
    <p:sldId id="3283" r:id="rId31"/>
    <p:sldId id="3227" r:id="rId32"/>
    <p:sldId id="3228" r:id="rId33"/>
    <p:sldId id="3229" r:id="rId34"/>
    <p:sldId id="3230" r:id="rId35"/>
    <p:sldId id="3284" r:id="rId36"/>
    <p:sldId id="3232" r:id="rId37"/>
    <p:sldId id="3233" r:id="rId38"/>
    <p:sldId id="3234" r:id="rId39"/>
    <p:sldId id="3235" r:id="rId40"/>
    <p:sldId id="3236" r:id="rId41"/>
    <p:sldId id="3237" r:id="rId42"/>
    <p:sldId id="3238" r:id="rId43"/>
    <p:sldId id="3239" r:id="rId44"/>
    <p:sldId id="3240" r:id="rId45"/>
    <p:sldId id="3241" r:id="rId46"/>
    <p:sldId id="3242" r:id="rId47"/>
    <p:sldId id="3243" r:id="rId48"/>
    <p:sldId id="3244" r:id="rId49"/>
    <p:sldId id="3245" r:id="rId50"/>
    <p:sldId id="3246" r:id="rId51"/>
    <p:sldId id="3247" r:id="rId52"/>
    <p:sldId id="3248" r:id="rId53"/>
    <p:sldId id="3249" r:id="rId54"/>
    <p:sldId id="3250" r:id="rId55"/>
    <p:sldId id="3251" r:id="rId56"/>
    <p:sldId id="3252" r:id="rId57"/>
    <p:sldId id="3253" r:id="rId58"/>
    <p:sldId id="3254" r:id="rId59"/>
    <p:sldId id="3255" r:id="rId60"/>
    <p:sldId id="3256" r:id="rId61"/>
    <p:sldId id="3257" r:id="rId62"/>
    <p:sldId id="3258" r:id="rId63"/>
    <p:sldId id="3259" r:id="rId64"/>
    <p:sldId id="3260" r:id="rId65"/>
    <p:sldId id="3261" r:id="rId66"/>
    <p:sldId id="3262" r:id="rId67"/>
    <p:sldId id="3263" r:id="rId68"/>
    <p:sldId id="3264" r:id="rId69"/>
    <p:sldId id="3265" r:id="rId70"/>
    <p:sldId id="3266" r:id="rId71"/>
    <p:sldId id="3267" r:id="rId72"/>
    <p:sldId id="3301" r:id="rId73"/>
    <p:sldId id="3302" r:id="rId74"/>
    <p:sldId id="3303" r:id="rId75"/>
    <p:sldId id="3304" r:id="rId76"/>
    <p:sldId id="3305" r:id="rId77"/>
    <p:sldId id="3306" r:id="rId78"/>
    <p:sldId id="3307" r:id="rId79"/>
    <p:sldId id="3308" r:id="rId80"/>
    <p:sldId id="3309" r:id="rId81"/>
    <p:sldId id="3310" r:id="rId82"/>
    <p:sldId id="3311" r:id="rId83"/>
    <p:sldId id="3312" r:id="rId84"/>
    <p:sldId id="3313" r:id="rId85"/>
    <p:sldId id="3314" r:id="rId86"/>
    <p:sldId id="279" r:id="rId87"/>
    <p:sldId id="280" r:id="rId88"/>
    <p:sldId id="281" r:id="rId89"/>
    <p:sldId id="282" r:id="rId90"/>
    <p:sldId id="283" r:id="rId91"/>
    <p:sldId id="284" r:id="rId92"/>
    <p:sldId id="285" r:id="rId93"/>
    <p:sldId id="286" r:id="rId94"/>
    <p:sldId id="287" r:id="rId95"/>
    <p:sldId id="288" r:id="rId96"/>
    <p:sldId id="289" r:id="rId97"/>
    <p:sldId id="290" r:id="rId98"/>
    <p:sldId id="291" r:id="rId99"/>
    <p:sldId id="292" r:id="rId100"/>
    <p:sldId id="293" r:id="rId101"/>
    <p:sldId id="294" r:id="rId102"/>
    <p:sldId id="295" r:id="rId103"/>
    <p:sldId id="296" r:id="rId104"/>
    <p:sldId id="297" r:id="rId105"/>
    <p:sldId id="298" r:id="rId106"/>
    <p:sldId id="299" r:id="rId107"/>
    <p:sldId id="300" r:id="rId108"/>
    <p:sldId id="301" r:id="rId109"/>
    <p:sldId id="302" r:id="rId110"/>
    <p:sldId id="303" r:id="rId111"/>
    <p:sldId id="304" r:id="rId112"/>
    <p:sldId id="305" r:id="rId113"/>
    <p:sldId id="306" r:id="rId114"/>
    <p:sldId id="307" r:id="rId115"/>
    <p:sldId id="308" r:id="rId116"/>
    <p:sldId id="309" r:id="rId117"/>
    <p:sldId id="310" r:id="rId118"/>
    <p:sldId id="311" r:id="rId119"/>
    <p:sldId id="312" r:id="rId120"/>
    <p:sldId id="313" r:id="rId121"/>
    <p:sldId id="314" r:id="rId122"/>
    <p:sldId id="315" r:id="rId123"/>
    <p:sldId id="316" r:id="rId124"/>
    <p:sldId id="317" r:id="rId125"/>
    <p:sldId id="318" r:id="rId126"/>
    <p:sldId id="323" r:id="rId127"/>
    <p:sldId id="324" r:id="rId128"/>
    <p:sldId id="325" r:id="rId129"/>
    <p:sldId id="326" r:id="rId130"/>
    <p:sldId id="327" r:id="rId131"/>
    <p:sldId id="328" r:id="rId132"/>
    <p:sldId id="329" r:id="rId133"/>
    <p:sldId id="330" r:id="rId134"/>
    <p:sldId id="331" r:id="rId135"/>
    <p:sldId id="332" r:id="rId136"/>
    <p:sldId id="333" r:id="rId137"/>
    <p:sldId id="334" r:id="rId138"/>
    <p:sldId id="335" r:id="rId139"/>
    <p:sldId id="336" r:id="rId140"/>
    <p:sldId id="337" r:id="rId141"/>
    <p:sldId id="338" r:id="rId142"/>
    <p:sldId id="339" r:id="rId143"/>
    <p:sldId id="340" r:id="rId144"/>
    <p:sldId id="341" r:id="rId145"/>
    <p:sldId id="342" r:id="rId146"/>
    <p:sldId id="343" r:id="rId147"/>
    <p:sldId id="344" r:id="rId148"/>
    <p:sldId id="345" r:id="rId149"/>
    <p:sldId id="346" r:id="rId150"/>
    <p:sldId id="347" r:id="rId151"/>
    <p:sldId id="348" r:id="rId152"/>
    <p:sldId id="349" r:id="rId153"/>
    <p:sldId id="350" r:id="rId154"/>
    <p:sldId id="351" r:id="rId155"/>
    <p:sldId id="352" r:id="rId156"/>
    <p:sldId id="353" r:id="rId157"/>
    <p:sldId id="354" r:id="rId158"/>
    <p:sldId id="355" r:id="rId159"/>
    <p:sldId id="356" r:id="rId160"/>
    <p:sldId id="357" r:id="rId161"/>
    <p:sldId id="358" r:id="rId162"/>
    <p:sldId id="359" r:id="rId163"/>
    <p:sldId id="361" r:id="rId164"/>
    <p:sldId id="362" r:id="rId165"/>
    <p:sldId id="363" r:id="rId166"/>
    <p:sldId id="364" r:id="rId167"/>
    <p:sldId id="365" r:id="rId168"/>
    <p:sldId id="366" r:id="rId169"/>
    <p:sldId id="367" r:id="rId170"/>
    <p:sldId id="368" r:id="rId171"/>
    <p:sldId id="369" r:id="rId172"/>
    <p:sldId id="3285" r:id="rId173"/>
    <p:sldId id="3286" r:id="rId174"/>
    <p:sldId id="3287" r:id="rId175"/>
    <p:sldId id="3288" r:id="rId176"/>
    <p:sldId id="374" r:id="rId177"/>
    <p:sldId id="375" r:id="rId178"/>
    <p:sldId id="376" r:id="rId179"/>
    <p:sldId id="377" r:id="rId180"/>
    <p:sldId id="378" r:id="rId181"/>
    <p:sldId id="379" r:id="rId182"/>
    <p:sldId id="380" r:id="rId183"/>
    <p:sldId id="381" r:id="rId184"/>
    <p:sldId id="382" r:id="rId185"/>
    <p:sldId id="383" r:id="rId186"/>
    <p:sldId id="384" r:id="rId187"/>
    <p:sldId id="385" r:id="rId188"/>
    <p:sldId id="386" r:id="rId189"/>
    <p:sldId id="3289" r:id="rId190"/>
    <p:sldId id="3290" r:id="rId191"/>
    <p:sldId id="3291" r:id="rId192"/>
    <p:sldId id="3292" r:id="rId193"/>
    <p:sldId id="3293" r:id="rId194"/>
    <p:sldId id="3294" r:id="rId195"/>
    <p:sldId id="3295" r:id="rId196"/>
    <p:sldId id="3296" r:id="rId197"/>
    <p:sldId id="3297" r:id="rId198"/>
    <p:sldId id="3298" r:id="rId199"/>
    <p:sldId id="3299" r:id="rId200"/>
    <p:sldId id="3300" r:id="rId201"/>
    <p:sldId id="399" r:id="rId202"/>
    <p:sldId id="400" r:id="rId203"/>
    <p:sldId id="401" r:id="rId204"/>
    <p:sldId id="402" r:id="rId205"/>
    <p:sldId id="403" r:id="rId206"/>
    <p:sldId id="404" r:id="rId207"/>
    <p:sldId id="405" r:id="rId208"/>
    <p:sldId id="406" r:id="rId209"/>
    <p:sldId id="407" r:id="rId210"/>
    <p:sldId id="408" r:id="rId211"/>
    <p:sldId id="409" r:id="rId212"/>
    <p:sldId id="410" r:id="rId213"/>
    <p:sldId id="526" r:id="rId214"/>
    <p:sldId id="535" r:id="rId215"/>
    <p:sldId id="536" r:id="rId216"/>
    <p:sldId id="537" r:id="rId217"/>
    <p:sldId id="538" r:id="rId218"/>
    <p:sldId id="593" r:id="rId219"/>
    <p:sldId id="540" r:id="rId220"/>
    <p:sldId id="539" r:id="rId221"/>
    <p:sldId id="541" r:id="rId222"/>
    <p:sldId id="552" r:id="rId223"/>
    <p:sldId id="553" r:id="rId224"/>
    <p:sldId id="543" r:id="rId225"/>
    <p:sldId id="570" r:id="rId226"/>
    <p:sldId id="581" r:id="rId227"/>
    <p:sldId id="571" r:id="rId228"/>
    <p:sldId id="546" r:id="rId229"/>
    <p:sldId id="532" r:id="rId230"/>
    <p:sldId id="545" r:id="rId231"/>
    <p:sldId id="579" r:id="rId232"/>
    <p:sldId id="594" r:id="rId233"/>
    <p:sldId id="595" r:id="rId234"/>
    <p:sldId id="596" r:id="rId235"/>
    <p:sldId id="572" r:id="rId236"/>
    <p:sldId id="591" r:id="rId237"/>
    <p:sldId id="592" r:id="rId238"/>
    <p:sldId id="261" r:id="rId239"/>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1" d="100"/>
          <a:sy n="71" d="100"/>
        </p:scale>
        <p:origin x="69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presProps" Target="presProps.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theme" Target="theme/theme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s>
</file>

<file path=ppt/diagrams/_rels/data1.xml.rels><?xml version="1.0" encoding="UTF-8" standalone="yes"?>
<Relationships xmlns="http://schemas.openxmlformats.org/package/2006/relationships"><Relationship Id="rId8" Type="http://schemas.openxmlformats.org/officeDocument/2006/relationships/image" Target="../media/image229.svg"/><Relationship Id="rId3" Type="http://schemas.openxmlformats.org/officeDocument/2006/relationships/image" Target="../media/image224.png"/><Relationship Id="rId7" Type="http://schemas.openxmlformats.org/officeDocument/2006/relationships/image" Target="../media/image228.png"/><Relationship Id="rId2" Type="http://schemas.openxmlformats.org/officeDocument/2006/relationships/image" Target="../media/image223.svg"/><Relationship Id="rId1" Type="http://schemas.openxmlformats.org/officeDocument/2006/relationships/image" Target="../media/image222.png"/><Relationship Id="rId6" Type="http://schemas.openxmlformats.org/officeDocument/2006/relationships/image" Target="../media/image227.svg"/><Relationship Id="rId5" Type="http://schemas.openxmlformats.org/officeDocument/2006/relationships/image" Target="../media/image226.png"/><Relationship Id="rId4" Type="http://schemas.openxmlformats.org/officeDocument/2006/relationships/image" Target="../media/image225.svg"/></Relationships>
</file>

<file path=ppt/diagrams/_rels/data2.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3.svg"/><Relationship Id="rId1" Type="http://schemas.openxmlformats.org/officeDocument/2006/relationships/image" Target="../media/image222.png"/><Relationship Id="rId4" Type="http://schemas.openxmlformats.org/officeDocument/2006/relationships/image" Target="../media/image23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29.svg"/><Relationship Id="rId3" Type="http://schemas.openxmlformats.org/officeDocument/2006/relationships/image" Target="../media/image224.png"/><Relationship Id="rId7" Type="http://schemas.openxmlformats.org/officeDocument/2006/relationships/image" Target="../media/image228.png"/><Relationship Id="rId2" Type="http://schemas.openxmlformats.org/officeDocument/2006/relationships/image" Target="../media/image223.svg"/><Relationship Id="rId1" Type="http://schemas.openxmlformats.org/officeDocument/2006/relationships/image" Target="../media/image222.png"/><Relationship Id="rId6" Type="http://schemas.openxmlformats.org/officeDocument/2006/relationships/image" Target="../media/image227.svg"/><Relationship Id="rId5" Type="http://schemas.openxmlformats.org/officeDocument/2006/relationships/image" Target="../media/image226.png"/><Relationship Id="rId4" Type="http://schemas.openxmlformats.org/officeDocument/2006/relationships/image" Target="../media/image22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3.svg"/><Relationship Id="rId1" Type="http://schemas.openxmlformats.org/officeDocument/2006/relationships/image" Target="../media/image222.png"/><Relationship Id="rId4" Type="http://schemas.openxmlformats.org/officeDocument/2006/relationships/image" Target="../media/image231.sv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6C6B47-4A4E-420B-BC8E-9F6C501871A9}" type="doc">
      <dgm:prSet loTypeId="urn:microsoft.com/office/officeart/2005/8/layout/vList4" loCatId="list" qsTypeId="urn:microsoft.com/office/officeart/2005/8/quickstyle/simple5" qsCatId="simple" csTypeId="urn:microsoft.com/office/officeart/2005/8/colors/accent1_1" csCatId="accent1" phldr="1"/>
      <dgm:spPr/>
      <dgm:t>
        <a:bodyPr/>
        <a:lstStyle/>
        <a:p>
          <a:endParaRPr lang="es-MX"/>
        </a:p>
      </dgm:t>
    </dgm:pt>
    <dgm:pt modelId="{CCDAC8C1-3F0B-404F-A6D7-68AF48681A56}">
      <dgm:prSet phldrT="[Texto]"/>
      <dgm:spPr/>
      <dgm:t>
        <a:bodyPr/>
        <a:lstStyle/>
        <a:p>
          <a:r>
            <a:rPr lang="es-MX" b="1" dirty="0">
              <a:latin typeface="Montserrat" panose="00000500000000000000" pitchFamily="2" charset="0"/>
            </a:rPr>
            <a:t>Calendario de Eventos</a:t>
          </a:r>
        </a:p>
      </dgm:t>
    </dgm:pt>
    <dgm:pt modelId="{2F47AEC9-CF93-4663-B4CC-0F3EF9360B96}" type="parTrans" cxnId="{7A428D5C-EE85-4A3D-A71B-FF86947B74E6}">
      <dgm:prSet/>
      <dgm:spPr/>
      <dgm:t>
        <a:bodyPr/>
        <a:lstStyle/>
        <a:p>
          <a:endParaRPr lang="es-MX">
            <a:latin typeface="Montserat"/>
          </a:endParaRPr>
        </a:p>
      </dgm:t>
    </dgm:pt>
    <dgm:pt modelId="{5E50F1FC-4C1F-4B53-A377-F9F92DBF768F}" type="sibTrans" cxnId="{7A428D5C-EE85-4A3D-A71B-FF86947B74E6}">
      <dgm:prSet/>
      <dgm:spPr/>
      <dgm:t>
        <a:bodyPr/>
        <a:lstStyle/>
        <a:p>
          <a:endParaRPr lang="es-MX">
            <a:latin typeface="Montserat"/>
          </a:endParaRPr>
        </a:p>
      </dgm:t>
    </dgm:pt>
    <dgm:pt modelId="{471FDF26-A08E-4813-87BE-5AAE3EBC27D4}">
      <dgm:prSet phldrT="[Texto]"/>
      <dgm:spPr/>
      <dgm:t>
        <a:bodyPr/>
        <a:lstStyle/>
        <a:p>
          <a:r>
            <a:rPr lang="es-MX" dirty="0">
              <a:latin typeface="Montserrat" panose="00000500000000000000" pitchFamily="2" charset="0"/>
            </a:rPr>
            <a:t>Es un recordatorio de las fechas de cumplimiento de las obligaciones en materia de Seguridad Social.</a:t>
          </a:r>
        </a:p>
      </dgm:t>
    </dgm:pt>
    <dgm:pt modelId="{02AFCDB8-6CEE-41B6-AA1A-D28C5AE9C4B8}" type="parTrans" cxnId="{BE10FD4F-31BE-4F6C-AF01-4F1F0ABE6B68}">
      <dgm:prSet/>
      <dgm:spPr/>
      <dgm:t>
        <a:bodyPr/>
        <a:lstStyle/>
        <a:p>
          <a:endParaRPr lang="es-MX">
            <a:latin typeface="Montserat"/>
          </a:endParaRPr>
        </a:p>
      </dgm:t>
    </dgm:pt>
    <dgm:pt modelId="{269BED7F-6C8F-4079-B54B-1F36E66AAC9C}" type="sibTrans" cxnId="{BE10FD4F-31BE-4F6C-AF01-4F1F0ABE6B68}">
      <dgm:prSet/>
      <dgm:spPr/>
      <dgm:t>
        <a:bodyPr/>
        <a:lstStyle/>
        <a:p>
          <a:endParaRPr lang="es-MX">
            <a:latin typeface="Montserat"/>
          </a:endParaRPr>
        </a:p>
      </dgm:t>
    </dgm:pt>
    <dgm:pt modelId="{F2C34121-9B52-4F3F-B272-14DAF814CA24}">
      <dgm:prSet phldrT="[Texto]"/>
      <dgm:spPr/>
      <dgm:t>
        <a:bodyPr/>
        <a:lstStyle/>
        <a:p>
          <a:r>
            <a:rPr lang="es-MX" b="1" dirty="0">
              <a:latin typeface="Montserrat" panose="00000500000000000000" pitchFamily="2" charset="0"/>
            </a:rPr>
            <a:t>Normatividad</a:t>
          </a:r>
        </a:p>
      </dgm:t>
    </dgm:pt>
    <dgm:pt modelId="{1A30C127-1B64-4A33-8F29-7E4E9A40B6E2}" type="parTrans" cxnId="{5DE5FF18-F1B2-4B15-8561-2A3CDD68E200}">
      <dgm:prSet/>
      <dgm:spPr/>
      <dgm:t>
        <a:bodyPr/>
        <a:lstStyle/>
        <a:p>
          <a:endParaRPr lang="es-MX">
            <a:latin typeface="Montserat"/>
          </a:endParaRPr>
        </a:p>
      </dgm:t>
    </dgm:pt>
    <dgm:pt modelId="{D60D814A-FFA8-4A52-8A78-F1C3D62E10CA}" type="sibTrans" cxnId="{5DE5FF18-F1B2-4B15-8561-2A3CDD68E200}">
      <dgm:prSet/>
      <dgm:spPr/>
      <dgm:t>
        <a:bodyPr/>
        <a:lstStyle/>
        <a:p>
          <a:endParaRPr lang="es-MX">
            <a:latin typeface="Montserat"/>
          </a:endParaRPr>
        </a:p>
      </dgm:t>
    </dgm:pt>
    <dgm:pt modelId="{E294CC91-45A3-4B7B-BBBD-5CC4921A4C66}">
      <dgm:prSet phldrT="[Texto]"/>
      <dgm:spPr/>
      <dgm:t>
        <a:bodyPr/>
        <a:lstStyle/>
        <a:p>
          <a:r>
            <a:rPr lang="es-MX" dirty="0">
              <a:latin typeface="Montserrat" panose="00000500000000000000" pitchFamily="2" charset="0"/>
            </a:rPr>
            <a:t>Marco normativo en materia de Seguridad Social.</a:t>
          </a:r>
        </a:p>
      </dgm:t>
    </dgm:pt>
    <dgm:pt modelId="{68EE643F-28DA-445D-8894-9E07B94A69C9}" type="parTrans" cxnId="{371960DC-4CA7-404D-A90F-7C39675D0177}">
      <dgm:prSet/>
      <dgm:spPr/>
      <dgm:t>
        <a:bodyPr/>
        <a:lstStyle/>
        <a:p>
          <a:endParaRPr lang="es-MX">
            <a:latin typeface="Montserat"/>
          </a:endParaRPr>
        </a:p>
      </dgm:t>
    </dgm:pt>
    <dgm:pt modelId="{AFA61C9A-9B9A-4321-A821-5D864BA950E9}" type="sibTrans" cxnId="{371960DC-4CA7-404D-A90F-7C39675D0177}">
      <dgm:prSet/>
      <dgm:spPr/>
      <dgm:t>
        <a:bodyPr/>
        <a:lstStyle/>
        <a:p>
          <a:endParaRPr lang="es-MX">
            <a:latin typeface="Montserat"/>
          </a:endParaRPr>
        </a:p>
      </dgm:t>
    </dgm:pt>
    <dgm:pt modelId="{98634C37-3326-47F3-956D-111D9AA5583F}">
      <dgm:prSet phldrT="[Texto]"/>
      <dgm:spPr/>
      <dgm:t>
        <a:bodyPr/>
        <a:lstStyle/>
        <a:p>
          <a:r>
            <a:rPr lang="es-MX" b="1">
              <a:latin typeface="Montserrat" panose="00000500000000000000" pitchFamily="2" charset="0"/>
            </a:rPr>
            <a:t>Medios de Contacto</a:t>
          </a:r>
        </a:p>
      </dgm:t>
    </dgm:pt>
    <dgm:pt modelId="{7A5E586C-BA04-447D-B0BC-11642D56D524}" type="parTrans" cxnId="{1549B8FB-78D0-4508-9C79-1F9458522B97}">
      <dgm:prSet/>
      <dgm:spPr/>
      <dgm:t>
        <a:bodyPr/>
        <a:lstStyle/>
        <a:p>
          <a:endParaRPr lang="es-MX">
            <a:latin typeface="Montserat"/>
          </a:endParaRPr>
        </a:p>
      </dgm:t>
    </dgm:pt>
    <dgm:pt modelId="{D8B5DF92-A2E7-4274-A1B7-6E715AC5D4BE}" type="sibTrans" cxnId="{1549B8FB-78D0-4508-9C79-1F9458522B97}">
      <dgm:prSet/>
      <dgm:spPr/>
      <dgm:t>
        <a:bodyPr/>
        <a:lstStyle/>
        <a:p>
          <a:endParaRPr lang="es-MX">
            <a:latin typeface="Montserat"/>
          </a:endParaRPr>
        </a:p>
      </dgm:t>
    </dgm:pt>
    <dgm:pt modelId="{A153B274-FB31-4142-A804-398A5707F6E4}">
      <dgm:prSet phldrT="[Texto]"/>
      <dgm:spPr/>
      <dgm:t>
        <a:bodyPr/>
        <a:lstStyle/>
        <a:p>
          <a:r>
            <a:rPr lang="es-MX" dirty="0">
              <a:latin typeface="Montserrat" panose="00000500000000000000" pitchFamily="2" charset="0"/>
            </a:rPr>
            <a:t>Administración y actualización de medios de contacto</a:t>
          </a:r>
        </a:p>
      </dgm:t>
    </dgm:pt>
    <dgm:pt modelId="{A7423551-39B5-4FC0-9D28-13E066DB2710}" type="parTrans" cxnId="{52224089-3288-41D8-9976-69321C6EDB51}">
      <dgm:prSet/>
      <dgm:spPr/>
      <dgm:t>
        <a:bodyPr/>
        <a:lstStyle/>
        <a:p>
          <a:endParaRPr lang="es-MX">
            <a:latin typeface="Montserat"/>
          </a:endParaRPr>
        </a:p>
      </dgm:t>
    </dgm:pt>
    <dgm:pt modelId="{96D3233C-D5C4-43F4-BBFD-1DE0B1D9A97F}" type="sibTrans" cxnId="{52224089-3288-41D8-9976-69321C6EDB51}">
      <dgm:prSet/>
      <dgm:spPr/>
      <dgm:t>
        <a:bodyPr/>
        <a:lstStyle/>
        <a:p>
          <a:endParaRPr lang="es-MX">
            <a:latin typeface="Montserat"/>
          </a:endParaRPr>
        </a:p>
      </dgm:t>
    </dgm:pt>
    <dgm:pt modelId="{E3D1962B-5DFF-4E9C-B9DE-8A3722B74FBF}">
      <dgm:prSet phldrT="[Texto]"/>
      <dgm:spPr/>
      <dgm:t>
        <a:bodyPr/>
        <a:lstStyle/>
        <a:p>
          <a:r>
            <a:rPr lang="es-MX" dirty="0">
              <a:latin typeface="Montserrat" panose="00000500000000000000" pitchFamily="2" charset="0"/>
            </a:rPr>
            <a:t>Correo electrónico y teléfono celular			</a:t>
          </a:r>
        </a:p>
      </dgm:t>
    </dgm:pt>
    <dgm:pt modelId="{532B9A47-27F0-4ACB-8548-3DCA84E672F5}" type="parTrans" cxnId="{C5E236FF-3908-4541-892F-10BE4F23529E}">
      <dgm:prSet/>
      <dgm:spPr/>
      <dgm:t>
        <a:bodyPr/>
        <a:lstStyle/>
        <a:p>
          <a:endParaRPr lang="es-MX">
            <a:latin typeface="Montserat"/>
          </a:endParaRPr>
        </a:p>
      </dgm:t>
    </dgm:pt>
    <dgm:pt modelId="{840EAEF0-96BD-4A86-97DC-CD8803C3FE85}" type="sibTrans" cxnId="{C5E236FF-3908-4541-892F-10BE4F23529E}">
      <dgm:prSet/>
      <dgm:spPr/>
      <dgm:t>
        <a:bodyPr/>
        <a:lstStyle/>
        <a:p>
          <a:endParaRPr lang="es-MX">
            <a:latin typeface="Montserat"/>
          </a:endParaRPr>
        </a:p>
      </dgm:t>
    </dgm:pt>
    <dgm:pt modelId="{B3D9247B-8960-467B-BC07-6F8B78FB6D15}">
      <dgm:prSet phldrT="[Texto]"/>
      <dgm:spPr/>
      <dgm:t>
        <a:bodyPr/>
        <a:lstStyle/>
        <a:p>
          <a:r>
            <a:rPr lang="es-MX" b="1">
              <a:latin typeface="Montserrat" panose="00000500000000000000" pitchFamily="2" charset="0"/>
            </a:rPr>
            <a:t>Promociones Electrónicas </a:t>
          </a:r>
        </a:p>
      </dgm:t>
    </dgm:pt>
    <dgm:pt modelId="{217D813C-7BBA-4EAB-A6C6-426F134DC03D}" type="parTrans" cxnId="{063D98E1-2890-4AF9-AAB4-D9B73DBA024D}">
      <dgm:prSet/>
      <dgm:spPr/>
      <dgm:t>
        <a:bodyPr/>
        <a:lstStyle/>
        <a:p>
          <a:endParaRPr lang="es-MX"/>
        </a:p>
      </dgm:t>
    </dgm:pt>
    <dgm:pt modelId="{18E85E4D-20DA-406E-9026-0D4ADAE7B50C}" type="sibTrans" cxnId="{063D98E1-2890-4AF9-AAB4-D9B73DBA024D}">
      <dgm:prSet/>
      <dgm:spPr/>
      <dgm:t>
        <a:bodyPr/>
        <a:lstStyle/>
        <a:p>
          <a:endParaRPr lang="es-MX"/>
        </a:p>
      </dgm:t>
    </dgm:pt>
    <dgm:pt modelId="{2434D0DC-38CB-420B-B7B9-66D3C2A96D6F}">
      <dgm:prSet phldrT="[Texto]"/>
      <dgm:spPr/>
      <dgm:t>
        <a:bodyPr/>
        <a:lstStyle/>
        <a:p>
          <a:r>
            <a:rPr lang="es-MX" dirty="0">
              <a:latin typeface="Montserrat" panose="00000500000000000000" pitchFamily="2" charset="0"/>
            </a:rPr>
            <a:t>Atención de aclaraciones y orientaciones respecto del funcionamiento del Buzón IMSS, ICSOE, Servicios de Cobranza, etc.			</a:t>
          </a:r>
        </a:p>
      </dgm:t>
    </dgm:pt>
    <dgm:pt modelId="{FD51B3A9-06D5-4BB1-83E8-ECCF8E83BF31}" type="parTrans" cxnId="{176904C6-D64E-463E-9E1A-99C31AFA3E8F}">
      <dgm:prSet/>
      <dgm:spPr/>
      <dgm:t>
        <a:bodyPr/>
        <a:lstStyle/>
        <a:p>
          <a:endParaRPr lang="es-MX"/>
        </a:p>
      </dgm:t>
    </dgm:pt>
    <dgm:pt modelId="{CBCC9544-4606-457B-8702-28191A442C1F}" type="sibTrans" cxnId="{176904C6-D64E-463E-9E1A-99C31AFA3E8F}">
      <dgm:prSet/>
      <dgm:spPr/>
      <dgm:t>
        <a:bodyPr/>
        <a:lstStyle/>
        <a:p>
          <a:endParaRPr lang="es-MX"/>
        </a:p>
      </dgm:t>
    </dgm:pt>
    <dgm:pt modelId="{471116CD-43C7-4CF0-887E-948B249A7F3F}" type="pres">
      <dgm:prSet presAssocID="{DE6C6B47-4A4E-420B-BC8E-9F6C501871A9}" presName="linear" presStyleCnt="0">
        <dgm:presLayoutVars>
          <dgm:dir/>
          <dgm:resizeHandles val="exact"/>
        </dgm:presLayoutVars>
      </dgm:prSet>
      <dgm:spPr/>
    </dgm:pt>
    <dgm:pt modelId="{B427C641-37E7-4E5A-9421-5E84B84CDFDC}" type="pres">
      <dgm:prSet presAssocID="{CCDAC8C1-3F0B-404F-A6D7-68AF48681A56}" presName="comp" presStyleCnt="0"/>
      <dgm:spPr/>
    </dgm:pt>
    <dgm:pt modelId="{F08D1F29-C5B0-4B30-BB0A-5C893E8DFBA9}" type="pres">
      <dgm:prSet presAssocID="{CCDAC8C1-3F0B-404F-A6D7-68AF48681A56}" presName="box" presStyleLbl="node1" presStyleIdx="0" presStyleCnt="4" custLinFactNeighborX="-10525"/>
      <dgm:spPr/>
    </dgm:pt>
    <dgm:pt modelId="{92CF9CDA-95CD-479F-AE42-4CA64040BCEA}" type="pres">
      <dgm:prSet presAssocID="{CCDAC8C1-3F0B-404F-A6D7-68AF48681A56}" presName="img" presStyleLbl="fgImgPlace1" presStyleIdx="0" presStyleCnt="4" custLinFactNeighborX="-294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aily Calendar"/>
        </a:ext>
      </dgm:extLst>
    </dgm:pt>
    <dgm:pt modelId="{DA634BDE-42CF-4597-9400-086A996F18AC}" type="pres">
      <dgm:prSet presAssocID="{CCDAC8C1-3F0B-404F-A6D7-68AF48681A56}" presName="text" presStyleLbl="node1" presStyleIdx="0" presStyleCnt="4">
        <dgm:presLayoutVars>
          <dgm:bulletEnabled val="1"/>
        </dgm:presLayoutVars>
      </dgm:prSet>
      <dgm:spPr/>
    </dgm:pt>
    <dgm:pt modelId="{3611C14F-E4FF-49FE-9F5F-AEB70C68B344}" type="pres">
      <dgm:prSet presAssocID="{5E50F1FC-4C1F-4B53-A377-F9F92DBF768F}" presName="spacer" presStyleCnt="0"/>
      <dgm:spPr/>
    </dgm:pt>
    <dgm:pt modelId="{87750E6E-22EF-4DBE-AAE9-0EE63BCEF9FF}" type="pres">
      <dgm:prSet presAssocID="{F2C34121-9B52-4F3F-B272-14DAF814CA24}" presName="comp" presStyleCnt="0"/>
      <dgm:spPr/>
    </dgm:pt>
    <dgm:pt modelId="{65085847-1917-445C-B0FB-F3CC10F104B2}" type="pres">
      <dgm:prSet presAssocID="{F2C34121-9B52-4F3F-B272-14DAF814CA24}" presName="box" presStyleLbl="node1" presStyleIdx="1" presStyleCnt="4" custLinFactNeighborX="-1372" custLinFactNeighborY="5126"/>
      <dgm:spPr/>
    </dgm:pt>
    <dgm:pt modelId="{6DE1ACCE-6C80-47A1-BBD0-3586E3956EC5}" type="pres">
      <dgm:prSet presAssocID="{F2C34121-9B52-4F3F-B272-14DAF814CA24}" presName="img" presStyleLbl="fgImgPlace1" presStyleIdx="1" presStyleCnt="4" custScaleX="95274" custScaleY="97999" custLinFactNeighborX="-1960" custLinFactNeighborY="536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cales of Justice"/>
        </a:ext>
      </dgm:extLst>
    </dgm:pt>
    <dgm:pt modelId="{39284D1E-1EC5-4CD4-8422-C11979863670}" type="pres">
      <dgm:prSet presAssocID="{F2C34121-9B52-4F3F-B272-14DAF814CA24}" presName="text" presStyleLbl="node1" presStyleIdx="1" presStyleCnt="4">
        <dgm:presLayoutVars>
          <dgm:bulletEnabled val="1"/>
        </dgm:presLayoutVars>
      </dgm:prSet>
      <dgm:spPr/>
    </dgm:pt>
    <dgm:pt modelId="{0216F98E-0E97-4579-AD01-11912551E7CD}" type="pres">
      <dgm:prSet presAssocID="{D60D814A-FFA8-4A52-8A78-F1C3D62E10CA}" presName="spacer" presStyleCnt="0"/>
      <dgm:spPr/>
    </dgm:pt>
    <dgm:pt modelId="{96973733-7925-4B89-A6CA-D938468B5341}" type="pres">
      <dgm:prSet presAssocID="{98634C37-3326-47F3-956D-111D9AA5583F}" presName="comp" presStyleCnt="0"/>
      <dgm:spPr/>
    </dgm:pt>
    <dgm:pt modelId="{37047617-1F76-49A3-8770-8612C67C5AF9}" type="pres">
      <dgm:prSet presAssocID="{98634C37-3326-47F3-956D-111D9AA5583F}" presName="box" presStyleLbl="node1" presStyleIdx="2" presStyleCnt="4"/>
      <dgm:spPr/>
    </dgm:pt>
    <dgm:pt modelId="{299B96A6-0CC6-45D7-BDE2-20AFF5DC4B22}" type="pres">
      <dgm:prSet presAssocID="{98634C37-3326-47F3-956D-111D9AA5583F}" presName="img" presStyleLbl="fgImgPlace1" presStyleIdx="2" presStyleCnt="4" custScaleX="98065" custScaleY="106229" custLinFactNeighborX="-2940" custLinFactNeighborY="-153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Email"/>
        </a:ext>
      </dgm:extLst>
    </dgm:pt>
    <dgm:pt modelId="{49D6B893-57DE-4F98-9280-7A627DA43A7A}" type="pres">
      <dgm:prSet presAssocID="{98634C37-3326-47F3-956D-111D9AA5583F}" presName="text" presStyleLbl="node1" presStyleIdx="2" presStyleCnt="4">
        <dgm:presLayoutVars>
          <dgm:bulletEnabled val="1"/>
        </dgm:presLayoutVars>
      </dgm:prSet>
      <dgm:spPr/>
    </dgm:pt>
    <dgm:pt modelId="{48D53E07-2CF1-4F84-974E-A63013E7A47C}" type="pres">
      <dgm:prSet presAssocID="{D8B5DF92-A2E7-4274-A1B7-6E715AC5D4BE}" presName="spacer" presStyleCnt="0"/>
      <dgm:spPr/>
    </dgm:pt>
    <dgm:pt modelId="{3C83D35D-9B41-4C3A-A404-5E458E278F11}" type="pres">
      <dgm:prSet presAssocID="{B3D9247B-8960-467B-BC07-6F8B78FB6D15}" presName="comp" presStyleCnt="0"/>
      <dgm:spPr/>
    </dgm:pt>
    <dgm:pt modelId="{D6AED166-4E33-4AE6-BA3F-4DA4FF53EEB4}" type="pres">
      <dgm:prSet presAssocID="{B3D9247B-8960-467B-BC07-6F8B78FB6D15}" presName="box" presStyleLbl="node1" presStyleIdx="3" presStyleCnt="4"/>
      <dgm:spPr/>
    </dgm:pt>
    <dgm:pt modelId="{879D3933-A403-4544-8C1D-5B6EAD1D9A3C}" type="pres">
      <dgm:prSet presAssocID="{B3D9247B-8960-467B-BC07-6F8B78FB6D15}" presName="img" presStyleLbl="fgImgPlac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Document"/>
        </a:ext>
      </dgm:extLst>
    </dgm:pt>
    <dgm:pt modelId="{15BFAE28-E364-4A00-8767-A6951BBBFCA5}" type="pres">
      <dgm:prSet presAssocID="{B3D9247B-8960-467B-BC07-6F8B78FB6D15}" presName="text" presStyleLbl="node1" presStyleIdx="3" presStyleCnt="4">
        <dgm:presLayoutVars>
          <dgm:bulletEnabled val="1"/>
        </dgm:presLayoutVars>
      </dgm:prSet>
      <dgm:spPr/>
    </dgm:pt>
  </dgm:ptLst>
  <dgm:cxnLst>
    <dgm:cxn modelId="{259EE20F-F368-47ED-BB1A-E9269F0AE54E}" type="presOf" srcId="{CCDAC8C1-3F0B-404F-A6D7-68AF48681A56}" destId="{DA634BDE-42CF-4597-9400-086A996F18AC}" srcOrd="1" destOrd="0" presId="urn:microsoft.com/office/officeart/2005/8/layout/vList4"/>
    <dgm:cxn modelId="{C83C8E12-DD30-48EA-96FB-F8D811D2434B}" type="presOf" srcId="{A153B274-FB31-4142-A804-398A5707F6E4}" destId="{37047617-1F76-49A3-8770-8612C67C5AF9}" srcOrd="0" destOrd="1" presId="urn:microsoft.com/office/officeart/2005/8/layout/vList4"/>
    <dgm:cxn modelId="{5DE5FF18-F1B2-4B15-8561-2A3CDD68E200}" srcId="{DE6C6B47-4A4E-420B-BC8E-9F6C501871A9}" destId="{F2C34121-9B52-4F3F-B272-14DAF814CA24}" srcOrd="1" destOrd="0" parTransId="{1A30C127-1B64-4A33-8F29-7E4E9A40B6E2}" sibTransId="{D60D814A-FFA8-4A52-8A78-F1C3D62E10CA}"/>
    <dgm:cxn modelId="{B16B643B-DC3C-4B63-9855-37B4078C5833}" type="presOf" srcId="{B3D9247B-8960-467B-BC07-6F8B78FB6D15}" destId="{D6AED166-4E33-4AE6-BA3F-4DA4FF53EEB4}" srcOrd="0" destOrd="0" presId="urn:microsoft.com/office/officeart/2005/8/layout/vList4"/>
    <dgm:cxn modelId="{C974673F-54E2-4AC1-B663-DFA20BA6B10E}" type="presOf" srcId="{A153B274-FB31-4142-A804-398A5707F6E4}" destId="{49D6B893-57DE-4F98-9280-7A627DA43A7A}" srcOrd="1" destOrd="1" presId="urn:microsoft.com/office/officeart/2005/8/layout/vList4"/>
    <dgm:cxn modelId="{98838340-D101-4E63-B5C6-220093E75147}" type="presOf" srcId="{F2C34121-9B52-4F3F-B272-14DAF814CA24}" destId="{39284D1E-1EC5-4CD4-8422-C11979863670}" srcOrd="1" destOrd="0" presId="urn:microsoft.com/office/officeart/2005/8/layout/vList4"/>
    <dgm:cxn modelId="{7A428D5C-EE85-4A3D-A71B-FF86947B74E6}" srcId="{DE6C6B47-4A4E-420B-BC8E-9F6C501871A9}" destId="{CCDAC8C1-3F0B-404F-A6D7-68AF48681A56}" srcOrd="0" destOrd="0" parTransId="{2F47AEC9-CF93-4663-B4CC-0F3EF9360B96}" sibTransId="{5E50F1FC-4C1F-4B53-A377-F9F92DBF768F}"/>
    <dgm:cxn modelId="{52CADB42-59D1-4EAF-98E1-28952ADD2ED8}" type="presOf" srcId="{471FDF26-A08E-4813-87BE-5AAE3EBC27D4}" destId="{F08D1F29-C5B0-4B30-BB0A-5C893E8DFBA9}" srcOrd="0" destOrd="1" presId="urn:microsoft.com/office/officeart/2005/8/layout/vList4"/>
    <dgm:cxn modelId="{BE10FD4F-31BE-4F6C-AF01-4F1F0ABE6B68}" srcId="{CCDAC8C1-3F0B-404F-A6D7-68AF48681A56}" destId="{471FDF26-A08E-4813-87BE-5AAE3EBC27D4}" srcOrd="0" destOrd="0" parTransId="{02AFCDB8-6CEE-41B6-AA1A-D28C5AE9C4B8}" sibTransId="{269BED7F-6C8F-4079-B54B-1F36E66AAC9C}"/>
    <dgm:cxn modelId="{3133EE76-B90B-4F77-8042-061210E6A721}" type="presOf" srcId="{2434D0DC-38CB-420B-B7B9-66D3C2A96D6F}" destId="{D6AED166-4E33-4AE6-BA3F-4DA4FF53EEB4}" srcOrd="0" destOrd="1" presId="urn:microsoft.com/office/officeart/2005/8/layout/vList4"/>
    <dgm:cxn modelId="{AE018D7D-18EF-4C40-9A7C-55CFB1305E91}" type="presOf" srcId="{E294CC91-45A3-4B7B-BBBD-5CC4921A4C66}" destId="{65085847-1917-445C-B0FB-F3CC10F104B2}" srcOrd="0" destOrd="1" presId="urn:microsoft.com/office/officeart/2005/8/layout/vList4"/>
    <dgm:cxn modelId="{C9CEE984-DC1C-4302-A183-BCAB9B444497}" type="presOf" srcId="{98634C37-3326-47F3-956D-111D9AA5583F}" destId="{37047617-1F76-49A3-8770-8612C67C5AF9}" srcOrd="0" destOrd="0" presId="urn:microsoft.com/office/officeart/2005/8/layout/vList4"/>
    <dgm:cxn modelId="{52224089-3288-41D8-9976-69321C6EDB51}" srcId="{98634C37-3326-47F3-956D-111D9AA5583F}" destId="{A153B274-FB31-4142-A804-398A5707F6E4}" srcOrd="0" destOrd="0" parTransId="{A7423551-39B5-4FC0-9D28-13E066DB2710}" sibTransId="{96D3233C-D5C4-43F4-BBFD-1DE0B1D9A97F}"/>
    <dgm:cxn modelId="{4B4FB29D-75E9-4FBA-9A89-2F952BB70716}" type="presOf" srcId="{471FDF26-A08E-4813-87BE-5AAE3EBC27D4}" destId="{DA634BDE-42CF-4597-9400-086A996F18AC}" srcOrd="1" destOrd="1" presId="urn:microsoft.com/office/officeart/2005/8/layout/vList4"/>
    <dgm:cxn modelId="{47746CA7-234B-411B-B24D-2C42E29F05BC}" type="presOf" srcId="{DE6C6B47-4A4E-420B-BC8E-9F6C501871A9}" destId="{471116CD-43C7-4CF0-887E-948B249A7F3F}" srcOrd="0" destOrd="0" presId="urn:microsoft.com/office/officeart/2005/8/layout/vList4"/>
    <dgm:cxn modelId="{176904C6-D64E-463E-9E1A-99C31AFA3E8F}" srcId="{B3D9247B-8960-467B-BC07-6F8B78FB6D15}" destId="{2434D0DC-38CB-420B-B7B9-66D3C2A96D6F}" srcOrd="0" destOrd="0" parTransId="{FD51B3A9-06D5-4BB1-83E8-ECCF8E83BF31}" sibTransId="{CBCC9544-4606-457B-8702-28191A442C1F}"/>
    <dgm:cxn modelId="{4225A7CB-1331-4572-877F-30A65A82FDD5}" type="presOf" srcId="{CCDAC8C1-3F0B-404F-A6D7-68AF48681A56}" destId="{F08D1F29-C5B0-4B30-BB0A-5C893E8DFBA9}" srcOrd="0" destOrd="0" presId="urn:microsoft.com/office/officeart/2005/8/layout/vList4"/>
    <dgm:cxn modelId="{A21662D1-7405-4EF5-A228-663ECFE566B8}" type="presOf" srcId="{E3D1962B-5DFF-4E9C-B9DE-8A3722B74FBF}" destId="{37047617-1F76-49A3-8770-8612C67C5AF9}" srcOrd="0" destOrd="2" presId="urn:microsoft.com/office/officeart/2005/8/layout/vList4"/>
    <dgm:cxn modelId="{94E585DA-C7B0-46F7-B504-8B7C07E2842D}" type="presOf" srcId="{98634C37-3326-47F3-956D-111D9AA5583F}" destId="{49D6B893-57DE-4F98-9280-7A627DA43A7A}" srcOrd="1" destOrd="0" presId="urn:microsoft.com/office/officeart/2005/8/layout/vList4"/>
    <dgm:cxn modelId="{371960DC-4CA7-404D-A90F-7C39675D0177}" srcId="{F2C34121-9B52-4F3F-B272-14DAF814CA24}" destId="{E294CC91-45A3-4B7B-BBBD-5CC4921A4C66}" srcOrd="0" destOrd="0" parTransId="{68EE643F-28DA-445D-8894-9E07B94A69C9}" sibTransId="{AFA61C9A-9B9A-4321-A821-5D864BA950E9}"/>
    <dgm:cxn modelId="{5C91FADE-3A11-4F7B-AD25-A6AE1DDE8A6D}" type="presOf" srcId="{F2C34121-9B52-4F3F-B272-14DAF814CA24}" destId="{65085847-1917-445C-B0FB-F3CC10F104B2}" srcOrd="0" destOrd="0" presId="urn:microsoft.com/office/officeart/2005/8/layout/vList4"/>
    <dgm:cxn modelId="{063D98E1-2890-4AF9-AAB4-D9B73DBA024D}" srcId="{DE6C6B47-4A4E-420B-BC8E-9F6C501871A9}" destId="{B3D9247B-8960-467B-BC07-6F8B78FB6D15}" srcOrd="3" destOrd="0" parTransId="{217D813C-7BBA-4EAB-A6C6-426F134DC03D}" sibTransId="{18E85E4D-20DA-406E-9026-0D4ADAE7B50C}"/>
    <dgm:cxn modelId="{4A1C22E6-07A9-4FA0-AE5E-4823AA7401B6}" type="presOf" srcId="{2434D0DC-38CB-420B-B7B9-66D3C2A96D6F}" destId="{15BFAE28-E364-4A00-8767-A6951BBBFCA5}" srcOrd="1" destOrd="1" presId="urn:microsoft.com/office/officeart/2005/8/layout/vList4"/>
    <dgm:cxn modelId="{611555E7-1374-4630-9450-74EFA42F9FE9}" type="presOf" srcId="{E3D1962B-5DFF-4E9C-B9DE-8A3722B74FBF}" destId="{49D6B893-57DE-4F98-9280-7A627DA43A7A}" srcOrd="1" destOrd="2" presId="urn:microsoft.com/office/officeart/2005/8/layout/vList4"/>
    <dgm:cxn modelId="{44D95BEA-04ED-49B2-92E6-2704062598F9}" type="presOf" srcId="{E294CC91-45A3-4B7B-BBBD-5CC4921A4C66}" destId="{39284D1E-1EC5-4CD4-8422-C11979863670}" srcOrd="1" destOrd="1" presId="urn:microsoft.com/office/officeart/2005/8/layout/vList4"/>
    <dgm:cxn modelId="{B2F571EA-B820-49CB-BFAE-0C2A3095BF76}" type="presOf" srcId="{B3D9247B-8960-467B-BC07-6F8B78FB6D15}" destId="{15BFAE28-E364-4A00-8767-A6951BBBFCA5}" srcOrd="1" destOrd="0" presId="urn:microsoft.com/office/officeart/2005/8/layout/vList4"/>
    <dgm:cxn modelId="{1549B8FB-78D0-4508-9C79-1F9458522B97}" srcId="{DE6C6B47-4A4E-420B-BC8E-9F6C501871A9}" destId="{98634C37-3326-47F3-956D-111D9AA5583F}" srcOrd="2" destOrd="0" parTransId="{7A5E586C-BA04-447D-B0BC-11642D56D524}" sibTransId="{D8B5DF92-A2E7-4274-A1B7-6E715AC5D4BE}"/>
    <dgm:cxn modelId="{C5E236FF-3908-4541-892F-10BE4F23529E}" srcId="{98634C37-3326-47F3-956D-111D9AA5583F}" destId="{E3D1962B-5DFF-4E9C-B9DE-8A3722B74FBF}" srcOrd="1" destOrd="0" parTransId="{532B9A47-27F0-4ACB-8548-3DCA84E672F5}" sibTransId="{840EAEF0-96BD-4A86-97DC-CD8803C3FE85}"/>
    <dgm:cxn modelId="{F93E45B2-F1D2-4A77-BE61-11FB92ADE6B0}" type="presParOf" srcId="{471116CD-43C7-4CF0-887E-948B249A7F3F}" destId="{B427C641-37E7-4E5A-9421-5E84B84CDFDC}" srcOrd="0" destOrd="0" presId="urn:microsoft.com/office/officeart/2005/8/layout/vList4"/>
    <dgm:cxn modelId="{92F28E66-8EC9-42A0-8B39-B8203409DC4A}" type="presParOf" srcId="{B427C641-37E7-4E5A-9421-5E84B84CDFDC}" destId="{F08D1F29-C5B0-4B30-BB0A-5C893E8DFBA9}" srcOrd="0" destOrd="0" presId="urn:microsoft.com/office/officeart/2005/8/layout/vList4"/>
    <dgm:cxn modelId="{5A81F3DF-3E9C-4E1E-A102-29AA0FAEDE3E}" type="presParOf" srcId="{B427C641-37E7-4E5A-9421-5E84B84CDFDC}" destId="{92CF9CDA-95CD-479F-AE42-4CA64040BCEA}" srcOrd="1" destOrd="0" presId="urn:microsoft.com/office/officeart/2005/8/layout/vList4"/>
    <dgm:cxn modelId="{D738B78C-8A6A-4634-AD65-06C5368533FF}" type="presParOf" srcId="{B427C641-37E7-4E5A-9421-5E84B84CDFDC}" destId="{DA634BDE-42CF-4597-9400-086A996F18AC}" srcOrd="2" destOrd="0" presId="urn:microsoft.com/office/officeart/2005/8/layout/vList4"/>
    <dgm:cxn modelId="{AD581135-8A76-48ED-BAF0-1A56094CDBE0}" type="presParOf" srcId="{471116CD-43C7-4CF0-887E-948B249A7F3F}" destId="{3611C14F-E4FF-49FE-9F5F-AEB70C68B344}" srcOrd="1" destOrd="0" presId="urn:microsoft.com/office/officeart/2005/8/layout/vList4"/>
    <dgm:cxn modelId="{19D8D4FD-25B0-4706-8AF7-CA26A7CAF3F6}" type="presParOf" srcId="{471116CD-43C7-4CF0-887E-948B249A7F3F}" destId="{87750E6E-22EF-4DBE-AAE9-0EE63BCEF9FF}" srcOrd="2" destOrd="0" presId="urn:microsoft.com/office/officeart/2005/8/layout/vList4"/>
    <dgm:cxn modelId="{734E4DF1-9FAF-4C6B-A137-F4510E33BFE7}" type="presParOf" srcId="{87750E6E-22EF-4DBE-AAE9-0EE63BCEF9FF}" destId="{65085847-1917-445C-B0FB-F3CC10F104B2}" srcOrd="0" destOrd="0" presId="urn:microsoft.com/office/officeart/2005/8/layout/vList4"/>
    <dgm:cxn modelId="{EFDAAB2F-2FC2-4604-93A6-700FE8CD8DA9}" type="presParOf" srcId="{87750E6E-22EF-4DBE-AAE9-0EE63BCEF9FF}" destId="{6DE1ACCE-6C80-47A1-BBD0-3586E3956EC5}" srcOrd="1" destOrd="0" presId="urn:microsoft.com/office/officeart/2005/8/layout/vList4"/>
    <dgm:cxn modelId="{F333A58F-4C3D-465F-AC41-2E7099811C93}" type="presParOf" srcId="{87750E6E-22EF-4DBE-AAE9-0EE63BCEF9FF}" destId="{39284D1E-1EC5-4CD4-8422-C11979863670}" srcOrd="2" destOrd="0" presId="urn:microsoft.com/office/officeart/2005/8/layout/vList4"/>
    <dgm:cxn modelId="{0755B112-2121-438F-8B0B-59C97A4C4416}" type="presParOf" srcId="{471116CD-43C7-4CF0-887E-948B249A7F3F}" destId="{0216F98E-0E97-4579-AD01-11912551E7CD}" srcOrd="3" destOrd="0" presId="urn:microsoft.com/office/officeart/2005/8/layout/vList4"/>
    <dgm:cxn modelId="{0EFB4F05-8A1E-4222-8FE9-E0809B2F39C6}" type="presParOf" srcId="{471116CD-43C7-4CF0-887E-948B249A7F3F}" destId="{96973733-7925-4B89-A6CA-D938468B5341}" srcOrd="4" destOrd="0" presId="urn:microsoft.com/office/officeart/2005/8/layout/vList4"/>
    <dgm:cxn modelId="{7A57F0A7-D669-4864-853F-54231F489BEB}" type="presParOf" srcId="{96973733-7925-4B89-A6CA-D938468B5341}" destId="{37047617-1F76-49A3-8770-8612C67C5AF9}" srcOrd="0" destOrd="0" presId="urn:microsoft.com/office/officeart/2005/8/layout/vList4"/>
    <dgm:cxn modelId="{02B8851D-B81A-4A35-866A-9B0720B493BA}" type="presParOf" srcId="{96973733-7925-4B89-A6CA-D938468B5341}" destId="{299B96A6-0CC6-45D7-BDE2-20AFF5DC4B22}" srcOrd="1" destOrd="0" presId="urn:microsoft.com/office/officeart/2005/8/layout/vList4"/>
    <dgm:cxn modelId="{0BE8690B-7EB5-4112-9A0D-42BD16D90ABD}" type="presParOf" srcId="{96973733-7925-4B89-A6CA-D938468B5341}" destId="{49D6B893-57DE-4F98-9280-7A627DA43A7A}" srcOrd="2" destOrd="0" presId="urn:microsoft.com/office/officeart/2005/8/layout/vList4"/>
    <dgm:cxn modelId="{8BDE037D-9184-490D-A873-018CBC999521}" type="presParOf" srcId="{471116CD-43C7-4CF0-887E-948B249A7F3F}" destId="{48D53E07-2CF1-4F84-974E-A63013E7A47C}" srcOrd="5" destOrd="0" presId="urn:microsoft.com/office/officeart/2005/8/layout/vList4"/>
    <dgm:cxn modelId="{60E9FF11-A34B-4E31-9D0C-9C8C19567C41}" type="presParOf" srcId="{471116CD-43C7-4CF0-887E-948B249A7F3F}" destId="{3C83D35D-9B41-4C3A-A404-5E458E278F11}" srcOrd="6" destOrd="0" presId="urn:microsoft.com/office/officeart/2005/8/layout/vList4"/>
    <dgm:cxn modelId="{7250898C-FCB4-4C97-BC76-0B43AAD03138}" type="presParOf" srcId="{3C83D35D-9B41-4C3A-A404-5E458E278F11}" destId="{D6AED166-4E33-4AE6-BA3F-4DA4FF53EEB4}" srcOrd="0" destOrd="0" presId="urn:microsoft.com/office/officeart/2005/8/layout/vList4"/>
    <dgm:cxn modelId="{7995EFD8-0456-497C-ADC4-3948892E662B}" type="presParOf" srcId="{3C83D35D-9B41-4C3A-A404-5E458E278F11}" destId="{879D3933-A403-4544-8C1D-5B6EAD1D9A3C}" srcOrd="1" destOrd="0" presId="urn:microsoft.com/office/officeart/2005/8/layout/vList4"/>
    <dgm:cxn modelId="{35101141-A7D2-4A55-9DD3-A036341C2E18}" type="presParOf" srcId="{3C83D35D-9B41-4C3A-A404-5E458E278F11}" destId="{15BFAE28-E364-4A00-8767-A6951BBBFCA5}"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6C6B47-4A4E-420B-BC8E-9F6C501871A9}" type="doc">
      <dgm:prSet loTypeId="urn:microsoft.com/office/officeart/2005/8/layout/vList4" loCatId="list" qsTypeId="urn:microsoft.com/office/officeart/2005/8/quickstyle/simple5" qsCatId="simple" csTypeId="urn:microsoft.com/office/officeart/2005/8/colors/accent1_1" csCatId="accent1" phldr="1"/>
      <dgm:spPr/>
      <dgm:t>
        <a:bodyPr/>
        <a:lstStyle/>
        <a:p>
          <a:endParaRPr lang="es-MX"/>
        </a:p>
      </dgm:t>
    </dgm:pt>
    <dgm:pt modelId="{CCDAC8C1-3F0B-404F-A6D7-68AF48681A56}">
      <dgm:prSet phldrT="[Texto]" custT="1"/>
      <dgm:spPr/>
      <dgm:t>
        <a:bodyPr/>
        <a:lstStyle/>
        <a:p>
          <a:r>
            <a:rPr lang="es-MX" sz="1800" b="1" dirty="0">
              <a:latin typeface="Montserrat" panose="00000500000000000000" pitchFamily="2" charset="0"/>
            </a:rPr>
            <a:t>Mis Expedientes</a:t>
          </a:r>
          <a:endParaRPr lang="es-MX" sz="1600" b="1" dirty="0">
            <a:latin typeface="Montserrat" panose="00000500000000000000" pitchFamily="2" charset="0"/>
          </a:endParaRPr>
        </a:p>
      </dgm:t>
    </dgm:pt>
    <dgm:pt modelId="{2F47AEC9-CF93-4663-B4CC-0F3EF9360B96}" type="parTrans" cxnId="{7A428D5C-EE85-4A3D-A71B-FF86947B74E6}">
      <dgm:prSet/>
      <dgm:spPr/>
      <dgm:t>
        <a:bodyPr/>
        <a:lstStyle/>
        <a:p>
          <a:endParaRPr lang="es-MX">
            <a:latin typeface="Montserat"/>
          </a:endParaRPr>
        </a:p>
      </dgm:t>
    </dgm:pt>
    <dgm:pt modelId="{5E50F1FC-4C1F-4B53-A377-F9F92DBF768F}" type="sibTrans" cxnId="{7A428D5C-EE85-4A3D-A71B-FF86947B74E6}">
      <dgm:prSet/>
      <dgm:spPr/>
      <dgm:t>
        <a:bodyPr/>
        <a:lstStyle/>
        <a:p>
          <a:endParaRPr lang="es-MX">
            <a:latin typeface="Montserat"/>
          </a:endParaRPr>
        </a:p>
      </dgm:t>
    </dgm:pt>
    <dgm:pt modelId="{471FDF26-A08E-4813-87BE-5AAE3EBC27D4}">
      <dgm:prSet phldrT="[Texto]" custT="1"/>
      <dgm:spPr/>
      <dgm:t>
        <a:bodyPr/>
        <a:lstStyle/>
        <a:p>
          <a:r>
            <a:rPr lang="es-MX" sz="1400" dirty="0">
              <a:latin typeface="Montserrat" panose="00000500000000000000" pitchFamily="2" charset="0"/>
            </a:rPr>
            <a:t>Documentos</a:t>
          </a:r>
        </a:p>
      </dgm:t>
    </dgm:pt>
    <dgm:pt modelId="{02AFCDB8-6CEE-41B6-AA1A-D28C5AE9C4B8}" type="parTrans" cxnId="{BE10FD4F-31BE-4F6C-AF01-4F1F0ABE6B68}">
      <dgm:prSet/>
      <dgm:spPr/>
      <dgm:t>
        <a:bodyPr/>
        <a:lstStyle/>
        <a:p>
          <a:endParaRPr lang="es-MX">
            <a:latin typeface="Montserat"/>
          </a:endParaRPr>
        </a:p>
      </dgm:t>
    </dgm:pt>
    <dgm:pt modelId="{269BED7F-6C8F-4079-B54B-1F36E66AAC9C}" type="sibTrans" cxnId="{BE10FD4F-31BE-4F6C-AF01-4F1F0ABE6B68}">
      <dgm:prSet/>
      <dgm:spPr/>
      <dgm:t>
        <a:bodyPr/>
        <a:lstStyle/>
        <a:p>
          <a:endParaRPr lang="es-MX">
            <a:latin typeface="Montserat"/>
          </a:endParaRPr>
        </a:p>
      </dgm:t>
    </dgm:pt>
    <dgm:pt modelId="{F2C34121-9B52-4F3F-B272-14DAF814CA24}">
      <dgm:prSet phldrT="[Texto]" custT="1"/>
      <dgm:spPr/>
      <dgm:t>
        <a:bodyPr/>
        <a:lstStyle/>
        <a:p>
          <a:r>
            <a:rPr lang="es-MX" sz="1800" b="1" dirty="0">
              <a:latin typeface="Montserrat" panose="00000500000000000000" pitchFamily="2" charset="0"/>
            </a:rPr>
            <a:t>Cobranza</a:t>
          </a:r>
        </a:p>
      </dgm:t>
    </dgm:pt>
    <dgm:pt modelId="{1A30C127-1B64-4A33-8F29-7E4E9A40B6E2}" type="parTrans" cxnId="{5DE5FF18-F1B2-4B15-8561-2A3CDD68E200}">
      <dgm:prSet/>
      <dgm:spPr/>
      <dgm:t>
        <a:bodyPr/>
        <a:lstStyle/>
        <a:p>
          <a:endParaRPr lang="es-MX">
            <a:latin typeface="Montserat"/>
          </a:endParaRPr>
        </a:p>
      </dgm:t>
    </dgm:pt>
    <dgm:pt modelId="{D60D814A-FFA8-4A52-8A78-F1C3D62E10CA}" type="sibTrans" cxnId="{5DE5FF18-F1B2-4B15-8561-2A3CDD68E200}">
      <dgm:prSet/>
      <dgm:spPr/>
      <dgm:t>
        <a:bodyPr/>
        <a:lstStyle/>
        <a:p>
          <a:endParaRPr lang="es-MX">
            <a:latin typeface="Montserat"/>
          </a:endParaRPr>
        </a:p>
      </dgm:t>
    </dgm:pt>
    <dgm:pt modelId="{E294CC91-45A3-4B7B-BBBD-5CC4921A4C66}">
      <dgm:prSet phldrT="[Texto]" custT="1"/>
      <dgm:spPr/>
      <dgm:t>
        <a:bodyPr/>
        <a:lstStyle/>
        <a:p>
          <a:r>
            <a:rPr lang="es-MX" sz="1400" dirty="0">
              <a:latin typeface="Montserrat" panose="00000500000000000000" pitchFamily="2" charset="0"/>
            </a:rPr>
            <a:t>32D Autorización de Terceros</a:t>
          </a:r>
        </a:p>
      </dgm:t>
    </dgm:pt>
    <dgm:pt modelId="{68EE643F-28DA-445D-8894-9E07B94A69C9}" type="parTrans" cxnId="{371960DC-4CA7-404D-A90F-7C39675D0177}">
      <dgm:prSet/>
      <dgm:spPr/>
      <dgm:t>
        <a:bodyPr/>
        <a:lstStyle/>
        <a:p>
          <a:endParaRPr lang="es-MX">
            <a:latin typeface="Montserat"/>
          </a:endParaRPr>
        </a:p>
      </dgm:t>
    </dgm:pt>
    <dgm:pt modelId="{AFA61C9A-9B9A-4321-A821-5D864BA950E9}" type="sibTrans" cxnId="{371960DC-4CA7-404D-A90F-7C39675D0177}">
      <dgm:prSet/>
      <dgm:spPr/>
      <dgm:t>
        <a:bodyPr/>
        <a:lstStyle/>
        <a:p>
          <a:endParaRPr lang="es-MX">
            <a:latin typeface="Montserat"/>
          </a:endParaRPr>
        </a:p>
      </dgm:t>
    </dgm:pt>
    <dgm:pt modelId="{86F8474F-EBAD-4F53-B3E4-A05E8C8C294F}">
      <dgm:prSet phldrT="[Texto]" custT="1"/>
      <dgm:spPr/>
      <dgm:t>
        <a:bodyPr/>
        <a:lstStyle/>
        <a:p>
          <a:r>
            <a:rPr lang="es-MX" sz="1400" dirty="0">
              <a:latin typeface="Montserrat" panose="00000500000000000000" pitchFamily="2" charset="0"/>
            </a:rPr>
            <a:t>Comunicados</a:t>
          </a:r>
        </a:p>
      </dgm:t>
    </dgm:pt>
    <dgm:pt modelId="{19D92927-AB6C-4ED2-84F2-23377A4495A8}" type="parTrans" cxnId="{1DE0DCED-66C5-438E-A6EE-21F4934950B0}">
      <dgm:prSet/>
      <dgm:spPr/>
      <dgm:t>
        <a:bodyPr/>
        <a:lstStyle/>
        <a:p>
          <a:endParaRPr lang="es-MX"/>
        </a:p>
      </dgm:t>
    </dgm:pt>
    <dgm:pt modelId="{49546F55-ED20-4FC3-B018-F9059B10936E}" type="sibTrans" cxnId="{1DE0DCED-66C5-438E-A6EE-21F4934950B0}">
      <dgm:prSet/>
      <dgm:spPr/>
      <dgm:t>
        <a:bodyPr/>
        <a:lstStyle/>
        <a:p>
          <a:endParaRPr lang="es-MX"/>
        </a:p>
      </dgm:t>
    </dgm:pt>
    <dgm:pt modelId="{F36BF704-0DB8-4CA4-BC87-C7A5C2FCAA8D}">
      <dgm:prSet phldrT="[Texto]" custT="1"/>
      <dgm:spPr/>
      <dgm:t>
        <a:bodyPr/>
        <a:lstStyle/>
        <a:p>
          <a:r>
            <a:rPr lang="es-MX" sz="1400" dirty="0">
              <a:latin typeface="Montserrat" panose="00000500000000000000" pitchFamily="2" charset="0"/>
            </a:rPr>
            <a:t>Notificaciones</a:t>
          </a:r>
        </a:p>
      </dgm:t>
    </dgm:pt>
    <dgm:pt modelId="{B1EED1DB-548E-4148-9C35-6F1FCEFE2080}" type="parTrans" cxnId="{E24E0478-669A-4AEA-975F-1B90EA8CC3D0}">
      <dgm:prSet/>
      <dgm:spPr/>
      <dgm:t>
        <a:bodyPr/>
        <a:lstStyle/>
        <a:p>
          <a:endParaRPr lang="es-MX"/>
        </a:p>
      </dgm:t>
    </dgm:pt>
    <dgm:pt modelId="{07388C88-8941-4FAD-81E2-9CFCAFBFA8BF}" type="sibTrans" cxnId="{E24E0478-669A-4AEA-975F-1B90EA8CC3D0}">
      <dgm:prSet/>
      <dgm:spPr/>
      <dgm:t>
        <a:bodyPr/>
        <a:lstStyle/>
        <a:p>
          <a:endParaRPr lang="es-MX"/>
        </a:p>
      </dgm:t>
    </dgm:pt>
    <dgm:pt modelId="{E8FA83AC-F839-4EF5-892F-1C180A23BC07}">
      <dgm:prSet phldrT="[Texto]" custT="1"/>
      <dgm:spPr/>
      <dgm:t>
        <a:bodyPr/>
        <a:lstStyle/>
        <a:p>
          <a:r>
            <a:rPr lang="es-MX" sz="1400" dirty="0">
              <a:latin typeface="Montserrat" panose="00000500000000000000" pitchFamily="2" charset="0"/>
            </a:rPr>
            <a:t>32D Consulta por Terceros Autorizados</a:t>
          </a:r>
        </a:p>
      </dgm:t>
    </dgm:pt>
    <dgm:pt modelId="{59446519-4487-4769-BEC0-439B6EBBB25E}" type="parTrans" cxnId="{B950124D-2179-48E8-8583-591FC8425CEE}">
      <dgm:prSet/>
      <dgm:spPr/>
      <dgm:t>
        <a:bodyPr/>
        <a:lstStyle/>
        <a:p>
          <a:endParaRPr lang="es-MX"/>
        </a:p>
      </dgm:t>
    </dgm:pt>
    <dgm:pt modelId="{6E5B5ADB-D167-44B1-A08D-7D7E4AD6B9CE}" type="sibTrans" cxnId="{B950124D-2179-48E8-8583-591FC8425CEE}">
      <dgm:prSet/>
      <dgm:spPr/>
      <dgm:t>
        <a:bodyPr/>
        <a:lstStyle/>
        <a:p>
          <a:endParaRPr lang="es-MX"/>
        </a:p>
      </dgm:t>
    </dgm:pt>
    <dgm:pt modelId="{6F19AC7C-3304-42A8-A8E1-53AFDD280311}">
      <dgm:prSet phldrT="[Texto]" custT="1"/>
      <dgm:spPr/>
      <dgm:t>
        <a:bodyPr/>
        <a:lstStyle/>
        <a:p>
          <a:r>
            <a:rPr lang="es-MX" sz="1400" dirty="0">
              <a:latin typeface="Montserrat" panose="00000500000000000000" pitchFamily="2" charset="0"/>
            </a:rPr>
            <a:t>32D Autorización de Opinión Pública</a:t>
          </a:r>
        </a:p>
      </dgm:t>
    </dgm:pt>
    <dgm:pt modelId="{865A4888-39AF-4D6D-A3BB-DCEABE2C3B0E}" type="parTrans" cxnId="{94E8C5C3-9B48-4698-A1D7-6ADD7F2398F0}">
      <dgm:prSet/>
      <dgm:spPr/>
      <dgm:t>
        <a:bodyPr/>
        <a:lstStyle/>
        <a:p>
          <a:endParaRPr lang="es-MX"/>
        </a:p>
      </dgm:t>
    </dgm:pt>
    <dgm:pt modelId="{0A115588-0A1E-47EE-8577-4E2DB8CBE78B}" type="sibTrans" cxnId="{94E8C5C3-9B48-4698-A1D7-6ADD7F2398F0}">
      <dgm:prSet/>
      <dgm:spPr/>
      <dgm:t>
        <a:bodyPr/>
        <a:lstStyle/>
        <a:p>
          <a:endParaRPr lang="es-MX"/>
        </a:p>
      </dgm:t>
    </dgm:pt>
    <dgm:pt modelId="{09683C35-DAE8-4BB2-B1C5-9D4BF8C564C5}">
      <dgm:prSet phldrT="[Texto]" custT="1"/>
      <dgm:spPr/>
      <dgm:t>
        <a:bodyPr/>
        <a:lstStyle/>
        <a:p>
          <a:r>
            <a:rPr lang="es-MX" sz="1400" dirty="0">
              <a:latin typeface="Montserrat" panose="00000500000000000000" pitchFamily="2" charset="0"/>
            </a:rPr>
            <a:t>32D Consultar Mi Opinión</a:t>
          </a:r>
        </a:p>
      </dgm:t>
    </dgm:pt>
    <dgm:pt modelId="{D71F8EEA-62C3-4B6D-ADAE-5BAF9975FFAD}" type="parTrans" cxnId="{699B0030-B4A6-46F6-B069-8B00DD5C6954}">
      <dgm:prSet/>
      <dgm:spPr/>
      <dgm:t>
        <a:bodyPr/>
        <a:lstStyle/>
        <a:p>
          <a:endParaRPr lang="es-MX"/>
        </a:p>
      </dgm:t>
    </dgm:pt>
    <dgm:pt modelId="{E2598A05-1BAB-426B-9C34-D64BB06BA7AA}" type="sibTrans" cxnId="{699B0030-B4A6-46F6-B069-8B00DD5C6954}">
      <dgm:prSet/>
      <dgm:spPr/>
      <dgm:t>
        <a:bodyPr/>
        <a:lstStyle/>
        <a:p>
          <a:endParaRPr lang="es-MX"/>
        </a:p>
      </dgm:t>
    </dgm:pt>
    <dgm:pt modelId="{471116CD-43C7-4CF0-887E-948B249A7F3F}" type="pres">
      <dgm:prSet presAssocID="{DE6C6B47-4A4E-420B-BC8E-9F6C501871A9}" presName="linear" presStyleCnt="0">
        <dgm:presLayoutVars>
          <dgm:dir/>
          <dgm:resizeHandles val="exact"/>
        </dgm:presLayoutVars>
      </dgm:prSet>
      <dgm:spPr/>
    </dgm:pt>
    <dgm:pt modelId="{B427C641-37E7-4E5A-9421-5E84B84CDFDC}" type="pres">
      <dgm:prSet presAssocID="{CCDAC8C1-3F0B-404F-A6D7-68AF48681A56}" presName="comp" presStyleCnt="0"/>
      <dgm:spPr/>
    </dgm:pt>
    <dgm:pt modelId="{F08D1F29-C5B0-4B30-BB0A-5C893E8DFBA9}" type="pres">
      <dgm:prSet presAssocID="{CCDAC8C1-3F0B-404F-A6D7-68AF48681A56}" presName="box" presStyleLbl="node1" presStyleIdx="0" presStyleCnt="2" custLinFactNeighborY="253"/>
      <dgm:spPr/>
    </dgm:pt>
    <dgm:pt modelId="{92CF9CDA-95CD-479F-AE42-4CA64040BCEA}" type="pres">
      <dgm:prSet presAssocID="{CCDAC8C1-3F0B-404F-A6D7-68AF48681A56}" presName="img" presStyleLbl="fgImgPlace1" presStyleIdx="0" presStyleCnt="2" custLinFactNeighborX="-294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aily Calendar"/>
        </a:ext>
      </dgm:extLst>
    </dgm:pt>
    <dgm:pt modelId="{DA634BDE-42CF-4597-9400-086A996F18AC}" type="pres">
      <dgm:prSet presAssocID="{CCDAC8C1-3F0B-404F-A6D7-68AF48681A56}" presName="text" presStyleLbl="node1" presStyleIdx="0" presStyleCnt="2">
        <dgm:presLayoutVars>
          <dgm:bulletEnabled val="1"/>
        </dgm:presLayoutVars>
      </dgm:prSet>
      <dgm:spPr/>
    </dgm:pt>
    <dgm:pt modelId="{3611C14F-E4FF-49FE-9F5F-AEB70C68B344}" type="pres">
      <dgm:prSet presAssocID="{5E50F1FC-4C1F-4B53-A377-F9F92DBF768F}" presName="spacer" presStyleCnt="0"/>
      <dgm:spPr/>
    </dgm:pt>
    <dgm:pt modelId="{87750E6E-22EF-4DBE-AAE9-0EE63BCEF9FF}" type="pres">
      <dgm:prSet presAssocID="{F2C34121-9B52-4F3F-B272-14DAF814CA24}" presName="comp" presStyleCnt="0"/>
      <dgm:spPr/>
    </dgm:pt>
    <dgm:pt modelId="{65085847-1917-445C-B0FB-F3CC10F104B2}" type="pres">
      <dgm:prSet presAssocID="{F2C34121-9B52-4F3F-B272-14DAF814CA24}" presName="box" presStyleLbl="node1" presStyleIdx="1" presStyleCnt="2" custLinFactNeighborX="-1372" custLinFactNeighborY="5126"/>
      <dgm:spPr/>
    </dgm:pt>
    <dgm:pt modelId="{6DE1ACCE-6C80-47A1-BBD0-3586E3956EC5}" type="pres">
      <dgm:prSet presAssocID="{F2C34121-9B52-4F3F-B272-14DAF814CA24}" presName="img" presStyleLbl="fgImgPlace1" presStyleIdx="1" presStyleCnt="2" custScaleX="95274" custScaleY="97999" custLinFactNeighborX="-1960" custLinFactNeighborY="536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4000" b="-4000"/>
          </a:stretch>
        </a:blipFill>
      </dgm:spPr>
      <dgm:extLst>
        <a:ext uri="{E40237B7-FDA0-4F09-8148-C483321AD2D9}">
          <dgm14:cNvPr xmlns:dgm14="http://schemas.microsoft.com/office/drawing/2010/diagram" id="0" name="" descr="Coins contorno"/>
        </a:ext>
      </dgm:extLst>
    </dgm:pt>
    <dgm:pt modelId="{39284D1E-1EC5-4CD4-8422-C11979863670}" type="pres">
      <dgm:prSet presAssocID="{F2C34121-9B52-4F3F-B272-14DAF814CA24}" presName="text" presStyleLbl="node1" presStyleIdx="1" presStyleCnt="2">
        <dgm:presLayoutVars>
          <dgm:bulletEnabled val="1"/>
        </dgm:presLayoutVars>
      </dgm:prSet>
      <dgm:spPr/>
    </dgm:pt>
  </dgm:ptLst>
  <dgm:cxnLst>
    <dgm:cxn modelId="{259EE20F-F368-47ED-BB1A-E9269F0AE54E}" type="presOf" srcId="{CCDAC8C1-3F0B-404F-A6D7-68AF48681A56}" destId="{DA634BDE-42CF-4597-9400-086A996F18AC}" srcOrd="1" destOrd="0" presId="urn:microsoft.com/office/officeart/2005/8/layout/vList4"/>
    <dgm:cxn modelId="{08ABE518-E794-4DB8-9C10-A16A78D00E55}" type="presOf" srcId="{F36BF704-0DB8-4CA4-BC87-C7A5C2FCAA8D}" destId="{DA634BDE-42CF-4597-9400-086A996F18AC}" srcOrd="1" destOrd="3" presId="urn:microsoft.com/office/officeart/2005/8/layout/vList4"/>
    <dgm:cxn modelId="{5DE5FF18-F1B2-4B15-8561-2A3CDD68E200}" srcId="{DE6C6B47-4A4E-420B-BC8E-9F6C501871A9}" destId="{F2C34121-9B52-4F3F-B272-14DAF814CA24}" srcOrd="1" destOrd="0" parTransId="{1A30C127-1B64-4A33-8F29-7E4E9A40B6E2}" sibTransId="{D60D814A-FFA8-4A52-8A78-F1C3D62E10CA}"/>
    <dgm:cxn modelId="{19BB0319-176D-4690-A0AB-C1760211A966}" type="presOf" srcId="{86F8474F-EBAD-4F53-B3E4-A05E8C8C294F}" destId="{F08D1F29-C5B0-4B30-BB0A-5C893E8DFBA9}" srcOrd="0" destOrd="2" presId="urn:microsoft.com/office/officeart/2005/8/layout/vList4"/>
    <dgm:cxn modelId="{BFA02427-E950-4C2F-B484-F3B36661C4F0}" type="presOf" srcId="{E8FA83AC-F839-4EF5-892F-1C180A23BC07}" destId="{65085847-1917-445C-B0FB-F3CC10F104B2}" srcOrd="0" destOrd="2" presId="urn:microsoft.com/office/officeart/2005/8/layout/vList4"/>
    <dgm:cxn modelId="{699B0030-B4A6-46F6-B069-8B00DD5C6954}" srcId="{F2C34121-9B52-4F3F-B272-14DAF814CA24}" destId="{09683C35-DAE8-4BB2-B1C5-9D4BF8C564C5}" srcOrd="3" destOrd="0" parTransId="{D71F8EEA-62C3-4B6D-ADAE-5BAF9975FFAD}" sibTransId="{E2598A05-1BAB-426B-9C34-D64BB06BA7AA}"/>
    <dgm:cxn modelId="{98838340-D101-4E63-B5C6-220093E75147}" type="presOf" srcId="{F2C34121-9B52-4F3F-B272-14DAF814CA24}" destId="{39284D1E-1EC5-4CD4-8422-C11979863670}" srcOrd="1" destOrd="0" presId="urn:microsoft.com/office/officeart/2005/8/layout/vList4"/>
    <dgm:cxn modelId="{7A428D5C-EE85-4A3D-A71B-FF86947B74E6}" srcId="{DE6C6B47-4A4E-420B-BC8E-9F6C501871A9}" destId="{CCDAC8C1-3F0B-404F-A6D7-68AF48681A56}" srcOrd="0" destOrd="0" parTransId="{2F47AEC9-CF93-4663-B4CC-0F3EF9360B96}" sibTransId="{5E50F1FC-4C1F-4B53-A377-F9F92DBF768F}"/>
    <dgm:cxn modelId="{52CADB42-59D1-4EAF-98E1-28952ADD2ED8}" type="presOf" srcId="{471FDF26-A08E-4813-87BE-5AAE3EBC27D4}" destId="{F08D1F29-C5B0-4B30-BB0A-5C893E8DFBA9}" srcOrd="0" destOrd="1" presId="urn:microsoft.com/office/officeart/2005/8/layout/vList4"/>
    <dgm:cxn modelId="{E6D96343-3FE9-485E-AC32-F8892B43F9FC}" type="presOf" srcId="{09683C35-DAE8-4BB2-B1C5-9D4BF8C564C5}" destId="{39284D1E-1EC5-4CD4-8422-C11979863670}" srcOrd="1" destOrd="4" presId="urn:microsoft.com/office/officeart/2005/8/layout/vList4"/>
    <dgm:cxn modelId="{A50F6364-C0C9-437E-8FCF-40A6E1B5FC11}" type="presOf" srcId="{6F19AC7C-3304-42A8-A8E1-53AFDD280311}" destId="{65085847-1917-445C-B0FB-F3CC10F104B2}" srcOrd="0" destOrd="3" presId="urn:microsoft.com/office/officeart/2005/8/layout/vList4"/>
    <dgm:cxn modelId="{FC4A1868-39F1-46A5-8492-F1E86D4DFC3C}" type="presOf" srcId="{F36BF704-0DB8-4CA4-BC87-C7A5C2FCAA8D}" destId="{F08D1F29-C5B0-4B30-BB0A-5C893E8DFBA9}" srcOrd="0" destOrd="3" presId="urn:microsoft.com/office/officeart/2005/8/layout/vList4"/>
    <dgm:cxn modelId="{DC2BCB48-8C84-44B4-A64E-F7EA6AB640CF}" type="presOf" srcId="{6F19AC7C-3304-42A8-A8E1-53AFDD280311}" destId="{39284D1E-1EC5-4CD4-8422-C11979863670}" srcOrd="1" destOrd="3" presId="urn:microsoft.com/office/officeart/2005/8/layout/vList4"/>
    <dgm:cxn modelId="{B950124D-2179-48E8-8583-591FC8425CEE}" srcId="{F2C34121-9B52-4F3F-B272-14DAF814CA24}" destId="{E8FA83AC-F839-4EF5-892F-1C180A23BC07}" srcOrd="1" destOrd="0" parTransId="{59446519-4487-4769-BEC0-439B6EBBB25E}" sibTransId="{6E5B5ADB-D167-44B1-A08D-7D7E4AD6B9CE}"/>
    <dgm:cxn modelId="{BE10FD4F-31BE-4F6C-AF01-4F1F0ABE6B68}" srcId="{CCDAC8C1-3F0B-404F-A6D7-68AF48681A56}" destId="{471FDF26-A08E-4813-87BE-5AAE3EBC27D4}" srcOrd="0" destOrd="0" parTransId="{02AFCDB8-6CEE-41B6-AA1A-D28C5AE9C4B8}" sibTransId="{269BED7F-6C8F-4079-B54B-1F36E66AAC9C}"/>
    <dgm:cxn modelId="{E24E0478-669A-4AEA-975F-1B90EA8CC3D0}" srcId="{CCDAC8C1-3F0B-404F-A6D7-68AF48681A56}" destId="{F36BF704-0DB8-4CA4-BC87-C7A5C2FCAA8D}" srcOrd="2" destOrd="0" parTransId="{B1EED1DB-548E-4148-9C35-6F1FCEFE2080}" sibTransId="{07388C88-8941-4FAD-81E2-9CFCAFBFA8BF}"/>
    <dgm:cxn modelId="{C9109479-413D-44A8-8E95-AB4AC2E19AEA}" type="presOf" srcId="{09683C35-DAE8-4BB2-B1C5-9D4BF8C564C5}" destId="{65085847-1917-445C-B0FB-F3CC10F104B2}" srcOrd="0" destOrd="4" presId="urn:microsoft.com/office/officeart/2005/8/layout/vList4"/>
    <dgm:cxn modelId="{AE018D7D-18EF-4C40-9A7C-55CFB1305E91}" type="presOf" srcId="{E294CC91-45A3-4B7B-BBBD-5CC4921A4C66}" destId="{65085847-1917-445C-B0FB-F3CC10F104B2}" srcOrd="0" destOrd="1" presId="urn:microsoft.com/office/officeart/2005/8/layout/vList4"/>
    <dgm:cxn modelId="{4B4FB29D-75E9-4FBA-9A89-2F952BB70716}" type="presOf" srcId="{471FDF26-A08E-4813-87BE-5AAE3EBC27D4}" destId="{DA634BDE-42CF-4597-9400-086A996F18AC}" srcOrd="1" destOrd="1" presId="urn:microsoft.com/office/officeart/2005/8/layout/vList4"/>
    <dgm:cxn modelId="{725D209F-BFC1-40A9-9043-0A0C15D07218}" type="presOf" srcId="{86F8474F-EBAD-4F53-B3E4-A05E8C8C294F}" destId="{DA634BDE-42CF-4597-9400-086A996F18AC}" srcOrd="1" destOrd="2" presId="urn:microsoft.com/office/officeart/2005/8/layout/vList4"/>
    <dgm:cxn modelId="{313794A0-5A3D-4360-A80B-81182DCD6417}" type="presOf" srcId="{E8FA83AC-F839-4EF5-892F-1C180A23BC07}" destId="{39284D1E-1EC5-4CD4-8422-C11979863670}" srcOrd="1" destOrd="2" presId="urn:microsoft.com/office/officeart/2005/8/layout/vList4"/>
    <dgm:cxn modelId="{47746CA7-234B-411B-B24D-2C42E29F05BC}" type="presOf" srcId="{DE6C6B47-4A4E-420B-BC8E-9F6C501871A9}" destId="{471116CD-43C7-4CF0-887E-948B249A7F3F}" srcOrd="0" destOrd="0" presId="urn:microsoft.com/office/officeart/2005/8/layout/vList4"/>
    <dgm:cxn modelId="{94E8C5C3-9B48-4698-A1D7-6ADD7F2398F0}" srcId="{F2C34121-9B52-4F3F-B272-14DAF814CA24}" destId="{6F19AC7C-3304-42A8-A8E1-53AFDD280311}" srcOrd="2" destOrd="0" parTransId="{865A4888-39AF-4D6D-A3BB-DCEABE2C3B0E}" sibTransId="{0A115588-0A1E-47EE-8577-4E2DB8CBE78B}"/>
    <dgm:cxn modelId="{4225A7CB-1331-4572-877F-30A65A82FDD5}" type="presOf" srcId="{CCDAC8C1-3F0B-404F-A6D7-68AF48681A56}" destId="{F08D1F29-C5B0-4B30-BB0A-5C893E8DFBA9}" srcOrd="0" destOrd="0" presId="urn:microsoft.com/office/officeart/2005/8/layout/vList4"/>
    <dgm:cxn modelId="{371960DC-4CA7-404D-A90F-7C39675D0177}" srcId="{F2C34121-9B52-4F3F-B272-14DAF814CA24}" destId="{E294CC91-45A3-4B7B-BBBD-5CC4921A4C66}" srcOrd="0" destOrd="0" parTransId="{68EE643F-28DA-445D-8894-9E07B94A69C9}" sibTransId="{AFA61C9A-9B9A-4321-A821-5D864BA950E9}"/>
    <dgm:cxn modelId="{5C91FADE-3A11-4F7B-AD25-A6AE1DDE8A6D}" type="presOf" srcId="{F2C34121-9B52-4F3F-B272-14DAF814CA24}" destId="{65085847-1917-445C-B0FB-F3CC10F104B2}" srcOrd="0" destOrd="0" presId="urn:microsoft.com/office/officeart/2005/8/layout/vList4"/>
    <dgm:cxn modelId="{44D95BEA-04ED-49B2-92E6-2704062598F9}" type="presOf" srcId="{E294CC91-45A3-4B7B-BBBD-5CC4921A4C66}" destId="{39284D1E-1EC5-4CD4-8422-C11979863670}" srcOrd="1" destOrd="1" presId="urn:microsoft.com/office/officeart/2005/8/layout/vList4"/>
    <dgm:cxn modelId="{1DE0DCED-66C5-438E-A6EE-21F4934950B0}" srcId="{CCDAC8C1-3F0B-404F-A6D7-68AF48681A56}" destId="{86F8474F-EBAD-4F53-B3E4-A05E8C8C294F}" srcOrd="1" destOrd="0" parTransId="{19D92927-AB6C-4ED2-84F2-23377A4495A8}" sibTransId="{49546F55-ED20-4FC3-B018-F9059B10936E}"/>
    <dgm:cxn modelId="{F93E45B2-F1D2-4A77-BE61-11FB92ADE6B0}" type="presParOf" srcId="{471116CD-43C7-4CF0-887E-948B249A7F3F}" destId="{B427C641-37E7-4E5A-9421-5E84B84CDFDC}" srcOrd="0" destOrd="0" presId="urn:microsoft.com/office/officeart/2005/8/layout/vList4"/>
    <dgm:cxn modelId="{92F28E66-8EC9-42A0-8B39-B8203409DC4A}" type="presParOf" srcId="{B427C641-37E7-4E5A-9421-5E84B84CDFDC}" destId="{F08D1F29-C5B0-4B30-BB0A-5C893E8DFBA9}" srcOrd="0" destOrd="0" presId="urn:microsoft.com/office/officeart/2005/8/layout/vList4"/>
    <dgm:cxn modelId="{5A81F3DF-3E9C-4E1E-A102-29AA0FAEDE3E}" type="presParOf" srcId="{B427C641-37E7-4E5A-9421-5E84B84CDFDC}" destId="{92CF9CDA-95CD-479F-AE42-4CA64040BCEA}" srcOrd="1" destOrd="0" presId="urn:microsoft.com/office/officeart/2005/8/layout/vList4"/>
    <dgm:cxn modelId="{D738B78C-8A6A-4634-AD65-06C5368533FF}" type="presParOf" srcId="{B427C641-37E7-4E5A-9421-5E84B84CDFDC}" destId="{DA634BDE-42CF-4597-9400-086A996F18AC}" srcOrd="2" destOrd="0" presId="urn:microsoft.com/office/officeart/2005/8/layout/vList4"/>
    <dgm:cxn modelId="{AD581135-8A76-48ED-BAF0-1A56094CDBE0}" type="presParOf" srcId="{471116CD-43C7-4CF0-887E-948B249A7F3F}" destId="{3611C14F-E4FF-49FE-9F5F-AEB70C68B344}" srcOrd="1" destOrd="0" presId="urn:microsoft.com/office/officeart/2005/8/layout/vList4"/>
    <dgm:cxn modelId="{19D8D4FD-25B0-4706-8AF7-CA26A7CAF3F6}" type="presParOf" srcId="{471116CD-43C7-4CF0-887E-948B249A7F3F}" destId="{87750E6E-22EF-4DBE-AAE9-0EE63BCEF9FF}" srcOrd="2" destOrd="0" presId="urn:microsoft.com/office/officeart/2005/8/layout/vList4"/>
    <dgm:cxn modelId="{734E4DF1-9FAF-4C6B-A137-F4510E33BFE7}" type="presParOf" srcId="{87750E6E-22EF-4DBE-AAE9-0EE63BCEF9FF}" destId="{65085847-1917-445C-B0FB-F3CC10F104B2}" srcOrd="0" destOrd="0" presId="urn:microsoft.com/office/officeart/2005/8/layout/vList4"/>
    <dgm:cxn modelId="{EFDAAB2F-2FC2-4604-93A6-700FE8CD8DA9}" type="presParOf" srcId="{87750E6E-22EF-4DBE-AAE9-0EE63BCEF9FF}" destId="{6DE1ACCE-6C80-47A1-BBD0-3586E3956EC5}" srcOrd="1" destOrd="0" presId="urn:microsoft.com/office/officeart/2005/8/layout/vList4"/>
    <dgm:cxn modelId="{F333A58F-4C3D-465F-AC41-2E7099811C93}" type="presParOf" srcId="{87750E6E-22EF-4DBE-AAE9-0EE63BCEF9FF}" destId="{39284D1E-1EC5-4CD4-8422-C11979863670}" srcOrd="2" destOrd="0" presId="urn:microsoft.com/office/officeart/2005/8/layout/vList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F51DAF-B7F6-44EF-A22D-4A271CE96338}" type="doc">
      <dgm:prSet loTypeId="urn:microsoft.com/office/officeart/2008/layout/VerticalCurvedList" loCatId="list" qsTypeId="urn:microsoft.com/office/officeart/2005/8/quickstyle/simple4" qsCatId="simple" csTypeId="urn:microsoft.com/office/officeart/2005/8/colors/accent1_5" csCatId="accent1" phldr="1"/>
      <dgm:spPr/>
      <dgm:t>
        <a:bodyPr/>
        <a:lstStyle/>
        <a:p>
          <a:endParaRPr lang="es-MX"/>
        </a:p>
      </dgm:t>
    </dgm:pt>
    <dgm:pt modelId="{0844B291-CC17-401C-8615-DDBB5FAF1676}">
      <dgm:prSet phldrT="[Texto]" custT="1"/>
      <dgm:spPr/>
      <dgm:t>
        <a:bodyPr/>
        <a:lstStyle/>
        <a:p>
          <a:r>
            <a:rPr lang="es-MX" sz="2000" dirty="0">
              <a:latin typeface="Montserrat" panose="00000500000000000000" pitchFamily="2" charset="0"/>
            </a:rPr>
            <a:t>Aviso de notificación electrónica en el Buzón IMSS , además por SMS y Correo Electrónico</a:t>
          </a:r>
        </a:p>
      </dgm:t>
    </dgm:pt>
    <dgm:pt modelId="{A684096C-1B5A-4CE3-985C-5E8FFA57B1BE}" type="parTrans" cxnId="{8040CCDC-1339-42B7-BAB0-4907B29BE502}">
      <dgm:prSet/>
      <dgm:spPr/>
      <dgm:t>
        <a:bodyPr/>
        <a:lstStyle/>
        <a:p>
          <a:endParaRPr lang="es-MX"/>
        </a:p>
      </dgm:t>
    </dgm:pt>
    <dgm:pt modelId="{6F840647-8D67-4395-8B24-BC9F4C0AFC79}" type="sibTrans" cxnId="{8040CCDC-1339-42B7-BAB0-4907B29BE502}">
      <dgm:prSet/>
      <dgm:spPr/>
      <dgm:t>
        <a:bodyPr/>
        <a:lstStyle/>
        <a:p>
          <a:endParaRPr lang="es-MX"/>
        </a:p>
      </dgm:t>
    </dgm:pt>
    <dgm:pt modelId="{707BC71E-C51C-420C-81E5-D86A008BE975}">
      <dgm:prSet phldrT="[Texto]" custT="1"/>
      <dgm:spPr/>
      <dgm:t>
        <a:bodyPr/>
        <a:lstStyle/>
        <a:p>
          <a:r>
            <a:rPr lang="es-MX" sz="2000" dirty="0">
              <a:latin typeface="Montserrat" panose="00000500000000000000" pitchFamily="2" charset="0"/>
            </a:rPr>
            <a:t>Ingresa al menú “Mis Expedientes” y selecciona “Mis Notificaciones”</a:t>
          </a:r>
        </a:p>
      </dgm:t>
    </dgm:pt>
    <dgm:pt modelId="{30253ED7-3B71-47D5-A0AC-DAF931019B71}" type="parTrans" cxnId="{C6C2C089-756A-4C9B-A10F-D867128FC284}">
      <dgm:prSet/>
      <dgm:spPr/>
      <dgm:t>
        <a:bodyPr/>
        <a:lstStyle/>
        <a:p>
          <a:endParaRPr lang="es-MX"/>
        </a:p>
      </dgm:t>
    </dgm:pt>
    <dgm:pt modelId="{48B1667A-715E-49DD-AC79-E3E772CF802E}" type="sibTrans" cxnId="{C6C2C089-756A-4C9B-A10F-D867128FC284}">
      <dgm:prSet/>
      <dgm:spPr/>
      <dgm:t>
        <a:bodyPr/>
        <a:lstStyle/>
        <a:p>
          <a:endParaRPr lang="es-MX"/>
        </a:p>
      </dgm:t>
    </dgm:pt>
    <dgm:pt modelId="{E59F7E8B-ABB2-4ACD-8D59-6018C8DC6126}">
      <dgm:prSet phldrT="[Texto]" custT="1"/>
      <dgm:spPr/>
      <dgm:t>
        <a:bodyPr/>
        <a:lstStyle/>
        <a:p>
          <a:r>
            <a:rPr lang="es-MX" sz="2000" dirty="0">
              <a:latin typeface="Montserrat" panose="00000500000000000000" pitchFamily="2" charset="0"/>
            </a:rPr>
            <a:t>Despliega la carpeta “Pendientes de notificar” y selecciona “Carpetas de Interés”</a:t>
          </a:r>
        </a:p>
      </dgm:t>
    </dgm:pt>
    <dgm:pt modelId="{D873068F-F47E-437A-B9E3-0C0317DF77BB}" type="parTrans" cxnId="{D25E05A6-46D2-4A6B-9A09-78F210F7AA80}">
      <dgm:prSet/>
      <dgm:spPr/>
      <dgm:t>
        <a:bodyPr/>
        <a:lstStyle/>
        <a:p>
          <a:endParaRPr lang="es-MX"/>
        </a:p>
      </dgm:t>
    </dgm:pt>
    <dgm:pt modelId="{A598C471-8BD9-4CD0-A9E8-CA88AD218817}" type="sibTrans" cxnId="{D25E05A6-46D2-4A6B-9A09-78F210F7AA80}">
      <dgm:prSet/>
      <dgm:spPr/>
      <dgm:t>
        <a:bodyPr/>
        <a:lstStyle/>
        <a:p>
          <a:endParaRPr lang="es-MX"/>
        </a:p>
      </dgm:t>
    </dgm:pt>
    <dgm:pt modelId="{BA00D268-08C8-4615-9BC3-8FCC00360512}">
      <dgm:prSet phldrT="[Texto]" custT="1"/>
      <dgm:spPr/>
      <dgm:t>
        <a:bodyPr/>
        <a:lstStyle/>
        <a:p>
          <a:r>
            <a:rPr lang="es-MX" sz="2000" dirty="0">
              <a:latin typeface="Montserrat" panose="00000500000000000000" pitchFamily="2" charset="0"/>
            </a:rPr>
            <a:t>Consulta “Acto administrativo” y “Acuse”</a:t>
          </a:r>
        </a:p>
      </dgm:t>
    </dgm:pt>
    <dgm:pt modelId="{10A68F88-DFFF-479C-8A6D-6D39103A13A6}" type="parTrans" cxnId="{5B93F28B-C557-4875-8670-4A7385AC4FD4}">
      <dgm:prSet/>
      <dgm:spPr/>
      <dgm:t>
        <a:bodyPr/>
        <a:lstStyle/>
        <a:p>
          <a:endParaRPr lang="es-MX"/>
        </a:p>
      </dgm:t>
    </dgm:pt>
    <dgm:pt modelId="{B3CFE49F-5BE0-4A6B-9D97-3BA95CF109EC}" type="sibTrans" cxnId="{5B93F28B-C557-4875-8670-4A7385AC4FD4}">
      <dgm:prSet/>
      <dgm:spPr/>
      <dgm:t>
        <a:bodyPr/>
        <a:lstStyle/>
        <a:p>
          <a:endParaRPr lang="es-MX"/>
        </a:p>
      </dgm:t>
    </dgm:pt>
    <dgm:pt modelId="{2E90A818-9890-4917-8633-26A6F7AA8B12}" type="pres">
      <dgm:prSet presAssocID="{58F51DAF-B7F6-44EF-A22D-4A271CE96338}" presName="Name0" presStyleCnt="0">
        <dgm:presLayoutVars>
          <dgm:chMax val="7"/>
          <dgm:chPref val="7"/>
          <dgm:dir/>
        </dgm:presLayoutVars>
      </dgm:prSet>
      <dgm:spPr/>
    </dgm:pt>
    <dgm:pt modelId="{84D83143-ECB7-46F7-98D6-A1E422F373EE}" type="pres">
      <dgm:prSet presAssocID="{58F51DAF-B7F6-44EF-A22D-4A271CE96338}" presName="Name1" presStyleCnt="0"/>
      <dgm:spPr/>
    </dgm:pt>
    <dgm:pt modelId="{DDFBE00F-D96F-4C2E-AC02-29F80286F0CB}" type="pres">
      <dgm:prSet presAssocID="{58F51DAF-B7F6-44EF-A22D-4A271CE96338}" presName="cycle" presStyleCnt="0"/>
      <dgm:spPr/>
    </dgm:pt>
    <dgm:pt modelId="{9ECD613A-BB50-46EC-BD4C-1A9B30CEED4B}" type="pres">
      <dgm:prSet presAssocID="{58F51DAF-B7F6-44EF-A22D-4A271CE96338}" presName="srcNode" presStyleLbl="node1" presStyleIdx="0" presStyleCnt="4"/>
      <dgm:spPr/>
    </dgm:pt>
    <dgm:pt modelId="{C303E9EB-9BF7-4E19-8CE1-9C6CB33D969E}" type="pres">
      <dgm:prSet presAssocID="{58F51DAF-B7F6-44EF-A22D-4A271CE96338}" presName="conn" presStyleLbl="parChTrans1D2" presStyleIdx="0" presStyleCnt="1"/>
      <dgm:spPr/>
    </dgm:pt>
    <dgm:pt modelId="{E096DD14-A2DB-4071-AAC3-1148F26AFDF6}" type="pres">
      <dgm:prSet presAssocID="{58F51DAF-B7F6-44EF-A22D-4A271CE96338}" presName="extraNode" presStyleLbl="node1" presStyleIdx="0" presStyleCnt="4"/>
      <dgm:spPr/>
    </dgm:pt>
    <dgm:pt modelId="{22D1F38F-73FF-425C-B882-78EE7EA24C17}" type="pres">
      <dgm:prSet presAssocID="{58F51DAF-B7F6-44EF-A22D-4A271CE96338}" presName="dstNode" presStyleLbl="node1" presStyleIdx="0" presStyleCnt="4"/>
      <dgm:spPr/>
    </dgm:pt>
    <dgm:pt modelId="{182A7DAA-E232-4A6C-89D5-2A4B363171BB}" type="pres">
      <dgm:prSet presAssocID="{0844B291-CC17-401C-8615-DDBB5FAF1676}" presName="text_1" presStyleLbl="node1" presStyleIdx="0" presStyleCnt="4">
        <dgm:presLayoutVars>
          <dgm:bulletEnabled val="1"/>
        </dgm:presLayoutVars>
      </dgm:prSet>
      <dgm:spPr/>
    </dgm:pt>
    <dgm:pt modelId="{1AA88B3A-3DA0-4EC4-B5E6-42FDE846D859}" type="pres">
      <dgm:prSet presAssocID="{0844B291-CC17-401C-8615-DDBB5FAF1676}" presName="accent_1" presStyleCnt="0"/>
      <dgm:spPr/>
    </dgm:pt>
    <dgm:pt modelId="{77286CFE-3C8E-472A-849D-AEA1D27F1B3C}" type="pres">
      <dgm:prSet presAssocID="{0844B291-CC17-401C-8615-DDBB5FAF1676}" presName="accentRepeatNode" presStyleLbl="solidFgAcc1" presStyleIdx="0" presStyleCnt="4"/>
      <dgm:spPr/>
    </dgm:pt>
    <dgm:pt modelId="{D34B52CD-2703-4CF6-A763-6DBC494DF24D}" type="pres">
      <dgm:prSet presAssocID="{707BC71E-C51C-420C-81E5-D86A008BE975}" presName="text_2" presStyleLbl="node1" presStyleIdx="1" presStyleCnt="4">
        <dgm:presLayoutVars>
          <dgm:bulletEnabled val="1"/>
        </dgm:presLayoutVars>
      </dgm:prSet>
      <dgm:spPr/>
    </dgm:pt>
    <dgm:pt modelId="{070D513D-5432-4C61-A89B-A180E4AB5933}" type="pres">
      <dgm:prSet presAssocID="{707BC71E-C51C-420C-81E5-D86A008BE975}" presName="accent_2" presStyleCnt="0"/>
      <dgm:spPr/>
    </dgm:pt>
    <dgm:pt modelId="{B9FFE1A0-C8FD-447D-ABE4-29208A3AFDA5}" type="pres">
      <dgm:prSet presAssocID="{707BC71E-C51C-420C-81E5-D86A008BE975}" presName="accentRepeatNode" presStyleLbl="solidFgAcc1" presStyleIdx="1" presStyleCnt="4"/>
      <dgm:spPr/>
    </dgm:pt>
    <dgm:pt modelId="{DEAE8CB4-9DEC-47C1-89FB-901A206F9411}" type="pres">
      <dgm:prSet presAssocID="{E59F7E8B-ABB2-4ACD-8D59-6018C8DC6126}" presName="text_3" presStyleLbl="node1" presStyleIdx="2" presStyleCnt="4">
        <dgm:presLayoutVars>
          <dgm:bulletEnabled val="1"/>
        </dgm:presLayoutVars>
      </dgm:prSet>
      <dgm:spPr/>
    </dgm:pt>
    <dgm:pt modelId="{C6B09392-5DD8-4FDA-B139-034935425EC2}" type="pres">
      <dgm:prSet presAssocID="{E59F7E8B-ABB2-4ACD-8D59-6018C8DC6126}" presName="accent_3" presStyleCnt="0"/>
      <dgm:spPr/>
    </dgm:pt>
    <dgm:pt modelId="{99BAB678-ECD6-4DFB-8D22-4183A2EF35D2}" type="pres">
      <dgm:prSet presAssocID="{E59F7E8B-ABB2-4ACD-8D59-6018C8DC6126}" presName="accentRepeatNode" presStyleLbl="solidFgAcc1" presStyleIdx="2" presStyleCnt="4"/>
      <dgm:spPr/>
    </dgm:pt>
    <dgm:pt modelId="{DA8AF3B7-A4BF-4738-A849-BBCD9E5B293E}" type="pres">
      <dgm:prSet presAssocID="{BA00D268-08C8-4615-9BC3-8FCC00360512}" presName="text_4" presStyleLbl="node1" presStyleIdx="3" presStyleCnt="4">
        <dgm:presLayoutVars>
          <dgm:bulletEnabled val="1"/>
        </dgm:presLayoutVars>
      </dgm:prSet>
      <dgm:spPr/>
    </dgm:pt>
    <dgm:pt modelId="{B0997BC9-2670-493D-9D9B-D1E27940A936}" type="pres">
      <dgm:prSet presAssocID="{BA00D268-08C8-4615-9BC3-8FCC00360512}" presName="accent_4" presStyleCnt="0"/>
      <dgm:spPr/>
    </dgm:pt>
    <dgm:pt modelId="{0AE3F3CD-78A6-45F2-9EFC-3E0E2DA6C4B1}" type="pres">
      <dgm:prSet presAssocID="{BA00D268-08C8-4615-9BC3-8FCC00360512}" presName="accentRepeatNode" presStyleLbl="solidFgAcc1" presStyleIdx="3" presStyleCnt="4"/>
      <dgm:spPr/>
    </dgm:pt>
  </dgm:ptLst>
  <dgm:cxnLst>
    <dgm:cxn modelId="{A6E5CF34-701D-484C-9565-1A6C7C5CEA17}" type="presOf" srcId="{BA00D268-08C8-4615-9BC3-8FCC00360512}" destId="{DA8AF3B7-A4BF-4738-A849-BBCD9E5B293E}" srcOrd="0" destOrd="0" presId="urn:microsoft.com/office/officeart/2008/layout/VerticalCurvedList"/>
    <dgm:cxn modelId="{3F691953-4EFC-4AD8-8740-4DD4EA4CC062}" type="presOf" srcId="{707BC71E-C51C-420C-81E5-D86A008BE975}" destId="{D34B52CD-2703-4CF6-A763-6DBC494DF24D}" srcOrd="0" destOrd="0" presId="urn:microsoft.com/office/officeart/2008/layout/VerticalCurvedList"/>
    <dgm:cxn modelId="{C6C2C089-756A-4C9B-A10F-D867128FC284}" srcId="{58F51DAF-B7F6-44EF-A22D-4A271CE96338}" destId="{707BC71E-C51C-420C-81E5-D86A008BE975}" srcOrd="1" destOrd="0" parTransId="{30253ED7-3B71-47D5-A0AC-DAF931019B71}" sibTransId="{48B1667A-715E-49DD-AC79-E3E772CF802E}"/>
    <dgm:cxn modelId="{5B93F28B-C557-4875-8670-4A7385AC4FD4}" srcId="{58F51DAF-B7F6-44EF-A22D-4A271CE96338}" destId="{BA00D268-08C8-4615-9BC3-8FCC00360512}" srcOrd="3" destOrd="0" parTransId="{10A68F88-DFFF-479C-8A6D-6D39103A13A6}" sibTransId="{B3CFE49F-5BE0-4A6B-9D97-3BA95CF109EC}"/>
    <dgm:cxn modelId="{9EEFDC8D-E1E1-4897-B852-A65BB4A8AA27}" type="presOf" srcId="{58F51DAF-B7F6-44EF-A22D-4A271CE96338}" destId="{2E90A818-9890-4917-8633-26A6F7AA8B12}" srcOrd="0" destOrd="0" presId="urn:microsoft.com/office/officeart/2008/layout/VerticalCurvedList"/>
    <dgm:cxn modelId="{D25E05A6-46D2-4A6B-9A09-78F210F7AA80}" srcId="{58F51DAF-B7F6-44EF-A22D-4A271CE96338}" destId="{E59F7E8B-ABB2-4ACD-8D59-6018C8DC6126}" srcOrd="2" destOrd="0" parTransId="{D873068F-F47E-437A-B9E3-0C0317DF77BB}" sibTransId="{A598C471-8BD9-4CD0-A9E8-CA88AD218817}"/>
    <dgm:cxn modelId="{B4FD9EB8-E005-488C-8204-B3DF0DFC7493}" type="presOf" srcId="{6F840647-8D67-4395-8B24-BC9F4C0AFC79}" destId="{C303E9EB-9BF7-4E19-8CE1-9C6CB33D969E}" srcOrd="0" destOrd="0" presId="urn:microsoft.com/office/officeart/2008/layout/VerticalCurvedList"/>
    <dgm:cxn modelId="{6A9EFCB9-1D01-456D-B902-549DCAE869B9}" type="presOf" srcId="{0844B291-CC17-401C-8615-DDBB5FAF1676}" destId="{182A7DAA-E232-4A6C-89D5-2A4B363171BB}" srcOrd="0" destOrd="0" presId="urn:microsoft.com/office/officeart/2008/layout/VerticalCurvedList"/>
    <dgm:cxn modelId="{E17916D7-0A30-47AE-A914-B55BE15F6FE2}" type="presOf" srcId="{E59F7E8B-ABB2-4ACD-8D59-6018C8DC6126}" destId="{DEAE8CB4-9DEC-47C1-89FB-901A206F9411}" srcOrd="0" destOrd="0" presId="urn:microsoft.com/office/officeart/2008/layout/VerticalCurvedList"/>
    <dgm:cxn modelId="{8040CCDC-1339-42B7-BAB0-4907B29BE502}" srcId="{58F51DAF-B7F6-44EF-A22D-4A271CE96338}" destId="{0844B291-CC17-401C-8615-DDBB5FAF1676}" srcOrd="0" destOrd="0" parTransId="{A684096C-1B5A-4CE3-985C-5E8FFA57B1BE}" sibTransId="{6F840647-8D67-4395-8B24-BC9F4C0AFC79}"/>
    <dgm:cxn modelId="{030D164E-B4E7-4FB6-BE2B-8E2E53D2F597}" type="presParOf" srcId="{2E90A818-9890-4917-8633-26A6F7AA8B12}" destId="{84D83143-ECB7-46F7-98D6-A1E422F373EE}" srcOrd="0" destOrd="0" presId="urn:microsoft.com/office/officeart/2008/layout/VerticalCurvedList"/>
    <dgm:cxn modelId="{10D0EF62-5186-4885-BA1F-CB9D0407128E}" type="presParOf" srcId="{84D83143-ECB7-46F7-98D6-A1E422F373EE}" destId="{DDFBE00F-D96F-4C2E-AC02-29F80286F0CB}" srcOrd="0" destOrd="0" presId="urn:microsoft.com/office/officeart/2008/layout/VerticalCurvedList"/>
    <dgm:cxn modelId="{DF6B75F1-27B1-442A-A738-77FFEAE5F53D}" type="presParOf" srcId="{DDFBE00F-D96F-4C2E-AC02-29F80286F0CB}" destId="{9ECD613A-BB50-46EC-BD4C-1A9B30CEED4B}" srcOrd="0" destOrd="0" presId="urn:microsoft.com/office/officeart/2008/layout/VerticalCurvedList"/>
    <dgm:cxn modelId="{B4FAA1EA-F897-44A5-831B-8755130AC061}" type="presParOf" srcId="{DDFBE00F-D96F-4C2E-AC02-29F80286F0CB}" destId="{C303E9EB-9BF7-4E19-8CE1-9C6CB33D969E}" srcOrd="1" destOrd="0" presId="urn:microsoft.com/office/officeart/2008/layout/VerticalCurvedList"/>
    <dgm:cxn modelId="{0B086353-F9C0-4F48-A103-BA061C2D2502}" type="presParOf" srcId="{DDFBE00F-D96F-4C2E-AC02-29F80286F0CB}" destId="{E096DD14-A2DB-4071-AAC3-1148F26AFDF6}" srcOrd="2" destOrd="0" presId="urn:microsoft.com/office/officeart/2008/layout/VerticalCurvedList"/>
    <dgm:cxn modelId="{47A33CEA-FC34-4B16-9E5C-95BF3C877486}" type="presParOf" srcId="{DDFBE00F-D96F-4C2E-AC02-29F80286F0CB}" destId="{22D1F38F-73FF-425C-B882-78EE7EA24C17}" srcOrd="3" destOrd="0" presId="urn:microsoft.com/office/officeart/2008/layout/VerticalCurvedList"/>
    <dgm:cxn modelId="{0822EAE1-88A4-4955-812C-A21EF6152686}" type="presParOf" srcId="{84D83143-ECB7-46F7-98D6-A1E422F373EE}" destId="{182A7DAA-E232-4A6C-89D5-2A4B363171BB}" srcOrd="1" destOrd="0" presId="urn:microsoft.com/office/officeart/2008/layout/VerticalCurvedList"/>
    <dgm:cxn modelId="{B38F2DBA-D593-48F5-9412-ABF8402D625E}" type="presParOf" srcId="{84D83143-ECB7-46F7-98D6-A1E422F373EE}" destId="{1AA88B3A-3DA0-4EC4-B5E6-42FDE846D859}" srcOrd="2" destOrd="0" presId="urn:microsoft.com/office/officeart/2008/layout/VerticalCurvedList"/>
    <dgm:cxn modelId="{71A461DC-2FB8-4EB4-A770-9B47DF1F07E9}" type="presParOf" srcId="{1AA88B3A-3DA0-4EC4-B5E6-42FDE846D859}" destId="{77286CFE-3C8E-472A-849D-AEA1D27F1B3C}" srcOrd="0" destOrd="0" presId="urn:microsoft.com/office/officeart/2008/layout/VerticalCurvedList"/>
    <dgm:cxn modelId="{83E6EE78-E80A-4D04-9B50-747EE667D8FB}" type="presParOf" srcId="{84D83143-ECB7-46F7-98D6-A1E422F373EE}" destId="{D34B52CD-2703-4CF6-A763-6DBC494DF24D}" srcOrd="3" destOrd="0" presId="urn:microsoft.com/office/officeart/2008/layout/VerticalCurvedList"/>
    <dgm:cxn modelId="{C0E910E1-6323-48F8-95DA-A461BBFB9517}" type="presParOf" srcId="{84D83143-ECB7-46F7-98D6-A1E422F373EE}" destId="{070D513D-5432-4C61-A89B-A180E4AB5933}" srcOrd="4" destOrd="0" presId="urn:microsoft.com/office/officeart/2008/layout/VerticalCurvedList"/>
    <dgm:cxn modelId="{4E6E0483-9E79-4051-918D-3707508AEFA8}" type="presParOf" srcId="{070D513D-5432-4C61-A89B-A180E4AB5933}" destId="{B9FFE1A0-C8FD-447D-ABE4-29208A3AFDA5}" srcOrd="0" destOrd="0" presId="urn:microsoft.com/office/officeart/2008/layout/VerticalCurvedList"/>
    <dgm:cxn modelId="{DB83F7DB-3890-4405-BC06-3048DA9162F4}" type="presParOf" srcId="{84D83143-ECB7-46F7-98D6-A1E422F373EE}" destId="{DEAE8CB4-9DEC-47C1-89FB-901A206F9411}" srcOrd="5" destOrd="0" presId="urn:microsoft.com/office/officeart/2008/layout/VerticalCurvedList"/>
    <dgm:cxn modelId="{EF4B54CB-238E-4260-B0F6-B6B23CF1AAB4}" type="presParOf" srcId="{84D83143-ECB7-46F7-98D6-A1E422F373EE}" destId="{C6B09392-5DD8-4FDA-B139-034935425EC2}" srcOrd="6" destOrd="0" presId="urn:microsoft.com/office/officeart/2008/layout/VerticalCurvedList"/>
    <dgm:cxn modelId="{96ECB0FF-5246-40F2-A044-6927D78FC49E}" type="presParOf" srcId="{C6B09392-5DD8-4FDA-B139-034935425EC2}" destId="{99BAB678-ECD6-4DFB-8D22-4183A2EF35D2}" srcOrd="0" destOrd="0" presId="urn:microsoft.com/office/officeart/2008/layout/VerticalCurvedList"/>
    <dgm:cxn modelId="{9480D952-FFF2-4D11-AD8C-565611218CBC}" type="presParOf" srcId="{84D83143-ECB7-46F7-98D6-A1E422F373EE}" destId="{DA8AF3B7-A4BF-4738-A849-BBCD9E5B293E}" srcOrd="7" destOrd="0" presId="urn:microsoft.com/office/officeart/2008/layout/VerticalCurvedList"/>
    <dgm:cxn modelId="{44923A7E-91DD-4B76-9813-C9BD475280C3}" type="presParOf" srcId="{84D83143-ECB7-46F7-98D6-A1E422F373EE}" destId="{B0997BC9-2670-493D-9D9B-D1E27940A936}" srcOrd="8" destOrd="0" presId="urn:microsoft.com/office/officeart/2008/layout/VerticalCurvedList"/>
    <dgm:cxn modelId="{BAEE93D0-C313-4DF9-A243-2EFA38E2B046}" type="presParOf" srcId="{B0997BC9-2670-493D-9D9B-D1E27940A936}" destId="{0AE3F3CD-78A6-45F2-9EFC-3E0E2DA6C4B1}"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D1F29-C5B0-4B30-BB0A-5C893E8DFBA9}">
      <dsp:nvSpPr>
        <dsp:cNvPr id="0" name=""/>
        <dsp:cNvSpPr/>
      </dsp:nvSpPr>
      <dsp:spPr>
        <a:xfrm>
          <a:off x="0" y="0"/>
          <a:ext cx="5412658" cy="1224900"/>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MX" sz="1700" b="1" kern="1200" dirty="0">
              <a:latin typeface="Montserrat" panose="00000500000000000000" pitchFamily="2" charset="0"/>
            </a:rPr>
            <a:t>Calendario de Eventos</a:t>
          </a:r>
        </a:p>
        <a:p>
          <a:pPr marL="114300" lvl="1" indent="-114300" algn="l" defTabSz="577850">
            <a:lnSpc>
              <a:spcPct val="90000"/>
            </a:lnSpc>
            <a:spcBef>
              <a:spcPct val="0"/>
            </a:spcBef>
            <a:spcAft>
              <a:spcPct val="15000"/>
            </a:spcAft>
            <a:buChar char="•"/>
          </a:pPr>
          <a:r>
            <a:rPr lang="es-MX" sz="1300" kern="1200" dirty="0">
              <a:latin typeface="Montserrat" panose="00000500000000000000" pitchFamily="2" charset="0"/>
            </a:rPr>
            <a:t>Es un recordatorio de las fechas de cumplimiento de las obligaciones en materia de Seguridad Social.</a:t>
          </a:r>
        </a:p>
      </dsp:txBody>
      <dsp:txXfrm>
        <a:off x="1205021" y="0"/>
        <a:ext cx="4207636" cy="1224900"/>
      </dsp:txXfrm>
    </dsp:sp>
    <dsp:sp modelId="{92CF9CDA-95CD-479F-AE42-4CA64040BCEA}">
      <dsp:nvSpPr>
        <dsp:cNvPr id="0" name=""/>
        <dsp:cNvSpPr/>
      </dsp:nvSpPr>
      <dsp:spPr>
        <a:xfrm>
          <a:off x="90663" y="122490"/>
          <a:ext cx="1082531" cy="979920"/>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65085847-1917-445C-B0FB-F3CC10F104B2}">
      <dsp:nvSpPr>
        <dsp:cNvPr id="0" name=""/>
        <dsp:cNvSpPr/>
      </dsp:nvSpPr>
      <dsp:spPr>
        <a:xfrm>
          <a:off x="0" y="1410179"/>
          <a:ext cx="5412658" cy="1224900"/>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MX" sz="1700" b="1" kern="1200" dirty="0">
              <a:latin typeface="Montserrat" panose="00000500000000000000" pitchFamily="2" charset="0"/>
            </a:rPr>
            <a:t>Normatividad</a:t>
          </a:r>
        </a:p>
        <a:p>
          <a:pPr marL="114300" lvl="1" indent="-114300" algn="l" defTabSz="577850">
            <a:lnSpc>
              <a:spcPct val="90000"/>
            </a:lnSpc>
            <a:spcBef>
              <a:spcPct val="0"/>
            </a:spcBef>
            <a:spcAft>
              <a:spcPct val="15000"/>
            </a:spcAft>
            <a:buChar char="•"/>
          </a:pPr>
          <a:r>
            <a:rPr lang="es-MX" sz="1300" kern="1200" dirty="0">
              <a:latin typeface="Montserrat" panose="00000500000000000000" pitchFamily="2" charset="0"/>
            </a:rPr>
            <a:t>Marco normativo en materia de Seguridad Social.</a:t>
          </a:r>
        </a:p>
      </dsp:txBody>
      <dsp:txXfrm>
        <a:off x="1205021" y="1410179"/>
        <a:ext cx="4207636" cy="1224900"/>
      </dsp:txXfrm>
    </dsp:sp>
    <dsp:sp modelId="{6DE1ACCE-6C80-47A1-BBD0-3586E3956EC5}">
      <dsp:nvSpPr>
        <dsp:cNvPr id="0" name=""/>
        <dsp:cNvSpPr/>
      </dsp:nvSpPr>
      <dsp:spPr>
        <a:xfrm>
          <a:off x="126852" y="1532257"/>
          <a:ext cx="1031371" cy="960312"/>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7047617-1F76-49A3-8770-8612C67C5AF9}">
      <dsp:nvSpPr>
        <dsp:cNvPr id="0" name=""/>
        <dsp:cNvSpPr/>
      </dsp:nvSpPr>
      <dsp:spPr>
        <a:xfrm>
          <a:off x="0" y="2694782"/>
          <a:ext cx="5412658" cy="1224900"/>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MX" sz="1700" b="1" kern="1200">
              <a:latin typeface="Montserrat" panose="00000500000000000000" pitchFamily="2" charset="0"/>
            </a:rPr>
            <a:t>Medios de Contacto</a:t>
          </a:r>
        </a:p>
        <a:p>
          <a:pPr marL="114300" lvl="1" indent="-114300" algn="l" defTabSz="577850">
            <a:lnSpc>
              <a:spcPct val="90000"/>
            </a:lnSpc>
            <a:spcBef>
              <a:spcPct val="0"/>
            </a:spcBef>
            <a:spcAft>
              <a:spcPct val="15000"/>
            </a:spcAft>
            <a:buChar char="•"/>
          </a:pPr>
          <a:r>
            <a:rPr lang="es-MX" sz="1300" kern="1200" dirty="0">
              <a:latin typeface="Montserrat" panose="00000500000000000000" pitchFamily="2" charset="0"/>
            </a:rPr>
            <a:t>Administración y actualización de medios de contacto</a:t>
          </a:r>
        </a:p>
        <a:p>
          <a:pPr marL="114300" lvl="1" indent="-114300" algn="l" defTabSz="577850">
            <a:lnSpc>
              <a:spcPct val="90000"/>
            </a:lnSpc>
            <a:spcBef>
              <a:spcPct val="0"/>
            </a:spcBef>
            <a:spcAft>
              <a:spcPct val="15000"/>
            </a:spcAft>
            <a:buChar char="•"/>
          </a:pPr>
          <a:r>
            <a:rPr lang="es-MX" sz="1300" kern="1200" dirty="0">
              <a:latin typeface="Montserrat" panose="00000500000000000000" pitchFamily="2" charset="0"/>
            </a:rPr>
            <a:t>Correo electrónico y teléfono celular			</a:t>
          </a:r>
        </a:p>
      </dsp:txBody>
      <dsp:txXfrm>
        <a:off x="1205021" y="2694782"/>
        <a:ext cx="4207636" cy="1224900"/>
      </dsp:txXfrm>
    </dsp:sp>
    <dsp:sp modelId="{299B96A6-0CC6-45D7-BDE2-20AFF5DC4B22}">
      <dsp:nvSpPr>
        <dsp:cNvPr id="0" name=""/>
        <dsp:cNvSpPr/>
      </dsp:nvSpPr>
      <dsp:spPr>
        <a:xfrm>
          <a:off x="101137" y="2771749"/>
          <a:ext cx="1061584" cy="1040960"/>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D6AED166-4E33-4AE6-BA3F-4DA4FF53EEB4}">
      <dsp:nvSpPr>
        <dsp:cNvPr id="0" name=""/>
        <dsp:cNvSpPr/>
      </dsp:nvSpPr>
      <dsp:spPr>
        <a:xfrm>
          <a:off x="0" y="4042173"/>
          <a:ext cx="5412658" cy="1224900"/>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MX" sz="1700" b="1" kern="1200">
              <a:latin typeface="Montserrat" panose="00000500000000000000" pitchFamily="2" charset="0"/>
            </a:rPr>
            <a:t>Promociones Electrónicas </a:t>
          </a:r>
        </a:p>
        <a:p>
          <a:pPr marL="114300" lvl="1" indent="-114300" algn="l" defTabSz="577850">
            <a:lnSpc>
              <a:spcPct val="90000"/>
            </a:lnSpc>
            <a:spcBef>
              <a:spcPct val="0"/>
            </a:spcBef>
            <a:spcAft>
              <a:spcPct val="15000"/>
            </a:spcAft>
            <a:buChar char="•"/>
          </a:pPr>
          <a:r>
            <a:rPr lang="es-MX" sz="1300" kern="1200" dirty="0">
              <a:latin typeface="Montserrat" panose="00000500000000000000" pitchFamily="2" charset="0"/>
            </a:rPr>
            <a:t>Atención de aclaraciones y orientaciones respecto del funcionamiento del Buzón IMSS, ICSOE, Servicios de Cobranza, etc.			</a:t>
          </a:r>
        </a:p>
      </dsp:txBody>
      <dsp:txXfrm>
        <a:off x="1205021" y="4042173"/>
        <a:ext cx="4207636" cy="1224900"/>
      </dsp:txXfrm>
    </dsp:sp>
    <dsp:sp modelId="{879D3933-A403-4544-8C1D-5B6EAD1D9A3C}">
      <dsp:nvSpPr>
        <dsp:cNvPr id="0" name=""/>
        <dsp:cNvSpPr/>
      </dsp:nvSpPr>
      <dsp:spPr>
        <a:xfrm>
          <a:off x="122490" y="4164663"/>
          <a:ext cx="1082531" cy="979920"/>
        </a:xfrm>
        <a:prstGeom prst="roundRect">
          <a:avLst>
            <a:gd name="adj" fmla="val 10000"/>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D1F29-C5B0-4B30-BB0A-5C893E8DFBA9}">
      <dsp:nvSpPr>
        <dsp:cNvPr id="0" name=""/>
        <dsp:cNvSpPr/>
      </dsp:nvSpPr>
      <dsp:spPr>
        <a:xfrm>
          <a:off x="0" y="3256"/>
          <a:ext cx="5683044" cy="1287277"/>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MX" sz="1800" b="1" kern="1200" dirty="0">
              <a:latin typeface="Montserrat" panose="00000500000000000000" pitchFamily="2" charset="0"/>
            </a:rPr>
            <a:t>Mis Expedientes</a:t>
          </a:r>
          <a:endParaRPr lang="es-MX" sz="1600" b="1" kern="1200" dirty="0">
            <a:latin typeface="Montserrat" panose="00000500000000000000" pitchFamily="2" charset="0"/>
          </a:endParaRPr>
        </a:p>
        <a:p>
          <a:pPr marL="114300" lvl="1" indent="-114300" algn="l" defTabSz="622300">
            <a:lnSpc>
              <a:spcPct val="90000"/>
            </a:lnSpc>
            <a:spcBef>
              <a:spcPct val="0"/>
            </a:spcBef>
            <a:spcAft>
              <a:spcPct val="15000"/>
            </a:spcAft>
            <a:buChar char="•"/>
          </a:pPr>
          <a:r>
            <a:rPr lang="es-MX" sz="1400" kern="1200" dirty="0">
              <a:latin typeface="Montserrat" panose="00000500000000000000" pitchFamily="2" charset="0"/>
            </a:rPr>
            <a:t>Documentos</a:t>
          </a:r>
        </a:p>
        <a:p>
          <a:pPr marL="114300" lvl="1" indent="-114300" algn="l" defTabSz="622300">
            <a:lnSpc>
              <a:spcPct val="90000"/>
            </a:lnSpc>
            <a:spcBef>
              <a:spcPct val="0"/>
            </a:spcBef>
            <a:spcAft>
              <a:spcPct val="15000"/>
            </a:spcAft>
            <a:buChar char="•"/>
          </a:pPr>
          <a:r>
            <a:rPr lang="es-MX" sz="1400" kern="1200" dirty="0">
              <a:latin typeface="Montserrat" panose="00000500000000000000" pitchFamily="2" charset="0"/>
            </a:rPr>
            <a:t>Comunicados</a:t>
          </a:r>
        </a:p>
        <a:p>
          <a:pPr marL="114300" lvl="1" indent="-114300" algn="l" defTabSz="622300">
            <a:lnSpc>
              <a:spcPct val="90000"/>
            </a:lnSpc>
            <a:spcBef>
              <a:spcPct val="0"/>
            </a:spcBef>
            <a:spcAft>
              <a:spcPct val="15000"/>
            </a:spcAft>
            <a:buChar char="•"/>
          </a:pPr>
          <a:r>
            <a:rPr lang="es-MX" sz="1400" kern="1200" dirty="0">
              <a:latin typeface="Montserrat" panose="00000500000000000000" pitchFamily="2" charset="0"/>
            </a:rPr>
            <a:t>Notificaciones</a:t>
          </a:r>
        </a:p>
      </dsp:txBody>
      <dsp:txXfrm>
        <a:off x="1265336" y="3256"/>
        <a:ext cx="4417707" cy="1287277"/>
      </dsp:txXfrm>
    </dsp:sp>
    <dsp:sp modelId="{92CF9CDA-95CD-479F-AE42-4CA64040BCEA}">
      <dsp:nvSpPr>
        <dsp:cNvPr id="0" name=""/>
        <dsp:cNvSpPr/>
      </dsp:nvSpPr>
      <dsp:spPr>
        <a:xfrm>
          <a:off x="95311" y="128727"/>
          <a:ext cx="1136608" cy="1029822"/>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65085847-1917-445C-B0FB-F3CC10F104B2}">
      <dsp:nvSpPr>
        <dsp:cNvPr id="0" name=""/>
        <dsp:cNvSpPr/>
      </dsp:nvSpPr>
      <dsp:spPr>
        <a:xfrm>
          <a:off x="0" y="1416665"/>
          <a:ext cx="5683044" cy="1287277"/>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MX" sz="1800" b="1" kern="1200" dirty="0">
              <a:latin typeface="Montserrat" panose="00000500000000000000" pitchFamily="2" charset="0"/>
            </a:rPr>
            <a:t>Cobranza</a:t>
          </a:r>
        </a:p>
        <a:p>
          <a:pPr marL="114300" lvl="1" indent="-114300" algn="l" defTabSz="622300">
            <a:lnSpc>
              <a:spcPct val="90000"/>
            </a:lnSpc>
            <a:spcBef>
              <a:spcPct val="0"/>
            </a:spcBef>
            <a:spcAft>
              <a:spcPct val="15000"/>
            </a:spcAft>
            <a:buChar char="•"/>
          </a:pPr>
          <a:r>
            <a:rPr lang="es-MX" sz="1400" kern="1200" dirty="0">
              <a:latin typeface="Montserrat" panose="00000500000000000000" pitchFamily="2" charset="0"/>
            </a:rPr>
            <a:t>32D Autorización de Terceros</a:t>
          </a:r>
        </a:p>
        <a:p>
          <a:pPr marL="114300" lvl="1" indent="-114300" algn="l" defTabSz="622300">
            <a:lnSpc>
              <a:spcPct val="90000"/>
            </a:lnSpc>
            <a:spcBef>
              <a:spcPct val="0"/>
            </a:spcBef>
            <a:spcAft>
              <a:spcPct val="15000"/>
            </a:spcAft>
            <a:buChar char="•"/>
          </a:pPr>
          <a:r>
            <a:rPr lang="es-MX" sz="1400" kern="1200" dirty="0">
              <a:latin typeface="Montserrat" panose="00000500000000000000" pitchFamily="2" charset="0"/>
            </a:rPr>
            <a:t>32D Consulta por Terceros Autorizados</a:t>
          </a:r>
        </a:p>
        <a:p>
          <a:pPr marL="114300" lvl="1" indent="-114300" algn="l" defTabSz="622300">
            <a:lnSpc>
              <a:spcPct val="90000"/>
            </a:lnSpc>
            <a:spcBef>
              <a:spcPct val="0"/>
            </a:spcBef>
            <a:spcAft>
              <a:spcPct val="15000"/>
            </a:spcAft>
            <a:buChar char="•"/>
          </a:pPr>
          <a:r>
            <a:rPr lang="es-MX" sz="1400" kern="1200" dirty="0">
              <a:latin typeface="Montserrat" panose="00000500000000000000" pitchFamily="2" charset="0"/>
            </a:rPr>
            <a:t>32D Autorización de Opinión Pública</a:t>
          </a:r>
        </a:p>
        <a:p>
          <a:pPr marL="114300" lvl="1" indent="-114300" algn="l" defTabSz="622300">
            <a:lnSpc>
              <a:spcPct val="90000"/>
            </a:lnSpc>
            <a:spcBef>
              <a:spcPct val="0"/>
            </a:spcBef>
            <a:spcAft>
              <a:spcPct val="15000"/>
            </a:spcAft>
            <a:buChar char="•"/>
          </a:pPr>
          <a:r>
            <a:rPr lang="es-MX" sz="1400" kern="1200" dirty="0">
              <a:latin typeface="Montserrat" panose="00000500000000000000" pitchFamily="2" charset="0"/>
            </a:rPr>
            <a:t>32D Consultar Mi Opinión</a:t>
          </a:r>
        </a:p>
      </dsp:txBody>
      <dsp:txXfrm>
        <a:off x="1265336" y="1416665"/>
        <a:ext cx="4417707" cy="1287277"/>
      </dsp:txXfrm>
    </dsp:sp>
    <dsp:sp modelId="{6DE1ACCE-6C80-47A1-BBD0-3586E3956EC5}">
      <dsp:nvSpPr>
        <dsp:cNvPr id="0" name=""/>
        <dsp:cNvSpPr/>
      </dsp:nvSpPr>
      <dsp:spPr>
        <a:xfrm>
          <a:off x="133308" y="1610286"/>
          <a:ext cx="1082892" cy="1009215"/>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4000" b="-4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3E9EB-9BF7-4E19-8CE1-9C6CB33D969E}">
      <dsp:nvSpPr>
        <dsp:cNvPr id="0" name=""/>
        <dsp:cNvSpPr/>
      </dsp:nvSpPr>
      <dsp:spPr>
        <a:xfrm>
          <a:off x="-5751483" y="-880325"/>
          <a:ext cx="6847424" cy="6847424"/>
        </a:xfrm>
        <a:prstGeom prst="blockArc">
          <a:avLst>
            <a:gd name="adj1" fmla="val 18900000"/>
            <a:gd name="adj2" fmla="val 2700000"/>
            <a:gd name="adj3" fmla="val 315"/>
          </a:avLst>
        </a:prstGeom>
        <a:noFill/>
        <a:ln w="12700" cap="flat" cmpd="sng" algn="ctr">
          <a:solidFill>
            <a:schemeClr val="accent1">
              <a:tint val="9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82A7DAA-E232-4A6C-89D5-2A4B363171BB}">
      <dsp:nvSpPr>
        <dsp:cNvPr id="0" name=""/>
        <dsp:cNvSpPr/>
      </dsp:nvSpPr>
      <dsp:spPr>
        <a:xfrm>
          <a:off x="573662" y="391071"/>
          <a:ext cx="6893521" cy="782549"/>
        </a:xfrm>
        <a:prstGeom prst="rect">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21149" tIns="50800" rIns="50800" bIns="50800" numCol="1" spcCol="1270" anchor="ctr" anchorCtr="0">
          <a:noAutofit/>
        </a:bodyPr>
        <a:lstStyle/>
        <a:p>
          <a:pPr marL="0" lvl="0" indent="0" algn="l" defTabSz="889000">
            <a:lnSpc>
              <a:spcPct val="90000"/>
            </a:lnSpc>
            <a:spcBef>
              <a:spcPct val="0"/>
            </a:spcBef>
            <a:spcAft>
              <a:spcPct val="35000"/>
            </a:spcAft>
            <a:buNone/>
          </a:pPr>
          <a:r>
            <a:rPr lang="es-MX" sz="2000" kern="1200" dirty="0">
              <a:latin typeface="Montserrat" panose="00000500000000000000" pitchFamily="2" charset="0"/>
            </a:rPr>
            <a:t>Aviso de notificación electrónica en el Buzón IMSS , además por SMS y Correo Electrónico</a:t>
          </a:r>
        </a:p>
      </dsp:txBody>
      <dsp:txXfrm>
        <a:off x="573662" y="391071"/>
        <a:ext cx="6893521" cy="782549"/>
      </dsp:txXfrm>
    </dsp:sp>
    <dsp:sp modelId="{77286CFE-3C8E-472A-849D-AEA1D27F1B3C}">
      <dsp:nvSpPr>
        <dsp:cNvPr id="0" name=""/>
        <dsp:cNvSpPr/>
      </dsp:nvSpPr>
      <dsp:spPr>
        <a:xfrm>
          <a:off x="84569" y="293252"/>
          <a:ext cx="978186" cy="978186"/>
        </a:xfrm>
        <a:prstGeom prst="ellipse">
          <a:avLst/>
        </a:prstGeom>
        <a:solidFill>
          <a:schemeClr val="lt1">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D34B52CD-2703-4CF6-A763-6DBC494DF24D}">
      <dsp:nvSpPr>
        <dsp:cNvPr id="0" name=""/>
        <dsp:cNvSpPr/>
      </dsp:nvSpPr>
      <dsp:spPr>
        <a:xfrm>
          <a:off x="1022316" y="1565098"/>
          <a:ext cx="6444867" cy="782549"/>
        </a:xfrm>
        <a:prstGeom prst="rect">
          <a:avLst/>
        </a:prstGeom>
        <a:gradFill rotWithShape="0">
          <a:gsLst>
            <a:gs pos="0">
              <a:schemeClr val="accent1">
                <a:alpha val="90000"/>
                <a:hueOff val="0"/>
                <a:satOff val="0"/>
                <a:lumOff val="0"/>
                <a:alphaOff val="-13333"/>
                <a:satMod val="103000"/>
                <a:lumMod val="102000"/>
                <a:tint val="94000"/>
              </a:schemeClr>
            </a:gs>
            <a:gs pos="50000">
              <a:schemeClr val="accent1">
                <a:alpha val="90000"/>
                <a:hueOff val="0"/>
                <a:satOff val="0"/>
                <a:lumOff val="0"/>
                <a:alphaOff val="-13333"/>
                <a:satMod val="110000"/>
                <a:lumMod val="100000"/>
                <a:shade val="100000"/>
              </a:schemeClr>
            </a:gs>
            <a:gs pos="100000">
              <a:schemeClr val="accent1">
                <a:alpha val="90000"/>
                <a:hueOff val="0"/>
                <a:satOff val="0"/>
                <a:lumOff val="0"/>
                <a:alphaOff val="-13333"/>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21149" tIns="50800" rIns="50800" bIns="50800" numCol="1" spcCol="1270" anchor="ctr" anchorCtr="0">
          <a:noAutofit/>
        </a:bodyPr>
        <a:lstStyle/>
        <a:p>
          <a:pPr marL="0" lvl="0" indent="0" algn="l" defTabSz="889000">
            <a:lnSpc>
              <a:spcPct val="90000"/>
            </a:lnSpc>
            <a:spcBef>
              <a:spcPct val="0"/>
            </a:spcBef>
            <a:spcAft>
              <a:spcPct val="35000"/>
            </a:spcAft>
            <a:buNone/>
          </a:pPr>
          <a:r>
            <a:rPr lang="es-MX" sz="2000" kern="1200" dirty="0">
              <a:latin typeface="Montserrat" panose="00000500000000000000" pitchFamily="2" charset="0"/>
            </a:rPr>
            <a:t>Ingresa al menú “Mis Expedientes” y selecciona “Mis Notificaciones”</a:t>
          </a:r>
        </a:p>
      </dsp:txBody>
      <dsp:txXfrm>
        <a:off x="1022316" y="1565098"/>
        <a:ext cx="6444867" cy="782549"/>
      </dsp:txXfrm>
    </dsp:sp>
    <dsp:sp modelId="{B9FFE1A0-C8FD-447D-ABE4-29208A3AFDA5}">
      <dsp:nvSpPr>
        <dsp:cNvPr id="0" name=""/>
        <dsp:cNvSpPr/>
      </dsp:nvSpPr>
      <dsp:spPr>
        <a:xfrm>
          <a:off x="533222" y="1467279"/>
          <a:ext cx="978186" cy="978186"/>
        </a:xfrm>
        <a:prstGeom prst="ellipse">
          <a:avLst/>
        </a:prstGeom>
        <a:solidFill>
          <a:schemeClr val="lt1">
            <a:hueOff val="0"/>
            <a:satOff val="0"/>
            <a:lumOff val="0"/>
            <a:alphaOff val="0"/>
          </a:schemeClr>
        </a:solidFill>
        <a:ln w="12700" cap="flat" cmpd="sng" algn="ctr">
          <a:solidFill>
            <a:schemeClr val="accent1">
              <a:alpha val="90000"/>
              <a:hueOff val="0"/>
              <a:satOff val="0"/>
              <a:lumOff val="0"/>
              <a:alphaOff val="-13333"/>
            </a:schemeClr>
          </a:solidFill>
          <a:prstDash val="solid"/>
          <a:miter lim="800000"/>
        </a:ln>
        <a:effectLst/>
      </dsp:spPr>
      <dsp:style>
        <a:lnRef idx="1">
          <a:scrgbClr r="0" g="0" b="0"/>
        </a:lnRef>
        <a:fillRef idx="1">
          <a:scrgbClr r="0" g="0" b="0"/>
        </a:fillRef>
        <a:effectRef idx="0">
          <a:scrgbClr r="0" g="0" b="0"/>
        </a:effectRef>
        <a:fontRef idx="minor"/>
      </dsp:style>
    </dsp:sp>
    <dsp:sp modelId="{DEAE8CB4-9DEC-47C1-89FB-901A206F9411}">
      <dsp:nvSpPr>
        <dsp:cNvPr id="0" name=""/>
        <dsp:cNvSpPr/>
      </dsp:nvSpPr>
      <dsp:spPr>
        <a:xfrm>
          <a:off x="1022316" y="2739126"/>
          <a:ext cx="6444867" cy="782549"/>
        </a:xfrm>
        <a:prstGeom prst="rect">
          <a:avLst/>
        </a:prstGeom>
        <a:gradFill rotWithShape="0">
          <a:gsLst>
            <a:gs pos="0">
              <a:schemeClr val="accent1">
                <a:alpha val="90000"/>
                <a:hueOff val="0"/>
                <a:satOff val="0"/>
                <a:lumOff val="0"/>
                <a:alphaOff val="-26667"/>
                <a:satMod val="103000"/>
                <a:lumMod val="102000"/>
                <a:tint val="94000"/>
              </a:schemeClr>
            </a:gs>
            <a:gs pos="50000">
              <a:schemeClr val="accent1">
                <a:alpha val="90000"/>
                <a:hueOff val="0"/>
                <a:satOff val="0"/>
                <a:lumOff val="0"/>
                <a:alphaOff val="-26667"/>
                <a:satMod val="110000"/>
                <a:lumMod val="100000"/>
                <a:shade val="100000"/>
              </a:schemeClr>
            </a:gs>
            <a:gs pos="100000">
              <a:schemeClr val="accent1">
                <a:alpha val="90000"/>
                <a:hueOff val="0"/>
                <a:satOff val="0"/>
                <a:lumOff val="0"/>
                <a:alphaOff val="-26667"/>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21149" tIns="50800" rIns="50800" bIns="50800" numCol="1" spcCol="1270" anchor="ctr" anchorCtr="0">
          <a:noAutofit/>
        </a:bodyPr>
        <a:lstStyle/>
        <a:p>
          <a:pPr marL="0" lvl="0" indent="0" algn="l" defTabSz="889000">
            <a:lnSpc>
              <a:spcPct val="90000"/>
            </a:lnSpc>
            <a:spcBef>
              <a:spcPct val="0"/>
            </a:spcBef>
            <a:spcAft>
              <a:spcPct val="35000"/>
            </a:spcAft>
            <a:buNone/>
          </a:pPr>
          <a:r>
            <a:rPr lang="es-MX" sz="2000" kern="1200" dirty="0">
              <a:latin typeface="Montserrat" panose="00000500000000000000" pitchFamily="2" charset="0"/>
            </a:rPr>
            <a:t>Despliega la carpeta “Pendientes de notificar” y selecciona “Carpetas de Interés”</a:t>
          </a:r>
        </a:p>
      </dsp:txBody>
      <dsp:txXfrm>
        <a:off x="1022316" y="2739126"/>
        <a:ext cx="6444867" cy="782549"/>
      </dsp:txXfrm>
    </dsp:sp>
    <dsp:sp modelId="{99BAB678-ECD6-4DFB-8D22-4183A2EF35D2}">
      <dsp:nvSpPr>
        <dsp:cNvPr id="0" name=""/>
        <dsp:cNvSpPr/>
      </dsp:nvSpPr>
      <dsp:spPr>
        <a:xfrm>
          <a:off x="533222" y="2641307"/>
          <a:ext cx="978186" cy="978186"/>
        </a:xfrm>
        <a:prstGeom prst="ellipse">
          <a:avLst/>
        </a:prstGeom>
        <a:solidFill>
          <a:schemeClr val="lt1">
            <a:hueOff val="0"/>
            <a:satOff val="0"/>
            <a:lumOff val="0"/>
            <a:alphaOff val="0"/>
          </a:schemeClr>
        </a:solidFill>
        <a:ln w="12700" cap="flat" cmpd="sng" algn="ctr">
          <a:solidFill>
            <a:schemeClr val="accent1">
              <a:alpha val="90000"/>
              <a:hueOff val="0"/>
              <a:satOff val="0"/>
              <a:lumOff val="0"/>
              <a:alphaOff val="-26667"/>
            </a:schemeClr>
          </a:solidFill>
          <a:prstDash val="solid"/>
          <a:miter lim="800000"/>
        </a:ln>
        <a:effectLst/>
      </dsp:spPr>
      <dsp:style>
        <a:lnRef idx="1">
          <a:scrgbClr r="0" g="0" b="0"/>
        </a:lnRef>
        <a:fillRef idx="1">
          <a:scrgbClr r="0" g="0" b="0"/>
        </a:fillRef>
        <a:effectRef idx="0">
          <a:scrgbClr r="0" g="0" b="0"/>
        </a:effectRef>
        <a:fontRef idx="minor"/>
      </dsp:style>
    </dsp:sp>
    <dsp:sp modelId="{DA8AF3B7-A4BF-4738-A849-BBCD9E5B293E}">
      <dsp:nvSpPr>
        <dsp:cNvPr id="0" name=""/>
        <dsp:cNvSpPr/>
      </dsp:nvSpPr>
      <dsp:spPr>
        <a:xfrm>
          <a:off x="573662" y="3913153"/>
          <a:ext cx="6893521" cy="782549"/>
        </a:xfrm>
        <a:prstGeom prst="rect">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21149" tIns="50800" rIns="50800" bIns="50800" numCol="1" spcCol="1270" anchor="ctr" anchorCtr="0">
          <a:noAutofit/>
        </a:bodyPr>
        <a:lstStyle/>
        <a:p>
          <a:pPr marL="0" lvl="0" indent="0" algn="l" defTabSz="889000">
            <a:lnSpc>
              <a:spcPct val="90000"/>
            </a:lnSpc>
            <a:spcBef>
              <a:spcPct val="0"/>
            </a:spcBef>
            <a:spcAft>
              <a:spcPct val="35000"/>
            </a:spcAft>
            <a:buNone/>
          </a:pPr>
          <a:r>
            <a:rPr lang="es-MX" sz="2000" kern="1200" dirty="0">
              <a:latin typeface="Montserrat" panose="00000500000000000000" pitchFamily="2" charset="0"/>
            </a:rPr>
            <a:t>Consulta “Acto administrativo” y “Acuse”</a:t>
          </a:r>
        </a:p>
      </dsp:txBody>
      <dsp:txXfrm>
        <a:off x="573662" y="3913153"/>
        <a:ext cx="6893521" cy="782549"/>
      </dsp:txXfrm>
    </dsp:sp>
    <dsp:sp modelId="{0AE3F3CD-78A6-45F2-9EFC-3E0E2DA6C4B1}">
      <dsp:nvSpPr>
        <dsp:cNvPr id="0" name=""/>
        <dsp:cNvSpPr/>
      </dsp:nvSpPr>
      <dsp:spPr>
        <a:xfrm>
          <a:off x="84569" y="3815334"/>
          <a:ext cx="978186" cy="978186"/>
        </a:xfrm>
        <a:prstGeom prst="ellipse">
          <a:avLst/>
        </a:prstGeom>
        <a:solidFill>
          <a:schemeClr val="lt1">
            <a:hueOff val="0"/>
            <a:satOff val="0"/>
            <a:lumOff val="0"/>
            <a:alphaOff val="0"/>
          </a:schemeClr>
        </a:solidFill>
        <a:ln w="12700" cap="flat" cmpd="sng" algn="ctr">
          <a:solidFill>
            <a:schemeClr val="accent1">
              <a:alpha val="90000"/>
              <a:hueOff val="0"/>
              <a:satOff val="0"/>
              <a:lumOff val="0"/>
              <a:alphaOff val="-4000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2EADE1-D3C6-7CD8-953E-D33712690B9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B0E083D4-95EE-5346-B96F-D14DC25BC0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A2BAB618-A230-2E3A-669F-98926DD9F7D3}"/>
              </a:ext>
            </a:extLst>
          </p:cNvPr>
          <p:cNvSpPr>
            <a:spLocks noGrp="1"/>
          </p:cNvSpPr>
          <p:nvPr>
            <p:ph type="dt" sz="half" idx="10"/>
          </p:nvPr>
        </p:nvSpPr>
        <p:spPr/>
        <p:txBody>
          <a:bodyPr/>
          <a:lstStyle/>
          <a:p>
            <a:fld id="{9CD125CE-16EE-4592-A810-6A829DDE3586}" type="datetimeFigureOut">
              <a:rPr lang="es-MX" smtClean="0"/>
              <a:t>01/10/2025</a:t>
            </a:fld>
            <a:endParaRPr lang="es-MX"/>
          </a:p>
        </p:txBody>
      </p:sp>
      <p:sp>
        <p:nvSpPr>
          <p:cNvPr id="5" name="Marcador de pie de página 4">
            <a:extLst>
              <a:ext uri="{FF2B5EF4-FFF2-40B4-BE49-F238E27FC236}">
                <a16:creationId xmlns:a16="http://schemas.microsoft.com/office/drawing/2014/main" id="{1D6A512F-8B51-5D2F-11C5-EC6D89BA0A1E}"/>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E855A292-512D-7346-1BC5-FA31B4B39C15}"/>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1787113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2EFC53-74AB-A5FC-D49E-ACF7875F74D5}"/>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D20236C7-9D6D-AE16-9BDF-1EFBEFE309D9}"/>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A8EC79C7-199F-53F2-735D-BCD1AC992DD3}"/>
              </a:ext>
            </a:extLst>
          </p:cNvPr>
          <p:cNvSpPr>
            <a:spLocks noGrp="1"/>
          </p:cNvSpPr>
          <p:nvPr>
            <p:ph type="dt" sz="half" idx="10"/>
          </p:nvPr>
        </p:nvSpPr>
        <p:spPr/>
        <p:txBody>
          <a:bodyPr/>
          <a:lstStyle/>
          <a:p>
            <a:fld id="{9CD125CE-16EE-4592-A810-6A829DDE3586}" type="datetimeFigureOut">
              <a:rPr lang="es-MX" smtClean="0"/>
              <a:t>01/10/2025</a:t>
            </a:fld>
            <a:endParaRPr lang="es-MX"/>
          </a:p>
        </p:txBody>
      </p:sp>
      <p:sp>
        <p:nvSpPr>
          <p:cNvPr id="5" name="Marcador de pie de página 4">
            <a:extLst>
              <a:ext uri="{FF2B5EF4-FFF2-40B4-BE49-F238E27FC236}">
                <a16:creationId xmlns:a16="http://schemas.microsoft.com/office/drawing/2014/main" id="{EFDD8CE6-70FF-7C6F-428E-927DEFDE9F4D}"/>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4CC4892-B6FE-E573-1D35-FDAFF115178E}"/>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2753752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BB5B51-5CD4-4480-0DEE-74F74605AAE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2454674B-5614-295C-3E33-A25B6CCDA69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66EEE06-B3B1-C147-9CF2-7893B19CDEA8}"/>
              </a:ext>
            </a:extLst>
          </p:cNvPr>
          <p:cNvSpPr>
            <a:spLocks noGrp="1"/>
          </p:cNvSpPr>
          <p:nvPr>
            <p:ph type="dt" sz="half" idx="10"/>
          </p:nvPr>
        </p:nvSpPr>
        <p:spPr/>
        <p:txBody>
          <a:bodyPr/>
          <a:lstStyle/>
          <a:p>
            <a:fld id="{9CD125CE-16EE-4592-A810-6A829DDE3586}" type="datetimeFigureOut">
              <a:rPr lang="es-MX" smtClean="0"/>
              <a:t>01/10/2025</a:t>
            </a:fld>
            <a:endParaRPr lang="es-MX"/>
          </a:p>
        </p:txBody>
      </p:sp>
      <p:sp>
        <p:nvSpPr>
          <p:cNvPr id="5" name="Marcador de pie de página 4">
            <a:extLst>
              <a:ext uri="{FF2B5EF4-FFF2-40B4-BE49-F238E27FC236}">
                <a16:creationId xmlns:a16="http://schemas.microsoft.com/office/drawing/2014/main" id="{27A96EE6-F01E-79CA-9A46-2E315CBA55B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8FD4175-6629-9B21-5765-938503DAC913}"/>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2392440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4BCCE0-4F8C-9B2C-5F33-32F7CCB5FC70}"/>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CFF425C9-5B73-5D51-9522-8F338CDC5FE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76F8A24F-90B8-C73E-AA33-59A42F0B196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92D18701-1B34-4DC8-C449-6B1B1C0CAD82}"/>
              </a:ext>
            </a:extLst>
          </p:cNvPr>
          <p:cNvSpPr>
            <a:spLocks noGrp="1"/>
          </p:cNvSpPr>
          <p:nvPr>
            <p:ph type="dt" sz="half" idx="10"/>
          </p:nvPr>
        </p:nvSpPr>
        <p:spPr/>
        <p:txBody>
          <a:bodyPr/>
          <a:lstStyle/>
          <a:p>
            <a:fld id="{9CD125CE-16EE-4592-A810-6A829DDE3586}" type="datetimeFigureOut">
              <a:rPr lang="es-MX" smtClean="0"/>
              <a:t>01/10/2025</a:t>
            </a:fld>
            <a:endParaRPr lang="es-MX"/>
          </a:p>
        </p:txBody>
      </p:sp>
      <p:sp>
        <p:nvSpPr>
          <p:cNvPr id="6" name="Marcador de pie de página 5">
            <a:extLst>
              <a:ext uri="{FF2B5EF4-FFF2-40B4-BE49-F238E27FC236}">
                <a16:creationId xmlns:a16="http://schemas.microsoft.com/office/drawing/2014/main" id="{91F4E608-B9A5-918E-BC22-30F87D225BC4}"/>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BA72E96E-9218-1203-216A-36A3A36DECD8}"/>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2284476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85C7D4-EF81-B857-CDE5-35D1E2922249}"/>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E78A050C-A1D3-30F8-C22D-210CFDB01A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73CCE08-F8B0-4C60-055A-93144C584AD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E7932D21-20A0-6F71-E112-AF97CFDCBC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FD7BF74-D6D9-A38A-CCFD-F31937A4C80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F6462E09-8058-2729-7294-D6A30C1EC7EF}"/>
              </a:ext>
            </a:extLst>
          </p:cNvPr>
          <p:cNvSpPr>
            <a:spLocks noGrp="1"/>
          </p:cNvSpPr>
          <p:nvPr>
            <p:ph type="dt" sz="half" idx="10"/>
          </p:nvPr>
        </p:nvSpPr>
        <p:spPr/>
        <p:txBody>
          <a:bodyPr/>
          <a:lstStyle/>
          <a:p>
            <a:fld id="{9CD125CE-16EE-4592-A810-6A829DDE3586}" type="datetimeFigureOut">
              <a:rPr lang="es-MX" smtClean="0"/>
              <a:t>01/10/2025</a:t>
            </a:fld>
            <a:endParaRPr lang="es-MX"/>
          </a:p>
        </p:txBody>
      </p:sp>
      <p:sp>
        <p:nvSpPr>
          <p:cNvPr id="8" name="Marcador de pie de página 7">
            <a:extLst>
              <a:ext uri="{FF2B5EF4-FFF2-40B4-BE49-F238E27FC236}">
                <a16:creationId xmlns:a16="http://schemas.microsoft.com/office/drawing/2014/main" id="{950E4BEC-30A8-99E0-185F-AF03FAFB09E6}"/>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00B1EA5A-6747-C4DB-AFF2-97A8CD8AC5FF}"/>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2838546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1FB8F8-3CCE-694D-707A-33E0C37F0ED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995A427C-22CF-C174-8E61-B73691A70313}"/>
              </a:ext>
            </a:extLst>
          </p:cNvPr>
          <p:cNvSpPr>
            <a:spLocks noGrp="1"/>
          </p:cNvSpPr>
          <p:nvPr>
            <p:ph type="dt" sz="half" idx="10"/>
          </p:nvPr>
        </p:nvSpPr>
        <p:spPr/>
        <p:txBody>
          <a:bodyPr/>
          <a:lstStyle/>
          <a:p>
            <a:fld id="{9CD125CE-16EE-4592-A810-6A829DDE3586}" type="datetimeFigureOut">
              <a:rPr lang="es-MX" smtClean="0"/>
              <a:t>01/10/2025</a:t>
            </a:fld>
            <a:endParaRPr lang="es-MX"/>
          </a:p>
        </p:txBody>
      </p:sp>
      <p:sp>
        <p:nvSpPr>
          <p:cNvPr id="4" name="Marcador de pie de página 3">
            <a:extLst>
              <a:ext uri="{FF2B5EF4-FFF2-40B4-BE49-F238E27FC236}">
                <a16:creationId xmlns:a16="http://schemas.microsoft.com/office/drawing/2014/main" id="{43013789-75B7-05DC-79FE-D2A622AB6E18}"/>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6AA867E0-2B2B-E8BA-92B2-B006EA73C607}"/>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2190076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C8D7BDD-2ED2-2B1E-BBD7-752673B96DCF}"/>
              </a:ext>
            </a:extLst>
          </p:cNvPr>
          <p:cNvSpPr>
            <a:spLocks noGrp="1"/>
          </p:cNvSpPr>
          <p:nvPr>
            <p:ph type="dt" sz="half" idx="10"/>
          </p:nvPr>
        </p:nvSpPr>
        <p:spPr/>
        <p:txBody>
          <a:bodyPr/>
          <a:lstStyle/>
          <a:p>
            <a:fld id="{9CD125CE-16EE-4592-A810-6A829DDE3586}" type="datetimeFigureOut">
              <a:rPr lang="es-MX" smtClean="0"/>
              <a:t>01/10/2025</a:t>
            </a:fld>
            <a:endParaRPr lang="es-MX"/>
          </a:p>
        </p:txBody>
      </p:sp>
      <p:sp>
        <p:nvSpPr>
          <p:cNvPr id="3" name="Marcador de pie de página 2">
            <a:extLst>
              <a:ext uri="{FF2B5EF4-FFF2-40B4-BE49-F238E27FC236}">
                <a16:creationId xmlns:a16="http://schemas.microsoft.com/office/drawing/2014/main" id="{21661F63-E120-5570-9B06-84BBF58E8F4D}"/>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D12DF3D9-1ECA-3AB1-40DF-C34C14ACF168}"/>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1589846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C9682E-9A0F-E947-33AF-EAF11A83E9A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1747C0FD-E8ED-E773-12C6-8B92D3AC73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D4E2E83D-A7F4-346C-0580-6AAEEC4A10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FEFEFD-6F5F-4D07-0EAD-BBF086F8F9C4}"/>
              </a:ext>
            </a:extLst>
          </p:cNvPr>
          <p:cNvSpPr>
            <a:spLocks noGrp="1"/>
          </p:cNvSpPr>
          <p:nvPr>
            <p:ph type="dt" sz="half" idx="10"/>
          </p:nvPr>
        </p:nvSpPr>
        <p:spPr/>
        <p:txBody>
          <a:bodyPr/>
          <a:lstStyle/>
          <a:p>
            <a:fld id="{9CD125CE-16EE-4592-A810-6A829DDE3586}" type="datetimeFigureOut">
              <a:rPr lang="es-MX" smtClean="0"/>
              <a:t>01/10/2025</a:t>
            </a:fld>
            <a:endParaRPr lang="es-MX"/>
          </a:p>
        </p:txBody>
      </p:sp>
      <p:sp>
        <p:nvSpPr>
          <p:cNvPr id="6" name="Marcador de pie de página 5">
            <a:extLst>
              <a:ext uri="{FF2B5EF4-FFF2-40B4-BE49-F238E27FC236}">
                <a16:creationId xmlns:a16="http://schemas.microsoft.com/office/drawing/2014/main" id="{FCB3E2C3-72AB-316C-EA03-50FDBC988473}"/>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67B94695-5C78-7401-7F42-20C459869E39}"/>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3996556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F183B3-950B-3CBE-E462-A0476631A48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ACCBFF00-188A-E104-05A5-6DBFB3804C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72C0CCA9-3450-F1D3-CEDB-CFC1E2BA6F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5DA717C-2B00-CB46-4EAF-6834CEC3A0C0}"/>
              </a:ext>
            </a:extLst>
          </p:cNvPr>
          <p:cNvSpPr>
            <a:spLocks noGrp="1"/>
          </p:cNvSpPr>
          <p:nvPr>
            <p:ph type="dt" sz="half" idx="10"/>
          </p:nvPr>
        </p:nvSpPr>
        <p:spPr/>
        <p:txBody>
          <a:bodyPr/>
          <a:lstStyle/>
          <a:p>
            <a:fld id="{9CD125CE-16EE-4592-A810-6A829DDE3586}" type="datetimeFigureOut">
              <a:rPr lang="es-MX" smtClean="0"/>
              <a:t>01/10/2025</a:t>
            </a:fld>
            <a:endParaRPr lang="es-MX"/>
          </a:p>
        </p:txBody>
      </p:sp>
      <p:sp>
        <p:nvSpPr>
          <p:cNvPr id="6" name="Marcador de pie de página 5">
            <a:extLst>
              <a:ext uri="{FF2B5EF4-FFF2-40B4-BE49-F238E27FC236}">
                <a16:creationId xmlns:a16="http://schemas.microsoft.com/office/drawing/2014/main" id="{29618370-957E-A661-A838-D48628B089E8}"/>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4CABC71D-149A-E938-1310-9233886A3E09}"/>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2178767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DA56CF-E9D4-AEB0-FACC-85C6F3E95E88}"/>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9BE4FF5D-EBAA-1E8C-B7B8-610F9C0D170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DC63585C-D8D5-7CB7-820F-22FAECDF7BA1}"/>
              </a:ext>
            </a:extLst>
          </p:cNvPr>
          <p:cNvSpPr>
            <a:spLocks noGrp="1"/>
          </p:cNvSpPr>
          <p:nvPr>
            <p:ph type="dt" sz="half" idx="10"/>
          </p:nvPr>
        </p:nvSpPr>
        <p:spPr/>
        <p:txBody>
          <a:bodyPr/>
          <a:lstStyle/>
          <a:p>
            <a:fld id="{9CD125CE-16EE-4592-A810-6A829DDE3586}" type="datetimeFigureOut">
              <a:rPr lang="es-MX" smtClean="0"/>
              <a:t>01/10/2025</a:t>
            </a:fld>
            <a:endParaRPr lang="es-MX"/>
          </a:p>
        </p:txBody>
      </p:sp>
      <p:sp>
        <p:nvSpPr>
          <p:cNvPr id="5" name="Marcador de pie de página 4">
            <a:extLst>
              <a:ext uri="{FF2B5EF4-FFF2-40B4-BE49-F238E27FC236}">
                <a16:creationId xmlns:a16="http://schemas.microsoft.com/office/drawing/2014/main" id="{BE6D2318-0928-CC0A-89E5-951F4F63211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DE9BF9D-15F6-C343-69EE-D5E77FDFAC0B}"/>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966185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8A40B5A-9797-DEE4-FFDC-AC0A9529901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1B5B268C-8834-EB79-EDA5-EBB93B4ABDC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103A2EB5-3935-D20E-48DF-67E4EF5D649C}"/>
              </a:ext>
            </a:extLst>
          </p:cNvPr>
          <p:cNvSpPr>
            <a:spLocks noGrp="1"/>
          </p:cNvSpPr>
          <p:nvPr>
            <p:ph type="dt" sz="half" idx="10"/>
          </p:nvPr>
        </p:nvSpPr>
        <p:spPr/>
        <p:txBody>
          <a:bodyPr/>
          <a:lstStyle/>
          <a:p>
            <a:fld id="{9CD125CE-16EE-4592-A810-6A829DDE3586}" type="datetimeFigureOut">
              <a:rPr lang="es-MX" smtClean="0"/>
              <a:t>01/10/2025</a:t>
            </a:fld>
            <a:endParaRPr lang="es-MX"/>
          </a:p>
        </p:txBody>
      </p:sp>
      <p:sp>
        <p:nvSpPr>
          <p:cNvPr id="5" name="Marcador de pie de página 4">
            <a:extLst>
              <a:ext uri="{FF2B5EF4-FFF2-40B4-BE49-F238E27FC236}">
                <a16:creationId xmlns:a16="http://schemas.microsoft.com/office/drawing/2014/main" id="{6FF4BBA1-1E80-D4B6-D7CC-A4977A21E25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2A2D558-4EDA-D20A-522A-1D49AFC1EE13}"/>
              </a:ext>
            </a:extLst>
          </p:cNvPr>
          <p:cNvSpPr>
            <a:spLocks noGrp="1"/>
          </p:cNvSpPr>
          <p:nvPr>
            <p:ph type="sldNum" sz="quarter" idx="12"/>
          </p:nvPr>
        </p:nvSpPr>
        <p:spPr/>
        <p:txBody>
          <a:bodyPr/>
          <a:lstStyle/>
          <a:p>
            <a:fld id="{3AF415F4-DE57-4313-A1FD-1279A6902865}" type="slidenum">
              <a:rPr lang="es-MX" smtClean="0"/>
              <a:t>‹Nº›</a:t>
            </a:fld>
            <a:endParaRPr lang="es-MX"/>
          </a:p>
        </p:txBody>
      </p:sp>
    </p:spTree>
    <p:extLst>
      <p:ext uri="{BB962C8B-B14F-4D97-AF65-F5344CB8AC3E}">
        <p14:creationId xmlns:p14="http://schemas.microsoft.com/office/powerpoint/2010/main" val="1972442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rgbClr val="001F5F"/>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10/1/2025</a:t>
            </a:fld>
            <a:endParaRPr lang="en-US"/>
          </a:p>
        </p:txBody>
      </p:sp>
      <p:sp>
        <p:nvSpPr>
          <p:cNvPr id="5" name="Holder 5"/>
          <p:cNvSpPr>
            <a:spLocks noGrp="1"/>
          </p:cNvSpPr>
          <p:nvPr>
            <p:ph type="sldNum" sz="quarter" idx="7"/>
          </p:nvPr>
        </p:nvSpPr>
        <p:spPr/>
        <p:txBody>
          <a:bodyPr lIns="0" tIns="0" rIns="0" bIns="0"/>
          <a:lstStyle>
            <a:lvl1pPr>
              <a:defRPr sz="1200" b="1" i="0">
                <a:solidFill>
                  <a:srgbClr val="001F5F"/>
                </a:solidFill>
                <a:latin typeface="Arial"/>
                <a:cs typeface="Arial"/>
              </a:defRPr>
            </a:lvl1pPr>
          </a:lstStyle>
          <a:p>
            <a:pPr marL="123189">
              <a:lnSpc>
                <a:spcPts val="1430"/>
              </a:lnSpc>
            </a:pPr>
            <a:fld id="{81D60167-4931-47E6-BA6A-407CBD079E47}" type="slidenum">
              <a:rPr spc="-25" dirty="0"/>
              <a:t>‹Nº›</a:t>
            </a:fld>
            <a:endParaRPr spc="-25" dirty="0"/>
          </a:p>
        </p:txBody>
      </p:sp>
    </p:spTree>
    <p:extLst>
      <p:ext uri="{BB962C8B-B14F-4D97-AF65-F5344CB8AC3E}">
        <p14:creationId xmlns:p14="http://schemas.microsoft.com/office/powerpoint/2010/main" val="9133956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543272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23598" y="797917"/>
            <a:ext cx="11045190" cy="872098"/>
          </a:xfrm>
          <a:prstGeom prst="rect">
            <a:avLst/>
          </a:prstGeom>
        </p:spPr>
        <p:txBody>
          <a:bodyPr wrap="square" lIns="0" tIns="0" rIns="0" bIns="0">
            <a:spAutoFit/>
          </a:bodyPr>
          <a:lstStyle>
            <a:lvl1pPr>
              <a:defRPr sz="5667" b="0" i="0">
                <a:solidFill>
                  <a:srgbClr val="FDFDFD"/>
                </a:solidFill>
                <a:latin typeface="Arial Black"/>
                <a:cs typeface="Arial Black"/>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sz="1800" b="0" i="0">
                <a:solidFill>
                  <a:schemeClr val="tx1"/>
                </a:solidFill>
                <a:latin typeface="Lucida Sans Unicode"/>
                <a:cs typeface="Lucida Sans Unicode"/>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3036506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BE1724C-B83A-990C-BA7B-8BB704EA5D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C6075491-4AC6-2317-0926-E29E22F54A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EBEA770F-9868-9DD8-CAFE-44A1B3CC6E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CD125CE-16EE-4592-A810-6A829DDE3586}" type="datetimeFigureOut">
              <a:rPr lang="es-MX" smtClean="0"/>
              <a:t>01/10/2025</a:t>
            </a:fld>
            <a:endParaRPr lang="es-MX"/>
          </a:p>
        </p:txBody>
      </p:sp>
      <p:sp>
        <p:nvSpPr>
          <p:cNvPr id="5" name="Marcador de pie de página 4">
            <a:extLst>
              <a:ext uri="{FF2B5EF4-FFF2-40B4-BE49-F238E27FC236}">
                <a16:creationId xmlns:a16="http://schemas.microsoft.com/office/drawing/2014/main" id="{C5852035-D17D-CA49-87CD-4B627DB7E9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MX"/>
          </a:p>
        </p:txBody>
      </p:sp>
      <p:sp>
        <p:nvSpPr>
          <p:cNvPr id="6" name="Marcador de número de diapositiva 5">
            <a:extLst>
              <a:ext uri="{FF2B5EF4-FFF2-40B4-BE49-F238E27FC236}">
                <a16:creationId xmlns:a16="http://schemas.microsoft.com/office/drawing/2014/main" id="{06C644A2-02E4-FC24-F51C-AC11F9132F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AF415F4-DE57-4313-A1FD-1279A6902865}" type="slidenum">
              <a:rPr lang="es-MX" smtClean="0"/>
              <a:t>‹Nº›</a:t>
            </a:fld>
            <a:endParaRPr lang="es-MX"/>
          </a:p>
        </p:txBody>
      </p:sp>
    </p:spTree>
    <p:extLst>
      <p:ext uri="{BB962C8B-B14F-4D97-AF65-F5344CB8AC3E}">
        <p14:creationId xmlns:p14="http://schemas.microsoft.com/office/powerpoint/2010/main" val="25550214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idconline.mx/laboral/2025/01/02/riesgos-de-la-reforma-laboral-de-plataformas-digitale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imss.gob.mx/patrones/sua/actualizacion" TargetMode="External"/><Relationship Id="rId2" Type="http://schemas.openxmlformats.org/officeDocument/2006/relationships/hyperlink" Target="https://www.imss.gob.mx/patrones/sua"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g"/><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14.xml"/></Relationships>
</file>

<file path=ppt/slides/_rels/slide95.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g"/><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g"/><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g"/><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jpg"/><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jpg"/><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g"/><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jpg"/><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image" Target="../media/image91.jpg"/><Relationship Id="rId1" Type="http://schemas.openxmlformats.org/officeDocument/2006/relationships/slideLayout" Target="../slideLayouts/slideLayout13.xml"/><Relationship Id="rId4" Type="http://schemas.openxmlformats.org/officeDocument/2006/relationships/image" Target="../media/image93.png"/></Relationships>
</file>

<file path=ppt/slides/_rels/slide110.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jpg"/><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12.xml"/></Relationships>
</file>

<file path=ppt/slides/_rels/slide116.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3.jpg"/><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jpg"/><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1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12.xml"/></Relationships>
</file>

<file path=ppt/slides/_rels/slide134.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jpg"/><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12.xml"/></Relationships>
</file>

<file path=ppt/slides/_rels/slide14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jpg"/><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jpg"/><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jpg"/><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13.xml"/></Relationships>
</file>

<file path=ppt/slides/_rels/slide149.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jpg"/><Relationship Id="rId1" Type="http://schemas.openxmlformats.org/officeDocument/2006/relationships/slideLayout" Target="../slideLayouts/slideLayout12.xml"/></Relationships>
</file>

<file path=ppt/slides/_rels/slide15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jpg"/><Relationship Id="rId1" Type="http://schemas.openxmlformats.org/officeDocument/2006/relationships/slideLayout" Target="../slideLayouts/slideLayout12.xml"/></Relationships>
</file>

<file path=ppt/slides/_rels/slide151.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jpg"/><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jpg"/><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jpg"/><Relationship Id="rId1" Type="http://schemas.openxmlformats.org/officeDocument/2006/relationships/slideLayout" Target="../slideLayouts/slideLayout13.xml"/></Relationships>
</file>

<file path=ppt/slides/_rels/slide154.xml.rels><?xml version="1.0" encoding="UTF-8" standalone="yes"?>
<Relationships xmlns="http://schemas.openxmlformats.org/package/2006/relationships"><Relationship Id="rId2" Type="http://schemas.openxmlformats.org/officeDocument/2006/relationships/image" Target="../media/image145.jpg"/><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47.jpg"/><Relationship Id="rId1" Type="http://schemas.openxmlformats.org/officeDocument/2006/relationships/slideLayout" Target="../slideLayouts/slideLayout13.xml"/></Relationships>
</file>

<file path=ppt/slides/_rels/slide157.xml.rels><?xml version="1.0" encoding="UTF-8" standalone="yes"?>
<Relationships xmlns="http://schemas.openxmlformats.org/package/2006/relationships"><Relationship Id="rId2" Type="http://schemas.openxmlformats.org/officeDocument/2006/relationships/image" Target="../media/image148.jpg"/><Relationship Id="rId1" Type="http://schemas.openxmlformats.org/officeDocument/2006/relationships/slideLayout" Target="../slideLayouts/slideLayout1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149.jpg"/><Relationship Id="rId1" Type="http://schemas.openxmlformats.org/officeDocument/2006/relationships/slideLayout" Target="../slideLayouts/slideLayout12.xml"/></Relationships>
</file>

<file path=ppt/slides/_rels/slide162.xml.rels><?xml version="1.0" encoding="UTF-8" standalone="yes"?>
<Relationships xmlns="http://schemas.openxmlformats.org/package/2006/relationships"><Relationship Id="rId2" Type="http://schemas.openxmlformats.org/officeDocument/2006/relationships/image" Target="../media/image150.jpg"/><Relationship Id="rId1" Type="http://schemas.openxmlformats.org/officeDocument/2006/relationships/slideLayout" Target="../slideLayouts/slideLayout12.xml"/></Relationships>
</file>

<file path=ppt/slides/_rels/slide163.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jpg"/><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jpg"/><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jpg"/><Relationship Id="rId1" Type="http://schemas.openxmlformats.org/officeDocument/2006/relationships/slideLayout" Target="../slideLayouts/slideLayout13.xml"/></Relationships>
</file>

<file path=ppt/slides/_rels/slide168.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jpg"/><Relationship Id="rId1" Type="http://schemas.openxmlformats.org/officeDocument/2006/relationships/slideLayout" Target="../slideLayouts/slideLayout13.xml"/></Relationships>
</file>

<file path=ppt/slides/_rels/slide169.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61.jpg"/><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62.jpg"/><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63.jpg"/><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image" Target="../media/image164.jpg"/><Relationship Id="rId1" Type="http://schemas.openxmlformats.org/officeDocument/2006/relationships/slideLayout" Target="../slideLayouts/slideLayout13.xml"/><Relationship Id="rId4" Type="http://schemas.openxmlformats.org/officeDocument/2006/relationships/image" Target="../media/image160.png"/></Relationships>
</file>

<file path=ppt/slides/_rels/slide173.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66.jpg"/><Relationship Id="rId1" Type="http://schemas.openxmlformats.org/officeDocument/2006/relationships/slideLayout" Target="../slideLayouts/slideLayout13.xml"/></Relationships>
</file>

<file path=ppt/slides/_rels/slide174.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image" Target="../media/image167.jpg"/><Relationship Id="rId1" Type="http://schemas.openxmlformats.org/officeDocument/2006/relationships/slideLayout" Target="../slideLayouts/slideLayout13.xml"/><Relationship Id="rId4" Type="http://schemas.openxmlformats.org/officeDocument/2006/relationships/image" Target="../media/image160.png"/></Relationships>
</file>

<file path=ppt/slides/_rels/slide175.xml.rels><?xml version="1.0" encoding="UTF-8" standalone="yes"?>
<Relationships xmlns="http://schemas.openxmlformats.org/package/2006/relationships"><Relationship Id="rId3" Type="http://schemas.openxmlformats.org/officeDocument/2006/relationships/image" Target="../media/image170.jpg"/><Relationship Id="rId2" Type="http://schemas.openxmlformats.org/officeDocument/2006/relationships/image" Target="../media/image169.jpg"/><Relationship Id="rId1" Type="http://schemas.openxmlformats.org/officeDocument/2006/relationships/slideLayout" Target="../slideLayouts/slideLayout13.xml"/><Relationship Id="rId4" Type="http://schemas.openxmlformats.org/officeDocument/2006/relationships/image" Target="../media/image160.png"/></Relationships>
</file>

<file path=ppt/slides/_rels/slide176.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71.jpg"/><Relationship Id="rId1" Type="http://schemas.openxmlformats.org/officeDocument/2006/relationships/slideLayout" Target="../slideLayouts/slideLayout13.xml"/></Relationships>
</file>

<file path=ppt/slides/_rels/slide177.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jpg"/><Relationship Id="rId1" Type="http://schemas.openxmlformats.org/officeDocument/2006/relationships/slideLayout" Target="../slideLayouts/slideLayout13.xml"/></Relationships>
</file>

<file path=ppt/slides/_rels/slide178.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13.xml"/></Relationships>
</file>

<file path=ppt/slides/_rels/slide179.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13.xml"/></Relationships>
</file>

<file path=ppt/slides/_rels/slide180.xml.rels><?xml version="1.0" encoding="UTF-8" standalone="yes"?>
<Relationships xmlns="http://schemas.openxmlformats.org/package/2006/relationships"><Relationship Id="rId2" Type="http://schemas.openxmlformats.org/officeDocument/2006/relationships/image" Target="../media/image177.jpg"/><Relationship Id="rId1" Type="http://schemas.openxmlformats.org/officeDocument/2006/relationships/slideLayout" Target="../slideLayouts/slideLayout13.xml"/></Relationships>
</file>

<file path=ppt/slides/_rels/slide181.xml.rels><?xml version="1.0" encoding="UTF-8" standalone="yes"?>
<Relationships xmlns="http://schemas.openxmlformats.org/package/2006/relationships"><Relationship Id="rId2" Type="http://schemas.openxmlformats.org/officeDocument/2006/relationships/image" Target="../media/image178.jpg"/><Relationship Id="rId1" Type="http://schemas.openxmlformats.org/officeDocument/2006/relationships/slideLayout" Target="../slideLayouts/slideLayout13.xml"/></Relationships>
</file>

<file path=ppt/slides/_rels/slide182.xml.rels><?xml version="1.0" encoding="UTF-8" standalone="yes"?>
<Relationships xmlns="http://schemas.openxmlformats.org/package/2006/relationships"><Relationship Id="rId2" Type="http://schemas.openxmlformats.org/officeDocument/2006/relationships/image" Target="../media/image179.jpg"/><Relationship Id="rId1" Type="http://schemas.openxmlformats.org/officeDocument/2006/relationships/slideLayout" Target="../slideLayouts/slideLayout13.xml"/></Relationships>
</file>

<file path=ppt/slides/_rels/slide183.xml.rels><?xml version="1.0" encoding="UTF-8" standalone="yes"?>
<Relationships xmlns="http://schemas.openxmlformats.org/package/2006/relationships"><Relationship Id="rId2" Type="http://schemas.openxmlformats.org/officeDocument/2006/relationships/image" Target="../media/image180.jpg"/><Relationship Id="rId1" Type="http://schemas.openxmlformats.org/officeDocument/2006/relationships/slideLayout" Target="../slideLayouts/slideLayout13.xml"/></Relationships>
</file>

<file path=ppt/slides/_rels/slide184.xml.rels><?xml version="1.0" encoding="UTF-8" standalone="yes"?>
<Relationships xmlns="http://schemas.openxmlformats.org/package/2006/relationships"><Relationship Id="rId2" Type="http://schemas.openxmlformats.org/officeDocument/2006/relationships/image" Target="../media/image181.jpg"/><Relationship Id="rId1" Type="http://schemas.openxmlformats.org/officeDocument/2006/relationships/slideLayout" Target="../slideLayouts/slideLayout13.xml"/></Relationships>
</file>

<file path=ppt/slides/_rels/slide185.xml.rels><?xml version="1.0" encoding="UTF-8" standalone="yes"?>
<Relationships xmlns="http://schemas.openxmlformats.org/package/2006/relationships"><Relationship Id="rId2" Type="http://schemas.openxmlformats.org/officeDocument/2006/relationships/image" Target="../media/image182.jpg"/><Relationship Id="rId1" Type="http://schemas.openxmlformats.org/officeDocument/2006/relationships/slideLayout" Target="../slideLayouts/slideLayout13.xml"/></Relationships>
</file>

<file path=ppt/slides/_rels/slide186.xml.rels><?xml version="1.0" encoding="UTF-8" standalone="yes"?>
<Relationships xmlns="http://schemas.openxmlformats.org/package/2006/relationships"><Relationship Id="rId2" Type="http://schemas.openxmlformats.org/officeDocument/2006/relationships/image" Target="../media/image183.jpg"/><Relationship Id="rId1" Type="http://schemas.openxmlformats.org/officeDocument/2006/relationships/slideLayout" Target="../slideLayouts/slideLayout13.xml"/></Relationships>
</file>

<file path=ppt/slides/_rels/slide187.xml.rels><?xml version="1.0" encoding="UTF-8" standalone="yes"?>
<Relationships xmlns="http://schemas.openxmlformats.org/package/2006/relationships"><Relationship Id="rId2" Type="http://schemas.openxmlformats.org/officeDocument/2006/relationships/image" Target="../media/image184.jpg"/><Relationship Id="rId1" Type="http://schemas.openxmlformats.org/officeDocument/2006/relationships/slideLayout" Target="../slideLayouts/slideLayout13.xml"/></Relationships>
</file>

<file path=ppt/slides/_rels/slide188.xml.rels><?xml version="1.0" encoding="UTF-8" standalone="yes"?>
<Relationships xmlns="http://schemas.openxmlformats.org/package/2006/relationships"><Relationship Id="rId2" Type="http://schemas.openxmlformats.org/officeDocument/2006/relationships/image" Target="../media/image185.jpg"/><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86.jpg"/><Relationship Id="rId1" Type="http://schemas.openxmlformats.org/officeDocument/2006/relationships/slideLayout" Target="../slideLayouts/slideLayout13.xml"/></Relationships>
</file>

<file path=ppt/slides/_rels/slide190.xml.rels><?xml version="1.0" encoding="UTF-8" standalone="yes"?>
<Relationships xmlns="http://schemas.openxmlformats.org/package/2006/relationships"><Relationship Id="rId2" Type="http://schemas.openxmlformats.org/officeDocument/2006/relationships/image" Target="../media/image188.jpg"/><Relationship Id="rId1" Type="http://schemas.openxmlformats.org/officeDocument/2006/relationships/slideLayout" Target="../slideLayouts/slideLayout13.xml"/></Relationships>
</file>

<file path=ppt/slides/_rels/slide191.xml.rels><?xml version="1.0" encoding="UTF-8" standalone="yes"?>
<Relationships xmlns="http://schemas.openxmlformats.org/package/2006/relationships"><Relationship Id="rId2" Type="http://schemas.openxmlformats.org/officeDocument/2006/relationships/image" Target="../media/image189.jpg"/><Relationship Id="rId1" Type="http://schemas.openxmlformats.org/officeDocument/2006/relationships/slideLayout" Target="../slideLayouts/slideLayout13.xml"/></Relationships>
</file>

<file path=ppt/slides/_rels/slide192.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jpg"/><Relationship Id="rId1" Type="http://schemas.openxmlformats.org/officeDocument/2006/relationships/slideLayout" Target="../slideLayouts/slideLayout13.xml"/></Relationships>
</file>

<file path=ppt/slides/_rels/slide193.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jpg"/><Relationship Id="rId1" Type="http://schemas.openxmlformats.org/officeDocument/2006/relationships/slideLayout" Target="../slideLayouts/slideLayout13.xml"/></Relationships>
</file>

<file path=ppt/slides/_rels/slide194.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194.jpg"/><Relationship Id="rId1" Type="http://schemas.openxmlformats.org/officeDocument/2006/relationships/slideLayout" Target="../slideLayouts/slideLayout13.xml"/></Relationships>
</file>

<file path=ppt/slides/_rels/slide195.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196.jpg"/><Relationship Id="rId1" Type="http://schemas.openxmlformats.org/officeDocument/2006/relationships/slideLayout" Target="../slideLayouts/slideLayout13.xml"/></Relationships>
</file>

<file path=ppt/slides/_rels/slide196.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jpg"/><Relationship Id="rId1" Type="http://schemas.openxmlformats.org/officeDocument/2006/relationships/slideLayout" Target="../slideLayouts/slideLayout13.xml"/></Relationships>
</file>

<file path=ppt/slides/_rels/slide197.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200.jpg"/><Relationship Id="rId1" Type="http://schemas.openxmlformats.org/officeDocument/2006/relationships/slideLayout" Target="../slideLayouts/slideLayout13.xml"/></Relationships>
</file>

<file path=ppt/slides/_rels/slide198.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201.jpg"/><Relationship Id="rId1" Type="http://schemas.openxmlformats.org/officeDocument/2006/relationships/slideLayout" Target="../slideLayouts/slideLayout13.xml"/></Relationships>
</file>

<file path=ppt/slides/_rels/slide199.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2.jpg"/><Relationship Id="rId1" Type="http://schemas.openxmlformats.org/officeDocument/2006/relationships/slideLayout" Target="../slideLayouts/slideLayout13.xml"/></Relationships>
</file>

<file path=ppt/slides/_rels/slide200.xml.rels><?xml version="1.0" encoding="UTF-8" standalone="yes"?>
<Relationships xmlns="http://schemas.openxmlformats.org/package/2006/relationships"><Relationship Id="rId2" Type="http://schemas.openxmlformats.org/officeDocument/2006/relationships/image" Target="../media/image204.jpg"/><Relationship Id="rId1" Type="http://schemas.openxmlformats.org/officeDocument/2006/relationships/slideLayout" Target="../slideLayouts/slideLayout13.xml"/></Relationships>
</file>

<file path=ppt/slides/_rels/slide201.xml.rels><?xml version="1.0" encoding="UTF-8" standalone="yes"?>
<Relationships xmlns="http://schemas.openxmlformats.org/package/2006/relationships"><Relationship Id="rId2" Type="http://schemas.openxmlformats.org/officeDocument/2006/relationships/image" Target="../media/image205.jpg"/><Relationship Id="rId1" Type="http://schemas.openxmlformats.org/officeDocument/2006/relationships/slideLayout" Target="../slideLayouts/slideLayout13.xml"/></Relationships>
</file>

<file path=ppt/slides/_rels/slide202.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13.xml"/></Relationships>
</file>

<file path=ppt/slides/_rels/slide203.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7.jpg"/><Relationship Id="rId1" Type="http://schemas.openxmlformats.org/officeDocument/2006/relationships/slideLayout" Target="../slideLayouts/slideLayout13.xml"/></Relationships>
</file>

<file path=ppt/slides/_rels/slide204.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9.jpg"/><Relationship Id="rId1" Type="http://schemas.openxmlformats.org/officeDocument/2006/relationships/slideLayout" Target="../slideLayouts/slideLayout13.xml"/></Relationships>
</file>

<file path=ppt/slides/_rels/slide205.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1.jpg"/><Relationship Id="rId1" Type="http://schemas.openxmlformats.org/officeDocument/2006/relationships/slideLayout" Target="../slideLayouts/slideLayout13.xml"/></Relationships>
</file>

<file path=ppt/slides/_rels/slide206.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jpg"/><Relationship Id="rId1" Type="http://schemas.openxmlformats.org/officeDocument/2006/relationships/slideLayout" Target="../slideLayouts/slideLayout13.xml"/></Relationships>
</file>

<file path=ppt/slides/_rels/slide207.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jpg"/><Relationship Id="rId1" Type="http://schemas.openxmlformats.org/officeDocument/2006/relationships/slideLayout" Target="../slideLayouts/slideLayout13.xml"/></Relationships>
</file>

<file path=ppt/slides/_rels/slide208.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7.jpg"/><Relationship Id="rId1" Type="http://schemas.openxmlformats.org/officeDocument/2006/relationships/slideLayout" Target="../slideLayouts/slideLayout13.xml"/></Relationships>
</file>

<file path=ppt/slides/_rels/slide209.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8.jpg"/><Relationship Id="rId1" Type="http://schemas.openxmlformats.org/officeDocument/2006/relationships/slideLayout" Target="../slideLayouts/slideLayout13.xml"/></Relationships>
</file>

<file path=ppt/slides/_rels/slide210.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9.jpg"/><Relationship Id="rId1" Type="http://schemas.openxmlformats.org/officeDocument/2006/relationships/slideLayout" Target="../slideLayouts/slideLayout13.xml"/></Relationships>
</file>

<file path=ppt/slides/_rels/slide211.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20.jpg"/><Relationship Id="rId1" Type="http://schemas.openxmlformats.org/officeDocument/2006/relationships/slideLayout" Target="../slideLayouts/slideLayout13.xml"/></Relationships>
</file>

<file path=ppt/slides/_rels/slide212.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21.jpg"/><Relationship Id="rId1" Type="http://schemas.openxmlformats.org/officeDocument/2006/relationships/slideLayout" Target="../slideLayouts/slideLayout13.xml"/></Relationships>
</file>

<file path=ppt/slides/_rels/slide21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232.pn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14.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233.png"/><Relationship Id="rId1" Type="http://schemas.openxmlformats.org/officeDocument/2006/relationships/slideLayout" Target="../slideLayouts/slideLayout13.xml"/><Relationship Id="rId4" Type="http://schemas.openxmlformats.org/officeDocument/2006/relationships/image" Target="../media/image235.png"/></Relationships>
</file>

<file path=ppt/slides/_rels/slide215.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13.xml"/></Relationships>
</file>

<file path=ppt/slides/_rels/slide216.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233.png"/><Relationship Id="rId1" Type="http://schemas.openxmlformats.org/officeDocument/2006/relationships/slideLayout" Target="../slideLayouts/slideLayout13.xml"/><Relationship Id="rId4" Type="http://schemas.openxmlformats.org/officeDocument/2006/relationships/image" Target="../media/image235.png"/></Relationships>
</file>

<file path=ppt/slides/_rels/slide217.xml.rels><?xml version="1.0" encoding="UTF-8" standalone="yes"?>
<Relationships xmlns="http://schemas.openxmlformats.org/package/2006/relationships"><Relationship Id="rId2" Type="http://schemas.openxmlformats.org/officeDocument/2006/relationships/image" Target="../media/image237.png"/><Relationship Id="rId1" Type="http://schemas.openxmlformats.org/officeDocument/2006/relationships/slideLayout" Target="../slideLayouts/slideLayout13.xml"/></Relationships>
</file>

<file path=ppt/slides/_rels/slide218.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image" Target="../media/image238.png"/><Relationship Id="rId1" Type="http://schemas.openxmlformats.org/officeDocument/2006/relationships/slideLayout" Target="../slideLayouts/slideLayout13.xml"/></Relationships>
</file>

<file path=ppt/slides/_rels/slide219.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233.png"/><Relationship Id="rId1" Type="http://schemas.openxmlformats.org/officeDocument/2006/relationships/slideLayout" Target="../slideLayouts/slideLayout13.xml"/></Relationships>
</file>

<file path=ppt/slides/_rels/slide220.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image" Target="../media/image240.png"/><Relationship Id="rId1" Type="http://schemas.openxmlformats.org/officeDocument/2006/relationships/slideLayout" Target="../slideLayouts/slideLayout13.xml"/></Relationships>
</file>

<file path=ppt/slides/_rels/slide221.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233.png"/><Relationship Id="rId1" Type="http://schemas.openxmlformats.org/officeDocument/2006/relationships/slideLayout" Target="../slideLayouts/slideLayout13.xml"/><Relationship Id="rId4" Type="http://schemas.openxmlformats.org/officeDocument/2006/relationships/image" Target="../media/image235.png"/></Relationships>
</file>

<file path=ppt/slides/_rels/slide222.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image" Target="../media/image242.png"/><Relationship Id="rId1" Type="http://schemas.openxmlformats.org/officeDocument/2006/relationships/slideLayout" Target="../slideLayouts/slideLayout13.xml"/></Relationships>
</file>

<file path=ppt/slides/_rels/slide223.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244.png"/><Relationship Id="rId1" Type="http://schemas.openxmlformats.org/officeDocument/2006/relationships/slideLayout" Target="../slideLayouts/slideLayout13.xml"/><Relationship Id="rId4" Type="http://schemas.openxmlformats.org/officeDocument/2006/relationships/image" Target="../media/image246.png"/></Relationships>
</file>

<file path=ppt/slides/_rels/slide224.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image" Target="../media/image247.png"/><Relationship Id="rId1" Type="http://schemas.openxmlformats.org/officeDocument/2006/relationships/slideLayout" Target="../slideLayouts/slideLayout13.xml"/></Relationships>
</file>

<file path=ppt/slides/_rels/slide225.xml.rels><?xml version="1.0" encoding="UTF-8" standalone="yes"?>
<Relationships xmlns="http://schemas.openxmlformats.org/package/2006/relationships"><Relationship Id="rId2" Type="http://schemas.openxmlformats.org/officeDocument/2006/relationships/image" Target="../media/image248.png"/><Relationship Id="rId1" Type="http://schemas.openxmlformats.org/officeDocument/2006/relationships/slideLayout" Target="../slideLayouts/slideLayout13.xml"/></Relationships>
</file>

<file path=ppt/slides/_rels/slide226.xml.rels><?xml version="1.0" encoding="UTF-8" standalone="yes"?>
<Relationships xmlns="http://schemas.openxmlformats.org/package/2006/relationships"><Relationship Id="rId2" Type="http://schemas.openxmlformats.org/officeDocument/2006/relationships/image" Target="../media/image249.png"/><Relationship Id="rId1" Type="http://schemas.openxmlformats.org/officeDocument/2006/relationships/slideLayout" Target="../slideLayouts/slideLayout13.xml"/></Relationships>
</file>

<file path=ppt/slides/_rels/slide227.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image" Target="../media/image250.png"/><Relationship Id="rId1" Type="http://schemas.openxmlformats.org/officeDocument/2006/relationships/slideLayout" Target="../slideLayouts/slideLayout13.xml"/></Relationships>
</file>

<file path=ppt/slides/_rels/slide228.xml.rels><?xml version="1.0" encoding="UTF-8" standalone="yes"?>
<Relationships xmlns="http://schemas.openxmlformats.org/package/2006/relationships"><Relationship Id="rId2" Type="http://schemas.openxmlformats.org/officeDocument/2006/relationships/image" Target="../media/image252.png"/><Relationship Id="rId1" Type="http://schemas.openxmlformats.org/officeDocument/2006/relationships/slideLayout" Target="../slideLayouts/slideLayout13.xml"/></Relationships>
</file>

<file path=ppt/slides/_rels/slide229.xml.rels><?xml version="1.0" encoding="UTF-8" standalone="yes"?>
<Relationships xmlns="http://schemas.openxmlformats.org/package/2006/relationships"><Relationship Id="rId2" Type="http://schemas.openxmlformats.org/officeDocument/2006/relationships/image" Target="../media/image253.png"/><Relationship Id="rId1" Type="http://schemas.openxmlformats.org/officeDocument/2006/relationships/slideLayout" Target="../slideLayouts/slideLayout13.xml"/></Relationships>
</file>

<file path=ppt/slides/_rels/slide23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1.xml.rels><?xml version="1.0" encoding="UTF-8" standalone="yes"?>
<Relationships xmlns="http://schemas.openxmlformats.org/package/2006/relationships"><Relationship Id="rId2" Type="http://schemas.openxmlformats.org/officeDocument/2006/relationships/image" Target="../media/image254.png"/><Relationship Id="rId1" Type="http://schemas.openxmlformats.org/officeDocument/2006/relationships/slideLayout" Target="../slideLayouts/slideLayout13.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7.xml.rels><?xml version="1.0" encoding="UTF-8" standalone="yes"?>
<Relationships xmlns="http://schemas.openxmlformats.org/package/2006/relationships"><Relationship Id="rId2" Type="http://schemas.openxmlformats.org/officeDocument/2006/relationships/image" Target="../media/image255.png"/><Relationship Id="rId1" Type="http://schemas.openxmlformats.org/officeDocument/2006/relationships/slideLayout" Target="../slideLayouts/slideLayout13.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uadroTexto 3">
            <a:extLst>
              <a:ext uri="{FF2B5EF4-FFF2-40B4-BE49-F238E27FC236}">
                <a16:creationId xmlns:a16="http://schemas.microsoft.com/office/drawing/2014/main" id="{1BF5566E-F038-7C42-B608-C696DD1D080C}"/>
              </a:ext>
            </a:extLst>
          </p:cNvPr>
          <p:cNvSpPr txBox="1"/>
          <p:nvPr/>
        </p:nvSpPr>
        <p:spPr>
          <a:xfrm>
            <a:off x="1386865" y="818984"/>
            <a:ext cx="6596245" cy="3268520"/>
          </a:xfrm>
          <a:prstGeom prst="rect">
            <a:avLst/>
          </a:prstGeom>
        </p:spPr>
        <p:txBody>
          <a:bodyPr vert="horz" lIns="91440" tIns="45720" rIns="91440" bIns="45720" rtlCol="0" anchor="b">
            <a:normAutofit/>
          </a:bodyPr>
          <a:lstStyle/>
          <a:p>
            <a:pPr marL="0" marR="0" lvl="0" indent="0" algn="r" fontAlgn="auto">
              <a:lnSpc>
                <a:spcPct val="90000"/>
              </a:lnSpc>
              <a:spcBef>
                <a:spcPct val="0"/>
              </a:spcBef>
              <a:spcAft>
                <a:spcPts val="600"/>
              </a:spcAft>
              <a:buClrTx/>
              <a:buSzTx/>
              <a:tabLst/>
              <a:defRPr/>
            </a:pPr>
            <a:r>
              <a:rPr lang="en-US" sz="4800" b="1" kern="1200">
                <a:solidFill>
                  <a:srgbClr val="FFFFFF"/>
                </a:solidFill>
                <a:latin typeface="+mj-lt"/>
                <a:ea typeface="+mj-ea"/>
                <a:cs typeface="+mj-cs"/>
              </a:rPr>
              <a:t>MANEJO EFECTIVO SUA-SIPARE Y ESCRITORIO VIRTUAL IMSS</a:t>
            </a:r>
            <a:endParaRPr kumimoji="0" lang="en-US" sz="4800" b="1" i="0" u="none" strike="noStrike" kern="1200" cap="none" spc="0" normalizeH="0" baseline="0" noProof="0">
              <a:ln>
                <a:noFill/>
              </a:ln>
              <a:solidFill>
                <a:srgbClr val="FFFFFF"/>
              </a:solidFill>
              <a:effectLst/>
              <a:uLnTx/>
              <a:uFillTx/>
              <a:latin typeface="+mj-lt"/>
              <a:ea typeface="+mj-ea"/>
              <a:cs typeface="+mj-cs"/>
            </a:endParaRPr>
          </a:p>
        </p:txBody>
      </p:sp>
      <p:sp>
        <p:nvSpPr>
          <p:cNvPr id="20" name="Rectangle 19">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uadroTexto 4">
            <a:extLst>
              <a:ext uri="{FF2B5EF4-FFF2-40B4-BE49-F238E27FC236}">
                <a16:creationId xmlns:a16="http://schemas.microsoft.com/office/drawing/2014/main" id="{1412D64D-E54C-804B-9B75-A8451399E6B0}"/>
              </a:ext>
            </a:extLst>
          </p:cNvPr>
          <p:cNvSpPr txBox="1"/>
          <p:nvPr/>
        </p:nvSpPr>
        <p:spPr>
          <a:xfrm>
            <a:off x="1931874" y="4797188"/>
            <a:ext cx="6051236" cy="1241828"/>
          </a:xfrm>
          <a:prstGeom prst="rect">
            <a:avLst/>
          </a:prstGeom>
        </p:spPr>
        <p:txBody>
          <a:bodyPr vert="horz" lIns="91440" tIns="45720" rIns="91440" bIns="45720" rtlCol="0">
            <a:normAutofit/>
          </a:bodyPr>
          <a:lstStyle/>
          <a:p>
            <a:pPr marR="0" lvl="0" algn="r" fontAlgn="auto">
              <a:lnSpc>
                <a:spcPct val="90000"/>
              </a:lnSpc>
              <a:spcBef>
                <a:spcPts val="1000"/>
              </a:spcBef>
              <a:spcAft>
                <a:spcPts val="0"/>
              </a:spcAft>
              <a:buClrTx/>
              <a:buSzTx/>
              <a:tabLst/>
              <a:defRPr/>
            </a:pPr>
            <a:r>
              <a:rPr kumimoji="0" lang="en-US" sz="2400" b="1" i="0" u="none" strike="noStrike" kern="1200" cap="none" spc="0" normalizeH="0" baseline="0" noProof="0">
                <a:ln>
                  <a:noFill/>
                </a:ln>
                <a:solidFill>
                  <a:srgbClr val="FFFFFF"/>
                </a:solidFill>
                <a:effectLst/>
                <a:uLnTx/>
                <a:uFillTx/>
                <a:latin typeface="+mn-lt"/>
                <a:ea typeface="+mn-ea"/>
                <a:cs typeface="+mn-cs"/>
              </a:rPr>
              <a:t>LCP MF MIGUEL ALARCON DIAZ</a:t>
            </a:r>
          </a:p>
        </p:txBody>
      </p:sp>
      <p:sp>
        <p:nvSpPr>
          <p:cNvPr id="22" name="Rectangle 21">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arcador de número de diapositiva 1">
            <a:extLst>
              <a:ext uri="{FF2B5EF4-FFF2-40B4-BE49-F238E27FC236}">
                <a16:creationId xmlns:a16="http://schemas.microsoft.com/office/drawing/2014/main" id="{98B82CA7-3EDF-B27F-AEFC-81A4E14CC941}"/>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98AD698A-DA7A-3F49-8137-127A1AFD374B}" type="slidenum">
              <a:rPr kumimoji="0" lang="en-US" sz="1100" b="0" i="0" u="none" strike="noStrike" cap="none" spc="0" normalizeH="0" baseline="0" noProof="0">
                <a:ln>
                  <a:noFill/>
                </a:ln>
                <a:solidFill>
                  <a:srgbClr val="FFFFFF"/>
                </a:solidFill>
                <a:effectLst/>
                <a:uLnTx/>
                <a:uFillTx/>
              </a:rPr>
              <a:pPr marR="0" lvl="0" indent="0" fontAlgn="auto">
                <a:spcBef>
                  <a:spcPts val="0"/>
                </a:spcBef>
                <a:spcAft>
                  <a:spcPts val="600"/>
                </a:spcAft>
                <a:buClrTx/>
                <a:buSzTx/>
                <a:buFontTx/>
                <a:buNone/>
                <a:tabLst/>
                <a:defRPr/>
              </a:pPr>
              <a:t>1</a:t>
            </a:fld>
            <a:endParaRPr kumimoji="0" lang="en-US" sz="1100" b="0" i="0" u="none" strike="noStrike" cap="none" spc="0" normalizeH="0" baseline="0" noProof="0">
              <a:ln>
                <a:noFill/>
              </a:ln>
              <a:solidFill>
                <a:srgbClr val="FFFFFF"/>
              </a:solidFill>
              <a:effectLst/>
              <a:uLnTx/>
              <a:uFillTx/>
            </a:endParaRPr>
          </a:p>
        </p:txBody>
      </p:sp>
    </p:spTree>
    <p:extLst>
      <p:ext uri="{BB962C8B-B14F-4D97-AF65-F5344CB8AC3E}">
        <p14:creationId xmlns:p14="http://schemas.microsoft.com/office/powerpoint/2010/main" val="866912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C2833F2-3E3C-D952-99E5-B9421B18F5A6}"/>
              </a:ext>
            </a:extLst>
          </p:cNvPr>
          <p:cNvSpPr txBox="1"/>
          <p:nvPr/>
        </p:nvSpPr>
        <p:spPr>
          <a:xfrm>
            <a:off x="914400" y="1232644"/>
            <a:ext cx="10896600" cy="4370427"/>
          </a:xfrm>
          <a:prstGeom prst="rect">
            <a:avLst/>
          </a:prstGeom>
          <a:noFill/>
        </p:spPr>
        <p:txBody>
          <a:bodyPr wrap="square" rtlCol="0">
            <a:spAutoFit/>
          </a:bodyPr>
          <a:lstStyle/>
          <a:p>
            <a:pPr algn="just"/>
            <a:r>
              <a:rPr lang="es-MX" sz="2000" dirty="0"/>
              <a:t>El pasado 25 de junio de 2025, el Instituto Mexicano del Seguro Social (IMSS) publicó la versión 3.6.6 del Sistema Único de Autodeterminación (SUA) que contempla la configuración de patrones de plataformas tecnológicas como Uber, Didi y </a:t>
            </a:r>
            <a:r>
              <a:rPr lang="es-MX" sz="2000" dirty="0" err="1"/>
              <a:t>Rappi</a:t>
            </a:r>
            <a:r>
              <a:rPr lang="es-MX" sz="2000" dirty="0"/>
              <a:t>. Así mismo, elimina el posibilidad de hacer donativos a FUNDEMEX y hace mejoras relacionadas a la UMA, UMI y factores de recargos.</a:t>
            </a:r>
          </a:p>
          <a:p>
            <a:pPr algn="just"/>
            <a:endParaRPr lang="es-MX" sz="2000" dirty="0"/>
          </a:p>
          <a:p>
            <a:pPr algn="just"/>
            <a:r>
              <a:rPr lang="es-MX" sz="2000" dirty="0"/>
              <a:t>Muchos patrones estaban esperando ya una nueva versión del SUA para que las faltas e incapacidades no afectaran los descuentos por créditos INFONAVIT, sin embargo, al explorar la nueva versión, nos percatamos de que aún no vienen contemplados estos cambios.</a:t>
            </a:r>
          </a:p>
          <a:p>
            <a:pPr algn="just"/>
            <a:endParaRPr lang="es-MX" sz="2000" dirty="0"/>
          </a:p>
          <a:p>
            <a:pPr algn="just"/>
            <a:r>
              <a:rPr lang="es-MX" sz="2000" dirty="0"/>
              <a:t>Recordemos que el uso del SUA es obligatorio para los patrones que cuenten con cinco o más trabajadores (art. 113, penúltimo párrafo, Reglamento de la Ley del Seguro Social en materia de Afiliación, Clasificación de Empresas, Recaudación y Fiscalización). </a:t>
            </a:r>
          </a:p>
          <a:p>
            <a:endParaRPr lang="es-MX" dirty="0"/>
          </a:p>
        </p:txBody>
      </p:sp>
    </p:spTree>
    <p:extLst>
      <p:ext uri="{BB962C8B-B14F-4D97-AF65-F5344CB8AC3E}">
        <p14:creationId xmlns:p14="http://schemas.microsoft.com/office/powerpoint/2010/main" val="291930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084DA-F773-F2BB-57B3-28A1D99C8DA9}"/>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5FB6E8E-7782-F48C-41D3-D6122B8FFFF9}"/>
              </a:ext>
            </a:extLst>
          </p:cNvPr>
          <p:cNvSpPr txBox="1"/>
          <p:nvPr/>
        </p:nvSpPr>
        <p:spPr>
          <a:xfrm>
            <a:off x="914400" y="533400"/>
            <a:ext cx="10896600" cy="4339650"/>
          </a:xfrm>
          <a:prstGeom prst="rect">
            <a:avLst/>
          </a:prstGeom>
          <a:noFill/>
        </p:spPr>
        <p:txBody>
          <a:bodyPr wrap="square" rtlCol="0">
            <a:spAutoFit/>
          </a:bodyPr>
          <a:lstStyle/>
          <a:p>
            <a:pPr rtl="0"/>
            <a:r>
              <a:rPr lang="es-MX" b="1" dirty="0"/>
              <a:t>Novedades del SUA 3.6.6</a:t>
            </a:r>
          </a:p>
          <a:p>
            <a:pPr rtl="0"/>
            <a:endParaRPr lang="es-MX" b="1" dirty="0"/>
          </a:p>
          <a:p>
            <a:pPr rtl="0"/>
            <a:endParaRPr lang="es-MX" b="1" dirty="0"/>
          </a:p>
          <a:p>
            <a:r>
              <a:rPr lang="es-MX" b="1" dirty="0">
                <a:solidFill>
                  <a:srgbClr val="FF0000"/>
                </a:solidFill>
              </a:rPr>
              <a:t>Adecuaciones: </a:t>
            </a:r>
          </a:p>
          <a:p>
            <a:endParaRPr lang="es-MX" dirty="0"/>
          </a:p>
          <a:p>
            <a:pPr lvl="1" algn="just"/>
            <a:r>
              <a:rPr lang="es-MX" sz="2400" dirty="0"/>
              <a:t>incorpora la opción para configurar patrones de </a:t>
            </a:r>
            <a:r>
              <a:rPr lang="es-MX" sz="2400" b="1" dirty="0">
                <a:hlinkClick r:id="rId2"/>
              </a:rPr>
              <a:t>plataformas digitales</a:t>
            </a:r>
            <a:r>
              <a:rPr lang="es-MX" sz="2400" dirty="0"/>
              <a:t>, lo que facilitará el cumplimiento de sus deberes ante el Seguro Social, y </a:t>
            </a:r>
          </a:p>
          <a:p>
            <a:pPr lvl="1" algn="just"/>
            <a:r>
              <a:rPr lang="es-MX" sz="2400" dirty="0"/>
              <a:t>se elimina la posibilidad de realizar donativos al Fideicomiso Fuerza México (FUNDEMEX), y se refuerza la validación del registro correcto del salario mínimo, la Unidad de Medida y Actualización (</a:t>
            </a:r>
            <a:r>
              <a:rPr lang="es-MX" sz="2400" b="1" dirty="0"/>
              <a:t>UMA</a:t>
            </a:r>
            <a:r>
              <a:rPr lang="es-MX" sz="2400" dirty="0"/>
              <a:t>) y el valor Infonavit (Unidad Mixta Infonavit -</a:t>
            </a:r>
            <a:r>
              <a:rPr lang="es-MX" sz="2400" b="1" dirty="0"/>
              <a:t>UMI</a:t>
            </a:r>
            <a:r>
              <a:rPr lang="es-MX" sz="2400" dirty="0"/>
              <a:t>-) vigentes a la fecha, y se actualizan los factores de recargos aplicables desde julio de 1997 hasta mayo de 2025</a:t>
            </a:r>
          </a:p>
          <a:p>
            <a:endParaRPr lang="es-MX" dirty="0"/>
          </a:p>
        </p:txBody>
      </p:sp>
    </p:spTree>
    <p:extLst>
      <p:ext uri="{BB962C8B-B14F-4D97-AF65-F5344CB8AC3E}">
        <p14:creationId xmlns:p14="http://schemas.microsoft.com/office/powerpoint/2010/main" val="1217791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E80EF-EE5B-D4D7-6513-D300D59C0ECB}"/>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542A46EE-B5A8-FB15-220F-BEEDDAAB1E23}"/>
              </a:ext>
            </a:extLst>
          </p:cNvPr>
          <p:cNvSpPr txBox="1"/>
          <p:nvPr/>
        </p:nvSpPr>
        <p:spPr>
          <a:xfrm>
            <a:off x="914400" y="533400"/>
            <a:ext cx="10896600" cy="3693319"/>
          </a:xfrm>
          <a:prstGeom prst="rect">
            <a:avLst/>
          </a:prstGeom>
          <a:noFill/>
        </p:spPr>
        <p:txBody>
          <a:bodyPr wrap="square" rtlCol="0">
            <a:spAutoFit/>
          </a:bodyPr>
          <a:lstStyle/>
          <a:p>
            <a:pPr rtl="0"/>
            <a:r>
              <a:rPr lang="es-MX" b="1" dirty="0"/>
              <a:t>Novedades del SUA 3.6.6</a:t>
            </a:r>
          </a:p>
          <a:p>
            <a:pPr rtl="0"/>
            <a:endParaRPr lang="es-MX" b="1" dirty="0"/>
          </a:p>
          <a:p>
            <a:endParaRPr lang="es-MX" dirty="0"/>
          </a:p>
          <a:p>
            <a:pPr fontAlgn="base"/>
            <a:r>
              <a:rPr lang="es-MX" b="1" dirty="0"/>
              <a:t>Respaldo de información:</a:t>
            </a:r>
            <a:r>
              <a:rPr lang="es-MX" dirty="0"/>
              <a:t> Antes de instalar la nueva versión, es indispensable respaldar la base de datos del SUA utilizando la herramienta de utilerías del sistema</a:t>
            </a:r>
          </a:p>
          <a:p>
            <a:pPr fontAlgn="base"/>
            <a:endParaRPr lang="es-MX" dirty="0"/>
          </a:p>
          <a:p>
            <a:pPr fontAlgn="base"/>
            <a:r>
              <a:rPr lang="es-MX" b="1" dirty="0"/>
              <a:t>Requisitos técnicos:</a:t>
            </a:r>
            <a:r>
              <a:rPr lang="es-MX" dirty="0"/>
              <a:t> Se recomienda tener el sistema operativo actualizado, privilegios de administrador y que el idioma y formato regional de Windows estén configurados en español de México, con formato de fecha </a:t>
            </a:r>
            <a:r>
              <a:rPr lang="es-MX" dirty="0" err="1"/>
              <a:t>dd</a:t>
            </a:r>
            <a:r>
              <a:rPr lang="es-MX" dirty="0"/>
              <a:t>/mm/</a:t>
            </a:r>
            <a:r>
              <a:rPr lang="es-MX" dirty="0" err="1"/>
              <a:t>aaaa</a:t>
            </a:r>
            <a:r>
              <a:rPr lang="es-MX" dirty="0"/>
              <a:t> y moneda con coma para miles y punto para decimales</a:t>
            </a:r>
          </a:p>
          <a:p>
            <a:pPr fontAlgn="base"/>
            <a:endParaRPr lang="es-MX" dirty="0"/>
          </a:p>
          <a:p>
            <a:pPr fontAlgn="base"/>
            <a:r>
              <a:rPr lang="es-MX" b="1" dirty="0"/>
              <a:t>Instalación para nuevos usuarios:</a:t>
            </a:r>
            <a:r>
              <a:rPr lang="es-MX" dirty="0"/>
              <a:t> Si es la primera vez que se instala el SUA, se debe </a:t>
            </a:r>
            <a:r>
              <a:rPr lang="es-MX" dirty="0">
                <a:hlinkClick r:id="rId2"/>
              </a:rPr>
              <a:t>instalar primero la versión 3.5.3</a:t>
            </a:r>
            <a:r>
              <a:rPr lang="es-MX" dirty="0"/>
              <a:t> y posteriormente </a:t>
            </a:r>
            <a:r>
              <a:rPr lang="es-MX" dirty="0">
                <a:hlinkClick r:id="rId3"/>
              </a:rPr>
              <a:t>actualizar a la 3.6.6</a:t>
            </a:r>
            <a:endParaRPr lang="es-MX" dirty="0"/>
          </a:p>
          <a:p>
            <a:endParaRPr lang="es-MX" dirty="0"/>
          </a:p>
        </p:txBody>
      </p:sp>
    </p:spTree>
    <p:extLst>
      <p:ext uri="{BB962C8B-B14F-4D97-AF65-F5344CB8AC3E}">
        <p14:creationId xmlns:p14="http://schemas.microsoft.com/office/powerpoint/2010/main" val="3527531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8F2C0-A251-A6C4-7D24-47C22E2C0BCE}"/>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DBE336F8-ADAD-86B8-80A6-F907BD2056D6}"/>
              </a:ext>
            </a:extLst>
          </p:cNvPr>
          <p:cNvSpPr txBox="1"/>
          <p:nvPr/>
        </p:nvSpPr>
        <p:spPr>
          <a:xfrm>
            <a:off x="1512188" y="569467"/>
            <a:ext cx="9167622" cy="827405"/>
          </a:xfrm>
          <a:prstGeom prst="rect">
            <a:avLst/>
          </a:prstGeom>
        </p:spPr>
        <p:txBody>
          <a:bodyPr wrap="square" lIns="0" tIns="0" rIns="0" bIns="0" rtlCol="0" anchor="ctr">
            <a:normAutofit/>
          </a:bodyPr>
          <a:lstStyle/>
          <a:p>
            <a:pPr>
              <a:spcAft>
                <a:spcPts val="600"/>
              </a:spcAft>
            </a:pPr>
            <a:r>
              <a:rPr lang="en-US" sz="3600" b="0" i="0">
                <a:solidFill>
                  <a:srgbClr val="001F5F"/>
                </a:solidFill>
              </a:rPr>
              <a:t>J</a:t>
            </a:r>
          </a:p>
        </p:txBody>
      </p:sp>
      <p:pic>
        <p:nvPicPr>
          <p:cNvPr id="5" name="Imagen 4" descr="Interfaz de usuario gráfica, Texto&#10;&#10;El contenido generado por IA puede ser incorrecto.">
            <a:extLst>
              <a:ext uri="{FF2B5EF4-FFF2-40B4-BE49-F238E27FC236}">
                <a16:creationId xmlns:a16="http://schemas.microsoft.com/office/drawing/2014/main" id="{B5A5A949-75DE-EE43-85E4-AC8D55A8C41F}"/>
              </a:ext>
            </a:extLst>
          </p:cNvPr>
          <p:cNvPicPr>
            <a:picLocks noChangeAspect="1"/>
          </p:cNvPicPr>
          <p:nvPr/>
        </p:nvPicPr>
        <p:blipFill>
          <a:blip r:embed="rId2"/>
          <a:srcRect l="3638" r="-2" b="-2"/>
          <a:stretch>
            <a:fillRect/>
          </a:stretch>
        </p:blipFill>
        <p:spPr>
          <a:xfrm>
            <a:off x="533400" y="457200"/>
            <a:ext cx="11049000" cy="6096000"/>
          </a:xfrm>
          <a:prstGeom prst="rect">
            <a:avLst/>
          </a:prstGeom>
          <a:noFill/>
        </p:spPr>
      </p:pic>
    </p:spTree>
    <p:extLst>
      <p:ext uri="{BB962C8B-B14F-4D97-AF65-F5344CB8AC3E}">
        <p14:creationId xmlns:p14="http://schemas.microsoft.com/office/powerpoint/2010/main" val="1182928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AFADC-96C1-DF89-6622-746A2676DAC9}"/>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727303B1-5CB5-3533-57B2-765DDCE3A281}"/>
              </a:ext>
            </a:extLst>
          </p:cNvPr>
          <p:cNvSpPr txBox="1"/>
          <p:nvPr/>
        </p:nvSpPr>
        <p:spPr>
          <a:xfrm>
            <a:off x="1512188" y="569467"/>
            <a:ext cx="9167622" cy="827405"/>
          </a:xfrm>
          <a:prstGeom prst="rect">
            <a:avLst/>
          </a:prstGeom>
        </p:spPr>
        <p:txBody>
          <a:bodyPr wrap="square" lIns="0" tIns="0" rIns="0" bIns="0" rtlCol="0" anchor="ctr">
            <a:normAutofit/>
          </a:bodyPr>
          <a:lstStyle/>
          <a:p>
            <a:pPr>
              <a:spcAft>
                <a:spcPts val="600"/>
              </a:spcAft>
            </a:pPr>
            <a:r>
              <a:rPr lang="en-US" sz="3600" b="0" i="0">
                <a:solidFill>
                  <a:srgbClr val="001F5F"/>
                </a:solidFill>
              </a:rPr>
              <a:t>J</a:t>
            </a:r>
          </a:p>
        </p:txBody>
      </p:sp>
      <p:pic>
        <p:nvPicPr>
          <p:cNvPr id="7" name="Imagen 6">
            <a:extLst>
              <a:ext uri="{FF2B5EF4-FFF2-40B4-BE49-F238E27FC236}">
                <a16:creationId xmlns:a16="http://schemas.microsoft.com/office/drawing/2014/main" id="{33604404-4C5F-E5FD-34C4-E827925C17A4}"/>
              </a:ext>
            </a:extLst>
          </p:cNvPr>
          <p:cNvPicPr>
            <a:picLocks noChangeAspect="1"/>
          </p:cNvPicPr>
          <p:nvPr/>
        </p:nvPicPr>
        <p:blipFill>
          <a:blip r:embed="rId2"/>
          <a:stretch>
            <a:fillRect/>
          </a:stretch>
        </p:blipFill>
        <p:spPr>
          <a:xfrm>
            <a:off x="419100" y="228601"/>
            <a:ext cx="11353800" cy="6324600"/>
          </a:xfrm>
          <a:prstGeom prst="rect">
            <a:avLst/>
          </a:prstGeom>
        </p:spPr>
      </p:pic>
    </p:spTree>
    <p:extLst>
      <p:ext uri="{BB962C8B-B14F-4D97-AF65-F5344CB8AC3E}">
        <p14:creationId xmlns:p14="http://schemas.microsoft.com/office/powerpoint/2010/main" val="2874332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E36FE-097D-C8ED-F124-000EC1501A6B}"/>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CE402C9F-4B37-4794-2C6D-179A140CDD3A}"/>
              </a:ext>
            </a:extLst>
          </p:cNvPr>
          <p:cNvSpPr txBox="1"/>
          <p:nvPr/>
        </p:nvSpPr>
        <p:spPr>
          <a:xfrm>
            <a:off x="1512188" y="569467"/>
            <a:ext cx="9167622" cy="827405"/>
          </a:xfrm>
          <a:prstGeom prst="rect">
            <a:avLst/>
          </a:prstGeom>
        </p:spPr>
        <p:txBody>
          <a:bodyPr wrap="square" lIns="0" tIns="0" rIns="0" bIns="0" rtlCol="0" anchor="ctr">
            <a:normAutofit/>
          </a:bodyPr>
          <a:lstStyle/>
          <a:p>
            <a:pPr>
              <a:spcAft>
                <a:spcPts val="600"/>
              </a:spcAft>
            </a:pPr>
            <a:r>
              <a:rPr lang="en-US" sz="3600" b="0" i="0">
                <a:solidFill>
                  <a:srgbClr val="001F5F"/>
                </a:solidFill>
              </a:rPr>
              <a:t>J</a:t>
            </a:r>
          </a:p>
        </p:txBody>
      </p:sp>
      <p:pic>
        <p:nvPicPr>
          <p:cNvPr id="3" name="Imagen 2">
            <a:extLst>
              <a:ext uri="{FF2B5EF4-FFF2-40B4-BE49-F238E27FC236}">
                <a16:creationId xmlns:a16="http://schemas.microsoft.com/office/drawing/2014/main" id="{327892C0-9A06-9677-C92A-71AF1B76BE39}"/>
              </a:ext>
            </a:extLst>
          </p:cNvPr>
          <p:cNvPicPr>
            <a:picLocks noChangeAspect="1"/>
          </p:cNvPicPr>
          <p:nvPr/>
        </p:nvPicPr>
        <p:blipFill>
          <a:blip r:embed="rId2"/>
          <a:stretch>
            <a:fillRect/>
          </a:stretch>
        </p:blipFill>
        <p:spPr>
          <a:xfrm>
            <a:off x="852487" y="247650"/>
            <a:ext cx="10487025" cy="6362700"/>
          </a:xfrm>
          <a:prstGeom prst="rect">
            <a:avLst/>
          </a:prstGeom>
        </p:spPr>
      </p:pic>
    </p:spTree>
    <p:extLst>
      <p:ext uri="{BB962C8B-B14F-4D97-AF65-F5344CB8AC3E}">
        <p14:creationId xmlns:p14="http://schemas.microsoft.com/office/powerpoint/2010/main" val="2267763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C9762-4FAD-7DD6-B9D5-31743B9F070A}"/>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9DF96F9A-64B4-91D7-AC5A-418AACB89C99}"/>
              </a:ext>
            </a:extLst>
          </p:cNvPr>
          <p:cNvSpPr txBox="1"/>
          <p:nvPr/>
        </p:nvSpPr>
        <p:spPr>
          <a:xfrm>
            <a:off x="1512188" y="569467"/>
            <a:ext cx="9167622" cy="827405"/>
          </a:xfrm>
          <a:prstGeom prst="rect">
            <a:avLst/>
          </a:prstGeom>
        </p:spPr>
        <p:txBody>
          <a:bodyPr wrap="square" lIns="0" tIns="0" rIns="0" bIns="0" rtlCol="0" anchor="ctr">
            <a:normAutofit/>
          </a:bodyPr>
          <a:lstStyle/>
          <a:p>
            <a:pPr>
              <a:spcAft>
                <a:spcPts val="600"/>
              </a:spcAft>
            </a:pPr>
            <a:r>
              <a:rPr lang="en-US" sz="3600" b="0" i="0">
                <a:solidFill>
                  <a:srgbClr val="001F5F"/>
                </a:solidFill>
              </a:rPr>
              <a:t>J</a:t>
            </a:r>
          </a:p>
        </p:txBody>
      </p:sp>
      <p:pic>
        <p:nvPicPr>
          <p:cNvPr id="5" name="Imagen 4">
            <a:extLst>
              <a:ext uri="{FF2B5EF4-FFF2-40B4-BE49-F238E27FC236}">
                <a16:creationId xmlns:a16="http://schemas.microsoft.com/office/drawing/2014/main" id="{7C6B9FC4-0ADB-19DC-C15D-DB635C64DC3E}"/>
              </a:ext>
            </a:extLst>
          </p:cNvPr>
          <p:cNvPicPr>
            <a:picLocks noChangeAspect="1"/>
          </p:cNvPicPr>
          <p:nvPr/>
        </p:nvPicPr>
        <p:blipFill>
          <a:blip r:embed="rId2"/>
          <a:stretch>
            <a:fillRect/>
          </a:stretch>
        </p:blipFill>
        <p:spPr>
          <a:xfrm>
            <a:off x="242887" y="476250"/>
            <a:ext cx="11706225" cy="5905500"/>
          </a:xfrm>
          <a:prstGeom prst="rect">
            <a:avLst/>
          </a:prstGeom>
        </p:spPr>
      </p:pic>
    </p:spTree>
    <p:extLst>
      <p:ext uri="{BB962C8B-B14F-4D97-AF65-F5344CB8AC3E}">
        <p14:creationId xmlns:p14="http://schemas.microsoft.com/office/powerpoint/2010/main" val="1682398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89866-EC0C-95C9-9579-89CC3EE7D9C3}"/>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2CFE6DB0-B970-5159-2EB4-11DD6137A5D7}"/>
              </a:ext>
            </a:extLst>
          </p:cNvPr>
          <p:cNvSpPr txBox="1"/>
          <p:nvPr/>
        </p:nvSpPr>
        <p:spPr>
          <a:xfrm>
            <a:off x="1512188" y="569467"/>
            <a:ext cx="9167622" cy="827405"/>
          </a:xfrm>
          <a:prstGeom prst="rect">
            <a:avLst/>
          </a:prstGeom>
        </p:spPr>
        <p:txBody>
          <a:bodyPr wrap="square" lIns="0" tIns="0" rIns="0" bIns="0" rtlCol="0" anchor="ctr">
            <a:normAutofit/>
          </a:bodyPr>
          <a:lstStyle/>
          <a:p>
            <a:pPr>
              <a:spcAft>
                <a:spcPts val="600"/>
              </a:spcAft>
            </a:pPr>
            <a:r>
              <a:rPr lang="en-US" sz="3600" b="0" i="0">
                <a:solidFill>
                  <a:srgbClr val="001F5F"/>
                </a:solidFill>
              </a:rPr>
              <a:t>J</a:t>
            </a:r>
          </a:p>
        </p:txBody>
      </p:sp>
      <p:pic>
        <p:nvPicPr>
          <p:cNvPr id="5" name="Imagen 4">
            <a:extLst>
              <a:ext uri="{FF2B5EF4-FFF2-40B4-BE49-F238E27FC236}">
                <a16:creationId xmlns:a16="http://schemas.microsoft.com/office/drawing/2014/main" id="{D5B4F1D3-6F91-242E-0B68-8FB5490973F0}"/>
              </a:ext>
            </a:extLst>
          </p:cNvPr>
          <p:cNvPicPr>
            <a:picLocks noChangeAspect="1"/>
          </p:cNvPicPr>
          <p:nvPr/>
        </p:nvPicPr>
        <p:blipFill>
          <a:blip r:embed="rId2"/>
          <a:stretch>
            <a:fillRect/>
          </a:stretch>
        </p:blipFill>
        <p:spPr>
          <a:xfrm>
            <a:off x="1066800" y="328612"/>
            <a:ext cx="10591800" cy="6200775"/>
          </a:xfrm>
          <a:prstGeom prst="rect">
            <a:avLst/>
          </a:prstGeom>
        </p:spPr>
      </p:pic>
    </p:spTree>
    <p:extLst>
      <p:ext uri="{BB962C8B-B14F-4D97-AF65-F5344CB8AC3E}">
        <p14:creationId xmlns:p14="http://schemas.microsoft.com/office/powerpoint/2010/main" val="3034977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C6111-3677-CE3A-0C2A-745EF09C1B07}"/>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79D1F3BF-E601-7CCB-A29E-B64DAAD9526B}"/>
              </a:ext>
            </a:extLst>
          </p:cNvPr>
          <p:cNvSpPr txBox="1"/>
          <p:nvPr/>
        </p:nvSpPr>
        <p:spPr>
          <a:xfrm>
            <a:off x="1512188" y="569467"/>
            <a:ext cx="9167622" cy="827405"/>
          </a:xfrm>
          <a:prstGeom prst="rect">
            <a:avLst/>
          </a:prstGeom>
        </p:spPr>
        <p:txBody>
          <a:bodyPr wrap="square" lIns="0" tIns="0" rIns="0" bIns="0" rtlCol="0" anchor="ctr">
            <a:normAutofit/>
          </a:bodyPr>
          <a:lstStyle/>
          <a:p>
            <a:pPr>
              <a:spcAft>
                <a:spcPts val="600"/>
              </a:spcAft>
            </a:pPr>
            <a:r>
              <a:rPr lang="en-US" sz="3600" b="0" i="0">
                <a:solidFill>
                  <a:srgbClr val="001F5F"/>
                </a:solidFill>
              </a:rPr>
              <a:t>J</a:t>
            </a:r>
          </a:p>
        </p:txBody>
      </p:sp>
      <p:pic>
        <p:nvPicPr>
          <p:cNvPr id="5" name="Imagen 4">
            <a:extLst>
              <a:ext uri="{FF2B5EF4-FFF2-40B4-BE49-F238E27FC236}">
                <a16:creationId xmlns:a16="http://schemas.microsoft.com/office/drawing/2014/main" id="{44FB0173-A9C5-C09F-E3C6-7670877B17F6}"/>
              </a:ext>
            </a:extLst>
          </p:cNvPr>
          <p:cNvPicPr>
            <a:picLocks noChangeAspect="1"/>
          </p:cNvPicPr>
          <p:nvPr/>
        </p:nvPicPr>
        <p:blipFill>
          <a:blip r:embed="rId2"/>
          <a:stretch>
            <a:fillRect/>
          </a:stretch>
        </p:blipFill>
        <p:spPr>
          <a:xfrm>
            <a:off x="838200" y="509587"/>
            <a:ext cx="10668000" cy="5838825"/>
          </a:xfrm>
          <a:prstGeom prst="rect">
            <a:avLst/>
          </a:prstGeom>
        </p:spPr>
      </p:pic>
    </p:spTree>
    <p:extLst>
      <p:ext uri="{BB962C8B-B14F-4D97-AF65-F5344CB8AC3E}">
        <p14:creationId xmlns:p14="http://schemas.microsoft.com/office/powerpoint/2010/main" val="678005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8CA7B-DEFA-6893-5795-359AAAA2613A}"/>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E8E1D475-FC1F-9D74-2D1F-AAF2DA4F6027}"/>
              </a:ext>
            </a:extLst>
          </p:cNvPr>
          <p:cNvSpPr txBox="1"/>
          <p:nvPr/>
        </p:nvSpPr>
        <p:spPr>
          <a:xfrm>
            <a:off x="1512188" y="569467"/>
            <a:ext cx="9167622" cy="827405"/>
          </a:xfrm>
          <a:prstGeom prst="rect">
            <a:avLst/>
          </a:prstGeom>
        </p:spPr>
        <p:txBody>
          <a:bodyPr wrap="square" lIns="0" tIns="0" rIns="0" bIns="0" rtlCol="0" anchor="ctr">
            <a:normAutofit/>
          </a:bodyPr>
          <a:lstStyle/>
          <a:p>
            <a:pPr>
              <a:spcAft>
                <a:spcPts val="600"/>
              </a:spcAft>
            </a:pPr>
            <a:r>
              <a:rPr lang="en-US" sz="3600" b="0" i="0">
                <a:solidFill>
                  <a:srgbClr val="001F5F"/>
                </a:solidFill>
              </a:rPr>
              <a:t>J</a:t>
            </a:r>
          </a:p>
        </p:txBody>
      </p:sp>
      <p:pic>
        <p:nvPicPr>
          <p:cNvPr id="5" name="Imagen 4">
            <a:extLst>
              <a:ext uri="{FF2B5EF4-FFF2-40B4-BE49-F238E27FC236}">
                <a16:creationId xmlns:a16="http://schemas.microsoft.com/office/drawing/2014/main" id="{A0211C15-8E10-F0E8-7FC3-C0E893471FFE}"/>
              </a:ext>
            </a:extLst>
          </p:cNvPr>
          <p:cNvPicPr>
            <a:picLocks noChangeAspect="1"/>
          </p:cNvPicPr>
          <p:nvPr/>
        </p:nvPicPr>
        <p:blipFill>
          <a:blip r:embed="rId2"/>
          <a:stretch>
            <a:fillRect/>
          </a:stretch>
        </p:blipFill>
        <p:spPr>
          <a:xfrm>
            <a:off x="266700" y="309562"/>
            <a:ext cx="11658600" cy="6238875"/>
          </a:xfrm>
          <a:prstGeom prst="rect">
            <a:avLst/>
          </a:prstGeom>
        </p:spPr>
      </p:pic>
    </p:spTree>
    <p:extLst>
      <p:ext uri="{BB962C8B-B14F-4D97-AF65-F5344CB8AC3E}">
        <p14:creationId xmlns:p14="http://schemas.microsoft.com/office/powerpoint/2010/main" val="1203598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16D30-79FA-98C0-8526-E302A0B97E81}"/>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07C65BDB-E210-DD1C-6F7D-242E611C5AF6}"/>
              </a:ext>
            </a:extLst>
          </p:cNvPr>
          <p:cNvSpPr txBox="1"/>
          <p:nvPr/>
        </p:nvSpPr>
        <p:spPr>
          <a:xfrm>
            <a:off x="1512188" y="569467"/>
            <a:ext cx="9167622" cy="827405"/>
          </a:xfrm>
          <a:prstGeom prst="rect">
            <a:avLst/>
          </a:prstGeom>
        </p:spPr>
        <p:txBody>
          <a:bodyPr wrap="square" lIns="0" tIns="0" rIns="0" bIns="0" rtlCol="0" anchor="ctr">
            <a:normAutofit/>
          </a:bodyPr>
          <a:lstStyle/>
          <a:p>
            <a:pPr>
              <a:spcAft>
                <a:spcPts val="600"/>
              </a:spcAft>
            </a:pPr>
            <a:r>
              <a:rPr lang="en-US" sz="3600" b="0" i="0">
                <a:solidFill>
                  <a:srgbClr val="001F5F"/>
                </a:solidFill>
              </a:rPr>
              <a:t>J</a:t>
            </a:r>
          </a:p>
        </p:txBody>
      </p:sp>
      <p:pic>
        <p:nvPicPr>
          <p:cNvPr id="3" name="Imagen 2">
            <a:extLst>
              <a:ext uri="{FF2B5EF4-FFF2-40B4-BE49-F238E27FC236}">
                <a16:creationId xmlns:a16="http://schemas.microsoft.com/office/drawing/2014/main" id="{4D309DE2-04F8-A655-660F-84C63DC4A3E0}"/>
              </a:ext>
            </a:extLst>
          </p:cNvPr>
          <p:cNvPicPr>
            <a:picLocks noChangeAspect="1"/>
          </p:cNvPicPr>
          <p:nvPr/>
        </p:nvPicPr>
        <p:blipFill>
          <a:blip r:embed="rId2"/>
          <a:stretch>
            <a:fillRect/>
          </a:stretch>
        </p:blipFill>
        <p:spPr>
          <a:xfrm>
            <a:off x="242887" y="319087"/>
            <a:ext cx="11706225" cy="6219825"/>
          </a:xfrm>
          <a:prstGeom prst="rect">
            <a:avLst/>
          </a:prstGeom>
        </p:spPr>
      </p:pic>
    </p:spTree>
    <p:extLst>
      <p:ext uri="{BB962C8B-B14F-4D97-AF65-F5344CB8AC3E}">
        <p14:creationId xmlns:p14="http://schemas.microsoft.com/office/powerpoint/2010/main" val="3751866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A15AB-3F98-8C69-BBB9-7B43C2C3899B}"/>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E64C9F2A-7ACB-2DD3-E4E3-859783A2BB09}"/>
              </a:ext>
            </a:extLst>
          </p:cNvPr>
          <p:cNvSpPr txBox="1"/>
          <p:nvPr/>
        </p:nvSpPr>
        <p:spPr>
          <a:xfrm>
            <a:off x="914400" y="533400"/>
            <a:ext cx="10896600" cy="369332"/>
          </a:xfrm>
          <a:prstGeom prst="rect">
            <a:avLst/>
          </a:prstGeom>
          <a:noFill/>
        </p:spPr>
        <p:txBody>
          <a:bodyPr wrap="square" rtlCol="0">
            <a:spAutoFit/>
          </a:bodyPr>
          <a:lstStyle/>
          <a:p>
            <a:r>
              <a:rPr lang="es-MX" dirty="0"/>
              <a:t>J</a:t>
            </a:r>
          </a:p>
        </p:txBody>
      </p:sp>
      <p:pic>
        <p:nvPicPr>
          <p:cNvPr id="3" name="Imagen 2">
            <a:extLst>
              <a:ext uri="{FF2B5EF4-FFF2-40B4-BE49-F238E27FC236}">
                <a16:creationId xmlns:a16="http://schemas.microsoft.com/office/drawing/2014/main" id="{6CE64E7B-7CFD-70E7-0EC4-A47A165B854F}"/>
              </a:ext>
            </a:extLst>
          </p:cNvPr>
          <p:cNvPicPr>
            <a:picLocks noChangeAspect="1"/>
          </p:cNvPicPr>
          <p:nvPr/>
        </p:nvPicPr>
        <p:blipFill>
          <a:blip r:embed="rId2"/>
          <a:stretch>
            <a:fillRect/>
          </a:stretch>
        </p:blipFill>
        <p:spPr>
          <a:xfrm>
            <a:off x="261937" y="385762"/>
            <a:ext cx="11668125" cy="6319838"/>
          </a:xfrm>
          <a:prstGeom prst="rect">
            <a:avLst/>
          </a:prstGeom>
        </p:spPr>
      </p:pic>
    </p:spTree>
    <p:extLst>
      <p:ext uri="{BB962C8B-B14F-4D97-AF65-F5344CB8AC3E}">
        <p14:creationId xmlns:p14="http://schemas.microsoft.com/office/powerpoint/2010/main" val="3359901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CE54A-6775-E8B7-26FF-1D93129EEA80}"/>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6886F41E-FD7B-45D6-110B-3AB20863C6CF}"/>
              </a:ext>
            </a:extLst>
          </p:cNvPr>
          <p:cNvSpPr txBox="1"/>
          <p:nvPr/>
        </p:nvSpPr>
        <p:spPr>
          <a:xfrm>
            <a:off x="914400" y="533400"/>
            <a:ext cx="10896600" cy="369332"/>
          </a:xfrm>
          <a:prstGeom prst="rect">
            <a:avLst/>
          </a:prstGeom>
          <a:noFill/>
        </p:spPr>
        <p:txBody>
          <a:bodyPr wrap="square" rtlCol="0">
            <a:spAutoFit/>
          </a:bodyPr>
          <a:lstStyle/>
          <a:p>
            <a:r>
              <a:rPr lang="es-MX" dirty="0"/>
              <a:t>J</a:t>
            </a:r>
          </a:p>
        </p:txBody>
      </p:sp>
      <p:pic>
        <p:nvPicPr>
          <p:cNvPr id="5" name="Imagen 4">
            <a:extLst>
              <a:ext uri="{FF2B5EF4-FFF2-40B4-BE49-F238E27FC236}">
                <a16:creationId xmlns:a16="http://schemas.microsoft.com/office/drawing/2014/main" id="{E1CA6D07-C242-11EC-2B01-88165A20EF22}"/>
              </a:ext>
            </a:extLst>
          </p:cNvPr>
          <p:cNvPicPr>
            <a:picLocks noChangeAspect="1"/>
          </p:cNvPicPr>
          <p:nvPr/>
        </p:nvPicPr>
        <p:blipFill>
          <a:blip r:embed="rId2"/>
          <a:stretch>
            <a:fillRect/>
          </a:stretch>
        </p:blipFill>
        <p:spPr>
          <a:xfrm>
            <a:off x="176212" y="395287"/>
            <a:ext cx="11839575" cy="6067425"/>
          </a:xfrm>
          <a:prstGeom prst="rect">
            <a:avLst/>
          </a:prstGeom>
        </p:spPr>
      </p:pic>
    </p:spTree>
    <p:extLst>
      <p:ext uri="{BB962C8B-B14F-4D97-AF65-F5344CB8AC3E}">
        <p14:creationId xmlns:p14="http://schemas.microsoft.com/office/powerpoint/2010/main" val="753737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2040C-056A-C9B3-356B-E55EF47C0F6F}"/>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CCB16640-4134-EB9B-E63A-B9043EAB9405}"/>
              </a:ext>
            </a:extLst>
          </p:cNvPr>
          <p:cNvSpPr txBox="1"/>
          <p:nvPr/>
        </p:nvSpPr>
        <p:spPr>
          <a:xfrm>
            <a:off x="914400" y="533400"/>
            <a:ext cx="10896600" cy="369332"/>
          </a:xfrm>
          <a:prstGeom prst="rect">
            <a:avLst/>
          </a:prstGeom>
          <a:noFill/>
        </p:spPr>
        <p:txBody>
          <a:bodyPr wrap="square" rtlCol="0">
            <a:spAutoFit/>
          </a:bodyPr>
          <a:lstStyle/>
          <a:p>
            <a:r>
              <a:rPr lang="es-MX" dirty="0"/>
              <a:t>J</a:t>
            </a:r>
          </a:p>
        </p:txBody>
      </p:sp>
      <p:pic>
        <p:nvPicPr>
          <p:cNvPr id="3" name="Imagen 2">
            <a:extLst>
              <a:ext uri="{FF2B5EF4-FFF2-40B4-BE49-F238E27FC236}">
                <a16:creationId xmlns:a16="http://schemas.microsoft.com/office/drawing/2014/main" id="{5C46D419-8CA5-32C1-BDE9-B6DF900DEFBD}"/>
              </a:ext>
            </a:extLst>
          </p:cNvPr>
          <p:cNvPicPr>
            <a:picLocks noChangeAspect="1"/>
          </p:cNvPicPr>
          <p:nvPr/>
        </p:nvPicPr>
        <p:blipFill>
          <a:blip r:embed="rId2"/>
          <a:stretch>
            <a:fillRect/>
          </a:stretch>
        </p:blipFill>
        <p:spPr>
          <a:xfrm>
            <a:off x="866775" y="247650"/>
            <a:ext cx="10458450" cy="6362700"/>
          </a:xfrm>
          <a:prstGeom prst="rect">
            <a:avLst/>
          </a:prstGeom>
        </p:spPr>
      </p:pic>
    </p:spTree>
    <p:extLst>
      <p:ext uri="{BB962C8B-B14F-4D97-AF65-F5344CB8AC3E}">
        <p14:creationId xmlns:p14="http://schemas.microsoft.com/office/powerpoint/2010/main" val="2992395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F5567-46F9-E9B0-BA6E-26CB9E236E0D}"/>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2D6F2903-EFE6-730E-86F4-7F7B3875B9E8}"/>
              </a:ext>
            </a:extLst>
          </p:cNvPr>
          <p:cNvSpPr txBox="1"/>
          <p:nvPr/>
        </p:nvSpPr>
        <p:spPr>
          <a:xfrm>
            <a:off x="914400" y="533400"/>
            <a:ext cx="10896600" cy="369332"/>
          </a:xfrm>
          <a:prstGeom prst="rect">
            <a:avLst/>
          </a:prstGeom>
          <a:noFill/>
        </p:spPr>
        <p:txBody>
          <a:bodyPr wrap="square" rtlCol="0">
            <a:spAutoFit/>
          </a:bodyPr>
          <a:lstStyle/>
          <a:p>
            <a:r>
              <a:rPr lang="es-MX" dirty="0"/>
              <a:t>J</a:t>
            </a:r>
          </a:p>
        </p:txBody>
      </p:sp>
      <p:pic>
        <p:nvPicPr>
          <p:cNvPr id="5" name="Imagen 4">
            <a:extLst>
              <a:ext uri="{FF2B5EF4-FFF2-40B4-BE49-F238E27FC236}">
                <a16:creationId xmlns:a16="http://schemas.microsoft.com/office/drawing/2014/main" id="{8B1AFEA1-E8F2-35A0-5B98-892D41E45D9A}"/>
              </a:ext>
            </a:extLst>
          </p:cNvPr>
          <p:cNvPicPr>
            <a:picLocks noChangeAspect="1"/>
          </p:cNvPicPr>
          <p:nvPr/>
        </p:nvPicPr>
        <p:blipFill>
          <a:blip r:embed="rId2"/>
          <a:stretch>
            <a:fillRect/>
          </a:stretch>
        </p:blipFill>
        <p:spPr>
          <a:xfrm>
            <a:off x="433387" y="161925"/>
            <a:ext cx="11325225" cy="6534150"/>
          </a:xfrm>
          <a:prstGeom prst="rect">
            <a:avLst/>
          </a:prstGeom>
        </p:spPr>
      </p:pic>
    </p:spTree>
    <p:extLst>
      <p:ext uri="{BB962C8B-B14F-4D97-AF65-F5344CB8AC3E}">
        <p14:creationId xmlns:p14="http://schemas.microsoft.com/office/powerpoint/2010/main" val="296525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EF79F-B0BB-AAF0-75D2-C071ACC2F15D}"/>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684F144D-41F9-81B6-2772-8D40BC37F113}"/>
              </a:ext>
            </a:extLst>
          </p:cNvPr>
          <p:cNvSpPr txBox="1"/>
          <p:nvPr/>
        </p:nvSpPr>
        <p:spPr>
          <a:xfrm>
            <a:off x="1512188" y="569467"/>
            <a:ext cx="9167622" cy="827405"/>
          </a:xfrm>
          <a:prstGeom prst="rect">
            <a:avLst/>
          </a:prstGeom>
        </p:spPr>
        <p:txBody>
          <a:bodyPr wrap="square" lIns="0" tIns="0" rIns="0" bIns="0" rtlCol="0" anchor="ctr">
            <a:normAutofit/>
          </a:bodyPr>
          <a:lstStyle/>
          <a:p>
            <a:pPr>
              <a:spcAft>
                <a:spcPts val="600"/>
              </a:spcAft>
            </a:pPr>
            <a:r>
              <a:rPr lang="en-US" sz="3600" b="0" i="0">
                <a:solidFill>
                  <a:srgbClr val="001F5F"/>
                </a:solidFill>
              </a:rPr>
              <a:t>J</a:t>
            </a:r>
          </a:p>
        </p:txBody>
      </p:sp>
      <p:pic>
        <p:nvPicPr>
          <p:cNvPr id="3" name="Imagen 2" descr="Texto&#10;&#10;El contenido generado por IA puede ser incorrecto.">
            <a:extLst>
              <a:ext uri="{FF2B5EF4-FFF2-40B4-BE49-F238E27FC236}">
                <a16:creationId xmlns:a16="http://schemas.microsoft.com/office/drawing/2014/main" id="{1BDC93EE-2CA1-17E5-B380-4A9E78291B9B}"/>
              </a:ext>
            </a:extLst>
          </p:cNvPr>
          <p:cNvPicPr>
            <a:picLocks noChangeAspect="1"/>
          </p:cNvPicPr>
          <p:nvPr/>
        </p:nvPicPr>
        <p:blipFill>
          <a:blip r:embed="rId2"/>
          <a:srcRect b="9567"/>
          <a:stretch>
            <a:fillRect/>
          </a:stretch>
        </p:blipFill>
        <p:spPr>
          <a:xfrm>
            <a:off x="609600" y="569467"/>
            <a:ext cx="10972800" cy="5907533"/>
          </a:xfrm>
          <a:prstGeom prst="rect">
            <a:avLst/>
          </a:prstGeom>
          <a:noFill/>
        </p:spPr>
      </p:pic>
    </p:spTree>
    <p:extLst>
      <p:ext uri="{BB962C8B-B14F-4D97-AF65-F5344CB8AC3E}">
        <p14:creationId xmlns:p14="http://schemas.microsoft.com/office/powerpoint/2010/main" val="1075679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96339" y="1532657"/>
            <a:ext cx="8000261" cy="1014081"/>
          </a:xfrm>
          <a:prstGeom prst="rect">
            <a:avLst/>
          </a:prstGeom>
        </p:spPr>
        <p:txBody>
          <a:bodyPr vert="horz" wrap="square" lIns="0" tIns="8467" rIns="0" bIns="0" rtlCol="0">
            <a:spAutoFit/>
          </a:bodyPr>
          <a:lstStyle/>
          <a:p>
            <a:pPr marL="8467">
              <a:spcBef>
                <a:spcPts val="67"/>
              </a:spcBef>
            </a:pPr>
            <a:r>
              <a:rPr sz="6534" spc="667" dirty="0">
                <a:solidFill>
                  <a:srgbClr val="000000"/>
                </a:solidFill>
                <a:latin typeface="Arial Narrow"/>
                <a:cs typeface="Arial Narrow"/>
              </a:rPr>
              <a:t>C</a:t>
            </a:r>
            <a:r>
              <a:rPr lang="es-MX" sz="6534" spc="667" dirty="0">
                <a:solidFill>
                  <a:srgbClr val="000000"/>
                </a:solidFill>
                <a:latin typeface="Arial Narrow"/>
                <a:cs typeface="Arial Narrow"/>
              </a:rPr>
              <a:t>AMBIOS</a:t>
            </a:r>
            <a:r>
              <a:rPr sz="6534" spc="-153" dirty="0">
                <a:solidFill>
                  <a:srgbClr val="000000"/>
                </a:solidFill>
                <a:latin typeface="Arial Narrow"/>
                <a:cs typeface="Arial Narrow"/>
              </a:rPr>
              <a:t> </a:t>
            </a:r>
            <a:r>
              <a:rPr sz="6534" spc="230" dirty="0">
                <a:solidFill>
                  <a:srgbClr val="000000"/>
                </a:solidFill>
                <a:latin typeface="Arial Narrow"/>
                <a:cs typeface="Arial Narrow"/>
              </a:rPr>
              <a:t>INFONAVIT</a:t>
            </a:r>
            <a:endParaRPr sz="6534" dirty="0">
              <a:latin typeface="Arial Narrow"/>
              <a:cs typeface="Arial Narrow"/>
            </a:endParaRPr>
          </a:p>
        </p:txBody>
      </p:sp>
      <p:pic>
        <p:nvPicPr>
          <p:cNvPr id="12" name="object 12"/>
          <p:cNvPicPr/>
          <p:nvPr/>
        </p:nvPicPr>
        <p:blipFill>
          <a:blip r:embed="rId2" cstate="print"/>
          <a:stretch>
            <a:fillRect/>
          </a:stretch>
        </p:blipFill>
        <p:spPr>
          <a:xfrm>
            <a:off x="4600794" y="3186399"/>
            <a:ext cx="3727459" cy="248283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39950" y="668082"/>
            <a:ext cx="13184505" cy="994631"/>
          </a:xfrm>
          <a:prstGeom prst="rect">
            <a:avLst/>
          </a:prstGeom>
        </p:spPr>
        <p:txBody>
          <a:bodyPr vert="horz" wrap="square" lIns="0" tIns="184912" rIns="0" bIns="0" rtlCol="0">
            <a:spAutoFit/>
          </a:bodyPr>
          <a:lstStyle/>
          <a:p>
            <a:pPr marL="12701">
              <a:lnSpc>
                <a:spcPts val="4236"/>
              </a:lnSpc>
              <a:spcBef>
                <a:spcPts val="100"/>
              </a:spcBef>
            </a:pPr>
            <a:r>
              <a:rPr dirty="0"/>
              <a:t>Fecha</a:t>
            </a:r>
            <a:r>
              <a:rPr spc="-10" dirty="0"/>
              <a:t> </a:t>
            </a:r>
            <a:r>
              <a:rPr dirty="0"/>
              <a:t>de</a:t>
            </a:r>
            <a:r>
              <a:rPr spc="-25" dirty="0"/>
              <a:t> </a:t>
            </a:r>
            <a:r>
              <a:rPr dirty="0"/>
              <a:t>inicio</a:t>
            </a:r>
            <a:r>
              <a:rPr spc="-10" dirty="0"/>
              <a:t> </a:t>
            </a:r>
            <a:r>
              <a:rPr dirty="0"/>
              <a:t>de</a:t>
            </a:r>
            <a:r>
              <a:rPr spc="-10" dirty="0"/>
              <a:t> </a:t>
            </a:r>
            <a:r>
              <a:rPr dirty="0"/>
              <a:t>los</a:t>
            </a:r>
            <a:r>
              <a:rPr spc="-25" dirty="0"/>
              <a:t> </a:t>
            </a:r>
            <a:r>
              <a:rPr spc="-10" dirty="0"/>
              <a:t>descuentos</a:t>
            </a:r>
          </a:p>
          <a:p>
            <a:pPr marL="12701">
              <a:lnSpc>
                <a:spcPts val="2075"/>
              </a:lnSpc>
            </a:pPr>
            <a:r>
              <a:rPr sz="1800" dirty="0"/>
              <a:t>Art.</a:t>
            </a:r>
            <a:r>
              <a:rPr sz="1800" spc="-15" dirty="0"/>
              <a:t> </a:t>
            </a:r>
            <a:r>
              <a:rPr sz="1800" dirty="0"/>
              <a:t>29,</a:t>
            </a:r>
            <a:r>
              <a:rPr sz="1800" spc="-5" dirty="0"/>
              <a:t> </a:t>
            </a:r>
            <a:r>
              <a:rPr sz="1800" dirty="0"/>
              <a:t>fracción</a:t>
            </a:r>
            <a:r>
              <a:rPr sz="1800" spc="-5" dirty="0"/>
              <a:t> </a:t>
            </a:r>
            <a:r>
              <a:rPr sz="1800" dirty="0"/>
              <a:t>II,</a:t>
            </a:r>
            <a:r>
              <a:rPr sz="1800" spc="-25" dirty="0"/>
              <a:t> </a:t>
            </a:r>
            <a:r>
              <a:rPr sz="1800" dirty="0"/>
              <a:t>42</a:t>
            </a:r>
            <a:r>
              <a:rPr sz="1800" spc="-5" dirty="0"/>
              <a:t> </a:t>
            </a:r>
            <a:r>
              <a:rPr sz="1800" dirty="0"/>
              <a:t>y</a:t>
            </a:r>
            <a:r>
              <a:rPr sz="1800" spc="-20" dirty="0"/>
              <a:t> </a:t>
            </a:r>
            <a:r>
              <a:rPr sz="1800" dirty="0"/>
              <a:t>44</a:t>
            </a:r>
            <a:r>
              <a:rPr sz="1800" spc="-5" dirty="0"/>
              <a:t> </a:t>
            </a:r>
            <a:r>
              <a:rPr sz="1800" dirty="0"/>
              <a:t>Ley</a:t>
            </a:r>
            <a:r>
              <a:rPr sz="1800" spc="-5" dirty="0"/>
              <a:t> </a:t>
            </a:r>
            <a:r>
              <a:rPr sz="1800" dirty="0"/>
              <a:t>del </a:t>
            </a:r>
            <a:r>
              <a:rPr sz="1800" spc="-10" dirty="0"/>
              <a:t>INFONAVIT</a:t>
            </a:r>
            <a:endParaRPr sz="1800"/>
          </a:p>
        </p:txBody>
      </p:sp>
      <p:grpSp>
        <p:nvGrpSpPr>
          <p:cNvPr id="3" name="object 3"/>
          <p:cNvGrpSpPr/>
          <p:nvPr/>
        </p:nvGrpSpPr>
        <p:grpSpPr>
          <a:xfrm>
            <a:off x="2033905" y="1505458"/>
            <a:ext cx="7154545" cy="4632960"/>
            <a:chOff x="2033904" y="1505458"/>
            <a:chExt cx="7154545" cy="4632960"/>
          </a:xfrm>
        </p:grpSpPr>
        <p:sp>
          <p:nvSpPr>
            <p:cNvPr id="4" name="object 4"/>
            <p:cNvSpPr/>
            <p:nvPr/>
          </p:nvSpPr>
          <p:spPr>
            <a:xfrm>
              <a:off x="2612262" y="1505458"/>
              <a:ext cx="6576059" cy="4632960"/>
            </a:xfrm>
            <a:custGeom>
              <a:avLst/>
              <a:gdLst/>
              <a:ahLst/>
              <a:cxnLst/>
              <a:rect l="l" t="t" r="r" b="b"/>
              <a:pathLst>
                <a:path w="6576059" h="4632960">
                  <a:moveTo>
                    <a:pt x="4259453" y="0"/>
                  </a:moveTo>
                  <a:lnTo>
                    <a:pt x="4259453" y="1158239"/>
                  </a:lnTo>
                  <a:lnTo>
                    <a:pt x="0" y="1158239"/>
                  </a:lnTo>
                  <a:lnTo>
                    <a:pt x="0" y="3474592"/>
                  </a:lnTo>
                  <a:lnTo>
                    <a:pt x="4259453" y="3474592"/>
                  </a:lnTo>
                  <a:lnTo>
                    <a:pt x="4259453" y="4632871"/>
                  </a:lnTo>
                  <a:lnTo>
                    <a:pt x="6575933" y="2316353"/>
                  </a:lnTo>
                  <a:lnTo>
                    <a:pt x="4259453" y="0"/>
                  </a:lnTo>
                  <a:close/>
                </a:path>
              </a:pathLst>
            </a:custGeom>
            <a:solidFill>
              <a:srgbClr val="CACCD2"/>
            </a:solidFill>
          </p:spPr>
          <p:txBody>
            <a:bodyPr wrap="square" lIns="0" tIns="0" rIns="0" bIns="0" rtlCol="0"/>
            <a:lstStyle/>
            <a:p>
              <a:pPr algn="l" defTabSz="914446" rtl="0">
                <a:defRPr/>
              </a:pPr>
              <a:endParaRPr>
                <a:latin typeface="Calibri"/>
                <a:ea typeface="+mn-ea"/>
                <a:cs typeface="+mn-cs"/>
              </a:endParaRPr>
            </a:p>
          </p:txBody>
        </p:sp>
        <p:sp>
          <p:nvSpPr>
            <p:cNvPr id="5" name="object 5"/>
            <p:cNvSpPr/>
            <p:nvPr/>
          </p:nvSpPr>
          <p:spPr>
            <a:xfrm>
              <a:off x="2040254" y="2895346"/>
              <a:ext cx="2490470" cy="1853564"/>
            </a:xfrm>
            <a:custGeom>
              <a:avLst/>
              <a:gdLst/>
              <a:ahLst/>
              <a:cxnLst/>
              <a:rect l="l" t="t" r="r" b="b"/>
              <a:pathLst>
                <a:path w="2490470" h="1853564">
                  <a:moveTo>
                    <a:pt x="2181352" y="0"/>
                  </a:moveTo>
                  <a:lnTo>
                    <a:pt x="308863" y="0"/>
                  </a:lnTo>
                  <a:lnTo>
                    <a:pt x="263226" y="3346"/>
                  </a:lnTo>
                  <a:lnTo>
                    <a:pt x="219667" y="13068"/>
                  </a:lnTo>
                  <a:lnTo>
                    <a:pt x="178663" y="28689"/>
                  </a:lnTo>
                  <a:lnTo>
                    <a:pt x="140693" y="49732"/>
                  </a:lnTo>
                  <a:lnTo>
                    <a:pt x="106234" y="75722"/>
                  </a:lnTo>
                  <a:lnTo>
                    <a:pt x="75765" y="106183"/>
                  </a:lnTo>
                  <a:lnTo>
                    <a:pt x="49764" y="140636"/>
                  </a:lnTo>
                  <a:lnTo>
                    <a:pt x="28709" y="178608"/>
                  </a:lnTo>
                  <a:lnTo>
                    <a:pt x="13078" y="219620"/>
                  </a:lnTo>
                  <a:lnTo>
                    <a:pt x="3349" y="263198"/>
                  </a:lnTo>
                  <a:lnTo>
                    <a:pt x="0" y="308863"/>
                  </a:lnTo>
                  <a:lnTo>
                    <a:pt x="0" y="1544192"/>
                  </a:lnTo>
                  <a:lnTo>
                    <a:pt x="3349" y="1589858"/>
                  </a:lnTo>
                  <a:lnTo>
                    <a:pt x="13078" y="1633436"/>
                  </a:lnTo>
                  <a:lnTo>
                    <a:pt x="28709" y="1674448"/>
                  </a:lnTo>
                  <a:lnTo>
                    <a:pt x="49764" y="1712420"/>
                  </a:lnTo>
                  <a:lnTo>
                    <a:pt x="75765" y="1746873"/>
                  </a:lnTo>
                  <a:lnTo>
                    <a:pt x="106234" y="1777334"/>
                  </a:lnTo>
                  <a:lnTo>
                    <a:pt x="140693" y="1803324"/>
                  </a:lnTo>
                  <a:lnTo>
                    <a:pt x="178663" y="1824367"/>
                  </a:lnTo>
                  <a:lnTo>
                    <a:pt x="219667" y="1839988"/>
                  </a:lnTo>
                  <a:lnTo>
                    <a:pt x="263226" y="1849710"/>
                  </a:lnTo>
                  <a:lnTo>
                    <a:pt x="308863" y="1853056"/>
                  </a:lnTo>
                  <a:lnTo>
                    <a:pt x="2181352" y="1853056"/>
                  </a:lnTo>
                  <a:lnTo>
                    <a:pt x="2226989" y="1849710"/>
                  </a:lnTo>
                  <a:lnTo>
                    <a:pt x="2270548" y="1839988"/>
                  </a:lnTo>
                  <a:lnTo>
                    <a:pt x="2311552" y="1824367"/>
                  </a:lnTo>
                  <a:lnTo>
                    <a:pt x="2349522" y="1803324"/>
                  </a:lnTo>
                  <a:lnTo>
                    <a:pt x="2383981" y="1777334"/>
                  </a:lnTo>
                  <a:lnTo>
                    <a:pt x="2414450" y="1746873"/>
                  </a:lnTo>
                  <a:lnTo>
                    <a:pt x="2440451" y="1712420"/>
                  </a:lnTo>
                  <a:lnTo>
                    <a:pt x="2461506" y="1674448"/>
                  </a:lnTo>
                  <a:lnTo>
                    <a:pt x="2477137" y="1633436"/>
                  </a:lnTo>
                  <a:lnTo>
                    <a:pt x="2486866" y="1589858"/>
                  </a:lnTo>
                  <a:lnTo>
                    <a:pt x="2490216" y="1544192"/>
                  </a:lnTo>
                  <a:lnTo>
                    <a:pt x="2490216" y="308863"/>
                  </a:lnTo>
                  <a:lnTo>
                    <a:pt x="2486866" y="263198"/>
                  </a:lnTo>
                  <a:lnTo>
                    <a:pt x="2477137" y="219620"/>
                  </a:lnTo>
                  <a:lnTo>
                    <a:pt x="2461506" y="178608"/>
                  </a:lnTo>
                  <a:lnTo>
                    <a:pt x="2440451" y="140636"/>
                  </a:lnTo>
                  <a:lnTo>
                    <a:pt x="2414450" y="106183"/>
                  </a:lnTo>
                  <a:lnTo>
                    <a:pt x="2383981" y="75722"/>
                  </a:lnTo>
                  <a:lnTo>
                    <a:pt x="2349522" y="49732"/>
                  </a:lnTo>
                  <a:lnTo>
                    <a:pt x="2311552" y="28689"/>
                  </a:lnTo>
                  <a:lnTo>
                    <a:pt x="2270548" y="13068"/>
                  </a:lnTo>
                  <a:lnTo>
                    <a:pt x="2226989" y="3346"/>
                  </a:lnTo>
                  <a:lnTo>
                    <a:pt x="2181352" y="0"/>
                  </a:lnTo>
                  <a:close/>
                </a:path>
              </a:pathLst>
            </a:custGeom>
            <a:solidFill>
              <a:srgbClr val="001F5F"/>
            </a:solidFill>
          </p:spPr>
          <p:txBody>
            <a:bodyPr wrap="square" lIns="0" tIns="0" rIns="0" bIns="0" rtlCol="0"/>
            <a:lstStyle/>
            <a:p>
              <a:pPr algn="l" defTabSz="914446" rtl="0">
                <a:defRPr/>
              </a:pPr>
              <a:endParaRPr>
                <a:latin typeface="Calibri"/>
                <a:ea typeface="+mn-ea"/>
                <a:cs typeface="+mn-cs"/>
              </a:endParaRPr>
            </a:p>
          </p:txBody>
        </p:sp>
        <p:sp>
          <p:nvSpPr>
            <p:cNvPr id="6" name="object 6"/>
            <p:cNvSpPr/>
            <p:nvPr/>
          </p:nvSpPr>
          <p:spPr>
            <a:xfrm>
              <a:off x="2040254" y="2895346"/>
              <a:ext cx="2490470" cy="1853564"/>
            </a:xfrm>
            <a:custGeom>
              <a:avLst/>
              <a:gdLst/>
              <a:ahLst/>
              <a:cxnLst/>
              <a:rect l="l" t="t" r="r" b="b"/>
              <a:pathLst>
                <a:path w="2490470" h="1853564">
                  <a:moveTo>
                    <a:pt x="0" y="308863"/>
                  </a:moveTo>
                  <a:lnTo>
                    <a:pt x="3349" y="263198"/>
                  </a:lnTo>
                  <a:lnTo>
                    <a:pt x="13078" y="219620"/>
                  </a:lnTo>
                  <a:lnTo>
                    <a:pt x="28709" y="178608"/>
                  </a:lnTo>
                  <a:lnTo>
                    <a:pt x="49764" y="140636"/>
                  </a:lnTo>
                  <a:lnTo>
                    <a:pt x="75765" y="106183"/>
                  </a:lnTo>
                  <a:lnTo>
                    <a:pt x="106234" y="75722"/>
                  </a:lnTo>
                  <a:lnTo>
                    <a:pt x="140693" y="49732"/>
                  </a:lnTo>
                  <a:lnTo>
                    <a:pt x="178663" y="28689"/>
                  </a:lnTo>
                  <a:lnTo>
                    <a:pt x="219667" y="13068"/>
                  </a:lnTo>
                  <a:lnTo>
                    <a:pt x="263226" y="3346"/>
                  </a:lnTo>
                  <a:lnTo>
                    <a:pt x="308863" y="0"/>
                  </a:lnTo>
                  <a:lnTo>
                    <a:pt x="2181352" y="0"/>
                  </a:lnTo>
                  <a:lnTo>
                    <a:pt x="2226989" y="3346"/>
                  </a:lnTo>
                  <a:lnTo>
                    <a:pt x="2270548" y="13068"/>
                  </a:lnTo>
                  <a:lnTo>
                    <a:pt x="2311552" y="28689"/>
                  </a:lnTo>
                  <a:lnTo>
                    <a:pt x="2349522" y="49732"/>
                  </a:lnTo>
                  <a:lnTo>
                    <a:pt x="2383981" y="75722"/>
                  </a:lnTo>
                  <a:lnTo>
                    <a:pt x="2414450" y="106183"/>
                  </a:lnTo>
                  <a:lnTo>
                    <a:pt x="2440451" y="140636"/>
                  </a:lnTo>
                  <a:lnTo>
                    <a:pt x="2461506" y="178608"/>
                  </a:lnTo>
                  <a:lnTo>
                    <a:pt x="2477137" y="219620"/>
                  </a:lnTo>
                  <a:lnTo>
                    <a:pt x="2486866" y="263198"/>
                  </a:lnTo>
                  <a:lnTo>
                    <a:pt x="2490216" y="308863"/>
                  </a:lnTo>
                  <a:lnTo>
                    <a:pt x="2490216" y="1544192"/>
                  </a:lnTo>
                  <a:lnTo>
                    <a:pt x="2486866" y="1589858"/>
                  </a:lnTo>
                  <a:lnTo>
                    <a:pt x="2477137" y="1633436"/>
                  </a:lnTo>
                  <a:lnTo>
                    <a:pt x="2461506" y="1674448"/>
                  </a:lnTo>
                  <a:lnTo>
                    <a:pt x="2440451" y="1712420"/>
                  </a:lnTo>
                  <a:lnTo>
                    <a:pt x="2414450" y="1746873"/>
                  </a:lnTo>
                  <a:lnTo>
                    <a:pt x="2383981" y="1777334"/>
                  </a:lnTo>
                  <a:lnTo>
                    <a:pt x="2349522" y="1803324"/>
                  </a:lnTo>
                  <a:lnTo>
                    <a:pt x="2311552" y="1824367"/>
                  </a:lnTo>
                  <a:lnTo>
                    <a:pt x="2270548" y="1839988"/>
                  </a:lnTo>
                  <a:lnTo>
                    <a:pt x="2226989" y="1849710"/>
                  </a:lnTo>
                  <a:lnTo>
                    <a:pt x="2181352" y="1853056"/>
                  </a:lnTo>
                  <a:lnTo>
                    <a:pt x="308863" y="1853056"/>
                  </a:lnTo>
                  <a:lnTo>
                    <a:pt x="263226" y="1849710"/>
                  </a:lnTo>
                  <a:lnTo>
                    <a:pt x="219667" y="1839988"/>
                  </a:lnTo>
                  <a:lnTo>
                    <a:pt x="178663" y="1824367"/>
                  </a:lnTo>
                  <a:lnTo>
                    <a:pt x="140693" y="1803324"/>
                  </a:lnTo>
                  <a:lnTo>
                    <a:pt x="106234" y="1777334"/>
                  </a:lnTo>
                  <a:lnTo>
                    <a:pt x="75765" y="1746873"/>
                  </a:lnTo>
                  <a:lnTo>
                    <a:pt x="49764" y="1712420"/>
                  </a:lnTo>
                  <a:lnTo>
                    <a:pt x="28709" y="1674448"/>
                  </a:lnTo>
                  <a:lnTo>
                    <a:pt x="13078" y="1633436"/>
                  </a:lnTo>
                  <a:lnTo>
                    <a:pt x="3349" y="1589858"/>
                  </a:lnTo>
                  <a:lnTo>
                    <a:pt x="0" y="1544192"/>
                  </a:lnTo>
                  <a:lnTo>
                    <a:pt x="0" y="308863"/>
                  </a:lnTo>
                  <a:close/>
                </a:path>
              </a:pathLst>
            </a:custGeom>
            <a:ln w="12700">
              <a:solidFill>
                <a:srgbClr val="FFFFFF"/>
              </a:solidFill>
            </a:ln>
          </p:spPr>
          <p:txBody>
            <a:bodyPr wrap="square" lIns="0" tIns="0" rIns="0" bIns="0" rtlCol="0"/>
            <a:lstStyle/>
            <a:p>
              <a:pPr algn="l" defTabSz="914446" rtl="0">
                <a:defRPr/>
              </a:pPr>
              <a:endParaRPr>
                <a:latin typeface="Calibri"/>
                <a:ea typeface="+mn-ea"/>
                <a:cs typeface="+mn-cs"/>
              </a:endParaRPr>
            </a:p>
          </p:txBody>
        </p:sp>
      </p:grpSp>
      <p:sp>
        <p:nvSpPr>
          <p:cNvPr id="7" name="object 7"/>
          <p:cNvSpPr txBox="1"/>
          <p:nvPr/>
        </p:nvSpPr>
        <p:spPr>
          <a:xfrm>
            <a:off x="2193164" y="3295650"/>
            <a:ext cx="2183765" cy="1003480"/>
          </a:xfrm>
          <a:prstGeom prst="rect">
            <a:avLst/>
          </a:prstGeom>
        </p:spPr>
        <p:txBody>
          <a:bodyPr vert="horz" wrap="square" lIns="0" tIns="50165" rIns="0" bIns="0" rtlCol="0">
            <a:spAutoFit/>
          </a:bodyPr>
          <a:lstStyle/>
          <a:p>
            <a:pPr marL="12701" marR="5080" indent="66043" algn="ctr" defTabSz="914446" rtl="0">
              <a:lnSpc>
                <a:spcPct val="86300"/>
              </a:lnSpc>
              <a:spcBef>
                <a:spcPts val="395"/>
              </a:spcBef>
              <a:defRPr/>
            </a:pPr>
            <a:r>
              <a:rPr dirty="0">
                <a:solidFill>
                  <a:srgbClr val="FFFFFF"/>
                </a:solidFill>
                <a:latin typeface="Arial"/>
                <a:ea typeface="+mn-ea"/>
                <a:cs typeface="Arial"/>
              </a:rPr>
              <a:t>Momento</a:t>
            </a:r>
            <a:r>
              <a:rPr spc="-15" dirty="0">
                <a:solidFill>
                  <a:srgbClr val="FFFFFF"/>
                </a:solidFill>
                <a:latin typeface="Arial"/>
                <a:ea typeface="+mn-ea"/>
                <a:cs typeface="Arial"/>
              </a:rPr>
              <a:t> </a:t>
            </a:r>
            <a:r>
              <a:rPr dirty="0">
                <a:solidFill>
                  <a:srgbClr val="FFFFFF"/>
                </a:solidFill>
                <a:latin typeface="Arial"/>
                <a:ea typeface="+mn-ea"/>
                <a:cs typeface="Arial"/>
              </a:rPr>
              <a:t>en</a:t>
            </a:r>
            <a:r>
              <a:rPr spc="-30" dirty="0">
                <a:solidFill>
                  <a:srgbClr val="FFFFFF"/>
                </a:solidFill>
                <a:latin typeface="Arial"/>
                <a:ea typeface="+mn-ea"/>
                <a:cs typeface="Arial"/>
              </a:rPr>
              <a:t> </a:t>
            </a:r>
            <a:r>
              <a:rPr dirty="0">
                <a:solidFill>
                  <a:srgbClr val="FFFFFF"/>
                </a:solidFill>
                <a:latin typeface="Arial"/>
                <a:ea typeface="+mn-ea"/>
                <a:cs typeface="Arial"/>
              </a:rPr>
              <a:t>que</a:t>
            </a:r>
            <a:r>
              <a:rPr spc="-10" dirty="0">
                <a:solidFill>
                  <a:srgbClr val="FFFFFF"/>
                </a:solidFill>
                <a:latin typeface="Arial"/>
                <a:ea typeface="+mn-ea"/>
                <a:cs typeface="Arial"/>
              </a:rPr>
              <a:t> </a:t>
            </a:r>
            <a:r>
              <a:rPr spc="-25" dirty="0">
                <a:solidFill>
                  <a:srgbClr val="FFFFFF"/>
                </a:solidFill>
                <a:latin typeface="Arial"/>
                <a:ea typeface="+mn-ea"/>
                <a:cs typeface="Arial"/>
              </a:rPr>
              <a:t>el </a:t>
            </a:r>
            <a:r>
              <a:rPr dirty="0">
                <a:solidFill>
                  <a:srgbClr val="FFFFFF"/>
                </a:solidFill>
                <a:latin typeface="Arial"/>
                <a:ea typeface="+mn-ea"/>
                <a:cs typeface="Arial"/>
              </a:rPr>
              <a:t>trabajador</a:t>
            </a:r>
            <a:r>
              <a:rPr spc="-35" dirty="0">
                <a:solidFill>
                  <a:srgbClr val="FFFFFF"/>
                </a:solidFill>
                <a:latin typeface="Arial"/>
                <a:ea typeface="+mn-ea"/>
                <a:cs typeface="Arial"/>
              </a:rPr>
              <a:t> </a:t>
            </a:r>
            <a:r>
              <a:rPr b="1" spc="-10" dirty="0">
                <a:solidFill>
                  <a:srgbClr val="FFFFFF"/>
                </a:solidFill>
                <a:latin typeface="Arial"/>
                <a:ea typeface="+mn-ea"/>
                <a:cs typeface="Arial"/>
              </a:rPr>
              <a:t>inicie </a:t>
            </a:r>
            <a:r>
              <a:rPr b="1" dirty="0">
                <a:solidFill>
                  <a:srgbClr val="FFFFFF"/>
                </a:solidFill>
                <a:latin typeface="Arial"/>
                <a:ea typeface="+mn-ea"/>
                <a:cs typeface="Arial"/>
              </a:rPr>
              <a:t>relación</a:t>
            </a:r>
            <a:r>
              <a:rPr b="1" spc="-30" dirty="0">
                <a:solidFill>
                  <a:srgbClr val="FFFFFF"/>
                </a:solidFill>
                <a:latin typeface="Arial"/>
                <a:ea typeface="+mn-ea"/>
                <a:cs typeface="Arial"/>
              </a:rPr>
              <a:t> </a:t>
            </a:r>
            <a:r>
              <a:rPr b="1" dirty="0">
                <a:solidFill>
                  <a:srgbClr val="FFFFFF"/>
                </a:solidFill>
                <a:latin typeface="Arial"/>
                <a:ea typeface="+mn-ea"/>
                <a:cs typeface="Arial"/>
              </a:rPr>
              <a:t>laboral</a:t>
            </a:r>
            <a:r>
              <a:rPr b="1" spc="-35" dirty="0">
                <a:solidFill>
                  <a:srgbClr val="FFFFFF"/>
                </a:solidFill>
                <a:latin typeface="Arial"/>
                <a:ea typeface="+mn-ea"/>
                <a:cs typeface="Arial"/>
              </a:rPr>
              <a:t> </a:t>
            </a:r>
            <a:r>
              <a:rPr b="1" spc="-25" dirty="0">
                <a:solidFill>
                  <a:srgbClr val="FFFFFF"/>
                </a:solidFill>
                <a:latin typeface="Arial"/>
                <a:ea typeface="+mn-ea"/>
                <a:cs typeface="Arial"/>
              </a:rPr>
              <a:t>con </a:t>
            </a:r>
            <a:r>
              <a:rPr b="1" dirty="0">
                <a:solidFill>
                  <a:srgbClr val="FFFFFF"/>
                </a:solidFill>
                <a:latin typeface="Arial"/>
                <a:ea typeface="+mn-ea"/>
                <a:cs typeface="Arial"/>
              </a:rPr>
              <a:t>un</a:t>
            </a:r>
            <a:r>
              <a:rPr b="1" spc="-45" dirty="0">
                <a:solidFill>
                  <a:srgbClr val="FFFFFF"/>
                </a:solidFill>
                <a:latin typeface="Arial"/>
                <a:ea typeface="+mn-ea"/>
                <a:cs typeface="Arial"/>
              </a:rPr>
              <a:t> </a:t>
            </a:r>
            <a:r>
              <a:rPr b="1" dirty="0">
                <a:solidFill>
                  <a:srgbClr val="FFFFFF"/>
                </a:solidFill>
                <a:latin typeface="Arial"/>
                <a:ea typeface="+mn-ea"/>
                <a:cs typeface="Arial"/>
              </a:rPr>
              <a:t>crédito</a:t>
            </a:r>
            <a:r>
              <a:rPr b="1" spc="-40" dirty="0">
                <a:solidFill>
                  <a:srgbClr val="FFFFFF"/>
                </a:solidFill>
                <a:latin typeface="Arial"/>
                <a:ea typeface="+mn-ea"/>
                <a:cs typeface="Arial"/>
              </a:rPr>
              <a:t> </a:t>
            </a:r>
            <a:r>
              <a:rPr b="1" spc="-10" dirty="0">
                <a:solidFill>
                  <a:srgbClr val="FFFFFF"/>
                </a:solidFill>
                <a:latin typeface="Arial"/>
                <a:ea typeface="+mn-ea"/>
                <a:cs typeface="Arial"/>
              </a:rPr>
              <a:t>vigente</a:t>
            </a:r>
            <a:endParaRPr>
              <a:latin typeface="Arial"/>
              <a:ea typeface="+mn-ea"/>
              <a:cs typeface="Arial"/>
            </a:endParaRPr>
          </a:p>
        </p:txBody>
      </p:sp>
      <p:grpSp>
        <p:nvGrpSpPr>
          <p:cNvPr id="8" name="object 8"/>
          <p:cNvGrpSpPr/>
          <p:nvPr/>
        </p:nvGrpSpPr>
        <p:grpSpPr>
          <a:xfrm>
            <a:off x="4648834" y="2888995"/>
            <a:ext cx="2503170" cy="1866264"/>
            <a:chOff x="4648834" y="2888995"/>
            <a:chExt cx="2503170" cy="1866264"/>
          </a:xfrm>
        </p:grpSpPr>
        <p:sp>
          <p:nvSpPr>
            <p:cNvPr id="9" name="object 9"/>
            <p:cNvSpPr/>
            <p:nvPr/>
          </p:nvSpPr>
          <p:spPr>
            <a:xfrm>
              <a:off x="4655184" y="2895345"/>
              <a:ext cx="2490470" cy="1853564"/>
            </a:xfrm>
            <a:custGeom>
              <a:avLst/>
              <a:gdLst/>
              <a:ahLst/>
              <a:cxnLst/>
              <a:rect l="l" t="t" r="r" b="b"/>
              <a:pathLst>
                <a:path w="2490470" h="1853564">
                  <a:moveTo>
                    <a:pt x="2181224" y="0"/>
                  </a:moveTo>
                  <a:lnTo>
                    <a:pt x="308863" y="0"/>
                  </a:lnTo>
                  <a:lnTo>
                    <a:pt x="263226" y="3346"/>
                  </a:lnTo>
                  <a:lnTo>
                    <a:pt x="219667" y="13068"/>
                  </a:lnTo>
                  <a:lnTo>
                    <a:pt x="178663" y="28689"/>
                  </a:lnTo>
                  <a:lnTo>
                    <a:pt x="140693" y="49732"/>
                  </a:lnTo>
                  <a:lnTo>
                    <a:pt x="106234" y="75722"/>
                  </a:lnTo>
                  <a:lnTo>
                    <a:pt x="75765" y="106183"/>
                  </a:lnTo>
                  <a:lnTo>
                    <a:pt x="49764" y="140636"/>
                  </a:lnTo>
                  <a:lnTo>
                    <a:pt x="28709" y="178608"/>
                  </a:lnTo>
                  <a:lnTo>
                    <a:pt x="13078" y="219620"/>
                  </a:lnTo>
                  <a:lnTo>
                    <a:pt x="3349" y="263198"/>
                  </a:lnTo>
                  <a:lnTo>
                    <a:pt x="0" y="308863"/>
                  </a:lnTo>
                  <a:lnTo>
                    <a:pt x="0" y="1544192"/>
                  </a:lnTo>
                  <a:lnTo>
                    <a:pt x="3349" y="1589858"/>
                  </a:lnTo>
                  <a:lnTo>
                    <a:pt x="13078" y="1633436"/>
                  </a:lnTo>
                  <a:lnTo>
                    <a:pt x="28709" y="1674448"/>
                  </a:lnTo>
                  <a:lnTo>
                    <a:pt x="49764" y="1712420"/>
                  </a:lnTo>
                  <a:lnTo>
                    <a:pt x="75765" y="1746873"/>
                  </a:lnTo>
                  <a:lnTo>
                    <a:pt x="106234" y="1777334"/>
                  </a:lnTo>
                  <a:lnTo>
                    <a:pt x="140693" y="1803324"/>
                  </a:lnTo>
                  <a:lnTo>
                    <a:pt x="178663" y="1824367"/>
                  </a:lnTo>
                  <a:lnTo>
                    <a:pt x="219667" y="1839988"/>
                  </a:lnTo>
                  <a:lnTo>
                    <a:pt x="263226" y="1849710"/>
                  </a:lnTo>
                  <a:lnTo>
                    <a:pt x="308863" y="1853056"/>
                  </a:lnTo>
                  <a:lnTo>
                    <a:pt x="2181224" y="1853056"/>
                  </a:lnTo>
                  <a:lnTo>
                    <a:pt x="2226890" y="1849710"/>
                  </a:lnTo>
                  <a:lnTo>
                    <a:pt x="2270468" y="1839988"/>
                  </a:lnTo>
                  <a:lnTo>
                    <a:pt x="2311480" y="1824367"/>
                  </a:lnTo>
                  <a:lnTo>
                    <a:pt x="2349452" y="1803324"/>
                  </a:lnTo>
                  <a:lnTo>
                    <a:pt x="2383905" y="1777334"/>
                  </a:lnTo>
                  <a:lnTo>
                    <a:pt x="2414366" y="1746873"/>
                  </a:lnTo>
                  <a:lnTo>
                    <a:pt x="2440356" y="1712420"/>
                  </a:lnTo>
                  <a:lnTo>
                    <a:pt x="2461399" y="1674448"/>
                  </a:lnTo>
                  <a:lnTo>
                    <a:pt x="2477020" y="1633436"/>
                  </a:lnTo>
                  <a:lnTo>
                    <a:pt x="2486742" y="1589858"/>
                  </a:lnTo>
                  <a:lnTo>
                    <a:pt x="2490089" y="1544192"/>
                  </a:lnTo>
                  <a:lnTo>
                    <a:pt x="2490089" y="308863"/>
                  </a:lnTo>
                  <a:lnTo>
                    <a:pt x="2486742" y="263198"/>
                  </a:lnTo>
                  <a:lnTo>
                    <a:pt x="2477020" y="219620"/>
                  </a:lnTo>
                  <a:lnTo>
                    <a:pt x="2461399" y="178608"/>
                  </a:lnTo>
                  <a:lnTo>
                    <a:pt x="2440356" y="140636"/>
                  </a:lnTo>
                  <a:lnTo>
                    <a:pt x="2414366" y="106183"/>
                  </a:lnTo>
                  <a:lnTo>
                    <a:pt x="2383905" y="75722"/>
                  </a:lnTo>
                  <a:lnTo>
                    <a:pt x="2349452" y="49732"/>
                  </a:lnTo>
                  <a:lnTo>
                    <a:pt x="2311480" y="28689"/>
                  </a:lnTo>
                  <a:lnTo>
                    <a:pt x="2270468" y="13068"/>
                  </a:lnTo>
                  <a:lnTo>
                    <a:pt x="2226890" y="3346"/>
                  </a:lnTo>
                  <a:lnTo>
                    <a:pt x="2181224" y="0"/>
                  </a:lnTo>
                  <a:close/>
                </a:path>
              </a:pathLst>
            </a:custGeom>
            <a:solidFill>
              <a:srgbClr val="001F5F"/>
            </a:solidFill>
          </p:spPr>
          <p:txBody>
            <a:bodyPr wrap="square" lIns="0" tIns="0" rIns="0" bIns="0" rtlCol="0"/>
            <a:lstStyle/>
            <a:p>
              <a:pPr algn="l" defTabSz="914446" rtl="0">
                <a:defRPr/>
              </a:pPr>
              <a:endParaRPr>
                <a:latin typeface="Calibri"/>
                <a:ea typeface="+mn-ea"/>
                <a:cs typeface="+mn-cs"/>
              </a:endParaRPr>
            </a:p>
          </p:txBody>
        </p:sp>
        <p:sp>
          <p:nvSpPr>
            <p:cNvPr id="10" name="object 10"/>
            <p:cNvSpPr/>
            <p:nvPr/>
          </p:nvSpPr>
          <p:spPr>
            <a:xfrm>
              <a:off x="4655184" y="2895345"/>
              <a:ext cx="2490470" cy="1853564"/>
            </a:xfrm>
            <a:custGeom>
              <a:avLst/>
              <a:gdLst/>
              <a:ahLst/>
              <a:cxnLst/>
              <a:rect l="l" t="t" r="r" b="b"/>
              <a:pathLst>
                <a:path w="2490470" h="1853564">
                  <a:moveTo>
                    <a:pt x="0" y="308863"/>
                  </a:moveTo>
                  <a:lnTo>
                    <a:pt x="3349" y="263198"/>
                  </a:lnTo>
                  <a:lnTo>
                    <a:pt x="13078" y="219620"/>
                  </a:lnTo>
                  <a:lnTo>
                    <a:pt x="28709" y="178608"/>
                  </a:lnTo>
                  <a:lnTo>
                    <a:pt x="49764" y="140636"/>
                  </a:lnTo>
                  <a:lnTo>
                    <a:pt x="75765" y="106183"/>
                  </a:lnTo>
                  <a:lnTo>
                    <a:pt x="106234" y="75722"/>
                  </a:lnTo>
                  <a:lnTo>
                    <a:pt x="140693" y="49732"/>
                  </a:lnTo>
                  <a:lnTo>
                    <a:pt x="178663" y="28689"/>
                  </a:lnTo>
                  <a:lnTo>
                    <a:pt x="219667" y="13068"/>
                  </a:lnTo>
                  <a:lnTo>
                    <a:pt x="263226" y="3346"/>
                  </a:lnTo>
                  <a:lnTo>
                    <a:pt x="308863" y="0"/>
                  </a:lnTo>
                  <a:lnTo>
                    <a:pt x="2181224" y="0"/>
                  </a:lnTo>
                  <a:lnTo>
                    <a:pt x="2226890" y="3346"/>
                  </a:lnTo>
                  <a:lnTo>
                    <a:pt x="2270468" y="13068"/>
                  </a:lnTo>
                  <a:lnTo>
                    <a:pt x="2311480" y="28689"/>
                  </a:lnTo>
                  <a:lnTo>
                    <a:pt x="2349452" y="49732"/>
                  </a:lnTo>
                  <a:lnTo>
                    <a:pt x="2383905" y="75722"/>
                  </a:lnTo>
                  <a:lnTo>
                    <a:pt x="2414366" y="106183"/>
                  </a:lnTo>
                  <a:lnTo>
                    <a:pt x="2440356" y="140636"/>
                  </a:lnTo>
                  <a:lnTo>
                    <a:pt x="2461399" y="178608"/>
                  </a:lnTo>
                  <a:lnTo>
                    <a:pt x="2477020" y="219620"/>
                  </a:lnTo>
                  <a:lnTo>
                    <a:pt x="2486742" y="263198"/>
                  </a:lnTo>
                  <a:lnTo>
                    <a:pt x="2490089" y="308863"/>
                  </a:lnTo>
                  <a:lnTo>
                    <a:pt x="2490089" y="1544192"/>
                  </a:lnTo>
                  <a:lnTo>
                    <a:pt x="2486742" y="1589858"/>
                  </a:lnTo>
                  <a:lnTo>
                    <a:pt x="2477020" y="1633436"/>
                  </a:lnTo>
                  <a:lnTo>
                    <a:pt x="2461399" y="1674448"/>
                  </a:lnTo>
                  <a:lnTo>
                    <a:pt x="2440356" y="1712420"/>
                  </a:lnTo>
                  <a:lnTo>
                    <a:pt x="2414366" y="1746873"/>
                  </a:lnTo>
                  <a:lnTo>
                    <a:pt x="2383905" y="1777334"/>
                  </a:lnTo>
                  <a:lnTo>
                    <a:pt x="2349452" y="1803324"/>
                  </a:lnTo>
                  <a:lnTo>
                    <a:pt x="2311480" y="1824367"/>
                  </a:lnTo>
                  <a:lnTo>
                    <a:pt x="2270468" y="1839988"/>
                  </a:lnTo>
                  <a:lnTo>
                    <a:pt x="2226890" y="1849710"/>
                  </a:lnTo>
                  <a:lnTo>
                    <a:pt x="2181224" y="1853056"/>
                  </a:lnTo>
                  <a:lnTo>
                    <a:pt x="308863" y="1853056"/>
                  </a:lnTo>
                  <a:lnTo>
                    <a:pt x="263226" y="1849710"/>
                  </a:lnTo>
                  <a:lnTo>
                    <a:pt x="219667" y="1839988"/>
                  </a:lnTo>
                  <a:lnTo>
                    <a:pt x="178663" y="1824367"/>
                  </a:lnTo>
                  <a:lnTo>
                    <a:pt x="140693" y="1803324"/>
                  </a:lnTo>
                  <a:lnTo>
                    <a:pt x="106234" y="1777334"/>
                  </a:lnTo>
                  <a:lnTo>
                    <a:pt x="75765" y="1746873"/>
                  </a:lnTo>
                  <a:lnTo>
                    <a:pt x="49764" y="1712420"/>
                  </a:lnTo>
                  <a:lnTo>
                    <a:pt x="28709" y="1674448"/>
                  </a:lnTo>
                  <a:lnTo>
                    <a:pt x="13078" y="1633436"/>
                  </a:lnTo>
                  <a:lnTo>
                    <a:pt x="3349" y="1589858"/>
                  </a:lnTo>
                  <a:lnTo>
                    <a:pt x="0" y="1544192"/>
                  </a:lnTo>
                  <a:lnTo>
                    <a:pt x="0" y="308863"/>
                  </a:lnTo>
                  <a:close/>
                </a:path>
              </a:pathLst>
            </a:custGeom>
            <a:ln w="12700">
              <a:solidFill>
                <a:srgbClr val="FFFFFF"/>
              </a:solidFill>
            </a:ln>
          </p:spPr>
          <p:txBody>
            <a:bodyPr wrap="square" lIns="0" tIns="0" rIns="0" bIns="0" rtlCol="0"/>
            <a:lstStyle/>
            <a:p>
              <a:pPr algn="l" defTabSz="914446" rtl="0">
                <a:defRPr/>
              </a:pPr>
              <a:endParaRPr>
                <a:latin typeface="Calibri"/>
                <a:ea typeface="+mn-ea"/>
                <a:cs typeface="+mn-cs"/>
              </a:endParaRPr>
            </a:p>
          </p:txBody>
        </p:sp>
      </p:grpSp>
      <p:sp>
        <p:nvSpPr>
          <p:cNvPr id="11" name="object 11"/>
          <p:cNvSpPr txBox="1"/>
          <p:nvPr/>
        </p:nvSpPr>
        <p:spPr>
          <a:xfrm>
            <a:off x="4829684" y="3177285"/>
            <a:ext cx="2141855" cy="1241687"/>
          </a:xfrm>
          <a:prstGeom prst="rect">
            <a:avLst/>
          </a:prstGeom>
        </p:spPr>
        <p:txBody>
          <a:bodyPr vert="horz" wrap="square" lIns="0" tIns="50165" rIns="0" bIns="0" rtlCol="0">
            <a:spAutoFit/>
          </a:bodyPr>
          <a:lstStyle/>
          <a:p>
            <a:pPr marL="12066" marR="5080" algn="ctr" defTabSz="914446" rtl="0">
              <a:lnSpc>
                <a:spcPct val="86300"/>
              </a:lnSpc>
              <a:spcBef>
                <a:spcPts val="395"/>
              </a:spcBef>
              <a:defRPr/>
            </a:pPr>
            <a:r>
              <a:rPr dirty="0">
                <a:solidFill>
                  <a:srgbClr val="FFFFFF"/>
                </a:solidFill>
                <a:latin typeface="Arial"/>
                <a:ea typeface="+mn-ea"/>
                <a:cs typeface="Arial"/>
              </a:rPr>
              <a:t>Al</a:t>
            </a:r>
            <a:r>
              <a:rPr spc="-20" dirty="0">
                <a:solidFill>
                  <a:srgbClr val="FFFFFF"/>
                </a:solidFill>
                <a:latin typeface="Arial"/>
                <a:ea typeface="+mn-ea"/>
                <a:cs typeface="Arial"/>
              </a:rPr>
              <a:t> </a:t>
            </a:r>
            <a:r>
              <a:rPr b="1" dirty="0">
                <a:solidFill>
                  <a:srgbClr val="FFFFFF"/>
                </a:solidFill>
                <a:latin typeface="Arial"/>
                <a:ea typeface="+mn-ea"/>
                <a:cs typeface="Arial"/>
              </a:rPr>
              <a:t>día</a:t>
            </a:r>
            <a:r>
              <a:rPr b="1" spc="-25" dirty="0">
                <a:solidFill>
                  <a:srgbClr val="FFFFFF"/>
                </a:solidFill>
                <a:latin typeface="Arial"/>
                <a:ea typeface="+mn-ea"/>
                <a:cs typeface="Arial"/>
              </a:rPr>
              <a:t> </a:t>
            </a:r>
            <a:r>
              <a:rPr b="1" dirty="0">
                <a:solidFill>
                  <a:srgbClr val="FFFFFF"/>
                </a:solidFill>
                <a:latin typeface="Arial"/>
                <a:ea typeface="+mn-ea"/>
                <a:cs typeface="Arial"/>
              </a:rPr>
              <a:t>siguiente</a:t>
            </a:r>
            <a:r>
              <a:rPr b="1" spc="-10" dirty="0">
                <a:solidFill>
                  <a:srgbClr val="FFFFFF"/>
                </a:solidFill>
                <a:latin typeface="Arial"/>
                <a:ea typeface="+mn-ea"/>
                <a:cs typeface="Arial"/>
              </a:rPr>
              <a:t> </a:t>
            </a:r>
            <a:r>
              <a:rPr b="1" spc="-25" dirty="0">
                <a:solidFill>
                  <a:srgbClr val="FFFFFF"/>
                </a:solidFill>
                <a:latin typeface="Arial"/>
                <a:ea typeface="+mn-ea"/>
                <a:cs typeface="Arial"/>
              </a:rPr>
              <a:t>de </a:t>
            </a:r>
            <a:r>
              <a:rPr b="1" dirty="0">
                <a:solidFill>
                  <a:srgbClr val="FFFFFF"/>
                </a:solidFill>
                <a:latin typeface="Arial"/>
                <a:ea typeface="+mn-ea"/>
                <a:cs typeface="Arial"/>
              </a:rPr>
              <a:t>la</a:t>
            </a:r>
            <a:r>
              <a:rPr b="1" spc="-15" dirty="0">
                <a:solidFill>
                  <a:srgbClr val="FFFFFF"/>
                </a:solidFill>
                <a:latin typeface="Arial"/>
                <a:ea typeface="+mn-ea"/>
                <a:cs typeface="Arial"/>
              </a:rPr>
              <a:t> </a:t>
            </a:r>
            <a:r>
              <a:rPr b="1" dirty="0">
                <a:solidFill>
                  <a:srgbClr val="FFFFFF"/>
                </a:solidFill>
                <a:latin typeface="Arial"/>
                <a:ea typeface="+mn-ea"/>
                <a:cs typeface="Arial"/>
              </a:rPr>
              <a:t>fecha</a:t>
            </a:r>
            <a:r>
              <a:rPr b="1" spc="-15" dirty="0">
                <a:solidFill>
                  <a:srgbClr val="FFFFFF"/>
                </a:solidFill>
                <a:latin typeface="Arial"/>
                <a:ea typeface="+mn-ea"/>
                <a:cs typeface="Arial"/>
              </a:rPr>
              <a:t> </a:t>
            </a:r>
            <a:r>
              <a:rPr b="1" spc="-25" dirty="0">
                <a:solidFill>
                  <a:srgbClr val="FFFFFF"/>
                </a:solidFill>
                <a:latin typeface="Arial"/>
                <a:ea typeface="+mn-ea"/>
                <a:cs typeface="Arial"/>
              </a:rPr>
              <a:t>de </a:t>
            </a:r>
            <a:r>
              <a:rPr b="1" dirty="0">
                <a:solidFill>
                  <a:srgbClr val="FFFFFF"/>
                </a:solidFill>
                <a:latin typeface="Arial"/>
                <a:ea typeface="+mn-ea"/>
                <a:cs typeface="Arial"/>
              </a:rPr>
              <a:t>recepción</a:t>
            </a:r>
            <a:r>
              <a:rPr b="1" spc="-15" dirty="0">
                <a:solidFill>
                  <a:srgbClr val="FFFFFF"/>
                </a:solidFill>
                <a:latin typeface="Arial"/>
                <a:ea typeface="+mn-ea"/>
                <a:cs typeface="Arial"/>
              </a:rPr>
              <a:t> </a:t>
            </a:r>
            <a:r>
              <a:rPr b="1" dirty="0">
                <a:solidFill>
                  <a:srgbClr val="FFFFFF"/>
                </a:solidFill>
                <a:latin typeface="Arial"/>
                <a:ea typeface="+mn-ea"/>
                <a:cs typeface="Arial"/>
              </a:rPr>
              <a:t>del</a:t>
            </a:r>
            <a:r>
              <a:rPr b="1" spc="-15" dirty="0">
                <a:solidFill>
                  <a:srgbClr val="FFFFFF"/>
                </a:solidFill>
                <a:latin typeface="Arial"/>
                <a:ea typeface="+mn-ea"/>
                <a:cs typeface="Arial"/>
              </a:rPr>
              <a:t> </a:t>
            </a:r>
            <a:r>
              <a:rPr b="1" spc="-10" dirty="0">
                <a:solidFill>
                  <a:srgbClr val="FFFFFF"/>
                </a:solidFill>
                <a:latin typeface="Arial"/>
                <a:ea typeface="+mn-ea"/>
                <a:cs typeface="Arial"/>
              </a:rPr>
              <a:t>aviso </a:t>
            </a:r>
            <a:r>
              <a:rPr dirty="0">
                <a:solidFill>
                  <a:srgbClr val="FFFFFF"/>
                </a:solidFill>
                <a:latin typeface="Arial"/>
                <a:ea typeface="+mn-ea"/>
                <a:cs typeface="Arial"/>
              </a:rPr>
              <a:t>de</a:t>
            </a:r>
            <a:r>
              <a:rPr spc="-40" dirty="0">
                <a:solidFill>
                  <a:srgbClr val="FFFFFF"/>
                </a:solidFill>
                <a:latin typeface="Arial"/>
                <a:ea typeface="+mn-ea"/>
                <a:cs typeface="Arial"/>
              </a:rPr>
              <a:t> </a:t>
            </a:r>
            <a:r>
              <a:rPr dirty="0">
                <a:solidFill>
                  <a:srgbClr val="FFFFFF"/>
                </a:solidFill>
                <a:latin typeface="Arial"/>
                <a:ea typeface="+mn-ea"/>
                <a:cs typeface="Arial"/>
              </a:rPr>
              <a:t>retención</a:t>
            </a:r>
            <a:r>
              <a:rPr spc="-5" dirty="0">
                <a:solidFill>
                  <a:srgbClr val="FFFFFF"/>
                </a:solidFill>
                <a:latin typeface="Arial"/>
                <a:ea typeface="+mn-ea"/>
                <a:cs typeface="Arial"/>
              </a:rPr>
              <a:t> </a:t>
            </a:r>
            <a:r>
              <a:rPr spc="-25" dirty="0">
                <a:solidFill>
                  <a:srgbClr val="FFFFFF"/>
                </a:solidFill>
                <a:latin typeface="Arial"/>
                <a:ea typeface="+mn-ea"/>
                <a:cs typeface="Arial"/>
              </a:rPr>
              <a:t>de </a:t>
            </a:r>
            <a:r>
              <a:rPr spc="-10" dirty="0">
                <a:solidFill>
                  <a:srgbClr val="FFFFFF"/>
                </a:solidFill>
                <a:latin typeface="Arial"/>
                <a:ea typeface="+mn-ea"/>
                <a:cs typeface="Arial"/>
              </a:rPr>
              <a:t>descuentos</a:t>
            </a:r>
            <a:endParaRPr>
              <a:latin typeface="Arial"/>
              <a:ea typeface="+mn-ea"/>
              <a:cs typeface="Arial"/>
            </a:endParaRPr>
          </a:p>
        </p:txBody>
      </p:sp>
      <p:grpSp>
        <p:nvGrpSpPr>
          <p:cNvPr id="12" name="object 12"/>
          <p:cNvGrpSpPr/>
          <p:nvPr/>
        </p:nvGrpSpPr>
        <p:grpSpPr>
          <a:xfrm>
            <a:off x="7263638" y="2888995"/>
            <a:ext cx="2503170" cy="1866264"/>
            <a:chOff x="7263638" y="2888995"/>
            <a:chExt cx="2503170" cy="1866264"/>
          </a:xfrm>
        </p:grpSpPr>
        <p:sp>
          <p:nvSpPr>
            <p:cNvPr id="13" name="object 13"/>
            <p:cNvSpPr/>
            <p:nvPr/>
          </p:nvSpPr>
          <p:spPr>
            <a:xfrm>
              <a:off x="7269988" y="2895345"/>
              <a:ext cx="2490470" cy="1853564"/>
            </a:xfrm>
            <a:custGeom>
              <a:avLst/>
              <a:gdLst/>
              <a:ahLst/>
              <a:cxnLst/>
              <a:rect l="l" t="t" r="r" b="b"/>
              <a:pathLst>
                <a:path w="2490470" h="1853564">
                  <a:moveTo>
                    <a:pt x="2181352" y="0"/>
                  </a:moveTo>
                  <a:lnTo>
                    <a:pt x="308863" y="0"/>
                  </a:lnTo>
                  <a:lnTo>
                    <a:pt x="263226" y="3346"/>
                  </a:lnTo>
                  <a:lnTo>
                    <a:pt x="219667" y="13068"/>
                  </a:lnTo>
                  <a:lnTo>
                    <a:pt x="178663" y="28689"/>
                  </a:lnTo>
                  <a:lnTo>
                    <a:pt x="140693" y="49732"/>
                  </a:lnTo>
                  <a:lnTo>
                    <a:pt x="106234" y="75722"/>
                  </a:lnTo>
                  <a:lnTo>
                    <a:pt x="75765" y="106183"/>
                  </a:lnTo>
                  <a:lnTo>
                    <a:pt x="49764" y="140636"/>
                  </a:lnTo>
                  <a:lnTo>
                    <a:pt x="28709" y="178608"/>
                  </a:lnTo>
                  <a:lnTo>
                    <a:pt x="13078" y="219620"/>
                  </a:lnTo>
                  <a:lnTo>
                    <a:pt x="3349" y="263198"/>
                  </a:lnTo>
                  <a:lnTo>
                    <a:pt x="0" y="308863"/>
                  </a:lnTo>
                  <a:lnTo>
                    <a:pt x="0" y="1544192"/>
                  </a:lnTo>
                  <a:lnTo>
                    <a:pt x="3349" y="1589858"/>
                  </a:lnTo>
                  <a:lnTo>
                    <a:pt x="13078" y="1633436"/>
                  </a:lnTo>
                  <a:lnTo>
                    <a:pt x="28709" y="1674448"/>
                  </a:lnTo>
                  <a:lnTo>
                    <a:pt x="49764" y="1712420"/>
                  </a:lnTo>
                  <a:lnTo>
                    <a:pt x="75765" y="1746873"/>
                  </a:lnTo>
                  <a:lnTo>
                    <a:pt x="106234" y="1777334"/>
                  </a:lnTo>
                  <a:lnTo>
                    <a:pt x="140693" y="1803324"/>
                  </a:lnTo>
                  <a:lnTo>
                    <a:pt x="178663" y="1824367"/>
                  </a:lnTo>
                  <a:lnTo>
                    <a:pt x="219667" y="1839988"/>
                  </a:lnTo>
                  <a:lnTo>
                    <a:pt x="263226" y="1849710"/>
                  </a:lnTo>
                  <a:lnTo>
                    <a:pt x="308863" y="1853056"/>
                  </a:lnTo>
                  <a:lnTo>
                    <a:pt x="2181352" y="1853056"/>
                  </a:lnTo>
                  <a:lnTo>
                    <a:pt x="2226989" y="1849710"/>
                  </a:lnTo>
                  <a:lnTo>
                    <a:pt x="2270548" y="1839988"/>
                  </a:lnTo>
                  <a:lnTo>
                    <a:pt x="2311552" y="1824367"/>
                  </a:lnTo>
                  <a:lnTo>
                    <a:pt x="2349522" y="1803324"/>
                  </a:lnTo>
                  <a:lnTo>
                    <a:pt x="2383981" y="1777334"/>
                  </a:lnTo>
                  <a:lnTo>
                    <a:pt x="2414450" y="1746873"/>
                  </a:lnTo>
                  <a:lnTo>
                    <a:pt x="2440451" y="1712420"/>
                  </a:lnTo>
                  <a:lnTo>
                    <a:pt x="2461506" y="1674448"/>
                  </a:lnTo>
                  <a:lnTo>
                    <a:pt x="2477137" y="1633436"/>
                  </a:lnTo>
                  <a:lnTo>
                    <a:pt x="2486866" y="1589858"/>
                  </a:lnTo>
                  <a:lnTo>
                    <a:pt x="2490215" y="1544192"/>
                  </a:lnTo>
                  <a:lnTo>
                    <a:pt x="2490215" y="308863"/>
                  </a:lnTo>
                  <a:lnTo>
                    <a:pt x="2486866" y="263198"/>
                  </a:lnTo>
                  <a:lnTo>
                    <a:pt x="2477137" y="219620"/>
                  </a:lnTo>
                  <a:lnTo>
                    <a:pt x="2461506" y="178608"/>
                  </a:lnTo>
                  <a:lnTo>
                    <a:pt x="2440451" y="140636"/>
                  </a:lnTo>
                  <a:lnTo>
                    <a:pt x="2414450" y="106183"/>
                  </a:lnTo>
                  <a:lnTo>
                    <a:pt x="2383981" y="75722"/>
                  </a:lnTo>
                  <a:lnTo>
                    <a:pt x="2349522" y="49732"/>
                  </a:lnTo>
                  <a:lnTo>
                    <a:pt x="2311552" y="28689"/>
                  </a:lnTo>
                  <a:lnTo>
                    <a:pt x="2270548" y="13068"/>
                  </a:lnTo>
                  <a:lnTo>
                    <a:pt x="2226989" y="3346"/>
                  </a:lnTo>
                  <a:lnTo>
                    <a:pt x="2181352" y="0"/>
                  </a:lnTo>
                  <a:close/>
                </a:path>
              </a:pathLst>
            </a:custGeom>
            <a:solidFill>
              <a:srgbClr val="001F5F"/>
            </a:solidFill>
          </p:spPr>
          <p:txBody>
            <a:bodyPr wrap="square" lIns="0" tIns="0" rIns="0" bIns="0" rtlCol="0"/>
            <a:lstStyle/>
            <a:p>
              <a:pPr algn="l" defTabSz="914446" rtl="0">
                <a:defRPr/>
              </a:pPr>
              <a:endParaRPr>
                <a:latin typeface="Calibri"/>
                <a:ea typeface="+mn-ea"/>
                <a:cs typeface="+mn-cs"/>
              </a:endParaRPr>
            </a:p>
          </p:txBody>
        </p:sp>
        <p:sp>
          <p:nvSpPr>
            <p:cNvPr id="14" name="object 14"/>
            <p:cNvSpPr/>
            <p:nvPr/>
          </p:nvSpPr>
          <p:spPr>
            <a:xfrm>
              <a:off x="7269988" y="2895345"/>
              <a:ext cx="2490470" cy="1853564"/>
            </a:xfrm>
            <a:custGeom>
              <a:avLst/>
              <a:gdLst/>
              <a:ahLst/>
              <a:cxnLst/>
              <a:rect l="l" t="t" r="r" b="b"/>
              <a:pathLst>
                <a:path w="2490470" h="1853564">
                  <a:moveTo>
                    <a:pt x="0" y="308863"/>
                  </a:moveTo>
                  <a:lnTo>
                    <a:pt x="3349" y="263198"/>
                  </a:lnTo>
                  <a:lnTo>
                    <a:pt x="13078" y="219620"/>
                  </a:lnTo>
                  <a:lnTo>
                    <a:pt x="28709" y="178608"/>
                  </a:lnTo>
                  <a:lnTo>
                    <a:pt x="49764" y="140636"/>
                  </a:lnTo>
                  <a:lnTo>
                    <a:pt x="75765" y="106183"/>
                  </a:lnTo>
                  <a:lnTo>
                    <a:pt x="106234" y="75722"/>
                  </a:lnTo>
                  <a:lnTo>
                    <a:pt x="140693" y="49732"/>
                  </a:lnTo>
                  <a:lnTo>
                    <a:pt x="178663" y="28689"/>
                  </a:lnTo>
                  <a:lnTo>
                    <a:pt x="219667" y="13068"/>
                  </a:lnTo>
                  <a:lnTo>
                    <a:pt x="263226" y="3346"/>
                  </a:lnTo>
                  <a:lnTo>
                    <a:pt x="308863" y="0"/>
                  </a:lnTo>
                  <a:lnTo>
                    <a:pt x="2181352" y="0"/>
                  </a:lnTo>
                  <a:lnTo>
                    <a:pt x="2226989" y="3346"/>
                  </a:lnTo>
                  <a:lnTo>
                    <a:pt x="2270548" y="13068"/>
                  </a:lnTo>
                  <a:lnTo>
                    <a:pt x="2311552" y="28689"/>
                  </a:lnTo>
                  <a:lnTo>
                    <a:pt x="2349522" y="49732"/>
                  </a:lnTo>
                  <a:lnTo>
                    <a:pt x="2383981" y="75722"/>
                  </a:lnTo>
                  <a:lnTo>
                    <a:pt x="2414450" y="106183"/>
                  </a:lnTo>
                  <a:lnTo>
                    <a:pt x="2440451" y="140636"/>
                  </a:lnTo>
                  <a:lnTo>
                    <a:pt x="2461506" y="178608"/>
                  </a:lnTo>
                  <a:lnTo>
                    <a:pt x="2477137" y="219620"/>
                  </a:lnTo>
                  <a:lnTo>
                    <a:pt x="2486866" y="263198"/>
                  </a:lnTo>
                  <a:lnTo>
                    <a:pt x="2490215" y="308863"/>
                  </a:lnTo>
                  <a:lnTo>
                    <a:pt x="2490215" y="1544192"/>
                  </a:lnTo>
                  <a:lnTo>
                    <a:pt x="2486866" y="1589858"/>
                  </a:lnTo>
                  <a:lnTo>
                    <a:pt x="2477137" y="1633436"/>
                  </a:lnTo>
                  <a:lnTo>
                    <a:pt x="2461506" y="1674448"/>
                  </a:lnTo>
                  <a:lnTo>
                    <a:pt x="2440451" y="1712420"/>
                  </a:lnTo>
                  <a:lnTo>
                    <a:pt x="2414450" y="1746873"/>
                  </a:lnTo>
                  <a:lnTo>
                    <a:pt x="2383981" y="1777334"/>
                  </a:lnTo>
                  <a:lnTo>
                    <a:pt x="2349522" y="1803324"/>
                  </a:lnTo>
                  <a:lnTo>
                    <a:pt x="2311552" y="1824367"/>
                  </a:lnTo>
                  <a:lnTo>
                    <a:pt x="2270548" y="1839988"/>
                  </a:lnTo>
                  <a:lnTo>
                    <a:pt x="2226989" y="1849710"/>
                  </a:lnTo>
                  <a:lnTo>
                    <a:pt x="2181352" y="1853056"/>
                  </a:lnTo>
                  <a:lnTo>
                    <a:pt x="308863" y="1853056"/>
                  </a:lnTo>
                  <a:lnTo>
                    <a:pt x="263226" y="1849710"/>
                  </a:lnTo>
                  <a:lnTo>
                    <a:pt x="219667" y="1839988"/>
                  </a:lnTo>
                  <a:lnTo>
                    <a:pt x="178663" y="1824367"/>
                  </a:lnTo>
                  <a:lnTo>
                    <a:pt x="140693" y="1803324"/>
                  </a:lnTo>
                  <a:lnTo>
                    <a:pt x="106234" y="1777334"/>
                  </a:lnTo>
                  <a:lnTo>
                    <a:pt x="75765" y="1746873"/>
                  </a:lnTo>
                  <a:lnTo>
                    <a:pt x="49764" y="1712420"/>
                  </a:lnTo>
                  <a:lnTo>
                    <a:pt x="28709" y="1674448"/>
                  </a:lnTo>
                  <a:lnTo>
                    <a:pt x="13078" y="1633436"/>
                  </a:lnTo>
                  <a:lnTo>
                    <a:pt x="3349" y="1589858"/>
                  </a:lnTo>
                  <a:lnTo>
                    <a:pt x="0" y="1544192"/>
                  </a:lnTo>
                  <a:lnTo>
                    <a:pt x="0" y="308863"/>
                  </a:lnTo>
                  <a:close/>
                </a:path>
              </a:pathLst>
            </a:custGeom>
            <a:ln w="12700">
              <a:solidFill>
                <a:srgbClr val="FFFFFF"/>
              </a:solidFill>
            </a:ln>
          </p:spPr>
          <p:txBody>
            <a:bodyPr wrap="square" lIns="0" tIns="0" rIns="0" bIns="0" rtlCol="0"/>
            <a:lstStyle/>
            <a:p>
              <a:pPr algn="l" defTabSz="914446" rtl="0">
                <a:defRPr/>
              </a:pPr>
              <a:endParaRPr>
                <a:latin typeface="Calibri"/>
                <a:ea typeface="+mn-ea"/>
                <a:cs typeface="+mn-cs"/>
              </a:endParaRPr>
            </a:p>
          </p:txBody>
        </p:sp>
      </p:grpSp>
      <p:sp>
        <p:nvSpPr>
          <p:cNvPr id="15" name="object 15"/>
          <p:cNvSpPr txBox="1"/>
          <p:nvPr/>
        </p:nvSpPr>
        <p:spPr>
          <a:xfrm>
            <a:off x="7447916" y="3058796"/>
            <a:ext cx="2134870" cy="1479251"/>
          </a:xfrm>
          <a:prstGeom prst="rect">
            <a:avLst/>
          </a:prstGeom>
        </p:spPr>
        <p:txBody>
          <a:bodyPr vert="horz" wrap="square" lIns="0" tIns="49530" rIns="0" bIns="0" rtlCol="0">
            <a:spAutoFit/>
          </a:bodyPr>
          <a:lstStyle/>
          <a:p>
            <a:pPr marL="12701" marR="5080" indent="1270" algn="ctr" defTabSz="914446" rtl="0">
              <a:lnSpc>
                <a:spcPct val="86400"/>
              </a:lnSpc>
              <a:spcBef>
                <a:spcPts val="390"/>
              </a:spcBef>
              <a:defRPr/>
            </a:pPr>
            <a:r>
              <a:rPr dirty="0">
                <a:solidFill>
                  <a:srgbClr val="FFFFFF"/>
                </a:solidFill>
                <a:latin typeface="Arial"/>
                <a:ea typeface="+mn-ea"/>
                <a:cs typeface="Arial"/>
              </a:rPr>
              <a:t>En</a:t>
            </a:r>
            <a:r>
              <a:rPr spc="-35" dirty="0">
                <a:solidFill>
                  <a:srgbClr val="FFFFFF"/>
                </a:solidFill>
                <a:latin typeface="Arial"/>
                <a:ea typeface="+mn-ea"/>
                <a:cs typeface="Arial"/>
              </a:rPr>
              <a:t> </a:t>
            </a:r>
            <a:r>
              <a:rPr dirty="0">
                <a:solidFill>
                  <a:srgbClr val="FFFFFF"/>
                </a:solidFill>
                <a:latin typeface="Arial"/>
                <a:ea typeface="+mn-ea"/>
                <a:cs typeface="Arial"/>
              </a:rPr>
              <a:t>el</a:t>
            </a:r>
            <a:r>
              <a:rPr spc="-10" dirty="0">
                <a:solidFill>
                  <a:srgbClr val="FFFFFF"/>
                </a:solidFill>
                <a:latin typeface="Arial"/>
                <a:ea typeface="+mn-ea"/>
                <a:cs typeface="Arial"/>
              </a:rPr>
              <a:t> </a:t>
            </a:r>
            <a:r>
              <a:rPr b="1" dirty="0">
                <a:solidFill>
                  <a:srgbClr val="FFFFFF"/>
                </a:solidFill>
                <a:latin typeface="Arial"/>
                <a:ea typeface="+mn-ea"/>
                <a:cs typeface="Arial"/>
              </a:rPr>
              <a:t>momento</a:t>
            </a:r>
            <a:r>
              <a:rPr b="1" spc="-25" dirty="0">
                <a:solidFill>
                  <a:srgbClr val="FFFFFF"/>
                </a:solidFill>
                <a:latin typeface="Arial"/>
                <a:ea typeface="+mn-ea"/>
                <a:cs typeface="Arial"/>
              </a:rPr>
              <a:t> en </a:t>
            </a:r>
            <a:r>
              <a:rPr b="1" dirty="0">
                <a:solidFill>
                  <a:srgbClr val="FFFFFF"/>
                </a:solidFill>
                <a:latin typeface="Arial"/>
                <a:ea typeface="+mn-ea"/>
                <a:cs typeface="Arial"/>
              </a:rPr>
              <a:t>que</a:t>
            </a:r>
            <a:r>
              <a:rPr b="1" spc="-35" dirty="0">
                <a:solidFill>
                  <a:srgbClr val="FFFFFF"/>
                </a:solidFill>
                <a:latin typeface="Arial"/>
                <a:ea typeface="+mn-ea"/>
                <a:cs typeface="Arial"/>
              </a:rPr>
              <a:t> </a:t>
            </a:r>
            <a:r>
              <a:rPr b="1" dirty="0">
                <a:solidFill>
                  <a:srgbClr val="FFFFFF"/>
                </a:solidFill>
                <a:latin typeface="Arial"/>
                <a:ea typeface="+mn-ea"/>
                <a:cs typeface="Arial"/>
              </a:rPr>
              <a:t>los</a:t>
            </a:r>
            <a:r>
              <a:rPr b="1" spc="-15" dirty="0">
                <a:solidFill>
                  <a:srgbClr val="FFFFFF"/>
                </a:solidFill>
                <a:latin typeface="Arial"/>
                <a:ea typeface="+mn-ea"/>
                <a:cs typeface="Arial"/>
              </a:rPr>
              <a:t> </a:t>
            </a:r>
            <a:r>
              <a:rPr b="1" dirty="0">
                <a:solidFill>
                  <a:srgbClr val="FFFFFF"/>
                </a:solidFill>
                <a:latin typeface="Arial"/>
                <a:ea typeface="+mn-ea"/>
                <a:cs typeface="Arial"/>
              </a:rPr>
              <a:t>datos</a:t>
            </a:r>
            <a:r>
              <a:rPr b="1" spc="-30" dirty="0">
                <a:solidFill>
                  <a:srgbClr val="FFFFFF"/>
                </a:solidFill>
                <a:latin typeface="Arial"/>
                <a:ea typeface="+mn-ea"/>
                <a:cs typeface="Arial"/>
              </a:rPr>
              <a:t> </a:t>
            </a:r>
            <a:r>
              <a:rPr b="1" spc="-25" dirty="0">
                <a:solidFill>
                  <a:srgbClr val="FFFFFF"/>
                </a:solidFill>
                <a:latin typeface="Arial"/>
                <a:ea typeface="+mn-ea"/>
                <a:cs typeface="Arial"/>
              </a:rPr>
              <a:t>del </a:t>
            </a:r>
            <a:r>
              <a:rPr b="1" dirty="0">
                <a:solidFill>
                  <a:srgbClr val="FFFFFF"/>
                </a:solidFill>
                <a:latin typeface="Arial"/>
                <a:ea typeface="+mn-ea"/>
                <a:cs typeface="Arial"/>
              </a:rPr>
              <a:t>crédito</a:t>
            </a:r>
            <a:r>
              <a:rPr b="1" spc="-60" dirty="0">
                <a:solidFill>
                  <a:srgbClr val="FFFFFF"/>
                </a:solidFill>
                <a:latin typeface="Arial"/>
                <a:ea typeface="+mn-ea"/>
                <a:cs typeface="Arial"/>
              </a:rPr>
              <a:t> </a:t>
            </a:r>
            <a:r>
              <a:rPr b="1" spc="-20" dirty="0">
                <a:solidFill>
                  <a:srgbClr val="FFFFFF"/>
                </a:solidFill>
                <a:latin typeface="Arial"/>
                <a:ea typeface="+mn-ea"/>
                <a:cs typeface="Arial"/>
              </a:rPr>
              <a:t>sean </a:t>
            </a:r>
            <a:r>
              <a:rPr b="1" dirty="0">
                <a:solidFill>
                  <a:srgbClr val="FFFFFF"/>
                </a:solidFill>
                <a:latin typeface="Arial"/>
                <a:ea typeface="+mn-ea"/>
                <a:cs typeface="Arial"/>
              </a:rPr>
              <a:t>incluidos</a:t>
            </a:r>
            <a:r>
              <a:rPr b="1" spc="-40" dirty="0">
                <a:solidFill>
                  <a:srgbClr val="FFFFFF"/>
                </a:solidFill>
                <a:latin typeface="Arial"/>
                <a:ea typeface="+mn-ea"/>
                <a:cs typeface="Arial"/>
              </a:rPr>
              <a:t> </a:t>
            </a:r>
            <a:r>
              <a:rPr dirty="0">
                <a:solidFill>
                  <a:srgbClr val="FFFFFF"/>
                </a:solidFill>
                <a:latin typeface="Arial"/>
                <a:ea typeface="+mn-ea"/>
                <a:cs typeface="Arial"/>
              </a:rPr>
              <a:t>en</a:t>
            </a:r>
            <a:r>
              <a:rPr spc="-25" dirty="0">
                <a:solidFill>
                  <a:srgbClr val="FFFFFF"/>
                </a:solidFill>
                <a:latin typeface="Arial"/>
                <a:ea typeface="+mn-ea"/>
                <a:cs typeface="Arial"/>
              </a:rPr>
              <a:t> la </a:t>
            </a:r>
            <a:r>
              <a:rPr dirty="0">
                <a:solidFill>
                  <a:srgbClr val="FFFFFF"/>
                </a:solidFill>
                <a:latin typeface="Arial"/>
                <a:ea typeface="+mn-ea"/>
                <a:cs typeface="Arial"/>
              </a:rPr>
              <a:t>cédula</a:t>
            </a:r>
            <a:r>
              <a:rPr spc="-15" dirty="0">
                <a:solidFill>
                  <a:srgbClr val="FFFFFF"/>
                </a:solidFill>
                <a:latin typeface="Arial"/>
                <a:ea typeface="+mn-ea"/>
                <a:cs typeface="Arial"/>
              </a:rPr>
              <a:t> </a:t>
            </a:r>
            <a:r>
              <a:rPr spc="-25" dirty="0">
                <a:solidFill>
                  <a:srgbClr val="FFFFFF"/>
                </a:solidFill>
                <a:latin typeface="Arial"/>
                <a:ea typeface="+mn-ea"/>
                <a:cs typeface="Arial"/>
              </a:rPr>
              <a:t>de </a:t>
            </a:r>
            <a:r>
              <a:rPr dirty="0">
                <a:solidFill>
                  <a:srgbClr val="FFFFFF"/>
                </a:solidFill>
                <a:latin typeface="Arial"/>
                <a:ea typeface="+mn-ea"/>
                <a:cs typeface="Arial"/>
              </a:rPr>
              <a:t>determinación</a:t>
            </a:r>
            <a:r>
              <a:rPr spc="-50" dirty="0">
                <a:solidFill>
                  <a:srgbClr val="FFFFFF"/>
                </a:solidFill>
                <a:latin typeface="Arial"/>
                <a:ea typeface="+mn-ea"/>
                <a:cs typeface="Arial"/>
              </a:rPr>
              <a:t> </a:t>
            </a:r>
            <a:r>
              <a:rPr spc="-10" dirty="0">
                <a:solidFill>
                  <a:srgbClr val="FFFFFF"/>
                </a:solidFill>
                <a:latin typeface="Arial"/>
                <a:ea typeface="+mn-ea"/>
                <a:cs typeface="Arial"/>
              </a:rPr>
              <a:t>(EBA)</a:t>
            </a:r>
            <a:endParaRPr>
              <a:latin typeface="Arial"/>
              <a:ea typeface="+mn-ea"/>
              <a:cs typeface="Arial"/>
            </a:endParaRPr>
          </a:p>
        </p:txBody>
      </p:sp>
      <p:sp>
        <p:nvSpPr>
          <p:cNvPr id="16" name="object 16"/>
          <p:cNvSpPr txBox="1">
            <a:spLocks noGrp="1"/>
          </p:cNvSpPr>
          <p:nvPr>
            <p:ph type="sldNum" sz="quarter" idx="7"/>
          </p:nvPr>
        </p:nvSpPr>
        <p:spPr>
          <a:xfrm>
            <a:off x="11108435" y="6445541"/>
            <a:ext cx="345440" cy="196215"/>
          </a:xfrm>
          <a:prstGeom prst="rect">
            <a:avLst/>
          </a:prstGeom>
        </p:spPr>
        <p:txBody>
          <a:bodyPr vert="horz" wrap="square" lIns="0" tIns="0" rIns="0" bIns="0" rtlCol="0">
            <a:spAutoFit/>
          </a:bodyPr>
          <a:lstStyle>
            <a:defPPr>
              <a:defRPr kern="0"/>
            </a:defPPr>
            <a:lvl1pPr>
              <a:defRPr sz="1200" b="1" i="0">
                <a:solidFill>
                  <a:srgbClr val="001F5F"/>
                </a:solidFill>
                <a:latin typeface="Arial"/>
                <a:cs typeface="Arial"/>
              </a:defRPr>
            </a:lvl1pPr>
          </a:lstStyle>
          <a:p>
            <a:pPr marL="123189" algn="l" defTabSz="914446" rtl="0">
              <a:lnSpc>
                <a:spcPts val="1430"/>
              </a:lnSpc>
              <a:defRPr/>
            </a:pPr>
            <a:fld id="{81D60167-4931-47E6-BA6A-407CBD079E47}" type="slidenum">
              <a:rPr lang="es-MX" spc="-25" smtClean="0"/>
              <a:pPr marL="123189" algn="l" defTabSz="914446" rtl="0">
                <a:lnSpc>
                  <a:spcPts val="1430"/>
                </a:lnSpc>
                <a:defRPr/>
              </a:pPr>
              <a:t>19</a:t>
            </a:fld>
            <a:endParaRPr spc="-25" dirty="0">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39950" y="668082"/>
            <a:ext cx="13184505" cy="994631"/>
          </a:xfrm>
          <a:prstGeom prst="rect">
            <a:avLst/>
          </a:prstGeom>
        </p:spPr>
        <p:txBody>
          <a:bodyPr vert="horz" wrap="square" lIns="0" tIns="184912" rIns="0" bIns="0" rtlCol="0">
            <a:spAutoFit/>
          </a:bodyPr>
          <a:lstStyle/>
          <a:p>
            <a:pPr marL="12701">
              <a:lnSpc>
                <a:spcPts val="4236"/>
              </a:lnSpc>
              <a:spcBef>
                <a:spcPts val="100"/>
              </a:spcBef>
            </a:pPr>
            <a:r>
              <a:rPr dirty="0"/>
              <a:t>Fecha</a:t>
            </a:r>
            <a:r>
              <a:rPr spc="-10" dirty="0"/>
              <a:t> </a:t>
            </a:r>
            <a:r>
              <a:rPr dirty="0"/>
              <a:t>de</a:t>
            </a:r>
            <a:r>
              <a:rPr spc="-25" dirty="0"/>
              <a:t> </a:t>
            </a:r>
            <a:r>
              <a:rPr dirty="0"/>
              <a:t>inicio</a:t>
            </a:r>
            <a:r>
              <a:rPr spc="-10" dirty="0"/>
              <a:t> </a:t>
            </a:r>
            <a:r>
              <a:rPr dirty="0"/>
              <a:t>de</a:t>
            </a:r>
            <a:r>
              <a:rPr spc="-10" dirty="0"/>
              <a:t> </a:t>
            </a:r>
            <a:r>
              <a:rPr dirty="0"/>
              <a:t>los</a:t>
            </a:r>
            <a:r>
              <a:rPr spc="-25" dirty="0"/>
              <a:t> </a:t>
            </a:r>
            <a:r>
              <a:rPr spc="-10" dirty="0"/>
              <a:t>descuentos</a:t>
            </a:r>
          </a:p>
          <a:p>
            <a:pPr marL="12701">
              <a:lnSpc>
                <a:spcPts val="2075"/>
              </a:lnSpc>
            </a:pPr>
            <a:r>
              <a:rPr sz="1800" dirty="0"/>
              <a:t>Art.</a:t>
            </a:r>
            <a:r>
              <a:rPr sz="1800" spc="-15" dirty="0"/>
              <a:t> </a:t>
            </a:r>
            <a:r>
              <a:rPr sz="1800" dirty="0"/>
              <a:t>29,</a:t>
            </a:r>
            <a:r>
              <a:rPr sz="1800" spc="-5" dirty="0"/>
              <a:t> </a:t>
            </a:r>
            <a:r>
              <a:rPr sz="1800" dirty="0"/>
              <a:t>fracción</a:t>
            </a:r>
            <a:r>
              <a:rPr sz="1800" spc="-5" dirty="0"/>
              <a:t> </a:t>
            </a:r>
            <a:r>
              <a:rPr sz="1800" dirty="0"/>
              <a:t>II,</a:t>
            </a:r>
            <a:r>
              <a:rPr sz="1800" spc="-25" dirty="0"/>
              <a:t> </a:t>
            </a:r>
            <a:r>
              <a:rPr sz="1800" dirty="0"/>
              <a:t>42</a:t>
            </a:r>
            <a:r>
              <a:rPr sz="1800" spc="-5" dirty="0"/>
              <a:t> </a:t>
            </a:r>
            <a:r>
              <a:rPr sz="1800" dirty="0"/>
              <a:t>y</a:t>
            </a:r>
            <a:r>
              <a:rPr sz="1800" spc="-20" dirty="0"/>
              <a:t> </a:t>
            </a:r>
            <a:r>
              <a:rPr sz="1800" dirty="0"/>
              <a:t>44</a:t>
            </a:r>
            <a:r>
              <a:rPr sz="1800" spc="-5" dirty="0"/>
              <a:t> </a:t>
            </a:r>
            <a:r>
              <a:rPr sz="1800" dirty="0"/>
              <a:t>Ley</a:t>
            </a:r>
            <a:r>
              <a:rPr sz="1800" spc="-5" dirty="0"/>
              <a:t> </a:t>
            </a:r>
            <a:r>
              <a:rPr sz="1800" dirty="0"/>
              <a:t>del </a:t>
            </a:r>
            <a:r>
              <a:rPr sz="1800" spc="-10" dirty="0"/>
              <a:t>INFONAVIT</a:t>
            </a:r>
            <a:endParaRPr sz="1800"/>
          </a:p>
        </p:txBody>
      </p:sp>
      <p:grpSp>
        <p:nvGrpSpPr>
          <p:cNvPr id="3" name="object 3"/>
          <p:cNvGrpSpPr/>
          <p:nvPr/>
        </p:nvGrpSpPr>
        <p:grpSpPr>
          <a:xfrm>
            <a:off x="3237739" y="2759202"/>
            <a:ext cx="2009139" cy="1061085"/>
            <a:chOff x="3237738" y="2759201"/>
            <a:chExt cx="2009139" cy="1061085"/>
          </a:xfrm>
        </p:grpSpPr>
        <p:sp>
          <p:nvSpPr>
            <p:cNvPr id="4" name="object 4"/>
            <p:cNvSpPr/>
            <p:nvPr/>
          </p:nvSpPr>
          <p:spPr>
            <a:xfrm>
              <a:off x="3244088" y="2765551"/>
              <a:ext cx="1996439" cy="1048385"/>
            </a:xfrm>
            <a:custGeom>
              <a:avLst/>
              <a:gdLst/>
              <a:ahLst/>
              <a:cxnLst/>
              <a:rect l="l" t="t" r="r" b="b"/>
              <a:pathLst>
                <a:path w="1996439" h="1048385">
                  <a:moveTo>
                    <a:pt x="1821307" y="0"/>
                  </a:moveTo>
                  <a:lnTo>
                    <a:pt x="174751" y="0"/>
                  </a:lnTo>
                  <a:lnTo>
                    <a:pt x="128293" y="6241"/>
                  </a:lnTo>
                  <a:lnTo>
                    <a:pt x="86548" y="23852"/>
                  </a:lnTo>
                  <a:lnTo>
                    <a:pt x="51181" y="51165"/>
                  </a:lnTo>
                  <a:lnTo>
                    <a:pt x="23857" y="86510"/>
                  </a:lnTo>
                  <a:lnTo>
                    <a:pt x="6241" y="128220"/>
                  </a:lnTo>
                  <a:lnTo>
                    <a:pt x="0" y="174625"/>
                  </a:lnTo>
                  <a:lnTo>
                    <a:pt x="0" y="873506"/>
                  </a:lnTo>
                  <a:lnTo>
                    <a:pt x="6241" y="919910"/>
                  </a:lnTo>
                  <a:lnTo>
                    <a:pt x="23857" y="961620"/>
                  </a:lnTo>
                  <a:lnTo>
                    <a:pt x="51181" y="996965"/>
                  </a:lnTo>
                  <a:lnTo>
                    <a:pt x="86548" y="1024278"/>
                  </a:lnTo>
                  <a:lnTo>
                    <a:pt x="128293" y="1041889"/>
                  </a:lnTo>
                  <a:lnTo>
                    <a:pt x="174751" y="1048131"/>
                  </a:lnTo>
                  <a:lnTo>
                    <a:pt x="1821307" y="1048131"/>
                  </a:lnTo>
                  <a:lnTo>
                    <a:pt x="1867765" y="1041889"/>
                  </a:lnTo>
                  <a:lnTo>
                    <a:pt x="1909510" y="1024278"/>
                  </a:lnTo>
                  <a:lnTo>
                    <a:pt x="1944878" y="996965"/>
                  </a:lnTo>
                  <a:lnTo>
                    <a:pt x="1972201" y="961620"/>
                  </a:lnTo>
                  <a:lnTo>
                    <a:pt x="1989817" y="919910"/>
                  </a:lnTo>
                  <a:lnTo>
                    <a:pt x="1996059" y="873506"/>
                  </a:lnTo>
                  <a:lnTo>
                    <a:pt x="1996059" y="174625"/>
                  </a:lnTo>
                  <a:lnTo>
                    <a:pt x="1989817" y="128220"/>
                  </a:lnTo>
                  <a:lnTo>
                    <a:pt x="1972201" y="86510"/>
                  </a:lnTo>
                  <a:lnTo>
                    <a:pt x="1944877" y="51165"/>
                  </a:lnTo>
                  <a:lnTo>
                    <a:pt x="1909510" y="23852"/>
                  </a:lnTo>
                  <a:lnTo>
                    <a:pt x="1867765" y="6241"/>
                  </a:lnTo>
                  <a:lnTo>
                    <a:pt x="1821307" y="0"/>
                  </a:lnTo>
                  <a:close/>
                </a:path>
              </a:pathLst>
            </a:custGeom>
            <a:solidFill>
              <a:srgbClr val="001F5F"/>
            </a:solidFill>
          </p:spPr>
          <p:txBody>
            <a:bodyPr wrap="square" lIns="0" tIns="0" rIns="0" bIns="0" rtlCol="0"/>
            <a:lstStyle/>
            <a:p>
              <a:pPr algn="l" defTabSz="914446" rtl="0">
                <a:defRPr/>
              </a:pPr>
              <a:endParaRPr>
                <a:latin typeface="Calibri"/>
                <a:ea typeface="+mn-ea"/>
                <a:cs typeface="+mn-cs"/>
              </a:endParaRPr>
            </a:p>
          </p:txBody>
        </p:sp>
        <p:sp>
          <p:nvSpPr>
            <p:cNvPr id="5" name="object 5"/>
            <p:cNvSpPr/>
            <p:nvPr/>
          </p:nvSpPr>
          <p:spPr>
            <a:xfrm>
              <a:off x="3244088" y="2765551"/>
              <a:ext cx="1996439" cy="1048385"/>
            </a:xfrm>
            <a:custGeom>
              <a:avLst/>
              <a:gdLst/>
              <a:ahLst/>
              <a:cxnLst/>
              <a:rect l="l" t="t" r="r" b="b"/>
              <a:pathLst>
                <a:path w="1996439" h="1048385">
                  <a:moveTo>
                    <a:pt x="0" y="174625"/>
                  </a:moveTo>
                  <a:lnTo>
                    <a:pt x="6241" y="128220"/>
                  </a:lnTo>
                  <a:lnTo>
                    <a:pt x="23857" y="86510"/>
                  </a:lnTo>
                  <a:lnTo>
                    <a:pt x="51181" y="51165"/>
                  </a:lnTo>
                  <a:lnTo>
                    <a:pt x="86548" y="23852"/>
                  </a:lnTo>
                  <a:lnTo>
                    <a:pt x="128293" y="6241"/>
                  </a:lnTo>
                  <a:lnTo>
                    <a:pt x="174751" y="0"/>
                  </a:lnTo>
                  <a:lnTo>
                    <a:pt x="1821307" y="0"/>
                  </a:lnTo>
                  <a:lnTo>
                    <a:pt x="1867765" y="6241"/>
                  </a:lnTo>
                  <a:lnTo>
                    <a:pt x="1909510" y="23852"/>
                  </a:lnTo>
                  <a:lnTo>
                    <a:pt x="1944877" y="51165"/>
                  </a:lnTo>
                  <a:lnTo>
                    <a:pt x="1972201" y="86510"/>
                  </a:lnTo>
                  <a:lnTo>
                    <a:pt x="1989817" y="128220"/>
                  </a:lnTo>
                  <a:lnTo>
                    <a:pt x="1996059" y="174625"/>
                  </a:lnTo>
                  <a:lnTo>
                    <a:pt x="1996059" y="873506"/>
                  </a:lnTo>
                  <a:lnTo>
                    <a:pt x="1989817" y="919910"/>
                  </a:lnTo>
                  <a:lnTo>
                    <a:pt x="1972201" y="961620"/>
                  </a:lnTo>
                  <a:lnTo>
                    <a:pt x="1944878" y="996965"/>
                  </a:lnTo>
                  <a:lnTo>
                    <a:pt x="1909510" y="1024278"/>
                  </a:lnTo>
                  <a:lnTo>
                    <a:pt x="1867765" y="1041889"/>
                  </a:lnTo>
                  <a:lnTo>
                    <a:pt x="1821307" y="1048131"/>
                  </a:lnTo>
                  <a:lnTo>
                    <a:pt x="174751" y="1048131"/>
                  </a:lnTo>
                  <a:lnTo>
                    <a:pt x="128293" y="1041889"/>
                  </a:lnTo>
                  <a:lnTo>
                    <a:pt x="86548" y="1024278"/>
                  </a:lnTo>
                  <a:lnTo>
                    <a:pt x="51181" y="996965"/>
                  </a:lnTo>
                  <a:lnTo>
                    <a:pt x="23857" y="961620"/>
                  </a:lnTo>
                  <a:lnTo>
                    <a:pt x="6241" y="919910"/>
                  </a:lnTo>
                  <a:lnTo>
                    <a:pt x="0" y="873506"/>
                  </a:lnTo>
                  <a:lnTo>
                    <a:pt x="0" y="174625"/>
                  </a:lnTo>
                  <a:close/>
                </a:path>
              </a:pathLst>
            </a:custGeom>
            <a:ln w="12700">
              <a:solidFill>
                <a:srgbClr val="000723"/>
              </a:solidFill>
            </a:ln>
          </p:spPr>
          <p:txBody>
            <a:bodyPr wrap="square" lIns="0" tIns="0" rIns="0" bIns="0" rtlCol="0"/>
            <a:lstStyle/>
            <a:p>
              <a:pPr algn="l" defTabSz="914446" rtl="0">
                <a:defRPr/>
              </a:pPr>
              <a:endParaRPr>
                <a:latin typeface="Calibri"/>
                <a:ea typeface="+mn-ea"/>
                <a:cs typeface="+mn-cs"/>
              </a:endParaRPr>
            </a:p>
          </p:txBody>
        </p:sp>
      </p:grpSp>
      <p:sp>
        <p:nvSpPr>
          <p:cNvPr id="6" name="object 6"/>
          <p:cNvSpPr txBox="1"/>
          <p:nvPr/>
        </p:nvSpPr>
        <p:spPr>
          <a:xfrm>
            <a:off x="3564128" y="2860040"/>
            <a:ext cx="1357630" cy="843821"/>
          </a:xfrm>
          <a:prstGeom prst="rect">
            <a:avLst/>
          </a:prstGeom>
        </p:spPr>
        <p:txBody>
          <a:bodyPr vert="horz" wrap="square" lIns="0" tIns="12700" rIns="0" bIns="0" rtlCol="0">
            <a:spAutoFit/>
          </a:bodyPr>
          <a:lstStyle/>
          <a:p>
            <a:pPr marL="12701" marR="5080" indent="1270" algn="ctr" defTabSz="914446" rtl="0">
              <a:spcBef>
                <a:spcPts val="100"/>
              </a:spcBef>
              <a:defRPr/>
            </a:pPr>
            <a:r>
              <a:rPr dirty="0">
                <a:solidFill>
                  <a:srgbClr val="FFFFFF"/>
                </a:solidFill>
                <a:latin typeface="Arial"/>
                <a:ea typeface="+mn-ea"/>
                <a:cs typeface="Arial"/>
              </a:rPr>
              <a:t>Aviso</a:t>
            </a:r>
            <a:r>
              <a:rPr spc="-50" dirty="0">
                <a:solidFill>
                  <a:srgbClr val="FFFFFF"/>
                </a:solidFill>
                <a:latin typeface="Arial"/>
                <a:ea typeface="+mn-ea"/>
                <a:cs typeface="Arial"/>
              </a:rPr>
              <a:t> </a:t>
            </a:r>
            <a:r>
              <a:rPr spc="-25" dirty="0">
                <a:solidFill>
                  <a:srgbClr val="FFFFFF"/>
                </a:solidFill>
                <a:latin typeface="Arial"/>
                <a:ea typeface="+mn-ea"/>
                <a:cs typeface="Arial"/>
              </a:rPr>
              <a:t>de </a:t>
            </a:r>
            <a:r>
              <a:rPr dirty="0">
                <a:solidFill>
                  <a:srgbClr val="FFFFFF"/>
                </a:solidFill>
                <a:latin typeface="Arial"/>
                <a:ea typeface="+mn-ea"/>
                <a:cs typeface="Arial"/>
              </a:rPr>
              <a:t>retención</a:t>
            </a:r>
            <a:r>
              <a:rPr spc="-45" dirty="0">
                <a:solidFill>
                  <a:srgbClr val="FFFFFF"/>
                </a:solidFill>
                <a:latin typeface="Arial"/>
                <a:ea typeface="+mn-ea"/>
                <a:cs typeface="Arial"/>
              </a:rPr>
              <a:t> </a:t>
            </a:r>
            <a:r>
              <a:rPr spc="-25" dirty="0">
                <a:solidFill>
                  <a:srgbClr val="FFFFFF"/>
                </a:solidFill>
                <a:latin typeface="Arial"/>
                <a:ea typeface="+mn-ea"/>
                <a:cs typeface="Arial"/>
              </a:rPr>
              <a:t>por </a:t>
            </a:r>
            <a:r>
              <a:rPr spc="-10" dirty="0">
                <a:solidFill>
                  <a:srgbClr val="FFFFFF"/>
                </a:solidFill>
                <a:latin typeface="Arial"/>
                <a:ea typeface="+mn-ea"/>
                <a:cs typeface="Arial"/>
              </a:rPr>
              <a:t>originación</a:t>
            </a:r>
            <a:endParaRPr>
              <a:latin typeface="Arial"/>
              <a:ea typeface="+mn-ea"/>
              <a:cs typeface="Arial"/>
            </a:endParaRPr>
          </a:p>
        </p:txBody>
      </p:sp>
      <p:sp>
        <p:nvSpPr>
          <p:cNvPr id="7" name="object 7"/>
          <p:cNvSpPr/>
          <p:nvPr/>
        </p:nvSpPr>
        <p:spPr>
          <a:xfrm>
            <a:off x="5574666" y="2977388"/>
            <a:ext cx="1238250" cy="624840"/>
          </a:xfrm>
          <a:custGeom>
            <a:avLst/>
            <a:gdLst/>
            <a:ahLst/>
            <a:cxnLst/>
            <a:rect l="l" t="t" r="r" b="b"/>
            <a:pathLst>
              <a:path w="1238250" h="624839">
                <a:moveTo>
                  <a:pt x="925576" y="0"/>
                </a:moveTo>
                <a:lnTo>
                  <a:pt x="925576" y="156083"/>
                </a:lnTo>
                <a:lnTo>
                  <a:pt x="0" y="156083"/>
                </a:lnTo>
                <a:lnTo>
                  <a:pt x="0" y="468375"/>
                </a:lnTo>
                <a:lnTo>
                  <a:pt x="925576" y="468375"/>
                </a:lnTo>
                <a:lnTo>
                  <a:pt x="925576" y="624459"/>
                </a:lnTo>
                <a:lnTo>
                  <a:pt x="1237741" y="312165"/>
                </a:lnTo>
                <a:lnTo>
                  <a:pt x="925576" y="0"/>
                </a:lnTo>
                <a:close/>
              </a:path>
            </a:pathLst>
          </a:custGeom>
          <a:solidFill>
            <a:srgbClr val="BEBEBE"/>
          </a:solidFill>
        </p:spPr>
        <p:txBody>
          <a:bodyPr wrap="square" lIns="0" tIns="0" rIns="0" bIns="0" rtlCol="0"/>
          <a:lstStyle/>
          <a:p>
            <a:pPr algn="l" defTabSz="914446" rtl="0">
              <a:defRPr/>
            </a:pPr>
            <a:endParaRPr>
              <a:latin typeface="Calibri"/>
              <a:ea typeface="+mn-ea"/>
              <a:cs typeface="+mn-cs"/>
            </a:endParaRPr>
          </a:p>
        </p:txBody>
      </p:sp>
      <p:grpSp>
        <p:nvGrpSpPr>
          <p:cNvPr id="8" name="object 8"/>
          <p:cNvGrpSpPr/>
          <p:nvPr/>
        </p:nvGrpSpPr>
        <p:grpSpPr>
          <a:xfrm>
            <a:off x="7140703" y="2759202"/>
            <a:ext cx="2009139" cy="1061085"/>
            <a:chOff x="7140702" y="2759201"/>
            <a:chExt cx="2009139" cy="1061085"/>
          </a:xfrm>
        </p:grpSpPr>
        <p:sp>
          <p:nvSpPr>
            <p:cNvPr id="9" name="object 9"/>
            <p:cNvSpPr/>
            <p:nvPr/>
          </p:nvSpPr>
          <p:spPr>
            <a:xfrm>
              <a:off x="7147052" y="2765551"/>
              <a:ext cx="1996439" cy="1048385"/>
            </a:xfrm>
            <a:custGeom>
              <a:avLst/>
              <a:gdLst/>
              <a:ahLst/>
              <a:cxnLst/>
              <a:rect l="l" t="t" r="r" b="b"/>
              <a:pathLst>
                <a:path w="1996440" h="1048385">
                  <a:moveTo>
                    <a:pt x="1821306" y="0"/>
                  </a:moveTo>
                  <a:lnTo>
                    <a:pt x="174625" y="0"/>
                  </a:lnTo>
                  <a:lnTo>
                    <a:pt x="128175" y="6241"/>
                  </a:lnTo>
                  <a:lnTo>
                    <a:pt x="86454" y="23852"/>
                  </a:lnTo>
                  <a:lnTo>
                    <a:pt x="51117" y="51165"/>
                  </a:lnTo>
                  <a:lnTo>
                    <a:pt x="23824" y="86510"/>
                  </a:lnTo>
                  <a:lnTo>
                    <a:pt x="6232" y="128220"/>
                  </a:lnTo>
                  <a:lnTo>
                    <a:pt x="0" y="174625"/>
                  </a:lnTo>
                  <a:lnTo>
                    <a:pt x="0" y="873506"/>
                  </a:lnTo>
                  <a:lnTo>
                    <a:pt x="6232" y="919910"/>
                  </a:lnTo>
                  <a:lnTo>
                    <a:pt x="23824" y="961620"/>
                  </a:lnTo>
                  <a:lnTo>
                    <a:pt x="51117" y="996965"/>
                  </a:lnTo>
                  <a:lnTo>
                    <a:pt x="86454" y="1024278"/>
                  </a:lnTo>
                  <a:lnTo>
                    <a:pt x="128175" y="1041889"/>
                  </a:lnTo>
                  <a:lnTo>
                    <a:pt x="174625" y="1048131"/>
                  </a:lnTo>
                  <a:lnTo>
                    <a:pt x="1821306" y="1048131"/>
                  </a:lnTo>
                  <a:lnTo>
                    <a:pt x="1867765" y="1041889"/>
                  </a:lnTo>
                  <a:lnTo>
                    <a:pt x="1909510" y="1024278"/>
                  </a:lnTo>
                  <a:lnTo>
                    <a:pt x="1944877" y="996965"/>
                  </a:lnTo>
                  <a:lnTo>
                    <a:pt x="1972201" y="961620"/>
                  </a:lnTo>
                  <a:lnTo>
                    <a:pt x="1989817" y="919910"/>
                  </a:lnTo>
                  <a:lnTo>
                    <a:pt x="1996058" y="873506"/>
                  </a:lnTo>
                  <a:lnTo>
                    <a:pt x="1996058" y="174625"/>
                  </a:lnTo>
                  <a:lnTo>
                    <a:pt x="1989817" y="128220"/>
                  </a:lnTo>
                  <a:lnTo>
                    <a:pt x="1972201" y="86510"/>
                  </a:lnTo>
                  <a:lnTo>
                    <a:pt x="1944877" y="51165"/>
                  </a:lnTo>
                  <a:lnTo>
                    <a:pt x="1909510" y="23852"/>
                  </a:lnTo>
                  <a:lnTo>
                    <a:pt x="1867765" y="6241"/>
                  </a:lnTo>
                  <a:lnTo>
                    <a:pt x="1821306" y="0"/>
                  </a:lnTo>
                  <a:close/>
                </a:path>
              </a:pathLst>
            </a:custGeom>
            <a:solidFill>
              <a:srgbClr val="001F5F"/>
            </a:solidFill>
          </p:spPr>
          <p:txBody>
            <a:bodyPr wrap="square" lIns="0" tIns="0" rIns="0" bIns="0" rtlCol="0"/>
            <a:lstStyle/>
            <a:p>
              <a:pPr algn="l" defTabSz="914446" rtl="0">
                <a:defRPr/>
              </a:pPr>
              <a:endParaRPr>
                <a:latin typeface="Calibri"/>
                <a:ea typeface="+mn-ea"/>
                <a:cs typeface="+mn-cs"/>
              </a:endParaRPr>
            </a:p>
          </p:txBody>
        </p:sp>
        <p:sp>
          <p:nvSpPr>
            <p:cNvPr id="10" name="object 10"/>
            <p:cNvSpPr/>
            <p:nvPr/>
          </p:nvSpPr>
          <p:spPr>
            <a:xfrm>
              <a:off x="7147052" y="2765551"/>
              <a:ext cx="1996439" cy="1048385"/>
            </a:xfrm>
            <a:custGeom>
              <a:avLst/>
              <a:gdLst/>
              <a:ahLst/>
              <a:cxnLst/>
              <a:rect l="l" t="t" r="r" b="b"/>
              <a:pathLst>
                <a:path w="1996440" h="1048385">
                  <a:moveTo>
                    <a:pt x="0" y="174625"/>
                  </a:moveTo>
                  <a:lnTo>
                    <a:pt x="6232" y="128220"/>
                  </a:lnTo>
                  <a:lnTo>
                    <a:pt x="23824" y="86510"/>
                  </a:lnTo>
                  <a:lnTo>
                    <a:pt x="51117" y="51165"/>
                  </a:lnTo>
                  <a:lnTo>
                    <a:pt x="86454" y="23852"/>
                  </a:lnTo>
                  <a:lnTo>
                    <a:pt x="128175" y="6241"/>
                  </a:lnTo>
                  <a:lnTo>
                    <a:pt x="174625" y="0"/>
                  </a:lnTo>
                  <a:lnTo>
                    <a:pt x="1821306" y="0"/>
                  </a:lnTo>
                  <a:lnTo>
                    <a:pt x="1867765" y="6241"/>
                  </a:lnTo>
                  <a:lnTo>
                    <a:pt x="1909510" y="23852"/>
                  </a:lnTo>
                  <a:lnTo>
                    <a:pt x="1944877" y="51165"/>
                  </a:lnTo>
                  <a:lnTo>
                    <a:pt x="1972201" y="86510"/>
                  </a:lnTo>
                  <a:lnTo>
                    <a:pt x="1989817" y="128220"/>
                  </a:lnTo>
                  <a:lnTo>
                    <a:pt x="1996058" y="174625"/>
                  </a:lnTo>
                  <a:lnTo>
                    <a:pt x="1996058" y="873506"/>
                  </a:lnTo>
                  <a:lnTo>
                    <a:pt x="1989817" y="919910"/>
                  </a:lnTo>
                  <a:lnTo>
                    <a:pt x="1972201" y="961620"/>
                  </a:lnTo>
                  <a:lnTo>
                    <a:pt x="1944877" y="996965"/>
                  </a:lnTo>
                  <a:lnTo>
                    <a:pt x="1909510" y="1024278"/>
                  </a:lnTo>
                  <a:lnTo>
                    <a:pt x="1867765" y="1041889"/>
                  </a:lnTo>
                  <a:lnTo>
                    <a:pt x="1821306" y="1048131"/>
                  </a:lnTo>
                  <a:lnTo>
                    <a:pt x="174625" y="1048131"/>
                  </a:lnTo>
                  <a:lnTo>
                    <a:pt x="128175" y="1041889"/>
                  </a:lnTo>
                  <a:lnTo>
                    <a:pt x="86454" y="1024278"/>
                  </a:lnTo>
                  <a:lnTo>
                    <a:pt x="51117" y="996965"/>
                  </a:lnTo>
                  <a:lnTo>
                    <a:pt x="23824" y="961620"/>
                  </a:lnTo>
                  <a:lnTo>
                    <a:pt x="6232" y="919910"/>
                  </a:lnTo>
                  <a:lnTo>
                    <a:pt x="0" y="873506"/>
                  </a:lnTo>
                  <a:lnTo>
                    <a:pt x="0" y="174625"/>
                  </a:lnTo>
                  <a:close/>
                </a:path>
              </a:pathLst>
            </a:custGeom>
            <a:ln w="12700">
              <a:solidFill>
                <a:srgbClr val="000723"/>
              </a:solidFill>
            </a:ln>
          </p:spPr>
          <p:txBody>
            <a:bodyPr wrap="square" lIns="0" tIns="0" rIns="0" bIns="0" rtlCol="0"/>
            <a:lstStyle/>
            <a:p>
              <a:pPr algn="l" defTabSz="914446" rtl="0">
                <a:defRPr/>
              </a:pPr>
              <a:endParaRPr>
                <a:latin typeface="Calibri"/>
                <a:ea typeface="+mn-ea"/>
                <a:cs typeface="+mn-cs"/>
              </a:endParaRPr>
            </a:p>
          </p:txBody>
        </p:sp>
      </p:grpSp>
      <p:sp>
        <p:nvSpPr>
          <p:cNvPr id="11" name="object 11"/>
          <p:cNvSpPr txBox="1"/>
          <p:nvPr/>
        </p:nvSpPr>
        <p:spPr>
          <a:xfrm>
            <a:off x="7383527" y="2997201"/>
            <a:ext cx="1524635" cy="566822"/>
          </a:xfrm>
          <a:prstGeom prst="rect">
            <a:avLst/>
          </a:prstGeom>
        </p:spPr>
        <p:txBody>
          <a:bodyPr vert="horz" wrap="square" lIns="0" tIns="12700" rIns="0" bIns="0" rtlCol="0">
            <a:spAutoFit/>
          </a:bodyPr>
          <a:lstStyle/>
          <a:p>
            <a:pPr marL="236232" marR="5080" indent="-224165" algn="l" defTabSz="914446" rtl="0">
              <a:spcBef>
                <a:spcPts val="100"/>
              </a:spcBef>
              <a:defRPr/>
            </a:pPr>
            <a:r>
              <a:rPr dirty="0">
                <a:solidFill>
                  <a:srgbClr val="FFFFFF"/>
                </a:solidFill>
                <a:latin typeface="Arial"/>
                <a:ea typeface="+mn-ea"/>
                <a:cs typeface="Arial"/>
              </a:rPr>
              <a:t>Notificación</a:t>
            </a:r>
            <a:r>
              <a:rPr spc="-50" dirty="0">
                <a:solidFill>
                  <a:srgbClr val="FFFFFF"/>
                </a:solidFill>
                <a:latin typeface="Arial"/>
                <a:ea typeface="+mn-ea"/>
                <a:cs typeface="Arial"/>
              </a:rPr>
              <a:t> </a:t>
            </a:r>
            <a:r>
              <a:rPr spc="-25" dirty="0">
                <a:solidFill>
                  <a:srgbClr val="FFFFFF"/>
                </a:solidFill>
                <a:latin typeface="Arial"/>
                <a:ea typeface="+mn-ea"/>
                <a:cs typeface="Arial"/>
              </a:rPr>
              <a:t>de </a:t>
            </a:r>
            <a:r>
              <a:rPr spc="-10" dirty="0">
                <a:solidFill>
                  <a:srgbClr val="FFFFFF"/>
                </a:solidFill>
                <a:latin typeface="Arial"/>
                <a:ea typeface="+mn-ea"/>
                <a:cs typeface="Arial"/>
              </a:rPr>
              <a:t>descuento</a:t>
            </a:r>
            <a:endParaRPr>
              <a:latin typeface="Arial"/>
              <a:ea typeface="+mn-ea"/>
              <a:cs typeface="Arial"/>
            </a:endParaRPr>
          </a:p>
        </p:txBody>
      </p:sp>
      <p:sp>
        <p:nvSpPr>
          <p:cNvPr id="12" name="object 12"/>
          <p:cNvSpPr txBox="1"/>
          <p:nvPr/>
        </p:nvSpPr>
        <p:spPr>
          <a:xfrm>
            <a:off x="3128011" y="4626686"/>
            <a:ext cx="5936615" cy="843821"/>
          </a:xfrm>
          <a:prstGeom prst="rect">
            <a:avLst/>
          </a:prstGeom>
        </p:spPr>
        <p:txBody>
          <a:bodyPr vert="horz" wrap="square" lIns="0" tIns="12700" rIns="0" bIns="0" rtlCol="0">
            <a:spAutoFit/>
          </a:bodyPr>
          <a:lstStyle/>
          <a:p>
            <a:pPr marL="12701" marR="5080" algn="just" defTabSz="914446" rtl="0">
              <a:spcBef>
                <a:spcPts val="100"/>
              </a:spcBef>
              <a:defRPr/>
            </a:pPr>
            <a:r>
              <a:rPr dirty="0">
                <a:latin typeface="Arial"/>
                <a:ea typeface="+mn-ea"/>
                <a:cs typeface="Arial"/>
              </a:rPr>
              <a:t>El</a:t>
            </a:r>
            <a:r>
              <a:rPr spc="40" dirty="0">
                <a:latin typeface="Arial"/>
                <a:ea typeface="+mn-ea"/>
                <a:cs typeface="Arial"/>
              </a:rPr>
              <a:t>  </a:t>
            </a:r>
            <a:r>
              <a:rPr dirty="0">
                <a:latin typeface="Arial"/>
                <a:ea typeface="+mn-ea"/>
                <a:cs typeface="Arial"/>
              </a:rPr>
              <a:t>patrón</a:t>
            </a:r>
            <a:r>
              <a:rPr spc="45" dirty="0">
                <a:latin typeface="Arial"/>
                <a:ea typeface="+mn-ea"/>
                <a:cs typeface="Arial"/>
              </a:rPr>
              <a:t>  </a:t>
            </a:r>
            <a:r>
              <a:rPr dirty="0">
                <a:latin typeface="Arial"/>
                <a:ea typeface="+mn-ea"/>
                <a:cs typeface="Arial"/>
              </a:rPr>
              <a:t>podrá</a:t>
            </a:r>
            <a:r>
              <a:rPr spc="35" dirty="0">
                <a:latin typeface="Arial"/>
                <a:ea typeface="+mn-ea"/>
                <a:cs typeface="Arial"/>
              </a:rPr>
              <a:t>  </a:t>
            </a:r>
            <a:r>
              <a:rPr dirty="0">
                <a:latin typeface="Arial"/>
                <a:ea typeface="+mn-ea"/>
                <a:cs typeface="Arial"/>
              </a:rPr>
              <a:t>consultar</a:t>
            </a:r>
            <a:r>
              <a:rPr spc="45" dirty="0">
                <a:latin typeface="Arial"/>
                <a:ea typeface="+mn-ea"/>
                <a:cs typeface="Arial"/>
              </a:rPr>
              <a:t>  </a:t>
            </a:r>
            <a:r>
              <a:rPr dirty="0">
                <a:latin typeface="Arial"/>
                <a:ea typeface="+mn-ea"/>
                <a:cs typeface="Arial"/>
              </a:rPr>
              <a:t>el</a:t>
            </a:r>
            <a:r>
              <a:rPr spc="35" dirty="0">
                <a:latin typeface="Arial"/>
                <a:ea typeface="+mn-ea"/>
                <a:cs typeface="Arial"/>
              </a:rPr>
              <a:t>  </a:t>
            </a:r>
            <a:r>
              <a:rPr dirty="0">
                <a:latin typeface="Arial"/>
                <a:ea typeface="+mn-ea"/>
                <a:cs typeface="Arial"/>
              </a:rPr>
              <a:t>aviso</a:t>
            </a:r>
            <a:r>
              <a:rPr spc="45" dirty="0">
                <a:latin typeface="Arial"/>
                <a:ea typeface="+mn-ea"/>
                <a:cs typeface="Arial"/>
              </a:rPr>
              <a:t>  </a:t>
            </a:r>
            <a:r>
              <a:rPr dirty="0">
                <a:latin typeface="Arial"/>
                <a:ea typeface="+mn-ea"/>
                <a:cs typeface="Arial"/>
              </a:rPr>
              <a:t>de</a:t>
            </a:r>
            <a:r>
              <a:rPr spc="40" dirty="0">
                <a:latin typeface="Arial"/>
                <a:ea typeface="+mn-ea"/>
                <a:cs typeface="Arial"/>
              </a:rPr>
              <a:t>  </a:t>
            </a:r>
            <a:r>
              <a:rPr dirty="0">
                <a:latin typeface="Arial"/>
                <a:ea typeface="+mn-ea"/>
                <a:cs typeface="Arial"/>
              </a:rPr>
              <a:t>retención</a:t>
            </a:r>
            <a:r>
              <a:rPr spc="40" dirty="0">
                <a:latin typeface="Arial"/>
                <a:ea typeface="+mn-ea"/>
                <a:cs typeface="Arial"/>
              </a:rPr>
              <a:t>  </a:t>
            </a:r>
            <a:r>
              <a:rPr dirty="0">
                <a:latin typeface="Arial"/>
                <a:ea typeface="+mn-ea"/>
                <a:cs typeface="Arial"/>
              </a:rPr>
              <a:t>o</a:t>
            </a:r>
            <a:r>
              <a:rPr spc="40" dirty="0">
                <a:latin typeface="Arial"/>
                <a:ea typeface="+mn-ea"/>
                <a:cs typeface="Arial"/>
              </a:rPr>
              <a:t>  </a:t>
            </a:r>
            <a:r>
              <a:rPr spc="-25" dirty="0">
                <a:latin typeface="Arial"/>
                <a:ea typeface="+mn-ea"/>
                <a:cs typeface="Arial"/>
              </a:rPr>
              <a:t>de </a:t>
            </a:r>
            <a:r>
              <a:rPr dirty="0">
                <a:latin typeface="Arial"/>
                <a:ea typeface="+mn-ea"/>
                <a:cs typeface="Arial"/>
              </a:rPr>
              <a:t>suspensión</a:t>
            </a:r>
            <a:r>
              <a:rPr spc="305" dirty="0">
                <a:latin typeface="Arial"/>
                <a:ea typeface="+mn-ea"/>
                <a:cs typeface="Arial"/>
              </a:rPr>
              <a:t> </a:t>
            </a:r>
            <a:r>
              <a:rPr dirty="0">
                <a:latin typeface="Arial"/>
                <a:ea typeface="+mn-ea"/>
                <a:cs typeface="Arial"/>
              </a:rPr>
              <a:t>de</a:t>
            </a:r>
            <a:r>
              <a:rPr spc="315" dirty="0">
                <a:latin typeface="Arial"/>
                <a:ea typeface="+mn-ea"/>
                <a:cs typeface="Arial"/>
              </a:rPr>
              <a:t> </a:t>
            </a:r>
            <a:r>
              <a:rPr dirty="0">
                <a:latin typeface="Arial"/>
                <a:ea typeface="+mn-ea"/>
                <a:cs typeface="Arial"/>
              </a:rPr>
              <a:t>descuentos</a:t>
            </a:r>
            <a:r>
              <a:rPr spc="305" dirty="0">
                <a:latin typeface="Arial"/>
                <a:ea typeface="+mn-ea"/>
                <a:cs typeface="Arial"/>
              </a:rPr>
              <a:t> </a:t>
            </a:r>
            <a:r>
              <a:rPr dirty="0">
                <a:latin typeface="Arial"/>
                <a:ea typeface="+mn-ea"/>
                <a:cs typeface="Arial"/>
              </a:rPr>
              <a:t>a</a:t>
            </a:r>
            <a:r>
              <a:rPr spc="310" dirty="0">
                <a:latin typeface="Arial"/>
                <a:ea typeface="+mn-ea"/>
                <a:cs typeface="Arial"/>
              </a:rPr>
              <a:t> </a:t>
            </a:r>
            <a:r>
              <a:rPr dirty="0">
                <a:latin typeface="Arial"/>
                <a:ea typeface="+mn-ea"/>
                <a:cs typeface="Arial"/>
              </a:rPr>
              <a:t>través</a:t>
            </a:r>
            <a:r>
              <a:rPr spc="310" dirty="0">
                <a:latin typeface="Arial"/>
                <a:ea typeface="+mn-ea"/>
                <a:cs typeface="Arial"/>
              </a:rPr>
              <a:t> </a:t>
            </a:r>
            <a:r>
              <a:rPr dirty="0">
                <a:latin typeface="Arial"/>
                <a:ea typeface="+mn-ea"/>
                <a:cs typeface="Arial"/>
              </a:rPr>
              <a:t>del</a:t>
            </a:r>
            <a:r>
              <a:rPr spc="310" dirty="0">
                <a:latin typeface="Arial"/>
                <a:ea typeface="+mn-ea"/>
                <a:cs typeface="Arial"/>
              </a:rPr>
              <a:t> </a:t>
            </a:r>
            <a:r>
              <a:rPr dirty="0">
                <a:latin typeface="Arial"/>
                <a:ea typeface="+mn-ea"/>
                <a:cs typeface="Arial"/>
              </a:rPr>
              <a:t>sitio</a:t>
            </a:r>
            <a:r>
              <a:rPr spc="305" dirty="0">
                <a:latin typeface="Arial"/>
                <a:ea typeface="+mn-ea"/>
                <a:cs typeface="Arial"/>
              </a:rPr>
              <a:t> </a:t>
            </a:r>
            <a:r>
              <a:rPr dirty="0">
                <a:latin typeface="Arial"/>
                <a:ea typeface="+mn-ea"/>
                <a:cs typeface="Arial"/>
              </a:rPr>
              <a:t>de</a:t>
            </a:r>
            <a:r>
              <a:rPr spc="310" dirty="0">
                <a:latin typeface="Arial"/>
                <a:ea typeface="+mn-ea"/>
                <a:cs typeface="Arial"/>
              </a:rPr>
              <a:t> </a:t>
            </a:r>
            <a:r>
              <a:rPr spc="-10" dirty="0">
                <a:latin typeface="Arial"/>
                <a:ea typeface="+mn-ea"/>
                <a:cs typeface="Arial"/>
              </a:rPr>
              <a:t>Internet </a:t>
            </a:r>
            <a:r>
              <a:rPr dirty="0">
                <a:latin typeface="Arial"/>
                <a:ea typeface="+mn-ea"/>
                <a:cs typeface="Arial"/>
              </a:rPr>
              <a:t>del</a:t>
            </a:r>
            <a:r>
              <a:rPr spc="-40" dirty="0">
                <a:latin typeface="Arial"/>
                <a:ea typeface="+mn-ea"/>
                <a:cs typeface="Arial"/>
              </a:rPr>
              <a:t> </a:t>
            </a:r>
            <a:r>
              <a:rPr dirty="0">
                <a:latin typeface="Arial"/>
                <a:ea typeface="+mn-ea"/>
                <a:cs typeface="Arial"/>
              </a:rPr>
              <a:t>Instituto.</a:t>
            </a:r>
            <a:r>
              <a:rPr spc="-45" dirty="0">
                <a:latin typeface="Arial"/>
                <a:ea typeface="+mn-ea"/>
                <a:cs typeface="Arial"/>
              </a:rPr>
              <a:t> </a:t>
            </a:r>
            <a:r>
              <a:rPr dirty="0">
                <a:latin typeface="Arial"/>
                <a:ea typeface="+mn-ea"/>
                <a:cs typeface="Arial"/>
              </a:rPr>
              <a:t>(Portal</a:t>
            </a:r>
            <a:r>
              <a:rPr spc="-45" dirty="0">
                <a:latin typeface="Arial"/>
                <a:ea typeface="+mn-ea"/>
                <a:cs typeface="Arial"/>
              </a:rPr>
              <a:t> </a:t>
            </a:r>
            <a:r>
              <a:rPr dirty="0">
                <a:latin typeface="Arial"/>
                <a:ea typeface="+mn-ea"/>
                <a:cs typeface="Arial"/>
              </a:rPr>
              <a:t>Empresarial</a:t>
            </a:r>
            <a:r>
              <a:rPr spc="-15" dirty="0">
                <a:latin typeface="Arial"/>
                <a:ea typeface="+mn-ea"/>
                <a:cs typeface="Arial"/>
              </a:rPr>
              <a:t> </a:t>
            </a:r>
            <a:r>
              <a:rPr spc="-10" dirty="0">
                <a:latin typeface="Arial"/>
                <a:ea typeface="+mn-ea"/>
                <a:cs typeface="Arial"/>
              </a:rPr>
              <a:t>INFONAVIT)</a:t>
            </a:r>
            <a:endParaRPr>
              <a:latin typeface="Arial"/>
              <a:ea typeface="+mn-ea"/>
              <a:cs typeface="Arial"/>
            </a:endParaRPr>
          </a:p>
        </p:txBody>
      </p:sp>
      <p:sp>
        <p:nvSpPr>
          <p:cNvPr id="13" name="object 13"/>
          <p:cNvSpPr/>
          <p:nvPr/>
        </p:nvSpPr>
        <p:spPr>
          <a:xfrm>
            <a:off x="3244088" y="1851151"/>
            <a:ext cx="5899150" cy="312420"/>
          </a:xfrm>
          <a:custGeom>
            <a:avLst/>
            <a:gdLst/>
            <a:ahLst/>
            <a:cxnLst/>
            <a:rect l="l" t="t" r="r" b="b"/>
            <a:pathLst>
              <a:path w="5899150" h="312419">
                <a:moveTo>
                  <a:pt x="5846953" y="0"/>
                </a:moveTo>
                <a:lnTo>
                  <a:pt x="52070" y="0"/>
                </a:lnTo>
                <a:lnTo>
                  <a:pt x="31771" y="4079"/>
                </a:lnTo>
                <a:lnTo>
                  <a:pt x="15224" y="15208"/>
                </a:lnTo>
                <a:lnTo>
                  <a:pt x="4081" y="31718"/>
                </a:lnTo>
                <a:lnTo>
                  <a:pt x="0" y="51943"/>
                </a:lnTo>
                <a:lnTo>
                  <a:pt x="0" y="260096"/>
                </a:lnTo>
                <a:lnTo>
                  <a:pt x="4081" y="280394"/>
                </a:lnTo>
                <a:lnTo>
                  <a:pt x="15224" y="296941"/>
                </a:lnTo>
                <a:lnTo>
                  <a:pt x="31771" y="308084"/>
                </a:lnTo>
                <a:lnTo>
                  <a:pt x="52070" y="312165"/>
                </a:lnTo>
                <a:lnTo>
                  <a:pt x="5846953" y="312165"/>
                </a:lnTo>
                <a:lnTo>
                  <a:pt x="5867197" y="308084"/>
                </a:lnTo>
                <a:lnTo>
                  <a:pt x="5883751" y="296941"/>
                </a:lnTo>
                <a:lnTo>
                  <a:pt x="5894923" y="280394"/>
                </a:lnTo>
                <a:lnTo>
                  <a:pt x="5899022" y="260096"/>
                </a:lnTo>
                <a:lnTo>
                  <a:pt x="5899022" y="51943"/>
                </a:lnTo>
                <a:lnTo>
                  <a:pt x="5894923" y="31718"/>
                </a:lnTo>
                <a:lnTo>
                  <a:pt x="5883751" y="15208"/>
                </a:lnTo>
                <a:lnTo>
                  <a:pt x="5867197" y="4079"/>
                </a:lnTo>
                <a:lnTo>
                  <a:pt x="5846953" y="0"/>
                </a:lnTo>
                <a:close/>
              </a:path>
            </a:pathLst>
          </a:custGeom>
          <a:solidFill>
            <a:srgbClr val="A6A6A6"/>
          </a:solidFill>
        </p:spPr>
        <p:txBody>
          <a:bodyPr wrap="square" lIns="0" tIns="0" rIns="0" bIns="0" rtlCol="0"/>
          <a:lstStyle/>
          <a:p>
            <a:pPr algn="l" defTabSz="914446" rtl="0">
              <a:defRPr/>
            </a:pPr>
            <a:endParaRPr>
              <a:latin typeface="Calibri"/>
              <a:ea typeface="+mn-ea"/>
              <a:cs typeface="+mn-cs"/>
            </a:endParaRPr>
          </a:p>
        </p:txBody>
      </p:sp>
      <p:sp>
        <p:nvSpPr>
          <p:cNvPr id="14" name="object 14"/>
          <p:cNvSpPr txBox="1"/>
          <p:nvPr/>
        </p:nvSpPr>
        <p:spPr>
          <a:xfrm>
            <a:off x="3674109" y="1851787"/>
            <a:ext cx="5039360" cy="289823"/>
          </a:xfrm>
          <a:prstGeom prst="rect">
            <a:avLst/>
          </a:prstGeom>
        </p:spPr>
        <p:txBody>
          <a:bodyPr vert="horz" wrap="square" lIns="0" tIns="12700" rIns="0" bIns="0" rtlCol="0">
            <a:spAutoFit/>
          </a:bodyPr>
          <a:lstStyle/>
          <a:p>
            <a:pPr marL="12701" algn="l" defTabSz="914446" rtl="0">
              <a:spcBef>
                <a:spcPts val="100"/>
              </a:spcBef>
              <a:defRPr/>
            </a:pPr>
            <a:r>
              <a:rPr dirty="0">
                <a:solidFill>
                  <a:srgbClr val="FFFFFF"/>
                </a:solidFill>
                <a:latin typeface="Arial"/>
                <a:ea typeface="+mn-ea"/>
                <a:cs typeface="Arial"/>
              </a:rPr>
              <a:t>Confirmación</a:t>
            </a:r>
            <a:r>
              <a:rPr spc="-10" dirty="0">
                <a:solidFill>
                  <a:srgbClr val="FFFFFF"/>
                </a:solidFill>
                <a:latin typeface="Arial"/>
                <a:ea typeface="+mn-ea"/>
                <a:cs typeface="Arial"/>
              </a:rPr>
              <a:t> </a:t>
            </a:r>
            <a:r>
              <a:rPr dirty="0">
                <a:solidFill>
                  <a:srgbClr val="FFFFFF"/>
                </a:solidFill>
                <a:latin typeface="Arial"/>
                <a:ea typeface="+mn-ea"/>
                <a:cs typeface="Arial"/>
              </a:rPr>
              <a:t>de</a:t>
            </a:r>
            <a:r>
              <a:rPr spc="-40" dirty="0">
                <a:solidFill>
                  <a:srgbClr val="FFFFFF"/>
                </a:solidFill>
                <a:latin typeface="Arial"/>
                <a:ea typeface="+mn-ea"/>
                <a:cs typeface="Arial"/>
              </a:rPr>
              <a:t> </a:t>
            </a:r>
            <a:r>
              <a:rPr dirty="0">
                <a:solidFill>
                  <a:srgbClr val="FFFFFF"/>
                </a:solidFill>
                <a:latin typeface="Arial"/>
                <a:ea typeface="+mn-ea"/>
                <a:cs typeface="Arial"/>
              </a:rPr>
              <a:t>trámite</a:t>
            </a:r>
            <a:r>
              <a:rPr spc="-30" dirty="0">
                <a:solidFill>
                  <a:srgbClr val="FFFFFF"/>
                </a:solidFill>
                <a:latin typeface="Arial"/>
                <a:ea typeface="+mn-ea"/>
                <a:cs typeface="Arial"/>
              </a:rPr>
              <a:t> </a:t>
            </a:r>
            <a:r>
              <a:rPr dirty="0">
                <a:solidFill>
                  <a:srgbClr val="FFFFFF"/>
                </a:solidFill>
                <a:latin typeface="Arial"/>
                <a:ea typeface="+mn-ea"/>
                <a:cs typeface="Arial"/>
              </a:rPr>
              <a:t>de</a:t>
            </a:r>
            <a:r>
              <a:rPr spc="-20" dirty="0">
                <a:solidFill>
                  <a:srgbClr val="FFFFFF"/>
                </a:solidFill>
                <a:latin typeface="Arial"/>
                <a:ea typeface="+mn-ea"/>
                <a:cs typeface="Arial"/>
              </a:rPr>
              <a:t> </a:t>
            </a:r>
            <a:r>
              <a:rPr dirty="0">
                <a:solidFill>
                  <a:srgbClr val="FFFFFF"/>
                </a:solidFill>
                <a:latin typeface="Arial"/>
                <a:ea typeface="+mn-ea"/>
                <a:cs typeface="Arial"/>
              </a:rPr>
              <a:t>Créditos</a:t>
            </a:r>
            <a:r>
              <a:rPr spc="-20" dirty="0">
                <a:solidFill>
                  <a:srgbClr val="FFFFFF"/>
                </a:solidFill>
                <a:latin typeface="Arial"/>
                <a:ea typeface="+mn-ea"/>
                <a:cs typeface="Arial"/>
              </a:rPr>
              <a:t> </a:t>
            </a:r>
            <a:r>
              <a:rPr dirty="0">
                <a:solidFill>
                  <a:srgbClr val="FFFFFF"/>
                </a:solidFill>
                <a:latin typeface="Arial"/>
                <a:ea typeface="+mn-ea"/>
                <a:cs typeface="Arial"/>
              </a:rPr>
              <a:t>12</a:t>
            </a:r>
            <a:r>
              <a:rPr spc="-40" dirty="0">
                <a:solidFill>
                  <a:srgbClr val="FFFFFF"/>
                </a:solidFill>
                <a:latin typeface="Arial"/>
                <a:ea typeface="+mn-ea"/>
                <a:cs typeface="Arial"/>
              </a:rPr>
              <a:t> </a:t>
            </a:r>
            <a:r>
              <a:rPr dirty="0">
                <a:solidFill>
                  <a:srgbClr val="FFFFFF"/>
                </a:solidFill>
                <a:latin typeface="Arial"/>
                <a:ea typeface="+mn-ea"/>
                <a:cs typeface="Arial"/>
              </a:rPr>
              <a:t>julio</a:t>
            </a:r>
            <a:r>
              <a:rPr spc="-20" dirty="0">
                <a:solidFill>
                  <a:srgbClr val="FFFFFF"/>
                </a:solidFill>
                <a:latin typeface="Arial"/>
                <a:ea typeface="+mn-ea"/>
                <a:cs typeface="Arial"/>
              </a:rPr>
              <a:t> 2022</a:t>
            </a:r>
            <a:endParaRPr>
              <a:latin typeface="Arial"/>
              <a:ea typeface="+mn-ea"/>
              <a:cs typeface="Arial"/>
            </a:endParaRPr>
          </a:p>
        </p:txBody>
      </p:sp>
      <p:sp>
        <p:nvSpPr>
          <p:cNvPr id="15" name="object 15"/>
          <p:cNvSpPr txBox="1">
            <a:spLocks noGrp="1"/>
          </p:cNvSpPr>
          <p:nvPr>
            <p:ph type="sldNum" sz="quarter" idx="7"/>
          </p:nvPr>
        </p:nvSpPr>
        <p:spPr>
          <a:xfrm>
            <a:off x="11108435" y="6445541"/>
            <a:ext cx="345440" cy="196215"/>
          </a:xfrm>
          <a:prstGeom prst="rect">
            <a:avLst/>
          </a:prstGeom>
        </p:spPr>
        <p:txBody>
          <a:bodyPr vert="horz" wrap="square" lIns="0" tIns="0" rIns="0" bIns="0" rtlCol="0">
            <a:spAutoFit/>
          </a:bodyPr>
          <a:lstStyle>
            <a:defPPr>
              <a:defRPr kern="0"/>
            </a:defPPr>
            <a:lvl1pPr>
              <a:defRPr sz="1200" b="1" i="0">
                <a:solidFill>
                  <a:srgbClr val="001F5F"/>
                </a:solidFill>
                <a:latin typeface="Arial"/>
                <a:cs typeface="Arial"/>
              </a:defRPr>
            </a:lvl1pPr>
          </a:lstStyle>
          <a:p>
            <a:pPr marL="123189" algn="l" defTabSz="914446" rtl="0">
              <a:lnSpc>
                <a:spcPts val="1430"/>
              </a:lnSpc>
              <a:defRPr/>
            </a:pPr>
            <a:fld id="{81D60167-4931-47E6-BA6A-407CBD079E47}" type="slidenum">
              <a:rPr lang="es-MX" spc="-25" smtClean="0"/>
              <a:pPr marL="123189" algn="l" defTabSz="914446" rtl="0">
                <a:lnSpc>
                  <a:spcPts val="1430"/>
                </a:lnSpc>
                <a:defRPr/>
              </a:pPr>
              <a:t>20</a:t>
            </a:fld>
            <a:endParaRPr spc="-25" dirty="0">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39950" y="668082"/>
            <a:ext cx="13184505" cy="994631"/>
          </a:xfrm>
          <a:prstGeom prst="rect">
            <a:avLst/>
          </a:prstGeom>
        </p:spPr>
        <p:txBody>
          <a:bodyPr vert="horz" wrap="square" lIns="0" tIns="184912" rIns="0" bIns="0" rtlCol="0">
            <a:spAutoFit/>
          </a:bodyPr>
          <a:lstStyle/>
          <a:p>
            <a:pPr marL="12701">
              <a:lnSpc>
                <a:spcPts val="4236"/>
              </a:lnSpc>
              <a:spcBef>
                <a:spcPts val="100"/>
              </a:spcBef>
            </a:pPr>
            <a:r>
              <a:rPr dirty="0"/>
              <a:t>Fecha</a:t>
            </a:r>
            <a:r>
              <a:rPr spc="-10" dirty="0"/>
              <a:t> </a:t>
            </a:r>
            <a:r>
              <a:rPr dirty="0"/>
              <a:t>de</a:t>
            </a:r>
            <a:r>
              <a:rPr spc="-25" dirty="0"/>
              <a:t> </a:t>
            </a:r>
            <a:r>
              <a:rPr dirty="0"/>
              <a:t>inicio</a:t>
            </a:r>
            <a:r>
              <a:rPr spc="-10" dirty="0"/>
              <a:t> </a:t>
            </a:r>
            <a:r>
              <a:rPr dirty="0"/>
              <a:t>de</a:t>
            </a:r>
            <a:r>
              <a:rPr spc="-10" dirty="0"/>
              <a:t> </a:t>
            </a:r>
            <a:r>
              <a:rPr dirty="0"/>
              <a:t>los</a:t>
            </a:r>
            <a:r>
              <a:rPr spc="-25" dirty="0"/>
              <a:t> </a:t>
            </a:r>
            <a:r>
              <a:rPr spc="-10" dirty="0"/>
              <a:t>descuentos</a:t>
            </a:r>
          </a:p>
          <a:p>
            <a:pPr marL="12701">
              <a:lnSpc>
                <a:spcPts val="2075"/>
              </a:lnSpc>
            </a:pPr>
            <a:r>
              <a:rPr sz="1800" dirty="0"/>
              <a:t>Art.</a:t>
            </a:r>
            <a:r>
              <a:rPr sz="1800" spc="-15" dirty="0"/>
              <a:t> </a:t>
            </a:r>
            <a:r>
              <a:rPr sz="1800" dirty="0"/>
              <a:t>29,</a:t>
            </a:r>
            <a:r>
              <a:rPr sz="1800" spc="-5" dirty="0"/>
              <a:t> </a:t>
            </a:r>
            <a:r>
              <a:rPr sz="1800" dirty="0"/>
              <a:t>fracción</a:t>
            </a:r>
            <a:r>
              <a:rPr sz="1800" spc="-5" dirty="0"/>
              <a:t> </a:t>
            </a:r>
            <a:r>
              <a:rPr sz="1800" dirty="0"/>
              <a:t>II,</a:t>
            </a:r>
            <a:r>
              <a:rPr sz="1800" spc="-25" dirty="0"/>
              <a:t> </a:t>
            </a:r>
            <a:r>
              <a:rPr sz="1800" dirty="0"/>
              <a:t>42</a:t>
            </a:r>
            <a:r>
              <a:rPr sz="1800" spc="-5" dirty="0"/>
              <a:t> </a:t>
            </a:r>
            <a:r>
              <a:rPr sz="1800" dirty="0"/>
              <a:t>y</a:t>
            </a:r>
            <a:r>
              <a:rPr sz="1800" spc="-20" dirty="0"/>
              <a:t> </a:t>
            </a:r>
            <a:r>
              <a:rPr sz="1800" dirty="0"/>
              <a:t>44</a:t>
            </a:r>
            <a:r>
              <a:rPr sz="1800" spc="-5" dirty="0"/>
              <a:t> </a:t>
            </a:r>
            <a:r>
              <a:rPr sz="1800" dirty="0"/>
              <a:t>Ley</a:t>
            </a:r>
            <a:r>
              <a:rPr sz="1800" spc="-5" dirty="0"/>
              <a:t> </a:t>
            </a:r>
            <a:r>
              <a:rPr sz="1800" dirty="0"/>
              <a:t>del </a:t>
            </a:r>
            <a:r>
              <a:rPr sz="1800" spc="-10" dirty="0"/>
              <a:t>INFONAVIT</a:t>
            </a:r>
            <a:endParaRPr sz="1800"/>
          </a:p>
        </p:txBody>
      </p:sp>
      <p:pic>
        <p:nvPicPr>
          <p:cNvPr id="3" name="object 3"/>
          <p:cNvPicPr/>
          <p:nvPr/>
        </p:nvPicPr>
        <p:blipFill>
          <a:blip r:embed="rId2" cstate="print"/>
          <a:stretch>
            <a:fillRect/>
          </a:stretch>
        </p:blipFill>
        <p:spPr>
          <a:xfrm>
            <a:off x="1469771" y="2500249"/>
            <a:ext cx="3810000" cy="1857375"/>
          </a:xfrm>
          <a:prstGeom prst="rect">
            <a:avLst/>
          </a:prstGeom>
        </p:spPr>
      </p:pic>
      <p:sp>
        <p:nvSpPr>
          <p:cNvPr id="4" name="object 4"/>
          <p:cNvSpPr/>
          <p:nvPr/>
        </p:nvSpPr>
        <p:spPr>
          <a:xfrm>
            <a:off x="5770995" y="2365566"/>
            <a:ext cx="5476875" cy="2762250"/>
          </a:xfrm>
          <a:custGeom>
            <a:avLst/>
            <a:gdLst/>
            <a:ahLst/>
            <a:cxnLst/>
            <a:rect l="l" t="t" r="r" b="b"/>
            <a:pathLst>
              <a:path w="5476875" h="2762250">
                <a:moveTo>
                  <a:pt x="5476862" y="0"/>
                </a:moveTo>
                <a:lnTo>
                  <a:pt x="4627981" y="0"/>
                </a:lnTo>
                <a:lnTo>
                  <a:pt x="4627981" y="181622"/>
                </a:lnTo>
                <a:lnTo>
                  <a:pt x="4627981" y="363232"/>
                </a:lnTo>
                <a:lnTo>
                  <a:pt x="4627981" y="563905"/>
                </a:lnTo>
                <a:lnTo>
                  <a:pt x="4627981" y="745502"/>
                </a:lnTo>
                <a:lnTo>
                  <a:pt x="3797630" y="745502"/>
                </a:lnTo>
                <a:lnTo>
                  <a:pt x="3797630" y="563905"/>
                </a:lnTo>
                <a:lnTo>
                  <a:pt x="4627981" y="563905"/>
                </a:lnTo>
                <a:lnTo>
                  <a:pt x="4627981" y="363232"/>
                </a:lnTo>
                <a:lnTo>
                  <a:pt x="429272" y="363232"/>
                </a:lnTo>
                <a:lnTo>
                  <a:pt x="429272" y="181622"/>
                </a:lnTo>
                <a:lnTo>
                  <a:pt x="4627981" y="181622"/>
                </a:lnTo>
                <a:lnTo>
                  <a:pt x="4627981" y="0"/>
                </a:lnTo>
                <a:lnTo>
                  <a:pt x="0" y="0"/>
                </a:lnTo>
                <a:lnTo>
                  <a:pt x="0" y="172097"/>
                </a:lnTo>
                <a:lnTo>
                  <a:pt x="0" y="181622"/>
                </a:lnTo>
                <a:lnTo>
                  <a:pt x="0" y="2762199"/>
                </a:lnTo>
                <a:lnTo>
                  <a:pt x="5476862" y="2762199"/>
                </a:lnTo>
                <a:lnTo>
                  <a:pt x="5476862" y="172097"/>
                </a:lnTo>
                <a:lnTo>
                  <a:pt x="5476862" y="0"/>
                </a:lnTo>
                <a:close/>
              </a:path>
            </a:pathLst>
          </a:custGeom>
          <a:solidFill>
            <a:srgbClr val="FFFFFF"/>
          </a:solidFill>
        </p:spPr>
        <p:txBody>
          <a:bodyPr wrap="square" lIns="0" tIns="0" rIns="0" bIns="0" rtlCol="0"/>
          <a:lstStyle/>
          <a:p>
            <a:pPr algn="l" defTabSz="914446" rtl="0">
              <a:defRPr/>
            </a:pPr>
            <a:endParaRPr>
              <a:latin typeface="Calibri"/>
              <a:ea typeface="+mn-ea"/>
              <a:cs typeface="+mn-cs"/>
            </a:endParaRPr>
          </a:p>
        </p:txBody>
      </p:sp>
      <p:graphicFrame>
        <p:nvGraphicFramePr>
          <p:cNvPr id="5" name="object 5"/>
          <p:cNvGraphicFramePr>
            <a:graphicFrameLocks noGrp="1"/>
          </p:cNvGraphicFramePr>
          <p:nvPr/>
        </p:nvGraphicFramePr>
        <p:xfrm>
          <a:off x="5920553" y="2540035"/>
          <a:ext cx="4488179" cy="2393950"/>
        </p:xfrm>
        <a:graphic>
          <a:graphicData uri="http://schemas.openxmlformats.org/drawingml/2006/table">
            <a:tbl>
              <a:tblPr firstRow="1" bandRow="1">
                <a:tableStyleId>{2D5ABB26-0587-4C30-8999-92F81FD0307C}</a:tableStyleId>
              </a:tblPr>
              <a:tblGrid>
                <a:gridCol w="280035">
                  <a:extLst>
                    <a:ext uri="{9D8B030D-6E8A-4147-A177-3AD203B41FA5}">
                      <a16:colId xmlns:a16="http://schemas.microsoft.com/office/drawing/2014/main" val="20000"/>
                    </a:ext>
                  </a:extLst>
                </a:gridCol>
                <a:gridCol w="2301875">
                  <a:extLst>
                    <a:ext uri="{9D8B030D-6E8A-4147-A177-3AD203B41FA5}">
                      <a16:colId xmlns:a16="http://schemas.microsoft.com/office/drawing/2014/main" val="20001"/>
                    </a:ext>
                  </a:extLst>
                </a:gridCol>
                <a:gridCol w="1066800">
                  <a:extLst>
                    <a:ext uri="{9D8B030D-6E8A-4147-A177-3AD203B41FA5}">
                      <a16:colId xmlns:a16="http://schemas.microsoft.com/office/drawing/2014/main" val="20002"/>
                    </a:ext>
                  </a:extLst>
                </a:gridCol>
                <a:gridCol w="839469">
                  <a:extLst>
                    <a:ext uri="{9D8B030D-6E8A-4147-A177-3AD203B41FA5}">
                      <a16:colId xmlns:a16="http://schemas.microsoft.com/office/drawing/2014/main" val="20003"/>
                    </a:ext>
                  </a:extLst>
                </a:gridCol>
              </a:tblGrid>
              <a:tr h="193040">
                <a:tc rowSpan="2">
                  <a:txBody>
                    <a:bodyPr/>
                    <a:lstStyle/>
                    <a:p>
                      <a:pPr>
                        <a:lnSpc>
                          <a:spcPct val="100000"/>
                        </a:lnSpc>
                      </a:pPr>
                      <a:endParaRPr sz="1300">
                        <a:latin typeface="Times New Roman"/>
                        <a:cs typeface="Times New Roman"/>
                      </a:endParaRPr>
                    </a:p>
                  </a:txBody>
                  <a:tcPr marL="0" marR="0" marT="0" marB="0">
                    <a:solidFill>
                      <a:srgbClr val="FFFFFF"/>
                    </a:solidFill>
                  </a:tcPr>
                </a:tc>
                <a:tc gridSpan="3">
                  <a:txBody>
                    <a:bodyPr/>
                    <a:lstStyle/>
                    <a:p>
                      <a:pPr marL="6350" algn="ctr">
                        <a:lnSpc>
                          <a:spcPct val="100000"/>
                        </a:lnSpc>
                        <a:spcBef>
                          <a:spcPts val="85"/>
                        </a:spcBef>
                      </a:pPr>
                      <a:r>
                        <a:rPr sz="1100" b="1" dirty="0">
                          <a:solidFill>
                            <a:srgbClr val="FFFFFF"/>
                          </a:solidFill>
                          <a:latin typeface="Arial"/>
                          <a:cs typeface="Arial"/>
                        </a:rPr>
                        <a:t>Descuento</a:t>
                      </a:r>
                      <a:r>
                        <a:rPr sz="1100" b="1" spc="25" dirty="0">
                          <a:solidFill>
                            <a:srgbClr val="FFFFFF"/>
                          </a:solidFill>
                          <a:latin typeface="Arial"/>
                          <a:cs typeface="Arial"/>
                        </a:rPr>
                        <a:t> </a:t>
                      </a:r>
                      <a:r>
                        <a:rPr sz="1100" b="1" dirty="0">
                          <a:solidFill>
                            <a:srgbClr val="FFFFFF"/>
                          </a:solidFill>
                          <a:latin typeface="Arial"/>
                          <a:cs typeface="Arial"/>
                        </a:rPr>
                        <a:t>por</a:t>
                      </a:r>
                      <a:r>
                        <a:rPr sz="1100" b="1" spc="70" dirty="0">
                          <a:solidFill>
                            <a:srgbClr val="FFFFFF"/>
                          </a:solidFill>
                          <a:latin typeface="Arial"/>
                          <a:cs typeface="Arial"/>
                        </a:rPr>
                        <a:t> </a:t>
                      </a:r>
                      <a:r>
                        <a:rPr sz="1100" b="1" dirty="0">
                          <a:solidFill>
                            <a:srgbClr val="FFFFFF"/>
                          </a:solidFill>
                          <a:latin typeface="Arial"/>
                          <a:cs typeface="Arial"/>
                        </a:rPr>
                        <a:t>cuota</a:t>
                      </a:r>
                      <a:r>
                        <a:rPr sz="1100" b="1" spc="25" dirty="0">
                          <a:solidFill>
                            <a:srgbClr val="FFFFFF"/>
                          </a:solidFill>
                          <a:latin typeface="Arial"/>
                          <a:cs typeface="Arial"/>
                        </a:rPr>
                        <a:t> </a:t>
                      </a:r>
                      <a:r>
                        <a:rPr sz="1100" b="1" dirty="0">
                          <a:solidFill>
                            <a:srgbClr val="FFFFFF"/>
                          </a:solidFill>
                          <a:latin typeface="Arial"/>
                          <a:cs typeface="Arial"/>
                        </a:rPr>
                        <a:t>fija</a:t>
                      </a:r>
                      <a:r>
                        <a:rPr sz="1100" b="1" spc="25" dirty="0">
                          <a:solidFill>
                            <a:srgbClr val="FFFFFF"/>
                          </a:solidFill>
                          <a:latin typeface="Arial"/>
                          <a:cs typeface="Arial"/>
                        </a:rPr>
                        <a:t> </a:t>
                      </a:r>
                      <a:r>
                        <a:rPr sz="1100" b="1" dirty="0">
                          <a:solidFill>
                            <a:srgbClr val="FFFFFF"/>
                          </a:solidFill>
                          <a:latin typeface="Arial"/>
                          <a:cs typeface="Arial"/>
                        </a:rPr>
                        <a:t>en</a:t>
                      </a:r>
                      <a:r>
                        <a:rPr sz="1100" b="1" spc="45" dirty="0">
                          <a:solidFill>
                            <a:srgbClr val="FFFFFF"/>
                          </a:solidFill>
                          <a:latin typeface="Arial"/>
                          <a:cs typeface="Arial"/>
                        </a:rPr>
                        <a:t> </a:t>
                      </a:r>
                      <a:r>
                        <a:rPr sz="1100" b="1" dirty="0">
                          <a:solidFill>
                            <a:srgbClr val="FFFFFF"/>
                          </a:solidFill>
                          <a:latin typeface="Arial"/>
                          <a:cs typeface="Arial"/>
                        </a:rPr>
                        <a:t>veces</a:t>
                      </a:r>
                      <a:r>
                        <a:rPr sz="1100" b="1" spc="30" dirty="0">
                          <a:solidFill>
                            <a:srgbClr val="FFFFFF"/>
                          </a:solidFill>
                          <a:latin typeface="Arial"/>
                          <a:cs typeface="Arial"/>
                        </a:rPr>
                        <a:t> </a:t>
                      </a:r>
                      <a:r>
                        <a:rPr sz="1100" b="1" dirty="0">
                          <a:solidFill>
                            <a:srgbClr val="FFFFFF"/>
                          </a:solidFill>
                          <a:latin typeface="Arial"/>
                          <a:cs typeface="Arial"/>
                        </a:rPr>
                        <a:t>el</a:t>
                      </a:r>
                      <a:r>
                        <a:rPr sz="1100" b="1" spc="40" dirty="0">
                          <a:solidFill>
                            <a:srgbClr val="FFFFFF"/>
                          </a:solidFill>
                          <a:latin typeface="Arial"/>
                          <a:cs typeface="Arial"/>
                        </a:rPr>
                        <a:t> </a:t>
                      </a:r>
                      <a:r>
                        <a:rPr sz="1100" b="1" spc="-25" dirty="0">
                          <a:solidFill>
                            <a:srgbClr val="FFFFFF"/>
                          </a:solidFill>
                          <a:latin typeface="Arial"/>
                          <a:cs typeface="Arial"/>
                        </a:rPr>
                        <a:t>SMG</a:t>
                      </a:r>
                      <a:endParaRPr sz="1100">
                        <a:latin typeface="Arial"/>
                        <a:cs typeface="Arial"/>
                      </a:endParaRPr>
                    </a:p>
                  </a:txBody>
                  <a:tcPr marL="0" marR="0" marT="10795" marB="0">
                    <a:solidFill>
                      <a:srgbClr val="001F5F"/>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88595">
                <a:tc vMerge="1">
                  <a:txBody>
                    <a:bodyPr/>
                    <a:lstStyle/>
                    <a:p>
                      <a:endParaRPr/>
                    </a:p>
                  </a:txBody>
                  <a:tcPr marL="0" marR="0" marT="0" marB="0">
                    <a:solidFill>
                      <a:srgbClr val="FFFFFF"/>
                    </a:solidFill>
                  </a:tcPr>
                </a:tc>
                <a:tc>
                  <a:txBody>
                    <a:bodyPr/>
                    <a:lstStyle/>
                    <a:p>
                      <a:pPr marL="76200">
                        <a:lnSpc>
                          <a:spcPts val="1320"/>
                        </a:lnSpc>
                        <a:spcBef>
                          <a:spcPts val="65"/>
                        </a:spcBef>
                      </a:pPr>
                      <a:r>
                        <a:rPr sz="1100" b="1" dirty="0">
                          <a:latin typeface="Arial"/>
                          <a:cs typeface="Arial"/>
                        </a:rPr>
                        <a:t>Veces</a:t>
                      </a:r>
                      <a:r>
                        <a:rPr sz="1100" b="1" spc="20" dirty="0">
                          <a:latin typeface="Arial"/>
                          <a:cs typeface="Arial"/>
                        </a:rPr>
                        <a:t> </a:t>
                      </a:r>
                      <a:r>
                        <a:rPr sz="1100" b="1" dirty="0">
                          <a:latin typeface="Arial"/>
                          <a:cs typeface="Arial"/>
                        </a:rPr>
                        <a:t>el</a:t>
                      </a:r>
                      <a:r>
                        <a:rPr sz="1100" b="1" spc="30" dirty="0">
                          <a:latin typeface="Arial"/>
                          <a:cs typeface="Arial"/>
                        </a:rPr>
                        <a:t> </a:t>
                      </a:r>
                      <a:r>
                        <a:rPr sz="1100" b="1" spc="-25" dirty="0">
                          <a:latin typeface="Arial"/>
                          <a:cs typeface="Arial"/>
                        </a:rPr>
                        <a:t>SMG</a:t>
                      </a:r>
                      <a:endParaRPr sz="1100">
                        <a:latin typeface="Arial"/>
                        <a:cs typeface="Arial"/>
                      </a:endParaRPr>
                    </a:p>
                  </a:txBody>
                  <a:tcPr marL="0" marR="0" marT="8255" marB="0">
                    <a:solidFill>
                      <a:srgbClr val="FFFFFF"/>
                    </a:solidFill>
                  </a:tcPr>
                </a:tc>
                <a:tc>
                  <a:txBody>
                    <a:bodyPr/>
                    <a:lstStyle/>
                    <a:p>
                      <a:pPr marR="65405" algn="r">
                        <a:lnSpc>
                          <a:spcPts val="1320"/>
                        </a:lnSpc>
                        <a:spcBef>
                          <a:spcPts val="65"/>
                        </a:spcBef>
                      </a:pPr>
                      <a:r>
                        <a:rPr sz="1100" b="1" spc="-10" dirty="0">
                          <a:latin typeface="Arial"/>
                          <a:cs typeface="Arial"/>
                        </a:rPr>
                        <a:t>26.679</a:t>
                      </a:r>
                      <a:endParaRPr sz="1100">
                        <a:latin typeface="Arial"/>
                        <a:cs typeface="Arial"/>
                      </a:endParaRPr>
                    </a:p>
                  </a:txBody>
                  <a:tcPr marL="0" marR="0" marT="8255" marB="0">
                    <a:solidFill>
                      <a:srgbClr val="FFFFFF"/>
                    </a:solidFill>
                  </a:tcPr>
                </a:tc>
                <a:tc>
                  <a:txBody>
                    <a:bodyPr/>
                    <a:lstStyle/>
                    <a:p>
                      <a:pPr marR="65405" algn="r">
                        <a:lnSpc>
                          <a:spcPts val="1320"/>
                        </a:lnSpc>
                        <a:spcBef>
                          <a:spcPts val="65"/>
                        </a:spcBef>
                      </a:pPr>
                      <a:r>
                        <a:rPr sz="1100" b="1" spc="-10" dirty="0">
                          <a:latin typeface="Arial"/>
                          <a:cs typeface="Arial"/>
                        </a:rPr>
                        <a:t>26.679</a:t>
                      </a:r>
                      <a:endParaRPr sz="1100">
                        <a:latin typeface="Arial"/>
                        <a:cs typeface="Arial"/>
                      </a:endParaRPr>
                    </a:p>
                  </a:txBody>
                  <a:tcPr marL="0" marR="0" marT="8255" marB="0">
                    <a:solidFill>
                      <a:srgbClr val="FFFFFF"/>
                    </a:solidFill>
                  </a:tcPr>
                </a:tc>
                <a:extLst>
                  <a:ext uri="{0D108BD9-81ED-4DB2-BD59-A6C34878D82A}">
                    <a16:rowId xmlns:a16="http://schemas.microsoft.com/office/drawing/2014/main" val="10001"/>
                  </a:ext>
                </a:extLst>
              </a:tr>
              <a:tr h="193040">
                <a:tc>
                  <a:txBody>
                    <a:bodyPr/>
                    <a:lstStyle/>
                    <a:p>
                      <a:pPr marR="8255" algn="ctr">
                        <a:lnSpc>
                          <a:spcPct val="100000"/>
                        </a:lnSpc>
                        <a:spcBef>
                          <a:spcPts val="85"/>
                        </a:spcBef>
                      </a:pPr>
                      <a:r>
                        <a:rPr sz="1100" spc="-25" dirty="0">
                          <a:latin typeface="Arial"/>
                          <a:cs typeface="Arial"/>
                        </a:rPr>
                        <a:t>(x)</a:t>
                      </a:r>
                      <a:endParaRPr sz="1100">
                        <a:latin typeface="Arial"/>
                        <a:cs typeface="Arial"/>
                      </a:endParaRPr>
                    </a:p>
                  </a:txBody>
                  <a:tcPr marL="0" marR="0" marT="10795" marB="0">
                    <a:solidFill>
                      <a:srgbClr val="FFFFFF"/>
                    </a:solidFill>
                  </a:tcPr>
                </a:tc>
                <a:tc>
                  <a:txBody>
                    <a:bodyPr/>
                    <a:lstStyle/>
                    <a:p>
                      <a:pPr marL="76200">
                        <a:lnSpc>
                          <a:spcPct val="100000"/>
                        </a:lnSpc>
                        <a:spcBef>
                          <a:spcPts val="85"/>
                        </a:spcBef>
                      </a:pPr>
                      <a:r>
                        <a:rPr sz="1100" b="1" dirty="0">
                          <a:solidFill>
                            <a:srgbClr val="FF0000"/>
                          </a:solidFill>
                          <a:latin typeface="Arial"/>
                          <a:cs typeface="Arial"/>
                        </a:rPr>
                        <a:t>SMG</a:t>
                      </a:r>
                      <a:r>
                        <a:rPr sz="1100" b="1" spc="120" dirty="0">
                          <a:solidFill>
                            <a:srgbClr val="FF0000"/>
                          </a:solidFill>
                          <a:latin typeface="Arial"/>
                          <a:cs typeface="Arial"/>
                        </a:rPr>
                        <a:t> </a:t>
                      </a:r>
                      <a:r>
                        <a:rPr sz="1100" b="1" dirty="0">
                          <a:solidFill>
                            <a:srgbClr val="FF0000"/>
                          </a:solidFill>
                          <a:latin typeface="Arial"/>
                          <a:cs typeface="Arial"/>
                        </a:rPr>
                        <a:t>vigente</a:t>
                      </a:r>
                      <a:r>
                        <a:rPr sz="1100" b="1" spc="155" dirty="0">
                          <a:solidFill>
                            <a:srgbClr val="FF0000"/>
                          </a:solidFill>
                          <a:latin typeface="Arial"/>
                          <a:cs typeface="Arial"/>
                        </a:rPr>
                        <a:t> </a:t>
                      </a:r>
                      <a:r>
                        <a:rPr sz="1100" b="1" dirty="0">
                          <a:solidFill>
                            <a:srgbClr val="FF0000"/>
                          </a:solidFill>
                          <a:latin typeface="Arial"/>
                          <a:cs typeface="Arial"/>
                        </a:rPr>
                        <a:t>(UMI)</a:t>
                      </a:r>
                      <a:r>
                        <a:rPr sz="1100" b="1" spc="85" dirty="0">
                          <a:solidFill>
                            <a:srgbClr val="FF0000"/>
                          </a:solidFill>
                          <a:latin typeface="Arial"/>
                          <a:cs typeface="Arial"/>
                        </a:rPr>
                        <a:t> </a:t>
                      </a:r>
                      <a:r>
                        <a:rPr sz="1100" b="1" spc="-20" dirty="0">
                          <a:solidFill>
                            <a:srgbClr val="FF0000"/>
                          </a:solidFill>
                          <a:latin typeface="Arial"/>
                          <a:cs typeface="Arial"/>
                        </a:rPr>
                        <a:t>2024</a:t>
                      </a:r>
                      <a:endParaRPr sz="1100">
                        <a:latin typeface="Arial"/>
                        <a:cs typeface="Arial"/>
                      </a:endParaRPr>
                    </a:p>
                  </a:txBody>
                  <a:tcPr marL="0" marR="0" marT="10795" marB="0">
                    <a:lnB w="9525">
                      <a:solidFill>
                        <a:srgbClr val="000000"/>
                      </a:solidFill>
                      <a:prstDash val="solid"/>
                    </a:lnB>
                    <a:solidFill>
                      <a:srgbClr val="FFFFFF"/>
                    </a:solidFill>
                  </a:tcPr>
                </a:tc>
                <a:tc>
                  <a:txBody>
                    <a:bodyPr/>
                    <a:lstStyle/>
                    <a:p>
                      <a:pPr marR="65405" algn="r">
                        <a:lnSpc>
                          <a:spcPct val="100000"/>
                        </a:lnSpc>
                        <a:spcBef>
                          <a:spcPts val="85"/>
                        </a:spcBef>
                      </a:pPr>
                      <a:r>
                        <a:rPr sz="1100" spc="-10" dirty="0">
                          <a:latin typeface="Arial"/>
                          <a:cs typeface="Arial"/>
                        </a:rPr>
                        <a:t>248.93</a:t>
                      </a:r>
                      <a:endParaRPr sz="1100">
                        <a:latin typeface="Arial"/>
                        <a:cs typeface="Arial"/>
                      </a:endParaRPr>
                    </a:p>
                  </a:txBody>
                  <a:tcPr marL="0" marR="0" marT="10795" marB="0">
                    <a:lnB w="9525">
                      <a:solidFill>
                        <a:srgbClr val="000000"/>
                      </a:solidFill>
                      <a:prstDash val="solid"/>
                    </a:lnB>
                    <a:solidFill>
                      <a:srgbClr val="FFFFFF"/>
                    </a:solidFill>
                  </a:tcPr>
                </a:tc>
                <a:tc>
                  <a:txBody>
                    <a:bodyPr/>
                    <a:lstStyle/>
                    <a:p>
                      <a:pPr marR="55880" algn="r">
                        <a:lnSpc>
                          <a:spcPct val="100000"/>
                        </a:lnSpc>
                        <a:spcBef>
                          <a:spcPts val="85"/>
                        </a:spcBef>
                      </a:pPr>
                      <a:r>
                        <a:rPr sz="1100" b="1" spc="-10" dirty="0">
                          <a:latin typeface="Arial"/>
                          <a:cs typeface="Arial"/>
                        </a:rPr>
                        <a:t>100.81</a:t>
                      </a:r>
                      <a:endParaRPr sz="1100">
                        <a:latin typeface="Arial"/>
                        <a:cs typeface="Arial"/>
                      </a:endParaRPr>
                    </a:p>
                  </a:txBody>
                  <a:tcPr marL="0" marR="0" marT="10795" marB="0">
                    <a:lnB w="9525">
                      <a:solidFill>
                        <a:srgbClr val="000000"/>
                      </a:solidFill>
                      <a:prstDash val="solid"/>
                    </a:lnB>
                    <a:solidFill>
                      <a:srgbClr val="DDEBF7"/>
                    </a:solidFill>
                  </a:tcPr>
                </a:tc>
                <a:extLst>
                  <a:ext uri="{0D108BD9-81ED-4DB2-BD59-A6C34878D82A}">
                    <a16:rowId xmlns:a16="http://schemas.microsoft.com/office/drawing/2014/main" val="10002"/>
                  </a:ext>
                </a:extLst>
              </a:tr>
              <a:tr h="189230">
                <a:tc>
                  <a:txBody>
                    <a:bodyPr/>
                    <a:lstStyle/>
                    <a:p>
                      <a:pPr marR="27305" algn="ctr">
                        <a:lnSpc>
                          <a:spcPct val="100000"/>
                        </a:lnSpc>
                        <a:spcBef>
                          <a:spcPts val="65"/>
                        </a:spcBef>
                      </a:pPr>
                      <a:r>
                        <a:rPr sz="1100" spc="-25" dirty="0">
                          <a:latin typeface="Arial"/>
                          <a:cs typeface="Arial"/>
                        </a:rPr>
                        <a:t>(=)</a:t>
                      </a:r>
                      <a:endParaRPr sz="1100">
                        <a:latin typeface="Arial"/>
                        <a:cs typeface="Arial"/>
                      </a:endParaRPr>
                    </a:p>
                  </a:txBody>
                  <a:tcPr marL="0" marR="0" marT="8255" marB="0">
                    <a:solidFill>
                      <a:srgbClr val="FFFFFF"/>
                    </a:solidFill>
                  </a:tcPr>
                </a:tc>
                <a:tc>
                  <a:txBody>
                    <a:bodyPr/>
                    <a:lstStyle/>
                    <a:p>
                      <a:pPr marL="76200">
                        <a:lnSpc>
                          <a:spcPct val="100000"/>
                        </a:lnSpc>
                        <a:spcBef>
                          <a:spcPts val="65"/>
                        </a:spcBef>
                      </a:pPr>
                      <a:r>
                        <a:rPr sz="1100" dirty="0">
                          <a:latin typeface="Arial"/>
                          <a:cs typeface="Arial"/>
                        </a:rPr>
                        <a:t>Cuota</a:t>
                      </a:r>
                      <a:r>
                        <a:rPr sz="1100" spc="-45" dirty="0">
                          <a:latin typeface="Arial"/>
                          <a:cs typeface="Arial"/>
                        </a:rPr>
                        <a:t> </a:t>
                      </a:r>
                      <a:r>
                        <a:rPr sz="1100" spc="-10" dirty="0">
                          <a:latin typeface="Arial"/>
                          <a:cs typeface="Arial"/>
                        </a:rPr>
                        <a:t>mensual</a:t>
                      </a:r>
                      <a:endParaRPr sz="1100">
                        <a:latin typeface="Arial"/>
                        <a:cs typeface="Arial"/>
                      </a:endParaRPr>
                    </a:p>
                  </a:txBody>
                  <a:tcPr marL="0" marR="0" marT="8255" marB="0">
                    <a:lnT w="9525">
                      <a:solidFill>
                        <a:srgbClr val="000000"/>
                      </a:solidFill>
                      <a:prstDash val="solid"/>
                    </a:lnT>
                    <a:solidFill>
                      <a:srgbClr val="FFFFFF"/>
                    </a:solidFill>
                  </a:tcPr>
                </a:tc>
                <a:tc>
                  <a:txBody>
                    <a:bodyPr/>
                    <a:lstStyle/>
                    <a:p>
                      <a:pPr marR="65405" algn="r">
                        <a:lnSpc>
                          <a:spcPct val="100000"/>
                        </a:lnSpc>
                        <a:spcBef>
                          <a:spcPts val="65"/>
                        </a:spcBef>
                      </a:pPr>
                      <a:r>
                        <a:rPr sz="1100" spc="-10" dirty="0">
                          <a:latin typeface="Arial"/>
                          <a:cs typeface="Arial"/>
                        </a:rPr>
                        <a:t>6,641.20</a:t>
                      </a:r>
                      <a:endParaRPr sz="1100">
                        <a:latin typeface="Arial"/>
                        <a:cs typeface="Arial"/>
                      </a:endParaRPr>
                    </a:p>
                  </a:txBody>
                  <a:tcPr marL="0" marR="0" marT="8255" marB="0">
                    <a:lnT w="9525">
                      <a:solidFill>
                        <a:srgbClr val="000000"/>
                      </a:solidFill>
                      <a:prstDash val="solid"/>
                    </a:lnT>
                    <a:solidFill>
                      <a:srgbClr val="FFFFFF"/>
                    </a:solidFill>
                  </a:tcPr>
                </a:tc>
                <a:tc>
                  <a:txBody>
                    <a:bodyPr/>
                    <a:lstStyle/>
                    <a:p>
                      <a:pPr marR="65405" algn="r">
                        <a:lnSpc>
                          <a:spcPct val="100000"/>
                        </a:lnSpc>
                        <a:spcBef>
                          <a:spcPts val="65"/>
                        </a:spcBef>
                      </a:pPr>
                      <a:r>
                        <a:rPr sz="1100" spc="-10" dirty="0">
                          <a:latin typeface="Arial"/>
                          <a:cs typeface="Arial"/>
                        </a:rPr>
                        <a:t>2,689.51</a:t>
                      </a:r>
                      <a:endParaRPr sz="1100">
                        <a:latin typeface="Arial"/>
                        <a:cs typeface="Arial"/>
                      </a:endParaRPr>
                    </a:p>
                  </a:txBody>
                  <a:tcPr marL="0" marR="0" marT="8255" marB="0">
                    <a:lnT w="9525">
                      <a:solidFill>
                        <a:srgbClr val="000000"/>
                      </a:solidFill>
                      <a:prstDash val="solid"/>
                    </a:lnT>
                    <a:solidFill>
                      <a:srgbClr val="FFFFFF"/>
                    </a:solidFill>
                  </a:tcPr>
                </a:tc>
                <a:extLst>
                  <a:ext uri="{0D108BD9-81ED-4DB2-BD59-A6C34878D82A}">
                    <a16:rowId xmlns:a16="http://schemas.microsoft.com/office/drawing/2014/main" val="10003"/>
                  </a:ext>
                </a:extLst>
              </a:tr>
              <a:tr h="173355">
                <a:tc>
                  <a:txBody>
                    <a:bodyPr/>
                    <a:lstStyle/>
                    <a:p>
                      <a:pPr marR="8255" algn="ctr">
                        <a:lnSpc>
                          <a:spcPts val="1260"/>
                        </a:lnSpc>
                        <a:spcBef>
                          <a:spcPts val="5"/>
                        </a:spcBef>
                      </a:pPr>
                      <a:r>
                        <a:rPr sz="1100" spc="-25" dirty="0">
                          <a:latin typeface="Arial"/>
                          <a:cs typeface="Arial"/>
                        </a:rPr>
                        <a:t>(x)</a:t>
                      </a:r>
                      <a:endParaRPr sz="1100">
                        <a:latin typeface="Arial"/>
                        <a:cs typeface="Arial"/>
                      </a:endParaRPr>
                    </a:p>
                  </a:txBody>
                  <a:tcPr marL="0" marR="0" marT="635" marB="0">
                    <a:solidFill>
                      <a:srgbClr val="FFFFFF"/>
                    </a:solidFill>
                  </a:tcPr>
                </a:tc>
                <a:tc>
                  <a:txBody>
                    <a:bodyPr/>
                    <a:lstStyle/>
                    <a:p>
                      <a:pPr marL="76200">
                        <a:lnSpc>
                          <a:spcPts val="1260"/>
                        </a:lnSpc>
                        <a:spcBef>
                          <a:spcPts val="5"/>
                        </a:spcBef>
                      </a:pPr>
                      <a:r>
                        <a:rPr sz="1100" dirty="0">
                          <a:latin typeface="Arial"/>
                          <a:cs typeface="Arial"/>
                        </a:rPr>
                        <a:t>Número</a:t>
                      </a:r>
                      <a:r>
                        <a:rPr sz="1100" spc="-50" dirty="0">
                          <a:latin typeface="Arial"/>
                          <a:cs typeface="Arial"/>
                        </a:rPr>
                        <a:t> </a:t>
                      </a:r>
                      <a:r>
                        <a:rPr sz="1100" dirty="0">
                          <a:latin typeface="Arial"/>
                          <a:cs typeface="Arial"/>
                        </a:rPr>
                        <a:t>de</a:t>
                      </a:r>
                      <a:r>
                        <a:rPr sz="1100" spc="-40" dirty="0">
                          <a:latin typeface="Arial"/>
                          <a:cs typeface="Arial"/>
                        </a:rPr>
                        <a:t> </a:t>
                      </a:r>
                      <a:r>
                        <a:rPr sz="1100" spc="-20" dirty="0">
                          <a:latin typeface="Arial"/>
                          <a:cs typeface="Arial"/>
                        </a:rPr>
                        <a:t>meses</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marR="65405" algn="r">
                        <a:lnSpc>
                          <a:spcPts val="1260"/>
                        </a:lnSpc>
                        <a:spcBef>
                          <a:spcPts val="5"/>
                        </a:spcBef>
                      </a:pPr>
                      <a:r>
                        <a:rPr sz="1100" spc="-20" dirty="0">
                          <a:latin typeface="Arial"/>
                          <a:cs typeface="Arial"/>
                        </a:rPr>
                        <a:t>2.00</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marR="64769" algn="r">
                        <a:lnSpc>
                          <a:spcPts val="1260"/>
                        </a:lnSpc>
                        <a:spcBef>
                          <a:spcPts val="5"/>
                        </a:spcBef>
                      </a:pPr>
                      <a:r>
                        <a:rPr sz="1100" spc="-20" dirty="0">
                          <a:latin typeface="Arial"/>
                          <a:cs typeface="Arial"/>
                        </a:rPr>
                        <a:t>2.00</a:t>
                      </a:r>
                      <a:endParaRPr sz="1100">
                        <a:latin typeface="Arial"/>
                        <a:cs typeface="Arial"/>
                      </a:endParaRPr>
                    </a:p>
                  </a:txBody>
                  <a:tcPr marL="0" marR="0" marT="635" marB="0">
                    <a:lnB w="9525">
                      <a:solidFill>
                        <a:srgbClr val="000000"/>
                      </a:solidFill>
                      <a:prstDash val="solid"/>
                    </a:lnB>
                    <a:solidFill>
                      <a:srgbClr val="FFFFFF"/>
                    </a:solidFill>
                  </a:tcPr>
                </a:tc>
                <a:extLst>
                  <a:ext uri="{0D108BD9-81ED-4DB2-BD59-A6C34878D82A}">
                    <a16:rowId xmlns:a16="http://schemas.microsoft.com/office/drawing/2014/main" val="10004"/>
                  </a:ext>
                </a:extLst>
              </a:tr>
              <a:tr h="189230">
                <a:tc>
                  <a:txBody>
                    <a:bodyPr/>
                    <a:lstStyle/>
                    <a:p>
                      <a:pPr marR="27305" algn="ctr">
                        <a:lnSpc>
                          <a:spcPct val="100000"/>
                        </a:lnSpc>
                        <a:spcBef>
                          <a:spcPts val="65"/>
                        </a:spcBef>
                      </a:pPr>
                      <a:r>
                        <a:rPr sz="1100" spc="-25" dirty="0">
                          <a:latin typeface="Arial"/>
                          <a:cs typeface="Arial"/>
                        </a:rPr>
                        <a:t>(=)</a:t>
                      </a:r>
                      <a:endParaRPr sz="1100">
                        <a:latin typeface="Arial"/>
                        <a:cs typeface="Arial"/>
                      </a:endParaRPr>
                    </a:p>
                  </a:txBody>
                  <a:tcPr marL="0" marR="0" marT="8255" marB="0">
                    <a:solidFill>
                      <a:srgbClr val="FFFFFF"/>
                    </a:solidFill>
                  </a:tcPr>
                </a:tc>
                <a:tc>
                  <a:txBody>
                    <a:bodyPr/>
                    <a:lstStyle/>
                    <a:p>
                      <a:pPr marL="76200">
                        <a:lnSpc>
                          <a:spcPct val="100000"/>
                        </a:lnSpc>
                        <a:spcBef>
                          <a:spcPts val="65"/>
                        </a:spcBef>
                      </a:pPr>
                      <a:r>
                        <a:rPr sz="1100" dirty="0">
                          <a:latin typeface="Arial"/>
                          <a:cs typeface="Arial"/>
                        </a:rPr>
                        <a:t>Cuota</a:t>
                      </a:r>
                      <a:r>
                        <a:rPr sz="1100" spc="-45" dirty="0">
                          <a:latin typeface="Arial"/>
                          <a:cs typeface="Arial"/>
                        </a:rPr>
                        <a:t> </a:t>
                      </a:r>
                      <a:r>
                        <a:rPr sz="1100" spc="-10" dirty="0">
                          <a:latin typeface="Arial"/>
                          <a:cs typeface="Arial"/>
                        </a:rPr>
                        <a:t>bimestral</a:t>
                      </a:r>
                      <a:endParaRPr sz="1100">
                        <a:latin typeface="Arial"/>
                        <a:cs typeface="Arial"/>
                      </a:endParaRPr>
                    </a:p>
                  </a:txBody>
                  <a:tcPr marL="0" marR="0" marT="8255" marB="0">
                    <a:lnT w="9525">
                      <a:solidFill>
                        <a:srgbClr val="000000"/>
                      </a:solidFill>
                      <a:prstDash val="solid"/>
                    </a:lnT>
                    <a:solidFill>
                      <a:srgbClr val="FFFFFF"/>
                    </a:solidFill>
                  </a:tcPr>
                </a:tc>
                <a:tc>
                  <a:txBody>
                    <a:bodyPr/>
                    <a:lstStyle/>
                    <a:p>
                      <a:pPr marR="66040" algn="r">
                        <a:lnSpc>
                          <a:spcPct val="100000"/>
                        </a:lnSpc>
                        <a:spcBef>
                          <a:spcPts val="65"/>
                        </a:spcBef>
                      </a:pPr>
                      <a:r>
                        <a:rPr sz="1100" spc="-10" dirty="0">
                          <a:latin typeface="Arial"/>
                          <a:cs typeface="Arial"/>
                        </a:rPr>
                        <a:t>13,282.41</a:t>
                      </a:r>
                      <a:endParaRPr sz="1100">
                        <a:latin typeface="Arial"/>
                        <a:cs typeface="Arial"/>
                      </a:endParaRPr>
                    </a:p>
                  </a:txBody>
                  <a:tcPr marL="0" marR="0" marT="8255" marB="0">
                    <a:lnT w="9525">
                      <a:solidFill>
                        <a:srgbClr val="000000"/>
                      </a:solidFill>
                      <a:prstDash val="solid"/>
                    </a:lnT>
                    <a:solidFill>
                      <a:srgbClr val="FFFFFF"/>
                    </a:solidFill>
                  </a:tcPr>
                </a:tc>
                <a:tc>
                  <a:txBody>
                    <a:bodyPr/>
                    <a:lstStyle/>
                    <a:p>
                      <a:pPr marR="65405" algn="r">
                        <a:lnSpc>
                          <a:spcPct val="100000"/>
                        </a:lnSpc>
                        <a:spcBef>
                          <a:spcPts val="65"/>
                        </a:spcBef>
                      </a:pPr>
                      <a:r>
                        <a:rPr sz="1100" spc="-10" dirty="0">
                          <a:latin typeface="Arial"/>
                          <a:cs typeface="Arial"/>
                        </a:rPr>
                        <a:t>5,379.02</a:t>
                      </a:r>
                      <a:endParaRPr sz="1100">
                        <a:latin typeface="Arial"/>
                        <a:cs typeface="Arial"/>
                      </a:endParaRPr>
                    </a:p>
                  </a:txBody>
                  <a:tcPr marL="0" marR="0" marT="8255" marB="0">
                    <a:lnT w="9525">
                      <a:solidFill>
                        <a:srgbClr val="000000"/>
                      </a:solidFill>
                      <a:prstDash val="solid"/>
                    </a:lnT>
                    <a:solidFill>
                      <a:srgbClr val="FFFFFF"/>
                    </a:solidFill>
                  </a:tcPr>
                </a:tc>
                <a:extLst>
                  <a:ext uri="{0D108BD9-81ED-4DB2-BD59-A6C34878D82A}">
                    <a16:rowId xmlns:a16="http://schemas.microsoft.com/office/drawing/2014/main" val="10005"/>
                  </a:ext>
                </a:extLst>
              </a:tr>
              <a:tr h="173355">
                <a:tc>
                  <a:txBody>
                    <a:bodyPr/>
                    <a:lstStyle/>
                    <a:p>
                      <a:pPr marR="17780" algn="ctr">
                        <a:lnSpc>
                          <a:spcPts val="1260"/>
                        </a:lnSpc>
                        <a:spcBef>
                          <a:spcPts val="5"/>
                        </a:spcBef>
                      </a:pPr>
                      <a:r>
                        <a:rPr sz="1100" spc="-25" dirty="0">
                          <a:latin typeface="Arial"/>
                          <a:cs typeface="Arial"/>
                        </a:rPr>
                        <a:t>(÷)</a:t>
                      </a:r>
                      <a:endParaRPr sz="1100">
                        <a:latin typeface="Arial"/>
                        <a:cs typeface="Arial"/>
                      </a:endParaRPr>
                    </a:p>
                  </a:txBody>
                  <a:tcPr marL="0" marR="0" marT="635" marB="0">
                    <a:solidFill>
                      <a:srgbClr val="FFFFFF"/>
                    </a:solidFill>
                  </a:tcPr>
                </a:tc>
                <a:tc>
                  <a:txBody>
                    <a:bodyPr/>
                    <a:lstStyle/>
                    <a:p>
                      <a:pPr marL="76200">
                        <a:lnSpc>
                          <a:spcPts val="1260"/>
                        </a:lnSpc>
                        <a:spcBef>
                          <a:spcPts val="5"/>
                        </a:spcBef>
                      </a:pPr>
                      <a:r>
                        <a:rPr sz="1100" dirty="0">
                          <a:latin typeface="Arial"/>
                          <a:cs typeface="Arial"/>
                        </a:rPr>
                        <a:t>Días</a:t>
                      </a:r>
                      <a:r>
                        <a:rPr sz="1100" spc="-40" dirty="0">
                          <a:latin typeface="Arial"/>
                          <a:cs typeface="Arial"/>
                        </a:rPr>
                        <a:t> </a:t>
                      </a:r>
                      <a:r>
                        <a:rPr sz="1100" dirty="0">
                          <a:latin typeface="Arial"/>
                          <a:cs typeface="Arial"/>
                        </a:rPr>
                        <a:t>del</a:t>
                      </a:r>
                      <a:r>
                        <a:rPr sz="1100" spc="-75" dirty="0">
                          <a:latin typeface="Arial"/>
                          <a:cs typeface="Arial"/>
                        </a:rPr>
                        <a:t> </a:t>
                      </a:r>
                      <a:r>
                        <a:rPr sz="1100" spc="-10" dirty="0">
                          <a:latin typeface="Arial"/>
                          <a:cs typeface="Arial"/>
                        </a:rPr>
                        <a:t>bimestre</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marR="65405" algn="r">
                        <a:lnSpc>
                          <a:spcPts val="1260"/>
                        </a:lnSpc>
                        <a:spcBef>
                          <a:spcPts val="5"/>
                        </a:spcBef>
                      </a:pPr>
                      <a:r>
                        <a:rPr sz="1100" spc="-10" dirty="0">
                          <a:latin typeface="Arial"/>
                          <a:cs typeface="Arial"/>
                        </a:rPr>
                        <a:t>61.00</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marR="65405" algn="r">
                        <a:lnSpc>
                          <a:spcPts val="1260"/>
                        </a:lnSpc>
                        <a:spcBef>
                          <a:spcPts val="5"/>
                        </a:spcBef>
                      </a:pPr>
                      <a:r>
                        <a:rPr sz="1100" spc="-10" dirty="0">
                          <a:latin typeface="Arial"/>
                          <a:cs typeface="Arial"/>
                        </a:rPr>
                        <a:t>61.00</a:t>
                      </a:r>
                      <a:endParaRPr sz="1100">
                        <a:latin typeface="Arial"/>
                        <a:cs typeface="Arial"/>
                      </a:endParaRPr>
                    </a:p>
                  </a:txBody>
                  <a:tcPr marL="0" marR="0" marT="635" marB="0">
                    <a:lnB w="9525">
                      <a:solidFill>
                        <a:srgbClr val="000000"/>
                      </a:solidFill>
                      <a:prstDash val="solid"/>
                    </a:lnB>
                    <a:solidFill>
                      <a:srgbClr val="FFFFFF"/>
                    </a:solidFill>
                  </a:tcPr>
                </a:tc>
                <a:extLst>
                  <a:ext uri="{0D108BD9-81ED-4DB2-BD59-A6C34878D82A}">
                    <a16:rowId xmlns:a16="http://schemas.microsoft.com/office/drawing/2014/main" val="10006"/>
                  </a:ext>
                </a:extLst>
              </a:tr>
              <a:tr h="189230">
                <a:tc>
                  <a:txBody>
                    <a:bodyPr/>
                    <a:lstStyle/>
                    <a:p>
                      <a:pPr marR="27305" algn="ctr">
                        <a:lnSpc>
                          <a:spcPct val="100000"/>
                        </a:lnSpc>
                        <a:spcBef>
                          <a:spcPts val="65"/>
                        </a:spcBef>
                      </a:pPr>
                      <a:r>
                        <a:rPr sz="1100" spc="-25" dirty="0">
                          <a:latin typeface="Arial"/>
                          <a:cs typeface="Arial"/>
                        </a:rPr>
                        <a:t>(=)</a:t>
                      </a:r>
                      <a:endParaRPr sz="1100">
                        <a:latin typeface="Arial"/>
                        <a:cs typeface="Arial"/>
                      </a:endParaRPr>
                    </a:p>
                  </a:txBody>
                  <a:tcPr marL="0" marR="0" marT="8255" marB="0">
                    <a:solidFill>
                      <a:srgbClr val="FFFFFF"/>
                    </a:solidFill>
                  </a:tcPr>
                </a:tc>
                <a:tc>
                  <a:txBody>
                    <a:bodyPr/>
                    <a:lstStyle/>
                    <a:p>
                      <a:pPr marL="76200">
                        <a:lnSpc>
                          <a:spcPct val="100000"/>
                        </a:lnSpc>
                        <a:spcBef>
                          <a:spcPts val="65"/>
                        </a:spcBef>
                      </a:pPr>
                      <a:r>
                        <a:rPr sz="1100" dirty="0">
                          <a:latin typeface="Arial"/>
                          <a:cs typeface="Arial"/>
                        </a:rPr>
                        <a:t>Descuento </a:t>
                      </a:r>
                      <a:r>
                        <a:rPr sz="1100" spc="-10" dirty="0">
                          <a:latin typeface="Arial"/>
                          <a:cs typeface="Arial"/>
                        </a:rPr>
                        <a:t>diario</a:t>
                      </a:r>
                      <a:endParaRPr sz="1100">
                        <a:latin typeface="Arial"/>
                        <a:cs typeface="Arial"/>
                      </a:endParaRPr>
                    </a:p>
                  </a:txBody>
                  <a:tcPr marL="0" marR="0" marT="8255" marB="0">
                    <a:lnT w="9525">
                      <a:solidFill>
                        <a:srgbClr val="000000"/>
                      </a:solidFill>
                      <a:prstDash val="solid"/>
                    </a:lnT>
                    <a:solidFill>
                      <a:srgbClr val="FFFFFF"/>
                    </a:solidFill>
                  </a:tcPr>
                </a:tc>
                <a:tc>
                  <a:txBody>
                    <a:bodyPr/>
                    <a:lstStyle/>
                    <a:p>
                      <a:pPr marR="65405" algn="r">
                        <a:lnSpc>
                          <a:spcPct val="100000"/>
                        </a:lnSpc>
                        <a:spcBef>
                          <a:spcPts val="65"/>
                        </a:spcBef>
                      </a:pPr>
                      <a:r>
                        <a:rPr sz="1100" spc="-10" dirty="0">
                          <a:latin typeface="Arial"/>
                          <a:cs typeface="Arial"/>
                        </a:rPr>
                        <a:t>217.74</a:t>
                      </a:r>
                      <a:endParaRPr sz="1100">
                        <a:latin typeface="Arial"/>
                        <a:cs typeface="Arial"/>
                      </a:endParaRPr>
                    </a:p>
                  </a:txBody>
                  <a:tcPr marL="0" marR="0" marT="8255" marB="0">
                    <a:lnT w="9525">
                      <a:solidFill>
                        <a:srgbClr val="000000"/>
                      </a:solidFill>
                      <a:prstDash val="solid"/>
                    </a:lnT>
                    <a:solidFill>
                      <a:srgbClr val="FFFFFF"/>
                    </a:solidFill>
                  </a:tcPr>
                </a:tc>
                <a:tc>
                  <a:txBody>
                    <a:bodyPr/>
                    <a:lstStyle/>
                    <a:p>
                      <a:pPr marR="65405" algn="r">
                        <a:lnSpc>
                          <a:spcPct val="100000"/>
                        </a:lnSpc>
                        <a:spcBef>
                          <a:spcPts val="65"/>
                        </a:spcBef>
                      </a:pPr>
                      <a:r>
                        <a:rPr sz="1100" spc="-10" dirty="0">
                          <a:latin typeface="Arial"/>
                          <a:cs typeface="Arial"/>
                        </a:rPr>
                        <a:t>88.18</a:t>
                      </a:r>
                      <a:endParaRPr sz="1100">
                        <a:latin typeface="Arial"/>
                        <a:cs typeface="Arial"/>
                      </a:endParaRPr>
                    </a:p>
                  </a:txBody>
                  <a:tcPr marL="0" marR="0" marT="8255" marB="0">
                    <a:lnT w="9525">
                      <a:solidFill>
                        <a:srgbClr val="000000"/>
                      </a:solidFill>
                      <a:prstDash val="solid"/>
                    </a:lnT>
                    <a:solidFill>
                      <a:srgbClr val="FFFFFF"/>
                    </a:solidFill>
                  </a:tcPr>
                </a:tc>
                <a:extLst>
                  <a:ext uri="{0D108BD9-81ED-4DB2-BD59-A6C34878D82A}">
                    <a16:rowId xmlns:a16="http://schemas.microsoft.com/office/drawing/2014/main" val="10007"/>
                  </a:ext>
                </a:extLst>
              </a:tr>
              <a:tr h="173355">
                <a:tc>
                  <a:txBody>
                    <a:bodyPr/>
                    <a:lstStyle/>
                    <a:p>
                      <a:pPr marR="8255" algn="ctr">
                        <a:lnSpc>
                          <a:spcPts val="1265"/>
                        </a:lnSpc>
                        <a:spcBef>
                          <a:spcPts val="5"/>
                        </a:spcBef>
                      </a:pPr>
                      <a:r>
                        <a:rPr sz="1100" spc="-25" dirty="0">
                          <a:latin typeface="Arial"/>
                          <a:cs typeface="Arial"/>
                        </a:rPr>
                        <a:t>(x)</a:t>
                      </a:r>
                      <a:endParaRPr sz="1100">
                        <a:latin typeface="Arial"/>
                        <a:cs typeface="Arial"/>
                      </a:endParaRPr>
                    </a:p>
                  </a:txBody>
                  <a:tcPr marL="0" marR="0" marT="635" marB="0">
                    <a:solidFill>
                      <a:srgbClr val="FFFFFF"/>
                    </a:solidFill>
                  </a:tcPr>
                </a:tc>
                <a:tc>
                  <a:txBody>
                    <a:bodyPr/>
                    <a:lstStyle/>
                    <a:p>
                      <a:pPr marL="76200">
                        <a:lnSpc>
                          <a:spcPts val="1265"/>
                        </a:lnSpc>
                        <a:spcBef>
                          <a:spcPts val="5"/>
                        </a:spcBef>
                      </a:pPr>
                      <a:r>
                        <a:rPr sz="1100" dirty="0">
                          <a:latin typeface="Arial"/>
                          <a:cs typeface="Arial"/>
                        </a:rPr>
                        <a:t>Días</a:t>
                      </a:r>
                      <a:r>
                        <a:rPr sz="1100" spc="-5" dirty="0">
                          <a:latin typeface="Arial"/>
                          <a:cs typeface="Arial"/>
                        </a:rPr>
                        <a:t> </a:t>
                      </a:r>
                      <a:r>
                        <a:rPr sz="1100" dirty="0">
                          <a:latin typeface="Arial"/>
                          <a:cs typeface="Arial"/>
                        </a:rPr>
                        <a:t>cotizados</a:t>
                      </a:r>
                      <a:r>
                        <a:rPr sz="1100" spc="-5" dirty="0">
                          <a:latin typeface="Arial"/>
                          <a:cs typeface="Arial"/>
                        </a:rPr>
                        <a:t> </a:t>
                      </a:r>
                      <a:r>
                        <a:rPr sz="1100" dirty="0">
                          <a:latin typeface="Arial"/>
                          <a:cs typeface="Arial"/>
                        </a:rPr>
                        <a:t>en</a:t>
                      </a:r>
                      <a:r>
                        <a:rPr sz="1100" spc="-55" dirty="0">
                          <a:latin typeface="Arial"/>
                          <a:cs typeface="Arial"/>
                        </a:rPr>
                        <a:t> </a:t>
                      </a:r>
                      <a:r>
                        <a:rPr sz="1100" dirty="0">
                          <a:latin typeface="Arial"/>
                          <a:cs typeface="Arial"/>
                        </a:rPr>
                        <a:t>el</a:t>
                      </a:r>
                      <a:r>
                        <a:rPr sz="1100" spc="-60" dirty="0">
                          <a:latin typeface="Arial"/>
                          <a:cs typeface="Arial"/>
                        </a:rPr>
                        <a:t> </a:t>
                      </a:r>
                      <a:r>
                        <a:rPr sz="1100" spc="-10" dirty="0">
                          <a:latin typeface="Arial"/>
                          <a:cs typeface="Arial"/>
                        </a:rPr>
                        <a:t>bimestre</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marR="65405" algn="r">
                        <a:lnSpc>
                          <a:spcPts val="1265"/>
                        </a:lnSpc>
                        <a:spcBef>
                          <a:spcPts val="5"/>
                        </a:spcBef>
                      </a:pPr>
                      <a:r>
                        <a:rPr sz="1100" spc="-10" dirty="0">
                          <a:latin typeface="Arial"/>
                          <a:cs typeface="Arial"/>
                        </a:rPr>
                        <a:t>59.00</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marR="65405" algn="r">
                        <a:lnSpc>
                          <a:spcPts val="1265"/>
                        </a:lnSpc>
                        <a:spcBef>
                          <a:spcPts val="5"/>
                        </a:spcBef>
                      </a:pPr>
                      <a:r>
                        <a:rPr sz="1100" spc="-10" dirty="0">
                          <a:latin typeface="Arial"/>
                          <a:cs typeface="Arial"/>
                        </a:rPr>
                        <a:t>59.00</a:t>
                      </a:r>
                      <a:endParaRPr sz="1100">
                        <a:latin typeface="Arial"/>
                        <a:cs typeface="Arial"/>
                      </a:endParaRPr>
                    </a:p>
                  </a:txBody>
                  <a:tcPr marL="0" marR="0" marT="635" marB="0">
                    <a:lnB w="9525">
                      <a:solidFill>
                        <a:srgbClr val="000000"/>
                      </a:solidFill>
                      <a:prstDash val="solid"/>
                    </a:lnB>
                    <a:solidFill>
                      <a:srgbClr val="FFFFFF"/>
                    </a:solidFill>
                  </a:tcPr>
                </a:tc>
                <a:extLst>
                  <a:ext uri="{0D108BD9-81ED-4DB2-BD59-A6C34878D82A}">
                    <a16:rowId xmlns:a16="http://schemas.microsoft.com/office/drawing/2014/main" val="10008"/>
                  </a:ext>
                </a:extLst>
              </a:tr>
              <a:tr h="189230">
                <a:tc>
                  <a:txBody>
                    <a:bodyPr/>
                    <a:lstStyle/>
                    <a:p>
                      <a:pPr marR="27305" algn="ctr">
                        <a:lnSpc>
                          <a:spcPct val="100000"/>
                        </a:lnSpc>
                        <a:spcBef>
                          <a:spcPts val="65"/>
                        </a:spcBef>
                      </a:pPr>
                      <a:r>
                        <a:rPr sz="1100" spc="-25" dirty="0">
                          <a:latin typeface="Arial"/>
                          <a:cs typeface="Arial"/>
                        </a:rPr>
                        <a:t>(=)</a:t>
                      </a:r>
                      <a:endParaRPr sz="1100">
                        <a:latin typeface="Arial"/>
                        <a:cs typeface="Arial"/>
                      </a:endParaRPr>
                    </a:p>
                  </a:txBody>
                  <a:tcPr marL="0" marR="0" marT="8255" marB="0">
                    <a:solidFill>
                      <a:srgbClr val="FFFFFF"/>
                    </a:solidFill>
                  </a:tcPr>
                </a:tc>
                <a:tc>
                  <a:txBody>
                    <a:bodyPr/>
                    <a:lstStyle/>
                    <a:p>
                      <a:pPr marL="76200">
                        <a:lnSpc>
                          <a:spcPct val="100000"/>
                        </a:lnSpc>
                        <a:spcBef>
                          <a:spcPts val="65"/>
                        </a:spcBef>
                      </a:pPr>
                      <a:r>
                        <a:rPr sz="1100" dirty="0">
                          <a:latin typeface="Arial"/>
                          <a:cs typeface="Arial"/>
                        </a:rPr>
                        <a:t>Descuento </a:t>
                      </a:r>
                      <a:r>
                        <a:rPr sz="1100" spc="-10" dirty="0">
                          <a:latin typeface="Arial"/>
                          <a:cs typeface="Arial"/>
                        </a:rPr>
                        <a:t>bimestral</a:t>
                      </a:r>
                      <a:endParaRPr sz="1100">
                        <a:latin typeface="Arial"/>
                        <a:cs typeface="Arial"/>
                      </a:endParaRPr>
                    </a:p>
                  </a:txBody>
                  <a:tcPr marL="0" marR="0" marT="8255" marB="0">
                    <a:lnT w="9525">
                      <a:solidFill>
                        <a:srgbClr val="000000"/>
                      </a:solidFill>
                      <a:prstDash val="solid"/>
                    </a:lnT>
                    <a:solidFill>
                      <a:srgbClr val="FFFFFF"/>
                    </a:solidFill>
                  </a:tcPr>
                </a:tc>
                <a:tc>
                  <a:txBody>
                    <a:bodyPr/>
                    <a:lstStyle/>
                    <a:p>
                      <a:pPr marR="66040" algn="r">
                        <a:lnSpc>
                          <a:spcPct val="100000"/>
                        </a:lnSpc>
                        <a:spcBef>
                          <a:spcPts val="65"/>
                        </a:spcBef>
                      </a:pPr>
                      <a:r>
                        <a:rPr sz="1100" spc="-10" dirty="0">
                          <a:latin typeface="Arial"/>
                          <a:cs typeface="Arial"/>
                        </a:rPr>
                        <a:t>12,846.92</a:t>
                      </a:r>
                      <a:endParaRPr sz="1100">
                        <a:latin typeface="Arial"/>
                        <a:cs typeface="Arial"/>
                      </a:endParaRPr>
                    </a:p>
                  </a:txBody>
                  <a:tcPr marL="0" marR="0" marT="8255" marB="0">
                    <a:lnT w="9525">
                      <a:solidFill>
                        <a:srgbClr val="000000"/>
                      </a:solidFill>
                      <a:prstDash val="solid"/>
                    </a:lnT>
                    <a:solidFill>
                      <a:srgbClr val="FFFFFF"/>
                    </a:solidFill>
                  </a:tcPr>
                </a:tc>
                <a:tc>
                  <a:txBody>
                    <a:bodyPr/>
                    <a:lstStyle/>
                    <a:p>
                      <a:pPr marR="65405" algn="r">
                        <a:lnSpc>
                          <a:spcPct val="100000"/>
                        </a:lnSpc>
                        <a:spcBef>
                          <a:spcPts val="65"/>
                        </a:spcBef>
                      </a:pPr>
                      <a:r>
                        <a:rPr sz="1100" spc="-10" dirty="0">
                          <a:latin typeface="Arial"/>
                          <a:cs typeface="Arial"/>
                        </a:rPr>
                        <a:t>5,202.66</a:t>
                      </a:r>
                      <a:endParaRPr sz="1100">
                        <a:latin typeface="Arial"/>
                        <a:cs typeface="Arial"/>
                      </a:endParaRPr>
                    </a:p>
                  </a:txBody>
                  <a:tcPr marL="0" marR="0" marT="8255" marB="0">
                    <a:lnT w="9525">
                      <a:solidFill>
                        <a:srgbClr val="000000"/>
                      </a:solidFill>
                      <a:prstDash val="solid"/>
                    </a:lnT>
                    <a:solidFill>
                      <a:srgbClr val="FFFFFF"/>
                    </a:solidFill>
                  </a:tcPr>
                </a:tc>
                <a:extLst>
                  <a:ext uri="{0D108BD9-81ED-4DB2-BD59-A6C34878D82A}">
                    <a16:rowId xmlns:a16="http://schemas.microsoft.com/office/drawing/2014/main" val="10009"/>
                  </a:ext>
                </a:extLst>
              </a:tr>
              <a:tr h="173355">
                <a:tc>
                  <a:txBody>
                    <a:bodyPr/>
                    <a:lstStyle/>
                    <a:p>
                      <a:pPr marR="27305" algn="ctr">
                        <a:lnSpc>
                          <a:spcPts val="1265"/>
                        </a:lnSpc>
                        <a:spcBef>
                          <a:spcPts val="5"/>
                        </a:spcBef>
                      </a:pPr>
                      <a:r>
                        <a:rPr sz="1100" spc="-25" dirty="0">
                          <a:latin typeface="Arial"/>
                          <a:cs typeface="Arial"/>
                        </a:rPr>
                        <a:t>(+)</a:t>
                      </a:r>
                      <a:endParaRPr sz="1100">
                        <a:latin typeface="Arial"/>
                        <a:cs typeface="Arial"/>
                      </a:endParaRPr>
                    </a:p>
                  </a:txBody>
                  <a:tcPr marL="0" marR="0" marT="635" marB="0">
                    <a:solidFill>
                      <a:srgbClr val="FFFFFF"/>
                    </a:solidFill>
                  </a:tcPr>
                </a:tc>
                <a:tc>
                  <a:txBody>
                    <a:bodyPr/>
                    <a:lstStyle/>
                    <a:p>
                      <a:pPr marL="76200">
                        <a:lnSpc>
                          <a:spcPts val="1265"/>
                        </a:lnSpc>
                        <a:spcBef>
                          <a:spcPts val="5"/>
                        </a:spcBef>
                      </a:pPr>
                      <a:r>
                        <a:rPr sz="1100" dirty="0">
                          <a:latin typeface="Arial"/>
                          <a:cs typeface="Arial"/>
                        </a:rPr>
                        <a:t>Seguro</a:t>
                      </a:r>
                      <a:r>
                        <a:rPr sz="1100" spc="-55" dirty="0">
                          <a:latin typeface="Arial"/>
                          <a:cs typeface="Arial"/>
                        </a:rPr>
                        <a:t> </a:t>
                      </a:r>
                      <a:r>
                        <a:rPr sz="1100" dirty="0">
                          <a:latin typeface="Arial"/>
                          <a:cs typeface="Arial"/>
                        </a:rPr>
                        <a:t>de</a:t>
                      </a:r>
                      <a:r>
                        <a:rPr sz="1100" spc="-45" dirty="0">
                          <a:latin typeface="Arial"/>
                          <a:cs typeface="Arial"/>
                        </a:rPr>
                        <a:t> </a:t>
                      </a:r>
                      <a:r>
                        <a:rPr sz="1100" spc="-10" dirty="0">
                          <a:latin typeface="Arial"/>
                          <a:cs typeface="Arial"/>
                        </a:rPr>
                        <a:t>daños</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marR="65405" algn="r">
                        <a:lnSpc>
                          <a:spcPts val="1265"/>
                        </a:lnSpc>
                        <a:spcBef>
                          <a:spcPts val="5"/>
                        </a:spcBef>
                      </a:pPr>
                      <a:r>
                        <a:rPr sz="1100" spc="-10" dirty="0">
                          <a:latin typeface="Arial"/>
                          <a:cs typeface="Arial"/>
                        </a:rPr>
                        <a:t>15.00</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marR="65405" algn="r">
                        <a:lnSpc>
                          <a:spcPts val="1265"/>
                        </a:lnSpc>
                        <a:spcBef>
                          <a:spcPts val="5"/>
                        </a:spcBef>
                      </a:pPr>
                      <a:r>
                        <a:rPr sz="1100" spc="-10" dirty="0">
                          <a:latin typeface="Arial"/>
                          <a:cs typeface="Arial"/>
                        </a:rPr>
                        <a:t>15.00</a:t>
                      </a:r>
                      <a:endParaRPr sz="1100">
                        <a:latin typeface="Arial"/>
                        <a:cs typeface="Arial"/>
                      </a:endParaRPr>
                    </a:p>
                  </a:txBody>
                  <a:tcPr marL="0" marR="0" marT="635" marB="0">
                    <a:lnB w="9525">
                      <a:solidFill>
                        <a:srgbClr val="000000"/>
                      </a:solidFill>
                      <a:prstDash val="solid"/>
                    </a:lnB>
                    <a:solidFill>
                      <a:srgbClr val="FFFFFF"/>
                    </a:solidFill>
                  </a:tcPr>
                </a:tc>
                <a:extLst>
                  <a:ext uri="{0D108BD9-81ED-4DB2-BD59-A6C34878D82A}">
                    <a16:rowId xmlns:a16="http://schemas.microsoft.com/office/drawing/2014/main" val="10010"/>
                  </a:ext>
                </a:extLst>
              </a:tr>
              <a:tr h="193675">
                <a:tc>
                  <a:txBody>
                    <a:bodyPr/>
                    <a:lstStyle/>
                    <a:p>
                      <a:pPr marR="27305" algn="ctr">
                        <a:lnSpc>
                          <a:spcPct val="100000"/>
                        </a:lnSpc>
                        <a:spcBef>
                          <a:spcPts val="65"/>
                        </a:spcBef>
                      </a:pPr>
                      <a:r>
                        <a:rPr sz="1100" b="1" spc="-25" dirty="0">
                          <a:latin typeface="Arial"/>
                          <a:cs typeface="Arial"/>
                        </a:rPr>
                        <a:t>(=)</a:t>
                      </a:r>
                      <a:endParaRPr sz="1100">
                        <a:latin typeface="Arial"/>
                        <a:cs typeface="Arial"/>
                      </a:endParaRPr>
                    </a:p>
                  </a:txBody>
                  <a:tcPr marL="0" marR="0" marT="8255" marB="0">
                    <a:solidFill>
                      <a:srgbClr val="FFFFFF"/>
                    </a:solidFill>
                  </a:tcPr>
                </a:tc>
                <a:tc>
                  <a:txBody>
                    <a:bodyPr/>
                    <a:lstStyle/>
                    <a:p>
                      <a:pPr marL="76200">
                        <a:lnSpc>
                          <a:spcPct val="100000"/>
                        </a:lnSpc>
                        <a:spcBef>
                          <a:spcPts val="65"/>
                        </a:spcBef>
                      </a:pPr>
                      <a:r>
                        <a:rPr sz="1100" b="1" dirty="0">
                          <a:latin typeface="Arial"/>
                          <a:cs typeface="Arial"/>
                        </a:rPr>
                        <a:t>Total</a:t>
                      </a:r>
                      <a:r>
                        <a:rPr sz="1100" b="1" spc="20" dirty="0">
                          <a:latin typeface="Arial"/>
                          <a:cs typeface="Arial"/>
                        </a:rPr>
                        <a:t> </a:t>
                      </a:r>
                      <a:r>
                        <a:rPr sz="1100" b="1" dirty="0">
                          <a:latin typeface="Arial"/>
                          <a:cs typeface="Arial"/>
                        </a:rPr>
                        <a:t>que</a:t>
                      </a:r>
                      <a:r>
                        <a:rPr sz="1100" b="1" spc="95" dirty="0">
                          <a:latin typeface="Arial"/>
                          <a:cs typeface="Arial"/>
                        </a:rPr>
                        <a:t> </a:t>
                      </a:r>
                      <a:r>
                        <a:rPr sz="1100" b="1" dirty="0">
                          <a:latin typeface="Arial"/>
                          <a:cs typeface="Arial"/>
                        </a:rPr>
                        <a:t>debió</a:t>
                      </a:r>
                      <a:r>
                        <a:rPr sz="1100" b="1" spc="30" dirty="0">
                          <a:latin typeface="Arial"/>
                          <a:cs typeface="Arial"/>
                        </a:rPr>
                        <a:t> </a:t>
                      </a:r>
                      <a:r>
                        <a:rPr sz="1100" b="1" spc="-10" dirty="0">
                          <a:latin typeface="Arial"/>
                          <a:cs typeface="Arial"/>
                        </a:rPr>
                        <a:t>descontarse</a:t>
                      </a:r>
                      <a:endParaRPr sz="1100">
                        <a:latin typeface="Arial"/>
                        <a:cs typeface="Arial"/>
                      </a:endParaRPr>
                    </a:p>
                  </a:txBody>
                  <a:tcPr marL="0" marR="0" marT="8255" marB="0">
                    <a:lnT w="9525">
                      <a:solidFill>
                        <a:srgbClr val="000000"/>
                      </a:solidFill>
                      <a:prstDash val="solid"/>
                    </a:lnT>
                    <a:solidFill>
                      <a:srgbClr val="FFFFFF"/>
                    </a:solidFill>
                  </a:tcPr>
                </a:tc>
                <a:tc>
                  <a:txBody>
                    <a:bodyPr/>
                    <a:lstStyle/>
                    <a:p>
                      <a:pPr marR="66040" algn="r">
                        <a:lnSpc>
                          <a:spcPct val="100000"/>
                        </a:lnSpc>
                        <a:spcBef>
                          <a:spcPts val="65"/>
                        </a:spcBef>
                      </a:pPr>
                      <a:r>
                        <a:rPr sz="1100" b="1" spc="-10" dirty="0">
                          <a:latin typeface="Arial"/>
                          <a:cs typeface="Arial"/>
                        </a:rPr>
                        <a:t>$12,861.92</a:t>
                      </a:r>
                      <a:endParaRPr sz="1100">
                        <a:latin typeface="Arial"/>
                        <a:cs typeface="Arial"/>
                      </a:endParaRPr>
                    </a:p>
                  </a:txBody>
                  <a:tcPr marL="0" marR="0" marT="8255" marB="0">
                    <a:lnT w="9525">
                      <a:solidFill>
                        <a:srgbClr val="000000"/>
                      </a:solidFill>
                      <a:prstDash val="solid"/>
                    </a:lnT>
                    <a:solidFill>
                      <a:srgbClr val="FFFFFF"/>
                    </a:solidFill>
                  </a:tcPr>
                </a:tc>
                <a:tc>
                  <a:txBody>
                    <a:bodyPr/>
                    <a:lstStyle/>
                    <a:p>
                      <a:pPr marR="65405" algn="r">
                        <a:lnSpc>
                          <a:spcPct val="100000"/>
                        </a:lnSpc>
                        <a:spcBef>
                          <a:spcPts val="65"/>
                        </a:spcBef>
                      </a:pPr>
                      <a:r>
                        <a:rPr sz="1100" b="1" dirty="0">
                          <a:latin typeface="Arial"/>
                          <a:cs typeface="Arial"/>
                        </a:rPr>
                        <a:t>$</a:t>
                      </a:r>
                      <a:r>
                        <a:rPr sz="1100" b="1" spc="345" dirty="0">
                          <a:latin typeface="Arial"/>
                          <a:cs typeface="Arial"/>
                        </a:rPr>
                        <a:t> </a:t>
                      </a:r>
                      <a:r>
                        <a:rPr sz="1100" b="1" spc="-10" dirty="0">
                          <a:latin typeface="Arial"/>
                          <a:cs typeface="Arial"/>
                        </a:rPr>
                        <a:t>5,217.66</a:t>
                      </a:r>
                      <a:endParaRPr sz="1100">
                        <a:latin typeface="Arial"/>
                        <a:cs typeface="Arial"/>
                      </a:endParaRPr>
                    </a:p>
                  </a:txBody>
                  <a:tcPr marL="0" marR="0" marT="8255" marB="0">
                    <a:lnT w="9525">
                      <a:solidFill>
                        <a:srgbClr val="000000"/>
                      </a:solidFill>
                      <a:prstDash val="solid"/>
                    </a:lnT>
                    <a:solidFill>
                      <a:srgbClr val="FFFFFF"/>
                    </a:solidFill>
                  </a:tcPr>
                </a:tc>
                <a:extLst>
                  <a:ext uri="{0D108BD9-81ED-4DB2-BD59-A6C34878D82A}">
                    <a16:rowId xmlns:a16="http://schemas.microsoft.com/office/drawing/2014/main" val="10011"/>
                  </a:ext>
                </a:extLst>
              </a:tr>
              <a:tr h="175260">
                <a:tc>
                  <a:txBody>
                    <a:bodyPr/>
                    <a:lstStyle/>
                    <a:p>
                      <a:pPr>
                        <a:lnSpc>
                          <a:spcPct val="100000"/>
                        </a:lnSpc>
                      </a:pPr>
                      <a:endParaRPr sz="1000">
                        <a:latin typeface="Times New Roman"/>
                        <a:cs typeface="Times New Roman"/>
                      </a:endParaRPr>
                    </a:p>
                  </a:txBody>
                  <a:tcPr marL="0" marR="0" marT="0" marB="0">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tc>
                  <a:txBody>
                    <a:bodyPr/>
                    <a:lstStyle/>
                    <a:p>
                      <a:pPr marL="226695" algn="ctr">
                        <a:lnSpc>
                          <a:spcPts val="1240"/>
                        </a:lnSpc>
                        <a:spcBef>
                          <a:spcPts val="45"/>
                        </a:spcBef>
                      </a:pPr>
                      <a:r>
                        <a:rPr sz="1100" spc="-50" dirty="0">
                          <a:solidFill>
                            <a:srgbClr val="C00000"/>
                          </a:solidFill>
                          <a:latin typeface="Arial"/>
                          <a:cs typeface="Arial"/>
                        </a:rPr>
                        <a:t>X</a:t>
                      </a:r>
                      <a:endParaRPr sz="1100">
                        <a:latin typeface="Arial"/>
                        <a:cs typeface="Arial"/>
                      </a:endParaRPr>
                    </a:p>
                  </a:txBody>
                  <a:tcPr marL="0" marR="0" marT="5715" marB="0">
                    <a:solidFill>
                      <a:srgbClr val="FFFFFF"/>
                    </a:solidFill>
                  </a:tcPr>
                </a:tc>
                <a:tc>
                  <a:txBody>
                    <a:bodyPr/>
                    <a:lstStyle/>
                    <a:p>
                      <a:pPr algn="ctr">
                        <a:lnSpc>
                          <a:spcPts val="1240"/>
                        </a:lnSpc>
                        <a:spcBef>
                          <a:spcPts val="45"/>
                        </a:spcBef>
                      </a:pPr>
                      <a:r>
                        <a:rPr sz="1100" spc="-50" dirty="0">
                          <a:solidFill>
                            <a:srgbClr val="00AF50"/>
                          </a:solidFill>
                          <a:latin typeface="Wingdings"/>
                          <a:cs typeface="Wingdings"/>
                        </a:rPr>
                        <a:t></a:t>
                      </a:r>
                      <a:endParaRPr sz="1100">
                        <a:latin typeface="Wingdings"/>
                        <a:cs typeface="Wingdings"/>
                      </a:endParaRPr>
                    </a:p>
                  </a:txBody>
                  <a:tcPr marL="0" marR="0" marT="5715" marB="0">
                    <a:solidFill>
                      <a:srgbClr val="FFFFFF"/>
                    </a:solidFill>
                  </a:tcPr>
                </a:tc>
                <a:extLst>
                  <a:ext uri="{0D108BD9-81ED-4DB2-BD59-A6C34878D82A}">
                    <a16:rowId xmlns:a16="http://schemas.microsoft.com/office/drawing/2014/main" val="10012"/>
                  </a:ext>
                </a:extLst>
              </a:tr>
            </a:tbl>
          </a:graphicData>
        </a:graphic>
      </p:graphicFrame>
      <p:sp>
        <p:nvSpPr>
          <p:cNvPr id="6" name="object 6"/>
          <p:cNvSpPr txBox="1">
            <a:spLocks noGrp="1"/>
          </p:cNvSpPr>
          <p:nvPr>
            <p:ph type="sldNum" sz="quarter" idx="7"/>
          </p:nvPr>
        </p:nvSpPr>
        <p:spPr>
          <a:xfrm>
            <a:off x="11108435" y="6445541"/>
            <a:ext cx="345440" cy="196215"/>
          </a:xfrm>
          <a:prstGeom prst="rect">
            <a:avLst/>
          </a:prstGeom>
        </p:spPr>
        <p:txBody>
          <a:bodyPr vert="horz" wrap="square" lIns="0" tIns="0" rIns="0" bIns="0" rtlCol="0">
            <a:spAutoFit/>
          </a:bodyPr>
          <a:lstStyle>
            <a:defPPr>
              <a:defRPr kern="0"/>
            </a:defPPr>
            <a:lvl1pPr>
              <a:defRPr sz="1200" b="1" i="0">
                <a:solidFill>
                  <a:srgbClr val="001F5F"/>
                </a:solidFill>
                <a:latin typeface="Arial"/>
                <a:cs typeface="Arial"/>
              </a:defRPr>
            </a:lvl1pPr>
          </a:lstStyle>
          <a:p>
            <a:pPr marL="123189" algn="l" defTabSz="914446" rtl="0">
              <a:lnSpc>
                <a:spcPts val="1430"/>
              </a:lnSpc>
              <a:defRPr/>
            </a:pPr>
            <a:fld id="{81D60167-4931-47E6-BA6A-407CBD079E47}" type="slidenum">
              <a:rPr lang="es-MX" spc="-25" smtClean="0"/>
              <a:pPr marL="123189" algn="l" defTabSz="914446" rtl="0">
                <a:lnSpc>
                  <a:spcPts val="1430"/>
                </a:lnSpc>
                <a:defRPr/>
              </a:pPr>
              <a:t>21</a:t>
            </a:fld>
            <a:endParaRPr spc="-25" dirty="0">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39950" y="668082"/>
            <a:ext cx="13184505" cy="994631"/>
          </a:xfrm>
          <a:prstGeom prst="rect">
            <a:avLst/>
          </a:prstGeom>
        </p:spPr>
        <p:txBody>
          <a:bodyPr vert="horz" wrap="square" lIns="0" tIns="184912" rIns="0" bIns="0" rtlCol="0">
            <a:spAutoFit/>
          </a:bodyPr>
          <a:lstStyle/>
          <a:p>
            <a:pPr marL="12701">
              <a:lnSpc>
                <a:spcPts val="4236"/>
              </a:lnSpc>
              <a:spcBef>
                <a:spcPts val="100"/>
              </a:spcBef>
            </a:pPr>
            <a:r>
              <a:rPr dirty="0"/>
              <a:t>Fecha</a:t>
            </a:r>
            <a:r>
              <a:rPr spc="-10" dirty="0"/>
              <a:t> </a:t>
            </a:r>
            <a:r>
              <a:rPr dirty="0"/>
              <a:t>de</a:t>
            </a:r>
            <a:r>
              <a:rPr spc="-25" dirty="0"/>
              <a:t> </a:t>
            </a:r>
            <a:r>
              <a:rPr dirty="0"/>
              <a:t>inicio</a:t>
            </a:r>
            <a:r>
              <a:rPr spc="-10" dirty="0"/>
              <a:t> </a:t>
            </a:r>
            <a:r>
              <a:rPr dirty="0"/>
              <a:t>de</a:t>
            </a:r>
            <a:r>
              <a:rPr spc="-10" dirty="0"/>
              <a:t> </a:t>
            </a:r>
            <a:r>
              <a:rPr dirty="0"/>
              <a:t>los</a:t>
            </a:r>
            <a:r>
              <a:rPr spc="-25" dirty="0"/>
              <a:t> </a:t>
            </a:r>
            <a:r>
              <a:rPr spc="-10" dirty="0"/>
              <a:t>descuentos</a:t>
            </a:r>
          </a:p>
          <a:p>
            <a:pPr marL="12701">
              <a:lnSpc>
                <a:spcPts val="2075"/>
              </a:lnSpc>
            </a:pPr>
            <a:r>
              <a:rPr sz="1800" dirty="0"/>
              <a:t>Art.</a:t>
            </a:r>
            <a:r>
              <a:rPr sz="1800" spc="-15" dirty="0"/>
              <a:t> </a:t>
            </a:r>
            <a:r>
              <a:rPr sz="1800" dirty="0"/>
              <a:t>29,</a:t>
            </a:r>
            <a:r>
              <a:rPr sz="1800" spc="-5" dirty="0"/>
              <a:t> </a:t>
            </a:r>
            <a:r>
              <a:rPr sz="1800" dirty="0"/>
              <a:t>fracción</a:t>
            </a:r>
            <a:r>
              <a:rPr sz="1800" spc="-5" dirty="0"/>
              <a:t> </a:t>
            </a:r>
            <a:r>
              <a:rPr sz="1800" dirty="0"/>
              <a:t>II,</a:t>
            </a:r>
            <a:r>
              <a:rPr sz="1800" spc="-25" dirty="0"/>
              <a:t> </a:t>
            </a:r>
            <a:r>
              <a:rPr sz="1800" dirty="0"/>
              <a:t>42</a:t>
            </a:r>
            <a:r>
              <a:rPr sz="1800" spc="-5" dirty="0"/>
              <a:t> </a:t>
            </a:r>
            <a:r>
              <a:rPr sz="1800" dirty="0"/>
              <a:t>y</a:t>
            </a:r>
            <a:r>
              <a:rPr sz="1800" spc="-20" dirty="0"/>
              <a:t> </a:t>
            </a:r>
            <a:r>
              <a:rPr sz="1800" dirty="0"/>
              <a:t>44</a:t>
            </a:r>
            <a:r>
              <a:rPr sz="1800" spc="-5" dirty="0"/>
              <a:t> </a:t>
            </a:r>
            <a:r>
              <a:rPr sz="1800" dirty="0"/>
              <a:t>Ley</a:t>
            </a:r>
            <a:r>
              <a:rPr sz="1800" spc="-5" dirty="0"/>
              <a:t> </a:t>
            </a:r>
            <a:r>
              <a:rPr sz="1800" dirty="0"/>
              <a:t>del </a:t>
            </a:r>
            <a:r>
              <a:rPr sz="1800" spc="-10" dirty="0"/>
              <a:t>INFONAVIT</a:t>
            </a:r>
            <a:endParaRPr sz="1800"/>
          </a:p>
        </p:txBody>
      </p:sp>
      <p:grpSp>
        <p:nvGrpSpPr>
          <p:cNvPr id="3" name="object 3"/>
          <p:cNvGrpSpPr/>
          <p:nvPr/>
        </p:nvGrpSpPr>
        <p:grpSpPr>
          <a:xfrm>
            <a:off x="3781425" y="2509814"/>
            <a:ext cx="4638675" cy="363855"/>
            <a:chOff x="3781424" y="2509813"/>
            <a:chExt cx="4638675" cy="363855"/>
          </a:xfrm>
        </p:grpSpPr>
        <p:sp>
          <p:nvSpPr>
            <p:cNvPr id="4" name="object 4"/>
            <p:cNvSpPr/>
            <p:nvPr/>
          </p:nvSpPr>
          <p:spPr>
            <a:xfrm>
              <a:off x="3781424" y="2509813"/>
              <a:ext cx="4638675" cy="182245"/>
            </a:xfrm>
            <a:custGeom>
              <a:avLst/>
              <a:gdLst/>
              <a:ahLst/>
              <a:cxnLst/>
              <a:rect l="l" t="t" r="r" b="b"/>
              <a:pathLst>
                <a:path w="4638675" h="182244">
                  <a:moveTo>
                    <a:pt x="0" y="181883"/>
                  </a:moveTo>
                  <a:lnTo>
                    <a:pt x="4638613" y="181883"/>
                  </a:lnTo>
                  <a:lnTo>
                    <a:pt x="4638613" y="0"/>
                  </a:lnTo>
                  <a:lnTo>
                    <a:pt x="0" y="0"/>
                  </a:lnTo>
                  <a:lnTo>
                    <a:pt x="0" y="181883"/>
                  </a:lnTo>
                  <a:close/>
                </a:path>
              </a:pathLst>
            </a:custGeom>
            <a:solidFill>
              <a:srgbClr val="FFFFFF"/>
            </a:solidFill>
          </p:spPr>
          <p:txBody>
            <a:bodyPr wrap="square" lIns="0" tIns="0" rIns="0" bIns="0" rtlCol="0"/>
            <a:lstStyle/>
            <a:p>
              <a:pPr algn="l" defTabSz="914446" rtl="0">
                <a:defRPr/>
              </a:pPr>
              <a:endParaRPr>
                <a:latin typeface="Calibri"/>
                <a:ea typeface="+mn-ea"/>
                <a:cs typeface="+mn-cs"/>
              </a:endParaRPr>
            </a:p>
          </p:txBody>
        </p:sp>
        <p:sp>
          <p:nvSpPr>
            <p:cNvPr id="5" name="object 5"/>
            <p:cNvSpPr/>
            <p:nvPr/>
          </p:nvSpPr>
          <p:spPr>
            <a:xfrm>
              <a:off x="4210996" y="2682234"/>
              <a:ext cx="3369310" cy="191770"/>
            </a:xfrm>
            <a:custGeom>
              <a:avLst/>
              <a:gdLst/>
              <a:ahLst/>
              <a:cxnLst/>
              <a:rect l="l" t="t" r="r" b="b"/>
              <a:pathLst>
                <a:path w="3369309" h="191769">
                  <a:moveTo>
                    <a:pt x="0" y="191384"/>
                  </a:moveTo>
                  <a:lnTo>
                    <a:pt x="3368884" y="191384"/>
                  </a:lnTo>
                  <a:lnTo>
                    <a:pt x="3368884" y="0"/>
                  </a:lnTo>
                  <a:lnTo>
                    <a:pt x="0" y="0"/>
                  </a:lnTo>
                  <a:lnTo>
                    <a:pt x="0" y="191384"/>
                  </a:lnTo>
                  <a:close/>
                </a:path>
              </a:pathLst>
            </a:custGeom>
            <a:solidFill>
              <a:srgbClr val="001F5F"/>
            </a:solidFill>
          </p:spPr>
          <p:txBody>
            <a:bodyPr wrap="square" lIns="0" tIns="0" rIns="0" bIns="0" rtlCol="0"/>
            <a:lstStyle/>
            <a:p>
              <a:pPr algn="l" defTabSz="914446" rtl="0">
                <a:defRPr/>
              </a:pPr>
              <a:endParaRPr>
                <a:latin typeface="Calibri"/>
                <a:ea typeface="+mn-ea"/>
                <a:cs typeface="+mn-cs"/>
              </a:endParaRPr>
            </a:p>
          </p:txBody>
        </p:sp>
      </p:grpSp>
      <p:graphicFrame>
        <p:nvGraphicFramePr>
          <p:cNvPr id="6" name="object 6"/>
          <p:cNvGraphicFramePr>
            <a:graphicFrameLocks noGrp="1"/>
          </p:cNvGraphicFramePr>
          <p:nvPr/>
        </p:nvGraphicFramePr>
        <p:xfrm>
          <a:off x="3781424" y="2509813"/>
          <a:ext cx="4636134" cy="1844675"/>
        </p:xfrm>
        <a:graphic>
          <a:graphicData uri="http://schemas.openxmlformats.org/drawingml/2006/table">
            <a:tbl>
              <a:tblPr firstRow="1" bandRow="1">
                <a:tableStyleId>{2D5ABB26-0587-4C30-8999-92F81FD0307C}</a:tableStyleId>
              </a:tblPr>
              <a:tblGrid>
                <a:gridCol w="429259">
                  <a:extLst>
                    <a:ext uri="{9D8B030D-6E8A-4147-A177-3AD203B41FA5}">
                      <a16:colId xmlns:a16="http://schemas.microsoft.com/office/drawing/2014/main" val="20000"/>
                    </a:ext>
                  </a:extLst>
                </a:gridCol>
                <a:gridCol w="2301875">
                  <a:extLst>
                    <a:ext uri="{9D8B030D-6E8A-4147-A177-3AD203B41FA5}">
                      <a16:colId xmlns:a16="http://schemas.microsoft.com/office/drawing/2014/main" val="20001"/>
                    </a:ext>
                  </a:extLst>
                </a:gridCol>
                <a:gridCol w="1065530">
                  <a:extLst>
                    <a:ext uri="{9D8B030D-6E8A-4147-A177-3AD203B41FA5}">
                      <a16:colId xmlns:a16="http://schemas.microsoft.com/office/drawing/2014/main" val="20002"/>
                    </a:ext>
                  </a:extLst>
                </a:gridCol>
                <a:gridCol w="839470">
                  <a:extLst>
                    <a:ext uri="{9D8B030D-6E8A-4147-A177-3AD203B41FA5}">
                      <a16:colId xmlns:a16="http://schemas.microsoft.com/office/drawing/2014/main" val="20003"/>
                    </a:ext>
                  </a:extLst>
                </a:gridCol>
              </a:tblGrid>
              <a:tr h="363220">
                <a:tc gridSpan="3">
                  <a:txBody>
                    <a:bodyPr/>
                    <a:lstStyle/>
                    <a:p>
                      <a:pPr>
                        <a:lnSpc>
                          <a:spcPct val="100000"/>
                        </a:lnSpc>
                        <a:spcBef>
                          <a:spcPts val="200"/>
                        </a:spcBef>
                      </a:pPr>
                      <a:endParaRPr sz="1100">
                        <a:latin typeface="Times New Roman"/>
                        <a:cs typeface="Times New Roman"/>
                      </a:endParaRPr>
                    </a:p>
                    <a:p>
                      <a:pPr marL="1192530">
                        <a:lnSpc>
                          <a:spcPts val="1300"/>
                        </a:lnSpc>
                      </a:pPr>
                      <a:r>
                        <a:rPr sz="1100" b="1" dirty="0">
                          <a:solidFill>
                            <a:srgbClr val="FFFFFF"/>
                          </a:solidFill>
                          <a:latin typeface="Arial"/>
                          <a:cs typeface="Arial"/>
                        </a:rPr>
                        <a:t>Porcentaje</a:t>
                      </a:r>
                      <a:r>
                        <a:rPr sz="1100" b="1" spc="40" dirty="0">
                          <a:solidFill>
                            <a:srgbClr val="FFFFFF"/>
                          </a:solidFill>
                          <a:latin typeface="Arial"/>
                          <a:cs typeface="Arial"/>
                        </a:rPr>
                        <a:t> </a:t>
                      </a:r>
                      <a:r>
                        <a:rPr sz="1100" b="1" dirty="0">
                          <a:solidFill>
                            <a:srgbClr val="FFFFFF"/>
                          </a:solidFill>
                          <a:latin typeface="Arial"/>
                          <a:cs typeface="Arial"/>
                        </a:rPr>
                        <a:t>aplicable</a:t>
                      </a:r>
                      <a:r>
                        <a:rPr sz="1100" b="1" spc="45" dirty="0">
                          <a:solidFill>
                            <a:srgbClr val="FFFFFF"/>
                          </a:solidFill>
                          <a:latin typeface="Arial"/>
                          <a:cs typeface="Arial"/>
                        </a:rPr>
                        <a:t> </a:t>
                      </a:r>
                      <a:r>
                        <a:rPr sz="1100" b="1" dirty="0">
                          <a:solidFill>
                            <a:srgbClr val="FFFFFF"/>
                          </a:solidFill>
                          <a:latin typeface="Arial"/>
                          <a:cs typeface="Arial"/>
                        </a:rPr>
                        <a:t>al</a:t>
                      </a:r>
                      <a:r>
                        <a:rPr sz="1100" b="1" spc="-20" dirty="0">
                          <a:solidFill>
                            <a:srgbClr val="FFFFFF"/>
                          </a:solidFill>
                          <a:latin typeface="Arial"/>
                          <a:cs typeface="Arial"/>
                        </a:rPr>
                        <a:t> </a:t>
                      </a:r>
                      <a:r>
                        <a:rPr sz="1100" b="1" spc="-25" dirty="0">
                          <a:solidFill>
                            <a:srgbClr val="FFFFFF"/>
                          </a:solidFill>
                          <a:latin typeface="Arial"/>
                          <a:cs typeface="Arial"/>
                        </a:rPr>
                        <a:t>SBA</a:t>
                      </a:r>
                      <a:endParaRPr sz="1100">
                        <a:latin typeface="Arial"/>
                        <a:cs typeface="Arial"/>
                      </a:endParaRPr>
                    </a:p>
                  </a:txBody>
                  <a:tcPr marL="0" marR="0" marT="2540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1400">
                        <a:latin typeface="Times New Roman"/>
                        <a:cs typeface="Times New Roman"/>
                      </a:endParaRPr>
                    </a:p>
                  </a:txBody>
                  <a:tcPr marL="0" marR="0" marT="0" marB="0"/>
                </a:tc>
                <a:extLst>
                  <a:ext uri="{0D108BD9-81ED-4DB2-BD59-A6C34878D82A}">
                    <a16:rowId xmlns:a16="http://schemas.microsoft.com/office/drawing/2014/main" val="10000"/>
                  </a:ext>
                </a:extLst>
              </a:tr>
              <a:tr h="198755">
                <a:tc>
                  <a:txBody>
                    <a:bodyPr/>
                    <a:lstStyle/>
                    <a:p>
                      <a:pPr>
                        <a:lnSpc>
                          <a:spcPct val="100000"/>
                        </a:lnSpc>
                      </a:pPr>
                      <a:endParaRPr sz="1100">
                        <a:latin typeface="Times New Roman"/>
                        <a:cs typeface="Times New Roman"/>
                      </a:endParaRPr>
                    </a:p>
                  </a:txBody>
                  <a:tcPr marL="0" marR="0" marT="0" marB="0">
                    <a:solidFill>
                      <a:srgbClr val="FFFFFF"/>
                    </a:solidFill>
                  </a:tcPr>
                </a:tc>
                <a:tc>
                  <a:txBody>
                    <a:bodyPr/>
                    <a:lstStyle/>
                    <a:p>
                      <a:pPr marL="75565">
                        <a:lnSpc>
                          <a:spcPct val="100000"/>
                        </a:lnSpc>
                        <a:spcBef>
                          <a:spcPts val="105"/>
                        </a:spcBef>
                      </a:pPr>
                      <a:r>
                        <a:rPr sz="1100" b="1" spc="-25" dirty="0">
                          <a:latin typeface="Arial"/>
                          <a:cs typeface="Arial"/>
                        </a:rPr>
                        <a:t>SBA</a:t>
                      </a:r>
                      <a:endParaRPr sz="1100">
                        <a:latin typeface="Arial"/>
                        <a:cs typeface="Arial"/>
                      </a:endParaRPr>
                    </a:p>
                  </a:txBody>
                  <a:tcPr marL="0" marR="0" marT="13335" marB="0">
                    <a:solidFill>
                      <a:srgbClr val="FFFFFF"/>
                    </a:solidFill>
                  </a:tcPr>
                </a:tc>
                <a:tc>
                  <a:txBody>
                    <a:bodyPr/>
                    <a:lstStyle/>
                    <a:p>
                      <a:pPr marR="64769" algn="r">
                        <a:lnSpc>
                          <a:spcPct val="100000"/>
                        </a:lnSpc>
                        <a:spcBef>
                          <a:spcPts val="105"/>
                        </a:spcBef>
                      </a:pPr>
                      <a:r>
                        <a:rPr sz="1100" b="1" spc="-10" dirty="0">
                          <a:latin typeface="Arial"/>
                          <a:cs typeface="Arial"/>
                        </a:rPr>
                        <a:t>262.33</a:t>
                      </a:r>
                      <a:endParaRPr sz="1100">
                        <a:latin typeface="Arial"/>
                        <a:cs typeface="Arial"/>
                      </a:endParaRPr>
                    </a:p>
                  </a:txBody>
                  <a:tcPr marL="0" marR="0" marT="13335" marB="0">
                    <a:solidFill>
                      <a:srgbClr val="FFFFFF"/>
                    </a:solidFill>
                  </a:tcPr>
                </a:tc>
                <a:tc>
                  <a:txBody>
                    <a:bodyPr/>
                    <a:lstStyle/>
                    <a:p>
                      <a:pPr>
                        <a:lnSpc>
                          <a:spcPct val="100000"/>
                        </a:lnSpc>
                      </a:pPr>
                      <a:endParaRPr sz="11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1"/>
                  </a:ext>
                </a:extLst>
              </a:tr>
              <a:tr h="178435">
                <a:tc>
                  <a:txBody>
                    <a:bodyPr/>
                    <a:lstStyle/>
                    <a:p>
                      <a:pPr marR="59055" algn="r">
                        <a:lnSpc>
                          <a:spcPts val="1265"/>
                        </a:lnSpc>
                        <a:spcBef>
                          <a:spcPts val="45"/>
                        </a:spcBef>
                      </a:pPr>
                      <a:r>
                        <a:rPr sz="1100" spc="-25" dirty="0">
                          <a:latin typeface="Arial"/>
                          <a:cs typeface="Arial"/>
                        </a:rPr>
                        <a:t>(x)</a:t>
                      </a:r>
                      <a:endParaRPr sz="1100">
                        <a:latin typeface="Arial"/>
                        <a:cs typeface="Arial"/>
                      </a:endParaRPr>
                    </a:p>
                  </a:txBody>
                  <a:tcPr marL="0" marR="0" marT="5715" marB="0">
                    <a:solidFill>
                      <a:srgbClr val="FFFFFF"/>
                    </a:solidFill>
                  </a:tcPr>
                </a:tc>
                <a:tc>
                  <a:txBody>
                    <a:bodyPr/>
                    <a:lstStyle/>
                    <a:p>
                      <a:pPr marL="75565">
                        <a:lnSpc>
                          <a:spcPts val="1265"/>
                        </a:lnSpc>
                        <a:spcBef>
                          <a:spcPts val="45"/>
                        </a:spcBef>
                      </a:pPr>
                      <a:r>
                        <a:rPr sz="1100" dirty="0">
                          <a:latin typeface="Arial"/>
                          <a:cs typeface="Arial"/>
                        </a:rPr>
                        <a:t>%</a:t>
                      </a:r>
                      <a:r>
                        <a:rPr sz="1100" spc="-35" dirty="0">
                          <a:latin typeface="Arial"/>
                          <a:cs typeface="Arial"/>
                        </a:rPr>
                        <a:t> </a:t>
                      </a:r>
                      <a:r>
                        <a:rPr sz="1100" dirty="0">
                          <a:latin typeface="Arial"/>
                          <a:cs typeface="Arial"/>
                        </a:rPr>
                        <a:t>o</a:t>
                      </a:r>
                      <a:r>
                        <a:rPr sz="1100" spc="-35" dirty="0">
                          <a:latin typeface="Arial"/>
                          <a:cs typeface="Arial"/>
                        </a:rPr>
                        <a:t> </a:t>
                      </a:r>
                      <a:r>
                        <a:rPr sz="1100" spc="-10" dirty="0">
                          <a:latin typeface="Arial"/>
                          <a:cs typeface="Arial"/>
                        </a:rPr>
                        <a:t>valor </a:t>
                      </a:r>
                      <a:r>
                        <a:rPr sz="1100" dirty="0">
                          <a:latin typeface="Arial"/>
                          <a:cs typeface="Arial"/>
                        </a:rPr>
                        <a:t>de</a:t>
                      </a:r>
                      <a:r>
                        <a:rPr sz="1100" spc="-35" dirty="0">
                          <a:latin typeface="Arial"/>
                          <a:cs typeface="Arial"/>
                        </a:rPr>
                        <a:t> </a:t>
                      </a:r>
                      <a:r>
                        <a:rPr sz="1100" spc="-10" dirty="0">
                          <a:latin typeface="Arial"/>
                          <a:cs typeface="Arial"/>
                        </a:rPr>
                        <a:t>descuento</a:t>
                      </a:r>
                      <a:endParaRPr sz="1100">
                        <a:latin typeface="Arial"/>
                        <a:cs typeface="Arial"/>
                      </a:endParaRPr>
                    </a:p>
                  </a:txBody>
                  <a:tcPr marL="0" marR="0" marT="5715" marB="0">
                    <a:lnB w="9525">
                      <a:solidFill>
                        <a:srgbClr val="000000"/>
                      </a:solidFill>
                      <a:prstDash val="solid"/>
                    </a:lnB>
                    <a:solidFill>
                      <a:srgbClr val="FFFFFF"/>
                    </a:solidFill>
                  </a:tcPr>
                </a:tc>
                <a:tc>
                  <a:txBody>
                    <a:bodyPr/>
                    <a:lstStyle/>
                    <a:p>
                      <a:pPr marR="20320" algn="r">
                        <a:lnSpc>
                          <a:spcPts val="1265"/>
                        </a:lnSpc>
                        <a:spcBef>
                          <a:spcPts val="45"/>
                        </a:spcBef>
                      </a:pPr>
                      <a:r>
                        <a:rPr sz="1100" spc="-25" dirty="0">
                          <a:latin typeface="Arial"/>
                          <a:cs typeface="Arial"/>
                        </a:rPr>
                        <a:t>30%</a:t>
                      </a:r>
                      <a:endParaRPr sz="1100">
                        <a:latin typeface="Arial"/>
                        <a:cs typeface="Arial"/>
                      </a:endParaRPr>
                    </a:p>
                  </a:txBody>
                  <a:tcPr marL="0" marR="0" marT="5715" marB="0">
                    <a:lnB w="9525">
                      <a:solidFill>
                        <a:srgbClr val="000000"/>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2"/>
                  </a:ext>
                </a:extLst>
              </a:tr>
              <a:tr h="189230">
                <a:tc>
                  <a:txBody>
                    <a:bodyPr/>
                    <a:lstStyle/>
                    <a:p>
                      <a:pPr marR="59055" algn="r">
                        <a:lnSpc>
                          <a:spcPct val="100000"/>
                        </a:lnSpc>
                        <a:spcBef>
                          <a:spcPts val="70"/>
                        </a:spcBef>
                      </a:pPr>
                      <a:r>
                        <a:rPr sz="1100" spc="-25" dirty="0">
                          <a:latin typeface="Arial"/>
                          <a:cs typeface="Arial"/>
                        </a:rPr>
                        <a:t>(=)</a:t>
                      </a:r>
                      <a:endParaRPr sz="1100">
                        <a:latin typeface="Arial"/>
                        <a:cs typeface="Arial"/>
                      </a:endParaRPr>
                    </a:p>
                  </a:txBody>
                  <a:tcPr marL="0" marR="0" marT="8890" marB="0">
                    <a:solidFill>
                      <a:srgbClr val="FFFFFF"/>
                    </a:solidFill>
                  </a:tcPr>
                </a:tc>
                <a:tc>
                  <a:txBody>
                    <a:bodyPr/>
                    <a:lstStyle/>
                    <a:p>
                      <a:pPr marL="75565">
                        <a:lnSpc>
                          <a:spcPct val="100000"/>
                        </a:lnSpc>
                        <a:spcBef>
                          <a:spcPts val="70"/>
                        </a:spcBef>
                      </a:pPr>
                      <a:r>
                        <a:rPr sz="1100" dirty="0">
                          <a:latin typeface="Arial"/>
                          <a:cs typeface="Arial"/>
                        </a:rPr>
                        <a:t>Descuento</a:t>
                      </a:r>
                      <a:r>
                        <a:rPr sz="1100" spc="10" dirty="0">
                          <a:latin typeface="Arial"/>
                          <a:cs typeface="Arial"/>
                        </a:rPr>
                        <a:t> </a:t>
                      </a:r>
                      <a:r>
                        <a:rPr sz="1100" spc="-10" dirty="0">
                          <a:latin typeface="Arial"/>
                          <a:cs typeface="Arial"/>
                        </a:rPr>
                        <a:t>diario</a:t>
                      </a:r>
                      <a:endParaRPr sz="1100">
                        <a:latin typeface="Arial"/>
                        <a:cs typeface="Arial"/>
                      </a:endParaRPr>
                    </a:p>
                  </a:txBody>
                  <a:tcPr marL="0" marR="0" marT="8890" marB="0">
                    <a:lnT w="9525">
                      <a:solidFill>
                        <a:srgbClr val="000000"/>
                      </a:solidFill>
                      <a:prstDash val="solid"/>
                    </a:lnT>
                    <a:solidFill>
                      <a:srgbClr val="FFFFFF"/>
                    </a:solidFill>
                  </a:tcPr>
                </a:tc>
                <a:tc>
                  <a:txBody>
                    <a:bodyPr/>
                    <a:lstStyle/>
                    <a:p>
                      <a:pPr marR="64135" algn="r">
                        <a:lnSpc>
                          <a:spcPct val="100000"/>
                        </a:lnSpc>
                        <a:spcBef>
                          <a:spcPts val="70"/>
                        </a:spcBef>
                      </a:pPr>
                      <a:r>
                        <a:rPr sz="1100" spc="-10" dirty="0">
                          <a:latin typeface="Arial"/>
                          <a:cs typeface="Arial"/>
                        </a:rPr>
                        <a:t>78.70</a:t>
                      </a:r>
                      <a:endParaRPr sz="1100">
                        <a:latin typeface="Arial"/>
                        <a:cs typeface="Arial"/>
                      </a:endParaRPr>
                    </a:p>
                  </a:txBody>
                  <a:tcPr marL="0" marR="0" marT="8890" marB="0">
                    <a:lnT w="9525">
                      <a:solidFill>
                        <a:srgbClr val="000000"/>
                      </a:solidFill>
                      <a:prstDash val="solid"/>
                    </a:lnT>
                    <a:solidFill>
                      <a:srgbClr val="FFFFFF"/>
                    </a:solidFill>
                  </a:tcPr>
                </a:tc>
                <a:tc>
                  <a:txBody>
                    <a:bodyPr/>
                    <a:lstStyle/>
                    <a:p>
                      <a:pPr>
                        <a:lnSpc>
                          <a:spcPct val="100000"/>
                        </a:lnSpc>
                      </a:pPr>
                      <a:endParaRPr sz="11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3"/>
                  </a:ext>
                </a:extLst>
              </a:tr>
              <a:tr h="173990">
                <a:tc>
                  <a:txBody>
                    <a:bodyPr/>
                    <a:lstStyle/>
                    <a:p>
                      <a:pPr marR="59055" algn="r">
                        <a:lnSpc>
                          <a:spcPts val="1265"/>
                        </a:lnSpc>
                        <a:spcBef>
                          <a:spcPts val="5"/>
                        </a:spcBef>
                      </a:pPr>
                      <a:r>
                        <a:rPr sz="1100" spc="-25" dirty="0">
                          <a:latin typeface="Arial"/>
                          <a:cs typeface="Arial"/>
                        </a:rPr>
                        <a:t>(x)</a:t>
                      </a:r>
                      <a:endParaRPr sz="1100">
                        <a:latin typeface="Arial"/>
                        <a:cs typeface="Arial"/>
                      </a:endParaRPr>
                    </a:p>
                  </a:txBody>
                  <a:tcPr marL="0" marR="0" marT="635" marB="0">
                    <a:solidFill>
                      <a:srgbClr val="FFFFFF"/>
                    </a:solidFill>
                  </a:tcPr>
                </a:tc>
                <a:tc>
                  <a:txBody>
                    <a:bodyPr/>
                    <a:lstStyle/>
                    <a:p>
                      <a:pPr marL="75565">
                        <a:lnSpc>
                          <a:spcPts val="1265"/>
                        </a:lnSpc>
                        <a:spcBef>
                          <a:spcPts val="5"/>
                        </a:spcBef>
                      </a:pPr>
                      <a:r>
                        <a:rPr sz="1100" dirty="0">
                          <a:latin typeface="Arial"/>
                          <a:cs typeface="Arial"/>
                        </a:rPr>
                        <a:t>Días cotizados</a:t>
                      </a:r>
                      <a:r>
                        <a:rPr sz="1100" spc="5" dirty="0">
                          <a:latin typeface="Arial"/>
                          <a:cs typeface="Arial"/>
                        </a:rPr>
                        <a:t> </a:t>
                      </a:r>
                      <a:r>
                        <a:rPr sz="1100" dirty="0">
                          <a:latin typeface="Arial"/>
                          <a:cs typeface="Arial"/>
                        </a:rPr>
                        <a:t>en</a:t>
                      </a:r>
                      <a:r>
                        <a:rPr sz="1100" spc="-55" dirty="0">
                          <a:latin typeface="Arial"/>
                          <a:cs typeface="Arial"/>
                        </a:rPr>
                        <a:t> </a:t>
                      </a:r>
                      <a:r>
                        <a:rPr sz="1100" dirty="0">
                          <a:latin typeface="Arial"/>
                          <a:cs typeface="Arial"/>
                        </a:rPr>
                        <a:t>el</a:t>
                      </a:r>
                      <a:r>
                        <a:rPr sz="1100" spc="-55" dirty="0">
                          <a:latin typeface="Arial"/>
                          <a:cs typeface="Arial"/>
                        </a:rPr>
                        <a:t> </a:t>
                      </a:r>
                      <a:r>
                        <a:rPr sz="1100" spc="-10" dirty="0">
                          <a:latin typeface="Arial"/>
                          <a:cs typeface="Arial"/>
                        </a:rPr>
                        <a:t>bimestre</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marR="64135" algn="r">
                        <a:lnSpc>
                          <a:spcPts val="1265"/>
                        </a:lnSpc>
                        <a:spcBef>
                          <a:spcPts val="5"/>
                        </a:spcBef>
                      </a:pPr>
                      <a:r>
                        <a:rPr sz="1100" spc="-10" dirty="0">
                          <a:latin typeface="Arial"/>
                          <a:cs typeface="Arial"/>
                        </a:rPr>
                        <a:t>59.00</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4"/>
                  </a:ext>
                </a:extLst>
              </a:tr>
              <a:tr h="189230">
                <a:tc>
                  <a:txBody>
                    <a:bodyPr/>
                    <a:lstStyle/>
                    <a:p>
                      <a:pPr marR="59055" algn="r">
                        <a:lnSpc>
                          <a:spcPct val="100000"/>
                        </a:lnSpc>
                        <a:spcBef>
                          <a:spcPts val="70"/>
                        </a:spcBef>
                      </a:pPr>
                      <a:r>
                        <a:rPr sz="1100" spc="-25" dirty="0">
                          <a:latin typeface="Arial"/>
                          <a:cs typeface="Arial"/>
                        </a:rPr>
                        <a:t>(=)</a:t>
                      </a:r>
                      <a:endParaRPr sz="1100">
                        <a:latin typeface="Arial"/>
                        <a:cs typeface="Arial"/>
                      </a:endParaRPr>
                    </a:p>
                  </a:txBody>
                  <a:tcPr marL="0" marR="0" marT="8890" marB="0">
                    <a:solidFill>
                      <a:srgbClr val="FFFFFF"/>
                    </a:solidFill>
                  </a:tcPr>
                </a:tc>
                <a:tc>
                  <a:txBody>
                    <a:bodyPr/>
                    <a:lstStyle/>
                    <a:p>
                      <a:pPr marL="75565">
                        <a:lnSpc>
                          <a:spcPct val="100000"/>
                        </a:lnSpc>
                        <a:spcBef>
                          <a:spcPts val="70"/>
                        </a:spcBef>
                      </a:pPr>
                      <a:r>
                        <a:rPr sz="1100" dirty="0">
                          <a:latin typeface="Arial"/>
                          <a:cs typeface="Arial"/>
                        </a:rPr>
                        <a:t>Descuento</a:t>
                      </a:r>
                      <a:r>
                        <a:rPr sz="1100" spc="10" dirty="0">
                          <a:latin typeface="Arial"/>
                          <a:cs typeface="Arial"/>
                        </a:rPr>
                        <a:t> </a:t>
                      </a:r>
                      <a:r>
                        <a:rPr sz="1100" spc="-10" dirty="0">
                          <a:latin typeface="Arial"/>
                          <a:cs typeface="Arial"/>
                        </a:rPr>
                        <a:t>bimestral</a:t>
                      </a:r>
                      <a:endParaRPr sz="1100">
                        <a:latin typeface="Arial"/>
                        <a:cs typeface="Arial"/>
                      </a:endParaRPr>
                    </a:p>
                  </a:txBody>
                  <a:tcPr marL="0" marR="0" marT="8890" marB="0">
                    <a:lnT w="9525">
                      <a:solidFill>
                        <a:srgbClr val="000000"/>
                      </a:solidFill>
                      <a:prstDash val="solid"/>
                    </a:lnT>
                    <a:solidFill>
                      <a:srgbClr val="FFFFFF"/>
                    </a:solidFill>
                  </a:tcPr>
                </a:tc>
                <a:tc>
                  <a:txBody>
                    <a:bodyPr/>
                    <a:lstStyle/>
                    <a:p>
                      <a:pPr marR="64135" algn="r">
                        <a:lnSpc>
                          <a:spcPct val="100000"/>
                        </a:lnSpc>
                        <a:spcBef>
                          <a:spcPts val="70"/>
                        </a:spcBef>
                      </a:pPr>
                      <a:r>
                        <a:rPr sz="1100" spc="-10" dirty="0">
                          <a:latin typeface="Arial"/>
                          <a:cs typeface="Arial"/>
                        </a:rPr>
                        <a:t>4,643.24</a:t>
                      </a:r>
                      <a:endParaRPr sz="1100">
                        <a:latin typeface="Arial"/>
                        <a:cs typeface="Arial"/>
                      </a:endParaRPr>
                    </a:p>
                  </a:txBody>
                  <a:tcPr marL="0" marR="0" marT="8890" marB="0">
                    <a:lnT w="9525">
                      <a:solidFill>
                        <a:srgbClr val="000000"/>
                      </a:solidFill>
                      <a:prstDash val="solid"/>
                    </a:lnT>
                    <a:solidFill>
                      <a:srgbClr val="FFFFFF"/>
                    </a:solidFill>
                  </a:tcPr>
                </a:tc>
                <a:tc>
                  <a:txBody>
                    <a:bodyPr/>
                    <a:lstStyle/>
                    <a:p>
                      <a:pPr>
                        <a:lnSpc>
                          <a:spcPct val="100000"/>
                        </a:lnSpc>
                      </a:pPr>
                      <a:endParaRPr sz="11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5"/>
                  </a:ext>
                </a:extLst>
              </a:tr>
              <a:tr h="173990">
                <a:tc>
                  <a:txBody>
                    <a:bodyPr/>
                    <a:lstStyle/>
                    <a:p>
                      <a:pPr marR="59055" algn="r">
                        <a:lnSpc>
                          <a:spcPts val="1265"/>
                        </a:lnSpc>
                        <a:spcBef>
                          <a:spcPts val="5"/>
                        </a:spcBef>
                      </a:pPr>
                      <a:r>
                        <a:rPr sz="1100" spc="-25" dirty="0">
                          <a:latin typeface="Arial"/>
                          <a:cs typeface="Arial"/>
                        </a:rPr>
                        <a:t>(+)</a:t>
                      </a:r>
                      <a:endParaRPr sz="1100">
                        <a:latin typeface="Arial"/>
                        <a:cs typeface="Arial"/>
                      </a:endParaRPr>
                    </a:p>
                  </a:txBody>
                  <a:tcPr marL="0" marR="0" marT="635" marB="0">
                    <a:solidFill>
                      <a:srgbClr val="FFFFFF"/>
                    </a:solidFill>
                  </a:tcPr>
                </a:tc>
                <a:tc>
                  <a:txBody>
                    <a:bodyPr/>
                    <a:lstStyle/>
                    <a:p>
                      <a:pPr marL="75565">
                        <a:lnSpc>
                          <a:spcPts val="1265"/>
                        </a:lnSpc>
                        <a:spcBef>
                          <a:spcPts val="5"/>
                        </a:spcBef>
                      </a:pPr>
                      <a:r>
                        <a:rPr sz="1100" dirty="0">
                          <a:latin typeface="Arial"/>
                          <a:cs typeface="Arial"/>
                        </a:rPr>
                        <a:t>Seguro</a:t>
                      </a:r>
                      <a:r>
                        <a:rPr sz="1100" spc="-50" dirty="0">
                          <a:latin typeface="Arial"/>
                          <a:cs typeface="Arial"/>
                        </a:rPr>
                        <a:t> </a:t>
                      </a:r>
                      <a:r>
                        <a:rPr sz="1100" dirty="0">
                          <a:latin typeface="Arial"/>
                          <a:cs typeface="Arial"/>
                        </a:rPr>
                        <a:t>de</a:t>
                      </a:r>
                      <a:r>
                        <a:rPr sz="1100" spc="-45" dirty="0">
                          <a:latin typeface="Arial"/>
                          <a:cs typeface="Arial"/>
                        </a:rPr>
                        <a:t> </a:t>
                      </a:r>
                      <a:r>
                        <a:rPr sz="1100" spc="-20" dirty="0">
                          <a:latin typeface="Arial"/>
                          <a:cs typeface="Arial"/>
                        </a:rPr>
                        <a:t>daños</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marR="64135" algn="r">
                        <a:lnSpc>
                          <a:spcPts val="1265"/>
                        </a:lnSpc>
                        <a:spcBef>
                          <a:spcPts val="5"/>
                        </a:spcBef>
                      </a:pPr>
                      <a:r>
                        <a:rPr sz="1100" spc="-10" dirty="0">
                          <a:latin typeface="Arial"/>
                          <a:cs typeface="Arial"/>
                        </a:rPr>
                        <a:t>15.00</a:t>
                      </a:r>
                      <a:endParaRPr sz="1100">
                        <a:latin typeface="Arial"/>
                        <a:cs typeface="Arial"/>
                      </a:endParaRPr>
                    </a:p>
                  </a:txBody>
                  <a:tcPr marL="0" marR="0" marT="635" marB="0">
                    <a:lnB w="9525">
                      <a:solidFill>
                        <a:srgbClr val="000000"/>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6"/>
                  </a:ext>
                </a:extLst>
              </a:tr>
              <a:tr h="377825">
                <a:tc>
                  <a:txBody>
                    <a:bodyPr/>
                    <a:lstStyle/>
                    <a:p>
                      <a:pPr marR="59055" algn="r">
                        <a:lnSpc>
                          <a:spcPct val="100000"/>
                        </a:lnSpc>
                        <a:spcBef>
                          <a:spcPts val="70"/>
                        </a:spcBef>
                      </a:pPr>
                      <a:r>
                        <a:rPr sz="1100" b="1" spc="-25" dirty="0">
                          <a:latin typeface="Arial"/>
                          <a:cs typeface="Arial"/>
                        </a:rPr>
                        <a:t>(=)</a:t>
                      </a:r>
                      <a:endParaRPr sz="1100">
                        <a:latin typeface="Arial"/>
                        <a:cs typeface="Arial"/>
                      </a:endParaRPr>
                    </a:p>
                  </a:txBody>
                  <a:tcPr marL="0" marR="0" marT="8890" marB="0">
                    <a:solidFill>
                      <a:srgbClr val="FFFFFF"/>
                    </a:solidFill>
                  </a:tcPr>
                </a:tc>
                <a:tc>
                  <a:txBody>
                    <a:bodyPr/>
                    <a:lstStyle/>
                    <a:p>
                      <a:pPr marL="75565">
                        <a:lnSpc>
                          <a:spcPct val="100000"/>
                        </a:lnSpc>
                        <a:spcBef>
                          <a:spcPts val="70"/>
                        </a:spcBef>
                      </a:pPr>
                      <a:r>
                        <a:rPr sz="1100" b="1" dirty="0">
                          <a:latin typeface="Arial"/>
                          <a:cs typeface="Arial"/>
                        </a:rPr>
                        <a:t>Total</a:t>
                      </a:r>
                      <a:r>
                        <a:rPr sz="1100" b="1" spc="20" dirty="0">
                          <a:latin typeface="Arial"/>
                          <a:cs typeface="Arial"/>
                        </a:rPr>
                        <a:t> </a:t>
                      </a:r>
                      <a:r>
                        <a:rPr sz="1100" b="1" dirty="0">
                          <a:latin typeface="Arial"/>
                          <a:cs typeface="Arial"/>
                        </a:rPr>
                        <a:t>que</a:t>
                      </a:r>
                      <a:r>
                        <a:rPr sz="1100" b="1" spc="95" dirty="0">
                          <a:latin typeface="Arial"/>
                          <a:cs typeface="Arial"/>
                        </a:rPr>
                        <a:t> </a:t>
                      </a:r>
                      <a:r>
                        <a:rPr sz="1100" b="1" dirty="0">
                          <a:latin typeface="Arial"/>
                          <a:cs typeface="Arial"/>
                        </a:rPr>
                        <a:t>debió</a:t>
                      </a:r>
                      <a:r>
                        <a:rPr sz="1100" b="1" spc="30" dirty="0">
                          <a:latin typeface="Arial"/>
                          <a:cs typeface="Arial"/>
                        </a:rPr>
                        <a:t> </a:t>
                      </a:r>
                      <a:r>
                        <a:rPr sz="1100" b="1" spc="-10" dirty="0">
                          <a:latin typeface="Arial"/>
                          <a:cs typeface="Arial"/>
                        </a:rPr>
                        <a:t>descontarse</a:t>
                      </a:r>
                      <a:endParaRPr sz="1100">
                        <a:latin typeface="Arial"/>
                        <a:cs typeface="Arial"/>
                      </a:endParaRPr>
                    </a:p>
                  </a:txBody>
                  <a:tcPr marL="0" marR="0" marT="8890" marB="0">
                    <a:lnT w="9525">
                      <a:solidFill>
                        <a:srgbClr val="000000"/>
                      </a:solidFill>
                      <a:prstDash val="solid"/>
                    </a:lnT>
                    <a:solidFill>
                      <a:srgbClr val="FFFFFF"/>
                    </a:solidFill>
                  </a:tcPr>
                </a:tc>
                <a:tc>
                  <a:txBody>
                    <a:bodyPr/>
                    <a:lstStyle/>
                    <a:p>
                      <a:pPr marR="64135" algn="r">
                        <a:lnSpc>
                          <a:spcPct val="100000"/>
                        </a:lnSpc>
                        <a:spcBef>
                          <a:spcPts val="70"/>
                        </a:spcBef>
                      </a:pPr>
                      <a:r>
                        <a:rPr sz="1100" b="1" dirty="0">
                          <a:latin typeface="Arial"/>
                          <a:cs typeface="Arial"/>
                        </a:rPr>
                        <a:t>$</a:t>
                      </a:r>
                      <a:r>
                        <a:rPr sz="1100" b="1" spc="350" dirty="0">
                          <a:latin typeface="Arial"/>
                          <a:cs typeface="Arial"/>
                        </a:rPr>
                        <a:t> </a:t>
                      </a:r>
                      <a:r>
                        <a:rPr sz="1100" b="1" spc="-10" dirty="0">
                          <a:latin typeface="Arial"/>
                          <a:cs typeface="Arial"/>
                        </a:rPr>
                        <a:t>4,658.24</a:t>
                      </a:r>
                      <a:endParaRPr sz="1100">
                        <a:latin typeface="Arial"/>
                        <a:cs typeface="Arial"/>
                      </a:endParaRPr>
                    </a:p>
                  </a:txBody>
                  <a:tcPr marL="0" marR="0" marT="8890" marB="0">
                    <a:lnT w="9525">
                      <a:solidFill>
                        <a:srgbClr val="000000"/>
                      </a:solidFill>
                      <a:prstDash val="solid"/>
                    </a:lnT>
                    <a:solidFill>
                      <a:srgbClr val="FFFFFF"/>
                    </a:solidFill>
                  </a:tcPr>
                </a:tc>
                <a:tc>
                  <a:txBody>
                    <a:bodyPr/>
                    <a:lstStyle/>
                    <a:p>
                      <a:pPr>
                        <a:lnSpc>
                          <a:spcPct val="100000"/>
                        </a:lnSpc>
                      </a:pPr>
                      <a:endParaRPr sz="14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7"/>
                  </a:ext>
                </a:extLst>
              </a:tr>
            </a:tbl>
          </a:graphicData>
        </a:graphic>
      </p:graphicFrame>
      <p:sp>
        <p:nvSpPr>
          <p:cNvPr id="7" name="object 7"/>
          <p:cNvSpPr txBox="1">
            <a:spLocks noGrp="1"/>
          </p:cNvSpPr>
          <p:nvPr>
            <p:ph type="sldNum" sz="quarter" idx="7"/>
          </p:nvPr>
        </p:nvSpPr>
        <p:spPr>
          <a:xfrm>
            <a:off x="11108435" y="6445541"/>
            <a:ext cx="345440" cy="196215"/>
          </a:xfrm>
          <a:prstGeom prst="rect">
            <a:avLst/>
          </a:prstGeom>
        </p:spPr>
        <p:txBody>
          <a:bodyPr vert="horz" wrap="square" lIns="0" tIns="0" rIns="0" bIns="0" rtlCol="0">
            <a:spAutoFit/>
          </a:bodyPr>
          <a:lstStyle>
            <a:defPPr>
              <a:defRPr kern="0"/>
            </a:defPPr>
            <a:lvl1pPr>
              <a:defRPr sz="1200" b="1" i="0">
                <a:solidFill>
                  <a:srgbClr val="001F5F"/>
                </a:solidFill>
                <a:latin typeface="Arial"/>
                <a:cs typeface="Arial"/>
              </a:defRPr>
            </a:lvl1pPr>
          </a:lstStyle>
          <a:p>
            <a:pPr marL="123189" algn="l" defTabSz="914446" rtl="0">
              <a:lnSpc>
                <a:spcPts val="1430"/>
              </a:lnSpc>
              <a:defRPr/>
            </a:pPr>
            <a:fld id="{81D60167-4931-47E6-BA6A-407CBD079E47}" type="slidenum">
              <a:rPr lang="es-MX" spc="-25" smtClean="0"/>
              <a:pPr marL="123189" algn="l" defTabSz="914446" rtl="0">
                <a:lnSpc>
                  <a:spcPts val="1430"/>
                </a:lnSpc>
                <a:defRPr/>
              </a:pPr>
              <a:t>22</a:t>
            </a:fld>
            <a:endParaRPr spc="-25" dirty="0">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BB93B577-55FA-CB86-525E-FB95A05FCF98}"/>
              </a:ext>
            </a:extLst>
          </p:cNvPr>
          <p:cNvSpPr>
            <a:spLocks noGrp="1"/>
          </p:cNvSpPr>
          <p:nvPr>
            <p:ph type="body" idx="1"/>
          </p:nvPr>
        </p:nvSpPr>
        <p:spPr>
          <a:xfrm>
            <a:off x="1371600" y="1549401"/>
            <a:ext cx="9035627" cy="3385735"/>
          </a:xfrm>
        </p:spPr>
        <p:txBody>
          <a:bodyPr/>
          <a:lstStyle/>
          <a:p>
            <a:pPr algn="l"/>
            <a:r>
              <a:rPr lang="es-MX" sz="5867" dirty="0">
                <a:solidFill>
                  <a:srgbClr val="2A3248"/>
                </a:solidFill>
                <a:latin typeface="helvetica" panose="020B0604020202020204" pitchFamily="34" charset="0"/>
              </a:rPr>
              <a:t>Reforma INFONAVIT y su impacto en la nómina: Guía para empresas</a:t>
            </a:r>
          </a:p>
          <a:p>
            <a:endParaRPr lang="es-MX" dirty="0"/>
          </a:p>
        </p:txBody>
      </p:sp>
    </p:spTree>
    <p:extLst>
      <p:ext uri="{BB962C8B-B14F-4D97-AF65-F5344CB8AC3E}">
        <p14:creationId xmlns:p14="http://schemas.microsoft.com/office/powerpoint/2010/main" val="39415304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7012AC51-3EF5-7656-3159-9A5E9B282AE9}"/>
              </a:ext>
            </a:extLst>
          </p:cNvPr>
          <p:cNvSpPr>
            <a:spLocks noGrp="1"/>
          </p:cNvSpPr>
          <p:nvPr>
            <p:ph type="body" idx="1"/>
          </p:nvPr>
        </p:nvSpPr>
        <p:spPr>
          <a:xfrm>
            <a:off x="711200" y="1092200"/>
            <a:ext cx="10617200" cy="3610732"/>
          </a:xfrm>
        </p:spPr>
        <p:txBody>
          <a:bodyPr/>
          <a:lstStyle/>
          <a:p>
            <a:pPr algn="just"/>
            <a:r>
              <a:rPr lang="es-MX" sz="2933" b="0" dirty="0">
                <a:solidFill>
                  <a:srgbClr val="2A3248"/>
                </a:solidFill>
                <a:latin typeface="helvetica" panose="020B0604020202020204" pitchFamily="34" charset="0"/>
              </a:rPr>
              <a:t>El pasado 21 de febrero de 2025, se publicó en el </a:t>
            </a:r>
            <a:r>
              <a:rPr lang="es-MX" sz="2933" dirty="0">
                <a:solidFill>
                  <a:srgbClr val="00ADDE"/>
                </a:solidFill>
                <a:latin typeface="helvetica" panose="020B0604020202020204" pitchFamily="34" charset="0"/>
              </a:rPr>
              <a:t>Diario Oficial de la Federación (DOF) una reforma a la Ley del INFONAVIT</a:t>
            </a:r>
            <a:r>
              <a:rPr lang="es-MX" sz="2933" b="0" dirty="0">
                <a:solidFill>
                  <a:srgbClr val="2A3248"/>
                </a:solidFill>
                <a:latin typeface="helvetica" panose="020B0604020202020204" pitchFamily="34" charset="0"/>
              </a:rPr>
              <a:t> con un impacto directo en el </a:t>
            </a:r>
            <a:r>
              <a:rPr lang="es-MX" sz="2933" dirty="0">
                <a:solidFill>
                  <a:srgbClr val="00ADDE"/>
                </a:solidFill>
                <a:latin typeface="helvetica" panose="020B0604020202020204" pitchFamily="34" charset="0"/>
              </a:rPr>
              <a:t>cálculo de la nómina</a:t>
            </a:r>
            <a:r>
              <a:rPr lang="es-MX" sz="2933" b="0" dirty="0">
                <a:solidFill>
                  <a:srgbClr val="2A3248"/>
                </a:solidFill>
                <a:latin typeface="helvetica" panose="020B0604020202020204" pitchFamily="34" charset="0"/>
              </a:rPr>
              <a:t> de las empresas en México. Aunque breve en su redacción, esta modificación afecta la forma en que los empleadores deben manejar las </a:t>
            </a:r>
            <a:r>
              <a:rPr lang="es-MX" sz="2933" dirty="0">
                <a:solidFill>
                  <a:srgbClr val="00ADDE"/>
                </a:solidFill>
                <a:latin typeface="helvetica" panose="020B0604020202020204" pitchFamily="34" charset="0"/>
              </a:rPr>
              <a:t>amortizaciones de créditos INFONAVIT </a:t>
            </a:r>
            <a:r>
              <a:rPr lang="es-MX" sz="2933" b="0" dirty="0">
                <a:solidFill>
                  <a:srgbClr val="2A3248"/>
                </a:solidFill>
                <a:latin typeface="helvetica" panose="020B0604020202020204" pitchFamily="34" charset="0"/>
              </a:rPr>
              <a:t>en situaciones de incapacidad o ausencia de los trabajadores.</a:t>
            </a:r>
            <a:endParaRPr lang="es-MX" sz="2933" dirty="0"/>
          </a:p>
        </p:txBody>
      </p:sp>
    </p:spTree>
    <p:extLst>
      <p:ext uri="{BB962C8B-B14F-4D97-AF65-F5344CB8AC3E}">
        <p14:creationId xmlns:p14="http://schemas.microsoft.com/office/powerpoint/2010/main" val="2037444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4E438-5ECF-3B79-1721-DCC3194577ED}"/>
            </a:ext>
          </a:extLst>
        </p:cNvPr>
        <p:cNvGrpSpPr/>
        <p:nvPr/>
      </p:nvGrpSpPr>
      <p:grpSpPr>
        <a:xfrm>
          <a:off x="0" y="0"/>
          <a:ext cx="0" cy="0"/>
          <a:chOff x="0" y="0"/>
          <a:chExt cx="0" cy="0"/>
        </a:xfrm>
      </p:grpSpPr>
      <p:sp>
        <p:nvSpPr>
          <p:cNvPr id="3" name="Marcador de texto 2">
            <a:extLst>
              <a:ext uri="{FF2B5EF4-FFF2-40B4-BE49-F238E27FC236}">
                <a16:creationId xmlns:a16="http://schemas.microsoft.com/office/drawing/2014/main" id="{861191D0-89E0-6816-F2E9-78E57AF8891A}"/>
              </a:ext>
            </a:extLst>
          </p:cNvPr>
          <p:cNvSpPr>
            <a:spLocks noGrp="1"/>
          </p:cNvSpPr>
          <p:nvPr>
            <p:ph type="body" idx="1"/>
          </p:nvPr>
        </p:nvSpPr>
        <p:spPr>
          <a:xfrm>
            <a:off x="711200" y="1092201"/>
            <a:ext cx="10617200" cy="3733651"/>
          </a:xfrm>
        </p:spPr>
        <p:txBody>
          <a:bodyPr/>
          <a:lstStyle/>
          <a:p>
            <a:pPr algn="l"/>
            <a:r>
              <a:rPr lang="es-MX" sz="2133" dirty="0">
                <a:solidFill>
                  <a:srgbClr val="2A3248"/>
                </a:solidFill>
                <a:latin typeface="helvetica" panose="020B0604020202020204" pitchFamily="34" charset="0"/>
              </a:rPr>
              <a:t>Modificación al artículo 29 de la ley del INFONAVIT</a:t>
            </a:r>
          </a:p>
          <a:p>
            <a:pPr algn="l"/>
            <a:endParaRPr lang="es-MX" sz="2133" dirty="0">
              <a:solidFill>
                <a:srgbClr val="2A3248"/>
              </a:solidFill>
              <a:latin typeface="helvetica" panose="020B0604020202020204" pitchFamily="34" charset="0"/>
            </a:endParaRPr>
          </a:p>
          <a:p>
            <a:pPr algn="just"/>
            <a:r>
              <a:rPr lang="es-MX" sz="2133" b="0" dirty="0">
                <a:solidFill>
                  <a:srgbClr val="2A3248"/>
                </a:solidFill>
                <a:latin typeface="helvetica" panose="020B0604020202020204" pitchFamily="34" charset="0"/>
              </a:rPr>
              <a:t>La reforma añade un par de renglones al segundo párrafo del </a:t>
            </a:r>
            <a:r>
              <a:rPr lang="es-MX" sz="2133" dirty="0">
                <a:solidFill>
                  <a:srgbClr val="00ADDE"/>
                </a:solidFill>
                <a:latin typeface="helvetica" panose="020B0604020202020204" pitchFamily="34" charset="0"/>
              </a:rPr>
              <a:t>Artículo 29 </a:t>
            </a:r>
            <a:r>
              <a:rPr lang="es-MX" sz="2133" b="0" dirty="0">
                <a:solidFill>
                  <a:srgbClr val="2A3248"/>
                </a:solidFill>
                <a:latin typeface="helvetica" panose="020B0604020202020204" pitchFamily="34" charset="0"/>
              </a:rPr>
              <a:t>de la ley. De acuerdo con esta modificación, cuando un trabajador con un </a:t>
            </a:r>
            <a:r>
              <a:rPr lang="es-MX" sz="2133" dirty="0">
                <a:solidFill>
                  <a:srgbClr val="00ADDE"/>
                </a:solidFill>
                <a:latin typeface="helvetica" panose="020B0604020202020204" pitchFamily="34" charset="0"/>
              </a:rPr>
              <a:t>crédito INFONAVIT vigente</a:t>
            </a:r>
            <a:r>
              <a:rPr lang="es-MX" sz="2133" b="0" dirty="0">
                <a:solidFill>
                  <a:srgbClr val="2A3248"/>
                </a:solidFill>
                <a:latin typeface="helvetica" panose="020B0604020202020204" pitchFamily="34" charset="0"/>
              </a:rPr>
              <a:t> deje de recibir su salario debido a incapacidades o ausencias, el patrón estará obligado a continuar descontando la parte proporcional de la </a:t>
            </a:r>
            <a:r>
              <a:rPr lang="es-MX" sz="2133" dirty="0">
                <a:solidFill>
                  <a:srgbClr val="00ADDE"/>
                </a:solidFill>
                <a:latin typeface="helvetica" panose="020B0604020202020204" pitchFamily="34" charset="0"/>
              </a:rPr>
              <a:t>amortización del crédito</a:t>
            </a:r>
            <a:r>
              <a:rPr lang="es-MX" sz="2133" b="0" dirty="0">
                <a:solidFill>
                  <a:srgbClr val="2A3248"/>
                </a:solidFill>
                <a:latin typeface="helvetica" panose="020B0604020202020204" pitchFamily="34" charset="0"/>
              </a:rPr>
              <a:t> correspondiente a esos días y enterarla al INFONAVIT.</a:t>
            </a:r>
          </a:p>
          <a:p>
            <a:pPr algn="just"/>
            <a:endParaRPr lang="es-MX" sz="2133" b="0" dirty="0">
              <a:solidFill>
                <a:srgbClr val="2A3248"/>
              </a:solidFill>
              <a:latin typeface="helvetica" panose="020B0604020202020204" pitchFamily="34" charset="0"/>
            </a:endParaRPr>
          </a:p>
          <a:p>
            <a:pPr algn="just"/>
            <a:r>
              <a:rPr lang="es-MX" sz="2133" b="0" dirty="0">
                <a:solidFill>
                  <a:srgbClr val="2A3248"/>
                </a:solidFill>
                <a:latin typeface="helvetica" panose="020B0604020202020204" pitchFamily="34" charset="0"/>
              </a:rPr>
              <a:t>Posteriormente, cuando el trabajador retome sus labores y salario, el patrón deberá descontar los importes previamente cubiertos.​</a:t>
            </a:r>
          </a:p>
          <a:p>
            <a:pPr algn="just"/>
            <a:endParaRPr lang="es-MX" sz="2933" dirty="0"/>
          </a:p>
        </p:txBody>
      </p:sp>
    </p:spTree>
    <p:extLst>
      <p:ext uri="{BB962C8B-B14F-4D97-AF65-F5344CB8AC3E}">
        <p14:creationId xmlns:p14="http://schemas.microsoft.com/office/powerpoint/2010/main" val="42327853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8690D-51A7-1078-707E-B91050E210D4}"/>
            </a:ext>
          </a:extLst>
        </p:cNvPr>
        <p:cNvGrpSpPr/>
        <p:nvPr/>
      </p:nvGrpSpPr>
      <p:grpSpPr>
        <a:xfrm>
          <a:off x="0" y="0"/>
          <a:ext cx="0" cy="0"/>
          <a:chOff x="0" y="0"/>
          <a:chExt cx="0" cy="0"/>
        </a:xfrm>
      </p:grpSpPr>
      <p:sp>
        <p:nvSpPr>
          <p:cNvPr id="3" name="Marcador de texto 2">
            <a:extLst>
              <a:ext uri="{FF2B5EF4-FFF2-40B4-BE49-F238E27FC236}">
                <a16:creationId xmlns:a16="http://schemas.microsoft.com/office/drawing/2014/main" id="{A53CE53D-44BE-4E49-B493-2EB33E07DF9C}"/>
              </a:ext>
            </a:extLst>
          </p:cNvPr>
          <p:cNvSpPr>
            <a:spLocks noGrp="1"/>
          </p:cNvSpPr>
          <p:nvPr>
            <p:ph type="body" idx="1"/>
          </p:nvPr>
        </p:nvSpPr>
        <p:spPr>
          <a:xfrm>
            <a:off x="711200" y="1092201"/>
            <a:ext cx="10617200" cy="4061881"/>
          </a:xfrm>
        </p:spPr>
        <p:txBody>
          <a:bodyPr/>
          <a:lstStyle/>
          <a:p>
            <a:pPr algn="l"/>
            <a:r>
              <a:rPr lang="es-MX" sz="2133" dirty="0">
                <a:solidFill>
                  <a:srgbClr val="2A3248"/>
                </a:solidFill>
                <a:latin typeface="helvetica" panose="020B0604020202020204" pitchFamily="34" charset="0"/>
              </a:rPr>
              <a:t>Implicaciones para los patrones</a:t>
            </a:r>
          </a:p>
          <a:p>
            <a:pPr algn="l"/>
            <a:endParaRPr lang="es-MX" sz="2133" dirty="0">
              <a:solidFill>
                <a:srgbClr val="2A3248"/>
              </a:solidFill>
              <a:latin typeface="helvetica" panose="020B0604020202020204" pitchFamily="34" charset="0"/>
            </a:endParaRPr>
          </a:p>
          <a:p>
            <a:pPr algn="just"/>
            <a:r>
              <a:rPr lang="es-MX" sz="2133" b="0" dirty="0">
                <a:solidFill>
                  <a:srgbClr val="2A3248"/>
                </a:solidFill>
                <a:latin typeface="helvetica" panose="020B0604020202020204" pitchFamily="34" charset="0"/>
              </a:rPr>
              <a:t>Esta reforma coloca una nueva responsabilidad financiera sobre los empleadores, ya que deberán asumir el pago de las amortizaciones de </a:t>
            </a:r>
            <a:r>
              <a:rPr lang="es-MX" sz="2133" dirty="0">
                <a:solidFill>
                  <a:srgbClr val="00ADDE"/>
                </a:solidFill>
                <a:latin typeface="helvetica" panose="020B0604020202020204" pitchFamily="34" charset="0"/>
              </a:rPr>
              <a:t>créditos INFONAVIT</a:t>
            </a:r>
            <a:r>
              <a:rPr lang="es-MX" sz="2133" b="0" dirty="0">
                <a:solidFill>
                  <a:srgbClr val="2A3248"/>
                </a:solidFill>
                <a:latin typeface="helvetica" panose="020B0604020202020204" pitchFamily="34" charset="0"/>
              </a:rPr>
              <a:t> durante los periodos en que el trabajador no perciba </a:t>
            </a:r>
            <a:r>
              <a:rPr lang="es-MX" sz="2133" dirty="0">
                <a:solidFill>
                  <a:srgbClr val="00ADDE"/>
                </a:solidFill>
                <a:latin typeface="helvetica" panose="020B0604020202020204" pitchFamily="34" charset="0"/>
              </a:rPr>
              <a:t>salario por incapacidad o ausencia</a:t>
            </a:r>
            <a:r>
              <a:rPr lang="es-MX" sz="2133" b="0" dirty="0">
                <a:solidFill>
                  <a:srgbClr val="2A3248"/>
                </a:solidFill>
                <a:latin typeface="helvetica" panose="020B0604020202020204" pitchFamily="34" charset="0"/>
              </a:rPr>
              <a:t>. Esto puede representar un riesgo financiero, pues si el patrón no logra recuperar estos montos, deberá absorber el costo.</a:t>
            </a:r>
            <a:br>
              <a:rPr lang="es-MX" sz="2133" b="0" dirty="0">
                <a:solidFill>
                  <a:srgbClr val="2A3248"/>
                </a:solidFill>
                <a:latin typeface="helvetica" panose="020B0604020202020204" pitchFamily="34" charset="0"/>
              </a:rPr>
            </a:br>
            <a:br>
              <a:rPr lang="es-MX" sz="2133" b="0" dirty="0">
                <a:solidFill>
                  <a:srgbClr val="2A3248"/>
                </a:solidFill>
                <a:latin typeface="helvetica" panose="020B0604020202020204" pitchFamily="34" charset="0"/>
              </a:rPr>
            </a:br>
            <a:r>
              <a:rPr lang="es-MX" sz="2133" b="0" dirty="0">
                <a:solidFill>
                  <a:srgbClr val="2A3248"/>
                </a:solidFill>
                <a:latin typeface="helvetica" panose="020B0604020202020204" pitchFamily="34" charset="0"/>
              </a:rPr>
              <a:t>Debido a esta situación, diversos abogados fiscalistas están preparando juicios de amparo para evitar la aplicación de esta reforma, argumentando que impone cargas adicionales a los empleadores.</a:t>
            </a:r>
          </a:p>
          <a:p>
            <a:pPr algn="just"/>
            <a:endParaRPr lang="es-MX" sz="2933" dirty="0"/>
          </a:p>
        </p:txBody>
      </p:sp>
    </p:spTree>
    <p:extLst>
      <p:ext uri="{BB962C8B-B14F-4D97-AF65-F5344CB8AC3E}">
        <p14:creationId xmlns:p14="http://schemas.microsoft.com/office/powerpoint/2010/main" val="7771252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D3903-A4E8-0FFB-F567-F344B618EB96}"/>
            </a:ext>
          </a:extLst>
        </p:cNvPr>
        <p:cNvGrpSpPr/>
        <p:nvPr/>
      </p:nvGrpSpPr>
      <p:grpSpPr>
        <a:xfrm>
          <a:off x="0" y="0"/>
          <a:ext cx="0" cy="0"/>
          <a:chOff x="0" y="0"/>
          <a:chExt cx="0" cy="0"/>
        </a:xfrm>
      </p:grpSpPr>
      <p:sp>
        <p:nvSpPr>
          <p:cNvPr id="3" name="Marcador de texto 2">
            <a:extLst>
              <a:ext uri="{FF2B5EF4-FFF2-40B4-BE49-F238E27FC236}">
                <a16:creationId xmlns:a16="http://schemas.microsoft.com/office/drawing/2014/main" id="{D0B3E09F-4723-77C8-1190-269DE8495E55}"/>
              </a:ext>
            </a:extLst>
          </p:cNvPr>
          <p:cNvSpPr>
            <a:spLocks noGrp="1"/>
          </p:cNvSpPr>
          <p:nvPr>
            <p:ph type="body" idx="1"/>
          </p:nvPr>
        </p:nvSpPr>
        <p:spPr>
          <a:xfrm>
            <a:off x="711200" y="1092200"/>
            <a:ext cx="10617200" cy="5703036"/>
          </a:xfrm>
        </p:spPr>
        <p:txBody>
          <a:bodyPr>
            <a:normAutofit lnSpcReduction="10000"/>
          </a:bodyPr>
          <a:lstStyle/>
          <a:p>
            <a:pPr algn="just"/>
            <a:r>
              <a:rPr lang="es-MX" sz="2133" dirty="0">
                <a:solidFill>
                  <a:srgbClr val="2A3248"/>
                </a:solidFill>
                <a:latin typeface="helvetica" panose="020B0604020202020204" pitchFamily="34" charset="0"/>
              </a:rPr>
              <a:t>Ejemplo práctico: incapacidad por maternidad</a:t>
            </a:r>
          </a:p>
          <a:p>
            <a:pPr algn="just"/>
            <a:endParaRPr lang="es-MX" sz="2133" dirty="0">
              <a:solidFill>
                <a:srgbClr val="2A3248"/>
              </a:solidFill>
              <a:latin typeface="helvetica" panose="020B0604020202020204" pitchFamily="34" charset="0"/>
            </a:endParaRPr>
          </a:p>
          <a:p>
            <a:pPr algn="just"/>
            <a:r>
              <a:rPr lang="es-MX" sz="2133" b="0" dirty="0">
                <a:solidFill>
                  <a:srgbClr val="2A3248"/>
                </a:solidFill>
                <a:latin typeface="helvetica" panose="020B0604020202020204" pitchFamily="34" charset="0"/>
              </a:rPr>
              <a:t>Una colaboradora se encuentra en</a:t>
            </a:r>
            <a:r>
              <a:rPr lang="es-MX" sz="2133" dirty="0">
                <a:solidFill>
                  <a:srgbClr val="00ADDE"/>
                </a:solidFill>
                <a:latin typeface="helvetica" panose="020B0604020202020204" pitchFamily="34" charset="0"/>
              </a:rPr>
              <a:t> incapacidad por maternidad</a:t>
            </a:r>
            <a:r>
              <a:rPr lang="es-MX" sz="2133" b="0" dirty="0">
                <a:solidFill>
                  <a:srgbClr val="2A3248"/>
                </a:solidFill>
                <a:latin typeface="helvetica" panose="020B0604020202020204" pitchFamily="34" charset="0"/>
              </a:rPr>
              <a:t> y, durante este periodo, el </a:t>
            </a:r>
            <a:r>
              <a:rPr lang="es-MX" sz="2133" dirty="0">
                <a:solidFill>
                  <a:srgbClr val="00ADDE"/>
                </a:solidFill>
                <a:latin typeface="helvetica" panose="020B0604020202020204" pitchFamily="34" charset="0"/>
              </a:rPr>
              <a:t>IMSS</a:t>
            </a:r>
            <a:r>
              <a:rPr lang="es-MX" sz="2133" b="0" dirty="0">
                <a:solidFill>
                  <a:srgbClr val="2A3248"/>
                </a:solidFill>
                <a:latin typeface="helvetica" panose="020B0604020202020204" pitchFamily="34" charset="0"/>
              </a:rPr>
              <a:t> es responsable del pago de su salario mediante el subsidio correspondiente. </a:t>
            </a:r>
          </a:p>
          <a:p>
            <a:pPr algn="just"/>
            <a:endParaRPr lang="es-MX" sz="2133" dirty="0">
              <a:solidFill>
                <a:srgbClr val="2A3248"/>
              </a:solidFill>
              <a:latin typeface="helvetica" panose="020B0604020202020204" pitchFamily="34" charset="0"/>
            </a:endParaRPr>
          </a:p>
          <a:p>
            <a:pPr algn="just"/>
            <a:r>
              <a:rPr lang="es-MX" sz="2133" b="0" dirty="0">
                <a:solidFill>
                  <a:srgbClr val="2A3248"/>
                </a:solidFill>
                <a:latin typeface="helvetica" panose="020B0604020202020204" pitchFamily="34" charset="0"/>
              </a:rPr>
              <a:t>Sin embargo, según la nueva disposición, la empresa debe seguir </a:t>
            </a:r>
            <a:r>
              <a:rPr lang="es-MX" sz="2133" dirty="0">
                <a:solidFill>
                  <a:srgbClr val="00ADDE"/>
                </a:solidFill>
                <a:latin typeface="helvetica" panose="020B0604020202020204" pitchFamily="34" charset="0"/>
              </a:rPr>
              <a:t>entregando al INFONAVIT</a:t>
            </a:r>
            <a:r>
              <a:rPr lang="es-MX" sz="2133" b="0" dirty="0">
                <a:solidFill>
                  <a:srgbClr val="2A3248"/>
                </a:solidFill>
                <a:latin typeface="helvetica" panose="020B0604020202020204" pitchFamily="34" charset="0"/>
              </a:rPr>
              <a:t> la parte proporcional de la </a:t>
            </a:r>
            <a:r>
              <a:rPr lang="es-MX" sz="2133" dirty="0">
                <a:solidFill>
                  <a:srgbClr val="00ADDE"/>
                </a:solidFill>
                <a:latin typeface="helvetica" panose="020B0604020202020204" pitchFamily="34" charset="0"/>
              </a:rPr>
              <a:t>amortización del crédito</a:t>
            </a:r>
            <a:r>
              <a:rPr lang="es-MX" sz="2133" b="0" dirty="0">
                <a:solidFill>
                  <a:srgbClr val="2A3248"/>
                </a:solidFill>
                <a:latin typeface="helvetica" panose="020B0604020202020204" pitchFamily="34" charset="0"/>
              </a:rPr>
              <a:t> de la trabajadora. Una vez que ella regrese a sus labores y reciba su salario, la empresa deberá descontar los montos previamente cubiertos.</a:t>
            </a:r>
          </a:p>
          <a:p>
            <a:pPr algn="just"/>
            <a:endParaRPr lang="es-MX" sz="2133" b="0" dirty="0">
              <a:solidFill>
                <a:srgbClr val="2A3248"/>
              </a:solidFill>
              <a:latin typeface="helvetica" panose="020B0604020202020204" pitchFamily="34" charset="0"/>
            </a:endParaRPr>
          </a:p>
          <a:p>
            <a:pPr algn="just"/>
            <a:r>
              <a:rPr lang="es-MX" sz="2133" b="0" dirty="0">
                <a:solidFill>
                  <a:srgbClr val="2A3248"/>
                </a:solidFill>
                <a:latin typeface="helvetica" panose="020B0604020202020204" pitchFamily="34" charset="0"/>
              </a:rPr>
              <a:t>Para minimizar el impacto en el </a:t>
            </a:r>
            <a:r>
              <a:rPr lang="es-MX" sz="2133" dirty="0">
                <a:solidFill>
                  <a:srgbClr val="00ADDE"/>
                </a:solidFill>
                <a:latin typeface="helvetica" panose="020B0604020202020204" pitchFamily="34" charset="0"/>
              </a:rPr>
              <a:t>flujo de efectivo</a:t>
            </a:r>
            <a:r>
              <a:rPr lang="es-MX" sz="2133" b="0" dirty="0">
                <a:solidFill>
                  <a:srgbClr val="2A3248"/>
                </a:solidFill>
                <a:latin typeface="helvetica" panose="020B0604020202020204" pitchFamily="34" charset="0"/>
              </a:rPr>
              <a:t>, se recomienda a las empresas:</a:t>
            </a:r>
          </a:p>
          <a:p>
            <a:pPr algn="just">
              <a:buFont typeface="Arial" panose="020B0604020202020204" pitchFamily="34" charset="0"/>
              <a:buChar char="•"/>
            </a:pPr>
            <a:r>
              <a:rPr lang="es-MX" sz="2133" b="0" dirty="0">
                <a:solidFill>
                  <a:srgbClr val="2A3248"/>
                </a:solidFill>
                <a:latin typeface="helvetica" panose="020B0604020202020204" pitchFamily="34" charset="0"/>
              </a:rPr>
              <a:t>Implementar mecanismos claros para registrar y recuperar estos pagos.</a:t>
            </a:r>
          </a:p>
          <a:p>
            <a:pPr algn="just">
              <a:buFont typeface="Arial" panose="020B0604020202020204" pitchFamily="34" charset="0"/>
              <a:buChar char="•"/>
            </a:pPr>
            <a:r>
              <a:rPr lang="es-MX" sz="2133" b="0" dirty="0">
                <a:solidFill>
                  <a:srgbClr val="2A3248"/>
                </a:solidFill>
                <a:latin typeface="helvetica" panose="020B0604020202020204" pitchFamily="34" charset="0"/>
              </a:rPr>
              <a:t>Mantener una comunicación abierta con los trabajadores sobre estos descuentos.</a:t>
            </a:r>
          </a:p>
          <a:p>
            <a:pPr algn="just">
              <a:buFont typeface="Arial" panose="020B0604020202020204" pitchFamily="34" charset="0"/>
              <a:buChar char="•"/>
            </a:pPr>
            <a:r>
              <a:rPr lang="es-MX" sz="2133" b="0" dirty="0">
                <a:solidFill>
                  <a:srgbClr val="2A3248"/>
                </a:solidFill>
                <a:latin typeface="helvetica" panose="020B0604020202020204" pitchFamily="34" charset="0"/>
              </a:rPr>
              <a:t>Buscar asesoría legal para evaluar posibles acciones de defensa ante esta nueva obligación.</a:t>
            </a:r>
          </a:p>
          <a:p>
            <a:pPr algn="just"/>
            <a:endParaRPr lang="es-MX" sz="2933" dirty="0"/>
          </a:p>
        </p:txBody>
      </p:sp>
    </p:spTree>
    <p:extLst>
      <p:ext uri="{BB962C8B-B14F-4D97-AF65-F5344CB8AC3E}">
        <p14:creationId xmlns:p14="http://schemas.microsoft.com/office/powerpoint/2010/main" val="21428455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E9403-3001-9255-A02D-B8902E33BA8F}"/>
            </a:ext>
          </a:extLst>
        </p:cNvPr>
        <p:cNvGrpSpPr/>
        <p:nvPr/>
      </p:nvGrpSpPr>
      <p:grpSpPr>
        <a:xfrm>
          <a:off x="0" y="0"/>
          <a:ext cx="0" cy="0"/>
          <a:chOff x="0" y="0"/>
          <a:chExt cx="0" cy="0"/>
        </a:xfrm>
      </p:grpSpPr>
      <p:sp>
        <p:nvSpPr>
          <p:cNvPr id="3" name="Marcador de texto 2">
            <a:extLst>
              <a:ext uri="{FF2B5EF4-FFF2-40B4-BE49-F238E27FC236}">
                <a16:creationId xmlns:a16="http://schemas.microsoft.com/office/drawing/2014/main" id="{6F84925B-209D-2F18-7014-945D092D6FCA}"/>
              </a:ext>
            </a:extLst>
          </p:cNvPr>
          <p:cNvSpPr>
            <a:spLocks noGrp="1"/>
          </p:cNvSpPr>
          <p:nvPr>
            <p:ph type="body" idx="1"/>
          </p:nvPr>
        </p:nvSpPr>
        <p:spPr>
          <a:xfrm>
            <a:off x="711200" y="150178"/>
            <a:ext cx="10617200" cy="1805366"/>
          </a:xfrm>
        </p:spPr>
        <p:txBody>
          <a:bodyPr>
            <a:normAutofit lnSpcReduction="10000"/>
          </a:bodyPr>
          <a:lstStyle/>
          <a:p>
            <a:pPr algn="just"/>
            <a:r>
              <a:rPr lang="es-MX" sz="2933" dirty="0">
                <a:solidFill>
                  <a:srgbClr val="FF0000"/>
                </a:solidFill>
              </a:rPr>
              <a:t>IMPORTANTE</a:t>
            </a:r>
          </a:p>
          <a:p>
            <a:pPr algn="just"/>
            <a:endParaRPr lang="es-MX" sz="2933" dirty="0">
              <a:solidFill>
                <a:srgbClr val="FF0000"/>
              </a:solidFill>
            </a:endParaRPr>
          </a:p>
          <a:p>
            <a:pPr algn="just"/>
            <a:r>
              <a:rPr lang="es-MX" sz="2933" dirty="0">
                <a:solidFill>
                  <a:srgbClr val="FF0000"/>
                </a:solidFill>
              </a:rPr>
              <a:t>REVISAR EN TU SISTEMA DE NOMINAS EL NUEVO AJUSTE PARA LA APLICACIÓN DEL ART. 29 INFONAVIT</a:t>
            </a:r>
          </a:p>
        </p:txBody>
      </p:sp>
      <p:pic>
        <p:nvPicPr>
          <p:cNvPr id="4" name="Imagen 3">
            <a:extLst>
              <a:ext uri="{FF2B5EF4-FFF2-40B4-BE49-F238E27FC236}">
                <a16:creationId xmlns:a16="http://schemas.microsoft.com/office/drawing/2014/main" id="{6A436166-EBE0-E297-D40A-4B7A14CE0753}"/>
              </a:ext>
            </a:extLst>
          </p:cNvPr>
          <p:cNvPicPr>
            <a:picLocks noChangeAspect="1"/>
          </p:cNvPicPr>
          <p:nvPr/>
        </p:nvPicPr>
        <p:blipFill>
          <a:blip r:embed="rId2"/>
          <a:stretch>
            <a:fillRect/>
          </a:stretch>
        </p:blipFill>
        <p:spPr>
          <a:xfrm>
            <a:off x="1574801" y="2209801"/>
            <a:ext cx="9753599" cy="4673600"/>
          </a:xfrm>
          <a:prstGeom prst="rect">
            <a:avLst/>
          </a:prstGeom>
        </p:spPr>
      </p:pic>
    </p:spTree>
    <p:extLst>
      <p:ext uri="{BB962C8B-B14F-4D97-AF65-F5344CB8AC3E}">
        <p14:creationId xmlns:p14="http://schemas.microsoft.com/office/powerpoint/2010/main" val="5898988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BBBA4-D86C-D84C-3482-95B55A781118}"/>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368C2422-978D-5C52-2A32-9BFF6A0C590C}"/>
              </a:ext>
            </a:extLst>
          </p:cNvPr>
          <p:cNvSpPr txBox="1"/>
          <p:nvPr/>
        </p:nvSpPr>
        <p:spPr>
          <a:xfrm>
            <a:off x="995082" y="1371600"/>
            <a:ext cx="10744200" cy="3685624"/>
          </a:xfrm>
          <a:prstGeom prst="rect">
            <a:avLst/>
          </a:prstGeom>
          <a:noFill/>
        </p:spPr>
        <p:txBody>
          <a:bodyPr wrap="square" rtlCol="0">
            <a:spAutoFit/>
          </a:bodyPr>
          <a:lstStyle/>
          <a:p>
            <a:pPr algn="just" defTabSz="914446">
              <a:spcAft>
                <a:spcPts val="1500"/>
              </a:spcAft>
            </a:pPr>
            <a:br>
              <a:rPr lang="es-MX" sz="1600" dirty="0">
                <a:solidFill>
                  <a:prstClr val="black"/>
                </a:solidFill>
                <a:latin typeface="ProductSans-Regular"/>
              </a:rPr>
            </a:br>
            <a:r>
              <a:rPr lang="es-MX" b="1" dirty="0">
                <a:solidFill>
                  <a:srgbClr val="FF0000"/>
                </a:solidFill>
                <a:latin typeface="ProductSans-Regular"/>
              </a:rPr>
              <a:t>¿Cómo recuperar la cuenta por cobrar al trabajador?.</a:t>
            </a:r>
          </a:p>
          <a:p>
            <a:pPr algn="just" defTabSz="914446">
              <a:spcAft>
                <a:spcPts val="1500"/>
              </a:spcAft>
            </a:pPr>
            <a:endParaRPr lang="es-MX" dirty="0">
              <a:solidFill>
                <a:prstClr val="black"/>
              </a:solidFill>
              <a:latin typeface="ProductSans-Regular"/>
            </a:endParaRPr>
          </a:p>
          <a:p>
            <a:pPr algn="just" defTabSz="914446">
              <a:spcAft>
                <a:spcPts val="1500"/>
              </a:spcAft>
            </a:pPr>
            <a:r>
              <a:rPr lang="es-MX" dirty="0">
                <a:solidFill>
                  <a:prstClr val="black"/>
                </a:solidFill>
                <a:latin typeface="ProductSans-Regular"/>
              </a:rPr>
              <a:t>Para los trabajadores que reciban salario mínimo se tendrá que respetar los topes de retención establecidos en el artículo 97 de la LFT;  mismo que  también fue modificado en esta reforma  en su fracción III señalando que:  Los descuentos deberán haber sido aceptados libremente por la persona trabajadora y no podrán exceder el 20 por ciento del salario para préstamos y 30 por ciento del salario para rentas.  Para los demás trabajadores la cantidad exigible en ningún caso podrá ser mayor del importe de los salarios de un mes y el descuento será al que convengan el trabajador y el patrón, sin que pueda ser mayor del treinta por ciento del excedente del salario mínimo conforme al artículo 110 fracción I LFT. </a:t>
            </a:r>
          </a:p>
          <a:p>
            <a:endParaRPr lang="es-MX" dirty="0"/>
          </a:p>
        </p:txBody>
      </p:sp>
    </p:spTree>
    <p:extLst>
      <p:ext uri="{BB962C8B-B14F-4D97-AF65-F5344CB8AC3E}">
        <p14:creationId xmlns:p14="http://schemas.microsoft.com/office/powerpoint/2010/main" val="2167118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EC49B-9852-250F-B3AD-93D5CFBA7BE4}"/>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94AFC8D8-78BA-B3E7-2CCB-5C07C12F3966}"/>
              </a:ext>
            </a:extLst>
          </p:cNvPr>
          <p:cNvSpPr txBox="1"/>
          <p:nvPr/>
        </p:nvSpPr>
        <p:spPr>
          <a:xfrm>
            <a:off x="941294" y="1169895"/>
            <a:ext cx="10744200" cy="5579989"/>
          </a:xfrm>
          <a:prstGeom prst="rect">
            <a:avLst/>
          </a:prstGeom>
          <a:noFill/>
        </p:spPr>
        <p:txBody>
          <a:bodyPr wrap="square" rtlCol="0">
            <a:spAutoFit/>
          </a:bodyPr>
          <a:lstStyle/>
          <a:p>
            <a:pPr indent="-228611" defTabSz="914446">
              <a:lnSpc>
                <a:spcPct val="90000"/>
              </a:lnSpc>
              <a:spcAft>
                <a:spcPts val="600"/>
              </a:spcAft>
              <a:buFont typeface="Arial" panose="020B0604020202020204" pitchFamily="34" charset="0"/>
              <a:buChar char="•"/>
            </a:pPr>
            <a:br>
              <a:rPr lang="es-MX" sz="1600" dirty="0">
                <a:solidFill>
                  <a:prstClr val="black"/>
                </a:solidFill>
                <a:latin typeface="ProductSans-Regular"/>
              </a:rPr>
            </a:br>
            <a:r>
              <a:rPr lang="en-US" altLang="es-MX" b="1" dirty="0" err="1">
                <a:solidFill>
                  <a:prstClr val="black"/>
                </a:solidFill>
                <a:latin typeface="Aptos" panose="02110004020202020204"/>
              </a:rPr>
              <a:t>Nuevas</a:t>
            </a:r>
            <a:r>
              <a:rPr lang="en-US" altLang="es-MX" b="1" dirty="0">
                <a:solidFill>
                  <a:prstClr val="black"/>
                </a:solidFill>
                <a:latin typeface="Aptos" panose="02110004020202020204"/>
              </a:rPr>
              <a:t> </a:t>
            </a:r>
            <a:r>
              <a:rPr lang="en-US" altLang="es-MX" b="1" dirty="0" err="1">
                <a:solidFill>
                  <a:prstClr val="black"/>
                </a:solidFill>
                <a:latin typeface="Aptos" panose="02110004020202020204"/>
              </a:rPr>
              <a:t>fórmulas</a:t>
            </a:r>
            <a:r>
              <a:rPr lang="en-US" altLang="es-MX" b="1" dirty="0">
                <a:solidFill>
                  <a:prstClr val="black"/>
                </a:solidFill>
                <a:latin typeface="Aptos" panose="02110004020202020204"/>
              </a:rPr>
              <a:t>:</a:t>
            </a:r>
          </a:p>
          <a:p>
            <a:pPr indent="-228611" defTabSz="914446">
              <a:lnSpc>
                <a:spcPct val="90000"/>
              </a:lnSpc>
              <a:spcAft>
                <a:spcPts val="600"/>
              </a:spcAft>
              <a:buFont typeface="Arial" panose="020B0604020202020204" pitchFamily="34" charset="0"/>
              <a:buChar char="•"/>
            </a:pPr>
            <a:r>
              <a:rPr lang="en-US" altLang="es-MX" dirty="0">
                <a:solidFill>
                  <a:prstClr val="black"/>
                </a:solidFill>
                <a:latin typeface="Aptos" panose="02110004020202020204"/>
              </a:rPr>
              <a:t> </a:t>
            </a:r>
          </a:p>
          <a:p>
            <a:pPr indent="-228611" defTabSz="914446">
              <a:lnSpc>
                <a:spcPct val="90000"/>
              </a:lnSpc>
              <a:spcAft>
                <a:spcPts val="600"/>
              </a:spcAft>
              <a:buFont typeface="Arial" panose="020B0604020202020204" pitchFamily="34" charset="0"/>
              <a:buChar char="•"/>
            </a:pPr>
            <a:r>
              <a:rPr lang="en-US" altLang="es-MX" dirty="0">
                <a:solidFill>
                  <a:prstClr val="black"/>
                </a:solidFill>
                <a:latin typeface="Aptos" panose="02110004020202020204"/>
              </a:rPr>
              <a:t>          </a:t>
            </a:r>
            <a:r>
              <a:rPr lang="en-US" altLang="es-MX" dirty="0" err="1">
                <a:solidFill>
                  <a:prstClr val="black"/>
                </a:solidFill>
                <a:latin typeface="Aptos" panose="02110004020202020204"/>
              </a:rPr>
              <a:t>VInfonavit_SuspendeAmort_Aus_e_Inc</a:t>
            </a:r>
            <a:endParaRPr lang="en-US" altLang="es-MX" dirty="0">
              <a:solidFill>
                <a:prstClr val="black"/>
              </a:solidFill>
              <a:latin typeface="Aptos" panose="02110004020202020204"/>
            </a:endParaRPr>
          </a:p>
          <a:p>
            <a:pPr indent="-228611" defTabSz="914446">
              <a:lnSpc>
                <a:spcPct val="90000"/>
              </a:lnSpc>
              <a:spcAft>
                <a:spcPts val="600"/>
              </a:spcAft>
              <a:buFont typeface="Arial" panose="020B0604020202020204" pitchFamily="34" charset="0"/>
              <a:buChar char="•"/>
            </a:pPr>
            <a:r>
              <a:rPr lang="en-US" altLang="es-MX" dirty="0">
                <a:solidFill>
                  <a:prstClr val="black"/>
                </a:solidFill>
                <a:latin typeface="Aptos" panose="02110004020202020204"/>
              </a:rPr>
              <a:t> </a:t>
            </a:r>
          </a:p>
          <a:p>
            <a:pPr indent="-228611" defTabSz="914446">
              <a:lnSpc>
                <a:spcPct val="90000"/>
              </a:lnSpc>
              <a:spcAft>
                <a:spcPts val="600"/>
              </a:spcAft>
              <a:buFont typeface="Arial" panose="020B0604020202020204" pitchFamily="34" charset="0"/>
              <a:buChar char="•"/>
            </a:pPr>
            <a:r>
              <a:rPr lang="en-US" altLang="es-MX" b="1" dirty="0" err="1">
                <a:solidFill>
                  <a:prstClr val="black"/>
                </a:solidFill>
                <a:latin typeface="Aptos" panose="02110004020202020204"/>
              </a:rPr>
              <a:t>Categoría</a:t>
            </a:r>
            <a:r>
              <a:rPr lang="en-US" altLang="es-MX" b="1" dirty="0">
                <a:solidFill>
                  <a:prstClr val="black"/>
                </a:solidFill>
                <a:latin typeface="Aptos" panose="02110004020202020204"/>
              </a:rPr>
              <a:t>: </a:t>
            </a:r>
            <a:r>
              <a:rPr lang="en-US" altLang="es-MX" dirty="0" err="1">
                <a:solidFill>
                  <a:prstClr val="black"/>
                </a:solidFill>
                <a:latin typeface="Aptos" panose="02110004020202020204"/>
              </a:rPr>
              <a:t>Deducciones</a:t>
            </a:r>
            <a:endParaRPr lang="en-US" altLang="es-MX" dirty="0">
              <a:solidFill>
                <a:prstClr val="black"/>
              </a:solidFill>
              <a:latin typeface="Aptos" panose="02110004020202020204"/>
            </a:endParaRPr>
          </a:p>
          <a:p>
            <a:pPr indent="-228611" defTabSz="914446">
              <a:lnSpc>
                <a:spcPct val="90000"/>
              </a:lnSpc>
              <a:spcAft>
                <a:spcPts val="600"/>
              </a:spcAft>
              <a:buFont typeface="Arial" panose="020B0604020202020204" pitchFamily="34" charset="0"/>
              <a:buChar char="•"/>
            </a:pPr>
            <a:r>
              <a:rPr lang="en-US" altLang="es-MX" b="1" dirty="0">
                <a:solidFill>
                  <a:prstClr val="black"/>
                </a:solidFill>
                <a:latin typeface="Aptos" panose="02110004020202020204"/>
              </a:rPr>
              <a:t>Grupo: </a:t>
            </a:r>
            <a:r>
              <a:rPr lang="en-US" altLang="es-MX" dirty="0" err="1">
                <a:solidFill>
                  <a:prstClr val="black"/>
                </a:solidFill>
                <a:latin typeface="Aptos" panose="02110004020202020204"/>
              </a:rPr>
              <a:t>Préstamos</a:t>
            </a:r>
            <a:r>
              <a:rPr lang="en-US" altLang="es-MX" dirty="0">
                <a:solidFill>
                  <a:prstClr val="black"/>
                </a:solidFill>
                <a:latin typeface="Aptos" panose="02110004020202020204"/>
              </a:rPr>
              <a:t> y </a:t>
            </a:r>
            <a:r>
              <a:rPr lang="en-US" altLang="es-MX" dirty="0" err="1">
                <a:solidFill>
                  <a:prstClr val="black"/>
                </a:solidFill>
                <a:latin typeface="Aptos" panose="02110004020202020204"/>
              </a:rPr>
              <a:t>Créditos</a:t>
            </a:r>
            <a:endParaRPr lang="en-US" altLang="es-MX" dirty="0">
              <a:solidFill>
                <a:prstClr val="black"/>
              </a:solidFill>
              <a:latin typeface="Aptos" panose="02110004020202020204"/>
            </a:endParaRPr>
          </a:p>
          <a:p>
            <a:pPr indent="-228611" defTabSz="914446">
              <a:lnSpc>
                <a:spcPct val="90000"/>
              </a:lnSpc>
              <a:spcAft>
                <a:spcPts val="600"/>
              </a:spcAft>
              <a:buFont typeface="Arial" panose="020B0604020202020204" pitchFamily="34" charset="0"/>
              <a:buChar char="•"/>
            </a:pPr>
            <a:r>
              <a:rPr lang="en-US" altLang="es-MX" b="1" dirty="0">
                <a:solidFill>
                  <a:prstClr val="black"/>
                </a:solidFill>
                <a:latin typeface="Aptos" panose="02110004020202020204"/>
              </a:rPr>
              <a:t>Editable: </a:t>
            </a:r>
            <a:r>
              <a:rPr lang="en-US" altLang="es-MX" dirty="0" err="1">
                <a:solidFill>
                  <a:prstClr val="black"/>
                </a:solidFill>
                <a:latin typeface="Aptos" panose="02110004020202020204"/>
              </a:rPr>
              <a:t>Sí</a:t>
            </a:r>
            <a:endParaRPr lang="en-US" altLang="es-MX" dirty="0">
              <a:solidFill>
                <a:prstClr val="black"/>
              </a:solidFill>
              <a:latin typeface="Aptos" panose="02110004020202020204"/>
            </a:endParaRPr>
          </a:p>
          <a:p>
            <a:pPr indent="-228611" defTabSz="914446">
              <a:lnSpc>
                <a:spcPct val="90000"/>
              </a:lnSpc>
              <a:spcAft>
                <a:spcPts val="600"/>
              </a:spcAft>
              <a:buFont typeface="Arial" panose="020B0604020202020204" pitchFamily="34" charset="0"/>
              <a:buChar char="•"/>
            </a:pPr>
            <a:r>
              <a:rPr lang="en-US" altLang="es-MX" b="1" dirty="0" err="1">
                <a:solidFill>
                  <a:prstClr val="black"/>
                </a:solidFill>
                <a:latin typeface="Aptos" panose="02110004020202020204"/>
              </a:rPr>
              <a:t>Expresión</a:t>
            </a:r>
            <a:r>
              <a:rPr lang="en-US" altLang="es-MX" b="1" dirty="0">
                <a:solidFill>
                  <a:prstClr val="black"/>
                </a:solidFill>
                <a:latin typeface="Aptos" panose="02110004020202020204"/>
              </a:rPr>
              <a:t>: </a:t>
            </a:r>
            <a:r>
              <a:rPr lang="en-US" altLang="es-MX" dirty="0">
                <a:solidFill>
                  <a:prstClr val="black"/>
                </a:solidFill>
                <a:latin typeface="Aptos" panose="02110004020202020204"/>
              </a:rPr>
              <a:t>0</a:t>
            </a:r>
          </a:p>
          <a:p>
            <a:pPr indent="-228611" defTabSz="914446">
              <a:lnSpc>
                <a:spcPct val="90000"/>
              </a:lnSpc>
              <a:spcAft>
                <a:spcPts val="600"/>
              </a:spcAft>
              <a:buFont typeface="Arial" panose="020B0604020202020204" pitchFamily="34" charset="0"/>
              <a:buChar char="•"/>
            </a:pPr>
            <a:r>
              <a:rPr lang="en-US" altLang="es-MX" b="1" dirty="0">
                <a:solidFill>
                  <a:prstClr val="black"/>
                </a:solidFill>
                <a:latin typeface="Aptos" panose="02110004020202020204"/>
              </a:rPr>
              <a:t>Ayuda:</a:t>
            </a:r>
            <a:endParaRPr lang="en-US" altLang="es-MX" dirty="0">
              <a:solidFill>
                <a:prstClr val="black"/>
              </a:solidFill>
              <a:latin typeface="Aptos" panose="02110004020202020204"/>
            </a:endParaRPr>
          </a:p>
          <a:p>
            <a:pPr indent="-228611" defTabSz="914446">
              <a:lnSpc>
                <a:spcPct val="90000"/>
              </a:lnSpc>
              <a:spcAft>
                <a:spcPts val="600"/>
              </a:spcAft>
              <a:buFont typeface="Arial" panose="020B0604020202020204" pitchFamily="34" charset="0"/>
              <a:buChar char="•"/>
            </a:pPr>
            <a:r>
              <a:rPr lang="en-US" altLang="es-MX" b="1" dirty="0">
                <a:solidFill>
                  <a:prstClr val="black"/>
                </a:solidFill>
                <a:latin typeface="Aptos" panose="02110004020202020204"/>
              </a:rPr>
              <a:t>0.</a:t>
            </a:r>
            <a:r>
              <a:rPr lang="en-US" altLang="es-MX" dirty="0">
                <a:solidFill>
                  <a:prstClr val="black"/>
                </a:solidFill>
                <a:latin typeface="Aptos" panose="02110004020202020204"/>
              </a:rPr>
              <a:t> No </a:t>
            </a:r>
            <a:r>
              <a:rPr lang="en-US" altLang="es-MX" dirty="0" err="1">
                <a:solidFill>
                  <a:prstClr val="black"/>
                </a:solidFill>
                <a:latin typeface="Aptos" panose="02110004020202020204"/>
              </a:rPr>
              <a:t>descuenta</a:t>
            </a:r>
            <a:r>
              <a:rPr lang="en-US" altLang="es-MX" dirty="0">
                <a:solidFill>
                  <a:prstClr val="black"/>
                </a:solidFill>
                <a:latin typeface="Aptos" panose="02110004020202020204"/>
              </a:rPr>
              <a:t> </a:t>
            </a:r>
            <a:r>
              <a:rPr lang="en-US" altLang="es-MX" dirty="0" err="1">
                <a:solidFill>
                  <a:prstClr val="black"/>
                </a:solidFill>
                <a:latin typeface="Aptos" panose="02110004020202020204"/>
              </a:rPr>
              <a:t>ausencias</a:t>
            </a:r>
            <a:r>
              <a:rPr lang="en-US" altLang="es-MX" dirty="0">
                <a:solidFill>
                  <a:prstClr val="black"/>
                </a:solidFill>
                <a:latin typeface="Aptos" panose="02110004020202020204"/>
              </a:rPr>
              <a:t> o </a:t>
            </a:r>
            <a:r>
              <a:rPr lang="en-US" altLang="es-MX" dirty="0" err="1">
                <a:solidFill>
                  <a:prstClr val="black"/>
                </a:solidFill>
                <a:latin typeface="Aptos" panose="02110004020202020204"/>
              </a:rPr>
              <a:t>incapacidades</a:t>
            </a:r>
            <a:r>
              <a:rPr lang="en-US" altLang="es-MX" dirty="0">
                <a:solidFill>
                  <a:prstClr val="black"/>
                </a:solidFill>
                <a:latin typeface="Aptos" panose="02110004020202020204"/>
              </a:rPr>
              <a:t> de </a:t>
            </a:r>
            <a:r>
              <a:rPr lang="en-US" altLang="es-MX" dirty="0" err="1">
                <a:solidFill>
                  <a:prstClr val="black"/>
                </a:solidFill>
                <a:latin typeface="Aptos" panose="02110004020202020204"/>
              </a:rPr>
              <a:t>los</a:t>
            </a:r>
            <a:r>
              <a:rPr lang="en-US" altLang="es-MX" dirty="0">
                <a:solidFill>
                  <a:prstClr val="black"/>
                </a:solidFill>
                <a:latin typeface="Aptos" panose="02110004020202020204"/>
              </a:rPr>
              <a:t> Días </a:t>
            </a:r>
            <a:r>
              <a:rPr lang="en-US" altLang="es-MX" dirty="0" err="1">
                <a:solidFill>
                  <a:prstClr val="black"/>
                </a:solidFill>
                <a:latin typeface="Aptos" panose="02110004020202020204"/>
              </a:rPr>
              <a:t>infonavit</a:t>
            </a:r>
            <a:r>
              <a:rPr lang="en-US" altLang="es-MX" dirty="0">
                <a:solidFill>
                  <a:prstClr val="black"/>
                </a:solidFill>
                <a:latin typeface="Aptos" panose="02110004020202020204"/>
              </a:rPr>
              <a:t> </a:t>
            </a:r>
            <a:r>
              <a:rPr lang="en-US" altLang="es-MX" dirty="0" err="1">
                <a:solidFill>
                  <a:prstClr val="black"/>
                </a:solidFill>
                <a:latin typeface="Aptos" panose="02110004020202020204"/>
              </a:rPr>
              <a:t>considerados</a:t>
            </a:r>
            <a:r>
              <a:rPr lang="en-US" altLang="es-MX" dirty="0">
                <a:solidFill>
                  <a:prstClr val="black"/>
                </a:solidFill>
                <a:latin typeface="Aptos" panose="02110004020202020204"/>
              </a:rPr>
              <a:t> para </a:t>
            </a:r>
            <a:r>
              <a:rPr lang="en-US" altLang="es-MX" dirty="0" err="1">
                <a:solidFill>
                  <a:prstClr val="black"/>
                </a:solidFill>
                <a:latin typeface="Aptos" panose="02110004020202020204"/>
              </a:rPr>
              <a:t>el</a:t>
            </a:r>
            <a:r>
              <a:rPr lang="en-US" altLang="es-MX" dirty="0">
                <a:solidFill>
                  <a:prstClr val="black"/>
                </a:solidFill>
                <a:latin typeface="Aptos" panose="02110004020202020204"/>
              </a:rPr>
              <a:t> </a:t>
            </a:r>
            <a:r>
              <a:rPr lang="en-US" altLang="es-MX" dirty="0" err="1">
                <a:solidFill>
                  <a:prstClr val="black"/>
                </a:solidFill>
                <a:latin typeface="Aptos" panose="02110004020202020204"/>
              </a:rPr>
              <a:t>cálculo</a:t>
            </a:r>
            <a:r>
              <a:rPr lang="en-US" altLang="es-MX" dirty="0">
                <a:solidFill>
                  <a:prstClr val="black"/>
                </a:solidFill>
                <a:latin typeface="Aptos" panose="02110004020202020204"/>
              </a:rPr>
              <a:t> de la </a:t>
            </a:r>
            <a:r>
              <a:rPr lang="en-US" altLang="es-MX" dirty="0" err="1">
                <a:solidFill>
                  <a:prstClr val="black"/>
                </a:solidFill>
                <a:latin typeface="Aptos" panose="02110004020202020204"/>
              </a:rPr>
              <a:t>amortización</a:t>
            </a:r>
            <a:r>
              <a:rPr lang="en-US" altLang="es-MX" dirty="0">
                <a:solidFill>
                  <a:prstClr val="black"/>
                </a:solidFill>
                <a:latin typeface="Aptos" panose="02110004020202020204"/>
              </a:rPr>
              <a:t> del </a:t>
            </a:r>
            <a:r>
              <a:rPr lang="en-US" altLang="es-MX" dirty="0" err="1">
                <a:solidFill>
                  <a:prstClr val="black"/>
                </a:solidFill>
                <a:latin typeface="Aptos" panose="02110004020202020204"/>
              </a:rPr>
              <a:t>empleado</a:t>
            </a:r>
            <a:r>
              <a:rPr lang="en-US" altLang="es-MX" dirty="0">
                <a:solidFill>
                  <a:prstClr val="black"/>
                </a:solidFill>
                <a:latin typeface="Aptos" panose="02110004020202020204"/>
              </a:rPr>
              <a:t>.  </a:t>
            </a:r>
          </a:p>
          <a:p>
            <a:pPr indent="-228611" defTabSz="914446">
              <a:lnSpc>
                <a:spcPct val="90000"/>
              </a:lnSpc>
              <a:spcAft>
                <a:spcPts val="600"/>
              </a:spcAft>
              <a:buFont typeface="Arial" panose="020B0604020202020204" pitchFamily="34" charset="0"/>
              <a:buChar char="•"/>
            </a:pPr>
            <a:r>
              <a:rPr lang="en-US" altLang="es-MX" b="1" dirty="0">
                <a:solidFill>
                  <a:prstClr val="black"/>
                </a:solidFill>
                <a:latin typeface="Aptos" panose="02110004020202020204"/>
              </a:rPr>
              <a:t>1.</a:t>
            </a:r>
            <a:r>
              <a:rPr lang="en-US" altLang="es-MX" dirty="0">
                <a:solidFill>
                  <a:prstClr val="black"/>
                </a:solidFill>
                <a:latin typeface="Aptos" panose="02110004020202020204"/>
              </a:rPr>
              <a:t> Si </a:t>
            </a:r>
            <a:r>
              <a:rPr lang="en-US" altLang="es-MX" dirty="0" err="1">
                <a:solidFill>
                  <a:prstClr val="black"/>
                </a:solidFill>
                <a:latin typeface="Aptos" panose="02110004020202020204"/>
              </a:rPr>
              <a:t>descuenta</a:t>
            </a:r>
            <a:r>
              <a:rPr lang="en-US" altLang="es-MX" dirty="0">
                <a:solidFill>
                  <a:prstClr val="black"/>
                </a:solidFill>
                <a:latin typeface="Aptos" panose="02110004020202020204"/>
              </a:rPr>
              <a:t> </a:t>
            </a:r>
            <a:r>
              <a:rPr lang="en-US" altLang="es-MX" dirty="0" err="1">
                <a:solidFill>
                  <a:prstClr val="black"/>
                </a:solidFill>
                <a:latin typeface="Aptos" panose="02110004020202020204"/>
              </a:rPr>
              <a:t>ausencias</a:t>
            </a:r>
            <a:r>
              <a:rPr lang="en-US" altLang="es-MX" dirty="0">
                <a:solidFill>
                  <a:prstClr val="black"/>
                </a:solidFill>
                <a:latin typeface="Aptos" panose="02110004020202020204"/>
              </a:rPr>
              <a:t> o </a:t>
            </a:r>
            <a:r>
              <a:rPr lang="en-US" altLang="es-MX" dirty="0" err="1">
                <a:solidFill>
                  <a:prstClr val="black"/>
                </a:solidFill>
                <a:latin typeface="Aptos" panose="02110004020202020204"/>
              </a:rPr>
              <a:t>incapacidades</a:t>
            </a:r>
            <a:r>
              <a:rPr lang="en-US" altLang="es-MX" dirty="0">
                <a:solidFill>
                  <a:prstClr val="black"/>
                </a:solidFill>
                <a:latin typeface="Aptos" panose="02110004020202020204"/>
              </a:rPr>
              <a:t> de </a:t>
            </a:r>
            <a:r>
              <a:rPr lang="en-US" altLang="es-MX" dirty="0" err="1">
                <a:solidFill>
                  <a:prstClr val="black"/>
                </a:solidFill>
                <a:latin typeface="Aptos" panose="02110004020202020204"/>
              </a:rPr>
              <a:t>los</a:t>
            </a:r>
            <a:r>
              <a:rPr lang="en-US" altLang="es-MX" dirty="0">
                <a:solidFill>
                  <a:prstClr val="black"/>
                </a:solidFill>
                <a:latin typeface="Aptos" panose="02110004020202020204"/>
              </a:rPr>
              <a:t> Días </a:t>
            </a:r>
            <a:r>
              <a:rPr lang="en-US" altLang="es-MX" dirty="0" err="1">
                <a:solidFill>
                  <a:prstClr val="black"/>
                </a:solidFill>
                <a:latin typeface="Aptos" panose="02110004020202020204"/>
              </a:rPr>
              <a:t>infonavit</a:t>
            </a:r>
            <a:r>
              <a:rPr lang="en-US" altLang="es-MX" dirty="0">
                <a:solidFill>
                  <a:prstClr val="black"/>
                </a:solidFill>
                <a:latin typeface="Aptos" panose="02110004020202020204"/>
              </a:rPr>
              <a:t> </a:t>
            </a:r>
            <a:r>
              <a:rPr lang="en-US" altLang="es-MX" dirty="0" err="1">
                <a:solidFill>
                  <a:prstClr val="black"/>
                </a:solidFill>
                <a:latin typeface="Aptos" panose="02110004020202020204"/>
              </a:rPr>
              <a:t>considerados</a:t>
            </a:r>
            <a:r>
              <a:rPr lang="en-US" altLang="es-MX" dirty="0">
                <a:solidFill>
                  <a:prstClr val="black"/>
                </a:solidFill>
                <a:latin typeface="Aptos" panose="02110004020202020204"/>
              </a:rPr>
              <a:t> para </a:t>
            </a:r>
            <a:r>
              <a:rPr lang="en-US" altLang="es-MX" dirty="0" err="1">
                <a:solidFill>
                  <a:prstClr val="black"/>
                </a:solidFill>
                <a:latin typeface="Aptos" panose="02110004020202020204"/>
              </a:rPr>
              <a:t>el</a:t>
            </a:r>
            <a:r>
              <a:rPr lang="en-US" altLang="es-MX" dirty="0">
                <a:solidFill>
                  <a:prstClr val="black"/>
                </a:solidFill>
                <a:latin typeface="Aptos" panose="02110004020202020204"/>
              </a:rPr>
              <a:t> </a:t>
            </a:r>
            <a:r>
              <a:rPr lang="en-US" altLang="es-MX" dirty="0" err="1">
                <a:solidFill>
                  <a:prstClr val="black"/>
                </a:solidFill>
                <a:latin typeface="Aptos" panose="02110004020202020204"/>
              </a:rPr>
              <a:t>cálculo</a:t>
            </a:r>
            <a:r>
              <a:rPr lang="en-US" altLang="es-MX" dirty="0">
                <a:solidFill>
                  <a:prstClr val="black"/>
                </a:solidFill>
                <a:latin typeface="Aptos" panose="02110004020202020204"/>
              </a:rPr>
              <a:t> de la </a:t>
            </a:r>
            <a:r>
              <a:rPr lang="en-US" altLang="es-MX" dirty="0" err="1">
                <a:solidFill>
                  <a:prstClr val="black"/>
                </a:solidFill>
                <a:latin typeface="Aptos" panose="02110004020202020204"/>
              </a:rPr>
              <a:t>amortización</a:t>
            </a:r>
            <a:r>
              <a:rPr lang="en-US" altLang="es-MX" dirty="0">
                <a:solidFill>
                  <a:prstClr val="black"/>
                </a:solidFill>
                <a:latin typeface="Aptos" panose="02110004020202020204"/>
              </a:rPr>
              <a:t> del </a:t>
            </a:r>
            <a:r>
              <a:rPr lang="en-US" altLang="es-MX" dirty="0" err="1">
                <a:solidFill>
                  <a:prstClr val="black"/>
                </a:solidFill>
                <a:latin typeface="Aptos" panose="02110004020202020204"/>
              </a:rPr>
              <a:t>empleado</a:t>
            </a:r>
            <a:r>
              <a:rPr lang="en-US" altLang="es-MX" dirty="0">
                <a:solidFill>
                  <a:prstClr val="black"/>
                </a:solidFill>
                <a:latin typeface="Aptos" panose="02110004020202020204"/>
              </a:rPr>
              <a:t>.</a:t>
            </a:r>
          </a:p>
          <a:p>
            <a:pPr indent="-228611" defTabSz="914446">
              <a:lnSpc>
                <a:spcPct val="90000"/>
              </a:lnSpc>
              <a:spcAft>
                <a:spcPts val="600"/>
              </a:spcAft>
              <a:buFont typeface="Arial" panose="020B0604020202020204" pitchFamily="34" charset="0"/>
              <a:buChar char="•"/>
            </a:pPr>
            <a:r>
              <a:rPr lang="en-US" altLang="es-MX" dirty="0">
                <a:solidFill>
                  <a:prstClr val="black"/>
                </a:solidFill>
                <a:latin typeface="Aptos" panose="02110004020202020204"/>
              </a:rPr>
              <a:t> </a:t>
            </a:r>
          </a:p>
          <a:p>
            <a:pPr indent="-228611" defTabSz="914446">
              <a:lnSpc>
                <a:spcPct val="90000"/>
              </a:lnSpc>
              <a:spcAft>
                <a:spcPts val="600"/>
              </a:spcAft>
              <a:buFont typeface="Arial" panose="020B0604020202020204" pitchFamily="34" charset="0"/>
              <a:buChar char="•"/>
            </a:pPr>
            <a:r>
              <a:rPr lang="en-US" altLang="es-MX" dirty="0">
                <a:solidFill>
                  <a:prstClr val="black"/>
                </a:solidFill>
                <a:latin typeface="Aptos" panose="02110004020202020204"/>
              </a:rPr>
              <a:t>Por default, </a:t>
            </a:r>
            <a:r>
              <a:rPr lang="en-US" altLang="es-MX" dirty="0" err="1">
                <a:solidFill>
                  <a:prstClr val="black"/>
                </a:solidFill>
                <a:latin typeface="Aptos" panose="02110004020202020204"/>
              </a:rPr>
              <a:t>el</a:t>
            </a:r>
            <a:r>
              <a:rPr lang="en-US" altLang="es-MX" dirty="0">
                <a:solidFill>
                  <a:prstClr val="black"/>
                </a:solidFill>
                <a:latin typeface="Aptos" panose="02110004020202020204"/>
              </a:rPr>
              <a:t> valor es 0 de </a:t>
            </a:r>
            <a:r>
              <a:rPr lang="en-US" altLang="es-MX" dirty="0" err="1">
                <a:solidFill>
                  <a:prstClr val="black"/>
                </a:solidFill>
                <a:latin typeface="Aptos" panose="02110004020202020204"/>
              </a:rPr>
              <a:t>acuerdo</a:t>
            </a:r>
            <a:r>
              <a:rPr lang="en-US" altLang="es-MX" dirty="0">
                <a:solidFill>
                  <a:prstClr val="black"/>
                </a:solidFill>
                <a:latin typeface="Aptos" panose="02110004020202020204"/>
              </a:rPr>
              <a:t> con </a:t>
            </a:r>
            <a:r>
              <a:rPr lang="en-US" altLang="es-MX" dirty="0" err="1">
                <a:solidFill>
                  <a:prstClr val="black"/>
                </a:solidFill>
                <a:latin typeface="Aptos" panose="02110004020202020204"/>
              </a:rPr>
              <a:t>el</a:t>
            </a:r>
            <a:r>
              <a:rPr lang="en-US" altLang="es-MX" dirty="0">
                <a:solidFill>
                  <a:prstClr val="black"/>
                </a:solidFill>
                <a:latin typeface="Aptos" panose="02110004020202020204"/>
              </a:rPr>
              <a:t> </a:t>
            </a:r>
            <a:r>
              <a:rPr lang="en-US" altLang="es-MX" dirty="0" err="1">
                <a:solidFill>
                  <a:prstClr val="black"/>
                </a:solidFill>
                <a:latin typeface="Aptos" panose="02110004020202020204"/>
              </a:rPr>
              <a:t>Artículo</a:t>
            </a:r>
            <a:r>
              <a:rPr lang="en-US" altLang="es-MX" dirty="0">
                <a:solidFill>
                  <a:prstClr val="black"/>
                </a:solidFill>
                <a:latin typeface="Aptos" panose="02110004020202020204"/>
              </a:rPr>
              <a:t> 29 de la Ley de INFONAVIT, </a:t>
            </a:r>
            <a:r>
              <a:rPr lang="en-US" altLang="es-MX" dirty="0" err="1">
                <a:solidFill>
                  <a:prstClr val="black"/>
                </a:solidFill>
                <a:latin typeface="Aptos" panose="02110004020202020204"/>
              </a:rPr>
              <a:t>publicado</a:t>
            </a:r>
            <a:r>
              <a:rPr lang="en-US" altLang="es-MX" dirty="0">
                <a:solidFill>
                  <a:prstClr val="black"/>
                </a:solidFill>
                <a:latin typeface="Aptos" panose="02110004020202020204"/>
              </a:rPr>
              <a:t> </a:t>
            </a:r>
            <a:r>
              <a:rPr lang="en-US" altLang="es-MX" dirty="0" err="1">
                <a:solidFill>
                  <a:prstClr val="black"/>
                </a:solidFill>
                <a:latin typeface="Aptos" panose="02110004020202020204"/>
              </a:rPr>
              <a:t>en</a:t>
            </a:r>
            <a:r>
              <a:rPr lang="en-US" altLang="es-MX" dirty="0">
                <a:solidFill>
                  <a:prstClr val="black"/>
                </a:solidFill>
                <a:latin typeface="Aptos" panose="02110004020202020204"/>
              </a:rPr>
              <a:t> DOF </a:t>
            </a:r>
            <a:r>
              <a:rPr lang="en-US" altLang="es-MX" dirty="0" err="1">
                <a:solidFill>
                  <a:prstClr val="black"/>
                </a:solidFill>
                <a:latin typeface="Aptos" panose="02110004020202020204"/>
              </a:rPr>
              <a:t>el</a:t>
            </a:r>
            <a:r>
              <a:rPr lang="en-US" altLang="es-MX" dirty="0">
                <a:solidFill>
                  <a:prstClr val="black"/>
                </a:solidFill>
                <a:latin typeface="Aptos" panose="02110004020202020204"/>
              </a:rPr>
              <a:t> 21 de </a:t>
            </a:r>
            <a:r>
              <a:rPr lang="en-US" altLang="es-MX" dirty="0" err="1">
                <a:solidFill>
                  <a:prstClr val="black"/>
                </a:solidFill>
                <a:latin typeface="Aptos" panose="02110004020202020204"/>
              </a:rPr>
              <a:t>febrero</a:t>
            </a:r>
            <a:r>
              <a:rPr lang="en-US" altLang="es-MX" dirty="0">
                <a:solidFill>
                  <a:prstClr val="black"/>
                </a:solidFill>
                <a:latin typeface="Aptos" panose="02110004020202020204"/>
              </a:rPr>
              <a:t> de 2025</a:t>
            </a:r>
          </a:p>
          <a:p>
            <a:pPr algn="just" defTabSz="914446">
              <a:spcAft>
                <a:spcPts val="1500"/>
              </a:spcAft>
            </a:pPr>
            <a:endParaRPr lang="es-MX" dirty="0"/>
          </a:p>
        </p:txBody>
      </p:sp>
    </p:spTree>
    <p:extLst>
      <p:ext uri="{BB962C8B-B14F-4D97-AF65-F5344CB8AC3E}">
        <p14:creationId xmlns:p14="http://schemas.microsoft.com/office/powerpoint/2010/main" val="7164928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95504-F2D3-B263-F5FB-098E4C2EED80}"/>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838D8CC9-1029-06F9-4BBB-A42538673518}"/>
              </a:ext>
            </a:extLst>
          </p:cNvPr>
          <p:cNvPicPr>
            <a:picLocks noChangeAspect="1"/>
          </p:cNvPicPr>
          <p:nvPr/>
        </p:nvPicPr>
        <p:blipFill>
          <a:blip r:embed="rId2"/>
          <a:stretch>
            <a:fillRect/>
          </a:stretch>
        </p:blipFill>
        <p:spPr>
          <a:xfrm>
            <a:off x="618565" y="322729"/>
            <a:ext cx="11134163" cy="6015923"/>
          </a:xfrm>
          <a:prstGeom prst="rect">
            <a:avLst/>
          </a:prstGeom>
        </p:spPr>
      </p:pic>
    </p:spTree>
    <p:extLst>
      <p:ext uri="{BB962C8B-B14F-4D97-AF65-F5344CB8AC3E}">
        <p14:creationId xmlns:p14="http://schemas.microsoft.com/office/powerpoint/2010/main" val="3601681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69A61-FFF1-9728-5357-5EFFFE90CFE0}"/>
            </a:ext>
          </a:extLst>
        </p:cNvPr>
        <p:cNvGrpSpPr/>
        <p:nvPr/>
      </p:nvGrpSpPr>
      <p:grpSpPr>
        <a:xfrm>
          <a:off x="0" y="0"/>
          <a:ext cx="0" cy="0"/>
          <a:chOff x="0" y="0"/>
          <a:chExt cx="0" cy="0"/>
        </a:xfrm>
      </p:grpSpPr>
      <p:pic>
        <p:nvPicPr>
          <p:cNvPr id="6" name="Imagen 5" descr="Texto&#10;&#10;El contenido generado por IA puede ser incorrecto.">
            <a:extLst>
              <a:ext uri="{FF2B5EF4-FFF2-40B4-BE49-F238E27FC236}">
                <a16:creationId xmlns:a16="http://schemas.microsoft.com/office/drawing/2014/main" id="{F85A4C77-466C-9C5C-5429-73157D4C3499}"/>
              </a:ext>
            </a:extLst>
          </p:cNvPr>
          <p:cNvPicPr>
            <a:picLocks noChangeAspect="1"/>
          </p:cNvPicPr>
          <p:nvPr/>
        </p:nvPicPr>
        <p:blipFill>
          <a:blip r:embed="rId2"/>
          <a:stretch>
            <a:fillRect/>
          </a:stretch>
        </p:blipFill>
        <p:spPr>
          <a:xfrm>
            <a:off x="643468" y="242047"/>
            <a:ext cx="10905066" cy="5459506"/>
          </a:xfrm>
          <a:prstGeom prst="rect">
            <a:avLst/>
          </a:prstGeom>
        </p:spPr>
      </p:pic>
    </p:spTree>
    <p:extLst>
      <p:ext uri="{BB962C8B-B14F-4D97-AF65-F5344CB8AC3E}">
        <p14:creationId xmlns:p14="http://schemas.microsoft.com/office/powerpoint/2010/main" val="16700986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097A4869-F045-06EE-2F68-0EA9C287FF11}"/>
              </a:ext>
            </a:extLst>
          </p:cNvPr>
          <p:cNvSpPr txBox="1"/>
          <p:nvPr/>
        </p:nvSpPr>
        <p:spPr>
          <a:xfrm>
            <a:off x="806825" y="561775"/>
            <a:ext cx="10246659" cy="5909310"/>
          </a:xfrm>
          <a:prstGeom prst="rect">
            <a:avLst/>
          </a:prstGeom>
          <a:noFill/>
        </p:spPr>
        <p:txBody>
          <a:bodyPr wrap="square">
            <a:spAutoFit/>
          </a:bodyPr>
          <a:lstStyle/>
          <a:p>
            <a:pPr algn="l" defTabSz="914446" rtl="0"/>
            <a:r>
              <a:rPr lang="es-MX" sz="2800" kern="1200" dirty="0">
                <a:solidFill>
                  <a:prstClr val="black"/>
                </a:solidFill>
                <a:latin typeface="Aptos" panose="02110004020202020204"/>
                <a:ea typeface="+mn-ea"/>
                <a:cs typeface="+mn-cs"/>
              </a:rPr>
              <a:t>Actualización de fórmulas:</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Categoría: Deducciones</a:t>
            </a:r>
          </a:p>
          <a:p>
            <a:pPr algn="l" defTabSz="914446" rtl="0"/>
            <a:r>
              <a:rPr lang="es-MX" sz="1400" kern="1200" dirty="0">
                <a:solidFill>
                  <a:prstClr val="black"/>
                </a:solidFill>
                <a:latin typeface="Aptos" panose="02110004020202020204"/>
                <a:ea typeface="+mn-ea"/>
                <a:cs typeface="+mn-cs"/>
              </a:rPr>
              <a:t>Grupo: Crédito INFONAVIT Cuota Fija</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  VInfonavit_CF_SubPer1_Ausencias</a:t>
            </a:r>
          </a:p>
          <a:p>
            <a:pPr algn="l" defTabSz="914446" rtl="0"/>
            <a:r>
              <a:rPr lang="es-MX" sz="1400" kern="1200" dirty="0">
                <a:solidFill>
                  <a:prstClr val="black"/>
                </a:solidFill>
                <a:latin typeface="Aptos" panose="02110004020202020204"/>
                <a:ea typeface="+mn-ea"/>
                <a:cs typeface="+mn-cs"/>
              </a:rPr>
              <a:t>  VInfonavit_CF_SubPer2_Ausencias</a:t>
            </a:r>
          </a:p>
          <a:p>
            <a:pPr algn="l" defTabSz="914446" rtl="0"/>
            <a:r>
              <a:rPr lang="es-MX" sz="1400" kern="1200" dirty="0">
                <a:solidFill>
                  <a:prstClr val="black"/>
                </a:solidFill>
                <a:latin typeface="Aptos" panose="02110004020202020204"/>
                <a:ea typeface="+mn-ea"/>
                <a:cs typeface="+mn-cs"/>
              </a:rPr>
              <a:t>  VInfonavit_CF_SubPer3_Ausencias</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Categoría: Deducciones</a:t>
            </a:r>
          </a:p>
          <a:p>
            <a:pPr algn="l" defTabSz="914446" rtl="0"/>
            <a:r>
              <a:rPr lang="es-MX" sz="1400" kern="1200" dirty="0">
                <a:solidFill>
                  <a:prstClr val="black"/>
                </a:solidFill>
                <a:latin typeface="Aptos" panose="02110004020202020204"/>
                <a:ea typeface="+mn-ea"/>
                <a:cs typeface="+mn-cs"/>
              </a:rPr>
              <a:t>Grupo: Crédito INFONAVIT Factor de Descuento</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  VInfonavit_FD_SubPer1_Ausencias</a:t>
            </a:r>
          </a:p>
          <a:p>
            <a:pPr algn="l" defTabSz="914446" rtl="0"/>
            <a:r>
              <a:rPr lang="es-MX" sz="1400" kern="1200" dirty="0">
                <a:solidFill>
                  <a:prstClr val="black"/>
                </a:solidFill>
                <a:latin typeface="Aptos" panose="02110004020202020204"/>
                <a:ea typeface="+mn-ea"/>
                <a:cs typeface="+mn-cs"/>
              </a:rPr>
              <a:t>  VInfonavit_FD_SubPer2_Ausencias</a:t>
            </a:r>
          </a:p>
          <a:p>
            <a:pPr algn="l" defTabSz="914446" rtl="0"/>
            <a:r>
              <a:rPr lang="es-MX" sz="1400" kern="1200" dirty="0">
                <a:solidFill>
                  <a:prstClr val="black"/>
                </a:solidFill>
                <a:latin typeface="Aptos" panose="02110004020202020204"/>
                <a:ea typeface="+mn-ea"/>
                <a:cs typeface="+mn-cs"/>
              </a:rPr>
              <a:t>  VInfonavit_FD_SubPer3_Ausencias</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Categoría: Deducciones</a:t>
            </a:r>
          </a:p>
          <a:p>
            <a:pPr algn="l" defTabSz="914446" rtl="0"/>
            <a:r>
              <a:rPr lang="es-MX" sz="1400" kern="1200" dirty="0">
                <a:solidFill>
                  <a:prstClr val="black"/>
                </a:solidFill>
                <a:latin typeface="Aptos" panose="02110004020202020204"/>
                <a:ea typeface="+mn-ea"/>
                <a:cs typeface="+mn-cs"/>
              </a:rPr>
              <a:t>Grupo: Crédito INFONAVIT Porcentaje</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  VInfonavit_PORC_SubPer1_Ausencias</a:t>
            </a:r>
          </a:p>
          <a:p>
            <a:pPr algn="l" defTabSz="914446" rtl="0"/>
            <a:r>
              <a:rPr lang="es-MX" sz="1400" kern="1200" dirty="0">
                <a:solidFill>
                  <a:prstClr val="black"/>
                </a:solidFill>
                <a:latin typeface="Aptos" panose="02110004020202020204"/>
                <a:ea typeface="+mn-ea"/>
                <a:cs typeface="+mn-cs"/>
              </a:rPr>
              <a:t>  VInfonavit_PORC_SubPer2_Ausencias</a:t>
            </a:r>
          </a:p>
          <a:p>
            <a:pPr algn="l" defTabSz="914446" rtl="0"/>
            <a:r>
              <a:rPr lang="es-MX" sz="1400" kern="1200" dirty="0">
                <a:solidFill>
                  <a:prstClr val="black"/>
                </a:solidFill>
                <a:latin typeface="Aptos" panose="02110004020202020204"/>
                <a:ea typeface="+mn-ea"/>
                <a:cs typeface="+mn-cs"/>
              </a:rPr>
              <a:t>  VInfonavit_PORC_SubPer3_Ausencias</a:t>
            </a:r>
          </a:p>
          <a:p>
            <a:pPr algn="l" defTabSz="914446" rtl="0"/>
            <a:r>
              <a:rPr lang="es-MX" sz="1400" kern="1200" dirty="0">
                <a:solidFill>
                  <a:prstClr val="black"/>
                </a:solidFill>
                <a:latin typeface="Aptos" panose="02110004020202020204"/>
                <a:ea typeface="+mn-ea"/>
                <a:cs typeface="+mn-cs"/>
              </a:rPr>
              <a:t>  VInfonavit_PORC_SubPer4_Ausencias</a:t>
            </a:r>
          </a:p>
          <a:p>
            <a:pPr algn="l" defTabSz="914446" rtl="0"/>
            <a:r>
              <a:rPr lang="es-MX" sz="1400" kern="1200" dirty="0">
                <a:solidFill>
                  <a:prstClr val="black"/>
                </a:solidFill>
                <a:latin typeface="Aptos" panose="02110004020202020204"/>
                <a:ea typeface="+mn-ea"/>
                <a:cs typeface="+mn-cs"/>
              </a:rPr>
              <a:t>  VInfonavit_PORC_SubPer5_Ausencias</a:t>
            </a:r>
          </a:p>
        </p:txBody>
      </p:sp>
    </p:spTree>
    <p:extLst>
      <p:ext uri="{BB962C8B-B14F-4D97-AF65-F5344CB8AC3E}">
        <p14:creationId xmlns:p14="http://schemas.microsoft.com/office/powerpoint/2010/main" val="40118525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17E9C-9D19-2E56-BDA1-837C4D0F8CD1}"/>
            </a:ext>
          </a:extLst>
        </p:cNvPr>
        <p:cNvGrpSpPr/>
        <p:nvPr/>
      </p:nvGrpSpPr>
      <p:grpSpPr>
        <a:xfrm>
          <a:off x="0" y="0"/>
          <a:ext cx="0" cy="0"/>
          <a:chOff x="0" y="0"/>
          <a:chExt cx="0" cy="0"/>
        </a:xfrm>
      </p:grpSpPr>
      <p:pic>
        <p:nvPicPr>
          <p:cNvPr id="3" name="Imagen 2" descr="Interfaz de usuario gráfica, Texto, Aplicación&#10;&#10;El contenido generado por IA puede ser incorrecto.">
            <a:extLst>
              <a:ext uri="{FF2B5EF4-FFF2-40B4-BE49-F238E27FC236}">
                <a16:creationId xmlns:a16="http://schemas.microsoft.com/office/drawing/2014/main" id="{7D5CDEDD-BCFA-64E3-44B8-7756405D9FFA}"/>
              </a:ext>
            </a:extLst>
          </p:cNvPr>
          <p:cNvPicPr>
            <a:picLocks noChangeAspect="1"/>
          </p:cNvPicPr>
          <p:nvPr/>
        </p:nvPicPr>
        <p:blipFill>
          <a:blip r:embed="rId2"/>
          <a:stretch>
            <a:fillRect/>
          </a:stretch>
        </p:blipFill>
        <p:spPr>
          <a:xfrm>
            <a:off x="643468" y="1152567"/>
            <a:ext cx="10905066" cy="4552864"/>
          </a:xfrm>
          <a:prstGeom prst="rect">
            <a:avLst/>
          </a:prstGeom>
        </p:spPr>
      </p:pic>
    </p:spTree>
    <p:extLst>
      <p:ext uri="{BB962C8B-B14F-4D97-AF65-F5344CB8AC3E}">
        <p14:creationId xmlns:p14="http://schemas.microsoft.com/office/powerpoint/2010/main" val="14085910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E2F82-DB48-1A4C-1CEE-E0E4159D0833}"/>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32CC99E4-8170-2A11-5C70-D27F968F38DB}"/>
              </a:ext>
            </a:extLst>
          </p:cNvPr>
          <p:cNvSpPr txBox="1"/>
          <p:nvPr/>
        </p:nvSpPr>
        <p:spPr>
          <a:xfrm>
            <a:off x="860612" y="1304365"/>
            <a:ext cx="10542494" cy="4343400"/>
          </a:xfrm>
          <a:prstGeom prst="rect">
            <a:avLst/>
          </a:prstGeom>
          <a:noFill/>
        </p:spPr>
        <p:txBody>
          <a:bodyPr wrap="square" rtlCol="0">
            <a:spAutoFit/>
          </a:bodyPr>
          <a:lstStyle/>
          <a:p>
            <a:pPr defTabSz="914446"/>
            <a:r>
              <a:rPr lang="es-MX" dirty="0">
                <a:solidFill>
                  <a:prstClr val="black"/>
                </a:solidFill>
                <a:latin typeface="Aptos" panose="02110004020202020204"/>
              </a:rPr>
              <a:t>  </a:t>
            </a:r>
            <a:r>
              <a:rPr lang="es-MX" dirty="0" err="1">
                <a:solidFill>
                  <a:prstClr val="black"/>
                </a:solidFill>
                <a:latin typeface="Aptos" panose="02110004020202020204"/>
              </a:rPr>
              <a:t>VInfonavit_SuspendeAmort_Aus_e_Inc</a:t>
            </a:r>
            <a:endParaRPr lang="es-MX" dirty="0">
              <a:solidFill>
                <a:prstClr val="black"/>
              </a:solidFill>
              <a:latin typeface="Aptos" panose="02110004020202020204"/>
            </a:endParaRPr>
          </a:p>
          <a:p>
            <a:pPr defTabSz="914446"/>
            <a:r>
              <a:rPr lang="es-MX" dirty="0">
                <a:solidFill>
                  <a:prstClr val="black"/>
                </a:solidFill>
                <a:latin typeface="Aptos" panose="02110004020202020204"/>
              </a:rPr>
              <a:t> </a:t>
            </a:r>
          </a:p>
          <a:p>
            <a:pPr defTabSz="914446"/>
            <a:r>
              <a:rPr lang="es-MX" b="1" dirty="0">
                <a:solidFill>
                  <a:prstClr val="black"/>
                </a:solidFill>
                <a:latin typeface="Aptos" panose="02110004020202020204"/>
              </a:rPr>
              <a:t>Categoría: </a:t>
            </a:r>
            <a:r>
              <a:rPr lang="es-MX" dirty="0">
                <a:solidFill>
                  <a:prstClr val="black"/>
                </a:solidFill>
                <a:latin typeface="Aptos" panose="02110004020202020204"/>
              </a:rPr>
              <a:t>Deducciones</a:t>
            </a:r>
          </a:p>
          <a:p>
            <a:pPr defTabSz="914446"/>
            <a:r>
              <a:rPr lang="es-MX" b="1" dirty="0">
                <a:solidFill>
                  <a:prstClr val="black"/>
                </a:solidFill>
                <a:latin typeface="Aptos" panose="02110004020202020204"/>
              </a:rPr>
              <a:t>Grupo: </a:t>
            </a:r>
            <a:r>
              <a:rPr lang="es-MX" dirty="0">
                <a:solidFill>
                  <a:prstClr val="black"/>
                </a:solidFill>
                <a:latin typeface="Aptos" panose="02110004020202020204"/>
              </a:rPr>
              <a:t>Préstamos y Créditos</a:t>
            </a:r>
          </a:p>
          <a:p>
            <a:pPr defTabSz="914446"/>
            <a:r>
              <a:rPr lang="es-MX" b="1" dirty="0">
                <a:solidFill>
                  <a:prstClr val="black"/>
                </a:solidFill>
                <a:latin typeface="Aptos" panose="02110004020202020204"/>
              </a:rPr>
              <a:t>Editable: </a:t>
            </a:r>
            <a:r>
              <a:rPr lang="es-MX" dirty="0">
                <a:solidFill>
                  <a:prstClr val="black"/>
                </a:solidFill>
                <a:latin typeface="Aptos" panose="02110004020202020204"/>
              </a:rPr>
              <a:t>Sí</a:t>
            </a:r>
          </a:p>
          <a:p>
            <a:pPr defTabSz="914446"/>
            <a:r>
              <a:rPr lang="es-MX" b="1" dirty="0">
                <a:solidFill>
                  <a:prstClr val="black"/>
                </a:solidFill>
                <a:latin typeface="Aptos" panose="02110004020202020204"/>
              </a:rPr>
              <a:t>Expresión: </a:t>
            </a:r>
            <a:r>
              <a:rPr lang="es-MX" dirty="0">
                <a:solidFill>
                  <a:prstClr val="black"/>
                </a:solidFill>
                <a:latin typeface="Aptos" panose="02110004020202020204"/>
              </a:rPr>
              <a:t>0</a:t>
            </a:r>
          </a:p>
          <a:p>
            <a:pPr defTabSz="914446"/>
            <a:r>
              <a:rPr lang="es-MX" b="1" dirty="0">
                <a:solidFill>
                  <a:prstClr val="black"/>
                </a:solidFill>
                <a:latin typeface="Aptos" panose="02110004020202020204"/>
              </a:rPr>
              <a:t>Ayuda:</a:t>
            </a:r>
            <a:endParaRPr lang="es-MX" dirty="0">
              <a:solidFill>
                <a:prstClr val="black"/>
              </a:solidFill>
              <a:latin typeface="Aptos" panose="02110004020202020204"/>
            </a:endParaRPr>
          </a:p>
          <a:p>
            <a:pPr defTabSz="914446"/>
            <a:r>
              <a:rPr lang="es-MX" b="1" dirty="0">
                <a:solidFill>
                  <a:prstClr val="black"/>
                </a:solidFill>
                <a:latin typeface="Aptos" panose="02110004020202020204"/>
              </a:rPr>
              <a:t>0.</a:t>
            </a:r>
            <a:r>
              <a:rPr lang="es-MX" dirty="0">
                <a:solidFill>
                  <a:prstClr val="black"/>
                </a:solidFill>
                <a:latin typeface="Aptos" panose="02110004020202020204"/>
              </a:rPr>
              <a:t> No descuenta ausencias o incapacidades de los Días </a:t>
            </a:r>
            <a:r>
              <a:rPr lang="es-MX" dirty="0" err="1">
                <a:solidFill>
                  <a:prstClr val="black"/>
                </a:solidFill>
                <a:latin typeface="Aptos" panose="02110004020202020204"/>
              </a:rPr>
              <a:t>infonavit</a:t>
            </a:r>
            <a:r>
              <a:rPr lang="es-MX" dirty="0">
                <a:solidFill>
                  <a:prstClr val="black"/>
                </a:solidFill>
                <a:latin typeface="Aptos" panose="02110004020202020204"/>
              </a:rPr>
              <a:t> considerados para el cálculo de la amortización del empleado.  </a:t>
            </a:r>
          </a:p>
          <a:p>
            <a:pPr defTabSz="914446"/>
            <a:r>
              <a:rPr lang="es-MX" b="1" dirty="0">
                <a:solidFill>
                  <a:prstClr val="black"/>
                </a:solidFill>
                <a:latin typeface="Aptos" panose="02110004020202020204"/>
              </a:rPr>
              <a:t>1.</a:t>
            </a:r>
            <a:r>
              <a:rPr lang="es-MX" dirty="0">
                <a:solidFill>
                  <a:prstClr val="black"/>
                </a:solidFill>
                <a:latin typeface="Aptos" panose="02110004020202020204"/>
              </a:rPr>
              <a:t> Si descuenta ausencias o incapacidades de los Días </a:t>
            </a:r>
            <a:r>
              <a:rPr lang="es-MX" dirty="0" err="1">
                <a:solidFill>
                  <a:prstClr val="black"/>
                </a:solidFill>
                <a:latin typeface="Aptos" panose="02110004020202020204"/>
              </a:rPr>
              <a:t>infonavit</a:t>
            </a:r>
            <a:r>
              <a:rPr lang="es-MX" dirty="0">
                <a:solidFill>
                  <a:prstClr val="black"/>
                </a:solidFill>
                <a:latin typeface="Aptos" panose="02110004020202020204"/>
              </a:rPr>
              <a:t> considerados para el cálculo de la amortización del empleado.</a:t>
            </a:r>
          </a:p>
          <a:p>
            <a:pPr defTabSz="914446"/>
            <a:r>
              <a:rPr lang="es-MX" dirty="0">
                <a:solidFill>
                  <a:prstClr val="black"/>
                </a:solidFill>
                <a:latin typeface="Aptos" panose="02110004020202020204"/>
              </a:rPr>
              <a:t> </a:t>
            </a:r>
          </a:p>
          <a:p>
            <a:pPr defTabSz="914446"/>
            <a:r>
              <a:rPr lang="es-MX" dirty="0">
                <a:solidFill>
                  <a:prstClr val="black"/>
                </a:solidFill>
                <a:latin typeface="Aptos" panose="02110004020202020204"/>
              </a:rPr>
              <a:t>Por default, el valor es 0 de acuerdo con el Artículo 29 de la Ley de INFONAVIT, publicado en DOF el 21 de febrero de 2025.</a:t>
            </a:r>
          </a:p>
          <a:p>
            <a:endParaRPr lang="es-MX" dirty="0"/>
          </a:p>
        </p:txBody>
      </p:sp>
    </p:spTree>
    <p:extLst>
      <p:ext uri="{BB962C8B-B14F-4D97-AF65-F5344CB8AC3E}">
        <p14:creationId xmlns:p14="http://schemas.microsoft.com/office/powerpoint/2010/main" val="18813243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Texto&#10;&#10;El contenido generado por IA puede ser incorrecto.">
            <a:extLst>
              <a:ext uri="{FF2B5EF4-FFF2-40B4-BE49-F238E27FC236}">
                <a16:creationId xmlns:a16="http://schemas.microsoft.com/office/drawing/2014/main" id="{2AF4C71B-9EAF-DC52-5986-C7F8CCF43D31}"/>
              </a:ext>
            </a:extLst>
          </p:cNvPr>
          <p:cNvPicPr>
            <a:picLocks noGrp="1" noChangeAspect="1"/>
          </p:cNvPicPr>
          <p:nvPr>
            <p:ph idx="1"/>
          </p:nvPr>
        </p:nvPicPr>
        <p:blipFill>
          <a:blip r:embed="rId2"/>
          <a:stretch>
            <a:fillRect/>
          </a:stretch>
        </p:blipFill>
        <p:spPr>
          <a:xfrm>
            <a:off x="643468" y="757259"/>
            <a:ext cx="10905066" cy="5343483"/>
          </a:xfrm>
          <a:prstGeom prst="rect">
            <a:avLst/>
          </a:prstGeom>
        </p:spPr>
      </p:pic>
    </p:spTree>
    <p:extLst>
      <p:ext uri="{BB962C8B-B14F-4D97-AF65-F5344CB8AC3E}">
        <p14:creationId xmlns:p14="http://schemas.microsoft.com/office/powerpoint/2010/main" val="25825878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99286FDB-D3F6-BA03-8514-58057DC2ACD1}"/>
              </a:ext>
            </a:extLst>
          </p:cNvPr>
          <p:cNvSpPr>
            <a:spLocks noChangeArrowheads="1"/>
          </p:cNvSpPr>
          <p:nvPr/>
        </p:nvSpPr>
        <p:spPr bwMode="auto">
          <a:xfrm>
            <a:off x="6095968" y="90101"/>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defTabSz="914446" rtl="0"/>
            <a:endParaRPr lang="es-MX" altLang="es-MX" kern="1200" dirty="0">
              <a:solidFill>
                <a:prstClr val="black"/>
              </a:solidFill>
              <a:ea typeface="+mn-ea"/>
              <a:cs typeface="+mn-cs"/>
            </a:endParaRPr>
          </a:p>
        </p:txBody>
      </p:sp>
      <p:sp>
        <p:nvSpPr>
          <p:cNvPr id="5" name="Rectangle 13">
            <a:extLst>
              <a:ext uri="{FF2B5EF4-FFF2-40B4-BE49-F238E27FC236}">
                <a16:creationId xmlns:a16="http://schemas.microsoft.com/office/drawing/2014/main" id="{34387A09-C4B2-5E9C-4337-78C142A8DC08}"/>
              </a:ext>
            </a:extLst>
          </p:cNvPr>
          <p:cNvSpPr>
            <a:spLocks noChangeArrowheads="1"/>
          </p:cNvSpPr>
          <p:nvPr/>
        </p:nvSpPr>
        <p:spPr bwMode="auto">
          <a:xfrm>
            <a:off x="6095968" y="90101"/>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defTabSz="914446" rtl="0"/>
            <a:endParaRPr lang="es-MX" altLang="es-MX" kern="1200" dirty="0">
              <a:solidFill>
                <a:prstClr val="black"/>
              </a:solidFill>
              <a:ea typeface="+mn-ea"/>
              <a:cs typeface="+mn-cs"/>
            </a:endParaRPr>
          </a:p>
        </p:txBody>
      </p:sp>
      <p:sp>
        <p:nvSpPr>
          <p:cNvPr id="7" name="CuadroTexto 6">
            <a:extLst>
              <a:ext uri="{FF2B5EF4-FFF2-40B4-BE49-F238E27FC236}">
                <a16:creationId xmlns:a16="http://schemas.microsoft.com/office/drawing/2014/main" id="{6949113F-21F2-DF8B-F49A-B9FD13CF7F96}"/>
              </a:ext>
            </a:extLst>
          </p:cNvPr>
          <p:cNvSpPr txBox="1"/>
          <p:nvPr/>
        </p:nvSpPr>
        <p:spPr>
          <a:xfrm>
            <a:off x="484099" y="561775"/>
            <a:ext cx="9708776" cy="5693866"/>
          </a:xfrm>
          <a:prstGeom prst="rect">
            <a:avLst/>
          </a:prstGeom>
          <a:noFill/>
        </p:spPr>
        <p:txBody>
          <a:bodyPr wrap="square">
            <a:spAutoFit/>
          </a:bodyPr>
          <a:lstStyle/>
          <a:p>
            <a:pPr algn="l" defTabSz="914446" rtl="0"/>
            <a:r>
              <a:rPr lang="es-MX" sz="1400" kern="1200" dirty="0">
                <a:solidFill>
                  <a:prstClr val="black"/>
                </a:solidFill>
                <a:latin typeface="Aptos" panose="02110004020202020204"/>
                <a:ea typeface="+mn-ea"/>
                <a:cs typeface="+mn-cs"/>
              </a:rPr>
              <a:t>Actualización de fórmulas:</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Categoría: Deducciones</a:t>
            </a:r>
          </a:p>
          <a:p>
            <a:pPr algn="l" defTabSz="914446" rtl="0"/>
            <a:r>
              <a:rPr lang="es-MX" sz="1400" kern="1200" dirty="0">
                <a:solidFill>
                  <a:prstClr val="black"/>
                </a:solidFill>
                <a:latin typeface="Aptos" panose="02110004020202020204"/>
                <a:ea typeface="+mn-ea"/>
                <a:cs typeface="+mn-cs"/>
              </a:rPr>
              <a:t>Grupo: Crédito INFONAVIT Porcentaje</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 VInfonavit_PORC_SubPer1_Ausencias</a:t>
            </a:r>
          </a:p>
          <a:p>
            <a:pPr algn="l" defTabSz="914446" rtl="0"/>
            <a:r>
              <a:rPr lang="es-MX" sz="1400" kern="1200" dirty="0">
                <a:solidFill>
                  <a:prstClr val="black"/>
                </a:solidFill>
                <a:latin typeface="Aptos" panose="02110004020202020204"/>
                <a:ea typeface="+mn-ea"/>
                <a:cs typeface="+mn-cs"/>
              </a:rPr>
              <a:t> VInfonavit_PORC_SubPer2_Ausencias</a:t>
            </a:r>
          </a:p>
          <a:p>
            <a:pPr algn="l" defTabSz="914446" rtl="0"/>
            <a:r>
              <a:rPr lang="es-MX" sz="1400" kern="1200" dirty="0">
                <a:solidFill>
                  <a:prstClr val="black"/>
                </a:solidFill>
                <a:latin typeface="Aptos" panose="02110004020202020204"/>
                <a:ea typeface="+mn-ea"/>
                <a:cs typeface="+mn-cs"/>
              </a:rPr>
              <a:t>  VInfonavit_PORC_SubPer3_Ausencias</a:t>
            </a:r>
          </a:p>
          <a:p>
            <a:pPr algn="l" defTabSz="914446" rtl="0"/>
            <a:r>
              <a:rPr lang="es-MX" sz="1400" kern="1200" dirty="0">
                <a:solidFill>
                  <a:prstClr val="black"/>
                </a:solidFill>
                <a:latin typeface="Aptos" panose="02110004020202020204"/>
                <a:ea typeface="+mn-ea"/>
                <a:cs typeface="+mn-cs"/>
              </a:rPr>
              <a:t>  VInfonavit_PORC_SubPer4_Ausencias</a:t>
            </a:r>
          </a:p>
          <a:p>
            <a:pPr algn="l" defTabSz="914446" rtl="0"/>
            <a:r>
              <a:rPr lang="es-MX" sz="1400" kern="1200" dirty="0">
                <a:solidFill>
                  <a:prstClr val="black"/>
                </a:solidFill>
                <a:latin typeface="Aptos" panose="02110004020202020204"/>
                <a:ea typeface="+mn-ea"/>
                <a:cs typeface="+mn-cs"/>
              </a:rPr>
              <a:t>  VInfonavit_PORC_SubPer5_Ausencias</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Categoría: Deducciones</a:t>
            </a:r>
          </a:p>
          <a:p>
            <a:pPr algn="l" defTabSz="914446" rtl="0"/>
            <a:r>
              <a:rPr lang="es-MX" sz="1400" kern="1200" dirty="0">
                <a:solidFill>
                  <a:prstClr val="black"/>
                </a:solidFill>
                <a:latin typeface="Aptos" panose="02110004020202020204"/>
                <a:ea typeface="+mn-ea"/>
                <a:cs typeface="+mn-cs"/>
              </a:rPr>
              <a:t>Grupo: Crédito INFONAVIT Porcentaje</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  VInfonavit_FD_SubPer1_Ausencias</a:t>
            </a:r>
          </a:p>
          <a:p>
            <a:pPr algn="l" defTabSz="914446" rtl="0"/>
            <a:r>
              <a:rPr lang="es-MX" sz="1400" kern="1200" dirty="0">
                <a:solidFill>
                  <a:prstClr val="black"/>
                </a:solidFill>
                <a:latin typeface="Aptos" panose="02110004020202020204"/>
                <a:ea typeface="+mn-ea"/>
                <a:cs typeface="+mn-cs"/>
              </a:rPr>
              <a:t>  VInfonavit_FD_SubPer2_Ausencias</a:t>
            </a:r>
          </a:p>
          <a:p>
            <a:pPr algn="l" defTabSz="914446" rtl="0"/>
            <a:r>
              <a:rPr lang="es-MX" sz="1400" kern="1200" dirty="0">
                <a:solidFill>
                  <a:prstClr val="black"/>
                </a:solidFill>
                <a:latin typeface="Aptos" panose="02110004020202020204"/>
                <a:ea typeface="+mn-ea"/>
                <a:cs typeface="+mn-cs"/>
              </a:rPr>
              <a:t>  VInfonavit_FD_SubPer3_Ausencias</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Categoría: Deducciones</a:t>
            </a:r>
          </a:p>
          <a:p>
            <a:pPr algn="l" defTabSz="914446" rtl="0"/>
            <a:r>
              <a:rPr lang="es-MX" sz="1400" kern="1200" dirty="0">
                <a:solidFill>
                  <a:prstClr val="black"/>
                </a:solidFill>
                <a:latin typeface="Aptos" panose="02110004020202020204"/>
                <a:ea typeface="+mn-ea"/>
                <a:cs typeface="+mn-cs"/>
              </a:rPr>
              <a:t>Grupo: Crédito INFONAVIT Cuota Fija</a:t>
            </a:r>
          </a:p>
          <a:p>
            <a:pPr algn="l" defTabSz="914446" rtl="0"/>
            <a:r>
              <a:rPr lang="es-MX" sz="1400" kern="1200" dirty="0">
                <a:solidFill>
                  <a:prstClr val="black"/>
                </a:solidFill>
                <a:latin typeface="Aptos" panose="02110004020202020204"/>
                <a:ea typeface="+mn-ea"/>
                <a:cs typeface="+mn-cs"/>
              </a:rPr>
              <a:t> </a:t>
            </a:r>
          </a:p>
          <a:p>
            <a:pPr algn="l" defTabSz="914446" rtl="0"/>
            <a:r>
              <a:rPr lang="es-MX" sz="1400" kern="1200" dirty="0">
                <a:solidFill>
                  <a:prstClr val="black"/>
                </a:solidFill>
                <a:latin typeface="Aptos" panose="02110004020202020204"/>
                <a:ea typeface="+mn-ea"/>
                <a:cs typeface="+mn-cs"/>
              </a:rPr>
              <a:t>  VInfonavit_CF_SubPer1_Ausencias</a:t>
            </a:r>
          </a:p>
          <a:p>
            <a:pPr algn="l" defTabSz="914446" rtl="0"/>
            <a:r>
              <a:rPr lang="es-MX" sz="1400" kern="1200" dirty="0">
                <a:solidFill>
                  <a:prstClr val="black"/>
                </a:solidFill>
                <a:latin typeface="Aptos" panose="02110004020202020204"/>
                <a:ea typeface="+mn-ea"/>
                <a:cs typeface="+mn-cs"/>
              </a:rPr>
              <a:t>  VInfonavit_CF_SubPer2_Ausencias</a:t>
            </a:r>
          </a:p>
          <a:p>
            <a:pPr algn="l" defTabSz="914446" rtl="0"/>
            <a:r>
              <a:rPr lang="es-MX" sz="1400" kern="1200" dirty="0">
                <a:solidFill>
                  <a:prstClr val="black"/>
                </a:solidFill>
                <a:latin typeface="Aptos" panose="02110004020202020204"/>
                <a:ea typeface="+mn-ea"/>
                <a:cs typeface="+mn-cs"/>
              </a:rPr>
              <a:t>  VInfonavit_CF_SubPer3_Ausencias</a:t>
            </a:r>
          </a:p>
        </p:txBody>
      </p:sp>
    </p:spTree>
    <p:extLst>
      <p:ext uri="{BB962C8B-B14F-4D97-AF65-F5344CB8AC3E}">
        <p14:creationId xmlns:p14="http://schemas.microsoft.com/office/powerpoint/2010/main" val="30639937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Texto, Aplicación&#10;&#10;El contenido generado por IA puede ser incorrecto.">
            <a:extLst>
              <a:ext uri="{FF2B5EF4-FFF2-40B4-BE49-F238E27FC236}">
                <a16:creationId xmlns:a16="http://schemas.microsoft.com/office/drawing/2014/main" id="{2B88D1E1-626D-F724-F8E5-1821815FF82A}"/>
              </a:ext>
            </a:extLst>
          </p:cNvPr>
          <p:cNvPicPr>
            <a:picLocks noChangeAspect="1"/>
          </p:cNvPicPr>
          <p:nvPr/>
        </p:nvPicPr>
        <p:blipFill>
          <a:blip r:embed="rId2"/>
          <a:stretch>
            <a:fillRect/>
          </a:stretch>
        </p:blipFill>
        <p:spPr>
          <a:xfrm>
            <a:off x="643468" y="1152567"/>
            <a:ext cx="10905066" cy="4552864"/>
          </a:xfrm>
          <a:prstGeom prst="rect">
            <a:avLst/>
          </a:prstGeom>
        </p:spPr>
      </p:pic>
    </p:spTree>
    <p:extLst>
      <p:ext uri="{BB962C8B-B14F-4D97-AF65-F5344CB8AC3E}">
        <p14:creationId xmlns:p14="http://schemas.microsoft.com/office/powerpoint/2010/main" val="33329931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F9138E3A-DA0D-8B02-1C0A-F316D5B61A1E}"/>
              </a:ext>
            </a:extLst>
          </p:cNvPr>
          <p:cNvSpPr txBox="1"/>
          <p:nvPr/>
        </p:nvSpPr>
        <p:spPr>
          <a:xfrm>
            <a:off x="712694" y="474346"/>
            <a:ext cx="10367682" cy="5909310"/>
          </a:xfrm>
          <a:prstGeom prst="rect">
            <a:avLst/>
          </a:prstGeom>
          <a:noFill/>
        </p:spPr>
        <p:txBody>
          <a:bodyPr wrap="square">
            <a:spAutoFit/>
          </a:bodyPr>
          <a:lstStyle/>
          <a:p>
            <a:pPr algn="l" defTabSz="914446" rtl="0"/>
            <a:r>
              <a:rPr lang="es-MX" sz="3600" b="1" kern="1200" dirty="0">
                <a:solidFill>
                  <a:srgbClr val="FF0000"/>
                </a:solidFill>
                <a:latin typeface="Aptos" panose="02110004020202020204"/>
                <a:ea typeface="+mn-ea"/>
                <a:cs typeface="+mn-cs"/>
              </a:rPr>
              <a:t>Cálculo de Amortizaciones</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 continuación, describiremos algunos ejemplos en el cálculo de amortizaciones por cada Tipo de crédito:</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  Porcentaje (Concepto D59)</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  Factor descuento (Concepto D15)</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  Cuota fija (Concepto D16)</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Los cálculos aquí mostrados, se realizan con base a la nueva reforma que entra en vigor el 22 de febrero de 2025.</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Se configura la fórmula de la siguiente manera:</a:t>
            </a:r>
          </a:p>
          <a:p>
            <a:pPr algn="l" defTabSz="914446" rtl="0"/>
            <a:r>
              <a:rPr lang="es-MX" kern="1200" dirty="0" err="1">
                <a:solidFill>
                  <a:prstClr val="black"/>
                </a:solidFill>
                <a:latin typeface="Aptos" panose="02110004020202020204"/>
                <a:ea typeface="+mn-ea"/>
                <a:cs typeface="+mn-cs"/>
              </a:rPr>
              <a:t>VInfonavit_SuspendeAmort_Aus_e_Inc</a:t>
            </a:r>
            <a:r>
              <a:rPr lang="es-MX" kern="1200" dirty="0">
                <a:solidFill>
                  <a:prstClr val="black"/>
                </a:solidFill>
                <a:latin typeface="Aptos" panose="02110004020202020204"/>
                <a:ea typeface="+mn-ea"/>
                <a:cs typeface="+mn-cs"/>
              </a:rPr>
              <a:t> = 0</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Es decir, no descuenta ausencias o incapacidades de los Días </a:t>
            </a:r>
            <a:r>
              <a:rPr lang="es-MX" kern="1200" dirty="0" err="1">
                <a:solidFill>
                  <a:prstClr val="black"/>
                </a:solidFill>
                <a:latin typeface="Aptos" panose="02110004020202020204"/>
                <a:ea typeface="+mn-ea"/>
                <a:cs typeface="+mn-cs"/>
              </a:rPr>
              <a:t>infonavit</a:t>
            </a:r>
            <a:r>
              <a:rPr lang="es-MX" kern="1200" dirty="0">
                <a:solidFill>
                  <a:prstClr val="black"/>
                </a:solidFill>
                <a:latin typeface="Aptos" panose="02110004020202020204"/>
                <a:ea typeface="+mn-ea"/>
                <a:cs typeface="+mn-cs"/>
              </a:rPr>
              <a:t> considerados para el cálculo de la amortización del empleado.</a:t>
            </a:r>
          </a:p>
        </p:txBody>
      </p:sp>
    </p:spTree>
    <p:extLst>
      <p:ext uri="{BB962C8B-B14F-4D97-AF65-F5344CB8AC3E}">
        <p14:creationId xmlns:p14="http://schemas.microsoft.com/office/powerpoint/2010/main" val="7716917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Escala de tiempo&#10;&#10;El contenido generado por IA puede ser incorrecto.">
            <a:extLst>
              <a:ext uri="{FF2B5EF4-FFF2-40B4-BE49-F238E27FC236}">
                <a16:creationId xmlns:a16="http://schemas.microsoft.com/office/drawing/2014/main" id="{D5BC35DF-B4C0-4475-4690-A838ACF873E4}"/>
              </a:ext>
            </a:extLst>
          </p:cNvPr>
          <p:cNvPicPr>
            <a:picLocks noChangeAspect="1"/>
          </p:cNvPicPr>
          <p:nvPr/>
        </p:nvPicPr>
        <p:blipFill>
          <a:blip r:embed="rId2"/>
          <a:stretch>
            <a:fillRect/>
          </a:stretch>
        </p:blipFill>
        <p:spPr>
          <a:xfrm>
            <a:off x="643468" y="1343406"/>
            <a:ext cx="10905066" cy="4171186"/>
          </a:xfrm>
          <a:prstGeom prst="rect">
            <a:avLst/>
          </a:prstGeom>
        </p:spPr>
      </p:pic>
    </p:spTree>
    <p:extLst>
      <p:ext uri="{BB962C8B-B14F-4D97-AF65-F5344CB8AC3E}">
        <p14:creationId xmlns:p14="http://schemas.microsoft.com/office/powerpoint/2010/main" val="24641456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27BC78E9-DE87-5752-E047-DFEFE86AFD76}"/>
              </a:ext>
            </a:extLst>
          </p:cNvPr>
          <p:cNvSpPr txBox="1"/>
          <p:nvPr/>
        </p:nvSpPr>
        <p:spPr>
          <a:xfrm>
            <a:off x="1116106" y="712695"/>
            <a:ext cx="9856694" cy="6278642"/>
          </a:xfrm>
          <a:prstGeom prst="rect">
            <a:avLst/>
          </a:prstGeom>
          <a:noFill/>
        </p:spPr>
        <p:txBody>
          <a:bodyPr wrap="square" rtlCol="0">
            <a:spAutoFit/>
          </a:bodyPr>
          <a:lstStyle/>
          <a:p>
            <a:pPr algn="just" defTabSz="914446" rtl="0"/>
            <a:r>
              <a:rPr lang="es-MX" sz="2400" b="1" kern="1200" dirty="0">
                <a:solidFill>
                  <a:prstClr val="black"/>
                </a:solidFill>
                <a:latin typeface="Aptos" panose="02110004020202020204"/>
                <a:ea typeface="+mn-ea"/>
                <a:cs typeface="+mn-cs"/>
              </a:rPr>
              <a:t> </a:t>
            </a:r>
            <a:r>
              <a:rPr lang="es-MX" sz="2400" kern="1200" dirty="0">
                <a:solidFill>
                  <a:prstClr val="black"/>
                </a:solidFill>
                <a:latin typeface="Aptos" panose="02110004020202020204"/>
                <a:ea typeface="+mn-ea"/>
                <a:cs typeface="+mn-cs"/>
              </a:rPr>
              <a:t>La colaboradora </a:t>
            </a:r>
            <a:r>
              <a:rPr lang="es-MX" sz="2400" b="1" kern="1200" dirty="0">
                <a:solidFill>
                  <a:prstClr val="black"/>
                </a:solidFill>
                <a:latin typeface="Aptos" panose="02110004020202020204"/>
                <a:ea typeface="+mn-ea"/>
                <a:cs typeface="+mn-cs"/>
              </a:rPr>
              <a:t>Claudia López</a:t>
            </a:r>
            <a:r>
              <a:rPr lang="es-MX" sz="2400" kern="1200" dirty="0">
                <a:solidFill>
                  <a:prstClr val="black"/>
                </a:solidFill>
                <a:latin typeface="Aptos" panose="02110004020202020204"/>
                <a:ea typeface="+mn-ea"/>
                <a:cs typeface="+mn-cs"/>
              </a:rPr>
              <a:t>, tiene dado de alta un </a:t>
            </a:r>
            <a:r>
              <a:rPr lang="es-MX" sz="2400" b="1" kern="1200" dirty="0">
                <a:solidFill>
                  <a:prstClr val="black"/>
                </a:solidFill>
                <a:latin typeface="Aptos" panose="02110004020202020204"/>
                <a:ea typeface="+mn-ea"/>
                <a:cs typeface="+mn-cs"/>
              </a:rPr>
              <a:t>Crédito Infonavit</a:t>
            </a:r>
            <a:r>
              <a:rPr lang="es-MX" sz="2400" kern="1200" dirty="0">
                <a:solidFill>
                  <a:prstClr val="black"/>
                </a:solidFill>
                <a:latin typeface="Aptos" panose="02110004020202020204"/>
                <a:ea typeface="+mn-ea"/>
                <a:cs typeface="+mn-cs"/>
              </a:rPr>
              <a:t> de tipo </a:t>
            </a:r>
            <a:r>
              <a:rPr lang="es-MX" sz="2400" b="1" kern="1200" dirty="0">
                <a:solidFill>
                  <a:prstClr val="black"/>
                </a:solidFill>
                <a:latin typeface="Aptos" panose="02110004020202020204"/>
                <a:ea typeface="+mn-ea"/>
                <a:cs typeface="+mn-cs"/>
              </a:rPr>
              <a:t>Porcentaje</a:t>
            </a:r>
            <a:r>
              <a:rPr lang="es-MX" sz="2400" kern="1200" dirty="0">
                <a:solidFill>
                  <a:prstClr val="black"/>
                </a:solidFill>
                <a:latin typeface="Aptos" panose="02110004020202020204"/>
                <a:ea typeface="+mn-ea"/>
                <a:cs typeface="+mn-cs"/>
              </a:rPr>
              <a:t> por el </a:t>
            </a:r>
            <a:r>
              <a:rPr lang="es-MX" sz="2400" b="1" kern="1200" dirty="0">
                <a:solidFill>
                  <a:prstClr val="black"/>
                </a:solidFill>
                <a:latin typeface="Aptos" panose="02110004020202020204"/>
                <a:ea typeface="+mn-ea"/>
                <a:cs typeface="+mn-cs"/>
              </a:rPr>
              <a:t>26%</a:t>
            </a:r>
            <a:r>
              <a:rPr lang="es-MX" sz="2400" kern="1200" dirty="0">
                <a:solidFill>
                  <a:prstClr val="black"/>
                </a:solidFill>
                <a:latin typeface="Aptos" panose="02110004020202020204"/>
                <a:ea typeface="+mn-ea"/>
                <a:cs typeface="+mn-cs"/>
              </a:rPr>
              <a:t> Durante el periodo, registró 3 ausencias por         enfermedad.</a:t>
            </a:r>
          </a:p>
          <a:p>
            <a:pPr algn="just" defTabSz="914446" rtl="0"/>
            <a:r>
              <a:rPr lang="es-MX" sz="2400" kern="1200" dirty="0">
                <a:solidFill>
                  <a:prstClr val="black"/>
                </a:solidFill>
                <a:latin typeface="Aptos" panose="02110004020202020204"/>
                <a:ea typeface="+mn-ea"/>
                <a:cs typeface="+mn-cs"/>
              </a:rPr>
              <a:t> </a:t>
            </a:r>
          </a:p>
          <a:p>
            <a:pPr algn="just" defTabSz="914446" rtl="0"/>
            <a:r>
              <a:rPr lang="es-MX" sz="2400" kern="1200" dirty="0">
                <a:solidFill>
                  <a:prstClr val="black"/>
                </a:solidFill>
                <a:latin typeface="Aptos" panose="02110004020202020204"/>
                <a:ea typeface="+mn-ea"/>
                <a:cs typeface="+mn-cs"/>
              </a:rPr>
              <a:t>Al realizar el cálculo del periodo, los importes se mostrarán de la siguiente manera:</a:t>
            </a:r>
          </a:p>
          <a:p>
            <a:pPr algn="just" defTabSz="914446" rtl="0"/>
            <a:r>
              <a:rPr lang="es-MX" sz="2400" kern="1200" dirty="0">
                <a:solidFill>
                  <a:prstClr val="black"/>
                </a:solidFill>
                <a:latin typeface="Aptos" panose="02110004020202020204"/>
                <a:ea typeface="+mn-ea"/>
                <a:cs typeface="+mn-cs"/>
              </a:rPr>
              <a:t> </a:t>
            </a:r>
          </a:p>
          <a:p>
            <a:pPr algn="just" defTabSz="914446" rtl="0"/>
            <a:r>
              <a:rPr lang="es-MX" sz="2400" b="1" kern="1200" dirty="0">
                <a:solidFill>
                  <a:prstClr val="black"/>
                </a:solidFill>
                <a:latin typeface="Aptos" panose="02110004020202020204"/>
                <a:ea typeface="+mn-ea"/>
                <a:cs typeface="+mn-cs"/>
              </a:rPr>
              <a:t>Tipo de periodo: </a:t>
            </a:r>
            <a:r>
              <a:rPr lang="es-MX" sz="2400" kern="1200" dirty="0">
                <a:solidFill>
                  <a:prstClr val="black"/>
                </a:solidFill>
                <a:latin typeface="Aptos" panose="02110004020202020204"/>
                <a:ea typeface="+mn-ea"/>
                <a:cs typeface="+mn-cs"/>
              </a:rPr>
              <a:t>Semanal</a:t>
            </a:r>
          </a:p>
          <a:p>
            <a:pPr algn="just" defTabSz="914446" rtl="0"/>
            <a:r>
              <a:rPr lang="es-MX" sz="2400" b="1" kern="1200" dirty="0">
                <a:solidFill>
                  <a:prstClr val="black"/>
                </a:solidFill>
                <a:latin typeface="Aptos" panose="02110004020202020204"/>
                <a:ea typeface="+mn-ea"/>
                <a:cs typeface="+mn-cs"/>
              </a:rPr>
              <a:t>Periodo: </a:t>
            </a:r>
            <a:r>
              <a:rPr lang="es-MX" sz="2400" kern="1200" dirty="0">
                <a:solidFill>
                  <a:prstClr val="black"/>
                </a:solidFill>
                <a:latin typeface="Aptos" panose="02110004020202020204"/>
                <a:ea typeface="+mn-ea"/>
                <a:cs typeface="+mn-cs"/>
              </a:rPr>
              <a:t>1</a:t>
            </a:r>
          </a:p>
          <a:p>
            <a:pPr algn="just" defTabSz="914446" rtl="0"/>
            <a:r>
              <a:rPr lang="es-MX" sz="2400" b="1" kern="1200" dirty="0">
                <a:solidFill>
                  <a:prstClr val="black"/>
                </a:solidFill>
                <a:latin typeface="Aptos" panose="02110004020202020204"/>
                <a:ea typeface="+mn-ea"/>
                <a:cs typeface="+mn-cs"/>
              </a:rPr>
              <a:t>Fecha: </a:t>
            </a:r>
            <a:r>
              <a:rPr lang="es-MX" sz="2400" kern="1200" dirty="0">
                <a:solidFill>
                  <a:prstClr val="black"/>
                </a:solidFill>
                <a:latin typeface="Aptos" panose="02110004020202020204"/>
                <a:ea typeface="+mn-ea"/>
                <a:cs typeface="+mn-cs"/>
              </a:rPr>
              <a:t>01 de enero de 2025 al 07 de enero de 2025</a:t>
            </a:r>
          </a:p>
          <a:p>
            <a:pPr algn="just" defTabSz="914446" rtl="0"/>
            <a:r>
              <a:rPr lang="es-MX" sz="2400" b="1" kern="1200" dirty="0">
                <a:solidFill>
                  <a:prstClr val="black"/>
                </a:solidFill>
                <a:latin typeface="Aptos" panose="02110004020202020204"/>
                <a:ea typeface="+mn-ea"/>
                <a:cs typeface="+mn-cs"/>
              </a:rPr>
              <a:t>Ausencias e Incapacidades: </a:t>
            </a:r>
            <a:r>
              <a:rPr lang="es-MX" sz="2400" kern="1200" dirty="0">
                <a:solidFill>
                  <a:prstClr val="black"/>
                </a:solidFill>
                <a:latin typeface="Aptos" panose="02110004020202020204"/>
                <a:ea typeface="+mn-ea"/>
                <a:cs typeface="+mn-cs"/>
              </a:rPr>
              <a:t>03, 04 y 06 de enero</a:t>
            </a:r>
          </a:p>
          <a:p>
            <a:pPr algn="just" defTabSz="914446" rtl="0"/>
            <a:r>
              <a:rPr lang="es-MX" sz="2400" kern="1200" dirty="0">
                <a:solidFill>
                  <a:prstClr val="black"/>
                </a:solidFill>
                <a:latin typeface="Aptos" panose="02110004020202020204"/>
                <a:ea typeface="+mn-ea"/>
                <a:cs typeface="+mn-cs"/>
              </a:rPr>
              <a:t> </a:t>
            </a:r>
          </a:p>
          <a:p>
            <a:pPr algn="just" defTabSz="914446" rtl="0"/>
            <a:r>
              <a:rPr lang="es-MX" sz="2400" kern="1200" dirty="0">
                <a:solidFill>
                  <a:prstClr val="black"/>
                </a:solidFill>
                <a:latin typeface="Aptos" panose="02110004020202020204"/>
                <a:ea typeface="+mn-ea"/>
                <a:cs typeface="+mn-cs"/>
              </a:rPr>
              <a:t>Al consultar el recibo de nómina, con base al parámetro de la variable</a:t>
            </a:r>
            <a:r>
              <a:rPr lang="es-MX" sz="2400" b="1" kern="1200" dirty="0">
                <a:solidFill>
                  <a:prstClr val="black"/>
                </a:solidFill>
                <a:latin typeface="Aptos" panose="02110004020202020204"/>
                <a:ea typeface="+mn-ea"/>
                <a:cs typeface="+mn-cs"/>
              </a:rPr>
              <a:t> </a:t>
            </a:r>
            <a:r>
              <a:rPr lang="es-MX" sz="2400" b="1" kern="1200" dirty="0" err="1">
                <a:solidFill>
                  <a:prstClr val="black"/>
                </a:solidFill>
                <a:latin typeface="Aptos" panose="02110004020202020204"/>
                <a:ea typeface="+mn-ea"/>
                <a:cs typeface="+mn-cs"/>
              </a:rPr>
              <a:t>VInfonavit_SuspendeAmort_Aus_e_Inc</a:t>
            </a:r>
            <a:r>
              <a:rPr lang="es-MX" sz="2400" b="1" kern="1200" dirty="0">
                <a:solidFill>
                  <a:prstClr val="black"/>
                </a:solidFill>
                <a:latin typeface="Aptos" panose="02110004020202020204"/>
                <a:ea typeface="+mn-ea"/>
                <a:cs typeface="+mn-cs"/>
              </a:rPr>
              <a:t> = 0</a:t>
            </a:r>
            <a:r>
              <a:rPr lang="es-MX" sz="2400" kern="1200" dirty="0">
                <a:solidFill>
                  <a:prstClr val="black"/>
                </a:solidFill>
                <a:latin typeface="Aptos" panose="02110004020202020204"/>
                <a:ea typeface="+mn-ea"/>
                <a:cs typeface="+mn-cs"/>
              </a:rPr>
              <a:t>, visualizarás que no se están descontando las ausencias que tuvo el colaborador durante el periodo.</a:t>
            </a:r>
          </a:p>
          <a:p>
            <a:pPr algn="l" defTabSz="914446" rtl="0"/>
            <a:endParaRPr lang="es-MX" kern="1200" dirty="0">
              <a:solidFill>
                <a:prstClr val="black"/>
              </a:solidFill>
              <a:latin typeface="Aptos" panose="02110004020202020204"/>
              <a:ea typeface="+mn-ea"/>
              <a:cs typeface="+mn-cs"/>
            </a:endParaRPr>
          </a:p>
        </p:txBody>
      </p:sp>
    </p:spTree>
    <p:extLst>
      <p:ext uri="{BB962C8B-B14F-4D97-AF65-F5344CB8AC3E}">
        <p14:creationId xmlns:p14="http://schemas.microsoft.com/office/powerpoint/2010/main" val="38869445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Texto, Aplicación, Correo electrónico&#10;&#10;El contenido generado por IA puede ser incorrecto.">
            <a:extLst>
              <a:ext uri="{FF2B5EF4-FFF2-40B4-BE49-F238E27FC236}">
                <a16:creationId xmlns:a16="http://schemas.microsoft.com/office/drawing/2014/main" id="{A9DABB68-4FED-7964-B4E9-1D9B6F5658FD}"/>
              </a:ext>
            </a:extLst>
          </p:cNvPr>
          <p:cNvPicPr>
            <a:picLocks noChangeAspect="1"/>
          </p:cNvPicPr>
          <p:nvPr/>
        </p:nvPicPr>
        <p:blipFill>
          <a:blip r:embed="rId2"/>
          <a:stretch>
            <a:fillRect/>
          </a:stretch>
        </p:blipFill>
        <p:spPr>
          <a:xfrm>
            <a:off x="643468" y="852678"/>
            <a:ext cx="10905066" cy="5152642"/>
          </a:xfrm>
          <a:prstGeom prst="rect">
            <a:avLst/>
          </a:prstGeom>
        </p:spPr>
      </p:pic>
    </p:spTree>
    <p:extLst>
      <p:ext uri="{BB962C8B-B14F-4D97-AF65-F5344CB8AC3E}">
        <p14:creationId xmlns:p14="http://schemas.microsoft.com/office/powerpoint/2010/main" val="29334789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Tabla&#10;&#10;El contenido generado por IA puede ser incorrecto.">
            <a:extLst>
              <a:ext uri="{FF2B5EF4-FFF2-40B4-BE49-F238E27FC236}">
                <a16:creationId xmlns:a16="http://schemas.microsoft.com/office/drawing/2014/main" id="{8EBC8AB6-F68B-A30A-B68C-998568505F1C}"/>
              </a:ext>
            </a:extLst>
          </p:cNvPr>
          <p:cNvPicPr>
            <a:picLocks noChangeAspect="1"/>
          </p:cNvPicPr>
          <p:nvPr/>
        </p:nvPicPr>
        <p:blipFill>
          <a:blip r:embed="rId2"/>
          <a:stretch>
            <a:fillRect/>
          </a:stretch>
        </p:blipFill>
        <p:spPr>
          <a:xfrm>
            <a:off x="643468" y="825415"/>
            <a:ext cx="10905066" cy="5207168"/>
          </a:xfrm>
          <a:prstGeom prst="rect">
            <a:avLst/>
          </a:prstGeom>
        </p:spPr>
      </p:pic>
    </p:spTree>
    <p:extLst>
      <p:ext uri="{BB962C8B-B14F-4D97-AF65-F5344CB8AC3E}">
        <p14:creationId xmlns:p14="http://schemas.microsoft.com/office/powerpoint/2010/main" val="5591936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F455EED-C818-9A28-1EF5-0AA9D739CEB1}"/>
              </a:ext>
            </a:extLst>
          </p:cNvPr>
          <p:cNvSpPr txBox="1"/>
          <p:nvPr/>
        </p:nvSpPr>
        <p:spPr>
          <a:xfrm>
            <a:off x="632012" y="1102657"/>
            <a:ext cx="10515600" cy="5047536"/>
          </a:xfrm>
          <a:prstGeom prst="rect">
            <a:avLst/>
          </a:prstGeom>
          <a:noFill/>
        </p:spPr>
        <p:txBody>
          <a:bodyPr wrap="square" rtlCol="0">
            <a:spAutoFit/>
          </a:bodyPr>
          <a:lstStyle/>
          <a:p>
            <a:pPr algn="l" defTabSz="914446" rtl="0"/>
            <a:r>
              <a:rPr lang="es-MX" sz="2400" b="1" kern="1200" dirty="0">
                <a:solidFill>
                  <a:prstClr val="black"/>
                </a:solidFill>
                <a:latin typeface="Aptos" panose="02110004020202020204"/>
                <a:ea typeface="+mn-ea"/>
                <a:cs typeface="+mn-cs"/>
              </a:rPr>
              <a:t> </a:t>
            </a:r>
            <a:r>
              <a:rPr lang="es-MX" sz="2000" kern="1200" dirty="0">
                <a:solidFill>
                  <a:prstClr val="black"/>
                </a:solidFill>
                <a:latin typeface="Aptos" panose="02110004020202020204"/>
                <a:ea typeface="+mn-ea"/>
                <a:cs typeface="+mn-cs"/>
              </a:rPr>
              <a:t>La colaboradora </a:t>
            </a:r>
            <a:r>
              <a:rPr lang="es-MX" sz="2000" b="1" kern="1200" dirty="0">
                <a:solidFill>
                  <a:prstClr val="black"/>
                </a:solidFill>
                <a:latin typeface="Aptos" panose="02110004020202020204"/>
                <a:ea typeface="+mn-ea"/>
                <a:cs typeface="+mn-cs"/>
              </a:rPr>
              <a:t>Claudia López</a:t>
            </a:r>
            <a:r>
              <a:rPr lang="es-MX" sz="2000" kern="1200" dirty="0">
                <a:solidFill>
                  <a:prstClr val="black"/>
                </a:solidFill>
                <a:latin typeface="Aptos" panose="02110004020202020204"/>
                <a:ea typeface="+mn-ea"/>
                <a:cs typeface="+mn-cs"/>
              </a:rPr>
              <a:t>, tiene dado de alta un </a:t>
            </a:r>
            <a:r>
              <a:rPr lang="es-MX" sz="2000" b="1" kern="1200" dirty="0">
                <a:solidFill>
                  <a:prstClr val="black"/>
                </a:solidFill>
                <a:latin typeface="Aptos" panose="02110004020202020204"/>
                <a:ea typeface="+mn-ea"/>
                <a:cs typeface="+mn-cs"/>
              </a:rPr>
              <a:t>Crédito Infonavit</a:t>
            </a:r>
            <a:r>
              <a:rPr lang="es-MX" sz="2000" kern="1200" dirty="0">
                <a:solidFill>
                  <a:prstClr val="black"/>
                </a:solidFill>
                <a:latin typeface="Aptos" panose="02110004020202020204"/>
                <a:ea typeface="+mn-ea"/>
                <a:cs typeface="+mn-cs"/>
              </a:rPr>
              <a:t> de tipo </a:t>
            </a:r>
            <a:r>
              <a:rPr lang="es-MX" sz="2000" b="1" kern="1200" dirty="0">
                <a:solidFill>
                  <a:prstClr val="black"/>
                </a:solidFill>
                <a:latin typeface="Aptos" panose="02110004020202020204"/>
                <a:ea typeface="+mn-ea"/>
                <a:cs typeface="+mn-cs"/>
              </a:rPr>
              <a:t>Porcentaje</a:t>
            </a:r>
            <a:r>
              <a:rPr lang="es-MX" sz="2000" kern="1200" dirty="0">
                <a:solidFill>
                  <a:prstClr val="black"/>
                </a:solidFill>
                <a:latin typeface="Aptos" panose="02110004020202020204"/>
                <a:ea typeface="+mn-ea"/>
                <a:cs typeface="+mn-cs"/>
              </a:rPr>
              <a:t> por </a:t>
            </a:r>
            <a:r>
              <a:rPr lang="es-MX" sz="2000" b="1" kern="1200" dirty="0">
                <a:solidFill>
                  <a:prstClr val="black"/>
                </a:solidFill>
                <a:latin typeface="Aptos" panose="02110004020202020204"/>
                <a:ea typeface="+mn-ea"/>
                <a:cs typeface="+mn-cs"/>
              </a:rPr>
              <a:t>26%</a:t>
            </a:r>
            <a:r>
              <a:rPr lang="es-MX" sz="2000" kern="1200" dirty="0">
                <a:solidFill>
                  <a:prstClr val="black"/>
                </a:solidFill>
                <a:latin typeface="Aptos" panose="02110004020202020204"/>
                <a:ea typeface="+mn-ea"/>
                <a:cs typeface="+mn-cs"/>
              </a:rPr>
              <a:t>. Durante todo el periodo, no se presentó a laborar debido a problemas de enfermedad.</a:t>
            </a:r>
          </a:p>
          <a:p>
            <a:pPr algn="l" defTabSz="914446" rtl="0"/>
            <a:r>
              <a:rPr lang="es-MX" sz="2000" kern="1200" dirty="0">
                <a:solidFill>
                  <a:prstClr val="black"/>
                </a:solidFill>
                <a:latin typeface="Aptos" panose="02110004020202020204"/>
                <a:ea typeface="+mn-ea"/>
                <a:cs typeface="+mn-cs"/>
              </a:rPr>
              <a:t> </a:t>
            </a:r>
          </a:p>
          <a:p>
            <a:pPr algn="l" defTabSz="914446" rtl="0"/>
            <a:r>
              <a:rPr lang="es-MX" sz="2000" kern="1200" dirty="0">
                <a:solidFill>
                  <a:prstClr val="black"/>
                </a:solidFill>
                <a:latin typeface="Aptos" panose="02110004020202020204"/>
                <a:ea typeface="+mn-ea"/>
                <a:cs typeface="+mn-cs"/>
              </a:rPr>
              <a:t>Al realizar el cálculo del periodo, los importes se mostrarán de la siguiente manera:</a:t>
            </a:r>
          </a:p>
          <a:p>
            <a:pPr algn="l" defTabSz="914446" rtl="0"/>
            <a:r>
              <a:rPr lang="es-MX" sz="2000" kern="1200" dirty="0">
                <a:solidFill>
                  <a:prstClr val="black"/>
                </a:solidFill>
                <a:latin typeface="Aptos" panose="02110004020202020204"/>
                <a:ea typeface="+mn-ea"/>
                <a:cs typeface="+mn-cs"/>
              </a:rPr>
              <a:t> </a:t>
            </a:r>
          </a:p>
          <a:p>
            <a:pPr algn="l" defTabSz="914446" rtl="0"/>
            <a:r>
              <a:rPr lang="es-MX" sz="2000" b="1" kern="1200" dirty="0">
                <a:solidFill>
                  <a:prstClr val="black"/>
                </a:solidFill>
                <a:latin typeface="Aptos" panose="02110004020202020204"/>
                <a:ea typeface="+mn-ea"/>
                <a:cs typeface="+mn-cs"/>
              </a:rPr>
              <a:t>Tipo de periodo: </a:t>
            </a:r>
            <a:r>
              <a:rPr lang="es-MX" sz="2000" kern="1200" dirty="0">
                <a:solidFill>
                  <a:prstClr val="black"/>
                </a:solidFill>
                <a:latin typeface="Aptos" panose="02110004020202020204"/>
                <a:ea typeface="+mn-ea"/>
                <a:cs typeface="+mn-cs"/>
              </a:rPr>
              <a:t>Semanal</a:t>
            </a:r>
          </a:p>
          <a:p>
            <a:pPr algn="l" defTabSz="914446" rtl="0"/>
            <a:r>
              <a:rPr lang="es-MX" sz="2000" b="1" kern="1200" dirty="0">
                <a:solidFill>
                  <a:prstClr val="black"/>
                </a:solidFill>
                <a:latin typeface="Aptos" panose="02110004020202020204"/>
                <a:ea typeface="+mn-ea"/>
                <a:cs typeface="+mn-cs"/>
              </a:rPr>
              <a:t>Periodo: </a:t>
            </a:r>
            <a:r>
              <a:rPr lang="es-MX" sz="2000" kern="1200" dirty="0">
                <a:solidFill>
                  <a:prstClr val="black"/>
                </a:solidFill>
                <a:latin typeface="Aptos" panose="02110004020202020204"/>
                <a:ea typeface="+mn-ea"/>
                <a:cs typeface="+mn-cs"/>
              </a:rPr>
              <a:t>1</a:t>
            </a:r>
          </a:p>
          <a:p>
            <a:pPr algn="l" defTabSz="914446" rtl="0"/>
            <a:r>
              <a:rPr lang="es-MX" sz="2000" b="1" kern="1200" dirty="0">
                <a:solidFill>
                  <a:prstClr val="black"/>
                </a:solidFill>
                <a:latin typeface="Aptos" panose="02110004020202020204"/>
                <a:ea typeface="+mn-ea"/>
                <a:cs typeface="+mn-cs"/>
              </a:rPr>
              <a:t>Fecha: </a:t>
            </a:r>
            <a:r>
              <a:rPr lang="es-MX" sz="2000" kern="1200" dirty="0">
                <a:solidFill>
                  <a:prstClr val="black"/>
                </a:solidFill>
                <a:latin typeface="Aptos" panose="02110004020202020204"/>
                <a:ea typeface="+mn-ea"/>
                <a:cs typeface="+mn-cs"/>
              </a:rPr>
              <a:t>01 de enero de 2025 al 07 de enero de 2025</a:t>
            </a:r>
          </a:p>
          <a:p>
            <a:pPr algn="l" defTabSz="914446" rtl="0"/>
            <a:r>
              <a:rPr lang="es-MX" sz="2000" b="1" kern="1200" dirty="0">
                <a:solidFill>
                  <a:prstClr val="black"/>
                </a:solidFill>
                <a:latin typeface="Aptos" panose="02110004020202020204"/>
                <a:ea typeface="+mn-ea"/>
                <a:cs typeface="+mn-cs"/>
              </a:rPr>
              <a:t>Ausencias e Incapacidades: </a:t>
            </a:r>
            <a:r>
              <a:rPr lang="es-MX" sz="2000" kern="1200" dirty="0">
                <a:solidFill>
                  <a:prstClr val="black"/>
                </a:solidFill>
                <a:latin typeface="Aptos" panose="02110004020202020204"/>
                <a:ea typeface="+mn-ea"/>
                <a:cs typeface="+mn-cs"/>
              </a:rPr>
              <a:t>del 01 al 07 de enero</a:t>
            </a:r>
          </a:p>
          <a:p>
            <a:pPr algn="l" defTabSz="914446" rtl="0"/>
            <a:r>
              <a:rPr lang="es-MX" sz="2000" kern="1200" dirty="0">
                <a:solidFill>
                  <a:prstClr val="black"/>
                </a:solidFill>
                <a:latin typeface="Aptos" panose="02110004020202020204"/>
                <a:ea typeface="+mn-ea"/>
                <a:cs typeface="+mn-cs"/>
              </a:rPr>
              <a:t> </a:t>
            </a:r>
          </a:p>
          <a:p>
            <a:pPr algn="l" defTabSz="914446" rtl="0"/>
            <a:r>
              <a:rPr lang="es-MX" sz="2000" kern="1200" dirty="0">
                <a:solidFill>
                  <a:prstClr val="black"/>
                </a:solidFill>
                <a:latin typeface="Aptos" panose="02110004020202020204"/>
                <a:ea typeface="+mn-ea"/>
                <a:cs typeface="+mn-cs"/>
              </a:rPr>
              <a:t>Al consultar el recibo de nómina, con base al parámetro de la variable</a:t>
            </a:r>
            <a:r>
              <a:rPr lang="es-MX" sz="2000" b="1" kern="1200" dirty="0">
                <a:solidFill>
                  <a:prstClr val="black"/>
                </a:solidFill>
                <a:latin typeface="Aptos" panose="02110004020202020204"/>
                <a:ea typeface="+mn-ea"/>
                <a:cs typeface="+mn-cs"/>
              </a:rPr>
              <a:t> </a:t>
            </a:r>
            <a:r>
              <a:rPr lang="es-MX" sz="2000" b="1" kern="1200" dirty="0" err="1">
                <a:solidFill>
                  <a:prstClr val="black"/>
                </a:solidFill>
                <a:latin typeface="Aptos" panose="02110004020202020204"/>
                <a:ea typeface="+mn-ea"/>
                <a:cs typeface="+mn-cs"/>
              </a:rPr>
              <a:t>VInfonavit_SuspendeAmort_Aus_e_Inc</a:t>
            </a:r>
            <a:r>
              <a:rPr lang="es-MX" sz="2000" b="1" kern="1200" dirty="0">
                <a:solidFill>
                  <a:prstClr val="black"/>
                </a:solidFill>
                <a:latin typeface="Aptos" panose="02110004020202020204"/>
                <a:ea typeface="+mn-ea"/>
                <a:cs typeface="+mn-cs"/>
              </a:rPr>
              <a:t> = 0</a:t>
            </a:r>
            <a:r>
              <a:rPr lang="es-MX" sz="2000" kern="1200" dirty="0">
                <a:solidFill>
                  <a:prstClr val="black"/>
                </a:solidFill>
                <a:latin typeface="Aptos" panose="02110004020202020204"/>
                <a:ea typeface="+mn-ea"/>
                <a:cs typeface="+mn-cs"/>
              </a:rPr>
              <a:t>, visualizarás que no se están descontando las ausencias que tuvo el colaborador durante el periodo, mostrando un importe en negativo dado que el colaborador no tiene ingresos durante el periodo.</a:t>
            </a:r>
          </a:p>
          <a:p>
            <a:pPr algn="l" defTabSz="914446" rtl="0"/>
            <a:endParaRPr lang="es-MX" kern="1200" dirty="0">
              <a:solidFill>
                <a:prstClr val="black"/>
              </a:solidFill>
              <a:latin typeface="Aptos" panose="02110004020202020204"/>
              <a:ea typeface="+mn-ea"/>
              <a:cs typeface="+mn-cs"/>
            </a:endParaRPr>
          </a:p>
        </p:txBody>
      </p:sp>
    </p:spTree>
    <p:extLst>
      <p:ext uri="{BB962C8B-B14F-4D97-AF65-F5344CB8AC3E}">
        <p14:creationId xmlns:p14="http://schemas.microsoft.com/office/powerpoint/2010/main" val="27914326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Texto, Aplicación, Correo electrónico&#10;&#10;El contenido generado por IA puede ser incorrecto.">
            <a:extLst>
              <a:ext uri="{FF2B5EF4-FFF2-40B4-BE49-F238E27FC236}">
                <a16:creationId xmlns:a16="http://schemas.microsoft.com/office/drawing/2014/main" id="{F6CC87FE-83A9-AFAF-9E48-B185824B9C6D}"/>
              </a:ext>
            </a:extLst>
          </p:cNvPr>
          <p:cNvPicPr>
            <a:picLocks noChangeAspect="1"/>
          </p:cNvPicPr>
          <p:nvPr/>
        </p:nvPicPr>
        <p:blipFill>
          <a:blip r:embed="rId2"/>
          <a:stretch>
            <a:fillRect/>
          </a:stretch>
        </p:blipFill>
        <p:spPr>
          <a:xfrm>
            <a:off x="643468" y="920835"/>
            <a:ext cx="10905066" cy="5016331"/>
          </a:xfrm>
          <a:prstGeom prst="rect">
            <a:avLst/>
          </a:prstGeom>
        </p:spPr>
      </p:pic>
    </p:spTree>
    <p:extLst>
      <p:ext uri="{BB962C8B-B14F-4D97-AF65-F5344CB8AC3E}">
        <p14:creationId xmlns:p14="http://schemas.microsoft.com/office/powerpoint/2010/main" val="36130372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Tabla&#10;&#10;El contenido generado por IA puede ser incorrecto.">
            <a:extLst>
              <a:ext uri="{FF2B5EF4-FFF2-40B4-BE49-F238E27FC236}">
                <a16:creationId xmlns:a16="http://schemas.microsoft.com/office/drawing/2014/main" id="{1F122983-A458-6312-3B2E-FA031564D8F7}"/>
              </a:ext>
            </a:extLst>
          </p:cNvPr>
          <p:cNvPicPr>
            <a:picLocks noChangeAspect="1"/>
          </p:cNvPicPr>
          <p:nvPr/>
        </p:nvPicPr>
        <p:blipFill>
          <a:blip r:embed="rId2"/>
          <a:stretch>
            <a:fillRect/>
          </a:stretch>
        </p:blipFill>
        <p:spPr>
          <a:xfrm>
            <a:off x="643468" y="1116106"/>
            <a:ext cx="10905066" cy="4984636"/>
          </a:xfrm>
          <a:prstGeom prst="rect">
            <a:avLst/>
          </a:prstGeom>
        </p:spPr>
      </p:pic>
    </p:spTree>
    <p:extLst>
      <p:ext uri="{BB962C8B-B14F-4D97-AF65-F5344CB8AC3E}">
        <p14:creationId xmlns:p14="http://schemas.microsoft.com/office/powerpoint/2010/main" val="6995801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F40D3B7D-2695-12B1-04D5-FE2C9E04C5A0}"/>
              </a:ext>
            </a:extLst>
          </p:cNvPr>
          <p:cNvSpPr txBox="1"/>
          <p:nvPr/>
        </p:nvSpPr>
        <p:spPr>
          <a:xfrm>
            <a:off x="872198" y="470828"/>
            <a:ext cx="10818055" cy="5078313"/>
          </a:xfrm>
          <a:prstGeom prst="rect">
            <a:avLst/>
          </a:prstGeom>
          <a:noFill/>
        </p:spPr>
        <p:txBody>
          <a:bodyPr wrap="square">
            <a:spAutoFit/>
          </a:bodyPr>
          <a:lstStyle/>
          <a:p>
            <a:pPr algn="l" defTabSz="914446" rtl="0"/>
            <a:r>
              <a:rPr lang="es-MX" kern="1200" dirty="0" err="1">
                <a:solidFill>
                  <a:srgbClr val="FF0000"/>
                </a:solidFill>
                <a:latin typeface="Aptos" panose="02110004020202020204"/>
                <a:ea typeface="+mn-ea"/>
                <a:cs typeface="+mn-cs"/>
              </a:rPr>
              <a:t>VInfonavit_SuspendeAmort_Aus_e_Inc</a:t>
            </a:r>
            <a:r>
              <a:rPr lang="es-MX" kern="1200" dirty="0">
                <a:solidFill>
                  <a:srgbClr val="FF0000"/>
                </a:solidFill>
                <a:latin typeface="Aptos" panose="02110004020202020204"/>
                <a:ea typeface="+mn-ea"/>
                <a:cs typeface="+mn-cs"/>
              </a:rPr>
              <a:t> = 1</a:t>
            </a:r>
          </a:p>
          <a:p>
            <a:pPr algn="l" defTabSz="914446" rtl="0"/>
            <a:endParaRPr lang="es-MX" kern="1200" dirty="0">
              <a:solidFill>
                <a:srgbClr val="FF0000"/>
              </a:solidFill>
              <a:latin typeface="Aptos" panose="02110004020202020204"/>
              <a:ea typeface="+mn-ea"/>
              <a:cs typeface="+mn-cs"/>
            </a:endParaRPr>
          </a:p>
          <a:p>
            <a:pPr algn="l" defTabSz="914446" rtl="0"/>
            <a:r>
              <a:rPr lang="es-MX" kern="1200" dirty="0">
                <a:solidFill>
                  <a:prstClr val="black"/>
                </a:solidFill>
                <a:latin typeface="Aptos" panose="02110004020202020204"/>
                <a:ea typeface="+mn-ea"/>
                <a:cs typeface="+mn-cs"/>
              </a:rPr>
              <a:t>A continuación, te mostramos el detalle del cálculo como lo hacía anteriormente según lo indicado en la Ley de Infonavit.</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   La colaboradora Claudia López, tiene dado de alta un Crédito Infonavit de tipo Porcentaje por 26%. Durante el periodo, registró 3 ausencias por         enfermedad.</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realizar el cálculo del periodo, los importes se mostrarán de la siguiente manera:</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Tipo de periodo: Semanal</a:t>
            </a:r>
          </a:p>
          <a:p>
            <a:pPr algn="l" defTabSz="914446" rtl="0"/>
            <a:r>
              <a:rPr lang="es-MX" kern="1200" dirty="0">
                <a:solidFill>
                  <a:prstClr val="black"/>
                </a:solidFill>
                <a:latin typeface="Aptos" panose="02110004020202020204"/>
                <a:ea typeface="+mn-ea"/>
                <a:cs typeface="+mn-cs"/>
              </a:rPr>
              <a:t>Periodo: 1</a:t>
            </a:r>
          </a:p>
          <a:p>
            <a:pPr algn="l" defTabSz="914446" rtl="0"/>
            <a:r>
              <a:rPr lang="es-MX" kern="1200" dirty="0">
                <a:solidFill>
                  <a:prstClr val="black"/>
                </a:solidFill>
                <a:latin typeface="Aptos" panose="02110004020202020204"/>
                <a:ea typeface="+mn-ea"/>
                <a:cs typeface="+mn-cs"/>
              </a:rPr>
              <a:t>Fecha: 01 de enero de 2025 al 07 de enero de 2025</a:t>
            </a:r>
          </a:p>
          <a:p>
            <a:pPr algn="l" defTabSz="914446" rtl="0"/>
            <a:r>
              <a:rPr lang="es-MX" kern="1200" dirty="0">
                <a:solidFill>
                  <a:prstClr val="black"/>
                </a:solidFill>
                <a:latin typeface="Aptos" panose="02110004020202020204"/>
                <a:ea typeface="+mn-ea"/>
                <a:cs typeface="+mn-cs"/>
              </a:rPr>
              <a:t>Ausencias e Incapacidades: 03, 04 y 06 de enero</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consultar el recibo de nómina, con base al parámetro de la variable </a:t>
            </a:r>
            <a:r>
              <a:rPr lang="es-MX" kern="1200" dirty="0" err="1">
                <a:solidFill>
                  <a:prstClr val="black"/>
                </a:solidFill>
                <a:latin typeface="Aptos" panose="02110004020202020204"/>
                <a:ea typeface="+mn-ea"/>
                <a:cs typeface="+mn-cs"/>
              </a:rPr>
              <a:t>VInfonavit_SuspendeAmort_Aus_e_Inc</a:t>
            </a:r>
            <a:r>
              <a:rPr lang="es-MX" kern="1200" dirty="0">
                <a:solidFill>
                  <a:prstClr val="black"/>
                </a:solidFill>
                <a:latin typeface="Aptos" panose="02110004020202020204"/>
                <a:ea typeface="+mn-ea"/>
                <a:cs typeface="+mn-cs"/>
              </a:rPr>
              <a:t> = 1, visualizarás se están descontando las ausencias que tuvo el colaborador durante el periodo.</a:t>
            </a:r>
          </a:p>
        </p:txBody>
      </p:sp>
    </p:spTree>
    <p:extLst>
      <p:ext uri="{BB962C8B-B14F-4D97-AF65-F5344CB8AC3E}">
        <p14:creationId xmlns:p14="http://schemas.microsoft.com/office/powerpoint/2010/main" val="296081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Texto, Aplicación, Correo electrónico&#10;&#10;El contenido generado por IA puede ser incorrecto.">
            <a:extLst>
              <a:ext uri="{FF2B5EF4-FFF2-40B4-BE49-F238E27FC236}">
                <a16:creationId xmlns:a16="http://schemas.microsoft.com/office/drawing/2014/main" id="{51ABE83D-83C5-EE35-5484-45E2D6A69CA7}"/>
              </a:ext>
            </a:extLst>
          </p:cNvPr>
          <p:cNvPicPr>
            <a:picLocks noChangeAspect="1"/>
          </p:cNvPicPr>
          <p:nvPr/>
        </p:nvPicPr>
        <p:blipFill>
          <a:blip r:embed="rId2"/>
          <a:stretch>
            <a:fillRect/>
          </a:stretch>
        </p:blipFill>
        <p:spPr>
          <a:xfrm>
            <a:off x="643468" y="648208"/>
            <a:ext cx="10905066" cy="5561582"/>
          </a:xfrm>
          <a:prstGeom prst="rect">
            <a:avLst/>
          </a:prstGeom>
        </p:spPr>
      </p:pic>
    </p:spTree>
    <p:extLst>
      <p:ext uri="{BB962C8B-B14F-4D97-AF65-F5344CB8AC3E}">
        <p14:creationId xmlns:p14="http://schemas.microsoft.com/office/powerpoint/2010/main" val="5467770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80E878D-44EA-4B1A-EEB3-78EFB3799A98}"/>
              </a:ext>
            </a:extLst>
          </p:cNvPr>
          <p:cNvSpPr txBox="1"/>
          <p:nvPr/>
        </p:nvSpPr>
        <p:spPr>
          <a:xfrm>
            <a:off x="1008184" y="1459907"/>
            <a:ext cx="10175630" cy="767904"/>
          </a:xfrm>
          <a:prstGeom prst="rect">
            <a:avLst/>
          </a:prstGeom>
        </p:spPr>
        <p:txBody>
          <a:bodyPr vert="horz" lIns="91440" tIns="45720" rIns="91440" bIns="45720" rtlCol="0" anchor="ctr">
            <a:normAutofit/>
          </a:bodyPr>
          <a:lstStyle/>
          <a:p>
            <a:pPr indent="-228611" algn="ctr" defTabSz="914446" rtl="0">
              <a:lnSpc>
                <a:spcPct val="90000"/>
              </a:lnSpc>
              <a:spcAft>
                <a:spcPts val="600"/>
              </a:spcAft>
              <a:buFont typeface="Arial" panose="020B0604020202020204" pitchFamily="34" charset="0"/>
              <a:buChar char="•"/>
            </a:pPr>
            <a:r>
              <a:rPr lang="en-US" sz="1600" kern="1200">
                <a:solidFill>
                  <a:prstClr val="black"/>
                </a:solidFill>
                <a:latin typeface="Aptos" panose="02110004020202020204"/>
                <a:ea typeface="+mn-ea"/>
                <a:cs typeface="+mn-cs"/>
              </a:rPr>
              <a:t>Al consultar la BITÁCORA DE SIMULACIÓN INFONAVIT, el parámetro Ausencias e Incapacidades a descontar, se mostrará en 3, correspondientes a las ausencias registradas del colaborador durante el periodo.</a:t>
            </a:r>
          </a:p>
        </p:txBody>
      </p:sp>
      <p:pic>
        <p:nvPicPr>
          <p:cNvPr id="6" name="Imagen 5" descr="Tabla&#10;&#10;El contenido generado por IA puede ser incorrecto.">
            <a:extLst>
              <a:ext uri="{FF2B5EF4-FFF2-40B4-BE49-F238E27FC236}">
                <a16:creationId xmlns:a16="http://schemas.microsoft.com/office/drawing/2014/main" id="{8B970AEB-6ADC-1CB5-A541-F95351EEAA39}"/>
              </a:ext>
            </a:extLst>
          </p:cNvPr>
          <p:cNvPicPr>
            <a:picLocks noChangeAspect="1"/>
          </p:cNvPicPr>
          <p:nvPr/>
        </p:nvPicPr>
        <p:blipFill>
          <a:blip r:embed="rId2"/>
          <a:stretch>
            <a:fillRect/>
          </a:stretch>
        </p:blipFill>
        <p:spPr>
          <a:xfrm>
            <a:off x="1966610" y="2405150"/>
            <a:ext cx="8252685" cy="3899393"/>
          </a:xfrm>
          <a:prstGeom prst="rect">
            <a:avLst/>
          </a:prstGeom>
        </p:spPr>
      </p:pic>
    </p:spTree>
    <p:extLst>
      <p:ext uri="{BB962C8B-B14F-4D97-AF65-F5344CB8AC3E}">
        <p14:creationId xmlns:p14="http://schemas.microsoft.com/office/powerpoint/2010/main" val="17742554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6BD4EF18-A8DC-212F-DAB8-16E837E86FBD}"/>
              </a:ext>
            </a:extLst>
          </p:cNvPr>
          <p:cNvSpPr txBox="1"/>
          <p:nvPr/>
        </p:nvSpPr>
        <p:spPr>
          <a:xfrm>
            <a:off x="820271" y="1306702"/>
            <a:ext cx="10569388" cy="3693319"/>
          </a:xfrm>
          <a:prstGeom prst="rect">
            <a:avLst/>
          </a:prstGeom>
          <a:noFill/>
        </p:spPr>
        <p:txBody>
          <a:bodyPr wrap="square">
            <a:spAutoFit/>
          </a:bodyPr>
          <a:lstStyle/>
          <a:p>
            <a:pPr algn="l" defTabSz="914446" rtl="0"/>
            <a:r>
              <a:rPr lang="es-MX" kern="1200" dirty="0">
                <a:solidFill>
                  <a:prstClr val="black"/>
                </a:solidFill>
                <a:latin typeface="Aptos" panose="02110004020202020204"/>
                <a:ea typeface="+mn-ea"/>
                <a:cs typeface="+mn-cs"/>
              </a:rPr>
              <a:t> La colaboradora Claudia López, tiene dado de alta un Crédito Infonavit de tipo Porcentaje por 26%. Durante todo el periodo, no se presentó a laborar debido a problemas de enfermedad.</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realizar el cálculo del periodo, los importes se mostrarán de la siguiente manera:</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Tipo de periodo: Semanal</a:t>
            </a:r>
          </a:p>
          <a:p>
            <a:pPr algn="l" defTabSz="914446" rtl="0"/>
            <a:r>
              <a:rPr lang="es-MX" kern="1200" dirty="0">
                <a:solidFill>
                  <a:prstClr val="black"/>
                </a:solidFill>
                <a:latin typeface="Aptos" panose="02110004020202020204"/>
                <a:ea typeface="+mn-ea"/>
                <a:cs typeface="+mn-cs"/>
              </a:rPr>
              <a:t>Periodo: 1</a:t>
            </a:r>
          </a:p>
          <a:p>
            <a:pPr algn="l" defTabSz="914446" rtl="0"/>
            <a:r>
              <a:rPr lang="es-MX" kern="1200" dirty="0">
                <a:solidFill>
                  <a:prstClr val="black"/>
                </a:solidFill>
                <a:latin typeface="Aptos" panose="02110004020202020204"/>
                <a:ea typeface="+mn-ea"/>
                <a:cs typeface="+mn-cs"/>
              </a:rPr>
              <a:t>Fecha: 01 de enero de 2025 al 07 de enero de 2025</a:t>
            </a:r>
          </a:p>
          <a:p>
            <a:pPr algn="l" defTabSz="914446" rtl="0"/>
            <a:r>
              <a:rPr lang="es-MX" kern="1200" dirty="0">
                <a:solidFill>
                  <a:prstClr val="black"/>
                </a:solidFill>
                <a:latin typeface="Aptos" panose="02110004020202020204"/>
                <a:ea typeface="+mn-ea"/>
                <a:cs typeface="+mn-cs"/>
              </a:rPr>
              <a:t>Ausencias e Incapacidades: del 01 al 07 de enero</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consultar el recibo de nómina, con base al parámetro de la variable </a:t>
            </a:r>
            <a:r>
              <a:rPr lang="es-MX" kern="1200" dirty="0" err="1">
                <a:solidFill>
                  <a:prstClr val="black"/>
                </a:solidFill>
                <a:latin typeface="Aptos" panose="02110004020202020204"/>
                <a:ea typeface="+mn-ea"/>
                <a:cs typeface="+mn-cs"/>
              </a:rPr>
              <a:t>VInfonavit_SuspendeAmort_Aus_e_Inc</a:t>
            </a:r>
            <a:r>
              <a:rPr lang="es-MX" kern="1200" dirty="0">
                <a:solidFill>
                  <a:prstClr val="black"/>
                </a:solidFill>
                <a:latin typeface="Aptos" panose="02110004020202020204"/>
                <a:ea typeface="+mn-ea"/>
                <a:cs typeface="+mn-cs"/>
              </a:rPr>
              <a:t> = 1, visualizarás que se descontaron las ausencias que tuvo el colaborador durante el periodo, por lo que, el cálculo de Infonavit queda en $0.00.</a:t>
            </a:r>
          </a:p>
        </p:txBody>
      </p:sp>
    </p:spTree>
    <p:extLst>
      <p:ext uri="{BB962C8B-B14F-4D97-AF65-F5344CB8AC3E}">
        <p14:creationId xmlns:p14="http://schemas.microsoft.com/office/powerpoint/2010/main" val="41028998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Texto, Aplicación, Correo electrónico&#10;&#10;El contenido generado por IA puede ser incorrecto.">
            <a:extLst>
              <a:ext uri="{FF2B5EF4-FFF2-40B4-BE49-F238E27FC236}">
                <a16:creationId xmlns:a16="http://schemas.microsoft.com/office/drawing/2014/main" id="{4874A08F-E778-AB92-4073-6B59BE8FCC25}"/>
              </a:ext>
            </a:extLst>
          </p:cNvPr>
          <p:cNvPicPr>
            <a:picLocks noChangeAspect="1"/>
          </p:cNvPicPr>
          <p:nvPr/>
        </p:nvPicPr>
        <p:blipFill>
          <a:blip r:embed="rId2"/>
          <a:stretch>
            <a:fillRect/>
          </a:stretch>
        </p:blipFill>
        <p:spPr>
          <a:xfrm>
            <a:off x="643468" y="1264024"/>
            <a:ext cx="10905066" cy="4836718"/>
          </a:xfrm>
          <a:prstGeom prst="rect">
            <a:avLst/>
          </a:prstGeom>
        </p:spPr>
      </p:pic>
    </p:spTree>
    <p:extLst>
      <p:ext uri="{BB962C8B-B14F-4D97-AF65-F5344CB8AC3E}">
        <p14:creationId xmlns:p14="http://schemas.microsoft.com/office/powerpoint/2010/main" val="13543856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8E4FB5DE-4392-379E-6ADB-5E99B8861AD4}"/>
              </a:ext>
            </a:extLst>
          </p:cNvPr>
          <p:cNvSpPr txBox="1"/>
          <p:nvPr/>
        </p:nvSpPr>
        <p:spPr>
          <a:xfrm>
            <a:off x="887506" y="879015"/>
            <a:ext cx="10690412" cy="923330"/>
          </a:xfrm>
          <a:prstGeom prst="rect">
            <a:avLst/>
          </a:prstGeom>
          <a:noFill/>
        </p:spPr>
        <p:txBody>
          <a:bodyPr wrap="square">
            <a:spAutoFit/>
          </a:bodyPr>
          <a:lstStyle/>
          <a:p>
            <a:pPr algn="l" defTabSz="914446" rtl="0"/>
            <a:r>
              <a:rPr lang="es-MX" kern="1200" dirty="0">
                <a:solidFill>
                  <a:prstClr val="black"/>
                </a:solidFill>
                <a:latin typeface="Aptos" panose="02110004020202020204"/>
                <a:ea typeface="+mn-ea"/>
                <a:cs typeface="+mn-cs"/>
              </a:rPr>
              <a:t>Al consultar la BITÁCORA DE SIMULACIÓN INFONAVIT, el parámetro Ausencias e Incapacidades a descontar, se mostrará en 7,  correspondientes a las ausencias registradas del colaborador durante el periodo.</a:t>
            </a:r>
          </a:p>
        </p:txBody>
      </p:sp>
      <p:pic>
        <p:nvPicPr>
          <p:cNvPr id="7" name="Imagen 6">
            <a:extLst>
              <a:ext uri="{FF2B5EF4-FFF2-40B4-BE49-F238E27FC236}">
                <a16:creationId xmlns:a16="http://schemas.microsoft.com/office/drawing/2014/main" id="{2FA28FCA-7C1B-AF18-9AAE-F9D7F619095E}"/>
              </a:ext>
            </a:extLst>
          </p:cNvPr>
          <p:cNvPicPr>
            <a:picLocks noChangeAspect="1"/>
          </p:cNvPicPr>
          <p:nvPr/>
        </p:nvPicPr>
        <p:blipFill>
          <a:blip r:embed="rId2"/>
          <a:stretch>
            <a:fillRect/>
          </a:stretch>
        </p:blipFill>
        <p:spPr>
          <a:xfrm>
            <a:off x="887507" y="1707776"/>
            <a:ext cx="10534999" cy="4746812"/>
          </a:xfrm>
          <a:prstGeom prst="rect">
            <a:avLst/>
          </a:prstGeom>
        </p:spPr>
      </p:pic>
    </p:spTree>
    <p:extLst>
      <p:ext uri="{BB962C8B-B14F-4D97-AF65-F5344CB8AC3E}">
        <p14:creationId xmlns:p14="http://schemas.microsoft.com/office/powerpoint/2010/main" val="2778432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Escala de tiempo&#10;&#10;El contenido generado por IA puede ser incorrecto.">
            <a:extLst>
              <a:ext uri="{FF2B5EF4-FFF2-40B4-BE49-F238E27FC236}">
                <a16:creationId xmlns:a16="http://schemas.microsoft.com/office/drawing/2014/main" id="{B6750A5D-76EE-786A-68A7-E44F82B936C3}"/>
              </a:ext>
            </a:extLst>
          </p:cNvPr>
          <p:cNvPicPr>
            <a:picLocks noChangeAspect="1"/>
          </p:cNvPicPr>
          <p:nvPr/>
        </p:nvPicPr>
        <p:blipFill>
          <a:blip r:embed="rId2"/>
          <a:stretch>
            <a:fillRect/>
          </a:stretch>
        </p:blipFill>
        <p:spPr>
          <a:xfrm>
            <a:off x="643468" y="1534244"/>
            <a:ext cx="10905066" cy="3789510"/>
          </a:xfrm>
          <a:prstGeom prst="rect">
            <a:avLst/>
          </a:prstGeom>
        </p:spPr>
      </p:pic>
    </p:spTree>
    <p:extLst>
      <p:ext uri="{BB962C8B-B14F-4D97-AF65-F5344CB8AC3E}">
        <p14:creationId xmlns:p14="http://schemas.microsoft.com/office/powerpoint/2010/main" val="32692567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26DB21B7-7A5B-A194-2893-AF60F1DE20C5}"/>
              </a:ext>
            </a:extLst>
          </p:cNvPr>
          <p:cNvSpPr txBox="1"/>
          <p:nvPr/>
        </p:nvSpPr>
        <p:spPr>
          <a:xfrm>
            <a:off x="699247" y="1028344"/>
            <a:ext cx="10650071" cy="3970318"/>
          </a:xfrm>
          <a:prstGeom prst="rect">
            <a:avLst/>
          </a:prstGeom>
          <a:noFill/>
        </p:spPr>
        <p:txBody>
          <a:bodyPr wrap="square">
            <a:spAutoFit/>
          </a:bodyPr>
          <a:lstStyle/>
          <a:p>
            <a:pPr algn="l" defTabSz="914446" rtl="0"/>
            <a:r>
              <a:rPr lang="es-MX" kern="1200" dirty="0">
                <a:solidFill>
                  <a:prstClr val="black"/>
                </a:solidFill>
                <a:latin typeface="Aptos" panose="02110004020202020204"/>
                <a:ea typeface="+mn-ea"/>
                <a:cs typeface="+mn-cs"/>
              </a:rPr>
              <a:t>La colaboradora Claudia López, tiene dado de alta un Crédito Infonavit de tipo Factor descuento por el 35%. Durante el periodo, registró 3 ausencias por         enfermedad.</a:t>
            </a:r>
          </a:p>
          <a:p>
            <a:pPr algn="l" defTabSz="914446" rtl="0"/>
            <a:endParaRPr lang="es-MX" kern="1200" dirty="0">
              <a:solidFill>
                <a:prstClr val="black"/>
              </a:solidFill>
              <a:latin typeface="Aptos" panose="02110004020202020204"/>
              <a:ea typeface="+mn-ea"/>
              <a:cs typeface="+mn-cs"/>
            </a:endParaRP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realizar el cálculo del periodo, los importes se mostrarán de la siguiente manera:</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Tipo de periodo: Semanal</a:t>
            </a:r>
          </a:p>
          <a:p>
            <a:pPr algn="l" defTabSz="914446" rtl="0"/>
            <a:r>
              <a:rPr lang="es-MX" kern="1200" dirty="0">
                <a:solidFill>
                  <a:prstClr val="black"/>
                </a:solidFill>
                <a:latin typeface="Aptos" panose="02110004020202020204"/>
                <a:ea typeface="+mn-ea"/>
                <a:cs typeface="+mn-cs"/>
              </a:rPr>
              <a:t>Periodo: 1</a:t>
            </a:r>
          </a:p>
          <a:p>
            <a:pPr algn="l" defTabSz="914446" rtl="0"/>
            <a:r>
              <a:rPr lang="es-MX" kern="1200" dirty="0">
                <a:solidFill>
                  <a:prstClr val="black"/>
                </a:solidFill>
                <a:latin typeface="Aptos" panose="02110004020202020204"/>
                <a:ea typeface="+mn-ea"/>
                <a:cs typeface="+mn-cs"/>
              </a:rPr>
              <a:t>Fecha: 01 de enero de 2025 al 07 de enero de 2025</a:t>
            </a:r>
          </a:p>
          <a:p>
            <a:pPr algn="l" defTabSz="914446" rtl="0"/>
            <a:r>
              <a:rPr lang="es-MX" kern="1200" dirty="0">
                <a:solidFill>
                  <a:prstClr val="black"/>
                </a:solidFill>
                <a:latin typeface="Aptos" panose="02110004020202020204"/>
                <a:ea typeface="+mn-ea"/>
                <a:cs typeface="+mn-cs"/>
              </a:rPr>
              <a:t>Ausencias e Incapacidades: 03, 04 y 06 de enero</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consultar el recibo de nómina, con base al parámetro de la variable </a:t>
            </a:r>
            <a:r>
              <a:rPr lang="es-MX" kern="1200" dirty="0" err="1">
                <a:solidFill>
                  <a:prstClr val="black"/>
                </a:solidFill>
                <a:latin typeface="Aptos" panose="02110004020202020204"/>
                <a:ea typeface="+mn-ea"/>
                <a:cs typeface="+mn-cs"/>
              </a:rPr>
              <a:t>VInfonavit_SuspendeAmort_Aus_e_Inc</a:t>
            </a:r>
            <a:r>
              <a:rPr lang="es-MX" kern="1200" dirty="0">
                <a:solidFill>
                  <a:prstClr val="black"/>
                </a:solidFill>
                <a:latin typeface="Aptos" panose="02110004020202020204"/>
                <a:ea typeface="+mn-ea"/>
                <a:cs typeface="+mn-cs"/>
              </a:rPr>
              <a:t> = 0, visualizarás que no se están descontando las ausencias que tuvo el colaborador durante el periodo.</a:t>
            </a:r>
          </a:p>
        </p:txBody>
      </p:sp>
    </p:spTree>
    <p:extLst>
      <p:ext uri="{BB962C8B-B14F-4D97-AF65-F5344CB8AC3E}">
        <p14:creationId xmlns:p14="http://schemas.microsoft.com/office/powerpoint/2010/main" val="26179358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Texto, Aplicación, Correo electrónico&#10;&#10;El contenido generado por IA puede ser incorrecto.">
            <a:extLst>
              <a:ext uri="{FF2B5EF4-FFF2-40B4-BE49-F238E27FC236}">
                <a16:creationId xmlns:a16="http://schemas.microsoft.com/office/drawing/2014/main" id="{21883CA8-48F7-E52D-1E43-70F20291644E}"/>
              </a:ext>
            </a:extLst>
          </p:cNvPr>
          <p:cNvPicPr>
            <a:picLocks noChangeAspect="1"/>
          </p:cNvPicPr>
          <p:nvPr/>
        </p:nvPicPr>
        <p:blipFill>
          <a:blip r:embed="rId2"/>
          <a:stretch>
            <a:fillRect/>
          </a:stretch>
        </p:blipFill>
        <p:spPr>
          <a:xfrm>
            <a:off x="643468" y="1029885"/>
            <a:ext cx="10905066" cy="4798228"/>
          </a:xfrm>
          <a:prstGeom prst="rect">
            <a:avLst/>
          </a:prstGeom>
        </p:spPr>
      </p:pic>
    </p:spTree>
    <p:extLst>
      <p:ext uri="{BB962C8B-B14F-4D97-AF65-F5344CB8AC3E}">
        <p14:creationId xmlns:p14="http://schemas.microsoft.com/office/powerpoint/2010/main" val="30357484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F166F863-1C8C-FB64-266D-30920BFD922E}"/>
              </a:ext>
            </a:extLst>
          </p:cNvPr>
          <p:cNvSpPr txBox="1"/>
          <p:nvPr/>
        </p:nvSpPr>
        <p:spPr>
          <a:xfrm>
            <a:off x="838200" y="601663"/>
            <a:ext cx="10515600" cy="1505883"/>
          </a:xfrm>
          <a:prstGeom prst="rect">
            <a:avLst/>
          </a:prstGeom>
        </p:spPr>
        <p:txBody>
          <a:bodyPr vert="horz" lIns="91440" tIns="45720" rIns="91440" bIns="45720" rtlCol="0" anchor="ctr">
            <a:normAutofit/>
          </a:bodyPr>
          <a:lstStyle/>
          <a:p>
            <a:pPr algn="l" defTabSz="914446" rtl="0">
              <a:lnSpc>
                <a:spcPct val="90000"/>
              </a:lnSpc>
              <a:spcBef>
                <a:spcPct val="0"/>
              </a:spcBef>
              <a:spcAft>
                <a:spcPts val="600"/>
              </a:spcAft>
            </a:pPr>
            <a:r>
              <a:rPr lang="en-US" sz="2400" kern="1200" dirty="0">
                <a:solidFill>
                  <a:prstClr val="black"/>
                </a:solidFill>
                <a:latin typeface="Aptos Display" panose="02110004020202020204"/>
                <a:ea typeface="+mn-ea"/>
                <a:cs typeface="+mn-cs"/>
              </a:rPr>
              <a:t>Al </a:t>
            </a:r>
            <a:r>
              <a:rPr lang="en-US" sz="2400" kern="1200" dirty="0" err="1">
                <a:solidFill>
                  <a:prstClr val="black"/>
                </a:solidFill>
                <a:latin typeface="Aptos Display" panose="02110004020202020204"/>
                <a:ea typeface="+mn-ea"/>
                <a:cs typeface="+mn-cs"/>
              </a:rPr>
              <a:t>consultar</a:t>
            </a:r>
            <a:r>
              <a:rPr lang="en-US" sz="2400" kern="1200" dirty="0">
                <a:solidFill>
                  <a:prstClr val="black"/>
                </a:solidFill>
                <a:latin typeface="Aptos Display" panose="02110004020202020204"/>
                <a:ea typeface="+mn-ea"/>
                <a:cs typeface="+mn-cs"/>
              </a:rPr>
              <a:t> la BITÁCORA DE SIMULACIÓN INFONAVIT, </a:t>
            </a:r>
            <a:r>
              <a:rPr lang="en-US" sz="2400" kern="1200" dirty="0" err="1">
                <a:solidFill>
                  <a:prstClr val="black"/>
                </a:solidFill>
                <a:latin typeface="Aptos Display" panose="02110004020202020204"/>
                <a:ea typeface="+mn-ea"/>
                <a:cs typeface="+mn-cs"/>
              </a:rPr>
              <a:t>el</a:t>
            </a:r>
            <a:r>
              <a:rPr lang="en-US" sz="2400" kern="1200" dirty="0">
                <a:solidFill>
                  <a:prstClr val="black"/>
                </a:solidFill>
                <a:latin typeface="Aptos Display" panose="02110004020202020204"/>
                <a:ea typeface="+mn-ea"/>
                <a:cs typeface="+mn-cs"/>
              </a:rPr>
              <a:t> </a:t>
            </a:r>
            <a:r>
              <a:rPr lang="en-US" sz="2400" kern="1200" dirty="0" err="1">
                <a:solidFill>
                  <a:prstClr val="black"/>
                </a:solidFill>
                <a:latin typeface="Aptos Display" panose="02110004020202020204"/>
                <a:ea typeface="+mn-ea"/>
                <a:cs typeface="+mn-cs"/>
              </a:rPr>
              <a:t>parámetro</a:t>
            </a:r>
            <a:r>
              <a:rPr lang="en-US" sz="2400" kern="1200" dirty="0">
                <a:solidFill>
                  <a:prstClr val="black"/>
                </a:solidFill>
                <a:latin typeface="Aptos Display" panose="02110004020202020204"/>
                <a:ea typeface="+mn-ea"/>
                <a:cs typeface="+mn-cs"/>
              </a:rPr>
              <a:t> </a:t>
            </a:r>
            <a:r>
              <a:rPr lang="en-US" sz="2400" kern="1200" dirty="0" err="1">
                <a:solidFill>
                  <a:prstClr val="black"/>
                </a:solidFill>
                <a:latin typeface="Aptos Display" panose="02110004020202020204"/>
                <a:ea typeface="+mn-ea"/>
                <a:cs typeface="+mn-cs"/>
              </a:rPr>
              <a:t>Ausencias</a:t>
            </a:r>
            <a:r>
              <a:rPr lang="en-US" sz="2400" kern="1200" dirty="0">
                <a:solidFill>
                  <a:prstClr val="black"/>
                </a:solidFill>
                <a:latin typeface="Aptos Display" panose="02110004020202020204"/>
                <a:ea typeface="+mn-ea"/>
                <a:cs typeface="+mn-cs"/>
              </a:rPr>
              <a:t> e </a:t>
            </a:r>
            <a:r>
              <a:rPr lang="en-US" sz="2400" kern="1200" dirty="0" err="1">
                <a:solidFill>
                  <a:prstClr val="black"/>
                </a:solidFill>
                <a:latin typeface="Aptos Display" panose="02110004020202020204"/>
                <a:ea typeface="+mn-ea"/>
                <a:cs typeface="+mn-cs"/>
              </a:rPr>
              <a:t>Incapacidades</a:t>
            </a:r>
            <a:r>
              <a:rPr lang="en-US" sz="2400" kern="1200" dirty="0">
                <a:solidFill>
                  <a:prstClr val="black"/>
                </a:solidFill>
                <a:latin typeface="Aptos Display" panose="02110004020202020204"/>
                <a:ea typeface="+mn-ea"/>
                <a:cs typeface="+mn-cs"/>
              </a:rPr>
              <a:t> a </a:t>
            </a:r>
            <a:r>
              <a:rPr lang="en-US" sz="2400" kern="1200" dirty="0" err="1">
                <a:solidFill>
                  <a:prstClr val="black"/>
                </a:solidFill>
                <a:latin typeface="Aptos Display" panose="02110004020202020204"/>
                <a:ea typeface="+mn-ea"/>
                <a:cs typeface="+mn-cs"/>
              </a:rPr>
              <a:t>descontar</a:t>
            </a:r>
            <a:r>
              <a:rPr lang="en-US" sz="2400" kern="1200" dirty="0">
                <a:solidFill>
                  <a:prstClr val="black"/>
                </a:solidFill>
                <a:latin typeface="Aptos Display" panose="02110004020202020204"/>
                <a:ea typeface="+mn-ea"/>
                <a:cs typeface="+mn-cs"/>
              </a:rPr>
              <a:t>, se </a:t>
            </a:r>
            <a:r>
              <a:rPr lang="en-US" sz="2400" kern="1200" dirty="0" err="1">
                <a:solidFill>
                  <a:prstClr val="black"/>
                </a:solidFill>
                <a:latin typeface="Aptos Display" panose="02110004020202020204"/>
                <a:ea typeface="+mn-ea"/>
                <a:cs typeface="+mn-cs"/>
              </a:rPr>
              <a:t>mostrará</a:t>
            </a:r>
            <a:r>
              <a:rPr lang="en-US" sz="2400" kern="1200" dirty="0">
                <a:solidFill>
                  <a:prstClr val="black"/>
                </a:solidFill>
                <a:latin typeface="Aptos Display" panose="02110004020202020204"/>
                <a:ea typeface="+mn-ea"/>
                <a:cs typeface="+mn-cs"/>
              </a:rPr>
              <a:t> </a:t>
            </a:r>
            <a:r>
              <a:rPr lang="en-US" sz="2400" kern="1200" dirty="0" err="1">
                <a:solidFill>
                  <a:prstClr val="black"/>
                </a:solidFill>
                <a:latin typeface="Aptos Display" panose="02110004020202020204"/>
                <a:ea typeface="+mn-ea"/>
                <a:cs typeface="+mn-cs"/>
              </a:rPr>
              <a:t>en</a:t>
            </a:r>
            <a:r>
              <a:rPr lang="en-US" sz="2400" kern="1200" dirty="0">
                <a:solidFill>
                  <a:prstClr val="black"/>
                </a:solidFill>
                <a:latin typeface="Aptos Display" panose="02110004020202020204"/>
                <a:ea typeface="+mn-ea"/>
                <a:cs typeface="+mn-cs"/>
              </a:rPr>
              <a:t> 0.</a:t>
            </a:r>
          </a:p>
        </p:txBody>
      </p:sp>
      <p:pic>
        <p:nvPicPr>
          <p:cNvPr id="7" name="Imagen 6" descr="Tabla&#10;&#10;El contenido generado por IA puede ser incorrecto.">
            <a:extLst>
              <a:ext uri="{FF2B5EF4-FFF2-40B4-BE49-F238E27FC236}">
                <a16:creationId xmlns:a16="http://schemas.microsoft.com/office/drawing/2014/main" id="{38E3E206-C035-ACB8-FFFD-015424219CB2}"/>
              </a:ext>
            </a:extLst>
          </p:cNvPr>
          <p:cNvPicPr>
            <a:picLocks noChangeAspect="1"/>
          </p:cNvPicPr>
          <p:nvPr/>
        </p:nvPicPr>
        <p:blipFill>
          <a:blip r:embed="rId2"/>
          <a:stretch>
            <a:fillRect/>
          </a:stretch>
        </p:blipFill>
        <p:spPr>
          <a:xfrm>
            <a:off x="1434470" y="1845427"/>
            <a:ext cx="9320006" cy="4450303"/>
          </a:xfrm>
          <a:prstGeom prst="rect">
            <a:avLst/>
          </a:prstGeom>
        </p:spPr>
      </p:pic>
    </p:spTree>
    <p:extLst>
      <p:ext uri="{BB962C8B-B14F-4D97-AF65-F5344CB8AC3E}">
        <p14:creationId xmlns:p14="http://schemas.microsoft.com/office/powerpoint/2010/main" val="4793918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799DF152-E039-7234-0A6A-57560A7425EA}"/>
              </a:ext>
            </a:extLst>
          </p:cNvPr>
          <p:cNvSpPr txBox="1"/>
          <p:nvPr/>
        </p:nvSpPr>
        <p:spPr>
          <a:xfrm>
            <a:off x="537882" y="1248884"/>
            <a:ext cx="10865224" cy="3693319"/>
          </a:xfrm>
          <a:prstGeom prst="rect">
            <a:avLst/>
          </a:prstGeom>
          <a:noFill/>
        </p:spPr>
        <p:txBody>
          <a:bodyPr wrap="square">
            <a:spAutoFit/>
          </a:bodyPr>
          <a:lstStyle/>
          <a:p>
            <a:pPr algn="l" defTabSz="914446" rtl="0"/>
            <a:r>
              <a:rPr lang="es-MX" kern="1200" dirty="0">
                <a:solidFill>
                  <a:prstClr val="black"/>
                </a:solidFill>
                <a:latin typeface="Aptos" panose="02110004020202020204"/>
                <a:ea typeface="+mn-ea"/>
                <a:cs typeface="+mn-cs"/>
              </a:rPr>
              <a:t>La colaboradora Claudia López, tiene dado de alta un Crédito Infonavit de tipo Factor descuento por el 35%. Durante todo el periodo, no se presentó a laborar debido a problemas de enfermedad.</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realizar el cálculo del periodo, los importes se mostrarán de la siguiente manera:</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Tipo de periodo: Semanal</a:t>
            </a:r>
          </a:p>
          <a:p>
            <a:pPr algn="l" defTabSz="914446" rtl="0"/>
            <a:r>
              <a:rPr lang="es-MX" kern="1200" dirty="0">
                <a:solidFill>
                  <a:prstClr val="black"/>
                </a:solidFill>
                <a:latin typeface="Aptos" panose="02110004020202020204"/>
                <a:ea typeface="+mn-ea"/>
                <a:cs typeface="+mn-cs"/>
              </a:rPr>
              <a:t>Periodo: 1</a:t>
            </a:r>
          </a:p>
          <a:p>
            <a:pPr algn="l" defTabSz="914446" rtl="0"/>
            <a:r>
              <a:rPr lang="es-MX" kern="1200" dirty="0">
                <a:solidFill>
                  <a:prstClr val="black"/>
                </a:solidFill>
                <a:latin typeface="Aptos" panose="02110004020202020204"/>
                <a:ea typeface="+mn-ea"/>
                <a:cs typeface="+mn-cs"/>
              </a:rPr>
              <a:t>Fecha: 01 de enero de 2025 al 07 de enero de 2025</a:t>
            </a:r>
          </a:p>
          <a:p>
            <a:pPr algn="l" defTabSz="914446" rtl="0"/>
            <a:r>
              <a:rPr lang="es-MX" kern="1200" dirty="0">
                <a:solidFill>
                  <a:prstClr val="black"/>
                </a:solidFill>
                <a:latin typeface="Aptos" panose="02110004020202020204"/>
                <a:ea typeface="+mn-ea"/>
                <a:cs typeface="+mn-cs"/>
              </a:rPr>
              <a:t>Ausencias e Incapacidades: del 01 al 07 de enero</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consultar el recibo de nómina, con base al parámetro de la variable </a:t>
            </a:r>
            <a:r>
              <a:rPr lang="es-MX" kern="1200" dirty="0" err="1">
                <a:solidFill>
                  <a:prstClr val="black"/>
                </a:solidFill>
                <a:latin typeface="Aptos" panose="02110004020202020204"/>
                <a:ea typeface="+mn-ea"/>
                <a:cs typeface="+mn-cs"/>
              </a:rPr>
              <a:t>VInfonavit_SuspendeAmort_Aus_e_Inc</a:t>
            </a:r>
            <a:r>
              <a:rPr lang="es-MX" kern="1200" dirty="0">
                <a:solidFill>
                  <a:prstClr val="black"/>
                </a:solidFill>
                <a:latin typeface="Aptos" panose="02110004020202020204"/>
                <a:ea typeface="+mn-ea"/>
                <a:cs typeface="+mn-cs"/>
              </a:rPr>
              <a:t> = 0, visualizarás que no se están descontando las ausencias que tuvo el colaborador durante el periodo, mostrando un importe en negativo dado que el colaborador no tiene ingresos durante el periodo.</a:t>
            </a:r>
          </a:p>
        </p:txBody>
      </p:sp>
    </p:spTree>
    <p:extLst>
      <p:ext uri="{BB962C8B-B14F-4D97-AF65-F5344CB8AC3E}">
        <p14:creationId xmlns:p14="http://schemas.microsoft.com/office/powerpoint/2010/main" val="30031332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446994F-1EC1-6C39-F4D6-81235B67B75D}"/>
              </a:ext>
            </a:extLst>
          </p:cNvPr>
          <p:cNvPicPr>
            <a:picLocks noChangeAspect="1"/>
          </p:cNvPicPr>
          <p:nvPr/>
        </p:nvPicPr>
        <p:blipFill>
          <a:blip r:embed="rId2"/>
          <a:stretch>
            <a:fillRect/>
          </a:stretch>
        </p:blipFill>
        <p:spPr>
          <a:xfrm>
            <a:off x="643468" y="948097"/>
            <a:ext cx="10905066" cy="4961804"/>
          </a:xfrm>
          <a:prstGeom prst="rect">
            <a:avLst/>
          </a:prstGeom>
        </p:spPr>
      </p:pic>
    </p:spTree>
    <p:extLst>
      <p:ext uri="{BB962C8B-B14F-4D97-AF65-F5344CB8AC3E}">
        <p14:creationId xmlns:p14="http://schemas.microsoft.com/office/powerpoint/2010/main" val="29797979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48B7019E-4551-F383-9A9E-FEC2D1C87F41}"/>
              </a:ext>
            </a:extLst>
          </p:cNvPr>
          <p:cNvSpPr txBox="1"/>
          <p:nvPr/>
        </p:nvSpPr>
        <p:spPr>
          <a:xfrm>
            <a:off x="838200" y="722686"/>
            <a:ext cx="10515600" cy="1505883"/>
          </a:xfrm>
          <a:prstGeom prst="rect">
            <a:avLst/>
          </a:prstGeom>
        </p:spPr>
        <p:txBody>
          <a:bodyPr vert="horz" lIns="91440" tIns="45720" rIns="91440" bIns="45720" rtlCol="0" anchor="ctr">
            <a:normAutofit/>
          </a:bodyPr>
          <a:lstStyle/>
          <a:p>
            <a:pPr algn="l" defTabSz="914446" rtl="0">
              <a:lnSpc>
                <a:spcPct val="90000"/>
              </a:lnSpc>
              <a:spcBef>
                <a:spcPct val="0"/>
              </a:spcBef>
              <a:spcAft>
                <a:spcPts val="600"/>
              </a:spcAft>
            </a:pPr>
            <a:r>
              <a:rPr lang="en-US" sz="2800" kern="1200" dirty="0">
                <a:solidFill>
                  <a:prstClr val="black"/>
                </a:solidFill>
                <a:latin typeface="Aptos Display" panose="02110004020202020204"/>
                <a:ea typeface="+mn-ea"/>
                <a:cs typeface="+mn-cs"/>
              </a:rPr>
              <a:t>Al </a:t>
            </a:r>
            <a:r>
              <a:rPr lang="en-US" sz="2800" kern="1200" dirty="0" err="1">
                <a:solidFill>
                  <a:prstClr val="black"/>
                </a:solidFill>
                <a:latin typeface="Aptos Display" panose="02110004020202020204"/>
                <a:ea typeface="+mn-ea"/>
                <a:cs typeface="+mn-cs"/>
              </a:rPr>
              <a:t>consultar</a:t>
            </a:r>
            <a:r>
              <a:rPr lang="en-US" sz="2800" kern="1200" dirty="0">
                <a:solidFill>
                  <a:prstClr val="black"/>
                </a:solidFill>
                <a:latin typeface="Aptos Display" panose="02110004020202020204"/>
                <a:ea typeface="+mn-ea"/>
                <a:cs typeface="+mn-cs"/>
              </a:rPr>
              <a:t> la BITÁCORA DE SIMULACIÓN INFONAVIT, </a:t>
            </a:r>
            <a:r>
              <a:rPr lang="en-US" sz="2800" kern="1200" dirty="0" err="1">
                <a:solidFill>
                  <a:prstClr val="black"/>
                </a:solidFill>
                <a:latin typeface="Aptos Display" panose="02110004020202020204"/>
                <a:ea typeface="+mn-ea"/>
                <a:cs typeface="+mn-cs"/>
              </a:rPr>
              <a:t>el</a:t>
            </a:r>
            <a:r>
              <a:rPr lang="en-US" sz="2800" kern="1200" dirty="0">
                <a:solidFill>
                  <a:prstClr val="black"/>
                </a:solidFill>
                <a:latin typeface="Aptos Display" panose="02110004020202020204"/>
                <a:ea typeface="+mn-ea"/>
                <a:cs typeface="+mn-cs"/>
              </a:rPr>
              <a:t> </a:t>
            </a:r>
            <a:r>
              <a:rPr lang="en-US" sz="2800" kern="1200" dirty="0" err="1">
                <a:solidFill>
                  <a:prstClr val="black"/>
                </a:solidFill>
                <a:latin typeface="Aptos Display" panose="02110004020202020204"/>
                <a:ea typeface="+mn-ea"/>
                <a:cs typeface="+mn-cs"/>
              </a:rPr>
              <a:t>parámetro</a:t>
            </a:r>
            <a:r>
              <a:rPr lang="en-US" sz="2800" kern="1200" dirty="0">
                <a:solidFill>
                  <a:prstClr val="black"/>
                </a:solidFill>
                <a:latin typeface="Aptos Display" panose="02110004020202020204"/>
                <a:ea typeface="+mn-ea"/>
                <a:cs typeface="+mn-cs"/>
              </a:rPr>
              <a:t> </a:t>
            </a:r>
            <a:r>
              <a:rPr lang="en-US" sz="2800" kern="1200" dirty="0" err="1">
                <a:solidFill>
                  <a:prstClr val="black"/>
                </a:solidFill>
                <a:latin typeface="Aptos Display" panose="02110004020202020204"/>
                <a:ea typeface="+mn-ea"/>
                <a:cs typeface="+mn-cs"/>
              </a:rPr>
              <a:t>Ausencias</a:t>
            </a:r>
            <a:r>
              <a:rPr lang="en-US" sz="2800" kern="1200" dirty="0">
                <a:solidFill>
                  <a:prstClr val="black"/>
                </a:solidFill>
                <a:latin typeface="Aptos Display" panose="02110004020202020204"/>
                <a:ea typeface="+mn-ea"/>
                <a:cs typeface="+mn-cs"/>
              </a:rPr>
              <a:t> e </a:t>
            </a:r>
            <a:r>
              <a:rPr lang="en-US" sz="2800" kern="1200" dirty="0" err="1">
                <a:solidFill>
                  <a:prstClr val="black"/>
                </a:solidFill>
                <a:latin typeface="Aptos Display" panose="02110004020202020204"/>
                <a:ea typeface="+mn-ea"/>
                <a:cs typeface="+mn-cs"/>
              </a:rPr>
              <a:t>Incapacidades</a:t>
            </a:r>
            <a:r>
              <a:rPr lang="en-US" sz="2800" kern="1200" dirty="0">
                <a:solidFill>
                  <a:prstClr val="black"/>
                </a:solidFill>
                <a:latin typeface="Aptos Display" panose="02110004020202020204"/>
                <a:ea typeface="+mn-ea"/>
                <a:cs typeface="+mn-cs"/>
              </a:rPr>
              <a:t> a </a:t>
            </a:r>
            <a:r>
              <a:rPr lang="en-US" sz="2800" kern="1200" dirty="0" err="1">
                <a:solidFill>
                  <a:prstClr val="black"/>
                </a:solidFill>
                <a:latin typeface="Aptos Display" panose="02110004020202020204"/>
                <a:ea typeface="+mn-ea"/>
                <a:cs typeface="+mn-cs"/>
              </a:rPr>
              <a:t>descontar</a:t>
            </a:r>
            <a:r>
              <a:rPr lang="en-US" sz="2800" kern="1200" dirty="0">
                <a:solidFill>
                  <a:prstClr val="black"/>
                </a:solidFill>
                <a:latin typeface="Aptos Display" panose="02110004020202020204"/>
                <a:ea typeface="+mn-ea"/>
                <a:cs typeface="+mn-cs"/>
              </a:rPr>
              <a:t>, se </a:t>
            </a:r>
            <a:r>
              <a:rPr lang="en-US" sz="2800" kern="1200" dirty="0" err="1">
                <a:solidFill>
                  <a:prstClr val="black"/>
                </a:solidFill>
                <a:latin typeface="Aptos Display" panose="02110004020202020204"/>
                <a:ea typeface="+mn-ea"/>
                <a:cs typeface="+mn-cs"/>
              </a:rPr>
              <a:t>mostrará</a:t>
            </a:r>
            <a:r>
              <a:rPr lang="en-US" sz="2800" kern="1200" dirty="0">
                <a:solidFill>
                  <a:prstClr val="black"/>
                </a:solidFill>
                <a:latin typeface="Aptos Display" panose="02110004020202020204"/>
                <a:ea typeface="+mn-ea"/>
                <a:cs typeface="+mn-cs"/>
              </a:rPr>
              <a:t> </a:t>
            </a:r>
            <a:r>
              <a:rPr lang="en-US" sz="2800" kern="1200" dirty="0" err="1">
                <a:solidFill>
                  <a:prstClr val="black"/>
                </a:solidFill>
                <a:latin typeface="Aptos Display" panose="02110004020202020204"/>
                <a:ea typeface="+mn-ea"/>
                <a:cs typeface="+mn-cs"/>
              </a:rPr>
              <a:t>en</a:t>
            </a:r>
            <a:r>
              <a:rPr lang="en-US" sz="2800" kern="1200" dirty="0">
                <a:solidFill>
                  <a:prstClr val="black"/>
                </a:solidFill>
                <a:latin typeface="Aptos Display" panose="02110004020202020204"/>
                <a:ea typeface="+mn-ea"/>
                <a:cs typeface="+mn-cs"/>
              </a:rPr>
              <a:t> 0.</a:t>
            </a:r>
          </a:p>
        </p:txBody>
      </p:sp>
      <p:pic>
        <p:nvPicPr>
          <p:cNvPr id="7" name="Imagen 6" descr="Tabla&#10;&#10;El contenido generado por IA puede ser incorrecto.">
            <a:extLst>
              <a:ext uri="{FF2B5EF4-FFF2-40B4-BE49-F238E27FC236}">
                <a16:creationId xmlns:a16="http://schemas.microsoft.com/office/drawing/2014/main" id="{D2A09324-42E0-8DF3-5CAD-3F9B7935E3B5}"/>
              </a:ext>
            </a:extLst>
          </p:cNvPr>
          <p:cNvPicPr>
            <a:picLocks noChangeAspect="1"/>
          </p:cNvPicPr>
          <p:nvPr/>
        </p:nvPicPr>
        <p:blipFill>
          <a:blip r:embed="rId2"/>
          <a:stretch>
            <a:fillRect/>
          </a:stretch>
        </p:blipFill>
        <p:spPr>
          <a:xfrm>
            <a:off x="1409946" y="1845427"/>
            <a:ext cx="9369057" cy="4450303"/>
          </a:xfrm>
          <a:prstGeom prst="rect">
            <a:avLst/>
          </a:prstGeom>
        </p:spPr>
      </p:pic>
    </p:spTree>
    <p:extLst>
      <p:ext uri="{BB962C8B-B14F-4D97-AF65-F5344CB8AC3E}">
        <p14:creationId xmlns:p14="http://schemas.microsoft.com/office/powerpoint/2010/main" val="27853449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09E3FF40-F431-87B6-37A6-9BC07773C877}"/>
              </a:ext>
            </a:extLst>
          </p:cNvPr>
          <p:cNvSpPr txBox="1"/>
          <p:nvPr/>
        </p:nvSpPr>
        <p:spPr>
          <a:xfrm>
            <a:off x="820271" y="896591"/>
            <a:ext cx="10851776" cy="5355312"/>
          </a:xfrm>
          <a:prstGeom prst="rect">
            <a:avLst/>
          </a:prstGeom>
          <a:noFill/>
        </p:spPr>
        <p:txBody>
          <a:bodyPr wrap="square">
            <a:spAutoFit/>
          </a:bodyPr>
          <a:lstStyle/>
          <a:p>
            <a:pPr algn="l" defTabSz="914446" rtl="0"/>
            <a:r>
              <a:rPr lang="es-MX" kern="1200" dirty="0" err="1">
                <a:solidFill>
                  <a:srgbClr val="FF0000"/>
                </a:solidFill>
                <a:latin typeface="Aptos" panose="02110004020202020204"/>
                <a:ea typeface="+mn-ea"/>
                <a:cs typeface="+mn-cs"/>
              </a:rPr>
              <a:t>VInfonavit_SuspendeAmort_Aus_e_Inc</a:t>
            </a:r>
            <a:r>
              <a:rPr lang="es-MX" kern="1200" dirty="0">
                <a:solidFill>
                  <a:srgbClr val="FF0000"/>
                </a:solidFill>
                <a:latin typeface="Aptos" panose="02110004020202020204"/>
                <a:ea typeface="+mn-ea"/>
                <a:cs typeface="+mn-cs"/>
              </a:rPr>
              <a:t> = 1</a:t>
            </a:r>
          </a:p>
          <a:p>
            <a:pPr algn="l" defTabSz="914446" rtl="0"/>
            <a:endParaRPr lang="es-MX" kern="1200" dirty="0">
              <a:solidFill>
                <a:srgbClr val="FF0000"/>
              </a:solidFill>
              <a:latin typeface="Aptos" panose="02110004020202020204"/>
              <a:ea typeface="+mn-ea"/>
              <a:cs typeface="+mn-cs"/>
            </a:endParaRPr>
          </a:p>
          <a:p>
            <a:pPr algn="l" defTabSz="914446" rtl="0"/>
            <a:r>
              <a:rPr lang="es-MX" kern="1200" dirty="0">
                <a:solidFill>
                  <a:prstClr val="black"/>
                </a:solidFill>
                <a:latin typeface="Aptos" panose="02110004020202020204"/>
                <a:ea typeface="+mn-ea"/>
                <a:cs typeface="+mn-cs"/>
              </a:rPr>
              <a:t>A continuación, te mostramos el detalle del cálculo como lo hacía anteriormente según lo indicado en la Ley de Infonavit.</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   La colaboradora Claudia López, tiene dado de alta un Crédito Infonavit de tipo Factor descuento por el 35%. Durante el periodo, registró 3 ausencias por         enfermedad.</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realizar el cálculo del periodo, los importes se mostrarán de la siguiente manera:</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Tipo de periodo: Semanal</a:t>
            </a:r>
          </a:p>
          <a:p>
            <a:pPr algn="l" defTabSz="914446" rtl="0"/>
            <a:r>
              <a:rPr lang="es-MX" kern="1200" dirty="0">
                <a:solidFill>
                  <a:prstClr val="black"/>
                </a:solidFill>
                <a:latin typeface="Aptos" panose="02110004020202020204"/>
                <a:ea typeface="+mn-ea"/>
                <a:cs typeface="+mn-cs"/>
              </a:rPr>
              <a:t>Periodo: 1</a:t>
            </a:r>
          </a:p>
          <a:p>
            <a:pPr algn="l" defTabSz="914446" rtl="0"/>
            <a:r>
              <a:rPr lang="es-MX" kern="1200" dirty="0">
                <a:solidFill>
                  <a:prstClr val="black"/>
                </a:solidFill>
                <a:latin typeface="Aptos" panose="02110004020202020204"/>
                <a:ea typeface="+mn-ea"/>
                <a:cs typeface="+mn-cs"/>
              </a:rPr>
              <a:t>Fecha: 01 de enero de 2025 al 07 de enero de 2025</a:t>
            </a:r>
          </a:p>
          <a:p>
            <a:pPr algn="l" defTabSz="914446" rtl="0"/>
            <a:r>
              <a:rPr lang="es-MX" kern="1200" dirty="0">
                <a:solidFill>
                  <a:prstClr val="black"/>
                </a:solidFill>
                <a:latin typeface="Aptos" panose="02110004020202020204"/>
                <a:ea typeface="+mn-ea"/>
                <a:cs typeface="+mn-cs"/>
              </a:rPr>
              <a:t>Ausencias e Incapacidades: 03, 04 y 06 de enero</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consultar el recibo de nómina, con base al parámetro de la variable </a:t>
            </a:r>
            <a:r>
              <a:rPr lang="es-MX" kern="1200" dirty="0" err="1">
                <a:solidFill>
                  <a:prstClr val="black"/>
                </a:solidFill>
                <a:latin typeface="Aptos" panose="02110004020202020204"/>
                <a:ea typeface="+mn-ea"/>
                <a:cs typeface="+mn-cs"/>
              </a:rPr>
              <a:t>VInfonavit_SuspendeAmort_Aus_e_Inc</a:t>
            </a:r>
            <a:r>
              <a:rPr lang="es-MX" kern="1200" dirty="0">
                <a:solidFill>
                  <a:prstClr val="black"/>
                </a:solidFill>
                <a:latin typeface="Aptos" panose="02110004020202020204"/>
                <a:ea typeface="+mn-ea"/>
                <a:cs typeface="+mn-cs"/>
              </a:rPr>
              <a:t> = 1, visualizarás se están descontando las ausencias que tuvo el colaborador durante el periodo.</a:t>
            </a:r>
          </a:p>
          <a:p>
            <a:pPr algn="l" defTabSz="914446" rtl="0"/>
            <a:r>
              <a:rPr lang="es-MX" kern="1200" dirty="0">
                <a:solidFill>
                  <a:prstClr val="black"/>
                </a:solidFill>
                <a:latin typeface="Aptos" panose="02110004020202020204"/>
                <a:ea typeface="+mn-ea"/>
                <a:cs typeface="+mn-cs"/>
              </a:rPr>
              <a:t> </a:t>
            </a:r>
          </a:p>
        </p:txBody>
      </p:sp>
    </p:spTree>
    <p:extLst>
      <p:ext uri="{BB962C8B-B14F-4D97-AF65-F5344CB8AC3E}">
        <p14:creationId xmlns:p14="http://schemas.microsoft.com/office/powerpoint/2010/main" val="12967321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A103031-7330-D052-C328-B505332B585A}"/>
              </a:ext>
            </a:extLst>
          </p:cNvPr>
          <p:cNvPicPr>
            <a:picLocks noChangeAspect="1"/>
          </p:cNvPicPr>
          <p:nvPr/>
        </p:nvPicPr>
        <p:blipFill>
          <a:blip r:embed="rId2"/>
          <a:stretch>
            <a:fillRect/>
          </a:stretch>
        </p:blipFill>
        <p:spPr>
          <a:xfrm>
            <a:off x="643468" y="1067277"/>
            <a:ext cx="10905066" cy="5234430"/>
          </a:xfrm>
          <a:prstGeom prst="rect">
            <a:avLst/>
          </a:prstGeom>
        </p:spPr>
      </p:pic>
    </p:spTree>
    <p:extLst>
      <p:ext uri="{BB962C8B-B14F-4D97-AF65-F5344CB8AC3E}">
        <p14:creationId xmlns:p14="http://schemas.microsoft.com/office/powerpoint/2010/main" val="38306847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B522D20D-BCC6-BFB6-0B5F-C19CDE1362BF}"/>
              </a:ext>
            </a:extLst>
          </p:cNvPr>
          <p:cNvSpPr txBox="1"/>
          <p:nvPr/>
        </p:nvSpPr>
        <p:spPr>
          <a:xfrm>
            <a:off x="820272" y="928774"/>
            <a:ext cx="10703859" cy="1200329"/>
          </a:xfrm>
          <a:prstGeom prst="rect">
            <a:avLst/>
          </a:prstGeom>
          <a:noFill/>
        </p:spPr>
        <p:txBody>
          <a:bodyPr wrap="square">
            <a:spAutoFit/>
          </a:bodyPr>
          <a:lstStyle/>
          <a:p>
            <a:pPr algn="l" defTabSz="914446" rtl="0"/>
            <a:r>
              <a:rPr lang="es-MX" kern="1200" dirty="0">
                <a:solidFill>
                  <a:prstClr val="black"/>
                </a:solidFill>
                <a:latin typeface="Aptos" panose="02110004020202020204"/>
                <a:ea typeface="+mn-ea"/>
                <a:cs typeface="+mn-cs"/>
              </a:rPr>
              <a:t>Al consultar la BITÁCORA DE SIMULACIÓN INFONAVIT, el parámetro Ausencias e Incapacidades a descontar, se mostrará en 3, correspondientes a las ausencias registradas del colaborador durante el periodo.</a:t>
            </a:r>
          </a:p>
          <a:p>
            <a:pPr algn="l" defTabSz="914446" rtl="0"/>
            <a:r>
              <a:rPr lang="es-MX" kern="1200" dirty="0">
                <a:solidFill>
                  <a:prstClr val="black"/>
                </a:solidFill>
                <a:latin typeface="Aptos" panose="02110004020202020204"/>
                <a:ea typeface="+mn-ea"/>
                <a:cs typeface="+mn-cs"/>
              </a:rPr>
              <a:t> </a:t>
            </a:r>
          </a:p>
        </p:txBody>
      </p:sp>
      <p:pic>
        <p:nvPicPr>
          <p:cNvPr id="7" name="Imagen 6">
            <a:extLst>
              <a:ext uri="{FF2B5EF4-FFF2-40B4-BE49-F238E27FC236}">
                <a16:creationId xmlns:a16="http://schemas.microsoft.com/office/drawing/2014/main" id="{18F3220A-2EB3-98C8-C357-8DE1CB2994A0}"/>
              </a:ext>
            </a:extLst>
          </p:cNvPr>
          <p:cNvPicPr>
            <a:picLocks noChangeAspect="1"/>
          </p:cNvPicPr>
          <p:nvPr/>
        </p:nvPicPr>
        <p:blipFill>
          <a:blip r:embed="rId2"/>
          <a:stretch>
            <a:fillRect/>
          </a:stretch>
        </p:blipFill>
        <p:spPr>
          <a:xfrm>
            <a:off x="1423988" y="1745034"/>
            <a:ext cx="9344025" cy="4524375"/>
          </a:xfrm>
          <a:prstGeom prst="rect">
            <a:avLst/>
          </a:prstGeom>
        </p:spPr>
      </p:pic>
    </p:spTree>
    <p:extLst>
      <p:ext uri="{BB962C8B-B14F-4D97-AF65-F5344CB8AC3E}">
        <p14:creationId xmlns:p14="http://schemas.microsoft.com/office/powerpoint/2010/main" val="26889496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999610DA-DA8A-CB7B-5CBD-0752C985ADA9}"/>
              </a:ext>
            </a:extLst>
          </p:cNvPr>
          <p:cNvSpPr txBox="1"/>
          <p:nvPr/>
        </p:nvSpPr>
        <p:spPr>
          <a:xfrm>
            <a:off x="766482" y="1064656"/>
            <a:ext cx="10609730" cy="3693319"/>
          </a:xfrm>
          <a:prstGeom prst="rect">
            <a:avLst/>
          </a:prstGeom>
          <a:noFill/>
        </p:spPr>
        <p:txBody>
          <a:bodyPr wrap="square">
            <a:spAutoFit/>
          </a:bodyPr>
          <a:lstStyle/>
          <a:p>
            <a:pPr algn="l" defTabSz="914446" rtl="0"/>
            <a:r>
              <a:rPr lang="es-MX" kern="1200" dirty="0">
                <a:solidFill>
                  <a:prstClr val="black"/>
                </a:solidFill>
                <a:latin typeface="Aptos" panose="02110004020202020204"/>
                <a:ea typeface="+mn-ea"/>
                <a:cs typeface="+mn-cs"/>
              </a:rPr>
              <a:t>La colaboradora Claudia López, tiene dado de alta un Crédito Infonavit de tipo Factor descuento por el 35%. Durante todo el periodo, no se presentó a laborar debido a problemas de enfermedad.</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realizar el cálculo del periodo, los importes se mostrarán de la siguiente manera:</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Tipo de periodo: Semanal</a:t>
            </a:r>
          </a:p>
          <a:p>
            <a:pPr algn="l" defTabSz="914446" rtl="0"/>
            <a:r>
              <a:rPr lang="es-MX" kern="1200" dirty="0">
                <a:solidFill>
                  <a:prstClr val="black"/>
                </a:solidFill>
                <a:latin typeface="Aptos" panose="02110004020202020204"/>
                <a:ea typeface="+mn-ea"/>
                <a:cs typeface="+mn-cs"/>
              </a:rPr>
              <a:t>Periodo: 1</a:t>
            </a:r>
          </a:p>
          <a:p>
            <a:pPr algn="l" defTabSz="914446" rtl="0"/>
            <a:r>
              <a:rPr lang="es-MX" kern="1200" dirty="0">
                <a:solidFill>
                  <a:prstClr val="black"/>
                </a:solidFill>
                <a:latin typeface="Aptos" panose="02110004020202020204"/>
                <a:ea typeface="+mn-ea"/>
                <a:cs typeface="+mn-cs"/>
              </a:rPr>
              <a:t>Fecha: 01 de enero de 2025 al 07 de enero de 2025</a:t>
            </a:r>
          </a:p>
          <a:p>
            <a:pPr algn="l" defTabSz="914446" rtl="0"/>
            <a:r>
              <a:rPr lang="es-MX" kern="1200" dirty="0">
                <a:solidFill>
                  <a:prstClr val="black"/>
                </a:solidFill>
                <a:latin typeface="Aptos" panose="02110004020202020204"/>
                <a:ea typeface="+mn-ea"/>
                <a:cs typeface="+mn-cs"/>
              </a:rPr>
              <a:t>Ausencias e Incapacidades: del 01 al 07 de enero</a:t>
            </a:r>
          </a:p>
          <a:p>
            <a:pPr algn="l" defTabSz="914446" rtl="0"/>
            <a:r>
              <a:rPr lang="es-MX" kern="1200" dirty="0">
                <a:solidFill>
                  <a:prstClr val="black"/>
                </a:solidFill>
                <a:latin typeface="Aptos" panose="02110004020202020204"/>
                <a:ea typeface="+mn-ea"/>
                <a:cs typeface="+mn-cs"/>
              </a:rPr>
              <a:t> </a:t>
            </a:r>
          </a:p>
          <a:p>
            <a:pPr algn="l" defTabSz="914446" rtl="0"/>
            <a:r>
              <a:rPr lang="es-MX" kern="1200" dirty="0">
                <a:solidFill>
                  <a:prstClr val="black"/>
                </a:solidFill>
                <a:latin typeface="Aptos" panose="02110004020202020204"/>
                <a:ea typeface="+mn-ea"/>
                <a:cs typeface="+mn-cs"/>
              </a:rPr>
              <a:t>Al consultar el recibo de nómina, con base al parámetro de la variable </a:t>
            </a:r>
            <a:r>
              <a:rPr lang="es-MX" kern="1200" dirty="0" err="1">
                <a:solidFill>
                  <a:prstClr val="black"/>
                </a:solidFill>
                <a:latin typeface="Aptos" panose="02110004020202020204"/>
                <a:ea typeface="+mn-ea"/>
                <a:cs typeface="+mn-cs"/>
              </a:rPr>
              <a:t>VInfonavit_SuspendeAmort_Aus_e_Inc</a:t>
            </a:r>
            <a:r>
              <a:rPr lang="es-MX" kern="1200" dirty="0">
                <a:solidFill>
                  <a:prstClr val="black"/>
                </a:solidFill>
                <a:latin typeface="Aptos" panose="02110004020202020204"/>
                <a:ea typeface="+mn-ea"/>
                <a:cs typeface="+mn-cs"/>
              </a:rPr>
              <a:t> = 1, visualizarás que se descontaron las ausencias que tuvo el colaborador durante el periodo, por lo que, el cálculo de Infonavit queda en $0.00.</a:t>
            </a:r>
          </a:p>
        </p:txBody>
      </p:sp>
    </p:spTree>
    <p:extLst>
      <p:ext uri="{BB962C8B-B14F-4D97-AF65-F5344CB8AC3E}">
        <p14:creationId xmlns:p14="http://schemas.microsoft.com/office/powerpoint/2010/main" val="8026920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3381C93-A33B-E9C2-4029-A7D284C9E0BC}"/>
              </a:ext>
            </a:extLst>
          </p:cNvPr>
          <p:cNvPicPr>
            <a:picLocks noChangeAspect="1"/>
          </p:cNvPicPr>
          <p:nvPr/>
        </p:nvPicPr>
        <p:blipFill>
          <a:blip r:embed="rId2"/>
          <a:stretch>
            <a:fillRect/>
          </a:stretch>
        </p:blipFill>
        <p:spPr>
          <a:xfrm>
            <a:off x="643468" y="975360"/>
            <a:ext cx="10905066" cy="4907278"/>
          </a:xfrm>
          <a:prstGeom prst="rect">
            <a:avLst/>
          </a:prstGeom>
        </p:spPr>
      </p:pic>
    </p:spTree>
    <p:extLst>
      <p:ext uri="{BB962C8B-B14F-4D97-AF65-F5344CB8AC3E}">
        <p14:creationId xmlns:p14="http://schemas.microsoft.com/office/powerpoint/2010/main" val="39206848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5925A252-F92D-8DA2-2FE0-AAD35335C0E5}"/>
              </a:ext>
            </a:extLst>
          </p:cNvPr>
          <p:cNvSpPr txBox="1"/>
          <p:nvPr/>
        </p:nvSpPr>
        <p:spPr>
          <a:xfrm>
            <a:off x="1008184" y="1459907"/>
            <a:ext cx="10175630" cy="767904"/>
          </a:xfrm>
          <a:prstGeom prst="rect">
            <a:avLst/>
          </a:prstGeom>
        </p:spPr>
        <p:txBody>
          <a:bodyPr vert="horz" lIns="91440" tIns="45720" rIns="91440" bIns="45720" rtlCol="0" anchor="ctr">
            <a:normAutofit/>
          </a:bodyPr>
          <a:lstStyle/>
          <a:p>
            <a:pPr indent="-228611" algn="ctr" defTabSz="914446" rtl="0">
              <a:lnSpc>
                <a:spcPct val="90000"/>
              </a:lnSpc>
              <a:spcAft>
                <a:spcPts val="600"/>
              </a:spcAft>
              <a:buFont typeface="Arial" panose="020B0604020202020204" pitchFamily="34" charset="0"/>
              <a:buChar char="•"/>
            </a:pPr>
            <a:r>
              <a:rPr lang="en-US" sz="1600" kern="1200">
                <a:solidFill>
                  <a:prstClr val="black"/>
                </a:solidFill>
                <a:latin typeface="Aptos" panose="02110004020202020204"/>
                <a:ea typeface="+mn-ea"/>
                <a:cs typeface="+mn-cs"/>
              </a:rPr>
              <a:t>Al consultar la BITÁCORA DE SIMULACIÓN INFONAVIT, el parámetro Ausencias e Incapacidades a descontar, se mostrará en 7,  correspondientes a las ausencias registradas del colaborador durante el periodo</a:t>
            </a:r>
          </a:p>
        </p:txBody>
      </p:sp>
      <p:pic>
        <p:nvPicPr>
          <p:cNvPr id="7" name="Imagen 6" descr="Tabla&#10;&#10;El contenido generado por IA puede ser incorrecto.">
            <a:extLst>
              <a:ext uri="{FF2B5EF4-FFF2-40B4-BE49-F238E27FC236}">
                <a16:creationId xmlns:a16="http://schemas.microsoft.com/office/drawing/2014/main" id="{C5D9D54F-8F94-BC0C-7757-23F52AD1C28E}"/>
              </a:ext>
            </a:extLst>
          </p:cNvPr>
          <p:cNvPicPr>
            <a:picLocks noChangeAspect="1"/>
          </p:cNvPicPr>
          <p:nvPr/>
        </p:nvPicPr>
        <p:blipFill>
          <a:blip r:embed="rId2"/>
          <a:stretch>
            <a:fillRect/>
          </a:stretch>
        </p:blipFill>
        <p:spPr>
          <a:xfrm>
            <a:off x="2031084" y="2405150"/>
            <a:ext cx="8123737" cy="3899393"/>
          </a:xfrm>
          <a:prstGeom prst="rect">
            <a:avLst/>
          </a:prstGeom>
        </p:spPr>
      </p:pic>
    </p:spTree>
    <p:extLst>
      <p:ext uri="{BB962C8B-B14F-4D97-AF65-F5344CB8AC3E}">
        <p14:creationId xmlns:p14="http://schemas.microsoft.com/office/powerpoint/2010/main" val="15918222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Escala de tiempo&#10;&#10;El contenido generado por IA puede ser incorrecto.">
            <a:extLst>
              <a:ext uri="{FF2B5EF4-FFF2-40B4-BE49-F238E27FC236}">
                <a16:creationId xmlns:a16="http://schemas.microsoft.com/office/drawing/2014/main" id="{F45B2B75-B1BC-6F4C-BAD5-50BCD702CADC}"/>
              </a:ext>
            </a:extLst>
          </p:cNvPr>
          <p:cNvPicPr>
            <a:picLocks noChangeAspect="1"/>
          </p:cNvPicPr>
          <p:nvPr/>
        </p:nvPicPr>
        <p:blipFill>
          <a:blip r:embed="rId2"/>
          <a:stretch>
            <a:fillRect/>
          </a:stretch>
        </p:blipFill>
        <p:spPr>
          <a:xfrm>
            <a:off x="643468" y="1084411"/>
            <a:ext cx="10905066" cy="4689179"/>
          </a:xfrm>
          <a:prstGeom prst="rect">
            <a:avLst/>
          </a:prstGeom>
        </p:spPr>
      </p:pic>
    </p:spTree>
    <p:extLst>
      <p:ext uri="{BB962C8B-B14F-4D97-AF65-F5344CB8AC3E}">
        <p14:creationId xmlns:p14="http://schemas.microsoft.com/office/powerpoint/2010/main" val="36017520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EBCCE72-B6DE-3C95-FBA5-8E9C3E6492A9}"/>
              </a:ext>
            </a:extLst>
          </p:cNvPr>
          <p:cNvPicPr>
            <a:picLocks noChangeAspect="1"/>
          </p:cNvPicPr>
          <p:nvPr/>
        </p:nvPicPr>
        <p:blipFill>
          <a:blip r:embed="rId2"/>
          <a:stretch>
            <a:fillRect/>
          </a:stretch>
        </p:blipFill>
        <p:spPr>
          <a:xfrm>
            <a:off x="687198" y="643467"/>
            <a:ext cx="10817605" cy="5571067"/>
          </a:xfrm>
          <a:prstGeom prst="rect">
            <a:avLst/>
          </a:prstGeom>
        </p:spPr>
      </p:pic>
    </p:spTree>
    <p:extLst>
      <p:ext uri="{BB962C8B-B14F-4D97-AF65-F5344CB8AC3E}">
        <p14:creationId xmlns:p14="http://schemas.microsoft.com/office/powerpoint/2010/main" val="39608000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Texto, Aplicación, Correo electrónico&#10;&#10;El contenido generado por IA puede ser incorrecto.">
            <a:extLst>
              <a:ext uri="{FF2B5EF4-FFF2-40B4-BE49-F238E27FC236}">
                <a16:creationId xmlns:a16="http://schemas.microsoft.com/office/drawing/2014/main" id="{F4B9A96A-D84E-580C-ADA4-9DA2C5BD939E}"/>
              </a:ext>
            </a:extLst>
          </p:cNvPr>
          <p:cNvPicPr>
            <a:picLocks noChangeAspect="1"/>
          </p:cNvPicPr>
          <p:nvPr/>
        </p:nvPicPr>
        <p:blipFill>
          <a:blip r:embed="rId2"/>
          <a:stretch>
            <a:fillRect/>
          </a:stretch>
        </p:blipFill>
        <p:spPr>
          <a:xfrm>
            <a:off x="1121834" y="643467"/>
            <a:ext cx="9948333" cy="5571067"/>
          </a:xfrm>
          <a:prstGeom prst="rect">
            <a:avLst/>
          </a:prstGeom>
        </p:spPr>
      </p:pic>
    </p:spTree>
    <p:extLst>
      <p:ext uri="{BB962C8B-B14F-4D97-AF65-F5344CB8AC3E}">
        <p14:creationId xmlns:p14="http://schemas.microsoft.com/office/powerpoint/2010/main" val="2011013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Texto&#10;&#10;El contenido generado por IA puede ser incorrecto.">
            <a:extLst>
              <a:ext uri="{FF2B5EF4-FFF2-40B4-BE49-F238E27FC236}">
                <a16:creationId xmlns:a16="http://schemas.microsoft.com/office/drawing/2014/main" id="{C87DD691-164A-CD74-1D0C-F144DDA17BC8}"/>
              </a:ext>
            </a:extLst>
          </p:cNvPr>
          <p:cNvPicPr>
            <a:picLocks noChangeAspect="1"/>
          </p:cNvPicPr>
          <p:nvPr/>
        </p:nvPicPr>
        <p:blipFill>
          <a:blip r:embed="rId2"/>
          <a:stretch>
            <a:fillRect/>
          </a:stretch>
        </p:blipFill>
        <p:spPr>
          <a:xfrm>
            <a:off x="660814" y="643467"/>
            <a:ext cx="10870372" cy="5571067"/>
          </a:xfrm>
          <a:prstGeom prst="rect">
            <a:avLst/>
          </a:prstGeom>
        </p:spPr>
      </p:pic>
    </p:spTree>
    <p:extLst>
      <p:ext uri="{BB962C8B-B14F-4D97-AF65-F5344CB8AC3E}">
        <p14:creationId xmlns:p14="http://schemas.microsoft.com/office/powerpoint/2010/main" val="79040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Texto&#10;&#10;El contenido generado por IA puede ser incorrecto.">
            <a:extLst>
              <a:ext uri="{FF2B5EF4-FFF2-40B4-BE49-F238E27FC236}">
                <a16:creationId xmlns:a16="http://schemas.microsoft.com/office/drawing/2014/main" id="{864F6C1A-F770-86F1-AD81-9F40E9F18954}"/>
              </a:ext>
            </a:extLst>
          </p:cNvPr>
          <p:cNvPicPr>
            <a:picLocks noChangeAspect="1"/>
          </p:cNvPicPr>
          <p:nvPr/>
        </p:nvPicPr>
        <p:blipFill>
          <a:blip r:embed="rId2"/>
          <a:stretch>
            <a:fillRect/>
          </a:stretch>
        </p:blipFill>
        <p:spPr>
          <a:xfrm>
            <a:off x="643468" y="648208"/>
            <a:ext cx="10905066" cy="5561582"/>
          </a:xfrm>
          <a:prstGeom prst="rect">
            <a:avLst/>
          </a:prstGeom>
        </p:spPr>
      </p:pic>
    </p:spTree>
    <p:extLst>
      <p:ext uri="{BB962C8B-B14F-4D97-AF65-F5344CB8AC3E}">
        <p14:creationId xmlns:p14="http://schemas.microsoft.com/office/powerpoint/2010/main" val="11191120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Texto, Aplicación&#10;&#10;El contenido generado por IA puede ser incorrecto.">
            <a:extLst>
              <a:ext uri="{FF2B5EF4-FFF2-40B4-BE49-F238E27FC236}">
                <a16:creationId xmlns:a16="http://schemas.microsoft.com/office/drawing/2014/main" id="{F512FF5E-0BC9-05F6-6359-B92F1719CBAD}"/>
              </a:ext>
            </a:extLst>
          </p:cNvPr>
          <p:cNvPicPr>
            <a:picLocks noChangeAspect="1"/>
          </p:cNvPicPr>
          <p:nvPr/>
        </p:nvPicPr>
        <p:blipFill>
          <a:blip r:embed="rId2"/>
          <a:stretch>
            <a:fillRect/>
          </a:stretch>
        </p:blipFill>
        <p:spPr>
          <a:xfrm>
            <a:off x="643468" y="1915921"/>
            <a:ext cx="10905066" cy="3026156"/>
          </a:xfrm>
          <a:prstGeom prst="rect">
            <a:avLst/>
          </a:prstGeom>
        </p:spPr>
      </p:pic>
    </p:spTree>
    <p:extLst>
      <p:ext uri="{BB962C8B-B14F-4D97-AF65-F5344CB8AC3E}">
        <p14:creationId xmlns:p14="http://schemas.microsoft.com/office/powerpoint/2010/main" val="1906433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6974988-AD6B-0C5D-3DC3-5613E4FA621A}"/>
              </a:ext>
            </a:extLst>
          </p:cNvPr>
          <p:cNvSpPr>
            <a:spLocks noGrp="1"/>
          </p:cNvSpPr>
          <p:nvPr>
            <p:ph idx="1"/>
          </p:nvPr>
        </p:nvSpPr>
        <p:spPr/>
        <p:txBody>
          <a:bodyPr>
            <a:normAutofit/>
          </a:bodyPr>
          <a:lstStyle/>
          <a:p>
            <a:pPr algn="ctr"/>
            <a:r>
              <a:rPr lang="es-MX" sz="8800" dirty="0"/>
              <a:t>PROCESO EN EL NUEVO SUA 3.6.7</a:t>
            </a:r>
          </a:p>
        </p:txBody>
      </p:sp>
    </p:spTree>
    <p:extLst>
      <p:ext uri="{BB962C8B-B14F-4D97-AF65-F5344CB8AC3E}">
        <p14:creationId xmlns:p14="http://schemas.microsoft.com/office/powerpoint/2010/main" val="6607720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Marcador de contenido 4" descr="Una captura de pantalla de un celular&#10;&#10;El contenido generado por IA puede ser incorrecto.">
            <a:extLst>
              <a:ext uri="{FF2B5EF4-FFF2-40B4-BE49-F238E27FC236}">
                <a16:creationId xmlns:a16="http://schemas.microsoft.com/office/drawing/2014/main" id="{3328394C-FE2F-3205-41C6-50913C1019FF}"/>
              </a:ext>
            </a:extLst>
          </p:cNvPr>
          <p:cNvPicPr>
            <a:picLocks noGrp="1" noChangeAspect="1"/>
          </p:cNvPicPr>
          <p:nvPr>
            <p:ph idx="1"/>
          </p:nvPr>
        </p:nvPicPr>
        <p:blipFill>
          <a:blip r:embed="rId2"/>
          <a:stretch>
            <a:fillRect/>
          </a:stretch>
        </p:blipFill>
        <p:spPr>
          <a:xfrm>
            <a:off x="643467" y="1043516"/>
            <a:ext cx="10905066" cy="4770966"/>
          </a:xfrm>
          <a:prstGeom prst="rect">
            <a:avLst/>
          </a:prstGeom>
        </p:spPr>
      </p:pic>
      <p:sp>
        <p:nvSpPr>
          <p:cNvPr id="6" name="Elipse 5">
            <a:extLst>
              <a:ext uri="{FF2B5EF4-FFF2-40B4-BE49-F238E27FC236}">
                <a16:creationId xmlns:a16="http://schemas.microsoft.com/office/drawing/2014/main" id="{BF4DF4A4-4FD5-E2F0-C641-F364688F7FC2}"/>
              </a:ext>
            </a:extLst>
          </p:cNvPr>
          <p:cNvSpPr/>
          <p:nvPr/>
        </p:nvSpPr>
        <p:spPr>
          <a:xfrm>
            <a:off x="7557247" y="4020671"/>
            <a:ext cx="2581835" cy="100852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210420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F962AB-B1FA-DFD7-CD17-95AC85076056}"/>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Imagen 6" descr="Interfaz de usuario gráfica, Tabla&#10;&#10;El contenido generado por IA puede ser incorrecto.">
            <a:extLst>
              <a:ext uri="{FF2B5EF4-FFF2-40B4-BE49-F238E27FC236}">
                <a16:creationId xmlns:a16="http://schemas.microsoft.com/office/drawing/2014/main" id="{460F9F33-7D34-1FF9-53E6-FA6CCD7BAA58}"/>
              </a:ext>
            </a:extLst>
          </p:cNvPr>
          <p:cNvPicPr>
            <a:picLocks noChangeAspect="1"/>
          </p:cNvPicPr>
          <p:nvPr/>
        </p:nvPicPr>
        <p:blipFill>
          <a:blip r:embed="rId2"/>
          <a:srcRect t="4911" b="21089"/>
          <a:stretch>
            <a:fillRect/>
          </a:stretch>
        </p:blipFill>
        <p:spPr>
          <a:xfrm>
            <a:off x="20" y="1282"/>
            <a:ext cx="12191980" cy="6856718"/>
          </a:xfrm>
          <a:prstGeom prst="rect">
            <a:avLst/>
          </a:prstGeom>
        </p:spPr>
      </p:pic>
      <p:sp>
        <p:nvSpPr>
          <p:cNvPr id="8" name="Elipse 7">
            <a:extLst>
              <a:ext uri="{FF2B5EF4-FFF2-40B4-BE49-F238E27FC236}">
                <a16:creationId xmlns:a16="http://schemas.microsoft.com/office/drawing/2014/main" id="{22B856DF-542C-412B-C3EB-1676041CFBCC}"/>
              </a:ext>
            </a:extLst>
          </p:cNvPr>
          <p:cNvSpPr/>
          <p:nvPr/>
        </p:nvSpPr>
        <p:spPr>
          <a:xfrm>
            <a:off x="1331259" y="5432612"/>
            <a:ext cx="4276165" cy="75303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450172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8B36927-8785-0B81-9171-A90EBE2D63A0}"/>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descr="Interfaz de usuario gráfica, Aplicación&#10;&#10;El contenido generado por IA puede ser incorrecto.">
            <a:extLst>
              <a:ext uri="{FF2B5EF4-FFF2-40B4-BE49-F238E27FC236}">
                <a16:creationId xmlns:a16="http://schemas.microsoft.com/office/drawing/2014/main" id="{E6587124-64DD-2BF8-F692-18C915139AE0}"/>
              </a:ext>
            </a:extLst>
          </p:cNvPr>
          <p:cNvPicPr>
            <a:picLocks noChangeAspect="1"/>
          </p:cNvPicPr>
          <p:nvPr/>
        </p:nvPicPr>
        <p:blipFill>
          <a:blip r:embed="rId2"/>
          <a:srcRect t="362" b="26600"/>
          <a:stretch>
            <a:fillRect/>
          </a:stretch>
        </p:blipFill>
        <p:spPr>
          <a:xfrm>
            <a:off x="20" y="1282"/>
            <a:ext cx="12191980" cy="6856718"/>
          </a:xfrm>
          <a:prstGeom prst="rect">
            <a:avLst/>
          </a:prstGeom>
        </p:spPr>
      </p:pic>
      <p:sp>
        <p:nvSpPr>
          <p:cNvPr id="4" name="Elipse 3">
            <a:extLst>
              <a:ext uri="{FF2B5EF4-FFF2-40B4-BE49-F238E27FC236}">
                <a16:creationId xmlns:a16="http://schemas.microsoft.com/office/drawing/2014/main" id="{9E7C00A5-FA30-F6A0-9688-E5C0A964CF05}"/>
              </a:ext>
            </a:extLst>
          </p:cNvPr>
          <p:cNvSpPr/>
          <p:nvPr/>
        </p:nvSpPr>
        <p:spPr>
          <a:xfrm>
            <a:off x="4141694" y="5190565"/>
            <a:ext cx="3200400" cy="107576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727950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6A5CBE-DDD1-7754-967F-4844D9FCD42D}"/>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descr="Interfaz de usuario gráfica, Aplicación&#10;&#10;El contenido generado por IA puede ser incorrecto.">
            <a:extLst>
              <a:ext uri="{FF2B5EF4-FFF2-40B4-BE49-F238E27FC236}">
                <a16:creationId xmlns:a16="http://schemas.microsoft.com/office/drawing/2014/main" id="{300AA995-C35E-FE61-4C5C-D1D9AD90B827}"/>
              </a:ext>
            </a:extLst>
          </p:cNvPr>
          <p:cNvPicPr>
            <a:picLocks noChangeAspect="1"/>
          </p:cNvPicPr>
          <p:nvPr/>
        </p:nvPicPr>
        <p:blipFill>
          <a:blip r:embed="rId2"/>
          <a:srcRect t="7425" b="13364"/>
          <a:stretch>
            <a:fillRect/>
          </a:stretch>
        </p:blipFill>
        <p:spPr>
          <a:xfrm>
            <a:off x="20" y="1282"/>
            <a:ext cx="12191980" cy="6856718"/>
          </a:xfrm>
          <a:prstGeom prst="rect">
            <a:avLst/>
          </a:prstGeom>
        </p:spPr>
      </p:pic>
      <p:sp>
        <p:nvSpPr>
          <p:cNvPr id="6" name="Elipse 5">
            <a:extLst>
              <a:ext uri="{FF2B5EF4-FFF2-40B4-BE49-F238E27FC236}">
                <a16:creationId xmlns:a16="http://schemas.microsoft.com/office/drawing/2014/main" id="{4AE4766F-ECF9-8370-8837-4D6544DC7241}"/>
              </a:ext>
            </a:extLst>
          </p:cNvPr>
          <p:cNvSpPr/>
          <p:nvPr/>
        </p:nvSpPr>
        <p:spPr>
          <a:xfrm>
            <a:off x="554636" y="1888761"/>
            <a:ext cx="6880485" cy="187377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79449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4398E9-E4CA-DEB8-B161-C6E155FBC952}"/>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descr="Interfaz de usuario gráfica, Aplicación&#10;&#10;El contenido generado por IA puede ser incorrecto.">
            <a:extLst>
              <a:ext uri="{FF2B5EF4-FFF2-40B4-BE49-F238E27FC236}">
                <a16:creationId xmlns:a16="http://schemas.microsoft.com/office/drawing/2014/main" id="{F254AD2C-CCE2-EA3B-2811-D2356B22AEF0}"/>
              </a:ext>
            </a:extLst>
          </p:cNvPr>
          <p:cNvPicPr>
            <a:picLocks noChangeAspect="1"/>
          </p:cNvPicPr>
          <p:nvPr/>
        </p:nvPicPr>
        <p:blipFill>
          <a:blip r:embed="rId2"/>
          <a:srcRect t="7676" b="10818"/>
          <a:stretch>
            <a:fillRect/>
          </a:stretch>
        </p:blipFill>
        <p:spPr>
          <a:xfrm>
            <a:off x="20" y="1282"/>
            <a:ext cx="12191980" cy="6856718"/>
          </a:xfrm>
          <a:prstGeom prst="rect">
            <a:avLst/>
          </a:prstGeom>
        </p:spPr>
      </p:pic>
      <p:sp>
        <p:nvSpPr>
          <p:cNvPr id="4" name="Elipse 3">
            <a:extLst>
              <a:ext uri="{FF2B5EF4-FFF2-40B4-BE49-F238E27FC236}">
                <a16:creationId xmlns:a16="http://schemas.microsoft.com/office/drawing/2014/main" id="{5B2AC68C-B9A5-BC35-8A2A-0D139077D31E}"/>
              </a:ext>
            </a:extLst>
          </p:cNvPr>
          <p:cNvSpPr/>
          <p:nvPr/>
        </p:nvSpPr>
        <p:spPr>
          <a:xfrm>
            <a:off x="3065929" y="3523129"/>
            <a:ext cx="2716306" cy="125057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470945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31B339-A1F9-68DB-14B5-6CFCAD25EAF7}"/>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descr="Interfaz de usuario gráfica, Tabla&#10;&#10;El contenido generado por IA puede ser incorrecto.">
            <a:extLst>
              <a:ext uri="{FF2B5EF4-FFF2-40B4-BE49-F238E27FC236}">
                <a16:creationId xmlns:a16="http://schemas.microsoft.com/office/drawing/2014/main" id="{D18564AF-35F7-1C5D-97F2-085ED6650E61}"/>
              </a:ext>
            </a:extLst>
          </p:cNvPr>
          <p:cNvPicPr>
            <a:picLocks noChangeAspect="1"/>
          </p:cNvPicPr>
          <p:nvPr/>
        </p:nvPicPr>
        <p:blipFill>
          <a:blip r:embed="rId2"/>
          <a:srcRect t="9624" b="17338"/>
          <a:stretch>
            <a:fillRect/>
          </a:stretch>
        </p:blipFill>
        <p:spPr>
          <a:xfrm>
            <a:off x="20" y="1282"/>
            <a:ext cx="12191980" cy="6856718"/>
          </a:xfrm>
          <a:prstGeom prst="rect">
            <a:avLst/>
          </a:prstGeom>
        </p:spPr>
      </p:pic>
    </p:spTree>
    <p:extLst>
      <p:ext uri="{BB962C8B-B14F-4D97-AF65-F5344CB8AC3E}">
        <p14:creationId xmlns:p14="http://schemas.microsoft.com/office/powerpoint/2010/main" val="15189173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81B2DA-D667-2BBE-8439-D1854CEF49F8}"/>
            </a:ext>
          </a:extLst>
        </p:cNvPr>
        <p:cNvGrpSpPr/>
        <p:nvPr/>
      </p:nvGrpSpPr>
      <p:grpSpPr>
        <a:xfrm>
          <a:off x="0" y="0"/>
          <a:ext cx="0" cy="0"/>
          <a:chOff x="0" y="0"/>
          <a:chExt cx="0" cy="0"/>
        </a:xfrm>
      </p:grpSpPr>
      <p:pic>
        <p:nvPicPr>
          <p:cNvPr id="3" name="Imagen 2" descr="Interfaz de usuario gráfica, Aplicación&#10;&#10;El contenido generado por IA puede ser incorrecto.">
            <a:extLst>
              <a:ext uri="{FF2B5EF4-FFF2-40B4-BE49-F238E27FC236}">
                <a16:creationId xmlns:a16="http://schemas.microsoft.com/office/drawing/2014/main" id="{3D287A0E-6F56-68D3-857D-C81D8754FE09}"/>
              </a:ext>
            </a:extLst>
          </p:cNvPr>
          <p:cNvPicPr>
            <a:picLocks noChangeAspect="1"/>
          </p:cNvPicPr>
          <p:nvPr/>
        </p:nvPicPr>
        <p:blipFill>
          <a:blip r:embed="rId2"/>
          <a:stretch>
            <a:fillRect/>
          </a:stretch>
        </p:blipFill>
        <p:spPr>
          <a:xfrm>
            <a:off x="2319005" y="643466"/>
            <a:ext cx="7553989" cy="5571067"/>
          </a:xfrm>
          <a:prstGeom prst="rect">
            <a:avLst/>
          </a:prstGeom>
        </p:spPr>
      </p:pic>
      <p:sp>
        <p:nvSpPr>
          <p:cNvPr id="4" name="CuadroTexto 3">
            <a:extLst>
              <a:ext uri="{FF2B5EF4-FFF2-40B4-BE49-F238E27FC236}">
                <a16:creationId xmlns:a16="http://schemas.microsoft.com/office/drawing/2014/main" id="{055923BA-5B96-3031-CDFC-A4D48777AD7D}"/>
              </a:ext>
            </a:extLst>
          </p:cNvPr>
          <p:cNvSpPr txBox="1"/>
          <p:nvPr/>
        </p:nvSpPr>
        <p:spPr>
          <a:xfrm>
            <a:off x="712694" y="94129"/>
            <a:ext cx="757069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Aptos" panose="02110004020202020204"/>
                <a:ea typeface="+mn-ea"/>
                <a:cs typeface="+mn-cs"/>
              </a:rPr>
              <a:t>PROCEDEMOS A REALIZAR EL CALCULO DE LA CEDULA DE PAGO</a:t>
            </a:r>
          </a:p>
        </p:txBody>
      </p:sp>
    </p:spTree>
    <p:extLst>
      <p:ext uri="{BB962C8B-B14F-4D97-AF65-F5344CB8AC3E}">
        <p14:creationId xmlns:p14="http://schemas.microsoft.com/office/powerpoint/2010/main" val="22921147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7FBEBD-75D8-58D0-D10F-7FC9FCB50EC3}"/>
            </a:ext>
          </a:extLst>
        </p:cNvPr>
        <p:cNvGrpSpPr/>
        <p:nvPr/>
      </p:nvGrpSpPr>
      <p:grpSpPr>
        <a:xfrm>
          <a:off x="0" y="0"/>
          <a:ext cx="0" cy="0"/>
          <a:chOff x="0" y="0"/>
          <a:chExt cx="0" cy="0"/>
        </a:xfrm>
      </p:grpSpPr>
      <p:pic>
        <p:nvPicPr>
          <p:cNvPr id="5" name="Imagen 4" descr="Una captura de pantalla de un celular&#10;&#10;El contenido generado por IA puede ser incorrecto.">
            <a:extLst>
              <a:ext uri="{FF2B5EF4-FFF2-40B4-BE49-F238E27FC236}">
                <a16:creationId xmlns:a16="http://schemas.microsoft.com/office/drawing/2014/main" id="{52E3CC90-86A9-2BC0-6DAA-0DF02988BF3C}"/>
              </a:ext>
            </a:extLst>
          </p:cNvPr>
          <p:cNvPicPr>
            <a:picLocks noChangeAspect="1"/>
          </p:cNvPicPr>
          <p:nvPr/>
        </p:nvPicPr>
        <p:blipFill>
          <a:blip r:embed="rId2"/>
          <a:stretch>
            <a:fillRect/>
          </a:stretch>
        </p:blipFill>
        <p:spPr>
          <a:xfrm>
            <a:off x="643467" y="961728"/>
            <a:ext cx="10905066" cy="4934542"/>
          </a:xfrm>
          <a:prstGeom prst="rect">
            <a:avLst/>
          </a:prstGeom>
        </p:spPr>
      </p:pic>
      <p:sp>
        <p:nvSpPr>
          <p:cNvPr id="6" name="Elipse 5">
            <a:extLst>
              <a:ext uri="{FF2B5EF4-FFF2-40B4-BE49-F238E27FC236}">
                <a16:creationId xmlns:a16="http://schemas.microsoft.com/office/drawing/2014/main" id="{1450948E-CD96-7926-1C25-00B6A7FDE1DB}"/>
              </a:ext>
            </a:extLst>
          </p:cNvPr>
          <p:cNvSpPr/>
          <p:nvPr/>
        </p:nvSpPr>
        <p:spPr>
          <a:xfrm>
            <a:off x="7543800" y="3429000"/>
            <a:ext cx="3039035" cy="1506071"/>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Rectángulo 6">
            <a:extLst>
              <a:ext uri="{FF2B5EF4-FFF2-40B4-BE49-F238E27FC236}">
                <a16:creationId xmlns:a16="http://schemas.microsoft.com/office/drawing/2014/main" id="{A7F9F59F-1B32-C2AB-88B7-08B01F60D0A3}"/>
              </a:ext>
            </a:extLst>
          </p:cNvPr>
          <p:cNvSpPr/>
          <p:nvPr/>
        </p:nvSpPr>
        <p:spPr>
          <a:xfrm>
            <a:off x="2810435" y="3119718"/>
            <a:ext cx="1035424" cy="1815353"/>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008496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03C813-47DC-7628-4C56-773F39313AF0}"/>
            </a:ext>
          </a:extLst>
        </p:cNvPr>
        <p:cNvGrpSpPr/>
        <p:nvPr/>
      </p:nvGrpSpPr>
      <p:grpSpPr>
        <a:xfrm>
          <a:off x="0" y="0"/>
          <a:ext cx="0" cy="0"/>
          <a:chOff x="0" y="0"/>
          <a:chExt cx="0" cy="0"/>
        </a:xfrm>
      </p:grpSpPr>
      <p:pic>
        <p:nvPicPr>
          <p:cNvPr id="3" name="Imagen 2" descr="Interfaz de usuario gráfica, Texto, Aplicación, Correo electrónico&#10;&#10;El contenido generado por IA puede ser incorrecto.">
            <a:extLst>
              <a:ext uri="{FF2B5EF4-FFF2-40B4-BE49-F238E27FC236}">
                <a16:creationId xmlns:a16="http://schemas.microsoft.com/office/drawing/2014/main" id="{3BF804FB-9D4F-3C83-077D-DC2AA0E7CB4F}"/>
              </a:ext>
            </a:extLst>
          </p:cNvPr>
          <p:cNvPicPr>
            <a:picLocks noChangeAspect="1"/>
          </p:cNvPicPr>
          <p:nvPr/>
        </p:nvPicPr>
        <p:blipFill>
          <a:blip r:embed="rId2"/>
          <a:stretch>
            <a:fillRect/>
          </a:stretch>
        </p:blipFill>
        <p:spPr>
          <a:xfrm>
            <a:off x="1290918" y="643466"/>
            <a:ext cx="9601200" cy="5571067"/>
          </a:xfrm>
          <a:prstGeom prst="rect">
            <a:avLst/>
          </a:prstGeom>
        </p:spPr>
      </p:pic>
      <p:sp>
        <p:nvSpPr>
          <p:cNvPr id="4" name="Elipse 3">
            <a:extLst>
              <a:ext uri="{FF2B5EF4-FFF2-40B4-BE49-F238E27FC236}">
                <a16:creationId xmlns:a16="http://schemas.microsoft.com/office/drawing/2014/main" id="{50AFCE7F-EF0A-8FBA-8326-FD354E1C4EA4}"/>
              </a:ext>
            </a:extLst>
          </p:cNvPr>
          <p:cNvSpPr/>
          <p:nvPr/>
        </p:nvSpPr>
        <p:spPr>
          <a:xfrm>
            <a:off x="7839635" y="3630706"/>
            <a:ext cx="3576918" cy="1398494"/>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937142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2381C7-475A-D729-F116-60340C48DCC9}"/>
            </a:ext>
          </a:extLst>
        </p:cNvPr>
        <p:cNvGrpSpPr/>
        <p:nvPr/>
      </p:nvGrpSpPr>
      <p:grpSpPr>
        <a:xfrm>
          <a:off x="0" y="0"/>
          <a:ext cx="0" cy="0"/>
          <a:chOff x="0" y="0"/>
          <a:chExt cx="0" cy="0"/>
        </a:xfrm>
      </p:grpSpPr>
      <p:pic>
        <p:nvPicPr>
          <p:cNvPr id="5" name="Imagen 4" descr="Interfaz de usuario gráfica, Aplicación&#10;&#10;El contenido generado por IA puede ser incorrecto.">
            <a:extLst>
              <a:ext uri="{FF2B5EF4-FFF2-40B4-BE49-F238E27FC236}">
                <a16:creationId xmlns:a16="http://schemas.microsoft.com/office/drawing/2014/main" id="{170CFE41-2350-A354-CE10-70BF5D441226}"/>
              </a:ext>
            </a:extLst>
          </p:cNvPr>
          <p:cNvPicPr>
            <a:picLocks noChangeAspect="1"/>
          </p:cNvPicPr>
          <p:nvPr/>
        </p:nvPicPr>
        <p:blipFill>
          <a:blip r:embed="rId2"/>
          <a:stretch>
            <a:fillRect/>
          </a:stretch>
        </p:blipFill>
        <p:spPr>
          <a:xfrm>
            <a:off x="1760539" y="643466"/>
            <a:ext cx="8670921" cy="5571067"/>
          </a:xfrm>
          <a:prstGeom prst="rect">
            <a:avLst/>
          </a:prstGeom>
        </p:spPr>
      </p:pic>
      <p:sp>
        <p:nvSpPr>
          <p:cNvPr id="6" name="Elipse 5">
            <a:extLst>
              <a:ext uri="{FF2B5EF4-FFF2-40B4-BE49-F238E27FC236}">
                <a16:creationId xmlns:a16="http://schemas.microsoft.com/office/drawing/2014/main" id="{8CE0E36E-ADBD-F1F0-005D-858F2AEE7E5D}"/>
              </a:ext>
            </a:extLst>
          </p:cNvPr>
          <p:cNvSpPr/>
          <p:nvPr/>
        </p:nvSpPr>
        <p:spPr>
          <a:xfrm>
            <a:off x="5936105" y="1933731"/>
            <a:ext cx="3147934" cy="1603948"/>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02835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5543B66-6B0E-D0D4-027D-1E883BBC9D90}"/>
            </a:ext>
          </a:extLst>
        </p:cNvPr>
        <p:cNvGrpSpPr/>
        <p:nvPr/>
      </p:nvGrpSpPr>
      <p:grpSpPr>
        <a:xfrm>
          <a:off x="0" y="0"/>
          <a:ext cx="0" cy="0"/>
          <a:chOff x="0" y="0"/>
          <a:chExt cx="0" cy="0"/>
        </a:xfrm>
      </p:grpSpPr>
      <p:pic>
        <p:nvPicPr>
          <p:cNvPr id="3" name="Imagen 2" descr="Interfaz de usuario gráfica, Texto, Aplicación&#10;&#10;El contenido generado por IA puede ser incorrecto.">
            <a:extLst>
              <a:ext uri="{FF2B5EF4-FFF2-40B4-BE49-F238E27FC236}">
                <a16:creationId xmlns:a16="http://schemas.microsoft.com/office/drawing/2014/main" id="{F49FDA7D-6657-D4BF-C4EC-8028A2574DDA}"/>
              </a:ext>
            </a:extLst>
          </p:cNvPr>
          <p:cNvPicPr>
            <a:picLocks noChangeAspect="1"/>
          </p:cNvPicPr>
          <p:nvPr/>
        </p:nvPicPr>
        <p:blipFill>
          <a:blip r:embed="rId2"/>
          <a:stretch>
            <a:fillRect/>
          </a:stretch>
        </p:blipFill>
        <p:spPr>
          <a:xfrm>
            <a:off x="914400" y="643466"/>
            <a:ext cx="10260105" cy="5959040"/>
          </a:xfrm>
          <a:prstGeom prst="rect">
            <a:avLst/>
          </a:prstGeom>
        </p:spPr>
      </p:pic>
      <p:sp>
        <p:nvSpPr>
          <p:cNvPr id="4" name="Elipse 3">
            <a:extLst>
              <a:ext uri="{FF2B5EF4-FFF2-40B4-BE49-F238E27FC236}">
                <a16:creationId xmlns:a16="http://schemas.microsoft.com/office/drawing/2014/main" id="{F993C4DE-0F16-AB82-286C-4A50FD35319E}"/>
              </a:ext>
            </a:extLst>
          </p:cNvPr>
          <p:cNvSpPr/>
          <p:nvPr/>
        </p:nvSpPr>
        <p:spPr>
          <a:xfrm>
            <a:off x="914400" y="1627094"/>
            <a:ext cx="6763871" cy="360381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298858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04CD5D-9D6C-1140-D6C4-1B79C4A20BB2}"/>
            </a:ext>
          </a:extLst>
        </p:cNvPr>
        <p:cNvGrpSpPr/>
        <p:nvPr/>
      </p:nvGrpSpPr>
      <p:grpSpPr>
        <a:xfrm>
          <a:off x="0" y="0"/>
          <a:ext cx="0" cy="0"/>
          <a:chOff x="0" y="0"/>
          <a:chExt cx="0" cy="0"/>
        </a:xfrm>
      </p:grpSpPr>
      <p:pic>
        <p:nvPicPr>
          <p:cNvPr id="5" name="Imagen 4" descr="Tabla&#10;&#10;El contenido generado por IA puede ser incorrecto.">
            <a:extLst>
              <a:ext uri="{FF2B5EF4-FFF2-40B4-BE49-F238E27FC236}">
                <a16:creationId xmlns:a16="http://schemas.microsoft.com/office/drawing/2014/main" id="{703179AC-1ED8-ADD2-E52C-79BD065058B0}"/>
              </a:ext>
            </a:extLst>
          </p:cNvPr>
          <p:cNvPicPr>
            <a:picLocks noChangeAspect="1"/>
          </p:cNvPicPr>
          <p:nvPr/>
        </p:nvPicPr>
        <p:blipFill>
          <a:blip r:embed="rId2"/>
          <a:stretch>
            <a:fillRect/>
          </a:stretch>
        </p:blipFill>
        <p:spPr>
          <a:xfrm>
            <a:off x="643467" y="1057148"/>
            <a:ext cx="10905066" cy="4743702"/>
          </a:xfrm>
          <a:prstGeom prst="rect">
            <a:avLst/>
          </a:prstGeom>
        </p:spPr>
      </p:pic>
      <p:sp>
        <p:nvSpPr>
          <p:cNvPr id="6" name="Elipse 5">
            <a:extLst>
              <a:ext uri="{FF2B5EF4-FFF2-40B4-BE49-F238E27FC236}">
                <a16:creationId xmlns:a16="http://schemas.microsoft.com/office/drawing/2014/main" id="{3B6185F8-3BB3-1359-CFD3-89028D39C45C}"/>
              </a:ext>
            </a:extLst>
          </p:cNvPr>
          <p:cNvSpPr/>
          <p:nvPr/>
        </p:nvSpPr>
        <p:spPr>
          <a:xfrm>
            <a:off x="6736976" y="3644153"/>
            <a:ext cx="1600200" cy="1264023"/>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Rectángulo 6">
            <a:extLst>
              <a:ext uri="{FF2B5EF4-FFF2-40B4-BE49-F238E27FC236}">
                <a16:creationId xmlns:a16="http://schemas.microsoft.com/office/drawing/2014/main" id="{8FAC21D3-951D-F368-3627-F8F712C9E5C3}"/>
              </a:ext>
            </a:extLst>
          </p:cNvPr>
          <p:cNvSpPr/>
          <p:nvPr/>
        </p:nvSpPr>
        <p:spPr>
          <a:xfrm>
            <a:off x="1425388" y="3550024"/>
            <a:ext cx="766483" cy="1613647"/>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3228364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4CF450-C160-991B-AEEA-88E19B51AC98}"/>
            </a:ext>
          </a:extLst>
        </p:cNvPr>
        <p:cNvGrpSpPr/>
        <p:nvPr/>
      </p:nvGrpSpPr>
      <p:grpSpPr>
        <a:xfrm>
          <a:off x="0" y="0"/>
          <a:ext cx="0" cy="0"/>
          <a:chOff x="0" y="0"/>
          <a:chExt cx="0" cy="0"/>
        </a:xfrm>
      </p:grpSpPr>
      <p:sp>
        <p:nvSpPr>
          <p:cNvPr id="4" name="Elipse 3">
            <a:extLst>
              <a:ext uri="{FF2B5EF4-FFF2-40B4-BE49-F238E27FC236}">
                <a16:creationId xmlns:a16="http://schemas.microsoft.com/office/drawing/2014/main" id="{9B778C80-02C7-4FB4-35EA-0A00F314FB81}"/>
              </a:ext>
            </a:extLst>
          </p:cNvPr>
          <p:cNvSpPr/>
          <p:nvPr/>
        </p:nvSpPr>
        <p:spPr>
          <a:xfrm>
            <a:off x="8108576" y="3429000"/>
            <a:ext cx="2931459" cy="1613647"/>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Imagen 8">
            <a:extLst>
              <a:ext uri="{FF2B5EF4-FFF2-40B4-BE49-F238E27FC236}">
                <a16:creationId xmlns:a16="http://schemas.microsoft.com/office/drawing/2014/main" id="{C3E4FCE9-F0B6-8495-7FBD-A4BDAE1022A9}"/>
              </a:ext>
            </a:extLst>
          </p:cNvPr>
          <p:cNvPicPr>
            <a:picLocks noChangeAspect="1"/>
          </p:cNvPicPr>
          <p:nvPr/>
        </p:nvPicPr>
        <p:blipFill>
          <a:blip r:embed="rId2"/>
          <a:stretch>
            <a:fillRect/>
          </a:stretch>
        </p:blipFill>
        <p:spPr>
          <a:xfrm>
            <a:off x="0" y="1578265"/>
            <a:ext cx="12192000" cy="3701469"/>
          </a:xfrm>
          <a:prstGeom prst="rect">
            <a:avLst/>
          </a:prstGeom>
        </p:spPr>
      </p:pic>
    </p:spTree>
    <p:extLst>
      <p:ext uri="{BB962C8B-B14F-4D97-AF65-F5344CB8AC3E}">
        <p14:creationId xmlns:p14="http://schemas.microsoft.com/office/powerpoint/2010/main" val="31843996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482443"/>
            <a:ext cx="8213937" cy="772562"/>
          </a:xfrm>
          <a:prstGeom prst="rect">
            <a:avLst/>
          </a:prstGeom>
          <a:solidFill>
            <a:srgbClr val="12537D"/>
          </a:solidFill>
        </p:spPr>
        <p:txBody>
          <a:bodyPr vert="horz" wrap="square" lIns="0" tIns="196003" rIns="0" bIns="0" rtlCol="0">
            <a:spAutoFit/>
          </a:bodyPr>
          <a:lstStyle/>
          <a:p>
            <a:pPr marL="121926">
              <a:spcBef>
                <a:spcPts val="1543"/>
              </a:spcBef>
            </a:pPr>
            <a:r>
              <a:rPr sz="3734" b="1" spc="57" dirty="0">
                <a:solidFill>
                  <a:srgbClr val="FFFFFF"/>
                </a:solidFill>
                <a:latin typeface="Tahoma"/>
                <a:cs typeface="Tahoma"/>
              </a:rPr>
              <a:t>SUA.</a:t>
            </a:r>
            <a:r>
              <a:rPr sz="3734" b="1" spc="-27" dirty="0">
                <a:solidFill>
                  <a:srgbClr val="FFFFFF"/>
                </a:solidFill>
                <a:latin typeface="Tahoma"/>
                <a:cs typeface="Tahoma"/>
              </a:rPr>
              <a:t> </a:t>
            </a:r>
            <a:r>
              <a:rPr sz="3734" b="1" spc="87" dirty="0">
                <a:solidFill>
                  <a:srgbClr val="FFFFFF"/>
                </a:solidFill>
                <a:latin typeface="Tahoma"/>
                <a:cs typeface="Tahoma"/>
              </a:rPr>
              <a:t>CONTENIDO</a:t>
            </a:r>
            <a:r>
              <a:rPr sz="3734" b="1" spc="-23" dirty="0">
                <a:solidFill>
                  <a:srgbClr val="FFFFFF"/>
                </a:solidFill>
                <a:latin typeface="Tahoma"/>
                <a:cs typeface="Tahoma"/>
              </a:rPr>
              <a:t> </a:t>
            </a:r>
            <a:r>
              <a:rPr sz="3734" b="1" spc="177" dirty="0">
                <a:solidFill>
                  <a:srgbClr val="FFFFFF"/>
                </a:solidFill>
                <a:latin typeface="Tahoma"/>
                <a:cs typeface="Tahoma"/>
              </a:rPr>
              <a:t>DEL</a:t>
            </a:r>
            <a:r>
              <a:rPr sz="3734" b="1" spc="-23" dirty="0">
                <a:solidFill>
                  <a:srgbClr val="FFFFFF"/>
                </a:solidFill>
                <a:latin typeface="Tahoma"/>
                <a:cs typeface="Tahoma"/>
              </a:rPr>
              <a:t> </a:t>
            </a:r>
            <a:r>
              <a:rPr sz="3734" b="1" spc="-7" dirty="0">
                <a:solidFill>
                  <a:srgbClr val="FFFFFF"/>
                </a:solidFill>
                <a:latin typeface="Tahoma"/>
                <a:cs typeface="Tahoma"/>
              </a:rPr>
              <a:t>SISTEMA.</a:t>
            </a:r>
            <a:endParaRPr sz="3734">
              <a:latin typeface="Tahoma"/>
              <a:cs typeface="Tahoma"/>
            </a:endParaRPr>
          </a:p>
        </p:txBody>
      </p:sp>
      <p:pic>
        <p:nvPicPr>
          <p:cNvPr id="3" name="object 3"/>
          <p:cNvPicPr/>
          <p:nvPr/>
        </p:nvPicPr>
        <p:blipFill>
          <a:blip r:embed="rId2" cstate="print"/>
          <a:stretch>
            <a:fillRect/>
          </a:stretch>
        </p:blipFill>
        <p:spPr>
          <a:xfrm>
            <a:off x="532887" y="2173782"/>
            <a:ext cx="82550" cy="82549"/>
          </a:xfrm>
          <a:prstGeom prst="rect">
            <a:avLst/>
          </a:prstGeom>
        </p:spPr>
      </p:pic>
      <p:sp>
        <p:nvSpPr>
          <p:cNvPr id="4" name="object 4"/>
          <p:cNvSpPr txBox="1"/>
          <p:nvPr/>
        </p:nvSpPr>
        <p:spPr>
          <a:xfrm>
            <a:off x="728811" y="2020535"/>
            <a:ext cx="6149340" cy="3148640"/>
          </a:xfrm>
          <a:prstGeom prst="rect">
            <a:avLst/>
          </a:prstGeom>
        </p:spPr>
        <p:txBody>
          <a:bodyPr vert="horz" wrap="square" lIns="0" tIns="8467" rIns="0" bIns="0" rtlCol="0">
            <a:spAutoFit/>
          </a:bodyPr>
          <a:lstStyle/>
          <a:p>
            <a:pPr marL="8467" marR="245122" defTabSz="609630">
              <a:lnSpc>
                <a:spcPct val="113399"/>
              </a:lnSpc>
              <a:spcBef>
                <a:spcPts val="67"/>
              </a:spcBef>
              <a:tabLst>
                <a:tab pos="319633" algn="l"/>
                <a:tab pos="1399610" algn="l"/>
                <a:tab pos="2529543" algn="l"/>
                <a:tab pos="3086254" algn="l"/>
                <a:tab pos="4183166" algn="l"/>
                <a:tab pos="4719556" algn="l"/>
                <a:tab pos="5126823" algn="l"/>
              </a:tabLst>
            </a:pPr>
            <a:r>
              <a:rPr kern="0" spc="43" dirty="0">
                <a:solidFill>
                  <a:sysClr val="windowText" lastClr="000000"/>
                </a:solidFill>
                <a:latin typeface="Trebuchet MS"/>
                <a:cs typeface="Trebuchet MS"/>
              </a:rPr>
              <a:t>El</a:t>
            </a:r>
            <a:r>
              <a:rPr kern="0" dirty="0">
                <a:solidFill>
                  <a:sysClr val="windowText" lastClr="000000"/>
                </a:solidFill>
                <a:latin typeface="Trebuchet MS"/>
                <a:cs typeface="Trebuchet MS"/>
              </a:rPr>
              <a:t>	</a:t>
            </a:r>
            <a:r>
              <a:rPr kern="0" spc="190" dirty="0">
                <a:solidFill>
                  <a:sysClr val="windowText" lastClr="000000"/>
                </a:solidFill>
                <a:latin typeface="Trebuchet MS"/>
                <a:cs typeface="Trebuchet MS"/>
              </a:rPr>
              <a:t>Sistema</a:t>
            </a:r>
            <a:r>
              <a:rPr kern="0" dirty="0">
                <a:solidFill>
                  <a:sysClr val="windowText" lastClr="000000"/>
                </a:solidFill>
                <a:latin typeface="Trebuchet MS"/>
                <a:cs typeface="Trebuchet MS"/>
              </a:rPr>
              <a:t>	</a:t>
            </a:r>
            <a:r>
              <a:rPr kern="0" spc="203" dirty="0">
                <a:solidFill>
                  <a:sysClr val="windowText" lastClr="000000"/>
                </a:solidFill>
                <a:latin typeface="Trebuchet MS"/>
                <a:cs typeface="Trebuchet MS"/>
              </a:rPr>
              <a:t>muestra</a:t>
            </a:r>
            <a:r>
              <a:rPr kern="0" dirty="0">
                <a:solidFill>
                  <a:sysClr val="windowText" lastClr="000000"/>
                </a:solidFill>
                <a:latin typeface="Trebuchet MS"/>
                <a:cs typeface="Trebuchet MS"/>
              </a:rPr>
              <a:t>	</a:t>
            </a:r>
            <a:r>
              <a:rPr kern="0" spc="193" dirty="0">
                <a:solidFill>
                  <a:sysClr val="windowText" lastClr="000000"/>
                </a:solidFill>
                <a:latin typeface="Trebuchet MS"/>
                <a:cs typeface="Trebuchet MS"/>
              </a:rPr>
              <a:t>una</a:t>
            </a:r>
            <a:r>
              <a:rPr kern="0" dirty="0">
                <a:solidFill>
                  <a:sysClr val="windowText" lastClr="000000"/>
                </a:solidFill>
                <a:latin typeface="Trebuchet MS"/>
                <a:cs typeface="Trebuchet MS"/>
              </a:rPr>
              <a:t>	</a:t>
            </a:r>
            <a:r>
              <a:rPr kern="0" spc="183" dirty="0">
                <a:solidFill>
                  <a:sysClr val="windowText" lastClr="000000"/>
                </a:solidFill>
                <a:latin typeface="Trebuchet MS"/>
                <a:cs typeface="Trebuchet MS"/>
              </a:rPr>
              <a:t>ventana</a:t>
            </a:r>
            <a:r>
              <a:rPr kern="0" dirty="0">
                <a:solidFill>
                  <a:sysClr val="windowText" lastClr="000000"/>
                </a:solidFill>
                <a:latin typeface="Trebuchet MS"/>
                <a:cs typeface="Trebuchet MS"/>
              </a:rPr>
              <a:t>	</a:t>
            </a:r>
            <a:r>
              <a:rPr kern="0" spc="163" dirty="0">
                <a:solidFill>
                  <a:sysClr val="windowText" lastClr="000000"/>
                </a:solidFill>
                <a:latin typeface="Trebuchet MS"/>
                <a:cs typeface="Trebuchet MS"/>
              </a:rPr>
              <a:t>con</a:t>
            </a:r>
            <a:r>
              <a:rPr kern="0" dirty="0">
                <a:solidFill>
                  <a:sysClr val="windowText" lastClr="000000"/>
                </a:solidFill>
                <a:latin typeface="Trebuchet MS"/>
                <a:cs typeface="Trebuchet MS"/>
              </a:rPr>
              <a:t>	</a:t>
            </a:r>
            <a:r>
              <a:rPr kern="0" spc="187" dirty="0">
                <a:solidFill>
                  <a:sysClr val="windowText" lastClr="000000"/>
                </a:solidFill>
                <a:latin typeface="Trebuchet MS"/>
                <a:cs typeface="Trebuchet MS"/>
              </a:rPr>
              <a:t>un</a:t>
            </a:r>
            <a:r>
              <a:rPr kern="0" dirty="0">
                <a:solidFill>
                  <a:sysClr val="windowText" lastClr="000000"/>
                </a:solidFill>
                <a:latin typeface="Trebuchet MS"/>
                <a:cs typeface="Trebuchet MS"/>
              </a:rPr>
              <a:t>	</a:t>
            </a:r>
            <a:r>
              <a:rPr kern="0" spc="173" dirty="0">
                <a:solidFill>
                  <a:sysClr val="windowText" lastClr="000000"/>
                </a:solidFill>
                <a:latin typeface="Trebuchet MS"/>
                <a:cs typeface="Trebuchet MS"/>
              </a:rPr>
              <a:t>menú: </a:t>
            </a:r>
            <a:r>
              <a:rPr kern="0" spc="153" dirty="0">
                <a:solidFill>
                  <a:sysClr val="windowText" lastClr="000000"/>
                </a:solidFill>
                <a:latin typeface="Trebuchet MS"/>
                <a:cs typeface="Trebuchet MS"/>
              </a:rPr>
              <a:t>Actualizar</a:t>
            </a:r>
            <a:endParaRPr kern="0">
              <a:solidFill>
                <a:sysClr val="windowText" lastClr="000000"/>
              </a:solidFill>
              <a:latin typeface="Trebuchet MS"/>
              <a:cs typeface="Trebuchet MS"/>
            </a:endParaRPr>
          </a:p>
          <a:p>
            <a:pPr marL="8467" defTabSz="609630">
              <a:spcBef>
                <a:spcPts val="289"/>
              </a:spcBef>
            </a:pPr>
            <a:r>
              <a:rPr kern="0" spc="147" dirty="0">
                <a:solidFill>
                  <a:sysClr val="windowText" lastClr="000000"/>
                </a:solidFill>
                <a:latin typeface="Trebuchet MS"/>
                <a:cs typeface="Trebuchet MS"/>
              </a:rPr>
              <a:t>Afiliación</a:t>
            </a:r>
            <a:endParaRPr kern="0">
              <a:solidFill>
                <a:sysClr val="windowText" lastClr="000000"/>
              </a:solidFill>
              <a:latin typeface="Trebuchet MS"/>
              <a:cs typeface="Trebuchet MS"/>
            </a:endParaRPr>
          </a:p>
          <a:p>
            <a:pPr marL="8467" marR="3387" defTabSz="609630">
              <a:lnSpc>
                <a:spcPct val="113399"/>
              </a:lnSpc>
              <a:tabLst>
                <a:tab pos="1961401" algn="l"/>
                <a:tab pos="2356391" algn="l"/>
                <a:tab pos="2667980" algn="l"/>
                <a:tab pos="3490134" algn="l"/>
                <a:tab pos="3885124" algn="l"/>
                <a:tab pos="4801263" algn="l"/>
                <a:tab pos="5196253" algn="l"/>
              </a:tabLst>
            </a:pPr>
            <a:r>
              <a:rPr kern="0" spc="200" dirty="0">
                <a:solidFill>
                  <a:sysClr val="windowText" lastClr="000000"/>
                </a:solidFill>
                <a:latin typeface="Trebuchet MS"/>
                <a:cs typeface="Trebuchet MS"/>
              </a:rPr>
              <a:t>Determinación</a:t>
            </a:r>
            <a:r>
              <a:rPr kern="0" dirty="0">
                <a:solidFill>
                  <a:sysClr val="windowText" lastClr="000000"/>
                </a:solidFill>
                <a:latin typeface="Trebuchet MS"/>
                <a:cs typeface="Trebuchet MS"/>
              </a:rPr>
              <a:t>	</a:t>
            </a:r>
            <a:r>
              <a:rPr kern="0" spc="127" dirty="0">
                <a:solidFill>
                  <a:sysClr val="windowText" lastClr="000000"/>
                </a:solidFill>
                <a:latin typeface="Trebuchet MS"/>
                <a:cs typeface="Trebuchet MS"/>
              </a:rPr>
              <a:t>de</a:t>
            </a:r>
            <a:r>
              <a:rPr kern="0" dirty="0">
                <a:solidFill>
                  <a:sysClr val="windowText" lastClr="000000"/>
                </a:solidFill>
                <a:latin typeface="Trebuchet MS"/>
                <a:cs typeface="Trebuchet MS"/>
              </a:rPr>
              <a:t>	</a:t>
            </a:r>
            <a:r>
              <a:rPr kern="0" spc="57" dirty="0">
                <a:solidFill>
                  <a:sysClr val="windowText" lastClr="000000"/>
                </a:solidFill>
                <a:latin typeface="Trebuchet MS"/>
                <a:cs typeface="Trebuchet MS"/>
              </a:rPr>
              <a:t>la</a:t>
            </a:r>
            <a:r>
              <a:rPr kern="0" dirty="0">
                <a:solidFill>
                  <a:sysClr val="windowText" lastClr="000000"/>
                </a:solidFill>
                <a:latin typeface="Trebuchet MS"/>
                <a:cs typeface="Trebuchet MS"/>
              </a:rPr>
              <a:t>	</a:t>
            </a:r>
            <a:r>
              <a:rPr kern="0" spc="180" dirty="0">
                <a:solidFill>
                  <a:sysClr val="windowText" lastClr="000000"/>
                </a:solidFill>
                <a:latin typeface="Trebuchet MS"/>
                <a:cs typeface="Trebuchet MS"/>
              </a:rPr>
              <a:t>Prima</a:t>
            </a:r>
            <a:r>
              <a:rPr kern="0" dirty="0">
                <a:solidFill>
                  <a:sysClr val="windowText" lastClr="000000"/>
                </a:solidFill>
                <a:latin typeface="Trebuchet MS"/>
                <a:cs typeface="Trebuchet MS"/>
              </a:rPr>
              <a:t>	</a:t>
            </a:r>
            <a:r>
              <a:rPr kern="0" spc="127" dirty="0">
                <a:solidFill>
                  <a:sysClr val="windowText" lastClr="000000"/>
                </a:solidFill>
                <a:latin typeface="Trebuchet MS"/>
                <a:cs typeface="Trebuchet MS"/>
              </a:rPr>
              <a:t>de</a:t>
            </a:r>
            <a:r>
              <a:rPr kern="0" dirty="0">
                <a:solidFill>
                  <a:sysClr val="windowText" lastClr="000000"/>
                </a:solidFill>
                <a:latin typeface="Trebuchet MS"/>
                <a:cs typeface="Trebuchet MS"/>
              </a:rPr>
              <a:t>	</a:t>
            </a:r>
            <a:r>
              <a:rPr kern="0" spc="193" dirty="0">
                <a:solidFill>
                  <a:sysClr val="windowText" lastClr="000000"/>
                </a:solidFill>
                <a:latin typeface="Trebuchet MS"/>
                <a:cs typeface="Trebuchet MS"/>
              </a:rPr>
              <a:t>Riesgo</a:t>
            </a:r>
            <a:r>
              <a:rPr kern="0" dirty="0">
                <a:solidFill>
                  <a:sysClr val="windowText" lastClr="000000"/>
                </a:solidFill>
                <a:latin typeface="Trebuchet MS"/>
                <a:cs typeface="Trebuchet MS"/>
              </a:rPr>
              <a:t>	</a:t>
            </a:r>
            <a:r>
              <a:rPr kern="0" spc="127" dirty="0">
                <a:solidFill>
                  <a:sysClr val="windowText" lastClr="000000"/>
                </a:solidFill>
                <a:latin typeface="Trebuchet MS"/>
                <a:cs typeface="Trebuchet MS"/>
              </a:rPr>
              <a:t>de</a:t>
            </a:r>
            <a:r>
              <a:rPr kern="0" dirty="0">
                <a:solidFill>
                  <a:sysClr val="windowText" lastClr="000000"/>
                </a:solidFill>
                <a:latin typeface="Trebuchet MS"/>
                <a:cs typeface="Trebuchet MS"/>
              </a:rPr>
              <a:t>	</a:t>
            </a:r>
            <a:r>
              <a:rPr kern="0" spc="153" dirty="0">
                <a:solidFill>
                  <a:sysClr val="windowText" lastClr="000000"/>
                </a:solidFill>
                <a:latin typeface="Trebuchet MS"/>
                <a:cs typeface="Trebuchet MS"/>
              </a:rPr>
              <a:t>Trabajo </a:t>
            </a:r>
            <a:r>
              <a:rPr kern="0" spc="200" dirty="0">
                <a:solidFill>
                  <a:sysClr val="windowText" lastClr="000000"/>
                </a:solidFill>
                <a:latin typeface="Trebuchet MS"/>
                <a:cs typeface="Trebuchet MS"/>
              </a:rPr>
              <a:t>Aportaciones</a:t>
            </a:r>
            <a:endParaRPr kern="0">
              <a:solidFill>
                <a:sysClr val="windowText" lastClr="000000"/>
              </a:solidFill>
              <a:latin typeface="Trebuchet MS"/>
              <a:cs typeface="Trebuchet MS"/>
            </a:endParaRPr>
          </a:p>
          <a:p>
            <a:pPr marL="8467" marR="5019714" defTabSz="609630">
              <a:lnSpc>
                <a:spcPct val="113399"/>
              </a:lnSpc>
            </a:pPr>
            <a:r>
              <a:rPr kern="0" spc="177" dirty="0">
                <a:solidFill>
                  <a:sysClr val="windowText" lastClr="000000"/>
                </a:solidFill>
                <a:latin typeface="Trebuchet MS"/>
                <a:cs typeface="Trebuchet MS"/>
              </a:rPr>
              <a:t>Cálculos </a:t>
            </a:r>
            <a:r>
              <a:rPr kern="0" spc="190" dirty="0">
                <a:solidFill>
                  <a:sysClr val="windowText" lastClr="000000"/>
                </a:solidFill>
                <a:latin typeface="Trebuchet MS"/>
                <a:cs typeface="Trebuchet MS"/>
              </a:rPr>
              <a:t>Reportes</a:t>
            </a:r>
            <a:endParaRPr kern="0">
              <a:solidFill>
                <a:sysClr val="windowText" lastClr="000000"/>
              </a:solidFill>
              <a:latin typeface="Trebuchet MS"/>
              <a:cs typeface="Trebuchet MS"/>
            </a:endParaRPr>
          </a:p>
          <a:p>
            <a:pPr marL="8467" defTabSz="609630">
              <a:spcBef>
                <a:spcPts val="289"/>
              </a:spcBef>
              <a:tabLst>
                <a:tab pos="1228151" algn="l"/>
              </a:tabLst>
            </a:pPr>
            <a:r>
              <a:rPr kern="0" spc="190" dirty="0">
                <a:solidFill>
                  <a:sysClr val="windowText" lastClr="000000"/>
                </a:solidFill>
                <a:latin typeface="Trebuchet MS"/>
                <a:cs typeface="Trebuchet MS"/>
              </a:rPr>
              <a:t>Reportes</a:t>
            </a:r>
            <a:r>
              <a:rPr kern="0" dirty="0">
                <a:solidFill>
                  <a:sysClr val="windowText" lastClr="000000"/>
                </a:solidFill>
                <a:latin typeface="Trebuchet MS"/>
                <a:cs typeface="Trebuchet MS"/>
              </a:rPr>
              <a:t>	</a:t>
            </a:r>
            <a:r>
              <a:rPr kern="0" spc="180" dirty="0">
                <a:solidFill>
                  <a:sysClr val="windowText" lastClr="000000"/>
                </a:solidFill>
                <a:latin typeface="Trebuchet MS"/>
                <a:cs typeface="Trebuchet MS"/>
              </a:rPr>
              <a:t>Especiales</a:t>
            </a:r>
            <a:endParaRPr kern="0">
              <a:solidFill>
                <a:sysClr val="windowText" lastClr="000000"/>
              </a:solidFill>
              <a:latin typeface="Trebuchet MS"/>
              <a:cs typeface="Trebuchet MS"/>
            </a:endParaRPr>
          </a:p>
          <a:p>
            <a:pPr marL="8467" defTabSz="609630">
              <a:spcBef>
                <a:spcPts val="289"/>
              </a:spcBef>
              <a:tabLst>
                <a:tab pos="1100298" algn="l"/>
                <a:tab pos="1494865" algn="l"/>
              </a:tabLst>
            </a:pPr>
            <a:r>
              <a:rPr kern="0" spc="207" dirty="0">
                <a:solidFill>
                  <a:sysClr val="windowText" lastClr="000000"/>
                </a:solidFill>
                <a:latin typeface="Trebuchet MS"/>
                <a:cs typeface="Trebuchet MS"/>
              </a:rPr>
              <a:t>Proceso</a:t>
            </a:r>
            <a:r>
              <a:rPr kern="0" dirty="0">
                <a:solidFill>
                  <a:sysClr val="windowText" lastClr="000000"/>
                </a:solidFill>
                <a:latin typeface="Trebuchet MS"/>
                <a:cs typeface="Trebuchet MS"/>
              </a:rPr>
              <a:t>	</a:t>
            </a:r>
            <a:r>
              <a:rPr kern="0" spc="127" dirty="0">
                <a:solidFill>
                  <a:sysClr val="windowText" lastClr="000000"/>
                </a:solidFill>
                <a:latin typeface="Trebuchet MS"/>
                <a:cs typeface="Trebuchet MS"/>
              </a:rPr>
              <a:t>de</a:t>
            </a:r>
            <a:r>
              <a:rPr kern="0" dirty="0">
                <a:solidFill>
                  <a:sysClr val="windowText" lastClr="000000"/>
                </a:solidFill>
                <a:latin typeface="Trebuchet MS"/>
                <a:cs typeface="Trebuchet MS"/>
              </a:rPr>
              <a:t>	</a:t>
            </a:r>
            <a:r>
              <a:rPr kern="0" spc="197" dirty="0">
                <a:solidFill>
                  <a:sysClr val="windowText" lastClr="000000"/>
                </a:solidFill>
                <a:latin typeface="Trebuchet MS"/>
                <a:cs typeface="Trebuchet MS"/>
              </a:rPr>
              <a:t>Confronta</a:t>
            </a:r>
            <a:endParaRPr kern="0">
              <a:solidFill>
                <a:sysClr val="windowText" lastClr="000000"/>
              </a:solidFill>
              <a:latin typeface="Trebuchet MS"/>
              <a:cs typeface="Trebuchet MS"/>
            </a:endParaRPr>
          </a:p>
          <a:p>
            <a:pPr marL="8467" defTabSz="609630">
              <a:spcBef>
                <a:spcPts val="289"/>
              </a:spcBef>
              <a:tabLst>
                <a:tab pos="1136283" algn="l"/>
                <a:tab pos="2124393" algn="l"/>
                <a:tab pos="2519383" algn="l"/>
                <a:tab pos="3535433" algn="l"/>
                <a:tab pos="3754731" algn="l"/>
              </a:tabLst>
            </a:pPr>
            <a:r>
              <a:rPr kern="0" spc="167" dirty="0">
                <a:solidFill>
                  <a:sysClr val="windowText" lastClr="000000"/>
                </a:solidFill>
                <a:latin typeface="Trebuchet MS"/>
                <a:cs typeface="Trebuchet MS"/>
              </a:rPr>
              <a:t>Graficas</a:t>
            </a:r>
            <a:r>
              <a:rPr kern="0" dirty="0">
                <a:solidFill>
                  <a:sysClr val="windowText" lastClr="000000"/>
                </a:solidFill>
                <a:latin typeface="Trebuchet MS"/>
                <a:cs typeface="Trebuchet MS"/>
              </a:rPr>
              <a:t>	</a:t>
            </a:r>
            <a:r>
              <a:rPr kern="0" spc="210" dirty="0">
                <a:solidFill>
                  <a:sysClr val="windowText" lastClr="000000"/>
                </a:solidFill>
                <a:latin typeface="Trebuchet MS"/>
                <a:cs typeface="Trebuchet MS"/>
              </a:rPr>
              <a:t>Unidad</a:t>
            </a:r>
            <a:r>
              <a:rPr kern="0" dirty="0">
                <a:solidFill>
                  <a:sysClr val="windowText" lastClr="000000"/>
                </a:solidFill>
                <a:latin typeface="Trebuchet MS"/>
                <a:cs typeface="Trebuchet MS"/>
              </a:rPr>
              <a:t>	</a:t>
            </a:r>
            <a:r>
              <a:rPr kern="0" spc="127" dirty="0">
                <a:solidFill>
                  <a:sysClr val="windowText" lastClr="000000"/>
                </a:solidFill>
                <a:latin typeface="Trebuchet MS"/>
                <a:cs typeface="Trebuchet MS"/>
              </a:rPr>
              <a:t>de</a:t>
            </a:r>
            <a:r>
              <a:rPr kern="0" dirty="0">
                <a:solidFill>
                  <a:sysClr val="windowText" lastClr="000000"/>
                </a:solidFill>
                <a:latin typeface="Trebuchet MS"/>
                <a:cs typeface="Trebuchet MS"/>
              </a:rPr>
              <a:t>	</a:t>
            </a:r>
            <a:r>
              <a:rPr kern="0" spc="230" dirty="0">
                <a:solidFill>
                  <a:sysClr val="windowText" lastClr="000000"/>
                </a:solidFill>
                <a:latin typeface="Trebuchet MS"/>
                <a:cs typeface="Trebuchet MS"/>
              </a:rPr>
              <a:t>Medida</a:t>
            </a:r>
            <a:r>
              <a:rPr kern="0" dirty="0">
                <a:solidFill>
                  <a:sysClr val="windowText" lastClr="000000"/>
                </a:solidFill>
                <a:latin typeface="Trebuchet MS"/>
                <a:cs typeface="Trebuchet MS"/>
              </a:rPr>
              <a:t>	</a:t>
            </a:r>
            <a:r>
              <a:rPr kern="0" spc="-33" dirty="0">
                <a:solidFill>
                  <a:sysClr val="windowText" lastClr="000000"/>
                </a:solidFill>
                <a:latin typeface="Trebuchet MS"/>
                <a:cs typeface="Trebuchet MS"/>
              </a:rPr>
              <a:t>y</a:t>
            </a:r>
            <a:r>
              <a:rPr kern="0" dirty="0">
                <a:solidFill>
                  <a:sysClr val="windowText" lastClr="000000"/>
                </a:solidFill>
                <a:latin typeface="Trebuchet MS"/>
                <a:cs typeface="Trebuchet MS"/>
              </a:rPr>
              <a:t>	</a:t>
            </a:r>
            <a:r>
              <a:rPr kern="0" spc="163" dirty="0">
                <a:solidFill>
                  <a:sysClr val="windowText" lastClr="000000"/>
                </a:solidFill>
                <a:latin typeface="Trebuchet MS"/>
                <a:cs typeface="Trebuchet MS"/>
              </a:rPr>
              <a:t>Actualización</a:t>
            </a:r>
            <a:endParaRPr kern="0">
              <a:solidFill>
                <a:sysClr val="windowText" lastClr="000000"/>
              </a:solidFill>
              <a:latin typeface="Trebuchet MS"/>
              <a:cs typeface="Trebuchet MS"/>
            </a:endParaRPr>
          </a:p>
        </p:txBody>
      </p:sp>
      <p:pic>
        <p:nvPicPr>
          <p:cNvPr id="5" name="object 5"/>
          <p:cNvPicPr/>
          <p:nvPr/>
        </p:nvPicPr>
        <p:blipFill>
          <a:blip r:embed="rId2" cstate="print"/>
          <a:stretch>
            <a:fillRect/>
          </a:stretch>
        </p:blipFill>
        <p:spPr>
          <a:xfrm>
            <a:off x="532887" y="2484932"/>
            <a:ext cx="82550" cy="82549"/>
          </a:xfrm>
          <a:prstGeom prst="rect">
            <a:avLst/>
          </a:prstGeom>
        </p:spPr>
      </p:pic>
      <p:pic>
        <p:nvPicPr>
          <p:cNvPr id="6" name="object 6"/>
          <p:cNvPicPr/>
          <p:nvPr/>
        </p:nvPicPr>
        <p:blipFill>
          <a:blip r:embed="rId2" cstate="print"/>
          <a:stretch>
            <a:fillRect/>
          </a:stretch>
        </p:blipFill>
        <p:spPr>
          <a:xfrm>
            <a:off x="532887" y="2796082"/>
            <a:ext cx="82550" cy="82549"/>
          </a:xfrm>
          <a:prstGeom prst="rect">
            <a:avLst/>
          </a:prstGeom>
        </p:spPr>
      </p:pic>
      <p:pic>
        <p:nvPicPr>
          <p:cNvPr id="7" name="object 7"/>
          <p:cNvPicPr/>
          <p:nvPr/>
        </p:nvPicPr>
        <p:blipFill>
          <a:blip r:embed="rId2" cstate="print"/>
          <a:stretch>
            <a:fillRect/>
          </a:stretch>
        </p:blipFill>
        <p:spPr>
          <a:xfrm>
            <a:off x="532887" y="3107232"/>
            <a:ext cx="82550" cy="82549"/>
          </a:xfrm>
          <a:prstGeom prst="rect">
            <a:avLst/>
          </a:prstGeom>
        </p:spPr>
      </p:pic>
      <p:pic>
        <p:nvPicPr>
          <p:cNvPr id="8" name="object 8"/>
          <p:cNvPicPr/>
          <p:nvPr/>
        </p:nvPicPr>
        <p:blipFill>
          <a:blip r:embed="rId2" cstate="print"/>
          <a:stretch>
            <a:fillRect/>
          </a:stretch>
        </p:blipFill>
        <p:spPr>
          <a:xfrm>
            <a:off x="532887" y="3418382"/>
            <a:ext cx="82550" cy="82549"/>
          </a:xfrm>
          <a:prstGeom prst="rect">
            <a:avLst/>
          </a:prstGeom>
        </p:spPr>
      </p:pic>
      <p:pic>
        <p:nvPicPr>
          <p:cNvPr id="9" name="object 9"/>
          <p:cNvPicPr/>
          <p:nvPr/>
        </p:nvPicPr>
        <p:blipFill>
          <a:blip r:embed="rId2" cstate="print"/>
          <a:stretch>
            <a:fillRect/>
          </a:stretch>
        </p:blipFill>
        <p:spPr>
          <a:xfrm>
            <a:off x="532887" y="3729532"/>
            <a:ext cx="82550" cy="82549"/>
          </a:xfrm>
          <a:prstGeom prst="rect">
            <a:avLst/>
          </a:prstGeom>
        </p:spPr>
      </p:pic>
      <p:pic>
        <p:nvPicPr>
          <p:cNvPr id="10" name="object 10"/>
          <p:cNvPicPr/>
          <p:nvPr/>
        </p:nvPicPr>
        <p:blipFill>
          <a:blip r:embed="rId2" cstate="print"/>
          <a:stretch>
            <a:fillRect/>
          </a:stretch>
        </p:blipFill>
        <p:spPr>
          <a:xfrm>
            <a:off x="532887" y="4040682"/>
            <a:ext cx="82550" cy="82549"/>
          </a:xfrm>
          <a:prstGeom prst="rect">
            <a:avLst/>
          </a:prstGeom>
        </p:spPr>
      </p:pic>
      <p:pic>
        <p:nvPicPr>
          <p:cNvPr id="11" name="object 11"/>
          <p:cNvPicPr/>
          <p:nvPr/>
        </p:nvPicPr>
        <p:blipFill>
          <a:blip r:embed="rId2" cstate="print"/>
          <a:stretch>
            <a:fillRect/>
          </a:stretch>
        </p:blipFill>
        <p:spPr>
          <a:xfrm>
            <a:off x="532887" y="4351832"/>
            <a:ext cx="82550" cy="82549"/>
          </a:xfrm>
          <a:prstGeom prst="rect">
            <a:avLst/>
          </a:prstGeom>
        </p:spPr>
      </p:pic>
      <p:pic>
        <p:nvPicPr>
          <p:cNvPr id="12" name="object 12"/>
          <p:cNvPicPr/>
          <p:nvPr/>
        </p:nvPicPr>
        <p:blipFill>
          <a:blip r:embed="rId3" cstate="print"/>
          <a:stretch>
            <a:fillRect/>
          </a:stretch>
        </p:blipFill>
        <p:spPr>
          <a:xfrm>
            <a:off x="532887" y="4662982"/>
            <a:ext cx="82550" cy="82549"/>
          </a:xfrm>
          <a:prstGeom prst="rect">
            <a:avLst/>
          </a:prstGeom>
        </p:spPr>
      </p:pic>
      <p:pic>
        <p:nvPicPr>
          <p:cNvPr id="13" name="object 13"/>
          <p:cNvPicPr/>
          <p:nvPr/>
        </p:nvPicPr>
        <p:blipFill>
          <a:blip r:embed="rId2" cstate="print"/>
          <a:stretch>
            <a:fillRect/>
          </a:stretch>
        </p:blipFill>
        <p:spPr>
          <a:xfrm>
            <a:off x="532887" y="4974132"/>
            <a:ext cx="82550" cy="82549"/>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4811" y="1262369"/>
            <a:ext cx="10306473" cy="648169"/>
          </a:xfrm>
          <a:prstGeom prst="rect">
            <a:avLst/>
          </a:prstGeom>
          <a:solidFill>
            <a:srgbClr val="12537D"/>
          </a:solidFill>
        </p:spPr>
        <p:txBody>
          <a:bodyPr vert="horz" wrap="square" lIns="0" tIns="103293" rIns="0" bIns="0" rtlCol="0">
            <a:spAutoFit/>
          </a:bodyPr>
          <a:lstStyle/>
          <a:p>
            <a:pPr>
              <a:spcBef>
                <a:spcPts val="813"/>
              </a:spcBef>
            </a:pPr>
            <a:r>
              <a:rPr sz="3534" b="1" dirty="0">
                <a:solidFill>
                  <a:srgbClr val="FFFFFF"/>
                </a:solidFill>
                <a:latin typeface="Tahoma"/>
                <a:cs typeface="Tahoma"/>
              </a:rPr>
              <a:t>SISTEMA</a:t>
            </a:r>
            <a:r>
              <a:rPr sz="3534" b="1" spc="27" dirty="0">
                <a:solidFill>
                  <a:srgbClr val="FFFFFF"/>
                </a:solidFill>
                <a:latin typeface="Tahoma"/>
                <a:cs typeface="Tahoma"/>
              </a:rPr>
              <a:t> </a:t>
            </a:r>
            <a:r>
              <a:rPr sz="3534" b="1" spc="50" dirty="0">
                <a:solidFill>
                  <a:srgbClr val="FFFFFF"/>
                </a:solidFill>
                <a:latin typeface="Tahoma"/>
                <a:cs typeface="Tahoma"/>
              </a:rPr>
              <a:t>ÚNICO</a:t>
            </a:r>
            <a:r>
              <a:rPr sz="3534" b="1" spc="27" dirty="0">
                <a:solidFill>
                  <a:srgbClr val="FFFFFF"/>
                </a:solidFill>
                <a:latin typeface="Tahoma"/>
                <a:cs typeface="Tahoma"/>
              </a:rPr>
              <a:t> </a:t>
            </a:r>
            <a:r>
              <a:rPr sz="3534" b="1" spc="213" dirty="0">
                <a:solidFill>
                  <a:srgbClr val="FFFFFF"/>
                </a:solidFill>
                <a:latin typeface="Tahoma"/>
                <a:cs typeface="Tahoma"/>
              </a:rPr>
              <a:t>DE</a:t>
            </a:r>
            <a:r>
              <a:rPr sz="3534" b="1" spc="30" dirty="0">
                <a:solidFill>
                  <a:srgbClr val="FFFFFF"/>
                </a:solidFill>
                <a:latin typeface="Tahoma"/>
                <a:cs typeface="Tahoma"/>
              </a:rPr>
              <a:t> </a:t>
            </a:r>
            <a:r>
              <a:rPr sz="3534" b="1" spc="87" dirty="0">
                <a:solidFill>
                  <a:srgbClr val="FFFFFF"/>
                </a:solidFill>
                <a:latin typeface="Tahoma"/>
                <a:cs typeface="Tahoma"/>
              </a:rPr>
              <a:t>AUTODETERMINACIÓN</a:t>
            </a:r>
            <a:endParaRPr sz="3534" dirty="0">
              <a:latin typeface="Tahoma"/>
              <a:cs typeface="Tahoma"/>
            </a:endParaRPr>
          </a:p>
        </p:txBody>
      </p:sp>
      <p:sp>
        <p:nvSpPr>
          <p:cNvPr id="3" name="object 3"/>
          <p:cNvSpPr txBox="1"/>
          <p:nvPr/>
        </p:nvSpPr>
        <p:spPr>
          <a:xfrm>
            <a:off x="276851" y="2158692"/>
            <a:ext cx="11666643" cy="2368619"/>
          </a:xfrm>
          <a:prstGeom prst="rect">
            <a:avLst/>
          </a:prstGeom>
        </p:spPr>
        <p:txBody>
          <a:bodyPr vert="horz" wrap="square" lIns="0" tIns="8467" rIns="0" bIns="0" rtlCol="0">
            <a:spAutoFit/>
          </a:bodyPr>
          <a:lstStyle/>
          <a:p>
            <a:pPr marL="8467" defTabSz="609630">
              <a:spcBef>
                <a:spcPts val="67"/>
              </a:spcBef>
            </a:pPr>
            <a:r>
              <a:rPr sz="1667" kern="0" spc="180" dirty="0">
                <a:solidFill>
                  <a:sysClr val="windowText" lastClr="000000"/>
                </a:solidFill>
                <a:latin typeface="Trebuchet MS"/>
                <a:cs typeface="Trebuchet MS"/>
              </a:rPr>
              <a:t>ACTUALIZAR</a:t>
            </a:r>
            <a:endParaRPr sz="1667" kern="0" dirty="0">
              <a:solidFill>
                <a:sysClr val="windowText" lastClr="000000"/>
              </a:solidFill>
              <a:latin typeface="Trebuchet MS"/>
              <a:cs typeface="Trebuchet MS"/>
            </a:endParaRPr>
          </a:p>
          <a:p>
            <a:pPr marL="113882" marR="3387" defTabSz="609630">
              <a:lnSpc>
                <a:spcPct val="114999"/>
              </a:lnSpc>
              <a:spcBef>
                <a:spcPts val="1650"/>
              </a:spcBef>
              <a:tabLst>
                <a:tab pos="403033" algn="l"/>
                <a:tab pos="1132049" algn="l"/>
                <a:tab pos="1410617" algn="l"/>
                <a:tab pos="1497828" algn="l"/>
                <a:tab pos="1635842" algn="l"/>
                <a:tab pos="1787403" algn="l"/>
                <a:tab pos="2521499" algn="l"/>
                <a:tab pos="3236122" algn="l"/>
                <a:tab pos="3603170" algn="l"/>
                <a:tab pos="3848716" algn="l"/>
                <a:tab pos="4024408" algn="l"/>
                <a:tab pos="4325413" algn="l"/>
                <a:tab pos="4755964" algn="l"/>
                <a:tab pos="5122589" algn="l"/>
                <a:tab pos="5524776" algn="l"/>
                <a:tab pos="6116626" algn="l"/>
                <a:tab pos="6251253" algn="l"/>
                <a:tab pos="6455309" algn="l"/>
                <a:tab pos="7158925" algn="l"/>
                <a:tab pos="7495915" algn="l"/>
                <a:tab pos="8042042" algn="l"/>
                <a:tab pos="8452696" algn="l"/>
                <a:tab pos="8539484" algn="l"/>
                <a:tab pos="9131757" algn="l"/>
                <a:tab pos="9686774" algn="l"/>
                <a:tab pos="10052129" algn="l"/>
                <a:tab pos="10343820" algn="l"/>
                <a:tab pos="11417871" algn="l"/>
              </a:tabLst>
            </a:pPr>
            <a:r>
              <a:rPr sz="1667" kern="0" spc="37" dirty="0">
                <a:solidFill>
                  <a:sysClr val="windowText" lastClr="000000"/>
                </a:solidFill>
                <a:latin typeface="Trebuchet MS"/>
                <a:cs typeface="Trebuchet MS"/>
              </a:rPr>
              <a:t>El</a:t>
            </a:r>
            <a:r>
              <a:rPr sz="1667" kern="0" dirty="0">
                <a:solidFill>
                  <a:sysClr val="windowText" lastClr="000000"/>
                </a:solidFill>
                <a:latin typeface="Trebuchet MS"/>
                <a:cs typeface="Trebuchet MS"/>
              </a:rPr>
              <a:t>	</a:t>
            </a:r>
            <a:r>
              <a:rPr sz="1667" kern="0" spc="163" dirty="0">
                <a:solidFill>
                  <a:sysClr val="windowText" lastClr="000000"/>
                </a:solidFill>
                <a:latin typeface="Trebuchet MS"/>
                <a:cs typeface="Trebuchet MS"/>
              </a:rPr>
              <a:t>registro</a:t>
            </a:r>
            <a:r>
              <a:rPr sz="1667" kern="0" dirty="0">
                <a:solidFill>
                  <a:sysClr val="windowText" lastClr="000000"/>
                </a:solidFill>
                <a:latin typeface="Trebuchet MS"/>
                <a:cs typeface="Trebuchet MS"/>
              </a:rPr>
              <a:t>	</a:t>
            </a:r>
            <a:r>
              <a:rPr sz="1667" kern="0" spc="73" dirty="0">
                <a:solidFill>
                  <a:sysClr val="windowText" lastClr="000000"/>
                </a:solidFill>
                <a:latin typeface="Trebuchet MS"/>
                <a:cs typeface="Trebuchet MS"/>
              </a:rPr>
              <a:t>o</a:t>
            </a:r>
            <a:r>
              <a:rPr sz="1667" kern="0" dirty="0">
                <a:solidFill>
                  <a:sysClr val="windowText" lastClr="000000"/>
                </a:solidFill>
                <a:latin typeface="Trebuchet MS"/>
                <a:cs typeface="Trebuchet MS"/>
              </a:rPr>
              <a:t>	</a:t>
            </a:r>
            <a:r>
              <a:rPr sz="1667" kern="0" spc="163" dirty="0">
                <a:solidFill>
                  <a:sysClr val="windowText" lastClr="000000"/>
                </a:solidFill>
                <a:latin typeface="Trebuchet MS"/>
                <a:cs typeface="Trebuchet MS"/>
              </a:rPr>
              <a:t>alimentación</a:t>
            </a:r>
            <a:r>
              <a:rPr sz="1667" kern="0" dirty="0">
                <a:solidFill>
                  <a:sysClr val="windowText" lastClr="000000"/>
                </a:solidFill>
                <a:latin typeface="Trebuchet MS"/>
                <a:cs typeface="Trebuchet MS"/>
              </a:rPr>
              <a:t>	</a:t>
            </a:r>
            <a:r>
              <a:rPr sz="1667" kern="0" spc="117" dirty="0">
                <a:solidFill>
                  <a:sysClr val="windowText" lastClr="000000"/>
                </a:solidFill>
                <a:latin typeface="Trebuchet MS"/>
                <a:cs typeface="Trebuchet MS"/>
              </a:rPr>
              <a:t>de</a:t>
            </a:r>
            <a:r>
              <a:rPr sz="1667" kern="0" dirty="0">
                <a:solidFill>
                  <a:sysClr val="windowText" lastClr="000000"/>
                </a:solidFill>
                <a:latin typeface="Trebuchet MS"/>
                <a:cs typeface="Trebuchet MS"/>
              </a:rPr>
              <a:t>	</a:t>
            </a:r>
            <a:r>
              <a:rPr sz="1667" kern="0" spc="140" dirty="0">
                <a:solidFill>
                  <a:sysClr val="windowText" lastClr="000000"/>
                </a:solidFill>
                <a:latin typeface="Trebuchet MS"/>
                <a:cs typeface="Trebuchet MS"/>
              </a:rPr>
              <a:t>los</a:t>
            </a:r>
            <a:r>
              <a:rPr sz="1667" kern="0"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datos</a:t>
            </a:r>
            <a:r>
              <a:rPr sz="1667" kern="0" dirty="0">
                <a:solidFill>
                  <a:sysClr val="windowText" lastClr="000000"/>
                </a:solidFill>
                <a:latin typeface="Trebuchet MS"/>
                <a:cs typeface="Trebuchet MS"/>
              </a:rPr>
              <a:t>	</a:t>
            </a:r>
            <a:r>
              <a:rPr sz="1667" kern="0" spc="117" dirty="0">
                <a:solidFill>
                  <a:sysClr val="windowText" lastClr="000000"/>
                </a:solidFill>
                <a:latin typeface="Trebuchet MS"/>
                <a:cs typeface="Trebuchet MS"/>
              </a:rPr>
              <a:t>de</a:t>
            </a:r>
            <a:r>
              <a:rPr sz="1667" kern="0" dirty="0">
                <a:solidFill>
                  <a:sysClr val="windowText" lastClr="000000"/>
                </a:solidFill>
                <a:latin typeface="Trebuchet MS"/>
                <a:cs typeface="Trebuchet MS"/>
              </a:rPr>
              <a:t>	</a:t>
            </a:r>
            <a:r>
              <a:rPr sz="1667" kern="0" spc="187" dirty="0">
                <a:solidFill>
                  <a:sysClr val="windowText" lastClr="000000"/>
                </a:solidFill>
                <a:latin typeface="Trebuchet MS"/>
                <a:cs typeface="Trebuchet MS"/>
              </a:rPr>
              <a:t>patrones</a:t>
            </a:r>
            <a:r>
              <a:rPr sz="1667" kern="0" dirty="0">
                <a:solidFill>
                  <a:sysClr val="windowText" lastClr="000000"/>
                </a:solidFill>
                <a:latin typeface="Trebuchet MS"/>
                <a:cs typeface="Trebuchet MS"/>
              </a:rPr>
              <a:t>	</a:t>
            </a:r>
            <a:r>
              <a:rPr sz="1667" kern="0" spc="-33" dirty="0">
                <a:solidFill>
                  <a:sysClr val="windowText" lastClr="000000"/>
                </a:solidFill>
                <a:latin typeface="Trebuchet MS"/>
                <a:cs typeface="Trebuchet MS"/>
              </a:rPr>
              <a:t>y</a:t>
            </a:r>
            <a:r>
              <a:rPr sz="1667" kern="0" dirty="0">
                <a:solidFill>
                  <a:sysClr val="windowText" lastClr="000000"/>
                </a:solidFill>
                <a:latin typeface="Trebuchet MS"/>
                <a:cs typeface="Trebuchet MS"/>
              </a:rPr>
              <a:t>	</a:t>
            </a:r>
            <a:r>
              <a:rPr sz="1667" kern="0" spc="167" dirty="0">
                <a:solidFill>
                  <a:sysClr val="windowText" lastClr="000000"/>
                </a:solidFill>
                <a:latin typeface="Trebuchet MS"/>
                <a:cs typeface="Trebuchet MS"/>
              </a:rPr>
              <a:t>trabajadores</a:t>
            </a:r>
            <a:r>
              <a:rPr sz="1667" kern="0" dirty="0">
                <a:solidFill>
                  <a:sysClr val="windowText" lastClr="000000"/>
                </a:solidFill>
                <a:latin typeface="Trebuchet MS"/>
                <a:cs typeface="Trebuchet MS"/>
              </a:rPr>
              <a:t>	</a:t>
            </a:r>
            <a:r>
              <a:rPr sz="1667" kern="0" spc="150" dirty="0">
                <a:solidFill>
                  <a:sysClr val="windowText" lastClr="000000"/>
                </a:solidFill>
                <a:latin typeface="Trebuchet MS"/>
                <a:cs typeface="Trebuchet MS"/>
              </a:rPr>
              <a:t>con</a:t>
            </a:r>
            <a:r>
              <a:rPr sz="1667" kern="0" dirty="0">
                <a:solidFill>
                  <a:sysClr val="windowText" lastClr="000000"/>
                </a:solidFill>
                <a:latin typeface="Trebuchet MS"/>
                <a:cs typeface="Trebuchet MS"/>
              </a:rPr>
              <a:t>		</a:t>
            </a:r>
            <a:r>
              <a:rPr sz="1667" kern="0" spc="160" dirty="0">
                <a:solidFill>
                  <a:sysClr val="windowText" lastClr="000000"/>
                </a:solidFill>
                <a:latin typeface="Trebuchet MS"/>
                <a:cs typeface="Trebuchet MS"/>
              </a:rPr>
              <a:t>que</a:t>
            </a:r>
            <a:r>
              <a:rPr sz="1667" kern="0" dirty="0">
                <a:solidFill>
                  <a:sysClr val="windowText" lastClr="000000"/>
                </a:solidFill>
                <a:latin typeface="Trebuchet MS"/>
                <a:cs typeface="Trebuchet MS"/>
              </a:rPr>
              <a:t>	</a:t>
            </a:r>
            <a:r>
              <a:rPr sz="1667" kern="0" spc="127" dirty="0">
                <a:solidFill>
                  <a:sysClr val="windowText" lastClr="000000"/>
                </a:solidFill>
                <a:latin typeface="Trebuchet MS"/>
                <a:cs typeface="Trebuchet MS"/>
              </a:rPr>
              <a:t>trabaja</a:t>
            </a:r>
            <a:r>
              <a:rPr sz="1667" kern="0" dirty="0">
                <a:solidFill>
                  <a:sysClr val="windowText" lastClr="000000"/>
                </a:solidFill>
                <a:latin typeface="Trebuchet MS"/>
                <a:cs typeface="Trebuchet MS"/>
              </a:rPr>
              <a:t>	</a:t>
            </a:r>
            <a:r>
              <a:rPr sz="1667" kern="0" spc="33" dirty="0">
                <a:solidFill>
                  <a:sysClr val="windowText" lastClr="000000"/>
                </a:solidFill>
                <a:latin typeface="Trebuchet MS"/>
                <a:cs typeface="Trebuchet MS"/>
              </a:rPr>
              <a:t>el</a:t>
            </a:r>
            <a:r>
              <a:rPr sz="1667" kern="0" dirty="0">
                <a:solidFill>
                  <a:sysClr val="windowText" lastClr="000000"/>
                </a:solidFill>
                <a:latin typeface="Trebuchet MS"/>
                <a:cs typeface="Trebuchet MS"/>
              </a:rPr>
              <a:t>	</a:t>
            </a:r>
            <a:r>
              <a:rPr sz="1667" kern="0" spc="147" dirty="0">
                <a:solidFill>
                  <a:sysClr val="windowText" lastClr="000000"/>
                </a:solidFill>
                <a:latin typeface="Trebuchet MS"/>
                <a:cs typeface="Trebuchet MS"/>
              </a:rPr>
              <a:t>Sistema,</a:t>
            </a:r>
            <a:r>
              <a:rPr sz="1667" kern="0" dirty="0">
                <a:solidFill>
                  <a:sysClr val="windowText" lastClr="000000"/>
                </a:solidFill>
                <a:latin typeface="Trebuchet MS"/>
                <a:cs typeface="Trebuchet MS"/>
              </a:rPr>
              <a:t>	</a:t>
            </a:r>
            <a:r>
              <a:rPr sz="1667" kern="0" spc="127" dirty="0">
                <a:solidFill>
                  <a:sysClr val="windowText" lastClr="000000"/>
                </a:solidFill>
                <a:latin typeface="Trebuchet MS"/>
                <a:cs typeface="Trebuchet MS"/>
              </a:rPr>
              <a:t>se </a:t>
            </a:r>
            <a:r>
              <a:rPr sz="1667" kern="0" spc="143" dirty="0">
                <a:solidFill>
                  <a:sysClr val="windowText" lastClr="000000"/>
                </a:solidFill>
                <a:latin typeface="Trebuchet MS"/>
                <a:cs typeface="Trebuchet MS"/>
              </a:rPr>
              <a:t>realizan</a:t>
            </a:r>
            <a:r>
              <a:rPr sz="1667" kern="0" dirty="0">
                <a:solidFill>
                  <a:sysClr val="windowText" lastClr="000000"/>
                </a:solidFill>
                <a:latin typeface="Trebuchet MS"/>
                <a:cs typeface="Trebuchet MS"/>
              </a:rPr>
              <a:t>	</a:t>
            </a:r>
            <a:r>
              <a:rPr sz="1667" kern="0" spc="127" dirty="0">
                <a:solidFill>
                  <a:sysClr val="windowText" lastClr="000000"/>
                </a:solidFill>
                <a:latin typeface="Trebuchet MS"/>
                <a:cs typeface="Trebuchet MS"/>
              </a:rPr>
              <a:t>en</a:t>
            </a:r>
            <a:r>
              <a:rPr sz="1667" kern="0" dirty="0">
                <a:solidFill>
                  <a:sysClr val="windowText" lastClr="000000"/>
                </a:solidFill>
                <a:latin typeface="Trebuchet MS"/>
                <a:cs typeface="Trebuchet MS"/>
              </a:rPr>
              <a:t>		</a:t>
            </a:r>
            <a:r>
              <a:rPr sz="1667" kern="0" spc="33" dirty="0">
                <a:solidFill>
                  <a:sysClr val="windowText" lastClr="000000"/>
                </a:solidFill>
                <a:latin typeface="Trebuchet MS"/>
                <a:cs typeface="Trebuchet MS"/>
              </a:rPr>
              <a:t>el</a:t>
            </a:r>
            <a:r>
              <a:rPr sz="1667" kern="0" dirty="0">
                <a:solidFill>
                  <a:sysClr val="windowText" lastClr="000000"/>
                </a:solidFill>
                <a:latin typeface="Trebuchet MS"/>
                <a:cs typeface="Trebuchet MS"/>
              </a:rPr>
              <a:t>	</a:t>
            </a:r>
            <a:r>
              <a:rPr sz="1667" kern="0" spc="207" dirty="0">
                <a:solidFill>
                  <a:sysClr val="windowText" lastClr="000000"/>
                </a:solidFill>
                <a:latin typeface="Trebuchet MS"/>
                <a:cs typeface="Trebuchet MS"/>
              </a:rPr>
              <a:t>menú</a:t>
            </a:r>
            <a:r>
              <a:rPr sz="1667" kern="0" dirty="0">
                <a:solidFill>
                  <a:sysClr val="windowText" lastClr="000000"/>
                </a:solidFill>
                <a:latin typeface="Trebuchet MS"/>
                <a:cs typeface="Trebuchet MS"/>
              </a:rPr>
              <a:t>	</a:t>
            </a:r>
            <a:r>
              <a:rPr sz="1667" kern="0" spc="127" dirty="0">
                <a:solidFill>
                  <a:sysClr val="windowText" lastClr="000000"/>
                </a:solidFill>
                <a:latin typeface="Trebuchet MS"/>
                <a:cs typeface="Trebuchet MS"/>
              </a:rPr>
              <a:t>Actualizar.</a:t>
            </a:r>
            <a:r>
              <a:rPr sz="1667" kern="0" dirty="0">
                <a:solidFill>
                  <a:sysClr val="windowText" lastClr="000000"/>
                </a:solidFill>
                <a:latin typeface="Trebuchet MS"/>
                <a:cs typeface="Trebuchet MS"/>
              </a:rPr>
              <a:t>	</a:t>
            </a:r>
            <a:r>
              <a:rPr sz="1667" kern="0" spc="167" dirty="0">
                <a:solidFill>
                  <a:sysClr val="windowText" lastClr="000000"/>
                </a:solidFill>
                <a:latin typeface="Trebuchet MS"/>
                <a:cs typeface="Trebuchet MS"/>
              </a:rPr>
              <a:t>Los</a:t>
            </a:r>
            <a:r>
              <a:rPr sz="1667" kern="0" dirty="0">
                <a:solidFill>
                  <a:sysClr val="windowText" lastClr="000000"/>
                </a:solidFill>
                <a:latin typeface="Trebuchet MS"/>
                <a:cs typeface="Trebuchet MS"/>
              </a:rPr>
              <a:t>	</a:t>
            </a:r>
            <a:r>
              <a:rPr sz="1667" kern="0" spc="169" dirty="0">
                <a:solidFill>
                  <a:sysClr val="windowText" lastClr="000000"/>
                </a:solidFill>
                <a:latin typeface="Trebuchet MS"/>
                <a:cs typeface="Trebuchet MS"/>
              </a:rPr>
              <a:t>catálogos</a:t>
            </a:r>
            <a:r>
              <a:rPr sz="1667" kern="0" dirty="0">
                <a:solidFill>
                  <a:sysClr val="windowText" lastClr="000000"/>
                </a:solidFill>
                <a:latin typeface="Trebuchet MS"/>
                <a:cs typeface="Trebuchet MS"/>
              </a:rPr>
              <a:t>	</a:t>
            </a:r>
            <a:r>
              <a:rPr sz="1667" kern="0" spc="160" dirty="0">
                <a:solidFill>
                  <a:sysClr val="windowText" lastClr="000000"/>
                </a:solidFill>
                <a:latin typeface="Trebuchet MS"/>
                <a:cs typeface="Trebuchet MS"/>
              </a:rPr>
              <a:t>que</a:t>
            </a:r>
            <a:r>
              <a:rPr sz="1667" kern="0" dirty="0">
                <a:solidFill>
                  <a:sysClr val="windowText" lastClr="000000"/>
                </a:solidFill>
                <a:latin typeface="Trebuchet MS"/>
                <a:cs typeface="Trebuchet MS"/>
              </a:rPr>
              <a:t>	</a:t>
            </a:r>
            <a:r>
              <a:rPr sz="1667" kern="0" spc="173" dirty="0">
                <a:solidFill>
                  <a:sysClr val="windowText" lastClr="000000"/>
                </a:solidFill>
                <a:latin typeface="Trebuchet MS"/>
                <a:cs typeface="Trebuchet MS"/>
              </a:rPr>
              <a:t>también</a:t>
            </a:r>
            <a:r>
              <a:rPr sz="1667" kern="0" dirty="0">
                <a:solidFill>
                  <a:sysClr val="windowText" lastClr="000000"/>
                </a:solidFill>
                <a:latin typeface="Trebuchet MS"/>
                <a:cs typeface="Trebuchet MS"/>
              </a:rPr>
              <a:t>	</a:t>
            </a:r>
            <a:r>
              <a:rPr sz="1667" kern="0" spc="127" dirty="0">
                <a:solidFill>
                  <a:sysClr val="windowText" lastClr="000000"/>
                </a:solidFill>
                <a:latin typeface="Trebuchet MS"/>
                <a:cs typeface="Trebuchet MS"/>
              </a:rPr>
              <a:t>se</a:t>
            </a:r>
            <a:r>
              <a:rPr sz="1667" kern="0" dirty="0">
                <a:solidFill>
                  <a:sysClr val="windowText" lastClr="000000"/>
                </a:solidFill>
                <a:latin typeface="Trebuchet MS"/>
                <a:cs typeface="Trebuchet MS"/>
              </a:rPr>
              <a:t>	</a:t>
            </a:r>
            <a:r>
              <a:rPr sz="1667" kern="0" spc="197" dirty="0">
                <a:solidFill>
                  <a:sysClr val="windowText" lastClr="000000"/>
                </a:solidFill>
                <a:latin typeface="Trebuchet MS"/>
                <a:cs typeface="Trebuchet MS"/>
              </a:rPr>
              <a:t>pueden</a:t>
            </a:r>
            <a:r>
              <a:rPr sz="1667" kern="0" dirty="0">
                <a:solidFill>
                  <a:sysClr val="windowText" lastClr="000000"/>
                </a:solidFill>
                <a:latin typeface="Trebuchet MS"/>
                <a:cs typeface="Trebuchet MS"/>
              </a:rPr>
              <a:t>	</a:t>
            </a:r>
            <a:r>
              <a:rPr sz="1667" kern="0" spc="136" dirty="0">
                <a:solidFill>
                  <a:sysClr val="windowText" lastClr="000000"/>
                </a:solidFill>
                <a:latin typeface="Trebuchet MS"/>
                <a:cs typeface="Trebuchet MS"/>
              </a:rPr>
              <a:t>actualizar</a:t>
            </a:r>
            <a:r>
              <a:rPr sz="1667" kern="0" dirty="0">
                <a:solidFill>
                  <a:sysClr val="windowText" lastClr="000000"/>
                </a:solidFill>
                <a:latin typeface="Trebuchet MS"/>
                <a:cs typeface="Trebuchet MS"/>
              </a:rPr>
              <a:t>	</a:t>
            </a:r>
            <a:r>
              <a:rPr sz="1667" kern="0" spc="200" dirty="0">
                <a:solidFill>
                  <a:sysClr val="windowText" lastClr="000000"/>
                </a:solidFill>
                <a:latin typeface="Trebuchet MS"/>
                <a:cs typeface="Trebuchet MS"/>
              </a:rPr>
              <a:t>son</a:t>
            </a:r>
            <a:endParaRPr sz="1667" kern="0" dirty="0">
              <a:solidFill>
                <a:sysClr val="windowText" lastClr="000000"/>
              </a:solidFill>
              <a:latin typeface="Trebuchet MS"/>
              <a:cs typeface="Trebuchet MS"/>
            </a:endParaRPr>
          </a:p>
          <a:p>
            <a:pPr marL="289574" indent="-175692" defTabSz="609630">
              <a:spcBef>
                <a:spcPts val="1150"/>
              </a:spcBef>
              <a:buFontTx/>
              <a:buChar char="•"/>
              <a:tabLst>
                <a:tab pos="289574" algn="l"/>
              </a:tabLst>
            </a:pPr>
            <a:r>
              <a:rPr sz="1667" kern="0" spc="183" dirty="0">
                <a:solidFill>
                  <a:sysClr val="windowText" lastClr="000000"/>
                </a:solidFill>
                <a:latin typeface="Trebuchet MS"/>
                <a:cs typeface="Trebuchet MS"/>
              </a:rPr>
              <a:t>Patrones</a:t>
            </a:r>
            <a:endParaRPr sz="1667" kern="0" dirty="0">
              <a:solidFill>
                <a:sysClr val="windowText" lastClr="000000"/>
              </a:solidFill>
              <a:latin typeface="Trebuchet MS"/>
              <a:cs typeface="Trebuchet MS"/>
            </a:endParaRPr>
          </a:p>
          <a:p>
            <a:pPr marL="289574" indent="-175692" defTabSz="609630">
              <a:spcBef>
                <a:spcPts val="300"/>
              </a:spcBef>
              <a:buFontTx/>
              <a:buChar char="•"/>
              <a:tabLst>
                <a:tab pos="289574" algn="l"/>
              </a:tabLst>
            </a:pPr>
            <a:r>
              <a:rPr sz="1667" kern="0" spc="169" dirty="0">
                <a:solidFill>
                  <a:sysClr val="windowText" lastClr="000000"/>
                </a:solidFill>
                <a:latin typeface="Trebuchet MS"/>
                <a:cs typeface="Trebuchet MS"/>
              </a:rPr>
              <a:t>Trabajadores</a:t>
            </a:r>
            <a:endParaRPr sz="1667" kern="0" dirty="0">
              <a:solidFill>
                <a:sysClr val="windowText" lastClr="000000"/>
              </a:solidFill>
              <a:latin typeface="Trebuchet MS"/>
              <a:cs typeface="Trebuchet MS"/>
            </a:endParaRPr>
          </a:p>
          <a:p>
            <a:pPr marL="289574" indent="-175692" defTabSz="609630">
              <a:spcBef>
                <a:spcPts val="300"/>
              </a:spcBef>
              <a:buFontTx/>
              <a:buChar char="•"/>
              <a:tabLst>
                <a:tab pos="289574" algn="l"/>
                <a:tab pos="1305202" algn="l"/>
              </a:tabLst>
            </a:pPr>
            <a:r>
              <a:rPr sz="1667" kern="0" spc="173" dirty="0">
                <a:solidFill>
                  <a:sysClr val="windowText" lastClr="000000"/>
                </a:solidFill>
                <a:latin typeface="Trebuchet MS"/>
                <a:cs typeface="Trebuchet MS"/>
              </a:rPr>
              <a:t>Salarios</a:t>
            </a:r>
            <a:r>
              <a:rPr sz="1667" kern="0" dirty="0">
                <a:solidFill>
                  <a:sysClr val="windowText" lastClr="000000"/>
                </a:solidFill>
                <a:latin typeface="Trebuchet MS"/>
                <a:cs typeface="Trebuchet MS"/>
              </a:rPr>
              <a:t>	</a:t>
            </a:r>
            <a:r>
              <a:rPr sz="1667" kern="0" spc="230" dirty="0">
                <a:solidFill>
                  <a:sysClr val="windowText" lastClr="000000"/>
                </a:solidFill>
                <a:latin typeface="Trebuchet MS"/>
                <a:cs typeface="Trebuchet MS"/>
              </a:rPr>
              <a:t>Mínimos</a:t>
            </a:r>
            <a:endParaRPr sz="1667" kern="0" dirty="0">
              <a:solidFill>
                <a:sysClr val="windowText" lastClr="000000"/>
              </a:solidFill>
              <a:latin typeface="Trebuchet MS"/>
              <a:cs typeface="Trebuchet MS"/>
            </a:endParaRPr>
          </a:p>
          <a:p>
            <a:pPr marL="289574" indent="-175692" defTabSz="609630">
              <a:spcBef>
                <a:spcPts val="300"/>
              </a:spcBef>
              <a:buFontTx/>
              <a:buChar char="•"/>
              <a:tabLst>
                <a:tab pos="289574" algn="l"/>
                <a:tab pos="927993" algn="l"/>
                <a:tab pos="1131203" algn="l"/>
              </a:tabLst>
            </a:pPr>
            <a:r>
              <a:rPr sz="1667" kern="0" spc="180" dirty="0">
                <a:solidFill>
                  <a:sysClr val="windowText" lastClr="000000"/>
                </a:solidFill>
                <a:latin typeface="Trebuchet MS"/>
                <a:cs typeface="Trebuchet MS"/>
              </a:rPr>
              <a:t>INPC</a:t>
            </a:r>
            <a:r>
              <a:rPr sz="1667" kern="0" dirty="0">
                <a:solidFill>
                  <a:sysClr val="windowText" lastClr="000000"/>
                </a:solidFill>
                <a:latin typeface="Trebuchet MS"/>
                <a:cs typeface="Trebuchet MS"/>
              </a:rPr>
              <a:t>	</a:t>
            </a:r>
            <a:r>
              <a:rPr sz="1667" kern="0" spc="-33" dirty="0">
                <a:solidFill>
                  <a:sysClr val="windowText" lastClr="000000"/>
                </a:solidFill>
                <a:latin typeface="Trebuchet MS"/>
                <a:cs typeface="Trebuchet MS"/>
              </a:rPr>
              <a:t>y</a:t>
            </a:r>
            <a:r>
              <a:rPr sz="1667" kern="0" dirty="0">
                <a:solidFill>
                  <a:sysClr val="windowText" lastClr="000000"/>
                </a:solidFill>
                <a:latin typeface="Trebuchet MS"/>
                <a:cs typeface="Trebuchet MS"/>
              </a:rPr>
              <a:t>	</a:t>
            </a:r>
            <a:r>
              <a:rPr sz="1667" kern="0" spc="183" dirty="0">
                <a:solidFill>
                  <a:sysClr val="windowText" lastClr="000000"/>
                </a:solidFill>
                <a:latin typeface="Trebuchet MS"/>
                <a:cs typeface="Trebuchet MS"/>
              </a:rPr>
              <a:t>Recargos</a:t>
            </a:r>
            <a:endParaRPr sz="1667" kern="0" dirty="0">
              <a:solidFill>
                <a:sysClr val="windowText" lastClr="000000"/>
              </a:solidFill>
              <a:latin typeface="Trebuchet MS"/>
              <a:cs typeface="Trebuchet MS"/>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356497"/>
            <a:ext cx="12192000" cy="1187450"/>
            <a:chOff x="0" y="723663"/>
            <a:chExt cx="18288000" cy="1781175"/>
          </a:xfrm>
        </p:grpSpPr>
        <p:sp>
          <p:nvSpPr>
            <p:cNvPr id="3" name="object 3"/>
            <p:cNvSpPr/>
            <p:nvPr/>
          </p:nvSpPr>
          <p:spPr>
            <a:xfrm>
              <a:off x="0" y="723663"/>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268223" y="871727"/>
              <a:ext cx="17004791" cy="1527047"/>
            </a:xfrm>
            <a:prstGeom prst="rect">
              <a:avLst/>
            </a:prstGeom>
          </p:spPr>
        </p:pic>
      </p:grpSp>
      <p:sp>
        <p:nvSpPr>
          <p:cNvPr id="5" name="object 5"/>
          <p:cNvSpPr txBox="1"/>
          <p:nvPr/>
        </p:nvSpPr>
        <p:spPr>
          <a:xfrm>
            <a:off x="296390" y="2746112"/>
            <a:ext cx="11548957" cy="2820730"/>
          </a:xfrm>
          <a:prstGeom prst="rect">
            <a:avLst/>
          </a:prstGeom>
        </p:spPr>
        <p:txBody>
          <a:bodyPr vert="horz" wrap="square" lIns="0" tIns="8467" rIns="0" bIns="0" rtlCol="0">
            <a:spAutoFit/>
          </a:bodyPr>
          <a:lstStyle/>
          <a:p>
            <a:pPr marL="29211" marR="3387" algn="just" defTabSz="609630">
              <a:lnSpc>
                <a:spcPct val="114999"/>
              </a:lnSpc>
              <a:spcBef>
                <a:spcPts val="67"/>
              </a:spcBef>
            </a:pPr>
            <a:r>
              <a:rPr sz="1667" kern="0" dirty="0">
                <a:solidFill>
                  <a:sysClr val="windowText" lastClr="000000"/>
                </a:solidFill>
                <a:latin typeface="Arial Black"/>
                <a:cs typeface="Arial Black"/>
              </a:rPr>
              <a:t>ART.</a:t>
            </a:r>
            <a:r>
              <a:rPr sz="1667" kern="0" spc="-37" dirty="0">
                <a:solidFill>
                  <a:sysClr val="windowText" lastClr="000000"/>
                </a:solidFill>
                <a:latin typeface="Arial Black"/>
                <a:cs typeface="Arial Black"/>
              </a:rPr>
              <a:t>  </a:t>
            </a:r>
            <a:r>
              <a:rPr sz="1667" kern="0" dirty="0">
                <a:solidFill>
                  <a:sysClr val="windowText" lastClr="000000"/>
                </a:solidFill>
                <a:latin typeface="Arial Black"/>
                <a:cs typeface="Arial Black"/>
              </a:rPr>
              <a:t>15</a:t>
            </a:r>
            <a:r>
              <a:rPr sz="1667" kern="0" spc="-37" dirty="0">
                <a:solidFill>
                  <a:sysClr val="windowText" lastClr="000000"/>
                </a:solidFill>
                <a:latin typeface="Arial Black"/>
                <a:cs typeface="Arial Black"/>
              </a:rPr>
              <a:t>  </a:t>
            </a:r>
            <a:r>
              <a:rPr sz="1667" kern="0" dirty="0">
                <a:solidFill>
                  <a:sysClr val="windowText" lastClr="000000"/>
                </a:solidFill>
                <a:latin typeface="Arial Black"/>
                <a:cs typeface="Arial Black"/>
              </a:rPr>
              <a:t>LSS.</a:t>
            </a:r>
            <a:r>
              <a:rPr sz="1667" kern="0" spc="-20" dirty="0">
                <a:solidFill>
                  <a:sysClr val="windowText" lastClr="000000"/>
                </a:solidFill>
                <a:latin typeface="Arial Black"/>
                <a:cs typeface="Arial Black"/>
              </a:rPr>
              <a:t>  </a:t>
            </a:r>
            <a:r>
              <a:rPr sz="1667" kern="0" spc="110" dirty="0">
                <a:solidFill>
                  <a:sysClr val="windowText" lastClr="000000"/>
                </a:solidFill>
                <a:latin typeface="Lucida Sans Unicode"/>
                <a:cs typeface="Lucida Sans Unicode"/>
              </a:rPr>
              <a:t>Registrarse</a:t>
            </a:r>
            <a:r>
              <a:rPr sz="1667" kern="0" spc="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e</a:t>
            </a:r>
            <a:r>
              <a:rPr sz="1667" kern="0" spc="3"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inscribir</a:t>
            </a:r>
            <a:r>
              <a:rPr sz="1667" kern="0" spc="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a:t>
            </a:r>
            <a:r>
              <a:rPr sz="1667" kern="0" spc="7"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sus</a:t>
            </a:r>
            <a:r>
              <a:rPr sz="1667" kern="0" spc="7"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trabajadores</a:t>
            </a:r>
            <a:r>
              <a:rPr sz="1667" kern="0" spc="7"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3"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Instituto,</a:t>
            </a:r>
            <a:r>
              <a:rPr sz="1667" kern="0" spc="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comunicar</a:t>
            </a:r>
            <a:r>
              <a:rPr sz="1667" kern="0" spc="7"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sus</a:t>
            </a:r>
            <a:r>
              <a:rPr sz="1667" kern="0" spc="7"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altas</a:t>
            </a:r>
            <a:r>
              <a:rPr sz="1667" kern="0" spc="7"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y </a:t>
            </a:r>
            <a:r>
              <a:rPr sz="1667" kern="0" spc="83" dirty="0">
                <a:solidFill>
                  <a:sysClr val="windowText" lastClr="000000"/>
                </a:solidFill>
                <a:latin typeface="Lucida Sans Unicode"/>
                <a:cs typeface="Lucida Sans Unicode"/>
              </a:rPr>
              <a:t>bajas,</a:t>
            </a:r>
            <a:r>
              <a:rPr sz="1667" kern="0" spc="39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las</a:t>
            </a:r>
            <a:r>
              <a:rPr sz="1667" kern="0" spc="39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modificaciones</a:t>
            </a:r>
            <a:r>
              <a:rPr sz="1667" kern="0" spc="39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9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su</a:t>
            </a:r>
            <a:r>
              <a:rPr sz="1667" kern="0" spc="39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salario</a:t>
            </a:r>
            <a:r>
              <a:rPr sz="1667" kern="0" spc="39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y</a:t>
            </a:r>
            <a:r>
              <a:rPr sz="1667" kern="0" spc="390"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39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demás</a:t>
            </a:r>
            <a:r>
              <a:rPr sz="1667" kern="0" spc="39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datos,</a:t>
            </a:r>
            <a:r>
              <a:rPr sz="1667" kern="0" spc="39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dentro</a:t>
            </a:r>
            <a:r>
              <a:rPr sz="1667" kern="0" spc="39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93"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390"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plazos</a:t>
            </a:r>
            <a:r>
              <a:rPr sz="1667" kern="0" spc="393"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no</a:t>
            </a:r>
            <a:r>
              <a:rPr sz="1667" kern="0" spc="393"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mayores</a:t>
            </a:r>
            <a:r>
              <a:rPr sz="1667" kern="0" spc="390"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a:t>
            </a:r>
            <a:r>
              <a:rPr sz="1667" kern="0" spc="393"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5 </a:t>
            </a:r>
            <a:r>
              <a:rPr sz="1667" kern="0" spc="83" dirty="0">
                <a:solidFill>
                  <a:sysClr val="windowText" lastClr="000000"/>
                </a:solidFill>
                <a:latin typeface="Lucida Sans Unicode"/>
                <a:cs typeface="Lucida Sans Unicode"/>
              </a:rPr>
              <a:t>días</a:t>
            </a:r>
            <a:r>
              <a:rPr sz="1667" kern="0" spc="233"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hábiles.</a:t>
            </a:r>
            <a:r>
              <a:rPr sz="1667" kern="0" spc="23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O</a:t>
            </a:r>
            <a:r>
              <a:rPr sz="1667" kern="0" spc="233"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bien,</a:t>
            </a:r>
            <a:r>
              <a:rPr sz="1667" kern="0" spc="23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3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inscripción</a:t>
            </a:r>
            <a:r>
              <a:rPr sz="1667" kern="0" spc="23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3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podrán</a:t>
            </a:r>
            <a:r>
              <a:rPr sz="1667" kern="0" spc="23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realizar</a:t>
            </a:r>
            <a:r>
              <a:rPr sz="1667" kern="0" spc="233"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un</a:t>
            </a:r>
            <a:r>
              <a:rPr sz="1667" kern="0" spc="23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día</a:t>
            </a:r>
            <a:r>
              <a:rPr sz="1667" kern="0" spc="233"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hábil</a:t>
            </a:r>
            <a:r>
              <a:rPr sz="1667" kern="0" spc="233"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antes</a:t>
            </a:r>
            <a:r>
              <a:rPr sz="1667" kern="0" spc="23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a:t>
            </a:r>
            <a:r>
              <a:rPr sz="1667" kern="0" spc="-367" dirty="0">
                <a:solidFill>
                  <a:sysClr val="windowText" lastClr="000000"/>
                </a:solidFill>
                <a:latin typeface="Lucida Sans Unicode"/>
                <a:cs typeface="Lucida Sans Unicode"/>
              </a:rPr>
              <a:t> </a:t>
            </a:r>
            <a:r>
              <a:rPr sz="1667" kern="0" spc="40" dirty="0">
                <a:solidFill>
                  <a:sysClr val="windowText" lastClr="000000"/>
                </a:solidFill>
                <a:latin typeface="Lucida Sans Unicode"/>
                <a:cs typeface="Lucida Sans Unicode"/>
              </a:rPr>
              <a:t>a.</a:t>
            </a:r>
            <a:r>
              <a:rPr sz="1667" kern="0" spc="23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45</a:t>
            </a:r>
            <a:r>
              <a:rPr sz="1667" kern="0" spc="23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233"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RSSACRF)</a:t>
            </a:r>
            <a:endParaRPr sz="1667" kern="0" dirty="0">
              <a:solidFill>
                <a:sysClr val="windowText" lastClr="000000"/>
              </a:solidFill>
              <a:latin typeface="Lucida Sans Unicode"/>
              <a:cs typeface="Lucida Sans Unicode"/>
            </a:endParaRPr>
          </a:p>
          <a:p>
            <a:pPr marL="8467" algn="just" defTabSz="609630">
              <a:spcBef>
                <a:spcPts val="2100"/>
              </a:spcBef>
            </a:pPr>
            <a:r>
              <a:rPr sz="1667" kern="0" spc="63" dirty="0">
                <a:solidFill>
                  <a:sysClr val="windowText" lastClr="000000"/>
                </a:solidFill>
                <a:latin typeface="Arial Black"/>
                <a:cs typeface="Arial Black"/>
              </a:rPr>
              <a:t>Nacimiento</a:t>
            </a:r>
            <a:r>
              <a:rPr sz="1667" kern="0" spc="187" dirty="0">
                <a:solidFill>
                  <a:sysClr val="windowText" lastClr="000000"/>
                </a:solidFill>
                <a:latin typeface="Arial Black"/>
                <a:cs typeface="Arial Black"/>
              </a:rPr>
              <a:t> </a:t>
            </a:r>
            <a:r>
              <a:rPr sz="1667" kern="0" dirty="0">
                <a:solidFill>
                  <a:sysClr val="windowText" lastClr="000000"/>
                </a:solidFill>
                <a:latin typeface="Arial Black"/>
                <a:cs typeface="Arial Black"/>
              </a:rPr>
              <a:t>de</a:t>
            </a:r>
            <a:r>
              <a:rPr sz="1667" kern="0" spc="187" dirty="0">
                <a:solidFill>
                  <a:sysClr val="windowText" lastClr="000000"/>
                </a:solidFill>
                <a:latin typeface="Arial Black"/>
                <a:cs typeface="Arial Black"/>
              </a:rPr>
              <a:t> </a:t>
            </a:r>
            <a:r>
              <a:rPr sz="1667" kern="0" dirty="0">
                <a:solidFill>
                  <a:sysClr val="windowText" lastClr="000000"/>
                </a:solidFill>
                <a:latin typeface="Arial Black"/>
                <a:cs typeface="Arial Black"/>
              </a:rPr>
              <a:t>la</a:t>
            </a:r>
            <a:r>
              <a:rPr sz="1667" kern="0" spc="190" dirty="0">
                <a:solidFill>
                  <a:sysClr val="windowText" lastClr="000000"/>
                </a:solidFill>
                <a:latin typeface="Arial Black"/>
                <a:cs typeface="Arial Black"/>
              </a:rPr>
              <a:t> </a:t>
            </a:r>
            <a:r>
              <a:rPr sz="1667" kern="0" spc="50" dirty="0">
                <a:solidFill>
                  <a:sysClr val="windowText" lastClr="000000"/>
                </a:solidFill>
                <a:latin typeface="Arial Black"/>
                <a:cs typeface="Arial Black"/>
              </a:rPr>
              <a:t>Obligación</a:t>
            </a:r>
            <a:r>
              <a:rPr sz="1667" kern="0" spc="190" dirty="0">
                <a:solidFill>
                  <a:sysClr val="windowText" lastClr="000000"/>
                </a:solidFill>
                <a:latin typeface="Arial Black"/>
                <a:cs typeface="Arial Black"/>
              </a:rPr>
              <a:t> </a:t>
            </a:r>
            <a:r>
              <a:rPr sz="1667" kern="0" spc="-97" dirty="0">
                <a:solidFill>
                  <a:sysClr val="windowText" lastClr="000000"/>
                </a:solidFill>
                <a:latin typeface="Arial Black"/>
                <a:cs typeface="Arial Black"/>
              </a:rPr>
              <a:t>(</a:t>
            </a:r>
            <a:r>
              <a:rPr sz="1667" kern="0" spc="-393" dirty="0">
                <a:solidFill>
                  <a:sysClr val="windowText" lastClr="000000"/>
                </a:solidFill>
                <a:latin typeface="Arial Black"/>
                <a:cs typeface="Arial Black"/>
              </a:rPr>
              <a:t> </a:t>
            </a:r>
            <a:r>
              <a:rPr sz="1667" kern="0" dirty="0">
                <a:solidFill>
                  <a:sysClr val="windowText" lastClr="000000"/>
                </a:solidFill>
                <a:latin typeface="Arial Black"/>
                <a:cs typeface="Arial Black"/>
              </a:rPr>
              <a:t>a.</a:t>
            </a:r>
            <a:r>
              <a:rPr sz="1667" kern="0" spc="190" dirty="0">
                <a:solidFill>
                  <a:sysClr val="windowText" lastClr="000000"/>
                </a:solidFill>
                <a:latin typeface="Arial Black"/>
                <a:cs typeface="Arial Black"/>
              </a:rPr>
              <a:t> </a:t>
            </a:r>
            <a:r>
              <a:rPr sz="1667" kern="0" dirty="0">
                <a:solidFill>
                  <a:sysClr val="windowText" lastClr="000000"/>
                </a:solidFill>
                <a:latin typeface="Arial Black"/>
                <a:cs typeface="Arial Black"/>
              </a:rPr>
              <a:t>12</a:t>
            </a:r>
            <a:r>
              <a:rPr sz="1667" kern="0" spc="190" dirty="0">
                <a:solidFill>
                  <a:sysClr val="windowText" lastClr="000000"/>
                </a:solidFill>
                <a:latin typeface="Arial Black"/>
                <a:cs typeface="Arial Black"/>
              </a:rPr>
              <a:t> </a:t>
            </a:r>
            <a:r>
              <a:rPr sz="1667" kern="0" dirty="0">
                <a:solidFill>
                  <a:sysClr val="windowText" lastClr="000000"/>
                </a:solidFill>
                <a:latin typeface="Arial Black"/>
                <a:cs typeface="Arial Black"/>
              </a:rPr>
              <a:t>del</a:t>
            </a:r>
            <a:r>
              <a:rPr sz="1667" kern="0" spc="190" dirty="0">
                <a:solidFill>
                  <a:sysClr val="windowText" lastClr="000000"/>
                </a:solidFill>
                <a:latin typeface="Arial Black"/>
                <a:cs typeface="Arial Black"/>
              </a:rPr>
              <a:t> </a:t>
            </a:r>
            <a:r>
              <a:rPr sz="1667" kern="0" spc="-7" dirty="0">
                <a:solidFill>
                  <a:sysClr val="windowText" lastClr="000000"/>
                </a:solidFill>
                <a:latin typeface="Arial Black"/>
                <a:cs typeface="Arial Black"/>
              </a:rPr>
              <a:t>RSSACERF)</a:t>
            </a:r>
            <a:endParaRPr sz="1667" kern="0" dirty="0">
              <a:solidFill>
                <a:sysClr val="windowText" lastClr="000000"/>
              </a:solidFill>
              <a:latin typeface="Arial Black"/>
              <a:cs typeface="Arial Black"/>
            </a:endParaRPr>
          </a:p>
          <a:p>
            <a:pPr marL="390756" marR="4043459" defTabSz="609630">
              <a:lnSpc>
                <a:spcPct val="114999"/>
              </a:lnSpc>
              <a:spcBef>
                <a:spcPts val="1800"/>
              </a:spcBef>
            </a:pPr>
            <a:r>
              <a:rPr sz="1667" kern="0" spc="117" dirty="0">
                <a:solidFill>
                  <a:sysClr val="windowText" lastClr="000000"/>
                </a:solidFill>
                <a:latin typeface="Lucida Sans Unicode"/>
                <a:cs typeface="Lucida Sans Unicode"/>
              </a:rPr>
              <a:t>Empiece</a:t>
            </a:r>
            <a:r>
              <a:rPr sz="1667" kern="0" spc="23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a:t>
            </a:r>
            <a:r>
              <a:rPr sz="1667" kern="0" spc="233"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utilizar</a:t>
            </a:r>
            <a:r>
              <a:rPr sz="1667" kern="0" spc="233"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23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servicios</a:t>
            </a:r>
            <a:r>
              <a:rPr sz="1667" kern="0" spc="23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3"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uno</a:t>
            </a:r>
            <a:r>
              <a:rPr sz="1667" kern="0" spc="23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o</a:t>
            </a:r>
            <a:r>
              <a:rPr sz="1667" kern="0" spc="23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varios</a:t>
            </a:r>
            <a:r>
              <a:rPr sz="1667" kern="0" spc="23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trabajadores </a:t>
            </a:r>
            <a:r>
              <a:rPr sz="1667" kern="0" spc="87" dirty="0">
                <a:solidFill>
                  <a:sysClr val="windowText" lastClr="000000"/>
                </a:solidFill>
                <a:latin typeface="Lucida Sans Unicode"/>
                <a:cs typeface="Lucida Sans Unicode"/>
              </a:rPr>
              <a:t>Se</a:t>
            </a:r>
            <a:r>
              <a:rPr sz="1667" kern="0" spc="23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constituya</a:t>
            </a:r>
            <a:r>
              <a:rPr sz="1667" kern="0" spc="24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como</a:t>
            </a:r>
            <a:r>
              <a:rPr sz="1667" kern="0" spc="24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sociedad</a:t>
            </a:r>
            <a:r>
              <a:rPr sz="1667" kern="0" spc="24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cooperativa</a:t>
            </a:r>
            <a:endParaRPr sz="1667" kern="0" dirty="0">
              <a:solidFill>
                <a:sysClr val="windowText" lastClr="000000"/>
              </a:solidFill>
              <a:latin typeface="Lucida Sans Unicode"/>
              <a:cs typeface="Lucida Sans Unicode"/>
            </a:endParaRPr>
          </a:p>
          <a:p>
            <a:pPr marL="390756" marR="3153144" defTabSz="609630">
              <a:lnSpc>
                <a:spcPct val="114999"/>
              </a:lnSpc>
            </a:pPr>
            <a:r>
              <a:rPr sz="1667" kern="0" spc="97" dirty="0">
                <a:solidFill>
                  <a:sysClr val="windowText" lastClr="000000"/>
                </a:solidFill>
                <a:latin typeface="Lucida Sans Unicode"/>
                <a:cs typeface="Lucida Sans Unicode"/>
              </a:rPr>
              <a:t>Inicie</a:t>
            </a:r>
            <a:r>
              <a:rPr sz="1667" kern="0" spc="24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vigencia</a:t>
            </a:r>
            <a:r>
              <a:rPr sz="1667" kern="0" spc="243"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su</a:t>
            </a:r>
            <a:r>
              <a:rPr sz="1667" kern="0" spc="24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convenio</a:t>
            </a:r>
            <a:r>
              <a:rPr sz="1667" kern="0" spc="24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3"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incorporación</a:t>
            </a:r>
            <a:r>
              <a:rPr sz="1667" kern="0" spc="243"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celebrado</a:t>
            </a:r>
            <a:r>
              <a:rPr sz="1667" kern="0" spc="24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ante</a:t>
            </a:r>
            <a:r>
              <a:rPr sz="1667" kern="0" spc="243"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43"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IMSS </a:t>
            </a:r>
            <a:r>
              <a:rPr sz="1667" kern="0" spc="97" dirty="0">
                <a:solidFill>
                  <a:sysClr val="windowText" lastClr="000000"/>
                </a:solidFill>
                <a:latin typeface="Lucida Sans Unicode"/>
                <a:cs typeface="Lucida Sans Unicode"/>
              </a:rPr>
              <a:t>Inicie</a:t>
            </a:r>
            <a:r>
              <a:rPr sz="1667" kern="0" spc="24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vigencia</a:t>
            </a:r>
            <a:r>
              <a:rPr sz="1667" kern="0" spc="24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4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Decreto</a:t>
            </a:r>
            <a:r>
              <a:rPr sz="1667" kern="0" spc="24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incorporación</a:t>
            </a:r>
            <a:r>
              <a:rPr sz="1667" kern="0" spc="24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24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expida</a:t>
            </a:r>
            <a:r>
              <a:rPr sz="1667" kern="0" spc="24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40"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Ejecutivo</a:t>
            </a:r>
            <a:endParaRPr sz="1667" kern="0" dirty="0">
              <a:solidFill>
                <a:sysClr val="windowText" lastClr="000000"/>
              </a:solidFill>
              <a:latin typeface="Lucida Sans Unicode"/>
              <a:cs typeface="Lucida Sans Unicode"/>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060664"/>
            <a:ext cx="12192000" cy="1187450"/>
            <a:chOff x="0" y="723664"/>
            <a:chExt cx="18288000" cy="178117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268223" y="871728"/>
              <a:ext cx="15023591" cy="1527047"/>
            </a:xfrm>
            <a:prstGeom prst="rect">
              <a:avLst/>
            </a:prstGeom>
          </p:spPr>
        </p:pic>
      </p:grpSp>
      <p:sp>
        <p:nvSpPr>
          <p:cNvPr id="5" name="object 5"/>
          <p:cNvSpPr txBox="1"/>
          <p:nvPr/>
        </p:nvSpPr>
        <p:spPr>
          <a:xfrm>
            <a:off x="317411" y="2724041"/>
            <a:ext cx="10985077" cy="2178887"/>
          </a:xfrm>
          <a:prstGeom prst="rect">
            <a:avLst/>
          </a:prstGeom>
        </p:spPr>
        <p:txBody>
          <a:bodyPr vert="horz" wrap="square" lIns="0" tIns="8467" rIns="0" bIns="0" rtlCol="0">
            <a:spAutoFit/>
          </a:bodyPr>
          <a:lstStyle/>
          <a:p>
            <a:pPr marL="8467" defTabSz="609630">
              <a:spcBef>
                <a:spcPts val="67"/>
              </a:spcBef>
            </a:pPr>
            <a:r>
              <a:rPr kern="0" spc="63" dirty="0">
                <a:solidFill>
                  <a:sysClr val="windowText" lastClr="000000"/>
                </a:solidFill>
                <a:latin typeface="Lucida Sans Unicode"/>
                <a:cs typeface="Lucida Sans Unicode"/>
              </a:rPr>
              <a:t>El</a:t>
            </a:r>
            <a:r>
              <a:rPr kern="0" spc="257" dirty="0">
                <a:solidFill>
                  <a:sysClr val="windowText" lastClr="000000"/>
                </a:solidFill>
                <a:latin typeface="Lucida Sans Unicode"/>
                <a:cs typeface="Lucida Sans Unicode"/>
              </a:rPr>
              <a:t> </a:t>
            </a:r>
            <a:r>
              <a:rPr kern="0" spc="123" dirty="0">
                <a:solidFill>
                  <a:sysClr val="windowText" lastClr="000000"/>
                </a:solidFill>
                <a:latin typeface="Lucida Sans Unicode"/>
                <a:cs typeface="Lucida Sans Unicode"/>
              </a:rPr>
              <a:t>reglamento</a:t>
            </a:r>
            <a:r>
              <a:rPr kern="0" spc="257" dirty="0">
                <a:solidFill>
                  <a:sysClr val="windowText" lastClr="000000"/>
                </a:solidFill>
                <a:latin typeface="Lucida Sans Unicode"/>
                <a:cs typeface="Lucida Sans Unicode"/>
              </a:rPr>
              <a:t> </a:t>
            </a:r>
            <a:r>
              <a:rPr kern="0" spc="123" dirty="0">
                <a:solidFill>
                  <a:sysClr val="windowText" lastClr="000000"/>
                </a:solidFill>
                <a:latin typeface="Lucida Sans Unicode"/>
                <a:cs typeface="Lucida Sans Unicode"/>
              </a:rPr>
              <a:t>establece</a:t>
            </a:r>
            <a:r>
              <a:rPr kern="0" spc="257" dirty="0">
                <a:solidFill>
                  <a:sysClr val="windowText" lastClr="000000"/>
                </a:solidFill>
                <a:latin typeface="Lucida Sans Unicode"/>
                <a:cs typeface="Lucida Sans Unicode"/>
              </a:rPr>
              <a:t> </a:t>
            </a:r>
            <a:r>
              <a:rPr kern="0" spc="63" dirty="0">
                <a:solidFill>
                  <a:sysClr val="windowText" lastClr="000000"/>
                </a:solidFill>
                <a:latin typeface="Lucida Sans Unicode"/>
                <a:cs typeface="Lucida Sans Unicode"/>
              </a:rPr>
              <a:t>los</a:t>
            </a:r>
            <a:r>
              <a:rPr kern="0" spc="257" dirty="0">
                <a:solidFill>
                  <a:sysClr val="windowText" lastClr="000000"/>
                </a:solidFill>
                <a:latin typeface="Lucida Sans Unicode"/>
                <a:cs typeface="Lucida Sans Unicode"/>
              </a:rPr>
              <a:t> </a:t>
            </a:r>
            <a:r>
              <a:rPr kern="0" spc="117" dirty="0">
                <a:solidFill>
                  <a:sysClr val="windowText" lastClr="000000"/>
                </a:solidFill>
                <a:latin typeface="Lucida Sans Unicode"/>
                <a:cs typeface="Lucida Sans Unicode"/>
              </a:rPr>
              <a:t>criterios</a:t>
            </a:r>
            <a:r>
              <a:rPr kern="0" spc="257" dirty="0">
                <a:solidFill>
                  <a:sysClr val="windowText" lastClr="000000"/>
                </a:solidFill>
                <a:latin typeface="Lucida Sans Unicode"/>
                <a:cs typeface="Lucida Sans Unicode"/>
              </a:rPr>
              <a:t> </a:t>
            </a:r>
            <a:r>
              <a:rPr kern="0" spc="120" dirty="0">
                <a:solidFill>
                  <a:sysClr val="windowText" lastClr="000000"/>
                </a:solidFill>
                <a:latin typeface="Lucida Sans Unicode"/>
                <a:cs typeface="Lucida Sans Unicode"/>
              </a:rPr>
              <a:t>para</a:t>
            </a:r>
            <a:r>
              <a:rPr kern="0" spc="257" dirty="0">
                <a:solidFill>
                  <a:sysClr val="windowText" lastClr="000000"/>
                </a:solidFill>
                <a:latin typeface="Lucida Sans Unicode"/>
                <a:cs typeface="Lucida Sans Unicode"/>
              </a:rPr>
              <a:t> </a:t>
            </a:r>
            <a:r>
              <a:rPr kern="0" spc="120" dirty="0">
                <a:solidFill>
                  <a:sysClr val="windowText" lastClr="000000"/>
                </a:solidFill>
                <a:latin typeface="Lucida Sans Unicode"/>
                <a:cs typeface="Lucida Sans Unicode"/>
              </a:rPr>
              <a:t>identificar</a:t>
            </a:r>
            <a:r>
              <a:rPr kern="0" spc="260" dirty="0">
                <a:solidFill>
                  <a:sysClr val="windowText" lastClr="000000"/>
                </a:solidFill>
                <a:latin typeface="Lucida Sans Unicode"/>
                <a:cs typeface="Lucida Sans Unicode"/>
              </a:rPr>
              <a:t> </a:t>
            </a:r>
            <a:r>
              <a:rPr kern="0" spc="53" dirty="0">
                <a:solidFill>
                  <a:sysClr val="windowText" lastClr="000000"/>
                </a:solidFill>
                <a:latin typeface="Lucida Sans Unicode"/>
                <a:cs typeface="Lucida Sans Unicode"/>
              </a:rPr>
              <a:t>la</a:t>
            </a:r>
            <a:r>
              <a:rPr kern="0" spc="257" dirty="0">
                <a:solidFill>
                  <a:sysClr val="windowText" lastClr="000000"/>
                </a:solidFill>
                <a:latin typeface="Lucida Sans Unicode"/>
                <a:cs typeface="Lucida Sans Unicode"/>
              </a:rPr>
              <a:t> </a:t>
            </a:r>
            <a:r>
              <a:rPr kern="0" spc="100" dirty="0">
                <a:solidFill>
                  <a:sysClr val="windowText" lastClr="000000"/>
                </a:solidFill>
                <a:latin typeface="Lucida Sans Unicode"/>
                <a:cs typeface="Lucida Sans Unicode"/>
              </a:rPr>
              <a:t>clasificación:</a:t>
            </a:r>
            <a:endParaRPr kern="0" dirty="0">
              <a:solidFill>
                <a:sysClr val="windowText" lastClr="000000"/>
              </a:solidFill>
              <a:latin typeface="Lucida Sans Unicode"/>
              <a:cs typeface="Lucida Sans Unicode"/>
            </a:endParaRPr>
          </a:p>
          <a:p>
            <a:pPr marL="8467" marR="3810" defTabSz="609630">
              <a:lnSpc>
                <a:spcPct val="113399"/>
              </a:lnSpc>
              <a:spcBef>
                <a:spcPts val="2450"/>
              </a:spcBef>
              <a:tabLst>
                <a:tab pos="1046109" algn="l"/>
                <a:tab pos="1649812" algn="l"/>
                <a:tab pos="2143867" algn="l"/>
                <a:tab pos="3334763" algn="l"/>
                <a:tab pos="4248786" algn="l"/>
                <a:tab pos="5970569" algn="l"/>
                <a:tab pos="7619534" algn="l"/>
                <a:tab pos="7912496" algn="l"/>
                <a:tab pos="8358288" algn="l"/>
                <a:tab pos="9687621" algn="l"/>
                <a:tab pos="10192683" algn="l"/>
              </a:tabLst>
            </a:pPr>
            <a:r>
              <a:rPr kern="0" spc="57" dirty="0">
                <a:solidFill>
                  <a:sysClr val="windowText" lastClr="000000"/>
                </a:solidFill>
                <a:latin typeface="Arial Black"/>
                <a:cs typeface="Arial Black"/>
              </a:rPr>
              <a:t>Grupo:</a:t>
            </a:r>
            <a:r>
              <a:rPr kern="0" dirty="0">
                <a:solidFill>
                  <a:sysClr val="windowText" lastClr="000000"/>
                </a:solidFill>
                <a:latin typeface="Arial Black"/>
                <a:cs typeface="Arial Black"/>
              </a:rPr>
              <a:t>	</a:t>
            </a:r>
            <a:r>
              <a:rPr kern="0" spc="90" dirty="0">
                <a:solidFill>
                  <a:sysClr val="windowText" lastClr="000000"/>
                </a:solidFill>
                <a:latin typeface="Lucida Sans Unicode"/>
                <a:cs typeface="Lucida Sans Unicode"/>
              </a:rPr>
              <a:t>Son</a:t>
            </a:r>
            <a:r>
              <a:rPr kern="0" dirty="0">
                <a:solidFill>
                  <a:sysClr val="windowText" lastClr="000000"/>
                </a:solidFill>
                <a:latin typeface="Lucida Sans Unicode"/>
                <a:cs typeface="Lucida Sans Unicode"/>
              </a:rPr>
              <a:t>	</a:t>
            </a:r>
            <a:r>
              <a:rPr kern="0" spc="57" dirty="0">
                <a:solidFill>
                  <a:sysClr val="windowText" lastClr="000000"/>
                </a:solidFill>
                <a:latin typeface="Lucida Sans Unicode"/>
                <a:cs typeface="Lucida Sans Unicode"/>
              </a:rPr>
              <a:t>las</a:t>
            </a:r>
            <a:r>
              <a:rPr kern="0" dirty="0">
                <a:solidFill>
                  <a:sysClr val="windowText" lastClr="000000"/>
                </a:solidFill>
                <a:latin typeface="Lucida Sans Unicode"/>
                <a:cs typeface="Lucida Sans Unicode"/>
              </a:rPr>
              <a:t>	</a:t>
            </a:r>
            <a:r>
              <a:rPr kern="0" spc="110" dirty="0">
                <a:solidFill>
                  <a:sysClr val="windowText" lastClr="000000"/>
                </a:solidFill>
                <a:latin typeface="Lucida Sans Unicode"/>
                <a:cs typeface="Lucida Sans Unicode"/>
              </a:rPr>
              <a:t>diversas</a:t>
            </a:r>
            <a:r>
              <a:rPr kern="0" dirty="0">
                <a:solidFill>
                  <a:sysClr val="windowText" lastClr="000000"/>
                </a:solidFill>
                <a:latin typeface="Lucida Sans Unicode"/>
                <a:cs typeface="Lucida Sans Unicode"/>
              </a:rPr>
              <a:t>	</a:t>
            </a:r>
            <a:r>
              <a:rPr kern="0" spc="113" dirty="0">
                <a:solidFill>
                  <a:sysClr val="windowText" lastClr="000000"/>
                </a:solidFill>
                <a:latin typeface="Lucida Sans Unicode"/>
                <a:cs typeface="Lucida Sans Unicode"/>
              </a:rPr>
              <a:t>ramas</a:t>
            </a:r>
            <a:r>
              <a:rPr kern="0" dirty="0">
                <a:solidFill>
                  <a:sysClr val="windowText" lastClr="000000"/>
                </a:solidFill>
                <a:latin typeface="Lucida Sans Unicode"/>
                <a:cs typeface="Lucida Sans Unicode"/>
              </a:rPr>
              <a:t>	</a:t>
            </a:r>
            <a:r>
              <a:rPr kern="0" spc="107" dirty="0">
                <a:solidFill>
                  <a:sysClr val="windowText" lastClr="000000"/>
                </a:solidFill>
                <a:latin typeface="Lucida Sans Unicode"/>
                <a:cs typeface="Lucida Sans Unicode"/>
              </a:rPr>
              <a:t>industriales,</a:t>
            </a:r>
            <a:r>
              <a:rPr kern="0" dirty="0">
                <a:solidFill>
                  <a:sysClr val="windowText" lastClr="000000"/>
                </a:solidFill>
                <a:latin typeface="Lucida Sans Unicode"/>
                <a:cs typeface="Lucida Sans Unicode"/>
              </a:rPr>
              <a:t>	</a:t>
            </a:r>
            <a:r>
              <a:rPr kern="0" spc="117" dirty="0">
                <a:solidFill>
                  <a:sysClr val="windowText" lastClr="000000"/>
                </a:solidFill>
                <a:latin typeface="Lucida Sans Unicode"/>
                <a:cs typeface="Lucida Sans Unicode"/>
              </a:rPr>
              <a:t>comerciales</a:t>
            </a:r>
            <a:r>
              <a:rPr kern="0" dirty="0">
                <a:solidFill>
                  <a:sysClr val="windowText" lastClr="000000"/>
                </a:solidFill>
                <a:latin typeface="Lucida Sans Unicode"/>
                <a:cs typeface="Lucida Sans Unicode"/>
              </a:rPr>
              <a:t>	</a:t>
            </a:r>
            <a:r>
              <a:rPr kern="0" spc="-33" dirty="0">
                <a:solidFill>
                  <a:sysClr val="windowText" lastClr="000000"/>
                </a:solidFill>
                <a:latin typeface="Lucida Sans Unicode"/>
                <a:cs typeface="Lucida Sans Unicode"/>
              </a:rPr>
              <a:t>o</a:t>
            </a:r>
            <a:r>
              <a:rPr kern="0" dirty="0">
                <a:solidFill>
                  <a:sysClr val="windowText" lastClr="000000"/>
                </a:solidFill>
                <a:latin typeface="Lucida Sans Unicode"/>
                <a:cs typeface="Lucida Sans Unicode"/>
              </a:rPr>
              <a:t>	</a:t>
            </a:r>
            <a:r>
              <a:rPr kern="0" spc="50" dirty="0">
                <a:solidFill>
                  <a:sysClr val="windowText" lastClr="000000"/>
                </a:solidFill>
                <a:latin typeface="Lucida Sans Unicode"/>
                <a:cs typeface="Lucida Sans Unicode"/>
              </a:rPr>
              <a:t>de</a:t>
            </a:r>
            <a:r>
              <a:rPr kern="0" dirty="0">
                <a:solidFill>
                  <a:sysClr val="windowText" lastClr="000000"/>
                </a:solidFill>
                <a:latin typeface="Lucida Sans Unicode"/>
                <a:cs typeface="Lucida Sans Unicode"/>
              </a:rPr>
              <a:t>	</a:t>
            </a:r>
            <a:r>
              <a:rPr kern="0" spc="97" dirty="0">
                <a:solidFill>
                  <a:sysClr val="windowText" lastClr="000000"/>
                </a:solidFill>
                <a:latin typeface="Lucida Sans Unicode"/>
                <a:cs typeface="Lucida Sans Unicode"/>
              </a:rPr>
              <a:t>servicios,</a:t>
            </a:r>
            <a:r>
              <a:rPr kern="0" dirty="0">
                <a:solidFill>
                  <a:sysClr val="windowText" lastClr="000000"/>
                </a:solidFill>
                <a:latin typeface="Lucida Sans Unicode"/>
                <a:cs typeface="Lucida Sans Unicode"/>
              </a:rPr>
              <a:t>	</a:t>
            </a:r>
            <a:r>
              <a:rPr kern="0" spc="47" dirty="0">
                <a:solidFill>
                  <a:sysClr val="windowText" lastClr="000000"/>
                </a:solidFill>
                <a:latin typeface="Lucida Sans Unicode"/>
                <a:cs typeface="Lucida Sans Unicode"/>
              </a:rPr>
              <a:t>los</a:t>
            </a:r>
            <a:r>
              <a:rPr kern="0" dirty="0">
                <a:solidFill>
                  <a:sysClr val="windowText" lastClr="000000"/>
                </a:solidFill>
                <a:latin typeface="Lucida Sans Unicode"/>
                <a:cs typeface="Lucida Sans Unicode"/>
              </a:rPr>
              <a:t>	</a:t>
            </a:r>
            <a:r>
              <a:rPr kern="0" spc="100" dirty="0">
                <a:solidFill>
                  <a:sysClr val="windowText" lastClr="000000"/>
                </a:solidFill>
                <a:latin typeface="Lucida Sans Unicode"/>
                <a:cs typeface="Lucida Sans Unicode"/>
              </a:rPr>
              <a:t>cuales </a:t>
            </a:r>
            <a:r>
              <a:rPr kern="0" spc="113" dirty="0">
                <a:solidFill>
                  <a:sysClr val="windowText" lastClr="000000"/>
                </a:solidFill>
                <a:latin typeface="Lucida Sans Unicode"/>
                <a:cs typeface="Lucida Sans Unicode"/>
              </a:rPr>
              <a:t>suman</a:t>
            </a:r>
            <a:r>
              <a:rPr kern="0" spc="240" dirty="0">
                <a:solidFill>
                  <a:sysClr val="windowText" lastClr="000000"/>
                </a:solidFill>
                <a:latin typeface="Lucida Sans Unicode"/>
                <a:cs typeface="Lucida Sans Unicode"/>
              </a:rPr>
              <a:t> </a:t>
            </a:r>
            <a:r>
              <a:rPr kern="0" spc="63" dirty="0">
                <a:solidFill>
                  <a:sysClr val="windowText" lastClr="000000"/>
                </a:solidFill>
                <a:latin typeface="Lucida Sans Unicode"/>
                <a:cs typeface="Lucida Sans Unicode"/>
              </a:rPr>
              <a:t>un</a:t>
            </a:r>
            <a:r>
              <a:rPr kern="0" spc="243" dirty="0">
                <a:solidFill>
                  <a:sysClr val="windowText" lastClr="000000"/>
                </a:solidFill>
                <a:latin typeface="Lucida Sans Unicode"/>
                <a:cs typeface="Lucida Sans Unicode"/>
              </a:rPr>
              <a:t> </a:t>
            </a:r>
            <a:r>
              <a:rPr kern="0" spc="103" dirty="0">
                <a:solidFill>
                  <a:sysClr val="windowText" lastClr="000000"/>
                </a:solidFill>
                <a:latin typeface="Lucida Sans Unicode"/>
                <a:cs typeface="Lucida Sans Unicode"/>
              </a:rPr>
              <a:t>total</a:t>
            </a:r>
            <a:r>
              <a:rPr kern="0" spc="243" dirty="0">
                <a:solidFill>
                  <a:sysClr val="windowText" lastClr="000000"/>
                </a:solidFill>
                <a:latin typeface="Lucida Sans Unicode"/>
                <a:cs typeface="Lucida Sans Unicode"/>
              </a:rPr>
              <a:t> </a:t>
            </a:r>
            <a:r>
              <a:rPr kern="0" spc="67" dirty="0">
                <a:solidFill>
                  <a:sysClr val="windowText" lastClr="000000"/>
                </a:solidFill>
                <a:latin typeface="Lucida Sans Unicode"/>
                <a:cs typeface="Lucida Sans Unicode"/>
              </a:rPr>
              <a:t>de</a:t>
            </a:r>
            <a:r>
              <a:rPr kern="0" spc="243" dirty="0">
                <a:solidFill>
                  <a:sysClr val="windowText" lastClr="000000"/>
                </a:solidFill>
                <a:latin typeface="Lucida Sans Unicode"/>
                <a:cs typeface="Lucida Sans Unicode"/>
              </a:rPr>
              <a:t> </a:t>
            </a:r>
            <a:r>
              <a:rPr kern="0" dirty="0">
                <a:solidFill>
                  <a:sysClr val="windowText" lastClr="000000"/>
                </a:solidFill>
                <a:latin typeface="Lucida Sans Unicode"/>
                <a:cs typeface="Lucida Sans Unicode"/>
              </a:rPr>
              <a:t>99</a:t>
            </a:r>
            <a:r>
              <a:rPr kern="0" spc="243" dirty="0">
                <a:solidFill>
                  <a:sysClr val="windowText" lastClr="000000"/>
                </a:solidFill>
                <a:latin typeface="Lucida Sans Unicode"/>
                <a:cs typeface="Lucida Sans Unicode"/>
              </a:rPr>
              <a:t> </a:t>
            </a:r>
            <a:r>
              <a:rPr kern="0" spc="87" dirty="0">
                <a:solidFill>
                  <a:sysClr val="windowText" lastClr="000000"/>
                </a:solidFill>
                <a:latin typeface="Lucida Sans Unicode"/>
                <a:cs typeface="Lucida Sans Unicode"/>
              </a:rPr>
              <a:t>grupos.</a:t>
            </a:r>
            <a:endParaRPr kern="0" dirty="0">
              <a:solidFill>
                <a:sysClr val="windowText" lastClr="000000"/>
              </a:solidFill>
              <a:latin typeface="Lucida Sans Unicode"/>
              <a:cs typeface="Lucida Sans Unicode"/>
            </a:endParaRPr>
          </a:p>
          <a:p>
            <a:pPr marL="8467" marR="3387" defTabSz="609630">
              <a:lnSpc>
                <a:spcPct val="113399"/>
              </a:lnSpc>
              <a:spcBef>
                <a:spcPts val="2450"/>
              </a:spcBef>
            </a:pPr>
            <a:r>
              <a:rPr kern="0" dirty="0">
                <a:solidFill>
                  <a:sysClr val="windowText" lastClr="000000"/>
                </a:solidFill>
                <a:latin typeface="Arial Black"/>
                <a:cs typeface="Arial Black"/>
              </a:rPr>
              <a:t>Fracción:</a:t>
            </a:r>
            <a:r>
              <a:rPr kern="0" spc="263" dirty="0">
                <a:solidFill>
                  <a:sysClr val="windowText" lastClr="000000"/>
                </a:solidFill>
                <a:latin typeface="Arial Black"/>
                <a:cs typeface="Arial Black"/>
              </a:rPr>
              <a:t> </a:t>
            </a:r>
            <a:r>
              <a:rPr kern="0" spc="63" dirty="0">
                <a:solidFill>
                  <a:sysClr val="windowText" lastClr="000000"/>
                </a:solidFill>
                <a:latin typeface="Lucida Sans Unicode"/>
                <a:cs typeface="Lucida Sans Unicode"/>
              </a:rPr>
              <a:t>Es</a:t>
            </a:r>
            <a:r>
              <a:rPr kern="0" spc="297" dirty="0">
                <a:solidFill>
                  <a:sysClr val="windowText" lastClr="000000"/>
                </a:solidFill>
                <a:latin typeface="Lucida Sans Unicode"/>
                <a:cs typeface="Lucida Sans Unicode"/>
              </a:rPr>
              <a:t> </a:t>
            </a:r>
            <a:r>
              <a:rPr kern="0" spc="53" dirty="0">
                <a:solidFill>
                  <a:sysClr val="windowText" lastClr="000000"/>
                </a:solidFill>
                <a:latin typeface="Lucida Sans Unicode"/>
                <a:cs typeface="Lucida Sans Unicode"/>
              </a:rPr>
              <a:t>la</a:t>
            </a:r>
            <a:r>
              <a:rPr kern="0" spc="293" dirty="0">
                <a:solidFill>
                  <a:sysClr val="windowText" lastClr="000000"/>
                </a:solidFill>
                <a:latin typeface="Lucida Sans Unicode"/>
                <a:cs typeface="Lucida Sans Unicode"/>
              </a:rPr>
              <a:t> </a:t>
            </a:r>
            <a:r>
              <a:rPr kern="0" spc="117" dirty="0">
                <a:solidFill>
                  <a:sysClr val="windowText" lastClr="000000"/>
                </a:solidFill>
                <a:latin typeface="Lucida Sans Unicode"/>
                <a:cs typeface="Lucida Sans Unicode"/>
              </a:rPr>
              <a:t>descripción</a:t>
            </a:r>
            <a:r>
              <a:rPr kern="0" spc="297" dirty="0">
                <a:solidFill>
                  <a:sysClr val="windowText" lastClr="000000"/>
                </a:solidFill>
                <a:latin typeface="Lucida Sans Unicode"/>
                <a:cs typeface="Lucida Sans Unicode"/>
              </a:rPr>
              <a:t> </a:t>
            </a:r>
            <a:r>
              <a:rPr kern="0" spc="73" dirty="0">
                <a:solidFill>
                  <a:sysClr val="windowText" lastClr="000000"/>
                </a:solidFill>
                <a:latin typeface="Lucida Sans Unicode"/>
                <a:cs typeface="Lucida Sans Unicode"/>
              </a:rPr>
              <a:t>en</a:t>
            </a:r>
            <a:r>
              <a:rPr kern="0" spc="293" dirty="0">
                <a:solidFill>
                  <a:sysClr val="windowText" lastClr="000000"/>
                </a:solidFill>
                <a:latin typeface="Lucida Sans Unicode"/>
                <a:cs typeface="Lucida Sans Unicode"/>
              </a:rPr>
              <a:t> </a:t>
            </a:r>
            <a:r>
              <a:rPr kern="0" spc="53" dirty="0">
                <a:solidFill>
                  <a:sysClr val="windowText" lastClr="000000"/>
                </a:solidFill>
                <a:latin typeface="Lucida Sans Unicode"/>
                <a:cs typeface="Lucida Sans Unicode"/>
              </a:rPr>
              <a:t>el</a:t>
            </a:r>
            <a:r>
              <a:rPr kern="0" spc="297" dirty="0">
                <a:solidFill>
                  <a:sysClr val="windowText" lastClr="000000"/>
                </a:solidFill>
                <a:latin typeface="Lucida Sans Unicode"/>
                <a:cs typeface="Lucida Sans Unicode"/>
              </a:rPr>
              <a:t> </a:t>
            </a:r>
            <a:r>
              <a:rPr kern="0" spc="123" dirty="0">
                <a:solidFill>
                  <a:sysClr val="windowText" lastClr="000000"/>
                </a:solidFill>
                <a:latin typeface="Lucida Sans Unicode"/>
                <a:cs typeface="Lucida Sans Unicode"/>
              </a:rPr>
              <a:t>reglamento</a:t>
            </a:r>
            <a:r>
              <a:rPr kern="0" spc="297" dirty="0">
                <a:solidFill>
                  <a:sysClr val="windowText" lastClr="000000"/>
                </a:solidFill>
                <a:latin typeface="Lucida Sans Unicode"/>
                <a:cs typeface="Lucida Sans Unicode"/>
              </a:rPr>
              <a:t> </a:t>
            </a:r>
            <a:r>
              <a:rPr kern="0" spc="-57" dirty="0">
                <a:solidFill>
                  <a:sysClr val="windowText" lastClr="000000"/>
                </a:solidFill>
                <a:latin typeface="Lucida Sans Unicode"/>
                <a:cs typeface="Lucida Sans Unicode"/>
              </a:rPr>
              <a:t>(</a:t>
            </a:r>
            <a:r>
              <a:rPr kern="0" spc="-390" dirty="0">
                <a:solidFill>
                  <a:sysClr val="windowText" lastClr="000000"/>
                </a:solidFill>
                <a:latin typeface="Lucida Sans Unicode"/>
                <a:cs typeface="Lucida Sans Unicode"/>
              </a:rPr>
              <a:t> </a:t>
            </a:r>
            <a:r>
              <a:rPr kern="0" spc="97" dirty="0">
                <a:solidFill>
                  <a:sysClr val="windowText" lastClr="000000"/>
                </a:solidFill>
                <a:latin typeface="Lucida Sans Unicode"/>
                <a:cs typeface="Lucida Sans Unicode"/>
              </a:rPr>
              <a:t>art.</a:t>
            </a:r>
            <a:r>
              <a:rPr kern="0" spc="293" dirty="0">
                <a:solidFill>
                  <a:sysClr val="windowText" lastClr="000000"/>
                </a:solidFill>
                <a:latin typeface="Lucida Sans Unicode"/>
                <a:cs typeface="Lucida Sans Unicode"/>
              </a:rPr>
              <a:t> </a:t>
            </a:r>
            <a:r>
              <a:rPr kern="0" dirty="0">
                <a:solidFill>
                  <a:sysClr val="windowText" lastClr="000000"/>
                </a:solidFill>
                <a:latin typeface="Lucida Sans Unicode"/>
                <a:cs typeface="Lucida Sans Unicode"/>
              </a:rPr>
              <a:t>196</a:t>
            </a:r>
            <a:r>
              <a:rPr kern="0" spc="-387" dirty="0">
                <a:solidFill>
                  <a:sysClr val="windowText" lastClr="000000"/>
                </a:solidFill>
                <a:latin typeface="Lucida Sans Unicode"/>
                <a:cs typeface="Lucida Sans Unicode"/>
              </a:rPr>
              <a:t> </a:t>
            </a:r>
            <a:r>
              <a:rPr kern="0" dirty="0">
                <a:solidFill>
                  <a:sysClr val="windowText" lastClr="000000"/>
                </a:solidFill>
                <a:latin typeface="Lucida Sans Unicode"/>
                <a:cs typeface="Lucida Sans Unicode"/>
              </a:rPr>
              <a:t>)</a:t>
            </a:r>
            <a:r>
              <a:rPr kern="0" spc="293" dirty="0">
                <a:solidFill>
                  <a:sysClr val="windowText" lastClr="000000"/>
                </a:solidFill>
                <a:latin typeface="Lucida Sans Unicode"/>
                <a:cs typeface="Lucida Sans Unicode"/>
              </a:rPr>
              <a:t> </a:t>
            </a:r>
            <a:r>
              <a:rPr kern="0" spc="67" dirty="0">
                <a:solidFill>
                  <a:sysClr val="windowText" lastClr="000000"/>
                </a:solidFill>
                <a:latin typeface="Lucida Sans Unicode"/>
                <a:cs typeface="Lucida Sans Unicode"/>
              </a:rPr>
              <a:t>de</a:t>
            </a:r>
            <a:r>
              <a:rPr kern="0" spc="297" dirty="0">
                <a:solidFill>
                  <a:sysClr val="windowText" lastClr="000000"/>
                </a:solidFill>
                <a:latin typeface="Lucida Sans Unicode"/>
                <a:cs typeface="Lucida Sans Unicode"/>
              </a:rPr>
              <a:t> </a:t>
            </a:r>
            <a:r>
              <a:rPr kern="0" spc="100" dirty="0">
                <a:solidFill>
                  <a:sysClr val="windowText" lastClr="000000"/>
                </a:solidFill>
                <a:latin typeface="Lucida Sans Unicode"/>
                <a:cs typeface="Lucida Sans Unicode"/>
              </a:rPr>
              <a:t>cada</a:t>
            </a:r>
            <a:r>
              <a:rPr kern="0" spc="293" dirty="0">
                <a:solidFill>
                  <a:sysClr val="windowText" lastClr="000000"/>
                </a:solidFill>
                <a:latin typeface="Lucida Sans Unicode"/>
                <a:cs typeface="Lucida Sans Unicode"/>
              </a:rPr>
              <a:t> </a:t>
            </a:r>
            <a:r>
              <a:rPr kern="0" spc="100" dirty="0">
                <a:solidFill>
                  <a:sysClr val="windowText" lastClr="000000"/>
                </a:solidFill>
                <a:latin typeface="Lucida Sans Unicode"/>
                <a:cs typeface="Lucida Sans Unicode"/>
              </a:rPr>
              <a:t>una</a:t>
            </a:r>
            <a:r>
              <a:rPr kern="0" spc="297" dirty="0">
                <a:solidFill>
                  <a:sysClr val="windowText" lastClr="000000"/>
                </a:solidFill>
                <a:latin typeface="Lucida Sans Unicode"/>
                <a:cs typeface="Lucida Sans Unicode"/>
              </a:rPr>
              <a:t> </a:t>
            </a:r>
            <a:r>
              <a:rPr kern="0" spc="67" dirty="0">
                <a:solidFill>
                  <a:sysClr val="windowText" lastClr="000000"/>
                </a:solidFill>
                <a:latin typeface="Lucida Sans Unicode"/>
                <a:cs typeface="Lucida Sans Unicode"/>
              </a:rPr>
              <a:t>de</a:t>
            </a:r>
            <a:r>
              <a:rPr kern="0" spc="297" dirty="0">
                <a:solidFill>
                  <a:sysClr val="windowText" lastClr="000000"/>
                </a:solidFill>
                <a:latin typeface="Lucida Sans Unicode"/>
                <a:cs typeface="Lucida Sans Unicode"/>
              </a:rPr>
              <a:t> </a:t>
            </a:r>
            <a:r>
              <a:rPr kern="0" spc="73" dirty="0">
                <a:solidFill>
                  <a:sysClr val="windowText" lastClr="000000"/>
                </a:solidFill>
                <a:latin typeface="Lucida Sans Unicode"/>
                <a:cs typeface="Lucida Sans Unicode"/>
              </a:rPr>
              <a:t>las</a:t>
            </a:r>
            <a:r>
              <a:rPr kern="0" spc="293" dirty="0">
                <a:solidFill>
                  <a:sysClr val="windowText" lastClr="000000"/>
                </a:solidFill>
                <a:latin typeface="Lucida Sans Unicode"/>
                <a:cs typeface="Lucida Sans Unicode"/>
              </a:rPr>
              <a:t> </a:t>
            </a:r>
            <a:r>
              <a:rPr kern="0" spc="113" dirty="0">
                <a:solidFill>
                  <a:sysClr val="windowText" lastClr="000000"/>
                </a:solidFill>
                <a:latin typeface="Lucida Sans Unicode"/>
                <a:cs typeface="Lucida Sans Unicode"/>
              </a:rPr>
              <a:t>actividades </a:t>
            </a:r>
            <a:r>
              <a:rPr kern="0" spc="97" dirty="0">
                <a:solidFill>
                  <a:sysClr val="windowText" lastClr="000000"/>
                </a:solidFill>
                <a:latin typeface="Lucida Sans Unicode"/>
                <a:cs typeface="Lucida Sans Unicode"/>
              </a:rPr>
              <a:t>que</a:t>
            </a:r>
            <a:r>
              <a:rPr kern="0" spc="253" dirty="0">
                <a:solidFill>
                  <a:sysClr val="windowText" lastClr="000000"/>
                </a:solidFill>
                <a:latin typeface="Lucida Sans Unicode"/>
                <a:cs typeface="Lucida Sans Unicode"/>
              </a:rPr>
              <a:t> </a:t>
            </a:r>
            <a:r>
              <a:rPr kern="0" spc="73" dirty="0">
                <a:solidFill>
                  <a:sysClr val="windowText" lastClr="000000"/>
                </a:solidFill>
                <a:latin typeface="Lucida Sans Unicode"/>
                <a:cs typeface="Lucida Sans Unicode"/>
              </a:rPr>
              <a:t>en</a:t>
            </a:r>
            <a:r>
              <a:rPr kern="0" spc="257" dirty="0">
                <a:solidFill>
                  <a:sysClr val="windowText" lastClr="000000"/>
                </a:solidFill>
                <a:latin typeface="Lucida Sans Unicode"/>
                <a:cs typeface="Lucida Sans Unicode"/>
              </a:rPr>
              <a:t> </a:t>
            </a:r>
            <a:r>
              <a:rPr kern="0" spc="63" dirty="0">
                <a:solidFill>
                  <a:sysClr val="windowText" lastClr="000000"/>
                </a:solidFill>
                <a:latin typeface="Lucida Sans Unicode"/>
                <a:cs typeface="Lucida Sans Unicode"/>
              </a:rPr>
              <a:t>un</a:t>
            </a:r>
            <a:r>
              <a:rPr kern="0" spc="257" dirty="0">
                <a:solidFill>
                  <a:sysClr val="windowText" lastClr="000000"/>
                </a:solidFill>
                <a:latin typeface="Lucida Sans Unicode"/>
                <a:cs typeface="Lucida Sans Unicode"/>
              </a:rPr>
              <a:t> </a:t>
            </a:r>
            <a:r>
              <a:rPr kern="0" spc="103" dirty="0">
                <a:solidFill>
                  <a:sysClr val="windowText" lastClr="000000"/>
                </a:solidFill>
                <a:latin typeface="Lucida Sans Unicode"/>
                <a:cs typeface="Lucida Sans Unicode"/>
              </a:rPr>
              <a:t>total</a:t>
            </a:r>
            <a:r>
              <a:rPr kern="0" spc="257" dirty="0">
                <a:solidFill>
                  <a:sysClr val="windowText" lastClr="000000"/>
                </a:solidFill>
                <a:latin typeface="Lucida Sans Unicode"/>
                <a:cs typeface="Lucida Sans Unicode"/>
              </a:rPr>
              <a:t> </a:t>
            </a:r>
            <a:r>
              <a:rPr kern="0" spc="67" dirty="0">
                <a:solidFill>
                  <a:sysClr val="windowText" lastClr="000000"/>
                </a:solidFill>
                <a:latin typeface="Lucida Sans Unicode"/>
                <a:cs typeface="Lucida Sans Unicode"/>
              </a:rPr>
              <a:t>de</a:t>
            </a:r>
            <a:r>
              <a:rPr kern="0" spc="257" dirty="0">
                <a:solidFill>
                  <a:sysClr val="windowText" lastClr="000000"/>
                </a:solidFill>
                <a:latin typeface="Lucida Sans Unicode"/>
                <a:cs typeface="Lucida Sans Unicode"/>
              </a:rPr>
              <a:t> </a:t>
            </a:r>
            <a:r>
              <a:rPr kern="0" dirty="0">
                <a:solidFill>
                  <a:sysClr val="windowText" lastClr="000000"/>
                </a:solidFill>
                <a:latin typeface="Lucida Sans Unicode"/>
                <a:cs typeface="Lucida Sans Unicode"/>
              </a:rPr>
              <a:t>990</a:t>
            </a:r>
            <a:r>
              <a:rPr kern="0" spc="257" dirty="0">
                <a:solidFill>
                  <a:sysClr val="windowText" lastClr="000000"/>
                </a:solidFill>
                <a:latin typeface="Lucida Sans Unicode"/>
                <a:cs typeface="Lucida Sans Unicode"/>
              </a:rPr>
              <a:t> </a:t>
            </a:r>
            <a:r>
              <a:rPr kern="0" spc="73" dirty="0">
                <a:solidFill>
                  <a:sysClr val="windowText" lastClr="000000"/>
                </a:solidFill>
                <a:latin typeface="Lucida Sans Unicode"/>
                <a:cs typeface="Lucida Sans Unicode"/>
              </a:rPr>
              <a:t>las</a:t>
            </a:r>
            <a:r>
              <a:rPr kern="0" spc="253" dirty="0">
                <a:solidFill>
                  <a:sysClr val="windowText" lastClr="000000"/>
                </a:solidFill>
                <a:latin typeface="Lucida Sans Unicode"/>
                <a:cs typeface="Lucida Sans Unicode"/>
              </a:rPr>
              <a:t> </a:t>
            </a:r>
            <a:r>
              <a:rPr kern="0" spc="127" dirty="0">
                <a:solidFill>
                  <a:sysClr val="windowText" lastClr="000000"/>
                </a:solidFill>
                <a:latin typeface="Lucida Sans Unicode"/>
                <a:cs typeface="Lucida Sans Unicode"/>
              </a:rPr>
              <a:t>empresas</a:t>
            </a:r>
            <a:r>
              <a:rPr kern="0" spc="257" dirty="0">
                <a:solidFill>
                  <a:sysClr val="windowText" lastClr="000000"/>
                </a:solidFill>
                <a:latin typeface="Lucida Sans Unicode"/>
                <a:cs typeface="Lucida Sans Unicode"/>
              </a:rPr>
              <a:t> </a:t>
            </a:r>
            <a:r>
              <a:rPr kern="0" spc="123" dirty="0">
                <a:solidFill>
                  <a:sysClr val="windowText" lastClr="000000"/>
                </a:solidFill>
                <a:latin typeface="Lucida Sans Unicode"/>
                <a:cs typeface="Lucida Sans Unicode"/>
              </a:rPr>
              <a:t>pueden</a:t>
            </a:r>
            <a:r>
              <a:rPr kern="0" spc="257" dirty="0">
                <a:solidFill>
                  <a:sysClr val="windowText" lastClr="000000"/>
                </a:solidFill>
                <a:latin typeface="Lucida Sans Unicode"/>
                <a:cs typeface="Lucida Sans Unicode"/>
              </a:rPr>
              <a:t> </a:t>
            </a:r>
            <a:r>
              <a:rPr kern="0" spc="120" dirty="0">
                <a:solidFill>
                  <a:sysClr val="windowText" lastClr="000000"/>
                </a:solidFill>
                <a:latin typeface="Lucida Sans Unicode"/>
                <a:cs typeface="Lucida Sans Unicode"/>
              </a:rPr>
              <a:t>identificar</a:t>
            </a:r>
            <a:r>
              <a:rPr kern="0" spc="257" dirty="0">
                <a:solidFill>
                  <a:sysClr val="windowText" lastClr="000000"/>
                </a:solidFill>
                <a:latin typeface="Lucida Sans Unicode"/>
                <a:cs typeface="Lucida Sans Unicode"/>
              </a:rPr>
              <a:t> </a:t>
            </a:r>
            <a:r>
              <a:rPr kern="0" spc="43" dirty="0">
                <a:solidFill>
                  <a:sysClr val="windowText" lastClr="000000"/>
                </a:solidFill>
                <a:latin typeface="Lucida Sans Unicode"/>
                <a:cs typeface="Lucida Sans Unicode"/>
              </a:rPr>
              <a:t>su</a:t>
            </a:r>
            <a:r>
              <a:rPr kern="0" spc="257" dirty="0">
                <a:solidFill>
                  <a:sysClr val="windowText" lastClr="000000"/>
                </a:solidFill>
                <a:latin typeface="Lucida Sans Unicode"/>
                <a:cs typeface="Lucida Sans Unicode"/>
              </a:rPr>
              <a:t> </a:t>
            </a:r>
            <a:r>
              <a:rPr kern="0" spc="67" dirty="0">
                <a:solidFill>
                  <a:sysClr val="windowText" lastClr="000000"/>
                </a:solidFill>
                <a:latin typeface="Lucida Sans Unicode"/>
                <a:cs typeface="Lucida Sans Unicode"/>
              </a:rPr>
              <a:t>giro.</a:t>
            </a:r>
            <a:endParaRPr kern="0" dirty="0">
              <a:solidFill>
                <a:sysClr val="windowText" lastClr="000000"/>
              </a:solidFill>
              <a:latin typeface="Lucida Sans Unicode"/>
              <a:cs typeface="Lucida Sans Unicode"/>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4"/>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936781" y="1824118"/>
            <a:ext cx="10326377" cy="5002549"/>
          </a:xfrm>
          <a:prstGeom prst="rect">
            <a:avLst/>
          </a:prstGeom>
        </p:spPr>
      </p:pic>
      <p:pic>
        <p:nvPicPr>
          <p:cNvPr id="4" name="object 4"/>
          <p:cNvPicPr/>
          <p:nvPr/>
        </p:nvPicPr>
        <p:blipFill>
          <a:blip r:embed="rId3" cstate="print"/>
          <a:stretch>
            <a:fillRect/>
          </a:stretch>
        </p:blipFill>
        <p:spPr>
          <a:xfrm>
            <a:off x="178816" y="581152"/>
            <a:ext cx="11647423" cy="1018031"/>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89512"/>
            <a:ext cx="12192000" cy="1575223"/>
          </a:xfrm>
          <a:custGeom>
            <a:avLst/>
            <a:gdLst/>
            <a:ahLst/>
            <a:cxnLst/>
            <a:rect l="l" t="t" r="r" b="b"/>
            <a:pathLst>
              <a:path w="18288000" h="2362835">
                <a:moveTo>
                  <a:pt x="0" y="2362795"/>
                </a:moveTo>
                <a:lnTo>
                  <a:pt x="0" y="0"/>
                </a:lnTo>
                <a:lnTo>
                  <a:pt x="18288000" y="0"/>
                </a:lnTo>
                <a:lnTo>
                  <a:pt x="18288000" y="2362795"/>
                </a:lnTo>
                <a:lnTo>
                  <a:pt x="0" y="2362795"/>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grpSp>
        <p:nvGrpSpPr>
          <p:cNvPr id="3" name="object 3"/>
          <p:cNvGrpSpPr/>
          <p:nvPr/>
        </p:nvGrpSpPr>
        <p:grpSpPr>
          <a:xfrm>
            <a:off x="406400" y="85344"/>
            <a:ext cx="11259397" cy="6684010"/>
            <a:chOff x="609599" y="128016"/>
            <a:chExt cx="16889095" cy="10026015"/>
          </a:xfrm>
        </p:grpSpPr>
        <p:pic>
          <p:nvPicPr>
            <p:cNvPr id="4" name="object 4"/>
            <p:cNvPicPr/>
            <p:nvPr/>
          </p:nvPicPr>
          <p:blipFill>
            <a:blip r:embed="rId2" cstate="print"/>
            <a:stretch>
              <a:fillRect/>
            </a:stretch>
          </p:blipFill>
          <p:spPr>
            <a:xfrm>
              <a:off x="4302647" y="2925252"/>
              <a:ext cx="9693866" cy="7228703"/>
            </a:xfrm>
            <a:prstGeom prst="rect">
              <a:avLst/>
            </a:prstGeom>
          </p:spPr>
        </p:pic>
        <p:pic>
          <p:nvPicPr>
            <p:cNvPr id="5" name="object 5"/>
            <p:cNvPicPr/>
            <p:nvPr/>
          </p:nvPicPr>
          <p:blipFill>
            <a:blip r:embed="rId3" cstate="print"/>
            <a:stretch>
              <a:fillRect/>
            </a:stretch>
          </p:blipFill>
          <p:spPr>
            <a:xfrm>
              <a:off x="609599" y="128016"/>
              <a:ext cx="16888967" cy="2813303"/>
            </a:xfrm>
            <a:prstGeom prst="rect">
              <a:avLst/>
            </a:prstGeom>
          </p:spPr>
        </p:pic>
      </p:gr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8214" y="522136"/>
            <a:ext cx="7972295" cy="5194633"/>
          </a:xfrm>
          <a:prstGeom prst="rect">
            <a:avLst/>
          </a:prstGeom>
        </p:spPr>
      </p:pic>
      <p:sp>
        <p:nvSpPr>
          <p:cNvPr id="3" name="object 3"/>
          <p:cNvSpPr txBox="1"/>
          <p:nvPr/>
        </p:nvSpPr>
        <p:spPr>
          <a:xfrm>
            <a:off x="8153853" y="1112142"/>
            <a:ext cx="3786293" cy="4424182"/>
          </a:xfrm>
          <a:prstGeom prst="rect">
            <a:avLst/>
          </a:prstGeom>
        </p:spPr>
        <p:txBody>
          <a:bodyPr vert="horz" wrap="square" lIns="0" tIns="8467" rIns="0" bIns="0" rtlCol="0">
            <a:spAutoFit/>
          </a:bodyPr>
          <a:lstStyle/>
          <a:p>
            <a:pPr marL="8467" marR="3387" algn="just" defTabSz="609630">
              <a:lnSpc>
                <a:spcPct val="114999"/>
              </a:lnSpc>
              <a:spcBef>
                <a:spcPts val="67"/>
              </a:spcBef>
            </a:pPr>
            <a:r>
              <a:rPr sz="1667" kern="0" spc="57" dirty="0">
                <a:solidFill>
                  <a:sysClr val="windowText" lastClr="000000"/>
                </a:solidFill>
                <a:latin typeface="Lucida Sans Unicode"/>
                <a:cs typeface="Lucida Sans Unicode"/>
              </a:rPr>
              <a:t>El</a:t>
            </a:r>
            <a:r>
              <a:rPr sz="1667" kern="0" spc="71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patrón</a:t>
            </a:r>
            <a:r>
              <a:rPr sz="1667" kern="0" spc="717"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debe</a:t>
            </a:r>
            <a:r>
              <a:rPr sz="1667" kern="0" spc="717"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inscribir</a:t>
            </a:r>
            <a:r>
              <a:rPr sz="1667" kern="0" spc="717" dirty="0">
                <a:solidFill>
                  <a:sysClr val="windowText" lastClr="000000"/>
                </a:solidFill>
                <a:latin typeface="Lucida Sans Unicode"/>
                <a:cs typeface="Lucida Sans Unicode"/>
              </a:rPr>
              <a:t> </a:t>
            </a:r>
            <a:r>
              <a:rPr sz="1667" kern="0" spc="7" dirty="0">
                <a:solidFill>
                  <a:sysClr val="windowText" lastClr="000000"/>
                </a:solidFill>
                <a:latin typeface="Lucida Sans Unicode"/>
                <a:cs typeface="Lucida Sans Unicode"/>
              </a:rPr>
              <a:t>a</a:t>
            </a:r>
            <a:r>
              <a:rPr sz="1667" kern="0" spc="717"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sus</a:t>
            </a:r>
            <a:r>
              <a:rPr sz="1667" kern="0" spc="-40"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trabajadores</a:t>
            </a:r>
            <a:r>
              <a:rPr sz="1667" kern="0" spc="2186"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ante</a:t>
            </a:r>
            <a:r>
              <a:rPr sz="1667" kern="0" spc="2186"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186" dirty="0">
                <a:solidFill>
                  <a:sysClr val="windowText" lastClr="000000"/>
                </a:solidFill>
                <a:latin typeface="Lucida Sans Unicode"/>
                <a:cs typeface="Lucida Sans Unicode"/>
              </a:rPr>
              <a:t> </a:t>
            </a:r>
            <a:r>
              <a:rPr sz="1667" kern="0" spc="133" dirty="0">
                <a:solidFill>
                  <a:sysClr val="windowText" lastClr="000000"/>
                </a:solidFill>
                <a:latin typeface="Lucida Sans Unicode"/>
                <a:cs typeface="Lucida Sans Unicode"/>
              </a:rPr>
              <a:t>IMSS</a:t>
            </a:r>
            <a:r>
              <a:rPr sz="1667" kern="0" spc="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dentro</a:t>
            </a:r>
            <a:r>
              <a:rPr sz="1667" kern="0" spc="306"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06"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un</a:t>
            </a:r>
            <a:r>
              <a:rPr sz="1667" kern="0" spc="306"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término</a:t>
            </a:r>
            <a:r>
              <a:rPr sz="1667" kern="0" spc="306"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no</a:t>
            </a:r>
            <a:r>
              <a:rPr sz="1667" kern="0" spc="306"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mayor</a:t>
            </a:r>
            <a:r>
              <a:rPr sz="1667" kern="0" spc="-7" dirty="0">
                <a:solidFill>
                  <a:sysClr val="windowText" lastClr="000000"/>
                </a:solidFill>
                <a:latin typeface="Lucida Sans Unicode"/>
                <a:cs typeface="Lucida Sans Unicode"/>
              </a:rPr>
              <a:t> </a:t>
            </a:r>
            <a:r>
              <a:rPr sz="1667" kern="0" spc="7" dirty="0">
                <a:solidFill>
                  <a:sysClr val="windowText" lastClr="000000"/>
                </a:solidFill>
                <a:latin typeface="Lucida Sans Unicode"/>
                <a:cs typeface="Lucida Sans Unicode"/>
              </a:rPr>
              <a:t>a</a:t>
            </a:r>
            <a:r>
              <a:rPr sz="1667" kern="0" spc="1157"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cinco</a:t>
            </a:r>
            <a:r>
              <a:rPr sz="1667" kern="0" spc="1157"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días</a:t>
            </a:r>
            <a:r>
              <a:rPr sz="1667" kern="0" spc="1157"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hábiles</a:t>
            </a:r>
            <a:r>
              <a:rPr sz="1667" kern="0" spc="115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1157"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inicie</a:t>
            </a:r>
            <a:r>
              <a:rPr sz="1667" kern="0" spc="161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161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relación</a:t>
            </a:r>
            <a:r>
              <a:rPr sz="1667" kern="0" spc="161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laboral</a:t>
            </a:r>
            <a:r>
              <a:rPr sz="1667" kern="0" spc="1610" dirty="0">
                <a:solidFill>
                  <a:sysClr val="windowText" lastClr="000000"/>
                </a:solidFill>
                <a:latin typeface="Lucida Sans Unicode"/>
                <a:cs typeface="Lucida Sans Unicode"/>
              </a:rPr>
              <a:t> </a:t>
            </a:r>
            <a:r>
              <a:rPr sz="1667" kern="0" spc="-23" dirty="0">
                <a:solidFill>
                  <a:sysClr val="windowText" lastClr="000000"/>
                </a:solidFill>
                <a:latin typeface="Lucida Sans Unicode"/>
                <a:cs typeface="Lucida Sans Unicode"/>
              </a:rPr>
              <a:t>o</a:t>
            </a:r>
            <a:r>
              <a:rPr sz="1667" kern="0" spc="-1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puede</a:t>
            </a:r>
            <a:r>
              <a:rPr sz="1667" kern="0" spc="162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hacerlo</a:t>
            </a:r>
            <a:r>
              <a:rPr sz="1667" kern="0" spc="1623"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162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día</a:t>
            </a:r>
            <a:r>
              <a:rPr sz="1667" kern="0" spc="1623"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hábil</a:t>
            </a:r>
            <a:r>
              <a:rPr sz="1667" kern="0" spc="-70"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anterior</a:t>
            </a:r>
            <a:r>
              <a:rPr sz="1667" kern="0" spc="457" dirty="0">
                <a:solidFill>
                  <a:sysClr val="windowText" lastClr="000000"/>
                </a:solidFill>
                <a:latin typeface="Lucida Sans Unicode"/>
                <a:cs typeface="Lucida Sans Unicode"/>
              </a:rPr>
              <a:t> </a:t>
            </a:r>
            <a:r>
              <a:rPr sz="1667" kern="0" spc="7" dirty="0">
                <a:solidFill>
                  <a:sysClr val="windowText" lastClr="000000"/>
                </a:solidFill>
                <a:latin typeface="Lucida Sans Unicode"/>
                <a:cs typeface="Lucida Sans Unicode"/>
              </a:rPr>
              <a:t>a</a:t>
            </a:r>
            <a:r>
              <a:rPr sz="1667" kern="0" spc="457"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este</a:t>
            </a:r>
            <a:r>
              <a:rPr sz="1667" kern="0" spc="45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evento;</a:t>
            </a:r>
            <a:r>
              <a:rPr sz="1667" kern="0" spc="457"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457"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este</a:t>
            </a:r>
            <a:r>
              <a:rPr sz="1667" kern="0" spc="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caso,</a:t>
            </a:r>
            <a:r>
              <a:rPr sz="1667" kern="0" spc="183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1837"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reconocimiento</a:t>
            </a:r>
            <a:r>
              <a:rPr sz="1667" kern="0" spc="183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derechos</a:t>
            </a:r>
            <a:r>
              <a:rPr sz="1667" kern="0" spc="2236" dirty="0">
                <a:solidFill>
                  <a:sysClr val="windowText" lastClr="000000"/>
                </a:solidFill>
                <a:latin typeface="Lucida Sans Unicode"/>
                <a:cs typeface="Lucida Sans Unicode"/>
              </a:rPr>
              <a:t> </a:t>
            </a:r>
            <a:r>
              <a:rPr sz="1667" kern="0" spc="-23" dirty="0">
                <a:solidFill>
                  <a:sysClr val="windowText" lastClr="000000"/>
                </a:solidFill>
                <a:latin typeface="Lucida Sans Unicode"/>
                <a:cs typeface="Lucida Sans Unicode"/>
              </a:rPr>
              <a:t>o</a:t>
            </a:r>
            <a:r>
              <a:rPr sz="1667" kern="0" spc="2236"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semanas</a:t>
            </a:r>
            <a:r>
              <a:rPr sz="1667" kern="0" spc="2236"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para</a:t>
            </a:r>
            <a:r>
              <a:rPr sz="1667" kern="0" spc="3" dirty="0">
                <a:solidFill>
                  <a:sysClr val="windowText" lastClr="000000"/>
                </a:solidFill>
                <a:latin typeface="Lucida Sans Unicode"/>
                <a:cs typeface="Lucida Sans Unicode"/>
              </a:rPr>
              <a:t> </a:t>
            </a:r>
            <a:r>
              <a:rPr sz="1667" kern="0" spc="127" dirty="0">
                <a:solidFill>
                  <a:sysClr val="windowText" lastClr="000000"/>
                </a:solidFill>
                <a:latin typeface="Lucida Sans Unicode"/>
                <a:cs typeface="Lucida Sans Unicode"/>
              </a:rPr>
              <a:t>determinar</a:t>
            </a:r>
            <a:r>
              <a:rPr sz="1667" kern="0" spc="57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57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otorgamiento</a:t>
            </a:r>
            <a:r>
              <a:rPr sz="1667" kern="0" spc="57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las</a:t>
            </a:r>
            <a:r>
              <a:rPr sz="1667" kern="0" spc="36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prestaciones</a:t>
            </a:r>
            <a:r>
              <a:rPr sz="1667" kern="0" spc="367"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36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dinero</a:t>
            </a:r>
            <a:r>
              <a:rPr sz="1667" kern="0" spc="367"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y</a:t>
            </a:r>
            <a:r>
              <a:rPr sz="1667" kern="0" spc="367"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1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especie</a:t>
            </a:r>
            <a:r>
              <a:rPr sz="1667" kern="0" spc="40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se</a:t>
            </a:r>
            <a:r>
              <a:rPr sz="1667" kern="0" spc="40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contabilizan</a:t>
            </a:r>
            <a:r>
              <a:rPr sz="1667" kern="0" spc="400" dirty="0">
                <a:solidFill>
                  <a:sysClr val="windowText" lastClr="000000"/>
                </a:solidFill>
                <a:latin typeface="Lucida Sans Unicode"/>
                <a:cs typeface="Lucida Sans Unicode"/>
              </a:rPr>
              <a:t> </a:t>
            </a:r>
            <a:r>
              <a:rPr sz="1667" kern="0" spc="7" dirty="0">
                <a:solidFill>
                  <a:sysClr val="windowText" lastClr="000000"/>
                </a:solidFill>
                <a:latin typeface="Lucida Sans Unicode"/>
                <a:cs typeface="Lucida Sans Unicode"/>
              </a:rPr>
              <a:t>a</a:t>
            </a:r>
            <a:r>
              <a:rPr sz="1667" kern="0" spc="40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partir</a:t>
            </a:r>
            <a:r>
              <a:rPr sz="1667" kern="0" spc="-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56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567"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fecha</a:t>
            </a:r>
            <a:r>
              <a:rPr sz="1667" kern="0" spc="56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567"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56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empiece</a:t>
            </a:r>
            <a:r>
              <a:rPr sz="1667" kern="0" spc="56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70"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vínculo</a:t>
            </a:r>
            <a:r>
              <a:rPr sz="1667" kern="0" spc="56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laboral</a:t>
            </a:r>
            <a:r>
              <a:rPr sz="1667" kern="0" spc="563"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a:t>
            </a:r>
            <a:r>
              <a:rPr sz="1667" kern="0" spc="-367"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arts.</a:t>
            </a:r>
            <a:r>
              <a:rPr sz="1667" kern="0" spc="563" dirty="0">
                <a:solidFill>
                  <a:sysClr val="windowText" lastClr="000000"/>
                </a:solidFill>
                <a:latin typeface="Lucida Sans Unicode"/>
                <a:cs typeface="Lucida Sans Unicode"/>
              </a:rPr>
              <a:t> </a:t>
            </a:r>
            <a:r>
              <a:rPr sz="1667" kern="0" spc="-27" dirty="0">
                <a:solidFill>
                  <a:sysClr val="windowText" lastClr="000000"/>
                </a:solidFill>
                <a:latin typeface="Lucida Sans Unicode"/>
                <a:cs typeface="Lucida Sans Unicode"/>
              </a:rPr>
              <a:t>15</a:t>
            </a:r>
            <a:r>
              <a:rPr sz="1667" kern="0" spc="-367"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a:t>
            </a:r>
            <a:r>
              <a:rPr sz="1667" kern="0" spc="56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fracc.</a:t>
            </a:r>
            <a:r>
              <a:rPr sz="1667" kern="0" spc="-87" dirty="0">
                <a:solidFill>
                  <a:sysClr val="windowText" lastClr="000000"/>
                </a:solidFill>
                <a:latin typeface="Lucida Sans Unicode"/>
                <a:cs typeface="Lucida Sans Unicode"/>
              </a:rPr>
              <a:t> </a:t>
            </a:r>
            <a:r>
              <a:rPr sz="1667" kern="0" spc="-20" dirty="0">
                <a:solidFill>
                  <a:sysClr val="windowText" lastClr="000000"/>
                </a:solidFill>
                <a:latin typeface="Lucida Sans Unicode"/>
                <a:cs typeface="Lucida Sans Unicode"/>
              </a:rPr>
              <a:t>I</a:t>
            </a:r>
            <a:r>
              <a:rPr sz="1667" kern="0" spc="-367"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a:t>
            </a:r>
            <a:r>
              <a:rPr sz="1667" kern="0" spc="230"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LSS</a:t>
            </a:r>
            <a:r>
              <a:rPr sz="1667" kern="0" spc="23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y</a:t>
            </a:r>
            <a:r>
              <a:rPr sz="1667" kern="0" spc="230" dirty="0">
                <a:solidFill>
                  <a:sysClr val="windowText" lastClr="000000"/>
                </a:solidFill>
                <a:latin typeface="Lucida Sans Unicode"/>
                <a:cs typeface="Lucida Sans Unicode"/>
              </a:rPr>
              <a:t> </a:t>
            </a:r>
            <a:r>
              <a:rPr sz="1667" kern="0" spc="-27" dirty="0">
                <a:solidFill>
                  <a:sysClr val="windowText" lastClr="000000"/>
                </a:solidFill>
                <a:latin typeface="Lucida Sans Unicode"/>
                <a:cs typeface="Lucida Sans Unicode"/>
              </a:rPr>
              <a:t>45</a:t>
            </a:r>
            <a:r>
              <a:rPr sz="1667" kern="0" spc="-367"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a:t>
            </a:r>
            <a:r>
              <a:rPr sz="1667" kern="0" spc="23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RACERF).</a:t>
            </a:r>
            <a:endParaRPr sz="1667" kern="0" dirty="0">
              <a:solidFill>
                <a:sysClr val="windowText" lastClr="000000"/>
              </a:solidFill>
              <a:latin typeface="Lucida Sans Unicode"/>
              <a:cs typeface="Lucida Sans Unicode"/>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310857" y="1142999"/>
            <a:ext cx="8338819" cy="5504049"/>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373707"/>
            <a:chOff x="0" y="723664"/>
            <a:chExt cx="18288000" cy="9560560"/>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3849409" y="2435329"/>
              <a:ext cx="10591799" cy="7848599"/>
            </a:xfrm>
            <a:prstGeom prst="rect">
              <a:avLst/>
            </a:prstGeom>
          </p:spPr>
        </p:pic>
      </p:grpSp>
      <p:sp>
        <p:nvSpPr>
          <p:cNvPr id="5" name="object 5"/>
          <p:cNvSpPr txBox="1">
            <a:spLocks noGrp="1"/>
          </p:cNvSpPr>
          <p:nvPr>
            <p:ph type="ctrTitle"/>
          </p:nvPr>
        </p:nvSpPr>
        <p:spPr>
          <a:xfrm>
            <a:off x="215732" y="531945"/>
            <a:ext cx="7363460" cy="1116545"/>
          </a:xfrm>
          <a:prstGeom prst="rect">
            <a:avLst/>
          </a:prstGeom>
        </p:spPr>
        <p:txBody>
          <a:bodyPr vert="horz" wrap="square" lIns="0" tIns="8467" rIns="0" bIns="0" rtlCol="0">
            <a:spAutoFit/>
          </a:bodyPr>
          <a:lstStyle/>
          <a:p>
            <a:pPr marL="8467">
              <a:spcBef>
                <a:spcPts val="67"/>
              </a:spcBef>
            </a:pPr>
            <a:r>
              <a:rPr sz="3600" spc="7" dirty="0"/>
              <a:t>SISTEM</a:t>
            </a:r>
            <a:r>
              <a:rPr sz="3600" spc="-343" dirty="0"/>
              <a:t>A</a:t>
            </a:r>
            <a:r>
              <a:rPr sz="3600" spc="370" dirty="0"/>
              <a:t> </a:t>
            </a:r>
            <a:r>
              <a:rPr sz="3600" spc="70" dirty="0"/>
              <a:t>ÚNIC</a:t>
            </a:r>
            <a:r>
              <a:rPr sz="3600" spc="-280" dirty="0"/>
              <a:t>O</a:t>
            </a:r>
            <a:r>
              <a:rPr sz="3600" spc="370" dirty="0"/>
              <a:t> </a:t>
            </a:r>
            <a:r>
              <a:rPr sz="3600" spc="-20" dirty="0"/>
              <a:t>D</a:t>
            </a:r>
            <a:r>
              <a:rPr sz="3600" spc="-370" dirty="0"/>
              <a:t>E</a:t>
            </a:r>
            <a:r>
              <a:rPr sz="3600" spc="373" dirty="0"/>
              <a:t> </a:t>
            </a:r>
            <a:r>
              <a:rPr sz="3600" spc="13" dirty="0"/>
              <a:t>AUTODETERMINACIÓ</a:t>
            </a:r>
            <a:r>
              <a:rPr sz="3600" spc="-337" dirty="0"/>
              <a:t>N</a:t>
            </a:r>
            <a:endParaRPr sz="3600"/>
          </a:p>
        </p:txBody>
      </p:sp>
      <p:sp>
        <p:nvSpPr>
          <p:cNvPr id="6" name="object 6"/>
          <p:cNvSpPr txBox="1"/>
          <p:nvPr/>
        </p:nvSpPr>
        <p:spPr>
          <a:xfrm>
            <a:off x="126626" y="1659131"/>
            <a:ext cx="1772497" cy="265095"/>
          </a:xfrm>
          <a:prstGeom prst="rect">
            <a:avLst/>
          </a:prstGeom>
        </p:spPr>
        <p:txBody>
          <a:bodyPr vert="horz" wrap="square" lIns="0" tIns="8467" rIns="0" bIns="0" rtlCol="0">
            <a:spAutoFit/>
          </a:bodyPr>
          <a:lstStyle/>
          <a:p>
            <a:pPr marL="8467" defTabSz="609630">
              <a:spcBef>
                <a:spcPts val="67"/>
              </a:spcBef>
            </a:pPr>
            <a:r>
              <a:rPr sz="1667" kern="0" spc="100" dirty="0">
                <a:solidFill>
                  <a:sysClr val="windowText" lastClr="000000"/>
                </a:solidFill>
                <a:latin typeface="Lucida Sans Unicode"/>
                <a:cs typeface="Lucida Sans Unicode"/>
              </a:rPr>
              <a:t>TRABAJADORES</a:t>
            </a:r>
            <a:endParaRPr sz="1667" kern="0">
              <a:solidFill>
                <a:sysClr val="windowText" lastClr="000000"/>
              </a:solidFill>
              <a:latin typeface="Lucida Sans Unicode"/>
              <a:cs typeface="Lucida Sans Unicode"/>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931132" y="216828"/>
            <a:ext cx="8410536" cy="6525327"/>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1136275"/>
            <a:ext cx="8058997" cy="958446"/>
          </a:xfrm>
          <a:prstGeom prst="rect">
            <a:avLst/>
          </a:prstGeom>
          <a:solidFill>
            <a:srgbClr val="12537D"/>
          </a:solidFill>
        </p:spPr>
        <p:txBody>
          <a:bodyPr vert="horz" wrap="square" lIns="0" tIns="207433" rIns="0" bIns="0" rtlCol="0">
            <a:spAutoFit/>
          </a:bodyPr>
          <a:lstStyle/>
          <a:p>
            <a:pPr marL="794213">
              <a:spcBef>
                <a:spcPts val="1633"/>
              </a:spcBef>
            </a:pPr>
            <a:r>
              <a:rPr sz="4867" b="1" dirty="0">
                <a:solidFill>
                  <a:srgbClr val="FFFFFF"/>
                </a:solidFill>
                <a:latin typeface="Tahoma"/>
                <a:cs typeface="Tahoma"/>
              </a:rPr>
              <a:t>TIPOS</a:t>
            </a:r>
            <a:r>
              <a:rPr sz="4867" b="1" spc="-70" dirty="0">
                <a:solidFill>
                  <a:srgbClr val="FFFFFF"/>
                </a:solidFill>
                <a:latin typeface="Tahoma"/>
                <a:cs typeface="Tahoma"/>
              </a:rPr>
              <a:t> </a:t>
            </a:r>
            <a:r>
              <a:rPr sz="4867" b="1" spc="297" dirty="0">
                <a:solidFill>
                  <a:srgbClr val="FFFFFF"/>
                </a:solidFill>
                <a:latin typeface="Tahoma"/>
                <a:cs typeface="Tahoma"/>
              </a:rPr>
              <a:t>DE</a:t>
            </a:r>
            <a:r>
              <a:rPr sz="4867" b="1" spc="-67" dirty="0">
                <a:solidFill>
                  <a:srgbClr val="FFFFFF"/>
                </a:solidFill>
                <a:latin typeface="Tahoma"/>
                <a:cs typeface="Tahoma"/>
              </a:rPr>
              <a:t> </a:t>
            </a:r>
            <a:r>
              <a:rPr sz="4867" b="1" spc="223" dirty="0">
                <a:solidFill>
                  <a:srgbClr val="FFFFFF"/>
                </a:solidFill>
                <a:latin typeface="Tahoma"/>
                <a:cs typeface="Tahoma"/>
              </a:rPr>
              <a:t>JORNADAS</a:t>
            </a:r>
            <a:endParaRPr sz="4867" dirty="0">
              <a:latin typeface="Tahoma"/>
              <a:cs typeface="Tahoma"/>
            </a:endParaRPr>
          </a:p>
        </p:txBody>
      </p:sp>
      <p:sp>
        <p:nvSpPr>
          <p:cNvPr id="3" name="object 3"/>
          <p:cNvSpPr txBox="1"/>
          <p:nvPr/>
        </p:nvSpPr>
        <p:spPr>
          <a:xfrm>
            <a:off x="339910" y="2498945"/>
            <a:ext cx="11505353" cy="3244051"/>
          </a:xfrm>
          <a:prstGeom prst="rect">
            <a:avLst/>
          </a:prstGeom>
        </p:spPr>
        <p:txBody>
          <a:bodyPr vert="horz" wrap="square" lIns="0" tIns="8467" rIns="0" bIns="0" rtlCol="0">
            <a:spAutoFit/>
          </a:bodyPr>
          <a:lstStyle/>
          <a:p>
            <a:pPr marL="8467" marR="6774" defTabSz="609630">
              <a:lnSpc>
                <a:spcPct val="114999"/>
              </a:lnSpc>
              <a:spcBef>
                <a:spcPts val="67"/>
              </a:spcBef>
              <a:tabLst>
                <a:tab pos="437749" algn="l"/>
                <a:tab pos="1632878" algn="l"/>
                <a:tab pos="2063006" algn="l"/>
                <a:tab pos="2426245" algn="l"/>
                <a:tab pos="2770008" algn="l"/>
                <a:tab pos="3920686" algn="l"/>
                <a:tab pos="4467237" algn="l"/>
                <a:tab pos="4952401" algn="l"/>
                <a:tab pos="6332113" algn="l"/>
                <a:tab pos="6755891" algn="l"/>
                <a:tab pos="7023451" algn="l"/>
                <a:tab pos="7447652" algn="l"/>
                <a:tab pos="7877781" algn="l"/>
                <a:tab pos="8230858" algn="l"/>
                <a:tab pos="8769788" algn="l"/>
                <a:tab pos="9762555" algn="l"/>
                <a:tab pos="10366681" algn="l"/>
                <a:tab pos="11224398" algn="l"/>
              </a:tabLst>
            </a:pPr>
            <a:r>
              <a:rPr sz="1667" kern="0" spc="60" dirty="0">
                <a:solidFill>
                  <a:sysClr val="windowText" lastClr="000000"/>
                </a:solidFill>
                <a:latin typeface="Lucida Sans Unicode"/>
                <a:cs typeface="Lucida Sans Unicode"/>
              </a:rPr>
              <a:t>En</a:t>
            </a:r>
            <a:r>
              <a:rPr sz="1667" kern="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términos</a:t>
            </a:r>
            <a:r>
              <a:rPr sz="1667" kern="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a:t>
            </a:r>
            <a:r>
              <a:rPr sz="1667" kern="0" dirty="0">
                <a:solidFill>
                  <a:sysClr val="windowText" lastClr="000000"/>
                </a:solidFill>
                <a:latin typeface="Lucida Sans Unicode"/>
                <a:cs typeface="Lucida Sans Unicode"/>
              </a:rPr>
              <a:t>	</a:t>
            </a:r>
            <a:r>
              <a:rPr sz="1667" kern="0" spc="23" dirty="0">
                <a:solidFill>
                  <a:sysClr val="windowText" lastClr="000000"/>
                </a:solidFill>
                <a:latin typeface="Lucida Sans Unicode"/>
                <a:cs typeface="Lucida Sans Unicode"/>
              </a:rPr>
              <a:t>lo</a:t>
            </a:r>
            <a:r>
              <a:rPr sz="1667" kern="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establecido</a:t>
            </a:r>
            <a:r>
              <a:rPr sz="1667" kern="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por</a:t>
            </a:r>
            <a:r>
              <a:rPr sz="1667" kern="0" dirty="0">
                <a:solidFill>
                  <a:sysClr val="windowText" lastClr="000000"/>
                </a:solidFill>
                <a:latin typeface="Lucida Sans Unicode"/>
                <a:cs typeface="Lucida Sans Unicode"/>
              </a:rPr>
              <a:t>	</a:t>
            </a:r>
            <a:r>
              <a:rPr sz="1667" kern="0" spc="43" dirty="0">
                <a:solidFill>
                  <a:sysClr val="windowText" lastClr="000000"/>
                </a:solidFill>
                <a:latin typeface="Lucida Sans Unicode"/>
                <a:cs typeface="Lucida Sans Unicode"/>
              </a:rPr>
              <a:t>los</a:t>
            </a:r>
            <a:r>
              <a:rPr sz="1667" kern="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numerales</a:t>
            </a:r>
            <a:r>
              <a:rPr sz="1667" kern="0" dirty="0">
                <a:solidFill>
                  <a:sysClr val="windowText" lastClr="000000"/>
                </a:solidFill>
                <a:latin typeface="Lucida Sans Unicode"/>
                <a:cs typeface="Lucida Sans Unicode"/>
              </a:rPr>
              <a:t>	</a:t>
            </a:r>
            <a:r>
              <a:rPr sz="1667" kern="0" spc="-17" dirty="0">
                <a:solidFill>
                  <a:sysClr val="windowText" lastClr="000000"/>
                </a:solidFill>
                <a:latin typeface="Lucida Sans Unicode"/>
                <a:cs typeface="Lucida Sans Unicode"/>
              </a:rPr>
              <a:t>60</a:t>
            </a:r>
            <a:r>
              <a:rPr sz="1667" kern="0"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y</a:t>
            </a:r>
            <a:r>
              <a:rPr sz="1667" kern="0" dirty="0">
                <a:solidFill>
                  <a:sysClr val="windowText" lastClr="000000"/>
                </a:solidFill>
                <a:latin typeface="Lucida Sans Unicode"/>
                <a:cs typeface="Lucida Sans Unicode"/>
              </a:rPr>
              <a:t>	</a:t>
            </a:r>
            <a:r>
              <a:rPr sz="1667" kern="0" spc="-17" dirty="0">
                <a:solidFill>
                  <a:sysClr val="windowText" lastClr="000000"/>
                </a:solidFill>
                <a:latin typeface="Lucida Sans Unicode"/>
                <a:cs typeface="Lucida Sans Unicode"/>
              </a:rPr>
              <a:t>61</a:t>
            </a:r>
            <a:r>
              <a:rPr sz="1667" kern="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a:t>
            </a:r>
            <a:r>
              <a:rPr sz="1667" kern="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la</a:t>
            </a:r>
            <a:r>
              <a:rPr sz="1667" kern="0" dirty="0">
                <a:solidFill>
                  <a:sysClr val="windowText" lastClr="000000"/>
                </a:solidFill>
                <a:latin typeface="Lucida Sans Unicode"/>
                <a:cs typeface="Lucida Sans Unicode"/>
              </a:rPr>
              <a:t>	</a:t>
            </a:r>
            <a:r>
              <a:rPr sz="1667" kern="0" spc="23" dirty="0">
                <a:solidFill>
                  <a:sysClr val="windowText" lastClr="000000"/>
                </a:solidFill>
                <a:latin typeface="Lucida Sans Unicode"/>
                <a:cs typeface="Lucida Sans Unicode"/>
              </a:rPr>
              <a:t>LFT</a:t>
            </a:r>
            <a:r>
              <a:rPr sz="1667" kern="0"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existen</a:t>
            </a:r>
            <a:r>
              <a:rPr sz="1667" kern="0"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tres</a:t>
            </a:r>
            <a:r>
              <a:rPr sz="1667" kern="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clases</a:t>
            </a:r>
            <a:r>
              <a:rPr sz="1667" kern="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 </a:t>
            </a:r>
            <a:r>
              <a:rPr sz="1667" kern="0" spc="113" dirty="0">
                <a:solidFill>
                  <a:sysClr val="windowText" lastClr="000000"/>
                </a:solidFill>
                <a:latin typeface="Lucida Sans Unicode"/>
                <a:cs typeface="Lucida Sans Unicode"/>
              </a:rPr>
              <a:t>jornadas</a:t>
            </a:r>
            <a:r>
              <a:rPr sz="1667" kern="0" spc="23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7"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trabajo,</a:t>
            </a:r>
            <a:r>
              <a:rPr sz="1667" kern="0" spc="237"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a</a:t>
            </a:r>
            <a:r>
              <a:rPr sz="1667" kern="0"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saber:</a:t>
            </a:r>
            <a:endParaRPr sz="1667" kern="0" dirty="0">
              <a:solidFill>
                <a:sysClr val="windowText" lastClr="000000"/>
              </a:solidFill>
              <a:latin typeface="Lucida Sans Unicode"/>
              <a:cs typeface="Lucida Sans Unicode"/>
            </a:endParaRPr>
          </a:p>
          <a:p>
            <a:pPr marL="8467" marR="4234" indent="-8467" defTabSz="609630">
              <a:lnSpc>
                <a:spcPct val="114999"/>
              </a:lnSpc>
              <a:spcBef>
                <a:spcPts val="2300"/>
              </a:spcBef>
              <a:buSzPct val="74000"/>
              <a:buFont typeface="Lucida Sans Unicode"/>
              <a:buChar char="•"/>
              <a:tabLst>
                <a:tab pos="107955" algn="l"/>
                <a:tab pos="1138824" algn="l"/>
                <a:tab pos="1532543" algn="l"/>
                <a:tab pos="1955051" algn="l"/>
                <a:tab pos="2656973" algn="l"/>
                <a:tab pos="3455843" algn="l"/>
                <a:tab pos="3715782" algn="l"/>
                <a:tab pos="4109502" algn="l"/>
                <a:tab pos="4822430" algn="l"/>
                <a:tab pos="5587433" algn="l"/>
                <a:tab pos="6054393" algn="l"/>
                <a:tab pos="6644126" algn="l"/>
                <a:tab pos="6904065" algn="l"/>
                <a:tab pos="7371025" algn="l"/>
                <a:tab pos="7787183" algn="l"/>
                <a:tab pos="8658870" algn="l"/>
                <a:tab pos="9014063" algn="l"/>
                <a:tab pos="9587286" algn="l"/>
                <a:tab pos="10433995" algn="l"/>
                <a:tab pos="10849729" algn="l"/>
              </a:tabLst>
            </a:pPr>
            <a:r>
              <a:rPr sz="1667" kern="0" spc="76" dirty="0">
                <a:solidFill>
                  <a:sysClr val="windowText" lastClr="000000"/>
                </a:solidFill>
                <a:latin typeface="Arial Black"/>
                <a:cs typeface="Arial Black"/>
              </a:rPr>
              <a:t>	diurna</a:t>
            </a:r>
            <a:r>
              <a:rPr sz="1667" kern="0" spc="76" dirty="0">
                <a:solidFill>
                  <a:sysClr val="windowText" lastClr="000000"/>
                </a:solidFill>
                <a:latin typeface="Lucida Sans Unicode"/>
                <a:cs typeface="Lucida Sans Unicode"/>
              </a:rPr>
              <a:t>,</a:t>
            </a:r>
            <a:r>
              <a:rPr sz="1667" kern="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es</a:t>
            </a:r>
            <a:r>
              <a:rPr sz="1667" kern="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a:t>
            </a:r>
            <a:r>
              <a:rPr sz="1667" kern="0"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ocho</a:t>
            </a:r>
            <a:r>
              <a:rPr sz="1667" kern="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horas</a:t>
            </a:r>
            <a:r>
              <a:rPr sz="1667" kern="0"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y</a:t>
            </a:r>
            <a:r>
              <a:rPr sz="1667" kern="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se</a:t>
            </a:r>
            <a:r>
              <a:rPr sz="1667" kern="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sitúa</a:t>
            </a:r>
            <a:r>
              <a:rPr sz="1667" kern="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entre</a:t>
            </a:r>
            <a:r>
              <a:rPr sz="1667" kern="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las</a:t>
            </a:r>
            <a:r>
              <a:rPr sz="1667" kern="0" dirty="0">
                <a:solidFill>
                  <a:sysClr val="windowText" lastClr="000000"/>
                </a:solidFill>
                <a:latin typeface="Lucida Sans Unicode"/>
                <a:cs typeface="Lucida Sans Unicode"/>
              </a:rPr>
              <a:t>	</a:t>
            </a:r>
            <a:r>
              <a:rPr sz="1667" kern="0" spc="63" dirty="0">
                <a:solidFill>
                  <a:sysClr val="windowText" lastClr="000000"/>
                </a:solidFill>
                <a:latin typeface="Lucida Sans Unicode"/>
                <a:cs typeface="Lucida Sans Unicode"/>
              </a:rPr>
              <a:t>seis</a:t>
            </a:r>
            <a:r>
              <a:rPr sz="1667" kern="0"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y</a:t>
            </a:r>
            <a:r>
              <a:rPr sz="1667" kern="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las</a:t>
            </a:r>
            <a:r>
              <a:rPr sz="1667" kern="0" dirty="0">
                <a:solidFill>
                  <a:sysClr val="windowText" lastClr="000000"/>
                </a:solidFill>
                <a:latin typeface="Lucida Sans Unicode"/>
                <a:cs typeface="Lucida Sans Unicode"/>
              </a:rPr>
              <a:t>	</a:t>
            </a:r>
            <a:r>
              <a:rPr sz="1667" kern="0" spc="-17" dirty="0">
                <a:solidFill>
                  <a:sysClr val="windowText" lastClr="000000"/>
                </a:solidFill>
                <a:latin typeface="Lucida Sans Unicode"/>
                <a:cs typeface="Lucida Sans Unicode"/>
              </a:rPr>
              <a:t>20</a:t>
            </a:r>
            <a:r>
              <a:rPr sz="1667" kern="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horas,</a:t>
            </a:r>
            <a:r>
              <a:rPr sz="1667" kern="0" dirty="0">
                <a:solidFill>
                  <a:sysClr val="windowText" lastClr="000000"/>
                </a:solidFill>
                <a:latin typeface="Lucida Sans Unicode"/>
                <a:cs typeface="Lucida Sans Unicode"/>
              </a:rPr>
              <a:t>	</a:t>
            </a:r>
            <a:r>
              <a:rPr sz="1667" kern="0" spc="23" dirty="0">
                <a:solidFill>
                  <a:sysClr val="windowText" lastClr="000000"/>
                </a:solidFill>
                <a:latin typeface="Lucida Sans Unicode"/>
                <a:cs typeface="Lucida Sans Unicode"/>
              </a:rPr>
              <a:t>lo</a:t>
            </a:r>
            <a:r>
              <a:rPr sz="1667" kern="0"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que</a:t>
            </a:r>
            <a:r>
              <a:rPr sz="1667" kern="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arroja</a:t>
            </a:r>
            <a:r>
              <a:rPr sz="1667" kern="0" dirty="0">
                <a:solidFill>
                  <a:sysClr val="windowText" lastClr="000000"/>
                </a:solidFill>
                <a:latin typeface="Lucida Sans Unicode"/>
                <a:cs typeface="Lucida Sans Unicode"/>
              </a:rPr>
              <a:t>	</a:t>
            </a:r>
            <a:r>
              <a:rPr sz="1667" kern="0" spc="-17" dirty="0">
                <a:solidFill>
                  <a:sysClr val="windowText" lastClr="000000"/>
                </a:solidFill>
                <a:latin typeface="Lucida Sans Unicode"/>
                <a:cs typeface="Lucida Sans Unicode"/>
              </a:rPr>
              <a:t>48</a:t>
            </a:r>
            <a:r>
              <a:rPr sz="1667" kern="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horas </a:t>
            </a:r>
            <a:r>
              <a:rPr sz="1667" kern="0" spc="120" dirty="0">
                <a:solidFill>
                  <a:sysClr val="windowText" lastClr="000000"/>
                </a:solidFill>
                <a:latin typeface="Lucida Sans Unicode"/>
                <a:cs typeface="Lucida Sans Unicode"/>
              </a:rPr>
              <a:t>laboradas</a:t>
            </a:r>
            <a:r>
              <a:rPr sz="1667" kern="0" spc="240"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a:t>
            </a:r>
            <a:r>
              <a:rPr sz="1667" kern="0" spc="24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4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semana</a:t>
            </a:r>
            <a:endParaRPr sz="1667" kern="0" dirty="0">
              <a:solidFill>
                <a:sysClr val="windowText" lastClr="000000"/>
              </a:solidFill>
              <a:latin typeface="Lucida Sans Unicode"/>
              <a:cs typeface="Lucida Sans Unicode"/>
            </a:endParaRPr>
          </a:p>
          <a:p>
            <a:pPr marL="8467" marR="3387" indent="-8467" defTabSz="609630">
              <a:lnSpc>
                <a:spcPct val="114999"/>
              </a:lnSpc>
              <a:buSzPct val="74000"/>
              <a:buFontTx/>
              <a:buChar char="•"/>
              <a:tabLst>
                <a:tab pos="107955" algn="l"/>
                <a:tab pos="1334413" algn="l"/>
                <a:tab pos="2219224" algn="l"/>
                <a:tab pos="2880081" algn="l"/>
                <a:tab pos="3636615" algn="l"/>
                <a:tab pos="4016787" algn="l"/>
                <a:tab pos="4960021" algn="l"/>
                <a:tab pos="5177626" algn="l"/>
                <a:tab pos="5529432" algn="l"/>
                <a:tab pos="6411281" algn="l"/>
                <a:tab pos="7133947" algn="l"/>
                <a:tab pos="7558571" algn="l"/>
                <a:tab pos="7932393" algn="l"/>
                <a:tab pos="8149997" algn="l"/>
                <a:tab pos="8697395" algn="l"/>
                <a:tab pos="9454352" algn="l"/>
                <a:tab pos="9909035" algn="l"/>
                <a:tab pos="10362447" algn="l"/>
              </a:tabLst>
            </a:pPr>
            <a:r>
              <a:rPr sz="1667" kern="0" spc="100" dirty="0">
                <a:solidFill>
                  <a:sysClr val="windowText" lastClr="000000"/>
                </a:solidFill>
                <a:latin typeface="Lucida Sans Unicode"/>
                <a:cs typeface="Lucida Sans Unicode"/>
              </a:rPr>
              <a:t>	nocturna,</a:t>
            </a:r>
            <a:r>
              <a:rPr sz="1667" kern="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abarca</a:t>
            </a:r>
            <a:r>
              <a:rPr sz="1667" kern="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siete</a:t>
            </a:r>
            <a:r>
              <a:rPr sz="1667" kern="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horas</a:t>
            </a:r>
            <a:r>
              <a:rPr sz="1667" kern="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a:t>
            </a:r>
            <a:r>
              <a:rPr sz="1667" kern="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trabajo</a:t>
            </a:r>
            <a:r>
              <a:rPr sz="1667" kern="0"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y</a:t>
            </a:r>
            <a:r>
              <a:rPr sz="1667" kern="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se</a:t>
            </a:r>
            <a:r>
              <a:rPr sz="1667" kern="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realiza</a:t>
            </a:r>
            <a:r>
              <a:rPr sz="1667" kern="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entre</a:t>
            </a:r>
            <a:r>
              <a:rPr sz="1667" kern="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las</a:t>
            </a:r>
            <a:r>
              <a:rPr sz="1667" kern="0" dirty="0">
                <a:solidFill>
                  <a:sysClr val="windowText" lastClr="000000"/>
                </a:solidFill>
                <a:latin typeface="Lucida Sans Unicode"/>
                <a:cs typeface="Lucida Sans Unicode"/>
              </a:rPr>
              <a:t>	</a:t>
            </a:r>
            <a:r>
              <a:rPr sz="1667" kern="0" spc="-17" dirty="0">
                <a:solidFill>
                  <a:sysClr val="windowText" lastClr="000000"/>
                </a:solidFill>
                <a:latin typeface="Lucida Sans Unicode"/>
                <a:cs typeface="Lucida Sans Unicode"/>
              </a:rPr>
              <a:t>20</a:t>
            </a:r>
            <a:r>
              <a:rPr sz="1667" kern="0"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y</a:t>
            </a:r>
            <a:r>
              <a:rPr sz="1667" kern="0" dirty="0">
                <a:solidFill>
                  <a:sysClr val="windowText" lastClr="000000"/>
                </a:solidFill>
                <a:latin typeface="Lucida Sans Unicode"/>
                <a:cs typeface="Lucida Sans Unicode"/>
              </a:rPr>
              <a:t>	</a:t>
            </a:r>
            <a:r>
              <a:rPr sz="1667" kern="0" spc="63" dirty="0">
                <a:solidFill>
                  <a:sysClr val="windowText" lastClr="000000"/>
                </a:solidFill>
                <a:latin typeface="Lucida Sans Unicode"/>
                <a:cs typeface="Lucida Sans Unicode"/>
              </a:rPr>
              <a:t>seis</a:t>
            </a:r>
            <a:r>
              <a:rPr sz="1667" kern="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horas</a:t>
            </a:r>
            <a:r>
              <a:rPr sz="1667" kern="0"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del</a:t>
            </a:r>
            <a:r>
              <a:rPr sz="1667" kern="0"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día</a:t>
            </a:r>
            <a:r>
              <a:rPr sz="1667" kern="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siguiente, </a:t>
            </a:r>
            <a:r>
              <a:rPr sz="1667" kern="0" spc="40" dirty="0">
                <a:solidFill>
                  <a:sysClr val="windowText" lastClr="000000"/>
                </a:solidFill>
                <a:latin typeface="Lucida Sans Unicode"/>
                <a:cs typeface="Lucida Sans Unicode"/>
              </a:rPr>
              <a:t>lo</a:t>
            </a:r>
            <a:r>
              <a:rPr sz="1667" kern="0" spc="23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230"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a:t>
            </a:r>
            <a:r>
              <a:rPr sz="1667" kern="0" spc="23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30"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semana</a:t>
            </a:r>
            <a:r>
              <a:rPr sz="1667" kern="0" spc="23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da</a:t>
            </a:r>
            <a:r>
              <a:rPr sz="1667" kern="0" spc="23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como</a:t>
            </a:r>
            <a:r>
              <a:rPr sz="1667" kern="0" spc="23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resultado</a:t>
            </a:r>
            <a:r>
              <a:rPr sz="1667" kern="0" spc="230"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42</a:t>
            </a:r>
            <a:r>
              <a:rPr sz="1667" kern="0" spc="230"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horas,</a:t>
            </a:r>
            <a:r>
              <a:rPr sz="1667" kern="0" spc="230"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y</a:t>
            </a:r>
            <a:endParaRPr sz="1667" kern="0" dirty="0">
              <a:solidFill>
                <a:sysClr val="windowText" lastClr="000000"/>
              </a:solidFill>
              <a:latin typeface="Lucida Sans Unicode"/>
              <a:cs typeface="Lucida Sans Unicode"/>
            </a:endParaRPr>
          </a:p>
          <a:p>
            <a:pPr marL="8467" marR="5080" indent="-8467" defTabSz="609630">
              <a:lnSpc>
                <a:spcPct val="114999"/>
              </a:lnSpc>
              <a:buSzPct val="74000"/>
              <a:buFont typeface="Lucida Sans Unicode"/>
              <a:buChar char="•"/>
              <a:tabLst>
                <a:tab pos="107955" algn="l"/>
                <a:tab pos="1009700" algn="l"/>
                <a:tab pos="2001197" algn="l"/>
                <a:tab pos="2681951" algn="l"/>
                <a:tab pos="3458383" algn="l"/>
                <a:tab pos="3696308" algn="l"/>
                <a:tab pos="4599323" algn="l"/>
                <a:tab pos="6034918" algn="l"/>
                <a:tab pos="7185596" algn="l"/>
                <a:tab pos="7585666" algn="l"/>
                <a:tab pos="8521703" algn="l"/>
                <a:tab pos="8921773" algn="l"/>
                <a:tab pos="9366718" algn="l"/>
                <a:tab pos="10506388" algn="l"/>
                <a:tab pos="11388236" algn="l"/>
              </a:tabLst>
            </a:pPr>
            <a:r>
              <a:rPr sz="1667" kern="0" spc="43" dirty="0">
                <a:solidFill>
                  <a:sysClr val="windowText" lastClr="000000"/>
                </a:solidFill>
                <a:latin typeface="Arial Black"/>
                <a:cs typeface="Arial Black"/>
              </a:rPr>
              <a:t>	mixta</a:t>
            </a:r>
            <a:r>
              <a:rPr sz="1667" kern="0" spc="43" dirty="0">
                <a:solidFill>
                  <a:sysClr val="windowText" lastClr="000000"/>
                </a:solidFill>
                <a:latin typeface="Lucida Sans Unicode"/>
                <a:cs typeface="Lucida Sans Unicode"/>
              </a:rPr>
              <a:t>,</a:t>
            </a:r>
            <a:r>
              <a:rPr sz="1667" kern="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alcanza</a:t>
            </a:r>
            <a:r>
              <a:rPr sz="1667" kern="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siete</a:t>
            </a:r>
            <a:r>
              <a:rPr sz="1667" kern="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horas</a:t>
            </a:r>
            <a:r>
              <a:rPr sz="1667" kern="0"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y</a:t>
            </a:r>
            <a:r>
              <a:rPr sz="1667" kern="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media,</a:t>
            </a:r>
            <a:r>
              <a:rPr sz="1667" kern="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comprende</a:t>
            </a:r>
            <a:r>
              <a:rPr sz="1667" kern="0"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periodos</a:t>
            </a:r>
            <a:r>
              <a:rPr sz="1667" kern="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a:t>
            </a:r>
            <a:r>
              <a:rPr sz="1667" kern="0" dirty="0">
                <a:solidFill>
                  <a:sysClr val="windowText" lastClr="000000"/>
                </a:solidFill>
                <a:latin typeface="Lucida Sans Unicode"/>
                <a:cs typeface="Lucida Sans Unicode"/>
              </a:rPr>
              <a:t>	</a:t>
            </a:r>
            <a:r>
              <a:rPr sz="1667" kern="0" spc="-43" dirty="0">
                <a:solidFill>
                  <a:sysClr val="windowText" lastClr="000000"/>
                </a:solidFill>
                <a:latin typeface="Lucida Sans Unicode"/>
                <a:cs typeface="Lucida Sans Unicode"/>
              </a:rPr>
              <a:t>t</a:t>
            </a:r>
            <a:r>
              <a:rPr sz="1667" kern="0" spc="-36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iempo</a:t>
            </a:r>
            <a:r>
              <a:rPr sz="1667" kern="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a:t>
            </a:r>
            <a:r>
              <a:rPr sz="1667" kern="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las</a:t>
            </a:r>
            <a:r>
              <a:rPr sz="1667" kern="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jornadas</a:t>
            </a:r>
            <a:r>
              <a:rPr sz="1667" kern="0"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diurna</a:t>
            </a:r>
            <a:r>
              <a:rPr sz="1667" kern="0" dirty="0">
                <a:solidFill>
                  <a:sysClr val="windowText" lastClr="000000"/>
                </a:solidFill>
                <a:latin typeface="Lucida Sans Unicode"/>
                <a:cs typeface="Lucida Sans Unicode"/>
              </a:rPr>
              <a:t>	</a:t>
            </a:r>
            <a:r>
              <a:rPr sz="1667" kern="0" spc="-47" dirty="0">
                <a:solidFill>
                  <a:sysClr val="windowText" lastClr="000000"/>
                </a:solidFill>
                <a:latin typeface="Lucida Sans Unicode"/>
                <a:cs typeface="Lucida Sans Unicode"/>
              </a:rPr>
              <a:t>y </a:t>
            </a:r>
            <a:r>
              <a:rPr sz="1667" kern="0" spc="107" dirty="0">
                <a:solidFill>
                  <a:sysClr val="windowText" lastClr="000000"/>
                </a:solidFill>
                <a:latin typeface="Lucida Sans Unicode"/>
                <a:cs typeface="Lucida Sans Unicode"/>
              </a:rPr>
              <a:t>nocturna,</a:t>
            </a:r>
            <a:r>
              <a:rPr sz="1667" kern="0" spc="23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siempre</a:t>
            </a:r>
            <a:r>
              <a:rPr sz="1667" kern="0" spc="23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y</a:t>
            </a:r>
            <a:r>
              <a:rPr sz="1667" kern="0" spc="237"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cuando</a:t>
            </a:r>
            <a:r>
              <a:rPr sz="1667" kern="0" spc="233"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no</a:t>
            </a:r>
            <a:r>
              <a:rPr sz="1667" kern="0" spc="237"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rebase</a:t>
            </a:r>
            <a:r>
              <a:rPr sz="1667" kern="0" spc="23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3"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tres</a:t>
            </a:r>
            <a:endParaRPr sz="1667" kern="0" dirty="0">
              <a:solidFill>
                <a:sysClr val="windowText" lastClr="000000"/>
              </a:solidFill>
              <a:latin typeface="Lucida Sans Unicode"/>
              <a:cs typeface="Lucida Sans Unicode"/>
            </a:endParaRPr>
          </a:p>
          <a:p>
            <a:pPr marL="8467" marR="4234" indent="-8467" defTabSz="609630">
              <a:lnSpc>
                <a:spcPct val="114999"/>
              </a:lnSpc>
              <a:buSzPct val="74000"/>
              <a:buFont typeface="Lucida Sans Unicode"/>
              <a:buChar char="•"/>
              <a:tabLst>
                <a:tab pos="107955" algn="l"/>
                <a:tab pos="931803" algn="l"/>
                <a:tab pos="1193013" algn="l"/>
                <a:tab pos="2076130" algn="l"/>
                <a:tab pos="2496944" algn="l"/>
                <a:tab pos="3149757" algn="l"/>
                <a:tab pos="4168348" algn="l"/>
                <a:tab pos="4819468" algn="l"/>
                <a:tab pos="6104772" algn="l"/>
                <a:tab pos="6487061" algn="l"/>
                <a:tab pos="7635198" algn="l"/>
                <a:tab pos="8818898" algn="l"/>
                <a:tab pos="9360791" algn="l"/>
                <a:tab pos="9816320" algn="l"/>
              </a:tabLst>
            </a:pPr>
            <a:r>
              <a:rPr sz="1667" kern="0" spc="43" dirty="0">
                <a:solidFill>
                  <a:sysClr val="windowText" lastClr="000000"/>
                </a:solidFill>
                <a:latin typeface="Arial Black"/>
                <a:cs typeface="Arial Black"/>
              </a:rPr>
              <a:t>	horas</a:t>
            </a:r>
            <a:r>
              <a:rPr sz="1667" kern="0" dirty="0">
                <a:solidFill>
                  <a:sysClr val="windowText" lastClr="000000"/>
                </a:solidFill>
                <a:latin typeface="Arial Black"/>
                <a:cs typeface="Arial Black"/>
              </a:rPr>
              <a:t>	</a:t>
            </a:r>
            <a:r>
              <a:rPr sz="1667" kern="0" spc="-33" dirty="0">
                <a:solidFill>
                  <a:sysClr val="windowText" lastClr="000000"/>
                </a:solidFill>
                <a:latin typeface="Arial Black"/>
                <a:cs typeface="Arial Black"/>
              </a:rPr>
              <a:t>y</a:t>
            </a:r>
            <a:r>
              <a:rPr sz="1667" kern="0" dirty="0">
                <a:solidFill>
                  <a:sysClr val="windowText" lastClr="000000"/>
                </a:solidFill>
                <a:latin typeface="Arial Black"/>
                <a:cs typeface="Arial Black"/>
              </a:rPr>
              <a:t>	</a:t>
            </a:r>
            <a:r>
              <a:rPr sz="1667" kern="0" spc="43" dirty="0">
                <a:solidFill>
                  <a:sysClr val="windowText" lastClr="000000"/>
                </a:solidFill>
                <a:latin typeface="Arial Black"/>
                <a:cs typeface="Arial Black"/>
              </a:rPr>
              <a:t>media</a:t>
            </a:r>
            <a:r>
              <a:rPr sz="1667" kern="0" dirty="0">
                <a:solidFill>
                  <a:sysClr val="windowText" lastClr="000000"/>
                </a:solidFill>
                <a:latin typeface="Arial Black"/>
                <a:cs typeface="Arial Black"/>
              </a:rPr>
              <a:t>	</a:t>
            </a:r>
            <a:r>
              <a:rPr sz="1667" kern="0" spc="-17" dirty="0">
                <a:solidFill>
                  <a:sysClr val="windowText" lastClr="000000"/>
                </a:solidFill>
                <a:latin typeface="Arial Black"/>
                <a:cs typeface="Arial Black"/>
              </a:rPr>
              <a:t>de</a:t>
            </a:r>
            <a:r>
              <a:rPr sz="1667" kern="0" dirty="0">
                <a:solidFill>
                  <a:sysClr val="windowText" lastClr="000000"/>
                </a:solidFill>
                <a:latin typeface="Arial Black"/>
                <a:cs typeface="Arial Black"/>
              </a:rPr>
              <a:t>	</a:t>
            </a:r>
            <a:r>
              <a:rPr sz="1667" kern="0" spc="-13" dirty="0">
                <a:solidFill>
                  <a:sysClr val="windowText" lastClr="000000"/>
                </a:solidFill>
                <a:latin typeface="Arial Black"/>
                <a:cs typeface="Arial Black"/>
              </a:rPr>
              <a:t>esta</a:t>
            </a:r>
            <a:r>
              <a:rPr sz="1667" kern="0" dirty="0">
                <a:solidFill>
                  <a:sysClr val="windowText" lastClr="000000"/>
                </a:solidFill>
                <a:latin typeface="Arial Black"/>
                <a:cs typeface="Arial Black"/>
              </a:rPr>
              <a:t>	</a:t>
            </a:r>
            <a:r>
              <a:rPr sz="1667" kern="0" spc="76" dirty="0">
                <a:solidFill>
                  <a:sysClr val="windowText" lastClr="000000"/>
                </a:solidFill>
                <a:latin typeface="Arial Black"/>
                <a:cs typeface="Arial Black"/>
              </a:rPr>
              <a:t>última</a:t>
            </a:r>
            <a:r>
              <a:rPr sz="1667" kern="0" spc="76" dirty="0">
                <a:solidFill>
                  <a:sysClr val="windowText" lastClr="000000"/>
                </a:solidFill>
                <a:latin typeface="Lucida Sans Unicode"/>
                <a:cs typeface="Lucida Sans Unicode"/>
              </a:rPr>
              <a:t>;</a:t>
            </a:r>
            <a:r>
              <a:rPr sz="1667" kern="0"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caso</a:t>
            </a:r>
            <a:r>
              <a:rPr sz="1667" kern="0"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contrario,</a:t>
            </a:r>
            <a:r>
              <a:rPr sz="1667" kern="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se</a:t>
            </a:r>
            <a:r>
              <a:rPr sz="1667" kern="0"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reputará</a:t>
            </a:r>
            <a:r>
              <a:rPr sz="1667" kern="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nocturna</a:t>
            </a:r>
            <a:r>
              <a:rPr sz="1667" kern="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con</a:t>
            </a:r>
            <a:r>
              <a:rPr sz="1667" kern="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las</a:t>
            </a:r>
            <a:r>
              <a:rPr sz="1667" kern="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consecuencias </a:t>
            </a:r>
            <a:r>
              <a:rPr sz="1667" kern="0" spc="120" dirty="0">
                <a:solidFill>
                  <a:sysClr val="windowText" lastClr="000000"/>
                </a:solidFill>
                <a:latin typeface="Lucida Sans Unicode"/>
                <a:cs typeface="Lucida Sans Unicode"/>
              </a:rPr>
              <a:t>inherentes.</a:t>
            </a:r>
            <a:r>
              <a:rPr sz="1667" kern="0" spc="233"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El</a:t>
            </a:r>
            <a:r>
              <a:rPr sz="1667" kern="0" spc="237"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total</a:t>
            </a:r>
            <a:r>
              <a:rPr sz="1667" kern="0" spc="23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7"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horas</a:t>
            </a:r>
            <a:r>
              <a:rPr sz="1667" kern="0" spc="23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a:t>
            </a:r>
            <a:r>
              <a:rPr sz="1667" kern="0" spc="23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37"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semana</a:t>
            </a:r>
            <a:r>
              <a:rPr sz="1667" kern="0" spc="23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es</a:t>
            </a:r>
            <a:r>
              <a:rPr sz="1667" kern="0" spc="23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7" dirty="0">
                <a:solidFill>
                  <a:sysClr val="windowText" lastClr="000000"/>
                </a:solidFill>
                <a:latin typeface="Lucida Sans Unicode"/>
                <a:cs typeface="Lucida Sans Unicode"/>
              </a:rPr>
              <a:t> </a:t>
            </a:r>
            <a:r>
              <a:rPr sz="1667" kern="0" spc="-17" dirty="0">
                <a:solidFill>
                  <a:sysClr val="windowText" lastClr="000000"/>
                </a:solidFill>
                <a:latin typeface="Lucida Sans Unicode"/>
                <a:cs typeface="Lucida Sans Unicode"/>
              </a:rPr>
              <a:t>45</a:t>
            </a:r>
            <a:endParaRPr sz="1667" kern="0" dirty="0">
              <a:solidFill>
                <a:sysClr val="windowText" lastClr="000000"/>
              </a:solidFill>
              <a:latin typeface="Lucida Sans Unicode"/>
              <a:cs typeface="Lucida Sans Unicode"/>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711082" y="3869982"/>
            <a:ext cx="4271569" cy="2978641"/>
          </a:xfrm>
          <a:prstGeom prst="rect">
            <a:avLst/>
          </a:prstGeom>
        </p:spPr>
      </p:pic>
      <p:sp>
        <p:nvSpPr>
          <p:cNvPr id="3" name="object 3"/>
          <p:cNvSpPr txBox="1">
            <a:spLocks noGrp="1"/>
          </p:cNvSpPr>
          <p:nvPr>
            <p:ph type="title"/>
          </p:nvPr>
        </p:nvSpPr>
        <p:spPr>
          <a:xfrm>
            <a:off x="0" y="275669"/>
            <a:ext cx="8058997" cy="958446"/>
          </a:xfrm>
          <a:prstGeom prst="rect">
            <a:avLst/>
          </a:prstGeom>
          <a:solidFill>
            <a:srgbClr val="12537D"/>
          </a:solidFill>
        </p:spPr>
        <p:txBody>
          <a:bodyPr vert="horz" wrap="square" lIns="0" tIns="207433" rIns="0" bIns="0" rtlCol="0">
            <a:spAutoFit/>
          </a:bodyPr>
          <a:lstStyle/>
          <a:p>
            <a:pPr marL="794213">
              <a:spcBef>
                <a:spcPts val="1633"/>
              </a:spcBef>
            </a:pPr>
            <a:r>
              <a:rPr sz="4867" b="1" dirty="0">
                <a:solidFill>
                  <a:srgbClr val="FFFFFF"/>
                </a:solidFill>
                <a:latin typeface="Tahoma"/>
                <a:cs typeface="Tahoma"/>
              </a:rPr>
              <a:t>TIPOS</a:t>
            </a:r>
            <a:r>
              <a:rPr sz="4867" b="1" spc="-70" dirty="0">
                <a:solidFill>
                  <a:srgbClr val="FFFFFF"/>
                </a:solidFill>
                <a:latin typeface="Tahoma"/>
                <a:cs typeface="Tahoma"/>
              </a:rPr>
              <a:t> </a:t>
            </a:r>
            <a:r>
              <a:rPr sz="4867" b="1" spc="297" dirty="0">
                <a:solidFill>
                  <a:srgbClr val="FFFFFF"/>
                </a:solidFill>
                <a:latin typeface="Tahoma"/>
                <a:cs typeface="Tahoma"/>
              </a:rPr>
              <a:t>DE</a:t>
            </a:r>
            <a:r>
              <a:rPr sz="4867" b="1" spc="-67" dirty="0">
                <a:solidFill>
                  <a:srgbClr val="FFFFFF"/>
                </a:solidFill>
                <a:latin typeface="Tahoma"/>
                <a:cs typeface="Tahoma"/>
              </a:rPr>
              <a:t> </a:t>
            </a:r>
            <a:r>
              <a:rPr sz="4867" b="1" spc="223" dirty="0">
                <a:solidFill>
                  <a:srgbClr val="FFFFFF"/>
                </a:solidFill>
                <a:latin typeface="Tahoma"/>
                <a:cs typeface="Tahoma"/>
              </a:rPr>
              <a:t>JORNADAS</a:t>
            </a:r>
            <a:endParaRPr sz="4867">
              <a:latin typeface="Tahoma"/>
              <a:cs typeface="Tahoma"/>
            </a:endParaRPr>
          </a:p>
        </p:txBody>
      </p:sp>
      <p:sp>
        <p:nvSpPr>
          <p:cNvPr id="4" name="object 4"/>
          <p:cNvSpPr txBox="1"/>
          <p:nvPr/>
        </p:nvSpPr>
        <p:spPr>
          <a:xfrm>
            <a:off x="330186" y="1500714"/>
            <a:ext cx="11640397" cy="598583"/>
          </a:xfrm>
          <a:prstGeom prst="rect">
            <a:avLst/>
          </a:prstGeom>
        </p:spPr>
        <p:txBody>
          <a:bodyPr vert="horz" wrap="square" lIns="0" tIns="46567" rIns="0" bIns="0" rtlCol="0">
            <a:spAutoFit/>
          </a:bodyPr>
          <a:lstStyle/>
          <a:p>
            <a:pPr marL="8467" defTabSz="609630">
              <a:spcBef>
                <a:spcPts val="367"/>
              </a:spcBef>
            </a:pPr>
            <a:r>
              <a:rPr sz="1667" kern="0" dirty="0">
                <a:solidFill>
                  <a:sysClr val="windowText" lastClr="000000"/>
                </a:solidFill>
                <a:latin typeface="Arial Black"/>
                <a:cs typeface="Arial Black"/>
              </a:rPr>
              <a:t>Semana</a:t>
            </a:r>
            <a:r>
              <a:rPr sz="1667" kern="0" spc="303" dirty="0">
                <a:solidFill>
                  <a:sysClr val="windowText" lastClr="000000"/>
                </a:solidFill>
                <a:latin typeface="Arial Black"/>
                <a:cs typeface="Arial Black"/>
              </a:rPr>
              <a:t> </a:t>
            </a:r>
            <a:r>
              <a:rPr sz="1667" kern="0" spc="50" dirty="0">
                <a:solidFill>
                  <a:sysClr val="windowText" lastClr="000000"/>
                </a:solidFill>
                <a:latin typeface="Arial Black"/>
                <a:cs typeface="Arial Black"/>
              </a:rPr>
              <a:t>reducida</a:t>
            </a:r>
            <a:endParaRPr sz="1667" kern="0">
              <a:solidFill>
                <a:sysClr val="windowText" lastClr="000000"/>
              </a:solidFill>
              <a:latin typeface="Arial Black"/>
              <a:cs typeface="Arial Black"/>
            </a:endParaRPr>
          </a:p>
          <a:p>
            <a:pPr marL="8467" defTabSz="609630">
              <a:spcBef>
                <a:spcPts val="300"/>
              </a:spcBef>
              <a:tabLst>
                <a:tab pos="381866" algn="l"/>
                <a:tab pos="1353041" algn="l"/>
                <a:tab pos="1650236" algn="l"/>
                <a:tab pos="2641309" algn="l"/>
                <a:tab pos="3557448" algn="l"/>
                <a:tab pos="4222114" algn="l"/>
                <a:tab pos="4675104" algn="l"/>
                <a:tab pos="5049772" algn="l"/>
                <a:tab pos="5591666" algn="l"/>
                <a:tab pos="6161078" algn="l"/>
                <a:tab pos="6373179" algn="l"/>
                <a:tab pos="6864270" algn="l"/>
                <a:tab pos="7445112" algn="l"/>
                <a:tab pos="8163121" algn="l"/>
                <a:tab pos="8592403" algn="l"/>
                <a:tab pos="10187179" algn="l"/>
                <a:tab pos="11002137" algn="l"/>
              </a:tabLst>
            </a:pPr>
            <a:r>
              <a:rPr sz="1667" kern="0" spc="60" dirty="0">
                <a:solidFill>
                  <a:sysClr val="windowText" lastClr="000000"/>
                </a:solidFill>
                <a:latin typeface="Lucida Sans Unicode"/>
                <a:cs typeface="Lucida Sans Unicode"/>
              </a:rPr>
              <a:t>En</a:t>
            </a:r>
            <a:r>
              <a:rPr sz="1667" kern="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general</a:t>
            </a:r>
            <a:r>
              <a:rPr sz="1667" kern="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la</a:t>
            </a:r>
            <a:r>
              <a:rPr sz="1667" kern="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semana</a:t>
            </a:r>
            <a:r>
              <a:rPr sz="1667" kern="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laboral</a:t>
            </a:r>
            <a:r>
              <a:rPr sz="1667" kern="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debe</a:t>
            </a:r>
            <a:r>
              <a:rPr sz="1667" kern="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ser</a:t>
            </a:r>
            <a:r>
              <a:rPr sz="1667" kern="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a:t>
            </a:r>
            <a:r>
              <a:rPr sz="1667" kern="0" dirty="0">
                <a:solidFill>
                  <a:sysClr val="windowText" lastClr="000000"/>
                </a:solidFill>
                <a:latin typeface="Lucida Sans Unicode"/>
                <a:cs typeface="Lucida Sans Unicode"/>
              </a:rPr>
              <a:t>	</a:t>
            </a:r>
            <a:r>
              <a:rPr sz="1667" kern="0" spc="63" dirty="0">
                <a:solidFill>
                  <a:sysClr val="windowText" lastClr="000000"/>
                </a:solidFill>
                <a:latin typeface="Lucida Sans Unicode"/>
                <a:cs typeface="Lucida Sans Unicode"/>
              </a:rPr>
              <a:t>seis</a:t>
            </a:r>
            <a:r>
              <a:rPr sz="1667" kern="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días</a:t>
            </a:r>
            <a:r>
              <a:rPr sz="1667" kern="0"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y</a:t>
            </a:r>
            <a:r>
              <a:rPr sz="1667" kern="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por</a:t>
            </a:r>
            <a:r>
              <a:rPr sz="1667" kern="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este</a:t>
            </a:r>
            <a:r>
              <a:rPr sz="1667" kern="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lapso</a:t>
            </a:r>
            <a:r>
              <a:rPr sz="1667" kern="0" dirty="0">
                <a:solidFill>
                  <a:sysClr val="windowText" lastClr="000000"/>
                </a:solidFill>
                <a:latin typeface="Lucida Sans Unicode"/>
                <a:cs typeface="Lucida Sans Unicode"/>
              </a:rPr>
              <a:t>	</a:t>
            </a:r>
            <a:r>
              <a:rPr sz="1667" kern="0" spc="43" dirty="0">
                <a:solidFill>
                  <a:sysClr val="windowText" lastClr="000000"/>
                </a:solidFill>
                <a:latin typeface="Lucida Sans Unicode"/>
                <a:cs typeface="Lucida Sans Unicode"/>
              </a:rPr>
              <a:t>los</a:t>
            </a:r>
            <a:r>
              <a:rPr sz="1667" kern="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trabajadores</a:t>
            </a:r>
            <a:r>
              <a:rPr sz="1667" kern="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deben</a:t>
            </a:r>
            <a:r>
              <a:rPr sz="1667" kern="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gozar</a:t>
            </a:r>
            <a:endParaRPr sz="1667" kern="0">
              <a:solidFill>
                <a:sysClr val="windowText" lastClr="000000"/>
              </a:solidFill>
              <a:latin typeface="Lucida Sans Unicode"/>
              <a:cs typeface="Lucida Sans Unicode"/>
            </a:endParaRPr>
          </a:p>
        </p:txBody>
      </p:sp>
      <p:sp>
        <p:nvSpPr>
          <p:cNvPr id="5" name="object 5"/>
          <p:cNvSpPr txBox="1"/>
          <p:nvPr/>
        </p:nvSpPr>
        <p:spPr>
          <a:xfrm>
            <a:off x="330186" y="2084915"/>
            <a:ext cx="7520940" cy="893600"/>
          </a:xfrm>
          <a:prstGeom prst="rect">
            <a:avLst/>
          </a:prstGeom>
        </p:spPr>
        <p:txBody>
          <a:bodyPr vert="horz" wrap="square" lIns="0" tIns="8467" rIns="0" bIns="0" rtlCol="0">
            <a:spAutoFit/>
          </a:bodyPr>
          <a:lstStyle/>
          <a:p>
            <a:pPr marL="8467" marR="3387" defTabSz="609630">
              <a:lnSpc>
                <a:spcPct val="114999"/>
              </a:lnSpc>
              <a:spcBef>
                <a:spcPts val="67"/>
              </a:spcBef>
              <a:tabLst>
                <a:tab pos="456376" algn="l"/>
                <a:tab pos="916139" algn="l"/>
                <a:tab pos="1437289" algn="l"/>
                <a:tab pos="1885621" algn="l"/>
                <a:tab pos="3209027" algn="l"/>
                <a:tab pos="3773359" algn="l"/>
                <a:tab pos="4154801" algn="l"/>
                <a:tab pos="4826241" algn="l"/>
                <a:tab pos="5844409" algn="l"/>
                <a:tab pos="6629731" algn="l"/>
              </a:tabLst>
            </a:pPr>
            <a:r>
              <a:rPr sz="1667" kern="0" spc="50" dirty="0">
                <a:solidFill>
                  <a:sysClr val="windowText" lastClr="000000"/>
                </a:solidFill>
                <a:latin typeface="Lucida Sans Unicode"/>
                <a:cs typeface="Lucida Sans Unicode"/>
              </a:rPr>
              <a:t>de</a:t>
            </a:r>
            <a:r>
              <a:rPr sz="1667" kern="0" dirty="0">
                <a:solidFill>
                  <a:sysClr val="windowText" lastClr="000000"/>
                </a:solidFill>
                <a:latin typeface="Lucida Sans Unicode"/>
                <a:cs typeface="Lucida Sans Unicode"/>
              </a:rPr>
              <a:t>	</a:t>
            </a:r>
            <a:r>
              <a:rPr sz="1667" kern="0" spc="40" dirty="0">
                <a:solidFill>
                  <a:sysClr val="windowText" lastClr="000000"/>
                </a:solidFill>
                <a:latin typeface="Lucida Sans Unicode"/>
                <a:cs typeface="Lucida Sans Unicode"/>
              </a:rPr>
              <a:t>un</a:t>
            </a:r>
            <a:r>
              <a:rPr sz="1667" kern="0"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día</a:t>
            </a:r>
            <a:r>
              <a:rPr sz="1667" kern="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a:t>
            </a:r>
            <a:r>
              <a:rPr sz="1667" kern="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descanso,</a:t>
            </a:r>
            <a:r>
              <a:rPr sz="1667" kern="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por</a:t>
            </a:r>
            <a:r>
              <a:rPr sz="1667" kern="0" dirty="0">
                <a:solidFill>
                  <a:sysClr val="windowText" lastClr="000000"/>
                </a:solidFill>
                <a:latin typeface="Lucida Sans Unicode"/>
                <a:cs typeface="Lucida Sans Unicode"/>
              </a:rPr>
              <a:t>	</a:t>
            </a:r>
            <a:r>
              <a:rPr sz="1667" kern="0" spc="23" dirty="0">
                <a:solidFill>
                  <a:sysClr val="windowText" lastClr="000000"/>
                </a:solidFill>
                <a:latin typeface="Lucida Sans Unicode"/>
                <a:cs typeface="Lucida Sans Unicode"/>
              </a:rPr>
              <a:t>lo</a:t>
            </a:r>
            <a:r>
              <a:rPr sz="1667" kern="0" dirty="0">
                <a:solidFill>
                  <a:sysClr val="windowText" lastClr="000000"/>
                </a:solidFill>
                <a:latin typeface="Lucida Sans Unicode"/>
                <a:cs typeface="Lucida Sans Unicode"/>
              </a:rPr>
              <a:t>	</a:t>
            </a:r>
            <a:r>
              <a:rPr sz="1667" kern="0" spc="63" dirty="0">
                <a:solidFill>
                  <a:sysClr val="windowText" lastClr="000000"/>
                </a:solidFill>
                <a:latin typeface="Lucida Sans Unicode"/>
                <a:cs typeface="Lucida Sans Unicode"/>
              </a:rPr>
              <a:t>que,</a:t>
            </a:r>
            <a:r>
              <a:rPr sz="1667" kern="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cuando</a:t>
            </a:r>
            <a:r>
              <a:rPr sz="1667" kern="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estos</a:t>
            </a:r>
            <a:r>
              <a:rPr sz="1667" kern="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prestan </a:t>
            </a:r>
            <a:r>
              <a:rPr sz="1667" kern="0" spc="107" dirty="0">
                <a:solidFill>
                  <a:sysClr val="windowText" lastClr="000000"/>
                </a:solidFill>
                <a:latin typeface="Lucida Sans Unicode"/>
                <a:cs typeface="Lucida Sans Unicode"/>
              </a:rPr>
              <a:t>señalados,</a:t>
            </a:r>
            <a:r>
              <a:rPr sz="1667" kern="0" spc="22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se</a:t>
            </a:r>
            <a:r>
              <a:rPr sz="1667" kern="0" spc="23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está</a:t>
            </a:r>
            <a:r>
              <a:rPr sz="1667" kern="0" spc="23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frente</a:t>
            </a:r>
            <a:r>
              <a:rPr sz="1667" kern="0" spc="22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a:t>
            </a:r>
            <a:r>
              <a:rPr sz="1667" kern="0" spc="23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una</a:t>
            </a:r>
            <a:r>
              <a:rPr sz="1667" kern="0" spc="230"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semana</a:t>
            </a:r>
            <a:r>
              <a:rPr sz="1667" kern="0" spc="22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reducida</a:t>
            </a:r>
            <a:r>
              <a:rPr sz="1667" kern="0" spc="23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a:t>
            </a:r>
            <a:r>
              <a:rPr sz="1667" kern="0" spc="-367"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art.</a:t>
            </a:r>
            <a:r>
              <a:rPr sz="1667" kern="0" spc="230" dirty="0">
                <a:solidFill>
                  <a:sysClr val="windowText" lastClr="000000"/>
                </a:solidFill>
                <a:latin typeface="Lucida Sans Unicode"/>
                <a:cs typeface="Lucida Sans Unicode"/>
              </a:rPr>
              <a:t> </a:t>
            </a:r>
            <a:r>
              <a:rPr sz="1667" kern="0" spc="-30" dirty="0">
                <a:solidFill>
                  <a:sysClr val="windowText" lastClr="000000"/>
                </a:solidFill>
                <a:latin typeface="Lucida Sans Unicode"/>
                <a:cs typeface="Lucida Sans Unicode"/>
              </a:rPr>
              <a:t>69</a:t>
            </a:r>
            <a:r>
              <a:rPr sz="1667" kern="0" spc="-36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t>
            </a:r>
            <a:r>
              <a:rPr sz="1667" kern="0" spc="23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LFT).</a:t>
            </a:r>
            <a:endParaRPr sz="1667" kern="0">
              <a:solidFill>
                <a:sysClr val="windowText" lastClr="000000"/>
              </a:solidFill>
              <a:latin typeface="Lucida Sans Unicode"/>
              <a:cs typeface="Lucida Sans Unicode"/>
            </a:endParaRPr>
          </a:p>
          <a:p>
            <a:pPr marL="8467" defTabSz="609630">
              <a:spcBef>
                <a:spcPts val="300"/>
              </a:spcBef>
            </a:pPr>
            <a:r>
              <a:rPr sz="1667" kern="0" dirty="0">
                <a:solidFill>
                  <a:sysClr val="windowText" lastClr="000000"/>
                </a:solidFill>
                <a:latin typeface="Arial Black"/>
                <a:cs typeface="Arial Black"/>
              </a:rPr>
              <a:t>Jornada</a:t>
            </a:r>
            <a:r>
              <a:rPr sz="1667" kern="0" spc="237" dirty="0">
                <a:solidFill>
                  <a:sysClr val="windowText" lastClr="000000"/>
                </a:solidFill>
                <a:latin typeface="Arial Black"/>
                <a:cs typeface="Arial Black"/>
              </a:rPr>
              <a:t> </a:t>
            </a:r>
            <a:r>
              <a:rPr sz="1667" kern="0" spc="50" dirty="0">
                <a:solidFill>
                  <a:sysClr val="windowText" lastClr="000000"/>
                </a:solidFill>
                <a:latin typeface="Arial Black"/>
                <a:cs typeface="Arial Black"/>
              </a:rPr>
              <a:t>reducida</a:t>
            </a:r>
            <a:endParaRPr sz="1667" kern="0">
              <a:solidFill>
                <a:sysClr val="windowText" lastClr="000000"/>
              </a:solidFill>
              <a:latin typeface="Arial Black"/>
              <a:cs typeface="Arial Black"/>
            </a:endParaRPr>
          </a:p>
        </p:txBody>
      </p:sp>
      <p:sp>
        <p:nvSpPr>
          <p:cNvPr id="6" name="object 6"/>
          <p:cNvSpPr txBox="1"/>
          <p:nvPr/>
        </p:nvSpPr>
        <p:spPr>
          <a:xfrm>
            <a:off x="8013025" y="2123040"/>
            <a:ext cx="3962823" cy="265095"/>
          </a:xfrm>
          <a:prstGeom prst="rect">
            <a:avLst/>
          </a:prstGeom>
        </p:spPr>
        <p:txBody>
          <a:bodyPr vert="horz" wrap="square" lIns="0" tIns="8467" rIns="0" bIns="0" rtlCol="0">
            <a:spAutoFit/>
          </a:bodyPr>
          <a:lstStyle/>
          <a:p>
            <a:pPr marL="8467" defTabSz="609630">
              <a:spcBef>
                <a:spcPts val="67"/>
              </a:spcBef>
              <a:tabLst>
                <a:tab pos="560521" algn="l"/>
                <a:tab pos="1754381" algn="l"/>
                <a:tab pos="2690418" algn="l"/>
                <a:tab pos="3333917" algn="l"/>
                <a:tab pos="3630265" algn="l"/>
              </a:tabLst>
            </a:pPr>
            <a:r>
              <a:rPr sz="1667" kern="0" spc="43" dirty="0">
                <a:solidFill>
                  <a:sysClr val="windowText" lastClr="000000"/>
                </a:solidFill>
                <a:latin typeface="Lucida Sans Unicode"/>
                <a:cs typeface="Lucida Sans Unicode"/>
              </a:rPr>
              <a:t>sus</a:t>
            </a:r>
            <a:r>
              <a:rPr sz="1667" kern="0"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servicios</a:t>
            </a:r>
            <a:r>
              <a:rPr sz="1667" kern="0"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menos</a:t>
            </a:r>
            <a:r>
              <a:rPr sz="1667" kern="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días</a:t>
            </a:r>
            <a:r>
              <a:rPr sz="1667" kern="0"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a</a:t>
            </a:r>
            <a:r>
              <a:rPr sz="1667" kern="0" dirty="0">
                <a:solidFill>
                  <a:sysClr val="windowText" lastClr="000000"/>
                </a:solidFill>
                <a:latin typeface="Lucida Sans Unicode"/>
                <a:cs typeface="Lucida Sans Unicode"/>
              </a:rPr>
              <a:t>	</a:t>
            </a:r>
            <a:r>
              <a:rPr sz="1667" kern="0" spc="43" dirty="0">
                <a:solidFill>
                  <a:sysClr val="windowText" lastClr="000000"/>
                </a:solidFill>
                <a:latin typeface="Lucida Sans Unicode"/>
                <a:cs typeface="Lucida Sans Unicode"/>
              </a:rPr>
              <a:t>los</a:t>
            </a:r>
            <a:endParaRPr sz="1667" kern="0">
              <a:solidFill>
                <a:sysClr val="windowText" lastClr="000000"/>
              </a:solidFill>
              <a:latin typeface="Lucida Sans Unicode"/>
              <a:cs typeface="Lucida Sans Unicode"/>
            </a:endParaRPr>
          </a:p>
        </p:txBody>
      </p:sp>
      <p:sp>
        <p:nvSpPr>
          <p:cNvPr id="7" name="object 7"/>
          <p:cNvSpPr txBox="1"/>
          <p:nvPr/>
        </p:nvSpPr>
        <p:spPr>
          <a:xfrm>
            <a:off x="330186" y="2961214"/>
            <a:ext cx="11645900" cy="1178998"/>
          </a:xfrm>
          <a:prstGeom prst="rect">
            <a:avLst/>
          </a:prstGeom>
        </p:spPr>
        <p:txBody>
          <a:bodyPr vert="horz" wrap="square" lIns="0" tIns="8467" rIns="0" bIns="0" rtlCol="0">
            <a:spAutoFit/>
          </a:bodyPr>
          <a:lstStyle/>
          <a:p>
            <a:pPr marL="8467" marR="3387" algn="just" defTabSz="609630">
              <a:lnSpc>
                <a:spcPct val="114999"/>
              </a:lnSpc>
              <a:spcBef>
                <a:spcPts val="67"/>
              </a:spcBef>
            </a:pPr>
            <a:r>
              <a:rPr sz="1667" kern="0" spc="100" dirty="0">
                <a:solidFill>
                  <a:sysClr val="windowText" lastClr="000000"/>
                </a:solidFill>
                <a:latin typeface="Lucida Sans Unicode"/>
                <a:cs typeface="Lucida Sans Unicode"/>
              </a:rPr>
              <a:t>Cuando</a:t>
            </a:r>
            <a:r>
              <a:rPr sz="1667" kern="0" spc="23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30"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trabajador</a:t>
            </a:r>
            <a:r>
              <a:rPr sz="1667" kern="0" spc="23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labora</a:t>
            </a:r>
            <a:r>
              <a:rPr sz="1667" kern="0" spc="230"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un</a:t>
            </a:r>
            <a:r>
              <a:rPr sz="1667" kern="0" spc="230"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número</a:t>
            </a:r>
            <a:r>
              <a:rPr sz="1667" kern="0" spc="23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horas</a:t>
            </a:r>
            <a:r>
              <a:rPr sz="1667" kern="0" spc="23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inferior</a:t>
            </a:r>
            <a:r>
              <a:rPr sz="1667" kern="0" spc="820" dirty="0">
                <a:solidFill>
                  <a:sysClr val="windowText" lastClr="000000"/>
                </a:solidFill>
                <a:latin typeface="Lucida Sans Unicode"/>
                <a:cs typeface="Lucida Sans Unicode"/>
              </a:rPr>
              <a:t> </a:t>
            </a:r>
            <a:r>
              <a:rPr sz="1667" kern="0" spc="7" dirty="0">
                <a:solidFill>
                  <a:sysClr val="windowText" lastClr="000000"/>
                </a:solidFill>
                <a:latin typeface="Lucida Sans Unicode"/>
                <a:cs typeface="Lucida Sans Unicode"/>
              </a:rPr>
              <a:t>a</a:t>
            </a:r>
            <a:r>
              <a:rPr sz="1667" kern="0" spc="230"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23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máximos</a:t>
            </a:r>
            <a:r>
              <a:rPr sz="1667" kern="0" spc="23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legales</a:t>
            </a:r>
            <a:r>
              <a:rPr sz="1667" kern="0" spc="23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para</a:t>
            </a:r>
            <a:r>
              <a:rPr sz="1667" kern="0" spc="23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las</a:t>
            </a:r>
            <a:r>
              <a:rPr sz="1667" kern="0" spc="23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jornadas</a:t>
            </a:r>
            <a:r>
              <a:rPr sz="1667" kern="0" spc="-4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diurna,</a:t>
            </a:r>
            <a:r>
              <a:rPr sz="1667" kern="0" spc="37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nocturna</a:t>
            </a:r>
            <a:r>
              <a:rPr sz="1667" kern="0" spc="112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y</a:t>
            </a:r>
            <a:r>
              <a:rPr sz="1667" kern="0" spc="38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mixta;</a:t>
            </a:r>
            <a:r>
              <a:rPr sz="1667" kern="0" spc="383"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esto</a:t>
            </a:r>
            <a:r>
              <a:rPr sz="1667" kern="0" spc="38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es</a:t>
            </a:r>
            <a:r>
              <a:rPr sz="1667" kern="0" spc="383"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menor</a:t>
            </a:r>
            <a:r>
              <a:rPr sz="1667" kern="0" spc="38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8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ocho,</a:t>
            </a:r>
            <a:r>
              <a:rPr sz="1667" kern="0" spc="383"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siete</a:t>
            </a:r>
            <a:r>
              <a:rPr sz="1667" kern="0" spc="383"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y</a:t>
            </a:r>
            <a:r>
              <a:rPr sz="1667" kern="0" spc="383"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siete</a:t>
            </a:r>
            <a:r>
              <a:rPr sz="1667" kern="0" spc="383"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horas</a:t>
            </a:r>
            <a:r>
              <a:rPr sz="1667" kern="0" spc="383"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y</a:t>
            </a:r>
            <a:r>
              <a:rPr sz="1667" kern="0" spc="383"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media,</a:t>
            </a:r>
            <a:r>
              <a:rPr sz="1667" kern="0" spc="383"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respectivamente;</a:t>
            </a:r>
            <a:r>
              <a:rPr sz="1667" kern="0" spc="-8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0" dirty="0">
                <a:solidFill>
                  <a:sysClr val="windowText" lastClr="000000"/>
                </a:solidFill>
                <a:latin typeface="Lucida Sans Unicode"/>
                <a:cs typeface="Lucida Sans Unicode"/>
              </a:rPr>
              <a:t> </a:t>
            </a:r>
            <a:r>
              <a:rPr sz="1667" kern="0" spc="80" dirty="0">
                <a:solidFill>
                  <a:sysClr val="windowText" lastClr="000000"/>
                </a:solidFill>
                <a:latin typeface="Lucida Sans Unicode"/>
                <a:cs typeface="Lucida Sans Unicode"/>
              </a:rPr>
              <a:t>ahí</a:t>
            </a:r>
            <a:r>
              <a:rPr sz="1667" kern="0" spc="24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24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es</a:t>
            </a:r>
            <a:r>
              <a:rPr sz="1667" kern="0" spc="24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válido</a:t>
            </a:r>
            <a:r>
              <a:rPr sz="1667" kern="0" spc="24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pactar</a:t>
            </a:r>
            <a:r>
              <a:rPr sz="1667" kern="0" spc="24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con</a:t>
            </a:r>
            <a:r>
              <a:rPr sz="1667" kern="0" spc="24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4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personal,</a:t>
            </a:r>
            <a:r>
              <a:rPr sz="1667" kern="0" spc="240"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240"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24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contratos,</a:t>
            </a:r>
            <a:r>
              <a:rPr sz="1667" kern="0" spc="24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horarios</a:t>
            </a:r>
            <a:r>
              <a:rPr sz="1667" kern="0" spc="240"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menores</a:t>
            </a:r>
            <a:r>
              <a:rPr sz="1667" kern="0" spc="240" dirty="0">
                <a:solidFill>
                  <a:sysClr val="windowText" lastClr="000000"/>
                </a:solidFill>
                <a:latin typeface="Lucida Sans Unicode"/>
                <a:cs typeface="Lucida Sans Unicode"/>
              </a:rPr>
              <a:t> </a:t>
            </a:r>
            <a:r>
              <a:rPr sz="1667" kern="0" spc="7" dirty="0">
                <a:solidFill>
                  <a:sysClr val="windowText" lastClr="000000"/>
                </a:solidFill>
                <a:latin typeface="Lucida Sans Unicode"/>
                <a:cs typeface="Lucida Sans Unicode"/>
              </a:rPr>
              <a:t>a</a:t>
            </a:r>
            <a:r>
              <a:rPr sz="1667" kern="0" spc="240"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240"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legales</a:t>
            </a:r>
            <a:r>
              <a:rPr sz="1667" kern="0" spc="24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a:t>
            </a:r>
            <a:r>
              <a:rPr sz="1667" kern="0" spc="-367"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arts.</a:t>
            </a:r>
            <a:r>
              <a:rPr sz="1667" kern="0" spc="-87" dirty="0">
                <a:solidFill>
                  <a:sysClr val="windowText" lastClr="000000"/>
                </a:solidFill>
                <a:latin typeface="Lucida Sans Unicode"/>
                <a:cs typeface="Lucida Sans Unicode"/>
              </a:rPr>
              <a:t> </a:t>
            </a:r>
            <a:r>
              <a:rPr sz="1667" kern="0" spc="-27" dirty="0">
                <a:solidFill>
                  <a:sysClr val="windowText" lastClr="000000"/>
                </a:solidFill>
                <a:latin typeface="Lucida Sans Unicode"/>
                <a:cs typeface="Lucida Sans Unicode"/>
              </a:rPr>
              <a:t>25</a:t>
            </a:r>
            <a:r>
              <a:rPr sz="1667" kern="0" spc="-367"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a:t>
            </a:r>
            <a:r>
              <a:rPr sz="1667" kern="0" spc="23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fracc.</a:t>
            </a:r>
            <a:r>
              <a:rPr sz="1667" kern="0" spc="230" dirty="0">
                <a:solidFill>
                  <a:sysClr val="windowText" lastClr="000000"/>
                </a:solidFill>
                <a:latin typeface="Lucida Sans Unicode"/>
                <a:cs typeface="Lucida Sans Unicode"/>
              </a:rPr>
              <a:t> </a:t>
            </a:r>
            <a:r>
              <a:rPr sz="1667" kern="0" spc="-17" dirty="0">
                <a:solidFill>
                  <a:sysClr val="windowText" lastClr="000000"/>
                </a:solidFill>
                <a:latin typeface="Lucida Sans Unicode"/>
                <a:cs typeface="Lucida Sans Unicode"/>
              </a:rPr>
              <a:t>V;</a:t>
            </a:r>
            <a:r>
              <a:rPr sz="1667" kern="0" spc="230" dirty="0">
                <a:solidFill>
                  <a:sysClr val="windowText" lastClr="000000"/>
                </a:solidFill>
                <a:latin typeface="Lucida Sans Unicode"/>
                <a:cs typeface="Lucida Sans Unicode"/>
              </a:rPr>
              <a:t> </a:t>
            </a:r>
            <a:r>
              <a:rPr sz="1667" kern="0" spc="-27" dirty="0">
                <a:solidFill>
                  <a:sysClr val="windowText" lastClr="000000"/>
                </a:solidFill>
                <a:latin typeface="Lucida Sans Unicode"/>
                <a:cs typeface="Lucida Sans Unicode"/>
              </a:rPr>
              <a:t>59</a:t>
            </a:r>
            <a:r>
              <a:rPr sz="1667" kern="0" spc="-367"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a:t>
            </a:r>
            <a:r>
              <a:rPr sz="1667" kern="0" spc="23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y</a:t>
            </a:r>
            <a:r>
              <a:rPr sz="1667" kern="0" spc="230" dirty="0">
                <a:solidFill>
                  <a:sysClr val="windowText" lastClr="000000"/>
                </a:solidFill>
                <a:latin typeface="Lucida Sans Unicode"/>
                <a:cs typeface="Lucida Sans Unicode"/>
              </a:rPr>
              <a:t> </a:t>
            </a:r>
            <a:r>
              <a:rPr sz="1667" kern="0" spc="-27" dirty="0">
                <a:solidFill>
                  <a:sysClr val="windowText" lastClr="000000"/>
                </a:solidFill>
                <a:latin typeface="Lucida Sans Unicode"/>
                <a:cs typeface="Lucida Sans Unicode"/>
              </a:rPr>
              <a:t>61</a:t>
            </a:r>
            <a:r>
              <a:rPr sz="1667" kern="0" spc="-367"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a:t>
            </a:r>
            <a:r>
              <a:rPr sz="1667" kern="0" spc="230"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LFT)</a:t>
            </a:r>
            <a:endParaRPr sz="1667" kern="0">
              <a:solidFill>
                <a:sysClr val="windowText" lastClr="000000"/>
              </a:solidFill>
              <a:latin typeface="Lucida Sans Unicode"/>
              <a:cs typeface="Lucida Sans Unicode"/>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7198"/>
            <a:ext cx="12192000" cy="6838527"/>
            <a:chOff x="0" y="25797"/>
            <a:chExt cx="18288000" cy="10257790"/>
          </a:xfrm>
        </p:grpSpPr>
        <p:pic>
          <p:nvPicPr>
            <p:cNvPr id="3" name="object 3"/>
            <p:cNvPicPr/>
            <p:nvPr/>
          </p:nvPicPr>
          <p:blipFill>
            <a:blip r:embed="rId2" cstate="print"/>
            <a:stretch>
              <a:fillRect/>
            </a:stretch>
          </p:blipFill>
          <p:spPr>
            <a:xfrm>
              <a:off x="3371523" y="1549162"/>
              <a:ext cx="11544298" cy="8733813"/>
            </a:xfrm>
            <a:prstGeom prst="rect">
              <a:avLst/>
            </a:prstGeom>
          </p:spPr>
        </p:pic>
        <p:sp>
          <p:nvSpPr>
            <p:cNvPr id="4" name="object 4"/>
            <p:cNvSpPr/>
            <p:nvPr/>
          </p:nvSpPr>
          <p:spPr>
            <a:xfrm>
              <a:off x="0" y="25797"/>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grpSp>
      <p:sp>
        <p:nvSpPr>
          <p:cNvPr id="5" name="object 5"/>
          <p:cNvSpPr txBox="1">
            <a:spLocks noGrp="1"/>
          </p:cNvSpPr>
          <p:nvPr>
            <p:ph type="title"/>
          </p:nvPr>
        </p:nvSpPr>
        <p:spPr>
          <a:xfrm>
            <a:off x="124864" y="79694"/>
            <a:ext cx="7574280" cy="855533"/>
          </a:xfrm>
          <a:prstGeom prst="rect">
            <a:avLst/>
          </a:prstGeom>
        </p:spPr>
        <p:txBody>
          <a:bodyPr vert="horz" wrap="square" lIns="0" tIns="8043" rIns="0" bIns="0" rtlCol="0">
            <a:spAutoFit/>
          </a:bodyPr>
          <a:lstStyle/>
          <a:p>
            <a:pPr marL="2238275" marR="3387" indent="-2230231">
              <a:lnSpc>
                <a:spcPct val="114900"/>
              </a:lnSpc>
              <a:spcBef>
                <a:spcPts val="63"/>
              </a:spcBef>
            </a:pPr>
            <a:r>
              <a:rPr sz="2467" spc="-27" dirty="0">
                <a:solidFill>
                  <a:srgbClr val="FFFFFF"/>
                </a:solidFill>
              </a:rPr>
              <a:t>SISTEMA</a:t>
            </a:r>
            <a:r>
              <a:rPr sz="2467" spc="120" dirty="0">
                <a:solidFill>
                  <a:srgbClr val="FFFFFF"/>
                </a:solidFill>
              </a:rPr>
              <a:t> </a:t>
            </a:r>
            <a:r>
              <a:rPr sz="2467" dirty="0">
                <a:solidFill>
                  <a:srgbClr val="FFFFFF"/>
                </a:solidFill>
              </a:rPr>
              <a:t>ÚNICO</a:t>
            </a:r>
            <a:r>
              <a:rPr sz="2467" spc="120" dirty="0">
                <a:solidFill>
                  <a:srgbClr val="FFFFFF"/>
                </a:solidFill>
              </a:rPr>
              <a:t> </a:t>
            </a:r>
            <a:r>
              <a:rPr sz="2467" dirty="0">
                <a:solidFill>
                  <a:srgbClr val="FFFFFF"/>
                </a:solidFill>
              </a:rPr>
              <a:t>DE</a:t>
            </a:r>
            <a:r>
              <a:rPr sz="2467" spc="123" dirty="0">
                <a:solidFill>
                  <a:srgbClr val="FFFFFF"/>
                </a:solidFill>
              </a:rPr>
              <a:t> </a:t>
            </a:r>
            <a:r>
              <a:rPr sz="2467" spc="-7" dirty="0">
                <a:solidFill>
                  <a:srgbClr val="FFFFFF"/>
                </a:solidFill>
              </a:rPr>
              <a:t>AUTODETERMINACIÓN </a:t>
            </a:r>
            <a:r>
              <a:rPr sz="2467" dirty="0">
                <a:solidFill>
                  <a:srgbClr val="FFFFFF"/>
                </a:solidFill>
              </a:rPr>
              <a:t>TIPO</a:t>
            </a:r>
            <a:r>
              <a:rPr sz="2467" spc="100" dirty="0">
                <a:solidFill>
                  <a:srgbClr val="FFFFFF"/>
                </a:solidFill>
              </a:rPr>
              <a:t> </a:t>
            </a:r>
            <a:r>
              <a:rPr sz="2467" dirty="0">
                <a:solidFill>
                  <a:srgbClr val="FFFFFF"/>
                </a:solidFill>
              </a:rPr>
              <a:t>DE</a:t>
            </a:r>
            <a:r>
              <a:rPr sz="2467" spc="100" dirty="0">
                <a:solidFill>
                  <a:srgbClr val="FFFFFF"/>
                </a:solidFill>
              </a:rPr>
              <a:t> </a:t>
            </a:r>
            <a:r>
              <a:rPr sz="2467" spc="-7" dirty="0">
                <a:solidFill>
                  <a:srgbClr val="FFFFFF"/>
                </a:solidFill>
              </a:rPr>
              <a:t>JORNADA</a:t>
            </a:r>
            <a:endParaRPr sz="2467"/>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375400"/>
            <a:chOff x="0" y="723664"/>
            <a:chExt cx="18288000" cy="9563100"/>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8119957" y="2530608"/>
              <a:ext cx="10115897" cy="7755854"/>
            </a:xfrm>
            <a:prstGeom prst="rect">
              <a:avLst/>
            </a:prstGeom>
          </p:spPr>
        </p:pic>
        <p:pic>
          <p:nvPicPr>
            <p:cNvPr id="5" name="object 5"/>
            <p:cNvPicPr/>
            <p:nvPr/>
          </p:nvPicPr>
          <p:blipFill>
            <a:blip r:embed="rId3" cstate="print"/>
            <a:stretch>
              <a:fillRect/>
            </a:stretch>
          </p:blipFill>
          <p:spPr>
            <a:xfrm>
              <a:off x="0" y="880872"/>
              <a:ext cx="18108167" cy="1356359"/>
            </a:xfrm>
            <a:prstGeom prst="rect">
              <a:avLst/>
            </a:prstGeom>
          </p:spPr>
        </p:pic>
      </p:grpSp>
      <p:sp>
        <p:nvSpPr>
          <p:cNvPr id="6" name="object 6"/>
          <p:cNvSpPr txBox="1"/>
          <p:nvPr/>
        </p:nvSpPr>
        <p:spPr>
          <a:xfrm>
            <a:off x="294103" y="1659131"/>
            <a:ext cx="2402417" cy="265095"/>
          </a:xfrm>
          <a:prstGeom prst="rect">
            <a:avLst/>
          </a:prstGeom>
        </p:spPr>
        <p:txBody>
          <a:bodyPr vert="horz" wrap="square" lIns="0" tIns="8467" rIns="0" bIns="0" rtlCol="0">
            <a:spAutoFit/>
          </a:bodyPr>
          <a:lstStyle/>
          <a:p>
            <a:pPr marL="8467" defTabSz="609630">
              <a:spcBef>
                <a:spcPts val="67"/>
              </a:spcBef>
            </a:pPr>
            <a:r>
              <a:rPr sz="1667" kern="0" spc="-13" dirty="0">
                <a:solidFill>
                  <a:sysClr val="windowText" lastClr="000000"/>
                </a:solidFill>
                <a:latin typeface="Arial Black"/>
                <a:cs typeface="Arial Black"/>
              </a:rPr>
              <a:t>SALARIOS</a:t>
            </a:r>
            <a:r>
              <a:rPr sz="1667" kern="0" spc="-17" dirty="0">
                <a:solidFill>
                  <a:sysClr val="windowText" lastClr="000000"/>
                </a:solidFill>
                <a:latin typeface="Arial Black"/>
                <a:cs typeface="Arial Black"/>
              </a:rPr>
              <a:t> </a:t>
            </a:r>
            <a:r>
              <a:rPr sz="1667" kern="0" spc="40" dirty="0">
                <a:solidFill>
                  <a:sysClr val="windowText" lastClr="000000"/>
                </a:solidFill>
                <a:latin typeface="Arial Black"/>
                <a:cs typeface="Arial Black"/>
              </a:rPr>
              <a:t>MÍNIMOS</a:t>
            </a:r>
            <a:endParaRPr sz="1667" kern="0">
              <a:solidFill>
                <a:sysClr val="windowText" lastClr="000000"/>
              </a:solidFill>
              <a:latin typeface="Arial Black"/>
              <a:cs typeface="Arial Black"/>
            </a:endParaRPr>
          </a:p>
        </p:txBody>
      </p:sp>
      <p:sp>
        <p:nvSpPr>
          <p:cNvPr id="7" name="object 7"/>
          <p:cNvSpPr txBox="1">
            <a:spLocks noGrp="1"/>
          </p:cNvSpPr>
          <p:nvPr>
            <p:ph type="title"/>
          </p:nvPr>
        </p:nvSpPr>
        <p:spPr>
          <a:xfrm>
            <a:off x="340683" y="2195975"/>
            <a:ext cx="4779010" cy="980632"/>
          </a:xfrm>
          <a:prstGeom prst="rect">
            <a:avLst/>
          </a:prstGeom>
        </p:spPr>
        <p:txBody>
          <a:bodyPr vert="horz" wrap="square" lIns="0" tIns="8043" rIns="0" bIns="0" rtlCol="0">
            <a:spAutoFit/>
          </a:bodyPr>
          <a:lstStyle/>
          <a:p>
            <a:pPr marL="8467" marR="3387" algn="just">
              <a:lnSpc>
                <a:spcPct val="113999"/>
              </a:lnSpc>
              <a:spcBef>
                <a:spcPts val="63"/>
              </a:spcBef>
            </a:pPr>
            <a:r>
              <a:rPr sz="1900" spc="257" dirty="0">
                <a:solidFill>
                  <a:srgbClr val="000000"/>
                </a:solidFill>
                <a:latin typeface="Trebuchet MS"/>
                <a:cs typeface="Trebuchet MS"/>
              </a:rPr>
              <a:t>Cuando</a:t>
            </a:r>
            <a:r>
              <a:rPr sz="1900" spc="13" dirty="0">
                <a:solidFill>
                  <a:srgbClr val="000000"/>
                </a:solidFill>
                <a:latin typeface="Trebuchet MS"/>
                <a:cs typeface="Trebuchet MS"/>
              </a:rPr>
              <a:t>  </a:t>
            </a:r>
            <a:r>
              <a:rPr sz="1900" spc="180" dirty="0">
                <a:solidFill>
                  <a:srgbClr val="000000"/>
                </a:solidFill>
                <a:latin typeface="Trebuchet MS"/>
                <a:cs typeface="Trebuchet MS"/>
              </a:rPr>
              <a:t>se</a:t>
            </a:r>
            <a:r>
              <a:rPr sz="1900" spc="17" dirty="0">
                <a:solidFill>
                  <a:srgbClr val="000000"/>
                </a:solidFill>
                <a:latin typeface="Trebuchet MS"/>
                <a:cs typeface="Trebuchet MS"/>
              </a:rPr>
              <a:t>  </a:t>
            </a:r>
            <a:r>
              <a:rPr sz="1900" spc="220" dirty="0">
                <a:solidFill>
                  <a:srgbClr val="000000"/>
                </a:solidFill>
                <a:latin typeface="Trebuchet MS"/>
                <a:cs typeface="Trebuchet MS"/>
              </a:rPr>
              <a:t>despliegue</a:t>
            </a:r>
            <a:r>
              <a:rPr sz="1900" spc="17" dirty="0">
                <a:solidFill>
                  <a:srgbClr val="000000"/>
                </a:solidFill>
                <a:latin typeface="Trebuchet MS"/>
                <a:cs typeface="Trebuchet MS"/>
              </a:rPr>
              <a:t>  </a:t>
            </a:r>
            <a:r>
              <a:rPr sz="1900" spc="83" dirty="0">
                <a:solidFill>
                  <a:srgbClr val="000000"/>
                </a:solidFill>
                <a:latin typeface="Trebuchet MS"/>
                <a:cs typeface="Trebuchet MS"/>
              </a:rPr>
              <a:t>la</a:t>
            </a:r>
            <a:r>
              <a:rPr sz="1900" spc="17" dirty="0">
                <a:solidFill>
                  <a:srgbClr val="000000"/>
                </a:solidFill>
                <a:latin typeface="Trebuchet MS"/>
                <a:cs typeface="Trebuchet MS"/>
              </a:rPr>
              <a:t>  </a:t>
            </a:r>
            <a:r>
              <a:rPr sz="1900" spc="197" dirty="0">
                <a:solidFill>
                  <a:srgbClr val="000000"/>
                </a:solidFill>
                <a:latin typeface="Trebuchet MS"/>
                <a:cs typeface="Trebuchet MS"/>
              </a:rPr>
              <a:t>siguiente </a:t>
            </a:r>
            <a:r>
              <a:rPr sz="1900" spc="177" dirty="0">
                <a:solidFill>
                  <a:srgbClr val="000000"/>
                </a:solidFill>
                <a:latin typeface="Trebuchet MS"/>
                <a:cs typeface="Trebuchet MS"/>
              </a:rPr>
              <a:t>ventana,</a:t>
            </a:r>
            <a:r>
              <a:rPr sz="1900" spc="433" dirty="0">
                <a:solidFill>
                  <a:srgbClr val="000000"/>
                </a:solidFill>
                <a:latin typeface="Trebuchet MS"/>
                <a:cs typeface="Trebuchet MS"/>
              </a:rPr>
              <a:t> </a:t>
            </a:r>
            <a:r>
              <a:rPr sz="1900" spc="213" dirty="0">
                <a:solidFill>
                  <a:srgbClr val="000000"/>
                </a:solidFill>
                <a:latin typeface="Trebuchet MS"/>
                <a:cs typeface="Trebuchet MS"/>
              </a:rPr>
              <a:t>señalar</a:t>
            </a:r>
            <a:r>
              <a:rPr sz="1900" spc="437" dirty="0">
                <a:solidFill>
                  <a:srgbClr val="000000"/>
                </a:solidFill>
                <a:latin typeface="Trebuchet MS"/>
                <a:cs typeface="Trebuchet MS"/>
              </a:rPr>
              <a:t> </a:t>
            </a:r>
            <a:r>
              <a:rPr sz="1900" spc="83" dirty="0">
                <a:solidFill>
                  <a:srgbClr val="000000"/>
                </a:solidFill>
                <a:latin typeface="Trebuchet MS"/>
                <a:cs typeface="Trebuchet MS"/>
              </a:rPr>
              <a:t>la</a:t>
            </a:r>
            <a:r>
              <a:rPr sz="1900" spc="433" dirty="0">
                <a:solidFill>
                  <a:srgbClr val="000000"/>
                </a:solidFill>
                <a:latin typeface="Trebuchet MS"/>
                <a:cs typeface="Trebuchet MS"/>
              </a:rPr>
              <a:t> </a:t>
            </a:r>
            <a:r>
              <a:rPr sz="1900" spc="180" dirty="0">
                <a:solidFill>
                  <a:srgbClr val="000000"/>
                </a:solidFill>
                <a:latin typeface="Trebuchet MS"/>
                <a:cs typeface="Trebuchet MS"/>
              </a:rPr>
              <a:t>Fecha</a:t>
            </a:r>
            <a:r>
              <a:rPr sz="1900" spc="437" dirty="0">
                <a:solidFill>
                  <a:srgbClr val="000000"/>
                </a:solidFill>
                <a:latin typeface="Trebuchet MS"/>
                <a:cs typeface="Trebuchet MS"/>
              </a:rPr>
              <a:t> </a:t>
            </a:r>
            <a:r>
              <a:rPr sz="1900" spc="160" dirty="0">
                <a:solidFill>
                  <a:srgbClr val="000000"/>
                </a:solidFill>
                <a:latin typeface="Trebuchet MS"/>
                <a:cs typeface="Trebuchet MS"/>
              </a:rPr>
              <a:t>de</a:t>
            </a:r>
            <a:r>
              <a:rPr sz="1900" spc="433" dirty="0">
                <a:solidFill>
                  <a:srgbClr val="000000"/>
                </a:solidFill>
                <a:latin typeface="Trebuchet MS"/>
                <a:cs typeface="Trebuchet MS"/>
              </a:rPr>
              <a:t> </a:t>
            </a:r>
            <a:r>
              <a:rPr sz="1900" spc="163" dirty="0">
                <a:solidFill>
                  <a:srgbClr val="000000"/>
                </a:solidFill>
                <a:latin typeface="Trebuchet MS"/>
                <a:cs typeface="Trebuchet MS"/>
              </a:rPr>
              <a:t>Inicio </a:t>
            </a:r>
            <a:r>
              <a:rPr sz="1900" spc="-140" dirty="0">
                <a:solidFill>
                  <a:srgbClr val="000000"/>
                </a:solidFill>
                <a:latin typeface="Trebuchet MS"/>
                <a:cs typeface="Trebuchet MS"/>
              </a:rPr>
              <a:t>(</a:t>
            </a:r>
            <a:r>
              <a:rPr sz="1900" spc="-387" dirty="0">
                <a:solidFill>
                  <a:srgbClr val="000000"/>
                </a:solidFill>
                <a:latin typeface="Trebuchet MS"/>
                <a:cs typeface="Trebuchet MS"/>
              </a:rPr>
              <a:t> </a:t>
            </a:r>
            <a:r>
              <a:rPr sz="1900" spc="93" dirty="0">
                <a:solidFill>
                  <a:srgbClr val="000000"/>
                </a:solidFill>
                <a:latin typeface="Trebuchet MS"/>
                <a:cs typeface="Trebuchet MS"/>
              </a:rPr>
              <a:t>dd/</a:t>
            </a:r>
            <a:r>
              <a:rPr sz="1900" spc="-387" dirty="0">
                <a:solidFill>
                  <a:srgbClr val="000000"/>
                </a:solidFill>
                <a:latin typeface="Trebuchet MS"/>
                <a:cs typeface="Trebuchet MS"/>
              </a:rPr>
              <a:t> </a:t>
            </a:r>
            <a:r>
              <a:rPr sz="1900" spc="160" dirty="0">
                <a:solidFill>
                  <a:srgbClr val="000000"/>
                </a:solidFill>
                <a:latin typeface="Trebuchet MS"/>
                <a:cs typeface="Trebuchet MS"/>
              </a:rPr>
              <a:t>mm/</a:t>
            </a:r>
            <a:r>
              <a:rPr sz="1900" spc="-387" dirty="0">
                <a:solidFill>
                  <a:srgbClr val="000000"/>
                </a:solidFill>
                <a:latin typeface="Trebuchet MS"/>
                <a:cs typeface="Trebuchet MS"/>
              </a:rPr>
              <a:t> </a:t>
            </a:r>
            <a:r>
              <a:rPr sz="1900" spc="133" dirty="0">
                <a:solidFill>
                  <a:srgbClr val="000000"/>
                </a:solidFill>
                <a:latin typeface="Trebuchet MS"/>
                <a:cs typeface="Trebuchet MS"/>
              </a:rPr>
              <a:t>aaaa),</a:t>
            </a:r>
            <a:r>
              <a:rPr sz="1900" spc="387" dirty="0">
                <a:solidFill>
                  <a:srgbClr val="000000"/>
                </a:solidFill>
                <a:latin typeface="Trebuchet MS"/>
                <a:cs typeface="Trebuchet MS"/>
              </a:rPr>
              <a:t> </a:t>
            </a:r>
            <a:r>
              <a:rPr sz="1900" spc="83" dirty="0">
                <a:solidFill>
                  <a:srgbClr val="000000"/>
                </a:solidFill>
                <a:latin typeface="Trebuchet MS"/>
                <a:cs typeface="Trebuchet MS"/>
              </a:rPr>
              <a:t>la</a:t>
            </a:r>
            <a:r>
              <a:rPr sz="1900" spc="387" dirty="0">
                <a:solidFill>
                  <a:srgbClr val="000000"/>
                </a:solidFill>
                <a:latin typeface="Trebuchet MS"/>
                <a:cs typeface="Trebuchet MS"/>
              </a:rPr>
              <a:t> </a:t>
            </a:r>
            <a:r>
              <a:rPr sz="1900" spc="157" dirty="0">
                <a:solidFill>
                  <a:srgbClr val="000000"/>
                </a:solidFill>
                <a:latin typeface="Trebuchet MS"/>
                <a:cs typeface="Trebuchet MS"/>
              </a:rPr>
              <a:t>cual</a:t>
            </a:r>
            <a:r>
              <a:rPr sz="1900" spc="383" dirty="0">
                <a:solidFill>
                  <a:srgbClr val="000000"/>
                </a:solidFill>
                <a:latin typeface="Trebuchet MS"/>
                <a:cs typeface="Trebuchet MS"/>
              </a:rPr>
              <a:t> </a:t>
            </a:r>
            <a:r>
              <a:rPr sz="1900" spc="207" dirty="0">
                <a:solidFill>
                  <a:srgbClr val="000000"/>
                </a:solidFill>
                <a:latin typeface="Trebuchet MS"/>
                <a:cs typeface="Trebuchet MS"/>
              </a:rPr>
              <a:t>debe</a:t>
            </a:r>
            <a:r>
              <a:rPr sz="1900" spc="387" dirty="0">
                <a:solidFill>
                  <a:srgbClr val="000000"/>
                </a:solidFill>
                <a:latin typeface="Trebuchet MS"/>
                <a:cs typeface="Trebuchet MS"/>
              </a:rPr>
              <a:t> </a:t>
            </a:r>
            <a:r>
              <a:rPr sz="1900" spc="193" dirty="0">
                <a:solidFill>
                  <a:srgbClr val="000000"/>
                </a:solidFill>
                <a:latin typeface="Trebuchet MS"/>
                <a:cs typeface="Trebuchet MS"/>
              </a:rPr>
              <a:t>ser</a:t>
            </a:r>
            <a:r>
              <a:rPr sz="1900" spc="383" dirty="0">
                <a:solidFill>
                  <a:srgbClr val="000000"/>
                </a:solidFill>
                <a:latin typeface="Trebuchet MS"/>
                <a:cs typeface="Trebuchet MS"/>
              </a:rPr>
              <a:t> </a:t>
            </a:r>
            <a:r>
              <a:rPr sz="1900" spc="90" dirty="0">
                <a:solidFill>
                  <a:srgbClr val="000000"/>
                </a:solidFill>
                <a:latin typeface="Trebuchet MS"/>
                <a:cs typeface="Trebuchet MS"/>
              </a:rPr>
              <a:t>1</a:t>
            </a:r>
            <a:r>
              <a:rPr sz="1900" spc="-387" dirty="0">
                <a:solidFill>
                  <a:srgbClr val="000000"/>
                </a:solidFill>
                <a:latin typeface="Trebuchet MS"/>
                <a:cs typeface="Trebuchet MS"/>
              </a:rPr>
              <a:t> </a:t>
            </a:r>
            <a:r>
              <a:rPr sz="1900" spc="43" dirty="0">
                <a:solidFill>
                  <a:srgbClr val="000000"/>
                </a:solidFill>
                <a:latin typeface="Trebuchet MS"/>
                <a:cs typeface="Trebuchet MS"/>
              </a:rPr>
              <a:t>o.</a:t>
            </a:r>
            <a:endParaRPr sz="1900">
              <a:latin typeface="Trebuchet MS"/>
              <a:cs typeface="Trebuchet MS"/>
            </a:endParaRPr>
          </a:p>
        </p:txBody>
      </p:sp>
      <p:sp>
        <p:nvSpPr>
          <p:cNvPr id="8" name="object 8"/>
          <p:cNvSpPr txBox="1"/>
          <p:nvPr/>
        </p:nvSpPr>
        <p:spPr>
          <a:xfrm>
            <a:off x="340683" y="3186575"/>
            <a:ext cx="4778587" cy="1980521"/>
          </a:xfrm>
          <a:prstGeom prst="rect">
            <a:avLst/>
          </a:prstGeom>
        </p:spPr>
        <p:txBody>
          <a:bodyPr vert="horz" wrap="square" lIns="0" tIns="8043" rIns="0" bIns="0" rtlCol="0">
            <a:spAutoFit/>
          </a:bodyPr>
          <a:lstStyle/>
          <a:p>
            <a:pPr marL="8467" marR="3387" algn="just" defTabSz="609630">
              <a:lnSpc>
                <a:spcPct val="113999"/>
              </a:lnSpc>
              <a:spcBef>
                <a:spcPts val="63"/>
              </a:spcBef>
            </a:pPr>
            <a:r>
              <a:rPr sz="1900" kern="0" spc="160" dirty="0">
                <a:solidFill>
                  <a:sysClr val="windowText" lastClr="000000"/>
                </a:solidFill>
                <a:latin typeface="Trebuchet MS"/>
                <a:cs typeface="Trebuchet MS"/>
              </a:rPr>
              <a:t>de</a:t>
            </a:r>
            <a:r>
              <a:rPr sz="1900" kern="0" spc="1543" dirty="0">
                <a:solidFill>
                  <a:sysClr val="windowText" lastClr="000000"/>
                </a:solidFill>
                <a:latin typeface="Trebuchet MS"/>
                <a:cs typeface="Trebuchet MS"/>
              </a:rPr>
              <a:t> </a:t>
            </a:r>
            <a:r>
              <a:rPr sz="1900" kern="0" spc="220" dirty="0">
                <a:solidFill>
                  <a:sysClr val="windowText" lastClr="000000"/>
                </a:solidFill>
                <a:latin typeface="Trebuchet MS"/>
                <a:cs typeface="Trebuchet MS"/>
              </a:rPr>
              <a:t>enero</a:t>
            </a:r>
            <a:r>
              <a:rPr sz="1900" kern="0" spc="1543" dirty="0">
                <a:solidFill>
                  <a:sysClr val="windowText" lastClr="000000"/>
                </a:solidFill>
                <a:latin typeface="Trebuchet MS"/>
                <a:cs typeface="Trebuchet MS"/>
              </a:rPr>
              <a:t> </a:t>
            </a:r>
            <a:r>
              <a:rPr sz="1900" kern="0" spc="160" dirty="0">
                <a:solidFill>
                  <a:sysClr val="windowText" lastClr="000000"/>
                </a:solidFill>
                <a:latin typeface="Trebuchet MS"/>
                <a:cs typeface="Trebuchet MS"/>
              </a:rPr>
              <a:t>de</a:t>
            </a:r>
            <a:r>
              <a:rPr sz="1900" kern="0" spc="1543" dirty="0">
                <a:solidFill>
                  <a:sysClr val="windowText" lastClr="000000"/>
                </a:solidFill>
                <a:latin typeface="Trebuchet MS"/>
                <a:cs typeface="Trebuchet MS"/>
              </a:rPr>
              <a:t> </a:t>
            </a:r>
            <a:r>
              <a:rPr sz="1900" kern="0" spc="230" dirty="0">
                <a:solidFill>
                  <a:sysClr val="windowText" lastClr="000000"/>
                </a:solidFill>
                <a:latin typeface="Trebuchet MS"/>
                <a:cs typeface="Trebuchet MS"/>
              </a:rPr>
              <a:t>2023</a:t>
            </a:r>
            <a:r>
              <a:rPr sz="1900" kern="0" spc="-387" dirty="0">
                <a:solidFill>
                  <a:sysClr val="windowText" lastClr="000000"/>
                </a:solidFill>
                <a:latin typeface="Trebuchet MS"/>
                <a:cs typeface="Trebuchet MS"/>
              </a:rPr>
              <a:t> </a:t>
            </a:r>
            <a:r>
              <a:rPr sz="1900" kern="0" spc="-197" dirty="0">
                <a:solidFill>
                  <a:sysClr val="windowText" lastClr="000000"/>
                </a:solidFill>
                <a:latin typeface="Trebuchet MS"/>
                <a:cs typeface="Trebuchet MS"/>
              </a:rPr>
              <a:t>;</a:t>
            </a:r>
            <a:r>
              <a:rPr sz="1900" kern="0" spc="1543" dirty="0">
                <a:solidFill>
                  <a:sysClr val="windowText" lastClr="000000"/>
                </a:solidFill>
                <a:latin typeface="Trebuchet MS"/>
                <a:cs typeface="Trebuchet MS"/>
              </a:rPr>
              <a:t> </a:t>
            </a:r>
            <a:r>
              <a:rPr sz="1900" kern="0" spc="220" dirty="0">
                <a:solidFill>
                  <a:sysClr val="windowText" lastClr="000000"/>
                </a:solidFill>
                <a:latin typeface="Trebuchet MS"/>
                <a:cs typeface="Trebuchet MS"/>
              </a:rPr>
              <a:t>ingresar</a:t>
            </a:r>
            <a:r>
              <a:rPr sz="1900" kern="0" spc="1543" dirty="0">
                <a:solidFill>
                  <a:sysClr val="windowText" lastClr="000000"/>
                </a:solidFill>
                <a:latin typeface="Trebuchet MS"/>
                <a:cs typeface="Trebuchet MS"/>
              </a:rPr>
              <a:t> </a:t>
            </a:r>
            <a:r>
              <a:rPr sz="1900" kern="0" spc="67" dirty="0">
                <a:solidFill>
                  <a:sysClr val="windowText" lastClr="000000"/>
                </a:solidFill>
                <a:latin typeface="Trebuchet MS"/>
                <a:cs typeface="Trebuchet MS"/>
              </a:rPr>
              <a:t>el</a:t>
            </a:r>
            <a:r>
              <a:rPr sz="1900" kern="0" spc="-83" dirty="0">
                <a:solidFill>
                  <a:sysClr val="windowText" lastClr="000000"/>
                </a:solidFill>
                <a:latin typeface="Trebuchet MS"/>
                <a:cs typeface="Trebuchet MS"/>
              </a:rPr>
              <a:t> </a:t>
            </a:r>
            <a:r>
              <a:rPr sz="1900" kern="0" spc="200" dirty="0">
                <a:solidFill>
                  <a:sysClr val="windowText" lastClr="000000"/>
                </a:solidFill>
                <a:latin typeface="Trebuchet MS"/>
                <a:cs typeface="Trebuchet MS"/>
              </a:rPr>
              <a:t>salario</a:t>
            </a:r>
            <a:r>
              <a:rPr sz="1900" kern="0" spc="1073" dirty="0">
                <a:solidFill>
                  <a:sysClr val="windowText" lastClr="000000"/>
                </a:solidFill>
                <a:latin typeface="Trebuchet MS"/>
                <a:cs typeface="Trebuchet MS"/>
              </a:rPr>
              <a:t> </a:t>
            </a:r>
            <a:r>
              <a:rPr sz="1900" kern="0" spc="247" dirty="0">
                <a:solidFill>
                  <a:sysClr val="windowText" lastClr="000000"/>
                </a:solidFill>
                <a:latin typeface="Trebuchet MS"/>
                <a:cs typeface="Trebuchet MS"/>
              </a:rPr>
              <a:t>mínimo</a:t>
            </a:r>
            <a:r>
              <a:rPr sz="1900" kern="0" spc="1073" dirty="0">
                <a:solidFill>
                  <a:sysClr val="windowText" lastClr="000000"/>
                </a:solidFill>
                <a:latin typeface="Trebuchet MS"/>
                <a:cs typeface="Trebuchet MS"/>
              </a:rPr>
              <a:t> </a:t>
            </a:r>
            <a:r>
              <a:rPr sz="1900" kern="0" spc="160" dirty="0">
                <a:solidFill>
                  <a:sysClr val="windowText" lastClr="000000"/>
                </a:solidFill>
                <a:latin typeface="Trebuchet MS"/>
                <a:cs typeface="Trebuchet MS"/>
              </a:rPr>
              <a:t>de</a:t>
            </a:r>
            <a:r>
              <a:rPr sz="1900" kern="0" spc="1073" dirty="0">
                <a:solidFill>
                  <a:sysClr val="windowText" lastClr="000000"/>
                </a:solidFill>
                <a:latin typeface="Trebuchet MS"/>
                <a:cs typeface="Trebuchet MS"/>
              </a:rPr>
              <a:t> </a:t>
            </a:r>
            <a:r>
              <a:rPr sz="1900" kern="0" spc="90" dirty="0">
                <a:solidFill>
                  <a:sysClr val="windowText" lastClr="000000"/>
                </a:solidFill>
                <a:latin typeface="Trebuchet MS"/>
                <a:cs typeface="Trebuchet MS"/>
              </a:rPr>
              <a:t>$</a:t>
            </a:r>
            <a:r>
              <a:rPr sz="1900" kern="0" spc="-387" dirty="0">
                <a:solidFill>
                  <a:sysClr val="windowText" lastClr="000000"/>
                </a:solidFill>
                <a:latin typeface="Trebuchet MS"/>
                <a:cs typeface="Trebuchet MS"/>
              </a:rPr>
              <a:t> </a:t>
            </a:r>
            <a:r>
              <a:rPr sz="1900" kern="0" spc="213" dirty="0">
                <a:solidFill>
                  <a:sysClr val="windowText" lastClr="000000"/>
                </a:solidFill>
                <a:latin typeface="Trebuchet MS"/>
                <a:cs typeface="Trebuchet MS"/>
              </a:rPr>
              <a:t>312</a:t>
            </a:r>
            <a:r>
              <a:rPr sz="1900" kern="0" spc="-387" dirty="0">
                <a:solidFill>
                  <a:sysClr val="windowText" lastClr="000000"/>
                </a:solidFill>
                <a:latin typeface="Trebuchet MS"/>
                <a:cs typeface="Trebuchet MS"/>
              </a:rPr>
              <a:t> </a:t>
            </a:r>
            <a:r>
              <a:rPr sz="1900" kern="0" spc="-197" dirty="0">
                <a:solidFill>
                  <a:sysClr val="windowText" lastClr="000000"/>
                </a:solidFill>
                <a:latin typeface="Trebuchet MS"/>
                <a:cs typeface="Trebuchet MS"/>
              </a:rPr>
              <a:t>.</a:t>
            </a:r>
            <a:r>
              <a:rPr sz="1900" kern="0" spc="-387" dirty="0">
                <a:solidFill>
                  <a:sysClr val="windowText" lastClr="000000"/>
                </a:solidFill>
                <a:latin typeface="Trebuchet MS"/>
                <a:cs typeface="Trebuchet MS"/>
              </a:rPr>
              <a:t> </a:t>
            </a:r>
            <a:r>
              <a:rPr sz="1900" kern="0" spc="183" dirty="0">
                <a:solidFill>
                  <a:sysClr val="windowText" lastClr="000000"/>
                </a:solidFill>
                <a:latin typeface="Trebuchet MS"/>
                <a:cs typeface="Trebuchet MS"/>
              </a:rPr>
              <a:t>41</a:t>
            </a:r>
            <a:r>
              <a:rPr sz="1900" kern="0" spc="1073" dirty="0">
                <a:solidFill>
                  <a:sysClr val="windowText" lastClr="000000"/>
                </a:solidFill>
                <a:latin typeface="Trebuchet MS"/>
                <a:cs typeface="Trebuchet MS"/>
              </a:rPr>
              <a:t> </a:t>
            </a:r>
            <a:r>
              <a:rPr sz="1900" kern="0" spc="133" dirty="0">
                <a:solidFill>
                  <a:sysClr val="windowText" lastClr="000000"/>
                </a:solidFill>
                <a:latin typeface="Trebuchet MS"/>
                <a:cs typeface="Trebuchet MS"/>
              </a:rPr>
              <a:t>si</a:t>
            </a:r>
            <a:r>
              <a:rPr sz="1900" kern="0" spc="1073" dirty="0">
                <a:solidFill>
                  <a:sysClr val="windowText" lastClr="000000"/>
                </a:solidFill>
                <a:latin typeface="Trebuchet MS"/>
                <a:cs typeface="Trebuchet MS"/>
              </a:rPr>
              <a:t> </a:t>
            </a:r>
            <a:r>
              <a:rPr sz="1900" kern="0" spc="157" dirty="0">
                <a:solidFill>
                  <a:sysClr val="windowText" lastClr="000000"/>
                </a:solidFill>
                <a:latin typeface="Trebuchet MS"/>
                <a:cs typeface="Trebuchet MS"/>
              </a:rPr>
              <a:t>se</a:t>
            </a:r>
            <a:r>
              <a:rPr sz="1900" kern="0" spc="17" dirty="0">
                <a:solidFill>
                  <a:sysClr val="windowText" lastClr="000000"/>
                </a:solidFill>
                <a:latin typeface="Trebuchet MS"/>
                <a:cs typeface="Trebuchet MS"/>
              </a:rPr>
              <a:t> </a:t>
            </a:r>
            <a:r>
              <a:rPr sz="1900" kern="0" spc="210" dirty="0">
                <a:solidFill>
                  <a:sysClr val="windowText" lastClr="000000"/>
                </a:solidFill>
                <a:latin typeface="Trebuchet MS"/>
                <a:cs typeface="Trebuchet MS"/>
              </a:rPr>
              <a:t>encuentra</a:t>
            </a:r>
            <a:r>
              <a:rPr sz="1900" kern="0" spc="350" dirty="0">
                <a:solidFill>
                  <a:sysClr val="windowText" lastClr="000000"/>
                </a:solidFill>
                <a:latin typeface="Trebuchet MS"/>
                <a:cs typeface="Trebuchet MS"/>
              </a:rPr>
              <a:t> </a:t>
            </a:r>
            <a:r>
              <a:rPr sz="1900" kern="0" spc="169" dirty="0">
                <a:solidFill>
                  <a:sysClr val="windowText" lastClr="000000"/>
                </a:solidFill>
                <a:latin typeface="Trebuchet MS"/>
                <a:cs typeface="Trebuchet MS"/>
              </a:rPr>
              <a:t>en</a:t>
            </a:r>
            <a:r>
              <a:rPr sz="1900" kern="0" spc="350" dirty="0">
                <a:solidFill>
                  <a:sysClr val="windowText" lastClr="000000"/>
                </a:solidFill>
                <a:latin typeface="Trebuchet MS"/>
                <a:cs typeface="Trebuchet MS"/>
              </a:rPr>
              <a:t> </a:t>
            </a:r>
            <a:r>
              <a:rPr sz="1900" kern="0" spc="83" dirty="0">
                <a:solidFill>
                  <a:sysClr val="windowText" lastClr="000000"/>
                </a:solidFill>
                <a:latin typeface="Trebuchet MS"/>
                <a:cs typeface="Trebuchet MS"/>
              </a:rPr>
              <a:t>la</a:t>
            </a:r>
            <a:r>
              <a:rPr sz="1900" kern="0" spc="350" dirty="0">
                <a:solidFill>
                  <a:sysClr val="windowText" lastClr="000000"/>
                </a:solidFill>
                <a:latin typeface="Trebuchet MS"/>
                <a:cs typeface="Trebuchet MS"/>
              </a:rPr>
              <a:t> </a:t>
            </a:r>
            <a:r>
              <a:rPr sz="1900" kern="0" spc="207" dirty="0">
                <a:solidFill>
                  <a:sysClr val="windowText" lastClr="000000"/>
                </a:solidFill>
                <a:latin typeface="Trebuchet MS"/>
                <a:cs typeface="Trebuchet MS"/>
              </a:rPr>
              <a:t>ZLFN</a:t>
            </a:r>
            <a:r>
              <a:rPr sz="1900" kern="0" spc="350" dirty="0">
                <a:solidFill>
                  <a:sysClr val="windowText" lastClr="000000"/>
                </a:solidFill>
                <a:latin typeface="Trebuchet MS"/>
                <a:cs typeface="Trebuchet MS"/>
              </a:rPr>
              <a:t> </a:t>
            </a:r>
            <a:r>
              <a:rPr sz="1900" kern="0" spc="130" dirty="0">
                <a:solidFill>
                  <a:sysClr val="windowText" lastClr="000000"/>
                </a:solidFill>
                <a:latin typeface="Trebuchet MS"/>
                <a:cs typeface="Trebuchet MS"/>
              </a:rPr>
              <a:t>o</a:t>
            </a:r>
            <a:r>
              <a:rPr sz="1900" kern="0" spc="350" dirty="0">
                <a:solidFill>
                  <a:sysClr val="windowText" lastClr="000000"/>
                </a:solidFill>
                <a:latin typeface="Trebuchet MS"/>
                <a:cs typeface="Trebuchet MS"/>
              </a:rPr>
              <a:t> </a:t>
            </a:r>
            <a:r>
              <a:rPr sz="1900" kern="0" spc="169" dirty="0">
                <a:solidFill>
                  <a:sysClr val="windowText" lastClr="000000"/>
                </a:solidFill>
                <a:latin typeface="Trebuchet MS"/>
                <a:cs typeface="Trebuchet MS"/>
              </a:rPr>
              <a:t>en</a:t>
            </a:r>
            <a:r>
              <a:rPr sz="1900" kern="0" spc="350" dirty="0">
                <a:solidFill>
                  <a:sysClr val="windowText" lastClr="000000"/>
                </a:solidFill>
                <a:latin typeface="Trebuchet MS"/>
                <a:cs typeface="Trebuchet MS"/>
              </a:rPr>
              <a:t> </a:t>
            </a:r>
            <a:r>
              <a:rPr sz="1900" kern="0" spc="227" dirty="0">
                <a:solidFill>
                  <a:sysClr val="windowText" lastClr="000000"/>
                </a:solidFill>
                <a:latin typeface="Trebuchet MS"/>
                <a:cs typeface="Trebuchet MS"/>
              </a:rPr>
              <a:t>su</a:t>
            </a:r>
            <a:r>
              <a:rPr sz="1900" kern="0" spc="350" dirty="0">
                <a:solidFill>
                  <a:sysClr val="windowText" lastClr="000000"/>
                </a:solidFill>
                <a:latin typeface="Trebuchet MS"/>
                <a:cs typeface="Trebuchet MS"/>
              </a:rPr>
              <a:t> </a:t>
            </a:r>
            <a:r>
              <a:rPr sz="1900" kern="0" spc="160" dirty="0">
                <a:solidFill>
                  <a:sysClr val="windowText" lastClr="000000"/>
                </a:solidFill>
                <a:latin typeface="Trebuchet MS"/>
                <a:cs typeface="Trebuchet MS"/>
              </a:rPr>
              <a:t>caso,</a:t>
            </a:r>
            <a:endParaRPr sz="1900" kern="0">
              <a:solidFill>
                <a:sysClr val="windowText" lastClr="000000"/>
              </a:solidFill>
              <a:latin typeface="Trebuchet MS"/>
              <a:cs typeface="Trebuchet MS"/>
            </a:endParaRPr>
          </a:p>
          <a:p>
            <a:pPr marL="8467" marR="4234" algn="just" defTabSz="609630">
              <a:lnSpc>
                <a:spcPct val="113999"/>
              </a:lnSpc>
            </a:pPr>
            <a:r>
              <a:rPr sz="1900" kern="0" spc="90" dirty="0">
                <a:solidFill>
                  <a:sysClr val="windowText" lastClr="000000"/>
                </a:solidFill>
                <a:latin typeface="Trebuchet MS"/>
                <a:cs typeface="Trebuchet MS"/>
              </a:rPr>
              <a:t>$</a:t>
            </a:r>
            <a:r>
              <a:rPr sz="1900" kern="0" spc="-387" dirty="0">
                <a:solidFill>
                  <a:sysClr val="windowText" lastClr="000000"/>
                </a:solidFill>
                <a:latin typeface="Trebuchet MS"/>
                <a:cs typeface="Trebuchet MS"/>
              </a:rPr>
              <a:t> </a:t>
            </a:r>
            <a:r>
              <a:rPr sz="1900" kern="0" spc="213" dirty="0">
                <a:solidFill>
                  <a:sysClr val="windowText" lastClr="000000"/>
                </a:solidFill>
                <a:latin typeface="Trebuchet MS"/>
                <a:cs typeface="Trebuchet MS"/>
              </a:rPr>
              <a:t>207</a:t>
            </a:r>
            <a:r>
              <a:rPr sz="1900" kern="0" spc="-387" dirty="0">
                <a:solidFill>
                  <a:sysClr val="windowText" lastClr="000000"/>
                </a:solidFill>
                <a:latin typeface="Trebuchet MS"/>
                <a:cs typeface="Trebuchet MS"/>
              </a:rPr>
              <a:t> </a:t>
            </a:r>
            <a:r>
              <a:rPr sz="1900" kern="0" spc="-197" dirty="0">
                <a:solidFill>
                  <a:sysClr val="windowText" lastClr="000000"/>
                </a:solidFill>
                <a:latin typeface="Trebuchet MS"/>
                <a:cs typeface="Trebuchet MS"/>
              </a:rPr>
              <a:t>.</a:t>
            </a:r>
            <a:r>
              <a:rPr sz="1900" kern="0" spc="-387" dirty="0">
                <a:solidFill>
                  <a:sysClr val="windowText" lastClr="000000"/>
                </a:solidFill>
                <a:latin typeface="Trebuchet MS"/>
                <a:cs typeface="Trebuchet MS"/>
              </a:rPr>
              <a:t> </a:t>
            </a:r>
            <a:r>
              <a:rPr sz="1900" kern="0" spc="183" dirty="0">
                <a:solidFill>
                  <a:sysClr val="windowText" lastClr="000000"/>
                </a:solidFill>
                <a:latin typeface="Trebuchet MS"/>
                <a:cs typeface="Trebuchet MS"/>
              </a:rPr>
              <a:t>44</a:t>
            </a:r>
            <a:r>
              <a:rPr sz="1900" kern="0" spc="1087" dirty="0">
                <a:solidFill>
                  <a:sysClr val="windowText" lastClr="000000"/>
                </a:solidFill>
                <a:latin typeface="Trebuchet MS"/>
                <a:cs typeface="Trebuchet MS"/>
              </a:rPr>
              <a:t> </a:t>
            </a:r>
            <a:r>
              <a:rPr sz="1900" kern="0" spc="169" dirty="0">
                <a:solidFill>
                  <a:sysClr val="windowText" lastClr="000000"/>
                </a:solidFill>
                <a:latin typeface="Trebuchet MS"/>
                <a:cs typeface="Trebuchet MS"/>
              </a:rPr>
              <a:t>en</a:t>
            </a:r>
            <a:r>
              <a:rPr sz="1900" kern="0" spc="1087" dirty="0">
                <a:solidFill>
                  <a:sysClr val="windowText" lastClr="000000"/>
                </a:solidFill>
                <a:latin typeface="Trebuchet MS"/>
                <a:cs typeface="Trebuchet MS"/>
              </a:rPr>
              <a:t> </a:t>
            </a:r>
            <a:r>
              <a:rPr sz="1900" kern="0" spc="67" dirty="0">
                <a:solidFill>
                  <a:sysClr val="windowText" lastClr="000000"/>
                </a:solidFill>
                <a:latin typeface="Trebuchet MS"/>
                <a:cs typeface="Trebuchet MS"/>
              </a:rPr>
              <a:t>el</a:t>
            </a:r>
            <a:r>
              <a:rPr sz="1900" kern="0" spc="1087" dirty="0">
                <a:solidFill>
                  <a:sysClr val="windowText" lastClr="000000"/>
                </a:solidFill>
                <a:latin typeface="Trebuchet MS"/>
                <a:cs typeface="Trebuchet MS"/>
              </a:rPr>
              <a:t> </a:t>
            </a:r>
            <a:r>
              <a:rPr sz="1900" kern="0" spc="203" dirty="0">
                <a:solidFill>
                  <a:sysClr val="windowText" lastClr="000000"/>
                </a:solidFill>
                <a:latin typeface="Trebuchet MS"/>
                <a:cs typeface="Trebuchet MS"/>
              </a:rPr>
              <a:t>resto</a:t>
            </a:r>
            <a:r>
              <a:rPr sz="1900" kern="0" spc="1087" dirty="0">
                <a:solidFill>
                  <a:sysClr val="windowText" lastClr="000000"/>
                </a:solidFill>
                <a:latin typeface="Trebuchet MS"/>
                <a:cs typeface="Trebuchet MS"/>
              </a:rPr>
              <a:t> </a:t>
            </a:r>
            <a:r>
              <a:rPr sz="1900" kern="0" spc="143" dirty="0">
                <a:solidFill>
                  <a:sysClr val="windowText" lastClr="000000"/>
                </a:solidFill>
                <a:latin typeface="Trebuchet MS"/>
                <a:cs typeface="Trebuchet MS"/>
              </a:rPr>
              <a:t>del</a:t>
            </a:r>
            <a:r>
              <a:rPr sz="1900" kern="0" spc="1087" dirty="0">
                <a:solidFill>
                  <a:sysClr val="windowText" lastClr="000000"/>
                </a:solidFill>
                <a:latin typeface="Trebuchet MS"/>
                <a:cs typeface="Trebuchet MS"/>
              </a:rPr>
              <a:t> </a:t>
            </a:r>
            <a:r>
              <a:rPr sz="1900" kern="0" spc="200" dirty="0">
                <a:solidFill>
                  <a:sysClr val="windowText" lastClr="000000"/>
                </a:solidFill>
                <a:latin typeface="Trebuchet MS"/>
                <a:cs typeface="Trebuchet MS"/>
              </a:rPr>
              <a:t>país</a:t>
            </a:r>
            <a:r>
              <a:rPr sz="1900" kern="0" spc="1087" dirty="0">
                <a:solidFill>
                  <a:sysClr val="windowText" lastClr="000000"/>
                </a:solidFill>
                <a:latin typeface="Trebuchet MS"/>
                <a:cs typeface="Trebuchet MS"/>
              </a:rPr>
              <a:t> </a:t>
            </a:r>
            <a:r>
              <a:rPr sz="1900" kern="0" spc="-140" dirty="0">
                <a:solidFill>
                  <a:sysClr val="windowText" lastClr="000000"/>
                </a:solidFill>
                <a:latin typeface="Trebuchet MS"/>
                <a:cs typeface="Trebuchet MS"/>
              </a:rPr>
              <a:t>(</a:t>
            </a:r>
            <a:r>
              <a:rPr sz="1900" kern="0" spc="-387" dirty="0">
                <a:solidFill>
                  <a:sysClr val="windowText" lastClr="000000"/>
                </a:solidFill>
                <a:latin typeface="Trebuchet MS"/>
                <a:cs typeface="Trebuchet MS"/>
              </a:rPr>
              <a:t> </a:t>
            </a:r>
            <a:r>
              <a:rPr sz="1900" kern="0" spc="40" dirty="0">
                <a:solidFill>
                  <a:sysClr val="windowText" lastClr="000000"/>
                </a:solidFill>
                <a:latin typeface="Trebuchet MS"/>
                <a:cs typeface="Trebuchet MS"/>
              </a:rPr>
              <a:t>el</a:t>
            </a:r>
            <a:r>
              <a:rPr sz="1900" kern="0" spc="-83" dirty="0">
                <a:solidFill>
                  <a:sysClr val="windowText" lastClr="000000"/>
                </a:solidFill>
                <a:latin typeface="Trebuchet MS"/>
                <a:cs typeface="Trebuchet MS"/>
              </a:rPr>
              <a:t> </a:t>
            </a:r>
            <a:r>
              <a:rPr sz="1900" kern="0" spc="157" dirty="0">
                <a:solidFill>
                  <a:sysClr val="windowText" lastClr="000000"/>
                </a:solidFill>
                <a:latin typeface="Trebuchet MS"/>
                <a:cs typeface="Trebuchet MS"/>
              </a:rPr>
              <a:t>cual</a:t>
            </a:r>
            <a:r>
              <a:rPr sz="1900" kern="0" spc="460" dirty="0">
                <a:solidFill>
                  <a:sysClr val="windowText" lastClr="000000"/>
                </a:solidFill>
                <a:latin typeface="Trebuchet MS"/>
                <a:cs typeface="Trebuchet MS"/>
              </a:rPr>
              <a:t> </a:t>
            </a:r>
            <a:r>
              <a:rPr sz="1900" kern="0" spc="180" dirty="0">
                <a:solidFill>
                  <a:sysClr val="windowText" lastClr="000000"/>
                </a:solidFill>
                <a:latin typeface="Trebuchet MS"/>
                <a:cs typeface="Trebuchet MS"/>
              </a:rPr>
              <a:t>se</a:t>
            </a:r>
            <a:r>
              <a:rPr sz="1900" kern="0" spc="460" dirty="0">
                <a:solidFill>
                  <a:sysClr val="windowText" lastClr="000000"/>
                </a:solidFill>
                <a:latin typeface="Trebuchet MS"/>
                <a:cs typeface="Trebuchet MS"/>
              </a:rPr>
              <a:t> </a:t>
            </a:r>
            <a:r>
              <a:rPr sz="1900" kern="0" spc="193" dirty="0">
                <a:solidFill>
                  <a:sysClr val="windowText" lastClr="000000"/>
                </a:solidFill>
                <a:latin typeface="Trebuchet MS"/>
                <a:cs typeface="Trebuchet MS"/>
              </a:rPr>
              <a:t>colocó</a:t>
            </a:r>
            <a:r>
              <a:rPr sz="1900" kern="0" spc="460" dirty="0">
                <a:solidFill>
                  <a:sysClr val="windowText" lastClr="000000"/>
                </a:solidFill>
                <a:latin typeface="Trebuchet MS"/>
                <a:cs typeface="Trebuchet MS"/>
              </a:rPr>
              <a:t> </a:t>
            </a:r>
            <a:r>
              <a:rPr sz="1900" kern="0" spc="203" dirty="0">
                <a:solidFill>
                  <a:sysClr val="windowText" lastClr="000000"/>
                </a:solidFill>
                <a:latin typeface="Trebuchet MS"/>
                <a:cs typeface="Trebuchet MS"/>
              </a:rPr>
              <a:t>para</a:t>
            </a:r>
            <a:r>
              <a:rPr sz="1900" kern="0" spc="460" dirty="0">
                <a:solidFill>
                  <a:sysClr val="windowText" lastClr="000000"/>
                </a:solidFill>
                <a:latin typeface="Trebuchet MS"/>
                <a:cs typeface="Trebuchet MS"/>
              </a:rPr>
              <a:t> </a:t>
            </a:r>
            <a:r>
              <a:rPr sz="1900" kern="0" spc="169" dirty="0">
                <a:solidFill>
                  <a:sysClr val="windowText" lastClr="000000"/>
                </a:solidFill>
                <a:latin typeface="Trebuchet MS"/>
                <a:cs typeface="Trebuchet MS"/>
              </a:rPr>
              <a:t>este</a:t>
            </a:r>
            <a:r>
              <a:rPr sz="1900" kern="0" spc="460" dirty="0">
                <a:solidFill>
                  <a:sysClr val="windowText" lastClr="000000"/>
                </a:solidFill>
                <a:latin typeface="Trebuchet MS"/>
                <a:cs typeface="Trebuchet MS"/>
              </a:rPr>
              <a:t> </a:t>
            </a:r>
            <a:r>
              <a:rPr sz="1900" kern="0" spc="117" dirty="0">
                <a:solidFill>
                  <a:sysClr val="windowText" lastClr="000000"/>
                </a:solidFill>
                <a:latin typeface="Trebuchet MS"/>
                <a:cs typeface="Trebuchet MS"/>
              </a:rPr>
              <a:t>ejercicio),</a:t>
            </a:r>
            <a:r>
              <a:rPr sz="1900" kern="0" spc="-190" dirty="0">
                <a:solidFill>
                  <a:sysClr val="windowText" lastClr="000000"/>
                </a:solidFill>
                <a:latin typeface="Trebuchet MS"/>
                <a:cs typeface="Trebuchet MS"/>
              </a:rPr>
              <a:t> </a:t>
            </a:r>
            <a:r>
              <a:rPr sz="1900" kern="0" spc="27" dirty="0">
                <a:solidFill>
                  <a:sysClr val="windowText" lastClr="000000"/>
                </a:solidFill>
                <a:latin typeface="Trebuchet MS"/>
                <a:cs typeface="Trebuchet MS"/>
              </a:rPr>
              <a:t>y</a:t>
            </a:r>
            <a:r>
              <a:rPr sz="1900" kern="0" spc="300" dirty="0">
                <a:solidFill>
                  <a:sysClr val="windowText" lastClr="000000"/>
                </a:solidFill>
                <a:latin typeface="Trebuchet MS"/>
                <a:cs typeface="Trebuchet MS"/>
              </a:rPr>
              <a:t> </a:t>
            </a:r>
            <a:r>
              <a:rPr sz="1900" kern="0" spc="220" dirty="0">
                <a:solidFill>
                  <a:sysClr val="windowText" lastClr="000000"/>
                </a:solidFill>
                <a:latin typeface="Trebuchet MS"/>
                <a:cs typeface="Trebuchet MS"/>
              </a:rPr>
              <a:t>pulsar</a:t>
            </a:r>
            <a:r>
              <a:rPr sz="1900" kern="0" spc="300" dirty="0">
                <a:solidFill>
                  <a:sysClr val="windowText" lastClr="000000"/>
                </a:solidFill>
                <a:latin typeface="Trebuchet MS"/>
                <a:cs typeface="Trebuchet MS"/>
              </a:rPr>
              <a:t> </a:t>
            </a:r>
            <a:r>
              <a:rPr sz="1900" kern="0" spc="67" dirty="0">
                <a:solidFill>
                  <a:sysClr val="windowText" lastClr="000000"/>
                </a:solidFill>
                <a:latin typeface="Trebuchet MS"/>
                <a:cs typeface="Trebuchet MS"/>
              </a:rPr>
              <a:t>el</a:t>
            </a:r>
            <a:r>
              <a:rPr sz="1900" kern="0" spc="300" dirty="0">
                <a:solidFill>
                  <a:sysClr val="windowText" lastClr="000000"/>
                </a:solidFill>
                <a:latin typeface="Trebuchet MS"/>
                <a:cs typeface="Trebuchet MS"/>
              </a:rPr>
              <a:t> </a:t>
            </a:r>
            <a:r>
              <a:rPr sz="1900" kern="0" spc="233" dirty="0">
                <a:solidFill>
                  <a:sysClr val="windowText" lastClr="000000"/>
                </a:solidFill>
                <a:latin typeface="Trebuchet MS"/>
                <a:cs typeface="Trebuchet MS"/>
              </a:rPr>
              <a:t>botón</a:t>
            </a:r>
            <a:r>
              <a:rPr sz="1900" kern="0" spc="300" dirty="0">
                <a:solidFill>
                  <a:sysClr val="windowText" lastClr="000000"/>
                </a:solidFill>
                <a:latin typeface="Trebuchet MS"/>
                <a:cs typeface="Trebuchet MS"/>
              </a:rPr>
              <a:t> </a:t>
            </a:r>
            <a:r>
              <a:rPr sz="1900" kern="0" spc="177" dirty="0">
                <a:solidFill>
                  <a:sysClr val="windowText" lastClr="000000"/>
                </a:solidFill>
                <a:latin typeface="Trebuchet MS"/>
                <a:cs typeface="Trebuchet MS"/>
              </a:rPr>
              <a:t>Actualizar</a:t>
            </a:r>
            <a:endParaRPr sz="1900" kern="0">
              <a:solidFill>
                <a:sysClr val="windowText" lastClr="000000"/>
              </a:solidFill>
              <a:latin typeface="Trebuchet MS"/>
              <a:cs typeface="Trebuchet MS"/>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4"/>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182837" y="1718191"/>
            <a:ext cx="5645149" cy="5063251"/>
          </a:xfrm>
          <a:prstGeom prst="rect">
            <a:avLst/>
          </a:prstGeom>
        </p:spPr>
      </p:pic>
      <p:pic>
        <p:nvPicPr>
          <p:cNvPr id="4" name="object 4"/>
          <p:cNvPicPr/>
          <p:nvPr/>
        </p:nvPicPr>
        <p:blipFill>
          <a:blip r:embed="rId3" cstate="print"/>
          <a:stretch>
            <a:fillRect/>
          </a:stretch>
        </p:blipFill>
        <p:spPr>
          <a:xfrm>
            <a:off x="170688" y="483616"/>
            <a:ext cx="11519407" cy="857503"/>
          </a:xfrm>
          <a:prstGeom prst="rect">
            <a:avLst/>
          </a:prstGeom>
        </p:spPr>
      </p:pic>
      <p:sp>
        <p:nvSpPr>
          <p:cNvPr id="5" name="object 5"/>
          <p:cNvSpPr txBox="1"/>
          <p:nvPr/>
        </p:nvSpPr>
        <p:spPr>
          <a:xfrm>
            <a:off x="6087533" y="1927297"/>
            <a:ext cx="5826760" cy="4261702"/>
          </a:xfrm>
          <a:prstGeom prst="rect">
            <a:avLst/>
          </a:prstGeom>
        </p:spPr>
        <p:txBody>
          <a:bodyPr vert="horz" wrap="square" lIns="0" tIns="8467" rIns="0" bIns="0" rtlCol="0">
            <a:spAutoFit/>
          </a:bodyPr>
          <a:lstStyle/>
          <a:p>
            <a:pPr marL="8467" marR="3387" algn="just" defTabSz="609630">
              <a:lnSpc>
                <a:spcPct val="113599"/>
              </a:lnSpc>
              <a:spcBef>
                <a:spcPts val="67"/>
              </a:spcBef>
            </a:pPr>
            <a:r>
              <a:rPr sz="2200" kern="0" spc="227" dirty="0">
                <a:solidFill>
                  <a:sysClr val="windowText" lastClr="000000"/>
                </a:solidFill>
                <a:latin typeface="Trebuchet MS"/>
                <a:cs typeface="Trebuchet MS"/>
              </a:rPr>
              <a:t>Cabe</a:t>
            </a:r>
            <a:r>
              <a:rPr sz="2200" kern="0" spc="347" dirty="0">
                <a:solidFill>
                  <a:sysClr val="windowText" lastClr="000000"/>
                </a:solidFill>
                <a:latin typeface="Trebuchet MS"/>
                <a:cs typeface="Trebuchet MS"/>
              </a:rPr>
              <a:t>   </a:t>
            </a:r>
            <a:r>
              <a:rPr sz="2200" kern="0" spc="233" dirty="0">
                <a:solidFill>
                  <a:sysClr val="windowText" lastClr="000000"/>
                </a:solidFill>
                <a:latin typeface="Trebuchet MS"/>
                <a:cs typeface="Trebuchet MS"/>
              </a:rPr>
              <a:t>señalar</a:t>
            </a:r>
            <a:r>
              <a:rPr sz="2200" kern="0" spc="350" dirty="0">
                <a:solidFill>
                  <a:sysClr val="windowText" lastClr="000000"/>
                </a:solidFill>
                <a:latin typeface="Trebuchet MS"/>
                <a:cs typeface="Trebuchet MS"/>
              </a:rPr>
              <a:t>   </a:t>
            </a:r>
            <a:r>
              <a:rPr sz="2200" kern="0" spc="237" dirty="0">
                <a:solidFill>
                  <a:sysClr val="windowText" lastClr="000000"/>
                </a:solidFill>
                <a:latin typeface="Trebuchet MS"/>
                <a:cs typeface="Trebuchet MS"/>
              </a:rPr>
              <a:t>que</a:t>
            </a:r>
            <a:r>
              <a:rPr sz="2200" kern="0" spc="350" dirty="0">
                <a:solidFill>
                  <a:sysClr val="windowText" lastClr="000000"/>
                </a:solidFill>
                <a:latin typeface="Trebuchet MS"/>
                <a:cs typeface="Trebuchet MS"/>
              </a:rPr>
              <a:t>   </a:t>
            </a:r>
            <a:r>
              <a:rPr sz="2200" kern="0" spc="67" dirty="0">
                <a:solidFill>
                  <a:sysClr val="windowText" lastClr="000000"/>
                </a:solidFill>
                <a:latin typeface="Trebuchet MS"/>
                <a:cs typeface="Trebuchet MS"/>
              </a:rPr>
              <a:t>el</a:t>
            </a:r>
            <a:r>
              <a:rPr sz="2200" kern="0" spc="350" dirty="0">
                <a:solidFill>
                  <a:sysClr val="windowText" lastClr="000000"/>
                </a:solidFill>
                <a:latin typeface="Trebuchet MS"/>
                <a:cs typeface="Trebuchet MS"/>
              </a:rPr>
              <a:t>   </a:t>
            </a:r>
            <a:r>
              <a:rPr sz="2200" kern="0" spc="277" dirty="0">
                <a:solidFill>
                  <a:sysClr val="windowText" lastClr="000000"/>
                </a:solidFill>
                <a:latin typeface="Trebuchet MS"/>
                <a:cs typeface="Trebuchet MS"/>
              </a:rPr>
              <a:t>SUA</a:t>
            </a:r>
            <a:r>
              <a:rPr sz="2200" kern="0" spc="350" dirty="0">
                <a:solidFill>
                  <a:sysClr val="windowText" lastClr="000000"/>
                </a:solidFill>
                <a:latin typeface="Trebuchet MS"/>
                <a:cs typeface="Trebuchet MS"/>
              </a:rPr>
              <a:t>   </a:t>
            </a:r>
            <a:r>
              <a:rPr sz="2200" kern="0" spc="217" dirty="0">
                <a:solidFill>
                  <a:sysClr val="windowText" lastClr="000000"/>
                </a:solidFill>
                <a:latin typeface="Trebuchet MS"/>
                <a:cs typeface="Trebuchet MS"/>
              </a:rPr>
              <a:t>solo permite</a:t>
            </a:r>
            <a:r>
              <a:rPr sz="2200" kern="0" spc="90" dirty="0">
                <a:solidFill>
                  <a:sysClr val="windowText" lastClr="000000"/>
                </a:solidFill>
                <a:latin typeface="Trebuchet MS"/>
                <a:cs typeface="Trebuchet MS"/>
              </a:rPr>
              <a:t>  </a:t>
            </a:r>
            <a:r>
              <a:rPr sz="2200" kern="0" spc="223" dirty="0">
                <a:solidFill>
                  <a:sysClr val="windowText" lastClr="000000"/>
                </a:solidFill>
                <a:latin typeface="Trebuchet MS"/>
                <a:cs typeface="Trebuchet MS"/>
              </a:rPr>
              <a:t>capturar</a:t>
            </a:r>
            <a:r>
              <a:rPr sz="2200" kern="0" spc="93" dirty="0">
                <a:solidFill>
                  <a:sysClr val="windowText" lastClr="000000"/>
                </a:solidFill>
                <a:latin typeface="Trebuchet MS"/>
                <a:cs typeface="Trebuchet MS"/>
              </a:rPr>
              <a:t>  </a:t>
            </a:r>
            <a:r>
              <a:rPr sz="2200" kern="0" spc="250" dirty="0">
                <a:solidFill>
                  <a:sysClr val="windowText" lastClr="000000"/>
                </a:solidFill>
                <a:latin typeface="Trebuchet MS"/>
                <a:cs typeface="Trebuchet MS"/>
              </a:rPr>
              <a:t>un</a:t>
            </a:r>
            <a:r>
              <a:rPr sz="2200" kern="0" spc="93" dirty="0">
                <a:solidFill>
                  <a:sysClr val="windowText" lastClr="000000"/>
                </a:solidFill>
                <a:latin typeface="Trebuchet MS"/>
                <a:cs typeface="Trebuchet MS"/>
              </a:rPr>
              <a:t>  </a:t>
            </a:r>
            <a:r>
              <a:rPr sz="2200" kern="0" spc="233" dirty="0">
                <a:solidFill>
                  <a:sysClr val="windowText" lastClr="000000"/>
                </a:solidFill>
                <a:latin typeface="Trebuchet MS"/>
                <a:cs typeface="Trebuchet MS"/>
              </a:rPr>
              <a:t>importe</a:t>
            </a:r>
            <a:r>
              <a:rPr sz="2200" kern="0" spc="93" dirty="0">
                <a:solidFill>
                  <a:sysClr val="windowText" lastClr="000000"/>
                </a:solidFill>
                <a:latin typeface="Trebuchet MS"/>
                <a:cs typeface="Trebuchet MS"/>
              </a:rPr>
              <a:t>  </a:t>
            </a:r>
            <a:r>
              <a:rPr sz="2200" kern="0" spc="240" dirty="0">
                <a:solidFill>
                  <a:sysClr val="windowText" lastClr="000000"/>
                </a:solidFill>
                <a:latin typeface="Trebuchet MS"/>
                <a:cs typeface="Trebuchet MS"/>
              </a:rPr>
              <a:t>por</a:t>
            </a:r>
            <a:r>
              <a:rPr sz="2200" kern="0" spc="93" dirty="0">
                <a:solidFill>
                  <a:sysClr val="windowText" lastClr="000000"/>
                </a:solidFill>
                <a:latin typeface="Trebuchet MS"/>
                <a:cs typeface="Trebuchet MS"/>
              </a:rPr>
              <a:t>  </a:t>
            </a:r>
            <a:r>
              <a:rPr sz="2200" kern="0" spc="110" dirty="0">
                <a:solidFill>
                  <a:sysClr val="windowText" lastClr="000000"/>
                </a:solidFill>
                <a:latin typeface="Trebuchet MS"/>
                <a:cs typeface="Trebuchet MS"/>
              </a:rPr>
              <a:t>lo </a:t>
            </a:r>
            <a:r>
              <a:rPr sz="2200" kern="0" spc="237" dirty="0">
                <a:solidFill>
                  <a:sysClr val="windowText" lastClr="000000"/>
                </a:solidFill>
                <a:latin typeface="Trebuchet MS"/>
                <a:cs typeface="Trebuchet MS"/>
              </a:rPr>
              <a:t>que</a:t>
            </a:r>
            <a:r>
              <a:rPr sz="2200" kern="0" spc="270" dirty="0">
                <a:solidFill>
                  <a:sysClr val="windowText" lastClr="000000"/>
                </a:solidFill>
                <a:latin typeface="Trebuchet MS"/>
                <a:cs typeface="Trebuchet MS"/>
              </a:rPr>
              <a:t>  </a:t>
            </a:r>
            <a:r>
              <a:rPr sz="2200" kern="0" spc="193" dirty="0">
                <a:solidFill>
                  <a:sysClr val="windowText" lastClr="000000"/>
                </a:solidFill>
                <a:latin typeface="Trebuchet MS"/>
                <a:cs typeface="Trebuchet MS"/>
              </a:rPr>
              <a:t>se</a:t>
            </a:r>
            <a:r>
              <a:rPr sz="2200" kern="0" spc="273" dirty="0">
                <a:solidFill>
                  <a:sysClr val="windowText" lastClr="000000"/>
                </a:solidFill>
                <a:latin typeface="Trebuchet MS"/>
                <a:cs typeface="Trebuchet MS"/>
              </a:rPr>
              <a:t>  </a:t>
            </a:r>
            <a:r>
              <a:rPr sz="2200" kern="0" spc="257" dirty="0">
                <a:solidFill>
                  <a:sysClr val="windowText" lastClr="000000"/>
                </a:solidFill>
                <a:latin typeface="Trebuchet MS"/>
                <a:cs typeface="Trebuchet MS"/>
              </a:rPr>
              <a:t>recomienda</a:t>
            </a:r>
            <a:r>
              <a:rPr sz="2200" kern="0" spc="270" dirty="0">
                <a:solidFill>
                  <a:sysClr val="windowText" lastClr="000000"/>
                </a:solidFill>
                <a:latin typeface="Trebuchet MS"/>
                <a:cs typeface="Trebuchet MS"/>
              </a:rPr>
              <a:t>  </a:t>
            </a:r>
            <a:r>
              <a:rPr sz="2200" kern="0" spc="57" dirty="0">
                <a:solidFill>
                  <a:sysClr val="windowText" lastClr="000000"/>
                </a:solidFill>
                <a:latin typeface="Trebuchet MS"/>
                <a:cs typeface="Trebuchet MS"/>
              </a:rPr>
              <a:t>a</a:t>
            </a:r>
            <a:r>
              <a:rPr sz="2200" kern="0" spc="273" dirty="0">
                <a:solidFill>
                  <a:sysClr val="windowText" lastClr="000000"/>
                </a:solidFill>
                <a:latin typeface="Trebuchet MS"/>
                <a:cs typeface="Trebuchet MS"/>
              </a:rPr>
              <a:t>  </a:t>
            </a:r>
            <a:r>
              <a:rPr sz="2200" kern="0" spc="207" dirty="0">
                <a:solidFill>
                  <a:sysClr val="windowText" lastClr="000000"/>
                </a:solidFill>
                <a:latin typeface="Trebuchet MS"/>
                <a:cs typeface="Trebuchet MS"/>
              </a:rPr>
              <a:t>los</a:t>
            </a:r>
            <a:r>
              <a:rPr sz="2200" kern="0" spc="273" dirty="0">
                <a:solidFill>
                  <a:sysClr val="windowText" lastClr="000000"/>
                </a:solidFill>
                <a:latin typeface="Trebuchet MS"/>
                <a:cs typeface="Trebuchet MS"/>
              </a:rPr>
              <a:t>  </a:t>
            </a:r>
            <a:r>
              <a:rPr sz="2200" kern="0" spc="250" dirty="0">
                <a:solidFill>
                  <a:sysClr val="windowText" lastClr="000000"/>
                </a:solidFill>
                <a:latin typeface="Trebuchet MS"/>
                <a:cs typeface="Trebuchet MS"/>
              </a:rPr>
              <a:t>patrones </a:t>
            </a:r>
            <a:r>
              <a:rPr sz="2200" kern="0" spc="237" dirty="0">
                <a:solidFill>
                  <a:sysClr val="windowText" lastClr="000000"/>
                </a:solidFill>
                <a:latin typeface="Trebuchet MS"/>
                <a:cs typeface="Trebuchet MS"/>
              </a:rPr>
              <a:t>que</a:t>
            </a:r>
            <a:r>
              <a:rPr sz="2200" kern="0" spc="190" dirty="0">
                <a:solidFill>
                  <a:sysClr val="windowText" lastClr="000000"/>
                </a:solidFill>
                <a:latin typeface="Trebuchet MS"/>
                <a:cs typeface="Trebuchet MS"/>
              </a:rPr>
              <a:t>   </a:t>
            </a:r>
            <a:r>
              <a:rPr sz="2200" kern="0" spc="237" dirty="0">
                <a:solidFill>
                  <a:sysClr val="windowText" lastClr="000000"/>
                </a:solidFill>
                <a:latin typeface="Trebuchet MS"/>
                <a:cs typeface="Trebuchet MS"/>
              </a:rPr>
              <a:t>tengan</a:t>
            </a:r>
            <a:r>
              <a:rPr sz="2200" kern="0" spc="190" dirty="0">
                <a:solidFill>
                  <a:sysClr val="windowText" lastClr="000000"/>
                </a:solidFill>
                <a:latin typeface="Trebuchet MS"/>
                <a:cs typeface="Trebuchet MS"/>
              </a:rPr>
              <a:t>   </a:t>
            </a:r>
            <a:r>
              <a:rPr sz="2200" kern="0" spc="230" dirty="0">
                <a:solidFill>
                  <a:sysClr val="windowText" lastClr="000000"/>
                </a:solidFill>
                <a:latin typeface="Trebuchet MS"/>
                <a:cs typeface="Trebuchet MS"/>
              </a:rPr>
              <a:t>centros</a:t>
            </a:r>
            <a:r>
              <a:rPr sz="2200" kern="0" spc="193" dirty="0">
                <a:solidFill>
                  <a:sysClr val="windowText" lastClr="000000"/>
                </a:solidFill>
                <a:latin typeface="Trebuchet MS"/>
                <a:cs typeface="Trebuchet MS"/>
              </a:rPr>
              <a:t>   </a:t>
            </a:r>
            <a:r>
              <a:rPr sz="2200" kern="0" spc="233" dirty="0">
                <a:solidFill>
                  <a:sysClr val="windowText" lastClr="000000"/>
                </a:solidFill>
                <a:latin typeface="Trebuchet MS"/>
                <a:cs typeface="Trebuchet MS"/>
              </a:rPr>
              <a:t>laborales</a:t>
            </a:r>
            <a:r>
              <a:rPr sz="2200" kern="0" spc="190" dirty="0">
                <a:solidFill>
                  <a:sysClr val="windowText" lastClr="000000"/>
                </a:solidFill>
                <a:latin typeface="Trebuchet MS"/>
                <a:cs typeface="Trebuchet MS"/>
              </a:rPr>
              <a:t>   </a:t>
            </a:r>
            <a:r>
              <a:rPr sz="2200" kern="0" spc="173" dirty="0">
                <a:solidFill>
                  <a:sysClr val="windowText" lastClr="000000"/>
                </a:solidFill>
                <a:latin typeface="Trebuchet MS"/>
                <a:cs typeface="Trebuchet MS"/>
              </a:rPr>
              <a:t>en </a:t>
            </a:r>
            <a:r>
              <a:rPr sz="2200" kern="0" spc="289" dirty="0">
                <a:solidFill>
                  <a:sysClr val="windowText" lastClr="000000"/>
                </a:solidFill>
                <a:latin typeface="Trebuchet MS"/>
                <a:cs typeface="Trebuchet MS"/>
              </a:rPr>
              <a:t>ambas</a:t>
            </a:r>
            <a:r>
              <a:rPr sz="2200" kern="0" spc="350" dirty="0">
                <a:solidFill>
                  <a:sysClr val="windowText" lastClr="000000"/>
                </a:solidFill>
                <a:latin typeface="Trebuchet MS"/>
                <a:cs typeface="Trebuchet MS"/>
              </a:rPr>
              <a:t> </a:t>
            </a:r>
            <a:r>
              <a:rPr sz="2200" kern="0" spc="210" dirty="0">
                <a:solidFill>
                  <a:sysClr val="windowText" lastClr="000000"/>
                </a:solidFill>
                <a:latin typeface="Trebuchet MS"/>
                <a:cs typeface="Trebuchet MS"/>
              </a:rPr>
              <a:t>zonas,</a:t>
            </a:r>
            <a:r>
              <a:rPr sz="2200" kern="0" spc="350" dirty="0">
                <a:solidFill>
                  <a:sysClr val="windowText" lastClr="000000"/>
                </a:solidFill>
                <a:latin typeface="Trebuchet MS"/>
                <a:cs typeface="Trebuchet MS"/>
              </a:rPr>
              <a:t> </a:t>
            </a:r>
            <a:r>
              <a:rPr sz="2200" kern="0" spc="127" dirty="0">
                <a:solidFill>
                  <a:sysClr val="windowText" lastClr="000000"/>
                </a:solidFill>
                <a:latin typeface="Trebuchet MS"/>
                <a:cs typeface="Trebuchet MS"/>
              </a:rPr>
              <a:t>lo</a:t>
            </a:r>
            <a:r>
              <a:rPr sz="2200" kern="0" spc="350" dirty="0">
                <a:solidFill>
                  <a:sysClr val="windowText" lastClr="000000"/>
                </a:solidFill>
                <a:latin typeface="Trebuchet MS"/>
                <a:cs typeface="Trebuchet MS"/>
              </a:rPr>
              <a:t> </a:t>
            </a:r>
            <a:r>
              <a:rPr sz="2200" kern="0" spc="193" dirty="0">
                <a:solidFill>
                  <a:sysClr val="windowText" lastClr="000000"/>
                </a:solidFill>
                <a:latin typeface="Trebuchet MS"/>
                <a:cs typeface="Trebuchet MS"/>
              </a:rPr>
              <a:t>siguiente:</a:t>
            </a:r>
            <a:endParaRPr sz="2200" kern="0">
              <a:solidFill>
                <a:sysClr val="windowText" lastClr="000000"/>
              </a:solidFill>
              <a:latin typeface="Trebuchet MS"/>
              <a:cs typeface="Trebuchet MS"/>
            </a:endParaRPr>
          </a:p>
          <a:p>
            <a:pPr defTabSz="609630">
              <a:spcBef>
                <a:spcPts val="447"/>
              </a:spcBef>
            </a:pPr>
            <a:endParaRPr sz="2200" kern="0">
              <a:solidFill>
                <a:sysClr val="windowText" lastClr="000000"/>
              </a:solidFill>
              <a:latin typeface="Trebuchet MS"/>
              <a:cs typeface="Trebuchet MS"/>
            </a:endParaRPr>
          </a:p>
          <a:p>
            <a:pPr marL="8467" marR="5927" indent="-7197" defTabSz="609630">
              <a:lnSpc>
                <a:spcPct val="113599"/>
              </a:lnSpc>
              <a:buSzPct val="89393"/>
              <a:buFontTx/>
              <a:buChar char="•"/>
              <a:tabLst>
                <a:tab pos="140976" algn="l"/>
                <a:tab pos="689221" algn="l"/>
                <a:tab pos="1172268" algn="l"/>
                <a:tab pos="1714162" algn="l"/>
                <a:tab pos="1767082" algn="l"/>
                <a:tab pos="2579922" algn="l"/>
                <a:tab pos="2807264" algn="l"/>
                <a:tab pos="4214917" algn="l"/>
                <a:tab pos="5117933" algn="l"/>
              </a:tabLst>
            </a:pPr>
            <a:r>
              <a:rPr sz="2200" kern="0" spc="187" dirty="0">
                <a:solidFill>
                  <a:sysClr val="windowText" lastClr="000000"/>
                </a:solidFill>
                <a:latin typeface="Trebuchet MS"/>
                <a:cs typeface="Trebuchet MS"/>
              </a:rPr>
              <a:t>	tener</a:t>
            </a:r>
            <a:r>
              <a:rPr sz="2200" kern="0" dirty="0">
                <a:solidFill>
                  <a:sysClr val="windowText" lastClr="000000"/>
                </a:solidFill>
                <a:latin typeface="Trebuchet MS"/>
                <a:cs typeface="Trebuchet MS"/>
              </a:rPr>
              <a:t>	</a:t>
            </a:r>
            <a:r>
              <a:rPr sz="2200" kern="0" spc="233" dirty="0">
                <a:solidFill>
                  <a:sysClr val="windowText" lastClr="000000"/>
                </a:solidFill>
                <a:latin typeface="Trebuchet MS"/>
                <a:cs typeface="Trebuchet MS"/>
              </a:rPr>
              <a:t>un</a:t>
            </a:r>
            <a:r>
              <a:rPr sz="2200" kern="0" dirty="0">
                <a:solidFill>
                  <a:sysClr val="windowText" lastClr="000000"/>
                </a:solidFill>
                <a:latin typeface="Trebuchet MS"/>
                <a:cs typeface="Trebuchet MS"/>
              </a:rPr>
              <a:t>		</a:t>
            </a:r>
            <a:r>
              <a:rPr sz="2200" kern="0" spc="260" dirty="0">
                <a:solidFill>
                  <a:sysClr val="windowText" lastClr="000000"/>
                </a:solidFill>
                <a:latin typeface="Trebuchet MS"/>
                <a:cs typeface="Trebuchet MS"/>
              </a:rPr>
              <a:t>SUA</a:t>
            </a:r>
            <a:r>
              <a:rPr sz="2200" kern="0" dirty="0">
                <a:solidFill>
                  <a:sysClr val="windowText" lastClr="000000"/>
                </a:solidFill>
                <a:latin typeface="Trebuchet MS"/>
                <a:cs typeface="Trebuchet MS"/>
              </a:rPr>
              <a:t>	</a:t>
            </a:r>
            <a:r>
              <a:rPr sz="2200" kern="0" spc="217" dirty="0">
                <a:solidFill>
                  <a:sysClr val="windowText" lastClr="000000"/>
                </a:solidFill>
                <a:latin typeface="Trebuchet MS"/>
                <a:cs typeface="Trebuchet MS"/>
              </a:rPr>
              <a:t>exclusivo</a:t>
            </a:r>
            <a:r>
              <a:rPr sz="2200" kern="0" dirty="0">
                <a:solidFill>
                  <a:sysClr val="windowText" lastClr="000000"/>
                </a:solidFill>
                <a:latin typeface="Trebuchet MS"/>
                <a:cs typeface="Trebuchet MS"/>
              </a:rPr>
              <a:t>	</a:t>
            </a:r>
            <a:r>
              <a:rPr sz="2200" kern="0" spc="213" dirty="0">
                <a:solidFill>
                  <a:sysClr val="windowText" lastClr="000000"/>
                </a:solidFill>
                <a:latin typeface="Trebuchet MS"/>
                <a:cs typeface="Trebuchet MS"/>
              </a:rPr>
              <a:t>para</a:t>
            </a:r>
            <a:r>
              <a:rPr sz="2200" kern="0" dirty="0">
                <a:solidFill>
                  <a:sysClr val="windowText" lastClr="000000"/>
                </a:solidFill>
                <a:latin typeface="Trebuchet MS"/>
                <a:cs typeface="Trebuchet MS"/>
              </a:rPr>
              <a:t>	</a:t>
            </a:r>
            <a:r>
              <a:rPr sz="2200" kern="0" spc="193" dirty="0">
                <a:solidFill>
                  <a:sysClr val="windowText" lastClr="000000"/>
                </a:solidFill>
                <a:latin typeface="Trebuchet MS"/>
                <a:cs typeface="Trebuchet MS"/>
              </a:rPr>
              <a:t>cada </a:t>
            </a:r>
            <a:r>
              <a:rPr sz="2200" kern="0" spc="240" dirty="0">
                <a:solidFill>
                  <a:sysClr val="windowText" lastClr="000000"/>
                </a:solidFill>
                <a:latin typeface="Trebuchet MS"/>
                <a:cs typeface="Trebuchet MS"/>
              </a:rPr>
              <a:t>una</a:t>
            </a:r>
            <a:r>
              <a:rPr sz="2200" kern="0" dirty="0">
                <a:solidFill>
                  <a:sysClr val="windowText" lastClr="000000"/>
                </a:solidFill>
                <a:latin typeface="Trebuchet MS"/>
                <a:cs typeface="Trebuchet MS"/>
              </a:rPr>
              <a:t>	</a:t>
            </a:r>
            <a:r>
              <a:rPr sz="2200" kern="0" spc="160" dirty="0">
                <a:solidFill>
                  <a:sysClr val="windowText" lastClr="000000"/>
                </a:solidFill>
                <a:latin typeface="Trebuchet MS"/>
                <a:cs typeface="Trebuchet MS"/>
              </a:rPr>
              <a:t>de</a:t>
            </a:r>
            <a:r>
              <a:rPr sz="2200" kern="0" dirty="0">
                <a:solidFill>
                  <a:sysClr val="windowText" lastClr="000000"/>
                </a:solidFill>
                <a:latin typeface="Trebuchet MS"/>
                <a:cs typeface="Trebuchet MS"/>
              </a:rPr>
              <a:t>	</a:t>
            </a:r>
            <a:r>
              <a:rPr sz="2200" kern="0" spc="160" dirty="0">
                <a:solidFill>
                  <a:sysClr val="windowText" lastClr="000000"/>
                </a:solidFill>
                <a:latin typeface="Trebuchet MS"/>
                <a:cs typeface="Trebuchet MS"/>
              </a:rPr>
              <a:t>las</a:t>
            </a:r>
            <a:r>
              <a:rPr sz="2200" kern="0" dirty="0">
                <a:solidFill>
                  <a:sysClr val="windowText" lastClr="000000"/>
                </a:solidFill>
                <a:latin typeface="Trebuchet MS"/>
                <a:cs typeface="Trebuchet MS"/>
              </a:rPr>
              <a:t>	</a:t>
            </a:r>
            <a:r>
              <a:rPr sz="2200" kern="0" spc="203" dirty="0">
                <a:solidFill>
                  <a:sysClr val="windowText" lastClr="000000"/>
                </a:solidFill>
                <a:latin typeface="Trebuchet MS"/>
                <a:cs typeface="Trebuchet MS"/>
              </a:rPr>
              <a:t>zonas,</a:t>
            </a:r>
            <a:r>
              <a:rPr sz="2200" kern="0" dirty="0">
                <a:solidFill>
                  <a:sysClr val="windowText" lastClr="000000"/>
                </a:solidFill>
                <a:latin typeface="Trebuchet MS"/>
                <a:cs typeface="Trebuchet MS"/>
              </a:rPr>
              <a:t>	</a:t>
            </a:r>
            <a:r>
              <a:rPr sz="2200" kern="0" spc="-33" dirty="0">
                <a:solidFill>
                  <a:sysClr val="windowText" lastClr="000000"/>
                </a:solidFill>
                <a:latin typeface="Trebuchet MS"/>
                <a:cs typeface="Trebuchet MS"/>
              </a:rPr>
              <a:t>y</a:t>
            </a:r>
            <a:endParaRPr sz="2200" kern="0">
              <a:solidFill>
                <a:sysClr val="windowText" lastClr="000000"/>
              </a:solidFill>
              <a:latin typeface="Trebuchet MS"/>
              <a:cs typeface="Trebuchet MS"/>
            </a:endParaRPr>
          </a:p>
          <a:p>
            <a:pPr marL="8467" marR="6350" indent="-7197" defTabSz="609630">
              <a:lnSpc>
                <a:spcPct val="113599"/>
              </a:lnSpc>
              <a:buSzPct val="89393"/>
              <a:buFontTx/>
              <a:buChar char="•"/>
              <a:tabLst>
                <a:tab pos="140976" algn="l"/>
                <a:tab pos="1793330" algn="l"/>
                <a:tab pos="2068933" algn="l"/>
                <a:tab pos="2394916" algn="l"/>
                <a:tab pos="3092605" algn="l"/>
                <a:tab pos="3475317" algn="l"/>
                <a:tab pos="3774629" algn="l"/>
                <a:tab pos="5260180" algn="l"/>
              </a:tabLst>
            </a:pPr>
            <a:r>
              <a:rPr sz="2200" kern="0" spc="217" dirty="0">
                <a:solidFill>
                  <a:sysClr val="windowText" lastClr="000000"/>
                </a:solidFill>
                <a:latin typeface="Trebuchet MS"/>
                <a:cs typeface="Trebuchet MS"/>
              </a:rPr>
              <a:t>	capturar</a:t>
            </a:r>
            <a:r>
              <a:rPr sz="2200" kern="0" dirty="0">
                <a:solidFill>
                  <a:sysClr val="windowText" lastClr="000000"/>
                </a:solidFill>
                <a:latin typeface="Trebuchet MS"/>
                <a:cs typeface="Trebuchet MS"/>
              </a:rPr>
              <a:t>	</a:t>
            </a:r>
            <a:r>
              <a:rPr sz="2200" kern="0" spc="50" dirty="0">
                <a:solidFill>
                  <a:sysClr val="windowText" lastClr="000000"/>
                </a:solidFill>
                <a:latin typeface="Trebuchet MS"/>
                <a:cs typeface="Trebuchet MS"/>
              </a:rPr>
              <a:t>el</a:t>
            </a:r>
            <a:r>
              <a:rPr sz="2200" kern="0" dirty="0">
                <a:solidFill>
                  <a:sysClr val="windowText" lastClr="000000"/>
                </a:solidFill>
                <a:latin typeface="Trebuchet MS"/>
                <a:cs typeface="Trebuchet MS"/>
              </a:rPr>
              <a:t>		</a:t>
            </a:r>
            <a:r>
              <a:rPr sz="2200" kern="0" spc="213" dirty="0">
                <a:solidFill>
                  <a:sysClr val="windowText" lastClr="000000"/>
                </a:solidFill>
                <a:latin typeface="Trebuchet MS"/>
                <a:cs typeface="Trebuchet MS"/>
              </a:rPr>
              <a:t>salario</a:t>
            </a:r>
            <a:r>
              <a:rPr sz="2200" kern="0" dirty="0">
                <a:solidFill>
                  <a:sysClr val="windowText" lastClr="000000"/>
                </a:solidFill>
                <a:latin typeface="Trebuchet MS"/>
                <a:cs typeface="Trebuchet MS"/>
              </a:rPr>
              <a:t>		</a:t>
            </a:r>
            <a:r>
              <a:rPr sz="2200" kern="0" spc="267" dirty="0">
                <a:solidFill>
                  <a:sysClr val="windowText" lastClr="000000"/>
                </a:solidFill>
                <a:latin typeface="Trebuchet MS"/>
                <a:cs typeface="Trebuchet MS"/>
              </a:rPr>
              <a:t>mínimo</a:t>
            </a:r>
            <a:r>
              <a:rPr sz="2200" kern="0" dirty="0">
                <a:solidFill>
                  <a:sysClr val="windowText" lastClr="000000"/>
                </a:solidFill>
                <a:latin typeface="Trebuchet MS"/>
                <a:cs typeface="Trebuchet MS"/>
              </a:rPr>
              <a:t>	</a:t>
            </a:r>
            <a:r>
              <a:rPr sz="2200" kern="0" spc="220" dirty="0">
                <a:solidFill>
                  <a:sysClr val="windowText" lastClr="000000"/>
                </a:solidFill>
                <a:latin typeface="Trebuchet MS"/>
                <a:cs typeface="Trebuchet MS"/>
              </a:rPr>
              <a:t>que </a:t>
            </a:r>
            <a:r>
              <a:rPr sz="2200" kern="0" spc="270" dirty="0">
                <a:solidFill>
                  <a:sysClr val="windowText" lastClr="000000"/>
                </a:solidFill>
                <a:latin typeface="Trebuchet MS"/>
                <a:cs typeface="Trebuchet MS"/>
              </a:rPr>
              <a:t>corresponda</a:t>
            </a:r>
            <a:r>
              <a:rPr sz="2200" kern="0" dirty="0">
                <a:solidFill>
                  <a:sysClr val="windowText" lastClr="000000"/>
                </a:solidFill>
                <a:latin typeface="Trebuchet MS"/>
                <a:cs typeface="Trebuchet MS"/>
              </a:rPr>
              <a:t>	</a:t>
            </a:r>
            <a:r>
              <a:rPr sz="2200" kern="0" spc="267" dirty="0">
                <a:solidFill>
                  <a:sysClr val="windowText" lastClr="000000"/>
                </a:solidFill>
                <a:latin typeface="Trebuchet MS"/>
                <a:cs typeface="Trebuchet MS"/>
              </a:rPr>
              <a:t>según</a:t>
            </a:r>
            <a:r>
              <a:rPr sz="2200" kern="0" dirty="0">
                <a:solidFill>
                  <a:sysClr val="windowText" lastClr="000000"/>
                </a:solidFill>
                <a:latin typeface="Trebuchet MS"/>
                <a:cs typeface="Trebuchet MS"/>
              </a:rPr>
              <a:t>	</a:t>
            </a:r>
            <a:r>
              <a:rPr sz="2200" kern="0" spc="50" dirty="0">
                <a:solidFill>
                  <a:sysClr val="windowText" lastClr="000000"/>
                </a:solidFill>
                <a:latin typeface="Trebuchet MS"/>
                <a:cs typeface="Trebuchet MS"/>
              </a:rPr>
              <a:t>el</a:t>
            </a:r>
            <a:r>
              <a:rPr sz="2200" kern="0" dirty="0">
                <a:solidFill>
                  <a:sysClr val="windowText" lastClr="000000"/>
                </a:solidFill>
                <a:latin typeface="Trebuchet MS"/>
                <a:cs typeface="Trebuchet MS"/>
              </a:rPr>
              <a:t>	</a:t>
            </a:r>
            <a:r>
              <a:rPr sz="2200" kern="0" spc="190" dirty="0">
                <a:solidFill>
                  <a:sysClr val="windowText" lastClr="000000"/>
                </a:solidFill>
                <a:latin typeface="Trebuchet MS"/>
                <a:cs typeface="Trebuchet MS"/>
              </a:rPr>
              <a:t>área</a:t>
            </a:r>
            <a:endParaRPr sz="2200" kern="0">
              <a:solidFill>
                <a:sysClr val="windowText" lastClr="000000"/>
              </a:solidFill>
              <a:latin typeface="Trebuchet MS"/>
              <a:cs typeface="Trebuchet MS"/>
            </a:endParaRPr>
          </a:p>
          <a:p>
            <a:pPr marL="8467" defTabSz="609630">
              <a:spcBef>
                <a:spcPts val="360"/>
              </a:spcBef>
              <a:tabLst>
                <a:tab pos="1738294" algn="l"/>
                <a:tab pos="2221341" algn="l"/>
                <a:tab pos="2903365" algn="l"/>
                <a:tab pos="3348311" algn="l"/>
              </a:tabLst>
            </a:pPr>
            <a:r>
              <a:rPr sz="2200" kern="0" spc="213" dirty="0">
                <a:solidFill>
                  <a:sysClr val="windowText" lastClr="000000"/>
                </a:solidFill>
                <a:latin typeface="Trebuchet MS"/>
                <a:cs typeface="Trebuchet MS"/>
              </a:rPr>
              <a:t>geográfica</a:t>
            </a:r>
            <a:r>
              <a:rPr sz="2200" kern="0" dirty="0">
                <a:solidFill>
                  <a:sysClr val="windowText" lastClr="000000"/>
                </a:solidFill>
                <a:latin typeface="Trebuchet MS"/>
                <a:cs typeface="Trebuchet MS"/>
              </a:rPr>
              <a:t>	</a:t>
            </a:r>
            <a:r>
              <a:rPr sz="2200" kern="0" spc="160" dirty="0">
                <a:solidFill>
                  <a:sysClr val="windowText" lastClr="000000"/>
                </a:solidFill>
                <a:latin typeface="Trebuchet MS"/>
                <a:cs typeface="Trebuchet MS"/>
              </a:rPr>
              <a:t>de</a:t>
            </a:r>
            <a:r>
              <a:rPr sz="2200" kern="0" dirty="0">
                <a:solidFill>
                  <a:sysClr val="windowText" lastClr="000000"/>
                </a:solidFill>
                <a:latin typeface="Trebuchet MS"/>
                <a:cs typeface="Trebuchet MS"/>
              </a:rPr>
              <a:t>	</a:t>
            </a:r>
            <a:r>
              <a:rPr sz="2200" kern="0" spc="220" dirty="0">
                <a:solidFill>
                  <a:sysClr val="windowText" lastClr="000000"/>
                </a:solidFill>
                <a:latin typeface="Trebuchet MS"/>
                <a:cs typeface="Trebuchet MS"/>
              </a:rPr>
              <a:t>que</a:t>
            </a:r>
            <a:r>
              <a:rPr sz="2200" kern="0" dirty="0">
                <a:solidFill>
                  <a:sysClr val="windowText" lastClr="000000"/>
                </a:solidFill>
                <a:latin typeface="Trebuchet MS"/>
                <a:cs typeface="Trebuchet MS"/>
              </a:rPr>
              <a:t>	</a:t>
            </a:r>
            <a:r>
              <a:rPr sz="2200" kern="0" spc="177" dirty="0">
                <a:solidFill>
                  <a:sysClr val="windowText" lastClr="000000"/>
                </a:solidFill>
                <a:latin typeface="Trebuchet MS"/>
                <a:cs typeface="Trebuchet MS"/>
              </a:rPr>
              <a:t>se</a:t>
            </a:r>
            <a:r>
              <a:rPr sz="2200" kern="0" dirty="0">
                <a:solidFill>
                  <a:sysClr val="windowText" lastClr="000000"/>
                </a:solidFill>
                <a:latin typeface="Trebuchet MS"/>
                <a:cs typeface="Trebuchet MS"/>
              </a:rPr>
              <a:t>	</a:t>
            </a:r>
            <a:r>
              <a:rPr sz="2200" kern="0" spc="143" dirty="0">
                <a:solidFill>
                  <a:sysClr val="windowText" lastClr="000000"/>
                </a:solidFill>
                <a:latin typeface="Trebuchet MS"/>
                <a:cs typeface="Trebuchet MS"/>
              </a:rPr>
              <a:t>trate</a:t>
            </a:r>
            <a:endParaRPr sz="2200" kern="0">
              <a:solidFill>
                <a:sysClr val="windowText" lastClr="000000"/>
              </a:solidFill>
              <a:latin typeface="Trebuchet MS"/>
              <a:cs typeface="Trebuchet MS"/>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2653053" y="1757998"/>
            <a:ext cx="6556819" cy="5018697"/>
          </a:xfrm>
          <a:prstGeom prst="rect">
            <a:avLst/>
          </a:prstGeom>
        </p:spPr>
      </p:pic>
      <p:pic>
        <p:nvPicPr>
          <p:cNvPr id="4" name="object 4"/>
          <p:cNvPicPr/>
          <p:nvPr/>
        </p:nvPicPr>
        <p:blipFill>
          <a:blip r:embed="rId3" cstate="print"/>
          <a:stretch>
            <a:fillRect/>
          </a:stretch>
        </p:blipFill>
        <p:spPr>
          <a:xfrm>
            <a:off x="170688" y="483616"/>
            <a:ext cx="5252719" cy="857503"/>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96579"/>
            <a:ext cx="12192000" cy="6366933"/>
            <a:chOff x="0" y="444868"/>
            <a:chExt cx="18288000" cy="9550400"/>
          </a:xfrm>
        </p:grpSpPr>
        <p:sp>
          <p:nvSpPr>
            <p:cNvPr id="3" name="object 3"/>
            <p:cNvSpPr/>
            <p:nvPr/>
          </p:nvSpPr>
          <p:spPr>
            <a:xfrm>
              <a:off x="0" y="444868"/>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3824427" y="1803296"/>
              <a:ext cx="10639424" cy="8191499"/>
            </a:xfrm>
            <a:prstGeom prst="rect">
              <a:avLst/>
            </a:prstGeom>
          </p:spPr>
        </p:pic>
        <p:pic>
          <p:nvPicPr>
            <p:cNvPr id="5" name="object 5"/>
            <p:cNvPicPr/>
            <p:nvPr/>
          </p:nvPicPr>
          <p:blipFill>
            <a:blip r:embed="rId3" cstate="print"/>
            <a:stretch>
              <a:fillRect/>
            </a:stretch>
          </p:blipFill>
          <p:spPr>
            <a:xfrm>
              <a:off x="256031" y="725424"/>
              <a:ext cx="2267711" cy="1286255"/>
            </a:xfrm>
            <a:prstGeom prst="rect">
              <a:avLst/>
            </a:prstGeom>
          </p:spPr>
        </p:pic>
      </p:gr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2"/>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6910344" y="3715368"/>
            <a:ext cx="4597399" cy="3067049"/>
          </a:xfrm>
          <a:prstGeom prst="rect">
            <a:avLst/>
          </a:prstGeom>
        </p:spPr>
      </p:pic>
      <p:pic>
        <p:nvPicPr>
          <p:cNvPr id="4" name="object 4"/>
          <p:cNvPicPr/>
          <p:nvPr/>
        </p:nvPicPr>
        <p:blipFill>
          <a:blip r:embed="rId3" cstate="print"/>
          <a:stretch>
            <a:fillRect/>
          </a:stretch>
        </p:blipFill>
        <p:spPr>
          <a:xfrm>
            <a:off x="170688" y="461264"/>
            <a:ext cx="11515343" cy="1221231"/>
          </a:xfrm>
          <a:prstGeom prst="rect">
            <a:avLst/>
          </a:prstGeom>
        </p:spPr>
      </p:pic>
      <p:sp>
        <p:nvSpPr>
          <p:cNvPr id="5" name="object 5"/>
          <p:cNvSpPr txBox="1">
            <a:spLocks noGrp="1"/>
          </p:cNvSpPr>
          <p:nvPr>
            <p:ph type="title"/>
          </p:nvPr>
        </p:nvSpPr>
        <p:spPr>
          <a:xfrm>
            <a:off x="479889" y="1975282"/>
            <a:ext cx="11194203" cy="1542944"/>
          </a:xfrm>
          <a:prstGeom prst="rect">
            <a:avLst/>
          </a:prstGeom>
        </p:spPr>
        <p:txBody>
          <a:bodyPr vert="horz" wrap="square" lIns="0" tIns="8467" rIns="0" bIns="0" rtlCol="0">
            <a:spAutoFit/>
          </a:bodyPr>
          <a:lstStyle/>
          <a:p>
            <a:pPr marL="8467" marR="3387" algn="just">
              <a:lnSpc>
                <a:spcPct val="113399"/>
              </a:lnSpc>
              <a:spcBef>
                <a:spcPts val="67"/>
              </a:spcBef>
            </a:pPr>
            <a:r>
              <a:rPr sz="1800" spc="230" dirty="0">
                <a:solidFill>
                  <a:srgbClr val="000000"/>
                </a:solidFill>
                <a:latin typeface="Tahoma"/>
                <a:cs typeface="Tahoma"/>
              </a:rPr>
              <a:t>Cuando</a:t>
            </a:r>
            <a:r>
              <a:rPr sz="1800" spc="600" dirty="0">
                <a:solidFill>
                  <a:srgbClr val="000000"/>
                </a:solidFill>
                <a:latin typeface="Tahoma"/>
                <a:cs typeface="Tahoma"/>
              </a:rPr>
              <a:t> </a:t>
            </a:r>
            <a:r>
              <a:rPr sz="1800" spc="187" dirty="0">
                <a:solidFill>
                  <a:srgbClr val="000000"/>
                </a:solidFill>
                <a:latin typeface="Tahoma"/>
                <a:cs typeface="Tahoma"/>
              </a:rPr>
              <a:t>un</a:t>
            </a:r>
            <a:r>
              <a:rPr sz="1800" spc="600" dirty="0">
                <a:solidFill>
                  <a:srgbClr val="000000"/>
                </a:solidFill>
                <a:latin typeface="Tahoma"/>
                <a:cs typeface="Tahoma"/>
              </a:rPr>
              <a:t> </a:t>
            </a:r>
            <a:r>
              <a:rPr sz="1800" spc="217" dirty="0">
                <a:solidFill>
                  <a:srgbClr val="000000"/>
                </a:solidFill>
                <a:latin typeface="Tahoma"/>
                <a:cs typeface="Tahoma"/>
              </a:rPr>
              <a:t>trabajador</a:t>
            </a:r>
            <a:r>
              <a:rPr sz="1800" spc="600" dirty="0">
                <a:solidFill>
                  <a:srgbClr val="000000"/>
                </a:solidFill>
                <a:latin typeface="Tahoma"/>
                <a:cs typeface="Tahoma"/>
              </a:rPr>
              <a:t> </a:t>
            </a:r>
            <a:r>
              <a:rPr sz="1800" spc="140" dirty="0">
                <a:solidFill>
                  <a:srgbClr val="000000"/>
                </a:solidFill>
                <a:latin typeface="Tahoma"/>
                <a:cs typeface="Tahoma"/>
              </a:rPr>
              <a:t>se</a:t>
            </a:r>
            <a:r>
              <a:rPr sz="1800" spc="600" dirty="0">
                <a:solidFill>
                  <a:srgbClr val="000000"/>
                </a:solidFill>
                <a:latin typeface="Tahoma"/>
                <a:cs typeface="Tahoma"/>
              </a:rPr>
              <a:t> </a:t>
            </a:r>
            <a:r>
              <a:rPr sz="1800" spc="220" dirty="0">
                <a:solidFill>
                  <a:srgbClr val="000000"/>
                </a:solidFill>
                <a:latin typeface="Tahoma"/>
                <a:cs typeface="Tahoma"/>
              </a:rPr>
              <a:t>encuentre</a:t>
            </a:r>
            <a:r>
              <a:rPr sz="1800" spc="600" dirty="0">
                <a:solidFill>
                  <a:srgbClr val="000000"/>
                </a:solidFill>
                <a:latin typeface="Tahoma"/>
                <a:cs typeface="Tahoma"/>
              </a:rPr>
              <a:t> </a:t>
            </a:r>
            <a:r>
              <a:rPr sz="1800" spc="220" dirty="0">
                <a:solidFill>
                  <a:srgbClr val="000000"/>
                </a:solidFill>
                <a:latin typeface="Tahoma"/>
                <a:cs typeface="Tahoma"/>
              </a:rPr>
              <a:t>incapacitado</a:t>
            </a:r>
            <a:r>
              <a:rPr sz="1800" spc="600" dirty="0">
                <a:solidFill>
                  <a:srgbClr val="000000"/>
                </a:solidFill>
                <a:latin typeface="Tahoma"/>
                <a:cs typeface="Tahoma"/>
              </a:rPr>
              <a:t> </a:t>
            </a:r>
            <a:r>
              <a:rPr sz="1800" spc="207" dirty="0">
                <a:solidFill>
                  <a:srgbClr val="000000"/>
                </a:solidFill>
                <a:latin typeface="Tahoma"/>
                <a:cs typeface="Tahoma"/>
              </a:rPr>
              <a:t>para</a:t>
            </a:r>
            <a:r>
              <a:rPr sz="1800" spc="600" dirty="0">
                <a:solidFill>
                  <a:srgbClr val="000000"/>
                </a:solidFill>
                <a:latin typeface="Tahoma"/>
                <a:cs typeface="Tahoma"/>
              </a:rPr>
              <a:t> </a:t>
            </a:r>
            <a:r>
              <a:rPr sz="1800" spc="203" dirty="0">
                <a:solidFill>
                  <a:srgbClr val="000000"/>
                </a:solidFill>
                <a:latin typeface="Tahoma"/>
                <a:cs typeface="Tahoma"/>
              </a:rPr>
              <a:t>trabajar</a:t>
            </a:r>
            <a:r>
              <a:rPr sz="1800" spc="600" dirty="0">
                <a:solidFill>
                  <a:srgbClr val="000000"/>
                </a:solidFill>
                <a:latin typeface="Tahoma"/>
                <a:cs typeface="Tahoma"/>
              </a:rPr>
              <a:t> </a:t>
            </a:r>
            <a:r>
              <a:rPr sz="1800" spc="167" dirty="0">
                <a:solidFill>
                  <a:srgbClr val="000000"/>
                </a:solidFill>
                <a:latin typeface="Tahoma"/>
                <a:cs typeface="Tahoma"/>
              </a:rPr>
              <a:t>de</a:t>
            </a:r>
            <a:r>
              <a:rPr sz="1800" spc="600" dirty="0">
                <a:solidFill>
                  <a:srgbClr val="000000"/>
                </a:solidFill>
                <a:latin typeface="Tahoma"/>
                <a:cs typeface="Tahoma"/>
              </a:rPr>
              <a:t> </a:t>
            </a:r>
            <a:r>
              <a:rPr sz="1800" spc="230" dirty="0">
                <a:solidFill>
                  <a:srgbClr val="000000"/>
                </a:solidFill>
                <a:latin typeface="Tahoma"/>
                <a:cs typeface="Tahoma"/>
              </a:rPr>
              <a:t>manera</a:t>
            </a:r>
            <a:r>
              <a:rPr sz="1800" spc="600" dirty="0">
                <a:solidFill>
                  <a:srgbClr val="000000"/>
                </a:solidFill>
                <a:latin typeface="Tahoma"/>
                <a:cs typeface="Tahoma"/>
              </a:rPr>
              <a:t> </a:t>
            </a:r>
            <a:r>
              <a:rPr sz="1800" spc="213" dirty="0">
                <a:solidFill>
                  <a:srgbClr val="000000"/>
                </a:solidFill>
                <a:latin typeface="Tahoma"/>
                <a:cs typeface="Tahoma"/>
              </a:rPr>
              <a:t>temporal,</a:t>
            </a:r>
            <a:r>
              <a:rPr sz="1800" spc="-110" dirty="0">
                <a:solidFill>
                  <a:srgbClr val="000000"/>
                </a:solidFill>
                <a:latin typeface="Tahoma"/>
                <a:cs typeface="Tahoma"/>
              </a:rPr>
              <a:t> </a:t>
            </a:r>
            <a:r>
              <a:rPr sz="1800" spc="233" dirty="0">
                <a:solidFill>
                  <a:srgbClr val="000000"/>
                </a:solidFill>
                <a:latin typeface="Tahoma"/>
                <a:cs typeface="Tahoma"/>
              </a:rPr>
              <a:t>debido</a:t>
            </a:r>
            <a:r>
              <a:rPr sz="1800" spc="530" dirty="0">
                <a:solidFill>
                  <a:srgbClr val="000000"/>
                </a:solidFill>
                <a:latin typeface="Tahoma"/>
                <a:cs typeface="Tahoma"/>
              </a:rPr>
              <a:t> </a:t>
            </a:r>
            <a:r>
              <a:rPr sz="1800" spc="53" dirty="0">
                <a:solidFill>
                  <a:srgbClr val="000000"/>
                </a:solidFill>
                <a:latin typeface="Tahoma"/>
                <a:cs typeface="Tahoma"/>
              </a:rPr>
              <a:t>a</a:t>
            </a:r>
            <a:r>
              <a:rPr sz="1800" spc="530" dirty="0">
                <a:solidFill>
                  <a:srgbClr val="000000"/>
                </a:solidFill>
                <a:latin typeface="Tahoma"/>
                <a:cs typeface="Tahoma"/>
              </a:rPr>
              <a:t> </a:t>
            </a:r>
            <a:r>
              <a:rPr sz="1800" spc="203" dirty="0">
                <a:solidFill>
                  <a:srgbClr val="000000"/>
                </a:solidFill>
                <a:latin typeface="Tahoma"/>
                <a:cs typeface="Tahoma"/>
              </a:rPr>
              <a:t>que</a:t>
            </a:r>
            <a:r>
              <a:rPr sz="1800" spc="530" dirty="0">
                <a:solidFill>
                  <a:srgbClr val="000000"/>
                </a:solidFill>
                <a:latin typeface="Tahoma"/>
                <a:cs typeface="Tahoma"/>
              </a:rPr>
              <a:t> </a:t>
            </a:r>
            <a:r>
              <a:rPr sz="1800" spc="203" dirty="0">
                <a:solidFill>
                  <a:srgbClr val="000000"/>
                </a:solidFill>
                <a:latin typeface="Tahoma"/>
                <a:cs typeface="Tahoma"/>
              </a:rPr>
              <a:t>sufra</a:t>
            </a:r>
            <a:r>
              <a:rPr sz="1800" spc="530" dirty="0">
                <a:solidFill>
                  <a:srgbClr val="000000"/>
                </a:solidFill>
                <a:latin typeface="Tahoma"/>
                <a:cs typeface="Tahoma"/>
              </a:rPr>
              <a:t> </a:t>
            </a:r>
            <a:r>
              <a:rPr sz="1800" spc="187" dirty="0">
                <a:solidFill>
                  <a:srgbClr val="000000"/>
                </a:solidFill>
                <a:latin typeface="Tahoma"/>
                <a:cs typeface="Tahoma"/>
              </a:rPr>
              <a:t>un</a:t>
            </a:r>
            <a:r>
              <a:rPr sz="1800" spc="530" dirty="0">
                <a:solidFill>
                  <a:srgbClr val="000000"/>
                </a:solidFill>
                <a:latin typeface="Tahoma"/>
                <a:cs typeface="Tahoma"/>
              </a:rPr>
              <a:t> </a:t>
            </a:r>
            <a:r>
              <a:rPr sz="1800" spc="233" dirty="0">
                <a:solidFill>
                  <a:srgbClr val="000000"/>
                </a:solidFill>
                <a:latin typeface="Tahoma"/>
                <a:cs typeface="Tahoma"/>
              </a:rPr>
              <a:t>padecimiento</a:t>
            </a:r>
            <a:r>
              <a:rPr sz="1800" spc="530" dirty="0">
                <a:solidFill>
                  <a:srgbClr val="000000"/>
                </a:solidFill>
                <a:latin typeface="Tahoma"/>
                <a:cs typeface="Tahoma"/>
              </a:rPr>
              <a:t> </a:t>
            </a:r>
            <a:r>
              <a:rPr sz="1800" spc="220" dirty="0">
                <a:solidFill>
                  <a:srgbClr val="000000"/>
                </a:solidFill>
                <a:latin typeface="Tahoma"/>
                <a:cs typeface="Tahoma"/>
              </a:rPr>
              <a:t>derivado</a:t>
            </a:r>
            <a:r>
              <a:rPr sz="1800" spc="530" dirty="0">
                <a:solidFill>
                  <a:srgbClr val="000000"/>
                </a:solidFill>
                <a:latin typeface="Tahoma"/>
                <a:cs typeface="Tahoma"/>
              </a:rPr>
              <a:t> </a:t>
            </a:r>
            <a:r>
              <a:rPr sz="1800" spc="167" dirty="0">
                <a:solidFill>
                  <a:srgbClr val="000000"/>
                </a:solidFill>
                <a:latin typeface="Tahoma"/>
                <a:cs typeface="Tahoma"/>
              </a:rPr>
              <a:t>de</a:t>
            </a:r>
            <a:r>
              <a:rPr sz="1800" spc="530" dirty="0">
                <a:solidFill>
                  <a:srgbClr val="000000"/>
                </a:solidFill>
                <a:latin typeface="Tahoma"/>
                <a:cs typeface="Tahoma"/>
              </a:rPr>
              <a:t> </a:t>
            </a:r>
            <a:r>
              <a:rPr sz="1800" spc="187" dirty="0">
                <a:solidFill>
                  <a:srgbClr val="000000"/>
                </a:solidFill>
                <a:latin typeface="Tahoma"/>
                <a:cs typeface="Tahoma"/>
              </a:rPr>
              <a:t>un</a:t>
            </a:r>
            <a:r>
              <a:rPr sz="1800" spc="530" dirty="0">
                <a:solidFill>
                  <a:srgbClr val="000000"/>
                </a:solidFill>
                <a:latin typeface="Tahoma"/>
                <a:cs typeface="Tahoma"/>
              </a:rPr>
              <a:t> </a:t>
            </a:r>
            <a:r>
              <a:rPr sz="1800" spc="207" dirty="0">
                <a:solidFill>
                  <a:srgbClr val="000000"/>
                </a:solidFill>
                <a:latin typeface="Tahoma"/>
                <a:cs typeface="Tahoma"/>
              </a:rPr>
              <a:t>accidente</a:t>
            </a:r>
            <a:r>
              <a:rPr sz="1800" spc="530" dirty="0">
                <a:solidFill>
                  <a:srgbClr val="000000"/>
                </a:solidFill>
                <a:latin typeface="Tahoma"/>
                <a:cs typeface="Tahoma"/>
              </a:rPr>
              <a:t> </a:t>
            </a:r>
            <a:r>
              <a:rPr sz="1800" spc="107" dirty="0">
                <a:solidFill>
                  <a:srgbClr val="000000"/>
                </a:solidFill>
                <a:latin typeface="Tahoma"/>
                <a:cs typeface="Tahoma"/>
              </a:rPr>
              <a:t>o</a:t>
            </a:r>
            <a:r>
              <a:rPr sz="1800" spc="530" dirty="0">
                <a:solidFill>
                  <a:srgbClr val="000000"/>
                </a:solidFill>
                <a:latin typeface="Tahoma"/>
                <a:cs typeface="Tahoma"/>
              </a:rPr>
              <a:t> </a:t>
            </a:r>
            <a:r>
              <a:rPr sz="1800" spc="223" dirty="0">
                <a:solidFill>
                  <a:srgbClr val="000000"/>
                </a:solidFill>
                <a:latin typeface="Tahoma"/>
                <a:cs typeface="Tahoma"/>
              </a:rPr>
              <a:t>enfermedad,</a:t>
            </a:r>
            <a:r>
              <a:rPr sz="1800" spc="530" dirty="0">
                <a:solidFill>
                  <a:srgbClr val="000000"/>
                </a:solidFill>
                <a:latin typeface="Tahoma"/>
                <a:cs typeface="Tahoma"/>
              </a:rPr>
              <a:t> </a:t>
            </a:r>
            <a:r>
              <a:rPr sz="1800" spc="107" dirty="0">
                <a:solidFill>
                  <a:srgbClr val="000000"/>
                </a:solidFill>
                <a:latin typeface="Tahoma"/>
                <a:cs typeface="Tahoma"/>
              </a:rPr>
              <a:t>o</a:t>
            </a:r>
            <a:r>
              <a:rPr sz="1800" spc="530" dirty="0">
                <a:solidFill>
                  <a:srgbClr val="000000"/>
                </a:solidFill>
                <a:latin typeface="Tahoma"/>
                <a:cs typeface="Tahoma"/>
              </a:rPr>
              <a:t> </a:t>
            </a:r>
            <a:r>
              <a:rPr sz="1800" spc="207" dirty="0">
                <a:solidFill>
                  <a:srgbClr val="000000"/>
                </a:solidFill>
                <a:latin typeface="Tahoma"/>
                <a:cs typeface="Tahoma"/>
              </a:rPr>
              <a:t>bien</a:t>
            </a:r>
            <a:r>
              <a:rPr sz="1800" spc="57" dirty="0">
                <a:solidFill>
                  <a:srgbClr val="000000"/>
                </a:solidFill>
                <a:latin typeface="Tahoma"/>
                <a:cs typeface="Tahoma"/>
              </a:rPr>
              <a:t> </a:t>
            </a:r>
            <a:r>
              <a:rPr sz="1800" spc="223" dirty="0">
                <a:solidFill>
                  <a:srgbClr val="000000"/>
                </a:solidFill>
                <a:latin typeface="Tahoma"/>
                <a:cs typeface="Tahoma"/>
              </a:rPr>
              <a:t>durante</a:t>
            </a:r>
            <a:r>
              <a:rPr sz="1800" spc="793" dirty="0">
                <a:solidFill>
                  <a:srgbClr val="000000"/>
                </a:solidFill>
                <a:latin typeface="Tahoma"/>
                <a:cs typeface="Tahoma"/>
              </a:rPr>
              <a:t> </a:t>
            </a:r>
            <a:r>
              <a:rPr sz="1800" spc="183" dirty="0">
                <a:solidFill>
                  <a:srgbClr val="000000"/>
                </a:solidFill>
                <a:latin typeface="Tahoma"/>
                <a:cs typeface="Tahoma"/>
              </a:rPr>
              <a:t>los</a:t>
            </a:r>
            <a:r>
              <a:rPr sz="1800" spc="793" dirty="0">
                <a:solidFill>
                  <a:srgbClr val="000000"/>
                </a:solidFill>
                <a:latin typeface="Tahoma"/>
                <a:cs typeface="Tahoma"/>
              </a:rPr>
              <a:t> </a:t>
            </a:r>
            <a:r>
              <a:rPr sz="1800" spc="233" dirty="0">
                <a:solidFill>
                  <a:srgbClr val="000000"/>
                </a:solidFill>
                <a:latin typeface="Tahoma"/>
                <a:cs typeface="Tahoma"/>
              </a:rPr>
              <a:t>periodos</a:t>
            </a:r>
            <a:r>
              <a:rPr sz="1800" spc="793" dirty="0">
                <a:solidFill>
                  <a:srgbClr val="000000"/>
                </a:solidFill>
                <a:latin typeface="Tahoma"/>
                <a:cs typeface="Tahoma"/>
              </a:rPr>
              <a:t> </a:t>
            </a:r>
            <a:r>
              <a:rPr sz="1800" spc="223" dirty="0">
                <a:solidFill>
                  <a:srgbClr val="000000"/>
                </a:solidFill>
                <a:latin typeface="Tahoma"/>
                <a:cs typeface="Tahoma"/>
              </a:rPr>
              <a:t>anteriores</a:t>
            </a:r>
            <a:r>
              <a:rPr sz="1800" spc="793" dirty="0">
                <a:solidFill>
                  <a:srgbClr val="000000"/>
                </a:solidFill>
                <a:latin typeface="Tahoma"/>
                <a:cs typeface="Tahoma"/>
              </a:rPr>
              <a:t> </a:t>
            </a:r>
            <a:r>
              <a:rPr sz="1800" dirty="0">
                <a:solidFill>
                  <a:srgbClr val="000000"/>
                </a:solidFill>
                <a:latin typeface="Tahoma"/>
                <a:cs typeface="Tahoma"/>
              </a:rPr>
              <a:t>y</a:t>
            </a:r>
            <a:r>
              <a:rPr sz="1800" spc="793" dirty="0">
                <a:solidFill>
                  <a:srgbClr val="000000"/>
                </a:solidFill>
                <a:latin typeface="Tahoma"/>
                <a:cs typeface="Tahoma"/>
              </a:rPr>
              <a:t> </a:t>
            </a:r>
            <a:r>
              <a:rPr sz="1800" spc="227" dirty="0">
                <a:solidFill>
                  <a:srgbClr val="000000"/>
                </a:solidFill>
                <a:latin typeface="Tahoma"/>
                <a:cs typeface="Tahoma"/>
              </a:rPr>
              <a:t>posteriores</a:t>
            </a:r>
            <a:r>
              <a:rPr sz="1800" spc="793" dirty="0">
                <a:solidFill>
                  <a:srgbClr val="000000"/>
                </a:solidFill>
                <a:latin typeface="Tahoma"/>
                <a:cs typeface="Tahoma"/>
              </a:rPr>
              <a:t> </a:t>
            </a:r>
            <a:r>
              <a:rPr sz="1800" spc="136" dirty="0">
                <a:solidFill>
                  <a:srgbClr val="000000"/>
                </a:solidFill>
                <a:latin typeface="Tahoma"/>
                <a:cs typeface="Tahoma"/>
              </a:rPr>
              <a:t>al</a:t>
            </a:r>
            <a:r>
              <a:rPr sz="1800" spc="793" dirty="0">
                <a:solidFill>
                  <a:srgbClr val="000000"/>
                </a:solidFill>
                <a:latin typeface="Tahoma"/>
                <a:cs typeface="Tahoma"/>
              </a:rPr>
              <a:t> </a:t>
            </a:r>
            <a:r>
              <a:rPr sz="1800" spc="213" dirty="0">
                <a:solidFill>
                  <a:srgbClr val="000000"/>
                </a:solidFill>
                <a:latin typeface="Tahoma"/>
                <a:cs typeface="Tahoma"/>
              </a:rPr>
              <a:t>parto</a:t>
            </a:r>
            <a:r>
              <a:rPr sz="1800" spc="793" dirty="0">
                <a:solidFill>
                  <a:srgbClr val="000000"/>
                </a:solidFill>
                <a:latin typeface="Tahoma"/>
                <a:cs typeface="Tahoma"/>
              </a:rPr>
              <a:t> </a:t>
            </a:r>
            <a:r>
              <a:rPr sz="1800" spc="163" dirty="0">
                <a:solidFill>
                  <a:srgbClr val="000000"/>
                </a:solidFill>
                <a:latin typeface="Tahoma"/>
                <a:cs typeface="Tahoma"/>
              </a:rPr>
              <a:t>en</a:t>
            </a:r>
            <a:r>
              <a:rPr sz="1800" spc="793" dirty="0">
                <a:solidFill>
                  <a:srgbClr val="000000"/>
                </a:solidFill>
                <a:latin typeface="Tahoma"/>
                <a:cs typeface="Tahoma"/>
              </a:rPr>
              <a:t> </a:t>
            </a:r>
            <a:r>
              <a:rPr sz="1800" spc="136" dirty="0">
                <a:solidFill>
                  <a:srgbClr val="000000"/>
                </a:solidFill>
                <a:latin typeface="Tahoma"/>
                <a:cs typeface="Tahoma"/>
              </a:rPr>
              <a:t>el</a:t>
            </a:r>
            <a:r>
              <a:rPr sz="1800" spc="793" dirty="0">
                <a:solidFill>
                  <a:srgbClr val="000000"/>
                </a:solidFill>
                <a:latin typeface="Tahoma"/>
                <a:cs typeface="Tahoma"/>
              </a:rPr>
              <a:t> </a:t>
            </a:r>
            <a:r>
              <a:rPr sz="1800" spc="187" dirty="0">
                <a:solidFill>
                  <a:srgbClr val="000000"/>
                </a:solidFill>
                <a:latin typeface="Tahoma"/>
                <a:cs typeface="Tahoma"/>
              </a:rPr>
              <a:t>caso</a:t>
            </a:r>
            <a:r>
              <a:rPr sz="1800" spc="793" dirty="0">
                <a:solidFill>
                  <a:srgbClr val="000000"/>
                </a:solidFill>
                <a:latin typeface="Tahoma"/>
                <a:cs typeface="Tahoma"/>
              </a:rPr>
              <a:t> </a:t>
            </a:r>
            <a:r>
              <a:rPr sz="1800" spc="167" dirty="0">
                <a:solidFill>
                  <a:srgbClr val="000000"/>
                </a:solidFill>
                <a:latin typeface="Tahoma"/>
                <a:cs typeface="Tahoma"/>
              </a:rPr>
              <a:t>de</a:t>
            </a:r>
            <a:r>
              <a:rPr sz="1800" spc="793" dirty="0">
                <a:solidFill>
                  <a:srgbClr val="000000"/>
                </a:solidFill>
                <a:latin typeface="Tahoma"/>
                <a:cs typeface="Tahoma"/>
              </a:rPr>
              <a:t> </a:t>
            </a:r>
            <a:r>
              <a:rPr sz="1800" spc="220" dirty="0">
                <a:solidFill>
                  <a:srgbClr val="000000"/>
                </a:solidFill>
                <a:latin typeface="Tahoma"/>
                <a:cs typeface="Tahoma"/>
              </a:rPr>
              <a:t>trabajadoras</a:t>
            </a:r>
            <a:r>
              <a:rPr sz="1800" spc="37" dirty="0">
                <a:solidFill>
                  <a:srgbClr val="000000"/>
                </a:solidFill>
                <a:latin typeface="Tahoma"/>
                <a:cs typeface="Tahoma"/>
              </a:rPr>
              <a:t> </a:t>
            </a:r>
            <a:r>
              <a:rPr sz="1800" spc="203" dirty="0">
                <a:solidFill>
                  <a:srgbClr val="000000"/>
                </a:solidFill>
                <a:latin typeface="Tahoma"/>
                <a:cs typeface="Tahoma"/>
              </a:rPr>
              <a:t>aseguradas,</a:t>
            </a:r>
            <a:r>
              <a:rPr sz="1800" spc="350" dirty="0">
                <a:solidFill>
                  <a:srgbClr val="000000"/>
                </a:solidFill>
                <a:latin typeface="Tahoma"/>
                <a:cs typeface="Tahoma"/>
              </a:rPr>
              <a:t> </a:t>
            </a:r>
            <a:r>
              <a:rPr sz="1800" spc="136" dirty="0">
                <a:solidFill>
                  <a:srgbClr val="000000"/>
                </a:solidFill>
                <a:latin typeface="Tahoma"/>
                <a:cs typeface="Tahoma"/>
              </a:rPr>
              <a:t>el</a:t>
            </a:r>
            <a:r>
              <a:rPr sz="1800" spc="350" dirty="0">
                <a:solidFill>
                  <a:srgbClr val="000000"/>
                </a:solidFill>
                <a:latin typeface="Tahoma"/>
                <a:cs typeface="Tahoma"/>
              </a:rPr>
              <a:t> </a:t>
            </a:r>
            <a:r>
              <a:rPr sz="1800" spc="227" dirty="0">
                <a:solidFill>
                  <a:srgbClr val="000000"/>
                </a:solidFill>
                <a:latin typeface="Tahoma"/>
                <a:cs typeface="Tahoma"/>
              </a:rPr>
              <a:t>médico</a:t>
            </a:r>
            <a:r>
              <a:rPr sz="1800" spc="350" dirty="0">
                <a:solidFill>
                  <a:srgbClr val="000000"/>
                </a:solidFill>
                <a:latin typeface="Tahoma"/>
                <a:cs typeface="Tahoma"/>
              </a:rPr>
              <a:t> </a:t>
            </a:r>
            <a:r>
              <a:rPr sz="1800" spc="183" dirty="0">
                <a:solidFill>
                  <a:srgbClr val="000000"/>
                </a:solidFill>
                <a:latin typeface="Tahoma"/>
                <a:cs typeface="Tahoma"/>
              </a:rPr>
              <a:t>del</a:t>
            </a:r>
            <a:r>
              <a:rPr sz="1800" spc="350" dirty="0">
                <a:solidFill>
                  <a:srgbClr val="000000"/>
                </a:solidFill>
                <a:latin typeface="Tahoma"/>
                <a:cs typeface="Tahoma"/>
              </a:rPr>
              <a:t> </a:t>
            </a:r>
            <a:r>
              <a:rPr sz="1800" spc="133" dirty="0">
                <a:solidFill>
                  <a:srgbClr val="000000"/>
                </a:solidFill>
                <a:latin typeface="Tahoma"/>
                <a:cs typeface="Tahoma"/>
              </a:rPr>
              <a:t>IMSS</a:t>
            </a:r>
            <a:r>
              <a:rPr sz="1800" spc="350" dirty="0">
                <a:solidFill>
                  <a:srgbClr val="000000"/>
                </a:solidFill>
                <a:latin typeface="Tahoma"/>
                <a:cs typeface="Tahoma"/>
              </a:rPr>
              <a:t> </a:t>
            </a:r>
            <a:r>
              <a:rPr sz="1800" spc="136" dirty="0">
                <a:solidFill>
                  <a:srgbClr val="000000"/>
                </a:solidFill>
                <a:latin typeface="Tahoma"/>
                <a:cs typeface="Tahoma"/>
              </a:rPr>
              <a:t>le</a:t>
            </a:r>
            <a:r>
              <a:rPr sz="1800" spc="350" dirty="0">
                <a:solidFill>
                  <a:srgbClr val="000000"/>
                </a:solidFill>
                <a:latin typeface="Tahoma"/>
                <a:cs typeface="Tahoma"/>
              </a:rPr>
              <a:t> </a:t>
            </a:r>
            <a:r>
              <a:rPr sz="1800" spc="220" dirty="0">
                <a:solidFill>
                  <a:srgbClr val="000000"/>
                </a:solidFill>
                <a:latin typeface="Tahoma"/>
                <a:cs typeface="Tahoma"/>
              </a:rPr>
              <a:t>expedirá</a:t>
            </a:r>
            <a:r>
              <a:rPr sz="1800" spc="350" dirty="0">
                <a:solidFill>
                  <a:srgbClr val="000000"/>
                </a:solidFill>
                <a:latin typeface="Tahoma"/>
                <a:cs typeface="Tahoma"/>
              </a:rPr>
              <a:t> </a:t>
            </a:r>
            <a:r>
              <a:rPr sz="1800" spc="187" dirty="0">
                <a:solidFill>
                  <a:srgbClr val="000000"/>
                </a:solidFill>
                <a:latin typeface="Tahoma"/>
                <a:cs typeface="Tahoma"/>
              </a:rPr>
              <a:t>un</a:t>
            </a:r>
            <a:r>
              <a:rPr sz="1800" spc="350" dirty="0">
                <a:solidFill>
                  <a:srgbClr val="000000"/>
                </a:solidFill>
                <a:latin typeface="Tahoma"/>
                <a:cs typeface="Tahoma"/>
              </a:rPr>
              <a:t> </a:t>
            </a:r>
            <a:r>
              <a:rPr sz="1800" spc="210" dirty="0">
                <a:solidFill>
                  <a:srgbClr val="000000"/>
                </a:solidFill>
                <a:latin typeface="Tahoma"/>
                <a:cs typeface="Tahoma"/>
              </a:rPr>
              <a:t>certificado</a:t>
            </a:r>
            <a:r>
              <a:rPr sz="1800" spc="350" dirty="0">
                <a:solidFill>
                  <a:srgbClr val="000000"/>
                </a:solidFill>
                <a:latin typeface="Tahoma"/>
                <a:cs typeface="Tahoma"/>
              </a:rPr>
              <a:t> </a:t>
            </a:r>
            <a:r>
              <a:rPr sz="1800" spc="167" dirty="0">
                <a:solidFill>
                  <a:srgbClr val="000000"/>
                </a:solidFill>
                <a:latin typeface="Tahoma"/>
                <a:cs typeface="Tahoma"/>
              </a:rPr>
              <a:t>de</a:t>
            </a:r>
            <a:r>
              <a:rPr sz="1800" spc="350" dirty="0">
                <a:solidFill>
                  <a:srgbClr val="000000"/>
                </a:solidFill>
                <a:latin typeface="Tahoma"/>
                <a:cs typeface="Tahoma"/>
              </a:rPr>
              <a:t> </a:t>
            </a:r>
            <a:r>
              <a:rPr sz="1800" spc="220" dirty="0">
                <a:solidFill>
                  <a:srgbClr val="000000"/>
                </a:solidFill>
                <a:latin typeface="Tahoma"/>
                <a:cs typeface="Tahoma"/>
              </a:rPr>
              <a:t>incapacidad</a:t>
            </a:r>
            <a:r>
              <a:rPr sz="1800" spc="350" dirty="0">
                <a:solidFill>
                  <a:srgbClr val="000000"/>
                </a:solidFill>
                <a:latin typeface="Tahoma"/>
                <a:cs typeface="Tahoma"/>
              </a:rPr>
              <a:t> </a:t>
            </a:r>
            <a:r>
              <a:rPr sz="1800" spc="190" dirty="0">
                <a:solidFill>
                  <a:srgbClr val="000000"/>
                </a:solidFill>
                <a:latin typeface="Tahoma"/>
                <a:cs typeface="Tahoma"/>
              </a:rPr>
              <a:t>con</a:t>
            </a:r>
            <a:r>
              <a:rPr sz="1800" spc="350" dirty="0">
                <a:solidFill>
                  <a:srgbClr val="000000"/>
                </a:solidFill>
                <a:latin typeface="Tahoma"/>
                <a:cs typeface="Tahoma"/>
              </a:rPr>
              <a:t> </a:t>
            </a:r>
            <a:r>
              <a:rPr sz="1800" spc="136" dirty="0">
                <a:solidFill>
                  <a:srgbClr val="000000"/>
                </a:solidFill>
                <a:latin typeface="Tahoma"/>
                <a:cs typeface="Tahoma"/>
              </a:rPr>
              <a:t>el</a:t>
            </a:r>
            <a:r>
              <a:rPr sz="1800" spc="350" dirty="0">
                <a:solidFill>
                  <a:srgbClr val="000000"/>
                </a:solidFill>
                <a:latin typeface="Tahoma"/>
                <a:cs typeface="Tahoma"/>
              </a:rPr>
              <a:t> </a:t>
            </a:r>
            <a:r>
              <a:rPr sz="1800" spc="33" dirty="0">
                <a:solidFill>
                  <a:srgbClr val="000000"/>
                </a:solidFill>
                <a:latin typeface="Tahoma"/>
                <a:cs typeface="Tahoma"/>
              </a:rPr>
              <a:t>f</a:t>
            </a:r>
            <a:r>
              <a:rPr sz="1800" spc="-387" dirty="0">
                <a:solidFill>
                  <a:srgbClr val="000000"/>
                </a:solidFill>
                <a:latin typeface="Tahoma"/>
                <a:cs typeface="Tahoma"/>
              </a:rPr>
              <a:t> </a:t>
            </a:r>
            <a:r>
              <a:rPr sz="1800" spc="157" dirty="0">
                <a:solidFill>
                  <a:srgbClr val="000000"/>
                </a:solidFill>
                <a:latin typeface="Tahoma"/>
                <a:cs typeface="Tahoma"/>
              </a:rPr>
              <a:t>in</a:t>
            </a:r>
            <a:r>
              <a:rPr sz="1800" spc="350" dirty="0">
                <a:solidFill>
                  <a:srgbClr val="000000"/>
                </a:solidFill>
                <a:latin typeface="Tahoma"/>
                <a:cs typeface="Tahoma"/>
              </a:rPr>
              <a:t> </a:t>
            </a:r>
            <a:r>
              <a:rPr sz="1800" spc="167" dirty="0">
                <a:solidFill>
                  <a:srgbClr val="000000"/>
                </a:solidFill>
                <a:latin typeface="Tahoma"/>
                <a:cs typeface="Tahoma"/>
              </a:rPr>
              <a:t>de</a:t>
            </a:r>
            <a:r>
              <a:rPr sz="1800" spc="33" dirty="0">
                <a:solidFill>
                  <a:srgbClr val="000000"/>
                </a:solidFill>
                <a:latin typeface="Tahoma"/>
                <a:cs typeface="Tahoma"/>
              </a:rPr>
              <a:t> </a:t>
            </a:r>
            <a:r>
              <a:rPr sz="1800" spc="197" dirty="0">
                <a:solidFill>
                  <a:srgbClr val="000000"/>
                </a:solidFill>
                <a:latin typeface="Tahoma"/>
                <a:cs typeface="Tahoma"/>
              </a:rPr>
              <a:t>justificar</a:t>
            </a:r>
            <a:r>
              <a:rPr sz="1800" spc="257" dirty="0">
                <a:solidFill>
                  <a:srgbClr val="000000"/>
                </a:solidFill>
                <a:latin typeface="Tahoma"/>
                <a:cs typeface="Tahoma"/>
              </a:rPr>
              <a:t> </a:t>
            </a:r>
            <a:r>
              <a:rPr sz="1800" spc="163" dirty="0">
                <a:solidFill>
                  <a:srgbClr val="000000"/>
                </a:solidFill>
                <a:latin typeface="Tahoma"/>
                <a:cs typeface="Tahoma"/>
              </a:rPr>
              <a:t>su</a:t>
            </a:r>
            <a:r>
              <a:rPr sz="1800" spc="257" dirty="0">
                <a:solidFill>
                  <a:srgbClr val="000000"/>
                </a:solidFill>
                <a:latin typeface="Tahoma"/>
                <a:cs typeface="Tahoma"/>
              </a:rPr>
              <a:t> </a:t>
            </a:r>
            <a:r>
              <a:rPr sz="1800" spc="210" dirty="0">
                <a:solidFill>
                  <a:srgbClr val="000000"/>
                </a:solidFill>
                <a:latin typeface="Tahoma"/>
                <a:cs typeface="Tahoma"/>
              </a:rPr>
              <a:t>ausencia</a:t>
            </a:r>
            <a:r>
              <a:rPr sz="1800" spc="257" dirty="0">
                <a:solidFill>
                  <a:srgbClr val="000000"/>
                </a:solidFill>
                <a:latin typeface="Tahoma"/>
                <a:cs typeface="Tahoma"/>
              </a:rPr>
              <a:t> </a:t>
            </a:r>
            <a:r>
              <a:rPr sz="1800" spc="163" dirty="0">
                <a:solidFill>
                  <a:srgbClr val="000000"/>
                </a:solidFill>
                <a:latin typeface="Tahoma"/>
                <a:cs typeface="Tahoma"/>
              </a:rPr>
              <a:t>en</a:t>
            </a:r>
            <a:r>
              <a:rPr sz="1800" spc="257" dirty="0">
                <a:solidFill>
                  <a:srgbClr val="000000"/>
                </a:solidFill>
                <a:latin typeface="Tahoma"/>
                <a:cs typeface="Tahoma"/>
              </a:rPr>
              <a:t> </a:t>
            </a:r>
            <a:r>
              <a:rPr sz="1800" spc="136" dirty="0">
                <a:solidFill>
                  <a:srgbClr val="000000"/>
                </a:solidFill>
                <a:latin typeface="Tahoma"/>
                <a:cs typeface="Tahoma"/>
              </a:rPr>
              <a:t>el</a:t>
            </a:r>
            <a:r>
              <a:rPr sz="1800" spc="257" dirty="0">
                <a:solidFill>
                  <a:srgbClr val="000000"/>
                </a:solidFill>
                <a:latin typeface="Tahoma"/>
                <a:cs typeface="Tahoma"/>
              </a:rPr>
              <a:t> </a:t>
            </a:r>
            <a:r>
              <a:rPr sz="1800" spc="203" dirty="0">
                <a:solidFill>
                  <a:srgbClr val="000000"/>
                </a:solidFill>
                <a:latin typeface="Tahoma"/>
                <a:cs typeface="Tahoma"/>
              </a:rPr>
              <a:t>trabajo</a:t>
            </a:r>
            <a:r>
              <a:rPr sz="1800" spc="257" dirty="0">
                <a:solidFill>
                  <a:srgbClr val="000000"/>
                </a:solidFill>
                <a:latin typeface="Tahoma"/>
                <a:cs typeface="Tahoma"/>
              </a:rPr>
              <a:t> </a:t>
            </a:r>
            <a:r>
              <a:rPr sz="1800" spc="223" dirty="0">
                <a:solidFill>
                  <a:srgbClr val="000000"/>
                </a:solidFill>
                <a:latin typeface="Tahoma"/>
                <a:cs typeface="Tahoma"/>
              </a:rPr>
              <a:t>durante</a:t>
            </a:r>
            <a:r>
              <a:rPr sz="1800" spc="257" dirty="0">
                <a:solidFill>
                  <a:srgbClr val="000000"/>
                </a:solidFill>
                <a:latin typeface="Tahoma"/>
                <a:cs typeface="Tahoma"/>
              </a:rPr>
              <a:t> </a:t>
            </a:r>
            <a:r>
              <a:rPr sz="1800" spc="183" dirty="0">
                <a:solidFill>
                  <a:srgbClr val="000000"/>
                </a:solidFill>
                <a:latin typeface="Tahoma"/>
                <a:cs typeface="Tahoma"/>
              </a:rPr>
              <a:t>los</a:t>
            </a:r>
            <a:r>
              <a:rPr sz="1800" spc="257" dirty="0">
                <a:solidFill>
                  <a:srgbClr val="000000"/>
                </a:solidFill>
                <a:latin typeface="Tahoma"/>
                <a:cs typeface="Tahoma"/>
              </a:rPr>
              <a:t> </a:t>
            </a:r>
            <a:r>
              <a:rPr sz="1800" spc="193" dirty="0">
                <a:solidFill>
                  <a:srgbClr val="000000"/>
                </a:solidFill>
                <a:latin typeface="Tahoma"/>
                <a:cs typeface="Tahoma"/>
              </a:rPr>
              <a:t>días</a:t>
            </a:r>
            <a:r>
              <a:rPr sz="1800" spc="257" dirty="0">
                <a:solidFill>
                  <a:srgbClr val="000000"/>
                </a:solidFill>
                <a:latin typeface="Tahoma"/>
                <a:cs typeface="Tahoma"/>
              </a:rPr>
              <a:t> </a:t>
            </a:r>
            <a:r>
              <a:rPr sz="1800" spc="203" dirty="0">
                <a:solidFill>
                  <a:srgbClr val="000000"/>
                </a:solidFill>
                <a:latin typeface="Tahoma"/>
                <a:cs typeface="Tahoma"/>
              </a:rPr>
              <a:t>que</a:t>
            </a:r>
            <a:r>
              <a:rPr sz="1800" spc="257" dirty="0">
                <a:solidFill>
                  <a:srgbClr val="000000"/>
                </a:solidFill>
                <a:latin typeface="Tahoma"/>
                <a:cs typeface="Tahoma"/>
              </a:rPr>
              <a:t> </a:t>
            </a:r>
            <a:r>
              <a:rPr sz="1800" spc="223" dirty="0">
                <a:solidFill>
                  <a:srgbClr val="000000"/>
                </a:solidFill>
                <a:latin typeface="Tahoma"/>
                <a:cs typeface="Tahoma"/>
              </a:rPr>
              <a:t>requiera</a:t>
            </a:r>
            <a:r>
              <a:rPr sz="1800" spc="257" dirty="0">
                <a:solidFill>
                  <a:srgbClr val="000000"/>
                </a:solidFill>
                <a:latin typeface="Tahoma"/>
                <a:cs typeface="Tahoma"/>
              </a:rPr>
              <a:t> </a:t>
            </a:r>
            <a:r>
              <a:rPr sz="1800" spc="207" dirty="0">
                <a:solidFill>
                  <a:srgbClr val="000000"/>
                </a:solidFill>
                <a:latin typeface="Tahoma"/>
                <a:cs typeface="Tahoma"/>
              </a:rPr>
              <a:t>para</a:t>
            </a:r>
            <a:r>
              <a:rPr sz="1800" spc="257" dirty="0">
                <a:solidFill>
                  <a:srgbClr val="000000"/>
                </a:solidFill>
                <a:latin typeface="Tahoma"/>
                <a:cs typeface="Tahoma"/>
              </a:rPr>
              <a:t> </a:t>
            </a:r>
            <a:r>
              <a:rPr sz="1800" spc="163" dirty="0">
                <a:solidFill>
                  <a:srgbClr val="000000"/>
                </a:solidFill>
                <a:latin typeface="Tahoma"/>
                <a:cs typeface="Tahoma"/>
              </a:rPr>
              <a:t>su</a:t>
            </a:r>
            <a:r>
              <a:rPr sz="1800" spc="257" dirty="0">
                <a:solidFill>
                  <a:srgbClr val="000000"/>
                </a:solidFill>
                <a:latin typeface="Tahoma"/>
                <a:cs typeface="Tahoma"/>
              </a:rPr>
              <a:t> </a:t>
            </a:r>
            <a:r>
              <a:rPr sz="1800" spc="217" dirty="0">
                <a:solidFill>
                  <a:srgbClr val="000000"/>
                </a:solidFill>
                <a:latin typeface="Tahoma"/>
                <a:cs typeface="Tahoma"/>
              </a:rPr>
              <a:t>recuperación.</a:t>
            </a:r>
            <a:endParaRPr sz="1800">
              <a:latin typeface="Tahoma"/>
              <a:cs typeface="Tahoma"/>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grpSp>
        <p:nvGrpSpPr>
          <p:cNvPr id="3" name="object 3"/>
          <p:cNvGrpSpPr/>
          <p:nvPr/>
        </p:nvGrpSpPr>
        <p:grpSpPr>
          <a:xfrm>
            <a:off x="222145" y="426721"/>
            <a:ext cx="10360660" cy="6258983"/>
            <a:chOff x="333217" y="640080"/>
            <a:chExt cx="15540990" cy="9388475"/>
          </a:xfrm>
        </p:grpSpPr>
        <p:pic>
          <p:nvPicPr>
            <p:cNvPr id="4" name="object 4"/>
            <p:cNvPicPr/>
            <p:nvPr/>
          </p:nvPicPr>
          <p:blipFill>
            <a:blip r:embed="rId2" cstate="print"/>
            <a:stretch>
              <a:fillRect/>
            </a:stretch>
          </p:blipFill>
          <p:spPr>
            <a:xfrm>
              <a:off x="333217" y="2737196"/>
              <a:ext cx="9722611" cy="7291295"/>
            </a:xfrm>
            <a:prstGeom prst="rect">
              <a:avLst/>
            </a:prstGeom>
          </p:spPr>
        </p:pic>
        <p:pic>
          <p:nvPicPr>
            <p:cNvPr id="5" name="object 5"/>
            <p:cNvPicPr/>
            <p:nvPr/>
          </p:nvPicPr>
          <p:blipFill>
            <a:blip r:embed="rId3" cstate="print"/>
            <a:stretch>
              <a:fillRect/>
            </a:stretch>
          </p:blipFill>
          <p:spPr>
            <a:xfrm>
              <a:off x="1716023" y="640080"/>
              <a:ext cx="14157959" cy="2069591"/>
            </a:xfrm>
            <a:prstGeom prst="rect">
              <a:avLst/>
            </a:prstGeom>
          </p:spPr>
        </p:pic>
      </p:grpSp>
      <p:sp>
        <p:nvSpPr>
          <p:cNvPr id="7" name="object 7"/>
          <p:cNvSpPr txBox="1"/>
          <p:nvPr/>
        </p:nvSpPr>
        <p:spPr>
          <a:xfrm>
            <a:off x="6971454" y="2781421"/>
            <a:ext cx="5010150" cy="1957117"/>
          </a:xfrm>
          <a:prstGeom prst="rect">
            <a:avLst/>
          </a:prstGeom>
        </p:spPr>
        <p:txBody>
          <a:bodyPr vert="horz" wrap="square" lIns="0" tIns="8043" rIns="0" bIns="0" rtlCol="0">
            <a:spAutoFit/>
          </a:bodyPr>
          <a:lstStyle/>
          <a:p>
            <a:pPr marL="8467" marR="3387" algn="just" defTabSz="609630">
              <a:lnSpc>
                <a:spcPct val="114300"/>
              </a:lnSpc>
              <a:spcBef>
                <a:spcPts val="63"/>
              </a:spcBef>
            </a:pPr>
            <a:r>
              <a:rPr sz="2267" kern="0" spc="253" dirty="0">
                <a:solidFill>
                  <a:sysClr val="windowText" lastClr="000000"/>
                </a:solidFill>
                <a:latin typeface="Tahoma"/>
                <a:cs typeface="Tahoma"/>
              </a:rPr>
              <a:t>Seguro</a:t>
            </a:r>
            <a:r>
              <a:rPr sz="2267" kern="0" spc="240" dirty="0">
                <a:solidFill>
                  <a:sysClr val="windowText" lastClr="000000"/>
                </a:solidFill>
                <a:latin typeface="Tahoma"/>
                <a:cs typeface="Tahoma"/>
              </a:rPr>
              <a:t>  </a:t>
            </a:r>
            <a:r>
              <a:rPr sz="2267" kern="0" spc="217" dirty="0">
                <a:solidFill>
                  <a:sysClr val="windowText" lastClr="000000"/>
                </a:solidFill>
                <a:latin typeface="Tahoma"/>
                <a:cs typeface="Tahoma"/>
              </a:rPr>
              <a:t>Social,</a:t>
            </a:r>
            <a:r>
              <a:rPr sz="2267" kern="0" spc="240" dirty="0">
                <a:solidFill>
                  <a:sysClr val="windowText" lastClr="000000"/>
                </a:solidFill>
                <a:latin typeface="Tahoma"/>
                <a:cs typeface="Tahoma"/>
              </a:rPr>
              <a:t>  </a:t>
            </a:r>
            <a:r>
              <a:rPr sz="2267" kern="0" spc="173" dirty="0">
                <a:solidFill>
                  <a:sysClr val="windowText" lastClr="000000"/>
                </a:solidFill>
                <a:latin typeface="Tahoma"/>
                <a:cs typeface="Tahoma"/>
              </a:rPr>
              <a:t>la</a:t>
            </a:r>
            <a:r>
              <a:rPr sz="2267" kern="0" spc="240" dirty="0">
                <a:solidFill>
                  <a:sysClr val="windowText" lastClr="000000"/>
                </a:solidFill>
                <a:latin typeface="Tahoma"/>
                <a:cs typeface="Tahoma"/>
              </a:rPr>
              <a:t>  </a:t>
            </a:r>
            <a:r>
              <a:rPr sz="2267" kern="0" spc="280" dirty="0">
                <a:solidFill>
                  <a:sysClr val="windowText" lastClr="000000"/>
                </a:solidFill>
                <a:latin typeface="Tahoma"/>
                <a:cs typeface="Tahoma"/>
              </a:rPr>
              <a:t>incapacidad </a:t>
            </a:r>
            <a:r>
              <a:rPr sz="2267" kern="0" spc="260" dirty="0">
                <a:solidFill>
                  <a:sysClr val="windowText" lastClr="000000"/>
                </a:solidFill>
                <a:latin typeface="Tahoma"/>
                <a:cs typeface="Tahoma"/>
              </a:rPr>
              <a:t>genera</a:t>
            </a:r>
            <a:r>
              <a:rPr sz="2267" kern="0" spc="60" dirty="0">
                <a:solidFill>
                  <a:sysClr val="windowText" lastClr="000000"/>
                </a:solidFill>
                <a:latin typeface="Tahoma"/>
                <a:cs typeface="Tahoma"/>
              </a:rPr>
              <a:t>  </a:t>
            </a:r>
            <a:r>
              <a:rPr sz="2267" kern="0" spc="180" dirty="0">
                <a:solidFill>
                  <a:sysClr val="windowText" lastClr="000000"/>
                </a:solidFill>
                <a:latin typeface="Tahoma"/>
                <a:cs typeface="Tahoma"/>
              </a:rPr>
              <a:t>el</a:t>
            </a:r>
            <a:r>
              <a:rPr sz="2267" kern="0" spc="63" dirty="0">
                <a:solidFill>
                  <a:sysClr val="windowText" lastClr="000000"/>
                </a:solidFill>
                <a:latin typeface="Tahoma"/>
                <a:cs typeface="Tahoma"/>
              </a:rPr>
              <a:t>  </a:t>
            </a:r>
            <a:r>
              <a:rPr sz="2267" kern="0" spc="289" dirty="0">
                <a:solidFill>
                  <a:sysClr val="windowText" lastClr="000000"/>
                </a:solidFill>
                <a:latin typeface="Tahoma"/>
                <a:cs typeface="Tahoma"/>
              </a:rPr>
              <a:t>derecho</a:t>
            </a:r>
            <a:r>
              <a:rPr sz="2267" kern="0" spc="60" dirty="0">
                <a:solidFill>
                  <a:sysClr val="windowText" lastClr="000000"/>
                </a:solidFill>
                <a:latin typeface="Tahoma"/>
                <a:cs typeface="Tahoma"/>
              </a:rPr>
              <a:t>  </a:t>
            </a:r>
            <a:r>
              <a:rPr sz="2267" kern="0" spc="173" dirty="0">
                <a:solidFill>
                  <a:sysClr val="windowText" lastClr="000000"/>
                </a:solidFill>
                <a:latin typeface="Tahoma"/>
                <a:cs typeface="Tahoma"/>
              </a:rPr>
              <a:t>al</a:t>
            </a:r>
            <a:r>
              <a:rPr sz="2267" kern="0" spc="63" dirty="0">
                <a:solidFill>
                  <a:sysClr val="windowText" lastClr="000000"/>
                </a:solidFill>
                <a:latin typeface="Tahoma"/>
                <a:cs typeface="Tahoma"/>
              </a:rPr>
              <a:t>  </a:t>
            </a:r>
            <a:r>
              <a:rPr sz="2267" kern="0" spc="250" dirty="0">
                <a:solidFill>
                  <a:sysClr val="windowText" lastClr="000000"/>
                </a:solidFill>
                <a:latin typeface="Tahoma"/>
                <a:cs typeface="Tahoma"/>
              </a:rPr>
              <a:t>pago</a:t>
            </a:r>
            <a:r>
              <a:rPr sz="2267" kern="0" spc="63" dirty="0">
                <a:solidFill>
                  <a:sysClr val="windowText" lastClr="000000"/>
                </a:solidFill>
                <a:latin typeface="Tahoma"/>
                <a:cs typeface="Tahoma"/>
              </a:rPr>
              <a:t>  </a:t>
            </a:r>
            <a:r>
              <a:rPr sz="2267" kern="0" spc="203" dirty="0">
                <a:solidFill>
                  <a:sysClr val="windowText" lastClr="000000"/>
                </a:solidFill>
                <a:latin typeface="Tahoma"/>
                <a:cs typeface="Tahoma"/>
              </a:rPr>
              <a:t>de </a:t>
            </a:r>
            <a:r>
              <a:rPr sz="2267" kern="0" spc="237" dirty="0">
                <a:solidFill>
                  <a:sysClr val="windowText" lastClr="000000"/>
                </a:solidFill>
                <a:latin typeface="Tahoma"/>
                <a:cs typeface="Tahoma"/>
              </a:rPr>
              <a:t>un</a:t>
            </a:r>
            <a:r>
              <a:rPr sz="2267" kern="0" spc="277" dirty="0">
                <a:solidFill>
                  <a:sysClr val="windowText" lastClr="000000"/>
                </a:solidFill>
                <a:latin typeface="Tahoma"/>
                <a:cs typeface="Tahoma"/>
              </a:rPr>
              <a:t>   subsidio.</a:t>
            </a:r>
            <a:r>
              <a:rPr sz="2267" kern="0" spc="280" dirty="0">
                <a:solidFill>
                  <a:sysClr val="windowText" lastClr="000000"/>
                </a:solidFill>
                <a:latin typeface="Tahoma"/>
                <a:cs typeface="Tahoma"/>
              </a:rPr>
              <a:t>   </a:t>
            </a:r>
            <a:r>
              <a:rPr sz="2267" kern="0" spc="233" dirty="0">
                <a:solidFill>
                  <a:sysClr val="windowText" lastClr="000000"/>
                </a:solidFill>
                <a:latin typeface="Tahoma"/>
                <a:cs typeface="Tahoma"/>
              </a:rPr>
              <a:t>Los</a:t>
            </a:r>
            <a:r>
              <a:rPr sz="2267" kern="0" spc="277" dirty="0">
                <a:solidFill>
                  <a:sysClr val="windowText" lastClr="000000"/>
                </a:solidFill>
                <a:latin typeface="Tahoma"/>
                <a:cs typeface="Tahoma"/>
              </a:rPr>
              <a:t>   </a:t>
            </a:r>
            <a:r>
              <a:rPr sz="2267" kern="0" spc="267" dirty="0">
                <a:solidFill>
                  <a:sysClr val="windowText" lastClr="000000"/>
                </a:solidFill>
                <a:latin typeface="Tahoma"/>
                <a:cs typeface="Tahoma"/>
              </a:rPr>
              <a:t>tipos</a:t>
            </a:r>
            <a:r>
              <a:rPr sz="2267" kern="0" spc="280" dirty="0">
                <a:solidFill>
                  <a:sysClr val="windowText" lastClr="000000"/>
                </a:solidFill>
                <a:latin typeface="Tahoma"/>
                <a:cs typeface="Tahoma"/>
              </a:rPr>
              <a:t>   </a:t>
            </a:r>
            <a:r>
              <a:rPr sz="2267" kern="0" spc="197" dirty="0">
                <a:solidFill>
                  <a:sysClr val="windowText" lastClr="000000"/>
                </a:solidFill>
                <a:latin typeface="Tahoma"/>
                <a:cs typeface="Tahoma"/>
              </a:rPr>
              <a:t>de </a:t>
            </a:r>
            <a:r>
              <a:rPr sz="2267" kern="0" spc="293" dirty="0">
                <a:solidFill>
                  <a:sysClr val="windowText" lastClr="000000"/>
                </a:solidFill>
                <a:latin typeface="Tahoma"/>
                <a:cs typeface="Tahoma"/>
              </a:rPr>
              <a:t>subsidios</a:t>
            </a:r>
            <a:r>
              <a:rPr sz="2267" kern="0" spc="-20" dirty="0">
                <a:solidFill>
                  <a:sysClr val="windowText" lastClr="000000"/>
                </a:solidFill>
                <a:latin typeface="Tahoma"/>
                <a:cs typeface="Tahoma"/>
              </a:rPr>
              <a:t>  </a:t>
            </a:r>
            <a:r>
              <a:rPr sz="2267" kern="0" dirty="0">
                <a:solidFill>
                  <a:sysClr val="windowText" lastClr="000000"/>
                </a:solidFill>
                <a:latin typeface="Tahoma"/>
                <a:cs typeface="Tahoma"/>
              </a:rPr>
              <a:t>y</a:t>
            </a:r>
            <a:r>
              <a:rPr sz="2267" kern="0" spc="-20" dirty="0">
                <a:solidFill>
                  <a:sysClr val="windowText" lastClr="000000"/>
                </a:solidFill>
                <a:latin typeface="Tahoma"/>
                <a:cs typeface="Tahoma"/>
              </a:rPr>
              <a:t>  </a:t>
            </a:r>
            <a:r>
              <a:rPr sz="2267" kern="0" spc="237" dirty="0">
                <a:solidFill>
                  <a:sysClr val="windowText" lastClr="000000"/>
                </a:solidFill>
                <a:latin typeface="Tahoma"/>
                <a:cs typeface="Tahoma"/>
              </a:rPr>
              <a:t>sus</a:t>
            </a:r>
            <a:r>
              <a:rPr sz="2267" kern="0" spc="-20" dirty="0">
                <a:solidFill>
                  <a:sysClr val="windowText" lastClr="000000"/>
                </a:solidFill>
                <a:latin typeface="Tahoma"/>
                <a:cs typeface="Tahoma"/>
              </a:rPr>
              <a:t>  </a:t>
            </a:r>
            <a:r>
              <a:rPr sz="2267" kern="0" spc="263" dirty="0">
                <a:solidFill>
                  <a:sysClr val="windowText" lastClr="000000"/>
                </a:solidFill>
                <a:latin typeface="Tahoma"/>
                <a:cs typeface="Tahoma"/>
              </a:rPr>
              <a:t>características </a:t>
            </a:r>
            <a:r>
              <a:rPr sz="2267" kern="0" spc="270" dirty="0">
                <a:solidFill>
                  <a:sysClr val="windowText" lastClr="000000"/>
                </a:solidFill>
                <a:latin typeface="Tahoma"/>
                <a:cs typeface="Tahoma"/>
              </a:rPr>
              <a:t>generales</a:t>
            </a:r>
            <a:r>
              <a:rPr sz="2267" kern="0" spc="343" dirty="0">
                <a:solidFill>
                  <a:sysClr val="windowText" lastClr="000000"/>
                </a:solidFill>
                <a:latin typeface="Tahoma"/>
                <a:cs typeface="Tahoma"/>
              </a:rPr>
              <a:t> </a:t>
            </a:r>
            <a:r>
              <a:rPr sz="2267" kern="0" spc="257" dirty="0">
                <a:solidFill>
                  <a:sysClr val="windowText" lastClr="000000"/>
                </a:solidFill>
                <a:latin typeface="Tahoma"/>
                <a:cs typeface="Tahoma"/>
              </a:rPr>
              <a:t>son</a:t>
            </a:r>
            <a:r>
              <a:rPr sz="2267" kern="0" spc="347" dirty="0">
                <a:solidFill>
                  <a:sysClr val="windowText" lastClr="000000"/>
                </a:solidFill>
                <a:latin typeface="Tahoma"/>
                <a:cs typeface="Tahoma"/>
              </a:rPr>
              <a:t> </a:t>
            </a:r>
            <a:r>
              <a:rPr sz="2267" kern="0" spc="233" dirty="0">
                <a:solidFill>
                  <a:sysClr val="windowText" lastClr="000000"/>
                </a:solidFill>
                <a:latin typeface="Tahoma"/>
                <a:cs typeface="Tahoma"/>
              </a:rPr>
              <a:t>los</a:t>
            </a:r>
            <a:r>
              <a:rPr sz="2267" kern="0" spc="343" dirty="0">
                <a:solidFill>
                  <a:sysClr val="windowText" lastClr="000000"/>
                </a:solidFill>
                <a:latin typeface="Tahoma"/>
                <a:cs typeface="Tahoma"/>
              </a:rPr>
              <a:t> </a:t>
            </a:r>
            <a:r>
              <a:rPr sz="2267" kern="0" spc="240" dirty="0">
                <a:solidFill>
                  <a:sysClr val="windowText" lastClr="000000"/>
                </a:solidFill>
                <a:latin typeface="Tahoma"/>
                <a:cs typeface="Tahoma"/>
              </a:rPr>
              <a:t>siguientes:</a:t>
            </a:r>
            <a:endParaRPr sz="2267" kern="0">
              <a:solidFill>
                <a:sysClr val="windowText" lastClr="000000"/>
              </a:solidFill>
              <a:latin typeface="Tahoma"/>
              <a:cs typeface="Tahoma"/>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92899"/>
            <a:ext cx="12192000" cy="1187450"/>
            <a:chOff x="0" y="439348"/>
            <a:chExt cx="18288000" cy="1781175"/>
          </a:xfrm>
        </p:grpSpPr>
        <p:sp>
          <p:nvSpPr>
            <p:cNvPr id="3" name="object 3"/>
            <p:cNvSpPr/>
            <p:nvPr/>
          </p:nvSpPr>
          <p:spPr>
            <a:xfrm>
              <a:off x="0" y="439348"/>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384047" y="624840"/>
              <a:ext cx="16806671" cy="1527047"/>
            </a:xfrm>
            <a:prstGeom prst="rect">
              <a:avLst/>
            </a:prstGeom>
          </p:spPr>
        </p:pic>
      </p:grpSp>
      <p:sp>
        <p:nvSpPr>
          <p:cNvPr id="5" name="object 5"/>
          <p:cNvSpPr txBox="1"/>
          <p:nvPr/>
        </p:nvSpPr>
        <p:spPr>
          <a:xfrm>
            <a:off x="254554" y="1670639"/>
            <a:ext cx="11659870" cy="4194183"/>
          </a:xfrm>
          <a:prstGeom prst="rect">
            <a:avLst/>
          </a:prstGeom>
        </p:spPr>
        <p:txBody>
          <a:bodyPr vert="horz" wrap="square" lIns="0" tIns="8467" rIns="0" bIns="0" rtlCol="0">
            <a:spAutoFit/>
          </a:bodyPr>
          <a:lstStyle/>
          <a:p>
            <a:pPr marL="8467" marR="289574" algn="just" defTabSz="609630">
              <a:lnSpc>
                <a:spcPct val="113799"/>
              </a:lnSpc>
              <a:spcBef>
                <a:spcPts val="67"/>
              </a:spcBef>
            </a:pPr>
            <a:r>
              <a:rPr sz="1867" kern="0" spc="230" dirty="0">
                <a:solidFill>
                  <a:sysClr val="windowText" lastClr="000000"/>
                </a:solidFill>
                <a:latin typeface="Tahoma"/>
                <a:cs typeface="Tahoma"/>
              </a:rPr>
              <a:t>Cuando</a:t>
            </a:r>
            <a:r>
              <a:rPr sz="1867" kern="0" spc="163" dirty="0">
                <a:solidFill>
                  <a:sysClr val="windowText" lastClr="000000"/>
                </a:solidFill>
                <a:latin typeface="Tahoma"/>
                <a:cs typeface="Tahoma"/>
              </a:rPr>
              <a:t>  </a:t>
            </a:r>
            <a:r>
              <a:rPr sz="1867" kern="0" spc="213" dirty="0">
                <a:solidFill>
                  <a:sysClr val="windowText" lastClr="000000"/>
                </a:solidFill>
                <a:latin typeface="Tahoma"/>
                <a:cs typeface="Tahoma"/>
              </a:rPr>
              <a:t>por</a:t>
            </a:r>
            <a:r>
              <a:rPr sz="1867" kern="0" spc="163" dirty="0">
                <a:solidFill>
                  <a:sysClr val="windowText" lastClr="000000"/>
                </a:solidFill>
                <a:latin typeface="Tahoma"/>
                <a:cs typeface="Tahoma"/>
              </a:rPr>
              <a:t>  </a:t>
            </a:r>
            <a:r>
              <a:rPr sz="1867" kern="0" spc="217" dirty="0">
                <a:solidFill>
                  <a:sysClr val="windowText" lastClr="000000"/>
                </a:solidFill>
                <a:latin typeface="Tahoma"/>
                <a:cs typeface="Tahoma"/>
              </a:rPr>
              <a:t>ausencias</a:t>
            </a:r>
            <a:r>
              <a:rPr sz="1867" kern="0" spc="167" dirty="0">
                <a:solidFill>
                  <a:sysClr val="windowText" lastClr="000000"/>
                </a:solidFill>
                <a:latin typeface="Tahoma"/>
                <a:cs typeface="Tahoma"/>
              </a:rPr>
              <a:t>  </a:t>
            </a:r>
            <a:r>
              <a:rPr sz="1867" kern="0" spc="187" dirty="0">
                <a:solidFill>
                  <a:sysClr val="windowText" lastClr="000000"/>
                </a:solidFill>
                <a:latin typeface="Tahoma"/>
                <a:cs typeface="Tahoma"/>
              </a:rPr>
              <a:t>del</a:t>
            </a:r>
            <a:r>
              <a:rPr sz="1867" kern="0" spc="163" dirty="0">
                <a:solidFill>
                  <a:sysClr val="windowText" lastClr="000000"/>
                </a:solidFill>
                <a:latin typeface="Tahoma"/>
                <a:cs typeface="Tahoma"/>
              </a:rPr>
              <a:t>  </a:t>
            </a:r>
            <a:r>
              <a:rPr sz="1867" kern="0" spc="220" dirty="0">
                <a:solidFill>
                  <a:sysClr val="windowText" lastClr="000000"/>
                </a:solidFill>
                <a:latin typeface="Tahoma"/>
                <a:cs typeface="Tahoma"/>
              </a:rPr>
              <a:t>trabajador</a:t>
            </a:r>
            <a:r>
              <a:rPr sz="1867" kern="0" spc="167" dirty="0">
                <a:solidFill>
                  <a:sysClr val="windowText" lastClr="000000"/>
                </a:solidFill>
                <a:latin typeface="Tahoma"/>
                <a:cs typeface="Tahoma"/>
              </a:rPr>
              <a:t>  </a:t>
            </a:r>
            <a:r>
              <a:rPr sz="1867" kern="0" spc="47" dirty="0">
                <a:solidFill>
                  <a:sysClr val="windowText" lastClr="000000"/>
                </a:solidFill>
                <a:latin typeface="Tahoma"/>
                <a:cs typeface="Tahoma"/>
              </a:rPr>
              <a:t>a</a:t>
            </a:r>
            <a:r>
              <a:rPr sz="1867" kern="0" spc="163" dirty="0">
                <a:solidFill>
                  <a:sysClr val="windowText" lastClr="000000"/>
                </a:solidFill>
                <a:latin typeface="Tahoma"/>
                <a:cs typeface="Tahoma"/>
              </a:rPr>
              <a:t>  </a:t>
            </a:r>
            <a:r>
              <a:rPr sz="1867" kern="0" spc="183" dirty="0">
                <a:solidFill>
                  <a:sysClr val="windowText" lastClr="000000"/>
                </a:solidFill>
                <a:latin typeface="Tahoma"/>
                <a:cs typeface="Tahoma"/>
              </a:rPr>
              <a:t>sus</a:t>
            </a:r>
            <a:r>
              <a:rPr sz="1867" kern="0" spc="167" dirty="0">
                <a:solidFill>
                  <a:sysClr val="windowText" lastClr="000000"/>
                </a:solidFill>
                <a:latin typeface="Tahoma"/>
                <a:cs typeface="Tahoma"/>
              </a:rPr>
              <a:t>  </a:t>
            </a:r>
            <a:r>
              <a:rPr sz="1867" kern="0" spc="223" dirty="0">
                <a:solidFill>
                  <a:sysClr val="windowText" lastClr="000000"/>
                </a:solidFill>
                <a:latin typeface="Tahoma"/>
                <a:cs typeface="Tahoma"/>
              </a:rPr>
              <a:t>labores</a:t>
            </a:r>
            <a:r>
              <a:rPr sz="1867" kern="0" spc="163" dirty="0">
                <a:solidFill>
                  <a:sysClr val="windowText" lastClr="000000"/>
                </a:solidFill>
                <a:latin typeface="Tahoma"/>
                <a:cs typeface="Tahoma"/>
              </a:rPr>
              <a:t>  </a:t>
            </a:r>
            <a:r>
              <a:rPr sz="1867" kern="0" spc="187" dirty="0">
                <a:solidFill>
                  <a:sysClr val="windowText" lastClr="000000"/>
                </a:solidFill>
                <a:latin typeface="Tahoma"/>
                <a:cs typeface="Tahoma"/>
              </a:rPr>
              <a:t>no</a:t>
            </a:r>
            <a:r>
              <a:rPr sz="1867" kern="0" spc="167" dirty="0">
                <a:solidFill>
                  <a:sysClr val="windowText" lastClr="000000"/>
                </a:solidFill>
                <a:latin typeface="Tahoma"/>
                <a:cs typeface="Tahoma"/>
              </a:rPr>
              <a:t>  </a:t>
            </a:r>
            <a:r>
              <a:rPr sz="1867" kern="0" spc="143" dirty="0">
                <a:solidFill>
                  <a:sysClr val="windowText" lastClr="000000"/>
                </a:solidFill>
                <a:latin typeface="Tahoma"/>
                <a:cs typeface="Tahoma"/>
              </a:rPr>
              <a:t>se</a:t>
            </a:r>
            <a:r>
              <a:rPr sz="1867" kern="0" spc="163" dirty="0">
                <a:solidFill>
                  <a:sysClr val="windowText" lastClr="000000"/>
                </a:solidFill>
                <a:latin typeface="Tahoma"/>
                <a:cs typeface="Tahoma"/>
              </a:rPr>
              <a:t>  </a:t>
            </a:r>
            <a:r>
              <a:rPr sz="1867" kern="0" spc="210" dirty="0">
                <a:solidFill>
                  <a:sysClr val="windowText" lastClr="000000"/>
                </a:solidFill>
                <a:latin typeface="Tahoma"/>
                <a:cs typeface="Tahoma"/>
              </a:rPr>
              <a:t>paguen</a:t>
            </a:r>
            <a:r>
              <a:rPr sz="1867" kern="0" spc="167" dirty="0">
                <a:solidFill>
                  <a:sysClr val="windowText" lastClr="000000"/>
                </a:solidFill>
                <a:latin typeface="Tahoma"/>
                <a:cs typeface="Tahoma"/>
              </a:rPr>
              <a:t>  </a:t>
            </a:r>
            <a:r>
              <a:rPr sz="1867" kern="0" spc="217" dirty="0">
                <a:solidFill>
                  <a:sysClr val="windowText" lastClr="000000"/>
                </a:solidFill>
                <a:latin typeface="Tahoma"/>
                <a:cs typeface="Tahoma"/>
              </a:rPr>
              <a:t>salarios</a:t>
            </a:r>
            <a:r>
              <a:rPr sz="1867" kern="0" spc="163" dirty="0">
                <a:solidFill>
                  <a:sysClr val="windowText" lastClr="000000"/>
                </a:solidFill>
                <a:latin typeface="Tahoma"/>
                <a:cs typeface="Tahoma"/>
              </a:rPr>
              <a:t>  </a:t>
            </a:r>
            <a:r>
              <a:rPr sz="1867" kern="0" spc="207" dirty="0">
                <a:solidFill>
                  <a:sysClr val="windowText" lastClr="000000"/>
                </a:solidFill>
                <a:latin typeface="Tahoma"/>
                <a:cs typeface="Tahoma"/>
              </a:rPr>
              <a:t>pero </a:t>
            </a:r>
            <a:r>
              <a:rPr sz="1867" kern="0" spc="217" dirty="0">
                <a:solidFill>
                  <a:sysClr val="windowText" lastClr="000000"/>
                </a:solidFill>
                <a:latin typeface="Tahoma"/>
                <a:cs typeface="Tahoma"/>
              </a:rPr>
              <a:t>subsista</a:t>
            </a:r>
            <a:r>
              <a:rPr sz="1867" kern="0" spc="270" dirty="0">
                <a:solidFill>
                  <a:sysClr val="windowText" lastClr="000000"/>
                </a:solidFill>
                <a:latin typeface="Tahoma"/>
                <a:cs typeface="Tahoma"/>
              </a:rPr>
              <a:t> </a:t>
            </a:r>
            <a:r>
              <a:rPr sz="1867" kern="0" spc="136" dirty="0">
                <a:solidFill>
                  <a:sysClr val="windowText" lastClr="000000"/>
                </a:solidFill>
                <a:latin typeface="Tahoma"/>
                <a:cs typeface="Tahoma"/>
              </a:rPr>
              <a:t>la</a:t>
            </a:r>
            <a:r>
              <a:rPr sz="1867" kern="0" spc="273" dirty="0">
                <a:solidFill>
                  <a:sysClr val="windowText" lastClr="000000"/>
                </a:solidFill>
                <a:latin typeface="Tahoma"/>
                <a:cs typeface="Tahoma"/>
              </a:rPr>
              <a:t> </a:t>
            </a:r>
            <a:r>
              <a:rPr sz="1867" kern="0" spc="220" dirty="0">
                <a:solidFill>
                  <a:sysClr val="windowText" lastClr="000000"/>
                </a:solidFill>
                <a:latin typeface="Tahoma"/>
                <a:cs typeface="Tahoma"/>
              </a:rPr>
              <a:t>relación</a:t>
            </a:r>
            <a:r>
              <a:rPr sz="1867" kern="0" spc="273" dirty="0">
                <a:solidFill>
                  <a:sysClr val="windowText" lastClr="000000"/>
                </a:solidFill>
                <a:latin typeface="Tahoma"/>
                <a:cs typeface="Tahoma"/>
              </a:rPr>
              <a:t> </a:t>
            </a:r>
            <a:r>
              <a:rPr sz="1867" kern="0" spc="220" dirty="0">
                <a:solidFill>
                  <a:sysClr val="windowText" lastClr="000000"/>
                </a:solidFill>
                <a:latin typeface="Tahoma"/>
                <a:cs typeface="Tahoma"/>
              </a:rPr>
              <a:t>laboral</a:t>
            </a:r>
            <a:r>
              <a:rPr sz="1867" kern="0" spc="273" dirty="0">
                <a:solidFill>
                  <a:sysClr val="windowText" lastClr="000000"/>
                </a:solidFill>
                <a:latin typeface="Tahoma"/>
                <a:cs typeface="Tahoma"/>
              </a:rPr>
              <a:t> </a:t>
            </a:r>
            <a:r>
              <a:rPr sz="1867" kern="0" spc="136" dirty="0">
                <a:solidFill>
                  <a:sysClr val="windowText" lastClr="000000"/>
                </a:solidFill>
                <a:latin typeface="Tahoma"/>
                <a:cs typeface="Tahoma"/>
              </a:rPr>
              <a:t>la</a:t>
            </a:r>
            <a:r>
              <a:rPr sz="1867" kern="0" spc="273" dirty="0">
                <a:solidFill>
                  <a:sysClr val="windowText" lastClr="000000"/>
                </a:solidFill>
                <a:latin typeface="Tahoma"/>
                <a:cs typeface="Tahoma"/>
              </a:rPr>
              <a:t> </a:t>
            </a:r>
            <a:r>
              <a:rPr sz="1867" kern="0" spc="217" dirty="0">
                <a:solidFill>
                  <a:sysClr val="windowText" lastClr="000000"/>
                </a:solidFill>
                <a:latin typeface="Tahoma"/>
                <a:cs typeface="Tahoma"/>
              </a:rPr>
              <a:t>cotización</a:t>
            </a:r>
            <a:r>
              <a:rPr sz="1867" kern="0" spc="273" dirty="0">
                <a:solidFill>
                  <a:sysClr val="windowText" lastClr="000000"/>
                </a:solidFill>
                <a:latin typeface="Tahoma"/>
                <a:cs typeface="Tahoma"/>
              </a:rPr>
              <a:t> </a:t>
            </a:r>
            <a:r>
              <a:rPr sz="1867" kern="0" spc="230" dirty="0">
                <a:solidFill>
                  <a:sysClr val="windowText" lastClr="000000"/>
                </a:solidFill>
                <a:latin typeface="Tahoma"/>
                <a:cs typeface="Tahoma"/>
              </a:rPr>
              <a:t>mensual</a:t>
            </a:r>
            <a:r>
              <a:rPr sz="1867" kern="0" spc="273" dirty="0">
                <a:solidFill>
                  <a:sysClr val="windowText" lastClr="000000"/>
                </a:solidFill>
                <a:latin typeface="Tahoma"/>
                <a:cs typeface="Tahoma"/>
              </a:rPr>
              <a:t> </a:t>
            </a:r>
            <a:r>
              <a:rPr sz="1867" kern="0" spc="143" dirty="0">
                <a:solidFill>
                  <a:sysClr val="windowText" lastClr="000000"/>
                </a:solidFill>
                <a:latin typeface="Tahoma"/>
                <a:cs typeface="Tahoma"/>
              </a:rPr>
              <a:t>se</a:t>
            </a:r>
            <a:r>
              <a:rPr sz="1867" kern="0" spc="273" dirty="0">
                <a:solidFill>
                  <a:sysClr val="windowText" lastClr="000000"/>
                </a:solidFill>
                <a:latin typeface="Tahoma"/>
                <a:cs typeface="Tahoma"/>
              </a:rPr>
              <a:t> </a:t>
            </a:r>
            <a:r>
              <a:rPr sz="1867" kern="0" spc="200" dirty="0">
                <a:solidFill>
                  <a:sysClr val="windowText" lastClr="000000"/>
                </a:solidFill>
                <a:latin typeface="Tahoma"/>
                <a:cs typeface="Tahoma"/>
              </a:rPr>
              <a:t>ajustará</a:t>
            </a:r>
            <a:r>
              <a:rPr sz="1867" kern="0" spc="273" dirty="0">
                <a:solidFill>
                  <a:sysClr val="windowText" lastClr="000000"/>
                </a:solidFill>
                <a:latin typeface="Tahoma"/>
                <a:cs typeface="Tahoma"/>
              </a:rPr>
              <a:t> </a:t>
            </a:r>
            <a:r>
              <a:rPr sz="1867" kern="0" spc="47" dirty="0">
                <a:solidFill>
                  <a:sysClr val="windowText" lastClr="000000"/>
                </a:solidFill>
                <a:latin typeface="Tahoma"/>
                <a:cs typeface="Tahoma"/>
              </a:rPr>
              <a:t>a</a:t>
            </a:r>
            <a:r>
              <a:rPr sz="1867" kern="0" spc="273" dirty="0">
                <a:solidFill>
                  <a:sysClr val="windowText" lastClr="000000"/>
                </a:solidFill>
                <a:latin typeface="Tahoma"/>
                <a:cs typeface="Tahoma"/>
              </a:rPr>
              <a:t> </a:t>
            </a:r>
            <a:r>
              <a:rPr sz="1867" kern="0" spc="167" dirty="0">
                <a:solidFill>
                  <a:sysClr val="windowText" lastClr="000000"/>
                </a:solidFill>
                <a:latin typeface="Tahoma"/>
                <a:cs typeface="Tahoma"/>
              </a:rPr>
              <a:t>las</a:t>
            </a:r>
            <a:r>
              <a:rPr sz="1867" kern="0" spc="273" dirty="0">
                <a:solidFill>
                  <a:sysClr val="windowText" lastClr="000000"/>
                </a:solidFill>
                <a:latin typeface="Tahoma"/>
                <a:cs typeface="Tahoma"/>
              </a:rPr>
              <a:t> </a:t>
            </a:r>
            <a:r>
              <a:rPr sz="1867" kern="0" spc="193" dirty="0">
                <a:solidFill>
                  <a:sysClr val="windowText" lastClr="000000"/>
                </a:solidFill>
                <a:latin typeface="Tahoma"/>
                <a:cs typeface="Tahoma"/>
              </a:rPr>
              <a:t>reglas</a:t>
            </a:r>
            <a:r>
              <a:rPr sz="1867" kern="0" spc="273" dirty="0">
                <a:solidFill>
                  <a:sysClr val="windowText" lastClr="000000"/>
                </a:solidFill>
                <a:latin typeface="Tahoma"/>
                <a:cs typeface="Tahoma"/>
              </a:rPr>
              <a:t> </a:t>
            </a:r>
            <a:r>
              <a:rPr sz="1867" kern="0" spc="193" dirty="0">
                <a:solidFill>
                  <a:sysClr val="windowText" lastClr="000000"/>
                </a:solidFill>
                <a:latin typeface="Tahoma"/>
                <a:cs typeface="Tahoma"/>
              </a:rPr>
              <a:t>siguientes.</a:t>
            </a:r>
            <a:endParaRPr sz="1867" kern="0">
              <a:solidFill>
                <a:sysClr val="windowText" lastClr="000000"/>
              </a:solidFill>
              <a:latin typeface="Tahoma"/>
              <a:cs typeface="Tahoma"/>
            </a:endParaRPr>
          </a:p>
          <a:p>
            <a:pPr marL="8467" marR="284918" algn="just" defTabSz="609630">
              <a:lnSpc>
                <a:spcPct val="113799"/>
              </a:lnSpc>
              <a:spcBef>
                <a:spcPts val="1563"/>
              </a:spcBef>
            </a:pPr>
            <a:r>
              <a:rPr sz="1867" kern="0" spc="100" dirty="0">
                <a:solidFill>
                  <a:sysClr val="windowText" lastClr="000000"/>
                </a:solidFill>
                <a:latin typeface="Tahoma"/>
                <a:cs typeface="Tahoma"/>
              </a:rPr>
              <a:t>Si</a:t>
            </a:r>
            <a:r>
              <a:rPr sz="1867" kern="0" spc="-43" dirty="0">
                <a:solidFill>
                  <a:sysClr val="windowText" lastClr="000000"/>
                </a:solidFill>
                <a:latin typeface="Tahoma"/>
                <a:cs typeface="Tahoma"/>
              </a:rPr>
              <a:t>  </a:t>
            </a:r>
            <a:r>
              <a:rPr sz="1867" kern="0" spc="167" dirty="0">
                <a:solidFill>
                  <a:sysClr val="windowText" lastClr="000000"/>
                </a:solidFill>
                <a:latin typeface="Tahoma"/>
                <a:cs typeface="Tahoma"/>
              </a:rPr>
              <a:t>las</a:t>
            </a:r>
            <a:r>
              <a:rPr sz="1867" kern="0" spc="-43" dirty="0">
                <a:solidFill>
                  <a:sysClr val="windowText" lastClr="000000"/>
                </a:solidFill>
                <a:latin typeface="Tahoma"/>
                <a:cs typeface="Tahoma"/>
              </a:rPr>
              <a:t>  </a:t>
            </a:r>
            <a:r>
              <a:rPr sz="1867" kern="0" spc="217" dirty="0">
                <a:solidFill>
                  <a:sysClr val="windowText" lastClr="000000"/>
                </a:solidFill>
                <a:latin typeface="Tahoma"/>
                <a:cs typeface="Tahoma"/>
              </a:rPr>
              <a:t>ausencias</a:t>
            </a:r>
            <a:r>
              <a:rPr sz="1867" kern="0" spc="-40" dirty="0">
                <a:solidFill>
                  <a:sysClr val="windowText" lastClr="000000"/>
                </a:solidFill>
                <a:latin typeface="Tahoma"/>
                <a:cs typeface="Tahoma"/>
              </a:rPr>
              <a:t>  </a:t>
            </a:r>
            <a:r>
              <a:rPr sz="1867" kern="0" spc="200" dirty="0">
                <a:solidFill>
                  <a:sysClr val="windowText" lastClr="000000"/>
                </a:solidFill>
                <a:latin typeface="Tahoma"/>
                <a:cs typeface="Tahoma"/>
              </a:rPr>
              <a:t>son</a:t>
            </a:r>
            <a:r>
              <a:rPr sz="1867" kern="0" spc="-43" dirty="0">
                <a:solidFill>
                  <a:sysClr val="windowText" lastClr="000000"/>
                </a:solidFill>
                <a:latin typeface="Tahoma"/>
                <a:cs typeface="Tahoma"/>
              </a:rPr>
              <a:t>  </a:t>
            </a:r>
            <a:r>
              <a:rPr sz="1867" kern="0" spc="213" dirty="0">
                <a:solidFill>
                  <a:sysClr val="windowText" lastClr="000000"/>
                </a:solidFill>
                <a:latin typeface="Tahoma"/>
                <a:cs typeface="Tahoma"/>
              </a:rPr>
              <a:t>por</a:t>
            </a:r>
            <a:r>
              <a:rPr sz="1867" kern="0" spc="-43" dirty="0">
                <a:solidFill>
                  <a:sysClr val="windowText" lastClr="000000"/>
                </a:solidFill>
                <a:latin typeface="Tahoma"/>
                <a:cs typeface="Tahoma"/>
              </a:rPr>
              <a:t>  </a:t>
            </a:r>
            <a:r>
              <a:rPr sz="1867" kern="0" spc="237" dirty="0">
                <a:solidFill>
                  <a:sysClr val="windowText" lastClr="000000"/>
                </a:solidFill>
                <a:latin typeface="Tahoma"/>
                <a:cs typeface="Tahoma"/>
              </a:rPr>
              <a:t>periodos</a:t>
            </a:r>
            <a:r>
              <a:rPr sz="1867" kern="0" spc="-40" dirty="0">
                <a:solidFill>
                  <a:sysClr val="windowText" lastClr="000000"/>
                </a:solidFill>
                <a:latin typeface="Tahoma"/>
                <a:cs typeface="Tahoma"/>
              </a:rPr>
              <a:t>  </a:t>
            </a:r>
            <a:r>
              <a:rPr sz="1867" kern="0" spc="240" dirty="0">
                <a:solidFill>
                  <a:sysClr val="windowText" lastClr="000000"/>
                </a:solidFill>
                <a:latin typeface="Tahoma"/>
                <a:cs typeface="Tahoma"/>
              </a:rPr>
              <a:t>menores</a:t>
            </a:r>
            <a:r>
              <a:rPr sz="1867" kern="0" spc="-43" dirty="0">
                <a:solidFill>
                  <a:sysClr val="windowText" lastClr="000000"/>
                </a:solidFill>
                <a:latin typeface="Tahoma"/>
                <a:cs typeface="Tahoma"/>
              </a:rPr>
              <a:t>  </a:t>
            </a:r>
            <a:r>
              <a:rPr sz="1867" kern="0" spc="169" dirty="0">
                <a:solidFill>
                  <a:sysClr val="windowText" lastClr="000000"/>
                </a:solidFill>
                <a:latin typeface="Tahoma"/>
                <a:cs typeface="Tahoma"/>
              </a:rPr>
              <a:t>de</a:t>
            </a:r>
            <a:r>
              <a:rPr sz="1867" kern="0" spc="-40" dirty="0">
                <a:solidFill>
                  <a:sysClr val="windowText" lastClr="000000"/>
                </a:solidFill>
                <a:latin typeface="Tahoma"/>
                <a:cs typeface="Tahoma"/>
              </a:rPr>
              <a:t>  </a:t>
            </a:r>
            <a:r>
              <a:rPr sz="1867" kern="0" spc="40" dirty="0">
                <a:solidFill>
                  <a:sysClr val="windowText" lastClr="000000"/>
                </a:solidFill>
                <a:latin typeface="Tahoma"/>
                <a:cs typeface="Tahoma"/>
              </a:rPr>
              <a:t>8</a:t>
            </a:r>
            <a:r>
              <a:rPr sz="1867" kern="0" spc="-43" dirty="0">
                <a:solidFill>
                  <a:sysClr val="windowText" lastClr="000000"/>
                </a:solidFill>
                <a:latin typeface="Tahoma"/>
                <a:cs typeface="Tahoma"/>
              </a:rPr>
              <a:t>  </a:t>
            </a:r>
            <a:r>
              <a:rPr sz="1867" kern="0" spc="197" dirty="0">
                <a:solidFill>
                  <a:sysClr val="windowText" lastClr="000000"/>
                </a:solidFill>
                <a:latin typeface="Tahoma"/>
                <a:cs typeface="Tahoma"/>
              </a:rPr>
              <a:t>días</a:t>
            </a:r>
            <a:r>
              <a:rPr sz="1867" kern="0" spc="-43" dirty="0">
                <a:solidFill>
                  <a:sysClr val="windowText" lastClr="000000"/>
                </a:solidFill>
                <a:latin typeface="Tahoma"/>
                <a:cs typeface="Tahoma"/>
              </a:rPr>
              <a:t>  </a:t>
            </a:r>
            <a:r>
              <a:rPr sz="1867" kern="0" spc="220" dirty="0">
                <a:solidFill>
                  <a:sysClr val="windowText" lastClr="000000"/>
                </a:solidFill>
                <a:latin typeface="Tahoma"/>
                <a:cs typeface="Tahoma"/>
              </a:rPr>
              <a:t>consecutivos</a:t>
            </a:r>
            <a:r>
              <a:rPr sz="1867" kern="0" spc="-40" dirty="0">
                <a:solidFill>
                  <a:sysClr val="windowText" lastClr="000000"/>
                </a:solidFill>
                <a:latin typeface="Tahoma"/>
                <a:cs typeface="Tahoma"/>
              </a:rPr>
              <a:t>  </a:t>
            </a:r>
            <a:r>
              <a:rPr sz="1867" kern="0" spc="100" dirty="0">
                <a:solidFill>
                  <a:sysClr val="windowText" lastClr="000000"/>
                </a:solidFill>
                <a:latin typeface="Tahoma"/>
                <a:cs typeface="Tahoma"/>
              </a:rPr>
              <a:t>o</a:t>
            </a:r>
            <a:r>
              <a:rPr sz="1867" kern="0" spc="-43" dirty="0">
                <a:solidFill>
                  <a:sysClr val="windowText" lastClr="000000"/>
                </a:solidFill>
                <a:latin typeface="Tahoma"/>
                <a:cs typeface="Tahoma"/>
              </a:rPr>
              <a:t>  </a:t>
            </a:r>
            <a:r>
              <a:rPr sz="1867" kern="0" spc="227" dirty="0">
                <a:solidFill>
                  <a:sysClr val="windowText" lastClr="000000"/>
                </a:solidFill>
                <a:latin typeface="Tahoma"/>
                <a:cs typeface="Tahoma"/>
              </a:rPr>
              <a:t>interrumpidos, </a:t>
            </a:r>
            <a:r>
              <a:rPr sz="1867" kern="0" spc="143" dirty="0">
                <a:solidFill>
                  <a:sysClr val="windowText" lastClr="000000"/>
                </a:solidFill>
                <a:latin typeface="Tahoma"/>
                <a:cs typeface="Tahoma"/>
              </a:rPr>
              <a:t>se</a:t>
            </a:r>
            <a:r>
              <a:rPr sz="1867" kern="0" spc="297" dirty="0">
                <a:solidFill>
                  <a:sysClr val="windowText" lastClr="000000"/>
                </a:solidFill>
                <a:latin typeface="Tahoma"/>
                <a:cs typeface="Tahoma"/>
              </a:rPr>
              <a:t> </a:t>
            </a:r>
            <a:r>
              <a:rPr sz="1867" kern="0" spc="207" dirty="0">
                <a:solidFill>
                  <a:sysClr val="windowText" lastClr="000000"/>
                </a:solidFill>
                <a:latin typeface="Tahoma"/>
                <a:cs typeface="Tahoma"/>
              </a:rPr>
              <a:t>cotizará</a:t>
            </a:r>
            <a:r>
              <a:rPr sz="1867" kern="0" spc="300" dirty="0">
                <a:solidFill>
                  <a:sysClr val="windowText" lastClr="000000"/>
                </a:solidFill>
                <a:latin typeface="Tahoma"/>
                <a:cs typeface="Tahoma"/>
              </a:rPr>
              <a:t> </a:t>
            </a:r>
            <a:r>
              <a:rPr sz="1867" kern="0" dirty="0">
                <a:solidFill>
                  <a:sysClr val="windowText" lastClr="000000"/>
                </a:solidFill>
                <a:latin typeface="Tahoma"/>
                <a:cs typeface="Tahoma"/>
              </a:rPr>
              <a:t>y</a:t>
            </a:r>
            <a:r>
              <a:rPr sz="1867" kern="0" spc="300" dirty="0">
                <a:solidFill>
                  <a:sysClr val="windowText" lastClr="000000"/>
                </a:solidFill>
                <a:latin typeface="Tahoma"/>
                <a:cs typeface="Tahoma"/>
              </a:rPr>
              <a:t> </a:t>
            </a:r>
            <a:r>
              <a:rPr sz="1867" kern="0" spc="200" dirty="0">
                <a:solidFill>
                  <a:sysClr val="windowText" lastClr="000000"/>
                </a:solidFill>
                <a:latin typeface="Tahoma"/>
                <a:cs typeface="Tahoma"/>
              </a:rPr>
              <a:t>pagará</a:t>
            </a:r>
            <a:r>
              <a:rPr sz="1867" kern="0" spc="297" dirty="0">
                <a:solidFill>
                  <a:sysClr val="windowText" lastClr="000000"/>
                </a:solidFill>
                <a:latin typeface="Tahoma"/>
                <a:cs typeface="Tahoma"/>
              </a:rPr>
              <a:t> </a:t>
            </a:r>
            <a:r>
              <a:rPr sz="1867" kern="0" spc="213" dirty="0">
                <a:solidFill>
                  <a:sysClr val="windowText" lastClr="000000"/>
                </a:solidFill>
                <a:latin typeface="Tahoma"/>
                <a:cs typeface="Tahoma"/>
              </a:rPr>
              <a:t>por</a:t>
            </a:r>
            <a:r>
              <a:rPr sz="1867" kern="0" spc="300" dirty="0">
                <a:solidFill>
                  <a:sysClr val="windowText" lastClr="000000"/>
                </a:solidFill>
                <a:latin typeface="Tahoma"/>
                <a:cs typeface="Tahoma"/>
              </a:rPr>
              <a:t> </a:t>
            </a:r>
            <a:r>
              <a:rPr sz="1867" kern="0" spc="220" dirty="0">
                <a:solidFill>
                  <a:sysClr val="windowText" lastClr="000000"/>
                </a:solidFill>
                <a:latin typeface="Tahoma"/>
                <a:cs typeface="Tahoma"/>
              </a:rPr>
              <a:t>dichos</a:t>
            </a:r>
            <a:r>
              <a:rPr sz="1867" kern="0" spc="297" dirty="0">
                <a:solidFill>
                  <a:sysClr val="windowText" lastClr="000000"/>
                </a:solidFill>
                <a:latin typeface="Tahoma"/>
                <a:cs typeface="Tahoma"/>
              </a:rPr>
              <a:t> </a:t>
            </a:r>
            <a:r>
              <a:rPr sz="1867" kern="0" spc="237" dirty="0">
                <a:solidFill>
                  <a:sysClr val="windowText" lastClr="000000"/>
                </a:solidFill>
                <a:latin typeface="Tahoma"/>
                <a:cs typeface="Tahoma"/>
              </a:rPr>
              <a:t>períodos</a:t>
            </a:r>
            <a:r>
              <a:rPr sz="1867" kern="0" spc="300" dirty="0">
                <a:solidFill>
                  <a:sysClr val="windowText" lastClr="000000"/>
                </a:solidFill>
                <a:latin typeface="Tahoma"/>
                <a:cs typeface="Tahoma"/>
              </a:rPr>
              <a:t> </a:t>
            </a:r>
            <a:r>
              <a:rPr sz="1867" kern="0" spc="230" dirty="0">
                <a:solidFill>
                  <a:sysClr val="windowText" lastClr="000000"/>
                </a:solidFill>
                <a:latin typeface="Tahoma"/>
                <a:cs typeface="Tahoma"/>
              </a:rPr>
              <a:t>únicamente</a:t>
            </a:r>
            <a:r>
              <a:rPr sz="1867" kern="0" spc="300" dirty="0">
                <a:solidFill>
                  <a:sysClr val="windowText" lastClr="000000"/>
                </a:solidFill>
                <a:latin typeface="Tahoma"/>
                <a:cs typeface="Tahoma"/>
              </a:rPr>
              <a:t> </a:t>
            </a:r>
            <a:r>
              <a:rPr sz="1867" kern="0" spc="163" dirty="0">
                <a:solidFill>
                  <a:sysClr val="windowText" lastClr="000000"/>
                </a:solidFill>
                <a:latin typeface="Tahoma"/>
                <a:cs typeface="Tahoma"/>
              </a:rPr>
              <a:t>en</a:t>
            </a:r>
            <a:r>
              <a:rPr sz="1867" kern="0" spc="297" dirty="0">
                <a:solidFill>
                  <a:sysClr val="windowText" lastClr="000000"/>
                </a:solidFill>
                <a:latin typeface="Tahoma"/>
                <a:cs typeface="Tahoma"/>
              </a:rPr>
              <a:t> </a:t>
            </a:r>
            <a:r>
              <a:rPr sz="1867" kern="0" spc="140" dirty="0">
                <a:solidFill>
                  <a:sysClr val="windowText" lastClr="000000"/>
                </a:solidFill>
                <a:latin typeface="Tahoma"/>
                <a:cs typeface="Tahoma"/>
              </a:rPr>
              <a:t>el</a:t>
            </a:r>
            <a:r>
              <a:rPr sz="1867" kern="0" spc="300" dirty="0">
                <a:solidFill>
                  <a:sysClr val="windowText" lastClr="000000"/>
                </a:solidFill>
                <a:latin typeface="Tahoma"/>
                <a:cs typeface="Tahoma"/>
              </a:rPr>
              <a:t> </a:t>
            </a:r>
            <a:r>
              <a:rPr sz="1867" kern="0" spc="210" dirty="0">
                <a:solidFill>
                  <a:sysClr val="windowText" lastClr="000000"/>
                </a:solidFill>
                <a:latin typeface="Tahoma"/>
                <a:cs typeface="Tahoma"/>
              </a:rPr>
              <a:t>seguro</a:t>
            </a:r>
            <a:r>
              <a:rPr sz="1867" kern="0" spc="300" dirty="0">
                <a:solidFill>
                  <a:sysClr val="windowText" lastClr="000000"/>
                </a:solidFill>
                <a:latin typeface="Tahoma"/>
                <a:cs typeface="Tahoma"/>
              </a:rPr>
              <a:t> </a:t>
            </a:r>
            <a:r>
              <a:rPr sz="1867" kern="0" spc="169" dirty="0">
                <a:solidFill>
                  <a:sysClr val="windowText" lastClr="000000"/>
                </a:solidFill>
                <a:latin typeface="Tahoma"/>
                <a:cs typeface="Tahoma"/>
              </a:rPr>
              <a:t>de</a:t>
            </a:r>
            <a:r>
              <a:rPr sz="1867" kern="0" spc="297" dirty="0">
                <a:solidFill>
                  <a:sysClr val="windowText" lastClr="000000"/>
                </a:solidFill>
                <a:latin typeface="Tahoma"/>
                <a:cs typeface="Tahoma"/>
              </a:rPr>
              <a:t> </a:t>
            </a:r>
            <a:r>
              <a:rPr sz="1867" kern="0" spc="240" dirty="0">
                <a:solidFill>
                  <a:sysClr val="windowText" lastClr="000000"/>
                </a:solidFill>
                <a:latin typeface="Tahoma"/>
                <a:cs typeface="Tahoma"/>
              </a:rPr>
              <a:t>enfermedades</a:t>
            </a:r>
            <a:r>
              <a:rPr sz="1867" kern="0" spc="300" dirty="0">
                <a:solidFill>
                  <a:sysClr val="windowText" lastClr="000000"/>
                </a:solidFill>
                <a:latin typeface="Tahoma"/>
                <a:cs typeface="Tahoma"/>
              </a:rPr>
              <a:t> </a:t>
            </a:r>
            <a:r>
              <a:rPr sz="1867" kern="0" spc="-33" dirty="0">
                <a:solidFill>
                  <a:sysClr val="windowText" lastClr="000000"/>
                </a:solidFill>
                <a:latin typeface="Tahoma"/>
                <a:cs typeface="Tahoma"/>
              </a:rPr>
              <a:t>y </a:t>
            </a:r>
            <a:r>
              <a:rPr sz="1867" kern="0" spc="220" dirty="0">
                <a:solidFill>
                  <a:sysClr val="windowText" lastClr="000000"/>
                </a:solidFill>
                <a:latin typeface="Tahoma"/>
                <a:cs typeface="Tahoma"/>
              </a:rPr>
              <a:t>maternidad.</a:t>
            </a:r>
            <a:endParaRPr sz="1867" kern="0">
              <a:solidFill>
                <a:sysClr val="windowText" lastClr="000000"/>
              </a:solidFill>
              <a:latin typeface="Tahoma"/>
              <a:cs typeface="Tahoma"/>
            </a:endParaRPr>
          </a:p>
          <a:p>
            <a:pPr marL="8467" marR="3387" algn="just" defTabSz="609630">
              <a:lnSpc>
                <a:spcPct val="113799"/>
              </a:lnSpc>
              <a:spcBef>
                <a:spcPts val="1567"/>
              </a:spcBef>
            </a:pPr>
            <a:r>
              <a:rPr sz="1867" kern="0" spc="100" dirty="0">
                <a:solidFill>
                  <a:sysClr val="windowText" lastClr="000000"/>
                </a:solidFill>
                <a:latin typeface="Tahoma"/>
                <a:cs typeface="Tahoma"/>
              </a:rPr>
              <a:t>Si</a:t>
            </a:r>
            <a:r>
              <a:rPr sz="1867" kern="0" spc="367" dirty="0">
                <a:solidFill>
                  <a:sysClr val="windowText" lastClr="000000"/>
                </a:solidFill>
                <a:latin typeface="Tahoma"/>
                <a:cs typeface="Tahoma"/>
              </a:rPr>
              <a:t> </a:t>
            </a:r>
            <a:r>
              <a:rPr sz="1867" kern="0" spc="167" dirty="0">
                <a:solidFill>
                  <a:sysClr val="windowText" lastClr="000000"/>
                </a:solidFill>
                <a:latin typeface="Tahoma"/>
                <a:cs typeface="Tahoma"/>
              </a:rPr>
              <a:t>las</a:t>
            </a:r>
            <a:r>
              <a:rPr sz="1867" kern="0" spc="367" dirty="0">
                <a:solidFill>
                  <a:sysClr val="windowText" lastClr="000000"/>
                </a:solidFill>
                <a:latin typeface="Tahoma"/>
                <a:cs typeface="Tahoma"/>
              </a:rPr>
              <a:t> </a:t>
            </a:r>
            <a:r>
              <a:rPr sz="1867" kern="0" spc="217" dirty="0">
                <a:solidFill>
                  <a:sysClr val="windowText" lastClr="000000"/>
                </a:solidFill>
                <a:latin typeface="Tahoma"/>
                <a:cs typeface="Tahoma"/>
              </a:rPr>
              <a:t>ausencias</a:t>
            </a:r>
            <a:r>
              <a:rPr sz="1867" kern="0" spc="367" dirty="0">
                <a:solidFill>
                  <a:sysClr val="windowText" lastClr="000000"/>
                </a:solidFill>
                <a:latin typeface="Tahoma"/>
                <a:cs typeface="Tahoma"/>
              </a:rPr>
              <a:t> </a:t>
            </a:r>
            <a:r>
              <a:rPr sz="1867" kern="0" spc="200" dirty="0">
                <a:solidFill>
                  <a:sysClr val="windowText" lastClr="000000"/>
                </a:solidFill>
                <a:latin typeface="Tahoma"/>
                <a:cs typeface="Tahoma"/>
              </a:rPr>
              <a:t>son</a:t>
            </a:r>
            <a:r>
              <a:rPr sz="1867" kern="0" spc="367" dirty="0">
                <a:solidFill>
                  <a:sysClr val="windowText" lastClr="000000"/>
                </a:solidFill>
                <a:latin typeface="Tahoma"/>
                <a:cs typeface="Tahoma"/>
              </a:rPr>
              <a:t> </a:t>
            </a:r>
            <a:r>
              <a:rPr sz="1867" kern="0" spc="213" dirty="0">
                <a:solidFill>
                  <a:sysClr val="windowText" lastClr="000000"/>
                </a:solidFill>
                <a:latin typeface="Tahoma"/>
                <a:cs typeface="Tahoma"/>
              </a:rPr>
              <a:t>por</a:t>
            </a:r>
            <a:r>
              <a:rPr sz="1867" kern="0" spc="367" dirty="0">
                <a:solidFill>
                  <a:sysClr val="windowText" lastClr="000000"/>
                </a:solidFill>
                <a:latin typeface="Tahoma"/>
                <a:cs typeface="Tahoma"/>
              </a:rPr>
              <a:t> </a:t>
            </a:r>
            <a:r>
              <a:rPr sz="1867" kern="0" spc="237" dirty="0">
                <a:solidFill>
                  <a:sysClr val="windowText" lastClr="000000"/>
                </a:solidFill>
                <a:latin typeface="Tahoma"/>
                <a:cs typeface="Tahoma"/>
              </a:rPr>
              <a:t>periodos</a:t>
            </a:r>
            <a:r>
              <a:rPr sz="1867" kern="0" spc="367" dirty="0">
                <a:solidFill>
                  <a:sysClr val="windowText" lastClr="000000"/>
                </a:solidFill>
                <a:latin typeface="Tahoma"/>
                <a:cs typeface="Tahoma"/>
              </a:rPr>
              <a:t> </a:t>
            </a:r>
            <a:r>
              <a:rPr sz="1867" kern="0" spc="169" dirty="0">
                <a:solidFill>
                  <a:sysClr val="windowText" lastClr="000000"/>
                </a:solidFill>
                <a:latin typeface="Tahoma"/>
                <a:cs typeface="Tahoma"/>
              </a:rPr>
              <a:t>de</a:t>
            </a:r>
            <a:r>
              <a:rPr sz="1867" kern="0" spc="367" dirty="0">
                <a:solidFill>
                  <a:sysClr val="windowText" lastClr="000000"/>
                </a:solidFill>
                <a:latin typeface="Tahoma"/>
                <a:cs typeface="Tahoma"/>
              </a:rPr>
              <a:t> </a:t>
            </a:r>
            <a:r>
              <a:rPr sz="1867" kern="0" spc="40" dirty="0">
                <a:solidFill>
                  <a:sysClr val="windowText" lastClr="000000"/>
                </a:solidFill>
                <a:latin typeface="Tahoma"/>
                <a:cs typeface="Tahoma"/>
              </a:rPr>
              <a:t>8</a:t>
            </a:r>
            <a:r>
              <a:rPr sz="1867" kern="0" spc="367" dirty="0">
                <a:solidFill>
                  <a:sysClr val="windowText" lastClr="000000"/>
                </a:solidFill>
                <a:latin typeface="Tahoma"/>
                <a:cs typeface="Tahoma"/>
              </a:rPr>
              <a:t> </a:t>
            </a:r>
            <a:r>
              <a:rPr sz="1867" kern="0" spc="197" dirty="0">
                <a:solidFill>
                  <a:sysClr val="windowText" lastClr="000000"/>
                </a:solidFill>
                <a:latin typeface="Tahoma"/>
                <a:cs typeface="Tahoma"/>
              </a:rPr>
              <a:t>días</a:t>
            </a:r>
            <a:r>
              <a:rPr sz="1867" kern="0" spc="367" dirty="0">
                <a:solidFill>
                  <a:sysClr val="windowText" lastClr="000000"/>
                </a:solidFill>
                <a:latin typeface="Tahoma"/>
                <a:cs typeface="Tahoma"/>
              </a:rPr>
              <a:t> </a:t>
            </a:r>
            <a:r>
              <a:rPr sz="1867" kern="0" spc="220" dirty="0">
                <a:solidFill>
                  <a:sysClr val="windowText" lastClr="000000"/>
                </a:solidFill>
                <a:latin typeface="Tahoma"/>
                <a:cs typeface="Tahoma"/>
              </a:rPr>
              <a:t>consecutivos</a:t>
            </a:r>
            <a:r>
              <a:rPr sz="1867" kern="0" spc="367" dirty="0">
                <a:solidFill>
                  <a:sysClr val="windowText" lastClr="000000"/>
                </a:solidFill>
                <a:latin typeface="Tahoma"/>
                <a:cs typeface="Tahoma"/>
              </a:rPr>
              <a:t> </a:t>
            </a:r>
            <a:r>
              <a:rPr sz="1867" kern="0" spc="100" dirty="0">
                <a:solidFill>
                  <a:sysClr val="windowText" lastClr="000000"/>
                </a:solidFill>
                <a:latin typeface="Tahoma"/>
                <a:cs typeface="Tahoma"/>
              </a:rPr>
              <a:t>o</a:t>
            </a:r>
            <a:r>
              <a:rPr sz="1867" kern="0" spc="367" dirty="0">
                <a:solidFill>
                  <a:sysClr val="windowText" lastClr="000000"/>
                </a:solidFill>
                <a:latin typeface="Tahoma"/>
                <a:cs typeface="Tahoma"/>
              </a:rPr>
              <a:t> </a:t>
            </a:r>
            <a:r>
              <a:rPr sz="1867" kern="0" spc="203" dirty="0">
                <a:solidFill>
                  <a:sysClr val="windowText" lastClr="000000"/>
                </a:solidFill>
                <a:latin typeface="Tahoma"/>
                <a:cs typeface="Tahoma"/>
              </a:rPr>
              <a:t>mayores,</a:t>
            </a:r>
            <a:r>
              <a:rPr sz="1867" kern="0" spc="367" dirty="0">
                <a:solidFill>
                  <a:sysClr val="windowText" lastClr="000000"/>
                </a:solidFill>
                <a:latin typeface="Tahoma"/>
                <a:cs typeface="Tahoma"/>
              </a:rPr>
              <a:t> </a:t>
            </a:r>
            <a:r>
              <a:rPr sz="1867" kern="0" spc="140" dirty="0">
                <a:solidFill>
                  <a:sysClr val="windowText" lastClr="000000"/>
                </a:solidFill>
                <a:latin typeface="Tahoma"/>
                <a:cs typeface="Tahoma"/>
              </a:rPr>
              <a:t>el</a:t>
            </a:r>
            <a:r>
              <a:rPr sz="1867" kern="0" spc="367" dirty="0">
                <a:solidFill>
                  <a:sysClr val="windowText" lastClr="000000"/>
                </a:solidFill>
                <a:latin typeface="Tahoma"/>
                <a:cs typeface="Tahoma"/>
              </a:rPr>
              <a:t> </a:t>
            </a:r>
            <a:r>
              <a:rPr sz="1867" kern="0" spc="227" dirty="0">
                <a:solidFill>
                  <a:sysClr val="windowText" lastClr="000000"/>
                </a:solidFill>
                <a:latin typeface="Tahoma"/>
                <a:cs typeface="Tahoma"/>
              </a:rPr>
              <a:t>patrón</a:t>
            </a:r>
            <a:r>
              <a:rPr sz="1867" kern="0" spc="367" dirty="0">
                <a:solidFill>
                  <a:sysClr val="windowText" lastClr="000000"/>
                </a:solidFill>
                <a:latin typeface="Tahoma"/>
                <a:cs typeface="Tahoma"/>
              </a:rPr>
              <a:t> </a:t>
            </a:r>
            <a:r>
              <a:rPr sz="1867" kern="0" spc="223" dirty="0">
                <a:solidFill>
                  <a:sysClr val="windowText" lastClr="000000"/>
                </a:solidFill>
                <a:latin typeface="Tahoma"/>
                <a:cs typeface="Tahoma"/>
              </a:rPr>
              <a:t>quedara </a:t>
            </a:r>
            <a:r>
              <a:rPr sz="1867" kern="0" spc="230" dirty="0">
                <a:solidFill>
                  <a:sysClr val="windowText" lastClr="000000"/>
                </a:solidFill>
                <a:latin typeface="Tahoma"/>
                <a:cs typeface="Tahoma"/>
              </a:rPr>
              <a:t>liberado</a:t>
            </a:r>
            <a:r>
              <a:rPr sz="1867" kern="0" spc="423" dirty="0">
                <a:solidFill>
                  <a:sysClr val="windowText" lastClr="000000"/>
                </a:solidFill>
                <a:latin typeface="Tahoma"/>
                <a:cs typeface="Tahoma"/>
              </a:rPr>
              <a:t> </a:t>
            </a:r>
            <a:r>
              <a:rPr sz="1867" kern="0" spc="187" dirty="0">
                <a:solidFill>
                  <a:sysClr val="windowText" lastClr="000000"/>
                </a:solidFill>
                <a:latin typeface="Tahoma"/>
                <a:cs typeface="Tahoma"/>
              </a:rPr>
              <a:t>del</a:t>
            </a:r>
            <a:r>
              <a:rPr sz="1867" kern="0" spc="427" dirty="0">
                <a:solidFill>
                  <a:sysClr val="windowText" lastClr="000000"/>
                </a:solidFill>
                <a:latin typeface="Tahoma"/>
                <a:cs typeface="Tahoma"/>
              </a:rPr>
              <a:t> </a:t>
            </a:r>
            <a:r>
              <a:rPr sz="1867" kern="0" spc="193" dirty="0">
                <a:solidFill>
                  <a:sysClr val="windowText" lastClr="000000"/>
                </a:solidFill>
                <a:latin typeface="Tahoma"/>
                <a:cs typeface="Tahoma"/>
              </a:rPr>
              <a:t>pago</a:t>
            </a:r>
            <a:r>
              <a:rPr sz="1867" kern="0" spc="427" dirty="0">
                <a:solidFill>
                  <a:sysClr val="windowText" lastClr="000000"/>
                </a:solidFill>
                <a:latin typeface="Tahoma"/>
                <a:cs typeface="Tahoma"/>
              </a:rPr>
              <a:t> </a:t>
            </a:r>
            <a:r>
              <a:rPr sz="1867" kern="0" spc="169" dirty="0">
                <a:solidFill>
                  <a:sysClr val="windowText" lastClr="000000"/>
                </a:solidFill>
                <a:latin typeface="Tahoma"/>
                <a:cs typeface="Tahoma"/>
              </a:rPr>
              <a:t>de</a:t>
            </a:r>
            <a:r>
              <a:rPr sz="1867" kern="0" spc="427" dirty="0">
                <a:solidFill>
                  <a:sysClr val="windowText" lastClr="000000"/>
                </a:solidFill>
                <a:latin typeface="Tahoma"/>
                <a:cs typeface="Tahoma"/>
              </a:rPr>
              <a:t> </a:t>
            </a:r>
            <a:r>
              <a:rPr sz="1867" kern="0" spc="167" dirty="0">
                <a:solidFill>
                  <a:sysClr val="windowText" lastClr="000000"/>
                </a:solidFill>
                <a:latin typeface="Tahoma"/>
                <a:cs typeface="Tahoma"/>
              </a:rPr>
              <a:t>las</a:t>
            </a:r>
            <a:r>
              <a:rPr sz="1867" kern="0" spc="427" dirty="0">
                <a:solidFill>
                  <a:sysClr val="windowText" lastClr="000000"/>
                </a:solidFill>
                <a:latin typeface="Tahoma"/>
                <a:cs typeface="Tahoma"/>
              </a:rPr>
              <a:t> </a:t>
            </a:r>
            <a:r>
              <a:rPr sz="1867" kern="0" spc="207" dirty="0">
                <a:solidFill>
                  <a:sysClr val="windowText" lastClr="000000"/>
                </a:solidFill>
                <a:latin typeface="Tahoma"/>
                <a:cs typeface="Tahoma"/>
              </a:rPr>
              <a:t>cuotas</a:t>
            </a:r>
            <a:r>
              <a:rPr sz="1867" kern="0" spc="427" dirty="0">
                <a:solidFill>
                  <a:sysClr val="windowText" lastClr="000000"/>
                </a:solidFill>
                <a:latin typeface="Tahoma"/>
                <a:cs typeface="Tahoma"/>
              </a:rPr>
              <a:t> </a:t>
            </a:r>
            <a:r>
              <a:rPr sz="1867" kern="0" spc="237" dirty="0">
                <a:solidFill>
                  <a:sysClr val="windowText" lastClr="000000"/>
                </a:solidFill>
                <a:latin typeface="Tahoma"/>
                <a:cs typeface="Tahoma"/>
              </a:rPr>
              <a:t>obrero</a:t>
            </a:r>
            <a:r>
              <a:rPr sz="1867" kern="0" spc="427" dirty="0">
                <a:solidFill>
                  <a:sysClr val="windowText" lastClr="000000"/>
                </a:solidFill>
                <a:latin typeface="Tahoma"/>
                <a:cs typeface="Tahoma"/>
              </a:rPr>
              <a:t> </a:t>
            </a:r>
            <a:r>
              <a:rPr sz="1867" kern="0" spc="213" dirty="0">
                <a:solidFill>
                  <a:sysClr val="windowText" lastClr="000000"/>
                </a:solidFill>
                <a:latin typeface="Tahoma"/>
                <a:cs typeface="Tahoma"/>
              </a:rPr>
              <a:t>patronales,</a:t>
            </a:r>
            <a:r>
              <a:rPr sz="1867" kern="0" spc="423" dirty="0">
                <a:solidFill>
                  <a:sysClr val="windowText" lastClr="000000"/>
                </a:solidFill>
                <a:latin typeface="Tahoma"/>
                <a:cs typeface="Tahoma"/>
              </a:rPr>
              <a:t> </a:t>
            </a:r>
            <a:r>
              <a:rPr sz="1867" kern="0" spc="233" dirty="0">
                <a:solidFill>
                  <a:sysClr val="windowText" lastClr="000000"/>
                </a:solidFill>
                <a:latin typeface="Tahoma"/>
                <a:cs typeface="Tahoma"/>
              </a:rPr>
              <a:t>siempre</a:t>
            </a:r>
            <a:r>
              <a:rPr sz="1867" kern="0" spc="427" dirty="0">
                <a:solidFill>
                  <a:sysClr val="windowText" lastClr="000000"/>
                </a:solidFill>
                <a:latin typeface="Tahoma"/>
                <a:cs typeface="Tahoma"/>
              </a:rPr>
              <a:t> </a:t>
            </a:r>
            <a:r>
              <a:rPr sz="1867" kern="0" dirty="0">
                <a:solidFill>
                  <a:sysClr val="windowText" lastClr="000000"/>
                </a:solidFill>
                <a:latin typeface="Tahoma"/>
                <a:cs typeface="Tahoma"/>
              </a:rPr>
              <a:t>y</a:t>
            </a:r>
            <a:r>
              <a:rPr sz="1867" kern="0" spc="427" dirty="0">
                <a:solidFill>
                  <a:sysClr val="windowText" lastClr="000000"/>
                </a:solidFill>
                <a:latin typeface="Tahoma"/>
                <a:cs typeface="Tahoma"/>
              </a:rPr>
              <a:t> </a:t>
            </a:r>
            <a:r>
              <a:rPr sz="1867" kern="0" spc="227" dirty="0">
                <a:solidFill>
                  <a:sysClr val="windowText" lastClr="000000"/>
                </a:solidFill>
                <a:latin typeface="Tahoma"/>
                <a:cs typeface="Tahoma"/>
              </a:rPr>
              <a:t>cuando</a:t>
            </a:r>
            <a:r>
              <a:rPr sz="1867" kern="0" spc="427" dirty="0">
                <a:solidFill>
                  <a:sysClr val="windowText" lastClr="000000"/>
                </a:solidFill>
                <a:latin typeface="Tahoma"/>
                <a:cs typeface="Tahoma"/>
              </a:rPr>
              <a:t> </a:t>
            </a:r>
            <a:r>
              <a:rPr sz="1867" kern="0" spc="180" dirty="0">
                <a:solidFill>
                  <a:sysClr val="windowText" lastClr="000000"/>
                </a:solidFill>
                <a:latin typeface="Tahoma"/>
                <a:cs typeface="Tahoma"/>
              </a:rPr>
              <a:t>haya</a:t>
            </a:r>
            <a:r>
              <a:rPr sz="1867" kern="0" spc="427" dirty="0">
                <a:solidFill>
                  <a:sysClr val="windowText" lastClr="000000"/>
                </a:solidFill>
                <a:latin typeface="Tahoma"/>
                <a:cs typeface="Tahoma"/>
              </a:rPr>
              <a:t> </a:t>
            </a:r>
            <a:r>
              <a:rPr sz="1867" kern="0" spc="227" dirty="0">
                <a:solidFill>
                  <a:sysClr val="windowText" lastClr="000000"/>
                </a:solidFill>
                <a:latin typeface="Tahoma"/>
                <a:cs typeface="Tahoma"/>
              </a:rPr>
              <a:t>presentado </a:t>
            </a:r>
            <a:r>
              <a:rPr sz="1867" kern="0" spc="247" dirty="0">
                <a:solidFill>
                  <a:sysClr val="windowText" lastClr="000000"/>
                </a:solidFill>
                <a:latin typeface="Tahoma"/>
                <a:cs typeface="Tahoma"/>
              </a:rPr>
              <a:t>oportunamente</a:t>
            </a:r>
            <a:r>
              <a:rPr sz="1867" kern="0" spc="270" dirty="0">
                <a:solidFill>
                  <a:sysClr val="windowText" lastClr="000000"/>
                </a:solidFill>
                <a:latin typeface="Tahoma"/>
                <a:cs typeface="Tahoma"/>
              </a:rPr>
              <a:t> </a:t>
            </a:r>
            <a:r>
              <a:rPr sz="1867" kern="0" spc="140" dirty="0">
                <a:solidFill>
                  <a:sysClr val="windowText" lastClr="000000"/>
                </a:solidFill>
                <a:latin typeface="Tahoma"/>
                <a:cs typeface="Tahoma"/>
              </a:rPr>
              <a:t>el</a:t>
            </a:r>
            <a:r>
              <a:rPr sz="1867" kern="0" spc="273" dirty="0">
                <a:solidFill>
                  <a:sysClr val="windowText" lastClr="000000"/>
                </a:solidFill>
                <a:latin typeface="Tahoma"/>
                <a:cs typeface="Tahoma"/>
              </a:rPr>
              <a:t> </a:t>
            </a:r>
            <a:r>
              <a:rPr sz="1867" kern="0" spc="193" dirty="0">
                <a:solidFill>
                  <a:sysClr val="windowText" lastClr="000000"/>
                </a:solidFill>
                <a:latin typeface="Tahoma"/>
                <a:cs typeface="Tahoma"/>
              </a:rPr>
              <a:t>aviso</a:t>
            </a:r>
            <a:r>
              <a:rPr sz="1867" kern="0" spc="270" dirty="0">
                <a:solidFill>
                  <a:sysClr val="windowText" lastClr="000000"/>
                </a:solidFill>
                <a:latin typeface="Tahoma"/>
                <a:cs typeface="Tahoma"/>
              </a:rPr>
              <a:t> </a:t>
            </a:r>
            <a:r>
              <a:rPr sz="1867" kern="0" spc="169" dirty="0">
                <a:solidFill>
                  <a:sysClr val="windowText" lastClr="000000"/>
                </a:solidFill>
                <a:latin typeface="Tahoma"/>
                <a:cs typeface="Tahoma"/>
              </a:rPr>
              <a:t>de</a:t>
            </a:r>
            <a:r>
              <a:rPr sz="1867" kern="0" spc="273" dirty="0">
                <a:solidFill>
                  <a:sysClr val="windowText" lastClr="000000"/>
                </a:solidFill>
                <a:latin typeface="Tahoma"/>
                <a:cs typeface="Tahoma"/>
              </a:rPr>
              <a:t> </a:t>
            </a:r>
            <a:r>
              <a:rPr sz="1867" kern="0" spc="169" dirty="0">
                <a:solidFill>
                  <a:sysClr val="windowText" lastClr="000000"/>
                </a:solidFill>
                <a:latin typeface="Tahoma"/>
                <a:cs typeface="Tahoma"/>
              </a:rPr>
              <a:t>baja</a:t>
            </a:r>
            <a:r>
              <a:rPr sz="1867" kern="0" spc="270" dirty="0">
                <a:solidFill>
                  <a:sysClr val="windowText" lastClr="000000"/>
                </a:solidFill>
                <a:latin typeface="Tahoma"/>
                <a:cs typeface="Tahoma"/>
              </a:rPr>
              <a:t> </a:t>
            </a:r>
            <a:r>
              <a:rPr sz="1867" kern="0" spc="187" dirty="0">
                <a:solidFill>
                  <a:sysClr val="windowText" lastClr="000000"/>
                </a:solidFill>
                <a:latin typeface="Tahoma"/>
                <a:cs typeface="Tahoma"/>
              </a:rPr>
              <a:t>del</a:t>
            </a:r>
            <a:r>
              <a:rPr sz="1867" kern="0" spc="273" dirty="0">
                <a:solidFill>
                  <a:sysClr val="windowText" lastClr="000000"/>
                </a:solidFill>
                <a:latin typeface="Tahoma"/>
                <a:cs typeface="Tahoma"/>
              </a:rPr>
              <a:t> </a:t>
            </a:r>
            <a:r>
              <a:rPr sz="1867" kern="0" spc="203" dirty="0">
                <a:solidFill>
                  <a:sysClr val="windowText" lastClr="000000"/>
                </a:solidFill>
                <a:latin typeface="Tahoma"/>
                <a:cs typeface="Tahoma"/>
              </a:rPr>
              <a:t>trabajador.</a:t>
            </a:r>
            <a:endParaRPr sz="1867" kern="0">
              <a:solidFill>
                <a:sysClr val="windowText" lastClr="000000"/>
              </a:solidFill>
              <a:latin typeface="Tahoma"/>
              <a:cs typeface="Tahoma"/>
            </a:endParaRPr>
          </a:p>
          <a:p>
            <a:pPr marL="8467" marR="3810" algn="just" defTabSz="609630">
              <a:lnSpc>
                <a:spcPct val="113799"/>
              </a:lnSpc>
              <a:spcBef>
                <a:spcPts val="1563"/>
              </a:spcBef>
            </a:pPr>
            <a:r>
              <a:rPr sz="1867" kern="0" spc="100" dirty="0">
                <a:solidFill>
                  <a:sysClr val="windowText" lastClr="000000"/>
                </a:solidFill>
                <a:latin typeface="Tahoma"/>
                <a:cs typeface="Tahoma"/>
              </a:rPr>
              <a:t>Si</a:t>
            </a:r>
            <a:r>
              <a:rPr sz="1867" kern="0" spc="310" dirty="0">
                <a:solidFill>
                  <a:sysClr val="windowText" lastClr="000000"/>
                </a:solidFill>
                <a:latin typeface="Tahoma"/>
                <a:cs typeface="Tahoma"/>
              </a:rPr>
              <a:t> </a:t>
            </a:r>
            <a:r>
              <a:rPr sz="1867" kern="0" spc="183" dirty="0">
                <a:solidFill>
                  <a:sysClr val="windowText" lastClr="000000"/>
                </a:solidFill>
                <a:latin typeface="Tahoma"/>
                <a:cs typeface="Tahoma"/>
              </a:rPr>
              <a:t>los</a:t>
            </a:r>
            <a:r>
              <a:rPr sz="1867" kern="0" spc="310" dirty="0">
                <a:solidFill>
                  <a:sysClr val="windowText" lastClr="000000"/>
                </a:solidFill>
                <a:latin typeface="Tahoma"/>
                <a:cs typeface="Tahoma"/>
              </a:rPr>
              <a:t> </a:t>
            </a:r>
            <a:r>
              <a:rPr sz="1867" kern="0" spc="237" dirty="0">
                <a:solidFill>
                  <a:sysClr val="windowText" lastClr="000000"/>
                </a:solidFill>
                <a:latin typeface="Tahoma"/>
                <a:cs typeface="Tahoma"/>
              </a:rPr>
              <a:t>periodos</a:t>
            </a:r>
            <a:r>
              <a:rPr sz="1867" kern="0" spc="310" dirty="0">
                <a:solidFill>
                  <a:sysClr val="windowText" lastClr="000000"/>
                </a:solidFill>
                <a:latin typeface="Tahoma"/>
                <a:cs typeface="Tahoma"/>
              </a:rPr>
              <a:t> </a:t>
            </a:r>
            <a:r>
              <a:rPr sz="1867" kern="0" spc="169" dirty="0">
                <a:solidFill>
                  <a:sysClr val="windowText" lastClr="000000"/>
                </a:solidFill>
                <a:latin typeface="Tahoma"/>
                <a:cs typeface="Tahoma"/>
              </a:rPr>
              <a:t>de</a:t>
            </a:r>
            <a:r>
              <a:rPr sz="1867" kern="0" spc="310" dirty="0">
                <a:solidFill>
                  <a:sysClr val="windowText" lastClr="000000"/>
                </a:solidFill>
                <a:latin typeface="Tahoma"/>
                <a:cs typeface="Tahoma"/>
              </a:rPr>
              <a:t> </a:t>
            </a:r>
            <a:r>
              <a:rPr sz="1867" kern="0" spc="217" dirty="0">
                <a:solidFill>
                  <a:sysClr val="windowText" lastClr="000000"/>
                </a:solidFill>
                <a:latin typeface="Tahoma"/>
                <a:cs typeface="Tahoma"/>
              </a:rPr>
              <a:t>ausencias</a:t>
            </a:r>
            <a:r>
              <a:rPr sz="1867" kern="0" spc="310" dirty="0">
                <a:solidFill>
                  <a:sysClr val="windowText" lastClr="000000"/>
                </a:solidFill>
                <a:latin typeface="Tahoma"/>
                <a:cs typeface="Tahoma"/>
              </a:rPr>
              <a:t> </a:t>
            </a:r>
            <a:r>
              <a:rPr sz="1867" kern="0" spc="200" dirty="0">
                <a:solidFill>
                  <a:sysClr val="windowText" lastClr="000000"/>
                </a:solidFill>
                <a:latin typeface="Tahoma"/>
                <a:cs typeface="Tahoma"/>
              </a:rPr>
              <a:t>están</a:t>
            </a:r>
            <a:r>
              <a:rPr sz="1867" kern="0" spc="310" dirty="0">
                <a:solidFill>
                  <a:sysClr val="windowText" lastClr="000000"/>
                </a:solidFill>
                <a:latin typeface="Tahoma"/>
                <a:cs typeface="Tahoma"/>
              </a:rPr>
              <a:t> </a:t>
            </a:r>
            <a:r>
              <a:rPr sz="1867" kern="0" spc="240" dirty="0">
                <a:solidFill>
                  <a:sysClr val="windowText" lastClr="000000"/>
                </a:solidFill>
                <a:latin typeface="Tahoma"/>
                <a:cs typeface="Tahoma"/>
              </a:rPr>
              <a:t>amparados</a:t>
            </a:r>
            <a:r>
              <a:rPr sz="1867" kern="0" spc="310" dirty="0">
                <a:solidFill>
                  <a:sysClr val="windowText" lastClr="000000"/>
                </a:solidFill>
                <a:latin typeface="Tahoma"/>
                <a:cs typeface="Tahoma"/>
              </a:rPr>
              <a:t> </a:t>
            </a:r>
            <a:r>
              <a:rPr sz="1867" kern="0" spc="213" dirty="0">
                <a:solidFill>
                  <a:sysClr val="windowText" lastClr="000000"/>
                </a:solidFill>
                <a:latin typeface="Tahoma"/>
                <a:cs typeface="Tahoma"/>
              </a:rPr>
              <a:t>por</a:t>
            </a:r>
            <a:r>
              <a:rPr sz="1867" kern="0" spc="310" dirty="0">
                <a:solidFill>
                  <a:sysClr val="windowText" lastClr="000000"/>
                </a:solidFill>
                <a:latin typeface="Tahoma"/>
                <a:cs typeface="Tahoma"/>
              </a:rPr>
              <a:t> </a:t>
            </a:r>
            <a:r>
              <a:rPr sz="1867" kern="0" spc="227" dirty="0">
                <a:solidFill>
                  <a:sysClr val="windowText" lastClr="000000"/>
                </a:solidFill>
                <a:latin typeface="Tahoma"/>
                <a:cs typeface="Tahoma"/>
              </a:rPr>
              <a:t>incapacidades</a:t>
            </a:r>
            <a:r>
              <a:rPr sz="1867" kern="0" spc="310" dirty="0">
                <a:solidFill>
                  <a:sysClr val="windowText" lastClr="000000"/>
                </a:solidFill>
                <a:latin typeface="Tahoma"/>
                <a:cs typeface="Tahoma"/>
              </a:rPr>
              <a:t> </a:t>
            </a:r>
            <a:r>
              <a:rPr sz="1867" kern="0" spc="227" dirty="0">
                <a:solidFill>
                  <a:sysClr val="windowText" lastClr="000000"/>
                </a:solidFill>
                <a:latin typeface="Tahoma"/>
                <a:cs typeface="Tahoma"/>
              </a:rPr>
              <a:t>expedidas</a:t>
            </a:r>
            <a:r>
              <a:rPr sz="1867" kern="0" spc="310" dirty="0">
                <a:solidFill>
                  <a:sysClr val="windowText" lastClr="000000"/>
                </a:solidFill>
                <a:latin typeface="Tahoma"/>
                <a:cs typeface="Tahoma"/>
              </a:rPr>
              <a:t> </a:t>
            </a:r>
            <a:r>
              <a:rPr sz="1867" kern="0" spc="213" dirty="0">
                <a:solidFill>
                  <a:sysClr val="windowText" lastClr="000000"/>
                </a:solidFill>
                <a:latin typeface="Tahoma"/>
                <a:cs typeface="Tahoma"/>
              </a:rPr>
              <a:t>por</a:t>
            </a:r>
            <a:r>
              <a:rPr sz="1867" kern="0" spc="310" dirty="0">
                <a:solidFill>
                  <a:sysClr val="windowText" lastClr="000000"/>
                </a:solidFill>
                <a:latin typeface="Tahoma"/>
                <a:cs typeface="Tahoma"/>
              </a:rPr>
              <a:t> </a:t>
            </a:r>
            <a:r>
              <a:rPr sz="1867" kern="0" spc="140" dirty="0">
                <a:solidFill>
                  <a:sysClr val="windowText" lastClr="000000"/>
                </a:solidFill>
                <a:latin typeface="Tahoma"/>
                <a:cs typeface="Tahoma"/>
              </a:rPr>
              <a:t>el</a:t>
            </a:r>
            <a:r>
              <a:rPr sz="1867" kern="0" spc="310" dirty="0">
                <a:solidFill>
                  <a:sysClr val="windowText" lastClr="000000"/>
                </a:solidFill>
                <a:latin typeface="Tahoma"/>
                <a:cs typeface="Tahoma"/>
              </a:rPr>
              <a:t> </a:t>
            </a:r>
            <a:r>
              <a:rPr sz="1867" kern="0" spc="123" dirty="0">
                <a:solidFill>
                  <a:sysClr val="windowText" lastClr="000000"/>
                </a:solidFill>
                <a:latin typeface="Tahoma"/>
                <a:cs typeface="Tahoma"/>
              </a:rPr>
              <a:t>IMSS </a:t>
            </a:r>
            <a:r>
              <a:rPr sz="1867" kern="0" spc="187" dirty="0">
                <a:solidFill>
                  <a:sysClr val="windowText" lastClr="000000"/>
                </a:solidFill>
                <a:latin typeface="Tahoma"/>
                <a:cs typeface="Tahoma"/>
              </a:rPr>
              <a:t>no</a:t>
            </a:r>
            <a:r>
              <a:rPr sz="1867" kern="0" spc="287" dirty="0">
                <a:solidFill>
                  <a:sysClr val="windowText" lastClr="000000"/>
                </a:solidFill>
                <a:latin typeface="Tahoma"/>
                <a:cs typeface="Tahoma"/>
              </a:rPr>
              <a:t> </a:t>
            </a:r>
            <a:r>
              <a:rPr sz="1867" kern="0" spc="193" dirty="0">
                <a:solidFill>
                  <a:sysClr val="windowText" lastClr="000000"/>
                </a:solidFill>
                <a:latin typeface="Tahoma"/>
                <a:cs typeface="Tahoma"/>
              </a:rPr>
              <a:t>será</a:t>
            </a:r>
            <a:r>
              <a:rPr sz="1867" kern="0" spc="289" dirty="0">
                <a:solidFill>
                  <a:sysClr val="windowText" lastClr="000000"/>
                </a:solidFill>
                <a:latin typeface="Tahoma"/>
                <a:cs typeface="Tahoma"/>
              </a:rPr>
              <a:t> </a:t>
            </a:r>
            <a:r>
              <a:rPr sz="1867" kern="0" spc="223" dirty="0">
                <a:solidFill>
                  <a:sysClr val="windowText" lastClr="000000"/>
                </a:solidFill>
                <a:latin typeface="Tahoma"/>
                <a:cs typeface="Tahoma"/>
              </a:rPr>
              <a:t>obligatorio</a:t>
            </a:r>
            <a:r>
              <a:rPr sz="1867" kern="0" spc="287" dirty="0">
                <a:solidFill>
                  <a:sysClr val="windowText" lastClr="000000"/>
                </a:solidFill>
                <a:latin typeface="Tahoma"/>
                <a:cs typeface="Tahoma"/>
              </a:rPr>
              <a:t> </a:t>
            </a:r>
            <a:r>
              <a:rPr sz="1867" kern="0" spc="220" dirty="0">
                <a:solidFill>
                  <a:sysClr val="windowText" lastClr="000000"/>
                </a:solidFill>
                <a:latin typeface="Tahoma"/>
                <a:cs typeface="Tahoma"/>
              </a:rPr>
              <a:t>cubrir</a:t>
            </a:r>
            <a:r>
              <a:rPr sz="1867" kern="0" spc="289" dirty="0">
                <a:solidFill>
                  <a:sysClr val="windowText" lastClr="000000"/>
                </a:solidFill>
                <a:latin typeface="Tahoma"/>
                <a:cs typeface="Tahoma"/>
              </a:rPr>
              <a:t> </a:t>
            </a:r>
            <a:r>
              <a:rPr sz="1867" kern="0" spc="167" dirty="0">
                <a:solidFill>
                  <a:sysClr val="windowText" lastClr="000000"/>
                </a:solidFill>
                <a:latin typeface="Tahoma"/>
                <a:cs typeface="Tahoma"/>
              </a:rPr>
              <a:t>las</a:t>
            </a:r>
            <a:r>
              <a:rPr sz="1867" kern="0" spc="287" dirty="0">
                <a:solidFill>
                  <a:sysClr val="windowText" lastClr="000000"/>
                </a:solidFill>
                <a:latin typeface="Tahoma"/>
                <a:cs typeface="Tahoma"/>
              </a:rPr>
              <a:t> </a:t>
            </a:r>
            <a:r>
              <a:rPr sz="1867" kern="0" spc="207" dirty="0">
                <a:solidFill>
                  <a:sysClr val="windowText" lastClr="000000"/>
                </a:solidFill>
                <a:latin typeface="Tahoma"/>
                <a:cs typeface="Tahoma"/>
              </a:rPr>
              <a:t>cuotas</a:t>
            </a:r>
            <a:r>
              <a:rPr sz="1867" kern="0" spc="289" dirty="0">
                <a:solidFill>
                  <a:sysClr val="windowText" lastClr="000000"/>
                </a:solidFill>
                <a:latin typeface="Tahoma"/>
                <a:cs typeface="Tahoma"/>
              </a:rPr>
              <a:t> </a:t>
            </a:r>
            <a:r>
              <a:rPr sz="1867" kern="0" spc="237" dirty="0">
                <a:solidFill>
                  <a:sysClr val="windowText" lastClr="000000"/>
                </a:solidFill>
                <a:latin typeface="Tahoma"/>
                <a:cs typeface="Tahoma"/>
              </a:rPr>
              <a:t>obrero</a:t>
            </a:r>
            <a:r>
              <a:rPr sz="1867" kern="0" spc="287" dirty="0">
                <a:solidFill>
                  <a:sysClr val="windowText" lastClr="000000"/>
                </a:solidFill>
                <a:latin typeface="Tahoma"/>
                <a:cs typeface="Tahoma"/>
              </a:rPr>
              <a:t> </a:t>
            </a:r>
            <a:r>
              <a:rPr sz="1867" kern="0" spc="213" dirty="0">
                <a:solidFill>
                  <a:sysClr val="windowText" lastClr="000000"/>
                </a:solidFill>
                <a:latin typeface="Tahoma"/>
                <a:cs typeface="Tahoma"/>
              </a:rPr>
              <a:t>patronales,</a:t>
            </a:r>
            <a:r>
              <a:rPr sz="1867" kern="0" spc="289" dirty="0">
                <a:solidFill>
                  <a:sysClr val="windowText" lastClr="000000"/>
                </a:solidFill>
                <a:latin typeface="Tahoma"/>
                <a:cs typeface="Tahoma"/>
              </a:rPr>
              <a:t> </a:t>
            </a:r>
            <a:r>
              <a:rPr sz="1867" kern="0" spc="213" dirty="0">
                <a:solidFill>
                  <a:sysClr val="windowText" lastClr="000000"/>
                </a:solidFill>
                <a:latin typeface="Tahoma"/>
                <a:cs typeface="Tahoma"/>
              </a:rPr>
              <a:t>excepto</a:t>
            </a:r>
            <a:r>
              <a:rPr sz="1867" kern="0" spc="289" dirty="0">
                <a:solidFill>
                  <a:sysClr val="windowText" lastClr="000000"/>
                </a:solidFill>
                <a:latin typeface="Tahoma"/>
                <a:cs typeface="Tahoma"/>
              </a:rPr>
              <a:t> </a:t>
            </a:r>
            <a:r>
              <a:rPr sz="1867" kern="0" spc="213" dirty="0">
                <a:solidFill>
                  <a:sysClr val="windowText" lastClr="000000"/>
                </a:solidFill>
                <a:latin typeface="Tahoma"/>
                <a:cs typeface="Tahoma"/>
              </a:rPr>
              <a:t>por</a:t>
            </a:r>
            <a:r>
              <a:rPr sz="1867" kern="0" spc="287" dirty="0">
                <a:solidFill>
                  <a:sysClr val="windowText" lastClr="000000"/>
                </a:solidFill>
                <a:latin typeface="Tahoma"/>
                <a:cs typeface="Tahoma"/>
              </a:rPr>
              <a:t> </a:t>
            </a:r>
            <a:r>
              <a:rPr sz="1867" kern="0" spc="163" dirty="0">
                <a:solidFill>
                  <a:sysClr val="windowText" lastClr="000000"/>
                </a:solidFill>
                <a:latin typeface="Tahoma"/>
                <a:cs typeface="Tahoma"/>
              </a:rPr>
              <a:t>lo</a:t>
            </a:r>
            <a:r>
              <a:rPr sz="1867" kern="0" spc="289" dirty="0">
                <a:solidFill>
                  <a:sysClr val="windowText" lastClr="000000"/>
                </a:solidFill>
                <a:latin typeface="Tahoma"/>
                <a:cs typeface="Tahoma"/>
              </a:rPr>
              <a:t> </a:t>
            </a:r>
            <a:r>
              <a:rPr sz="1867" kern="0" spc="203" dirty="0">
                <a:solidFill>
                  <a:sysClr val="windowText" lastClr="000000"/>
                </a:solidFill>
                <a:latin typeface="Tahoma"/>
                <a:cs typeface="Tahoma"/>
              </a:rPr>
              <a:t>que</a:t>
            </a:r>
            <a:r>
              <a:rPr sz="1867" kern="0" spc="287" dirty="0">
                <a:solidFill>
                  <a:sysClr val="windowText" lastClr="000000"/>
                </a:solidFill>
                <a:latin typeface="Tahoma"/>
                <a:cs typeface="Tahoma"/>
              </a:rPr>
              <a:t> </a:t>
            </a:r>
            <a:r>
              <a:rPr sz="1867" kern="0" spc="143" dirty="0">
                <a:solidFill>
                  <a:sysClr val="windowText" lastClr="000000"/>
                </a:solidFill>
                <a:latin typeface="Tahoma"/>
                <a:cs typeface="Tahoma"/>
              </a:rPr>
              <a:t>se</a:t>
            </a:r>
            <a:r>
              <a:rPr sz="1867" kern="0" spc="289" dirty="0">
                <a:solidFill>
                  <a:sysClr val="windowText" lastClr="000000"/>
                </a:solidFill>
                <a:latin typeface="Tahoma"/>
                <a:cs typeface="Tahoma"/>
              </a:rPr>
              <a:t> </a:t>
            </a:r>
            <a:r>
              <a:rPr sz="1867" kern="0" spc="213" dirty="0">
                <a:solidFill>
                  <a:sysClr val="windowText" lastClr="000000"/>
                </a:solidFill>
                <a:latin typeface="Tahoma"/>
                <a:cs typeface="Tahoma"/>
              </a:rPr>
              <a:t>refiere</a:t>
            </a:r>
            <a:r>
              <a:rPr sz="1867" kern="0" spc="287" dirty="0">
                <a:solidFill>
                  <a:sysClr val="windowText" lastClr="000000"/>
                </a:solidFill>
                <a:latin typeface="Tahoma"/>
                <a:cs typeface="Tahoma"/>
              </a:rPr>
              <a:t> </a:t>
            </a:r>
            <a:r>
              <a:rPr sz="1867" kern="0" spc="120" dirty="0">
                <a:solidFill>
                  <a:sysClr val="windowText" lastClr="000000"/>
                </a:solidFill>
                <a:latin typeface="Tahoma"/>
                <a:cs typeface="Tahoma"/>
              </a:rPr>
              <a:t>al </a:t>
            </a:r>
            <a:r>
              <a:rPr sz="1867" kern="0" spc="230" dirty="0">
                <a:solidFill>
                  <a:sysClr val="windowText" lastClr="000000"/>
                </a:solidFill>
                <a:latin typeface="Tahoma"/>
                <a:cs typeface="Tahoma"/>
              </a:rPr>
              <a:t>ramo</a:t>
            </a:r>
            <a:r>
              <a:rPr sz="1867" kern="0" spc="270" dirty="0">
                <a:solidFill>
                  <a:sysClr val="windowText" lastClr="000000"/>
                </a:solidFill>
                <a:latin typeface="Tahoma"/>
                <a:cs typeface="Tahoma"/>
              </a:rPr>
              <a:t> </a:t>
            </a:r>
            <a:r>
              <a:rPr sz="1867" kern="0" spc="169" dirty="0">
                <a:solidFill>
                  <a:sysClr val="windowText" lastClr="000000"/>
                </a:solidFill>
                <a:latin typeface="Tahoma"/>
                <a:cs typeface="Tahoma"/>
              </a:rPr>
              <a:t>de</a:t>
            </a:r>
            <a:r>
              <a:rPr sz="1867" kern="0" spc="273" dirty="0">
                <a:solidFill>
                  <a:sysClr val="windowText" lastClr="000000"/>
                </a:solidFill>
                <a:latin typeface="Tahoma"/>
                <a:cs typeface="Tahoma"/>
              </a:rPr>
              <a:t> </a:t>
            </a:r>
            <a:r>
              <a:rPr sz="1867" kern="0" spc="193" dirty="0">
                <a:solidFill>
                  <a:sysClr val="windowText" lastClr="000000"/>
                </a:solidFill>
                <a:latin typeface="Tahoma"/>
                <a:cs typeface="Tahoma"/>
              </a:rPr>
              <a:t>retiro.</a:t>
            </a:r>
            <a:endParaRPr sz="1867" kern="0">
              <a:solidFill>
                <a:sysClr val="windowText" lastClr="000000"/>
              </a:solidFill>
              <a:latin typeface="Tahoma"/>
              <a:cs typeface="Tahoma"/>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465718" y="1921022"/>
            <a:ext cx="11206207" cy="4288665"/>
          </a:xfrm>
          <a:prstGeom prst="rect">
            <a:avLst/>
          </a:prstGeom>
        </p:spPr>
      </p:pic>
      <p:pic>
        <p:nvPicPr>
          <p:cNvPr id="4" name="object 4"/>
          <p:cNvPicPr/>
          <p:nvPr/>
        </p:nvPicPr>
        <p:blipFill>
          <a:blip r:embed="rId3" cstate="print"/>
          <a:stretch>
            <a:fillRect/>
          </a:stretch>
        </p:blipFill>
        <p:spPr>
          <a:xfrm>
            <a:off x="111760" y="426721"/>
            <a:ext cx="11970511" cy="1379727"/>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85800" y="482443"/>
            <a:ext cx="11506200" cy="1140311"/>
          </a:xfrm>
          <a:prstGeom prst="rect">
            <a:avLst/>
          </a:prstGeom>
          <a:solidFill>
            <a:srgbClr val="12537D"/>
          </a:solidFill>
        </p:spPr>
        <p:txBody>
          <a:bodyPr vert="horz" wrap="square" lIns="0" tIns="36829" rIns="0" bIns="0" rtlCol="0">
            <a:spAutoFit/>
          </a:bodyPr>
          <a:lstStyle/>
          <a:p>
            <a:pPr marL="137590" defTabSz="609630">
              <a:spcBef>
                <a:spcPts val="289"/>
              </a:spcBef>
            </a:pPr>
            <a:r>
              <a:rPr sz="3334" kern="0" spc="-450" dirty="0">
                <a:solidFill>
                  <a:srgbClr val="FDFDFD"/>
                </a:solidFill>
                <a:latin typeface="Arial Black"/>
                <a:cs typeface="Arial Black"/>
              </a:rPr>
              <a:t>¿</a:t>
            </a:r>
            <a:r>
              <a:rPr sz="3334" kern="0" spc="-787" dirty="0">
                <a:solidFill>
                  <a:srgbClr val="FDFDFD"/>
                </a:solidFill>
                <a:latin typeface="Arial Black"/>
                <a:cs typeface="Arial Black"/>
              </a:rPr>
              <a:t> </a:t>
            </a:r>
            <a:r>
              <a:rPr sz="3334" kern="0" spc="53" dirty="0">
                <a:solidFill>
                  <a:srgbClr val="FDFDFD"/>
                </a:solidFill>
                <a:latin typeface="Arial Black"/>
                <a:cs typeface="Arial Black"/>
              </a:rPr>
              <a:t>Por</a:t>
            </a:r>
            <a:r>
              <a:rPr sz="3334" kern="0" spc="393" dirty="0">
                <a:solidFill>
                  <a:srgbClr val="FDFDFD"/>
                </a:solidFill>
                <a:latin typeface="Arial Black"/>
                <a:cs typeface="Arial Black"/>
              </a:rPr>
              <a:t> </a:t>
            </a:r>
            <a:r>
              <a:rPr sz="3334" kern="0" spc="67" dirty="0">
                <a:solidFill>
                  <a:srgbClr val="FDFDFD"/>
                </a:solidFill>
                <a:latin typeface="Arial Black"/>
                <a:cs typeface="Arial Black"/>
              </a:rPr>
              <a:t>qué</a:t>
            </a:r>
            <a:r>
              <a:rPr sz="3334" kern="0" spc="397" dirty="0">
                <a:solidFill>
                  <a:srgbClr val="FDFDFD"/>
                </a:solidFill>
                <a:latin typeface="Arial Black"/>
                <a:cs typeface="Arial Black"/>
              </a:rPr>
              <a:t> </a:t>
            </a:r>
            <a:r>
              <a:rPr sz="3334" kern="0" spc="-103" dirty="0">
                <a:solidFill>
                  <a:srgbClr val="FDFDFD"/>
                </a:solidFill>
                <a:latin typeface="Arial Black"/>
                <a:cs typeface="Arial Black"/>
              </a:rPr>
              <a:t>l</a:t>
            </a:r>
            <a:r>
              <a:rPr sz="3334" kern="0" spc="-787" dirty="0">
                <a:solidFill>
                  <a:srgbClr val="FDFDFD"/>
                </a:solidFill>
                <a:latin typeface="Arial Black"/>
                <a:cs typeface="Arial Black"/>
              </a:rPr>
              <a:t> </a:t>
            </a:r>
            <a:r>
              <a:rPr sz="3334" kern="0" spc="117" dirty="0">
                <a:solidFill>
                  <a:srgbClr val="FDFDFD"/>
                </a:solidFill>
                <a:latin typeface="Arial Black"/>
                <a:cs typeface="Arial Black"/>
              </a:rPr>
              <a:t>levar</a:t>
            </a:r>
            <a:r>
              <a:rPr sz="3334" kern="0" spc="400" dirty="0">
                <a:solidFill>
                  <a:srgbClr val="FDFDFD"/>
                </a:solidFill>
                <a:latin typeface="Arial Black"/>
                <a:cs typeface="Arial Black"/>
              </a:rPr>
              <a:t> </a:t>
            </a:r>
            <a:r>
              <a:rPr sz="3334" kern="0" spc="117" dirty="0">
                <a:solidFill>
                  <a:srgbClr val="FDFDFD"/>
                </a:solidFill>
                <a:latin typeface="Arial Black"/>
                <a:cs typeface="Arial Black"/>
              </a:rPr>
              <a:t>un</a:t>
            </a:r>
            <a:r>
              <a:rPr sz="3334" kern="0" spc="397" dirty="0">
                <a:solidFill>
                  <a:srgbClr val="FDFDFD"/>
                </a:solidFill>
                <a:latin typeface="Arial Black"/>
                <a:cs typeface="Arial Black"/>
              </a:rPr>
              <a:t> </a:t>
            </a:r>
            <a:r>
              <a:rPr sz="3334" kern="0" spc="130" dirty="0">
                <a:solidFill>
                  <a:srgbClr val="FDFDFD"/>
                </a:solidFill>
                <a:latin typeface="Arial Black"/>
                <a:cs typeface="Arial Black"/>
              </a:rPr>
              <a:t>control</a:t>
            </a:r>
            <a:r>
              <a:rPr sz="3334" kern="0" spc="397" dirty="0">
                <a:solidFill>
                  <a:srgbClr val="FDFDFD"/>
                </a:solidFill>
                <a:latin typeface="Arial Black"/>
                <a:cs typeface="Arial Black"/>
              </a:rPr>
              <a:t> </a:t>
            </a:r>
            <a:r>
              <a:rPr sz="3334" kern="0" dirty="0">
                <a:solidFill>
                  <a:srgbClr val="FDFDFD"/>
                </a:solidFill>
                <a:latin typeface="Arial Black"/>
                <a:cs typeface="Arial Black"/>
              </a:rPr>
              <a:t>de</a:t>
            </a:r>
            <a:r>
              <a:rPr sz="3334" kern="0" spc="400" dirty="0">
                <a:solidFill>
                  <a:srgbClr val="FDFDFD"/>
                </a:solidFill>
                <a:latin typeface="Arial Black"/>
                <a:cs typeface="Arial Black"/>
              </a:rPr>
              <a:t> </a:t>
            </a:r>
            <a:r>
              <a:rPr sz="3334" kern="0" spc="-17" dirty="0">
                <a:solidFill>
                  <a:srgbClr val="FDFDFD"/>
                </a:solidFill>
                <a:latin typeface="Arial Black"/>
                <a:cs typeface="Arial Black"/>
              </a:rPr>
              <a:t>las</a:t>
            </a:r>
            <a:endParaRPr sz="3334" kern="0">
              <a:solidFill>
                <a:sysClr val="windowText" lastClr="000000"/>
              </a:solidFill>
              <a:latin typeface="Arial Black"/>
              <a:cs typeface="Arial Black"/>
            </a:endParaRPr>
          </a:p>
          <a:p>
            <a:pPr marL="137590" defTabSz="609630">
              <a:spcBef>
                <a:spcPts val="600"/>
              </a:spcBef>
            </a:pPr>
            <a:r>
              <a:rPr sz="3334" kern="0" spc="47" dirty="0">
                <a:solidFill>
                  <a:srgbClr val="FDFDFD"/>
                </a:solidFill>
                <a:latin typeface="Arial Black"/>
                <a:cs typeface="Arial Black"/>
              </a:rPr>
              <a:t>incapacidades?</a:t>
            </a:r>
            <a:endParaRPr sz="3334" kern="0">
              <a:solidFill>
                <a:sysClr val="windowText" lastClr="000000"/>
              </a:solidFill>
              <a:latin typeface="Arial Black"/>
              <a:cs typeface="Arial Black"/>
            </a:endParaRPr>
          </a:p>
        </p:txBody>
      </p:sp>
      <p:pic>
        <p:nvPicPr>
          <p:cNvPr id="3" name="object 3"/>
          <p:cNvPicPr/>
          <p:nvPr/>
        </p:nvPicPr>
        <p:blipFill>
          <a:blip r:embed="rId2" cstate="print"/>
          <a:stretch>
            <a:fillRect/>
          </a:stretch>
        </p:blipFill>
        <p:spPr>
          <a:xfrm>
            <a:off x="606789" y="2435011"/>
            <a:ext cx="76200" cy="76199"/>
          </a:xfrm>
          <a:prstGeom prst="rect">
            <a:avLst/>
          </a:prstGeom>
        </p:spPr>
      </p:pic>
      <p:pic>
        <p:nvPicPr>
          <p:cNvPr id="4" name="object 4"/>
          <p:cNvPicPr/>
          <p:nvPr/>
        </p:nvPicPr>
        <p:blipFill>
          <a:blip r:embed="rId2" cstate="print"/>
          <a:stretch>
            <a:fillRect/>
          </a:stretch>
        </p:blipFill>
        <p:spPr>
          <a:xfrm>
            <a:off x="606789" y="3006511"/>
            <a:ext cx="76200" cy="76199"/>
          </a:xfrm>
          <a:prstGeom prst="rect">
            <a:avLst/>
          </a:prstGeom>
        </p:spPr>
      </p:pic>
      <p:pic>
        <p:nvPicPr>
          <p:cNvPr id="5" name="object 5"/>
          <p:cNvPicPr/>
          <p:nvPr/>
        </p:nvPicPr>
        <p:blipFill>
          <a:blip r:embed="rId2" cstate="print"/>
          <a:stretch>
            <a:fillRect/>
          </a:stretch>
        </p:blipFill>
        <p:spPr>
          <a:xfrm>
            <a:off x="606789" y="3578011"/>
            <a:ext cx="76200" cy="76199"/>
          </a:xfrm>
          <a:prstGeom prst="rect">
            <a:avLst/>
          </a:prstGeom>
        </p:spPr>
      </p:pic>
      <p:pic>
        <p:nvPicPr>
          <p:cNvPr id="6" name="object 6"/>
          <p:cNvPicPr/>
          <p:nvPr/>
        </p:nvPicPr>
        <p:blipFill>
          <a:blip r:embed="rId2" cstate="print"/>
          <a:stretch>
            <a:fillRect/>
          </a:stretch>
        </p:blipFill>
        <p:spPr>
          <a:xfrm>
            <a:off x="606789" y="3863761"/>
            <a:ext cx="76200" cy="76199"/>
          </a:xfrm>
          <a:prstGeom prst="rect">
            <a:avLst/>
          </a:prstGeom>
        </p:spPr>
      </p:pic>
      <p:pic>
        <p:nvPicPr>
          <p:cNvPr id="7" name="object 7"/>
          <p:cNvPicPr/>
          <p:nvPr/>
        </p:nvPicPr>
        <p:blipFill>
          <a:blip r:embed="rId2" cstate="print"/>
          <a:stretch>
            <a:fillRect/>
          </a:stretch>
        </p:blipFill>
        <p:spPr>
          <a:xfrm>
            <a:off x="606789" y="4721011"/>
            <a:ext cx="76200" cy="76199"/>
          </a:xfrm>
          <a:prstGeom prst="rect">
            <a:avLst/>
          </a:prstGeom>
        </p:spPr>
      </p:pic>
      <p:sp>
        <p:nvSpPr>
          <p:cNvPr id="8" name="object 8"/>
          <p:cNvSpPr txBox="1"/>
          <p:nvPr/>
        </p:nvSpPr>
        <p:spPr>
          <a:xfrm>
            <a:off x="514471" y="1865648"/>
            <a:ext cx="11223837" cy="4483877"/>
          </a:xfrm>
          <a:prstGeom prst="rect">
            <a:avLst/>
          </a:prstGeom>
        </p:spPr>
        <p:txBody>
          <a:bodyPr vert="horz" wrap="square" lIns="0" tIns="8467" rIns="0" bIns="0" rtlCol="0">
            <a:spAutoFit/>
          </a:bodyPr>
          <a:lstStyle/>
          <a:p>
            <a:pPr marL="8467" defTabSz="609630">
              <a:spcBef>
                <a:spcPts val="67"/>
              </a:spcBef>
            </a:pPr>
            <a:r>
              <a:rPr sz="1667" kern="0" dirty="0">
                <a:solidFill>
                  <a:sysClr val="windowText" lastClr="000000"/>
                </a:solidFill>
                <a:latin typeface="Arial Black"/>
                <a:cs typeface="Arial Black"/>
              </a:rPr>
              <a:t>Tener</a:t>
            </a:r>
            <a:r>
              <a:rPr sz="1667" kern="0" spc="210" dirty="0">
                <a:solidFill>
                  <a:sysClr val="windowText" lastClr="000000"/>
                </a:solidFill>
                <a:latin typeface="Arial Black"/>
                <a:cs typeface="Arial Black"/>
              </a:rPr>
              <a:t> </a:t>
            </a:r>
            <a:r>
              <a:rPr sz="1667" kern="0" spc="57" dirty="0">
                <a:solidFill>
                  <a:sysClr val="windowText" lastClr="000000"/>
                </a:solidFill>
                <a:latin typeface="Arial Black"/>
                <a:cs typeface="Arial Black"/>
              </a:rPr>
              <a:t>un</a:t>
            </a:r>
            <a:r>
              <a:rPr sz="1667" kern="0" spc="210" dirty="0">
                <a:solidFill>
                  <a:sysClr val="windowText" lastClr="000000"/>
                </a:solidFill>
                <a:latin typeface="Arial Black"/>
                <a:cs typeface="Arial Black"/>
              </a:rPr>
              <a:t> </a:t>
            </a:r>
            <a:r>
              <a:rPr sz="1667" kern="0" spc="83" dirty="0">
                <a:solidFill>
                  <a:sysClr val="windowText" lastClr="000000"/>
                </a:solidFill>
                <a:latin typeface="Arial Black"/>
                <a:cs typeface="Arial Black"/>
              </a:rPr>
              <a:t>dominio</a:t>
            </a:r>
            <a:r>
              <a:rPr sz="1667" kern="0" spc="213" dirty="0">
                <a:solidFill>
                  <a:sysClr val="windowText" lastClr="000000"/>
                </a:solidFill>
                <a:latin typeface="Arial Black"/>
                <a:cs typeface="Arial Black"/>
              </a:rPr>
              <a:t> </a:t>
            </a:r>
            <a:r>
              <a:rPr sz="1667" kern="0" spc="37" dirty="0">
                <a:solidFill>
                  <a:sysClr val="windowText" lastClr="000000"/>
                </a:solidFill>
                <a:latin typeface="Arial Black"/>
                <a:cs typeface="Arial Black"/>
              </a:rPr>
              <a:t>sobre</a:t>
            </a:r>
            <a:r>
              <a:rPr sz="1667" kern="0" spc="210" dirty="0">
                <a:solidFill>
                  <a:sysClr val="windowText" lastClr="000000"/>
                </a:solidFill>
                <a:latin typeface="Arial Black"/>
                <a:cs typeface="Arial Black"/>
              </a:rPr>
              <a:t> </a:t>
            </a:r>
            <a:r>
              <a:rPr sz="1667" kern="0" dirty="0">
                <a:solidFill>
                  <a:sysClr val="windowText" lastClr="000000"/>
                </a:solidFill>
                <a:latin typeface="Arial Black"/>
                <a:cs typeface="Arial Black"/>
              </a:rPr>
              <a:t>los</a:t>
            </a:r>
            <a:r>
              <a:rPr sz="1667" kern="0" spc="210" dirty="0">
                <a:solidFill>
                  <a:sysClr val="windowText" lastClr="000000"/>
                </a:solidFill>
                <a:latin typeface="Arial Black"/>
                <a:cs typeface="Arial Black"/>
              </a:rPr>
              <a:t> </a:t>
            </a:r>
            <a:r>
              <a:rPr sz="1667" kern="0" spc="47" dirty="0">
                <a:solidFill>
                  <a:sysClr val="windowText" lastClr="000000"/>
                </a:solidFill>
                <a:latin typeface="Arial Black"/>
                <a:cs typeface="Arial Black"/>
              </a:rPr>
              <a:t>certificados</a:t>
            </a:r>
            <a:r>
              <a:rPr sz="1667" kern="0" spc="213" dirty="0">
                <a:solidFill>
                  <a:sysClr val="windowText" lastClr="000000"/>
                </a:solidFill>
                <a:latin typeface="Arial Black"/>
                <a:cs typeface="Arial Black"/>
              </a:rPr>
              <a:t> </a:t>
            </a:r>
            <a:r>
              <a:rPr sz="1667" kern="0" dirty="0">
                <a:solidFill>
                  <a:sysClr val="windowText" lastClr="000000"/>
                </a:solidFill>
                <a:latin typeface="Arial Black"/>
                <a:cs typeface="Arial Black"/>
              </a:rPr>
              <a:t>de</a:t>
            </a:r>
            <a:r>
              <a:rPr sz="1667" kern="0" spc="210" dirty="0">
                <a:solidFill>
                  <a:sysClr val="windowText" lastClr="000000"/>
                </a:solidFill>
                <a:latin typeface="Arial Black"/>
                <a:cs typeface="Arial Black"/>
              </a:rPr>
              <a:t> </a:t>
            </a:r>
            <a:r>
              <a:rPr sz="1667" kern="0" spc="40" dirty="0">
                <a:solidFill>
                  <a:sysClr val="windowText" lastClr="000000"/>
                </a:solidFill>
                <a:latin typeface="Arial Black"/>
                <a:cs typeface="Arial Black"/>
              </a:rPr>
              <a:t>incapacidad</a:t>
            </a:r>
            <a:r>
              <a:rPr sz="1667" kern="0" spc="210" dirty="0">
                <a:solidFill>
                  <a:sysClr val="windowText" lastClr="000000"/>
                </a:solidFill>
                <a:latin typeface="Arial Black"/>
                <a:cs typeface="Arial Black"/>
              </a:rPr>
              <a:t> </a:t>
            </a:r>
            <a:r>
              <a:rPr sz="1667" kern="0" spc="76" dirty="0">
                <a:solidFill>
                  <a:sysClr val="windowText" lastClr="000000"/>
                </a:solidFill>
                <a:latin typeface="Arial Black"/>
                <a:cs typeface="Arial Black"/>
              </a:rPr>
              <a:t>permite</a:t>
            </a:r>
            <a:r>
              <a:rPr sz="1667" kern="0" spc="213" dirty="0">
                <a:solidFill>
                  <a:sysClr val="windowText" lastClr="000000"/>
                </a:solidFill>
                <a:latin typeface="Arial Black"/>
                <a:cs typeface="Arial Black"/>
              </a:rPr>
              <a:t> </a:t>
            </a:r>
            <a:r>
              <a:rPr sz="1667" kern="0" dirty="0">
                <a:solidFill>
                  <a:sysClr val="windowText" lastClr="000000"/>
                </a:solidFill>
                <a:latin typeface="Arial Black"/>
                <a:cs typeface="Arial Black"/>
              </a:rPr>
              <a:t>a</a:t>
            </a:r>
            <a:r>
              <a:rPr sz="1667" kern="0" spc="210" dirty="0">
                <a:solidFill>
                  <a:sysClr val="windowText" lastClr="000000"/>
                </a:solidFill>
                <a:latin typeface="Arial Black"/>
                <a:cs typeface="Arial Black"/>
              </a:rPr>
              <a:t> </a:t>
            </a:r>
            <a:r>
              <a:rPr sz="1667" kern="0" dirty="0">
                <a:solidFill>
                  <a:sysClr val="windowText" lastClr="000000"/>
                </a:solidFill>
                <a:latin typeface="Arial Black"/>
                <a:cs typeface="Arial Black"/>
              </a:rPr>
              <a:t>los</a:t>
            </a:r>
            <a:r>
              <a:rPr sz="1667" kern="0" spc="210" dirty="0">
                <a:solidFill>
                  <a:sysClr val="windowText" lastClr="000000"/>
                </a:solidFill>
                <a:latin typeface="Arial Black"/>
                <a:cs typeface="Arial Black"/>
              </a:rPr>
              <a:t> </a:t>
            </a:r>
            <a:r>
              <a:rPr sz="1667" kern="0" spc="57" dirty="0">
                <a:solidFill>
                  <a:sysClr val="windowText" lastClr="000000"/>
                </a:solidFill>
                <a:latin typeface="Arial Black"/>
                <a:cs typeface="Arial Black"/>
              </a:rPr>
              <a:t>patrones:</a:t>
            </a:r>
            <a:endParaRPr sz="1667" kern="0">
              <a:solidFill>
                <a:sysClr val="windowText" lastClr="000000"/>
              </a:solidFill>
              <a:latin typeface="Arial Black"/>
              <a:cs typeface="Arial Black"/>
            </a:endParaRPr>
          </a:p>
          <a:p>
            <a:pPr marL="286611" marR="7620" algn="just" defTabSz="609630">
              <a:lnSpc>
                <a:spcPct val="112500"/>
              </a:lnSpc>
              <a:spcBef>
                <a:spcPts val="1400"/>
              </a:spcBef>
            </a:pPr>
            <a:r>
              <a:rPr sz="1667" kern="0" spc="207" dirty="0">
                <a:solidFill>
                  <a:sysClr val="windowText" lastClr="000000"/>
                </a:solidFill>
                <a:latin typeface="Tahoma"/>
                <a:cs typeface="Tahoma"/>
              </a:rPr>
              <a:t>soportar</a:t>
            </a:r>
            <a:r>
              <a:rPr sz="1667" kern="0" spc="97" dirty="0">
                <a:solidFill>
                  <a:sysClr val="windowText" lastClr="000000"/>
                </a:solidFill>
                <a:latin typeface="Tahoma"/>
                <a:cs typeface="Tahoma"/>
              </a:rPr>
              <a:t>  </a:t>
            </a:r>
            <a:r>
              <a:rPr sz="1667" kern="0" spc="167" dirty="0">
                <a:solidFill>
                  <a:sysClr val="windowText" lastClr="000000"/>
                </a:solidFill>
                <a:latin typeface="Tahoma"/>
                <a:cs typeface="Tahoma"/>
              </a:rPr>
              <a:t>los</a:t>
            </a:r>
            <a:r>
              <a:rPr sz="1667" kern="0" spc="97" dirty="0">
                <a:solidFill>
                  <a:sysClr val="windowText" lastClr="000000"/>
                </a:solidFill>
                <a:latin typeface="Tahoma"/>
                <a:cs typeface="Tahoma"/>
              </a:rPr>
              <a:t>  </a:t>
            </a:r>
            <a:r>
              <a:rPr sz="1667" kern="0" spc="190" dirty="0">
                <a:solidFill>
                  <a:sysClr val="windowText" lastClr="000000"/>
                </a:solidFill>
                <a:latin typeface="Tahoma"/>
                <a:cs typeface="Tahoma"/>
              </a:rPr>
              <a:t>datos</a:t>
            </a:r>
            <a:r>
              <a:rPr sz="1667" kern="0" spc="100" dirty="0">
                <a:solidFill>
                  <a:sysClr val="windowText" lastClr="000000"/>
                </a:solidFill>
                <a:latin typeface="Tahoma"/>
                <a:cs typeface="Tahoma"/>
              </a:rPr>
              <a:t>  </a:t>
            </a:r>
            <a:r>
              <a:rPr sz="1667" kern="0" spc="187" dirty="0">
                <a:solidFill>
                  <a:sysClr val="windowText" lastClr="000000"/>
                </a:solidFill>
                <a:latin typeface="Tahoma"/>
                <a:cs typeface="Tahoma"/>
              </a:rPr>
              <a:t>relativos</a:t>
            </a:r>
            <a:r>
              <a:rPr sz="1667" kern="0" spc="97" dirty="0">
                <a:solidFill>
                  <a:sysClr val="windowText" lastClr="000000"/>
                </a:solidFill>
                <a:latin typeface="Tahoma"/>
                <a:cs typeface="Tahoma"/>
              </a:rPr>
              <a:t>  </a:t>
            </a:r>
            <a:r>
              <a:rPr sz="1667" kern="0" spc="117" dirty="0">
                <a:solidFill>
                  <a:sysClr val="windowText" lastClr="000000"/>
                </a:solidFill>
                <a:latin typeface="Tahoma"/>
                <a:cs typeface="Tahoma"/>
              </a:rPr>
              <a:t>al</a:t>
            </a:r>
            <a:r>
              <a:rPr sz="1667" kern="0" spc="97" dirty="0">
                <a:solidFill>
                  <a:sysClr val="windowText" lastClr="000000"/>
                </a:solidFill>
                <a:latin typeface="Tahoma"/>
                <a:cs typeface="Tahoma"/>
              </a:rPr>
              <a:t>  </a:t>
            </a:r>
            <a:r>
              <a:rPr sz="1667" kern="0" spc="220" dirty="0">
                <a:solidFill>
                  <a:sysClr val="windowText" lastClr="000000"/>
                </a:solidFill>
                <a:latin typeface="Tahoma"/>
                <a:cs typeface="Tahoma"/>
              </a:rPr>
              <a:t>número</a:t>
            </a:r>
            <a:r>
              <a:rPr sz="1667" kern="0" spc="100"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97" dirty="0">
                <a:solidFill>
                  <a:sysClr val="windowText" lastClr="000000"/>
                </a:solidFill>
                <a:latin typeface="Tahoma"/>
                <a:cs typeface="Tahoma"/>
              </a:rPr>
              <a:t>  </a:t>
            </a:r>
            <a:r>
              <a:rPr sz="1667" kern="0" spc="173" dirty="0">
                <a:solidFill>
                  <a:sysClr val="windowText" lastClr="000000"/>
                </a:solidFill>
                <a:latin typeface="Tahoma"/>
                <a:cs typeface="Tahoma"/>
              </a:rPr>
              <a:t>días</a:t>
            </a:r>
            <a:r>
              <a:rPr sz="1667" kern="0" spc="97" dirty="0">
                <a:solidFill>
                  <a:sysClr val="windowText" lastClr="000000"/>
                </a:solidFill>
                <a:latin typeface="Tahoma"/>
                <a:cs typeface="Tahoma"/>
              </a:rPr>
              <a:t>  </a:t>
            </a:r>
            <a:r>
              <a:rPr sz="1667" kern="0" spc="193" dirty="0">
                <a:solidFill>
                  <a:sysClr val="windowText" lastClr="000000"/>
                </a:solidFill>
                <a:latin typeface="Tahoma"/>
                <a:cs typeface="Tahoma"/>
              </a:rPr>
              <a:t>trabajados</a:t>
            </a:r>
            <a:r>
              <a:rPr sz="1667" kern="0" spc="97" dirty="0">
                <a:solidFill>
                  <a:sysClr val="windowText" lastClr="000000"/>
                </a:solidFill>
                <a:latin typeface="Tahoma"/>
                <a:cs typeface="Tahoma"/>
              </a:rPr>
              <a:t>  </a:t>
            </a:r>
            <a:r>
              <a:rPr sz="1667" kern="0" dirty="0">
                <a:solidFill>
                  <a:sysClr val="windowText" lastClr="000000"/>
                </a:solidFill>
                <a:latin typeface="Tahoma"/>
                <a:cs typeface="Tahoma"/>
              </a:rPr>
              <a:t>y</a:t>
            </a:r>
            <a:r>
              <a:rPr sz="1667" kern="0" spc="100" dirty="0">
                <a:solidFill>
                  <a:sysClr val="windowText" lastClr="000000"/>
                </a:solidFill>
                <a:latin typeface="Tahoma"/>
                <a:cs typeface="Tahoma"/>
              </a:rPr>
              <a:t>  </a:t>
            </a:r>
            <a:r>
              <a:rPr sz="1667" kern="0" spc="123" dirty="0">
                <a:solidFill>
                  <a:sysClr val="windowText" lastClr="000000"/>
                </a:solidFill>
                <a:latin typeface="Tahoma"/>
                <a:cs typeface="Tahoma"/>
              </a:rPr>
              <a:t>el</a:t>
            </a:r>
            <a:r>
              <a:rPr sz="1667" kern="0" spc="97" dirty="0">
                <a:solidFill>
                  <a:sysClr val="windowText" lastClr="000000"/>
                </a:solidFill>
                <a:latin typeface="Tahoma"/>
                <a:cs typeface="Tahoma"/>
              </a:rPr>
              <a:t>  </a:t>
            </a:r>
            <a:r>
              <a:rPr sz="1667" kern="0" spc="190" dirty="0">
                <a:solidFill>
                  <a:sysClr val="windowText" lastClr="000000"/>
                </a:solidFill>
                <a:latin typeface="Tahoma"/>
                <a:cs typeface="Tahoma"/>
              </a:rPr>
              <a:t>salario</a:t>
            </a:r>
            <a:r>
              <a:rPr sz="1667" kern="0" spc="97" dirty="0">
                <a:solidFill>
                  <a:sysClr val="windowText" lastClr="000000"/>
                </a:solidFill>
                <a:latin typeface="Tahoma"/>
                <a:cs typeface="Tahoma"/>
              </a:rPr>
              <a:t>  </a:t>
            </a:r>
            <a:r>
              <a:rPr sz="1667" kern="0" spc="183" dirty="0">
                <a:solidFill>
                  <a:sysClr val="windowText" lastClr="000000"/>
                </a:solidFill>
                <a:latin typeface="Tahoma"/>
                <a:cs typeface="Tahoma"/>
              </a:rPr>
              <a:t>cubierto,</a:t>
            </a:r>
            <a:r>
              <a:rPr sz="1667" kern="0" spc="100" dirty="0">
                <a:solidFill>
                  <a:sysClr val="windowText" lastClr="000000"/>
                </a:solidFill>
                <a:latin typeface="Tahoma"/>
                <a:cs typeface="Tahoma"/>
              </a:rPr>
              <a:t>  </a:t>
            </a:r>
            <a:r>
              <a:rPr sz="1667" kern="0" spc="147" dirty="0">
                <a:solidFill>
                  <a:sysClr val="windowText" lastClr="000000"/>
                </a:solidFill>
                <a:latin typeface="Tahoma"/>
                <a:cs typeface="Tahoma"/>
              </a:rPr>
              <a:t>en</a:t>
            </a:r>
            <a:r>
              <a:rPr sz="1667" kern="0" spc="97" dirty="0">
                <a:solidFill>
                  <a:sysClr val="windowText" lastClr="000000"/>
                </a:solidFill>
                <a:latin typeface="Tahoma"/>
                <a:cs typeface="Tahoma"/>
              </a:rPr>
              <a:t>  </a:t>
            </a:r>
            <a:r>
              <a:rPr sz="1667" kern="0" spc="150" dirty="0">
                <a:solidFill>
                  <a:sysClr val="windowText" lastClr="000000"/>
                </a:solidFill>
                <a:latin typeface="Tahoma"/>
                <a:cs typeface="Tahoma"/>
              </a:rPr>
              <a:t>los </a:t>
            </a:r>
            <a:r>
              <a:rPr sz="1667" kern="0" spc="197" dirty="0">
                <a:solidFill>
                  <a:sysClr val="windowText" lastClr="000000"/>
                </a:solidFill>
                <a:latin typeface="Tahoma"/>
                <a:cs typeface="Tahoma"/>
              </a:rPr>
              <a:t>recibos</a:t>
            </a:r>
            <a:r>
              <a:rPr sz="1667" kern="0" spc="243"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243" dirty="0">
                <a:solidFill>
                  <a:sysClr val="windowText" lastClr="000000"/>
                </a:solidFill>
                <a:latin typeface="Tahoma"/>
                <a:cs typeface="Tahoma"/>
              </a:rPr>
              <a:t> </a:t>
            </a:r>
            <a:r>
              <a:rPr sz="1667" kern="0" spc="207" dirty="0">
                <a:solidFill>
                  <a:sysClr val="windowText" lastClr="000000"/>
                </a:solidFill>
                <a:latin typeface="Tahoma"/>
                <a:cs typeface="Tahoma"/>
              </a:rPr>
              <a:t>nómina</a:t>
            </a:r>
            <a:endParaRPr sz="1667" kern="0">
              <a:solidFill>
                <a:sysClr val="windowText" lastClr="000000"/>
              </a:solidFill>
              <a:latin typeface="Tahoma"/>
              <a:cs typeface="Tahoma"/>
            </a:endParaRPr>
          </a:p>
          <a:p>
            <a:pPr marL="286611" marR="8044" algn="just" defTabSz="609630">
              <a:lnSpc>
                <a:spcPct val="112500"/>
              </a:lnSpc>
            </a:pPr>
            <a:r>
              <a:rPr sz="1667" kern="0" spc="193" dirty="0">
                <a:solidFill>
                  <a:sysClr val="windowText" lastClr="000000"/>
                </a:solidFill>
                <a:latin typeface="Tahoma"/>
                <a:cs typeface="Tahoma"/>
              </a:rPr>
              <a:t>acreditar</a:t>
            </a:r>
            <a:r>
              <a:rPr sz="1667" kern="0" spc="27" dirty="0">
                <a:solidFill>
                  <a:sysClr val="windowText" lastClr="000000"/>
                </a:solidFill>
                <a:latin typeface="Tahoma"/>
                <a:cs typeface="Tahoma"/>
              </a:rPr>
              <a:t>  </a:t>
            </a:r>
            <a:r>
              <a:rPr sz="1667" kern="0" spc="167" dirty="0">
                <a:solidFill>
                  <a:sysClr val="windowText" lastClr="000000"/>
                </a:solidFill>
                <a:latin typeface="Tahoma"/>
                <a:cs typeface="Tahoma"/>
              </a:rPr>
              <a:t>los</a:t>
            </a:r>
            <a:r>
              <a:rPr sz="1667" kern="0" spc="27" dirty="0">
                <a:solidFill>
                  <a:sysClr val="windowText" lastClr="000000"/>
                </a:solidFill>
                <a:latin typeface="Tahoma"/>
                <a:cs typeface="Tahoma"/>
              </a:rPr>
              <a:t>  </a:t>
            </a:r>
            <a:r>
              <a:rPr sz="1667" kern="0" spc="220" dirty="0">
                <a:solidFill>
                  <a:sysClr val="windowText" lastClr="000000"/>
                </a:solidFill>
                <a:latin typeface="Tahoma"/>
                <a:cs typeface="Tahoma"/>
              </a:rPr>
              <a:t>números</a:t>
            </a:r>
            <a:r>
              <a:rPr sz="1667" kern="0" spc="30"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27" dirty="0">
                <a:solidFill>
                  <a:sysClr val="windowText" lastClr="000000"/>
                </a:solidFill>
                <a:latin typeface="Tahoma"/>
                <a:cs typeface="Tahoma"/>
              </a:rPr>
              <a:t>  </a:t>
            </a:r>
            <a:r>
              <a:rPr sz="1667" kern="0" spc="173" dirty="0">
                <a:solidFill>
                  <a:sysClr val="windowText" lastClr="000000"/>
                </a:solidFill>
                <a:latin typeface="Tahoma"/>
                <a:cs typeface="Tahoma"/>
              </a:rPr>
              <a:t>días</a:t>
            </a:r>
            <a:r>
              <a:rPr sz="1667" kern="0" spc="30" dirty="0">
                <a:solidFill>
                  <a:sysClr val="windowText" lastClr="000000"/>
                </a:solidFill>
                <a:latin typeface="Tahoma"/>
                <a:cs typeface="Tahoma"/>
              </a:rPr>
              <a:t>  </a:t>
            </a:r>
            <a:r>
              <a:rPr sz="1667" kern="0" spc="197" dirty="0">
                <a:solidFill>
                  <a:sysClr val="windowText" lastClr="000000"/>
                </a:solidFill>
                <a:latin typeface="Tahoma"/>
                <a:cs typeface="Tahoma"/>
              </a:rPr>
              <a:t>devengados</a:t>
            </a:r>
            <a:r>
              <a:rPr sz="1667" kern="0" spc="27" dirty="0">
                <a:solidFill>
                  <a:sysClr val="windowText" lastClr="000000"/>
                </a:solidFill>
                <a:latin typeface="Tahoma"/>
                <a:cs typeface="Tahoma"/>
              </a:rPr>
              <a:t>  </a:t>
            </a:r>
            <a:r>
              <a:rPr sz="1667" kern="0" spc="183" dirty="0">
                <a:solidFill>
                  <a:sysClr val="windowText" lastClr="000000"/>
                </a:solidFill>
                <a:latin typeface="Tahoma"/>
                <a:cs typeface="Tahoma"/>
              </a:rPr>
              <a:t>para</a:t>
            </a:r>
            <a:r>
              <a:rPr sz="1667" kern="0" spc="30" dirty="0">
                <a:solidFill>
                  <a:sysClr val="windowText" lastClr="000000"/>
                </a:solidFill>
                <a:latin typeface="Tahoma"/>
                <a:cs typeface="Tahoma"/>
              </a:rPr>
              <a:t>  </a:t>
            </a:r>
            <a:r>
              <a:rPr sz="1667" kern="0" spc="123" dirty="0">
                <a:solidFill>
                  <a:sysClr val="windowText" lastClr="000000"/>
                </a:solidFill>
                <a:latin typeface="Tahoma"/>
                <a:cs typeface="Tahoma"/>
              </a:rPr>
              <a:t>el</a:t>
            </a:r>
            <a:r>
              <a:rPr sz="1667" kern="0" spc="27" dirty="0">
                <a:solidFill>
                  <a:sysClr val="windowText" lastClr="000000"/>
                </a:solidFill>
                <a:latin typeface="Tahoma"/>
                <a:cs typeface="Tahoma"/>
              </a:rPr>
              <a:t>  </a:t>
            </a:r>
            <a:r>
              <a:rPr sz="1667" kern="0" spc="183" dirty="0">
                <a:solidFill>
                  <a:sysClr val="windowText" lastClr="000000"/>
                </a:solidFill>
                <a:latin typeface="Tahoma"/>
                <a:cs typeface="Tahoma"/>
              </a:rPr>
              <a:t>cálculo</a:t>
            </a:r>
            <a:r>
              <a:rPr sz="1667" kern="0" spc="30" dirty="0">
                <a:solidFill>
                  <a:sysClr val="windowText" lastClr="000000"/>
                </a:solidFill>
                <a:latin typeface="Tahoma"/>
                <a:cs typeface="Tahoma"/>
              </a:rPr>
              <a:t>  </a:t>
            </a:r>
            <a:r>
              <a:rPr sz="1667" kern="0" spc="163" dirty="0">
                <a:solidFill>
                  <a:sysClr val="windowText" lastClr="000000"/>
                </a:solidFill>
                <a:latin typeface="Tahoma"/>
                <a:cs typeface="Tahoma"/>
              </a:rPr>
              <a:t>del</a:t>
            </a:r>
            <a:r>
              <a:rPr sz="1667" kern="0" spc="27" dirty="0">
                <a:solidFill>
                  <a:sysClr val="windowText" lastClr="000000"/>
                </a:solidFill>
                <a:latin typeface="Tahoma"/>
                <a:cs typeface="Tahoma"/>
              </a:rPr>
              <a:t>  </a:t>
            </a:r>
            <a:r>
              <a:rPr sz="1667" kern="0" spc="190" dirty="0">
                <a:solidFill>
                  <a:sysClr val="windowText" lastClr="000000"/>
                </a:solidFill>
                <a:latin typeface="Tahoma"/>
                <a:cs typeface="Tahoma"/>
              </a:rPr>
              <a:t>salario</a:t>
            </a:r>
            <a:r>
              <a:rPr sz="1667" kern="0" spc="30" dirty="0">
                <a:solidFill>
                  <a:sysClr val="windowText" lastClr="000000"/>
                </a:solidFill>
                <a:latin typeface="Tahoma"/>
                <a:cs typeface="Tahoma"/>
              </a:rPr>
              <a:t>  </a:t>
            </a:r>
            <a:r>
              <a:rPr sz="1667" kern="0" spc="180" dirty="0">
                <a:solidFill>
                  <a:sysClr val="windowText" lastClr="000000"/>
                </a:solidFill>
                <a:latin typeface="Tahoma"/>
                <a:cs typeface="Tahoma"/>
              </a:rPr>
              <a:t>base</a:t>
            </a:r>
            <a:r>
              <a:rPr sz="1667" kern="0" spc="27"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30" dirty="0">
                <a:solidFill>
                  <a:sysClr val="windowText" lastClr="000000"/>
                </a:solidFill>
                <a:latin typeface="Tahoma"/>
                <a:cs typeface="Tahoma"/>
              </a:rPr>
              <a:t>  </a:t>
            </a:r>
            <a:r>
              <a:rPr sz="1667" kern="0" spc="187" dirty="0">
                <a:solidFill>
                  <a:sysClr val="windowText" lastClr="000000"/>
                </a:solidFill>
                <a:latin typeface="Tahoma"/>
                <a:cs typeface="Tahoma"/>
              </a:rPr>
              <a:t>cotización </a:t>
            </a:r>
            <a:r>
              <a:rPr sz="1667" kern="0" spc="180" dirty="0">
                <a:solidFill>
                  <a:sysClr val="windowText" lastClr="000000"/>
                </a:solidFill>
                <a:latin typeface="Tahoma"/>
                <a:cs typeface="Tahoma"/>
              </a:rPr>
              <a:t>variable</a:t>
            </a:r>
            <a:endParaRPr sz="1667" kern="0">
              <a:solidFill>
                <a:sysClr val="windowText" lastClr="000000"/>
              </a:solidFill>
              <a:latin typeface="Tahoma"/>
              <a:cs typeface="Tahoma"/>
            </a:endParaRPr>
          </a:p>
          <a:p>
            <a:pPr marL="286611" algn="just" defTabSz="609630">
              <a:spcBef>
                <a:spcPts val="250"/>
              </a:spcBef>
            </a:pPr>
            <a:r>
              <a:rPr sz="1667" kern="0" spc="210" dirty="0">
                <a:solidFill>
                  <a:sysClr val="windowText" lastClr="000000"/>
                </a:solidFill>
                <a:latin typeface="Tahoma"/>
                <a:cs typeface="Tahoma"/>
              </a:rPr>
              <a:t>probar</a:t>
            </a:r>
            <a:r>
              <a:rPr sz="1667" kern="0" spc="240" dirty="0">
                <a:solidFill>
                  <a:sysClr val="windowText" lastClr="000000"/>
                </a:solidFill>
                <a:latin typeface="Tahoma"/>
                <a:cs typeface="Tahoma"/>
              </a:rPr>
              <a:t> </a:t>
            </a:r>
            <a:r>
              <a:rPr sz="1667" kern="0" spc="120" dirty="0">
                <a:solidFill>
                  <a:sysClr val="windowText" lastClr="000000"/>
                </a:solidFill>
                <a:latin typeface="Tahoma"/>
                <a:cs typeface="Tahoma"/>
              </a:rPr>
              <a:t>la</a:t>
            </a:r>
            <a:r>
              <a:rPr sz="1667" kern="0" spc="243" dirty="0">
                <a:solidFill>
                  <a:sysClr val="windowText" lastClr="000000"/>
                </a:solidFill>
                <a:latin typeface="Tahoma"/>
                <a:cs typeface="Tahoma"/>
              </a:rPr>
              <a:t> </a:t>
            </a:r>
            <a:r>
              <a:rPr sz="1667" kern="0" spc="193" dirty="0">
                <a:solidFill>
                  <a:sysClr val="windowText" lastClr="000000"/>
                </a:solidFill>
                <a:latin typeface="Tahoma"/>
                <a:cs typeface="Tahoma"/>
              </a:rPr>
              <a:t>razón</a:t>
            </a:r>
            <a:r>
              <a:rPr sz="1667" kern="0" spc="243"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243" dirty="0">
                <a:solidFill>
                  <a:sysClr val="windowText" lastClr="000000"/>
                </a:solidFill>
                <a:latin typeface="Tahoma"/>
                <a:cs typeface="Tahoma"/>
              </a:rPr>
              <a:t> </a:t>
            </a:r>
            <a:r>
              <a:rPr sz="1667" kern="0" spc="120" dirty="0">
                <a:solidFill>
                  <a:sysClr val="windowText" lastClr="000000"/>
                </a:solidFill>
                <a:latin typeface="Tahoma"/>
                <a:cs typeface="Tahoma"/>
              </a:rPr>
              <a:t>la</a:t>
            </a:r>
            <a:r>
              <a:rPr sz="1667" kern="0" spc="243" dirty="0">
                <a:solidFill>
                  <a:sysClr val="windowText" lastClr="000000"/>
                </a:solidFill>
                <a:latin typeface="Tahoma"/>
                <a:cs typeface="Tahoma"/>
              </a:rPr>
              <a:t> </a:t>
            </a:r>
            <a:r>
              <a:rPr sz="1667" kern="0" spc="163" dirty="0">
                <a:solidFill>
                  <a:sysClr val="windowText" lastClr="000000"/>
                </a:solidFill>
                <a:latin typeface="Tahoma"/>
                <a:cs typeface="Tahoma"/>
              </a:rPr>
              <a:t>falta</a:t>
            </a:r>
            <a:r>
              <a:rPr sz="1667" kern="0" spc="243"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243" dirty="0">
                <a:solidFill>
                  <a:sysClr val="windowText" lastClr="000000"/>
                </a:solidFill>
                <a:latin typeface="Tahoma"/>
                <a:cs typeface="Tahoma"/>
              </a:rPr>
              <a:t> </a:t>
            </a:r>
            <a:r>
              <a:rPr sz="1667" kern="0" spc="169" dirty="0">
                <a:solidFill>
                  <a:sysClr val="windowText" lastClr="000000"/>
                </a:solidFill>
                <a:latin typeface="Tahoma"/>
                <a:cs typeface="Tahoma"/>
              </a:rPr>
              <a:t>pago</a:t>
            </a:r>
            <a:r>
              <a:rPr sz="1667" kern="0" spc="243"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243" dirty="0">
                <a:solidFill>
                  <a:sysClr val="windowText" lastClr="000000"/>
                </a:solidFill>
                <a:latin typeface="Tahoma"/>
                <a:cs typeface="Tahoma"/>
              </a:rPr>
              <a:t> </a:t>
            </a:r>
            <a:r>
              <a:rPr sz="1667" kern="0" spc="187" dirty="0">
                <a:solidFill>
                  <a:sysClr val="windowText" lastClr="000000"/>
                </a:solidFill>
                <a:latin typeface="Tahoma"/>
                <a:cs typeface="Tahoma"/>
              </a:rPr>
              <a:t>salarios</a:t>
            </a:r>
            <a:endParaRPr sz="1667" kern="0">
              <a:solidFill>
                <a:sysClr val="windowText" lastClr="000000"/>
              </a:solidFill>
              <a:latin typeface="Tahoma"/>
              <a:cs typeface="Tahoma"/>
            </a:endParaRPr>
          </a:p>
          <a:p>
            <a:pPr marL="286611" marR="3387" algn="just" defTabSz="609630">
              <a:lnSpc>
                <a:spcPct val="112500"/>
              </a:lnSpc>
            </a:pPr>
            <a:r>
              <a:rPr sz="1667" kern="0" spc="200" dirty="0">
                <a:solidFill>
                  <a:sysClr val="windowText" lastClr="000000"/>
                </a:solidFill>
                <a:latin typeface="Tahoma"/>
                <a:cs typeface="Tahoma"/>
              </a:rPr>
              <a:t>descontar</a:t>
            </a:r>
            <a:r>
              <a:rPr sz="1667" kern="0" spc="380" dirty="0">
                <a:solidFill>
                  <a:sysClr val="windowText" lastClr="000000"/>
                </a:solidFill>
                <a:latin typeface="Tahoma"/>
                <a:cs typeface="Tahoma"/>
              </a:rPr>
              <a:t> </a:t>
            </a:r>
            <a:r>
              <a:rPr sz="1667" kern="0" spc="167" dirty="0">
                <a:solidFill>
                  <a:sysClr val="windowText" lastClr="000000"/>
                </a:solidFill>
                <a:latin typeface="Tahoma"/>
                <a:cs typeface="Tahoma"/>
              </a:rPr>
              <a:t>los</a:t>
            </a:r>
            <a:r>
              <a:rPr sz="1667" kern="0" spc="380" dirty="0">
                <a:solidFill>
                  <a:sysClr val="windowText" lastClr="000000"/>
                </a:solidFill>
                <a:latin typeface="Tahoma"/>
                <a:cs typeface="Tahoma"/>
              </a:rPr>
              <a:t> </a:t>
            </a:r>
            <a:r>
              <a:rPr sz="1667" kern="0" spc="173" dirty="0">
                <a:solidFill>
                  <a:sysClr val="windowText" lastClr="000000"/>
                </a:solidFill>
                <a:latin typeface="Tahoma"/>
                <a:cs typeface="Tahoma"/>
              </a:rPr>
              <a:t>días</a:t>
            </a:r>
            <a:r>
              <a:rPr sz="1667" kern="0" spc="380"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380" dirty="0">
                <a:solidFill>
                  <a:sysClr val="windowText" lastClr="000000"/>
                </a:solidFill>
                <a:latin typeface="Tahoma"/>
                <a:cs typeface="Tahoma"/>
              </a:rPr>
              <a:t> </a:t>
            </a:r>
            <a:r>
              <a:rPr sz="1667" kern="0" spc="200" dirty="0">
                <a:solidFill>
                  <a:sysClr val="windowText" lastClr="000000"/>
                </a:solidFill>
                <a:latin typeface="Tahoma"/>
                <a:cs typeface="Tahoma"/>
              </a:rPr>
              <a:t>incapacidad</a:t>
            </a:r>
            <a:r>
              <a:rPr sz="1667" kern="0" spc="380" dirty="0">
                <a:solidFill>
                  <a:sysClr val="windowText" lastClr="000000"/>
                </a:solidFill>
                <a:latin typeface="Tahoma"/>
                <a:cs typeface="Tahoma"/>
              </a:rPr>
              <a:t> </a:t>
            </a:r>
            <a:r>
              <a:rPr sz="1667" kern="0" spc="193" dirty="0">
                <a:solidFill>
                  <a:sysClr val="windowText" lastClr="000000"/>
                </a:solidFill>
                <a:latin typeface="Tahoma"/>
                <a:cs typeface="Tahoma"/>
              </a:rPr>
              <a:t>por</a:t>
            </a:r>
            <a:r>
              <a:rPr sz="1667" kern="0" spc="380" dirty="0">
                <a:solidFill>
                  <a:sysClr val="windowText" lastClr="000000"/>
                </a:solidFill>
                <a:latin typeface="Tahoma"/>
                <a:cs typeface="Tahoma"/>
              </a:rPr>
              <a:t> </a:t>
            </a:r>
            <a:r>
              <a:rPr sz="1667" kern="0" spc="213" dirty="0">
                <a:solidFill>
                  <a:sysClr val="windowText" lastClr="000000"/>
                </a:solidFill>
                <a:latin typeface="Tahoma"/>
                <a:cs typeface="Tahoma"/>
              </a:rPr>
              <a:t>enfermedad</a:t>
            </a:r>
            <a:r>
              <a:rPr sz="1667" kern="0" spc="380" dirty="0">
                <a:solidFill>
                  <a:sysClr val="windowText" lastClr="000000"/>
                </a:solidFill>
                <a:latin typeface="Tahoma"/>
                <a:cs typeface="Tahoma"/>
              </a:rPr>
              <a:t> </a:t>
            </a:r>
            <a:r>
              <a:rPr sz="1667" kern="0" spc="183" dirty="0">
                <a:solidFill>
                  <a:sysClr val="windowText" lastClr="000000"/>
                </a:solidFill>
                <a:latin typeface="Tahoma"/>
                <a:cs typeface="Tahoma"/>
              </a:rPr>
              <a:t>general</a:t>
            </a:r>
            <a:r>
              <a:rPr sz="1667" kern="0" spc="380" dirty="0">
                <a:solidFill>
                  <a:sysClr val="windowText" lastClr="000000"/>
                </a:solidFill>
                <a:latin typeface="Tahoma"/>
                <a:cs typeface="Tahoma"/>
              </a:rPr>
              <a:t> </a:t>
            </a:r>
            <a:r>
              <a:rPr sz="1667" kern="0" spc="133" dirty="0">
                <a:solidFill>
                  <a:sysClr val="windowText" lastClr="000000"/>
                </a:solidFill>
                <a:latin typeface="Tahoma"/>
                <a:cs typeface="Tahoma"/>
              </a:rPr>
              <a:t>—</a:t>
            </a:r>
            <a:r>
              <a:rPr sz="1667" kern="0" spc="-360" dirty="0">
                <a:solidFill>
                  <a:sysClr val="windowText" lastClr="000000"/>
                </a:solidFill>
                <a:latin typeface="Tahoma"/>
                <a:cs typeface="Tahoma"/>
              </a:rPr>
              <a:t> </a:t>
            </a:r>
            <a:r>
              <a:rPr sz="1667" kern="0" spc="180" dirty="0">
                <a:solidFill>
                  <a:sysClr val="windowText" lastClr="000000"/>
                </a:solidFill>
                <a:latin typeface="Tahoma"/>
                <a:cs typeface="Tahoma"/>
              </a:rPr>
              <a:t>que</a:t>
            </a:r>
            <a:r>
              <a:rPr sz="1667" kern="0" spc="380" dirty="0">
                <a:solidFill>
                  <a:sysClr val="windowText" lastClr="000000"/>
                </a:solidFill>
                <a:latin typeface="Tahoma"/>
                <a:cs typeface="Tahoma"/>
              </a:rPr>
              <a:t> </a:t>
            </a:r>
            <a:r>
              <a:rPr sz="1667" kern="0" spc="213" dirty="0">
                <a:solidFill>
                  <a:sysClr val="windowText" lastClr="000000"/>
                </a:solidFill>
                <a:latin typeface="Tahoma"/>
                <a:cs typeface="Tahoma"/>
              </a:rPr>
              <a:t>suspenden</a:t>
            </a:r>
            <a:r>
              <a:rPr sz="1667" kern="0" spc="380" dirty="0">
                <a:solidFill>
                  <a:sysClr val="windowText" lastClr="000000"/>
                </a:solidFill>
                <a:latin typeface="Tahoma"/>
                <a:cs typeface="Tahoma"/>
              </a:rPr>
              <a:t> </a:t>
            </a:r>
            <a:r>
              <a:rPr sz="1667" kern="0" spc="120" dirty="0">
                <a:solidFill>
                  <a:sysClr val="windowText" lastClr="000000"/>
                </a:solidFill>
                <a:latin typeface="Tahoma"/>
                <a:cs typeface="Tahoma"/>
              </a:rPr>
              <a:t>la</a:t>
            </a:r>
            <a:r>
              <a:rPr sz="1667" kern="0" spc="380" dirty="0">
                <a:solidFill>
                  <a:sysClr val="windowText" lastClr="000000"/>
                </a:solidFill>
                <a:latin typeface="Tahoma"/>
                <a:cs typeface="Tahoma"/>
              </a:rPr>
              <a:t> </a:t>
            </a:r>
            <a:r>
              <a:rPr sz="1667" kern="0" spc="193" dirty="0">
                <a:solidFill>
                  <a:sysClr val="windowText" lastClr="000000"/>
                </a:solidFill>
                <a:latin typeface="Tahoma"/>
                <a:cs typeface="Tahoma"/>
              </a:rPr>
              <a:t>relación</a:t>
            </a:r>
            <a:r>
              <a:rPr sz="1667" kern="0" spc="380"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30" dirty="0">
                <a:solidFill>
                  <a:sysClr val="windowText" lastClr="000000"/>
                </a:solidFill>
                <a:latin typeface="Tahoma"/>
                <a:cs typeface="Tahoma"/>
              </a:rPr>
              <a:t> </a:t>
            </a:r>
            <a:r>
              <a:rPr sz="1667" kern="0" spc="197" dirty="0">
                <a:solidFill>
                  <a:sysClr val="windowText" lastClr="000000"/>
                </a:solidFill>
                <a:latin typeface="Tahoma"/>
                <a:cs typeface="Tahoma"/>
              </a:rPr>
              <a:t>trabajo—</a:t>
            </a:r>
            <a:r>
              <a:rPr sz="1667" kern="0" spc="600" dirty="0">
                <a:solidFill>
                  <a:sysClr val="windowText" lastClr="000000"/>
                </a:solidFill>
                <a:latin typeface="Tahoma"/>
                <a:cs typeface="Tahoma"/>
              </a:rPr>
              <a:t> </a:t>
            </a:r>
            <a:r>
              <a:rPr sz="1667" kern="0" spc="217" dirty="0">
                <a:solidFill>
                  <a:sysClr val="windowText" lastClr="000000"/>
                </a:solidFill>
                <a:latin typeface="Tahoma"/>
                <a:cs typeface="Tahoma"/>
              </a:rPr>
              <a:t>amparados</a:t>
            </a:r>
            <a:r>
              <a:rPr sz="1667" kern="0" spc="600" dirty="0">
                <a:solidFill>
                  <a:sysClr val="windowText" lastClr="000000"/>
                </a:solidFill>
                <a:latin typeface="Tahoma"/>
                <a:cs typeface="Tahoma"/>
              </a:rPr>
              <a:t> </a:t>
            </a:r>
            <a:r>
              <a:rPr sz="1667" kern="0" spc="193" dirty="0">
                <a:solidFill>
                  <a:sysClr val="windowText" lastClr="000000"/>
                </a:solidFill>
                <a:latin typeface="Tahoma"/>
                <a:cs typeface="Tahoma"/>
              </a:rPr>
              <a:t>por</a:t>
            </a:r>
            <a:r>
              <a:rPr sz="1667" kern="0" spc="600" dirty="0">
                <a:solidFill>
                  <a:sysClr val="windowText" lastClr="000000"/>
                </a:solidFill>
                <a:latin typeface="Tahoma"/>
                <a:cs typeface="Tahoma"/>
              </a:rPr>
              <a:t> </a:t>
            </a:r>
            <a:r>
              <a:rPr sz="1667" kern="0" spc="167" dirty="0">
                <a:solidFill>
                  <a:sysClr val="windowText" lastClr="000000"/>
                </a:solidFill>
                <a:latin typeface="Tahoma"/>
                <a:cs typeface="Tahoma"/>
              </a:rPr>
              <a:t>los</a:t>
            </a:r>
            <a:r>
              <a:rPr sz="1667" kern="0" spc="600" dirty="0">
                <a:solidFill>
                  <a:sysClr val="windowText" lastClr="000000"/>
                </a:solidFill>
                <a:latin typeface="Tahoma"/>
                <a:cs typeface="Tahoma"/>
              </a:rPr>
              <a:t> </a:t>
            </a:r>
            <a:r>
              <a:rPr sz="1667" kern="0" spc="193" dirty="0">
                <a:solidFill>
                  <a:sysClr val="windowText" lastClr="000000"/>
                </a:solidFill>
                <a:latin typeface="Tahoma"/>
                <a:cs typeface="Tahoma"/>
              </a:rPr>
              <a:t>certificados</a:t>
            </a:r>
            <a:r>
              <a:rPr sz="1667" kern="0" spc="600" dirty="0">
                <a:solidFill>
                  <a:sysClr val="windowText" lastClr="000000"/>
                </a:solidFill>
                <a:latin typeface="Tahoma"/>
                <a:cs typeface="Tahoma"/>
              </a:rPr>
              <a:t> </a:t>
            </a:r>
            <a:r>
              <a:rPr sz="1667" kern="0" spc="193" dirty="0">
                <a:solidFill>
                  <a:sysClr val="windowText" lastClr="000000"/>
                </a:solidFill>
                <a:latin typeface="Tahoma"/>
                <a:cs typeface="Tahoma"/>
              </a:rPr>
              <a:t>respectivos</a:t>
            </a:r>
            <a:r>
              <a:rPr sz="1667" kern="0" spc="600" dirty="0">
                <a:solidFill>
                  <a:sysClr val="windowText" lastClr="000000"/>
                </a:solidFill>
                <a:latin typeface="Tahoma"/>
                <a:cs typeface="Tahoma"/>
              </a:rPr>
              <a:t> </a:t>
            </a:r>
            <a:r>
              <a:rPr sz="1667" kern="0" spc="183" dirty="0">
                <a:solidFill>
                  <a:sysClr val="windowText" lastClr="000000"/>
                </a:solidFill>
                <a:latin typeface="Tahoma"/>
                <a:cs typeface="Tahoma"/>
              </a:rPr>
              <a:t>para</a:t>
            </a:r>
            <a:r>
              <a:rPr sz="1667" kern="0" spc="600" dirty="0">
                <a:solidFill>
                  <a:sysClr val="windowText" lastClr="000000"/>
                </a:solidFill>
                <a:latin typeface="Tahoma"/>
                <a:cs typeface="Tahoma"/>
              </a:rPr>
              <a:t> </a:t>
            </a:r>
            <a:r>
              <a:rPr sz="1667" kern="0" spc="120" dirty="0">
                <a:solidFill>
                  <a:sysClr val="windowText" lastClr="000000"/>
                </a:solidFill>
                <a:latin typeface="Tahoma"/>
                <a:cs typeface="Tahoma"/>
              </a:rPr>
              <a:t>la</a:t>
            </a:r>
            <a:r>
              <a:rPr sz="1667" kern="0" spc="600" dirty="0">
                <a:solidFill>
                  <a:sysClr val="windowText" lastClr="000000"/>
                </a:solidFill>
                <a:latin typeface="Tahoma"/>
                <a:cs typeface="Tahoma"/>
              </a:rPr>
              <a:t> </a:t>
            </a:r>
            <a:r>
              <a:rPr sz="1667" kern="0" spc="197" dirty="0">
                <a:solidFill>
                  <a:sysClr val="windowText" lastClr="000000"/>
                </a:solidFill>
                <a:latin typeface="Tahoma"/>
                <a:cs typeface="Tahoma"/>
              </a:rPr>
              <a:t>generación</a:t>
            </a:r>
            <a:r>
              <a:rPr sz="1667" kern="0" spc="600"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600" dirty="0">
                <a:solidFill>
                  <a:sysClr val="windowText" lastClr="000000"/>
                </a:solidFill>
                <a:latin typeface="Tahoma"/>
                <a:cs typeface="Tahoma"/>
              </a:rPr>
              <a:t> </a:t>
            </a:r>
            <a:r>
              <a:rPr sz="1667" kern="0" spc="203" dirty="0">
                <a:solidFill>
                  <a:sysClr val="windowText" lastClr="000000"/>
                </a:solidFill>
                <a:latin typeface="Tahoma"/>
                <a:cs typeface="Tahoma"/>
              </a:rPr>
              <a:t>prestaciones</a:t>
            </a:r>
            <a:r>
              <a:rPr sz="1667" kern="0" spc="37" dirty="0">
                <a:solidFill>
                  <a:sysClr val="windowText" lastClr="000000"/>
                </a:solidFill>
                <a:latin typeface="Tahoma"/>
                <a:cs typeface="Tahoma"/>
              </a:rPr>
              <a:t> </a:t>
            </a:r>
            <a:r>
              <a:rPr sz="1667" kern="0" spc="203" dirty="0">
                <a:solidFill>
                  <a:sysClr val="windowText" lastClr="000000"/>
                </a:solidFill>
                <a:latin typeface="Tahoma"/>
                <a:cs typeface="Tahoma"/>
              </a:rPr>
              <a:t>como</a:t>
            </a:r>
            <a:r>
              <a:rPr sz="1667" kern="0" spc="237" dirty="0">
                <a:solidFill>
                  <a:sysClr val="windowText" lastClr="000000"/>
                </a:solidFill>
                <a:latin typeface="Tahoma"/>
                <a:cs typeface="Tahoma"/>
              </a:rPr>
              <a:t> </a:t>
            </a:r>
            <a:r>
              <a:rPr sz="1667" kern="0" spc="130" dirty="0">
                <a:solidFill>
                  <a:sysClr val="windowText" lastClr="000000"/>
                </a:solidFill>
                <a:latin typeface="Tahoma"/>
                <a:cs typeface="Tahoma"/>
              </a:rPr>
              <a:t>PTU,</a:t>
            </a:r>
            <a:r>
              <a:rPr sz="1667" kern="0" spc="237" dirty="0">
                <a:solidFill>
                  <a:sysClr val="windowText" lastClr="000000"/>
                </a:solidFill>
                <a:latin typeface="Tahoma"/>
                <a:cs typeface="Tahoma"/>
              </a:rPr>
              <a:t> </a:t>
            </a:r>
            <a:r>
              <a:rPr sz="1667" kern="0" spc="177" dirty="0">
                <a:solidFill>
                  <a:sysClr val="windowText" lastClr="000000"/>
                </a:solidFill>
                <a:latin typeface="Tahoma"/>
                <a:cs typeface="Tahoma"/>
              </a:rPr>
              <a:t>vacaciones,</a:t>
            </a:r>
            <a:r>
              <a:rPr sz="1667" kern="0" spc="237" dirty="0">
                <a:solidFill>
                  <a:sysClr val="windowText" lastClr="000000"/>
                </a:solidFill>
                <a:latin typeface="Tahoma"/>
                <a:cs typeface="Tahoma"/>
              </a:rPr>
              <a:t> </a:t>
            </a:r>
            <a:r>
              <a:rPr sz="1667" kern="0" spc="203" dirty="0">
                <a:solidFill>
                  <a:sysClr val="windowText" lastClr="000000"/>
                </a:solidFill>
                <a:latin typeface="Tahoma"/>
                <a:cs typeface="Tahoma"/>
              </a:rPr>
              <a:t>prima</a:t>
            </a:r>
            <a:r>
              <a:rPr sz="1667" kern="0" spc="237" dirty="0">
                <a:solidFill>
                  <a:sysClr val="windowText" lastClr="000000"/>
                </a:solidFill>
                <a:latin typeface="Tahoma"/>
                <a:cs typeface="Tahoma"/>
              </a:rPr>
              <a:t> </a:t>
            </a:r>
            <a:r>
              <a:rPr sz="1667" kern="0" spc="183" dirty="0">
                <a:solidFill>
                  <a:sysClr val="windowText" lastClr="000000"/>
                </a:solidFill>
                <a:latin typeface="Tahoma"/>
                <a:cs typeface="Tahoma"/>
              </a:rPr>
              <a:t>vacacional</a:t>
            </a:r>
            <a:r>
              <a:rPr sz="1667" kern="0" spc="237" dirty="0">
                <a:solidFill>
                  <a:sysClr val="windowText" lastClr="000000"/>
                </a:solidFill>
                <a:latin typeface="Tahoma"/>
                <a:cs typeface="Tahoma"/>
              </a:rPr>
              <a:t> </a:t>
            </a:r>
            <a:r>
              <a:rPr sz="1667" kern="0" dirty="0">
                <a:solidFill>
                  <a:sysClr val="windowText" lastClr="000000"/>
                </a:solidFill>
                <a:latin typeface="Tahoma"/>
                <a:cs typeface="Tahoma"/>
              </a:rPr>
              <a:t>y</a:t>
            </a:r>
            <a:r>
              <a:rPr sz="1667" kern="0" spc="237" dirty="0">
                <a:solidFill>
                  <a:sysClr val="windowText" lastClr="000000"/>
                </a:solidFill>
                <a:latin typeface="Tahoma"/>
                <a:cs typeface="Tahoma"/>
              </a:rPr>
              <a:t> </a:t>
            </a:r>
            <a:r>
              <a:rPr sz="1667" kern="0" spc="197" dirty="0">
                <a:solidFill>
                  <a:sysClr val="windowText" lastClr="000000"/>
                </a:solidFill>
                <a:latin typeface="Tahoma"/>
                <a:cs typeface="Tahoma"/>
              </a:rPr>
              <a:t>aguinaldo</a:t>
            </a:r>
            <a:r>
              <a:rPr sz="1667" kern="0" spc="237" dirty="0">
                <a:solidFill>
                  <a:sysClr val="windowText" lastClr="000000"/>
                </a:solidFill>
                <a:latin typeface="Tahoma"/>
                <a:cs typeface="Tahoma"/>
              </a:rPr>
              <a:t> </a:t>
            </a:r>
            <a:r>
              <a:rPr sz="1667" kern="0" spc="-157" dirty="0">
                <a:solidFill>
                  <a:sysClr val="windowText" lastClr="000000"/>
                </a:solidFill>
                <a:latin typeface="Tahoma"/>
                <a:cs typeface="Tahoma"/>
              </a:rPr>
              <a:t>(</a:t>
            </a:r>
            <a:r>
              <a:rPr sz="1667" kern="0" spc="-360" dirty="0">
                <a:solidFill>
                  <a:sysClr val="windowText" lastClr="000000"/>
                </a:solidFill>
                <a:latin typeface="Tahoma"/>
                <a:cs typeface="Tahoma"/>
              </a:rPr>
              <a:t> </a:t>
            </a:r>
            <a:r>
              <a:rPr sz="1667" kern="0" spc="140" dirty="0">
                <a:solidFill>
                  <a:sysClr val="windowText" lastClr="000000"/>
                </a:solidFill>
                <a:latin typeface="Tahoma"/>
                <a:cs typeface="Tahoma"/>
              </a:rPr>
              <a:t>art.</a:t>
            </a:r>
            <a:r>
              <a:rPr sz="1667" kern="0" spc="237" dirty="0">
                <a:solidFill>
                  <a:sysClr val="windowText" lastClr="000000"/>
                </a:solidFill>
                <a:latin typeface="Tahoma"/>
                <a:cs typeface="Tahoma"/>
              </a:rPr>
              <a:t> </a:t>
            </a:r>
            <a:r>
              <a:rPr sz="1667" kern="0" spc="113" dirty="0">
                <a:solidFill>
                  <a:sysClr val="windowText" lastClr="000000"/>
                </a:solidFill>
                <a:latin typeface="Tahoma"/>
                <a:cs typeface="Tahoma"/>
              </a:rPr>
              <a:t>42</a:t>
            </a:r>
            <a:r>
              <a:rPr sz="1667" kern="0" spc="-360" dirty="0">
                <a:solidFill>
                  <a:sysClr val="windowText" lastClr="000000"/>
                </a:solidFill>
                <a:latin typeface="Tahoma"/>
                <a:cs typeface="Tahoma"/>
              </a:rPr>
              <a:t> </a:t>
            </a:r>
            <a:r>
              <a:rPr sz="1667" kern="0" spc="-103" dirty="0">
                <a:solidFill>
                  <a:sysClr val="windowText" lastClr="000000"/>
                </a:solidFill>
                <a:latin typeface="Tahoma"/>
                <a:cs typeface="Tahoma"/>
              </a:rPr>
              <a:t>,</a:t>
            </a:r>
            <a:r>
              <a:rPr sz="1667" kern="0" spc="237" dirty="0">
                <a:solidFill>
                  <a:sysClr val="windowText" lastClr="000000"/>
                </a:solidFill>
                <a:latin typeface="Tahoma"/>
                <a:cs typeface="Tahoma"/>
              </a:rPr>
              <a:t> </a:t>
            </a:r>
            <a:r>
              <a:rPr sz="1667" kern="0" spc="153" dirty="0">
                <a:solidFill>
                  <a:sysClr val="windowText" lastClr="000000"/>
                </a:solidFill>
                <a:latin typeface="Tahoma"/>
                <a:cs typeface="Tahoma"/>
              </a:rPr>
              <a:t>fracc.</a:t>
            </a:r>
            <a:r>
              <a:rPr sz="1667" kern="0" spc="237" dirty="0">
                <a:solidFill>
                  <a:sysClr val="windowText" lastClr="000000"/>
                </a:solidFill>
                <a:latin typeface="Tahoma"/>
                <a:cs typeface="Tahoma"/>
              </a:rPr>
              <a:t> </a:t>
            </a:r>
            <a:r>
              <a:rPr sz="1667" kern="0" spc="-163" dirty="0">
                <a:solidFill>
                  <a:sysClr val="windowText" lastClr="000000"/>
                </a:solidFill>
                <a:latin typeface="Tahoma"/>
                <a:cs typeface="Tahoma"/>
              </a:rPr>
              <a:t>I</a:t>
            </a:r>
            <a:r>
              <a:rPr sz="1667" kern="0" spc="-360" dirty="0">
                <a:solidFill>
                  <a:sysClr val="windowText" lastClr="000000"/>
                </a:solidFill>
                <a:latin typeface="Tahoma"/>
                <a:cs typeface="Tahoma"/>
              </a:rPr>
              <a:t> </a:t>
            </a:r>
            <a:r>
              <a:rPr sz="1667" kern="0" spc="-163" dirty="0">
                <a:solidFill>
                  <a:sysClr val="windowText" lastClr="000000"/>
                </a:solidFill>
                <a:latin typeface="Tahoma"/>
                <a:cs typeface="Tahoma"/>
              </a:rPr>
              <a:t>I</a:t>
            </a:r>
            <a:r>
              <a:rPr sz="1667" kern="0" spc="-360" dirty="0">
                <a:solidFill>
                  <a:sysClr val="windowText" lastClr="000000"/>
                </a:solidFill>
                <a:latin typeface="Tahoma"/>
                <a:cs typeface="Tahoma"/>
              </a:rPr>
              <a:t> </a:t>
            </a:r>
            <a:r>
              <a:rPr sz="1667" kern="0" spc="-103" dirty="0">
                <a:solidFill>
                  <a:sysClr val="windowText" lastClr="000000"/>
                </a:solidFill>
                <a:latin typeface="Tahoma"/>
                <a:cs typeface="Tahoma"/>
              </a:rPr>
              <a:t>,</a:t>
            </a:r>
            <a:r>
              <a:rPr sz="1667" kern="0" spc="237" dirty="0">
                <a:solidFill>
                  <a:sysClr val="windowText" lastClr="000000"/>
                </a:solidFill>
                <a:latin typeface="Tahoma"/>
                <a:cs typeface="Tahoma"/>
              </a:rPr>
              <a:t> </a:t>
            </a:r>
            <a:r>
              <a:rPr sz="1667" kern="0" spc="70" dirty="0">
                <a:solidFill>
                  <a:sysClr val="windowText" lastClr="000000"/>
                </a:solidFill>
                <a:latin typeface="Tahoma"/>
                <a:cs typeface="Tahoma"/>
              </a:rPr>
              <a:t>LFT)</a:t>
            </a:r>
            <a:endParaRPr sz="1667" kern="0">
              <a:solidFill>
                <a:sysClr val="windowText" lastClr="000000"/>
              </a:solidFill>
              <a:latin typeface="Tahoma"/>
              <a:cs typeface="Tahoma"/>
            </a:endParaRPr>
          </a:p>
          <a:p>
            <a:pPr marL="286611" marR="3810" algn="just" defTabSz="609630">
              <a:lnSpc>
                <a:spcPct val="112500"/>
              </a:lnSpc>
            </a:pPr>
            <a:r>
              <a:rPr sz="1667" kern="0" spc="193" dirty="0">
                <a:solidFill>
                  <a:sysClr val="windowText" lastClr="000000"/>
                </a:solidFill>
                <a:latin typeface="Tahoma"/>
                <a:cs typeface="Tahoma"/>
              </a:rPr>
              <a:t>acreditar</a:t>
            </a:r>
            <a:r>
              <a:rPr sz="1667" kern="0" spc="143" dirty="0">
                <a:solidFill>
                  <a:sysClr val="windowText" lastClr="000000"/>
                </a:solidFill>
                <a:latin typeface="Tahoma"/>
                <a:cs typeface="Tahoma"/>
              </a:rPr>
              <a:t> </a:t>
            </a:r>
            <a:r>
              <a:rPr sz="1667" kern="0" spc="123" dirty="0">
                <a:solidFill>
                  <a:sysClr val="windowText" lastClr="000000"/>
                </a:solidFill>
                <a:latin typeface="Tahoma"/>
                <a:cs typeface="Tahoma"/>
              </a:rPr>
              <a:t>el</a:t>
            </a:r>
            <a:r>
              <a:rPr sz="1667" kern="0" spc="370" dirty="0">
                <a:solidFill>
                  <a:sysClr val="windowText" lastClr="000000"/>
                </a:solidFill>
                <a:latin typeface="Tahoma"/>
                <a:cs typeface="Tahoma"/>
              </a:rPr>
              <a:t> </a:t>
            </a:r>
            <a:r>
              <a:rPr sz="1667" kern="0" spc="213" dirty="0">
                <a:solidFill>
                  <a:sysClr val="windowText" lastClr="000000"/>
                </a:solidFill>
                <a:latin typeface="Tahoma"/>
                <a:cs typeface="Tahoma"/>
              </a:rPr>
              <a:t>porqué</a:t>
            </a:r>
            <a:r>
              <a:rPr sz="1667" kern="0" spc="370" dirty="0">
                <a:solidFill>
                  <a:sysClr val="windowText" lastClr="000000"/>
                </a:solidFill>
                <a:latin typeface="Tahoma"/>
                <a:cs typeface="Tahoma"/>
              </a:rPr>
              <a:t> </a:t>
            </a:r>
            <a:r>
              <a:rPr sz="1667" kern="0" spc="167" dirty="0">
                <a:solidFill>
                  <a:sysClr val="windowText" lastClr="000000"/>
                </a:solidFill>
                <a:latin typeface="Tahoma"/>
                <a:cs typeface="Tahoma"/>
              </a:rPr>
              <a:t>no</a:t>
            </a:r>
            <a:r>
              <a:rPr sz="1667" kern="0" spc="367" dirty="0">
                <a:solidFill>
                  <a:sysClr val="windowText" lastClr="000000"/>
                </a:solidFill>
                <a:latin typeface="Tahoma"/>
                <a:cs typeface="Tahoma"/>
              </a:rPr>
              <a:t> </a:t>
            </a:r>
            <a:r>
              <a:rPr sz="1667" kern="0" spc="130" dirty="0">
                <a:solidFill>
                  <a:sysClr val="windowText" lastClr="000000"/>
                </a:solidFill>
                <a:latin typeface="Tahoma"/>
                <a:cs typeface="Tahoma"/>
              </a:rPr>
              <a:t>se</a:t>
            </a:r>
            <a:r>
              <a:rPr sz="1667" kern="0" spc="370" dirty="0">
                <a:solidFill>
                  <a:sysClr val="windowText" lastClr="000000"/>
                </a:solidFill>
                <a:latin typeface="Tahoma"/>
                <a:cs typeface="Tahoma"/>
              </a:rPr>
              <a:t> </a:t>
            </a:r>
            <a:r>
              <a:rPr sz="1667" kern="0" spc="210" dirty="0">
                <a:solidFill>
                  <a:sysClr val="windowText" lastClr="000000"/>
                </a:solidFill>
                <a:latin typeface="Tahoma"/>
                <a:cs typeface="Tahoma"/>
              </a:rPr>
              <a:t>cubrieron</a:t>
            </a:r>
            <a:r>
              <a:rPr sz="1667" kern="0" spc="370"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367" dirty="0">
                <a:solidFill>
                  <a:sysClr val="windowText" lastClr="000000"/>
                </a:solidFill>
                <a:latin typeface="Tahoma"/>
                <a:cs typeface="Tahoma"/>
              </a:rPr>
              <a:t> </a:t>
            </a:r>
            <a:r>
              <a:rPr sz="1667" kern="0" spc="203" dirty="0">
                <a:solidFill>
                  <a:sysClr val="windowText" lastClr="000000"/>
                </a:solidFill>
                <a:latin typeface="Tahoma"/>
                <a:cs typeface="Tahoma"/>
              </a:rPr>
              <a:t>forma</a:t>
            </a:r>
            <a:r>
              <a:rPr sz="1667" kern="0" spc="370" dirty="0">
                <a:solidFill>
                  <a:sysClr val="windowText" lastClr="000000"/>
                </a:solidFill>
                <a:latin typeface="Tahoma"/>
                <a:cs typeface="Tahoma"/>
              </a:rPr>
              <a:t> </a:t>
            </a:r>
            <a:r>
              <a:rPr sz="1667" kern="0" spc="203" dirty="0">
                <a:solidFill>
                  <a:sysClr val="windowText" lastClr="000000"/>
                </a:solidFill>
                <a:latin typeface="Tahoma"/>
                <a:cs typeface="Tahoma"/>
              </a:rPr>
              <a:t>completa</a:t>
            </a:r>
            <a:r>
              <a:rPr sz="1667" kern="0" spc="367" dirty="0">
                <a:solidFill>
                  <a:sysClr val="windowText" lastClr="000000"/>
                </a:solidFill>
                <a:latin typeface="Tahoma"/>
                <a:cs typeface="Tahoma"/>
              </a:rPr>
              <a:t> </a:t>
            </a:r>
            <a:r>
              <a:rPr sz="1667" kern="0" spc="150" dirty="0">
                <a:solidFill>
                  <a:sysClr val="windowText" lastClr="000000"/>
                </a:solidFill>
                <a:latin typeface="Tahoma"/>
                <a:cs typeface="Tahoma"/>
              </a:rPr>
              <a:t>las</a:t>
            </a:r>
            <a:r>
              <a:rPr sz="1667" kern="0" spc="370" dirty="0">
                <a:solidFill>
                  <a:sysClr val="windowText" lastClr="000000"/>
                </a:solidFill>
                <a:latin typeface="Tahoma"/>
                <a:cs typeface="Tahoma"/>
              </a:rPr>
              <a:t> </a:t>
            </a:r>
            <a:r>
              <a:rPr sz="1667" kern="0" spc="187" dirty="0">
                <a:solidFill>
                  <a:sysClr val="windowText" lastClr="000000"/>
                </a:solidFill>
                <a:latin typeface="Tahoma"/>
                <a:cs typeface="Tahoma"/>
              </a:rPr>
              <a:t>cuotas</a:t>
            </a:r>
            <a:r>
              <a:rPr sz="1667" kern="0" spc="370" dirty="0">
                <a:solidFill>
                  <a:sysClr val="windowText" lastClr="000000"/>
                </a:solidFill>
                <a:latin typeface="Tahoma"/>
                <a:cs typeface="Tahoma"/>
              </a:rPr>
              <a:t> </a:t>
            </a:r>
            <a:r>
              <a:rPr sz="1667" kern="0" spc="157" dirty="0">
                <a:solidFill>
                  <a:sysClr val="windowText" lastClr="000000"/>
                </a:solidFill>
                <a:latin typeface="Tahoma"/>
                <a:cs typeface="Tahoma"/>
              </a:rPr>
              <a:t>obrero-</a:t>
            </a:r>
            <a:r>
              <a:rPr sz="1667" kern="0" spc="-133" dirty="0">
                <a:solidFill>
                  <a:sysClr val="windowText" lastClr="000000"/>
                </a:solidFill>
                <a:latin typeface="Tahoma"/>
                <a:cs typeface="Tahoma"/>
              </a:rPr>
              <a:t> </a:t>
            </a:r>
            <a:r>
              <a:rPr sz="1667" kern="0" spc="183" dirty="0">
                <a:solidFill>
                  <a:sysClr val="windowText" lastClr="000000"/>
                </a:solidFill>
                <a:latin typeface="Tahoma"/>
                <a:cs typeface="Tahoma"/>
              </a:rPr>
              <a:t>patronales;</a:t>
            </a:r>
            <a:r>
              <a:rPr sz="1667" kern="0" spc="370" dirty="0">
                <a:solidFill>
                  <a:sysClr val="windowText" lastClr="000000"/>
                </a:solidFill>
                <a:latin typeface="Tahoma"/>
                <a:cs typeface="Tahoma"/>
              </a:rPr>
              <a:t> </a:t>
            </a:r>
            <a:r>
              <a:rPr sz="1667" kern="0" dirty="0">
                <a:solidFill>
                  <a:sysClr val="windowText" lastClr="000000"/>
                </a:solidFill>
                <a:latin typeface="Tahoma"/>
                <a:cs typeface="Tahoma"/>
              </a:rPr>
              <a:t>y</a:t>
            </a:r>
            <a:r>
              <a:rPr sz="1667" kern="0" spc="370" dirty="0">
                <a:solidFill>
                  <a:sysClr val="windowText" lastClr="000000"/>
                </a:solidFill>
                <a:latin typeface="Tahoma"/>
                <a:cs typeface="Tahoma"/>
              </a:rPr>
              <a:t> </a:t>
            </a:r>
            <a:r>
              <a:rPr sz="1667" kern="0" spc="177" dirty="0">
                <a:solidFill>
                  <a:sysClr val="windowText" lastClr="000000"/>
                </a:solidFill>
                <a:latin typeface="Tahoma"/>
                <a:cs typeface="Tahoma"/>
              </a:rPr>
              <a:t>por </a:t>
            </a:r>
            <a:r>
              <a:rPr sz="1667" kern="0" spc="160" dirty="0">
                <a:solidFill>
                  <a:sysClr val="windowText" lastClr="000000"/>
                </a:solidFill>
                <a:latin typeface="Tahoma"/>
                <a:cs typeface="Tahoma"/>
              </a:rPr>
              <a:t>tanto,</a:t>
            </a:r>
            <a:r>
              <a:rPr sz="1667" kern="0" spc="243" dirty="0">
                <a:solidFill>
                  <a:sysClr val="windowText" lastClr="000000"/>
                </a:solidFill>
                <a:latin typeface="Tahoma"/>
                <a:cs typeface="Tahoma"/>
              </a:rPr>
              <a:t> </a:t>
            </a:r>
            <a:r>
              <a:rPr sz="1667" kern="0" spc="207" dirty="0">
                <a:solidFill>
                  <a:sysClr val="windowText" lastClr="000000"/>
                </a:solidFill>
                <a:latin typeface="Tahoma"/>
                <a:cs typeface="Tahoma"/>
              </a:rPr>
              <a:t>poder</a:t>
            </a:r>
            <a:r>
              <a:rPr sz="1667" kern="0" spc="247" dirty="0">
                <a:solidFill>
                  <a:sysClr val="windowText" lastClr="000000"/>
                </a:solidFill>
                <a:latin typeface="Tahoma"/>
                <a:cs typeface="Tahoma"/>
              </a:rPr>
              <a:t> </a:t>
            </a:r>
            <a:r>
              <a:rPr sz="1667" kern="0" spc="190" dirty="0">
                <a:solidFill>
                  <a:sysClr val="windowText" lastClr="000000"/>
                </a:solidFill>
                <a:latin typeface="Tahoma"/>
                <a:cs typeface="Tahoma"/>
              </a:rPr>
              <a:t>realizar</a:t>
            </a:r>
            <a:r>
              <a:rPr sz="1667" kern="0" spc="243" dirty="0">
                <a:solidFill>
                  <a:sysClr val="windowText" lastClr="000000"/>
                </a:solidFill>
                <a:latin typeface="Tahoma"/>
                <a:cs typeface="Tahoma"/>
              </a:rPr>
              <a:t> </a:t>
            </a:r>
            <a:r>
              <a:rPr sz="1667" kern="0" spc="120" dirty="0">
                <a:solidFill>
                  <a:sysClr val="windowText" lastClr="000000"/>
                </a:solidFill>
                <a:latin typeface="Tahoma"/>
                <a:cs typeface="Tahoma"/>
              </a:rPr>
              <a:t>la</a:t>
            </a:r>
            <a:r>
              <a:rPr sz="1667" kern="0" spc="247" dirty="0">
                <a:solidFill>
                  <a:sysClr val="windowText" lastClr="000000"/>
                </a:solidFill>
                <a:latin typeface="Tahoma"/>
                <a:cs typeface="Tahoma"/>
              </a:rPr>
              <a:t> </a:t>
            </a:r>
            <a:r>
              <a:rPr sz="1667" kern="0" spc="193" dirty="0">
                <a:solidFill>
                  <a:sysClr val="windowText" lastClr="000000"/>
                </a:solidFill>
                <a:latin typeface="Tahoma"/>
                <a:cs typeface="Tahoma"/>
              </a:rPr>
              <a:t>aclaración</a:t>
            </a:r>
            <a:r>
              <a:rPr sz="1667" kern="0" spc="243" dirty="0">
                <a:solidFill>
                  <a:sysClr val="windowText" lastClr="000000"/>
                </a:solidFill>
                <a:latin typeface="Tahoma"/>
                <a:cs typeface="Tahoma"/>
              </a:rPr>
              <a:t> </a:t>
            </a:r>
            <a:r>
              <a:rPr sz="1667" kern="0" spc="177" dirty="0">
                <a:solidFill>
                  <a:sysClr val="windowText" lastClr="000000"/>
                </a:solidFill>
                <a:latin typeface="Tahoma"/>
                <a:cs typeface="Tahoma"/>
              </a:rPr>
              <a:t>respectiva,</a:t>
            </a:r>
            <a:r>
              <a:rPr sz="1667" kern="0" spc="247" dirty="0">
                <a:solidFill>
                  <a:sysClr val="windowText" lastClr="000000"/>
                </a:solidFill>
                <a:latin typeface="Tahoma"/>
                <a:cs typeface="Tahoma"/>
              </a:rPr>
              <a:t> </a:t>
            </a:r>
            <a:r>
              <a:rPr sz="1667" kern="0" spc="90" dirty="0">
                <a:solidFill>
                  <a:sysClr val="windowText" lastClr="000000"/>
                </a:solidFill>
                <a:latin typeface="Tahoma"/>
                <a:cs typeface="Tahoma"/>
              </a:rPr>
              <a:t>o</a:t>
            </a:r>
            <a:r>
              <a:rPr sz="1667" kern="0" spc="247" dirty="0">
                <a:solidFill>
                  <a:sysClr val="windowText" lastClr="000000"/>
                </a:solidFill>
                <a:latin typeface="Tahoma"/>
                <a:cs typeface="Tahoma"/>
              </a:rPr>
              <a:t> </a:t>
            </a:r>
            <a:r>
              <a:rPr sz="1667" kern="0" spc="217" dirty="0">
                <a:solidFill>
                  <a:sysClr val="windowText" lastClr="000000"/>
                </a:solidFill>
                <a:latin typeface="Tahoma"/>
                <a:cs typeface="Tahoma"/>
              </a:rPr>
              <a:t>promover</a:t>
            </a:r>
            <a:r>
              <a:rPr sz="1667" kern="0" spc="243" dirty="0">
                <a:solidFill>
                  <a:sysClr val="windowText" lastClr="000000"/>
                </a:solidFill>
                <a:latin typeface="Tahoma"/>
                <a:cs typeface="Tahoma"/>
              </a:rPr>
              <a:t> </a:t>
            </a:r>
            <a:r>
              <a:rPr sz="1667" kern="0" spc="123" dirty="0">
                <a:solidFill>
                  <a:sysClr val="windowText" lastClr="000000"/>
                </a:solidFill>
                <a:latin typeface="Tahoma"/>
                <a:cs typeface="Tahoma"/>
              </a:rPr>
              <a:t>el</a:t>
            </a:r>
            <a:r>
              <a:rPr sz="1667" kern="0" spc="247" dirty="0">
                <a:solidFill>
                  <a:sysClr val="windowText" lastClr="000000"/>
                </a:solidFill>
                <a:latin typeface="Tahoma"/>
                <a:cs typeface="Tahoma"/>
              </a:rPr>
              <a:t> </a:t>
            </a:r>
            <a:r>
              <a:rPr sz="1667" kern="0" spc="210" dirty="0">
                <a:solidFill>
                  <a:sysClr val="windowText" lastClr="000000"/>
                </a:solidFill>
                <a:latin typeface="Tahoma"/>
                <a:cs typeface="Tahoma"/>
              </a:rPr>
              <a:t>medio</a:t>
            </a:r>
            <a:r>
              <a:rPr sz="1667" kern="0" spc="243"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247" dirty="0">
                <a:solidFill>
                  <a:sysClr val="windowText" lastClr="000000"/>
                </a:solidFill>
                <a:latin typeface="Tahoma"/>
                <a:cs typeface="Tahoma"/>
              </a:rPr>
              <a:t> </a:t>
            </a:r>
            <a:r>
              <a:rPr sz="1667" kern="0" spc="193" dirty="0">
                <a:solidFill>
                  <a:sysClr val="windowText" lastClr="000000"/>
                </a:solidFill>
                <a:latin typeface="Tahoma"/>
                <a:cs typeface="Tahoma"/>
              </a:rPr>
              <a:t>defensa</a:t>
            </a:r>
            <a:r>
              <a:rPr sz="1667" kern="0" spc="243" dirty="0">
                <a:solidFill>
                  <a:sysClr val="windowText" lastClr="000000"/>
                </a:solidFill>
                <a:latin typeface="Tahoma"/>
                <a:cs typeface="Tahoma"/>
              </a:rPr>
              <a:t> </a:t>
            </a:r>
            <a:r>
              <a:rPr sz="1667" kern="0" spc="187" dirty="0">
                <a:solidFill>
                  <a:sysClr val="windowText" lastClr="000000"/>
                </a:solidFill>
                <a:latin typeface="Tahoma"/>
                <a:cs typeface="Tahoma"/>
              </a:rPr>
              <a:t>pertinente.</a:t>
            </a:r>
            <a:endParaRPr sz="1667" kern="0">
              <a:solidFill>
                <a:sysClr val="windowText" lastClr="000000"/>
              </a:solidFill>
              <a:latin typeface="Tahoma"/>
              <a:cs typeface="Tahoma"/>
            </a:endParaRPr>
          </a:p>
          <a:p>
            <a:pPr marL="762461" marR="63080" defTabSz="609630">
              <a:lnSpc>
                <a:spcPct val="112500"/>
              </a:lnSpc>
              <a:spcBef>
                <a:spcPts val="1813"/>
              </a:spcBef>
            </a:pPr>
            <a:r>
              <a:rPr sz="1333" kern="0" spc="130" dirty="0">
                <a:solidFill>
                  <a:sysClr val="windowText" lastClr="000000"/>
                </a:solidFill>
                <a:latin typeface="Tahoma"/>
                <a:cs typeface="Tahoma"/>
              </a:rPr>
              <a:t>Esto</a:t>
            </a:r>
            <a:r>
              <a:rPr sz="1333" kern="0" spc="193" dirty="0">
                <a:solidFill>
                  <a:sysClr val="windowText" lastClr="000000"/>
                </a:solidFill>
                <a:latin typeface="Tahoma"/>
                <a:cs typeface="Tahoma"/>
              </a:rPr>
              <a:t> </a:t>
            </a:r>
            <a:r>
              <a:rPr sz="1333" kern="0" spc="173" dirty="0">
                <a:solidFill>
                  <a:sysClr val="windowText" lastClr="000000"/>
                </a:solidFill>
                <a:latin typeface="Tahoma"/>
                <a:cs typeface="Tahoma"/>
              </a:rPr>
              <a:t>debido</a:t>
            </a:r>
            <a:r>
              <a:rPr sz="1333" kern="0" spc="197" dirty="0">
                <a:solidFill>
                  <a:sysClr val="windowText" lastClr="000000"/>
                </a:solidFill>
                <a:latin typeface="Tahoma"/>
                <a:cs typeface="Tahoma"/>
              </a:rPr>
              <a:t> </a:t>
            </a:r>
            <a:r>
              <a:rPr sz="1333" kern="0" spc="40" dirty="0">
                <a:solidFill>
                  <a:sysClr val="windowText" lastClr="000000"/>
                </a:solidFill>
                <a:latin typeface="Tahoma"/>
                <a:cs typeface="Tahoma"/>
              </a:rPr>
              <a:t>a</a:t>
            </a:r>
            <a:r>
              <a:rPr sz="1333" kern="0" spc="197" dirty="0">
                <a:solidFill>
                  <a:sysClr val="windowText" lastClr="000000"/>
                </a:solidFill>
                <a:latin typeface="Tahoma"/>
                <a:cs typeface="Tahoma"/>
              </a:rPr>
              <a:t> </a:t>
            </a:r>
            <a:r>
              <a:rPr sz="1333" kern="0" spc="153" dirty="0">
                <a:solidFill>
                  <a:sysClr val="windowText" lastClr="000000"/>
                </a:solidFill>
                <a:latin typeface="Tahoma"/>
                <a:cs typeface="Tahoma"/>
              </a:rPr>
              <a:t>que</a:t>
            </a:r>
            <a:r>
              <a:rPr sz="1333" kern="0" spc="197" dirty="0">
                <a:solidFill>
                  <a:sysClr val="windowText" lastClr="000000"/>
                </a:solidFill>
                <a:latin typeface="Tahoma"/>
                <a:cs typeface="Tahoma"/>
              </a:rPr>
              <a:t> </a:t>
            </a:r>
            <a:r>
              <a:rPr sz="1333" kern="0" spc="167" dirty="0">
                <a:solidFill>
                  <a:sysClr val="windowText" lastClr="000000"/>
                </a:solidFill>
                <a:latin typeface="Tahoma"/>
                <a:cs typeface="Tahoma"/>
              </a:rPr>
              <a:t>durante</a:t>
            </a:r>
            <a:r>
              <a:rPr sz="1333" kern="0" spc="197" dirty="0">
                <a:solidFill>
                  <a:sysClr val="windowText" lastClr="000000"/>
                </a:solidFill>
                <a:latin typeface="Tahoma"/>
                <a:cs typeface="Tahoma"/>
              </a:rPr>
              <a:t> </a:t>
            </a:r>
            <a:r>
              <a:rPr sz="1333" kern="0" spc="103" dirty="0">
                <a:solidFill>
                  <a:sysClr val="windowText" lastClr="000000"/>
                </a:solidFill>
                <a:latin typeface="Tahoma"/>
                <a:cs typeface="Tahoma"/>
              </a:rPr>
              <a:t>el</a:t>
            </a:r>
            <a:r>
              <a:rPr sz="1333" kern="0" spc="197" dirty="0">
                <a:solidFill>
                  <a:sysClr val="windowText" lastClr="000000"/>
                </a:solidFill>
                <a:latin typeface="Tahoma"/>
                <a:cs typeface="Tahoma"/>
              </a:rPr>
              <a:t> </a:t>
            </a:r>
            <a:r>
              <a:rPr sz="1333" kern="0" spc="157" dirty="0">
                <a:solidFill>
                  <a:sysClr val="windowText" lastClr="000000"/>
                </a:solidFill>
                <a:latin typeface="Tahoma"/>
                <a:cs typeface="Tahoma"/>
              </a:rPr>
              <a:t>lapso</a:t>
            </a:r>
            <a:r>
              <a:rPr sz="1333" kern="0" spc="197" dirty="0">
                <a:solidFill>
                  <a:sysClr val="windowText" lastClr="000000"/>
                </a:solidFill>
                <a:latin typeface="Tahoma"/>
                <a:cs typeface="Tahoma"/>
              </a:rPr>
              <a:t> </a:t>
            </a:r>
            <a:r>
              <a:rPr sz="1333" kern="0" spc="127" dirty="0">
                <a:solidFill>
                  <a:sysClr val="windowText" lastClr="000000"/>
                </a:solidFill>
                <a:latin typeface="Tahoma"/>
                <a:cs typeface="Tahoma"/>
              </a:rPr>
              <a:t>de</a:t>
            </a:r>
            <a:r>
              <a:rPr sz="1333" kern="0" spc="197" dirty="0">
                <a:solidFill>
                  <a:sysClr val="windowText" lastClr="000000"/>
                </a:solidFill>
                <a:latin typeface="Tahoma"/>
                <a:cs typeface="Tahoma"/>
              </a:rPr>
              <a:t> </a:t>
            </a:r>
            <a:r>
              <a:rPr sz="1333" kern="0" spc="167" dirty="0">
                <a:solidFill>
                  <a:sysClr val="windowText" lastClr="000000"/>
                </a:solidFill>
                <a:latin typeface="Tahoma"/>
                <a:cs typeface="Tahoma"/>
              </a:rPr>
              <a:t>incapacidad</a:t>
            </a:r>
            <a:r>
              <a:rPr sz="1333" kern="0" spc="197" dirty="0">
                <a:solidFill>
                  <a:sysClr val="windowText" lastClr="000000"/>
                </a:solidFill>
                <a:latin typeface="Tahoma"/>
                <a:cs typeface="Tahoma"/>
              </a:rPr>
              <a:t> </a:t>
            </a:r>
            <a:r>
              <a:rPr sz="1333" kern="0" spc="136" dirty="0">
                <a:solidFill>
                  <a:sysClr val="windowText" lastClr="000000"/>
                </a:solidFill>
                <a:latin typeface="Tahoma"/>
                <a:cs typeface="Tahoma"/>
              </a:rPr>
              <a:t>del</a:t>
            </a:r>
            <a:r>
              <a:rPr sz="1333" kern="0" spc="197" dirty="0">
                <a:solidFill>
                  <a:sysClr val="windowText" lastClr="000000"/>
                </a:solidFill>
                <a:latin typeface="Tahoma"/>
                <a:cs typeface="Tahoma"/>
              </a:rPr>
              <a:t> </a:t>
            </a:r>
            <a:r>
              <a:rPr sz="1333" kern="0" spc="153" dirty="0">
                <a:solidFill>
                  <a:sysClr val="windowText" lastClr="000000"/>
                </a:solidFill>
                <a:latin typeface="Tahoma"/>
                <a:cs typeface="Tahoma"/>
              </a:rPr>
              <a:t>asegurado,</a:t>
            </a:r>
            <a:r>
              <a:rPr sz="1333" kern="0" spc="197" dirty="0">
                <a:solidFill>
                  <a:sysClr val="windowText" lastClr="000000"/>
                </a:solidFill>
                <a:latin typeface="Tahoma"/>
                <a:cs typeface="Tahoma"/>
              </a:rPr>
              <a:t> </a:t>
            </a:r>
            <a:r>
              <a:rPr sz="1333" kern="0" spc="153" dirty="0">
                <a:solidFill>
                  <a:sysClr val="windowText" lastClr="000000"/>
                </a:solidFill>
                <a:latin typeface="Tahoma"/>
                <a:cs typeface="Tahoma"/>
              </a:rPr>
              <a:t>solo</a:t>
            </a:r>
            <a:r>
              <a:rPr sz="1333" kern="0" spc="197" dirty="0">
                <a:solidFill>
                  <a:sysClr val="windowText" lastClr="000000"/>
                </a:solidFill>
                <a:latin typeface="Tahoma"/>
                <a:cs typeface="Tahoma"/>
              </a:rPr>
              <a:t> </a:t>
            </a:r>
            <a:r>
              <a:rPr sz="1333" kern="0" spc="110" dirty="0">
                <a:solidFill>
                  <a:sysClr val="windowText" lastClr="000000"/>
                </a:solidFill>
                <a:latin typeface="Tahoma"/>
                <a:cs typeface="Tahoma"/>
              </a:rPr>
              <a:t>se</a:t>
            </a:r>
            <a:r>
              <a:rPr sz="1333" kern="0" spc="197" dirty="0">
                <a:solidFill>
                  <a:sysClr val="windowText" lastClr="000000"/>
                </a:solidFill>
                <a:latin typeface="Tahoma"/>
                <a:cs typeface="Tahoma"/>
              </a:rPr>
              <a:t> </a:t>
            </a:r>
            <a:r>
              <a:rPr sz="1333" kern="0" spc="167" dirty="0">
                <a:solidFill>
                  <a:sysClr val="windowText" lastClr="000000"/>
                </a:solidFill>
                <a:latin typeface="Tahoma"/>
                <a:cs typeface="Tahoma"/>
              </a:rPr>
              <a:t>cubren</a:t>
            </a:r>
            <a:r>
              <a:rPr sz="1333" kern="0" spc="197" dirty="0">
                <a:solidFill>
                  <a:sysClr val="windowText" lastClr="000000"/>
                </a:solidFill>
                <a:latin typeface="Tahoma"/>
                <a:cs typeface="Tahoma"/>
              </a:rPr>
              <a:t> </a:t>
            </a:r>
            <a:r>
              <a:rPr sz="1333" kern="0" spc="123" dirty="0">
                <a:solidFill>
                  <a:sysClr val="windowText" lastClr="000000"/>
                </a:solidFill>
                <a:latin typeface="Tahoma"/>
                <a:cs typeface="Tahoma"/>
              </a:rPr>
              <a:t>las</a:t>
            </a:r>
            <a:r>
              <a:rPr sz="1333" kern="0" spc="197" dirty="0">
                <a:solidFill>
                  <a:sysClr val="windowText" lastClr="000000"/>
                </a:solidFill>
                <a:latin typeface="Tahoma"/>
                <a:cs typeface="Tahoma"/>
              </a:rPr>
              <a:t> </a:t>
            </a:r>
            <a:r>
              <a:rPr sz="1333" kern="0" spc="153" dirty="0">
                <a:solidFill>
                  <a:sysClr val="windowText" lastClr="000000"/>
                </a:solidFill>
                <a:latin typeface="Tahoma"/>
                <a:cs typeface="Tahoma"/>
              </a:rPr>
              <a:t>cuotas</a:t>
            </a:r>
            <a:r>
              <a:rPr sz="1333" kern="0" spc="197" dirty="0">
                <a:solidFill>
                  <a:sysClr val="windowText" lastClr="000000"/>
                </a:solidFill>
                <a:latin typeface="Tahoma"/>
                <a:cs typeface="Tahoma"/>
              </a:rPr>
              <a:t> </a:t>
            </a:r>
            <a:r>
              <a:rPr sz="1333" kern="0" spc="147" dirty="0">
                <a:solidFill>
                  <a:sysClr val="windowText" lastClr="000000"/>
                </a:solidFill>
                <a:latin typeface="Tahoma"/>
                <a:cs typeface="Tahoma"/>
              </a:rPr>
              <a:t>relativas</a:t>
            </a:r>
            <a:r>
              <a:rPr sz="1333" kern="0" spc="197" dirty="0">
                <a:solidFill>
                  <a:sysClr val="windowText" lastClr="000000"/>
                </a:solidFill>
                <a:latin typeface="Tahoma"/>
                <a:cs typeface="Tahoma"/>
              </a:rPr>
              <a:t> </a:t>
            </a:r>
            <a:r>
              <a:rPr sz="1333" kern="0" spc="97" dirty="0">
                <a:solidFill>
                  <a:sysClr val="windowText" lastClr="000000"/>
                </a:solidFill>
                <a:latin typeface="Tahoma"/>
                <a:cs typeface="Tahoma"/>
              </a:rPr>
              <a:t>al</a:t>
            </a:r>
            <a:r>
              <a:rPr sz="1333" kern="0" spc="197" dirty="0">
                <a:solidFill>
                  <a:sysClr val="windowText" lastClr="000000"/>
                </a:solidFill>
                <a:latin typeface="Tahoma"/>
                <a:cs typeface="Tahoma"/>
              </a:rPr>
              <a:t> </a:t>
            </a:r>
            <a:r>
              <a:rPr sz="1333" kern="0" spc="143" dirty="0">
                <a:solidFill>
                  <a:sysClr val="windowText" lastClr="000000"/>
                </a:solidFill>
                <a:latin typeface="Tahoma"/>
                <a:cs typeface="Tahoma"/>
              </a:rPr>
              <a:t>Ramo </a:t>
            </a:r>
            <a:r>
              <a:rPr sz="1333" kern="0" spc="127" dirty="0">
                <a:solidFill>
                  <a:sysClr val="windowText" lastClr="000000"/>
                </a:solidFill>
                <a:latin typeface="Tahoma"/>
                <a:cs typeface="Tahoma"/>
              </a:rPr>
              <a:t>de</a:t>
            </a:r>
            <a:r>
              <a:rPr sz="1333" kern="0" spc="197" dirty="0">
                <a:solidFill>
                  <a:sysClr val="windowText" lastClr="000000"/>
                </a:solidFill>
                <a:latin typeface="Tahoma"/>
                <a:cs typeface="Tahoma"/>
              </a:rPr>
              <a:t> </a:t>
            </a:r>
            <a:r>
              <a:rPr sz="1333" kern="0" spc="147" dirty="0">
                <a:solidFill>
                  <a:sysClr val="windowText" lastClr="000000"/>
                </a:solidFill>
                <a:latin typeface="Tahoma"/>
                <a:cs typeface="Tahoma"/>
              </a:rPr>
              <a:t>Retiro</a:t>
            </a:r>
            <a:r>
              <a:rPr sz="1333" kern="0" spc="197" dirty="0">
                <a:solidFill>
                  <a:sysClr val="windowText" lastClr="000000"/>
                </a:solidFill>
                <a:latin typeface="Tahoma"/>
                <a:cs typeface="Tahoma"/>
              </a:rPr>
              <a:t> </a:t>
            </a:r>
            <a:r>
              <a:rPr sz="1333" kern="0" spc="136" dirty="0">
                <a:solidFill>
                  <a:sysClr val="windowText" lastClr="000000"/>
                </a:solidFill>
                <a:latin typeface="Tahoma"/>
                <a:cs typeface="Tahoma"/>
              </a:rPr>
              <a:t>del</a:t>
            </a:r>
            <a:r>
              <a:rPr sz="1333" kern="0" spc="197" dirty="0">
                <a:solidFill>
                  <a:sysClr val="windowText" lastClr="000000"/>
                </a:solidFill>
                <a:latin typeface="Tahoma"/>
                <a:cs typeface="Tahoma"/>
              </a:rPr>
              <a:t> </a:t>
            </a:r>
            <a:r>
              <a:rPr sz="1333" kern="0" spc="147" dirty="0">
                <a:solidFill>
                  <a:sysClr val="windowText" lastClr="000000"/>
                </a:solidFill>
                <a:latin typeface="Tahoma"/>
                <a:cs typeface="Tahoma"/>
              </a:rPr>
              <a:t>Seguro</a:t>
            </a:r>
            <a:r>
              <a:rPr sz="1333" kern="0" spc="197" dirty="0">
                <a:solidFill>
                  <a:sysClr val="windowText" lastClr="000000"/>
                </a:solidFill>
                <a:latin typeface="Tahoma"/>
                <a:cs typeface="Tahoma"/>
              </a:rPr>
              <a:t> </a:t>
            </a:r>
            <a:r>
              <a:rPr sz="1333" kern="0" spc="127" dirty="0">
                <a:solidFill>
                  <a:sysClr val="windowText" lastClr="000000"/>
                </a:solidFill>
                <a:latin typeface="Tahoma"/>
                <a:cs typeface="Tahoma"/>
              </a:rPr>
              <a:t>de</a:t>
            </a:r>
            <a:r>
              <a:rPr sz="1333" kern="0" spc="197" dirty="0">
                <a:solidFill>
                  <a:sysClr val="windowText" lastClr="000000"/>
                </a:solidFill>
                <a:latin typeface="Tahoma"/>
                <a:cs typeface="Tahoma"/>
              </a:rPr>
              <a:t> </a:t>
            </a:r>
            <a:r>
              <a:rPr sz="1333" kern="0" spc="133" dirty="0">
                <a:solidFill>
                  <a:sysClr val="windowText" lastClr="000000"/>
                </a:solidFill>
                <a:latin typeface="Tahoma"/>
                <a:cs typeface="Tahoma"/>
              </a:rPr>
              <a:t>Retiro,</a:t>
            </a:r>
            <a:r>
              <a:rPr sz="1333" kern="0" spc="200" dirty="0">
                <a:solidFill>
                  <a:sysClr val="windowText" lastClr="000000"/>
                </a:solidFill>
                <a:latin typeface="Tahoma"/>
                <a:cs typeface="Tahoma"/>
              </a:rPr>
              <a:t> </a:t>
            </a:r>
            <a:r>
              <a:rPr sz="1333" kern="0" spc="153" dirty="0">
                <a:solidFill>
                  <a:sysClr val="windowText" lastClr="000000"/>
                </a:solidFill>
                <a:latin typeface="Tahoma"/>
                <a:cs typeface="Tahoma"/>
              </a:rPr>
              <a:t>Cesantía</a:t>
            </a:r>
            <a:r>
              <a:rPr sz="1333" kern="0" spc="197" dirty="0">
                <a:solidFill>
                  <a:sysClr val="windowText" lastClr="000000"/>
                </a:solidFill>
                <a:latin typeface="Tahoma"/>
                <a:cs typeface="Tahoma"/>
              </a:rPr>
              <a:t> </a:t>
            </a:r>
            <a:r>
              <a:rPr sz="1333" kern="0" spc="123" dirty="0">
                <a:solidFill>
                  <a:sysClr val="windowText" lastClr="000000"/>
                </a:solidFill>
                <a:latin typeface="Tahoma"/>
                <a:cs typeface="Tahoma"/>
              </a:rPr>
              <a:t>en</a:t>
            </a:r>
            <a:r>
              <a:rPr sz="1333" kern="0" spc="197" dirty="0">
                <a:solidFill>
                  <a:sysClr val="windowText" lastClr="000000"/>
                </a:solidFill>
                <a:latin typeface="Tahoma"/>
                <a:cs typeface="Tahoma"/>
              </a:rPr>
              <a:t> </a:t>
            </a:r>
            <a:r>
              <a:rPr sz="1333" kern="0" spc="143" dirty="0">
                <a:solidFill>
                  <a:sysClr val="windowText" lastClr="000000"/>
                </a:solidFill>
                <a:latin typeface="Tahoma"/>
                <a:cs typeface="Tahoma"/>
              </a:rPr>
              <a:t>Edad</a:t>
            </a:r>
            <a:r>
              <a:rPr sz="1333" kern="0" spc="197" dirty="0">
                <a:solidFill>
                  <a:sysClr val="windowText" lastClr="000000"/>
                </a:solidFill>
                <a:latin typeface="Tahoma"/>
                <a:cs typeface="Tahoma"/>
              </a:rPr>
              <a:t> </a:t>
            </a:r>
            <a:r>
              <a:rPr sz="1333" kern="0" spc="157" dirty="0">
                <a:solidFill>
                  <a:sysClr val="windowText" lastClr="000000"/>
                </a:solidFill>
                <a:latin typeface="Tahoma"/>
                <a:cs typeface="Tahoma"/>
              </a:rPr>
              <a:t>Avanzada</a:t>
            </a:r>
            <a:r>
              <a:rPr sz="1333" kern="0" spc="197" dirty="0">
                <a:solidFill>
                  <a:sysClr val="windowText" lastClr="000000"/>
                </a:solidFill>
                <a:latin typeface="Tahoma"/>
                <a:cs typeface="Tahoma"/>
              </a:rPr>
              <a:t> </a:t>
            </a:r>
            <a:r>
              <a:rPr sz="1333" kern="0" dirty="0">
                <a:solidFill>
                  <a:sysClr val="windowText" lastClr="000000"/>
                </a:solidFill>
                <a:latin typeface="Tahoma"/>
                <a:cs typeface="Tahoma"/>
              </a:rPr>
              <a:t>y</a:t>
            </a:r>
            <a:r>
              <a:rPr sz="1333" kern="0" spc="197" dirty="0">
                <a:solidFill>
                  <a:sysClr val="windowText" lastClr="000000"/>
                </a:solidFill>
                <a:latin typeface="Tahoma"/>
                <a:cs typeface="Tahoma"/>
              </a:rPr>
              <a:t> </a:t>
            </a:r>
            <a:r>
              <a:rPr sz="1333" kern="0" spc="110" dirty="0">
                <a:solidFill>
                  <a:sysClr val="windowText" lastClr="000000"/>
                </a:solidFill>
                <a:latin typeface="Tahoma"/>
                <a:cs typeface="Tahoma"/>
              </a:rPr>
              <a:t>Vejez,</a:t>
            </a:r>
            <a:r>
              <a:rPr sz="1333" kern="0" spc="200" dirty="0">
                <a:solidFill>
                  <a:sysClr val="windowText" lastClr="000000"/>
                </a:solidFill>
                <a:latin typeface="Tahoma"/>
                <a:cs typeface="Tahoma"/>
              </a:rPr>
              <a:t> </a:t>
            </a:r>
            <a:r>
              <a:rPr sz="1333" kern="0" dirty="0">
                <a:solidFill>
                  <a:sysClr val="windowText" lastClr="000000"/>
                </a:solidFill>
                <a:latin typeface="Tahoma"/>
                <a:cs typeface="Tahoma"/>
              </a:rPr>
              <a:t>y</a:t>
            </a:r>
            <a:r>
              <a:rPr sz="1333" kern="0" spc="197" dirty="0">
                <a:solidFill>
                  <a:sysClr val="windowText" lastClr="000000"/>
                </a:solidFill>
                <a:latin typeface="Tahoma"/>
                <a:cs typeface="Tahoma"/>
              </a:rPr>
              <a:t> </a:t>
            </a:r>
            <a:r>
              <a:rPr sz="1333" kern="0" spc="123" dirty="0">
                <a:solidFill>
                  <a:sysClr val="windowText" lastClr="000000"/>
                </a:solidFill>
                <a:latin typeface="Tahoma"/>
                <a:cs typeface="Tahoma"/>
              </a:rPr>
              <a:t>las</a:t>
            </a:r>
            <a:r>
              <a:rPr sz="1333" kern="0" spc="197" dirty="0">
                <a:solidFill>
                  <a:sysClr val="windowText" lastClr="000000"/>
                </a:solidFill>
                <a:latin typeface="Tahoma"/>
                <a:cs typeface="Tahoma"/>
              </a:rPr>
              <a:t> </a:t>
            </a:r>
            <a:r>
              <a:rPr sz="1333" kern="0" spc="169" dirty="0">
                <a:solidFill>
                  <a:sysClr val="windowText" lastClr="000000"/>
                </a:solidFill>
                <a:latin typeface="Tahoma"/>
                <a:cs typeface="Tahoma"/>
              </a:rPr>
              <a:t>aportaciones</a:t>
            </a:r>
            <a:r>
              <a:rPr sz="1333" kern="0" spc="197" dirty="0">
                <a:solidFill>
                  <a:sysClr val="windowText" lastClr="000000"/>
                </a:solidFill>
                <a:latin typeface="Tahoma"/>
                <a:cs typeface="Tahoma"/>
              </a:rPr>
              <a:t> </a:t>
            </a:r>
            <a:r>
              <a:rPr sz="1333" kern="0" spc="127" dirty="0">
                <a:solidFill>
                  <a:sysClr val="windowText" lastClr="000000"/>
                </a:solidFill>
                <a:latin typeface="Tahoma"/>
                <a:cs typeface="Tahoma"/>
              </a:rPr>
              <a:t>de</a:t>
            </a:r>
            <a:r>
              <a:rPr sz="1333" kern="0" spc="197" dirty="0">
                <a:solidFill>
                  <a:sysClr val="windowText" lastClr="000000"/>
                </a:solidFill>
                <a:latin typeface="Tahoma"/>
                <a:cs typeface="Tahoma"/>
              </a:rPr>
              <a:t> </a:t>
            </a:r>
            <a:r>
              <a:rPr sz="1333" kern="0" spc="140" dirty="0">
                <a:solidFill>
                  <a:sysClr val="windowText" lastClr="000000"/>
                </a:solidFill>
                <a:latin typeface="Tahoma"/>
                <a:cs typeface="Tahoma"/>
              </a:rPr>
              <a:t>vivienda,</a:t>
            </a:r>
            <a:r>
              <a:rPr sz="1333" kern="0" spc="197" dirty="0">
                <a:solidFill>
                  <a:sysClr val="windowText" lastClr="000000"/>
                </a:solidFill>
                <a:latin typeface="Tahoma"/>
                <a:cs typeface="Tahoma"/>
              </a:rPr>
              <a:t> </a:t>
            </a:r>
            <a:r>
              <a:rPr sz="1333" kern="0" spc="-123" dirty="0">
                <a:solidFill>
                  <a:sysClr val="windowText" lastClr="000000"/>
                </a:solidFill>
                <a:latin typeface="Tahoma"/>
                <a:cs typeface="Tahoma"/>
              </a:rPr>
              <a:t>(</a:t>
            </a:r>
            <a:r>
              <a:rPr sz="1333" kern="0" spc="-283" dirty="0">
                <a:solidFill>
                  <a:sysClr val="windowText" lastClr="000000"/>
                </a:solidFill>
                <a:latin typeface="Tahoma"/>
                <a:cs typeface="Tahoma"/>
              </a:rPr>
              <a:t> </a:t>
            </a:r>
            <a:r>
              <a:rPr sz="1333" kern="0" spc="123" dirty="0">
                <a:solidFill>
                  <a:sysClr val="windowText" lastClr="000000"/>
                </a:solidFill>
                <a:latin typeface="Tahoma"/>
                <a:cs typeface="Tahoma"/>
              </a:rPr>
              <a:t>arts.</a:t>
            </a:r>
            <a:r>
              <a:rPr sz="1333" kern="0" spc="197" dirty="0">
                <a:solidFill>
                  <a:sysClr val="windowText" lastClr="000000"/>
                </a:solidFill>
                <a:latin typeface="Tahoma"/>
                <a:cs typeface="Tahoma"/>
              </a:rPr>
              <a:t> </a:t>
            </a:r>
            <a:r>
              <a:rPr sz="1333" kern="0" spc="100" dirty="0">
                <a:solidFill>
                  <a:sysClr val="windowText" lastClr="000000"/>
                </a:solidFill>
                <a:latin typeface="Tahoma"/>
                <a:cs typeface="Tahoma"/>
              </a:rPr>
              <a:t>31</a:t>
            </a:r>
            <a:r>
              <a:rPr sz="1333" kern="0" spc="-287" dirty="0">
                <a:solidFill>
                  <a:sysClr val="windowText" lastClr="000000"/>
                </a:solidFill>
                <a:latin typeface="Tahoma"/>
                <a:cs typeface="Tahoma"/>
              </a:rPr>
              <a:t> </a:t>
            </a:r>
            <a:r>
              <a:rPr sz="1333" kern="0" spc="-33" dirty="0">
                <a:solidFill>
                  <a:sysClr val="windowText" lastClr="000000"/>
                </a:solidFill>
                <a:latin typeface="Tahoma"/>
                <a:cs typeface="Tahoma"/>
              </a:rPr>
              <a:t>,</a:t>
            </a:r>
            <a:endParaRPr sz="1333" kern="0">
              <a:solidFill>
                <a:sysClr val="windowText" lastClr="000000"/>
              </a:solidFill>
              <a:latin typeface="Tahoma"/>
              <a:cs typeface="Tahoma"/>
            </a:endParaRPr>
          </a:p>
          <a:p>
            <a:pPr marL="762461" marR="569835" defTabSz="609630">
              <a:lnSpc>
                <a:spcPct val="112500"/>
              </a:lnSpc>
            </a:pPr>
            <a:r>
              <a:rPr sz="1333" kern="0" spc="127" dirty="0">
                <a:solidFill>
                  <a:sysClr val="windowText" lastClr="000000"/>
                </a:solidFill>
                <a:latin typeface="Tahoma"/>
                <a:cs typeface="Tahoma"/>
              </a:rPr>
              <a:t>fracc.</a:t>
            </a:r>
            <a:r>
              <a:rPr sz="1333" kern="0" spc="190" dirty="0">
                <a:solidFill>
                  <a:sysClr val="windowText" lastClr="000000"/>
                </a:solidFill>
                <a:latin typeface="Tahoma"/>
                <a:cs typeface="Tahoma"/>
              </a:rPr>
              <a:t> </a:t>
            </a:r>
            <a:r>
              <a:rPr sz="1333" kern="0" dirty="0">
                <a:solidFill>
                  <a:sysClr val="windowText" lastClr="000000"/>
                </a:solidFill>
                <a:latin typeface="Tahoma"/>
                <a:cs typeface="Tahoma"/>
              </a:rPr>
              <a:t>IV,</a:t>
            </a:r>
            <a:r>
              <a:rPr sz="1333" kern="0" spc="193" dirty="0">
                <a:solidFill>
                  <a:sysClr val="windowText" lastClr="000000"/>
                </a:solidFill>
                <a:latin typeface="Tahoma"/>
                <a:cs typeface="Tahoma"/>
              </a:rPr>
              <a:t> </a:t>
            </a:r>
            <a:r>
              <a:rPr sz="1333" kern="0" spc="83" dirty="0">
                <a:solidFill>
                  <a:sysClr val="windowText" lastClr="000000"/>
                </a:solidFill>
                <a:latin typeface="Tahoma"/>
                <a:cs typeface="Tahoma"/>
              </a:rPr>
              <a:t>LSS</a:t>
            </a:r>
            <a:r>
              <a:rPr sz="1333" kern="0" spc="193" dirty="0">
                <a:solidFill>
                  <a:sysClr val="windowText" lastClr="000000"/>
                </a:solidFill>
                <a:latin typeface="Tahoma"/>
                <a:cs typeface="Tahoma"/>
              </a:rPr>
              <a:t> </a:t>
            </a:r>
            <a:r>
              <a:rPr sz="1333" kern="0" dirty="0">
                <a:solidFill>
                  <a:sysClr val="windowText" lastClr="000000"/>
                </a:solidFill>
                <a:latin typeface="Tahoma"/>
                <a:cs typeface="Tahoma"/>
              </a:rPr>
              <a:t>y</a:t>
            </a:r>
            <a:r>
              <a:rPr sz="1333" kern="0" spc="193" dirty="0">
                <a:solidFill>
                  <a:sysClr val="windowText" lastClr="000000"/>
                </a:solidFill>
                <a:latin typeface="Tahoma"/>
                <a:cs typeface="Tahoma"/>
              </a:rPr>
              <a:t> </a:t>
            </a:r>
            <a:r>
              <a:rPr sz="1333" kern="0" spc="100" dirty="0">
                <a:solidFill>
                  <a:sysClr val="windowText" lastClr="000000"/>
                </a:solidFill>
                <a:latin typeface="Tahoma"/>
                <a:cs typeface="Tahoma"/>
              </a:rPr>
              <a:t>35</a:t>
            </a:r>
            <a:r>
              <a:rPr sz="1333" kern="0" spc="-287" dirty="0">
                <a:solidFill>
                  <a:sysClr val="windowText" lastClr="000000"/>
                </a:solidFill>
                <a:latin typeface="Tahoma"/>
                <a:cs typeface="Tahoma"/>
              </a:rPr>
              <a:t> </a:t>
            </a:r>
            <a:r>
              <a:rPr sz="1333" kern="0" dirty="0">
                <a:solidFill>
                  <a:sysClr val="windowText" lastClr="000000"/>
                </a:solidFill>
                <a:latin typeface="Tahoma"/>
                <a:cs typeface="Tahoma"/>
              </a:rPr>
              <a:t>,</a:t>
            </a:r>
            <a:r>
              <a:rPr sz="1333" kern="0" spc="193" dirty="0">
                <a:solidFill>
                  <a:sysClr val="windowText" lastClr="000000"/>
                </a:solidFill>
                <a:latin typeface="Tahoma"/>
                <a:cs typeface="Tahoma"/>
              </a:rPr>
              <a:t> </a:t>
            </a:r>
            <a:r>
              <a:rPr sz="1333" kern="0" spc="127" dirty="0">
                <a:solidFill>
                  <a:sysClr val="windowText" lastClr="000000"/>
                </a:solidFill>
                <a:latin typeface="Tahoma"/>
                <a:cs typeface="Tahoma"/>
              </a:rPr>
              <a:t>fracc.</a:t>
            </a:r>
            <a:r>
              <a:rPr sz="1333" kern="0" spc="190" dirty="0">
                <a:solidFill>
                  <a:sysClr val="windowText" lastClr="000000"/>
                </a:solidFill>
                <a:latin typeface="Tahoma"/>
                <a:cs typeface="Tahoma"/>
              </a:rPr>
              <a:t> </a:t>
            </a:r>
            <a:r>
              <a:rPr sz="1333" kern="0" spc="-130" dirty="0">
                <a:solidFill>
                  <a:sysClr val="windowText" lastClr="000000"/>
                </a:solidFill>
                <a:latin typeface="Tahoma"/>
                <a:cs typeface="Tahoma"/>
              </a:rPr>
              <a:t>I</a:t>
            </a:r>
            <a:r>
              <a:rPr sz="1333" kern="0" spc="-287" dirty="0">
                <a:solidFill>
                  <a:sysClr val="windowText" lastClr="000000"/>
                </a:solidFill>
                <a:latin typeface="Tahoma"/>
                <a:cs typeface="Tahoma"/>
              </a:rPr>
              <a:t> </a:t>
            </a:r>
            <a:r>
              <a:rPr sz="1333" kern="0" spc="-130" dirty="0">
                <a:solidFill>
                  <a:sysClr val="windowText" lastClr="000000"/>
                </a:solidFill>
                <a:latin typeface="Tahoma"/>
                <a:cs typeface="Tahoma"/>
              </a:rPr>
              <a:t>I</a:t>
            </a:r>
            <a:r>
              <a:rPr sz="1333" kern="0" spc="-283" dirty="0">
                <a:solidFill>
                  <a:sysClr val="windowText" lastClr="000000"/>
                </a:solidFill>
                <a:latin typeface="Tahoma"/>
                <a:cs typeface="Tahoma"/>
              </a:rPr>
              <a:t> </a:t>
            </a:r>
            <a:r>
              <a:rPr sz="1333" kern="0" spc="-130" dirty="0">
                <a:solidFill>
                  <a:sysClr val="windowText" lastClr="000000"/>
                </a:solidFill>
                <a:latin typeface="Tahoma"/>
                <a:cs typeface="Tahoma"/>
              </a:rPr>
              <a:t>I</a:t>
            </a:r>
            <a:r>
              <a:rPr sz="1333" kern="0" spc="-287" dirty="0">
                <a:solidFill>
                  <a:sysClr val="windowText" lastClr="000000"/>
                </a:solidFill>
                <a:latin typeface="Tahoma"/>
                <a:cs typeface="Tahoma"/>
              </a:rPr>
              <a:t> </a:t>
            </a:r>
            <a:r>
              <a:rPr sz="1333" kern="0" dirty="0">
                <a:solidFill>
                  <a:sysClr val="windowText" lastClr="000000"/>
                </a:solidFill>
                <a:latin typeface="Tahoma"/>
                <a:cs typeface="Tahoma"/>
              </a:rPr>
              <a:t>,</a:t>
            </a:r>
            <a:r>
              <a:rPr sz="1333" kern="0" spc="193" dirty="0">
                <a:solidFill>
                  <a:sysClr val="windowText" lastClr="000000"/>
                </a:solidFill>
                <a:latin typeface="Tahoma"/>
                <a:cs typeface="Tahoma"/>
              </a:rPr>
              <a:t> </a:t>
            </a:r>
            <a:r>
              <a:rPr sz="1333" kern="0" spc="160" dirty="0">
                <a:solidFill>
                  <a:sysClr val="windowText" lastClr="000000"/>
                </a:solidFill>
                <a:latin typeface="Tahoma"/>
                <a:cs typeface="Tahoma"/>
              </a:rPr>
              <a:t>Reglamento</a:t>
            </a:r>
            <a:r>
              <a:rPr sz="1333" kern="0" spc="190" dirty="0">
                <a:solidFill>
                  <a:sysClr val="windowText" lastClr="000000"/>
                </a:solidFill>
                <a:latin typeface="Tahoma"/>
                <a:cs typeface="Tahoma"/>
              </a:rPr>
              <a:t> </a:t>
            </a:r>
            <a:r>
              <a:rPr sz="1333" kern="0" spc="127" dirty="0">
                <a:solidFill>
                  <a:sysClr val="windowText" lastClr="000000"/>
                </a:solidFill>
                <a:latin typeface="Tahoma"/>
                <a:cs typeface="Tahoma"/>
              </a:rPr>
              <a:t>de</a:t>
            </a:r>
            <a:r>
              <a:rPr sz="1333" kern="0" spc="193" dirty="0">
                <a:solidFill>
                  <a:sysClr val="windowText" lastClr="000000"/>
                </a:solidFill>
                <a:latin typeface="Tahoma"/>
                <a:cs typeface="Tahoma"/>
              </a:rPr>
              <a:t> </a:t>
            </a:r>
            <a:r>
              <a:rPr sz="1333" kern="0" spc="143" dirty="0">
                <a:solidFill>
                  <a:sysClr val="windowText" lastClr="000000"/>
                </a:solidFill>
                <a:latin typeface="Tahoma"/>
                <a:cs typeface="Tahoma"/>
              </a:rPr>
              <a:t>Inscripción,</a:t>
            </a:r>
            <a:r>
              <a:rPr sz="1333" kern="0" spc="193" dirty="0">
                <a:solidFill>
                  <a:sysClr val="windowText" lastClr="000000"/>
                </a:solidFill>
                <a:latin typeface="Tahoma"/>
                <a:cs typeface="Tahoma"/>
              </a:rPr>
              <a:t> </a:t>
            </a:r>
            <a:r>
              <a:rPr sz="1333" kern="0" spc="140" dirty="0">
                <a:solidFill>
                  <a:sysClr val="windowText" lastClr="000000"/>
                </a:solidFill>
                <a:latin typeface="Tahoma"/>
                <a:cs typeface="Tahoma"/>
              </a:rPr>
              <a:t>Pago</a:t>
            </a:r>
            <a:r>
              <a:rPr sz="1333" kern="0" spc="193" dirty="0">
                <a:solidFill>
                  <a:sysClr val="windowText" lastClr="000000"/>
                </a:solidFill>
                <a:latin typeface="Tahoma"/>
                <a:cs typeface="Tahoma"/>
              </a:rPr>
              <a:t> </a:t>
            </a:r>
            <a:r>
              <a:rPr sz="1333" kern="0" spc="127" dirty="0">
                <a:solidFill>
                  <a:sysClr val="windowText" lastClr="000000"/>
                </a:solidFill>
                <a:latin typeface="Tahoma"/>
                <a:cs typeface="Tahoma"/>
              </a:rPr>
              <a:t>de</a:t>
            </a:r>
            <a:r>
              <a:rPr sz="1333" kern="0" spc="190" dirty="0">
                <a:solidFill>
                  <a:sysClr val="windowText" lastClr="000000"/>
                </a:solidFill>
                <a:latin typeface="Tahoma"/>
                <a:cs typeface="Tahoma"/>
              </a:rPr>
              <a:t> </a:t>
            </a:r>
            <a:r>
              <a:rPr sz="1333" kern="0" spc="167" dirty="0">
                <a:solidFill>
                  <a:sysClr val="windowText" lastClr="000000"/>
                </a:solidFill>
                <a:latin typeface="Tahoma"/>
                <a:cs typeface="Tahoma"/>
              </a:rPr>
              <a:t>Aportaciones</a:t>
            </a:r>
            <a:r>
              <a:rPr sz="1333" kern="0" spc="193" dirty="0">
                <a:solidFill>
                  <a:sysClr val="windowText" lastClr="000000"/>
                </a:solidFill>
                <a:latin typeface="Tahoma"/>
                <a:cs typeface="Tahoma"/>
              </a:rPr>
              <a:t> </a:t>
            </a:r>
            <a:r>
              <a:rPr sz="1333" kern="0" dirty="0">
                <a:solidFill>
                  <a:sysClr val="windowText" lastClr="000000"/>
                </a:solidFill>
                <a:latin typeface="Tahoma"/>
                <a:cs typeface="Tahoma"/>
              </a:rPr>
              <a:t>y</a:t>
            </a:r>
            <a:r>
              <a:rPr sz="1333" kern="0" spc="193" dirty="0">
                <a:solidFill>
                  <a:sysClr val="windowText" lastClr="000000"/>
                </a:solidFill>
                <a:latin typeface="Tahoma"/>
                <a:cs typeface="Tahoma"/>
              </a:rPr>
              <a:t> </a:t>
            </a:r>
            <a:r>
              <a:rPr sz="1333" kern="0" spc="153" dirty="0">
                <a:solidFill>
                  <a:sysClr val="windowText" lastClr="000000"/>
                </a:solidFill>
                <a:latin typeface="Tahoma"/>
                <a:cs typeface="Tahoma"/>
              </a:rPr>
              <a:t>Entero</a:t>
            </a:r>
            <a:r>
              <a:rPr sz="1333" kern="0" spc="193" dirty="0">
                <a:solidFill>
                  <a:sysClr val="windowText" lastClr="000000"/>
                </a:solidFill>
                <a:latin typeface="Tahoma"/>
                <a:cs typeface="Tahoma"/>
              </a:rPr>
              <a:t> </a:t>
            </a:r>
            <a:r>
              <a:rPr sz="1333" kern="0" spc="127" dirty="0">
                <a:solidFill>
                  <a:sysClr val="windowText" lastClr="000000"/>
                </a:solidFill>
                <a:latin typeface="Tahoma"/>
                <a:cs typeface="Tahoma"/>
              </a:rPr>
              <a:t>de</a:t>
            </a:r>
            <a:r>
              <a:rPr sz="1333" kern="0" spc="190" dirty="0">
                <a:solidFill>
                  <a:sysClr val="windowText" lastClr="000000"/>
                </a:solidFill>
                <a:latin typeface="Tahoma"/>
                <a:cs typeface="Tahoma"/>
              </a:rPr>
              <a:t> </a:t>
            </a:r>
            <a:r>
              <a:rPr sz="1333" kern="0" spc="167" dirty="0">
                <a:solidFill>
                  <a:sysClr val="windowText" lastClr="000000"/>
                </a:solidFill>
                <a:latin typeface="Tahoma"/>
                <a:cs typeface="Tahoma"/>
              </a:rPr>
              <a:t>Descuentos</a:t>
            </a:r>
            <a:r>
              <a:rPr sz="1333" kern="0" spc="193" dirty="0">
                <a:solidFill>
                  <a:sysClr val="windowText" lastClr="000000"/>
                </a:solidFill>
                <a:latin typeface="Tahoma"/>
                <a:cs typeface="Tahoma"/>
              </a:rPr>
              <a:t> </a:t>
            </a:r>
            <a:r>
              <a:rPr sz="1333" kern="0" spc="80" dirty="0">
                <a:solidFill>
                  <a:sysClr val="windowText" lastClr="000000"/>
                </a:solidFill>
                <a:latin typeface="Tahoma"/>
                <a:cs typeface="Tahoma"/>
              </a:rPr>
              <a:t>al </a:t>
            </a:r>
            <a:r>
              <a:rPr sz="1333" kern="0" spc="113" dirty="0">
                <a:solidFill>
                  <a:sysClr val="windowText" lastClr="000000"/>
                </a:solidFill>
                <a:latin typeface="Tahoma"/>
                <a:cs typeface="Tahoma"/>
              </a:rPr>
              <a:t>Infonavit).</a:t>
            </a:r>
            <a:endParaRPr sz="1333" kern="0">
              <a:solidFill>
                <a:sysClr val="windowText" lastClr="000000"/>
              </a:solidFill>
              <a:latin typeface="Tahoma"/>
              <a:cs typeface="Tahoma"/>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2"/>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1880455" y="2279033"/>
            <a:ext cx="8432799" cy="4394199"/>
          </a:xfrm>
          <a:prstGeom prst="rect">
            <a:avLst/>
          </a:prstGeom>
        </p:spPr>
      </p:pic>
      <p:pic>
        <p:nvPicPr>
          <p:cNvPr id="4" name="object 4"/>
          <p:cNvPicPr/>
          <p:nvPr/>
        </p:nvPicPr>
        <p:blipFill>
          <a:blip r:embed="rId3" cstate="print"/>
          <a:stretch>
            <a:fillRect/>
          </a:stretch>
        </p:blipFill>
        <p:spPr>
          <a:xfrm>
            <a:off x="123952" y="355601"/>
            <a:ext cx="10523727" cy="1400047"/>
          </a:xfrm>
          <a:prstGeom prst="rect">
            <a:avLst/>
          </a:prstGeom>
        </p:spPr>
      </p:pic>
      <p:sp>
        <p:nvSpPr>
          <p:cNvPr id="5" name="object 5"/>
          <p:cNvSpPr txBox="1"/>
          <p:nvPr/>
        </p:nvSpPr>
        <p:spPr>
          <a:xfrm>
            <a:off x="106592" y="1902394"/>
            <a:ext cx="5086350" cy="234317"/>
          </a:xfrm>
          <a:prstGeom prst="rect">
            <a:avLst/>
          </a:prstGeom>
        </p:spPr>
        <p:txBody>
          <a:bodyPr vert="horz" wrap="square" lIns="0" tIns="8467" rIns="0" bIns="0" rtlCol="0">
            <a:spAutoFit/>
          </a:bodyPr>
          <a:lstStyle/>
          <a:p>
            <a:pPr marL="8467" defTabSz="609630">
              <a:spcBef>
                <a:spcPts val="67"/>
              </a:spcBef>
            </a:pPr>
            <a:r>
              <a:rPr sz="1467" kern="0" dirty="0">
                <a:solidFill>
                  <a:sysClr val="windowText" lastClr="000000"/>
                </a:solidFill>
                <a:latin typeface="Arial Black"/>
                <a:cs typeface="Arial Black"/>
              </a:rPr>
              <a:t>APARTADO</a:t>
            </a:r>
            <a:r>
              <a:rPr sz="1467" kern="0" spc="43" dirty="0">
                <a:solidFill>
                  <a:sysClr val="windowText" lastClr="000000"/>
                </a:solidFill>
                <a:latin typeface="Arial Black"/>
                <a:cs typeface="Arial Black"/>
              </a:rPr>
              <a:t> </a:t>
            </a:r>
            <a:r>
              <a:rPr sz="1467" kern="0" dirty="0">
                <a:solidFill>
                  <a:sysClr val="windowText" lastClr="000000"/>
                </a:solidFill>
                <a:latin typeface="Arial Black"/>
                <a:cs typeface="Arial Black"/>
              </a:rPr>
              <a:t>DE</a:t>
            </a:r>
            <a:r>
              <a:rPr sz="1467" kern="0" spc="43" dirty="0">
                <a:solidFill>
                  <a:sysClr val="windowText" lastClr="000000"/>
                </a:solidFill>
                <a:latin typeface="Arial Black"/>
                <a:cs typeface="Arial Black"/>
              </a:rPr>
              <a:t> </a:t>
            </a:r>
            <a:r>
              <a:rPr sz="1467" kern="0" spc="-33" dirty="0">
                <a:solidFill>
                  <a:sysClr val="windowText" lastClr="000000"/>
                </a:solidFill>
                <a:latin typeface="Arial Black"/>
                <a:cs typeface="Arial Black"/>
              </a:rPr>
              <a:t>TRABAJADORES.</a:t>
            </a:r>
            <a:r>
              <a:rPr sz="1467" kern="0" spc="47" dirty="0">
                <a:solidFill>
                  <a:sysClr val="windowText" lastClr="000000"/>
                </a:solidFill>
                <a:latin typeface="Arial Black"/>
                <a:cs typeface="Arial Black"/>
              </a:rPr>
              <a:t> </a:t>
            </a:r>
            <a:r>
              <a:rPr sz="1467" kern="0" spc="-7" dirty="0">
                <a:solidFill>
                  <a:sysClr val="windowText" lastClr="000000"/>
                </a:solidFill>
                <a:latin typeface="Arial Black"/>
                <a:cs typeface="Arial Black"/>
              </a:rPr>
              <a:t>INCAPACIDADES</a:t>
            </a:r>
            <a:endParaRPr sz="1467" kern="0">
              <a:solidFill>
                <a:sysClr val="windowText" lastClr="000000"/>
              </a:solidFill>
              <a:latin typeface="Arial Black"/>
              <a:cs typeface="Arial Black"/>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92176"/>
            <a:ext cx="11506200" cy="1187450"/>
          </a:xfrm>
          <a:custGeom>
            <a:avLst/>
            <a:gdLst/>
            <a:ahLst/>
            <a:cxnLst/>
            <a:rect l="l" t="t" r="r" b="b"/>
            <a:pathLst>
              <a:path w="17259300" h="1781175">
                <a:moveTo>
                  <a:pt x="17259298" y="1780872"/>
                </a:moveTo>
                <a:lnTo>
                  <a:pt x="0" y="1780872"/>
                </a:lnTo>
                <a:lnTo>
                  <a:pt x="0" y="0"/>
                </a:lnTo>
                <a:lnTo>
                  <a:pt x="17259298" y="0"/>
                </a:lnTo>
                <a:lnTo>
                  <a:pt x="17259298"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5785946" y="2049565"/>
            <a:ext cx="5014063" cy="1528029"/>
          </a:xfrm>
          <a:prstGeom prst="rect">
            <a:avLst/>
          </a:prstGeom>
        </p:spPr>
      </p:pic>
      <p:pic>
        <p:nvPicPr>
          <p:cNvPr id="4" name="object 4"/>
          <p:cNvPicPr/>
          <p:nvPr/>
        </p:nvPicPr>
        <p:blipFill>
          <a:blip r:embed="rId3" cstate="print"/>
          <a:stretch>
            <a:fillRect/>
          </a:stretch>
        </p:blipFill>
        <p:spPr>
          <a:xfrm>
            <a:off x="6091425" y="4613086"/>
            <a:ext cx="4723757" cy="1306435"/>
          </a:xfrm>
          <a:prstGeom prst="rect">
            <a:avLst/>
          </a:prstGeom>
        </p:spPr>
      </p:pic>
      <p:pic>
        <p:nvPicPr>
          <p:cNvPr id="5" name="object 5"/>
          <p:cNvPicPr/>
          <p:nvPr/>
        </p:nvPicPr>
        <p:blipFill>
          <a:blip r:embed="rId4" cstate="print"/>
          <a:stretch>
            <a:fillRect/>
          </a:stretch>
        </p:blipFill>
        <p:spPr>
          <a:xfrm>
            <a:off x="1" y="123953"/>
            <a:ext cx="10562335" cy="1196847"/>
          </a:xfrm>
          <a:prstGeom prst="rect">
            <a:avLst/>
          </a:prstGeom>
        </p:spPr>
      </p:pic>
      <p:sp>
        <p:nvSpPr>
          <p:cNvPr id="6" name="object 6"/>
          <p:cNvSpPr txBox="1"/>
          <p:nvPr/>
        </p:nvSpPr>
        <p:spPr>
          <a:xfrm>
            <a:off x="293902" y="1564087"/>
            <a:ext cx="5086350" cy="2149970"/>
          </a:xfrm>
          <a:prstGeom prst="rect">
            <a:avLst/>
          </a:prstGeom>
        </p:spPr>
        <p:txBody>
          <a:bodyPr vert="horz" wrap="square" lIns="0" tIns="8467" rIns="0" bIns="0" rtlCol="0">
            <a:spAutoFit/>
          </a:bodyPr>
          <a:lstStyle/>
          <a:p>
            <a:pPr marL="8467" defTabSz="609630">
              <a:spcBef>
                <a:spcPts val="67"/>
              </a:spcBef>
            </a:pPr>
            <a:r>
              <a:rPr sz="1467" kern="0" dirty="0">
                <a:solidFill>
                  <a:sysClr val="windowText" lastClr="000000"/>
                </a:solidFill>
                <a:latin typeface="Arial Black"/>
                <a:cs typeface="Arial Black"/>
              </a:rPr>
              <a:t>APARTADO</a:t>
            </a:r>
            <a:r>
              <a:rPr sz="1467" kern="0" spc="43" dirty="0">
                <a:solidFill>
                  <a:sysClr val="windowText" lastClr="000000"/>
                </a:solidFill>
                <a:latin typeface="Arial Black"/>
                <a:cs typeface="Arial Black"/>
              </a:rPr>
              <a:t> </a:t>
            </a:r>
            <a:r>
              <a:rPr sz="1467" kern="0" dirty="0">
                <a:solidFill>
                  <a:sysClr val="windowText" lastClr="000000"/>
                </a:solidFill>
                <a:latin typeface="Arial Black"/>
                <a:cs typeface="Arial Black"/>
              </a:rPr>
              <a:t>DE</a:t>
            </a:r>
            <a:r>
              <a:rPr sz="1467" kern="0" spc="43" dirty="0">
                <a:solidFill>
                  <a:sysClr val="windowText" lastClr="000000"/>
                </a:solidFill>
                <a:latin typeface="Arial Black"/>
                <a:cs typeface="Arial Black"/>
              </a:rPr>
              <a:t> </a:t>
            </a:r>
            <a:r>
              <a:rPr sz="1467" kern="0" spc="-33" dirty="0">
                <a:solidFill>
                  <a:sysClr val="windowText" lastClr="000000"/>
                </a:solidFill>
                <a:latin typeface="Arial Black"/>
                <a:cs typeface="Arial Black"/>
              </a:rPr>
              <a:t>TRABAJADORES.</a:t>
            </a:r>
            <a:r>
              <a:rPr sz="1467" kern="0" spc="47" dirty="0">
                <a:solidFill>
                  <a:sysClr val="windowText" lastClr="000000"/>
                </a:solidFill>
                <a:latin typeface="Arial Black"/>
                <a:cs typeface="Arial Black"/>
              </a:rPr>
              <a:t> </a:t>
            </a:r>
            <a:r>
              <a:rPr sz="1467" kern="0" spc="-7" dirty="0">
                <a:solidFill>
                  <a:sysClr val="windowText" lastClr="000000"/>
                </a:solidFill>
                <a:latin typeface="Arial Black"/>
                <a:cs typeface="Arial Black"/>
              </a:rPr>
              <a:t>INCAPACIDADES</a:t>
            </a:r>
            <a:endParaRPr sz="1467" kern="0">
              <a:solidFill>
                <a:sysClr val="windowText" lastClr="000000"/>
              </a:solidFill>
              <a:latin typeface="Arial Black"/>
              <a:cs typeface="Arial Black"/>
            </a:endParaRPr>
          </a:p>
          <a:p>
            <a:pPr defTabSz="609630">
              <a:spcBef>
                <a:spcPts val="1317"/>
              </a:spcBef>
            </a:pPr>
            <a:endParaRPr sz="1467" kern="0">
              <a:solidFill>
                <a:sysClr val="windowText" lastClr="000000"/>
              </a:solidFill>
              <a:latin typeface="Arial Black"/>
              <a:cs typeface="Arial Black"/>
            </a:endParaRPr>
          </a:p>
          <a:p>
            <a:pPr marL="391603" marR="616827" algn="just" defTabSz="609630">
              <a:lnSpc>
                <a:spcPct val="113599"/>
              </a:lnSpc>
            </a:pPr>
            <a:r>
              <a:rPr sz="1467" kern="0" spc="193" dirty="0">
                <a:solidFill>
                  <a:sysClr val="windowText" lastClr="000000"/>
                </a:solidFill>
                <a:latin typeface="Trebuchet MS"/>
                <a:cs typeface="Trebuchet MS"/>
              </a:rPr>
              <a:t>Ramo</a:t>
            </a:r>
            <a:r>
              <a:rPr sz="1467" kern="0" spc="136"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14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Seguro.</a:t>
            </a:r>
            <a:r>
              <a:rPr sz="1467" kern="0" spc="14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Seleccione</a:t>
            </a:r>
            <a:r>
              <a:rPr sz="1467" kern="0" spc="140"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140"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ramo </a:t>
            </a:r>
            <a:r>
              <a:rPr sz="1467" kern="0" spc="120" dirty="0">
                <a:solidFill>
                  <a:sysClr val="windowText" lastClr="000000"/>
                </a:solidFill>
                <a:latin typeface="Trebuchet MS"/>
                <a:cs typeface="Trebuchet MS"/>
              </a:rPr>
              <a:t>de</a:t>
            </a:r>
            <a:r>
              <a:rPr sz="1467" kern="0" spc="227" dirty="0">
                <a:solidFill>
                  <a:sysClr val="windowText" lastClr="000000"/>
                </a:solidFill>
                <a:latin typeface="Trebuchet MS"/>
                <a:cs typeface="Trebuchet MS"/>
              </a:rPr>
              <a:t> </a:t>
            </a:r>
            <a:r>
              <a:rPr sz="1467" kern="0" spc="187" dirty="0">
                <a:solidFill>
                  <a:sysClr val="windowText" lastClr="000000"/>
                </a:solidFill>
                <a:latin typeface="Trebuchet MS"/>
                <a:cs typeface="Trebuchet MS"/>
              </a:rPr>
              <a:t>seguro</a:t>
            </a:r>
            <a:r>
              <a:rPr sz="1467" kern="0" spc="227" dirty="0">
                <a:solidFill>
                  <a:sysClr val="windowText" lastClr="000000"/>
                </a:solidFill>
                <a:latin typeface="Trebuchet MS"/>
                <a:cs typeface="Trebuchet MS"/>
              </a:rPr>
              <a:t> </a:t>
            </a:r>
            <a:r>
              <a:rPr sz="1467" kern="0" spc="180" dirty="0">
                <a:solidFill>
                  <a:sysClr val="windowText" lastClr="000000"/>
                </a:solidFill>
                <a:latin typeface="Trebuchet MS"/>
                <a:cs typeface="Trebuchet MS"/>
              </a:rPr>
              <a:t>anotado</a:t>
            </a:r>
            <a:r>
              <a:rPr sz="1467" kern="0" spc="230"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en</a:t>
            </a:r>
            <a:r>
              <a:rPr sz="1467" kern="0" spc="227"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227" dirty="0">
                <a:solidFill>
                  <a:sysClr val="windowText" lastClr="000000"/>
                </a:solidFill>
                <a:latin typeface="Trebuchet MS"/>
                <a:cs typeface="Trebuchet MS"/>
              </a:rPr>
              <a:t> </a:t>
            </a:r>
            <a:r>
              <a:rPr sz="1467" kern="0" spc="136" dirty="0">
                <a:solidFill>
                  <a:sysClr val="windowText" lastClr="000000"/>
                </a:solidFill>
                <a:latin typeface="Trebuchet MS"/>
                <a:cs typeface="Trebuchet MS"/>
              </a:rPr>
              <a:t>Certificado</a:t>
            </a:r>
            <a:r>
              <a:rPr sz="1467" kern="0" spc="23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 </a:t>
            </a:r>
            <a:r>
              <a:rPr sz="1467" kern="0" spc="163" dirty="0">
                <a:solidFill>
                  <a:sysClr val="windowText" lastClr="000000"/>
                </a:solidFill>
                <a:latin typeface="Trebuchet MS"/>
                <a:cs typeface="Trebuchet MS"/>
              </a:rPr>
              <a:t>Incapacidad</a:t>
            </a:r>
            <a:r>
              <a:rPr sz="1467" kern="0" spc="150" dirty="0">
                <a:solidFill>
                  <a:sysClr val="windowText" lastClr="000000"/>
                </a:solidFill>
                <a:latin typeface="Trebuchet MS"/>
                <a:cs typeface="Trebuchet MS"/>
              </a:rPr>
              <a:t>   </a:t>
            </a:r>
            <a:r>
              <a:rPr sz="1467" kern="0" spc="100" dirty="0">
                <a:solidFill>
                  <a:sysClr val="windowText" lastClr="000000"/>
                </a:solidFill>
                <a:latin typeface="Trebuchet MS"/>
                <a:cs typeface="Trebuchet MS"/>
              </a:rPr>
              <a:t>o</a:t>
            </a:r>
            <a:r>
              <a:rPr sz="1467" kern="0" spc="153"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en</a:t>
            </a:r>
            <a:r>
              <a:rPr sz="1467" kern="0" spc="153"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150"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Dictamen</a:t>
            </a:r>
            <a:r>
              <a:rPr sz="1467" kern="0" spc="153"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 </a:t>
            </a:r>
            <a:r>
              <a:rPr sz="1467" kern="0" spc="163" dirty="0">
                <a:solidFill>
                  <a:sysClr val="windowText" lastClr="000000"/>
                </a:solidFill>
                <a:latin typeface="Trebuchet MS"/>
                <a:cs typeface="Trebuchet MS"/>
              </a:rPr>
              <a:t>Incapacidad</a:t>
            </a:r>
            <a:r>
              <a:rPr sz="1467" kern="0" spc="153"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Permanente</a:t>
            </a:r>
            <a:r>
              <a:rPr sz="1467" kern="0" spc="153" dirty="0">
                <a:solidFill>
                  <a:sysClr val="windowText" lastClr="000000"/>
                </a:solidFill>
                <a:latin typeface="Trebuchet MS"/>
                <a:cs typeface="Trebuchet MS"/>
              </a:rPr>
              <a:t>  </a:t>
            </a:r>
            <a:r>
              <a:rPr sz="1467" kern="0" spc="100" dirty="0">
                <a:solidFill>
                  <a:sysClr val="windowText" lastClr="000000"/>
                </a:solidFill>
                <a:latin typeface="Trebuchet MS"/>
                <a:cs typeface="Trebuchet MS"/>
              </a:rPr>
              <a:t>o</a:t>
            </a:r>
            <a:r>
              <a:rPr sz="1467" kern="0" spc="153"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Defunción </a:t>
            </a:r>
            <a:r>
              <a:rPr sz="1467" kern="0" spc="163" dirty="0">
                <a:solidFill>
                  <a:sysClr val="windowText" lastClr="000000"/>
                </a:solidFill>
                <a:latin typeface="Trebuchet MS"/>
                <a:cs typeface="Trebuchet MS"/>
              </a:rPr>
              <a:t>por</a:t>
            </a:r>
            <a:r>
              <a:rPr sz="1467" kern="0" spc="-37"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Riesgo</a:t>
            </a:r>
            <a:r>
              <a:rPr sz="1467" kern="0" spc="-33"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37" dirty="0">
                <a:solidFill>
                  <a:sysClr val="windowText" lastClr="000000"/>
                </a:solidFill>
                <a:latin typeface="Trebuchet MS"/>
                <a:cs typeface="Trebuchet MS"/>
              </a:rPr>
              <a:t>  </a:t>
            </a:r>
            <a:r>
              <a:rPr sz="1467" kern="0" spc="133" dirty="0">
                <a:solidFill>
                  <a:sysClr val="windowText" lastClr="000000"/>
                </a:solidFill>
                <a:latin typeface="Trebuchet MS"/>
                <a:cs typeface="Trebuchet MS"/>
              </a:rPr>
              <a:t>Trabajo</a:t>
            </a:r>
            <a:r>
              <a:rPr sz="1467" kern="0" spc="-33"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expedido</a:t>
            </a:r>
            <a:r>
              <a:rPr sz="1467" kern="0" spc="-37"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por</a:t>
            </a:r>
            <a:r>
              <a:rPr sz="1467" kern="0" spc="-33"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 </a:t>
            </a:r>
            <a:r>
              <a:rPr sz="1467" kern="0" spc="169" dirty="0">
                <a:solidFill>
                  <a:sysClr val="windowText" lastClr="000000"/>
                </a:solidFill>
                <a:latin typeface="Trebuchet MS"/>
                <a:cs typeface="Trebuchet MS"/>
              </a:rPr>
              <a:t>IMSS.</a:t>
            </a:r>
            <a:endParaRPr sz="1467" kern="0">
              <a:solidFill>
                <a:sysClr val="windowText" lastClr="000000"/>
              </a:solidFill>
              <a:latin typeface="Trebuchet MS"/>
              <a:cs typeface="Trebuchet MS"/>
            </a:endParaRPr>
          </a:p>
        </p:txBody>
      </p:sp>
      <p:sp>
        <p:nvSpPr>
          <p:cNvPr id="7" name="object 7"/>
          <p:cNvSpPr txBox="1"/>
          <p:nvPr/>
        </p:nvSpPr>
        <p:spPr>
          <a:xfrm>
            <a:off x="677333" y="4433856"/>
            <a:ext cx="4089400" cy="1531724"/>
          </a:xfrm>
          <a:prstGeom prst="rect">
            <a:avLst/>
          </a:prstGeom>
        </p:spPr>
        <p:txBody>
          <a:bodyPr vert="horz" wrap="square" lIns="0" tIns="8467" rIns="0" bIns="0" rtlCol="0">
            <a:spAutoFit/>
          </a:bodyPr>
          <a:lstStyle/>
          <a:p>
            <a:pPr marL="8467" marR="3387" algn="just" defTabSz="609630">
              <a:lnSpc>
                <a:spcPct val="113599"/>
              </a:lnSpc>
              <a:spcBef>
                <a:spcPts val="67"/>
              </a:spcBef>
            </a:pPr>
            <a:r>
              <a:rPr sz="1467" kern="0" spc="193" dirty="0">
                <a:solidFill>
                  <a:sysClr val="windowText" lastClr="000000"/>
                </a:solidFill>
                <a:latin typeface="Trebuchet MS"/>
                <a:cs typeface="Trebuchet MS"/>
              </a:rPr>
              <a:t>Ramo</a:t>
            </a:r>
            <a:r>
              <a:rPr sz="1467" kern="0" spc="136"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14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Seguro.</a:t>
            </a:r>
            <a:r>
              <a:rPr sz="1467" kern="0" spc="14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Seleccione</a:t>
            </a:r>
            <a:r>
              <a:rPr sz="1467" kern="0" spc="140"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140"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ramo </a:t>
            </a:r>
            <a:r>
              <a:rPr sz="1467" kern="0" spc="120" dirty="0">
                <a:solidFill>
                  <a:sysClr val="windowText" lastClr="000000"/>
                </a:solidFill>
                <a:latin typeface="Trebuchet MS"/>
                <a:cs typeface="Trebuchet MS"/>
              </a:rPr>
              <a:t>de</a:t>
            </a:r>
            <a:r>
              <a:rPr sz="1467" kern="0" spc="227" dirty="0">
                <a:solidFill>
                  <a:sysClr val="windowText" lastClr="000000"/>
                </a:solidFill>
                <a:latin typeface="Trebuchet MS"/>
                <a:cs typeface="Trebuchet MS"/>
              </a:rPr>
              <a:t> </a:t>
            </a:r>
            <a:r>
              <a:rPr sz="1467" kern="0" spc="187" dirty="0">
                <a:solidFill>
                  <a:sysClr val="windowText" lastClr="000000"/>
                </a:solidFill>
                <a:latin typeface="Trebuchet MS"/>
                <a:cs typeface="Trebuchet MS"/>
              </a:rPr>
              <a:t>seguro</a:t>
            </a:r>
            <a:r>
              <a:rPr sz="1467" kern="0" spc="227" dirty="0">
                <a:solidFill>
                  <a:sysClr val="windowText" lastClr="000000"/>
                </a:solidFill>
                <a:latin typeface="Trebuchet MS"/>
                <a:cs typeface="Trebuchet MS"/>
              </a:rPr>
              <a:t> </a:t>
            </a:r>
            <a:r>
              <a:rPr sz="1467" kern="0" spc="180" dirty="0">
                <a:solidFill>
                  <a:sysClr val="windowText" lastClr="000000"/>
                </a:solidFill>
                <a:latin typeface="Trebuchet MS"/>
                <a:cs typeface="Trebuchet MS"/>
              </a:rPr>
              <a:t>anotado</a:t>
            </a:r>
            <a:r>
              <a:rPr sz="1467" kern="0" spc="230"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en</a:t>
            </a:r>
            <a:r>
              <a:rPr sz="1467" kern="0" spc="227"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227" dirty="0">
                <a:solidFill>
                  <a:sysClr val="windowText" lastClr="000000"/>
                </a:solidFill>
                <a:latin typeface="Trebuchet MS"/>
                <a:cs typeface="Trebuchet MS"/>
              </a:rPr>
              <a:t> </a:t>
            </a:r>
            <a:r>
              <a:rPr sz="1467" kern="0" spc="136" dirty="0">
                <a:solidFill>
                  <a:sysClr val="windowText" lastClr="000000"/>
                </a:solidFill>
                <a:latin typeface="Trebuchet MS"/>
                <a:cs typeface="Trebuchet MS"/>
              </a:rPr>
              <a:t>Certificado</a:t>
            </a:r>
            <a:r>
              <a:rPr sz="1467" kern="0" spc="23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 </a:t>
            </a:r>
            <a:r>
              <a:rPr sz="1467" kern="0" spc="163" dirty="0">
                <a:solidFill>
                  <a:sysClr val="windowText" lastClr="000000"/>
                </a:solidFill>
                <a:latin typeface="Trebuchet MS"/>
                <a:cs typeface="Trebuchet MS"/>
              </a:rPr>
              <a:t>Incapacidad</a:t>
            </a:r>
            <a:r>
              <a:rPr sz="1467" kern="0" spc="150" dirty="0">
                <a:solidFill>
                  <a:sysClr val="windowText" lastClr="000000"/>
                </a:solidFill>
                <a:latin typeface="Trebuchet MS"/>
                <a:cs typeface="Trebuchet MS"/>
              </a:rPr>
              <a:t>   </a:t>
            </a:r>
            <a:r>
              <a:rPr sz="1467" kern="0" spc="100" dirty="0">
                <a:solidFill>
                  <a:sysClr val="windowText" lastClr="000000"/>
                </a:solidFill>
                <a:latin typeface="Trebuchet MS"/>
                <a:cs typeface="Trebuchet MS"/>
              </a:rPr>
              <a:t>o</a:t>
            </a:r>
            <a:r>
              <a:rPr sz="1467" kern="0" spc="153"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en</a:t>
            </a:r>
            <a:r>
              <a:rPr sz="1467" kern="0" spc="153"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150"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Dictamen</a:t>
            </a:r>
            <a:r>
              <a:rPr sz="1467" kern="0" spc="153"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 </a:t>
            </a:r>
            <a:r>
              <a:rPr sz="1467" kern="0" spc="163" dirty="0">
                <a:solidFill>
                  <a:sysClr val="windowText" lastClr="000000"/>
                </a:solidFill>
                <a:latin typeface="Trebuchet MS"/>
                <a:cs typeface="Trebuchet MS"/>
              </a:rPr>
              <a:t>Incapacidad</a:t>
            </a:r>
            <a:r>
              <a:rPr sz="1467" kern="0" spc="123"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Permanente</a:t>
            </a:r>
            <a:r>
              <a:rPr sz="1467" kern="0" spc="33" dirty="0">
                <a:solidFill>
                  <a:sysClr val="windowText" lastClr="000000"/>
                </a:solidFill>
                <a:latin typeface="Trebuchet MS"/>
                <a:cs typeface="Trebuchet MS"/>
              </a:rPr>
              <a:t>  </a:t>
            </a:r>
            <a:r>
              <a:rPr sz="1467" kern="0" spc="100" dirty="0">
                <a:solidFill>
                  <a:sysClr val="windowText" lastClr="000000"/>
                </a:solidFill>
                <a:latin typeface="Trebuchet MS"/>
                <a:cs typeface="Trebuchet MS"/>
              </a:rPr>
              <a:t>o</a:t>
            </a:r>
            <a:r>
              <a:rPr sz="1467" kern="0" spc="30"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Defunción </a:t>
            </a:r>
            <a:r>
              <a:rPr sz="1467" kern="0" spc="163" dirty="0">
                <a:solidFill>
                  <a:sysClr val="windowText" lastClr="000000"/>
                </a:solidFill>
                <a:latin typeface="Trebuchet MS"/>
                <a:cs typeface="Trebuchet MS"/>
              </a:rPr>
              <a:t>por</a:t>
            </a:r>
            <a:r>
              <a:rPr sz="1467" kern="0" spc="28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Riesgo</a:t>
            </a:r>
            <a:r>
              <a:rPr sz="1467" kern="0" spc="280"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10" dirty="0">
                <a:solidFill>
                  <a:sysClr val="windowText" lastClr="000000"/>
                </a:solidFill>
                <a:latin typeface="Trebuchet MS"/>
                <a:cs typeface="Trebuchet MS"/>
              </a:rPr>
              <a:t>  </a:t>
            </a:r>
            <a:r>
              <a:rPr sz="1467" kern="0" spc="133" dirty="0">
                <a:solidFill>
                  <a:sysClr val="windowText" lastClr="000000"/>
                </a:solidFill>
                <a:latin typeface="Trebuchet MS"/>
                <a:cs typeface="Trebuchet MS"/>
              </a:rPr>
              <a:t>Trabajo</a:t>
            </a:r>
            <a:r>
              <a:rPr sz="1467" kern="0" spc="283"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expedido</a:t>
            </a:r>
            <a:r>
              <a:rPr sz="1467" kern="0" spc="280"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por</a:t>
            </a:r>
            <a:r>
              <a:rPr sz="1467" kern="0" spc="28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 </a:t>
            </a:r>
            <a:r>
              <a:rPr sz="1467" kern="0" spc="169" dirty="0">
                <a:solidFill>
                  <a:sysClr val="windowText" lastClr="000000"/>
                </a:solidFill>
                <a:latin typeface="Trebuchet MS"/>
                <a:cs typeface="Trebuchet MS"/>
              </a:rPr>
              <a:t>IMSS.</a:t>
            </a:r>
            <a:endParaRPr sz="1467" kern="0">
              <a:solidFill>
                <a:sysClr val="windowText" lastClr="000000"/>
              </a:solidFill>
              <a:latin typeface="Trebuchet MS"/>
              <a:cs typeface="Trebuchet MS"/>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 y="482444"/>
            <a:ext cx="7670800" cy="1187450"/>
          </a:xfrm>
          <a:custGeom>
            <a:avLst/>
            <a:gdLst/>
            <a:ahLst/>
            <a:cxnLst/>
            <a:rect l="l" t="t" r="r" b="b"/>
            <a:pathLst>
              <a:path w="12320905" h="1781175">
                <a:moveTo>
                  <a:pt x="12320909" y="1780872"/>
                </a:moveTo>
                <a:lnTo>
                  <a:pt x="0" y="1780872"/>
                </a:lnTo>
                <a:lnTo>
                  <a:pt x="0" y="0"/>
                </a:lnTo>
                <a:lnTo>
                  <a:pt x="12320909" y="0"/>
                </a:lnTo>
                <a:lnTo>
                  <a:pt x="1232090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949386" y="1822188"/>
            <a:ext cx="9296399" cy="4965605"/>
          </a:xfrm>
          <a:prstGeom prst="rect">
            <a:avLst/>
          </a:prstGeom>
        </p:spPr>
      </p:pic>
      <p:sp>
        <p:nvSpPr>
          <p:cNvPr id="4" name="object 4"/>
          <p:cNvSpPr txBox="1">
            <a:spLocks noGrp="1"/>
          </p:cNvSpPr>
          <p:nvPr>
            <p:ph type="title"/>
          </p:nvPr>
        </p:nvSpPr>
        <p:spPr>
          <a:xfrm>
            <a:off x="457200" y="321629"/>
            <a:ext cx="7670800" cy="958372"/>
          </a:xfrm>
          <a:prstGeom prst="rect">
            <a:avLst/>
          </a:prstGeom>
        </p:spPr>
        <p:txBody>
          <a:bodyPr vert="horz" wrap="square" lIns="0" tIns="207359" rIns="0" bIns="0" rtlCol="0">
            <a:spAutoFit/>
          </a:bodyPr>
          <a:lstStyle/>
          <a:p>
            <a:pPr marL="263326">
              <a:spcBef>
                <a:spcPts val="76"/>
              </a:spcBef>
            </a:pPr>
            <a:r>
              <a:rPr sz="4867" b="1" dirty="0">
                <a:solidFill>
                  <a:srgbClr val="FFFFFF"/>
                </a:solidFill>
                <a:latin typeface="Tahoma"/>
                <a:cs typeface="Tahoma"/>
              </a:rPr>
              <a:t>RIESGO</a:t>
            </a:r>
            <a:r>
              <a:rPr sz="4867" b="1" spc="-57" dirty="0">
                <a:solidFill>
                  <a:srgbClr val="FFFFFF"/>
                </a:solidFill>
                <a:latin typeface="Tahoma"/>
                <a:cs typeface="Tahoma"/>
              </a:rPr>
              <a:t> </a:t>
            </a:r>
            <a:r>
              <a:rPr sz="4867" b="1" spc="297" dirty="0">
                <a:solidFill>
                  <a:srgbClr val="FFFFFF"/>
                </a:solidFill>
                <a:latin typeface="Tahoma"/>
                <a:cs typeface="Tahoma"/>
              </a:rPr>
              <a:t>DE</a:t>
            </a:r>
            <a:r>
              <a:rPr sz="4867" b="1" spc="-53" dirty="0">
                <a:solidFill>
                  <a:srgbClr val="FFFFFF"/>
                </a:solidFill>
                <a:latin typeface="Tahoma"/>
                <a:cs typeface="Tahoma"/>
              </a:rPr>
              <a:t> </a:t>
            </a:r>
            <a:r>
              <a:rPr sz="4867" b="1" spc="240" dirty="0">
                <a:solidFill>
                  <a:srgbClr val="FFFFFF"/>
                </a:solidFill>
                <a:latin typeface="Tahoma"/>
                <a:cs typeface="Tahoma"/>
              </a:rPr>
              <a:t>TRABAJO</a:t>
            </a:r>
            <a:endParaRPr sz="4867">
              <a:latin typeface="Tahoma"/>
              <a:cs typeface="Tahoma"/>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7812741" cy="1187450"/>
          </a:xfrm>
          <a:custGeom>
            <a:avLst/>
            <a:gdLst/>
            <a:ahLst/>
            <a:cxnLst/>
            <a:rect l="l" t="t" r="r" b="b"/>
            <a:pathLst>
              <a:path w="12320905" h="1781175">
                <a:moveTo>
                  <a:pt x="12320909" y="1780872"/>
                </a:moveTo>
                <a:lnTo>
                  <a:pt x="0" y="1780872"/>
                </a:lnTo>
                <a:lnTo>
                  <a:pt x="0" y="0"/>
                </a:lnTo>
                <a:lnTo>
                  <a:pt x="12320909" y="0"/>
                </a:lnTo>
                <a:lnTo>
                  <a:pt x="1232090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590719" y="1751590"/>
            <a:ext cx="11102867" cy="4801252"/>
          </a:xfrm>
          <a:prstGeom prst="rect">
            <a:avLst/>
          </a:prstGeom>
        </p:spPr>
      </p:pic>
      <p:sp>
        <p:nvSpPr>
          <p:cNvPr id="4" name="object 4"/>
          <p:cNvSpPr txBox="1">
            <a:spLocks noGrp="1"/>
          </p:cNvSpPr>
          <p:nvPr>
            <p:ph type="title"/>
          </p:nvPr>
        </p:nvSpPr>
        <p:spPr>
          <a:xfrm>
            <a:off x="457200" y="359075"/>
            <a:ext cx="7355541" cy="883479"/>
          </a:xfrm>
          <a:prstGeom prst="rect">
            <a:avLst/>
          </a:prstGeom>
        </p:spPr>
        <p:txBody>
          <a:bodyPr vert="horz" wrap="square" lIns="0" tIns="207359" rIns="0" bIns="0" rtlCol="0">
            <a:spAutoFit/>
          </a:bodyPr>
          <a:lstStyle/>
          <a:p>
            <a:pPr marL="263326">
              <a:spcBef>
                <a:spcPts val="76"/>
              </a:spcBef>
            </a:pPr>
            <a:r>
              <a:rPr sz="4867" b="1" dirty="0">
                <a:solidFill>
                  <a:srgbClr val="FFFFFF"/>
                </a:solidFill>
                <a:latin typeface="Tahoma"/>
                <a:cs typeface="Tahoma"/>
              </a:rPr>
              <a:t>RIESGO</a:t>
            </a:r>
            <a:r>
              <a:rPr sz="4867" b="1" spc="-57" dirty="0">
                <a:solidFill>
                  <a:srgbClr val="FFFFFF"/>
                </a:solidFill>
                <a:latin typeface="Tahoma"/>
                <a:cs typeface="Tahoma"/>
              </a:rPr>
              <a:t> </a:t>
            </a:r>
            <a:r>
              <a:rPr sz="4867" b="1" spc="297" dirty="0">
                <a:solidFill>
                  <a:srgbClr val="FFFFFF"/>
                </a:solidFill>
                <a:latin typeface="Tahoma"/>
                <a:cs typeface="Tahoma"/>
              </a:rPr>
              <a:t>DE</a:t>
            </a:r>
            <a:r>
              <a:rPr sz="4867" b="1" spc="-53" dirty="0">
                <a:solidFill>
                  <a:srgbClr val="FFFFFF"/>
                </a:solidFill>
                <a:latin typeface="Tahoma"/>
                <a:cs typeface="Tahoma"/>
              </a:rPr>
              <a:t> </a:t>
            </a:r>
            <a:r>
              <a:rPr sz="4867" b="1" spc="240" dirty="0">
                <a:solidFill>
                  <a:srgbClr val="FFFFFF"/>
                </a:solidFill>
                <a:latin typeface="Tahoma"/>
                <a:cs typeface="Tahoma"/>
              </a:rPr>
              <a:t>TRABAJO</a:t>
            </a:r>
            <a:endParaRPr sz="4867" dirty="0">
              <a:latin typeface="Tahoma"/>
              <a:cs typeface="Tahoma"/>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52702" y="2"/>
            <a:ext cx="11144250" cy="6625590"/>
            <a:chOff x="829052" y="2"/>
            <a:chExt cx="16716375" cy="9938385"/>
          </a:xfrm>
        </p:grpSpPr>
        <p:pic>
          <p:nvPicPr>
            <p:cNvPr id="3" name="object 3"/>
            <p:cNvPicPr/>
            <p:nvPr/>
          </p:nvPicPr>
          <p:blipFill>
            <a:blip r:embed="rId2" cstate="print"/>
            <a:stretch>
              <a:fillRect/>
            </a:stretch>
          </p:blipFill>
          <p:spPr>
            <a:xfrm>
              <a:off x="1028699" y="479595"/>
              <a:ext cx="16516349" cy="9458324"/>
            </a:xfrm>
            <a:prstGeom prst="rect">
              <a:avLst/>
            </a:prstGeom>
          </p:spPr>
        </p:pic>
        <p:sp>
          <p:nvSpPr>
            <p:cNvPr id="4" name="object 4"/>
            <p:cNvSpPr/>
            <p:nvPr/>
          </p:nvSpPr>
          <p:spPr>
            <a:xfrm>
              <a:off x="829043" y="11"/>
              <a:ext cx="5410200" cy="3086100"/>
            </a:xfrm>
            <a:custGeom>
              <a:avLst/>
              <a:gdLst/>
              <a:ahLst/>
              <a:cxnLst/>
              <a:rect l="l" t="t" r="r" b="b"/>
              <a:pathLst>
                <a:path w="5410200" h="3086100">
                  <a:moveTo>
                    <a:pt x="5409641" y="479590"/>
                  </a:moveTo>
                  <a:lnTo>
                    <a:pt x="5405399" y="432206"/>
                  </a:lnTo>
                  <a:lnTo>
                    <a:pt x="5393156" y="387604"/>
                  </a:lnTo>
                  <a:lnTo>
                    <a:pt x="5373649" y="346532"/>
                  </a:lnTo>
                  <a:lnTo>
                    <a:pt x="5347640" y="309740"/>
                  </a:lnTo>
                  <a:lnTo>
                    <a:pt x="5315864" y="277964"/>
                  </a:lnTo>
                  <a:lnTo>
                    <a:pt x="5279072" y="251955"/>
                  </a:lnTo>
                  <a:lnTo>
                    <a:pt x="5238000" y="232460"/>
                  </a:lnTo>
                  <a:lnTo>
                    <a:pt x="5193411" y="220205"/>
                  </a:lnTo>
                  <a:lnTo>
                    <a:pt x="5146014" y="215963"/>
                  </a:lnTo>
                  <a:lnTo>
                    <a:pt x="3004261" y="215963"/>
                  </a:lnTo>
                  <a:lnTo>
                    <a:pt x="2976092" y="177914"/>
                  </a:lnTo>
                  <a:lnTo>
                    <a:pt x="2943822" y="142278"/>
                  </a:lnTo>
                  <a:lnTo>
                    <a:pt x="2908185" y="110007"/>
                  </a:lnTo>
                  <a:lnTo>
                    <a:pt x="2869831" y="81610"/>
                  </a:lnTo>
                  <a:lnTo>
                    <a:pt x="2829077" y="57226"/>
                  </a:lnTo>
                  <a:lnTo>
                    <a:pt x="2786227" y="36969"/>
                  </a:lnTo>
                  <a:lnTo>
                    <a:pt x="2741612" y="20993"/>
                  </a:lnTo>
                  <a:lnTo>
                    <a:pt x="2695537" y="9410"/>
                  </a:lnTo>
                  <a:lnTo>
                    <a:pt x="2648343" y="2374"/>
                  </a:lnTo>
                  <a:lnTo>
                    <a:pt x="2600325" y="0"/>
                  </a:lnTo>
                  <a:lnTo>
                    <a:pt x="485775" y="0"/>
                  </a:lnTo>
                  <a:lnTo>
                    <a:pt x="437769" y="2374"/>
                  </a:lnTo>
                  <a:lnTo>
                    <a:pt x="390563" y="9410"/>
                  </a:lnTo>
                  <a:lnTo>
                    <a:pt x="344500" y="20993"/>
                  </a:lnTo>
                  <a:lnTo>
                    <a:pt x="299885" y="36969"/>
                  </a:lnTo>
                  <a:lnTo>
                    <a:pt x="257035" y="57226"/>
                  </a:lnTo>
                  <a:lnTo>
                    <a:pt x="216268" y="81610"/>
                  </a:lnTo>
                  <a:lnTo>
                    <a:pt x="177914" y="110007"/>
                  </a:lnTo>
                  <a:lnTo>
                    <a:pt x="142278" y="142278"/>
                  </a:lnTo>
                  <a:lnTo>
                    <a:pt x="110020" y="177914"/>
                  </a:lnTo>
                  <a:lnTo>
                    <a:pt x="81622" y="216268"/>
                  </a:lnTo>
                  <a:lnTo>
                    <a:pt x="57226" y="257022"/>
                  </a:lnTo>
                  <a:lnTo>
                    <a:pt x="36982" y="299872"/>
                  </a:lnTo>
                  <a:lnTo>
                    <a:pt x="21005" y="344487"/>
                  </a:lnTo>
                  <a:lnTo>
                    <a:pt x="9423" y="390563"/>
                  </a:lnTo>
                  <a:lnTo>
                    <a:pt x="2374" y="437756"/>
                  </a:lnTo>
                  <a:lnTo>
                    <a:pt x="0" y="485762"/>
                  </a:lnTo>
                  <a:lnTo>
                    <a:pt x="0" y="2600325"/>
                  </a:lnTo>
                  <a:lnTo>
                    <a:pt x="2374" y="2648331"/>
                  </a:lnTo>
                  <a:lnTo>
                    <a:pt x="9423" y="2695537"/>
                  </a:lnTo>
                  <a:lnTo>
                    <a:pt x="21005" y="2741599"/>
                  </a:lnTo>
                  <a:lnTo>
                    <a:pt x="36982" y="2786215"/>
                  </a:lnTo>
                  <a:lnTo>
                    <a:pt x="57226" y="2829064"/>
                  </a:lnTo>
                  <a:lnTo>
                    <a:pt x="81622" y="2869831"/>
                  </a:lnTo>
                  <a:lnTo>
                    <a:pt x="110020" y="2908185"/>
                  </a:lnTo>
                  <a:lnTo>
                    <a:pt x="142278" y="2943822"/>
                  </a:lnTo>
                  <a:lnTo>
                    <a:pt x="177914" y="2976080"/>
                  </a:lnTo>
                  <a:lnTo>
                    <a:pt x="216268" y="3004477"/>
                  </a:lnTo>
                  <a:lnTo>
                    <a:pt x="257035" y="3028873"/>
                  </a:lnTo>
                  <a:lnTo>
                    <a:pt x="299885" y="3049117"/>
                  </a:lnTo>
                  <a:lnTo>
                    <a:pt x="344500" y="3065094"/>
                  </a:lnTo>
                  <a:lnTo>
                    <a:pt x="390563" y="3076676"/>
                  </a:lnTo>
                  <a:lnTo>
                    <a:pt x="437769" y="3083725"/>
                  </a:lnTo>
                  <a:lnTo>
                    <a:pt x="485775" y="3086100"/>
                  </a:lnTo>
                  <a:lnTo>
                    <a:pt x="2600325" y="3086100"/>
                  </a:lnTo>
                  <a:lnTo>
                    <a:pt x="2648343" y="3083725"/>
                  </a:lnTo>
                  <a:lnTo>
                    <a:pt x="2695537" y="3076676"/>
                  </a:lnTo>
                  <a:lnTo>
                    <a:pt x="2741612" y="3065094"/>
                  </a:lnTo>
                  <a:lnTo>
                    <a:pt x="2786227" y="3049117"/>
                  </a:lnTo>
                  <a:lnTo>
                    <a:pt x="2829077" y="3028873"/>
                  </a:lnTo>
                  <a:lnTo>
                    <a:pt x="2869831" y="3004477"/>
                  </a:lnTo>
                  <a:lnTo>
                    <a:pt x="2908185" y="2976080"/>
                  </a:lnTo>
                  <a:lnTo>
                    <a:pt x="2943822" y="2943822"/>
                  </a:lnTo>
                  <a:lnTo>
                    <a:pt x="2976092" y="2908185"/>
                  </a:lnTo>
                  <a:lnTo>
                    <a:pt x="3004489" y="2869831"/>
                  </a:lnTo>
                  <a:lnTo>
                    <a:pt x="3028873" y="2829064"/>
                  </a:lnTo>
                  <a:lnTo>
                    <a:pt x="3049130" y="2786215"/>
                  </a:lnTo>
                  <a:lnTo>
                    <a:pt x="3065107" y="2741599"/>
                  </a:lnTo>
                  <a:lnTo>
                    <a:pt x="3076676" y="2695537"/>
                  </a:lnTo>
                  <a:lnTo>
                    <a:pt x="3083725" y="2648331"/>
                  </a:lnTo>
                  <a:lnTo>
                    <a:pt x="3086100" y="2600325"/>
                  </a:lnTo>
                  <a:lnTo>
                    <a:pt x="3086100" y="743216"/>
                  </a:lnTo>
                  <a:lnTo>
                    <a:pt x="5146014" y="743216"/>
                  </a:lnTo>
                  <a:lnTo>
                    <a:pt x="5193411" y="738974"/>
                  </a:lnTo>
                  <a:lnTo>
                    <a:pt x="5238000" y="726719"/>
                  </a:lnTo>
                  <a:lnTo>
                    <a:pt x="5279072" y="707224"/>
                  </a:lnTo>
                  <a:lnTo>
                    <a:pt x="5315864" y="681215"/>
                  </a:lnTo>
                  <a:lnTo>
                    <a:pt x="5347640" y="649439"/>
                  </a:lnTo>
                  <a:lnTo>
                    <a:pt x="5373649" y="612648"/>
                  </a:lnTo>
                  <a:lnTo>
                    <a:pt x="5393156" y="571576"/>
                  </a:lnTo>
                  <a:lnTo>
                    <a:pt x="5405399" y="526973"/>
                  </a:lnTo>
                  <a:lnTo>
                    <a:pt x="5409641" y="479590"/>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sp>
          <p:nvSpPr>
            <p:cNvPr id="5" name="object 5"/>
            <p:cNvSpPr/>
            <p:nvPr/>
          </p:nvSpPr>
          <p:spPr>
            <a:xfrm>
              <a:off x="3915152" y="724176"/>
              <a:ext cx="2734310" cy="0"/>
            </a:xfrm>
            <a:custGeom>
              <a:avLst/>
              <a:gdLst/>
              <a:ahLst/>
              <a:cxnLst/>
              <a:rect l="l" t="t" r="r" b="b"/>
              <a:pathLst>
                <a:path w="2734309">
                  <a:moveTo>
                    <a:pt x="0" y="0"/>
                  </a:moveTo>
                  <a:lnTo>
                    <a:pt x="2733745" y="0"/>
                  </a:lnTo>
                </a:path>
              </a:pathLst>
            </a:custGeom>
            <a:ln w="38099">
              <a:solidFill>
                <a:srgbClr val="DF592E"/>
              </a:solidFill>
            </a:ln>
          </p:spPr>
          <p:txBody>
            <a:bodyPr wrap="square" lIns="0" tIns="0" rIns="0" bIns="0" rtlCol="0"/>
            <a:lstStyle/>
            <a:p>
              <a:pPr defTabSz="609630"/>
              <a:endParaRPr sz="1200" kern="0">
                <a:solidFill>
                  <a:sysClr val="windowText" lastClr="000000"/>
                </a:solidFill>
              </a:endParaRPr>
            </a:p>
          </p:txBody>
        </p:sp>
      </p:gr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22444" y="1364535"/>
            <a:ext cx="11603878" cy="5331718"/>
          </a:xfrm>
          <a:prstGeom prst="rect">
            <a:avLst/>
          </a:prstGeom>
        </p:spPr>
      </p:pic>
      <p:sp>
        <p:nvSpPr>
          <p:cNvPr id="3" name="object 3"/>
          <p:cNvSpPr txBox="1"/>
          <p:nvPr/>
        </p:nvSpPr>
        <p:spPr>
          <a:xfrm>
            <a:off x="425192" y="230201"/>
            <a:ext cx="9751483" cy="572166"/>
          </a:xfrm>
          <a:prstGeom prst="rect">
            <a:avLst/>
          </a:prstGeom>
        </p:spPr>
        <p:txBody>
          <a:bodyPr vert="horz" wrap="square" lIns="0" tIns="8467" rIns="0" bIns="0" rtlCol="0">
            <a:spAutoFit/>
          </a:bodyPr>
          <a:lstStyle/>
          <a:p>
            <a:pPr marL="8467" marR="3387" defTabSz="609630">
              <a:lnSpc>
                <a:spcPct val="112500"/>
              </a:lnSpc>
              <a:spcBef>
                <a:spcPts val="67"/>
              </a:spcBef>
            </a:pPr>
            <a:r>
              <a:rPr sz="1667" kern="0" dirty="0">
                <a:solidFill>
                  <a:sysClr val="windowText" lastClr="000000"/>
                </a:solidFill>
                <a:latin typeface="Arial Black"/>
                <a:cs typeface="Arial Black"/>
              </a:rPr>
              <a:t>Según</a:t>
            </a:r>
            <a:r>
              <a:rPr sz="1667" kern="0" spc="193" dirty="0">
                <a:solidFill>
                  <a:sysClr val="windowText" lastClr="000000"/>
                </a:solidFill>
                <a:latin typeface="Arial Black"/>
                <a:cs typeface="Arial Black"/>
              </a:rPr>
              <a:t> </a:t>
            </a:r>
            <a:r>
              <a:rPr sz="1667" kern="0" dirty="0">
                <a:solidFill>
                  <a:sysClr val="windowText" lastClr="000000"/>
                </a:solidFill>
                <a:latin typeface="Arial Black"/>
                <a:cs typeface="Arial Black"/>
              </a:rPr>
              <a:t>el</a:t>
            </a:r>
            <a:r>
              <a:rPr sz="1667" kern="0" spc="193" dirty="0">
                <a:solidFill>
                  <a:sysClr val="windowText" lastClr="000000"/>
                </a:solidFill>
                <a:latin typeface="Arial Black"/>
                <a:cs typeface="Arial Black"/>
              </a:rPr>
              <a:t> </a:t>
            </a:r>
            <a:r>
              <a:rPr sz="1667" kern="0" spc="83" dirty="0">
                <a:solidFill>
                  <a:sysClr val="windowText" lastClr="000000"/>
                </a:solidFill>
                <a:latin typeface="Arial Black"/>
                <a:cs typeface="Arial Black"/>
              </a:rPr>
              <a:t>numeral</a:t>
            </a:r>
            <a:r>
              <a:rPr sz="1667" kern="0" spc="197" dirty="0">
                <a:solidFill>
                  <a:sysClr val="windowText" lastClr="000000"/>
                </a:solidFill>
                <a:latin typeface="Arial Black"/>
                <a:cs typeface="Arial Black"/>
              </a:rPr>
              <a:t> </a:t>
            </a:r>
            <a:r>
              <a:rPr sz="1667" kern="0" dirty="0">
                <a:solidFill>
                  <a:sysClr val="windowText" lastClr="000000"/>
                </a:solidFill>
                <a:latin typeface="Arial Black"/>
                <a:cs typeface="Arial Black"/>
              </a:rPr>
              <a:t>140</a:t>
            </a:r>
            <a:r>
              <a:rPr sz="1667" kern="0" spc="193" dirty="0">
                <a:solidFill>
                  <a:sysClr val="windowText" lastClr="000000"/>
                </a:solidFill>
                <a:latin typeface="Arial Black"/>
                <a:cs typeface="Arial Black"/>
              </a:rPr>
              <a:t> </a:t>
            </a:r>
            <a:r>
              <a:rPr sz="1667" kern="0" dirty="0">
                <a:solidFill>
                  <a:sysClr val="windowText" lastClr="000000"/>
                </a:solidFill>
                <a:latin typeface="Arial Black"/>
                <a:cs typeface="Arial Black"/>
              </a:rPr>
              <a:t>del</a:t>
            </a:r>
            <a:r>
              <a:rPr sz="1667" kern="0" spc="197" dirty="0">
                <a:solidFill>
                  <a:sysClr val="windowText" lastClr="000000"/>
                </a:solidFill>
                <a:latin typeface="Arial Black"/>
                <a:cs typeface="Arial Black"/>
              </a:rPr>
              <a:t> </a:t>
            </a:r>
            <a:r>
              <a:rPr sz="1667" kern="0" dirty="0">
                <a:solidFill>
                  <a:sysClr val="windowText" lastClr="000000"/>
                </a:solidFill>
                <a:latin typeface="Arial Black"/>
                <a:cs typeface="Arial Black"/>
              </a:rPr>
              <a:t>RPM,</a:t>
            </a:r>
            <a:r>
              <a:rPr sz="1667" kern="0" spc="193" dirty="0">
                <a:solidFill>
                  <a:sysClr val="windowText" lastClr="000000"/>
                </a:solidFill>
                <a:latin typeface="Arial Black"/>
                <a:cs typeface="Arial Black"/>
              </a:rPr>
              <a:t> </a:t>
            </a:r>
            <a:r>
              <a:rPr sz="1667" kern="0" dirty="0">
                <a:solidFill>
                  <a:sysClr val="windowText" lastClr="000000"/>
                </a:solidFill>
                <a:latin typeface="Arial Black"/>
                <a:cs typeface="Arial Black"/>
              </a:rPr>
              <a:t>en</a:t>
            </a:r>
            <a:r>
              <a:rPr sz="1667" kern="0" spc="193" dirty="0">
                <a:solidFill>
                  <a:sysClr val="windowText" lastClr="000000"/>
                </a:solidFill>
                <a:latin typeface="Arial Black"/>
                <a:cs typeface="Arial Black"/>
              </a:rPr>
              <a:t> </a:t>
            </a:r>
            <a:r>
              <a:rPr sz="1667" kern="0" dirty="0">
                <a:solidFill>
                  <a:sysClr val="windowText" lastClr="000000"/>
                </a:solidFill>
                <a:latin typeface="Arial Black"/>
                <a:cs typeface="Arial Black"/>
              </a:rPr>
              <a:t>caso</a:t>
            </a:r>
            <a:r>
              <a:rPr sz="1667" kern="0" spc="197" dirty="0">
                <a:solidFill>
                  <a:sysClr val="windowText" lastClr="000000"/>
                </a:solidFill>
                <a:latin typeface="Arial Black"/>
                <a:cs typeface="Arial Black"/>
              </a:rPr>
              <a:t> </a:t>
            </a:r>
            <a:r>
              <a:rPr sz="1667" kern="0" dirty="0">
                <a:solidFill>
                  <a:sysClr val="windowText" lastClr="000000"/>
                </a:solidFill>
                <a:latin typeface="Arial Black"/>
                <a:cs typeface="Arial Black"/>
              </a:rPr>
              <a:t>de</a:t>
            </a:r>
            <a:r>
              <a:rPr sz="1667" kern="0" spc="193" dirty="0">
                <a:solidFill>
                  <a:sysClr val="windowText" lastClr="000000"/>
                </a:solidFill>
                <a:latin typeface="Arial Black"/>
                <a:cs typeface="Arial Black"/>
              </a:rPr>
              <a:t> </a:t>
            </a:r>
            <a:r>
              <a:rPr sz="1667" kern="0" dirty="0">
                <a:solidFill>
                  <a:sysClr val="windowText" lastClr="000000"/>
                </a:solidFill>
                <a:latin typeface="Arial Black"/>
                <a:cs typeface="Arial Black"/>
              </a:rPr>
              <a:t>riesgos</a:t>
            </a:r>
            <a:r>
              <a:rPr sz="1667" kern="0" spc="197" dirty="0">
                <a:solidFill>
                  <a:sysClr val="windowText" lastClr="000000"/>
                </a:solidFill>
                <a:latin typeface="Arial Black"/>
                <a:cs typeface="Arial Black"/>
              </a:rPr>
              <a:t> </a:t>
            </a:r>
            <a:r>
              <a:rPr sz="1667" kern="0" dirty="0">
                <a:solidFill>
                  <a:sysClr val="windowText" lastClr="000000"/>
                </a:solidFill>
                <a:latin typeface="Arial Black"/>
                <a:cs typeface="Arial Black"/>
              </a:rPr>
              <a:t>de</a:t>
            </a:r>
            <a:r>
              <a:rPr sz="1667" kern="0" spc="193" dirty="0">
                <a:solidFill>
                  <a:sysClr val="windowText" lastClr="000000"/>
                </a:solidFill>
                <a:latin typeface="Arial Black"/>
                <a:cs typeface="Arial Black"/>
              </a:rPr>
              <a:t> </a:t>
            </a:r>
            <a:r>
              <a:rPr sz="1667" kern="0" spc="76" dirty="0">
                <a:solidFill>
                  <a:sysClr val="windowText" lastClr="000000"/>
                </a:solidFill>
                <a:latin typeface="Arial Black"/>
                <a:cs typeface="Arial Black"/>
              </a:rPr>
              <a:t>trabajo,</a:t>
            </a:r>
            <a:r>
              <a:rPr sz="1667" kern="0" spc="193" dirty="0">
                <a:solidFill>
                  <a:sysClr val="windowText" lastClr="000000"/>
                </a:solidFill>
                <a:latin typeface="Arial Black"/>
                <a:cs typeface="Arial Black"/>
              </a:rPr>
              <a:t> </a:t>
            </a:r>
            <a:r>
              <a:rPr sz="1667" kern="0" dirty="0">
                <a:solidFill>
                  <a:sysClr val="windowText" lastClr="000000"/>
                </a:solidFill>
                <a:latin typeface="Arial Black"/>
                <a:cs typeface="Arial Black"/>
              </a:rPr>
              <a:t>el</a:t>
            </a:r>
            <a:r>
              <a:rPr sz="1667" kern="0" spc="197" dirty="0">
                <a:solidFill>
                  <a:sysClr val="windowText" lastClr="000000"/>
                </a:solidFill>
                <a:latin typeface="Arial Black"/>
                <a:cs typeface="Arial Black"/>
              </a:rPr>
              <a:t> </a:t>
            </a:r>
            <a:r>
              <a:rPr sz="1667" kern="0" spc="53" dirty="0">
                <a:solidFill>
                  <a:sysClr val="windowText" lastClr="000000"/>
                </a:solidFill>
                <a:latin typeface="Arial Black"/>
                <a:cs typeface="Arial Black"/>
              </a:rPr>
              <a:t>certificado</a:t>
            </a:r>
            <a:r>
              <a:rPr sz="1667" kern="0" spc="193" dirty="0">
                <a:solidFill>
                  <a:sysClr val="windowText" lastClr="000000"/>
                </a:solidFill>
                <a:latin typeface="Arial Black"/>
                <a:cs typeface="Arial Black"/>
              </a:rPr>
              <a:t> </a:t>
            </a:r>
            <a:r>
              <a:rPr sz="1667" kern="0" spc="-17" dirty="0">
                <a:solidFill>
                  <a:sysClr val="windowText" lastClr="000000"/>
                </a:solidFill>
                <a:latin typeface="Arial Black"/>
                <a:cs typeface="Arial Black"/>
              </a:rPr>
              <a:t>de </a:t>
            </a:r>
            <a:r>
              <a:rPr sz="1667" kern="0" spc="40" dirty="0">
                <a:solidFill>
                  <a:sysClr val="windowText" lastClr="000000"/>
                </a:solidFill>
                <a:latin typeface="Arial Black"/>
                <a:cs typeface="Arial Black"/>
              </a:rPr>
              <a:t>incapacidad</a:t>
            </a:r>
            <a:r>
              <a:rPr sz="1667" kern="0" spc="223" dirty="0">
                <a:solidFill>
                  <a:sysClr val="windowText" lastClr="000000"/>
                </a:solidFill>
                <a:latin typeface="Arial Black"/>
                <a:cs typeface="Arial Black"/>
              </a:rPr>
              <a:t> </a:t>
            </a:r>
            <a:r>
              <a:rPr sz="1667" kern="0" spc="47" dirty="0">
                <a:solidFill>
                  <a:sysClr val="windowText" lastClr="000000"/>
                </a:solidFill>
                <a:latin typeface="Arial Black"/>
                <a:cs typeface="Arial Black"/>
              </a:rPr>
              <a:t>puede</a:t>
            </a:r>
            <a:r>
              <a:rPr sz="1667" kern="0" spc="223" dirty="0">
                <a:solidFill>
                  <a:sysClr val="windowText" lastClr="000000"/>
                </a:solidFill>
                <a:latin typeface="Arial Black"/>
                <a:cs typeface="Arial Black"/>
              </a:rPr>
              <a:t> </a:t>
            </a:r>
            <a:r>
              <a:rPr sz="1667" kern="0" spc="-13" dirty="0">
                <a:solidFill>
                  <a:sysClr val="windowText" lastClr="000000"/>
                </a:solidFill>
                <a:latin typeface="Arial Black"/>
                <a:cs typeface="Arial Black"/>
              </a:rPr>
              <a:t>ser:</a:t>
            </a:r>
            <a:endParaRPr sz="1667" kern="0">
              <a:solidFill>
                <a:sysClr val="windowText" lastClr="000000"/>
              </a:solidFill>
              <a:latin typeface="Arial Black"/>
              <a:cs typeface="Arial Black"/>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1506200" cy="1187450"/>
          </a:xfrm>
          <a:custGeom>
            <a:avLst/>
            <a:gdLst/>
            <a:ahLst/>
            <a:cxnLst/>
            <a:rect l="l" t="t" r="r" b="b"/>
            <a:pathLst>
              <a:path w="17259300" h="1781175">
                <a:moveTo>
                  <a:pt x="17259298" y="1780872"/>
                </a:moveTo>
                <a:lnTo>
                  <a:pt x="0" y="1780872"/>
                </a:lnTo>
                <a:lnTo>
                  <a:pt x="0" y="0"/>
                </a:lnTo>
                <a:lnTo>
                  <a:pt x="17259298" y="0"/>
                </a:lnTo>
                <a:lnTo>
                  <a:pt x="17259298"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251598" y="1883055"/>
            <a:ext cx="11290934" cy="4212005"/>
          </a:xfrm>
          <a:prstGeom prst="rect">
            <a:avLst/>
          </a:prstGeom>
        </p:spPr>
      </p:pic>
      <p:pic>
        <p:nvPicPr>
          <p:cNvPr id="4" name="object 4"/>
          <p:cNvPicPr/>
          <p:nvPr/>
        </p:nvPicPr>
        <p:blipFill>
          <a:blip r:embed="rId3" cstate="print"/>
          <a:stretch>
            <a:fillRect/>
          </a:stretch>
        </p:blipFill>
        <p:spPr>
          <a:xfrm>
            <a:off x="459232" y="593345"/>
            <a:ext cx="9647935" cy="916431"/>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5854" y="237894"/>
            <a:ext cx="12006157" cy="896197"/>
          </a:xfrm>
          <a:custGeom>
            <a:avLst/>
            <a:gdLst/>
            <a:ahLst/>
            <a:cxnLst/>
            <a:rect l="l" t="t" r="r" b="b"/>
            <a:pathLst>
              <a:path w="18009235" h="1344295">
                <a:moveTo>
                  <a:pt x="18009219" y="1343721"/>
                </a:moveTo>
                <a:lnTo>
                  <a:pt x="0" y="1343721"/>
                </a:lnTo>
                <a:lnTo>
                  <a:pt x="0" y="0"/>
                </a:lnTo>
                <a:lnTo>
                  <a:pt x="18009219" y="0"/>
                </a:lnTo>
                <a:lnTo>
                  <a:pt x="18009219" y="1343721"/>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1177169" y="1165957"/>
            <a:ext cx="9847783" cy="5536200"/>
          </a:xfrm>
          <a:prstGeom prst="rect">
            <a:avLst/>
          </a:prstGeom>
        </p:spPr>
      </p:pic>
      <p:sp>
        <p:nvSpPr>
          <p:cNvPr id="4" name="object 4"/>
          <p:cNvSpPr txBox="1">
            <a:spLocks noGrp="1"/>
          </p:cNvSpPr>
          <p:nvPr>
            <p:ph type="title"/>
          </p:nvPr>
        </p:nvSpPr>
        <p:spPr>
          <a:xfrm>
            <a:off x="2670707" y="163882"/>
            <a:ext cx="6238240" cy="985440"/>
          </a:xfrm>
          <a:prstGeom prst="rect">
            <a:avLst/>
          </a:prstGeom>
        </p:spPr>
        <p:txBody>
          <a:bodyPr vert="horz" wrap="square" lIns="0" tIns="69003" rIns="0" bIns="0" rtlCol="0">
            <a:spAutoFit/>
          </a:bodyPr>
          <a:lstStyle/>
          <a:p>
            <a:pPr algn="ctr">
              <a:spcBef>
                <a:spcPts val="543"/>
              </a:spcBef>
            </a:pPr>
            <a:r>
              <a:rPr sz="2767" dirty="0"/>
              <a:t>CONSULTA</a:t>
            </a:r>
            <a:r>
              <a:rPr sz="2767" spc="67" dirty="0"/>
              <a:t> </a:t>
            </a:r>
            <a:r>
              <a:rPr sz="2767" dirty="0"/>
              <a:t>DE</a:t>
            </a:r>
            <a:r>
              <a:rPr sz="2767" spc="63" dirty="0"/>
              <a:t> </a:t>
            </a:r>
            <a:r>
              <a:rPr sz="2767" spc="-7" dirty="0"/>
              <a:t>INCAPACIDADES</a:t>
            </a:r>
            <a:endParaRPr sz="2767"/>
          </a:p>
          <a:p>
            <a:pPr algn="ctr">
              <a:spcBef>
                <a:spcPts val="480"/>
              </a:spcBef>
            </a:pPr>
            <a:r>
              <a:rPr sz="2767" spc="83" dirty="0"/>
              <a:t>Escritorio</a:t>
            </a:r>
            <a:r>
              <a:rPr sz="2767" spc="353" dirty="0"/>
              <a:t> </a:t>
            </a:r>
            <a:r>
              <a:rPr sz="2767" spc="127" dirty="0"/>
              <a:t>Virtual</a:t>
            </a:r>
            <a:endParaRPr sz="2767"/>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5854" y="237892"/>
            <a:ext cx="12006157" cy="6442710"/>
            <a:chOff x="278780" y="356838"/>
            <a:chExt cx="18009235" cy="9664065"/>
          </a:xfrm>
        </p:grpSpPr>
        <p:sp>
          <p:nvSpPr>
            <p:cNvPr id="3" name="object 3"/>
            <p:cNvSpPr/>
            <p:nvPr/>
          </p:nvSpPr>
          <p:spPr>
            <a:xfrm>
              <a:off x="278780" y="356838"/>
              <a:ext cx="18009235" cy="1344295"/>
            </a:xfrm>
            <a:custGeom>
              <a:avLst/>
              <a:gdLst/>
              <a:ahLst/>
              <a:cxnLst/>
              <a:rect l="l" t="t" r="r" b="b"/>
              <a:pathLst>
                <a:path w="18009235" h="1344295">
                  <a:moveTo>
                    <a:pt x="18009219" y="1343721"/>
                  </a:moveTo>
                  <a:lnTo>
                    <a:pt x="0" y="1343721"/>
                  </a:lnTo>
                  <a:lnTo>
                    <a:pt x="0" y="0"/>
                  </a:lnTo>
                  <a:lnTo>
                    <a:pt x="18009219" y="0"/>
                  </a:lnTo>
                  <a:lnTo>
                    <a:pt x="18009219" y="1343721"/>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653740" y="1028700"/>
              <a:ext cx="16983074" cy="8991599"/>
            </a:xfrm>
            <a:prstGeom prst="rect">
              <a:avLst/>
            </a:prstGeom>
          </p:spPr>
        </p:pic>
      </p:gr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5854" y="237894"/>
            <a:ext cx="12006157" cy="6319097"/>
            <a:chOff x="278780" y="356841"/>
            <a:chExt cx="18009235" cy="9478645"/>
          </a:xfrm>
        </p:grpSpPr>
        <p:sp>
          <p:nvSpPr>
            <p:cNvPr id="3" name="object 3"/>
            <p:cNvSpPr/>
            <p:nvPr/>
          </p:nvSpPr>
          <p:spPr>
            <a:xfrm>
              <a:off x="278780" y="356841"/>
              <a:ext cx="18009235" cy="1344295"/>
            </a:xfrm>
            <a:custGeom>
              <a:avLst/>
              <a:gdLst/>
              <a:ahLst/>
              <a:cxnLst/>
              <a:rect l="l" t="t" r="r" b="b"/>
              <a:pathLst>
                <a:path w="18009235" h="1344295">
                  <a:moveTo>
                    <a:pt x="18009219" y="1343721"/>
                  </a:moveTo>
                  <a:lnTo>
                    <a:pt x="0" y="1343721"/>
                  </a:lnTo>
                  <a:lnTo>
                    <a:pt x="0" y="0"/>
                  </a:lnTo>
                  <a:lnTo>
                    <a:pt x="18009219" y="0"/>
                  </a:lnTo>
                  <a:lnTo>
                    <a:pt x="18009219" y="1343721"/>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793221" y="862735"/>
              <a:ext cx="16697324" cy="8972549"/>
            </a:xfrm>
            <a:prstGeom prst="rect">
              <a:avLst/>
            </a:prstGeom>
          </p:spPr>
        </p:pic>
      </p:gr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5854" y="237893"/>
            <a:ext cx="12006157" cy="6355927"/>
            <a:chOff x="278780" y="356839"/>
            <a:chExt cx="18009235" cy="9533890"/>
          </a:xfrm>
        </p:grpSpPr>
        <p:sp>
          <p:nvSpPr>
            <p:cNvPr id="3" name="object 3"/>
            <p:cNvSpPr/>
            <p:nvPr/>
          </p:nvSpPr>
          <p:spPr>
            <a:xfrm>
              <a:off x="278780" y="356839"/>
              <a:ext cx="18009235" cy="1344295"/>
            </a:xfrm>
            <a:custGeom>
              <a:avLst/>
              <a:gdLst/>
              <a:ahLst/>
              <a:cxnLst/>
              <a:rect l="l" t="t" r="r" b="b"/>
              <a:pathLst>
                <a:path w="18009235" h="1344295">
                  <a:moveTo>
                    <a:pt x="18009219" y="1343721"/>
                  </a:moveTo>
                  <a:lnTo>
                    <a:pt x="0" y="1343721"/>
                  </a:lnTo>
                  <a:lnTo>
                    <a:pt x="0" y="0"/>
                  </a:lnTo>
                  <a:lnTo>
                    <a:pt x="18009219" y="0"/>
                  </a:lnTo>
                  <a:lnTo>
                    <a:pt x="18009219" y="1343721"/>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682350" y="650947"/>
              <a:ext cx="17049749" cy="9239249"/>
            </a:xfrm>
            <a:prstGeom prst="rect">
              <a:avLst/>
            </a:prstGeom>
          </p:spPr>
        </p:pic>
      </p:gr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5854" y="237892"/>
            <a:ext cx="12006157" cy="6463453"/>
            <a:chOff x="278780" y="356838"/>
            <a:chExt cx="18009235" cy="9695180"/>
          </a:xfrm>
        </p:grpSpPr>
        <p:sp>
          <p:nvSpPr>
            <p:cNvPr id="3" name="object 3"/>
            <p:cNvSpPr/>
            <p:nvPr/>
          </p:nvSpPr>
          <p:spPr>
            <a:xfrm>
              <a:off x="278780" y="356838"/>
              <a:ext cx="18009235" cy="1344295"/>
            </a:xfrm>
            <a:custGeom>
              <a:avLst/>
              <a:gdLst/>
              <a:ahLst/>
              <a:cxnLst/>
              <a:rect l="l" t="t" r="r" b="b"/>
              <a:pathLst>
                <a:path w="18009235" h="1344295">
                  <a:moveTo>
                    <a:pt x="18009219" y="1343721"/>
                  </a:moveTo>
                  <a:lnTo>
                    <a:pt x="0" y="1343721"/>
                  </a:lnTo>
                  <a:lnTo>
                    <a:pt x="0" y="0"/>
                  </a:lnTo>
                  <a:lnTo>
                    <a:pt x="18009219" y="0"/>
                  </a:lnTo>
                  <a:lnTo>
                    <a:pt x="18009219" y="1343721"/>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2073431" y="564836"/>
              <a:ext cx="14144624" cy="9486899"/>
            </a:xfrm>
            <a:prstGeom prst="rect">
              <a:avLst/>
            </a:prstGeom>
          </p:spPr>
        </p:pic>
      </p:gr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5854" y="237893"/>
            <a:ext cx="12006157" cy="6620087"/>
            <a:chOff x="278780" y="356840"/>
            <a:chExt cx="18009235" cy="9930130"/>
          </a:xfrm>
        </p:grpSpPr>
        <p:sp>
          <p:nvSpPr>
            <p:cNvPr id="3" name="object 3"/>
            <p:cNvSpPr/>
            <p:nvPr/>
          </p:nvSpPr>
          <p:spPr>
            <a:xfrm>
              <a:off x="278780" y="356840"/>
              <a:ext cx="18009235" cy="1344295"/>
            </a:xfrm>
            <a:custGeom>
              <a:avLst/>
              <a:gdLst/>
              <a:ahLst/>
              <a:cxnLst/>
              <a:rect l="l" t="t" r="r" b="b"/>
              <a:pathLst>
                <a:path w="18009235" h="1344295">
                  <a:moveTo>
                    <a:pt x="18009219" y="1343721"/>
                  </a:moveTo>
                  <a:lnTo>
                    <a:pt x="0" y="1343721"/>
                  </a:lnTo>
                  <a:lnTo>
                    <a:pt x="0" y="0"/>
                  </a:lnTo>
                  <a:lnTo>
                    <a:pt x="18009219" y="0"/>
                  </a:lnTo>
                  <a:lnTo>
                    <a:pt x="18009219" y="1343721"/>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1358866" y="714065"/>
              <a:ext cx="15573374" cy="9572624"/>
            </a:xfrm>
            <a:prstGeom prst="rect">
              <a:avLst/>
            </a:prstGeom>
          </p:spPr>
        </p:pic>
      </p:gr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5854" y="237892"/>
            <a:ext cx="12006157" cy="6118437"/>
            <a:chOff x="278780" y="356838"/>
            <a:chExt cx="18009235" cy="9177655"/>
          </a:xfrm>
        </p:grpSpPr>
        <p:sp>
          <p:nvSpPr>
            <p:cNvPr id="3" name="object 3"/>
            <p:cNvSpPr/>
            <p:nvPr/>
          </p:nvSpPr>
          <p:spPr>
            <a:xfrm>
              <a:off x="278780" y="356838"/>
              <a:ext cx="18009235" cy="1344295"/>
            </a:xfrm>
            <a:custGeom>
              <a:avLst/>
              <a:gdLst/>
              <a:ahLst/>
              <a:cxnLst/>
              <a:rect l="l" t="t" r="r" b="b"/>
              <a:pathLst>
                <a:path w="18009235" h="1344295">
                  <a:moveTo>
                    <a:pt x="18009219" y="1343721"/>
                  </a:moveTo>
                  <a:lnTo>
                    <a:pt x="0" y="1343721"/>
                  </a:lnTo>
                  <a:lnTo>
                    <a:pt x="0" y="0"/>
                  </a:lnTo>
                  <a:lnTo>
                    <a:pt x="18009219" y="0"/>
                  </a:lnTo>
                  <a:lnTo>
                    <a:pt x="18009219" y="1343721"/>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1028699" y="752251"/>
              <a:ext cx="16230599" cy="8782048"/>
            </a:xfrm>
            <a:prstGeom prst="rect">
              <a:avLst/>
            </a:prstGeom>
          </p:spPr>
        </p:pic>
      </p:gr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5854" y="237894"/>
            <a:ext cx="12006157" cy="6472767"/>
            <a:chOff x="278780" y="356841"/>
            <a:chExt cx="18009235" cy="9709150"/>
          </a:xfrm>
        </p:grpSpPr>
        <p:sp>
          <p:nvSpPr>
            <p:cNvPr id="3" name="object 3"/>
            <p:cNvSpPr/>
            <p:nvPr/>
          </p:nvSpPr>
          <p:spPr>
            <a:xfrm>
              <a:off x="278780" y="356841"/>
              <a:ext cx="18009235" cy="1344295"/>
            </a:xfrm>
            <a:custGeom>
              <a:avLst/>
              <a:gdLst/>
              <a:ahLst/>
              <a:cxnLst/>
              <a:rect l="l" t="t" r="r" b="b"/>
              <a:pathLst>
                <a:path w="18009235" h="1344295">
                  <a:moveTo>
                    <a:pt x="18009219" y="1343721"/>
                  </a:moveTo>
                  <a:lnTo>
                    <a:pt x="0" y="1343721"/>
                  </a:lnTo>
                  <a:lnTo>
                    <a:pt x="0" y="0"/>
                  </a:lnTo>
                  <a:lnTo>
                    <a:pt x="18009219" y="0"/>
                  </a:lnTo>
                  <a:lnTo>
                    <a:pt x="18009219" y="1343721"/>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1217496" y="626090"/>
              <a:ext cx="15525749" cy="9439274"/>
            </a:xfrm>
            <a:prstGeom prst="rect">
              <a:avLst/>
            </a:prstGeom>
          </p:spPr>
        </p:pic>
      </p:gr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5854" y="237893"/>
            <a:ext cx="12006157" cy="6455410"/>
            <a:chOff x="278780" y="356839"/>
            <a:chExt cx="18009235" cy="9683115"/>
          </a:xfrm>
        </p:grpSpPr>
        <p:sp>
          <p:nvSpPr>
            <p:cNvPr id="3" name="object 3"/>
            <p:cNvSpPr/>
            <p:nvPr/>
          </p:nvSpPr>
          <p:spPr>
            <a:xfrm>
              <a:off x="278780" y="356839"/>
              <a:ext cx="18009235" cy="1344295"/>
            </a:xfrm>
            <a:custGeom>
              <a:avLst/>
              <a:gdLst/>
              <a:ahLst/>
              <a:cxnLst/>
              <a:rect l="l" t="t" r="r" b="b"/>
              <a:pathLst>
                <a:path w="18009235" h="1344295">
                  <a:moveTo>
                    <a:pt x="18009219" y="1343721"/>
                  </a:moveTo>
                  <a:lnTo>
                    <a:pt x="0" y="1343721"/>
                  </a:lnTo>
                  <a:lnTo>
                    <a:pt x="0" y="0"/>
                  </a:lnTo>
                  <a:lnTo>
                    <a:pt x="18009219" y="0"/>
                  </a:lnTo>
                  <a:lnTo>
                    <a:pt x="18009219" y="1343721"/>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1432062" y="638455"/>
              <a:ext cx="15420974" cy="9401174"/>
            </a:xfrm>
            <a:prstGeom prst="rect">
              <a:avLst/>
            </a:prstGeom>
          </p:spPr>
        </p:pic>
      </p:gr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23688" y="1957149"/>
            <a:ext cx="11180169" cy="2657541"/>
          </a:xfrm>
          <a:prstGeom prst="rect">
            <a:avLst/>
          </a:prstGeom>
        </p:spPr>
      </p:pic>
      <p:sp>
        <p:nvSpPr>
          <p:cNvPr id="3" name="object 3"/>
          <p:cNvSpPr txBox="1">
            <a:spLocks noGrp="1"/>
          </p:cNvSpPr>
          <p:nvPr>
            <p:ph type="title"/>
          </p:nvPr>
        </p:nvSpPr>
        <p:spPr>
          <a:xfrm>
            <a:off x="185854" y="237892"/>
            <a:ext cx="12006157" cy="796436"/>
          </a:xfrm>
          <a:prstGeom prst="rect">
            <a:avLst/>
          </a:prstGeom>
          <a:solidFill>
            <a:srgbClr val="12537D"/>
          </a:solidFill>
        </p:spPr>
        <p:txBody>
          <a:bodyPr vert="horz" wrap="square" lIns="0" tIns="77470" rIns="0" bIns="0" rtlCol="0">
            <a:spAutoFit/>
          </a:bodyPr>
          <a:lstStyle/>
          <a:p>
            <a:pPr marL="222684">
              <a:spcBef>
                <a:spcPts val="610"/>
              </a:spcBef>
            </a:pPr>
            <a:r>
              <a:rPr sz="4667" spc="87" dirty="0"/>
              <a:t>INFONAVI</a:t>
            </a:r>
            <a:r>
              <a:rPr sz="4667" spc="-370" dirty="0"/>
              <a:t>T</a:t>
            </a:r>
            <a:endParaRPr sz="4667"/>
          </a:p>
        </p:txBody>
      </p:sp>
      <p:sp>
        <p:nvSpPr>
          <p:cNvPr id="4" name="object 4"/>
          <p:cNvSpPr txBox="1"/>
          <p:nvPr/>
        </p:nvSpPr>
        <p:spPr>
          <a:xfrm>
            <a:off x="257836" y="1481604"/>
            <a:ext cx="6067213" cy="234317"/>
          </a:xfrm>
          <a:prstGeom prst="rect">
            <a:avLst/>
          </a:prstGeom>
        </p:spPr>
        <p:txBody>
          <a:bodyPr vert="horz" wrap="square" lIns="0" tIns="8467" rIns="0" bIns="0" rtlCol="0">
            <a:spAutoFit/>
          </a:bodyPr>
          <a:lstStyle/>
          <a:p>
            <a:pPr marL="8467" defTabSz="609630">
              <a:spcBef>
                <a:spcPts val="67"/>
              </a:spcBef>
            </a:pPr>
            <a:r>
              <a:rPr sz="1467" kern="0" spc="180" dirty="0">
                <a:solidFill>
                  <a:sysClr val="windowText" lastClr="000000"/>
                </a:solidFill>
                <a:latin typeface="Tahoma"/>
                <a:cs typeface="Tahoma"/>
              </a:rPr>
              <a:t>Principales</a:t>
            </a:r>
            <a:r>
              <a:rPr sz="1467" kern="0" spc="223" dirty="0">
                <a:solidFill>
                  <a:sysClr val="windowText" lastClr="000000"/>
                </a:solidFill>
                <a:latin typeface="Tahoma"/>
                <a:cs typeface="Tahoma"/>
              </a:rPr>
              <a:t> </a:t>
            </a:r>
            <a:r>
              <a:rPr sz="1467" kern="0" spc="180" dirty="0">
                <a:solidFill>
                  <a:sysClr val="windowText" lastClr="000000"/>
                </a:solidFill>
                <a:latin typeface="Tahoma"/>
                <a:cs typeface="Tahoma"/>
              </a:rPr>
              <a:t>obligaciones</a:t>
            </a:r>
            <a:r>
              <a:rPr sz="1467" kern="0" spc="223" dirty="0">
                <a:solidFill>
                  <a:sysClr val="windowText" lastClr="000000"/>
                </a:solidFill>
                <a:latin typeface="Tahoma"/>
                <a:cs typeface="Tahoma"/>
              </a:rPr>
              <a:t> </a:t>
            </a:r>
            <a:r>
              <a:rPr sz="1467" kern="0" spc="153" dirty="0">
                <a:solidFill>
                  <a:sysClr val="windowText" lastClr="000000"/>
                </a:solidFill>
                <a:latin typeface="Tahoma"/>
                <a:cs typeface="Tahoma"/>
              </a:rPr>
              <a:t>con</a:t>
            </a:r>
            <a:r>
              <a:rPr sz="1467" kern="0" spc="223" dirty="0">
                <a:solidFill>
                  <a:sysClr val="windowText" lastClr="000000"/>
                </a:solidFill>
                <a:latin typeface="Tahoma"/>
                <a:cs typeface="Tahoma"/>
              </a:rPr>
              <a:t> </a:t>
            </a:r>
            <a:r>
              <a:rPr sz="1467" kern="0" spc="147" dirty="0">
                <a:solidFill>
                  <a:sysClr val="windowText" lastClr="000000"/>
                </a:solidFill>
                <a:latin typeface="Tahoma"/>
                <a:cs typeface="Tahoma"/>
              </a:rPr>
              <a:t>los</a:t>
            </a:r>
            <a:r>
              <a:rPr sz="1467" kern="0" spc="223" dirty="0">
                <a:solidFill>
                  <a:sysClr val="windowText" lastClr="000000"/>
                </a:solidFill>
                <a:latin typeface="Tahoma"/>
                <a:cs typeface="Tahoma"/>
              </a:rPr>
              <a:t> </a:t>
            </a:r>
            <a:r>
              <a:rPr sz="1467" kern="0" spc="180" dirty="0">
                <a:solidFill>
                  <a:sysClr val="windowText" lastClr="000000"/>
                </a:solidFill>
                <a:latin typeface="Tahoma"/>
                <a:cs typeface="Tahoma"/>
              </a:rPr>
              <a:t>trabajadores</a:t>
            </a:r>
            <a:r>
              <a:rPr sz="1467" kern="0" spc="223" dirty="0">
                <a:solidFill>
                  <a:sysClr val="windowText" lastClr="000000"/>
                </a:solidFill>
                <a:latin typeface="Tahoma"/>
                <a:cs typeface="Tahoma"/>
              </a:rPr>
              <a:t> </a:t>
            </a:r>
            <a:r>
              <a:rPr sz="1467" kern="0" spc="160" dirty="0">
                <a:solidFill>
                  <a:sysClr val="windowText" lastClr="000000"/>
                </a:solidFill>
                <a:latin typeface="Tahoma"/>
                <a:cs typeface="Tahoma"/>
              </a:rPr>
              <a:t>acreditados:</a:t>
            </a:r>
            <a:endParaRPr sz="1467" kern="0">
              <a:solidFill>
                <a:sysClr val="windowText" lastClr="000000"/>
              </a:solidFill>
              <a:latin typeface="Tahoma"/>
              <a:cs typeface="Tahoma"/>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5854" y="237893"/>
            <a:ext cx="12006157" cy="633934"/>
          </a:xfrm>
          <a:prstGeom prst="rect">
            <a:avLst/>
          </a:prstGeom>
          <a:solidFill>
            <a:srgbClr val="12537D"/>
          </a:solidFill>
        </p:spPr>
        <p:txBody>
          <a:bodyPr vert="horz" wrap="square" lIns="0" tIns="79163" rIns="0" bIns="0" rtlCol="0">
            <a:spAutoFit/>
          </a:bodyPr>
          <a:lstStyle/>
          <a:p>
            <a:pPr marL="317516">
              <a:spcBef>
                <a:spcPts val="623"/>
              </a:spcBef>
            </a:pPr>
            <a:r>
              <a:rPr sz="3600" spc="-487" dirty="0"/>
              <a:t>¿</a:t>
            </a:r>
            <a:r>
              <a:rPr sz="3600" spc="-850" dirty="0"/>
              <a:t> </a:t>
            </a:r>
            <a:r>
              <a:rPr sz="3600" spc="150" dirty="0"/>
              <a:t>Cuánd</a:t>
            </a:r>
            <a:r>
              <a:rPr sz="3600" spc="-200" dirty="0"/>
              <a:t>o</a:t>
            </a:r>
            <a:r>
              <a:rPr sz="3600" spc="407" dirty="0"/>
              <a:t> </a:t>
            </a:r>
            <a:r>
              <a:rPr sz="3600" spc="157" dirty="0"/>
              <a:t>deb</a:t>
            </a:r>
            <a:r>
              <a:rPr sz="3600" spc="-193" dirty="0"/>
              <a:t>o</a:t>
            </a:r>
            <a:r>
              <a:rPr sz="3600" spc="413" dirty="0"/>
              <a:t> </a:t>
            </a:r>
            <a:r>
              <a:rPr sz="3600" spc="173" dirty="0"/>
              <a:t>d</a:t>
            </a:r>
            <a:r>
              <a:rPr sz="3600" spc="-177" dirty="0"/>
              <a:t>e</a:t>
            </a:r>
            <a:r>
              <a:rPr sz="3600" spc="413" dirty="0"/>
              <a:t> </a:t>
            </a:r>
            <a:r>
              <a:rPr sz="3600" spc="207" dirty="0"/>
              <a:t>cumpli</a:t>
            </a:r>
            <a:r>
              <a:rPr sz="3600" spc="-143" dirty="0"/>
              <a:t>r</a:t>
            </a:r>
            <a:r>
              <a:rPr sz="3600" spc="417" dirty="0"/>
              <a:t> </a:t>
            </a:r>
            <a:r>
              <a:rPr sz="3600" spc="117" dirty="0"/>
              <a:t>co</a:t>
            </a:r>
            <a:r>
              <a:rPr sz="3600" spc="-233" dirty="0"/>
              <a:t>n</a:t>
            </a:r>
            <a:r>
              <a:rPr sz="3600" spc="413" dirty="0"/>
              <a:t> </a:t>
            </a:r>
            <a:r>
              <a:rPr sz="3600" spc="150" dirty="0"/>
              <a:t>mi</a:t>
            </a:r>
            <a:r>
              <a:rPr sz="3600" spc="-200" dirty="0"/>
              <a:t>s</a:t>
            </a:r>
            <a:r>
              <a:rPr sz="3600" spc="413" dirty="0"/>
              <a:t> </a:t>
            </a:r>
            <a:r>
              <a:rPr sz="3600" spc="50" dirty="0"/>
              <a:t>pagos</a:t>
            </a:r>
            <a:r>
              <a:rPr sz="3600" spc="-300" dirty="0"/>
              <a:t>?</a:t>
            </a:r>
            <a:endParaRPr sz="3600"/>
          </a:p>
        </p:txBody>
      </p:sp>
      <p:sp>
        <p:nvSpPr>
          <p:cNvPr id="3" name="object 3"/>
          <p:cNvSpPr txBox="1"/>
          <p:nvPr/>
        </p:nvSpPr>
        <p:spPr>
          <a:xfrm>
            <a:off x="354844" y="1529010"/>
            <a:ext cx="11568853" cy="1139565"/>
          </a:xfrm>
          <a:prstGeom prst="rect">
            <a:avLst/>
          </a:prstGeom>
        </p:spPr>
        <p:txBody>
          <a:bodyPr vert="horz" wrap="square" lIns="0" tIns="8467" rIns="0" bIns="0" rtlCol="0">
            <a:spAutoFit/>
          </a:bodyPr>
          <a:lstStyle/>
          <a:p>
            <a:pPr marL="8467" marR="3387" algn="just" defTabSz="609630">
              <a:lnSpc>
                <a:spcPct val="112500"/>
              </a:lnSpc>
              <a:spcBef>
                <a:spcPts val="67"/>
              </a:spcBef>
            </a:pPr>
            <a:r>
              <a:rPr sz="1667" kern="0" spc="160" dirty="0">
                <a:solidFill>
                  <a:sysClr val="windowText" lastClr="000000"/>
                </a:solidFill>
                <a:latin typeface="Tahoma"/>
                <a:cs typeface="Tahoma"/>
              </a:rPr>
              <a:t>Los</a:t>
            </a:r>
            <a:r>
              <a:rPr sz="1667" kern="0" spc="423" dirty="0">
                <a:solidFill>
                  <a:sysClr val="windowText" lastClr="000000"/>
                </a:solidFill>
                <a:latin typeface="Tahoma"/>
                <a:cs typeface="Tahoma"/>
              </a:rPr>
              <a:t> </a:t>
            </a:r>
            <a:r>
              <a:rPr sz="1667" kern="0" spc="180" dirty="0">
                <a:solidFill>
                  <a:sysClr val="windowText" lastClr="000000"/>
                </a:solidFill>
                <a:latin typeface="Tahoma"/>
                <a:cs typeface="Tahoma"/>
              </a:rPr>
              <a:t>pagos</a:t>
            </a:r>
            <a:r>
              <a:rPr sz="1667" kern="0" spc="423"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420" dirty="0">
                <a:solidFill>
                  <a:sysClr val="windowText" lastClr="000000"/>
                </a:solidFill>
                <a:latin typeface="Tahoma"/>
                <a:cs typeface="Tahoma"/>
              </a:rPr>
              <a:t> </a:t>
            </a:r>
            <a:r>
              <a:rPr sz="1667" kern="0" spc="150" dirty="0">
                <a:solidFill>
                  <a:sysClr val="windowText" lastClr="000000"/>
                </a:solidFill>
                <a:latin typeface="Tahoma"/>
                <a:cs typeface="Tahoma"/>
              </a:rPr>
              <a:t>las</a:t>
            </a:r>
            <a:r>
              <a:rPr sz="1667" kern="0" spc="423" dirty="0">
                <a:solidFill>
                  <a:sysClr val="windowText" lastClr="000000"/>
                </a:solidFill>
                <a:latin typeface="Tahoma"/>
                <a:cs typeface="Tahoma"/>
              </a:rPr>
              <a:t> </a:t>
            </a:r>
            <a:r>
              <a:rPr sz="1667" kern="0" spc="207" dirty="0">
                <a:solidFill>
                  <a:sysClr val="windowText" lastClr="000000"/>
                </a:solidFill>
                <a:latin typeface="Tahoma"/>
                <a:cs typeface="Tahoma"/>
              </a:rPr>
              <a:t>aportaciones</a:t>
            </a:r>
            <a:r>
              <a:rPr sz="1667" kern="0" spc="423" dirty="0">
                <a:solidFill>
                  <a:sysClr val="windowText" lastClr="000000"/>
                </a:solidFill>
                <a:latin typeface="Tahoma"/>
                <a:cs typeface="Tahoma"/>
              </a:rPr>
              <a:t> </a:t>
            </a:r>
            <a:r>
              <a:rPr sz="1667" kern="0" spc="203" dirty="0">
                <a:solidFill>
                  <a:sysClr val="windowText" lastClr="000000"/>
                </a:solidFill>
                <a:latin typeface="Tahoma"/>
                <a:cs typeface="Tahoma"/>
              </a:rPr>
              <a:t>patronales</a:t>
            </a:r>
            <a:r>
              <a:rPr sz="1667" kern="0" spc="423" dirty="0">
                <a:solidFill>
                  <a:sysClr val="windowText" lastClr="000000"/>
                </a:solidFill>
                <a:latin typeface="Tahoma"/>
                <a:cs typeface="Tahoma"/>
              </a:rPr>
              <a:t> </a:t>
            </a:r>
            <a:r>
              <a:rPr sz="1667" kern="0" dirty="0">
                <a:solidFill>
                  <a:sysClr val="windowText" lastClr="000000"/>
                </a:solidFill>
                <a:latin typeface="Tahoma"/>
                <a:cs typeface="Tahoma"/>
              </a:rPr>
              <a:t>y</a:t>
            </a:r>
            <a:r>
              <a:rPr sz="1667" kern="0" spc="423" dirty="0">
                <a:solidFill>
                  <a:sysClr val="windowText" lastClr="000000"/>
                </a:solidFill>
                <a:latin typeface="Tahoma"/>
                <a:cs typeface="Tahoma"/>
              </a:rPr>
              <a:t> </a:t>
            </a:r>
            <a:r>
              <a:rPr sz="1667" kern="0" spc="207" dirty="0">
                <a:solidFill>
                  <a:sysClr val="windowText" lastClr="000000"/>
                </a:solidFill>
                <a:latin typeface="Tahoma"/>
                <a:cs typeface="Tahoma"/>
              </a:rPr>
              <a:t>amortizaciones</a:t>
            </a:r>
            <a:r>
              <a:rPr sz="1667" kern="0" spc="423"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423" dirty="0">
                <a:solidFill>
                  <a:sysClr val="windowText" lastClr="000000"/>
                </a:solidFill>
                <a:latin typeface="Tahoma"/>
                <a:cs typeface="Tahoma"/>
              </a:rPr>
              <a:t> </a:t>
            </a:r>
            <a:r>
              <a:rPr sz="1667" kern="0" spc="193" dirty="0">
                <a:solidFill>
                  <a:sysClr val="windowText" lastClr="000000"/>
                </a:solidFill>
                <a:latin typeface="Tahoma"/>
                <a:cs typeface="Tahoma"/>
              </a:rPr>
              <a:t>crédito</a:t>
            </a:r>
            <a:r>
              <a:rPr sz="1667" kern="0" spc="420" dirty="0">
                <a:solidFill>
                  <a:sysClr val="windowText" lastClr="000000"/>
                </a:solidFill>
                <a:latin typeface="Tahoma"/>
                <a:cs typeface="Tahoma"/>
              </a:rPr>
              <a:t> </a:t>
            </a:r>
            <a:r>
              <a:rPr sz="1667" kern="0" spc="130" dirty="0">
                <a:solidFill>
                  <a:sysClr val="windowText" lastClr="000000"/>
                </a:solidFill>
                <a:latin typeface="Tahoma"/>
                <a:cs typeface="Tahoma"/>
              </a:rPr>
              <a:t>se</a:t>
            </a:r>
            <a:r>
              <a:rPr sz="1667" kern="0" spc="423" dirty="0">
                <a:solidFill>
                  <a:sysClr val="windowText" lastClr="000000"/>
                </a:solidFill>
                <a:latin typeface="Tahoma"/>
                <a:cs typeface="Tahoma"/>
              </a:rPr>
              <a:t> </a:t>
            </a:r>
            <a:r>
              <a:rPr sz="1667" kern="0" spc="200" dirty="0">
                <a:solidFill>
                  <a:sysClr val="windowText" lastClr="000000"/>
                </a:solidFill>
                <a:latin typeface="Tahoma"/>
                <a:cs typeface="Tahoma"/>
              </a:rPr>
              <a:t>deben</a:t>
            </a:r>
            <a:r>
              <a:rPr sz="1667" kern="0" spc="420" dirty="0">
                <a:solidFill>
                  <a:sysClr val="windowText" lastClr="000000"/>
                </a:solidFill>
                <a:latin typeface="Tahoma"/>
                <a:cs typeface="Tahoma"/>
              </a:rPr>
              <a:t> </a:t>
            </a:r>
            <a:r>
              <a:rPr sz="1667" kern="0" spc="183" dirty="0">
                <a:solidFill>
                  <a:sysClr val="windowText" lastClr="000000"/>
                </a:solidFill>
                <a:latin typeface="Tahoma"/>
                <a:cs typeface="Tahoma"/>
              </a:rPr>
              <a:t>hacer</a:t>
            </a:r>
            <a:r>
              <a:rPr sz="1667" kern="0" spc="423" dirty="0">
                <a:solidFill>
                  <a:sysClr val="windowText" lastClr="000000"/>
                </a:solidFill>
                <a:latin typeface="Tahoma"/>
                <a:cs typeface="Tahoma"/>
              </a:rPr>
              <a:t> </a:t>
            </a:r>
            <a:r>
              <a:rPr sz="1667" kern="0" spc="169" dirty="0">
                <a:solidFill>
                  <a:sysClr val="windowText" lastClr="000000"/>
                </a:solidFill>
                <a:latin typeface="Tahoma"/>
                <a:cs typeface="Tahoma"/>
              </a:rPr>
              <a:t>cada</a:t>
            </a:r>
            <a:r>
              <a:rPr sz="1667" kern="0" spc="423" dirty="0">
                <a:solidFill>
                  <a:sysClr val="windowText" lastClr="000000"/>
                </a:solidFill>
                <a:latin typeface="Tahoma"/>
                <a:cs typeface="Tahoma"/>
              </a:rPr>
              <a:t> </a:t>
            </a:r>
            <a:r>
              <a:rPr sz="1667" kern="0" spc="183" dirty="0">
                <a:solidFill>
                  <a:sysClr val="windowText" lastClr="000000"/>
                </a:solidFill>
                <a:latin typeface="Tahoma"/>
                <a:cs typeface="Tahoma"/>
              </a:rPr>
              <a:t>dos</a:t>
            </a:r>
            <a:r>
              <a:rPr sz="1667" kern="0" spc="37" dirty="0">
                <a:solidFill>
                  <a:sysClr val="windowText" lastClr="000000"/>
                </a:solidFill>
                <a:latin typeface="Tahoma"/>
                <a:cs typeface="Tahoma"/>
              </a:rPr>
              <a:t> </a:t>
            </a:r>
            <a:r>
              <a:rPr sz="1667" kern="0" spc="173" dirty="0">
                <a:solidFill>
                  <a:sysClr val="windowText" lastClr="000000"/>
                </a:solidFill>
                <a:latin typeface="Tahoma"/>
                <a:cs typeface="Tahoma"/>
              </a:rPr>
              <a:t>meses,</a:t>
            </a:r>
            <a:r>
              <a:rPr sz="1667" kern="0" spc="687" dirty="0">
                <a:solidFill>
                  <a:sysClr val="windowText" lastClr="000000"/>
                </a:solidFill>
                <a:latin typeface="Tahoma"/>
                <a:cs typeface="Tahoma"/>
              </a:rPr>
              <a:t> </a:t>
            </a:r>
            <a:r>
              <a:rPr sz="1667" kern="0" spc="190" dirty="0">
                <a:solidFill>
                  <a:sysClr val="windowText" lastClr="000000"/>
                </a:solidFill>
                <a:latin typeface="Tahoma"/>
                <a:cs typeface="Tahoma"/>
              </a:rPr>
              <a:t>previo</a:t>
            </a:r>
            <a:r>
              <a:rPr sz="1667" kern="0" spc="687" dirty="0">
                <a:solidFill>
                  <a:sysClr val="windowText" lastClr="000000"/>
                </a:solidFill>
                <a:latin typeface="Tahoma"/>
                <a:cs typeface="Tahoma"/>
              </a:rPr>
              <a:t> </a:t>
            </a:r>
            <a:r>
              <a:rPr sz="1667" kern="0" spc="43" dirty="0">
                <a:solidFill>
                  <a:sysClr val="windowText" lastClr="000000"/>
                </a:solidFill>
                <a:latin typeface="Tahoma"/>
                <a:cs typeface="Tahoma"/>
              </a:rPr>
              <a:t>a</a:t>
            </a:r>
            <a:r>
              <a:rPr sz="1667" kern="0" spc="687" dirty="0">
                <a:solidFill>
                  <a:sysClr val="windowText" lastClr="000000"/>
                </a:solidFill>
                <a:latin typeface="Tahoma"/>
                <a:cs typeface="Tahoma"/>
              </a:rPr>
              <a:t> </a:t>
            </a:r>
            <a:r>
              <a:rPr sz="1667" kern="0" spc="120" dirty="0">
                <a:solidFill>
                  <a:sysClr val="windowText" lastClr="000000"/>
                </a:solidFill>
                <a:latin typeface="Tahoma"/>
                <a:cs typeface="Tahoma"/>
              </a:rPr>
              <a:t>la</a:t>
            </a:r>
            <a:r>
              <a:rPr sz="1667" kern="0" spc="687" dirty="0">
                <a:solidFill>
                  <a:sysClr val="windowText" lastClr="000000"/>
                </a:solidFill>
                <a:latin typeface="Tahoma"/>
                <a:cs typeface="Tahoma"/>
              </a:rPr>
              <a:t> </a:t>
            </a:r>
            <a:r>
              <a:rPr sz="1667" kern="0" spc="173" dirty="0">
                <a:solidFill>
                  <a:sysClr val="windowText" lastClr="000000"/>
                </a:solidFill>
                <a:latin typeface="Tahoma"/>
                <a:cs typeface="Tahoma"/>
              </a:rPr>
              <a:t>fecha</a:t>
            </a:r>
            <a:r>
              <a:rPr sz="1667" kern="0" spc="687" dirty="0">
                <a:solidFill>
                  <a:sysClr val="windowText" lastClr="000000"/>
                </a:solidFill>
                <a:latin typeface="Tahoma"/>
                <a:cs typeface="Tahoma"/>
              </a:rPr>
              <a:t> </a:t>
            </a:r>
            <a:r>
              <a:rPr sz="1667" kern="0" spc="33" dirty="0">
                <a:solidFill>
                  <a:sysClr val="windowText" lastClr="000000"/>
                </a:solidFill>
                <a:latin typeface="Tahoma"/>
                <a:cs typeface="Tahoma"/>
              </a:rPr>
              <a:t>l</a:t>
            </a:r>
            <a:r>
              <a:rPr sz="1667" kern="0" spc="-360" dirty="0">
                <a:solidFill>
                  <a:sysClr val="windowText" lastClr="000000"/>
                </a:solidFill>
                <a:latin typeface="Tahoma"/>
                <a:cs typeface="Tahoma"/>
              </a:rPr>
              <a:t> </a:t>
            </a:r>
            <a:r>
              <a:rPr sz="1667" kern="0" spc="187" dirty="0">
                <a:solidFill>
                  <a:sysClr val="windowText" lastClr="000000"/>
                </a:solidFill>
                <a:latin typeface="Tahoma"/>
                <a:cs typeface="Tahoma"/>
              </a:rPr>
              <a:t>ímite</a:t>
            </a:r>
            <a:r>
              <a:rPr sz="1667" kern="0" spc="687"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687" dirty="0">
                <a:solidFill>
                  <a:sysClr val="windowText" lastClr="000000"/>
                </a:solidFill>
                <a:latin typeface="Tahoma"/>
                <a:cs typeface="Tahoma"/>
              </a:rPr>
              <a:t> </a:t>
            </a:r>
            <a:r>
              <a:rPr sz="1667" kern="0" spc="147" dirty="0">
                <a:solidFill>
                  <a:sysClr val="windowText" lastClr="000000"/>
                </a:solidFill>
                <a:latin typeface="Tahoma"/>
                <a:cs typeface="Tahoma"/>
              </a:rPr>
              <a:t>pago,</a:t>
            </a:r>
            <a:r>
              <a:rPr sz="1667" kern="0" spc="687" dirty="0">
                <a:solidFill>
                  <a:sysClr val="windowText" lastClr="000000"/>
                </a:solidFill>
                <a:latin typeface="Tahoma"/>
                <a:cs typeface="Tahoma"/>
              </a:rPr>
              <a:t> </a:t>
            </a:r>
            <a:r>
              <a:rPr sz="1667" kern="0" spc="217" dirty="0">
                <a:solidFill>
                  <a:sysClr val="windowText" lastClr="000000"/>
                </a:solidFill>
                <a:latin typeface="Tahoma"/>
                <a:cs typeface="Tahoma"/>
              </a:rPr>
              <a:t>independientemente</a:t>
            </a:r>
            <a:r>
              <a:rPr sz="1667" kern="0" spc="687"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687" dirty="0">
                <a:solidFill>
                  <a:sysClr val="windowText" lastClr="000000"/>
                </a:solidFill>
                <a:latin typeface="Tahoma"/>
                <a:cs typeface="Tahoma"/>
              </a:rPr>
              <a:t> </a:t>
            </a:r>
            <a:r>
              <a:rPr sz="1667" kern="0" spc="120" dirty="0">
                <a:solidFill>
                  <a:sysClr val="windowText" lastClr="000000"/>
                </a:solidFill>
                <a:latin typeface="Tahoma"/>
                <a:cs typeface="Tahoma"/>
              </a:rPr>
              <a:t>la</a:t>
            </a:r>
            <a:r>
              <a:rPr sz="1667" kern="0" spc="687" dirty="0">
                <a:solidFill>
                  <a:sysClr val="windowText" lastClr="000000"/>
                </a:solidFill>
                <a:latin typeface="Tahoma"/>
                <a:cs typeface="Tahoma"/>
              </a:rPr>
              <a:t> </a:t>
            </a:r>
            <a:r>
              <a:rPr sz="1667" kern="0" spc="210" dirty="0">
                <a:solidFill>
                  <a:sysClr val="windowText" lastClr="000000"/>
                </a:solidFill>
                <a:latin typeface="Tahoma"/>
                <a:cs typeface="Tahoma"/>
              </a:rPr>
              <a:t>periodicidad</a:t>
            </a:r>
            <a:r>
              <a:rPr sz="1667" kern="0" spc="687" dirty="0">
                <a:solidFill>
                  <a:sysClr val="windowText" lastClr="000000"/>
                </a:solidFill>
                <a:latin typeface="Tahoma"/>
                <a:cs typeface="Tahoma"/>
              </a:rPr>
              <a:t> </a:t>
            </a:r>
            <a:r>
              <a:rPr sz="1667" kern="0" spc="169" dirty="0">
                <a:solidFill>
                  <a:sysClr val="windowText" lastClr="000000"/>
                </a:solidFill>
                <a:latin typeface="Tahoma"/>
                <a:cs typeface="Tahoma"/>
              </a:rPr>
              <a:t>con</a:t>
            </a:r>
            <a:r>
              <a:rPr sz="1667" kern="0" spc="687" dirty="0">
                <a:solidFill>
                  <a:sysClr val="windowText" lastClr="000000"/>
                </a:solidFill>
                <a:latin typeface="Tahoma"/>
                <a:cs typeface="Tahoma"/>
              </a:rPr>
              <a:t> </a:t>
            </a:r>
            <a:r>
              <a:rPr sz="1667" kern="0" spc="180" dirty="0">
                <a:solidFill>
                  <a:sysClr val="windowText" lastClr="000000"/>
                </a:solidFill>
                <a:latin typeface="Tahoma"/>
                <a:cs typeface="Tahoma"/>
              </a:rPr>
              <a:t>que</a:t>
            </a:r>
            <a:r>
              <a:rPr sz="1667" kern="0" spc="687" dirty="0">
                <a:solidFill>
                  <a:sysClr val="windowText" lastClr="000000"/>
                </a:solidFill>
                <a:latin typeface="Tahoma"/>
                <a:cs typeface="Tahoma"/>
              </a:rPr>
              <a:t> </a:t>
            </a:r>
            <a:r>
              <a:rPr sz="1667" kern="0" spc="130" dirty="0">
                <a:solidFill>
                  <a:sysClr val="windowText" lastClr="000000"/>
                </a:solidFill>
                <a:latin typeface="Tahoma"/>
                <a:cs typeface="Tahoma"/>
              </a:rPr>
              <a:t>se</a:t>
            </a:r>
            <a:r>
              <a:rPr sz="1667" kern="0" spc="30" dirty="0">
                <a:solidFill>
                  <a:sysClr val="windowText" lastClr="000000"/>
                </a:solidFill>
                <a:latin typeface="Tahoma"/>
                <a:cs typeface="Tahoma"/>
              </a:rPr>
              <a:t> </a:t>
            </a:r>
            <a:r>
              <a:rPr sz="1667" kern="0" spc="190" dirty="0">
                <a:solidFill>
                  <a:sysClr val="windowText" lastClr="000000"/>
                </a:solidFill>
                <a:latin typeface="Tahoma"/>
                <a:cs typeface="Tahoma"/>
              </a:rPr>
              <a:t>realicen</a:t>
            </a:r>
            <a:r>
              <a:rPr sz="1667" kern="0" spc="710" dirty="0">
                <a:solidFill>
                  <a:sysClr val="windowText" lastClr="000000"/>
                </a:solidFill>
                <a:latin typeface="Tahoma"/>
                <a:cs typeface="Tahoma"/>
              </a:rPr>
              <a:t> </a:t>
            </a:r>
            <a:r>
              <a:rPr sz="1667" kern="0" spc="167" dirty="0">
                <a:solidFill>
                  <a:sysClr val="windowText" lastClr="000000"/>
                </a:solidFill>
                <a:latin typeface="Tahoma"/>
                <a:cs typeface="Tahoma"/>
              </a:rPr>
              <a:t>los</a:t>
            </a:r>
            <a:r>
              <a:rPr sz="1667" kern="0" spc="710" dirty="0">
                <a:solidFill>
                  <a:sysClr val="windowText" lastClr="000000"/>
                </a:solidFill>
                <a:latin typeface="Tahoma"/>
                <a:cs typeface="Tahoma"/>
              </a:rPr>
              <a:t> </a:t>
            </a:r>
            <a:r>
              <a:rPr sz="1667" kern="0" spc="180" dirty="0">
                <a:solidFill>
                  <a:sysClr val="windowText" lastClr="000000"/>
                </a:solidFill>
                <a:latin typeface="Tahoma"/>
                <a:cs typeface="Tahoma"/>
              </a:rPr>
              <a:t>pagos</a:t>
            </a:r>
            <a:r>
              <a:rPr sz="1667" kern="0" spc="710" dirty="0">
                <a:solidFill>
                  <a:sysClr val="windowText" lastClr="000000"/>
                </a:solidFill>
                <a:latin typeface="Tahoma"/>
                <a:cs typeface="Tahoma"/>
              </a:rPr>
              <a:t> </a:t>
            </a:r>
            <a:r>
              <a:rPr sz="1667" kern="0" spc="150" dirty="0">
                <a:solidFill>
                  <a:sysClr val="windowText" lastClr="000000"/>
                </a:solidFill>
                <a:latin typeface="Tahoma"/>
                <a:cs typeface="Tahoma"/>
              </a:rPr>
              <a:t>de</a:t>
            </a:r>
            <a:r>
              <a:rPr sz="1667" kern="0" spc="710" dirty="0">
                <a:solidFill>
                  <a:sysClr val="windowText" lastClr="000000"/>
                </a:solidFill>
                <a:latin typeface="Tahoma"/>
                <a:cs typeface="Tahoma"/>
              </a:rPr>
              <a:t> </a:t>
            </a:r>
            <a:r>
              <a:rPr sz="1667" kern="0" spc="136" dirty="0">
                <a:solidFill>
                  <a:sysClr val="windowText" lastClr="000000"/>
                </a:solidFill>
                <a:latin typeface="Tahoma"/>
                <a:cs typeface="Tahoma"/>
              </a:rPr>
              <a:t>tu</a:t>
            </a:r>
            <a:r>
              <a:rPr sz="1667" kern="0" spc="710" dirty="0">
                <a:solidFill>
                  <a:sysClr val="windowText" lastClr="000000"/>
                </a:solidFill>
                <a:latin typeface="Tahoma"/>
                <a:cs typeface="Tahoma"/>
              </a:rPr>
              <a:t> </a:t>
            </a:r>
            <a:r>
              <a:rPr sz="1667" kern="0" spc="183" dirty="0">
                <a:solidFill>
                  <a:sysClr val="windowText" lastClr="000000"/>
                </a:solidFill>
                <a:latin typeface="Tahoma"/>
                <a:cs typeface="Tahoma"/>
              </a:rPr>
              <a:t>nómina;</a:t>
            </a:r>
            <a:r>
              <a:rPr sz="1667" kern="0" spc="710" dirty="0">
                <a:solidFill>
                  <a:sysClr val="windowText" lastClr="000000"/>
                </a:solidFill>
                <a:latin typeface="Tahoma"/>
                <a:cs typeface="Tahoma"/>
              </a:rPr>
              <a:t> </a:t>
            </a:r>
            <a:r>
              <a:rPr sz="1667" kern="0" spc="130" dirty="0">
                <a:solidFill>
                  <a:sysClr val="windowText" lastClr="000000"/>
                </a:solidFill>
                <a:latin typeface="Tahoma"/>
                <a:cs typeface="Tahoma"/>
              </a:rPr>
              <a:t>es</a:t>
            </a:r>
            <a:r>
              <a:rPr sz="1667" kern="0" spc="710" dirty="0">
                <a:solidFill>
                  <a:sysClr val="windowText" lastClr="000000"/>
                </a:solidFill>
                <a:latin typeface="Tahoma"/>
                <a:cs typeface="Tahoma"/>
              </a:rPr>
              <a:t> </a:t>
            </a:r>
            <a:r>
              <a:rPr sz="1667" kern="0" spc="177" dirty="0">
                <a:solidFill>
                  <a:sysClr val="windowText" lastClr="000000"/>
                </a:solidFill>
                <a:latin typeface="Tahoma"/>
                <a:cs typeface="Tahoma"/>
              </a:rPr>
              <a:t>una</a:t>
            </a:r>
            <a:r>
              <a:rPr sz="1667" kern="0" spc="710" dirty="0">
                <a:solidFill>
                  <a:sysClr val="windowText" lastClr="000000"/>
                </a:solidFill>
                <a:latin typeface="Tahoma"/>
                <a:cs typeface="Tahoma"/>
              </a:rPr>
              <a:t> </a:t>
            </a:r>
            <a:r>
              <a:rPr sz="1667" kern="0" spc="213" dirty="0">
                <a:solidFill>
                  <a:sysClr val="windowText" lastClr="000000"/>
                </a:solidFill>
                <a:latin typeface="Tahoma"/>
                <a:cs typeface="Tahoma"/>
              </a:rPr>
              <a:t>responsabilidad</a:t>
            </a:r>
            <a:r>
              <a:rPr sz="1667" kern="0" spc="710" dirty="0">
                <a:solidFill>
                  <a:sysClr val="windowText" lastClr="000000"/>
                </a:solidFill>
                <a:latin typeface="Tahoma"/>
                <a:cs typeface="Tahoma"/>
              </a:rPr>
              <a:t> </a:t>
            </a:r>
            <a:r>
              <a:rPr sz="1667" kern="0" spc="180" dirty="0">
                <a:solidFill>
                  <a:sysClr val="windowText" lastClr="000000"/>
                </a:solidFill>
                <a:latin typeface="Tahoma"/>
                <a:cs typeface="Tahoma"/>
              </a:rPr>
              <a:t>que</a:t>
            </a:r>
            <a:r>
              <a:rPr sz="1667" kern="0" spc="710" dirty="0">
                <a:solidFill>
                  <a:sysClr val="windowText" lastClr="000000"/>
                </a:solidFill>
                <a:latin typeface="Tahoma"/>
                <a:cs typeface="Tahoma"/>
              </a:rPr>
              <a:t> </a:t>
            </a:r>
            <a:r>
              <a:rPr sz="1667" kern="0" spc="130" dirty="0">
                <a:solidFill>
                  <a:sysClr val="windowText" lastClr="000000"/>
                </a:solidFill>
                <a:latin typeface="Tahoma"/>
                <a:cs typeface="Tahoma"/>
              </a:rPr>
              <a:t>se</a:t>
            </a:r>
            <a:r>
              <a:rPr sz="1667" kern="0" spc="710" dirty="0">
                <a:solidFill>
                  <a:sysClr val="windowText" lastClr="000000"/>
                </a:solidFill>
                <a:latin typeface="Tahoma"/>
                <a:cs typeface="Tahoma"/>
              </a:rPr>
              <a:t> </a:t>
            </a:r>
            <a:r>
              <a:rPr sz="1667" kern="0" spc="123" dirty="0">
                <a:solidFill>
                  <a:sysClr val="windowText" lastClr="000000"/>
                </a:solidFill>
                <a:latin typeface="Tahoma"/>
                <a:cs typeface="Tahoma"/>
              </a:rPr>
              <a:t>le</a:t>
            </a:r>
            <a:r>
              <a:rPr sz="1667" kern="0" spc="710" dirty="0">
                <a:solidFill>
                  <a:sysClr val="windowText" lastClr="000000"/>
                </a:solidFill>
                <a:latin typeface="Tahoma"/>
                <a:cs typeface="Tahoma"/>
              </a:rPr>
              <a:t> </a:t>
            </a:r>
            <a:r>
              <a:rPr sz="1667" kern="0" spc="193" dirty="0">
                <a:solidFill>
                  <a:sysClr val="windowText" lastClr="000000"/>
                </a:solidFill>
                <a:latin typeface="Tahoma"/>
                <a:cs typeface="Tahoma"/>
              </a:rPr>
              <a:t>conoce</a:t>
            </a:r>
            <a:r>
              <a:rPr sz="1667" kern="0" spc="710" dirty="0">
                <a:solidFill>
                  <a:sysClr val="windowText" lastClr="000000"/>
                </a:solidFill>
                <a:latin typeface="Tahoma"/>
                <a:cs typeface="Tahoma"/>
              </a:rPr>
              <a:t> </a:t>
            </a:r>
            <a:r>
              <a:rPr sz="1667" kern="0" spc="203" dirty="0">
                <a:solidFill>
                  <a:sysClr val="windowText" lastClr="000000"/>
                </a:solidFill>
                <a:latin typeface="Tahoma"/>
                <a:cs typeface="Tahoma"/>
              </a:rPr>
              <a:t>como</a:t>
            </a:r>
            <a:r>
              <a:rPr sz="1667" kern="0" spc="710" dirty="0">
                <a:solidFill>
                  <a:sysClr val="windowText" lastClr="000000"/>
                </a:solidFill>
                <a:latin typeface="Tahoma"/>
                <a:cs typeface="Tahoma"/>
              </a:rPr>
              <a:t> </a:t>
            </a:r>
            <a:r>
              <a:rPr sz="1667" kern="0" spc="193" dirty="0">
                <a:solidFill>
                  <a:sysClr val="windowText" lastClr="000000"/>
                </a:solidFill>
                <a:latin typeface="Tahoma"/>
                <a:cs typeface="Tahoma"/>
              </a:rPr>
              <a:t>obligación</a:t>
            </a:r>
            <a:r>
              <a:rPr sz="1667" kern="0" spc="47" dirty="0">
                <a:solidFill>
                  <a:sysClr val="windowText" lastClr="000000"/>
                </a:solidFill>
                <a:latin typeface="Tahoma"/>
                <a:cs typeface="Tahoma"/>
              </a:rPr>
              <a:t> </a:t>
            </a:r>
            <a:r>
              <a:rPr sz="1667" kern="0" spc="187" dirty="0">
                <a:solidFill>
                  <a:sysClr val="windowText" lastClr="000000"/>
                </a:solidFill>
                <a:latin typeface="Tahoma"/>
                <a:cs typeface="Tahoma"/>
              </a:rPr>
              <a:t>solidaria.</a:t>
            </a:r>
            <a:endParaRPr sz="1667" kern="0">
              <a:solidFill>
                <a:sysClr val="windowText" lastClr="000000"/>
              </a:solidFill>
              <a:latin typeface="Tahoma"/>
              <a:cs typeface="Tahoma"/>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4"/>
            <a:ext cx="12192000" cy="1187450"/>
            <a:chOff x="0" y="723666"/>
            <a:chExt cx="18288000" cy="1781175"/>
          </a:xfrm>
        </p:grpSpPr>
        <p:sp>
          <p:nvSpPr>
            <p:cNvPr id="3" name="object 3"/>
            <p:cNvSpPr/>
            <p:nvPr/>
          </p:nvSpPr>
          <p:spPr>
            <a:xfrm>
              <a:off x="0" y="723666"/>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39623" y="880871"/>
              <a:ext cx="18248375" cy="1356359"/>
            </a:xfrm>
            <a:prstGeom prst="rect">
              <a:avLst/>
            </a:prstGeom>
          </p:spPr>
        </p:pic>
      </p:grpSp>
      <p:sp>
        <p:nvSpPr>
          <p:cNvPr id="5" name="object 5"/>
          <p:cNvSpPr txBox="1">
            <a:spLocks noGrp="1"/>
          </p:cNvSpPr>
          <p:nvPr>
            <p:ph type="title"/>
          </p:nvPr>
        </p:nvSpPr>
        <p:spPr>
          <a:xfrm>
            <a:off x="199155" y="1857221"/>
            <a:ext cx="1261957" cy="265095"/>
          </a:xfrm>
          <a:prstGeom prst="rect">
            <a:avLst/>
          </a:prstGeom>
        </p:spPr>
        <p:txBody>
          <a:bodyPr vert="horz" wrap="square" lIns="0" tIns="8467" rIns="0" bIns="0" rtlCol="0">
            <a:spAutoFit/>
          </a:bodyPr>
          <a:lstStyle/>
          <a:p>
            <a:pPr marL="8467">
              <a:spcBef>
                <a:spcPts val="67"/>
              </a:spcBef>
            </a:pPr>
            <a:r>
              <a:rPr sz="1667" spc="-37" dirty="0">
                <a:solidFill>
                  <a:srgbClr val="000000"/>
                </a:solidFill>
              </a:rPr>
              <a:t>CÁLCULOS</a:t>
            </a:r>
            <a:endParaRPr sz="1667"/>
          </a:p>
        </p:txBody>
      </p:sp>
      <p:sp>
        <p:nvSpPr>
          <p:cNvPr id="6" name="object 6"/>
          <p:cNvSpPr txBox="1"/>
          <p:nvPr/>
        </p:nvSpPr>
        <p:spPr>
          <a:xfrm>
            <a:off x="188783" y="2608362"/>
            <a:ext cx="11679767" cy="3457251"/>
          </a:xfrm>
          <a:prstGeom prst="rect">
            <a:avLst/>
          </a:prstGeom>
        </p:spPr>
        <p:txBody>
          <a:bodyPr vert="horz" wrap="square" lIns="0" tIns="8467" rIns="0" bIns="0" rtlCol="0">
            <a:spAutoFit/>
          </a:bodyPr>
          <a:lstStyle/>
          <a:p>
            <a:pPr marL="8467" marR="4234" algn="just" defTabSz="609630">
              <a:lnSpc>
                <a:spcPct val="113399"/>
              </a:lnSpc>
              <a:spcBef>
                <a:spcPts val="67"/>
              </a:spcBef>
            </a:pPr>
            <a:r>
              <a:rPr kern="0" spc="150" dirty="0">
                <a:solidFill>
                  <a:sysClr val="windowText" lastClr="000000"/>
                </a:solidFill>
                <a:latin typeface="Trebuchet MS"/>
                <a:cs typeface="Trebuchet MS"/>
              </a:rPr>
              <a:t>Este</a:t>
            </a:r>
            <a:r>
              <a:rPr kern="0" spc="943" dirty="0">
                <a:solidFill>
                  <a:sysClr val="windowText" lastClr="000000"/>
                </a:solidFill>
                <a:latin typeface="Trebuchet MS"/>
                <a:cs typeface="Trebuchet MS"/>
              </a:rPr>
              <a:t> </a:t>
            </a:r>
            <a:r>
              <a:rPr kern="0" spc="160" dirty="0">
                <a:solidFill>
                  <a:sysClr val="windowText" lastClr="000000"/>
                </a:solidFill>
                <a:latin typeface="Trebuchet MS"/>
                <a:cs typeface="Trebuchet MS"/>
              </a:rPr>
              <a:t>es</a:t>
            </a:r>
            <a:r>
              <a:rPr kern="0" spc="943" dirty="0">
                <a:solidFill>
                  <a:sysClr val="windowText" lastClr="000000"/>
                </a:solidFill>
                <a:latin typeface="Trebuchet MS"/>
                <a:cs typeface="Trebuchet MS"/>
              </a:rPr>
              <a:t> </a:t>
            </a:r>
            <a:r>
              <a:rPr kern="0" spc="230" dirty="0">
                <a:solidFill>
                  <a:sysClr val="windowText" lastClr="000000"/>
                </a:solidFill>
                <a:latin typeface="Trebuchet MS"/>
                <a:cs typeface="Trebuchet MS"/>
              </a:rPr>
              <a:t>uno</a:t>
            </a:r>
            <a:r>
              <a:rPr kern="0" spc="943" dirty="0">
                <a:solidFill>
                  <a:sysClr val="windowText" lastClr="000000"/>
                </a:solidFill>
                <a:latin typeface="Trebuchet MS"/>
                <a:cs typeface="Trebuchet MS"/>
              </a:rPr>
              <a:t> </a:t>
            </a:r>
            <a:r>
              <a:rPr kern="0" spc="143" dirty="0">
                <a:solidFill>
                  <a:sysClr val="windowText" lastClr="000000"/>
                </a:solidFill>
                <a:latin typeface="Trebuchet MS"/>
                <a:cs typeface="Trebuchet MS"/>
              </a:rPr>
              <a:t>de</a:t>
            </a:r>
            <a:r>
              <a:rPr kern="0" spc="943" dirty="0">
                <a:solidFill>
                  <a:sysClr val="windowText" lastClr="000000"/>
                </a:solidFill>
                <a:latin typeface="Trebuchet MS"/>
                <a:cs typeface="Trebuchet MS"/>
              </a:rPr>
              <a:t> </a:t>
            </a:r>
            <a:r>
              <a:rPr kern="0" spc="169" dirty="0">
                <a:solidFill>
                  <a:sysClr val="windowText" lastClr="000000"/>
                </a:solidFill>
                <a:latin typeface="Trebuchet MS"/>
                <a:cs typeface="Trebuchet MS"/>
              </a:rPr>
              <a:t>los</a:t>
            </a:r>
            <a:r>
              <a:rPr kern="0" spc="943" dirty="0">
                <a:solidFill>
                  <a:sysClr val="windowText" lastClr="000000"/>
                </a:solidFill>
                <a:latin typeface="Trebuchet MS"/>
                <a:cs typeface="Trebuchet MS"/>
              </a:rPr>
              <a:t> </a:t>
            </a:r>
            <a:r>
              <a:rPr kern="0" spc="243" dirty="0">
                <a:solidFill>
                  <a:sysClr val="windowText" lastClr="000000"/>
                </a:solidFill>
                <a:latin typeface="Trebuchet MS"/>
                <a:cs typeface="Trebuchet MS"/>
              </a:rPr>
              <a:t>módulos</a:t>
            </a:r>
            <a:r>
              <a:rPr kern="0" spc="943" dirty="0">
                <a:solidFill>
                  <a:sysClr val="windowText" lastClr="000000"/>
                </a:solidFill>
                <a:latin typeface="Trebuchet MS"/>
                <a:cs typeface="Trebuchet MS"/>
              </a:rPr>
              <a:t> </a:t>
            </a:r>
            <a:r>
              <a:rPr kern="0" spc="183" dirty="0">
                <a:solidFill>
                  <a:sysClr val="windowText" lastClr="000000"/>
                </a:solidFill>
                <a:latin typeface="Trebuchet MS"/>
                <a:cs typeface="Trebuchet MS"/>
              </a:rPr>
              <a:t>principales</a:t>
            </a:r>
            <a:r>
              <a:rPr kern="0" spc="943" dirty="0">
                <a:solidFill>
                  <a:sysClr val="windowText" lastClr="000000"/>
                </a:solidFill>
                <a:latin typeface="Trebuchet MS"/>
                <a:cs typeface="Trebuchet MS"/>
              </a:rPr>
              <a:t> </a:t>
            </a:r>
            <a:r>
              <a:rPr kern="0" spc="127" dirty="0">
                <a:solidFill>
                  <a:sysClr val="windowText" lastClr="000000"/>
                </a:solidFill>
                <a:latin typeface="Trebuchet MS"/>
                <a:cs typeface="Trebuchet MS"/>
              </a:rPr>
              <a:t>del</a:t>
            </a:r>
            <a:r>
              <a:rPr kern="0" spc="943" dirty="0">
                <a:solidFill>
                  <a:sysClr val="windowText" lastClr="000000"/>
                </a:solidFill>
                <a:latin typeface="Trebuchet MS"/>
                <a:cs typeface="Trebuchet MS"/>
              </a:rPr>
              <a:t> </a:t>
            </a:r>
            <a:r>
              <a:rPr kern="0" spc="167" dirty="0">
                <a:solidFill>
                  <a:sysClr val="windowText" lastClr="000000"/>
                </a:solidFill>
                <a:latin typeface="Trebuchet MS"/>
                <a:cs typeface="Trebuchet MS"/>
              </a:rPr>
              <a:t>Sistema,</a:t>
            </a:r>
            <a:r>
              <a:rPr kern="0" spc="943" dirty="0">
                <a:solidFill>
                  <a:sysClr val="windowText" lastClr="000000"/>
                </a:solidFill>
                <a:latin typeface="Trebuchet MS"/>
                <a:cs typeface="Trebuchet MS"/>
              </a:rPr>
              <a:t> </a:t>
            </a:r>
            <a:r>
              <a:rPr kern="0" spc="230" dirty="0">
                <a:solidFill>
                  <a:sysClr val="windowText" lastClr="000000"/>
                </a:solidFill>
                <a:latin typeface="Trebuchet MS"/>
                <a:cs typeface="Trebuchet MS"/>
              </a:rPr>
              <a:t>aunque</a:t>
            </a:r>
            <a:r>
              <a:rPr kern="0" spc="943" dirty="0">
                <a:solidFill>
                  <a:sysClr val="windowText" lastClr="000000"/>
                </a:solidFill>
                <a:latin typeface="Trebuchet MS"/>
                <a:cs typeface="Trebuchet MS"/>
              </a:rPr>
              <a:t> </a:t>
            </a:r>
            <a:r>
              <a:rPr kern="0" spc="190" dirty="0">
                <a:solidFill>
                  <a:sysClr val="windowText" lastClr="000000"/>
                </a:solidFill>
                <a:latin typeface="Trebuchet MS"/>
                <a:cs typeface="Trebuchet MS"/>
              </a:rPr>
              <a:t>todo</a:t>
            </a:r>
            <a:r>
              <a:rPr kern="0" spc="943" dirty="0">
                <a:solidFill>
                  <a:sysClr val="windowText" lastClr="000000"/>
                </a:solidFill>
                <a:latin typeface="Trebuchet MS"/>
                <a:cs typeface="Trebuchet MS"/>
              </a:rPr>
              <a:t> </a:t>
            </a:r>
            <a:r>
              <a:rPr kern="0" spc="160" dirty="0">
                <a:solidFill>
                  <a:sysClr val="windowText" lastClr="000000"/>
                </a:solidFill>
                <a:latin typeface="Trebuchet MS"/>
                <a:cs typeface="Trebuchet MS"/>
              </a:rPr>
              <a:t>es</a:t>
            </a:r>
            <a:r>
              <a:rPr kern="0" spc="943" dirty="0">
                <a:solidFill>
                  <a:sysClr val="windowText" lastClr="000000"/>
                </a:solidFill>
                <a:latin typeface="Trebuchet MS"/>
                <a:cs typeface="Trebuchet MS"/>
              </a:rPr>
              <a:t> </a:t>
            </a:r>
            <a:r>
              <a:rPr kern="0" spc="193" dirty="0">
                <a:solidFill>
                  <a:sysClr val="windowText" lastClr="000000"/>
                </a:solidFill>
                <a:latin typeface="Trebuchet MS"/>
                <a:cs typeface="Trebuchet MS"/>
              </a:rPr>
              <a:t>importante</a:t>
            </a:r>
            <a:r>
              <a:rPr kern="0" spc="943" dirty="0">
                <a:solidFill>
                  <a:sysClr val="windowText" lastClr="000000"/>
                </a:solidFill>
                <a:latin typeface="Trebuchet MS"/>
                <a:cs typeface="Trebuchet MS"/>
              </a:rPr>
              <a:t> </a:t>
            </a:r>
            <a:r>
              <a:rPr kern="0" spc="153" dirty="0">
                <a:solidFill>
                  <a:sysClr val="windowText" lastClr="000000"/>
                </a:solidFill>
                <a:latin typeface="Trebuchet MS"/>
                <a:cs typeface="Trebuchet MS"/>
              </a:rPr>
              <a:t>en</a:t>
            </a:r>
            <a:r>
              <a:rPr kern="0" spc="63" dirty="0">
                <a:solidFill>
                  <a:sysClr val="windowText" lastClr="000000"/>
                </a:solidFill>
                <a:latin typeface="Trebuchet MS"/>
                <a:cs typeface="Trebuchet MS"/>
              </a:rPr>
              <a:t> </a:t>
            </a:r>
            <a:r>
              <a:rPr kern="0" spc="157" dirty="0">
                <a:solidFill>
                  <a:sysClr val="windowText" lastClr="000000"/>
                </a:solidFill>
                <a:latin typeface="Trebuchet MS"/>
                <a:cs typeface="Trebuchet MS"/>
              </a:rPr>
              <a:t>conjunto,</a:t>
            </a:r>
            <a:r>
              <a:rPr kern="0" spc="703" dirty="0">
                <a:solidFill>
                  <a:sysClr val="windowText" lastClr="000000"/>
                </a:solidFill>
                <a:latin typeface="Trebuchet MS"/>
                <a:cs typeface="Trebuchet MS"/>
              </a:rPr>
              <a:t> </a:t>
            </a:r>
            <a:r>
              <a:rPr kern="0" spc="153" dirty="0">
                <a:solidFill>
                  <a:sysClr val="windowText" lastClr="000000"/>
                </a:solidFill>
                <a:latin typeface="Trebuchet MS"/>
                <a:cs typeface="Trebuchet MS"/>
              </a:rPr>
              <a:t>en</a:t>
            </a:r>
            <a:r>
              <a:rPr kern="0" spc="703" dirty="0">
                <a:solidFill>
                  <a:sysClr val="windowText" lastClr="000000"/>
                </a:solidFill>
                <a:latin typeface="Trebuchet MS"/>
                <a:cs typeface="Trebuchet MS"/>
              </a:rPr>
              <a:t> </a:t>
            </a:r>
            <a:r>
              <a:rPr kern="0" spc="160" dirty="0">
                <a:solidFill>
                  <a:sysClr val="windowText" lastClr="000000"/>
                </a:solidFill>
                <a:latin typeface="Trebuchet MS"/>
                <a:cs typeface="Trebuchet MS"/>
              </a:rPr>
              <a:t>esta</a:t>
            </a:r>
            <a:r>
              <a:rPr kern="0" spc="703" dirty="0">
                <a:solidFill>
                  <a:sysClr val="windowText" lastClr="000000"/>
                </a:solidFill>
                <a:latin typeface="Trebuchet MS"/>
                <a:cs typeface="Trebuchet MS"/>
              </a:rPr>
              <a:t> </a:t>
            </a:r>
            <a:r>
              <a:rPr kern="0" spc="183" dirty="0">
                <a:solidFill>
                  <a:sysClr val="windowText" lastClr="000000"/>
                </a:solidFill>
                <a:latin typeface="Trebuchet MS"/>
                <a:cs typeface="Trebuchet MS"/>
              </a:rPr>
              <a:t>sección</a:t>
            </a:r>
            <a:r>
              <a:rPr kern="0" spc="703" dirty="0">
                <a:solidFill>
                  <a:sysClr val="windowText" lastClr="000000"/>
                </a:solidFill>
                <a:latin typeface="Trebuchet MS"/>
                <a:cs typeface="Trebuchet MS"/>
              </a:rPr>
              <a:t> </a:t>
            </a:r>
            <a:r>
              <a:rPr kern="0" spc="160" dirty="0">
                <a:solidFill>
                  <a:sysClr val="windowText" lastClr="000000"/>
                </a:solidFill>
                <a:latin typeface="Trebuchet MS"/>
                <a:cs typeface="Trebuchet MS"/>
              </a:rPr>
              <a:t>se</a:t>
            </a:r>
            <a:r>
              <a:rPr kern="0" spc="703" dirty="0">
                <a:solidFill>
                  <a:sysClr val="windowText" lastClr="000000"/>
                </a:solidFill>
                <a:latin typeface="Trebuchet MS"/>
                <a:cs typeface="Trebuchet MS"/>
              </a:rPr>
              <a:t> </a:t>
            </a:r>
            <a:r>
              <a:rPr kern="0" spc="-80" dirty="0">
                <a:solidFill>
                  <a:sysClr val="windowText" lastClr="000000"/>
                </a:solidFill>
                <a:latin typeface="Trebuchet MS"/>
                <a:cs typeface="Trebuchet MS"/>
              </a:rPr>
              <a:t>l</a:t>
            </a:r>
            <a:r>
              <a:rPr kern="0" spc="-367" dirty="0">
                <a:solidFill>
                  <a:sysClr val="windowText" lastClr="000000"/>
                </a:solidFill>
                <a:latin typeface="Trebuchet MS"/>
                <a:cs typeface="Trebuchet MS"/>
              </a:rPr>
              <a:t> </a:t>
            </a:r>
            <a:r>
              <a:rPr kern="0" spc="133" dirty="0">
                <a:solidFill>
                  <a:sysClr val="windowText" lastClr="000000"/>
                </a:solidFill>
                <a:latin typeface="Trebuchet MS"/>
                <a:cs typeface="Trebuchet MS"/>
              </a:rPr>
              <a:t>leva</a:t>
            </a:r>
            <a:r>
              <a:rPr kern="0" spc="703" dirty="0">
                <a:solidFill>
                  <a:sysClr val="windowText" lastClr="000000"/>
                </a:solidFill>
                <a:latin typeface="Trebuchet MS"/>
                <a:cs typeface="Trebuchet MS"/>
              </a:rPr>
              <a:t> </a:t>
            </a:r>
            <a:r>
              <a:rPr kern="0" spc="53" dirty="0">
                <a:solidFill>
                  <a:sysClr val="windowText" lastClr="000000"/>
                </a:solidFill>
                <a:latin typeface="Trebuchet MS"/>
                <a:cs typeface="Trebuchet MS"/>
              </a:rPr>
              <a:t>a</a:t>
            </a:r>
            <a:r>
              <a:rPr kern="0" spc="703" dirty="0">
                <a:solidFill>
                  <a:sysClr val="windowText" lastClr="000000"/>
                </a:solidFill>
                <a:latin typeface="Trebuchet MS"/>
                <a:cs typeface="Trebuchet MS"/>
              </a:rPr>
              <a:t> </a:t>
            </a:r>
            <a:r>
              <a:rPr kern="0" spc="187" dirty="0">
                <a:solidFill>
                  <a:sysClr val="windowText" lastClr="000000"/>
                </a:solidFill>
                <a:latin typeface="Trebuchet MS"/>
                <a:cs typeface="Trebuchet MS"/>
              </a:rPr>
              <a:t>cabo</a:t>
            </a:r>
            <a:r>
              <a:rPr kern="0" spc="703" dirty="0">
                <a:solidFill>
                  <a:sysClr val="windowText" lastClr="000000"/>
                </a:solidFill>
                <a:latin typeface="Trebuchet MS"/>
                <a:cs typeface="Trebuchet MS"/>
              </a:rPr>
              <a:t> </a:t>
            </a:r>
            <a:r>
              <a:rPr kern="0" spc="53" dirty="0">
                <a:solidFill>
                  <a:sysClr val="windowText" lastClr="000000"/>
                </a:solidFill>
                <a:latin typeface="Trebuchet MS"/>
                <a:cs typeface="Trebuchet MS"/>
              </a:rPr>
              <a:t>el</a:t>
            </a:r>
            <a:r>
              <a:rPr kern="0" spc="703" dirty="0">
                <a:solidFill>
                  <a:sysClr val="windowText" lastClr="000000"/>
                </a:solidFill>
                <a:latin typeface="Trebuchet MS"/>
                <a:cs typeface="Trebuchet MS"/>
              </a:rPr>
              <a:t> </a:t>
            </a:r>
            <a:r>
              <a:rPr kern="0" spc="213" dirty="0">
                <a:solidFill>
                  <a:sysClr val="windowText" lastClr="000000"/>
                </a:solidFill>
                <a:latin typeface="Trebuchet MS"/>
                <a:cs typeface="Trebuchet MS"/>
              </a:rPr>
              <a:t>proceso</a:t>
            </a:r>
            <a:r>
              <a:rPr kern="0" spc="703" dirty="0">
                <a:solidFill>
                  <a:sysClr val="windowText" lastClr="000000"/>
                </a:solidFill>
                <a:latin typeface="Trebuchet MS"/>
                <a:cs typeface="Trebuchet MS"/>
              </a:rPr>
              <a:t> </a:t>
            </a:r>
            <a:r>
              <a:rPr kern="0" spc="127" dirty="0">
                <a:solidFill>
                  <a:sysClr val="windowText" lastClr="000000"/>
                </a:solidFill>
                <a:latin typeface="Trebuchet MS"/>
                <a:cs typeface="Trebuchet MS"/>
              </a:rPr>
              <a:t>del</a:t>
            </a:r>
            <a:r>
              <a:rPr kern="0" spc="703" dirty="0">
                <a:solidFill>
                  <a:sysClr val="windowText" lastClr="000000"/>
                </a:solidFill>
                <a:latin typeface="Trebuchet MS"/>
                <a:cs typeface="Trebuchet MS"/>
              </a:rPr>
              <a:t> </a:t>
            </a:r>
            <a:r>
              <a:rPr kern="0" spc="157" dirty="0">
                <a:solidFill>
                  <a:sysClr val="windowText" lastClr="000000"/>
                </a:solidFill>
                <a:latin typeface="Trebuchet MS"/>
                <a:cs typeface="Trebuchet MS"/>
              </a:rPr>
              <a:t>cálculo</a:t>
            </a:r>
            <a:r>
              <a:rPr kern="0" spc="703" dirty="0">
                <a:solidFill>
                  <a:sysClr val="windowText" lastClr="000000"/>
                </a:solidFill>
                <a:latin typeface="Trebuchet MS"/>
                <a:cs typeface="Trebuchet MS"/>
              </a:rPr>
              <a:t> </a:t>
            </a:r>
            <a:r>
              <a:rPr kern="0" spc="143" dirty="0">
                <a:solidFill>
                  <a:sysClr val="windowText" lastClr="000000"/>
                </a:solidFill>
                <a:latin typeface="Trebuchet MS"/>
                <a:cs typeface="Trebuchet MS"/>
              </a:rPr>
              <a:t>de</a:t>
            </a:r>
            <a:r>
              <a:rPr kern="0" spc="703" dirty="0">
                <a:solidFill>
                  <a:sysClr val="windowText" lastClr="000000"/>
                </a:solidFill>
                <a:latin typeface="Trebuchet MS"/>
                <a:cs typeface="Trebuchet MS"/>
              </a:rPr>
              <a:t> </a:t>
            </a:r>
            <a:r>
              <a:rPr kern="0" spc="150" dirty="0">
                <a:solidFill>
                  <a:sysClr val="windowText" lastClr="000000"/>
                </a:solidFill>
                <a:latin typeface="Trebuchet MS"/>
                <a:cs typeface="Trebuchet MS"/>
              </a:rPr>
              <a:t>las</a:t>
            </a:r>
            <a:r>
              <a:rPr kern="0" spc="703" dirty="0">
                <a:solidFill>
                  <a:sysClr val="windowText" lastClr="000000"/>
                </a:solidFill>
                <a:latin typeface="Trebuchet MS"/>
                <a:cs typeface="Trebuchet MS"/>
              </a:rPr>
              <a:t> </a:t>
            </a:r>
            <a:r>
              <a:rPr kern="0" spc="193" dirty="0">
                <a:solidFill>
                  <a:sysClr val="windowText" lastClr="000000"/>
                </a:solidFill>
                <a:latin typeface="Trebuchet MS"/>
                <a:cs typeface="Trebuchet MS"/>
              </a:rPr>
              <a:t>cuotas</a:t>
            </a:r>
            <a:r>
              <a:rPr kern="0" spc="703" dirty="0">
                <a:solidFill>
                  <a:sysClr val="windowText" lastClr="000000"/>
                </a:solidFill>
                <a:latin typeface="Trebuchet MS"/>
                <a:cs typeface="Trebuchet MS"/>
              </a:rPr>
              <a:t> </a:t>
            </a:r>
            <a:r>
              <a:rPr kern="0" spc="193" dirty="0">
                <a:solidFill>
                  <a:sysClr val="windowText" lastClr="000000"/>
                </a:solidFill>
                <a:latin typeface="Trebuchet MS"/>
                <a:cs typeface="Trebuchet MS"/>
              </a:rPr>
              <a:t>obrero-</a:t>
            </a:r>
            <a:r>
              <a:rPr kern="0" spc="-73" dirty="0">
                <a:solidFill>
                  <a:sysClr val="windowText" lastClr="000000"/>
                </a:solidFill>
                <a:latin typeface="Trebuchet MS"/>
                <a:cs typeface="Trebuchet MS"/>
              </a:rPr>
              <a:t> </a:t>
            </a:r>
            <a:r>
              <a:rPr kern="0" spc="200" dirty="0">
                <a:solidFill>
                  <a:sysClr val="windowText" lastClr="000000"/>
                </a:solidFill>
                <a:latin typeface="Trebuchet MS"/>
                <a:cs typeface="Trebuchet MS"/>
              </a:rPr>
              <a:t>patronales</a:t>
            </a:r>
            <a:r>
              <a:rPr kern="0" spc="917" dirty="0">
                <a:solidFill>
                  <a:sysClr val="windowText" lastClr="000000"/>
                </a:solidFill>
                <a:latin typeface="Trebuchet MS"/>
                <a:cs typeface="Trebuchet MS"/>
              </a:rPr>
              <a:t> </a:t>
            </a:r>
            <a:r>
              <a:rPr kern="0" spc="193" dirty="0">
                <a:solidFill>
                  <a:sysClr val="windowText" lastClr="000000"/>
                </a:solidFill>
                <a:latin typeface="Trebuchet MS"/>
                <a:cs typeface="Trebuchet MS"/>
              </a:rPr>
              <a:t>que</a:t>
            </a:r>
            <a:r>
              <a:rPr kern="0" spc="917" dirty="0">
                <a:solidFill>
                  <a:sysClr val="windowText" lastClr="000000"/>
                </a:solidFill>
                <a:latin typeface="Trebuchet MS"/>
                <a:cs typeface="Trebuchet MS"/>
              </a:rPr>
              <a:t> </a:t>
            </a:r>
            <a:r>
              <a:rPr kern="0" spc="160" dirty="0">
                <a:solidFill>
                  <a:sysClr val="windowText" lastClr="000000"/>
                </a:solidFill>
                <a:latin typeface="Trebuchet MS"/>
                <a:cs typeface="Trebuchet MS"/>
              </a:rPr>
              <a:t>se</a:t>
            </a:r>
            <a:r>
              <a:rPr kern="0" spc="917" dirty="0">
                <a:solidFill>
                  <a:sysClr val="windowText" lastClr="000000"/>
                </a:solidFill>
                <a:latin typeface="Trebuchet MS"/>
                <a:cs typeface="Trebuchet MS"/>
              </a:rPr>
              <a:t> </a:t>
            </a:r>
            <a:r>
              <a:rPr kern="0" spc="193" dirty="0">
                <a:solidFill>
                  <a:sysClr val="windowText" lastClr="000000"/>
                </a:solidFill>
                <a:latin typeface="Trebuchet MS"/>
                <a:cs typeface="Trebuchet MS"/>
              </a:rPr>
              <a:t>enterarán</a:t>
            </a:r>
            <a:r>
              <a:rPr kern="0" spc="917" dirty="0">
                <a:solidFill>
                  <a:sysClr val="windowText" lastClr="000000"/>
                </a:solidFill>
                <a:latin typeface="Trebuchet MS"/>
                <a:cs typeface="Trebuchet MS"/>
              </a:rPr>
              <a:t> </a:t>
            </a:r>
            <a:r>
              <a:rPr kern="0" spc="73" dirty="0">
                <a:solidFill>
                  <a:sysClr val="windowText" lastClr="000000"/>
                </a:solidFill>
                <a:latin typeface="Trebuchet MS"/>
                <a:cs typeface="Trebuchet MS"/>
              </a:rPr>
              <a:t>al</a:t>
            </a:r>
            <a:r>
              <a:rPr kern="0" spc="917" dirty="0">
                <a:solidFill>
                  <a:sysClr val="windowText" lastClr="000000"/>
                </a:solidFill>
                <a:latin typeface="Trebuchet MS"/>
                <a:cs typeface="Trebuchet MS"/>
              </a:rPr>
              <a:t> </a:t>
            </a:r>
            <a:r>
              <a:rPr kern="0" spc="207" dirty="0">
                <a:solidFill>
                  <a:sysClr val="windowText" lastClr="000000"/>
                </a:solidFill>
                <a:latin typeface="Trebuchet MS"/>
                <a:cs typeface="Trebuchet MS"/>
              </a:rPr>
              <a:t>IMSS,</a:t>
            </a:r>
            <a:r>
              <a:rPr kern="0" spc="917" dirty="0">
                <a:solidFill>
                  <a:sysClr val="windowText" lastClr="000000"/>
                </a:solidFill>
                <a:latin typeface="Trebuchet MS"/>
                <a:cs typeface="Trebuchet MS"/>
              </a:rPr>
              <a:t> </a:t>
            </a:r>
            <a:r>
              <a:rPr kern="0" spc="-133" dirty="0">
                <a:solidFill>
                  <a:sysClr val="windowText" lastClr="000000"/>
                </a:solidFill>
                <a:latin typeface="Trebuchet MS"/>
                <a:cs typeface="Trebuchet MS"/>
              </a:rPr>
              <a:t>(</a:t>
            </a:r>
            <a:r>
              <a:rPr kern="0" spc="-367" dirty="0">
                <a:solidFill>
                  <a:sysClr val="windowText" lastClr="000000"/>
                </a:solidFill>
                <a:latin typeface="Trebuchet MS"/>
                <a:cs typeface="Trebuchet MS"/>
              </a:rPr>
              <a:t> </a:t>
            </a:r>
            <a:r>
              <a:rPr kern="0" spc="7" dirty="0">
                <a:solidFill>
                  <a:sysClr val="windowText" lastClr="000000"/>
                </a:solidFill>
                <a:latin typeface="Trebuchet MS"/>
                <a:cs typeface="Trebuchet MS"/>
              </a:rPr>
              <a:t>E.</a:t>
            </a:r>
            <a:r>
              <a:rPr kern="0" spc="-367" dirty="0">
                <a:solidFill>
                  <a:sysClr val="windowText" lastClr="000000"/>
                </a:solidFill>
                <a:latin typeface="Trebuchet MS"/>
                <a:cs typeface="Trebuchet MS"/>
              </a:rPr>
              <a:t> </a:t>
            </a:r>
            <a:r>
              <a:rPr kern="0" spc="7" dirty="0">
                <a:solidFill>
                  <a:sysClr val="windowText" lastClr="000000"/>
                </a:solidFill>
                <a:latin typeface="Trebuchet MS"/>
                <a:cs typeface="Trebuchet MS"/>
              </a:rPr>
              <a:t>y</a:t>
            </a:r>
            <a:r>
              <a:rPr kern="0" spc="917" dirty="0">
                <a:solidFill>
                  <a:sysClr val="windowText" lastClr="000000"/>
                </a:solidFill>
                <a:latin typeface="Trebuchet MS"/>
                <a:cs typeface="Trebuchet MS"/>
              </a:rPr>
              <a:t> </a:t>
            </a:r>
            <a:r>
              <a:rPr kern="0" spc="93" dirty="0">
                <a:solidFill>
                  <a:sysClr val="windowText" lastClr="000000"/>
                </a:solidFill>
                <a:latin typeface="Trebuchet MS"/>
                <a:cs typeface="Trebuchet MS"/>
              </a:rPr>
              <a:t>M.,</a:t>
            </a:r>
            <a:r>
              <a:rPr kern="0" spc="917" dirty="0">
                <a:solidFill>
                  <a:sysClr val="windowText" lastClr="000000"/>
                </a:solidFill>
                <a:latin typeface="Trebuchet MS"/>
                <a:cs typeface="Trebuchet MS"/>
              </a:rPr>
              <a:t> </a:t>
            </a:r>
            <a:r>
              <a:rPr kern="0" spc="20" dirty="0">
                <a:solidFill>
                  <a:sysClr val="windowText" lastClr="000000"/>
                </a:solidFill>
                <a:latin typeface="Trebuchet MS"/>
                <a:cs typeface="Trebuchet MS"/>
              </a:rPr>
              <a:t>R.</a:t>
            </a:r>
            <a:r>
              <a:rPr kern="0" spc="-367" dirty="0">
                <a:solidFill>
                  <a:sysClr val="windowText" lastClr="000000"/>
                </a:solidFill>
                <a:latin typeface="Trebuchet MS"/>
                <a:cs typeface="Trebuchet MS"/>
              </a:rPr>
              <a:t> </a:t>
            </a:r>
            <a:r>
              <a:rPr kern="0" spc="-37" dirty="0">
                <a:solidFill>
                  <a:sysClr val="windowText" lastClr="000000"/>
                </a:solidFill>
                <a:latin typeface="Trebuchet MS"/>
                <a:cs typeface="Trebuchet MS"/>
              </a:rPr>
              <a:t>T.,</a:t>
            </a:r>
            <a:r>
              <a:rPr kern="0" spc="917" dirty="0">
                <a:solidFill>
                  <a:sysClr val="windowText" lastClr="000000"/>
                </a:solidFill>
                <a:latin typeface="Trebuchet MS"/>
                <a:cs typeface="Trebuchet MS"/>
              </a:rPr>
              <a:t> </a:t>
            </a:r>
            <a:r>
              <a:rPr kern="0" dirty="0">
                <a:solidFill>
                  <a:sysClr val="windowText" lastClr="000000"/>
                </a:solidFill>
                <a:latin typeface="Trebuchet MS"/>
                <a:cs typeface="Trebuchet MS"/>
              </a:rPr>
              <a:t>I</a:t>
            </a:r>
            <a:r>
              <a:rPr kern="0" spc="917" dirty="0">
                <a:solidFill>
                  <a:sysClr val="windowText" lastClr="000000"/>
                </a:solidFill>
                <a:latin typeface="Trebuchet MS"/>
                <a:cs typeface="Trebuchet MS"/>
              </a:rPr>
              <a:t> </a:t>
            </a:r>
            <a:r>
              <a:rPr kern="0" spc="7" dirty="0">
                <a:solidFill>
                  <a:sysClr val="windowText" lastClr="000000"/>
                </a:solidFill>
                <a:latin typeface="Trebuchet MS"/>
                <a:cs typeface="Trebuchet MS"/>
              </a:rPr>
              <a:t>y</a:t>
            </a:r>
            <a:r>
              <a:rPr kern="0" spc="917" dirty="0">
                <a:solidFill>
                  <a:sysClr val="windowText" lastClr="000000"/>
                </a:solidFill>
                <a:latin typeface="Trebuchet MS"/>
                <a:cs typeface="Trebuchet MS"/>
              </a:rPr>
              <a:t> </a:t>
            </a:r>
            <a:r>
              <a:rPr kern="0" spc="-17" dirty="0">
                <a:solidFill>
                  <a:sysClr val="windowText" lastClr="000000"/>
                </a:solidFill>
                <a:latin typeface="Trebuchet MS"/>
                <a:cs typeface="Trebuchet MS"/>
              </a:rPr>
              <a:t>V,</a:t>
            </a:r>
            <a:r>
              <a:rPr kern="0" spc="917" dirty="0">
                <a:solidFill>
                  <a:sysClr val="windowText" lastClr="000000"/>
                </a:solidFill>
                <a:latin typeface="Trebuchet MS"/>
                <a:cs typeface="Trebuchet MS"/>
              </a:rPr>
              <a:t> </a:t>
            </a:r>
            <a:r>
              <a:rPr kern="0" spc="37" dirty="0">
                <a:solidFill>
                  <a:sysClr val="windowText" lastClr="000000"/>
                </a:solidFill>
                <a:latin typeface="Trebuchet MS"/>
                <a:cs typeface="Trebuchet MS"/>
              </a:rPr>
              <a:t>G.</a:t>
            </a:r>
            <a:r>
              <a:rPr kern="0" spc="917" dirty="0">
                <a:solidFill>
                  <a:sysClr val="windowText" lastClr="000000"/>
                </a:solidFill>
                <a:latin typeface="Trebuchet MS"/>
                <a:cs typeface="Trebuchet MS"/>
              </a:rPr>
              <a:t> </a:t>
            </a:r>
            <a:r>
              <a:rPr kern="0" spc="7" dirty="0">
                <a:solidFill>
                  <a:sysClr val="windowText" lastClr="000000"/>
                </a:solidFill>
                <a:latin typeface="Trebuchet MS"/>
                <a:cs typeface="Trebuchet MS"/>
              </a:rPr>
              <a:t>y</a:t>
            </a:r>
            <a:r>
              <a:rPr kern="0" spc="917" dirty="0">
                <a:solidFill>
                  <a:sysClr val="windowText" lastClr="000000"/>
                </a:solidFill>
                <a:latin typeface="Trebuchet MS"/>
                <a:cs typeface="Trebuchet MS"/>
              </a:rPr>
              <a:t> </a:t>
            </a:r>
            <a:r>
              <a:rPr kern="0" spc="90" dirty="0">
                <a:solidFill>
                  <a:sysClr val="windowText" lastClr="000000"/>
                </a:solidFill>
                <a:latin typeface="Trebuchet MS"/>
                <a:cs typeface="Trebuchet MS"/>
              </a:rPr>
              <a:t>PS),</a:t>
            </a:r>
            <a:r>
              <a:rPr kern="0" spc="917" dirty="0">
                <a:solidFill>
                  <a:sysClr val="windowText" lastClr="000000"/>
                </a:solidFill>
                <a:latin typeface="Trebuchet MS"/>
                <a:cs typeface="Trebuchet MS"/>
              </a:rPr>
              <a:t> </a:t>
            </a:r>
            <a:r>
              <a:rPr kern="0" spc="73" dirty="0">
                <a:solidFill>
                  <a:sysClr val="windowText" lastClr="000000"/>
                </a:solidFill>
                <a:latin typeface="Trebuchet MS"/>
                <a:cs typeface="Trebuchet MS"/>
              </a:rPr>
              <a:t>al</a:t>
            </a:r>
            <a:r>
              <a:rPr kern="0" spc="917" dirty="0">
                <a:solidFill>
                  <a:sysClr val="windowText" lastClr="000000"/>
                </a:solidFill>
                <a:latin typeface="Trebuchet MS"/>
                <a:cs typeface="Trebuchet MS"/>
              </a:rPr>
              <a:t> </a:t>
            </a:r>
            <a:r>
              <a:rPr kern="0" spc="160" dirty="0">
                <a:solidFill>
                  <a:sysClr val="windowText" lastClr="000000"/>
                </a:solidFill>
                <a:latin typeface="Trebuchet MS"/>
                <a:cs typeface="Trebuchet MS"/>
              </a:rPr>
              <a:t>igual</a:t>
            </a:r>
            <a:r>
              <a:rPr kern="0" spc="917" dirty="0">
                <a:solidFill>
                  <a:sysClr val="windowText" lastClr="000000"/>
                </a:solidFill>
                <a:latin typeface="Trebuchet MS"/>
                <a:cs typeface="Trebuchet MS"/>
              </a:rPr>
              <a:t> </a:t>
            </a:r>
            <a:r>
              <a:rPr kern="0" spc="193" dirty="0">
                <a:solidFill>
                  <a:sysClr val="windowText" lastClr="000000"/>
                </a:solidFill>
                <a:latin typeface="Trebuchet MS"/>
                <a:cs typeface="Trebuchet MS"/>
              </a:rPr>
              <a:t>que</a:t>
            </a:r>
            <a:r>
              <a:rPr kern="0" spc="917" dirty="0">
                <a:solidFill>
                  <a:sysClr val="windowText" lastClr="000000"/>
                </a:solidFill>
                <a:latin typeface="Trebuchet MS"/>
                <a:cs typeface="Trebuchet MS"/>
              </a:rPr>
              <a:t> </a:t>
            </a:r>
            <a:r>
              <a:rPr kern="0" spc="150" dirty="0">
                <a:solidFill>
                  <a:sysClr val="windowText" lastClr="000000"/>
                </a:solidFill>
                <a:latin typeface="Trebuchet MS"/>
                <a:cs typeface="Trebuchet MS"/>
              </a:rPr>
              <a:t>las</a:t>
            </a:r>
            <a:r>
              <a:rPr kern="0" spc="97" dirty="0">
                <a:solidFill>
                  <a:sysClr val="windowText" lastClr="000000"/>
                </a:solidFill>
                <a:latin typeface="Trebuchet MS"/>
                <a:cs typeface="Trebuchet MS"/>
              </a:rPr>
              <a:t> </a:t>
            </a:r>
            <a:r>
              <a:rPr kern="0" spc="207" dirty="0">
                <a:solidFill>
                  <a:sysClr val="windowText" lastClr="000000"/>
                </a:solidFill>
                <a:latin typeface="Trebuchet MS"/>
                <a:cs typeface="Trebuchet MS"/>
              </a:rPr>
              <a:t>Aportaciones</a:t>
            </a:r>
            <a:r>
              <a:rPr kern="0" spc="273" dirty="0">
                <a:solidFill>
                  <a:sysClr val="windowText" lastClr="000000"/>
                </a:solidFill>
                <a:latin typeface="Trebuchet MS"/>
                <a:cs typeface="Trebuchet MS"/>
              </a:rPr>
              <a:t> </a:t>
            </a:r>
            <a:r>
              <a:rPr kern="0" spc="7" dirty="0">
                <a:solidFill>
                  <a:sysClr val="windowText" lastClr="000000"/>
                </a:solidFill>
                <a:latin typeface="Trebuchet MS"/>
                <a:cs typeface="Trebuchet MS"/>
              </a:rPr>
              <a:t>y</a:t>
            </a:r>
            <a:r>
              <a:rPr kern="0" spc="273" dirty="0">
                <a:solidFill>
                  <a:sysClr val="windowText" lastClr="000000"/>
                </a:solidFill>
                <a:latin typeface="Trebuchet MS"/>
                <a:cs typeface="Trebuchet MS"/>
              </a:rPr>
              <a:t> </a:t>
            </a:r>
            <a:r>
              <a:rPr kern="0" spc="200" dirty="0">
                <a:solidFill>
                  <a:sysClr val="windowText" lastClr="000000"/>
                </a:solidFill>
                <a:latin typeface="Trebuchet MS"/>
                <a:cs typeface="Trebuchet MS"/>
              </a:rPr>
              <a:t>Amortizaciones</a:t>
            </a:r>
            <a:r>
              <a:rPr kern="0" spc="273" dirty="0">
                <a:solidFill>
                  <a:sysClr val="windowText" lastClr="000000"/>
                </a:solidFill>
                <a:latin typeface="Trebuchet MS"/>
                <a:cs typeface="Trebuchet MS"/>
              </a:rPr>
              <a:t> </a:t>
            </a:r>
            <a:r>
              <a:rPr kern="0" spc="193" dirty="0">
                <a:solidFill>
                  <a:sysClr val="windowText" lastClr="000000"/>
                </a:solidFill>
                <a:latin typeface="Trebuchet MS"/>
                <a:cs typeface="Trebuchet MS"/>
              </a:rPr>
              <a:t>que</a:t>
            </a:r>
            <a:r>
              <a:rPr kern="0" spc="273" dirty="0">
                <a:solidFill>
                  <a:sysClr val="windowText" lastClr="000000"/>
                </a:solidFill>
                <a:latin typeface="Trebuchet MS"/>
                <a:cs typeface="Trebuchet MS"/>
              </a:rPr>
              <a:t> </a:t>
            </a:r>
            <a:r>
              <a:rPr kern="0" spc="160" dirty="0">
                <a:solidFill>
                  <a:sysClr val="windowText" lastClr="000000"/>
                </a:solidFill>
                <a:latin typeface="Trebuchet MS"/>
                <a:cs typeface="Trebuchet MS"/>
              </a:rPr>
              <a:t>se</a:t>
            </a:r>
            <a:r>
              <a:rPr kern="0" spc="273" dirty="0">
                <a:solidFill>
                  <a:sysClr val="windowText" lastClr="000000"/>
                </a:solidFill>
                <a:latin typeface="Trebuchet MS"/>
                <a:cs typeface="Trebuchet MS"/>
              </a:rPr>
              <a:t> </a:t>
            </a:r>
            <a:r>
              <a:rPr kern="0" spc="157" dirty="0">
                <a:solidFill>
                  <a:sysClr val="windowText" lastClr="000000"/>
                </a:solidFill>
                <a:latin typeface="Trebuchet MS"/>
                <a:cs typeface="Trebuchet MS"/>
              </a:rPr>
              <a:t>realicen</a:t>
            </a:r>
            <a:r>
              <a:rPr kern="0" spc="273" dirty="0">
                <a:solidFill>
                  <a:sysClr val="windowText" lastClr="000000"/>
                </a:solidFill>
                <a:latin typeface="Trebuchet MS"/>
                <a:cs typeface="Trebuchet MS"/>
              </a:rPr>
              <a:t> </a:t>
            </a:r>
            <a:r>
              <a:rPr kern="0" spc="73" dirty="0">
                <a:solidFill>
                  <a:sysClr val="windowText" lastClr="000000"/>
                </a:solidFill>
                <a:latin typeface="Trebuchet MS"/>
                <a:cs typeface="Trebuchet MS"/>
              </a:rPr>
              <a:t>al</a:t>
            </a:r>
            <a:r>
              <a:rPr kern="0" spc="273" dirty="0">
                <a:solidFill>
                  <a:sysClr val="windowText" lastClr="000000"/>
                </a:solidFill>
                <a:latin typeface="Trebuchet MS"/>
                <a:cs typeface="Trebuchet MS"/>
              </a:rPr>
              <a:t> </a:t>
            </a:r>
            <a:r>
              <a:rPr kern="0" spc="220" dirty="0">
                <a:solidFill>
                  <a:sysClr val="windowText" lastClr="000000"/>
                </a:solidFill>
                <a:latin typeface="Trebuchet MS"/>
                <a:cs typeface="Trebuchet MS"/>
              </a:rPr>
              <a:t>INFONAVIT</a:t>
            </a:r>
            <a:r>
              <a:rPr kern="0" spc="273" dirty="0">
                <a:solidFill>
                  <a:sysClr val="windowText" lastClr="000000"/>
                </a:solidFill>
                <a:latin typeface="Trebuchet MS"/>
                <a:cs typeface="Trebuchet MS"/>
              </a:rPr>
              <a:t> </a:t>
            </a:r>
            <a:r>
              <a:rPr kern="0" spc="7" dirty="0">
                <a:solidFill>
                  <a:sysClr val="windowText" lastClr="000000"/>
                </a:solidFill>
                <a:latin typeface="Trebuchet MS"/>
                <a:cs typeface="Trebuchet MS"/>
              </a:rPr>
              <a:t>y</a:t>
            </a:r>
            <a:r>
              <a:rPr kern="0" spc="273" dirty="0">
                <a:solidFill>
                  <a:sysClr val="windowText" lastClr="000000"/>
                </a:solidFill>
                <a:latin typeface="Trebuchet MS"/>
                <a:cs typeface="Trebuchet MS"/>
              </a:rPr>
              <a:t> </a:t>
            </a:r>
            <a:r>
              <a:rPr kern="0" spc="169" dirty="0">
                <a:solidFill>
                  <a:sysClr val="windowText" lastClr="000000"/>
                </a:solidFill>
                <a:latin typeface="Trebuchet MS"/>
                <a:cs typeface="Trebuchet MS"/>
              </a:rPr>
              <a:t>los</a:t>
            </a:r>
            <a:r>
              <a:rPr kern="0" spc="273" dirty="0">
                <a:solidFill>
                  <a:sysClr val="windowText" lastClr="000000"/>
                </a:solidFill>
                <a:latin typeface="Trebuchet MS"/>
                <a:cs typeface="Trebuchet MS"/>
              </a:rPr>
              <a:t> </a:t>
            </a:r>
            <a:r>
              <a:rPr kern="0" spc="233" dirty="0">
                <a:solidFill>
                  <a:sysClr val="windowText" lastClr="000000"/>
                </a:solidFill>
                <a:latin typeface="Trebuchet MS"/>
                <a:cs typeface="Trebuchet MS"/>
              </a:rPr>
              <a:t>pagos</a:t>
            </a:r>
            <a:r>
              <a:rPr kern="0" spc="273" dirty="0">
                <a:solidFill>
                  <a:sysClr val="windowText" lastClr="000000"/>
                </a:solidFill>
                <a:latin typeface="Trebuchet MS"/>
                <a:cs typeface="Trebuchet MS"/>
              </a:rPr>
              <a:t> </a:t>
            </a:r>
            <a:r>
              <a:rPr kern="0" spc="143" dirty="0">
                <a:solidFill>
                  <a:sysClr val="windowText" lastClr="000000"/>
                </a:solidFill>
                <a:latin typeface="Trebuchet MS"/>
                <a:cs typeface="Trebuchet MS"/>
              </a:rPr>
              <a:t>de</a:t>
            </a:r>
            <a:r>
              <a:rPr kern="0" spc="273" dirty="0">
                <a:solidFill>
                  <a:sysClr val="windowText" lastClr="000000"/>
                </a:solidFill>
                <a:latin typeface="Trebuchet MS"/>
                <a:cs typeface="Trebuchet MS"/>
              </a:rPr>
              <a:t> </a:t>
            </a:r>
            <a:r>
              <a:rPr kern="0" spc="110" dirty="0">
                <a:solidFill>
                  <a:sysClr val="windowText" lastClr="000000"/>
                </a:solidFill>
                <a:latin typeface="Trebuchet MS"/>
                <a:cs typeface="Trebuchet MS"/>
              </a:rPr>
              <a:t>RCV.</a:t>
            </a:r>
            <a:endParaRPr kern="0">
              <a:solidFill>
                <a:sysClr val="windowText" lastClr="000000"/>
              </a:solidFill>
              <a:latin typeface="Trebuchet MS"/>
              <a:cs typeface="Trebuchet MS"/>
            </a:endParaRPr>
          </a:p>
          <a:p>
            <a:pPr defTabSz="609630">
              <a:spcBef>
                <a:spcPts val="360"/>
              </a:spcBef>
            </a:pPr>
            <a:endParaRPr kern="0">
              <a:solidFill>
                <a:sysClr val="windowText" lastClr="000000"/>
              </a:solidFill>
              <a:latin typeface="Trebuchet MS"/>
              <a:cs typeface="Trebuchet MS"/>
            </a:endParaRPr>
          </a:p>
          <a:p>
            <a:pPr marL="8467" marR="3387" algn="just" defTabSz="609630">
              <a:lnSpc>
                <a:spcPct val="113399"/>
              </a:lnSpc>
            </a:pPr>
            <a:r>
              <a:rPr kern="0" spc="160" dirty="0">
                <a:solidFill>
                  <a:sysClr val="windowText" lastClr="000000"/>
                </a:solidFill>
                <a:latin typeface="Trebuchet MS"/>
                <a:cs typeface="Trebuchet MS"/>
              </a:rPr>
              <a:t>En</a:t>
            </a:r>
            <a:r>
              <a:rPr kern="0" spc="-7" dirty="0">
                <a:solidFill>
                  <a:sysClr val="windowText" lastClr="000000"/>
                </a:solidFill>
                <a:latin typeface="Trebuchet MS"/>
                <a:cs typeface="Trebuchet MS"/>
              </a:rPr>
              <a:t>  </a:t>
            </a:r>
            <a:r>
              <a:rPr kern="0" spc="150" dirty="0">
                <a:solidFill>
                  <a:sysClr val="windowText" lastClr="000000"/>
                </a:solidFill>
                <a:latin typeface="Trebuchet MS"/>
                <a:cs typeface="Trebuchet MS"/>
              </a:rPr>
              <a:t>este</a:t>
            </a:r>
            <a:r>
              <a:rPr kern="0" spc="-7" dirty="0">
                <a:solidFill>
                  <a:sysClr val="windowText" lastClr="000000"/>
                </a:solidFill>
                <a:latin typeface="Trebuchet MS"/>
                <a:cs typeface="Trebuchet MS"/>
              </a:rPr>
              <a:t>  </a:t>
            </a:r>
            <a:r>
              <a:rPr kern="0" spc="233" dirty="0">
                <a:solidFill>
                  <a:sysClr val="windowText" lastClr="000000"/>
                </a:solidFill>
                <a:latin typeface="Trebuchet MS"/>
                <a:cs typeface="Trebuchet MS"/>
              </a:rPr>
              <a:t>módulo</a:t>
            </a:r>
            <a:r>
              <a:rPr kern="0" spc="-3" dirty="0">
                <a:solidFill>
                  <a:sysClr val="windowText" lastClr="000000"/>
                </a:solidFill>
                <a:latin typeface="Trebuchet MS"/>
                <a:cs typeface="Trebuchet MS"/>
              </a:rPr>
              <a:t>  </a:t>
            </a:r>
            <a:r>
              <a:rPr kern="0" spc="160" dirty="0">
                <a:solidFill>
                  <a:sysClr val="windowText" lastClr="000000"/>
                </a:solidFill>
                <a:latin typeface="Trebuchet MS"/>
                <a:cs typeface="Trebuchet MS"/>
              </a:rPr>
              <a:t>se</a:t>
            </a:r>
            <a:r>
              <a:rPr kern="0" spc="-7" dirty="0">
                <a:solidFill>
                  <a:sysClr val="windowText" lastClr="000000"/>
                </a:solidFill>
                <a:latin typeface="Trebuchet MS"/>
                <a:cs typeface="Trebuchet MS"/>
              </a:rPr>
              <a:t>  </a:t>
            </a:r>
            <a:r>
              <a:rPr kern="0" spc="177" dirty="0">
                <a:solidFill>
                  <a:sysClr val="windowText" lastClr="000000"/>
                </a:solidFill>
                <a:latin typeface="Trebuchet MS"/>
                <a:cs typeface="Trebuchet MS"/>
              </a:rPr>
              <a:t>analizará</a:t>
            </a:r>
            <a:r>
              <a:rPr kern="0" spc="-7" dirty="0">
                <a:solidFill>
                  <a:sysClr val="windowText" lastClr="000000"/>
                </a:solidFill>
                <a:latin typeface="Trebuchet MS"/>
                <a:cs typeface="Trebuchet MS"/>
              </a:rPr>
              <a:t>  </a:t>
            </a:r>
            <a:r>
              <a:rPr kern="0" spc="53" dirty="0">
                <a:solidFill>
                  <a:sysClr val="windowText" lastClr="000000"/>
                </a:solidFill>
                <a:latin typeface="Trebuchet MS"/>
                <a:cs typeface="Trebuchet MS"/>
              </a:rPr>
              <a:t>el</a:t>
            </a:r>
            <a:r>
              <a:rPr kern="0" spc="-3" dirty="0">
                <a:solidFill>
                  <a:sysClr val="windowText" lastClr="000000"/>
                </a:solidFill>
                <a:latin typeface="Trebuchet MS"/>
                <a:cs typeface="Trebuchet MS"/>
              </a:rPr>
              <a:t>  </a:t>
            </a:r>
            <a:r>
              <a:rPr kern="0" spc="207" dirty="0">
                <a:solidFill>
                  <a:sysClr val="windowText" lastClr="000000"/>
                </a:solidFill>
                <a:latin typeface="Trebuchet MS"/>
                <a:cs typeface="Trebuchet MS"/>
              </a:rPr>
              <a:t>funcionamiento</a:t>
            </a:r>
            <a:r>
              <a:rPr kern="0" spc="-7" dirty="0">
                <a:solidFill>
                  <a:sysClr val="windowText" lastClr="000000"/>
                </a:solidFill>
                <a:latin typeface="Trebuchet MS"/>
                <a:cs typeface="Trebuchet MS"/>
              </a:rPr>
              <a:t>  </a:t>
            </a:r>
            <a:r>
              <a:rPr kern="0" spc="143" dirty="0">
                <a:solidFill>
                  <a:sysClr val="windowText" lastClr="000000"/>
                </a:solidFill>
                <a:latin typeface="Trebuchet MS"/>
                <a:cs typeface="Trebuchet MS"/>
              </a:rPr>
              <a:t>de</a:t>
            </a:r>
            <a:r>
              <a:rPr kern="0" spc="-3" dirty="0">
                <a:solidFill>
                  <a:sysClr val="windowText" lastClr="000000"/>
                </a:solidFill>
                <a:latin typeface="Trebuchet MS"/>
                <a:cs typeface="Trebuchet MS"/>
              </a:rPr>
              <a:t>  </a:t>
            </a:r>
            <a:r>
              <a:rPr kern="0" spc="187" dirty="0">
                <a:solidFill>
                  <a:sysClr val="windowText" lastClr="000000"/>
                </a:solidFill>
                <a:latin typeface="Trebuchet MS"/>
                <a:cs typeface="Trebuchet MS"/>
              </a:rPr>
              <a:t>pagos,</a:t>
            </a:r>
            <a:r>
              <a:rPr kern="0" spc="-7" dirty="0">
                <a:solidFill>
                  <a:sysClr val="windowText" lastClr="000000"/>
                </a:solidFill>
                <a:latin typeface="Trebuchet MS"/>
                <a:cs typeface="Trebuchet MS"/>
              </a:rPr>
              <a:t>  </a:t>
            </a:r>
            <a:r>
              <a:rPr kern="0" spc="187" dirty="0">
                <a:solidFill>
                  <a:sysClr val="windowText" lastClr="000000"/>
                </a:solidFill>
                <a:latin typeface="Trebuchet MS"/>
                <a:cs typeface="Trebuchet MS"/>
              </a:rPr>
              <a:t>primeramente,</a:t>
            </a:r>
            <a:r>
              <a:rPr kern="0" spc="-7" dirty="0">
                <a:solidFill>
                  <a:sysClr val="windowText" lastClr="000000"/>
                </a:solidFill>
                <a:latin typeface="Trebuchet MS"/>
                <a:cs typeface="Trebuchet MS"/>
              </a:rPr>
              <a:t>  </a:t>
            </a:r>
            <a:r>
              <a:rPr kern="0" spc="220" dirty="0">
                <a:solidFill>
                  <a:sysClr val="windowText" lastClr="000000"/>
                </a:solidFill>
                <a:latin typeface="Trebuchet MS"/>
                <a:cs typeface="Trebuchet MS"/>
              </a:rPr>
              <a:t>cuando</a:t>
            </a:r>
            <a:r>
              <a:rPr kern="0" spc="-3" dirty="0">
                <a:solidFill>
                  <a:sysClr val="windowText" lastClr="000000"/>
                </a:solidFill>
                <a:latin typeface="Trebuchet MS"/>
                <a:cs typeface="Trebuchet MS"/>
              </a:rPr>
              <a:t>  </a:t>
            </a:r>
            <a:r>
              <a:rPr kern="0" spc="160" dirty="0">
                <a:solidFill>
                  <a:sysClr val="windowText" lastClr="000000"/>
                </a:solidFill>
                <a:latin typeface="Trebuchet MS"/>
                <a:cs typeface="Trebuchet MS"/>
              </a:rPr>
              <a:t>se</a:t>
            </a:r>
            <a:r>
              <a:rPr kern="0" spc="-7" dirty="0">
                <a:solidFill>
                  <a:sysClr val="windowText" lastClr="000000"/>
                </a:solidFill>
                <a:latin typeface="Trebuchet MS"/>
                <a:cs typeface="Trebuchet MS"/>
              </a:rPr>
              <a:t>  </a:t>
            </a:r>
            <a:r>
              <a:rPr kern="0" spc="153" dirty="0">
                <a:solidFill>
                  <a:sysClr val="windowText" lastClr="000000"/>
                </a:solidFill>
                <a:latin typeface="Trebuchet MS"/>
                <a:cs typeface="Trebuchet MS"/>
              </a:rPr>
              <a:t>hace </a:t>
            </a:r>
            <a:r>
              <a:rPr kern="0" spc="193" dirty="0">
                <a:solidFill>
                  <a:sysClr val="windowText" lastClr="000000"/>
                </a:solidFill>
                <a:latin typeface="Trebuchet MS"/>
                <a:cs typeface="Trebuchet MS"/>
              </a:rPr>
              <a:t>dentro</a:t>
            </a:r>
            <a:r>
              <a:rPr kern="0" spc="33" dirty="0">
                <a:solidFill>
                  <a:sysClr val="windowText" lastClr="000000"/>
                </a:solidFill>
                <a:latin typeface="Trebuchet MS"/>
                <a:cs typeface="Trebuchet MS"/>
              </a:rPr>
              <a:t>  </a:t>
            </a:r>
            <a:r>
              <a:rPr kern="0" spc="143" dirty="0">
                <a:solidFill>
                  <a:sysClr val="windowText" lastClr="000000"/>
                </a:solidFill>
                <a:latin typeface="Trebuchet MS"/>
                <a:cs typeface="Trebuchet MS"/>
              </a:rPr>
              <a:t>de</a:t>
            </a:r>
            <a:r>
              <a:rPr kern="0" spc="33" dirty="0">
                <a:solidFill>
                  <a:sysClr val="windowText" lastClr="000000"/>
                </a:solidFill>
                <a:latin typeface="Trebuchet MS"/>
                <a:cs typeface="Trebuchet MS"/>
              </a:rPr>
              <a:t>  </a:t>
            </a:r>
            <a:r>
              <a:rPr kern="0" spc="169" dirty="0">
                <a:solidFill>
                  <a:sysClr val="windowText" lastClr="000000"/>
                </a:solidFill>
                <a:latin typeface="Trebuchet MS"/>
                <a:cs typeface="Trebuchet MS"/>
              </a:rPr>
              <a:t>los</a:t>
            </a:r>
            <a:r>
              <a:rPr kern="0" spc="37" dirty="0">
                <a:solidFill>
                  <a:sysClr val="windowText" lastClr="000000"/>
                </a:solidFill>
                <a:latin typeface="Trebuchet MS"/>
                <a:cs typeface="Trebuchet MS"/>
              </a:rPr>
              <a:t>  </a:t>
            </a:r>
            <a:r>
              <a:rPr kern="0" spc="193" dirty="0">
                <a:solidFill>
                  <a:sysClr val="windowText" lastClr="000000"/>
                </a:solidFill>
                <a:latin typeface="Trebuchet MS"/>
                <a:cs typeface="Trebuchet MS"/>
              </a:rPr>
              <a:t>plazos</a:t>
            </a:r>
            <a:r>
              <a:rPr kern="0" spc="33" dirty="0">
                <a:solidFill>
                  <a:sysClr val="windowText" lastClr="000000"/>
                </a:solidFill>
                <a:latin typeface="Trebuchet MS"/>
                <a:cs typeface="Trebuchet MS"/>
              </a:rPr>
              <a:t>  </a:t>
            </a:r>
            <a:r>
              <a:rPr kern="0" spc="190" dirty="0">
                <a:solidFill>
                  <a:sysClr val="windowText" lastClr="000000"/>
                </a:solidFill>
                <a:latin typeface="Trebuchet MS"/>
                <a:cs typeface="Trebuchet MS"/>
              </a:rPr>
              <a:t>establecidos</a:t>
            </a:r>
            <a:r>
              <a:rPr kern="0" spc="33" dirty="0">
                <a:solidFill>
                  <a:sysClr val="windowText" lastClr="000000"/>
                </a:solidFill>
                <a:latin typeface="Trebuchet MS"/>
                <a:cs typeface="Trebuchet MS"/>
              </a:rPr>
              <a:t>  </a:t>
            </a:r>
            <a:r>
              <a:rPr kern="0" spc="153" dirty="0">
                <a:solidFill>
                  <a:sysClr val="windowText" lastClr="000000"/>
                </a:solidFill>
                <a:latin typeface="Trebuchet MS"/>
                <a:cs typeface="Trebuchet MS"/>
              </a:rPr>
              <a:t>en</a:t>
            </a:r>
            <a:r>
              <a:rPr kern="0" spc="37" dirty="0">
                <a:solidFill>
                  <a:sysClr val="windowText" lastClr="000000"/>
                </a:solidFill>
                <a:latin typeface="Trebuchet MS"/>
                <a:cs typeface="Trebuchet MS"/>
              </a:rPr>
              <a:t>  </a:t>
            </a:r>
            <a:r>
              <a:rPr kern="0" spc="73" dirty="0">
                <a:solidFill>
                  <a:sysClr val="windowText" lastClr="000000"/>
                </a:solidFill>
                <a:latin typeface="Trebuchet MS"/>
                <a:cs typeface="Trebuchet MS"/>
              </a:rPr>
              <a:t>la</a:t>
            </a:r>
            <a:r>
              <a:rPr kern="0" spc="33" dirty="0">
                <a:solidFill>
                  <a:sysClr val="windowText" lastClr="000000"/>
                </a:solidFill>
                <a:latin typeface="Trebuchet MS"/>
                <a:cs typeface="Trebuchet MS"/>
              </a:rPr>
              <a:t>  </a:t>
            </a:r>
            <a:r>
              <a:rPr kern="0" spc="87" dirty="0">
                <a:solidFill>
                  <a:sysClr val="windowText" lastClr="000000"/>
                </a:solidFill>
                <a:latin typeface="Trebuchet MS"/>
                <a:cs typeface="Trebuchet MS"/>
              </a:rPr>
              <a:t>Ley,</a:t>
            </a:r>
            <a:r>
              <a:rPr kern="0" spc="33" dirty="0">
                <a:solidFill>
                  <a:sysClr val="windowText" lastClr="000000"/>
                </a:solidFill>
                <a:latin typeface="Trebuchet MS"/>
                <a:cs typeface="Trebuchet MS"/>
              </a:rPr>
              <a:t>  </a:t>
            </a:r>
            <a:r>
              <a:rPr kern="0" spc="197" dirty="0">
                <a:solidFill>
                  <a:sysClr val="windowText" lastClr="000000"/>
                </a:solidFill>
                <a:latin typeface="Trebuchet MS"/>
                <a:cs typeface="Trebuchet MS"/>
              </a:rPr>
              <a:t>por</a:t>
            </a:r>
            <a:r>
              <a:rPr kern="0" spc="37" dirty="0">
                <a:solidFill>
                  <a:sysClr val="windowText" lastClr="000000"/>
                </a:solidFill>
                <a:latin typeface="Trebuchet MS"/>
                <a:cs typeface="Trebuchet MS"/>
              </a:rPr>
              <a:t>  </a:t>
            </a:r>
            <a:r>
              <a:rPr kern="0" spc="173" dirty="0">
                <a:solidFill>
                  <a:sysClr val="windowText" lastClr="000000"/>
                </a:solidFill>
                <a:latin typeface="Trebuchet MS"/>
                <a:cs typeface="Trebuchet MS"/>
              </a:rPr>
              <a:t>otro</a:t>
            </a:r>
            <a:r>
              <a:rPr kern="0" spc="33" dirty="0">
                <a:solidFill>
                  <a:sysClr val="windowText" lastClr="000000"/>
                </a:solidFill>
                <a:latin typeface="Trebuchet MS"/>
                <a:cs typeface="Trebuchet MS"/>
              </a:rPr>
              <a:t>  </a:t>
            </a:r>
            <a:r>
              <a:rPr kern="0" spc="177" dirty="0">
                <a:solidFill>
                  <a:sysClr val="windowText" lastClr="000000"/>
                </a:solidFill>
                <a:latin typeface="Trebuchet MS"/>
                <a:cs typeface="Trebuchet MS"/>
              </a:rPr>
              <a:t>lado</a:t>
            </a:r>
            <a:r>
              <a:rPr kern="0" spc="33" dirty="0">
                <a:solidFill>
                  <a:sysClr val="windowText" lastClr="000000"/>
                </a:solidFill>
                <a:latin typeface="Trebuchet MS"/>
                <a:cs typeface="Trebuchet MS"/>
              </a:rPr>
              <a:t>  </a:t>
            </a:r>
            <a:r>
              <a:rPr kern="0" spc="220" dirty="0">
                <a:solidFill>
                  <a:sysClr val="windowText" lastClr="000000"/>
                </a:solidFill>
                <a:latin typeface="Trebuchet MS"/>
                <a:cs typeface="Trebuchet MS"/>
              </a:rPr>
              <a:t>cuando</a:t>
            </a:r>
            <a:r>
              <a:rPr kern="0" spc="37" dirty="0">
                <a:solidFill>
                  <a:sysClr val="windowText" lastClr="000000"/>
                </a:solidFill>
                <a:latin typeface="Trebuchet MS"/>
                <a:cs typeface="Trebuchet MS"/>
              </a:rPr>
              <a:t>  </a:t>
            </a:r>
            <a:r>
              <a:rPr kern="0" spc="150" dirty="0">
                <a:solidFill>
                  <a:sysClr val="windowText" lastClr="000000"/>
                </a:solidFill>
                <a:latin typeface="Trebuchet MS"/>
                <a:cs typeface="Trebuchet MS"/>
              </a:rPr>
              <a:t>las</a:t>
            </a:r>
            <a:r>
              <a:rPr kern="0" spc="33" dirty="0">
                <a:solidFill>
                  <a:sysClr val="windowText" lastClr="000000"/>
                </a:solidFill>
                <a:latin typeface="Trebuchet MS"/>
                <a:cs typeface="Trebuchet MS"/>
              </a:rPr>
              <a:t>  </a:t>
            </a:r>
            <a:r>
              <a:rPr kern="0" spc="193" dirty="0">
                <a:solidFill>
                  <a:sysClr val="windowText" lastClr="000000"/>
                </a:solidFill>
                <a:latin typeface="Trebuchet MS"/>
                <a:cs typeface="Trebuchet MS"/>
              </a:rPr>
              <a:t>cuotas</a:t>
            </a:r>
            <a:r>
              <a:rPr kern="0" spc="33" dirty="0">
                <a:solidFill>
                  <a:sysClr val="windowText" lastClr="000000"/>
                </a:solidFill>
                <a:latin typeface="Trebuchet MS"/>
                <a:cs typeface="Trebuchet MS"/>
              </a:rPr>
              <a:t>  </a:t>
            </a:r>
            <a:r>
              <a:rPr kern="0" spc="160" dirty="0">
                <a:solidFill>
                  <a:sysClr val="windowText" lastClr="000000"/>
                </a:solidFill>
                <a:latin typeface="Trebuchet MS"/>
                <a:cs typeface="Trebuchet MS"/>
              </a:rPr>
              <a:t>se</a:t>
            </a:r>
            <a:r>
              <a:rPr kern="0" spc="37" dirty="0">
                <a:solidFill>
                  <a:sysClr val="windowText" lastClr="000000"/>
                </a:solidFill>
                <a:latin typeface="Trebuchet MS"/>
                <a:cs typeface="Trebuchet MS"/>
              </a:rPr>
              <a:t>  </a:t>
            </a:r>
            <a:r>
              <a:rPr kern="0" spc="193" dirty="0">
                <a:solidFill>
                  <a:sysClr val="windowText" lastClr="000000"/>
                </a:solidFill>
                <a:latin typeface="Trebuchet MS"/>
                <a:cs typeface="Trebuchet MS"/>
              </a:rPr>
              <a:t>cubren </a:t>
            </a:r>
            <a:r>
              <a:rPr kern="0" spc="237" dirty="0">
                <a:solidFill>
                  <a:sysClr val="windowText" lastClr="000000"/>
                </a:solidFill>
                <a:latin typeface="Trebuchet MS"/>
                <a:cs typeface="Trebuchet MS"/>
              </a:rPr>
              <a:t>después</a:t>
            </a:r>
            <a:r>
              <a:rPr kern="0" spc="277" dirty="0">
                <a:solidFill>
                  <a:sysClr val="windowText" lastClr="000000"/>
                </a:solidFill>
                <a:latin typeface="Trebuchet MS"/>
                <a:cs typeface="Trebuchet MS"/>
              </a:rPr>
              <a:t> </a:t>
            </a:r>
            <a:r>
              <a:rPr kern="0" spc="143" dirty="0">
                <a:solidFill>
                  <a:sysClr val="windowText" lastClr="000000"/>
                </a:solidFill>
                <a:latin typeface="Trebuchet MS"/>
                <a:cs typeface="Trebuchet MS"/>
              </a:rPr>
              <a:t>de</a:t>
            </a:r>
            <a:r>
              <a:rPr kern="0" spc="280" dirty="0">
                <a:solidFill>
                  <a:sysClr val="windowText" lastClr="000000"/>
                </a:solidFill>
                <a:latin typeface="Trebuchet MS"/>
                <a:cs typeface="Trebuchet MS"/>
              </a:rPr>
              <a:t> </a:t>
            </a:r>
            <a:r>
              <a:rPr kern="0" spc="73" dirty="0">
                <a:solidFill>
                  <a:sysClr val="windowText" lastClr="000000"/>
                </a:solidFill>
                <a:latin typeface="Trebuchet MS"/>
                <a:cs typeface="Trebuchet MS"/>
              </a:rPr>
              <a:t>la</a:t>
            </a:r>
            <a:r>
              <a:rPr kern="0" spc="277" dirty="0">
                <a:solidFill>
                  <a:sysClr val="windowText" lastClr="000000"/>
                </a:solidFill>
                <a:latin typeface="Trebuchet MS"/>
                <a:cs typeface="Trebuchet MS"/>
              </a:rPr>
              <a:t> </a:t>
            </a:r>
            <a:r>
              <a:rPr kern="0" spc="157" dirty="0">
                <a:solidFill>
                  <a:sysClr val="windowText" lastClr="000000"/>
                </a:solidFill>
                <a:latin typeface="Trebuchet MS"/>
                <a:cs typeface="Trebuchet MS"/>
              </a:rPr>
              <a:t>fecha</a:t>
            </a:r>
            <a:r>
              <a:rPr kern="0" spc="280" dirty="0">
                <a:solidFill>
                  <a:sysClr val="windowText" lastClr="000000"/>
                </a:solidFill>
                <a:latin typeface="Trebuchet MS"/>
                <a:cs typeface="Trebuchet MS"/>
              </a:rPr>
              <a:t> </a:t>
            </a:r>
            <a:r>
              <a:rPr kern="0" spc="153" dirty="0">
                <a:solidFill>
                  <a:sysClr val="windowText" lastClr="000000"/>
                </a:solidFill>
                <a:latin typeface="Trebuchet MS"/>
                <a:cs typeface="Trebuchet MS"/>
              </a:rPr>
              <a:t>en</a:t>
            </a:r>
            <a:r>
              <a:rPr kern="0" spc="277" dirty="0">
                <a:solidFill>
                  <a:sysClr val="windowText" lastClr="000000"/>
                </a:solidFill>
                <a:latin typeface="Trebuchet MS"/>
                <a:cs typeface="Trebuchet MS"/>
              </a:rPr>
              <a:t> </a:t>
            </a:r>
            <a:r>
              <a:rPr kern="0" spc="193" dirty="0">
                <a:solidFill>
                  <a:sysClr val="windowText" lastClr="000000"/>
                </a:solidFill>
                <a:latin typeface="Trebuchet MS"/>
                <a:cs typeface="Trebuchet MS"/>
              </a:rPr>
              <a:t>que</a:t>
            </a:r>
            <a:r>
              <a:rPr kern="0" spc="280" dirty="0">
                <a:solidFill>
                  <a:sysClr val="windowText" lastClr="000000"/>
                </a:solidFill>
                <a:latin typeface="Trebuchet MS"/>
                <a:cs typeface="Trebuchet MS"/>
              </a:rPr>
              <a:t> </a:t>
            </a:r>
            <a:r>
              <a:rPr kern="0" spc="173" dirty="0">
                <a:solidFill>
                  <a:sysClr val="windowText" lastClr="000000"/>
                </a:solidFill>
                <a:latin typeface="Trebuchet MS"/>
                <a:cs typeface="Trebuchet MS"/>
              </a:rPr>
              <a:t>venció</a:t>
            </a:r>
            <a:r>
              <a:rPr kern="0" spc="280" dirty="0">
                <a:solidFill>
                  <a:sysClr val="windowText" lastClr="000000"/>
                </a:solidFill>
                <a:latin typeface="Trebuchet MS"/>
                <a:cs typeface="Trebuchet MS"/>
              </a:rPr>
              <a:t> </a:t>
            </a:r>
            <a:r>
              <a:rPr kern="0" spc="53" dirty="0">
                <a:solidFill>
                  <a:sysClr val="windowText" lastClr="000000"/>
                </a:solidFill>
                <a:latin typeface="Trebuchet MS"/>
                <a:cs typeface="Trebuchet MS"/>
              </a:rPr>
              <a:t>el</a:t>
            </a:r>
            <a:r>
              <a:rPr kern="0" spc="277" dirty="0">
                <a:solidFill>
                  <a:sysClr val="windowText" lastClr="000000"/>
                </a:solidFill>
                <a:latin typeface="Trebuchet MS"/>
                <a:cs typeface="Trebuchet MS"/>
              </a:rPr>
              <a:t> </a:t>
            </a:r>
            <a:r>
              <a:rPr kern="0" spc="136" dirty="0">
                <a:solidFill>
                  <a:sysClr val="windowText" lastClr="000000"/>
                </a:solidFill>
                <a:latin typeface="Trebuchet MS"/>
                <a:cs typeface="Trebuchet MS"/>
              </a:rPr>
              <a:t>plazo,</a:t>
            </a:r>
            <a:r>
              <a:rPr kern="0" spc="280" dirty="0">
                <a:solidFill>
                  <a:sysClr val="windowText" lastClr="000000"/>
                </a:solidFill>
                <a:latin typeface="Trebuchet MS"/>
                <a:cs typeface="Trebuchet MS"/>
              </a:rPr>
              <a:t> </a:t>
            </a:r>
            <a:r>
              <a:rPr kern="0" spc="160" dirty="0">
                <a:solidFill>
                  <a:sysClr val="windowText" lastClr="000000"/>
                </a:solidFill>
                <a:latin typeface="Trebuchet MS"/>
                <a:cs typeface="Trebuchet MS"/>
              </a:rPr>
              <a:t>es</a:t>
            </a:r>
            <a:r>
              <a:rPr kern="0" spc="277" dirty="0">
                <a:solidFill>
                  <a:sysClr val="windowText" lastClr="000000"/>
                </a:solidFill>
                <a:latin typeface="Trebuchet MS"/>
                <a:cs typeface="Trebuchet MS"/>
              </a:rPr>
              <a:t> </a:t>
            </a:r>
            <a:r>
              <a:rPr kern="0" spc="147" dirty="0">
                <a:solidFill>
                  <a:sysClr val="windowText" lastClr="000000"/>
                </a:solidFill>
                <a:latin typeface="Trebuchet MS"/>
                <a:cs typeface="Trebuchet MS"/>
              </a:rPr>
              <a:t>decir</a:t>
            </a:r>
            <a:r>
              <a:rPr kern="0" spc="280" dirty="0">
                <a:solidFill>
                  <a:sysClr val="windowText" lastClr="000000"/>
                </a:solidFill>
                <a:latin typeface="Trebuchet MS"/>
                <a:cs typeface="Trebuchet MS"/>
              </a:rPr>
              <a:t> </a:t>
            </a:r>
            <a:r>
              <a:rPr kern="0" spc="233" dirty="0">
                <a:solidFill>
                  <a:sysClr val="windowText" lastClr="000000"/>
                </a:solidFill>
                <a:latin typeface="Trebuchet MS"/>
                <a:cs typeface="Trebuchet MS"/>
              </a:rPr>
              <a:t>pagos</a:t>
            </a:r>
            <a:r>
              <a:rPr kern="0" spc="280" dirty="0">
                <a:solidFill>
                  <a:sysClr val="windowText" lastClr="000000"/>
                </a:solidFill>
                <a:latin typeface="Trebuchet MS"/>
                <a:cs typeface="Trebuchet MS"/>
              </a:rPr>
              <a:t> </a:t>
            </a:r>
            <a:r>
              <a:rPr kern="0" spc="200" dirty="0">
                <a:solidFill>
                  <a:sysClr val="windowText" lastClr="000000"/>
                </a:solidFill>
                <a:latin typeface="Trebuchet MS"/>
                <a:cs typeface="Trebuchet MS"/>
              </a:rPr>
              <a:t>Extemporáneos.</a:t>
            </a:r>
            <a:endParaRPr kern="0">
              <a:solidFill>
                <a:sysClr val="windowText" lastClr="000000"/>
              </a:solidFill>
              <a:latin typeface="Trebuchet MS"/>
              <a:cs typeface="Trebuchet MS"/>
            </a:endParaRPr>
          </a:p>
          <a:p>
            <a:pPr defTabSz="609630">
              <a:spcBef>
                <a:spcPts val="360"/>
              </a:spcBef>
            </a:pPr>
            <a:endParaRPr kern="0">
              <a:solidFill>
                <a:sysClr val="windowText" lastClr="000000"/>
              </a:solidFill>
              <a:latin typeface="Trebuchet MS"/>
              <a:cs typeface="Trebuchet MS"/>
            </a:endParaRPr>
          </a:p>
          <a:p>
            <a:pPr marL="8467" marR="7620" algn="just" defTabSz="609630">
              <a:lnSpc>
                <a:spcPct val="113399"/>
              </a:lnSpc>
            </a:pPr>
            <a:r>
              <a:rPr kern="0" spc="173" dirty="0">
                <a:solidFill>
                  <a:sysClr val="windowText" lastClr="000000"/>
                </a:solidFill>
                <a:latin typeface="Trebuchet MS"/>
                <a:cs typeface="Trebuchet MS"/>
              </a:rPr>
              <a:t>Otra</a:t>
            </a:r>
            <a:r>
              <a:rPr kern="0" spc="347" dirty="0">
                <a:solidFill>
                  <a:sysClr val="windowText" lastClr="000000"/>
                </a:solidFill>
                <a:latin typeface="Trebuchet MS"/>
                <a:cs typeface="Trebuchet MS"/>
              </a:rPr>
              <a:t> </a:t>
            </a:r>
            <a:r>
              <a:rPr kern="0" spc="200" dirty="0">
                <a:solidFill>
                  <a:sysClr val="windowText" lastClr="000000"/>
                </a:solidFill>
                <a:latin typeface="Trebuchet MS"/>
                <a:cs typeface="Trebuchet MS"/>
              </a:rPr>
              <a:t>opción</a:t>
            </a:r>
            <a:r>
              <a:rPr kern="0" spc="350" dirty="0">
                <a:solidFill>
                  <a:sysClr val="windowText" lastClr="000000"/>
                </a:solidFill>
                <a:latin typeface="Trebuchet MS"/>
                <a:cs typeface="Trebuchet MS"/>
              </a:rPr>
              <a:t> </a:t>
            </a:r>
            <a:r>
              <a:rPr kern="0" spc="193" dirty="0">
                <a:solidFill>
                  <a:sysClr val="windowText" lastClr="000000"/>
                </a:solidFill>
                <a:latin typeface="Trebuchet MS"/>
                <a:cs typeface="Trebuchet MS"/>
              </a:rPr>
              <a:t>que</a:t>
            </a:r>
            <a:r>
              <a:rPr kern="0" spc="350" dirty="0">
                <a:solidFill>
                  <a:sysClr val="windowText" lastClr="000000"/>
                </a:solidFill>
                <a:latin typeface="Trebuchet MS"/>
                <a:cs typeface="Trebuchet MS"/>
              </a:rPr>
              <a:t> </a:t>
            </a:r>
            <a:r>
              <a:rPr kern="0" spc="177" dirty="0">
                <a:solidFill>
                  <a:sysClr val="windowText" lastClr="000000"/>
                </a:solidFill>
                <a:latin typeface="Trebuchet MS"/>
                <a:cs typeface="Trebuchet MS"/>
              </a:rPr>
              <a:t>permite</a:t>
            </a:r>
            <a:r>
              <a:rPr kern="0" spc="347" dirty="0">
                <a:solidFill>
                  <a:sysClr val="windowText" lastClr="000000"/>
                </a:solidFill>
                <a:latin typeface="Trebuchet MS"/>
                <a:cs typeface="Trebuchet MS"/>
              </a:rPr>
              <a:t> </a:t>
            </a:r>
            <a:r>
              <a:rPr kern="0" spc="183" dirty="0">
                <a:solidFill>
                  <a:sysClr val="windowText" lastClr="000000"/>
                </a:solidFill>
                <a:latin typeface="Trebuchet MS"/>
                <a:cs typeface="Trebuchet MS"/>
              </a:rPr>
              <a:t>manejar</a:t>
            </a:r>
            <a:r>
              <a:rPr kern="0" spc="350" dirty="0">
                <a:solidFill>
                  <a:sysClr val="windowText" lastClr="000000"/>
                </a:solidFill>
                <a:latin typeface="Trebuchet MS"/>
                <a:cs typeface="Trebuchet MS"/>
              </a:rPr>
              <a:t> </a:t>
            </a:r>
            <a:r>
              <a:rPr kern="0" spc="53" dirty="0">
                <a:solidFill>
                  <a:sysClr val="windowText" lastClr="000000"/>
                </a:solidFill>
                <a:latin typeface="Trebuchet MS"/>
                <a:cs typeface="Trebuchet MS"/>
              </a:rPr>
              <a:t>el</a:t>
            </a:r>
            <a:r>
              <a:rPr kern="0" spc="350" dirty="0">
                <a:solidFill>
                  <a:sysClr val="windowText" lastClr="000000"/>
                </a:solidFill>
                <a:latin typeface="Trebuchet MS"/>
                <a:cs typeface="Trebuchet MS"/>
              </a:rPr>
              <a:t> </a:t>
            </a:r>
            <a:r>
              <a:rPr kern="0" spc="197" dirty="0">
                <a:solidFill>
                  <a:sysClr val="windowText" lastClr="000000"/>
                </a:solidFill>
                <a:latin typeface="Trebuchet MS"/>
                <a:cs typeface="Trebuchet MS"/>
              </a:rPr>
              <a:t>Sistema</a:t>
            </a:r>
            <a:r>
              <a:rPr kern="0" spc="347" dirty="0">
                <a:solidFill>
                  <a:sysClr val="windowText" lastClr="000000"/>
                </a:solidFill>
                <a:latin typeface="Trebuchet MS"/>
                <a:cs typeface="Trebuchet MS"/>
              </a:rPr>
              <a:t> </a:t>
            </a:r>
            <a:r>
              <a:rPr kern="0" spc="160" dirty="0">
                <a:solidFill>
                  <a:sysClr val="windowText" lastClr="000000"/>
                </a:solidFill>
                <a:latin typeface="Trebuchet MS"/>
                <a:cs typeface="Trebuchet MS"/>
              </a:rPr>
              <a:t>es</a:t>
            </a:r>
            <a:r>
              <a:rPr kern="0" spc="350" dirty="0">
                <a:solidFill>
                  <a:sysClr val="windowText" lastClr="000000"/>
                </a:solidFill>
                <a:latin typeface="Trebuchet MS"/>
                <a:cs typeface="Trebuchet MS"/>
              </a:rPr>
              <a:t> </a:t>
            </a:r>
            <a:r>
              <a:rPr kern="0" spc="73" dirty="0">
                <a:solidFill>
                  <a:sysClr val="windowText" lastClr="000000"/>
                </a:solidFill>
                <a:latin typeface="Trebuchet MS"/>
                <a:cs typeface="Trebuchet MS"/>
              </a:rPr>
              <a:t>la</a:t>
            </a:r>
            <a:r>
              <a:rPr kern="0" spc="350" dirty="0">
                <a:solidFill>
                  <a:sysClr val="windowText" lastClr="000000"/>
                </a:solidFill>
                <a:latin typeface="Trebuchet MS"/>
                <a:cs typeface="Trebuchet MS"/>
              </a:rPr>
              <a:t> </a:t>
            </a:r>
            <a:r>
              <a:rPr kern="0" spc="197" dirty="0">
                <a:solidFill>
                  <a:sysClr val="windowText" lastClr="000000"/>
                </a:solidFill>
                <a:latin typeface="Trebuchet MS"/>
                <a:cs typeface="Trebuchet MS"/>
              </a:rPr>
              <a:t>determinación</a:t>
            </a:r>
            <a:r>
              <a:rPr kern="0" spc="347" dirty="0">
                <a:solidFill>
                  <a:sysClr val="windowText" lastClr="000000"/>
                </a:solidFill>
                <a:latin typeface="Trebuchet MS"/>
                <a:cs typeface="Trebuchet MS"/>
              </a:rPr>
              <a:t> </a:t>
            </a:r>
            <a:r>
              <a:rPr kern="0" spc="143" dirty="0">
                <a:solidFill>
                  <a:sysClr val="windowText" lastClr="000000"/>
                </a:solidFill>
                <a:latin typeface="Trebuchet MS"/>
                <a:cs typeface="Trebuchet MS"/>
              </a:rPr>
              <a:t>de</a:t>
            </a:r>
            <a:r>
              <a:rPr kern="0" spc="350" dirty="0">
                <a:solidFill>
                  <a:sysClr val="windowText" lastClr="000000"/>
                </a:solidFill>
                <a:latin typeface="Trebuchet MS"/>
                <a:cs typeface="Trebuchet MS"/>
              </a:rPr>
              <a:t> </a:t>
            </a:r>
            <a:r>
              <a:rPr kern="0" spc="180" dirty="0">
                <a:solidFill>
                  <a:sysClr val="windowText" lastClr="000000"/>
                </a:solidFill>
                <a:latin typeface="Trebuchet MS"/>
                <a:cs typeface="Trebuchet MS"/>
              </a:rPr>
              <a:t>diferencias</a:t>
            </a:r>
            <a:r>
              <a:rPr kern="0" spc="350" dirty="0">
                <a:solidFill>
                  <a:sysClr val="windowText" lastClr="000000"/>
                </a:solidFill>
                <a:latin typeface="Trebuchet MS"/>
                <a:cs typeface="Trebuchet MS"/>
              </a:rPr>
              <a:t> </a:t>
            </a:r>
            <a:r>
              <a:rPr kern="0" spc="153" dirty="0">
                <a:solidFill>
                  <a:sysClr val="windowText" lastClr="000000"/>
                </a:solidFill>
                <a:latin typeface="Trebuchet MS"/>
                <a:cs typeface="Trebuchet MS"/>
              </a:rPr>
              <a:t>en</a:t>
            </a:r>
            <a:r>
              <a:rPr kern="0" spc="347" dirty="0">
                <a:solidFill>
                  <a:sysClr val="windowText" lastClr="000000"/>
                </a:solidFill>
                <a:latin typeface="Trebuchet MS"/>
                <a:cs typeface="Trebuchet MS"/>
              </a:rPr>
              <a:t> </a:t>
            </a:r>
            <a:r>
              <a:rPr kern="0" spc="53" dirty="0">
                <a:solidFill>
                  <a:sysClr val="windowText" lastClr="000000"/>
                </a:solidFill>
                <a:latin typeface="Trebuchet MS"/>
                <a:cs typeface="Trebuchet MS"/>
              </a:rPr>
              <a:t>el</a:t>
            </a:r>
            <a:r>
              <a:rPr kern="0" spc="350" dirty="0">
                <a:solidFill>
                  <a:sysClr val="windowText" lastClr="000000"/>
                </a:solidFill>
                <a:latin typeface="Trebuchet MS"/>
                <a:cs typeface="Trebuchet MS"/>
              </a:rPr>
              <a:t> </a:t>
            </a:r>
            <a:r>
              <a:rPr kern="0" spc="203" dirty="0">
                <a:solidFill>
                  <a:sysClr val="windowText" lastClr="000000"/>
                </a:solidFill>
                <a:latin typeface="Trebuchet MS"/>
                <a:cs typeface="Trebuchet MS"/>
              </a:rPr>
              <a:t>pago </a:t>
            </a:r>
            <a:r>
              <a:rPr kern="0" spc="143" dirty="0">
                <a:solidFill>
                  <a:sysClr val="windowText" lastClr="000000"/>
                </a:solidFill>
                <a:latin typeface="Trebuchet MS"/>
                <a:cs typeface="Trebuchet MS"/>
              </a:rPr>
              <a:t>de</a:t>
            </a:r>
            <a:r>
              <a:rPr kern="0" spc="280" dirty="0">
                <a:solidFill>
                  <a:sysClr val="windowText" lastClr="000000"/>
                </a:solidFill>
                <a:latin typeface="Trebuchet MS"/>
                <a:cs typeface="Trebuchet MS"/>
              </a:rPr>
              <a:t> </a:t>
            </a:r>
            <a:r>
              <a:rPr kern="0" spc="150" dirty="0">
                <a:solidFill>
                  <a:sysClr val="windowText" lastClr="000000"/>
                </a:solidFill>
                <a:latin typeface="Trebuchet MS"/>
                <a:cs typeface="Trebuchet MS"/>
              </a:rPr>
              <a:t>las</a:t>
            </a:r>
            <a:r>
              <a:rPr kern="0" spc="283" dirty="0">
                <a:solidFill>
                  <a:sysClr val="windowText" lastClr="000000"/>
                </a:solidFill>
                <a:latin typeface="Trebuchet MS"/>
                <a:cs typeface="Trebuchet MS"/>
              </a:rPr>
              <a:t> </a:t>
            </a:r>
            <a:r>
              <a:rPr kern="0" spc="160" dirty="0">
                <a:solidFill>
                  <a:sysClr val="windowText" lastClr="000000"/>
                </a:solidFill>
                <a:latin typeface="Trebuchet MS"/>
                <a:cs typeface="Trebuchet MS"/>
              </a:rPr>
              <a:t>cuotas,</a:t>
            </a:r>
            <a:r>
              <a:rPr kern="0" spc="280" dirty="0">
                <a:solidFill>
                  <a:sysClr val="windowText" lastClr="000000"/>
                </a:solidFill>
                <a:latin typeface="Trebuchet MS"/>
                <a:cs typeface="Trebuchet MS"/>
              </a:rPr>
              <a:t> </a:t>
            </a:r>
            <a:r>
              <a:rPr kern="0" spc="220" dirty="0">
                <a:solidFill>
                  <a:sysClr val="windowText" lastClr="000000"/>
                </a:solidFill>
                <a:latin typeface="Trebuchet MS"/>
                <a:cs typeface="Trebuchet MS"/>
              </a:rPr>
              <a:t>cuando</a:t>
            </a:r>
            <a:r>
              <a:rPr kern="0" spc="283" dirty="0">
                <a:solidFill>
                  <a:sysClr val="windowText" lastClr="000000"/>
                </a:solidFill>
                <a:latin typeface="Trebuchet MS"/>
                <a:cs typeface="Trebuchet MS"/>
              </a:rPr>
              <a:t> </a:t>
            </a:r>
            <a:r>
              <a:rPr kern="0" spc="187" dirty="0">
                <a:solidFill>
                  <a:sysClr val="windowText" lastClr="000000"/>
                </a:solidFill>
                <a:latin typeface="Trebuchet MS"/>
                <a:cs typeface="Trebuchet MS"/>
              </a:rPr>
              <a:t>resultan</a:t>
            </a:r>
            <a:r>
              <a:rPr kern="0" spc="280" dirty="0">
                <a:solidFill>
                  <a:sysClr val="windowText" lastClr="000000"/>
                </a:solidFill>
                <a:latin typeface="Trebuchet MS"/>
                <a:cs typeface="Trebuchet MS"/>
              </a:rPr>
              <a:t> </a:t>
            </a:r>
            <a:r>
              <a:rPr kern="0" spc="203" dirty="0">
                <a:solidFill>
                  <a:sysClr val="windowText" lastClr="000000"/>
                </a:solidFill>
                <a:latin typeface="Trebuchet MS"/>
                <a:cs typeface="Trebuchet MS"/>
              </a:rPr>
              <a:t>importes</a:t>
            </a:r>
            <a:r>
              <a:rPr kern="0" spc="283" dirty="0">
                <a:solidFill>
                  <a:sysClr val="windowText" lastClr="000000"/>
                </a:solidFill>
                <a:latin typeface="Trebuchet MS"/>
                <a:cs typeface="Trebuchet MS"/>
              </a:rPr>
              <a:t> </a:t>
            </a:r>
            <a:r>
              <a:rPr kern="0" spc="187" dirty="0">
                <a:solidFill>
                  <a:sysClr val="windowText" lastClr="000000"/>
                </a:solidFill>
                <a:latin typeface="Trebuchet MS"/>
                <a:cs typeface="Trebuchet MS"/>
              </a:rPr>
              <a:t>distintos</a:t>
            </a:r>
            <a:r>
              <a:rPr kern="0" spc="280" dirty="0">
                <a:solidFill>
                  <a:sysClr val="windowText" lastClr="000000"/>
                </a:solidFill>
                <a:latin typeface="Trebuchet MS"/>
                <a:cs typeface="Trebuchet MS"/>
              </a:rPr>
              <a:t> </a:t>
            </a:r>
            <a:r>
              <a:rPr kern="0" spc="53" dirty="0">
                <a:solidFill>
                  <a:sysClr val="windowText" lastClr="000000"/>
                </a:solidFill>
                <a:latin typeface="Trebuchet MS"/>
                <a:cs typeface="Trebuchet MS"/>
              </a:rPr>
              <a:t>a</a:t>
            </a:r>
            <a:r>
              <a:rPr kern="0" spc="283" dirty="0">
                <a:solidFill>
                  <a:sysClr val="windowText" lastClr="000000"/>
                </a:solidFill>
                <a:latin typeface="Trebuchet MS"/>
                <a:cs typeface="Trebuchet MS"/>
              </a:rPr>
              <a:t> </a:t>
            </a:r>
            <a:r>
              <a:rPr kern="0" spc="169" dirty="0">
                <a:solidFill>
                  <a:sysClr val="windowText" lastClr="000000"/>
                </a:solidFill>
                <a:latin typeface="Trebuchet MS"/>
                <a:cs typeface="Trebuchet MS"/>
              </a:rPr>
              <a:t>los</a:t>
            </a:r>
            <a:r>
              <a:rPr kern="0" spc="283" dirty="0">
                <a:solidFill>
                  <a:sysClr val="windowText" lastClr="000000"/>
                </a:solidFill>
                <a:latin typeface="Trebuchet MS"/>
                <a:cs typeface="Trebuchet MS"/>
              </a:rPr>
              <a:t> </a:t>
            </a:r>
            <a:r>
              <a:rPr kern="0" spc="190" dirty="0">
                <a:solidFill>
                  <a:sysClr val="windowText" lastClr="000000"/>
                </a:solidFill>
                <a:latin typeface="Trebuchet MS"/>
                <a:cs typeface="Trebuchet MS"/>
              </a:rPr>
              <a:t>cubiertos</a:t>
            </a:r>
            <a:r>
              <a:rPr kern="0" spc="280" dirty="0">
                <a:solidFill>
                  <a:sysClr val="windowText" lastClr="000000"/>
                </a:solidFill>
                <a:latin typeface="Trebuchet MS"/>
                <a:cs typeface="Trebuchet MS"/>
              </a:rPr>
              <a:t> </a:t>
            </a:r>
            <a:r>
              <a:rPr kern="0" spc="169" dirty="0">
                <a:solidFill>
                  <a:sysClr val="windowText" lastClr="000000"/>
                </a:solidFill>
                <a:latin typeface="Trebuchet MS"/>
                <a:cs typeface="Trebuchet MS"/>
              </a:rPr>
              <a:t>originalmente.</a:t>
            </a:r>
            <a:endParaRPr kern="0">
              <a:solidFill>
                <a:sysClr val="windowText" lastClr="000000"/>
              </a:solidFill>
              <a:latin typeface="Trebuchet MS"/>
              <a:cs typeface="Trebuchet M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839874" y="107408"/>
            <a:ext cx="8705849" cy="6750049"/>
          </a:xfrm>
          <a:prstGeom prst="rect">
            <a:avLst/>
          </a:prstGeom>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1187450"/>
            <a:chOff x="0" y="723664"/>
            <a:chExt cx="18288000" cy="178117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72439" y="1021080"/>
              <a:ext cx="16910303" cy="1261871"/>
            </a:xfrm>
            <a:prstGeom prst="rect">
              <a:avLst/>
            </a:prstGeom>
          </p:spPr>
        </p:pic>
      </p:grpSp>
      <p:sp>
        <p:nvSpPr>
          <p:cNvPr id="5" name="object 5"/>
          <p:cNvSpPr txBox="1"/>
          <p:nvPr/>
        </p:nvSpPr>
        <p:spPr>
          <a:xfrm>
            <a:off x="309413" y="1854699"/>
            <a:ext cx="11551497" cy="3923318"/>
          </a:xfrm>
          <a:prstGeom prst="rect">
            <a:avLst/>
          </a:prstGeom>
        </p:spPr>
        <p:txBody>
          <a:bodyPr vert="horz" wrap="square" lIns="0" tIns="8890" rIns="0" bIns="0" rtlCol="0">
            <a:spAutoFit/>
          </a:bodyPr>
          <a:lstStyle/>
          <a:p>
            <a:pPr marL="27095" algn="just" defTabSz="609630">
              <a:spcBef>
                <a:spcPts val="70"/>
              </a:spcBef>
            </a:pPr>
            <a:r>
              <a:rPr sz="1600" b="1" kern="0" spc="130" dirty="0">
                <a:solidFill>
                  <a:sysClr val="windowText" lastClr="000000"/>
                </a:solidFill>
                <a:latin typeface="Roboto"/>
                <a:cs typeface="Roboto"/>
              </a:rPr>
              <a:t>CÁLCULOS</a:t>
            </a:r>
            <a:endParaRPr sz="1600" kern="0">
              <a:solidFill>
                <a:sysClr val="windowText" lastClr="000000"/>
              </a:solidFill>
              <a:latin typeface="Roboto"/>
              <a:cs typeface="Roboto"/>
            </a:endParaRPr>
          </a:p>
          <a:p>
            <a:pPr marL="8467" marR="3387" algn="just" defTabSz="609630">
              <a:lnSpc>
                <a:spcPct val="114999"/>
              </a:lnSpc>
              <a:spcBef>
                <a:spcPts val="1040"/>
              </a:spcBef>
            </a:pPr>
            <a:r>
              <a:rPr sz="1667" kern="0" spc="53" dirty="0">
                <a:solidFill>
                  <a:sysClr val="windowText" lastClr="000000"/>
                </a:solidFill>
                <a:latin typeface="Trebuchet MS"/>
                <a:cs typeface="Trebuchet MS"/>
              </a:rPr>
              <a:t>El</a:t>
            </a:r>
            <a:r>
              <a:rPr sz="1667" kern="0" spc="397" dirty="0">
                <a:solidFill>
                  <a:sysClr val="windowText" lastClr="000000"/>
                </a:solidFill>
                <a:latin typeface="Trebuchet MS"/>
                <a:cs typeface="Trebuchet MS"/>
              </a:rPr>
              <a:t> </a:t>
            </a:r>
            <a:r>
              <a:rPr sz="1667" kern="0" spc="150" dirty="0">
                <a:solidFill>
                  <a:sysClr val="windowText" lastClr="000000"/>
                </a:solidFill>
                <a:latin typeface="Trebuchet MS"/>
                <a:cs typeface="Trebuchet MS"/>
              </a:rPr>
              <a:t>Artículo</a:t>
            </a:r>
            <a:r>
              <a:rPr sz="1667" kern="0" spc="397" dirty="0">
                <a:solidFill>
                  <a:sysClr val="windowText" lastClr="000000"/>
                </a:solidFill>
                <a:latin typeface="Trebuchet MS"/>
                <a:cs typeface="Trebuchet MS"/>
              </a:rPr>
              <a:t> </a:t>
            </a:r>
            <a:r>
              <a:rPr sz="1667" kern="0" spc="150" dirty="0">
                <a:solidFill>
                  <a:sysClr val="windowText" lastClr="000000"/>
                </a:solidFill>
                <a:latin typeface="Trebuchet MS"/>
                <a:cs typeface="Trebuchet MS"/>
              </a:rPr>
              <a:t>15</a:t>
            </a:r>
            <a:r>
              <a:rPr sz="1667" kern="0" spc="-339" dirty="0">
                <a:solidFill>
                  <a:sysClr val="windowText" lastClr="000000"/>
                </a:solidFill>
                <a:latin typeface="Trebuchet MS"/>
                <a:cs typeface="Trebuchet MS"/>
              </a:rPr>
              <a:t> </a:t>
            </a:r>
            <a:r>
              <a:rPr sz="1667" kern="0" spc="-203" dirty="0">
                <a:solidFill>
                  <a:sysClr val="windowText" lastClr="000000"/>
                </a:solidFill>
                <a:latin typeface="Trebuchet MS"/>
                <a:cs typeface="Trebuchet MS"/>
              </a:rPr>
              <a:t>,</a:t>
            </a:r>
            <a:r>
              <a:rPr sz="1667" kern="0" spc="397" dirty="0">
                <a:solidFill>
                  <a:sysClr val="windowText" lastClr="000000"/>
                </a:solidFill>
                <a:latin typeface="Trebuchet MS"/>
                <a:cs typeface="Trebuchet MS"/>
              </a:rPr>
              <a:t> </a:t>
            </a:r>
            <a:r>
              <a:rPr sz="1667" kern="0" spc="153" dirty="0">
                <a:solidFill>
                  <a:sysClr val="windowText" lastClr="000000"/>
                </a:solidFill>
                <a:latin typeface="Trebuchet MS"/>
                <a:cs typeface="Trebuchet MS"/>
              </a:rPr>
              <a:t>fracción</a:t>
            </a:r>
            <a:r>
              <a:rPr sz="1667" kern="0" spc="397" dirty="0">
                <a:solidFill>
                  <a:sysClr val="windowText" lastClr="000000"/>
                </a:solidFill>
                <a:latin typeface="Trebuchet MS"/>
                <a:cs typeface="Trebuchet MS"/>
              </a:rPr>
              <a:t> </a:t>
            </a:r>
            <a:r>
              <a:rPr sz="1667" kern="0" spc="-7" dirty="0">
                <a:solidFill>
                  <a:sysClr val="windowText" lastClr="000000"/>
                </a:solidFill>
                <a:latin typeface="Trebuchet MS"/>
                <a:cs typeface="Trebuchet MS"/>
              </a:rPr>
              <a:t>I</a:t>
            </a:r>
            <a:r>
              <a:rPr sz="1667" kern="0" spc="-339" dirty="0">
                <a:solidFill>
                  <a:sysClr val="windowText" lastClr="000000"/>
                </a:solidFill>
                <a:latin typeface="Trebuchet MS"/>
                <a:cs typeface="Trebuchet MS"/>
              </a:rPr>
              <a:t> </a:t>
            </a:r>
            <a:r>
              <a:rPr sz="1667" kern="0" spc="-7" dirty="0">
                <a:solidFill>
                  <a:sysClr val="windowText" lastClr="000000"/>
                </a:solidFill>
                <a:latin typeface="Trebuchet MS"/>
                <a:cs typeface="Trebuchet MS"/>
              </a:rPr>
              <a:t>I</a:t>
            </a:r>
            <a:r>
              <a:rPr sz="1667" kern="0" spc="-339" dirty="0">
                <a:solidFill>
                  <a:sysClr val="windowText" lastClr="000000"/>
                </a:solidFill>
                <a:latin typeface="Trebuchet MS"/>
                <a:cs typeface="Trebuchet MS"/>
              </a:rPr>
              <a:t> </a:t>
            </a:r>
            <a:r>
              <a:rPr sz="1667" kern="0" spc="-7" dirty="0">
                <a:solidFill>
                  <a:sysClr val="windowText" lastClr="000000"/>
                </a:solidFill>
                <a:latin typeface="Trebuchet MS"/>
                <a:cs typeface="Trebuchet MS"/>
              </a:rPr>
              <a:t>I</a:t>
            </a:r>
            <a:r>
              <a:rPr sz="1667" kern="0" spc="-339" dirty="0">
                <a:solidFill>
                  <a:sysClr val="windowText" lastClr="000000"/>
                </a:solidFill>
                <a:latin typeface="Trebuchet MS"/>
                <a:cs typeface="Trebuchet MS"/>
              </a:rPr>
              <a:t> </a:t>
            </a:r>
            <a:r>
              <a:rPr sz="1667" kern="0" spc="-203" dirty="0">
                <a:solidFill>
                  <a:sysClr val="windowText" lastClr="000000"/>
                </a:solidFill>
                <a:latin typeface="Trebuchet MS"/>
                <a:cs typeface="Trebuchet MS"/>
              </a:rPr>
              <a:t>,</a:t>
            </a:r>
            <a:r>
              <a:rPr sz="1667" kern="0" spc="397"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de</a:t>
            </a:r>
            <a:r>
              <a:rPr sz="1667" kern="0" spc="397" dirty="0">
                <a:solidFill>
                  <a:sysClr val="windowText" lastClr="000000"/>
                </a:solidFill>
                <a:latin typeface="Trebuchet MS"/>
                <a:cs typeface="Trebuchet MS"/>
              </a:rPr>
              <a:t> </a:t>
            </a:r>
            <a:r>
              <a:rPr sz="1667" kern="0" spc="67" dirty="0">
                <a:solidFill>
                  <a:sysClr val="windowText" lastClr="000000"/>
                </a:solidFill>
                <a:latin typeface="Trebuchet MS"/>
                <a:cs typeface="Trebuchet MS"/>
              </a:rPr>
              <a:t>la</a:t>
            </a:r>
            <a:r>
              <a:rPr sz="1667" kern="0" spc="397" dirty="0">
                <a:solidFill>
                  <a:sysClr val="windowText" lastClr="000000"/>
                </a:solidFill>
                <a:latin typeface="Trebuchet MS"/>
                <a:cs typeface="Trebuchet MS"/>
              </a:rPr>
              <a:t> </a:t>
            </a:r>
            <a:r>
              <a:rPr sz="1667" kern="0" spc="130" dirty="0">
                <a:solidFill>
                  <a:sysClr val="windowText" lastClr="000000"/>
                </a:solidFill>
                <a:latin typeface="Trebuchet MS"/>
                <a:cs typeface="Trebuchet MS"/>
              </a:rPr>
              <a:t>LSS,</a:t>
            </a:r>
            <a:r>
              <a:rPr sz="1667" kern="0" spc="397" dirty="0">
                <a:solidFill>
                  <a:sysClr val="windowText" lastClr="000000"/>
                </a:solidFill>
                <a:latin typeface="Trebuchet MS"/>
                <a:cs typeface="Trebuchet MS"/>
              </a:rPr>
              <a:t> </a:t>
            </a:r>
            <a:r>
              <a:rPr sz="1667" kern="0" spc="173" dirty="0">
                <a:solidFill>
                  <a:sysClr val="windowText" lastClr="000000"/>
                </a:solidFill>
                <a:latin typeface="Trebuchet MS"/>
                <a:cs typeface="Trebuchet MS"/>
              </a:rPr>
              <a:t>señala</a:t>
            </a:r>
            <a:r>
              <a:rPr sz="1667" kern="0" spc="397"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que</a:t>
            </a:r>
            <a:r>
              <a:rPr sz="1667" kern="0" spc="397" dirty="0">
                <a:solidFill>
                  <a:sysClr val="windowText" lastClr="000000"/>
                </a:solidFill>
                <a:latin typeface="Trebuchet MS"/>
                <a:cs typeface="Trebuchet MS"/>
              </a:rPr>
              <a:t> </a:t>
            </a:r>
            <a:r>
              <a:rPr sz="1667" kern="0" spc="143" dirty="0">
                <a:solidFill>
                  <a:sysClr val="windowText" lastClr="000000"/>
                </a:solidFill>
                <a:latin typeface="Trebuchet MS"/>
                <a:cs typeface="Trebuchet MS"/>
              </a:rPr>
              <a:t>es</a:t>
            </a:r>
            <a:r>
              <a:rPr sz="1667" kern="0" spc="397" dirty="0">
                <a:solidFill>
                  <a:sysClr val="windowText" lastClr="000000"/>
                </a:solidFill>
                <a:latin typeface="Trebuchet MS"/>
                <a:cs typeface="Trebuchet MS"/>
              </a:rPr>
              <a:t> </a:t>
            </a:r>
            <a:r>
              <a:rPr sz="1667" kern="0" spc="173" dirty="0">
                <a:solidFill>
                  <a:sysClr val="windowText" lastClr="000000"/>
                </a:solidFill>
                <a:latin typeface="Trebuchet MS"/>
                <a:cs typeface="Trebuchet MS"/>
              </a:rPr>
              <a:t>obligación</a:t>
            </a:r>
            <a:r>
              <a:rPr sz="1667" kern="0" spc="397" dirty="0">
                <a:solidFill>
                  <a:sysClr val="windowText" lastClr="000000"/>
                </a:solidFill>
                <a:latin typeface="Trebuchet MS"/>
                <a:cs typeface="Trebuchet MS"/>
              </a:rPr>
              <a:t> </a:t>
            </a:r>
            <a:r>
              <a:rPr sz="1667" kern="0" spc="153" dirty="0">
                <a:solidFill>
                  <a:sysClr val="windowText" lastClr="000000"/>
                </a:solidFill>
                <a:latin typeface="Trebuchet MS"/>
                <a:cs typeface="Trebuchet MS"/>
              </a:rPr>
              <a:t>patronal:</a:t>
            </a:r>
            <a:r>
              <a:rPr sz="1667" kern="0" spc="397" dirty="0">
                <a:solidFill>
                  <a:sysClr val="windowText" lastClr="000000"/>
                </a:solidFill>
                <a:latin typeface="Trebuchet MS"/>
                <a:cs typeface="Trebuchet MS"/>
              </a:rPr>
              <a:t> </a:t>
            </a:r>
            <a:r>
              <a:rPr sz="1667" kern="0" spc="67" dirty="0">
                <a:solidFill>
                  <a:sysClr val="windowText" lastClr="000000"/>
                </a:solidFill>
                <a:latin typeface="Trebuchet MS"/>
                <a:cs typeface="Trebuchet MS"/>
              </a:rPr>
              <a:t>la</a:t>
            </a:r>
            <a:r>
              <a:rPr sz="1667" kern="0" spc="397" dirty="0">
                <a:solidFill>
                  <a:sysClr val="windowText" lastClr="000000"/>
                </a:solidFill>
                <a:latin typeface="Trebuchet MS"/>
                <a:cs typeface="Trebuchet MS"/>
              </a:rPr>
              <a:t> </a:t>
            </a:r>
            <a:r>
              <a:rPr sz="1667" kern="0" spc="183" dirty="0">
                <a:solidFill>
                  <a:sysClr val="windowText" lastClr="000000"/>
                </a:solidFill>
                <a:latin typeface="Trebuchet MS"/>
                <a:cs typeface="Trebuchet MS"/>
              </a:rPr>
              <a:t>determinación</a:t>
            </a:r>
            <a:r>
              <a:rPr sz="1667" kern="0" spc="397"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de</a:t>
            </a:r>
            <a:r>
              <a:rPr sz="1667" kern="0" spc="397"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las</a:t>
            </a:r>
            <a:r>
              <a:rPr sz="1667" kern="0" spc="83"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cuotas</a:t>
            </a:r>
            <a:r>
              <a:rPr sz="1667" kern="0" spc="320" dirty="0">
                <a:solidFill>
                  <a:sysClr val="windowText" lastClr="000000"/>
                </a:solidFill>
                <a:latin typeface="Trebuchet MS"/>
                <a:cs typeface="Trebuchet MS"/>
              </a:rPr>
              <a:t> </a:t>
            </a:r>
            <a:r>
              <a:rPr sz="1667" kern="0" spc="193" dirty="0">
                <a:solidFill>
                  <a:sysClr val="windowText" lastClr="000000"/>
                </a:solidFill>
                <a:latin typeface="Trebuchet MS"/>
                <a:cs typeface="Trebuchet MS"/>
              </a:rPr>
              <a:t>obrero</a:t>
            </a:r>
            <a:r>
              <a:rPr sz="1667" kern="0" spc="320" dirty="0">
                <a:solidFill>
                  <a:sysClr val="windowText" lastClr="000000"/>
                </a:solidFill>
                <a:latin typeface="Trebuchet MS"/>
                <a:cs typeface="Trebuchet MS"/>
              </a:rPr>
              <a:t> </a:t>
            </a:r>
            <a:r>
              <a:rPr sz="1667" kern="0" spc="183" dirty="0">
                <a:solidFill>
                  <a:sysClr val="windowText" lastClr="000000"/>
                </a:solidFill>
                <a:latin typeface="Trebuchet MS"/>
                <a:cs typeface="Trebuchet MS"/>
              </a:rPr>
              <a:t>patronales</a:t>
            </a:r>
            <a:r>
              <a:rPr sz="1667" kern="0" spc="320" dirty="0">
                <a:solidFill>
                  <a:sysClr val="windowText" lastClr="000000"/>
                </a:solidFill>
                <a:latin typeface="Trebuchet MS"/>
                <a:cs typeface="Trebuchet MS"/>
              </a:rPr>
              <a:t> </a:t>
            </a:r>
            <a:r>
              <a:rPr sz="1667" kern="0" spc="43" dirty="0">
                <a:solidFill>
                  <a:sysClr val="windowText" lastClr="000000"/>
                </a:solidFill>
                <a:latin typeface="Trebuchet MS"/>
                <a:cs typeface="Trebuchet MS"/>
              </a:rPr>
              <a:t>a</a:t>
            </a:r>
            <a:r>
              <a:rPr sz="1667" kern="0" spc="320" dirty="0">
                <a:solidFill>
                  <a:sysClr val="windowText" lastClr="000000"/>
                </a:solidFill>
                <a:latin typeface="Trebuchet MS"/>
                <a:cs typeface="Trebuchet MS"/>
              </a:rPr>
              <a:t> </a:t>
            </a:r>
            <a:r>
              <a:rPr sz="1667" kern="0" spc="190" dirty="0">
                <a:solidFill>
                  <a:sysClr val="windowText" lastClr="000000"/>
                </a:solidFill>
                <a:latin typeface="Trebuchet MS"/>
                <a:cs typeface="Trebuchet MS"/>
              </a:rPr>
              <a:t>su</a:t>
            </a:r>
            <a:r>
              <a:rPr sz="1667" kern="0" spc="320" dirty="0">
                <a:solidFill>
                  <a:sysClr val="windowText" lastClr="000000"/>
                </a:solidFill>
                <a:latin typeface="Trebuchet MS"/>
                <a:cs typeface="Trebuchet MS"/>
              </a:rPr>
              <a:t> </a:t>
            </a:r>
            <a:r>
              <a:rPr sz="1667" kern="0" spc="169" dirty="0">
                <a:solidFill>
                  <a:sysClr val="windowText" lastClr="000000"/>
                </a:solidFill>
                <a:latin typeface="Trebuchet MS"/>
                <a:cs typeface="Trebuchet MS"/>
              </a:rPr>
              <a:t>cargo</a:t>
            </a:r>
            <a:r>
              <a:rPr sz="1667" kern="0" spc="320" dirty="0">
                <a:solidFill>
                  <a:sysClr val="windowText" lastClr="000000"/>
                </a:solidFill>
                <a:latin typeface="Trebuchet MS"/>
                <a:cs typeface="Trebuchet MS"/>
              </a:rPr>
              <a:t> </a:t>
            </a:r>
            <a:r>
              <a:rPr sz="1667" kern="0" spc="7" dirty="0">
                <a:solidFill>
                  <a:sysClr val="windowText" lastClr="000000"/>
                </a:solidFill>
                <a:latin typeface="Trebuchet MS"/>
                <a:cs typeface="Trebuchet MS"/>
              </a:rPr>
              <a:t>y</a:t>
            </a:r>
            <a:r>
              <a:rPr sz="1667" kern="0" spc="320" dirty="0">
                <a:solidFill>
                  <a:sysClr val="windowText" lastClr="000000"/>
                </a:solidFill>
                <a:latin typeface="Trebuchet MS"/>
                <a:cs typeface="Trebuchet MS"/>
              </a:rPr>
              <a:t> </a:t>
            </a:r>
            <a:r>
              <a:rPr sz="1667" kern="0" spc="160" dirty="0">
                <a:solidFill>
                  <a:sysClr val="windowText" lastClr="000000"/>
                </a:solidFill>
                <a:latin typeface="Trebuchet MS"/>
                <a:cs typeface="Trebuchet MS"/>
              </a:rPr>
              <a:t>enterar</a:t>
            </a:r>
            <a:r>
              <a:rPr sz="1667" kern="0" spc="320" dirty="0">
                <a:solidFill>
                  <a:sysClr val="windowText" lastClr="000000"/>
                </a:solidFill>
                <a:latin typeface="Trebuchet MS"/>
                <a:cs typeface="Trebuchet MS"/>
              </a:rPr>
              <a:t> </a:t>
            </a:r>
            <a:r>
              <a:rPr sz="1667" kern="0" spc="190" dirty="0">
                <a:solidFill>
                  <a:sysClr val="windowText" lastClr="000000"/>
                </a:solidFill>
                <a:latin typeface="Trebuchet MS"/>
                <a:cs typeface="Trebuchet MS"/>
              </a:rPr>
              <a:t>su</a:t>
            </a:r>
            <a:r>
              <a:rPr sz="1667" kern="0" spc="320"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importe</a:t>
            </a:r>
            <a:r>
              <a:rPr sz="1667" kern="0" spc="320" dirty="0">
                <a:solidFill>
                  <a:sysClr val="windowText" lastClr="000000"/>
                </a:solidFill>
                <a:latin typeface="Trebuchet MS"/>
                <a:cs typeface="Trebuchet MS"/>
              </a:rPr>
              <a:t> </a:t>
            </a:r>
            <a:r>
              <a:rPr sz="1667" kern="0" spc="63" dirty="0">
                <a:solidFill>
                  <a:sysClr val="windowText" lastClr="000000"/>
                </a:solidFill>
                <a:latin typeface="Trebuchet MS"/>
                <a:cs typeface="Trebuchet MS"/>
              </a:rPr>
              <a:t>al</a:t>
            </a:r>
            <a:r>
              <a:rPr sz="1667" kern="0" spc="320" dirty="0">
                <a:solidFill>
                  <a:sysClr val="windowText" lastClr="000000"/>
                </a:solidFill>
                <a:latin typeface="Trebuchet MS"/>
                <a:cs typeface="Trebuchet MS"/>
              </a:rPr>
              <a:t> </a:t>
            </a:r>
            <a:r>
              <a:rPr sz="1667" kern="0" spc="193" dirty="0">
                <a:solidFill>
                  <a:sysClr val="windowText" lastClr="000000"/>
                </a:solidFill>
                <a:latin typeface="Trebuchet MS"/>
                <a:cs typeface="Trebuchet MS"/>
              </a:rPr>
              <a:t>IMSS,</a:t>
            </a:r>
            <a:r>
              <a:rPr sz="1667" kern="0" spc="320" dirty="0">
                <a:solidFill>
                  <a:sysClr val="windowText" lastClr="000000"/>
                </a:solidFill>
                <a:latin typeface="Trebuchet MS"/>
                <a:cs typeface="Trebuchet MS"/>
              </a:rPr>
              <a:t> </a:t>
            </a:r>
            <a:r>
              <a:rPr sz="1667" kern="0" spc="183" dirty="0">
                <a:solidFill>
                  <a:sysClr val="windowText" lastClr="000000"/>
                </a:solidFill>
                <a:latin typeface="Trebuchet MS"/>
                <a:cs typeface="Trebuchet MS"/>
              </a:rPr>
              <a:t>mientras</a:t>
            </a:r>
            <a:r>
              <a:rPr sz="1667" kern="0" spc="320"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que</a:t>
            </a:r>
            <a:r>
              <a:rPr sz="1667" kern="0" spc="320" dirty="0">
                <a:solidFill>
                  <a:sysClr val="windowText" lastClr="000000"/>
                </a:solidFill>
                <a:latin typeface="Trebuchet MS"/>
                <a:cs typeface="Trebuchet MS"/>
              </a:rPr>
              <a:t> </a:t>
            </a:r>
            <a:r>
              <a:rPr sz="1667" kern="0" spc="169" dirty="0">
                <a:solidFill>
                  <a:sysClr val="windowText" lastClr="000000"/>
                </a:solidFill>
                <a:latin typeface="Trebuchet MS"/>
                <a:cs typeface="Trebuchet MS"/>
              </a:rPr>
              <a:t>para</a:t>
            </a:r>
            <a:r>
              <a:rPr sz="1667" kern="0" spc="320" dirty="0">
                <a:solidFill>
                  <a:sysClr val="windowText" lastClr="000000"/>
                </a:solidFill>
                <a:latin typeface="Trebuchet MS"/>
                <a:cs typeface="Trebuchet MS"/>
              </a:rPr>
              <a:t> </a:t>
            </a:r>
            <a:r>
              <a:rPr sz="1667" kern="0" spc="150" dirty="0">
                <a:solidFill>
                  <a:sysClr val="windowText" lastClr="000000"/>
                </a:solidFill>
                <a:latin typeface="Trebuchet MS"/>
                <a:cs typeface="Trebuchet MS"/>
              </a:rPr>
              <a:t>efectos</a:t>
            </a:r>
            <a:r>
              <a:rPr sz="1667" kern="0" spc="320" dirty="0">
                <a:solidFill>
                  <a:sysClr val="windowText" lastClr="000000"/>
                </a:solidFill>
                <a:latin typeface="Trebuchet MS"/>
                <a:cs typeface="Trebuchet MS"/>
              </a:rPr>
              <a:t> </a:t>
            </a:r>
            <a:r>
              <a:rPr sz="1667" kern="0" spc="117" dirty="0">
                <a:solidFill>
                  <a:sysClr val="windowText" lastClr="000000"/>
                </a:solidFill>
                <a:latin typeface="Trebuchet MS"/>
                <a:cs typeface="Trebuchet MS"/>
              </a:rPr>
              <a:t>del</a:t>
            </a:r>
            <a:r>
              <a:rPr sz="1667" kern="0" spc="-76"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INFONAVIT,</a:t>
            </a:r>
            <a:r>
              <a:rPr sz="1667" kern="0" spc="343" dirty="0">
                <a:solidFill>
                  <a:sysClr val="windowText" lastClr="000000"/>
                </a:solidFill>
                <a:latin typeface="Trebuchet MS"/>
                <a:cs typeface="Trebuchet MS"/>
              </a:rPr>
              <a:t> </a:t>
            </a:r>
            <a:r>
              <a:rPr sz="1667" kern="0" spc="50" dirty="0">
                <a:solidFill>
                  <a:sysClr val="windowText" lastClr="000000"/>
                </a:solidFill>
                <a:latin typeface="Trebuchet MS"/>
                <a:cs typeface="Trebuchet MS"/>
              </a:rPr>
              <a:t>el</a:t>
            </a:r>
            <a:r>
              <a:rPr sz="1667" kern="0" spc="343" dirty="0">
                <a:solidFill>
                  <a:sysClr val="windowText" lastClr="000000"/>
                </a:solidFill>
                <a:latin typeface="Trebuchet MS"/>
                <a:cs typeface="Trebuchet MS"/>
              </a:rPr>
              <a:t> </a:t>
            </a:r>
            <a:r>
              <a:rPr sz="1667" kern="0" spc="150" dirty="0">
                <a:solidFill>
                  <a:sysClr val="windowText" lastClr="000000"/>
                </a:solidFill>
                <a:latin typeface="Trebuchet MS"/>
                <a:cs typeface="Trebuchet MS"/>
              </a:rPr>
              <a:t>Artículo</a:t>
            </a:r>
            <a:r>
              <a:rPr sz="1667" kern="0" spc="343" dirty="0">
                <a:solidFill>
                  <a:sysClr val="windowText" lastClr="000000"/>
                </a:solidFill>
                <a:latin typeface="Trebuchet MS"/>
                <a:cs typeface="Trebuchet MS"/>
              </a:rPr>
              <a:t> </a:t>
            </a:r>
            <a:r>
              <a:rPr sz="1667" kern="0" spc="150" dirty="0">
                <a:solidFill>
                  <a:sysClr val="windowText" lastClr="000000"/>
                </a:solidFill>
                <a:latin typeface="Trebuchet MS"/>
                <a:cs typeface="Trebuchet MS"/>
              </a:rPr>
              <a:t>29</a:t>
            </a:r>
            <a:r>
              <a:rPr sz="1667" kern="0" spc="-339" dirty="0">
                <a:solidFill>
                  <a:sysClr val="windowText" lastClr="000000"/>
                </a:solidFill>
                <a:latin typeface="Trebuchet MS"/>
                <a:cs typeface="Trebuchet MS"/>
              </a:rPr>
              <a:t> </a:t>
            </a:r>
            <a:r>
              <a:rPr sz="1667" kern="0" spc="-203" dirty="0">
                <a:solidFill>
                  <a:sysClr val="windowText" lastClr="000000"/>
                </a:solidFill>
                <a:latin typeface="Trebuchet MS"/>
                <a:cs typeface="Trebuchet MS"/>
              </a:rPr>
              <a:t>,</a:t>
            </a:r>
            <a:r>
              <a:rPr sz="1667" kern="0" spc="343" dirty="0">
                <a:solidFill>
                  <a:sysClr val="windowText" lastClr="000000"/>
                </a:solidFill>
                <a:latin typeface="Trebuchet MS"/>
                <a:cs typeface="Trebuchet MS"/>
              </a:rPr>
              <a:t> </a:t>
            </a:r>
            <a:r>
              <a:rPr sz="1667" kern="0" spc="153" dirty="0">
                <a:solidFill>
                  <a:sysClr val="windowText" lastClr="000000"/>
                </a:solidFill>
                <a:latin typeface="Trebuchet MS"/>
                <a:cs typeface="Trebuchet MS"/>
              </a:rPr>
              <a:t>fracción</a:t>
            </a:r>
            <a:r>
              <a:rPr sz="1667" kern="0" spc="343" dirty="0">
                <a:solidFill>
                  <a:sysClr val="windowText" lastClr="000000"/>
                </a:solidFill>
                <a:latin typeface="Trebuchet MS"/>
                <a:cs typeface="Trebuchet MS"/>
              </a:rPr>
              <a:t> </a:t>
            </a:r>
            <a:r>
              <a:rPr sz="1667" kern="0" spc="-7" dirty="0">
                <a:solidFill>
                  <a:sysClr val="windowText" lastClr="000000"/>
                </a:solidFill>
                <a:latin typeface="Trebuchet MS"/>
                <a:cs typeface="Trebuchet MS"/>
              </a:rPr>
              <a:t>I</a:t>
            </a:r>
            <a:r>
              <a:rPr sz="1667" kern="0" spc="-339" dirty="0">
                <a:solidFill>
                  <a:sysClr val="windowText" lastClr="000000"/>
                </a:solidFill>
                <a:latin typeface="Trebuchet MS"/>
                <a:cs typeface="Trebuchet MS"/>
              </a:rPr>
              <a:t> </a:t>
            </a:r>
            <a:r>
              <a:rPr sz="1667" kern="0" spc="-7" dirty="0">
                <a:solidFill>
                  <a:sysClr val="windowText" lastClr="000000"/>
                </a:solidFill>
                <a:latin typeface="Trebuchet MS"/>
                <a:cs typeface="Trebuchet MS"/>
              </a:rPr>
              <a:t>I</a:t>
            </a:r>
            <a:r>
              <a:rPr sz="1667" kern="0" spc="343"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de</a:t>
            </a:r>
            <a:r>
              <a:rPr sz="1667" kern="0" spc="343" dirty="0">
                <a:solidFill>
                  <a:sysClr val="windowText" lastClr="000000"/>
                </a:solidFill>
                <a:latin typeface="Trebuchet MS"/>
                <a:cs typeface="Trebuchet MS"/>
              </a:rPr>
              <a:t> </a:t>
            </a:r>
            <a:r>
              <a:rPr sz="1667" kern="0" spc="67" dirty="0">
                <a:solidFill>
                  <a:sysClr val="windowText" lastClr="000000"/>
                </a:solidFill>
                <a:latin typeface="Trebuchet MS"/>
                <a:cs typeface="Trebuchet MS"/>
              </a:rPr>
              <a:t>la</a:t>
            </a:r>
            <a:r>
              <a:rPr sz="1667" kern="0" spc="343" dirty="0">
                <a:solidFill>
                  <a:sysClr val="windowText" lastClr="000000"/>
                </a:solidFill>
                <a:latin typeface="Trebuchet MS"/>
                <a:cs typeface="Trebuchet MS"/>
              </a:rPr>
              <a:t> </a:t>
            </a:r>
            <a:r>
              <a:rPr sz="1667" kern="0" spc="120" dirty="0">
                <a:solidFill>
                  <a:sysClr val="windowText" lastClr="000000"/>
                </a:solidFill>
                <a:latin typeface="Trebuchet MS"/>
                <a:cs typeface="Trebuchet MS"/>
              </a:rPr>
              <a:t>Ley</a:t>
            </a:r>
            <a:r>
              <a:rPr sz="1667" kern="0" spc="343" dirty="0">
                <a:solidFill>
                  <a:sysClr val="windowText" lastClr="000000"/>
                </a:solidFill>
                <a:latin typeface="Trebuchet MS"/>
                <a:cs typeface="Trebuchet MS"/>
              </a:rPr>
              <a:t> </a:t>
            </a:r>
            <a:r>
              <a:rPr sz="1667" kern="0" spc="117" dirty="0">
                <a:solidFill>
                  <a:sysClr val="windowText" lastClr="000000"/>
                </a:solidFill>
                <a:latin typeface="Trebuchet MS"/>
                <a:cs typeface="Trebuchet MS"/>
              </a:rPr>
              <a:t>del</a:t>
            </a:r>
            <a:r>
              <a:rPr sz="1667" kern="0" spc="343" dirty="0">
                <a:solidFill>
                  <a:sysClr val="windowText" lastClr="000000"/>
                </a:solidFill>
                <a:latin typeface="Trebuchet MS"/>
                <a:cs typeface="Trebuchet MS"/>
              </a:rPr>
              <a:t> </a:t>
            </a:r>
            <a:r>
              <a:rPr sz="1667" kern="0" spc="200" dirty="0">
                <a:solidFill>
                  <a:sysClr val="windowText" lastClr="000000"/>
                </a:solidFill>
                <a:latin typeface="Trebuchet MS"/>
                <a:cs typeface="Trebuchet MS"/>
              </a:rPr>
              <a:t>INFONAVIT</a:t>
            </a:r>
            <a:r>
              <a:rPr sz="1667" kern="0" spc="343" dirty="0">
                <a:solidFill>
                  <a:sysClr val="windowText" lastClr="000000"/>
                </a:solidFill>
                <a:latin typeface="Trebuchet MS"/>
                <a:cs typeface="Trebuchet MS"/>
              </a:rPr>
              <a:t> </a:t>
            </a:r>
            <a:r>
              <a:rPr sz="1667" kern="0" spc="150" dirty="0">
                <a:solidFill>
                  <a:sysClr val="windowText" lastClr="000000"/>
                </a:solidFill>
                <a:latin typeface="Trebuchet MS"/>
                <a:cs typeface="Trebuchet MS"/>
              </a:rPr>
              <a:t>indica</a:t>
            </a:r>
            <a:r>
              <a:rPr sz="1667" kern="0" spc="343" dirty="0">
                <a:solidFill>
                  <a:sysClr val="windowText" lastClr="000000"/>
                </a:solidFill>
                <a:latin typeface="Trebuchet MS"/>
                <a:cs typeface="Trebuchet MS"/>
              </a:rPr>
              <a:t> </a:t>
            </a:r>
            <a:r>
              <a:rPr sz="1667" kern="0" spc="67" dirty="0">
                <a:solidFill>
                  <a:sysClr val="windowText" lastClr="000000"/>
                </a:solidFill>
                <a:latin typeface="Trebuchet MS"/>
                <a:cs typeface="Trebuchet MS"/>
              </a:rPr>
              <a:t>la</a:t>
            </a:r>
            <a:r>
              <a:rPr sz="1667" kern="0" spc="343" dirty="0">
                <a:solidFill>
                  <a:sysClr val="windowText" lastClr="000000"/>
                </a:solidFill>
                <a:latin typeface="Trebuchet MS"/>
                <a:cs typeface="Trebuchet MS"/>
              </a:rPr>
              <a:t> </a:t>
            </a:r>
            <a:r>
              <a:rPr sz="1667" kern="0" spc="173" dirty="0">
                <a:solidFill>
                  <a:sysClr val="windowText" lastClr="000000"/>
                </a:solidFill>
                <a:latin typeface="Trebuchet MS"/>
                <a:cs typeface="Trebuchet MS"/>
              </a:rPr>
              <a:t>obligación</a:t>
            </a:r>
            <a:r>
              <a:rPr sz="1667" kern="0" spc="343"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de</a:t>
            </a:r>
            <a:r>
              <a:rPr sz="1667" kern="0" spc="343" dirty="0">
                <a:solidFill>
                  <a:sysClr val="windowText" lastClr="000000"/>
                </a:solidFill>
                <a:latin typeface="Trebuchet MS"/>
                <a:cs typeface="Trebuchet MS"/>
              </a:rPr>
              <a:t> </a:t>
            </a:r>
            <a:r>
              <a:rPr sz="1667" kern="0" spc="180" dirty="0">
                <a:solidFill>
                  <a:sysClr val="windowText" lastClr="000000"/>
                </a:solidFill>
                <a:latin typeface="Trebuchet MS"/>
                <a:cs typeface="Trebuchet MS"/>
              </a:rPr>
              <a:t>determinar</a:t>
            </a:r>
            <a:r>
              <a:rPr sz="1667" kern="0" spc="20" dirty="0">
                <a:solidFill>
                  <a:sysClr val="windowText" lastClr="000000"/>
                </a:solidFill>
                <a:latin typeface="Trebuchet MS"/>
                <a:cs typeface="Trebuchet MS"/>
              </a:rPr>
              <a:t> </a:t>
            </a:r>
            <a:r>
              <a:rPr sz="1667" kern="0" spc="50" dirty="0">
                <a:solidFill>
                  <a:sysClr val="windowText" lastClr="000000"/>
                </a:solidFill>
                <a:latin typeface="Trebuchet MS"/>
                <a:cs typeface="Trebuchet MS"/>
              </a:rPr>
              <a:t>el</a:t>
            </a:r>
            <a:r>
              <a:rPr sz="1667" kern="0" spc="430" dirty="0">
                <a:solidFill>
                  <a:sysClr val="windowText" lastClr="000000"/>
                </a:solidFill>
                <a:latin typeface="Trebuchet MS"/>
                <a:cs typeface="Trebuchet MS"/>
              </a:rPr>
              <a:t> </a:t>
            </a:r>
            <a:r>
              <a:rPr sz="1667" kern="0" spc="210" dirty="0">
                <a:solidFill>
                  <a:sysClr val="windowText" lastClr="000000"/>
                </a:solidFill>
                <a:latin typeface="Trebuchet MS"/>
                <a:cs typeface="Trebuchet MS"/>
              </a:rPr>
              <a:t>monto</a:t>
            </a:r>
            <a:r>
              <a:rPr sz="1667" kern="0" spc="430"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de</a:t>
            </a:r>
            <a:r>
              <a:rPr sz="1667" kern="0" spc="430"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las</a:t>
            </a:r>
            <a:r>
              <a:rPr sz="1667" kern="0" spc="430" dirty="0">
                <a:solidFill>
                  <a:sysClr val="windowText" lastClr="000000"/>
                </a:solidFill>
                <a:latin typeface="Trebuchet MS"/>
                <a:cs typeface="Trebuchet MS"/>
              </a:rPr>
              <a:t> </a:t>
            </a:r>
            <a:r>
              <a:rPr sz="1667" kern="0" spc="173" dirty="0">
                <a:solidFill>
                  <a:sysClr val="windowText" lastClr="000000"/>
                </a:solidFill>
                <a:latin typeface="Trebuchet MS"/>
                <a:cs typeface="Trebuchet MS"/>
              </a:rPr>
              <a:t>aportaciones.</a:t>
            </a:r>
            <a:r>
              <a:rPr sz="1667" kern="0" spc="430" dirty="0">
                <a:solidFill>
                  <a:sysClr val="windowText" lastClr="000000"/>
                </a:solidFill>
                <a:latin typeface="Trebuchet MS"/>
                <a:cs typeface="Trebuchet MS"/>
              </a:rPr>
              <a:t> </a:t>
            </a:r>
            <a:r>
              <a:rPr sz="1667" kern="0" spc="187" dirty="0">
                <a:solidFill>
                  <a:sysClr val="windowText" lastClr="000000"/>
                </a:solidFill>
                <a:latin typeface="Trebuchet MS"/>
                <a:cs typeface="Trebuchet MS"/>
              </a:rPr>
              <a:t>Asimismo,</a:t>
            </a:r>
            <a:r>
              <a:rPr sz="1667" kern="0" spc="430" dirty="0">
                <a:solidFill>
                  <a:sysClr val="windowText" lastClr="000000"/>
                </a:solidFill>
                <a:latin typeface="Trebuchet MS"/>
                <a:cs typeface="Trebuchet MS"/>
              </a:rPr>
              <a:t> </a:t>
            </a:r>
            <a:r>
              <a:rPr sz="1667" kern="0" spc="50" dirty="0">
                <a:solidFill>
                  <a:sysClr val="windowText" lastClr="000000"/>
                </a:solidFill>
                <a:latin typeface="Trebuchet MS"/>
                <a:cs typeface="Trebuchet MS"/>
              </a:rPr>
              <a:t>el</a:t>
            </a:r>
            <a:r>
              <a:rPr sz="1667" kern="0" spc="430" dirty="0">
                <a:solidFill>
                  <a:sysClr val="windowText" lastClr="000000"/>
                </a:solidFill>
                <a:latin typeface="Trebuchet MS"/>
                <a:cs typeface="Trebuchet MS"/>
              </a:rPr>
              <a:t> </a:t>
            </a:r>
            <a:r>
              <a:rPr sz="1667" kern="0" spc="150" dirty="0">
                <a:solidFill>
                  <a:sysClr val="windowText" lastClr="000000"/>
                </a:solidFill>
                <a:latin typeface="Trebuchet MS"/>
                <a:cs typeface="Trebuchet MS"/>
              </a:rPr>
              <a:t>Artículo</a:t>
            </a:r>
            <a:r>
              <a:rPr sz="1667" kern="0" spc="430" dirty="0">
                <a:solidFill>
                  <a:sysClr val="windowText" lastClr="000000"/>
                </a:solidFill>
                <a:latin typeface="Trebuchet MS"/>
                <a:cs typeface="Trebuchet MS"/>
              </a:rPr>
              <a:t> </a:t>
            </a:r>
            <a:r>
              <a:rPr sz="1667" kern="0" spc="70" dirty="0">
                <a:solidFill>
                  <a:sysClr val="windowText" lastClr="000000"/>
                </a:solidFill>
                <a:latin typeface="Trebuchet MS"/>
                <a:cs typeface="Trebuchet MS"/>
              </a:rPr>
              <a:t>5</a:t>
            </a:r>
            <a:r>
              <a:rPr sz="1667" kern="0" spc="430" dirty="0">
                <a:solidFill>
                  <a:sysClr val="windowText" lastClr="000000"/>
                </a:solidFill>
                <a:latin typeface="Trebuchet MS"/>
                <a:cs typeface="Trebuchet MS"/>
              </a:rPr>
              <a:t> </a:t>
            </a:r>
            <a:r>
              <a:rPr sz="1667" kern="0" spc="117" dirty="0">
                <a:solidFill>
                  <a:sysClr val="windowText" lastClr="000000"/>
                </a:solidFill>
                <a:latin typeface="Trebuchet MS"/>
                <a:cs typeface="Trebuchet MS"/>
              </a:rPr>
              <a:t>del</a:t>
            </a:r>
            <a:r>
              <a:rPr sz="1667" kern="0" spc="430" dirty="0">
                <a:solidFill>
                  <a:sysClr val="windowText" lastClr="000000"/>
                </a:solidFill>
                <a:latin typeface="Trebuchet MS"/>
                <a:cs typeface="Trebuchet MS"/>
              </a:rPr>
              <a:t> </a:t>
            </a:r>
            <a:r>
              <a:rPr sz="1667" kern="0" spc="200" dirty="0">
                <a:solidFill>
                  <a:sysClr val="windowText" lastClr="000000"/>
                </a:solidFill>
                <a:latin typeface="Trebuchet MS"/>
                <a:cs typeface="Trebuchet MS"/>
              </a:rPr>
              <a:t>RIPAED</a:t>
            </a:r>
            <a:r>
              <a:rPr sz="1667" kern="0" spc="430" dirty="0">
                <a:solidFill>
                  <a:sysClr val="windowText" lastClr="000000"/>
                </a:solidFill>
                <a:latin typeface="Trebuchet MS"/>
                <a:cs typeface="Trebuchet MS"/>
              </a:rPr>
              <a:t> </a:t>
            </a:r>
            <a:r>
              <a:rPr sz="1667" kern="0" spc="117" dirty="0">
                <a:solidFill>
                  <a:sysClr val="windowText" lastClr="000000"/>
                </a:solidFill>
                <a:latin typeface="Trebuchet MS"/>
                <a:cs typeface="Trebuchet MS"/>
              </a:rPr>
              <a:t>del</a:t>
            </a:r>
            <a:r>
              <a:rPr sz="1667" kern="0" spc="430"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INFONAVIT,</a:t>
            </a:r>
            <a:r>
              <a:rPr sz="1667" kern="0" spc="430" dirty="0">
                <a:solidFill>
                  <a:sysClr val="windowText" lastClr="000000"/>
                </a:solidFill>
                <a:latin typeface="Trebuchet MS"/>
                <a:cs typeface="Trebuchet MS"/>
              </a:rPr>
              <a:t> </a:t>
            </a:r>
            <a:r>
              <a:rPr sz="1667" kern="0" spc="157" dirty="0">
                <a:solidFill>
                  <a:sysClr val="windowText" lastClr="000000"/>
                </a:solidFill>
                <a:latin typeface="Trebuchet MS"/>
                <a:cs typeface="Trebuchet MS"/>
              </a:rPr>
              <a:t>establece</a:t>
            </a:r>
            <a:r>
              <a:rPr sz="1667" kern="0" spc="430"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que</a:t>
            </a:r>
            <a:r>
              <a:rPr sz="1667" kern="0" spc="10" dirty="0">
                <a:solidFill>
                  <a:sysClr val="windowText" lastClr="000000"/>
                </a:solidFill>
                <a:latin typeface="Trebuchet MS"/>
                <a:cs typeface="Trebuchet MS"/>
              </a:rPr>
              <a:t> </a:t>
            </a:r>
            <a:r>
              <a:rPr sz="1667" kern="0" spc="143" dirty="0">
                <a:solidFill>
                  <a:sysClr val="windowText" lastClr="000000"/>
                </a:solidFill>
                <a:latin typeface="Trebuchet MS"/>
                <a:cs typeface="Trebuchet MS"/>
              </a:rPr>
              <a:t>se</a:t>
            </a:r>
            <a:r>
              <a:rPr sz="1667" kern="0" spc="510" dirty="0">
                <a:solidFill>
                  <a:sysClr val="windowText" lastClr="000000"/>
                </a:solidFill>
                <a:latin typeface="Trebuchet MS"/>
                <a:cs typeface="Trebuchet MS"/>
              </a:rPr>
              <a:t> </a:t>
            </a:r>
            <a:r>
              <a:rPr sz="1667" kern="0" spc="200" dirty="0">
                <a:solidFill>
                  <a:sysClr val="windowText" lastClr="000000"/>
                </a:solidFill>
                <a:latin typeface="Trebuchet MS"/>
                <a:cs typeface="Trebuchet MS"/>
              </a:rPr>
              <a:t>podrá</a:t>
            </a:r>
            <a:r>
              <a:rPr sz="1667" kern="0" spc="510"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convenir</a:t>
            </a:r>
            <a:r>
              <a:rPr sz="1667" kern="0" spc="510" dirty="0">
                <a:solidFill>
                  <a:sysClr val="windowText" lastClr="000000"/>
                </a:solidFill>
                <a:latin typeface="Trebuchet MS"/>
                <a:cs typeface="Trebuchet MS"/>
              </a:rPr>
              <a:t> </a:t>
            </a:r>
            <a:r>
              <a:rPr sz="1667" kern="0" spc="167" dirty="0">
                <a:solidFill>
                  <a:sysClr val="windowText" lastClr="000000"/>
                </a:solidFill>
                <a:latin typeface="Trebuchet MS"/>
                <a:cs typeface="Trebuchet MS"/>
              </a:rPr>
              <a:t>con</a:t>
            </a:r>
            <a:r>
              <a:rPr sz="1667" kern="0" spc="510" dirty="0">
                <a:solidFill>
                  <a:sysClr val="windowText" lastClr="000000"/>
                </a:solidFill>
                <a:latin typeface="Trebuchet MS"/>
                <a:cs typeface="Trebuchet MS"/>
              </a:rPr>
              <a:t> </a:t>
            </a:r>
            <a:r>
              <a:rPr sz="1667" kern="0" spc="50" dirty="0">
                <a:solidFill>
                  <a:sysClr val="windowText" lastClr="000000"/>
                </a:solidFill>
                <a:latin typeface="Trebuchet MS"/>
                <a:cs typeface="Trebuchet MS"/>
              </a:rPr>
              <a:t>el</a:t>
            </a:r>
            <a:r>
              <a:rPr sz="1667" kern="0" spc="510" dirty="0">
                <a:solidFill>
                  <a:sysClr val="windowText" lastClr="000000"/>
                </a:solidFill>
                <a:latin typeface="Trebuchet MS"/>
                <a:cs typeface="Trebuchet MS"/>
              </a:rPr>
              <a:t> </a:t>
            </a:r>
            <a:r>
              <a:rPr sz="1667" kern="0" spc="253" dirty="0">
                <a:solidFill>
                  <a:sysClr val="windowText" lastClr="000000"/>
                </a:solidFill>
                <a:latin typeface="Trebuchet MS"/>
                <a:cs typeface="Trebuchet MS"/>
              </a:rPr>
              <a:t>IMSS</a:t>
            </a:r>
            <a:r>
              <a:rPr sz="1667" kern="0" spc="510" dirty="0">
                <a:solidFill>
                  <a:sysClr val="windowText" lastClr="000000"/>
                </a:solidFill>
                <a:latin typeface="Trebuchet MS"/>
                <a:cs typeface="Trebuchet MS"/>
              </a:rPr>
              <a:t> </a:t>
            </a:r>
            <a:r>
              <a:rPr sz="1667" kern="0" spc="157" dirty="0">
                <a:solidFill>
                  <a:sysClr val="windowText" lastClr="000000"/>
                </a:solidFill>
                <a:latin typeface="Trebuchet MS"/>
                <a:cs typeface="Trebuchet MS"/>
              </a:rPr>
              <a:t>los</a:t>
            </a:r>
            <a:r>
              <a:rPr sz="1667" kern="0" spc="510" dirty="0">
                <a:solidFill>
                  <a:sysClr val="windowText" lastClr="000000"/>
                </a:solidFill>
                <a:latin typeface="Trebuchet MS"/>
                <a:cs typeface="Trebuchet MS"/>
              </a:rPr>
              <a:t> </a:t>
            </a:r>
            <a:r>
              <a:rPr sz="1667" kern="0" spc="190" dirty="0">
                <a:solidFill>
                  <a:sysClr val="windowText" lastClr="000000"/>
                </a:solidFill>
                <a:latin typeface="Trebuchet MS"/>
                <a:cs typeface="Trebuchet MS"/>
              </a:rPr>
              <a:t>términos</a:t>
            </a:r>
            <a:r>
              <a:rPr sz="1667" kern="0" spc="510" dirty="0">
                <a:solidFill>
                  <a:sysClr val="windowText" lastClr="000000"/>
                </a:solidFill>
                <a:latin typeface="Trebuchet MS"/>
                <a:cs typeface="Trebuchet MS"/>
              </a:rPr>
              <a:t> </a:t>
            </a:r>
            <a:r>
              <a:rPr sz="1667" kern="0" spc="7" dirty="0">
                <a:solidFill>
                  <a:sysClr val="windowText" lastClr="000000"/>
                </a:solidFill>
                <a:latin typeface="Trebuchet MS"/>
                <a:cs typeface="Trebuchet MS"/>
              </a:rPr>
              <a:t>y</a:t>
            </a:r>
            <a:r>
              <a:rPr sz="1667" kern="0" spc="510" dirty="0">
                <a:solidFill>
                  <a:sysClr val="windowText" lastClr="000000"/>
                </a:solidFill>
                <a:latin typeface="Trebuchet MS"/>
                <a:cs typeface="Trebuchet MS"/>
              </a:rPr>
              <a:t> </a:t>
            </a:r>
            <a:r>
              <a:rPr sz="1667" kern="0" spc="163" dirty="0">
                <a:solidFill>
                  <a:sysClr val="windowText" lastClr="000000"/>
                </a:solidFill>
                <a:latin typeface="Trebuchet MS"/>
                <a:cs typeface="Trebuchet MS"/>
              </a:rPr>
              <a:t>unificación</a:t>
            </a:r>
            <a:r>
              <a:rPr sz="1667" kern="0" spc="510"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de</a:t>
            </a:r>
            <a:r>
              <a:rPr sz="1667" kern="0" spc="510" dirty="0">
                <a:solidFill>
                  <a:sysClr val="windowText" lastClr="000000"/>
                </a:solidFill>
                <a:latin typeface="Trebuchet MS"/>
                <a:cs typeface="Trebuchet MS"/>
              </a:rPr>
              <a:t> </a:t>
            </a:r>
            <a:r>
              <a:rPr sz="1667" kern="0" spc="207" dirty="0">
                <a:solidFill>
                  <a:sysClr val="windowText" lastClr="000000"/>
                </a:solidFill>
                <a:latin typeface="Trebuchet MS"/>
                <a:cs typeface="Trebuchet MS"/>
              </a:rPr>
              <a:t>procesos</a:t>
            </a:r>
            <a:r>
              <a:rPr sz="1667" kern="0" spc="510" dirty="0">
                <a:solidFill>
                  <a:sysClr val="windowText" lastClr="000000"/>
                </a:solidFill>
                <a:latin typeface="Trebuchet MS"/>
                <a:cs typeface="Trebuchet MS"/>
              </a:rPr>
              <a:t> </a:t>
            </a:r>
            <a:r>
              <a:rPr sz="1667" kern="0" spc="169" dirty="0">
                <a:solidFill>
                  <a:sysClr val="windowText" lastClr="000000"/>
                </a:solidFill>
                <a:latin typeface="Trebuchet MS"/>
                <a:cs typeface="Trebuchet MS"/>
              </a:rPr>
              <a:t>para</a:t>
            </a:r>
            <a:r>
              <a:rPr sz="1667" kern="0" spc="510" dirty="0">
                <a:solidFill>
                  <a:sysClr val="windowText" lastClr="000000"/>
                </a:solidFill>
                <a:latin typeface="Trebuchet MS"/>
                <a:cs typeface="Trebuchet MS"/>
              </a:rPr>
              <a:t> </a:t>
            </a:r>
            <a:r>
              <a:rPr sz="1667" kern="0" spc="67" dirty="0">
                <a:solidFill>
                  <a:sysClr val="windowText" lastClr="000000"/>
                </a:solidFill>
                <a:latin typeface="Trebuchet MS"/>
                <a:cs typeface="Trebuchet MS"/>
              </a:rPr>
              <a:t>la</a:t>
            </a:r>
            <a:r>
              <a:rPr sz="1667" kern="0" spc="510" dirty="0">
                <a:solidFill>
                  <a:sysClr val="windowText" lastClr="000000"/>
                </a:solidFill>
                <a:latin typeface="Trebuchet MS"/>
                <a:cs typeface="Trebuchet MS"/>
              </a:rPr>
              <a:t> </a:t>
            </a:r>
            <a:r>
              <a:rPr sz="1667" kern="0" spc="183" dirty="0">
                <a:solidFill>
                  <a:sysClr val="windowText" lastClr="000000"/>
                </a:solidFill>
                <a:latin typeface="Trebuchet MS"/>
                <a:cs typeface="Trebuchet MS"/>
              </a:rPr>
              <a:t>determinación</a:t>
            </a:r>
            <a:r>
              <a:rPr sz="1667" kern="0" spc="510" dirty="0">
                <a:solidFill>
                  <a:sysClr val="windowText" lastClr="000000"/>
                </a:solidFill>
                <a:latin typeface="Trebuchet MS"/>
                <a:cs typeface="Trebuchet MS"/>
              </a:rPr>
              <a:t> </a:t>
            </a:r>
            <a:r>
              <a:rPr sz="1667" kern="0" spc="7" dirty="0">
                <a:solidFill>
                  <a:sysClr val="windowText" lastClr="000000"/>
                </a:solidFill>
                <a:latin typeface="Trebuchet MS"/>
                <a:cs typeface="Trebuchet MS"/>
              </a:rPr>
              <a:t>y</a:t>
            </a:r>
            <a:r>
              <a:rPr sz="1667" kern="0" spc="3" dirty="0">
                <a:solidFill>
                  <a:sysClr val="windowText" lastClr="000000"/>
                </a:solidFill>
                <a:latin typeface="Trebuchet MS"/>
                <a:cs typeface="Trebuchet MS"/>
              </a:rPr>
              <a:t> </a:t>
            </a:r>
            <a:r>
              <a:rPr sz="1667" kern="0" spc="197" dirty="0">
                <a:solidFill>
                  <a:sysClr val="windowText" lastClr="000000"/>
                </a:solidFill>
                <a:latin typeface="Trebuchet MS"/>
                <a:cs typeface="Trebuchet MS"/>
              </a:rPr>
              <a:t>pago</a:t>
            </a:r>
            <a:r>
              <a:rPr sz="1667" kern="0" spc="317"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de</a:t>
            </a:r>
            <a:r>
              <a:rPr sz="1667" kern="0" spc="317" dirty="0">
                <a:solidFill>
                  <a:sysClr val="windowText" lastClr="000000"/>
                </a:solidFill>
                <a:latin typeface="Trebuchet MS"/>
                <a:cs typeface="Trebuchet MS"/>
              </a:rPr>
              <a:t> </a:t>
            </a:r>
            <a:r>
              <a:rPr sz="1667" kern="0" spc="187" dirty="0">
                <a:solidFill>
                  <a:sysClr val="windowText" lastClr="000000"/>
                </a:solidFill>
                <a:latin typeface="Trebuchet MS"/>
                <a:cs typeface="Trebuchet MS"/>
              </a:rPr>
              <a:t>aportaciones</a:t>
            </a:r>
            <a:r>
              <a:rPr sz="1667" kern="0" spc="317" dirty="0">
                <a:solidFill>
                  <a:sysClr val="windowText" lastClr="000000"/>
                </a:solidFill>
                <a:latin typeface="Trebuchet MS"/>
                <a:cs typeface="Trebuchet MS"/>
              </a:rPr>
              <a:t> </a:t>
            </a:r>
            <a:r>
              <a:rPr sz="1667" kern="0" spc="7" dirty="0">
                <a:solidFill>
                  <a:sysClr val="windowText" lastClr="000000"/>
                </a:solidFill>
                <a:latin typeface="Trebuchet MS"/>
                <a:cs typeface="Trebuchet MS"/>
              </a:rPr>
              <a:t>y</a:t>
            </a:r>
            <a:r>
              <a:rPr sz="1667" kern="0" spc="317" dirty="0">
                <a:solidFill>
                  <a:sysClr val="windowText" lastClr="000000"/>
                </a:solidFill>
                <a:latin typeface="Trebuchet MS"/>
                <a:cs typeface="Trebuchet MS"/>
              </a:rPr>
              <a:t> </a:t>
            </a:r>
            <a:r>
              <a:rPr sz="1667" kern="0" spc="167" dirty="0">
                <a:solidFill>
                  <a:sysClr val="windowText" lastClr="000000"/>
                </a:solidFill>
                <a:latin typeface="Trebuchet MS"/>
                <a:cs typeface="Trebuchet MS"/>
              </a:rPr>
              <a:t>entero</a:t>
            </a:r>
            <a:r>
              <a:rPr sz="1667" kern="0" spc="317"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de</a:t>
            </a:r>
            <a:r>
              <a:rPr sz="1667" kern="0" spc="317" dirty="0">
                <a:solidFill>
                  <a:sysClr val="windowText" lastClr="000000"/>
                </a:solidFill>
                <a:latin typeface="Trebuchet MS"/>
                <a:cs typeface="Trebuchet MS"/>
              </a:rPr>
              <a:t> </a:t>
            </a:r>
            <a:r>
              <a:rPr sz="1667" kern="0" spc="180" dirty="0">
                <a:solidFill>
                  <a:sysClr val="windowText" lastClr="000000"/>
                </a:solidFill>
                <a:latin typeface="Trebuchet MS"/>
                <a:cs typeface="Trebuchet MS"/>
              </a:rPr>
              <a:t>descuentos.</a:t>
            </a:r>
            <a:r>
              <a:rPr sz="1667" kern="0" spc="317" dirty="0">
                <a:solidFill>
                  <a:sysClr val="windowText" lastClr="000000"/>
                </a:solidFill>
                <a:latin typeface="Trebuchet MS"/>
                <a:cs typeface="Trebuchet MS"/>
              </a:rPr>
              <a:t> </a:t>
            </a:r>
            <a:r>
              <a:rPr sz="1667" kern="0" spc="110" dirty="0">
                <a:solidFill>
                  <a:sysClr val="windowText" lastClr="000000"/>
                </a:solidFill>
                <a:latin typeface="Trebuchet MS"/>
                <a:cs typeface="Trebuchet MS"/>
              </a:rPr>
              <a:t>La</a:t>
            </a:r>
            <a:r>
              <a:rPr sz="1667" kern="0" spc="317" dirty="0">
                <a:solidFill>
                  <a:sysClr val="windowText" lastClr="000000"/>
                </a:solidFill>
                <a:latin typeface="Trebuchet MS"/>
                <a:cs typeface="Trebuchet MS"/>
              </a:rPr>
              <a:t> </a:t>
            </a:r>
            <a:r>
              <a:rPr sz="1667" kern="0" spc="187" dirty="0">
                <a:solidFill>
                  <a:sysClr val="windowText" lastClr="000000"/>
                </a:solidFill>
                <a:latin typeface="Trebuchet MS"/>
                <a:cs typeface="Trebuchet MS"/>
              </a:rPr>
              <a:t>presentación</a:t>
            </a:r>
            <a:r>
              <a:rPr sz="1667" kern="0" spc="317"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de</a:t>
            </a:r>
            <a:r>
              <a:rPr sz="1667" kern="0" spc="317" dirty="0">
                <a:solidFill>
                  <a:sysClr val="windowText" lastClr="000000"/>
                </a:solidFill>
                <a:latin typeface="Trebuchet MS"/>
                <a:cs typeface="Trebuchet MS"/>
              </a:rPr>
              <a:t> </a:t>
            </a:r>
            <a:r>
              <a:rPr sz="1667" kern="0" spc="183" dirty="0">
                <a:solidFill>
                  <a:sysClr val="windowText" lastClr="000000"/>
                </a:solidFill>
                <a:latin typeface="Trebuchet MS"/>
                <a:cs typeface="Trebuchet MS"/>
              </a:rPr>
              <a:t>estos</a:t>
            </a:r>
            <a:r>
              <a:rPr sz="1667" kern="0" spc="317" dirty="0">
                <a:solidFill>
                  <a:sysClr val="windowText" lastClr="000000"/>
                </a:solidFill>
                <a:latin typeface="Trebuchet MS"/>
                <a:cs typeface="Trebuchet MS"/>
              </a:rPr>
              <a:t> </a:t>
            </a:r>
            <a:r>
              <a:rPr sz="1667" kern="0" spc="213" dirty="0">
                <a:solidFill>
                  <a:sysClr val="windowText" lastClr="000000"/>
                </a:solidFill>
                <a:latin typeface="Trebuchet MS"/>
                <a:cs typeface="Trebuchet MS"/>
              </a:rPr>
              <a:t>documentos</a:t>
            </a:r>
            <a:r>
              <a:rPr sz="1667" kern="0" spc="317" dirty="0">
                <a:solidFill>
                  <a:sysClr val="windowText" lastClr="000000"/>
                </a:solidFill>
                <a:latin typeface="Trebuchet MS"/>
                <a:cs typeface="Trebuchet MS"/>
              </a:rPr>
              <a:t> </a:t>
            </a:r>
            <a:r>
              <a:rPr sz="1667" kern="0" spc="143" dirty="0">
                <a:solidFill>
                  <a:sysClr val="windowText" lastClr="000000"/>
                </a:solidFill>
                <a:latin typeface="Trebuchet MS"/>
                <a:cs typeface="Trebuchet MS"/>
              </a:rPr>
              <a:t>se</a:t>
            </a:r>
            <a:r>
              <a:rPr sz="1667" kern="0" spc="317" dirty="0">
                <a:solidFill>
                  <a:sysClr val="windowText" lastClr="000000"/>
                </a:solidFill>
                <a:latin typeface="Trebuchet MS"/>
                <a:cs typeface="Trebuchet MS"/>
              </a:rPr>
              <a:t> </a:t>
            </a:r>
            <a:r>
              <a:rPr sz="1667" kern="0" spc="-76" dirty="0">
                <a:solidFill>
                  <a:sysClr val="windowText" lastClr="000000"/>
                </a:solidFill>
                <a:latin typeface="Trebuchet MS"/>
                <a:cs typeface="Trebuchet MS"/>
              </a:rPr>
              <a:t>l</a:t>
            </a:r>
            <a:r>
              <a:rPr sz="1667" kern="0" spc="-339" dirty="0">
                <a:solidFill>
                  <a:sysClr val="windowText" lastClr="000000"/>
                </a:solidFill>
                <a:latin typeface="Trebuchet MS"/>
                <a:cs typeface="Trebuchet MS"/>
              </a:rPr>
              <a:t> </a:t>
            </a:r>
            <a:r>
              <a:rPr sz="1667" kern="0" spc="143" dirty="0">
                <a:solidFill>
                  <a:sysClr val="windowText" lastClr="000000"/>
                </a:solidFill>
                <a:latin typeface="Trebuchet MS"/>
                <a:cs typeface="Trebuchet MS"/>
              </a:rPr>
              <a:t>levará</a:t>
            </a:r>
            <a:r>
              <a:rPr sz="1667" kern="0" spc="317" dirty="0">
                <a:solidFill>
                  <a:sysClr val="windowText" lastClr="000000"/>
                </a:solidFill>
                <a:latin typeface="Trebuchet MS"/>
                <a:cs typeface="Trebuchet MS"/>
              </a:rPr>
              <a:t> </a:t>
            </a:r>
            <a:r>
              <a:rPr sz="1667" kern="0" spc="43" dirty="0">
                <a:solidFill>
                  <a:sysClr val="windowText" lastClr="000000"/>
                </a:solidFill>
                <a:latin typeface="Trebuchet MS"/>
                <a:cs typeface="Trebuchet MS"/>
              </a:rPr>
              <a:t>a</a:t>
            </a:r>
            <a:r>
              <a:rPr sz="1667" kern="0" spc="23" dirty="0">
                <a:solidFill>
                  <a:sysClr val="windowText" lastClr="000000"/>
                </a:solidFill>
                <a:latin typeface="Trebuchet MS"/>
                <a:cs typeface="Trebuchet MS"/>
              </a:rPr>
              <a:t> </a:t>
            </a:r>
            <a:r>
              <a:rPr sz="1667" kern="0" spc="169" dirty="0">
                <a:solidFill>
                  <a:sysClr val="windowText" lastClr="000000"/>
                </a:solidFill>
                <a:latin typeface="Trebuchet MS"/>
                <a:cs typeface="Trebuchet MS"/>
              </a:rPr>
              <a:t>cabo</a:t>
            </a:r>
            <a:r>
              <a:rPr sz="1667" kern="0" spc="270" dirty="0">
                <a:solidFill>
                  <a:sysClr val="windowText" lastClr="000000"/>
                </a:solidFill>
                <a:latin typeface="Trebuchet MS"/>
                <a:cs typeface="Trebuchet MS"/>
              </a:rPr>
              <a:t> </a:t>
            </a:r>
            <a:r>
              <a:rPr sz="1667" kern="0" spc="143" dirty="0">
                <a:solidFill>
                  <a:sysClr val="windowText" lastClr="000000"/>
                </a:solidFill>
                <a:latin typeface="Trebuchet MS"/>
                <a:cs typeface="Trebuchet MS"/>
              </a:rPr>
              <a:t>en</a:t>
            </a:r>
            <a:r>
              <a:rPr sz="1667" kern="0" spc="270" dirty="0">
                <a:solidFill>
                  <a:sysClr val="windowText" lastClr="000000"/>
                </a:solidFill>
                <a:latin typeface="Trebuchet MS"/>
                <a:cs typeface="Trebuchet MS"/>
              </a:rPr>
              <a:t> </a:t>
            </a:r>
            <a:r>
              <a:rPr sz="1667" kern="0" spc="133" dirty="0">
                <a:solidFill>
                  <a:sysClr val="windowText" lastClr="000000"/>
                </a:solidFill>
                <a:latin typeface="Trebuchet MS"/>
                <a:cs typeface="Trebuchet MS"/>
              </a:rPr>
              <a:t>las</a:t>
            </a:r>
            <a:r>
              <a:rPr sz="1667" kern="0" spc="270" dirty="0">
                <a:solidFill>
                  <a:sysClr val="windowText" lastClr="000000"/>
                </a:solidFill>
                <a:latin typeface="Trebuchet MS"/>
                <a:cs typeface="Trebuchet MS"/>
              </a:rPr>
              <a:t> </a:t>
            </a:r>
            <a:r>
              <a:rPr sz="1667" kern="0" spc="203" dirty="0">
                <a:solidFill>
                  <a:sysClr val="windowText" lastClr="000000"/>
                </a:solidFill>
                <a:latin typeface="Trebuchet MS"/>
                <a:cs typeface="Trebuchet MS"/>
              </a:rPr>
              <a:t>unidades</a:t>
            </a:r>
            <a:r>
              <a:rPr sz="1667" kern="0" spc="270" dirty="0">
                <a:solidFill>
                  <a:sysClr val="windowText" lastClr="000000"/>
                </a:solidFill>
                <a:latin typeface="Trebuchet MS"/>
                <a:cs typeface="Trebuchet MS"/>
              </a:rPr>
              <a:t> </a:t>
            </a:r>
            <a:r>
              <a:rPr sz="1667" kern="0" spc="180" dirty="0">
                <a:solidFill>
                  <a:sysClr val="windowText" lastClr="000000"/>
                </a:solidFill>
                <a:latin typeface="Trebuchet MS"/>
                <a:cs typeface="Trebuchet MS"/>
              </a:rPr>
              <a:t>administrativas</a:t>
            </a:r>
            <a:r>
              <a:rPr sz="1667" kern="0" spc="270" dirty="0">
                <a:solidFill>
                  <a:sysClr val="windowText" lastClr="000000"/>
                </a:solidFill>
                <a:latin typeface="Trebuchet MS"/>
                <a:cs typeface="Trebuchet MS"/>
              </a:rPr>
              <a:t> </a:t>
            </a:r>
            <a:r>
              <a:rPr sz="1667" kern="0" spc="107" dirty="0">
                <a:solidFill>
                  <a:sysClr val="windowText" lastClr="000000"/>
                </a:solidFill>
                <a:latin typeface="Trebuchet MS"/>
                <a:cs typeface="Trebuchet MS"/>
              </a:rPr>
              <a:t>o</a:t>
            </a:r>
            <a:r>
              <a:rPr sz="1667" kern="0" spc="270" dirty="0">
                <a:solidFill>
                  <a:sysClr val="windowText" lastClr="000000"/>
                </a:solidFill>
                <a:latin typeface="Trebuchet MS"/>
                <a:cs typeface="Trebuchet MS"/>
              </a:rPr>
              <a:t> </a:t>
            </a:r>
            <a:r>
              <a:rPr sz="1667" kern="0" spc="180" dirty="0">
                <a:solidFill>
                  <a:sysClr val="windowText" lastClr="000000"/>
                </a:solidFill>
                <a:latin typeface="Trebuchet MS"/>
                <a:cs typeface="Trebuchet MS"/>
              </a:rPr>
              <a:t>lugares</a:t>
            </a:r>
            <a:r>
              <a:rPr sz="1667" kern="0" spc="270"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que</a:t>
            </a:r>
            <a:r>
              <a:rPr sz="1667" kern="0" spc="270"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determine</a:t>
            </a:r>
            <a:r>
              <a:rPr sz="1667" kern="0" spc="270" dirty="0">
                <a:solidFill>
                  <a:sysClr val="windowText" lastClr="000000"/>
                </a:solidFill>
                <a:latin typeface="Trebuchet MS"/>
                <a:cs typeface="Trebuchet MS"/>
              </a:rPr>
              <a:t> </a:t>
            </a:r>
            <a:r>
              <a:rPr sz="1667" kern="0" spc="50" dirty="0">
                <a:solidFill>
                  <a:sysClr val="windowText" lastClr="000000"/>
                </a:solidFill>
                <a:latin typeface="Trebuchet MS"/>
                <a:cs typeface="Trebuchet MS"/>
              </a:rPr>
              <a:t>el</a:t>
            </a:r>
            <a:r>
              <a:rPr sz="1667" kern="0" spc="270" dirty="0">
                <a:solidFill>
                  <a:sysClr val="windowText" lastClr="000000"/>
                </a:solidFill>
                <a:latin typeface="Trebuchet MS"/>
                <a:cs typeface="Trebuchet MS"/>
              </a:rPr>
              <a:t> </a:t>
            </a:r>
            <a:r>
              <a:rPr sz="1667" kern="0" spc="193" dirty="0">
                <a:solidFill>
                  <a:sysClr val="windowText" lastClr="000000"/>
                </a:solidFill>
                <a:latin typeface="Trebuchet MS"/>
                <a:cs typeface="Trebuchet MS"/>
              </a:rPr>
              <a:t>IMSS,</a:t>
            </a:r>
            <a:r>
              <a:rPr sz="1667" kern="0" spc="270" dirty="0">
                <a:solidFill>
                  <a:sysClr val="windowText" lastClr="000000"/>
                </a:solidFill>
                <a:latin typeface="Trebuchet MS"/>
                <a:cs typeface="Trebuchet MS"/>
              </a:rPr>
              <a:t> </a:t>
            </a:r>
            <a:r>
              <a:rPr sz="1667" kern="0" spc="180" dirty="0">
                <a:solidFill>
                  <a:sysClr val="windowText" lastClr="000000"/>
                </a:solidFill>
                <a:latin typeface="Trebuchet MS"/>
                <a:cs typeface="Trebuchet MS"/>
              </a:rPr>
              <a:t>teniendo</a:t>
            </a:r>
            <a:r>
              <a:rPr sz="1667" kern="0" spc="270" dirty="0">
                <a:solidFill>
                  <a:sysClr val="windowText" lastClr="000000"/>
                </a:solidFill>
                <a:latin typeface="Trebuchet MS"/>
                <a:cs typeface="Trebuchet MS"/>
              </a:rPr>
              <a:t> </a:t>
            </a:r>
            <a:r>
              <a:rPr sz="1667" kern="0" spc="67" dirty="0">
                <a:solidFill>
                  <a:sysClr val="windowText" lastClr="000000"/>
                </a:solidFill>
                <a:latin typeface="Trebuchet MS"/>
                <a:cs typeface="Trebuchet MS"/>
              </a:rPr>
              <a:t>la</a:t>
            </a:r>
            <a:r>
              <a:rPr sz="1667" kern="0" spc="270" dirty="0">
                <a:solidFill>
                  <a:sysClr val="windowText" lastClr="000000"/>
                </a:solidFill>
                <a:latin typeface="Trebuchet MS"/>
                <a:cs typeface="Trebuchet MS"/>
              </a:rPr>
              <a:t> </a:t>
            </a:r>
            <a:r>
              <a:rPr sz="1667" kern="0" spc="213" dirty="0">
                <a:solidFill>
                  <a:sysClr val="windowText" lastClr="000000"/>
                </a:solidFill>
                <a:latin typeface="Trebuchet MS"/>
                <a:cs typeface="Trebuchet MS"/>
              </a:rPr>
              <a:t>misma</a:t>
            </a:r>
            <a:r>
              <a:rPr sz="1667" kern="0" spc="270" dirty="0">
                <a:solidFill>
                  <a:sysClr val="windowText" lastClr="000000"/>
                </a:solidFill>
                <a:latin typeface="Trebuchet MS"/>
                <a:cs typeface="Trebuchet MS"/>
              </a:rPr>
              <a:t> </a:t>
            </a:r>
            <a:r>
              <a:rPr sz="1667" kern="0" spc="140" dirty="0">
                <a:solidFill>
                  <a:sysClr val="windowText" lastClr="000000"/>
                </a:solidFill>
                <a:latin typeface="Trebuchet MS"/>
                <a:cs typeface="Trebuchet MS"/>
              </a:rPr>
              <a:t>validez</a:t>
            </a:r>
            <a:r>
              <a:rPr sz="1667" kern="0" spc="-10" dirty="0">
                <a:solidFill>
                  <a:sysClr val="windowText" lastClr="000000"/>
                </a:solidFill>
                <a:latin typeface="Trebuchet MS"/>
                <a:cs typeface="Trebuchet MS"/>
              </a:rPr>
              <a:t> </a:t>
            </a:r>
            <a:r>
              <a:rPr sz="1667" kern="0" spc="143" dirty="0">
                <a:solidFill>
                  <a:sysClr val="windowText" lastClr="000000"/>
                </a:solidFill>
                <a:latin typeface="Trebuchet MS"/>
                <a:cs typeface="Trebuchet MS"/>
              </a:rPr>
              <a:t>ante</a:t>
            </a:r>
            <a:r>
              <a:rPr sz="1667" kern="0" spc="253" dirty="0">
                <a:solidFill>
                  <a:sysClr val="windowText" lastClr="000000"/>
                </a:solidFill>
                <a:latin typeface="Trebuchet MS"/>
                <a:cs typeface="Trebuchet MS"/>
              </a:rPr>
              <a:t> </a:t>
            </a:r>
            <a:r>
              <a:rPr sz="1667" kern="0" spc="50" dirty="0">
                <a:solidFill>
                  <a:sysClr val="windowText" lastClr="000000"/>
                </a:solidFill>
                <a:latin typeface="Trebuchet MS"/>
                <a:cs typeface="Trebuchet MS"/>
              </a:rPr>
              <a:t>el</a:t>
            </a:r>
            <a:r>
              <a:rPr sz="1667" kern="0" spc="253" dirty="0">
                <a:solidFill>
                  <a:sysClr val="windowText" lastClr="000000"/>
                </a:solidFill>
                <a:latin typeface="Trebuchet MS"/>
                <a:cs typeface="Trebuchet MS"/>
              </a:rPr>
              <a:t> </a:t>
            </a:r>
            <a:r>
              <a:rPr sz="1667" kern="0" spc="180" dirty="0">
                <a:solidFill>
                  <a:sysClr val="windowText" lastClr="000000"/>
                </a:solidFill>
                <a:latin typeface="Trebuchet MS"/>
                <a:cs typeface="Trebuchet MS"/>
              </a:rPr>
              <a:t>INFONAVIT.</a:t>
            </a:r>
            <a:endParaRPr sz="1667" kern="0">
              <a:solidFill>
                <a:sysClr val="windowText" lastClr="000000"/>
              </a:solidFill>
              <a:latin typeface="Trebuchet MS"/>
              <a:cs typeface="Trebuchet MS"/>
            </a:endParaRPr>
          </a:p>
          <a:p>
            <a:pPr defTabSz="609630"/>
            <a:endParaRPr sz="1667" kern="0">
              <a:solidFill>
                <a:sysClr val="windowText" lastClr="000000"/>
              </a:solidFill>
              <a:latin typeface="Trebuchet MS"/>
              <a:cs typeface="Trebuchet MS"/>
            </a:endParaRPr>
          </a:p>
          <a:p>
            <a:pPr defTabSz="609630">
              <a:spcBef>
                <a:spcPts val="40"/>
              </a:spcBef>
            </a:pPr>
            <a:endParaRPr sz="1667" kern="0">
              <a:solidFill>
                <a:sysClr val="windowText" lastClr="000000"/>
              </a:solidFill>
              <a:latin typeface="Trebuchet MS"/>
              <a:cs typeface="Trebuchet MS"/>
            </a:endParaRPr>
          </a:p>
          <a:p>
            <a:pPr marL="663820" indent="-191356" defTabSz="609630">
              <a:buFont typeface="Trebuchet MS"/>
              <a:buAutoNum type="arabicPeriod"/>
              <a:tabLst>
                <a:tab pos="663820" algn="l"/>
              </a:tabLst>
            </a:pPr>
            <a:r>
              <a:rPr sz="1333" kern="0" dirty="0">
                <a:solidFill>
                  <a:sysClr val="windowText" lastClr="000000"/>
                </a:solidFill>
                <a:latin typeface="Arial Black"/>
                <a:cs typeface="Arial Black"/>
              </a:rPr>
              <a:t>•</a:t>
            </a:r>
            <a:r>
              <a:rPr sz="1333" kern="0" spc="53" dirty="0">
                <a:solidFill>
                  <a:sysClr val="windowText" lastClr="000000"/>
                </a:solidFill>
                <a:latin typeface="Arial Black"/>
                <a:cs typeface="Arial Black"/>
              </a:rPr>
              <a:t> </a:t>
            </a:r>
            <a:r>
              <a:rPr sz="1333" kern="0" dirty="0">
                <a:solidFill>
                  <a:sysClr val="windowText" lastClr="000000"/>
                </a:solidFill>
                <a:latin typeface="Arial Black"/>
                <a:cs typeface="Arial Black"/>
              </a:rPr>
              <a:t>Pago</a:t>
            </a:r>
            <a:r>
              <a:rPr sz="1333" kern="0" spc="57" dirty="0">
                <a:solidFill>
                  <a:sysClr val="windowText" lastClr="000000"/>
                </a:solidFill>
                <a:latin typeface="Arial Black"/>
                <a:cs typeface="Arial Black"/>
              </a:rPr>
              <a:t> </a:t>
            </a:r>
            <a:r>
              <a:rPr sz="1333" kern="0" spc="70" dirty="0">
                <a:solidFill>
                  <a:sysClr val="windowText" lastClr="000000"/>
                </a:solidFill>
                <a:latin typeface="Arial Black"/>
                <a:cs typeface="Arial Black"/>
              </a:rPr>
              <a:t>Oportuno</a:t>
            </a:r>
            <a:endParaRPr sz="1333" kern="0">
              <a:solidFill>
                <a:sysClr val="windowText" lastClr="000000"/>
              </a:solidFill>
              <a:latin typeface="Arial Black"/>
              <a:cs typeface="Arial Black"/>
            </a:endParaRPr>
          </a:p>
          <a:p>
            <a:pPr marL="663820" indent="-191356" defTabSz="609630">
              <a:spcBef>
                <a:spcPts val="200"/>
              </a:spcBef>
              <a:buFont typeface="Trebuchet MS"/>
              <a:buAutoNum type="arabicPeriod"/>
              <a:tabLst>
                <a:tab pos="663820" algn="l"/>
              </a:tabLst>
            </a:pPr>
            <a:r>
              <a:rPr sz="1333" kern="0" dirty="0">
                <a:solidFill>
                  <a:sysClr val="windowText" lastClr="000000"/>
                </a:solidFill>
                <a:latin typeface="Arial Black"/>
                <a:cs typeface="Arial Black"/>
              </a:rPr>
              <a:t>•</a:t>
            </a:r>
            <a:r>
              <a:rPr sz="1333" kern="0" spc="53" dirty="0">
                <a:solidFill>
                  <a:sysClr val="windowText" lastClr="000000"/>
                </a:solidFill>
                <a:latin typeface="Arial Black"/>
                <a:cs typeface="Arial Black"/>
              </a:rPr>
              <a:t> </a:t>
            </a:r>
            <a:r>
              <a:rPr sz="1333" kern="0" dirty="0">
                <a:solidFill>
                  <a:sysClr val="windowText" lastClr="000000"/>
                </a:solidFill>
                <a:latin typeface="Arial Black"/>
                <a:cs typeface="Arial Black"/>
              </a:rPr>
              <a:t>Pago</a:t>
            </a:r>
            <a:r>
              <a:rPr sz="1333" kern="0" spc="57" dirty="0">
                <a:solidFill>
                  <a:sysClr val="windowText" lastClr="000000"/>
                </a:solidFill>
                <a:latin typeface="Arial Black"/>
                <a:cs typeface="Arial Black"/>
              </a:rPr>
              <a:t> </a:t>
            </a:r>
            <a:r>
              <a:rPr sz="1333" kern="0" spc="37" dirty="0">
                <a:solidFill>
                  <a:sysClr val="windowText" lastClr="000000"/>
                </a:solidFill>
                <a:latin typeface="Arial Black"/>
                <a:cs typeface="Arial Black"/>
              </a:rPr>
              <a:t>Extemporáneo</a:t>
            </a:r>
            <a:endParaRPr sz="1333" kern="0">
              <a:solidFill>
                <a:sysClr val="windowText" lastClr="000000"/>
              </a:solidFill>
              <a:latin typeface="Arial Black"/>
              <a:cs typeface="Arial Black"/>
            </a:endParaRPr>
          </a:p>
          <a:p>
            <a:pPr marL="663820" indent="-191356" defTabSz="609630">
              <a:spcBef>
                <a:spcPts val="200"/>
              </a:spcBef>
              <a:buFont typeface="Trebuchet MS"/>
              <a:buAutoNum type="arabicPeriod"/>
              <a:tabLst>
                <a:tab pos="663820" algn="l"/>
              </a:tabLst>
            </a:pPr>
            <a:r>
              <a:rPr sz="1333" kern="0" dirty="0">
                <a:solidFill>
                  <a:sysClr val="windowText" lastClr="000000"/>
                </a:solidFill>
                <a:latin typeface="Arial Black"/>
                <a:cs typeface="Arial Black"/>
              </a:rPr>
              <a:t>•</a:t>
            </a:r>
            <a:r>
              <a:rPr sz="1333" kern="0" spc="80" dirty="0">
                <a:solidFill>
                  <a:sysClr val="windowText" lastClr="000000"/>
                </a:solidFill>
                <a:latin typeface="Arial Black"/>
                <a:cs typeface="Arial Black"/>
              </a:rPr>
              <a:t> </a:t>
            </a:r>
            <a:r>
              <a:rPr sz="1333" kern="0" dirty="0">
                <a:solidFill>
                  <a:sysClr val="windowText" lastClr="000000"/>
                </a:solidFill>
                <a:latin typeface="Arial Black"/>
                <a:cs typeface="Arial Black"/>
              </a:rPr>
              <a:t>Pago</a:t>
            </a:r>
            <a:r>
              <a:rPr sz="1333" kern="0" spc="80" dirty="0">
                <a:solidFill>
                  <a:sysClr val="windowText" lastClr="000000"/>
                </a:solidFill>
                <a:latin typeface="Arial Black"/>
                <a:cs typeface="Arial Black"/>
              </a:rPr>
              <a:t> </a:t>
            </a:r>
            <a:r>
              <a:rPr sz="1333" kern="0" dirty="0">
                <a:solidFill>
                  <a:sysClr val="windowText" lastClr="000000"/>
                </a:solidFill>
                <a:latin typeface="Arial Black"/>
                <a:cs typeface="Arial Black"/>
              </a:rPr>
              <a:t>de</a:t>
            </a:r>
            <a:r>
              <a:rPr sz="1333" kern="0" spc="83" dirty="0">
                <a:solidFill>
                  <a:sysClr val="windowText" lastClr="000000"/>
                </a:solidFill>
                <a:latin typeface="Arial Black"/>
                <a:cs typeface="Arial Black"/>
              </a:rPr>
              <a:t> </a:t>
            </a:r>
            <a:r>
              <a:rPr sz="1333" kern="0" spc="37" dirty="0">
                <a:solidFill>
                  <a:sysClr val="windowText" lastClr="000000"/>
                </a:solidFill>
                <a:latin typeface="Arial Black"/>
                <a:cs typeface="Arial Black"/>
              </a:rPr>
              <a:t>Diferencias</a:t>
            </a:r>
            <a:endParaRPr sz="1333" kern="0">
              <a:solidFill>
                <a:sysClr val="windowText" lastClr="000000"/>
              </a:solidFill>
              <a:latin typeface="Arial Black"/>
              <a:cs typeface="Arial Black"/>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373283"/>
            <a:chOff x="0" y="723663"/>
            <a:chExt cx="18288000" cy="9559925"/>
          </a:xfrm>
        </p:grpSpPr>
        <p:sp>
          <p:nvSpPr>
            <p:cNvPr id="3" name="object 3"/>
            <p:cNvSpPr/>
            <p:nvPr/>
          </p:nvSpPr>
          <p:spPr>
            <a:xfrm>
              <a:off x="0" y="723663"/>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3814282" y="2329957"/>
              <a:ext cx="10658474" cy="7953374"/>
            </a:xfrm>
            <a:prstGeom prst="rect">
              <a:avLst/>
            </a:prstGeom>
          </p:spPr>
        </p:pic>
        <p:pic>
          <p:nvPicPr>
            <p:cNvPr id="5" name="object 5"/>
            <p:cNvPicPr/>
            <p:nvPr/>
          </p:nvPicPr>
          <p:blipFill>
            <a:blip r:embed="rId3" cstate="print"/>
            <a:stretch>
              <a:fillRect/>
            </a:stretch>
          </p:blipFill>
          <p:spPr>
            <a:xfrm>
              <a:off x="472439" y="1021079"/>
              <a:ext cx="16910303" cy="1261871"/>
            </a:xfrm>
            <a:prstGeom prst="rect">
              <a:avLst/>
            </a:prstGeom>
          </p:spPr>
        </p:pic>
      </p:gr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58541"/>
            <a:ext cx="12192000" cy="1311487"/>
          </a:xfrm>
          <a:custGeom>
            <a:avLst/>
            <a:gdLst/>
            <a:ahLst/>
            <a:cxnLst/>
            <a:rect l="l" t="t" r="r" b="b"/>
            <a:pathLst>
              <a:path w="18288000" h="1967230">
                <a:moveTo>
                  <a:pt x="18287999" y="1966726"/>
                </a:moveTo>
                <a:lnTo>
                  <a:pt x="0" y="1966726"/>
                </a:lnTo>
                <a:lnTo>
                  <a:pt x="0" y="0"/>
                </a:lnTo>
                <a:lnTo>
                  <a:pt x="18287999" y="0"/>
                </a:lnTo>
                <a:lnTo>
                  <a:pt x="18287999" y="1966726"/>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grpSp>
        <p:nvGrpSpPr>
          <p:cNvPr id="3" name="object 3"/>
          <p:cNvGrpSpPr/>
          <p:nvPr/>
        </p:nvGrpSpPr>
        <p:grpSpPr>
          <a:xfrm>
            <a:off x="314959" y="276352"/>
            <a:ext cx="11399520" cy="6270413"/>
            <a:chOff x="472439" y="414528"/>
            <a:chExt cx="17099280" cy="9405620"/>
          </a:xfrm>
        </p:grpSpPr>
        <p:pic>
          <p:nvPicPr>
            <p:cNvPr id="4" name="object 4"/>
            <p:cNvPicPr/>
            <p:nvPr/>
          </p:nvPicPr>
          <p:blipFill>
            <a:blip r:embed="rId2" cstate="print"/>
            <a:stretch>
              <a:fillRect/>
            </a:stretch>
          </p:blipFill>
          <p:spPr>
            <a:xfrm>
              <a:off x="2093680" y="2709035"/>
              <a:ext cx="14588147" cy="7110556"/>
            </a:xfrm>
            <a:prstGeom prst="rect">
              <a:avLst/>
            </a:prstGeom>
          </p:spPr>
        </p:pic>
        <p:pic>
          <p:nvPicPr>
            <p:cNvPr id="5" name="object 5"/>
            <p:cNvPicPr/>
            <p:nvPr/>
          </p:nvPicPr>
          <p:blipFill>
            <a:blip r:embed="rId3" cstate="print"/>
            <a:stretch>
              <a:fillRect/>
            </a:stretch>
          </p:blipFill>
          <p:spPr>
            <a:xfrm>
              <a:off x="472439" y="414528"/>
              <a:ext cx="17099279" cy="2307335"/>
            </a:xfrm>
            <a:prstGeom prst="rect">
              <a:avLst/>
            </a:prstGeom>
          </p:spPr>
        </p:pic>
      </p:gr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85800" y="482444"/>
            <a:ext cx="11506200" cy="1187450"/>
          </a:xfrm>
          <a:custGeom>
            <a:avLst/>
            <a:gdLst/>
            <a:ahLst/>
            <a:cxnLst/>
            <a:rect l="l" t="t" r="r" b="b"/>
            <a:pathLst>
              <a:path w="17259300" h="1781175">
                <a:moveTo>
                  <a:pt x="17259299" y="1780872"/>
                </a:moveTo>
                <a:lnTo>
                  <a:pt x="0" y="1780872"/>
                </a:lnTo>
                <a:lnTo>
                  <a:pt x="0" y="0"/>
                </a:lnTo>
                <a:lnTo>
                  <a:pt x="17259299" y="0"/>
                </a:lnTo>
                <a:lnTo>
                  <a:pt x="172592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240879" y="2050746"/>
            <a:ext cx="11696768" cy="4547745"/>
          </a:xfrm>
          <a:prstGeom prst="rect">
            <a:avLst/>
          </a:prstGeom>
        </p:spPr>
      </p:pic>
      <p:sp>
        <p:nvSpPr>
          <p:cNvPr id="4" name="object 4"/>
          <p:cNvSpPr txBox="1">
            <a:spLocks noGrp="1"/>
          </p:cNvSpPr>
          <p:nvPr>
            <p:ph type="title"/>
          </p:nvPr>
        </p:nvSpPr>
        <p:spPr>
          <a:xfrm>
            <a:off x="781785" y="878902"/>
            <a:ext cx="11310197" cy="405646"/>
          </a:xfrm>
          <a:prstGeom prst="rect">
            <a:avLst/>
          </a:prstGeom>
        </p:spPr>
        <p:txBody>
          <a:bodyPr vert="horz" wrap="square" lIns="0" tIns="8467" rIns="0" bIns="0" rtlCol="0">
            <a:spAutoFit/>
          </a:bodyPr>
          <a:lstStyle/>
          <a:p>
            <a:pPr marL="8467">
              <a:spcBef>
                <a:spcPts val="67"/>
              </a:spcBef>
            </a:pPr>
            <a:r>
              <a:rPr sz="2867" spc="-37" dirty="0">
                <a:solidFill>
                  <a:schemeClr val="bg1"/>
                </a:solidFill>
              </a:rPr>
              <a:t>CARTA</a:t>
            </a:r>
            <a:r>
              <a:rPr sz="2867" spc="147" dirty="0">
                <a:solidFill>
                  <a:schemeClr val="bg1"/>
                </a:solidFill>
              </a:rPr>
              <a:t> </a:t>
            </a:r>
            <a:r>
              <a:rPr sz="2867" dirty="0">
                <a:solidFill>
                  <a:schemeClr val="bg1"/>
                </a:solidFill>
              </a:rPr>
              <a:t>INVITACIÓN</a:t>
            </a:r>
            <a:r>
              <a:rPr sz="2867" spc="150" dirty="0">
                <a:solidFill>
                  <a:schemeClr val="bg1"/>
                </a:solidFill>
              </a:rPr>
              <a:t> </a:t>
            </a:r>
            <a:r>
              <a:rPr sz="2867" dirty="0">
                <a:solidFill>
                  <a:schemeClr val="bg1"/>
                </a:solidFill>
              </a:rPr>
              <a:t>POR</a:t>
            </a:r>
            <a:r>
              <a:rPr sz="2867" spc="147" dirty="0">
                <a:solidFill>
                  <a:schemeClr val="bg1"/>
                </a:solidFill>
              </a:rPr>
              <a:t> </a:t>
            </a:r>
            <a:r>
              <a:rPr sz="2867" dirty="0">
                <a:solidFill>
                  <a:schemeClr val="bg1"/>
                </a:solidFill>
              </a:rPr>
              <a:t>CLASIFICACIÓN</a:t>
            </a:r>
            <a:r>
              <a:rPr sz="2867" spc="150" dirty="0">
                <a:solidFill>
                  <a:schemeClr val="bg1"/>
                </a:solidFill>
              </a:rPr>
              <a:t> </a:t>
            </a:r>
            <a:r>
              <a:rPr sz="2867" dirty="0">
                <a:solidFill>
                  <a:schemeClr val="bg1"/>
                </a:solidFill>
              </a:rPr>
              <a:t>DE</a:t>
            </a:r>
            <a:r>
              <a:rPr sz="2867" spc="150" dirty="0">
                <a:solidFill>
                  <a:schemeClr val="bg1"/>
                </a:solidFill>
              </a:rPr>
              <a:t> </a:t>
            </a:r>
            <a:r>
              <a:rPr sz="2867" spc="-50" dirty="0">
                <a:solidFill>
                  <a:schemeClr val="bg1"/>
                </a:solidFill>
              </a:rPr>
              <a:t>EMPRESAS</a:t>
            </a:r>
            <a:endParaRPr sz="2867" dirty="0">
              <a:solidFill>
                <a:schemeClr val="bg1"/>
              </a:solidFill>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5800" y="509630"/>
            <a:ext cx="11506200" cy="878916"/>
          </a:xfrm>
          <a:prstGeom prst="rect">
            <a:avLst/>
          </a:prstGeom>
          <a:solidFill>
            <a:srgbClr val="12537D"/>
          </a:solidFill>
        </p:spPr>
        <p:txBody>
          <a:bodyPr vert="horz" wrap="square" lIns="0" tIns="385657" rIns="0" bIns="0" rtlCol="0">
            <a:spAutoFit/>
          </a:bodyPr>
          <a:lstStyle/>
          <a:p>
            <a:pPr algn="ctr">
              <a:spcBef>
                <a:spcPts val="3037"/>
              </a:spcBef>
            </a:pPr>
            <a:r>
              <a:rPr sz="3534" spc="83" dirty="0">
                <a:solidFill>
                  <a:schemeClr val="bg1"/>
                </a:solidFill>
              </a:rPr>
              <a:t>PAG</a:t>
            </a:r>
            <a:r>
              <a:rPr sz="3534" spc="-260" dirty="0">
                <a:solidFill>
                  <a:schemeClr val="bg1"/>
                </a:solidFill>
              </a:rPr>
              <a:t>O</a:t>
            </a:r>
            <a:r>
              <a:rPr sz="3534" spc="339" dirty="0">
                <a:solidFill>
                  <a:schemeClr val="bg1"/>
                </a:solidFill>
              </a:rPr>
              <a:t> </a:t>
            </a:r>
            <a:r>
              <a:rPr sz="3534" spc="-20" dirty="0">
                <a:solidFill>
                  <a:schemeClr val="bg1"/>
                </a:solidFill>
              </a:rPr>
              <a:t>D</a:t>
            </a:r>
            <a:r>
              <a:rPr sz="3534" spc="-363" dirty="0">
                <a:solidFill>
                  <a:schemeClr val="bg1"/>
                </a:solidFill>
              </a:rPr>
              <a:t>E</a:t>
            </a:r>
            <a:r>
              <a:rPr sz="3534" spc="339" dirty="0">
                <a:solidFill>
                  <a:schemeClr val="bg1"/>
                </a:solidFill>
              </a:rPr>
              <a:t> </a:t>
            </a:r>
            <a:r>
              <a:rPr sz="3534" spc="23" dirty="0">
                <a:solidFill>
                  <a:schemeClr val="bg1"/>
                </a:solidFill>
              </a:rPr>
              <a:t>DIFERENCIA</a:t>
            </a:r>
            <a:r>
              <a:rPr sz="3534" spc="-320" dirty="0">
                <a:solidFill>
                  <a:schemeClr val="bg1"/>
                </a:solidFill>
              </a:rPr>
              <a:t>S</a:t>
            </a:r>
            <a:endParaRPr sz="3534" dirty="0">
              <a:solidFill>
                <a:schemeClr val="bg1"/>
              </a:solidFill>
            </a:endParaRPr>
          </a:p>
        </p:txBody>
      </p:sp>
      <p:sp>
        <p:nvSpPr>
          <p:cNvPr id="3" name="object 3"/>
          <p:cNvSpPr txBox="1"/>
          <p:nvPr/>
        </p:nvSpPr>
        <p:spPr>
          <a:xfrm>
            <a:off x="228520" y="1912976"/>
            <a:ext cx="11464290" cy="2977439"/>
          </a:xfrm>
          <a:prstGeom prst="rect">
            <a:avLst/>
          </a:prstGeom>
        </p:spPr>
        <p:txBody>
          <a:bodyPr vert="horz" wrap="square" lIns="0" tIns="8467" rIns="0" bIns="0" rtlCol="0">
            <a:spAutoFit/>
          </a:bodyPr>
          <a:lstStyle/>
          <a:p>
            <a:pPr marL="8467" defTabSz="609630">
              <a:spcBef>
                <a:spcPts val="67"/>
              </a:spcBef>
            </a:pPr>
            <a:r>
              <a:rPr sz="1667" kern="0" dirty="0">
                <a:solidFill>
                  <a:sysClr val="windowText" lastClr="000000"/>
                </a:solidFill>
                <a:latin typeface="Arial Black"/>
                <a:cs typeface="Arial Black"/>
              </a:rPr>
              <a:t>Proceso</a:t>
            </a:r>
            <a:r>
              <a:rPr sz="1667" kern="0" spc="237" dirty="0">
                <a:solidFill>
                  <a:sysClr val="windowText" lastClr="000000"/>
                </a:solidFill>
                <a:latin typeface="Arial Black"/>
                <a:cs typeface="Arial Black"/>
              </a:rPr>
              <a:t> </a:t>
            </a:r>
            <a:r>
              <a:rPr sz="1667" kern="0" spc="53" dirty="0">
                <a:solidFill>
                  <a:sysClr val="windowText" lastClr="000000"/>
                </a:solidFill>
                <a:latin typeface="Arial Black"/>
                <a:cs typeface="Arial Black"/>
              </a:rPr>
              <a:t>para</a:t>
            </a:r>
            <a:r>
              <a:rPr sz="1667" kern="0" spc="237" dirty="0">
                <a:solidFill>
                  <a:sysClr val="windowText" lastClr="000000"/>
                </a:solidFill>
                <a:latin typeface="Arial Black"/>
                <a:cs typeface="Arial Black"/>
              </a:rPr>
              <a:t> </a:t>
            </a:r>
            <a:r>
              <a:rPr sz="1667" kern="0" spc="70" dirty="0">
                <a:solidFill>
                  <a:sysClr val="windowText" lastClr="000000"/>
                </a:solidFill>
                <a:latin typeface="Arial Black"/>
                <a:cs typeface="Arial Black"/>
              </a:rPr>
              <a:t>realizar</a:t>
            </a:r>
            <a:r>
              <a:rPr sz="1667" kern="0" spc="237" dirty="0">
                <a:solidFill>
                  <a:sysClr val="windowText" lastClr="000000"/>
                </a:solidFill>
                <a:latin typeface="Arial Black"/>
                <a:cs typeface="Arial Black"/>
              </a:rPr>
              <a:t> </a:t>
            </a:r>
            <a:r>
              <a:rPr sz="1667" kern="0" dirty="0">
                <a:solidFill>
                  <a:sysClr val="windowText" lastClr="000000"/>
                </a:solidFill>
                <a:latin typeface="Arial Black"/>
                <a:cs typeface="Arial Black"/>
              </a:rPr>
              <a:t>el</a:t>
            </a:r>
            <a:r>
              <a:rPr sz="1667" kern="0" spc="237" dirty="0">
                <a:solidFill>
                  <a:sysClr val="windowText" lastClr="000000"/>
                </a:solidFill>
                <a:latin typeface="Arial Black"/>
                <a:cs typeface="Arial Black"/>
              </a:rPr>
              <a:t> </a:t>
            </a:r>
            <a:r>
              <a:rPr sz="1667" kern="0" dirty="0">
                <a:solidFill>
                  <a:sysClr val="windowText" lastClr="000000"/>
                </a:solidFill>
                <a:latin typeface="Arial Black"/>
                <a:cs typeface="Arial Black"/>
              </a:rPr>
              <a:t>cálculo</a:t>
            </a:r>
            <a:r>
              <a:rPr sz="1667" kern="0" spc="237" dirty="0">
                <a:solidFill>
                  <a:sysClr val="windowText" lastClr="000000"/>
                </a:solidFill>
                <a:latin typeface="Arial Black"/>
                <a:cs typeface="Arial Black"/>
              </a:rPr>
              <a:t> </a:t>
            </a:r>
            <a:r>
              <a:rPr sz="1667" kern="0" dirty="0">
                <a:solidFill>
                  <a:sysClr val="windowText" lastClr="000000"/>
                </a:solidFill>
                <a:latin typeface="Arial Black"/>
                <a:cs typeface="Arial Black"/>
              </a:rPr>
              <a:t>de</a:t>
            </a:r>
            <a:r>
              <a:rPr sz="1667" kern="0" spc="237" dirty="0">
                <a:solidFill>
                  <a:sysClr val="windowText" lastClr="000000"/>
                </a:solidFill>
                <a:latin typeface="Arial Black"/>
                <a:cs typeface="Arial Black"/>
              </a:rPr>
              <a:t> </a:t>
            </a:r>
            <a:r>
              <a:rPr sz="1667" kern="0" spc="47" dirty="0">
                <a:solidFill>
                  <a:sysClr val="windowText" lastClr="000000"/>
                </a:solidFill>
                <a:latin typeface="Arial Black"/>
                <a:cs typeface="Arial Black"/>
              </a:rPr>
              <a:t>diferencias</a:t>
            </a:r>
            <a:endParaRPr sz="1667" kern="0">
              <a:solidFill>
                <a:sysClr val="windowText" lastClr="000000"/>
              </a:solidFill>
              <a:latin typeface="Arial Black"/>
              <a:cs typeface="Arial Black"/>
            </a:endParaRPr>
          </a:p>
          <a:p>
            <a:pPr marL="255706" marR="3387" algn="just" defTabSz="609630">
              <a:lnSpc>
                <a:spcPct val="113399"/>
              </a:lnSpc>
              <a:spcBef>
                <a:spcPts val="1713"/>
              </a:spcBef>
            </a:pPr>
            <a:r>
              <a:rPr kern="0" spc="163" dirty="0">
                <a:solidFill>
                  <a:sysClr val="windowText" lastClr="000000"/>
                </a:solidFill>
                <a:latin typeface="Trebuchet MS"/>
                <a:cs typeface="Trebuchet MS"/>
              </a:rPr>
              <a:t>Es</a:t>
            </a:r>
            <a:r>
              <a:rPr kern="0" spc="200" dirty="0">
                <a:solidFill>
                  <a:sysClr val="windowText" lastClr="000000"/>
                </a:solidFill>
                <a:latin typeface="Trebuchet MS"/>
                <a:cs typeface="Trebuchet MS"/>
              </a:rPr>
              <a:t>  </a:t>
            </a:r>
            <a:r>
              <a:rPr kern="0" spc="193" dirty="0">
                <a:solidFill>
                  <a:sysClr val="windowText" lastClr="000000"/>
                </a:solidFill>
                <a:latin typeface="Trebuchet MS"/>
                <a:cs typeface="Trebuchet MS"/>
              </a:rPr>
              <a:t>importante</a:t>
            </a:r>
            <a:r>
              <a:rPr kern="0" spc="200" dirty="0">
                <a:solidFill>
                  <a:sysClr val="windowText" lastClr="000000"/>
                </a:solidFill>
                <a:latin typeface="Trebuchet MS"/>
                <a:cs typeface="Trebuchet MS"/>
              </a:rPr>
              <a:t>  </a:t>
            </a:r>
            <a:r>
              <a:rPr kern="0" spc="157" dirty="0">
                <a:solidFill>
                  <a:sysClr val="windowText" lastClr="000000"/>
                </a:solidFill>
                <a:latin typeface="Trebuchet MS"/>
                <a:cs typeface="Trebuchet MS"/>
              </a:rPr>
              <a:t>tener</a:t>
            </a:r>
            <a:r>
              <a:rPr kern="0" spc="200" dirty="0">
                <a:solidFill>
                  <a:sysClr val="windowText" lastClr="000000"/>
                </a:solidFill>
                <a:latin typeface="Trebuchet MS"/>
                <a:cs typeface="Trebuchet MS"/>
              </a:rPr>
              <a:t>  </a:t>
            </a:r>
            <a:r>
              <a:rPr kern="0" spc="53" dirty="0">
                <a:solidFill>
                  <a:sysClr val="windowText" lastClr="000000"/>
                </a:solidFill>
                <a:latin typeface="Trebuchet MS"/>
                <a:cs typeface="Trebuchet MS"/>
              </a:rPr>
              <a:t>el</a:t>
            </a:r>
            <a:r>
              <a:rPr kern="0" spc="200" dirty="0">
                <a:solidFill>
                  <a:sysClr val="windowText" lastClr="000000"/>
                </a:solidFill>
                <a:latin typeface="Trebuchet MS"/>
                <a:cs typeface="Trebuchet MS"/>
              </a:rPr>
              <a:t>  </a:t>
            </a:r>
            <a:r>
              <a:rPr kern="0" spc="187" dirty="0">
                <a:solidFill>
                  <a:sysClr val="windowText" lastClr="000000"/>
                </a:solidFill>
                <a:latin typeface="Trebuchet MS"/>
                <a:cs typeface="Trebuchet MS"/>
              </a:rPr>
              <a:t>disco</a:t>
            </a:r>
            <a:r>
              <a:rPr kern="0" spc="200" dirty="0">
                <a:solidFill>
                  <a:sysClr val="windowText" lastClr="000000"/>
                </a:solidFill>
                <a:latin typeface="Trebuchet MS"/>
                <a:cs typeface="Trebuchet MS"/>
              </a:rPr>
              <a:t>  </a:t>
            </a:r>
            <a:r>
              <a:rPr kern="0" spc="173" dirty="0">
                <a:solidFill>
                  <a:sysClr val="windowText" lastClr="000000"/>
                </a:solidFill>
                <a:latin typeface="Trebuchet MS"/>
                <a:cs typeface="Trebuchet MS"/>
              </a:rPr>
              <a:t>original</a:t>
            </a:r>
            <a:r>
              <a:rPr kern="0" spc="200" dirty="0">
                <a:solidFill>
                  <a:sysClr val="windowText" lastClr="000000"/>
                </a:solidFill>
                <a:latin typeface="Trebuchet MS"/>
                <a:cs typeface="Trebuchet MS"/>
              </a:rPr>
              <a:t>  </a:t>
            </a:r>
            <a:r>
              <a:rPr kern="0" spc="143" dirty="0">
                <a:solidFill>
                  <a:sysClr val="windowText" lastClr="000000"/>
                </a:solidFill>
                <a:latin typeface="Trebuchet MS"/>
                <a:cs typeface="Trebuchet MS"/>
              </a:rPr>
              <a:t>de</a:t>
            </a:r>
            <a:r>
              <a:rPr kern="0" spc="200" dirty="0">
                <a:solidFill>
                  <a:sysClr val="windowText" lastClr="000000"/>
                </a:solidFill>
                <a:latin typeface="Trebuchet MS"/>
                <a:cs typeface="Trebuchet MS"/>
              </a:rPr>
              <a:t>  </a:t>
            </a:r>
            <a:r>
              <a:rPr kern="0" spc="217" dirty="0">
                <a:solidFill>
                  <a:sysClr val="windowText" lastClr="000000"/>
                </a:solidFill>
                <a:latin typeface="Trebuchet MS"/>
                <a:cs typeface="Trebuchet MS"/>
              </a:rPr>
              <a:t>pago</a:t>
            </a:r>
            <a:r>
              <a:rPr kern="0" spc="200" dirty="0">
                <a:solidFill>
                  <a:sysClr val="windowText" lastClr="000000"/>
                </a:solidFill>
                <a:latin typeface="Trebuchet MS"/>
                <a:cs typeface="Trebuchet MS"/>
              </a:rPr>
              <a:t>  </a:t>
            </a:r>
            <a:r>
              <a:rPr kern="0" spc="227" dirty="0">
                <a:solidFill>
                  <a:sysClr val="windowText" lastClr="000000"/>
                </a:solidFill>
                <a:latin typeface="Trebuchet MS"/>
                <a:cs typeface="Trebuchet MS"/>
              </a:rPr>
              <a:t>oportuno</a:t>
            </a:r>
            <a:r>
              <a:rPr kern="0" spc="200" dirty="0">
                <a:solidFill>
                  <a:sysClr val="windowText" lastClr="000000"/>
                </a:solidFill>
                <a:latin typeface="Trebuchet MS"/>
                <a:cs typeface="Trebuchet MS"/>
              </a:rPr>
              <a:t>  </a:t>
            </a:r>
            <a:r>
              <a:rPr kern="0" spc="193" dirty="0">
                <a:solidFill>
                  <a:sysClr val="windowText" lastClr="000000"/>
                </a:solidFill>
                <a:latin typeface="Trebuchet MS"/>
                <a:cs typeface="Trebuchet MS"/>
              </a:rPr>
              <a:t>que</a:t>
            </a:r>
            <a:r>
              <a:rPr kern="0" spc="203" dirty="0">
                <a:solidFill>
                  <a:sysClr val="windowText" lastClr="000000"/>
                </a:solidFill>
                <a:latin typeface="Trebuchet MS"/>
                <a:cs typeface="Trebuchet MS"/>
              </a:rPr>
              <a:t>  </a:t>
            </a:r>
            <a:r>
              <a:rPr kern="0" spc="160" dirty="0">
                <a:solidFill>
                  <a:sysClr val="windowText" lastClr="000000"/>
                </a:solidFill>
                <a:latin typeface="Trebuchet MS"/>
                <a:cs typeface="Trebuchet MS"/>
              </a:rPr>
              <a:t>se</a:t>
            </a:r>
            <a:r>
              <a:rPr kern="0" spc="200" dirty="0">
                <a:solidFill>
                  <a:sysClr val="windowText" lastClr="000000"/>
                </a:solidFill>
                <a:latin typeface="Trebuchet MS"/>
                <a:cs typeface="Trebuchet MS"/>
              </a:rPr>
              <a:t>  </a:t>
            </a:r>
            <a:r>
              <a:rPr kern="0" spc="207" dirty="0">
                <a:solidFill>
                  <a:sysClr val="windowText" lastClr="000000"/>
                </a:solidFill>
                <a:latin typeface="Trebuchet MS"/>
                <a:cs typeface="Trebuchet MS"/>
              </a:rPr>
              <a:t>presentó</a:t>
            </a:r>
            <a:r>
              <a:rPr kern="0" spc="200" dirty="0">
                <a:solidFill>
                  <a:sysClr val="windowText" lastClr="000000"/>
                </a:solidFill>
                <a:latin typeface="Trebuchet MS"/>
                <a:cs typeface="Trebuchet MS"/>
              </a:rPr>
              <a:t>  </a:t>
            </a:r>
            <a:r>
              <a:rPr kern="0" spc="157" dirty="0">
                <a:solidFill>
                  <a:sysClr val="windowText" lastClr="000000"/>
                </a:solidFill>
                <a:latin typeface="Trebuchet MS"/>
                <a:cs typeface="Trebuchet MS"/>
              </a:rPr>
              <a:t>ante</a:t>
            </a:r>
            <a:r>
              <a:rPr kern="0" spc="200" dirty="0">
                <a:solidFill>
                  <a:sysClr val="windowText" lastClr="000000"/>
                </a:solidFill>
                <a:latin typeface="Trebuchet MS"/>
                <a:cs typeface="Trebuchet MS"/>
              </a:rPr>
              <a:t>  </a:t>
            </a:r>
            <a:r>
              <a:rPr kern="0" spc="57" dirty="0">
                <a:solidFill>
                  <a:sysClr val="windowText" lastClr="000000"/>
                </a:solidFill>
                <a:latin typeface="Trebuchet MS"/>
                <a:cs typeface="Trebuchet MS"/>
              </a:rPr>
              <a:t>la </a:t>
            </a:r>
            <a:r>
              <a:rPr kern="0" spc="180" dirty="0">
                <a:solidFill>
                  <a:sysClr val="windowText" lastClr="000000"/>
                </a:solidFill>
                <a:latin typeface="Trebuchet MS"/>
                <a:cs typeface="Trebuchet MS"/>
              </a:rPr>
              <a:t>Institución</a:t>
            </a:r>
            <a:r>
              <a:rPr kern="0" spc="440" dirty="0">
                <a:solidFill>
                  <a:sysClr val="windowText" lastClr="000000"/>
                </a:solidFill>
                <a:latin typeface="Trebuchet MS"/>
                <a:cs typeface="Trebuchet MS"/>
              </a:rPr>
              <a:t> </a:t>
            </a:r>
            <a:r>
              <a:rPr kern="0" spc="197" dirty="0">
                <a:solidFill>
                  <a:sysClr val="windowText" lastClr="000000"/>
                </a:solidFill>
                <a:latin typeface="Trebuchet MS"/>
                <a:cs typeface="Trebuchet MS"/>
              </a:rPr>
              <a:t>Bancaria</a:t>
            </a:r>
            <a:r>
              <a:rPr kern="0" spc="440" dirty="0">
                <a:solidFill>
                  <a:sysClr val="windowText" lastClr="000000"/>
                </a:solidFill>
                <a:latin typeface="Trebuchet MS"/>
                <a:cs typeface="Trebuchet MS"/>
              </a:rPr>
              <a:t> </a:t>
            </a:r>
            <a:r>
              <a:rPr kern="0" spc="190" dirty="0">
                <a:solidFill>
                  <a:sysClr val="windowText" lastClr="000000"/>
                </a:solidFill>
                <a:latin typeface="Trebuchet MS"/>
                <a:cs typeface="Trebuchet MS"/>
              </a:rPr>
              <a:t>autorizada</a:t>
            </a:r>
            <a:r>
              <a:rPr kern="0" spc="443" dirty="0">
                <a:solidFill>
                  <a:sysClr val="windowText" lastClr="000000"/>
                </a:solidFill>
                <a:latin typeface="Trebuchet MS"/>
                <a:cs typeface="Trebuchet MS"/>
              </a:rPr>
              <a:t> </a:t>
            </a:r>
            <a:r>
              <a:rPr kern="0" spc="190" dirty="0">
                <a:solidFill>
                  <a:sysClr val="windowText" lastClr="000000"/>
                </a:solidFill>
                <a:latin typeface="Trebuchet MS"/>
                <a:cs typeface="Trebuchet MS"/>
              </a:rPr>
              <a:t>para</a:t>
            </a:r>
            <a:r>
              <a:rPr kern="0" spc="440" dirty="0">
                <a:solidFill>
                  <a:sysClr val="windowText" lastClr="000000"/>
                </a:solidFill>
                <a:latin typeface="Trebuchet MS"/>
                <a:cs typeface="Trebuchet MS"/>
              </a:rPr>
              <a:t> </a:t>
            </a:r>
            <a:r>
              <a:rPr kern="0" spc="76" dirty="0">
                <a:solidFill>
                  <a:sysClr val="windowText" lastClr="000000"/>
                </a:solidFill>
                <a:latin typeface="Trebuchet MS"/>
                <a:cs typeface="Trebuchet MS"/>
              </a:rPr>
              <a:t>tal</a:t>
            </a:r>
            <a:r>
              <a:rPr kern="0" spc="443" dirty="0">
                <a:solidFill>
                  <a:sysClr val="windowText" lastClr="000000"/>
                </a:solidFill>
                <a:latin typeface="Trebuchet MS"/>
                <a:cs typeface="Trebuchet MS"/>
              </a:rPr>
              <a:t> </a:t>
            </a:r>
            <a:r>
              <a:rPr kern="0" spc="113" dirty="0">
                <a:solidFill>
                  <a:sysClr val="windowText" lastClr="000000"/>
                </a:solidFill>
                <a:latin typeface="Trebuchet MS"/>
                <a:cs typeface="Trebuchet MS"/>
              </a:rPr>
              <a:t>efecto,</a:t>
            </a:r>
            <a:r>
              <a:rPr kern="0" spc="440" dirty="0">
                <a:solidFill>
                  <a:sysClr val="windowText" lastClr="000000"/>
                </a:solidFill>
                <a:latin typeface="Trebuchet MS"/>
                <a:cs typeface="Trebuchet MS"/>
              </a:rPr>
              <a:t> </a:t>
            </a:r>
            <a:r>
              <a:rPr kern="0" spc="210" dirty="0">
                <a:solidFill>
                  <a:sysClr val="windowText" lastClr="000000"/>
                </a:solidFill>
                <a:latin typeface="Trebuchet MS"/>
                <a:cs typeface="Trebuchet MS"/>
              </a:rPr>
              <a:t>correspondiente</a:t>
            </a:r>
            <a:r>
              <a:rPr kern="0" spc="443" dirty="0">
                <a:solidFill>
                  <a:sysClr val="windowText" lastClr="000000"/>
                </a:solidFill>
                <a:latin typeface="Trebuchet MS"/>
                <a:cs typeface="Trebuchet MS"/>
              </a:rPr>
              <a:t> </a:t>
            </a:r>
            <a:r>
              <a:rPr kern="0" spc="73" dirty="0">
                <a:solidFill>
                  <a:sysClr val="windowText" lastClr="000000"/>
                </a:solidFill>
                <a:latin typeface="Trebuchet MS"/>
                <a:cs typeface="Trebuchet MS"/>
              </a:rPr>
              <a:t>al</a:t>
            </a:r>
            <a:r>
              <a:rPr kern="0" spc="440" dirty="0">
                <a:solidFill>
                  <a:sysClr val="windowText" lastClr="000000"/>
                </a:solidFill>
                <a:latin typeface="Trebuchet MS"/>
                <a:cs typeface="Trebuchet MS"/>
              </a:rPr>
              <a:t> </a:t>
            </a:r>
            <a:r>
              <a:rPr kern="0" spc="207" dirty="0">
                <a:solidFill>
                  <a:sysClr val="windowText" lastClr="000000"/>
                </a:solidFill>
                <a:latin typeface="Trebuchet MS"/>
                <a:cs typeface="Trebuchet MS"/>
              </a:rPr>
              <a:t>periodo</a:t>
            </a:r>
            <a:r>
              <a:rPr kern="0" spc="443" dirty="0">
                <a:solidFill>
                  <a:sysClr val="windowText" lastClr="000000"/>
                </a:solidFill>
                <a:latin typeface="Trebuchet MS"/>
                <a:cs typeface="Trebuchet MS"/>
              </a:rPr>
              <a:t> </a:t>
            </a:r>
            <a:r>
              <a:rPr kern="0" spc="127" dirty="0">
                <a:solidFill>
                  <a:sysClr val="windowText" lastClr="000000"/>
                </a:solidFill>
                <a:latin typeface="Trebuchet MS"/>
                <a:cs typeface="Trebuchet MS"/>
              </a:rPr>
              <a:t>del</a:t>
            </a:r>
            <a:r>
              <a:rPr kern="0" spc="440" dirty="0">
                <a:solidFill>
                  <a:sysClr val="windowText" lastClr="000000"/>
                </a:solidFill>
                <a:latin typeface="Trebuchet MS"/>
                <a:cs typeface="Trebuchet MS"/>
              </a:rPr>
              <a:t> </a:t>
            </a:r>
            <a:r>
              <a:rPr kern="0" spc="193" dirty="0">
                <a:solidFill>
                  <a:sysClr val="windowText" lastClr="000000"/>
                </a:solidFill>
                <a:latin typeface="Trebuchet MS"/>
                <a:cs typeface="Trebuchet MS"/>
              </a:rPr>
              <a:t>que</a:t>
            </a:r>
            <a:r>
              <a:rPr kern="0" spc="443" dirty="0">
                <a:solidFill>
                  <a:sysClr val="windowText" lastClr="000000"/>
                </a:solidFill>
                <a:latin typeface="Trebuchet MS"/>
                <a:cs typeface="Trebuchet MS"/>
              </a:rPr>
              <a:t> </a:t>
            </a:r>
            <a:r>
              <a:rPr kern="0" spc="143" dirty="0">
                <a:solidFill>
                  <a:sysClr val="windowText" lastClr="000000"/>
                </a:solidFill>
                <a:latin typeface="Trebuchet MS"/>
                <a:cs typeface="Trebuchet MS"/>
              </a:rPr>
              <a:t>se </a:t>
            </a:r>
            <a:r>
              <a:rPr kern="0" spc="173" dirty="0">
                <a:solidFill>
                  <a:sysClr val="windowText" lastClr="000000"/>
                </a:solidFill>
                <a:latin typeface="Trebuchet MS"/>
                <a:cs typeface="Trebuchet MS"/>
              </a:rPr>
              <a:t>calcularán</a:t>
            </a:r>
            <a:r>
              <a:rPr kern="0" spc="287" dirty="0">
                <a:solidFill>
                  <a:sysClr val="windowText" lastClr="000000"/>
                </a:solidFill>
                <a:latin typeface="Trebuchet MS"/>
                <a:cs typeface="Trebuchet MS"/>
              </a:rPr>
              <a:t> </a:t>
            </a:r>
            <a:r>
              <a:rPr kern="0" spc="150" dirty="0">
                <a:solidFill>
                  <a:sysClr val="windowText" lastClr="000000"/>
                </a:solidFill>
                <a:latin typeface="Trebuchet MS"/>
                <a:cs typeface="Trebuchet MS"/>
              </a:rPr>
              <a:t>las</a:t>
            </a:r>
            <a:r>
              <a:rPr kern="0" spc="289" dirty="0">
                <a:solidFill>
                  <a:sysClr val="windowText" lastClr="000000"/>
                </a:solidFill>
                <a:latin typeface="Trebuchet MS"/>
                <a:cs typeface="Trebuchet MS"/>
              </a:rPr>
              <a:t> </a:t>
            </a:r>
            <a:r>
              <a:rPr kern="0" spc="157" dirty="0">
                <a:solidFill>
                  <a:sysClr val="windowText" lastClr="000000"/>
                </a:solidFill>
                <a:latin typeface="Trebuchet MS"/>
                <a:cs typeface="Trebuchet MS"/>
              </a:rPr>
              <a:t>diferencias.</a:t>
            </a:r>
            <a:endParaRPr kern="0">
              <a:solidFill>
                <a:sysClr val="windowText" lastClr="000000"/>
              </a:solidFill>
              <a:latin typeface="Trebuchet MS"/>
              <a:cs typeface="Trebuchet MS"/>
            </a:endParaRPr>
          </a:p>
          <a:p>
            <a:pPr defTabSz="609630">
              <a:spcBef>
                <a:spcPts val="360"/>
              </a:spcBef>
            </a:pPr>
            <a:endParaRPr kern="0">
              <a:solidFill>
                <a:sysClr val="windowText" lastClr="000000"/>
              </a:solidFill>
              <a:latin typeface="Trebuchet MS"/>
              <a:cs typeface="Trebuchet MS"/>
            </a:endParaRPr>
          </a:p>
          <a:p>
            <a:pPr marL="255706" marR="3387" algn="just" defTabSz="609630">
              <a:lnSpc>
                <a:spcPct val="113399"/>
              </a:lnSpc>
            </a:pPr>
            <a:r>
              <a:rPr kern="0" spc="203" dirty="0">
                <a:solidFill>
                  <a:sysClr val="windowText" lastClr="000000"/>
                </a:solidFill>
                <a:latin typeface="Trebuchet MS"/>
                <a:cs typeface="Trebuchet MS"/>
              </a:rPr>
              <a:t>Primero</a:t>
            </a:r>
            <a:r>
              <a:rPr kern="0" spc="367" dirty="0">
                <a:solidFill>
                  <a:sysClr val="windowText" lastClr="000000"/>
                </a:solidFill>
                <a:latin typeface="Trebuchet MS"/>
                <a:cs typeface="Trebuchet MS"/>
              </a:rPr>
              <a:t> </a:t>
            </a:r>
            <a:r>
              <a:rPr kern="0" spc="160" dirty="0">
                <a:solidFill>
                  <a:sysClr val="windowText" lastClr="000000"/>
                </a:solidFill>
                <a:latin typeface="Trebuchet MS"/>
                <a:cs typeface="Trebuchet MS"/>
              </a:rPr>
              <a:t>se</a:t>
            </a:r>
            <a:r>
              <a:rPr kern="0" spc="367" dirty="0">
                <a:solidFill>
                  <a:sysClr val="windowText" lastClr="000000"/>
                </a:solidFill>
                <a:latin typeface="Trebuchet MS"/>
                <a:cs typeface="Trebuchet MS"/>
              </a:rPr>
              <a:t> </a:t>
            </a:r>
            <a:r>
              <a:rPr kern="0" spc="210" dirty="0">
                <a:solidFill>
                  <a:sysClr val="windowText" lastClr="000000"/>
                </a:solidFill>
                <a:latin typeface="Trebuchet MS"/>
                <a:cs typeface="Trebuchet MS"/>
              </a:rPr>
              <a:t>deben</a:t>
            </a:r>
            <a:r>
              <a:rPr kern="0" spc="367" dirty="0">
                <a:solidFill>
                  <a:sysClr val="windowText" lastClr="000000"/>
                </a:solidFill>
                <a:latin typeface="Trebuchet MS"/>
                <a:cs typeface="Trebuchet MS"/>
              </a:rPr>
              <a:t> </a:t>
            </a:r>
            <a:r>
              <a:rPr kern="0" spc="177" dirty="0">
                <a:solidFill>
                  <a:sysClr val="windowText" lastClr="000000"/>
                </a:solidFill>
                <a:latin typeface="Trebuchet MS"/>
                <a:cs typeface="Trebuchet MS"/>
              </a:rPr>
              <a:t>corregir</a:t>
            </a:r>
            <a:r>
              <a:rPr kern="0" spc="370" dirty="0">
                <a:solidFill>
                  <a:sysClr val="windowText" lastClr="000000"/>
                </a:solidFill>
                <a:latin typeface="Trebuchet MS"/>
                <a:cs typeface="Trebuchet MS"/>
              </a:rPr>
              <a:t> </a:t>
            </a:r>
            <a:r>
              <a:rPr kern="0" spc="169" dirty="0">
                <a:solidFill>
                  <a:sysClr val="windowText" lastClr="000000"/>
                </a:solidFill>
                <a:latin typeface="Trebuchet MS"/>
                <a:cs typeface="Trebuchet MS"/>
              </a:rPr>
              <a:t>los</a:t>
            </a:r>
            <a:r>
              <a:rPr kern="0" spc="367" dirty="0">
                <a:solidFill>
                  <a:sysClr val="windowText" lastClr="000000"/>
                </a:solidFill>
                <a:latin typeface="Trebuchet MS"/>
                <a:cs typeface="Trebuchet MS"/>
              </a:rPr>
              <a:t> </a:t>
            </a:r>
            <a:r>
              <a:rPr kern="0" spc="169" dirty="0">
                <a:solidFill>
                  <a:sysClr val="windowText" lastClr="000000"/>
                </a:solidFill>
                <a:latin typeface="Trebuchet MS"/>
                <a:cs typeface="Trebuchet MS"/>
              </a:rPr>
              <a:t>errores,</a:t>
            </a:r>
            <a:r>
              <a:rPr kern="0" spc="367" dirty="0">
                <a:solidFill>
                  <a:sysClr val="windowText" lastClr="000000"/>
                </a:solidFill>
                <a:latin typeface="Trebuchet MS"/>
                <a:cs typeface="Trebuchet MS"/>
              </a:rPr>
              <a:t> </a:t>
            </a:r>
            <a:r>
              <a:rPr kern="0" spc="230" dirty="0">
                <a:solidFill>
                  <a:sysClr val="windowText" lastClr="000000"/>
                </a:solidFill>
                <a:latin typeface="Trebuchet MS"/>
                <a:cs typeface="Trebuchet MS"/>
              </a:rPr>
              <a:t>omisiones</a:t>
            </a:r>
            <a:r>
              <a:rPr kern="0" spc="370" dirty="0">
                <a:solidFill>
                  <a:sysClr val="windowText" lastClr="000000"/>
                </a:solidFill>
                <a:latin typeface="Trebuchet MS"/>
                <a:cs typeface="Trebuchet MS"/>
              </a:rPr>
              <a:t> </a:t>
            </a:r>
            <a:r>
              <a:rPr kern="0" spc="113" dirty="0">
                <a:solidFill>
                  <a:sysClr val="windowText" lastClr="000000"/>
                </a:solidFill>
                <a:latin typeface="Trebuchet MS"/>
                <a:cs typeface="Trebuchet MS"/>
              </a:rPr>
              <a:t>o</a:t>
            </a:r>
            <a:r>
              <a:rPr kern="0" spc="367" dirty="0">
                <a:solidFill>
                  <a:sysClr val="windowText" lastClr="000000"/>
                </a:solidFill>
                <a:latin typeface="Trebuchet MS"/>
                <a:cs typeface="Trebuchet MS"/>
              </a:rPr>
              <a:t> </a:t>
            </a:r>
            <a:r>
              <a:rPr kern="0" spc="53" dirty="0">
                <a:solidFill>
                  <a:sysClr val="windowText" lastClr="000000"/>
                </a:solidFill>
                <a:latin typeface="Trebuchet MS"/>
                <a:cs typeface="Trebuchet MS"/>
              </a:rPr>
              <a:t>el</a:t>
            </a:r>
            <a:r>
              <a:rPr kern="0" spc="367" dirty="0">
                <a:solidFill>
                  <a:sysClr val="windowText" lastClr="000000"/>
                </a:solidFill>
                <a:latin typeface="Trebuchet MS"/>
                <a:cs typeface="Trebuchet MS"/>
              </a:rPr>
              <a:t> </a:t>
            </a:r>
            <a:r>
              <a:rPr kern="0" spc="190" dirty="0">
                <a:solidFill>
                  <a:sysClr val="windowText" lastClr="000000"/>
                </a:solidFill>
                <a:latin typeface="Trebuchet MS"/>
                <a:cs typeface="Trebuchet MS"/>
              </a:rPr>
              <a:t>motivo</a:t>
            </a:r>
            <a:r>
              <a:rPr kern="0" spc="370" dirty="0">
                <a:solidFill>
                  <a:sysClr val="windowText" lastClr="000000"/>
                </a:solidFill>
                <a:latin typeface="Trebuchet MS"/>
                <a:cs typeface="Trebuchet MS"/>
              </a:rPr>
              <a:t> </a:t>
            </a:r>
            <a:r>
              <a:rPr kern="0" spc="193" dirty="0">
                <a:solidFill>
                  <a:sysClr val="windowText" lastClr="000000"/>
                </a:solidFill>
                <a:latin typeface="Trebuchet MS"/>
                <a:cs typeface="Trebuchet MS"/>
              </a:rPr>
              <a:t>que</a:t>
            </a:r>
            <a:r>
              <a:rPr kern="0" spc="367" dirty="0">
                <a:solidFill>
                  <a:sysClr val="windowText" lastClr="000000"/>
                </a:solidFill>
                <a:latin typeface="Trebuchet MS"/>
                <a:cs typeface="Trebuchet MS"/>
              </a:rPr>
              <a:t> </a:t>
            </a:r>
            <a:r>
              <a:rPr kern="0" spc="207" dirty="0">
                <a:solidFill>
                  <a:sysClr val="windowText" lastClr="000000"/>
                </a:solidFill>
                <a:latin typeface="Trebuchet MS"/>
                <a:cs typeface="Trebuchet MS"/>
              </a:rPr>
              <a:t>generó</a:t>
            </a:r>
            <a:r>
              <a:rPr kern="0" spc="367" dirty="0">
                <a:solidFill>
                  <a:sysClr val="windowText" lastClr="000000"/>
                </a:solidFill>
                <a:latin typeface="Trebuchet MS"/>
                <a:cs typeface="Trebuchet MS"/>
              </a:rPr>
              <a:t> </a:t>
            </a:r>
            <a:r>
              <a:rPr kern="0" spc="73" dirty="0">
                <a:solidFill>
                  <a:sysClr val="windowText" lastClr="000000"/>
                </a:solidFill>
                <a:latin typeface="Trebuchet MS"/>
                <a:cs typeface="Trebuchet MS"/>
              </a:rPr>
              <a:t>la</a:t>
            </a:r>
            <a:r>
              <a:rPr kern="0" spc="370" dirty="0">
                <a:solidFill>
                  <a:sysClr val="windowText" lastClr="000000"/>
                </a:solidFill>
                <a:latin typeface="Trebuchet MS"/>
                <a:cs typeface="Trebuchet MS"/>
              </a:rPr>
              <a:t> </a:t>
            </a:r>
            <a:r>
              <a:rPr kern="0" spc="140" dirty="0">
                <a:solidFill>
                  <a:sysClr val="windowText" lastClr="000000"/>
                </a:solidFill>
                <a:latin typeface="Trebuchet MS"/>
                <a:cs typeface="Trebuchet MS"/>
              </a:rPr>
              <a:t>diferencia, </a:t>
            </a:r>
            <a:r>
              <a:rPr kern="0" spc="190" dirty="0">
                <a:solidFill>
                  <a:sysClr val="windowText" lastClr="000000"/>
                </a:solidFill>
                <a:latin typeface="Trebuchet MS"/>
                <a:cs typeface="Trebuchet MS"/>
              </a:rPr>
              <a:t>para</a:t>
            </a:r>
            <a:r>
              <a:rPr kern="0" spc="43" dirty="0">
                <a:solidFill>
                  <a:sysClr val="windowText" lastClr="000000"/>
                </a:solidFill>
                <a:latin typeface="Trebuchet MS"/>
                <a:cs typeface="Trebuchet MS"/>
              </a:rPr>
              <a:t>  </a:t>
            </a:r>
            <a:r>
              <a:rPr kern="0" spc="103" dirty="0">
                <a:solidFill>
                  <a:sysClr val="windowText" lastClr="000000"/>
                </a:solidFill>
                <a:latin typeface="Trebuchet MS"/>
                <a:cs typeface="Trebuchet MS"/>
              </a:rPr>
              <a:t>lo</a:t>
            </a:r>
            <a:r>
              <a:rPr kern="0" spc="47" dirty="0">
                <a:solidFill>
                  <a:sysClr val="windowText" lastClr="000000"/>
                </a:solidFill>
                <a:latin typeface="Trebuchet MS"/>
                <a:cs typeface="Trebuchet MS"/>
              </a:rPr>
              <a:t>  </a:t>
            </a:r>
            <a:r>
              <a:rPr kern="0" spc="143" dirty="0">
                <a:solidFill>
                  <a:sysClr val="windowText" lastClr="000000"/>
                </a:solidFill>
                <a:latin typeface="Trebuchet MS"/>
                <a:cs typeface="Trebuchet MS"/>
              </a:rPr>
              <a:t>cual</a:t>
            </a:r>
            <a:r>
              <a:rPr kern="0" spc="47" dirty="0">
                <a:solidFill>
                  <a:sysClr val="windowText" lastClr="000000"/>
                </a:solidFill>
                <a:latin typeface="Trebuchet MS"/>
                <a:cs typeface="Trebuchet MS"/>
              </a:rPr>
              <a:t>  </a:t>
            </a:r>
            <a:r>
              <a:rPr kern="0" spc="160" dirty="0">
                <a:solidFill>
                  <a:sysClr val="windowText" lastClr="000000"/>
                </a:solidFill>
                <a:latin typeface="Trebuchet MS"/>
                <a:cs typeface="Trebuchet MS"/>
              </a:rPr>
              <a:t>se</a:t>
            </a:r>
            <a:r>
              <a:rPr kern="0" spc="47" dirty="0">
                <a:solidFill>
                  <a:sysClr val="windowText" lastClr="000000"/>
                </a:solidFill>
                <a:latin typeface="Trebuchet MS"/>
                <a:cs typeface="Trebuchet MS"/>
              </a:rPr>
              <a:t>  </a:t>
            </a:r>
            <a:r>
              <a:rPr kern="0" spc="187" dirty="0">
                <a:solidFill>
                  <a:sysClr val="windowText" lastClr="000000"/>
                </a:solidFill>
                <a:latin typeface="Trebuchet MS"/>
                <a:cs typeface="Trebuchet MS"/>
              </a:rPr>
              <a:t>debe</a:t>
            </a:r>
            <a:r>
              <a:rPr kern="0" spc="47" dirty="0">
                <a:solidFill>
                  <a:sysClr val="windowText" lastClr="000000"/>
                </a:solidFill>
                <a:latin typeface="Trebuchet MS"/>
                <a:cs typeface="Trebuchet MS"/>
              </a:rPr>
              <a:t>  </a:t>
            </a:r>
            <a:r>
              <a:rPr kern="0" spc="200" dirty="0">
                <a:solidFill>
                  <a:sysClr val="windowText" lastClr="000000"/>
                </a:solidFill>
                <a:latin typeface="Trebuchet MS"/>
                <a:cs typeface="Trebuchet MS"/>
              </a:rPr>
              <a:t>ingresar</a:t>
            </a:r>
            <a:r>
              <a:rPr kern="0" spc="47" dirty="0">
                <a:solidFill>
                  <a:sysClr val="windowText" lastClr="000000"/>
                </a:solidFill>
                <a:latin typeface="Trebuchet MS"/>
                <a:cs typeface="Trebuchet MS"/>
              </a:rPr>
              <a:t>  </a:t>
            </a:r>
            <a:r>
              <a:rPr kern="0" spc="73" dirty="0">
                <a:solidFill>
                  <a:sysClr val="windowText" lastClr="000000"/>
                </a:solidFill>
                <a:latin typeface="Trebuchet MS"/>
                <a:cs typeface="Trebuchet MS"/>
              </a:rPr>
              <a:t>al</a:t>
            </a:r>
            <a:r>
              <a:rPr kern="0" spc="43" dirty="0">
                <a:solidFill>
                  <a:sysClr val="windowText" lastClr="000000"/>
                </a:solidFill>
                <a:latin typeface="Trebuchet MS"/>
                <a:cs typeface="Trebuchet MS"/>
              </a:rPr>
              <a:t>  </a:t>
            </a:r>
            <a:r>
              <a:rPr kern="0" spc="237" dirty="0">
                <a:solidFill>
                  <a:sysClr val="windowText" lastClr="000000"/>
                </a:solidFill>
                <a:latin typeface="Trebuchet MS"/>
                <a:cs typeface="Trebuchet MS"/>
              </a:rPr>
              <a:t>menú</a:t>
            </a:r>
            <a:r>
              <a:rPr kern="0" spc="47" dirty="0">
                <a:solidFill>
                  <a:sysClr val="windowText" lastClr="000000"/>
                </a:solidFill>
                <a:latin typeface="Trebuchet MS"/>
                <a:cs typeface="Trebuchet MS"/>
              </a:rPr>
              <a:t>  </a:t>
            </a:r>
            <a:r>
              <a:rPr kern="0" spc="160" dirty="0">
                <a:solidFill>
                  <a:sysClr val="windowText" lastClr="000000"/>
                </a:solidFill>
                <a:latin typeface="Trebuchet MS"/>
                <a:cs typeface="Trebuchet MS"/>
              </a:rPr>
              <a:t>Actualizar</a:t>
            </a:r>
            <a:r>
              <a:rPr kern="0" spc="47" dirty="0">
                <a:solidFill>
                  <a:sysClr val="windowText" lastClr="000000"/>
                </a:solidFill>
                <a:latin typeface="Trebuchet MS"/>
                <a:cs typeface="Trebuchet MS"/>
              </a:rPr>
              <a:t>  </a:t>
            </a:r>
            <a:r>
              <a:rPr kern="0" spc="153" dirty="0">
                <a:solidFill>
                  <a:sysClr val="windowText" lastClr="000000"/>
                </a:solidFill>
                <a:latin typeface="Trebuchet MS"/>
                <a:cs typeface="Trebuchet MS"/>
              </a:rPr>
              <a:t>en</a:t>
            </a:r>
            <a:r>
              <a:rPr kern="0" spc="47" dirty="0">
                <a:solidFill>
                  <a:sysClr val="windowText" lastClr="000000"/>
                </a:solidFill>
                <a:latin typeface="Trebuchet MS"/>
                <a:cs typeface="Trebuchet MS"/>
              </a:rPr>
              <a:t>  </a:t>
            </a:r>
            <a:r>
              <a:rPr kern="0" spc="53" dirty="0">
                <a:solidFill>
                  <a:sysClr val="windowText" lastClr="000000"/>
                </a:solidFill>
                <a:latin typeface="Trebuchet MS"/>
                <a:cs typeface="Trebuchet MS"/>
              </a:rPr>
              <a:t>el</a:t>
            </a:r>
            <a:r>
              <a:rPr kern="0" spc="47" dirty="0">
                <a:solidFill>
                  <a:sysClr val="windowText" lastClr="000000"/>
                </a:solidFill>
                <a:latin typeface="Trebuchet MS"/>
                <a:cs typeface="Trebuchet MS"/>
              </a:rPr>
              <a:t>  </a:t>
            </a:r>
            <a:r>
              <a:rPr kern="0" spc="260" dirty="0">
                <a:solidFill>
                  <a:sysClr val="windowText" lastClr="000000"/>
                </a:solidFill>
                <a:latin typeface="Trebuchet MS"/>
                <a:cs typeface="Trebuchet MS"/>
              </a:rPr>
              <a:t>submenú</a:t>
            </a:r>
            <a:r>
              <a:rPr kern="0" spc="47" dirty="0">
                <a:solidFill>
                  <a:sysClr val="windowText" lastClr="000000"/>
                </a:solidFill>
                <a:latin typeface="Trebuchet MS"/>
                <a:cs typeface="Trebuchet MS"/>
              </a:rPr>
              <a:t>  </a:t>
            </a:r>
            <a:r>
              <a:rPr kern="0" spc="193" dirty="0">
                <a:solidFill>
                  <a:sysClr val="windowText" lastClr="000000"/>
                </a:solidFill>
                <a:latin typeface="Trebuchet MS"/>
                <a:cs typeface="Trebuchet MS"/>
              </a:rPr>
              <a:t>Trabajadores</a:t>
            </a:r>
            <a:r>
              <a:rPr kern="0" spc="43" dirty="0">
                <a:solidFill>
                  <a:sysClr val="windowText" lastClr="000000"/>
                </a:solidFill>
                <a:latin typeface="Trebuchet MS"/>
                <a:cs typeface="Trebuchet MS"/>
              </a:rPr>
              <a:t>  </a:t>
            </a:r>
            <a:r>
              <a:rPr kern="0" spc="153" dirty="0">
                <a:solidFill>
                  <a:sysClr val="windowText" lastClr="000000"/>
                </a:solidFill>
                <a:latin typeface="Trebuchet MS"/>
                <a:cs typeface="Trebuchet MS"/>
              </a:rPr>
              <a:t>en</a:t>
            </a:r>
            <a:r>
              <a:rPr kern="0" spc="47" dirty="0">
                <a:solidFill>
                  <a:sysClr val="windowText" lastClr="000000"/>
                </a:solidFill>
                <a:latin typeface="Trebuchet MS"/>
                <a:cs typeface="Trebuchet MS"/>
              </a:rPr>
              <a:t>  </a:t>
            </a:r>
            <a:r>
              <a:rPr kern="0" spc="57" dirty="0">
                <a:solidFill>
                  <a:sysClr val="windowText" lastClr="000000"/>
                </a:solidFill>
                <a:latin typeface="Trebuchet MS"/>
                <a:cs typeface="Trebuchet MS"/>
              </a:rPr>
              <a:t>la </a:t>
            </a:r>
            <a:r>
              <a:rPr kern="0" spc="203" dirty="0">
                <a:solidFill>
                  <a:sysClr val="windowText" lastClr="000000"/>
                </a:solidFill>
                <a:latin typeface="Trebuchet MS"/>
                <a:cs typeface="Trebuchet MS"/>
              </a:rPr>
              <a:t>pestaña</a:t>
            </a:r>
            <a:r>
              <a:rPr kern="0" spc="360" dirty="0">
                <a:solidFill>
                  <a:sysClr val="windowText" lastClr="000000"/>
                </a:solidFill>
                <a:latin typeface="Trebuchet MS"/>
                <a:cs typeface="Trebuchet MS"/>
              </a:rPr>
              <a:t> </a:t>
            </a:r>
            <a:r>
              <a:rPr kern="0" spc="143" dirty="0">
                <a:solidFill>
                  <a:sysClr val="windowText" lastClr="000000"/>
                </a:solidFill>
                <a:latin typeface="Trebuchet MS"/>
                <a:cs typeface="Trebuchet MS"/>
              </a:rPr>
              <a:t>de</a:t>
            </a:r>
            <a:r>
              <a:rPr kern="0" spc="360" dirty="0">
                <a:solidFill>
                  <a:sysClr val="windowText" lastClr="000000"/>
                </a:solidFill>
                <a:latin typeface="Trebuchet MS"/>
                <a:cs typeface="Trebuchet MS"/>
              </a:rPr>
              <a:t> </a:t>
            </a:r>
            <a:r>
              <a:rPr kern="0" spc="230" dirty="0">
                <a:solidFill>
                  <a:sysClr val="windowText" lastClr="000000"/>
                </a:solidFill>
                <a:latin typeface="Trebuchet MS"/>
                <a:cs typeface="Trebuchet MS"/>
              </a:rPr>
              <a:t>Movimientos</a:t>
            </a:r>
            <a:r>
              <a:rPr kern="0" spc="360" dirty="0">
                <a:solidFill>
                  <a:sysClr val="windowText" lastClr="000000"/>
                </a:solidFill>
                <a:latin typeface="Trebuchet MS"/>
                <a:cs typeface="Trebuchet MS"/>
              </a:rPr>
              <a:t> </a:t>
            </a:r>
            <a:r>
              <a:rPr kern="0" spc="153" dirty="0">
                <a:solidFill>
                  <a:sysClr val="windowText" lastClr="000000"/>
                </a:solidFill>
                <a:latin typeface="Trebuchet MS"/>
                <a:cs typeface="Trebuchet MS"/>
              </a:rPr>
              <a:t>en</a:t>
            </a:r>
            <a:r>
              <a:rPr kern="0" spc="360" dirty="0">
                <a:solidFill>
                  <a:sysClr val="windowText" lastClr="000000"/>
                </a:solidFill>
                <a:latin typeface="Trebuchet MS"/>
                <a:cs typeface="Trebuchet MS"/>
              </a:rPr>
              <a:t> </a:t>
            </a:r>
            <a:r>
              <a:rPr kern="0" spc="73" dirty="0">
                <a:solidFill>
                  <a:sysClr val="windowText" lastClr="000000"/>
                </a:solidFill>
                <a:latin typeface="Trebuchet MS"/>
                <a:cs typeface="Trebuchet MS"/>
              </a:rPr>
              <a:t>la</a:t>
            </a:r>
            <a:r>
              <a:rPr kern="0" spc="360" dirty="0">
                <a:solidFill>
                  <a:sysClr val="windowText" lastClr="000000"/>
                </a:solidFill>
                <a:latin typeface="Trebuchet MS"/>
                <a:cs typeface="Trebuchet MS"/>
              </a:rPr>
              <a:t> </a:t>
            </a:r>
            <a:r>
              <a:rPr kern="0" spc="160" dirty="0">
                <a:solidFill>
                  <a:sysClr val="windowText" lastClr="000000"/>
                </a:solidFill>
                <a:latin typeface="Trebuchet MS"/>
                <a:cs typeface="Trebuchet MS"/>
              </a:rPr>
              <a:t>parte</a:t>
            </a:r>
            <a:r>
              <a:rPr kern="0" spc="360" dirty="0">
                <a:solidFill>
                  <a:sysClr val="windowText" lastClr="000000"/>
                </a:solidFill>
                <a:latin typeface="Trebuchet MS"/>
                <a:cs typeface="Trebuchet MS"/>
              </a:rPr>
              <a:t> </a:t>
            </a:r>
            <a:r>
              <a:rPr kern="0" spc="197" dirty="0">
                <a:solidFill>
                  <a:sysClr val="windowText" lastClr="000000"/>
                </a:solidFill>
                <a:latin typeface="Trebuchet MS"/>
                <a:cs typeface="Trebuchet MS"/>
              </a:rPr>
              <a:t>media</a:t>
            </a:r>
            <a:r>
              <a:rPr kern="0" spc="360" dirty="0">
                <a:solidFill>
                  <a:sysClr val="windowText" lastClr="000000"/>
                </a:solidFill>
                <a:latin typeface="Trebuchet MS"/>
                <a:cs typeface="Trebuchet MS"/>
              </a:rPr>
              <a:t> </a:t>
            </a:r>
            <a:r>
              <a:rPr kern="0" spc="167" dirty="0">
                <a:solidFill>
                  <a:sysClr val="windowText" lastClr="000000"/>
                </a:solidFill>
                <a:latin typeface="Trebuchet MS"/>
                <a:cs typeface="Trebuchet MS"/>
              </a:rPr>
              <a:t>inferior</a:t>
            </a:r>
            <a:r>
              <a:rPr kern="0" spc="363" dirty="0">
                <a:solidFill>
                  <a:sysClr val="windowText" lastClr="000000"/>
                </a:solidFill>
                <a:latin typeface="Trebuchet MS"/>
                <a:cs typeface="Trebuchet MS"/>
              </a:rPr>
              <a:t> </a:t>
            </a:r>
            <a:r>
              <a:rPr kern="0" spc="143" dirty="0">
                <a:solidFill>
                  <a:sysClr val="windowText" lastClr="000000"/>
                </a:solidFill>
                <a:latin typeface="Trebuchet MS"/>
                <a:cs typeface="Trebuchet MS"/>
              </a:rPr>
              <a:t>de</a:t>
            </a:r>
            <a:r>
              <a:rPr kern="0" spc="360" dirty="0">
                <a:solidFill>
                  <a:sysClr val="windowText" lastClr="000000"/>
                </a:solidFill>
                <a:latin typeface="Trebuchet MS"/>
                <a:cs typeface="Trebuchet MS"/>
              </a:rPr>
              <a:t> </a:t>
            </a:r>
            <a:r>
              <a:rPr kern="0" spc="73" dirty="0">
                <a:solidFill>
                  <a:sysClr val="windowText" lastClr="000000"/>
                </a:solidFill>
                <a:latin typeface="Trebuchet MS"/>
                <a:cs typeface="Trebuchet MS"/>
              </a:rPr>
              <a:t>la</a:t>
            </a:r>
            <a:r>
              <a:rPr kern="0" spc="360" dirty="0">
                <a:solidFill>
                  <a:sysClr val="windowText" lastClr="000000"/>
                </a:solidFill>
                <a:latin typeface="Trebuchet MS"/>
                <a:cs typeface="Trebuchet MS"/>
              </a:rPr>
              <a:t> </a:t>
            </a:r>
            <a:r>
              <a:rPr kern="0" spc="143" dirty="0">
                <a:solidFill>
                  <a:sysClr val="windowText" lastClr="000000"/>
                </a:solidFill>
                <a:latin typeface="Trebuchet MS"/>
                <a:cs typeface="Trebuchet MS"/>
              </a:rPr>
              <a:t>pantalla,</a:t>
            </a:r>
            <a:r>
              <a:rPr kern="0" spc="360" dirty="0">
                <a:solidFill>
                  <a:sysClr val="windowText" lastClr="000000"/>
                </a:solidFill>
                <a:latin typeface="Trebuchet MS"/>
                <a:cs typeface="Trebuchet MS"/>
              </a:rPr>
              <a:t> </a:t>
            </a:r>
            <a:r>
              <a:rPr kern="0" dirty="0">
                <a:solidFill>
                  <a:sysClr val="windowText" lastClr="000000"/>
                </a:solidFill>
                <a:latin typeface="Trebuchet MS"/>
                <a:cs typeface="Trebuchet MS"/>
              </a:rPr>
              <a:t>y</a:t>
            </a:r>
            <a:r>
              <a:rPr kern="0" spc="360" dirty="0">
                <a:solidFill>
                  <a:sysClr val="windowText" lastClr="000000"/>
                </a:solidFill>
                <a:latin typeface="Trebuchet MS"/>
                <a:cs typeface="Trebuchet MS"/>
              </a:rPr>
              <a:t> </a:t>
            </a:r>
            <a:r>
              <a:rPr kern="0" spc="173" dirty="0">
                <a:solidFill>
                  <a:sysClr val="windowText" lastClr="000000"/>
                </a:solidFill>
                <a:latin typeface="Trebuchet MS"/>
                <a:cs typeface="Trebuchet MS"/>
              </a:rPr>
              <a:t>hacer</a:t>
            </a:r>
            <a:r>
              <a:rPr kern="0" spc="360" dirty="0">
                <a:solidFill>
                  <a:sysClr val="windowText" lastClr="000000"/>
                </a:solidFill>
                <a:latin typeface="Trebuchet MS"/>
                <a:cs typeface="Trebuchet MS"/>
              </a:rPr>
              <a:t> </a:t>
            </a:r>
            <a:r>
              <a:rPr kern="0" spc="200" dirty="0">
                <a:solidFill>
                  <a:sysClr val="windowText" lastClr="000000"/>
                </a:solidFill>
                <a:latin typeface="Trebuchet MS"/>
                <a:cs typeface="Trebuchet MS"/>
              </a:rPr>
              <a:t>entonces</a:t>
            </a:r>
            <a:r>
              <a:rPr kern="0" spc="360" dirty="0">
                <a:solidFill>
                  <a:sysClr val="windowText" lastClr="000000"/>
                </a:solidFill>
                <a:latin typeface="Trebuchet MS"/>
                <a:cs typeface="Trebuchet MS"/>
              </a:rPr>
              <a:t> </a:t>
            </a:r>
            <a:r>
              <a:rPr kern="0" spc="133" dirty="0">
                <a:solidFill>
                  <a:sysClr val="windowText" lastClr="000000"/>
                </a:solidFill>
                <a:latin typeface="Trebuchet MS"/>
                <a:cs typeface="Trebuchet MS"/>
              </a:rPr>
              <a:t>las </a:t>
            </a:r>
            <a:r>
              <a:rPr kern="0" spc="190" dirty="0">
                <a:solidFill>
                  <a:sysClr val="windowText" lastClr="000000"/>
                </a:solidFill>
                <a:latin typeface="Trebuchet MS"/>
                <a:cs typeface="Trebuchet MS"/>
              </a:rPr>
              <a:t>correcciones</a:t>
            </a:r>
            <a:r>
              <a:rPr kern="0" spc="287" dirty="0">
                <a:solidFill>
                  <a:sysClr val="windowText" lastClr="000000"/>
                </a:solidFill>
                <a:latin typeface="Trebuchet MS"/>
                <a:cs typeface="Trebuchet MS"/>
              </a:rPr>
              <a:t> </a:t>
            </a:r>
            <a:r>
              <a:rPr kern="0" spc="183" dirty="0">
                <a:solidFill>
                  <a:sysClr val="windowText" lastClr="000000"/>
                </a:solidFill>
                <a:latin typeface="Trebuchet MS"/>
                <a:cs typeface="Trebuchet MS"/>
              </a:rPr>
              <a:t>pertinentes</a:t>
            </a:r>
            <a:r>
              <a:rPr kern="0" spc="289" dirty="0">
                <a:solidFill>
                  <a:sysClr val="windowText" lastClr="000000"/>
                </a:solidFill>
                <a:latin typeface="Trebuchet MS"/>
                <a:cs typeface="Trebuchet MS"/>
              </a:rPr>
              <a:t> </a:t>
            </a:r>
            <a:r>
              <a:rPr kern="0" spc="153" dirty="0">
                <a:solidFill>
                  <a:sysClr val="windowText" lastClr="000000"/>
                </a:solidFill>
                <a:latin typeface="Trebuchet MS"/>
                <a:cs typeface="Trebuchet MS"/>
              </a:rPr>
              <a:t>en</a:t>
            </a:r>
            <a:r>
              <a:rPr kern="0" spc="289" dirty="0">
                <a:solidFill>
                  <a:sysClr val="windowText" lastClr="000000"/>
                </a:solidFill>
                <a:latin typeface="Trebuchet MS"/>
                <a:cs typeface="Trebuchet MS"/>
              </a:rPr>
              <a:t> </a:t>
            </a:r>
            <a:r>
              <a:rPr kern="0" spc="169" dirty="0">
                <a:solidFill>
                  <a:sysClr val="windowText" lastClr="000000"/>
                </a:solidFill>
                <a:latin typeface="Trebuchet MS"/>
                <a:cs typeface="Trebuchet MS"/>
              </a:rPr>
              <a:t>los</a:t>
            </a:r>
            <a:r>
              <a:rPr kern="0" spc="289" dirty="0">
                <a:solidFill>
                  <a:sysClr val="windowText" lastClr="000000"/>
                </a:solidFill>
                <a:latin typeface="Trebuchet MS"/>
                <a:cs typeface="Trebuchet MS"/>
              </a:rPr>
              <a:t> </a:t>
            </a:r>
            <a:r>
              <a:rPr kern="0" spc="217" dirty="0">
                <a:solidFill>
                  <a:sysClr val="windowText" lastClr="000000"/>
                </a:solidFill>
                <a:latin typeface="Trebuchet MS"/>
                <a:cs typeface="Trebuchet MS"/>
              </a:rPr>
              <a:t>movimientos</a:t>
            </a:r>
            <a:r>
              <a:rPr kern="0" spc="289" dirty="0">
                <a:solidFill>
                  <a:sysClr val="windowText" lastClr="000000"/>
                </a:solidFill>
                <a:latin typeface="Trebuchet MS"/>
                <a:cs typeface="Trebuchet MS"/>
              </a:rPr>
              <a:t> </a:t>
            </a:r>
            <a:r>
              <a:rPr kern="0" spc="127" dirty="0">
                <a:solidFill>
                  <a:sysClr val="windowText" lastClr="000000"/>
                </a:solidFill>
                <a:latin typeface="Trebuchet MS"/>
                <a:cs typeface="Trebuchet MS"/>
              </a:rPr>
              <a:t>del</a:t>
            </a:r>
            <a:r>
              <a:rPr kern="0" spc="289" dirty="0">
                <a:solidFill>
                  <a:sysClr val="windowText" lastClr="000000"/>
                </a:solidFill>
                <a:latin typeface="Trebuchet MS"/>
                <a:cs typeface="Trebuchet MS"/>
              </a:rPr>
              <a:t> </a:t>
            </a:r>
            <a:r>
              <a:rPr kern="0" spc="157" dirty="0">
                <a:solidFill>
                  <a:sysClr val="windowText" lastClr="000000"/>
                </a:solidFill>
                <a:latin typeface="Trebuchet MS"/>
                <a:cs typeface="Trebuchet MS"/>
              </a:rPr>
              <a:t>trabajador.</a:t>
            </a:r>
            <a:endParaRPr kern="0">
              <a:solidFill>
                <a:sysClr val="windowText" lastClr="000000"/>
              </a:solidFill>
              <a:latin typeface="Trebuchet MS"/>
              <a:cs typeface="Trebuchet MS"/>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77386" y="306421"/>
            <a:ext cx="11614997" cy="6415193"/>
            <a:chOff x="866078" y="459631"/>
            <a:chExt cx="17422495" cy="9622790"/>
          </a:xfrm>
        </p:grpSpPr>
        <p:sp>
          <p:nvSpPr>
            <p:cNvPr id="3" name="object 3"/>
            <p:cNvSpPr/>
            <p:nvPr/>
          </p:nvSpPr>
          <p:spPr>
            <a:xfrm>
              <a:off x="866078" y="459631"/>
              <a:ext cx="17422495" cy="1781175"/>
            </a:xfrm>
            <a:custGeom>
              <a:avLst/>
              <a:gdLst/>
              <a:ahLst/>
              <a:cxnLst/>
              <a:rect l="l" t="t" r="r" b="b"/>
              <a:pathLst>
                <a:path w="17422495" h="1781175">
                  <a:moveTo>
                    <a:pt x="17421921" y="1780872"/>
                  </a:moveTo>
                  <a:lnTo>
                    <a:pt x="0" y="1780872"/>
                  </a:lnTo>
                  <a:lnTo>
                    <a:pt x="0" y="0"/>
                  </a:lnTo>
                  <a:lnTo>
                    <a:pt x="17421921" y="0"/>
                  </a:lnTo>
                  <a:lnTo>
                    <a:pt x="17421921"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3028674" y="2240503"/>
              <a:ext cx="11334748" cy="7841720"/>
            </a:xfrm>
            <a:prstGeom prst="rect">
              <a:avLst/>
            </a:prstGeom>
          </p:spPr>
        </p:pic>
      </p:grpSp>
      <p:sp>
        <p:nvSpPr>
          <p:cNvPr id="5" name="object 5"/>
          <p:cNvSpPr txBox="1">
            <a:spLocks noGrp="1"/>
          </p:cNvSpPr>
          <p:nvPr>
            <p:ph type="title"/>
          </p:nvPr>
        </p:nvSpPr>
        <p:spPr>
          <a:xfrm>
            <a:off x="685800" y="509630"/>
            <a:ext cx="11506200" cy="701372"/>
          </a:xfrm>
          <a:prstGeom prst="rect">
            <a:avLst/>
          </a:prstGeom>
        </p:spPr>
        <p:txBody>
          <a:bodyPr vert="horz" wrap="square" lIns="0" tIns="209830" rIns="0" bIns="0" rtlCol="0">
            <a:spAutoFit/>
          </a:bodyPr>
          <a:lstStyle/>
          <a:p>
            <a:pPr marL="2761118">
              <a:spcBef>
                <a:spcPts val="67"/>
              </a:spcBef>
            </a:pPr>
            <a:r>
              <a:rPr sz="3534" spc="83" dirty="0">
                <a:solidFill>
                  <a:schemeClr val="bg1"/>
                </a:solidFill>
              </a:rPr>
              <a:t>PAG</a:t>
            </a:r>
            <a:r>
              <a:rPr sz="3534" spc="-260" dirty="0">
                <a:solidFill>
                  <a:schemeClr val="bg1"/>
                </a:solidFill>
              </a:rPr>
              <a:t>O</a:t>
            </a:r>
            <a:r>
              <a:rPr sz="3534" spc="339" dirty="0">
                <a:solidFill>
                  <a:schemeClr val="bg1"/>
                </a:solidFill>
              </a:rPr>
              <a:t> </a:t>
            </a:r>
            <a:r>
              <a:rPr sz="3534" spc="-20" dirty="0">
                <a:solidFill>
                  <a:schemeClr val="bg1"/>
                </a:solidFill>
              </a:rPr>
              <a:t>D</a:t>
            </a:r>
            <a:r>
              <a:rPr sz="3534" spc="-363" dirty="0">
                <a:solidFill>
                  <a:schemeClr val="bg1"/>
                </a:solidFill>
              </a:rPr>
              <a:t>E</a:t>
            </a:r>
            <a:r>
              <a:rPr sz="3534" spc="339" dirty="0">
                <a:solidFill>
                  <a:schemeClr val="bg1"/>
                </a:solidFill>
              </a:rPr>
              <a:t> </a:t>
            </a:r>
            <a:r>
              <a:rPr sz="3534" spc="-10" dirty="0">
                <a:solidFill>
                  <a:schemeClr val="bg1"/>
                </a:solidFill>
              </a:rPr>
              <a:t>DIFERENCIA</a:t>
            </a:r>
            <a:r>
              <a:rPr sz="3534" spc="-353" dirty="0">
                <a:solidFill>
                  <a:schemeClr val="bg1"/>
                </a:solidFill>
              </a:rPr>
              <a:t>S</a:t>
            </a:r>
            <a:endParaRPr sz="3534" dirty="0">
              <a:solidFill>
                <a:schemeClr val="bg1"/>
              </a:solidFill>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274189" y="423978"/>
            <a:ext cx="9600863" cy="5741096"/>
          </a:xfrm>
          <a:prstGeom prst="rect">
            <a:avLst/>
          </a:prstGeom>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09470" y="330727"/>
            <a:ext cx="10375899" cy="6310507"/>
          </a:xfrm>
          <a:prstGeom prst="rect">
            <a:avLst/>
          </a:prstGeom>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42076" y="546790"/>
            <a:ext cx="11645733" cy="6005029"/>
          </a:xfrm>
          <a:prstGeom prst="rect">
            <a:avLst/>
          </a:prstGeom>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26945" y="177235"/>
            <a:ext cx="11137899" cy="6502399"/>
          </a:xfrm>
          <a:prstGeom prst="rect">
            <a:avLst/>
          </a:prstGeom>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35656" y="364003"/>
            <a:ext cx="11322049" cy="6242163"/>
          </a:xfrm>
          <a:prstGeom prst="rect">
            <a:avLst/>
          </a:prstGeom>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06512" y="1535958"/>
            <a:ext cx="10769497" cy="4427857"/>
          </a:xfrm>
          <a:prstGeom prst="rect">
            <a:avLst/>
          </a:prstGeom>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22883" y="2100998"/>
            <a:ext cx="11445115" cy="3334217"/>
          </a:xfrm>
          <a:prstGeom prst="rect">
            <a:avLst/>
          </a:prstGeom>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4"/>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4755933" y="1745077"/>
            <a:ext cx="7111999" cy="4889200"/>
          </a:xfrm>
          <a:prstGeom prst="rect">
            <a:avLst/>
          </a:prstGeom>
        </p:spPr>
      </p:pic>
      <p:pic>
        <p:nvPicPr>
          <p:cNvPr id="4" name="object 4"/>
          <p:cNvPicPr/>
          <p:nvPr/>
        </p:nvPicPr>
        <p:blipFill>
          <a:blip r:embed="rId3" cstate="print"/>
          <a:stretch>
            <a:fillRect/>
          </a:stretch>
        </p:blipFill>
        <p:spPr>
          <a:xfrm>
            <a:off x="770128" y="581152"/>
            <a:ext cx="10974831" cy="1018031"/>
          </a:xfrm>
          <a:prstGeom prst="rect">
            <a:avLst/>
          </a:prstGeom>
        </p:spPr>
      </p:pic>
      <p:sp>
        <p:nvSpPr>
          <p:cNvPr id="5" name="object 5"/>
          <p:cNvSpPr txBox="1"/>
          <p:nvPr/>
        </p:nvSpPr>
        <p:spPr>
          <a:xfrm>
            <a:off x="337060" y="2097300"/>
            <a:ext cx="3615267" cy="3867576"/>
          </a:xfrm>
          <a:prstGeom prst="rect">
            <a:avLst/>
          </a:prstGeom>
        </p:spPr>
        <p:txBody>
          <a:bodyPr vert="horz" wrap="square" lIns="0" tIns="8043" rIns="0" bIns="0" rtlCol="0">
            <a:spAutoFit/>
          </a:bodyPr>
          <a:lstStyle/>
          <a:p>
            <a:pPr marL="8467" marR="3387" algn="just" defTabSz="609630">
              <a:lnSpc>
                <a:spcPct val="112300"/>
              </a:lnSpc>
              <a:spcBef>
                <a:spcPts val="63"/>
              </a:spcBef>
            </a:pPr>
            <a:r>
              <a:rPr sz="1600" kern="0" spc="133" dirty="0">
                <a:solidFill>
                  <a:sysClr val="windowText" lastClr="000000"/>
                </a:solidFill>
                <a:latin typeface="Lucida Sans Unicode"/>
                <a:cs typeface="Lucida Sans Unicode"/>
              </a:rPr>
              <a:t>Para</a:t>
            </a:r>
            <a:r>
              <a:rPr sz="1600" kern="0" spc="230" dirty="0">
                <a:solidFill>
                  <a:sysClr val="windowText" lastClr="000000"/>
                </a:solidFill>
                <a:latin typeface="Lucida Sans Unicode"/>
                <a:cs typeface="Lucida Sans Unicode"/>
              </a:rPr>
              <a:t> </a:t>
            </a:r>
            <a:r>
              <a:rPr sz="1600" kern="0" spc="43" dirty="0">
                <a:solidFill>
                  <a:sysClr val="windowText" lastClr="000000"/>
                </a:solidFill>
                <a:latin typeface="Lucida Sans Unicode"/>
                <a:cs typeface="Lucida Sans Unicode"/>
              </a:rPr>
              <a:t>la</a:t>
            </a:r>
            <a:r>
              <a:rPr sz="1600" kern="0" spc="230" dirty="0">
                <a:solidFill>
                  <a:sysClr val="windowText" lastClr="000000"/>
                </a:solidFill>
                <a:latin typeface="Lucida Sans Unicode"/>
                <a:cs typeface="Lucida Sans Unicode"/>
              </a:rPr>
              <a:t> </a:t>
            </a:r>
            <a:r>
              <a:rPr sz="1600" kern="0" spc="110" dirty="0">
                <a:solidFill>
                  <a:sysClr val="windowText" lastClr="000000"/>
                </a:solidFill>
                <a:latin typeface="Lucida Sans Unicode"/>
                <a:cs typeface="Lucida Sans Unicode"/>
              </a:rPr>
              <a:t>obtención</a:t>
            </a:r>
            <a:r>
              <a:rPr sz="1600" kern="0" spc="230" dirty="0">
                <a:solidFill>
                  <a:sysClr val="windowText" lastClr="000000"/>
                </a:solidFill>
                <a:latin typeface="Lucida Sans Unicode"/>
                <a:cs typeface="Lucida Sans Unicode"/>
              </a:rPr>
              <a:t> </a:t>
            </a:r>
            <a:r>
              <a:rPr sz="1600" kern="0" spc="60" dirty="0">
                <a:solidFill>
                  <a:sysClr val="windowText" lastClr="000000"/>
                </a:solidFill>
                <a:latin typeface="Lucida Sans Unicode"/>
                <a:cs typeface="Lucida Sans Unicode"/>
              </a:rPr>
              <a:t>de</a:t>
            </a:r>
            <a:r>
              <a:rPr sz="1600" kern="0" spc="230" dirty="0">
                <a:solidFill>
                  <a:sysClr val="windowText" lastClr="000000"/>
                </a:solidFill>
                <a:latin typeface="Lucida Sans Unicode"/>
                <a:cs typeface="Lucida Sans Unicode"/>
              </a:rPr>
              <a:t> </a:t>
            </a:r>
            <a:r>
              <a:rPr sz="1600" kern="0" spc="43" dirty="0">
                <a:solidFill>
                  <a:sysClr val="windowText" lastClr="000000"/>
                </a:solidFill>
                <a:latin typeface="Lucida Sans Unicode"/>
                <a:cs typeface="Lucida Sans Unicode"/>
              </a:rPr>
              <a:t>la</a:t>
            </a:r>
            <a:r>
              <a:rPr sz="1600" kern="0" spc="233" dirty="0">
                <a:solidFill>
                  <a:sysClr val="windowText" lastClr="000000"/>
                </a:solidFill>
                <a:latin typeface="Lucida Sans Unicode"/>
                <a:cs typeface="Lucida Sans Unicode"/>
              </a:rPr>
              <a:t> </a:t>
            </a:r>
            <a:r>
              <a:rPr sz="1600" kern="0" spc="97" dirty="0">
                <a:solidFill>
                  <a:sysClr val="windowText" lastClr="000000"/>
                </a:solidFill>
                <a:latin typeface="Lucida Sans Unicode"/>
                <a:cs typeface="Lucida Sans Unicode"/>
              </a:rPr>
              <a:t>Opinión </a:t>
            </a:r>
            <a:r>
              <a:rPr sz="1600" kern="0" spc="60" dirty="0">
                <a:solidFill>
                  <a:sysClr val="windowText" lastClr="000000"/>
                </a:solidFill>
                <a:latin typeface="Lucida Sans Unicode"/>
                <a:cs typeface="Lucida Sans Unicode"/>
              </a:rPr>
              <a:t>de</a:t>
            </a:r>
            <a:r>
              <a:rPr sz="1600" kern="0" spc="230" dirty="0">
                <a:solidFill>
                  <a:sysClr val="windowText" lastClr="000000"/>
                </a:solidFill>
                <a:latin typeface="Lucida Sans Unicode"/>
                <a:cs typeface="Lucida Sans Unicode"/>
              </a:rPr>
              <a:t> </a:t>
            </a:r>
            <a:r>
              <a:rPr sz="1600" kern="0" spc="110" dirty="0">
                <a:solidFill>
                  <a:sysClr val="windowText" lastClr="000000"/>
                </a:solidFill>
                <a:latin typeface="Lucida Sans Unicode"/>
                <a:cs typeface="Lucida Sans Unicode"/>
              </a:rPr>
              <a:t>cumplimiento</a:t>
            </a:r>
            <a:r>
              <a:rPr sz="1600" kern="0" spc="227" dirty="0">
                <a:solidFill>
                  <a:sysClr val="windowText" lastClr="000000"/>
                </a:solidFill>
                <a:latin typeface="Lucida Sans Unicode"/>
                <a:cs typeface="Lucida Sans Unicode"/>
              </a:rPr>
              <a:t> </a:t>
            </a:r>
            <a:r>
              <a:rPr sz="1600" kern="0" spc="136" dirty="0">
                <a:solidFill>
                  <a:sysClr val="windowText" lastClr="000000"/>
                </a:solidFill>
                <a:latin typeface="Lucida Sans Unicode"/>
                <a:cs typeface="Lucida Sans Unicode"/>
              </a:rPr>
              <a:t>IMSS</a:t>
            </a:r>
            <a:r>
              <a:rPr sz="1600" kern="0" spc="230" dirty="0">
                <a:solidFill>
                  <a:sysClr val="windowText" lastClr="000000"/>
                </a:solidFill>
                <a:latin typeface="Lucida Sans Unicode"/>
                <a:cs typeface="Lucida Sans Unicode"/>
              </a:rPr>
              <a:t> </a:t>
            </a:r>
            <a:r>
              <a:rPr sz="1600" kern="0" dirty="0">
                <a:solidFill>
                  <a:sysClr val="windowText" lastClr="000000"/>
                </a:solidFill>
                <a:latin typeface="Lucida Sans Unicode"/>
                <a:cs typeface="Lucida Sans Unicode"/>
              </a:rPr>
              <a:t>a</a:t>
            </a:r>
            <a:r>
              <a:rPr sz="1600" kern="0" spc="230" dirty="0">
                <a:solidFill>
                  <a:sysClr val="windowText" lastClr="000000"/>
                </a:solidFill>
                <a:latin typeface="Lucida Sans Unicode"/>
                <a:cs typeface="Lucida Sans Unicode"/>
              </a:rPr>
              <a:t> </a:t>
            </a:r>
            <a:r>
              <a:rPr sz="1600" kern="0" spc="90" dirty="0">
                <a:solidFill>
                  <a:sysClr val="windowText" lastClr="000000"/>
                </a:solidFill>
                <a:latin typeface="Lucida Sans Unicode"/>
                <a:cs typeface="Lucida Sans Unicode"/>
              </a:rPr>
              <a:t>que</a:t>
            </a:r>
            <a:r>
              <a:rPr sz="1600" kern="0" spc="233" dirty="0">
                <a:solidFill>
                  <a:sysClr val="windowText" lastClr="000000"/>
                </a:solidFill>
                <a:latin typeface="Lucida Sans Unicode"/>
                <a:cs typeface="Lucida Sans Unicode"/>
              </a:rPr>
              <a:t> </a:t>
            </a:r>
            <a:r>
              <a:rPr sz="1600" kern="0" spc="30" dirty="0">
                <a:solidFill>
                  <a:sysClr val="windowText" lastClr="000000"/>
                </a:solidFill>
                <a:latin typeface="Lucida Sans Unicode"/>
                <a:cs typeface="Lucida Sans Unicode"/>
              </a:rPr>
              <a:t>se </a:t>
            </a:r>
            <a:r>
              <a:rPr sz="1600" kern="0" spc="113" dirty="0">
                <a:solidFill>
                  <a:sysClr val="windowText" lastClr="000000"/>
                </a:solidFill>
                <a:latin typeface="Lucida Sans Unicode"/>
                <a:cs typeface="Lucida Sans Unicode"/>
              </a:rPr>
              <a:t>refiere</a:t>
            </a:r>
            <a:r>
              <a:rPr sz="1600" kern="0" spc="337" dirty="0">
                <a:solidFill>
                  <a:sysClr val="windowText" lastClr="000000"/>
                </a:solidFill>
                <a:latin typeface="Lucida Sans Unicode"/>
                <a:cs typeface="Lucida Sans Unicode"/>
              </a:rPr>
              <a:t>  </a:t>
            </a:r>
            <a:r>
              <a:rPr sz="1600" kern="0" spc="43" dirty="0">
                <a:solidFill>
                  <a:sysClr val="windowText" lastClr="000000"/>
                </a:solidFill>
                <a:latin typeface="Lucida Sans Unicode"/>
                <a:cs typeface="Lucida Sans Unicode"/>
              </a:rPr>
              <a:t>el</a:t>
            </a:r>
            <a:r>
              <a:rPr sz="1600" kern="0" spc="339" dirty="0">
                <a:solidFill>
                  <a:sysClr val="windowText" lastClr="000000"/>
                </a:solidFill>
                <a:latin typeface="Lucida Sans Unicode"/>
                <a:cs typeface="Lucida Sans Unicode"/>
              </a:rPr>
              <a:t>  </a:t>
            </a:r>
            <a:r>
              <a:rPr sz="1600" kern="0" spc="103" dirty="0">
                <a:solidFill>
                  <a:sysClr val="windowText" lastClr="000000"/>
                </a:solidFill>
                <a:latin typeface="Lucida Sans Unicode"/>
                <a:cs typeface="Lucida Sans Unicode"/>
              </a:rPr>
              <a:t>artículo</a:t>
            </a:r>
            <a:r>
              <a:rPr sz="1600" kern="0" spc="339" dirty="0">
                <a:solidFill>
                  <a:sysClr val="windowText" lastClr="000000"/>
                </a:solidFill>
                <a:latin typeface="Lucida Sans Unicode"/>
                <a:cs typeface="Lucida Sans Unicode"/>
              </a:rPr>
              <a:t>  </a:t>
            </a:r>
            <a:r>
              <a:rPr sz="1600" kern="0" dirty="0">
                <a:solidFill>
                  <a:sysClr val="windowText" lastClr="000000"/>
                </a:solidFill>
                <a:latin typeface="Lucida Sans Unicode"/>
                <a:cs typeface="Lucida Sans Unicode"/>
              </a:rPr>
              <a:t>32</a:t>
            </a:r>
            <a:r>
              <a:rPr sz="1600" kern="0" spc="337" dirty="0">
                <a:solidFill>
                  <a:sysClr val="windowText" lastClr="000000"/>
                </a:solidFill>
                <a:latin typeface="Lucida Sans Unicode"/>
                <a:cs typeface="Lucida Sans Unicode"/>
              </a:rPr>
              <a:t>  </a:t>
            </a:r>
            <a:r>
              <a:rPr sz="1600" kern="0" dirty="0">
                <a:solidFill>
                  <a:sysClr val="windowText" lastClr="000000"/>
                </a:solidFill>
                <a:latin typeface="Lucida Sans Unicode"/>
                <a:cs typeface="Lucida Sans Unicode"/>
              </a:rPr>
              <a:t>D</a:t>
            </a:r>
            <a:r>
              <a:rPr sz="1600" kern="0" spc="339" dirty="0">
                <a:solidFill>
                  <a:sysClr val="windowText" lastClr="000000"/>
                </a:solidFill>
                <a:latin typeface="Lucida Sans Unicode"/>
                <a:cs typeface="Lucida Sans Unicode"/>
              </a:rPr>
              <a:t>  </a:t>
            </a:r>
            <a:r>
              <a:rPr sz="1600" kern="0" spc="33" dirty="0">
                <a:solidFill>
                  <a:sysClr val="windowText" lastClr="000000"/>
                </a:solidFill>
                <a:latin typeface="Lucida Sans Unicode"/>
                <a:cs typeface="Lucida Sans Unicode"/>
              </a:rPr>
              <a:t>del </a:t>
            </a:r>
            <a:r>
              <a:rPr sz="1600" kern="0" spc="67" dirty="0">
                <a:solidFill>
                  <a:sysClr val="windowText" lastClr="000000"/>
                </a:solidFill>
                <a:latin typeface="Lucida Sans Unicode"/>
                <a:cs typeface="Lucida Sans Unicode"/>
              </a:rPr>
              <a:t>Código</a:t>
            </a:r>
            <a:r>
              <a:rPr sz="1600" kern="0" spc="227" dirty="0">
                <a:solidFill>
                  <a:sysClr val="windowText" lastClr="000000"/>
                </a:solidFill>
                <a:latin typeface="Lucida Sans Unicode"/>
                <a:cs typeface="Lucida Sans Unicode"/>
              </a:rPr>
              <a:t> </a:t>
            </a:r>
            <a:r>
              <a:rPr sz="1600" kern="0" spc="83" dirty="0">
                <a:solidFill>
                  <a:sysClr val="windowText" lastClr="000000"/>
                </a:solidFill>
                <a:latin typeface="Lucida Sans Unicode"/>
                <a:cs typeface="Lucida Sans Unicode"/>
              </a:rPr>
              <a:t>Fiscal</a:t>
            </a:r>
            <a:r>
              <a:rPr sz="1600" kern="0" spc="233" dirty="0">
                <a:solidFill>
                  <a:sysClr val="windowText" lastClr="000000"/>
                </a:solidFill>
                <a:latin typeface="Lucida Sans Unicode"/>
                <a:cs typeface="Lucida Sans Unicode"/>
              </a:rPr>
              <a:t> </a:t>
            </a:r>
            <a:r>
              <a:rPr sz="1600" kern="0" spc="60" dirty="0">
                <a:solidFill>
                  <a:sysClr val="windowText" lastClr="000000"/>
                </a:solidFill>
                <a:latin typeface="Lucida Sans Unicode"/>
                <a:cs typeface="Lucida Sans Unicode"/>
              </a:rPr>
              <a:t>de</a:t>
            </a:r>
            <a:r>
              <a:rPr sz="1600" kern="0" spc="230" dirty="0">
                <a:solidFill>
                  <a:sysClr val="windowText" lastClr="000000"/>
                </a:solidFill>
                <a:latin typeface="Lucida Sans Unicode"/>
                <a:cs typeface="Lucida Sans Unicode"/>
              </a:rPr>
              <a:t> </a:t>
            </a:r>
            <a:r>
              <a:rPr sz="1600" kern="0" spc="43" dirty="0">
                <a:solidFill>
                  <a:sysClr val="windowText" lastClr="000000"/>
                </a:solidFill>
                <a:latin typeface="Lucida Sans Unicode"/>
                <a:cs typeface="Lucida Sans Unicode"/>
              </a:rPr>
              <a:t>la</a:t>
            </a:r>
            <a:r>
              <a:rPr sz="1600" kern="0" spc="233" dirty="0">
                <a:solidFill>
                  <a:sysClr val="windowText" lastClr="000000"/>
                </a:solidFill>
                <a:latin typeface="Lucida Sans Unicode"/>
                <a:cs typeface="Lucida Sans Unicode"/>
              </a:rPr>
              <a:t> </a:t>
            </a:r>
            <a:r>
              <a:rPr sz="1600" kern="0" spc="103" dirty="0">
                <a:solidFill>
                  <a:sysClr val="windowText" lastClr="000000"/>
                </a:solidFill>
                <a:latin typeface="Lucida Sans Unicode"/>
                <a:cs typeface="Lucida Sans Unicode"/>
              </a:rPr>
              <a:t>Federación, </a:t>
            </a:r>
            <a:r>
              <a:rPr sz="1600" kern="0" spc="43" dirty="0">
                <a:solidFill>
                  <a:sysClr val="windowText" lastClr="000000"/>
                </a:solidFill>
                <a:latin typeface="Lucida Sans Unicode"/>
                <a:cs typeface="Lucida Sans Unicode"/>
              </a:rPr>
              <a:t>el</a:t>
            </a:r>
            <a:r>
              <a:rPr sz="1600" kern="0" spc="133" dirty="0">
                <a:solidFill>
                  <a:sysClr val="windowText" lastClr="000000"/>
                </a:solidFill>
                <a:latin typeface="Lucida Sans Unicode"/>
                <a:cs typeface="Lucida Sans Unicode"/>
              </a:rPr>
              <a:t>  </a:t>
            </a:r>
            <a:r>
              <a:rPr sz="1600" kern="0" spc="57" dirty="0">
                <a:solidFill>
                  <a:sysClr val="windowText" lastClr="000000"/>
                </a:solidFill>
                <a:latin typeface="Lucida Sans Unicode"/>
                <a:cs typeface="Lucida Sans Unicode"/>
              </a:rPr>
              <a:t>CP,</a:t>
            </a:r>
            <a:r>
              <a:rPr sz="1600" kern="0" spc="136" dirty="0">
                <a:solidFill>
                  <a:sysClr val="windowText" lastClr="000000"/>
                </a:solidFill>
                <a:latin typeface="Lucida Sans Unicode"/>
                <a:cs typeface="Lucida Sans Unicode"/>
              </a:rPr>
              <a:t>  </a:t>
            </a:r>
            <a:r>
              <a:rPr sz="1600" kern="0" spc="67" dirty="0">
                <a:solidFill>
                  <a:sysClr val="windowText" lastClr="000000"/>
                </a:solidFill>
                <a:latin typeface="Lucida Sans Unicode"/>
                <a:cs typeface="Lucida Sans Unicode"/>
              </a:rPr>
              <a:t>CPA</a:t>
            </a:r>
            <a:r>
              <a:rPr sz="1600" kern="0" spc="136" dirty="0">
                <a:solidFill>
                  <a:sysClr val="windowText" lastClr="000000"/>
                </a:solidFill>
                <a:latin typeface="Lucida Sans Unicode"/>
                <a:cs typeface="Lucida Sans Unicode"/>
              </a:rPr>
              <a:t>  </a:t>
            </a:r>
            <a:r>
              <a:rPr sz="1600" kern="0" dirty="0">
                <a:solidFill>
                  <a:sysClr val="windowText" lastClr="000000"/>
                </a:solidFill>
                <a:latin typeface="Lucida Sans Unicode"/>
                <a:cs typeface="Lucida Sans Unicode"/>
              </a:rPr>
              <a:t>o</a:t>
            </a:r>
            <a:r>
              <a:rPr sz="1600" kern="0" spc="133" dirty="0">
                <a:solidFill>
                  <a:sysClr val="windowText" lastClr="000000"/>
                </a:solidFill>
                <a:latin typeface="Lucida Sans Unicode"/>
                <a:cs typeface="Lucida Sans Unicode"/>
              </a:rPr>
              <a:t>  </a:t>
            </a:r>
            <a:r>
              <a:rPr sz="1600" kern="0" spc="113" dirty="0">
                <a:solidFill>
                  <a:sysClr val="windowText" lastClr="000000"/>
                </a:solidFill>
                <a:latin typeface="Lucida Sans Unicode"/>
                <a:cs typeface="Lucida Sans Unicode"/>
              </a:rPr>
              <a:t>patrón</a:t>
            </a:r>
            <a:r>
              <a:rPr sz="1600" kern="0" spc="136" dirty="0">
                <a:solidFill>
                  <a:sysClr val="windowText" lastClr="000000"/>
                </a:solidFill>
                <a:latin typeface="Lucida Sans Unicode"/>
                <a:cs typeface="Lucida Sans Unicode"/>
              </a:rPr>
              <a:t>  </a:t>
            </a:r>
            <a:r>
              <a:rPr sz="1600" kern="0" dirty="0">
                <a:solidFill>
                  <a:sysClr val="windowText" lastClr="000000"/>
                </a:solidFill>
                <a:latin typeface="Lucida Sans Unicode"/>
                <a:cs typeface="Lucida Sans Unicode"/>
              </a:rPr>
              <a:t>o</a:t>
            </a:r>
            <a:r>
              <a:rPr sz="1600" kern="0" spc="136" dirty="0">
                <a:solidFill>
                  <a:sysClr val="windowText" lastClr="000000"/>
                </a:solidFill>
                <a:latin typeface="Lucida Sans Unicode"/>
                <a:cs typeface="Lucida Sans Unicode"/>
              </a:rPr>
              <a:t>  </a:t>
            </a:r>
            <a:r>
              <a:rPr sz="1600" kern="0" spc="87" dirty="0">
                <a:solidFill>
                  <a:sysClr val="windowText" lastClr="000000"/>
                </a:solidFill>
                <a:latin typeface="Lucida Sans Unicode"/>
                <a:cs typeface="Lucida Sans Unicode"/>
              </a:rPr>
              <a:t>sujeto </a:t>
            </a:r>
            <a:r>
              <a:rPr sz="1600" kern="0" spc="83" dirty="0">
                <a:solidFill>
                  <a:sysClr val="windowText" lastClr="000000"/>
                </a:solidFill>
                <a:latin typeface="Lucida Sans Unicode"/>
                <a:cs typeface="Lucida Sans Unicode"/>
              </a:rPr>
              <a:t>obligado,</a:t>
            </a:r>
            <a:r>
              <a:rPr sz="1600" kern="0" spc="237" dirty="0">
                <a:solidFill>
                  <a:sysClr val="windowText" lastClr="000000"/>
                </a:solidFill>
                <a:latin typeface="Lucida Sans Unicode"/>
                <a:cs typeface="Lucida Sans Unicode"/>
              </a:rPr>
              <a:t> </a:t>
            </a:r>
            <a:r>
              <a:rPr sz="1600" kern="0" spc="117" dirty="0">
                <a:solidFill>
                  <a:sysClr val="windowText" lastClr="000000"/>
                </a:solidFill>
                <a:latin typeface="Lucida Sans Unicode"/>
                <a:cs typeface="Lucida Sans Unicode"/>
              </a:rPr>
              <a:t>deberá</a:t>
            </a:r>
            <a:r>
              <a:rPr sz="1600" kern="0" spc="240" dirty="0">
                <a:solidFill>
                  <a:sysClr val="windowText" lastClr="000000"/>
                </a:solidFill>
                <a:latin typeface="Lucida Sans Unicode"/>
                <a:cs typeface="Lucida Sans Unicode"/>
              </a:rPr>
              <a:t> </a:t>
            </a:r>
            <a:r>
              <a:rPr sz="1600" kern="0" spc="97" dirty="0">
                <a:solidFill>
                  <a:sysClr val="windowText" lastClr="000000"/>
                </a:solidFill>
                <a:latin typeface="Lucida Sans Unicode"/>
                <a:cs typeface="Lucida Sans Unicode"/>
              </a:rPr>
              <a:t>realizar</a:t>
            </a:r>
            <a:r>
              <a:rPr sz="1600" kern="0" spc="240" dirty="0">
                <a:solidFill>
                  <a:sysClr val="windowText" lastClr="000000"/>
                </a:solidFill>
                <a:latin typeface="Lucida Sans Unicode"/>
                <a:cs typeface="Lucida Sans Unicode"/>
              </a:rPr>
              <a:t> </a:t>
            </a:r>
            <a:r>
              <a:rPr sz="1600" kern="0" spc="40" dirty="0">
                <a:solidFill>
                  <a:sysClr val="windowText" lastClr="000000"/>
                </a:solidFill>
                <a:latin typeface="Lucida Sans Unicode"/>
                <a:cs typeface="Lucida Sans Unicode"/>
              </a:rPr>
              <a:t>los</a:t>
            </a:r>
            <a:endParaRPr sz="1600" kern="0">
              <a:solidFill>
                <a:sysClr val="windowText" lastClr="000000"/>
              </a:solidFill>
              <a:latin typeface="Lucida Sans Unicode"/>
              <a:cs typeface="Lucida Sans Unicode"/>
            </a:endParaRPr>
          </a:p>
          <a:p>
            <a:pPr marL="8467" algn="just" defTabSz="609630">
              <a:spcBef>
                <a:spcPts val="237"/>
              </a:spcBef>
            </a:pPr>
            <a:r>
              <a:rPr sz="1600" kern="0" spc="97" dirty="0">
                <a:solidFill>
                  <a:sysClr val="windowText" lastClr="000000"/>
                </a:solidFill>
                <a:latin typeface="Lucida Sans Unicode"/>
                <a:cs typeface="Lucida Sans Unicode"/>
              </a:rPr>
              <a:t>siguientes</a:t>
            </a:r>
            <a:r>
              <a:rPr sz="1600" kern="0" spc="233" dirty="0">
                <a:solidFill>
                  <a:sysClr val="windowText" lastClr="000000"/>
                </a:solidFill>
                <a:latin typeface="Lucida Sans Unicode"/>
                <a:cs typeface="Lucida Sans Unicode"/>
              </a:rPr>
              <a:t> </a:t>
            </a:r>
            <a:r>
              <a:rPr sz="1600" kern="0" spc="80" dirty="0">
                <a:solidFill>
                  <a:sysClr val="windowText" lastClr="000000"/>
                </a:solidFill>
                <a:latin typeface="Lucida Sans Unicode"/>
                <a:cs typeface="Lucida Sans Unicode"/>
              </a:rPr>
              <a:t>pasos:</a:t>
            </a:r>
            <a:endParaRPr sz="1600" kern="0">
              <a:solidFill>
                <a:sysClr val="windowText" lastClr="000000"/>
              </a:solidFill>
              <a:latin typeface="Lucida Sans Unicode"/>
              <a:cs typeface="Lucida Sans Unicode"/>
            </a:endParaRPr>
          </a:p>
          <a:p>
            <a:pPr marL="8467" defTabSz="609630">
              <a:spcBef>
                <a:spcPts val="2393"/>
              </a:spcBef>
            </a:pPr>
            <a:r>
              <a:rPr sz="1600" kern="0" spc="100" dirty="0">
                <a:solidFill>
                  <a:sysClr val="windowText" lastClr="000000"/>
                </a:solidFill>
                <a:latin typeface="Lucida Sans Unicode"/>
                <a:cs typeface="Lucida Sans Unicode"/>
              </a:rPr>
              <a:t>Debe</a:t>
            </a:r>
            <a:r>
              <a:rPr sz="1600" kern="0" spc="230" dirty="0">
                <a:solidFill>
                  <a:sysClr val="windowText" lastClr="000000"/>
                </a:solidFill>
                <a:latin typeface="Lucida Sans Unicode"/>
                <a:cs typeface="Lucida Sans Unicode"/>
              </a:rPr>
              <a:t> </a:t>
            </a:r>
            <a:r>
              <a:rPr sz="1600" kern="0" spc="100" dirty="0">
                <a:solidFill>
                  <a:sysClr val="windowText" lastClr="000000"/>
                </a:solidFill>
                <a:latin typeface="Lucida Sans Unicode"/>
                <a:cs typeface="Lucida Sans Unicode"/>
              </a:rPr>
              <a:t>ingresar</a:t>
            </a:r>
            <a:r>
              <a:rPr sz="1600" kern="0" spc="230" dirty="0">
                <a:solidFill>
                  <a:sysClr val="windowText" lastClr="000000"/>
                </a:solidFill>
                <a:latin typeface="Lucida Sans Unicode"/>
                <a:cs typeface="Lucida Sans Unicode"/>
              </a:rPr>
              <a:t> </a:t>
            </a:r>
            <a:r>
              <a:rPr sz="1600" kern="0" dirty="0">
                <a:solidFill>
                  <a:sysClr val="windowText" lastClr="000000"/>
                </a:solidFill>
                <a:latin typeface="Lucida Sans Unicode"/>
                <a:cs typeface="Lucida Sans Unicode"/>
              </a:rPr>
              <a:t>a</a:t>
            </a:r>
            <a:r>
              <a:rPr sz="1600" kern="0" spc="233" dirty="0">
                <a:solidFill>
                  <a:sysClr val="windowText" lastClr="000000"/>
                </a:solidFill>
                <a:latin typeface="Lucida Sans Unicode"/>
                <a:cs typeface="Lucida Sans Unicode"/>
              </a:rPr>
              <a:t> </a:t>
            </a:r>
            <a:r>
              <a:rPr sz="1600" kern="0" spc="43" dirty="0">
                <a:solidFill>
                  <a:sysClr val="windowText" lastClr="000000"/>
                </a:solidFill>
                <a:latin typeface="Lucida Sans Unicode"/>
                <a:cs typeface="Lucida Sans Unicode"/>
              </a:rPr>
              <a:t>la</a:t>
            </a:r>
            <a:r>
              <a:rPr sz="1600" kern="0" spc="230" dirty="0">
                <a:solidFill>
                  <a:sysClr val="windowText" lastClr="000000"/>
                </a:solidFill>
                <a:latin typeface="Lucida Sans Unicode"/>
                <a:cs typeface="Lucida Sans Unicode"/>
              </a:rPr>
              <a:t> </a:t>
            </a:r>
            <a:r>
              <a:rPr sz="1600" kern="0" spc="-47" dirty="0">
                <a:solidFill>
                  <a:sysClr val="windowText" lastClr="000000"/>
                </a:solidFill>
                <a:latin typeface="Lucida Sans Unicode"/>
                <a:cs typeface="Lucida Sans Unicode"/>
              </a:rPr>
              <a:t>“</a:t>
            </a:r>
            <a:r>
              <a:rPr sz="1600" kern="0" spc="-347" dirty="0">
                <a:solidFill>
                  <a:sysClr val="windowText" lastClr="000000"/>
                </a:solidFill>
                <a:latin typeface="Lucida Sans Unicode"/>
                <a:cs typeface="Lucida Sans Unicode"/>
              </a:rPr>
              <a:t> </a:t>
            </a:r>
            <a:r>
              <a:rPr sz="1600" kern="0" spc="80" dirty="0">
                <a:solidFill>
                  <a:sysClr val="windowText" lastClr="000000"/>
                </a:solidFill>
                <a:latin typeface="Lucida Sans Unicode"/>
                <a:cs typeface="Lucida Sans Unicode"/>
              </a:rPr>
              <a:t>Zona</a:t>
            </a:r>
            <a:endParaRPr sz="1600" kern="0">
              <a:solidFill>
                <a:sysClr val="windowText" lastClr="000000"/>
              </a:solidFill>
              <a:latin typeface="Lucida Sans Unicode"/>
              <a:cs typeface="Lucida Sans Unicode"/>
            </a:endParaRPr>
          </a:p>
          <a:p>
            <a:pPr marL="8467" marR="71970" defTabSz="609630">
              <a:lnSpc>
                <a:spcPct val="112300"/>
              </a:lnSpc>
            </a:pPr>
            <a:r>
              <a:rPr sz="1600" kern="0" spc="113" dirty="0">
                <a:solidFill>
                  <a:sysClr val="windowText" lastClr="000000"/>
                </a:solidFill>
                <a:latin typeface="Lucida Sans Unicode"/>
                <a:cs typeface="Lucida Sans Unicode"/>
              </a:rPr>
              <a:t>personal”</a:t>
            </a:r>
            <a:r>
              <a:rPr sz="1600" kern="0" spc="230" dirty="0">
                <a:solidFill>
                  <a:sysClr val="windowText" lastClr="000000"/>
                </a:solidFill>
                <a:latin typeface="Lucida Sans Unicode"/>
                <a:cs typeface="Lucida Sans Unicode"/>
              </a:rPr>
              <a:t> </a:t>
            </a:r>
            <a:r>
              <a:rPr sz="1600" kern="0" spc="70" dirty="0">
                <a:solidFill>
                  <a:sysClr val="windowText" lastClr="000000"/>
                </a:solidFill>
                <a:latin typeface="Lucida Sans Unicode"/>
                <a:cs typeface="Lucida Sans Unicode"/>
              </a:rPr>
              <a:t>del</a:t>
            </a:r>
            <a:r>
              <a:rPr sz="1600" kern="0" spc="230" dirty="0">
                <a:solidFill>
                  <a:sysClr val="windowText" lastClr="000000"/>
                </a:solidFill>
                <a:latin typeface="Lucida Sans Unicode"/>
                <a:cs typeface="Lucida Sans Unicode"/>
              </a:rPr>
              <a:t> </a:t>
            </a:r>
            <a:r>
              <a:rPr sz="1600" kern="0" spc="107" dirty="0">
                <a:solidFill>
                  <a:sysClr val="windowText" lastClr="000000"/>
                </a:solidFill>
                <a:latin typeface="Lucida Sans Unicode"/>
                <a:cs typeface="Lucida Sans Unicode"/>
              </a:rPr>
              <a:t>escritorio</a:t>
            </a:r>
            <a:r>
              <a:rPr sz="1600" kern="0" spc="227" dirty="0">
                <a:solidFill>
                  <a:sysClr val="windowText" lastClr="000000"/>
                </a:solidFill>
                <a:latin typeface="Lucida Sans Unicode"/>
                <a:cs typeface="Lucida Sans Unicode"/>
              </a:rPr>
              <a:t> </a:t>
            </a:r>
            <a:r>
              <a:rPr sz="1600" kern="0" spc="87" dirty="0">
                <a:solidFill>
                  <a:sysClr val="windowText" lastClr="000000"/>
                </a:solidFill>
                <a:latin typeface="Lucida Sans Unicode"/>
                <a:cs typeface="Lucida Sans Unicode"/>
              </a:rPr>
              <a:t>virtual, </a:t>
            </a:r>
            <a:r>
              <a:rPr sz="1600" kern="0" spc="73" dirty="0">
                <a:solidFill>
                  <a:sysClr val="windowText" lastClr="000000"/>
                </a:solidFill>
                <a:latin typeface="Lucida Sans Unicode"/>
                <a:cs typeface="Lucida Sans Unicode"/>
              </a:rPr>
              <a:t>en</a:t>
            </a:r>
            <a:r>
              <a:rPr sz="1600" kern="0" spc="227" dirty="0">
                <a:solidFill>
                  <a:sysClr val="windowText" lastClr="000000"/>
                </a:solidFill>
                <a:latin typeface="Lucida Sans Unicode"/>
                <a:cs typeface="Lucida Sans Unicode"/>
              </a:rPr>
              <a:t> </a:t>
            </a:r>
            <a:r>
              <a:rPr sz="1600" kern="0" spc="43" dirty="0">
                <a:solidFill>
                  <a:sysClr val="windowText" lastClr="000000"/>
                </a:solidFill>
                <a:latin typeface="Lucida Sans Unicode"/>
                <a:cs typeface="Lucida Sans Unicode"/>
              </a:rPr>
              <a:t>el</a:t>
            </a:r>
            <a:r>
              <a:rPr sz="1600" kern="0" spc="233" dirty="0">
                <a:solidFill>
                  <a:sysClr val="windowText" lastClr="000000"/>
                </a:solidFill>
                <a:latin typeface="Lucida Sans Unicode"/>
                <a:cs typeface="Lucida Sans Unicode"/>
              </a:rPr>
              <a:t> </a:t>
            </a:r>
            <a:r>
              <a:rPr sz="1600" kern="0" spc="120" dirty="0">
                <a:solidFill>
                  <a:sysClr val="windowText" lastClr="000000"/>
                </a:solidFill>
                <a:latin typeface="Lucida Sans Unicode"/>
                <a:cs typeface="Lucida Sans Unicode"/>
              </a:rPr>
              <a:t>apartado</a:t>
            </a:r>
            <a:r>
              <a:rPr sz="1600" kern="0" spc="227" dirty="0">
                <a:solidFill>
                  <a:sysClr val="windowText" lastClr="000000"/>
                </a:solidFill>
                <a:latin typeface="Lucida Sans Unicode"/>
                <a:cs typeface="Lucida Sans Unicode"/>
              </a:rPr>
              <a:t> </a:t>
            </a:r>
            <a:r>
              <a:rPr sz="1600" kern="0" spc="-47" dirty="0">
                <a:solidFill>
                  <a:sysClr val="windowText" lastClr="000000"/>
                </a:solidFill>
                <a:latin typeface="Lucida Sans Unicode"/>
                <a:cs typeface="Lucida Sans Unicode"/>
              </a:rPr>
              <a:t>“</a:t>
            </a:r>
            <a:r>
              <a:rPr sz="1600" kern="0" spc="-347" dirty="0">
                <a:solidFill>
                  <a:sysClr val="windowText" lastClr="000000"/>
                </a:solidFill>
                <a:latin typeface="Lucida Sans Unicode"/>
                <a:cs typeface="Lucida Sans Unicode"/>
              </a:rPr>
              <a:t> </a:t>
            </a:r>
            <a:r>
              <a:rPr sz="1600" kern="0" spc="93" dirty="0">
                <a:solidFill>
                  <a:sysClr val="windowText" lastClr="000000"/>
                </a:solidFill>
                <a:latin typeface="Lucida Sans Unicode"/>
                <a:cs typeface="Lucida Sans Unicode"/>
              </a:rPr>
              <a:t>Datos</a:t>
            </a:r>
            <a:r>
              <a:rPr sz="1600" kern="0" spc="230" dirty="0">
                <a:solidFill>
                  <a:sysClr val="windowText" lastClr="000000"/>
                </a:solidFill>
                <a:latin typeface="Lucida Sans Unicode"/>
                <a:cs typeface="Lucida Sans Unicode"/>
              </a:rPr>
              <a:t> </a:t>
            </a:r>
            <a:r>
              <a:rPr sz="1600" kern="0" spc="-57" dirty="0">
                <a:solidFill>
                  <a:sysClr val="windowText" lastClr="000000"/>
                </a:solidFill>
                <a:latin typeface="Lucida Sans Unicode"/>
                <a:cs typeface="Lucida Sans Unicode"/>
              </a:rPr>
              <a:t>f</a:t>
            </a:r>
            <a:r>
              <a:rPr sz="1600" kern="0" spc="-347" dirty="0">
                <a:solidFill>
                  <a:sysClr val="windowText" lastClr="000000"/>
                </a:solidFill>
                <a:latin typeface="Lucida Sans Unicode"/>
                <a:cs typeface="Lucida Sans Unicode"/>
              </a:rPr>
              <a:t> </a:t>
            </a:r>
            <a:r>
              <a:rPr sz="1600" kern="0" spc="87" dirty="0">
                <a:solidFill>
                  <a:sysClr val="windowText" lastClr="000000"/>
                </a:solidFill>
                <a:latin typeface="Lucida Sans Unicode"/>
                <a:cs typeface="Lucida Sans Unicode"/>
              </a:rPr>
              <a:t>iscales” </a:t>
            </a:r>
            <a:r>
              <a:rPr sz="1600" kern="0" dirty="0">
                <a:solidFill>
                  <a:sysClr val="windowText" lastClr="000000"/>
                </a:solidFill>
                <a:latin typeface="Lucida Sans Unicode"/>
                <a:cs typeface="Lucida Sans Unicode"/>
              </a:rPr>
              <a:t>y</a:t>
            </a:r>
            <a:r>
              <a:rPr sz="1600" kern="0" spc="223" dirty="0">
                <a:solidFill>
                  <a:sysClr val="windowText" lastClr="000000"/>
                </a:solidFill>
                <a:latin typeface="Lucida Sans Unicode"/>
                <a:cs typeface="Lucida Sans Unicode"/>
              </a:rPr>
              <a:t> </a:t>
            </a:r>
            <a:r>
              <a:rPr sz="1600" kern="0" spc="110" dirty="0">
                <a:solidFill>
                  <a:sysClr val="windowText" lastClr="000000"/>
                </a:solidFill>
                <a:latin typeface="Lucida Sans Unicode"/>
                <a:cs typeface="Lucida Sans Unicode"/>
              </a:rPr>
              <a:t>seleccionar</a:t>
            </a:r>
            <a:r>
              <a:rPr sz="1600" kern="0" spc="223" dirty="0">
                <a:solidFill>
                  <a:sysClr val="windowText" lastClr="000000"/>
                </a:solidFill>
                <a:latin typeface="Lucida Sans Unicode"/>
                <a:cs typeface="Lucida Sans Unicode"/>
              </a:rPr>
              <a:t> </a:t>
            </a:r>
            <a:r>
              <a:rPr sz="1600" kern="0" spc="70" dirty="0">
                <a:solidFill>
                  <a:sysClr val="windowText" lastClr="000000"/>
                </a:solidFill>
                <a:latin typeface="Lucida Sans Unicode"/>
                <a:cs typeface="Lucida Sans Unicode"/>
              </a:rPr>
              <a:t>del</a:t>
            </a:r>
            <a:r>
              <a:rPr sz="1600" kern="0" spc="223" dirty="0">
                <a:solidFill>
                  <a:sysClr val="windowText" lastClr="000000"/>
                </a:solidFill>
                <a:latin typeface="Lucida Sans Unicode"/>
                <a:cs typeface="Lucida Sans Unicode"/>
              </a:rPr>
              <a:t> </a:t>
            </a:r>
            <a:r>
              <a:rPr sz="1600" kern="0" spc="107" dirty="0">
                <a:solidFill>
                  <a:sysClr val="windowText" lastClr="000000"/>
                </a:solidFill>
                <a:latin typeface="Lucida Sans Unicode"/>
                <a:cs typeface="Lucida Sans Unicode"/>
              </a:rPr>
              <a:t>menú</a:t>
            </a:r>
            <a:r>
              <a:rPr sz="1600" kern="0" spc="220" dirty="0">
                <a:solidFill>
                  <a:sysClr val="windowText" lastClr="000000"/>
                </a:solidFill>
                <a:latin typeface="Lucida Sans Unicode"/>
                <a:cs typeface="Lucida Sans Unicode"/>
              </a:rPr>
              <a:t> </a:t>
            </a:r>
            <a:r>
              <a:rPr sz="1600" kern="0" spc="43" dirty="0">
                <a:solidFill>
                  <a:sysClr val="windowText" lastClr="000000"/>
                </a:solidFill>
                <a:latin typeface="Lucida Sans Unicode"/>
                <a:cs typeface="Lucida Sans Unicode"/>
              </a:rPr>
              <a:t>de</a:t>
            </a:r>
            <a:endParaRPr sz="1600" kern="0">
              <a:solidFill>
                <a:sysClr val="windowText" lastClr="000000"/>
              </a:solidFill>
              <a:latin typeface="Lucida Sans Unicode"/>
              <a:cs typeface="Lucida Sans Unicode"/>
            </a:endParaRPr>
          </a:p>
          <a:p>
            <a:pPr marL="8467" marR="57576" defTabSz="609630">
              <a:lnSpc>
                <a:spcPct val="112300"/>
              </a:lnSpc>
            </a:pPr>
            <a:r>
              <a:rPr sz="1600" kern="0" spc="-47" dirty="0">
                <a:solidFill>
                  <a:sysClr val="windowText" lastClr="000000"/>
                </a:solidFill>
                <a:latin typeface="Lucida Sans Unicode"/>
                <a:cs typeface="Lucida Sans Unicode"/>
              </a:rPr>
              <a:t>“</a:t>
            </a:r>
            <a:r>
              <a:rPr sz="1600" kern="0" spc="-357" dirty="0">
                <a:solidFill>
                  <a:sysClr val="windowText" lastClr="000000"/>
                </a:solidFill>
                <a:latin typeface="Lucida Sans Unicode"/>
                <a:cs typeface="Lucida Sans Unicode"/>
              </a:rPr>
              <a:t> </a:t>
            </a:r>
            <a:r>
              <a:rPr sz="1600" kern="0" spc="100" dirty="0">
                <a:solidFill>
                  <a:sysClr val="windowText" lastClr="000000"/>
                </a:solidFill>
                <a:latin typeface="Lucida Sans Unicode"/>
                <a:cs typeface="Lucida Sans Unicode"/>
              </a:rPr>
              <a:t>ACCIONES”,</a:t>
            </a:r>
            <a:r>
              <a:rPr sz="1600" kern="0" spc="230" dirty="0">
                <a:solidFill>
                  <a:sysClr val="windowText" lastClr="000000"/>
                </a:solidFill>
                <a:latin typeface="Lucida Sans Unicode"/>
                <a:cs typeface="Lucida Sans Unicode"/>
              </a:rPr>
              <a:t> </a:t>
            </a:r>
            <a:r>
              <a:rPr sz="1600" kern="0" spc="43" dirty="0">
                <a:solidFill>
                  <a:sysClr val="windowText" lastClr="000000"/>
                </a:solidFill>
                <a:latin typeface="Lucida Sans Unicode"/>
                <a:cs typeface="Lucida Sans Unicode"/>
              </a:rPr>
              <a:t>la</a:t>
            </a:r>
            <a:r>
              <a:rPr sz="1600" kern="0" spc="230" dirty="0">
                <a:solidFill>
                  <a:sysClr val="windowText" lastClr="000000"/>
                </a:solidFill>
                <a:latin typeface="Lucida Sans Unicode"/>
                <a:cs typeface="Lucida Sans Unicode"/>
              </a:rPr>
              <a:t> </a:t>
            </a:r>
            <a:r>
              <a:rPr sz="1600" kern="0" spc="97" dirty="0">
                <a:solidFill>
                  <a:sysClr val="windowText" lastClr="000000"/>
                </a:solidFill>
                <a:latin typeface="Lucida Sans Unicode"/>
                <a:cs typeface="Lucida Sans Unicode"/>
              </a:rPr>
              <a:t>opción</a:t>
            </a:r>
            <a:r>
              <a:rPr sz="1600" kern="0" spc="227" dirty="0">
                <a:solidFill>
                  <a:sysClr val="windowText" lastClr="000000"/>
                </a:solidFill>
                <a:latin typeface="Lucida Sans Unicode"/>
                <a:cs typeface="Lucida Sans Unicode"/>
              </a:rPr>
              <a:t> </a:t>
            </a:r>
            <a:r>
              <a:rPr sz="1600" kern="0" spc="-47" dirty="0">
                <a:solidFill>
                  <a:sysClr val="windowText" lastClr="000000"/>
                </a:solidFill>
                <a:latin typeface="Lucida Sans Unicode"/>
                <a:cs typeface="Lucida Sans Unicode"/>
              </a:rPr>
              <a:t>“</a:t>
            </a:r>
            <a:r>
              <a:rPr sz="1600" kern="0" spc="-347" dirty="0">
                <a:solidFill>
                  <a:sysClr val="windowText" lastClr="000000"/>
                </a:solidFill>
                <a:latin typeface="Lucida Sans Unicode"/>
                <a:cs typeface="Lucida Sans Unicode"/>
              </a:rPr>
              <a:t> </a:t>
            </a:r>
            <a:r>
              <a:rPr sz="1600" kern="0" spc="97" dirty="0">
                <a:solidFill>
                  <a:sysClr val="windowText" lastClr="000000"/>
                </a:solidFill>
                <a:latin typeface="Lucida Sans Unicode"/>
                <a:cs typeface="Lucida Sans Unicode"/>
              </a:rPr>
              <a:t>Opinión </a:t>
            </a:r>
            <a:r>
              <a:rPr sz="1600" kern="0" spc="60" dirty="0">
                <a:solidFill>
                  <a:sysClr val="windowText" lastClr="000000"/>
                </a:solidFill>
                <a:latin typeface="Lucida Sans Unicode"/>
                <a:cs typeface="Lucida Sans Unicode"/>
              </a:rPr>
              <a:t>de</a:t>
            </a:r>
            <a:r>
              <a:rPr sz="1600" kern="0" spc="227" dirty="0">
                <a:solidFill>
                  <a:sysClr val="windowText" lastClr="000000"/>
                </a:solidFill>
                <a:latin typeface="Lucida Sans Unicode"/>
                <a:cs typeface="Lucida Sans Unicode"/>
              </a:rPr>
              <a:t> </a:t>
            </a:r>
            <a:r>
              <a:rPr sz="1600" kern="0" spc="100" dirty="0">
                <a:solidFill>
                  <a:sysClr val="windowText" lastClr="000000"/>
                </a:solidFill>
                <a:latin typeface="Lucida Sans Unicode"/>
                <a:cs typeface="Lucida Sans Unicode"/>
              </a:rPr>
              <a:t>cumplimiento”:</a:t>
            </a:r>
            <a:endParaRPr sz="1600" kern="0">
              <a:solidFill>
                <a:sysClr val="windowText" lastClr="000000"/>
              </a:solidFill>
              <a:latin typeface="Lucida Sans Unicode"/>
              <a:cs typeface="Lucida Sans Unicode"/>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1187450"/>
            <a:chOff x="0" y="723664"/>
            <a:chExt cx="18288000" cy="178117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1155191" y="871728"/>
              <a:ext cx="11490959" cy="1527047"/>
            </a:xfrm>
            <a:prstGeom prst="rect">
              <a:avLst/>
            </a:prstGeom>
          </p:spPr>
        </p:pic>
      </p:grpSp>
      <p:sp>
        <p:nvSpPr>
          <p:cNvPr id="5" name="object 5"/>
          <p:cNvSpPr txBox="1"/>
          <p:nvPr/>
        </p:nvSpPr>
        <p:spPr>
          <a:xfrm>
            <a:off x="113491" y="1788583"/>
            <a:ext cx="10813627" cy="588324"/>
          </a:xfrm>
          <a:prstGeom prst="rect">
            <a:avLst/>
          </a:prstGeom>
        </p:spPr>
        <p:txBody>
          <a:bodyPr vert="horz" wrap="square" lIns="0" tIns="8467" rIns="0" bIns="0" rtlCol="0">
            <a:spAutoFit/>
          </a:bodyPr>
          <a:lstStyle/>
          <a:p>
            <a:pPr marL="8467" marR="3387" defTabSz="609630">
              <a:lnSpc>
                <a:spcPct val="112500"/>
              </a:lnSpc>
              <a:spcBef>
                <a:spcPts val="67"/>
              </a:spcBef>
            </a:pPr>
            <a:r>
              <a:rPr sz="1667" kern="0" spc="70" dirty="0">
                <a:solidFill>
                  <a:sysClr val="windowText" lastClr="000000"/>
                </a:solidFill>
                <a:latin typeface="Lucida Sans Unicode"/>
                <a:cs typeface="Lucida Sans Unicode"/>
              </a:rPr>
              <a:t>Los</a:t>
            </a:r>
            <a:r>
              <a:rPr sz="1667" kern="0" spc="24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accesorios</a:t>
            </a:r>
            <a:r>
              <a:rPr sz="1667" kern="0" spc="24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las</a:t>
            </a:r>
            <a:r>
              <a:rPr sz="1667" kern="0" spc="240"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aportaciones</a:t>
            </a:r>
            <a:r>
              <a:rPr sz="1667" kern="0" spc="24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seguridad</a:t>
            </a:r>
            <a:r>
              <a:rPr sz="1667" kern="0" spc="24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social</a:t>
            </a:r>
            <a:r>
              <a:rPr sz="1667" kern="0" spc="24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se</a:t>
            </a:r>
            <a:r>
              <a:rPr sz="1667" kern="0" spc="24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calcularán</a:t>
            </a:r>
            <a:r>
              <a:rPr sz="1667" kern="0" spc="240"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sobre</a:t>
            </a:r>
            <a:r>
              <a:rPr sz="1667" kern="0" spc="24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43"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total</a:t>
            </a:r>
            <a:r>
              <a:rPr sz="1667" kern="0" spc="24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estas </a:t>
            </a:r>
            <a:r>
              <a:rPr sz="1667" kern="0" spc="113" dirty="0">
                <a:solidFill>
                  <a:sysClr val="windowText" lastClr="000000"/>
                </a:solidFill>
                <a:latin typeface="Lucida Sans Unicode"/>
                <a:cs typeface="Lucida Sans Unicode"/>
              </a:rPr>
              <a:t>contribuciones</a:t>
            </a:r>
            <a:r>
              <a:rPr sz="1667" kern="0" spc="257"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omitidas;</a:t>
            </a:r>
            <a:endParaRPr sz="1667" kern="0">
              <a:solidFill>
                <a:sysClr val="windowText" lastClr="000000"/>
              </a:solidFill>
              <a:latin typeface="Lucida Sans Unicode"/>
              <a:cs typeface="Lucida Sans Unicode"/>
            </a:endParaRPr>
          </a:p>
        </p:txBody>
      </p:sp>
      <p:sp>
        <p:nvSpPr>
          <p:cNvPr id="6" name="object 6"/>
          <p:cNvSpPr txBox="1">
            <a:spLocks noGrp="1"/>
          </p:cNvSpPr>
          <p:nvPr>
            <p:ph type="title"/>
          </p:nvPr>
        </p:nvSpPr>
        <p:spPr>
          <a:xfrm>
            <a:off x="113491" y="2736600"/>
            <a:ext cx="11201400" cy="1260687"/>
          </a:xfrm>
          <a:prstGeom prst="rect">
            <a:avLst/>
          </a:prstGeom>
        </p:spPr>
        <p:txBody>
          <a:bodyPr vert="horz" wrap="square" lIns="0" tIns="8467" rIns="0" bIns="0" rtlCol="0">
            <a:spAutoFit/>
          </a:bodyPr>
          <a:lstStyle/>
          <a:p>
            <a:pPr marL="8467" marR="3387" algn="just">
              <a:lnSpc>
                <a:spcPct val="113399"/>
              </a:lnSpc>
              <a:spcBef>
                <a:spcPts val="67"/>
              </a:spcBef>
            </a:pPr>
            <a:r>
              <a:rPr sz="1800" spc="70" dirty="0">
                <a:solidFill>
                  <a:srgbClr val="000000"/>
                </a:solidFill>
                <a:latin typeface="Lucida Sans Unicode"/>
                <a:cs typeface="Lucida Sans Unicode"/>
              </a:rPr>
              <a:t>La</a:t>
            </a:r>
            <a:r>
              <a:rPr sz="1800" spc="160" dirty="0">
                <a:solidFill>
                  <a:srgbClr val="000000"/>
                </a:solidFill>
                <a:latin typeface="Lucida Sans Unicode"/>
                <a:cs typeface="Lucida Sans Unicode"/>
              </a:rPr>
              <a:t>  </a:t>
            </a:r>
            <a:r>
              <a:rPr sz="1800" spc="123" dirty="0">
                <a:solidFill>
                  <a:srgbClr val="000000"/>
                </a:solidFill>
                <a:latin typeface="Lucida Sans Unicode"/>
                <a:cs typeface="Lucida Sans Unicode"/>
              </a:rPr>
              <a:t>Multa</a:t>
            </a:r>
            <a:r>
              <a:rPr sz="1800" spc="163" dirty="0">
                <a:solidFill>
                  <a:srgbClr val="000000"/>
                </a:solidFill>
                <a:latin typeface="Lucida Sans Unicode"/>
                <a:cs typeface="Lucida Sans Unicode"/>
              </a:rPr>
              <a:t>  </a:t>
            </a:r>
            <a:r>
              <a:rPr sz="1800" spc="136" dirty="0">
                <a:solidFill>
                  <a:srgbClr val="000000"/>
                </a:solidFill>
                <a:latin typeface="Lucida Sans Unicode"/>
                <a:cs typeface="Lucida Sans Unicode"/>
              </a:rPr>
              <a:t>determinada</a:t>
            </a:r>
            <a:r>
              <a:rPr sz="1800" spc="163" dirty="0">
                <a:solidFill>
                  <a:srgbClr val="000000"/>
                </a:solidFill>
                <a:latin typeface="Lucida Sans Unicode"/>
                <a:cs typeface="Lucida Sans Unicode"/>
              </a:rPr>
              <a:t>  </a:t>
            </a:r>
            <a:r>
              <a:rPr sz="1800" spc="97" dirty="0">
                <a:solidFill>
                  <a:srgbClr val="000000"/>
                </a:solidFill>
                <a:latin typeface="Lucida Sans Unicode"/>
                <a:cs typeface="Lucida Sans Unicode"/>
              </a:rPr>
              <a:t>por</a:t>
            </a:r>
            <a:r>
              <a:rPr sz="1800" spc="160" dirty="0">
                <a:solidFill>
                  <a:srgbClr val="000000"/>
                </a:solidFill>
                <a:latin typeface="Lucida Sans Unicode"/>
                <a:cs typeface="Lucida Sans Unicode"/>
              </a:rPr>
              <a:t>  </a:t>
            </a:r>
            <a:r>
              <a:rPr sz="1800" spc="53" dirty="0">
                <a:solidFill>
                  <a:srgbClr val="000000"/>
                </a:solidFill>
                <a:latin typeface="Lucida Sans Unicode"/>
                <a:cs typeface="Lucida Sans Unicode"/>
              </a:rPr>
              <a:t>el</a:t>
            </a:r>
            <a:r>
              <a:rPr sz="1800" spc="163" dirty="0">
                <a:solidFill>
                  <a:srgbClr val="000000"/>
                </a:solidFill>
                <a:latin typeface="Lucida Sans Unicode"/>
                <a:cs typeface="Lucida Sans Unicode"/>
              </a:rPr>
              <a:t>  </a:t>
            </a:r>
            <a:r>
              <a:rPr sz="1800" spc="100" dirty="0">
                <a:solidFill>
                  <a:srgbClr val="000000"/>
                </a:solidFill>
                <a:latin typeface="Lucida Sans Unicode"/>
                <a:cs typeface="Lucida Sans Unicode"/>
              </a:rPr>
              <a:t>INFONAVIT,</a:t>
            </a:r>
            <a:r>
              <a:rPr sz="1800" spc="163" dirty="0">
                <a:solidFill>
                  <a:srgbClr val="000000"/>
                </a:solidFill>
                <a:latin typeface="Lucida Sans Unicode"/>
                <a:cs typeface="Lucida Sans Unicode"/>
              </a:rPr>
              <a:t>  </a:t>
            </a:r>
            <a:r>
              <a:rPr sz="1800" spc="73" dirty="0">
                <a:solidFill>
                  <a:srgbClr val="000000"/>
                </a:solidFill>
                <a:latin typeface="Lucida Sans Unicode"/>
                <a:cs typeface="Lucida Sans Unicode"/>
              </a:rPr>
              <a:t>con</a:t>
            </a:r>
            <a:r>
              <a:rPr sz="1800" spc="160" dirty="0">
                <a:solidFill>
                  <a:srgbClr val="000000"/>
                </a:solidFill>
                <a:latin typeface="Lucida Sans Unicode"/>
                <a:cs typeface="Lucida Sans Unicode"/>
              </a:rPr>
              <a:t>  </a:t>
            </a:r>
            <a:r>
              <a:rPr sz="1800" spc="130" dirty="0">
                <a:solidFill>
                  <a:srgbClr val="000000"/>
                </a:solidFill>
                <a:latin typeface="Lucida Sans Unicode"/>
                <a:cs typeface="Lucida Sans Unicode"/>
              </a:rPr>
              <a:t>fundamento</a:t>
            </a:r>
            <a:r>
              <a:rPr sz="1800" spc="163" dirty="0">
                <a:solidFill>
                  <a:srgbClr val="000000"/>
                </a:solidFill>
                <a:latin typeface="Lucida Sans Unicode"/>
                <a:cs typeface="Lucida Sans Unicode"/>
              </a:rPr>
              <a:t>  </a:t>
            </a:r>
            <a:r>
              <a:rPr sz="1800" spc="73" dirty="0">
                <a:solidFill>
                  <a:srgbClr val="000000"/>
                </a:solidFill>
                <a:latin typeface="Lucida Sans Unicode"/>
                <a:cs typeface="Lucida Sans Unicode"/>
              </a:rPr>
              <a:t>en</a:t>
            </a:r>
            <a:r>
              <a:rPr sz="1800" spc="163" dirty="0">
                <a:solidFill>
                  <a:srgbClr val="000000"/>
                </a:solidFill>
                <a:latin typeface="Lucida Sans Unicode"/>
                <a:cs typeface="Lucida Sans Unicode"/>
              </a:rPr>
              <a:t>  </a:t>
            </a:r>
            <a:r>
              <a:rPr sz="1800" spc="43" dirty="0">
                <a:solidFill>
                  <a:srgbClr val="000000"/>
                </a:solidFill>
                <a:latin typeface="Lucida Sans Unicode"/>
                <a:cs typeface="Lucida Sans Unicode"/>
              </a:rPr>
              <a:t>lo</a:t>
            </a:r>
            <a:r>
              <a:rPr sz="1800" spc="160" dirty="0">
                <a:solidFill>
                  <a:srgbClr val="000000"/>
                </a:solidFill>
                <a:latin typeface="Lucida Sans Unicode"/>
                <a:cs typeface="Lucida Sans Unicode"/>
              </a:rPr>
              <a:t>  </a:t>
            </a:r>
            <a:r>
              <a:rPr sz="1800" spc="113" dirty="0">
                <a:solidFill>
                  <a:srgbClr val="000000"/>
                </a:solidFill>
                <a:latin typeface="Lucida Sans Unicode"/>
                <a:cs typeface="Lucida Sans Unicode"/>
              </a:rPr>
              <a:t>dispuesto</a:t>
            </a:r>
            <a:r>
              <a:rPr sz="1800" spc="163" dirty="0">
                <a:solidFill>
                  <a:srgbClr val="000000"/>
                </a:solidFill>
                <a:latin typeface="Lucida Sans Unicode"/>
                <a:cs typeface="Lucida Sans Unicode"/>
              </a:rPr>
              <a:t>  </a:t>
            </a:r>
            <a:r>
              <a:rPr sz="1800" spc="73" dirty="0">
                <a:solidFill>
                  <a:srgbClr val="000000"/>
                </a:solidFill>
                <a:latin typeface="Lucida Sans Unicode"/>
                <a:cs typeface="Lucida Sans Unicode"/>
              </a:rPr>
              <a:t>en</a:t>
            </a:r>
            <a:r>
              <a:rPr sz="1800" spc="163" dirty="0">
                <a:solidFill>
                  <a:srgbClr val="000000"/>
                </a:solidFill>
                <a:latin typeface="Lucida Sans Unicode"/>
                <a:cs typeface="Lucida Sans Unicode"/>
              </a:rPr>
              <a:t>  </a:t>
            </a:r>
            <a:r>
              <a:rPr sz="1800" spc="47" dirty="0">
                <a:solidFill>
                  <a:srgbClr val="000000"/>
                </a:solidFill>
                <a:latin typeface="Lucida Sans Unicode"/>
                <a:cs typeface="Lucida Sans Unicode"/>
              </a:rPr>
              <a:t>los </a:t>
            </a:r>
            <a:r>
              <a:rPr sz="1800" spc="113" dirty="0">
                <a:solidFill>
                  <a:srgbClr val="000000"/>
                </a:solidFill>
                <a:latin typeface="Lucida Sans Unicode"/>
                <a:cs typeface="Lucida Sans Unicode"/>
              </a:rPr>
              <a:t>artículos</a:t>
            </a:r>
            <a:r>
              <a:rPr sz="1800" spc="-140" dirty="0">
                <a:solidFill>
                  <a:srgbClr val="000000"/>
                </a:solidFill>
                <a:latin typeface="Lucida Sans Unicode"/>
                <a:cs typeface="Lucida Sans Unicode"/>
              </a:rPr>
              <a:t> </a:t>
            </a:r>
            <a:r>
              <a:rPr sz="1800" spc="-310" dirty="0">
                <a:solidFill>
                  <a:srgbClr val="000000"/>
                </a:solidFill>
                <a:latin typeface="Lucida Sans Unicode"/>
                <a:cs typeface="Lucida Sans Unicode"/>
              </a:rPr>
              <a:t>30</a:t>
            </a:r>
            <a:r>
              <a:rPr sz="1800" spc="167" dirty="0">
                <a:solidFill>
                  <a:srgbClr val="000000"/>
                </a:solidFill>
                <a:latin typeface="Lucida Sans Unicode"/>
                <a:cs typeface="Lucida Sans Unicode"/>
              </a:rPr>
              <a:t> </a:t>
            </a:r>
            <a:r>
              <a:rPr sz="1800" dirty="0">
                <a:solidFill>
                  <a:srgbClr val="000000"/>
                </a:solidFill>
                <a:latin typeface="Lucida Sans Unicode"/>
                <a:cs typeface="Lucida Sans Unicode"/>
              </a:rPr>
              <a:t>,</a:t>
            </a:r>
            <a:r>
              <a:rPr sz="1800" spc="420" dirty="0">
                <a:solidFill>
                  <a:srgbClr val="000000"/>
                </a:solidFill>
                <a:latin typeface="Lucida Sans Unicode"/>
                <a:cs typeface="Lucida Sans Unicode"/>
              </a:rPr>
              <a:t> </a:t>
            </a:r>
            <a:r>
              <a:rPr sz="1800" spc="110" dirty="0">
                <a:solidFill>
                  <a:srgbClr val="000000"/>
                </a:solidFill>
                <a:latin typeface="Lucida Sans Unicode"/>
                <a:cs typeface="Lucida Sans Unicode"/>
              </a:rPr>
              <a:t>fracción</a:t>
            </a:r>
            <a:r>
              <a:rPr sz="1800" spc="417" dirty="0">
                <a:solidFill>
                  <a:srgbClr val="000000"/>
                </a:solidFill>
                <a:latin typeface="Lucida Sans Unicode"/>
                <a:cs typeface="Lucida Sans Unicode"/>
              </a:rPr>
              <a:t> </a:t>
            </a:r>
            <a:r>
              <a:rPr sz="1800" dirty="0">
                <a:solidFill>
                  <a:srgbClr val="000000"/>
                </a:solidFill>
                <a:latin typeface="Lucida Sans Unicode"/>
                <a:cs typeface="Lucida Sans Unicode"/>
              </a:rPr>
              <a:t>V,</a:t>
            </a:r>
            <a:r>
              <a:rPr sz="1800" spc="420" dirty="0">
                <a:solidFill>
                  <a:srgbClr val="000000"/>
                </a:solidFill>
                <a:latin typeface="Lucida Sans Unicode"/>
                <a:cs typeface="Lucida Sans Unicode"/>
              </a:rPr>
              <a:t> </a:t>
            </a:r>
            <a:r>
              <a:rPr sz="1800" dirty="0">
                <a:solidFill>
                  <a:srgbClr val="000000"/>
                </a:solidFill>
                <a:latin typeface="Lucida Sans Unicode"/>
                <a:cs typeface="Lucida Sans Unicode"/>
              </a:rPr>
              <a:t>y</a:t>
            </a:r>
            <a:r>
              <a:rPr sz="1800" spc="417" dirty="0">
                <a:solidFill>
                  <a:srgbClr val="000000"/>
                </a:solidFill>
                <a:latin typeface="Lucida Sans Unicode"/>
                <a:cs typeface="Lucida Sans Unicode"/>
              </a:rPr>
              <a:t> </a:t>
            </a:r>
            <a:r>
              <a:rPr sz="1800" dirty="0">
                <a:solidFill>
                  <a:srgbClr val="000000"/>
                </a:solidFill>
                <a:latin typeface="Lucida Sans Unicode"/>
                <a:cs typeface="Lucida Sans Unicode"/>
              </a:rPr>
              <a:t>55</a:t>
            </a:r>
            <a:r>
              <a:rPr sz="1800" spc="420" dirty="0">
                <a:solidFill>
                  <a:srgbClr val="000000"/>
                </a:solidFill>
                <a:latin typeface="Lucida Sans Unicode"/>
                <a:cs typeface="Lucida Sans Unicode"/>
              </a:rPr>
              <a:t> </a:t>
            </a:r>
            <a:r>
              <a:rPr sz="1800" spc="67" dirty="0">
                <a:solidFill>
                  <a:srgbClr val="000000"/>
                </a:solidFill>
                <a:latin typeface="Lucida Sans Unicode"/>
                <a:cs typeface="Lucida Sans Unicode"/>
              </a:rPr>
              <a:t>de</a:t>
            </a:r>
            <a:r>
              <a:rPr sz="1800" spc="417" dirty="0">
                <a:solidFill>
                  <a:srgbClr val="000000"/>
                </a:solidFill>
                <a:latin typeface="Lucida Sans Unicode"/>
                <a:cs typeface="Lucida Sans Unicode"/>
              </a:rPr>
              <a:t> </a:t>
            </a:r>
            <a:r>
              <a:rPr sz="1800" spc="53" dirty="0">
                <a:solidFill>
                  <a:srgbClr val="000000"/>
                </a:solidFill>
                <a:latin typeface="Lucida Sans Unicode"/>
                <a:cs typeface="Lucida Sans Unicode"/>
              </a:rPr>
              <a:t>la</a:t>
            </a:r>
            <a:r>
              <a:rPr sz="1800" spc="420" dirty="0">
                <a:solidFill>
                  <a:srgbClr val="000000"/>
                </a:solidFill>
                <a:latin typeface="Lucida Sans Unicode"/>
                <a:cs typeface="Lucida Sans Unicode"/>
              </a:rPr>
              <a:t> </a:t>
            </a:r>
            <a:r>
              <a:rPr sz="1800" spc="93" dirty="0">
                <a:solidFill>
                  <a:srgbClr val="000000"/>
                </a:solidFill>
                <a:latin typeface="Lucida Sans Unicode"/>
                <a:cs typeface="Lucida Sans Unicode"/>
              </a:rPr>
              <a:t>Ley</a:t>
            </a:r>
            <a:r>
              <a:rPr sz="1800" spc="417" dirty="0">
                <a:solidFill>
                  <a:srgbClr val="000000"/>
                </a:solidFill>
                <a:latin typeface="Lucida Sans Unicode"/>
                <a:cs typeface="Lucida Sans Unicode"/>
              </a:rPr>
              <a:t> </a:t>
            </a:r>
            <a:r>
              <a:rPr sz="1800" spc="83" dirty="0">
                <a:solidFill>
                  <a:srgbClr val="000000"/>
                </a:solidFill>
                <a:latin typeface="Lucida Sans Unicode"/>
                <a:cs typeface="Lucida Sans Unicode"/>
              </a:rPr>
              <a:t>del</a:t>
            </a:r>
            <a:r>
              <a:rPr sz="1800" spc="420" dirty="0">
                <a:solidFill>
                  <a:srgbClr val="000000"/>
                </a:solidFill>
                <a:latin typeface="Lucida Sans Unicode"/>
                <a:cs typeface="Lucida Sans Unicode"/>
              </a:rPr>
              <a:t> </a:t>
            </a:r>
            <a:r>
              <a:rPr sz="1800" spc="100" dirty="0">
                <a:solidFill>
                  <a:srgbClr val="000000"/>
                </a:solidFill>
                <a:latin typeface="Lucida Sans Unicode"/>
                <a:cs typeface="Lucida Sans Unicode"/>
              </a:rPr>
              <a:t>INFONAVIT,</a:t>
            </a:r>
            <a:r>
              <a:rPr sz="1800" spc="417" dirty="0">
                <a:solidFill>
                  <a:srgbClr val="000000"/>
                </a:solidFill>
                <a:latin typeface="Lucida Sans Unicode"/>
                <a:cs typeface="Lucida Sans Unicode"/>
              </a:rPr>
              <a:t> </a:t>
            </a:r>
            <a:r>
              <a:rPr sz="1800" spc="130" dirty="0">
                <a:solidFill>
                  <a:srgbClr val="000000"/>
                </a:solidFill>
                <a:latin typeface="Lucida Sans Unicode"/>
                <a:cs typeface="Lucida Sans Unicode"/>
              </a:rPr>
              <a:t>deberá</a:t>
            </a:r>
            <a:r>
              <a:rPr sz="1800" spc="417" dirty="0">
                <a:solidFill>
                  <a:srgbClr val="000000"/>
                </a:solidFill>
                <a:latin typeface="Lucida Sans Unicode"/>
                <a:cs typeface="Lucida Sans Unicode"/>
              </a:rPr>
              <a:t> </a:t>
            </a:r>
            <a:r>
              <a:rPr sz="1800" spc="93" dirty="0">
                <a:solidFill>
                  <a:srgbClr val="000000"/>
                </a:solidFill>
                <a:latin typeface="Lucida Sans Unicode"/>
                <a:cs typeface="Lucida Sans Unicode"/>
              </a:rPr>
              <a:t>ser</a:t>
            </a:r>
            <a:r>
              <a:rPr sz="1800" spc="420" dirty="0">
                <a:solidFill>
                  <a:srgbClr val="000000"/>
                </a:solidFill>
                <a:latin typeface="Lucida Sans Unicode"/>
                <a:cs typeface="Lucida Sans Unicode"/>
              </a:rPr>
              <a:t> </a:t>
            </a:r>
            <a:r>
              <a:rPr sz="1800" spc="107" dirty="0">
                <a:solidFill>
                  <a:srgbClr val="000000"/>
                </a:solidFill>
                <a:latin typeface="Lucida Sans Unicode"/>
                <a:cs typeface="Lucida Sans Unicode"/>
              </a:rPr>
              <a:t>pagada</a:t>
            </a:r>
            <a:r>
              <a:rPr sz="1800" spc="417" dirty="0">
                <a:solidFill>
                  <a:srgbClr val="000000"/>
                </a:solidFill>
                <a:latin typeface="Lucida Sans Unicode"/>
                <a:cs typeface="Lucida Sans Unicode"/>
              </a:rPr>
              <a:t> </a:t>
            </a:r>
            <a:r>
              <a:rPr sz="1800" spc="97" dirty="0">
                <a:solidFill>
                  <a:srgbClr val="000000"/>
                </a:solidFill>
                <a:latin typeface="Lucida Sans Unicode"/>
                <a:cs typeface="Lucida Sans Unicode"/>
              </a:rPr>
              <a:t>junto</a:t>
            </a:r>
            <a:r>
              <a:rPr sz="1800" spc="420" dirty="0">
                <a:solidFill>
                  <a:srgbClr val="000000"/>
                </a:solidFill>
                <a:latin typeface="Lucida Sans Unicode"/>
                <a:cs typeface="Lucida Sans Unicode"/>
              </a:rPr>
              <a:t> </a:t>
            </a:r>
            <a:r>
              <a:rPr sz="1800" spc="73" dirty="0">
                <a:solidFill>
                  <a:srgbClr val="000000"/>
                </a:solidFill>
                <a:latin typeface="Lucida Sans Unicode"/>
                <a:cs typeface="Lucida Sans Unicode"/>
              </a:rPr>
              <a:t>con</a:t>
            </a:r>
            <a:r>
              <a:rPr sz="1800" spc="417" dirty="0">
                <a:solidFill>
                  <a:srgbClr val="000000"/>
                </a:solidFill>
                <a:latin typeface="Lucida Sans Unicode"/>
                <a:cs typeface="Lucida Sans Unicode"/>
              </a:rPr>
              <a:t> </a:t>
            </a:r>
            <a:r>
              <a:rPr sz="1800" spc="37" dirty="0">
                <a:solidFill>
                  <a:srgbClr val="000000"/>
                </a:solidFill>
                <a:latin typeface="Lucida Sans Unicode"/>
                <a:cs typeface="Lucida Sans Unicode"/>
              </a:rPr>
              <a:t>el </a:t>
            </a:r>
            <a:r>
              <a:rPr sz="1800" spc="123" dirty="0">
                <a:solidFill>
                  <a:srgbClr val="000000"/>
                </a:solidFill>
                <a:latin typeface="Lucida Sans Unicode"/>
                <a:cs typeface="Lucida Sans Unicode"/>
              </a:rPr>
              <a:t>adeudo</a:t>
            </a:r>
            <a:r>
              <a:rPr sz="1800" spc="60" dirty="0">
                <a:solidFill>
                  <a:srgbClr val="000000"/>
                </a:solidFill>
                <a:latin typeface="Lucida Sans Unicode"/>
                <a:cs typeface="Lucida Sans Unicode"/>
              </a:rPr>
              <a:t>  </a:t>
            </a:r>
            <a:r>
              <a:rPr sz="1800" spc="113" dirty="0">
                <a:solidFill>
                  <a:srgbClr val="000000"/>
                </a:solidFill>
                <a:latin typeface="Lucida Sans Unicode"/>
                <a:cs typeface="Lucida Sans Unicode"/>
              </a:rPr>
              <a:t>principal</a:t>
            </a:r>
            <a:r>
              <a:rPr sz="1800" spc="63" dirty="0">
                <a:solidFill>
                  <a:srgbClr val="000000"/>
                </a:solidFill>
                <a:latin typeface="Lucida Sans Unicode"/>
                <a:cs typeface="Lucida Sans Unicode"/>
              </a:rPr>
              <a:t>  </a:t>
            </a:r>
            <a:r>
              <a:rPr sz="1800" spc="53" dirty="0">
                <a:solidFill>
                  <a:srgbClr val="000000"/>
                </a:solidFill>
                <a:latin typeface="Lucida Sans Unicode"/>
                <a:cs typeface="Lucida Sans Unicode"/>
              </a:rPr>
              <a:t>el</a:t>
            </a:r>
            <a:r>
              <a:rPr sz="1800" spc="63" dirty="0">
                <a:solidFill>
                  <a:srgbClr val="000000"/>
                </a:solidFill>
                <a:latin typeface="Lucida Sans Unicode"/>
                <a:cs typeface="Lucida Sans Unicode"/>
              </a:rPr>
              <a:t>  </a:t>
            </a:r>
            <a:r>
              <a:rPr sz="1800" spc="90" dirty="0">
                <a:solidFill>
                  <a:srgbClr val="000000"/>
                </a:solidFill>
                <a:latin typeface="Lucida Sans Unicode"/>
                <a:cs typeface="Lucida Sans Unicode"/>
              </a:rPr>
              <a:t>cual</a:t>
            </a:r>
            <a:r>
              <a:rPr sz="1800" spc="63" dirty="0">
                <a:solidFill>
                  <a:srgbClr val="000000"/>
                </a:solidFill>
                <a:latin typeface="Lucida Sans Unicode"/>
                <a:cs typeface="Lucida Sans Unicode"/>
              </a:rPr>
              <a:t>  </a:t>
            </a:r>
            <a:r>
              <a:rPr sz="1800" spc="123" dirty="0">
                <a:solidFill>
                  <a:srgbClr val="000000"/>
                </a:solidFill>
                <a:latin typeface="Lucida Sans Unicode"/>
                <a:cs typeface="Lucida Sans Unicode"/>
              </a:rPr>
              <a:t>servirá</a:t>
            </a:r>
            <a:r>
              <a:rPr sz="1800" spc="60" dirty="0">
                <a:solidFill>
                  <a:srgbClr val="000000"/>
                </a:solidFill>
                <a:latin typeface="Lucida Sans Unicode"/>
                <a:cs typeface="Lucida Sans Unicode"/>
              </a:rPr>
              <a:t>  </a:t>
            </a:r>
            <a:r>
              <a:rPr sz="1800" spc="67" dirty="0">
                <a:solidFill>
                  <a:srgbClr val="000000"/>
                </a:solidFill>
                <a:latin typeface="Lucida Sans Unicode"/>
                <a:cs typeface="Lucida Sans Unicode"/>
              </a:rPr>
              <a:t>de</a:t>
            </a:r>
            <a:r>
              <a:rPr sz="1800" spc="63" dirty="0">
                <a:solidFill>
                  <a:srgbClr val="000000"/>
                </a:solidFill>
                <a:latin typeface="Lucida Sans Unicode"/>
                <a:cs typeface="Lucida Sans Unicode"/>
              </a:rPr>
              <a:t>  </a:t>
            </a:r>
            <a:r>
              <a:rPr sz="1800" spc="103" dirty="0">
                <a:solidFill>
                  <a:srgbClr val="000000"/>
                </a:solidFill>
                <a:latin typeface="Lucida Sans Unicode"/>
                <a:cs typeface="Lucida Sans Unicode"/>
              </a:rPr>
              <a:t>base</a:t>
            </a:r>
            <a:r>
              <a:rPr sz="1800" spc="63" dirty="0">
                <a:solidFill>
                  <a:srgbClr val="000000"/>
                </a:solidFill>
                <a:latin typeface="Lucida Sans Unicode"/>
                <a:cs typeface="Lucida Sans Unicode"/>
              </a:rPr>
              <a:t>  </a:t>
            </a:r>
            <a:r>
              <a:rPr sz="1800" spc="120" dirty="0">
                <a:solidFill>
                  <a:srgbClr val="000000"/>
                </a:solidFill>
                <a:latin typeface="Lucida Sans Unicode"/>
                <a:cs typeface="Lucida Sans Unicode"/>
              </a:rPr>
              <a:t>para</a:t>
            </a:r>
            <a:r>
              <a:rPr sz="1800" spc="63" dirty="0">
                <a:solidFill>
                  <a:srgbClr val="000000"/>
                </a:solidFill>
                <a:latin typeface="Lucida Sans Unicode"/>
                <a:cs typeface="Lucida Sans Unicode"/>
              </a:rPr>
              <a:t>  </a:t>
            </a:r>
            <a:r>
              <a:rPr sz="1800" spc="43" dirty="0">
                <a:solidFill>
                  <a:srgbClr val="000000"/>
                </a:solidFill>
                <a:latin typeface="Lucida Sans Unicode"/>
                <a:cs typeface="Lucida Sans Unicode"/>
              </a:rPr>
              <a:t>su</a:t>
            </a:r>
            <a:r>
              <a:rPr sz="1800" spc="60" dirty="0">
                <a:solidFill>
                  <a:srgbClr val="000000"/>
                </a:solidFill>
                <a:latin typeface="Lucida Sans Unicode"/>
                <a:cs typeface="Lucida Sans Unicode"/>
              </a:rPr>
              <a:t>  </a:t>
            </a:r>
            <a:r>
              <a:rPr sz="1800" spc="93" dirty="0">
                <a:solidFill>
                  <a:srgbClr val="000000"/>
                </a:solidFill>
                <a:latin typeface="Lucida Sans Unicode"/>
                <a:cs typeface="Lucida Sans Unicode"/>
              </a:rPr>
              <a:t>cálculo,</a:t>
            </a:r>
            <a:r>
              <a:rPr sz="1800" spc="63" dirty="0">
                <a:solidFill>
                  <a:srgbClr val="000000"/>
                </a:solidFill>
                <a:latin typeface="Lucida Sans Unicode"/>
                <a:cs typeface="Lucida Sans Unicode"/>
              </a:rPr>
              <a:t>  </a:t>
            </a:r>
            <a:r>
              <a:rPr sz="1800" spc="123" dirty="0">
                <a:solidFill>
                  <a:srgbClr val="000000"/>
                </a:solidFill>
                <a:latin typeface="Lucida Sans Unicode"/>
                <a:cs typeface="Lucida Sans Unicode"/>
              </a:rPr>
              <a:t>dentro</a:t>
            </a:r>
            <a:r>
              <a:rPr sz="1800" spc="63" dirty="0">
                <a:solidFill>
                  <a:srgbClr val="000000"/>
                </a:solidFill>
                <a:latin typeface="Lucida Sans Unicode"/>
                <a:cs typeface="Lucida Sans Unicode"/>
              </a:rPr>
              <a:t>  </a:t>
            </a:r>
            <a:r>
              <a:rPr sz="1800" spc="83" dirty="0">
                <a:solidFill>
                  <a:srgbClr val="000000"/>
                </a:solidFill>
                <a:latin typeface="Lucida Sans Unicode"/>
                <a:cs typeface="Lucida Sans Unicode"/>
              </a:rPr>
              <a:t>del</a:t>
            </a:r>
            <a:r>
              <a:rPr sz="1800" spc="63" dirty="0">
                <a:solidFill>
                  <a:srgbClr val="000000"/>
                </a:solidFill>
                <a:latin typeface="Lucida Sans Unicode"/>
                <a:cs typeface="Lucida Sans Unicode"/>
              </a:rPr>
              <a:t>  </a:t>
            </a:r>
            <a:r>
              <a:rPr sz="1800" spc="73" dirty="0">
                <a:solidFill>
                  <a:srgbClr val="000000"/>
                </a:solidFill>
                <a:latin typeface="Lucida Sans Unicode"/>
                <a:cs typeface="Lucida Sans Unicode"/>
              </a:rPr>
              <a:t>plazo</a:t>
            </a:r>
            <a:r>
              <a:rPr sz="1800" spc="60" dirty="0">
                <a:solidFill>
                  <a:srgbClr val="000000"/>
                </a:solidFill>
                <a:latin typeface="Lucida Sans Unicode"/>
                <a:cs typeface="Lucida Sans Unicode"/>
              </a:rPr>
              <a:t>  </a:t>
            </a:r>
            <a:r>
              <a:rPr sz="1800" spc="83" dirty="0">
                <a:solidFill>
                  <a:srgbClr val="000000"/>
                </a:solidFill>
                <a:latin typeface="Lucida Sans Unicode"/>
                <a:cs typeface="Lucida Sans Unicode"/>
              </a:rPr>
              <a:t>legal</a:t>
            </a:r>
            <a:r>
              <a:rPr sz="1800" spc="63" dirty="0">
                <a:solidFill>
                  <a:srgbClr val="000000"/>
                </a:solidFill>
                <a:latin typeface="Lucida Sans Unicode"/>
                <a:cs typeface="Lucida Sans Unicode"/>
              </a:rPr>
              <a:t>  </a:t>
            </a:r>
            <a:r>
              <a:rPr sz="1800" spc="50" dirty="0">
                <a:solidFill>
                  <a:srgbClr val="000000"/>
                </a:solidFill>
                <a:latin typeface="Lucida Sans Unicode"/>
                <a:cs typeface="Lucida Sans Unicode"/>
              </a:rPr>
              <a:t>ya </a:t>
            </a:r>
            <a:r>
              <a:rPr sz="1800" spc="120" dirty="0">
                <a:solidFill>
                  <a:srgbClr val="000000"/>
                </a:solidFill>
                <a:latin typeface="Lucida Sans Unicode"/>
                <a:cs typeface="Lucida Sans Unicode"/>
              </a:rPr>
              <a:t>referido,</a:t>
            </a:r>
            <a:r>
              <a:rPr sz="1800" spc="253" dirty="0">
                <a:solidFill>
                  <a:srgbClr val="000000"/>
                </a:solidFill>
                <a:latin typeface="Lucida Sans Unicode"/>
                <a:cs typeface="Lucida Sans Unicode"/>
              </a:rPr>
              <a:t> </a:t>
            </a:r>
            <a:r>
              <a:rPr sz="1800" spc="73" dirty="0">
                <a:solidFill>
                  <a:srgbClr val="000000"/>
                </a:solidFill>
                <a:latin typeface="Lucida Sans Unicode"/>
                <a:cs typeface="Lucida Sans Unicode"/>
              </a:rPr>
              <a:t>en</a:t>
            </a:r>
            <a:r>
              <a:rPr sz="1800" spc="257" dirty="0">
                <a:solidFill>
                  <a:srgbClr val="000000"/>
                </a:solidFill>
                <a:latin typeface="Lucida Sans Unicode"/>
                <a:cs typeface="Lucida Sans Unicode"/>
              </a:rPr>
              <a:t> </a:t>
            </a:r>
            <a:r>
              <a:rPr sz="1800" spc="87" dirty="0">
                <a:solidFill>
                  <a:srgbClr val="000000"/>
                </a:solidFill>
                <a:latin typeface="Lucida Sans Unicode"/>
                <a:cs typeface="Lucida Sans Unicode"/>
              </a:rPr>
              <a:t>caso</a:t>
            </a:r>
            <a:r>
              <a:rPr sz="1800" spc="257" dirty="0">
                <a:solidFill>
                  <a:srgbClr val="000000"/>
                </a:solidFill>
                <a:latin typeface="Lucida Sans Unicode"/>
                <a:cs typeface="Lucida Sans Unicode"/>
              </a:rPr>
              <a:t> </a:t>
            </a:r>
            <a:r>
              <a:rPr sz="1800" spc="127" dirty="0">
                <a:solidFill>
                  <a:srgbClr val="000000"/>
                </a:solidFill>
                <a:latin typeface="Lucida Sans Unicode"/>
                <a:cs typeface="Lucida Sans Unicode"/>
              </a:rPr>
              <a:t>contrario</a:t>
            </a:r>
            <a:r>
              <a:rPr sz="1800" spc="257" dirty="0">
                <a:solidFill>
                  <a:srgbClr val="000000"/>
                </a:solidFill>
                <a:latin typeface="Lucida Sans Unicode"/>
                <a:cs typeface="Lucida Sans Unicode"/>
              </a:rPr>
              <a:t> </a:t>
            </a:r>
            <a:r>
              <a:rPr sz="1800" spc="53" dirty="0">
                <a:solidFill>
                  <a:srgbClr val="000000"/>
                </a:solidFill>
                <a:latin typeface="Lucida Sans Unicode"/>
                <a:cs typeface="Lucida Sans Unicode"/>
              </a:rPr>
              <a:t>la</a:t>
            </a:r>
            <a:r>
              <a:rPr sz="1800" spc="257" dirty="0">
                <a:solidFill>
                  <a:srgbClr val="000000"/>
                </a:solidFill>
                <a:latin typeface="Lucida Sans Unicode"/>
                <a:cs typeface="Lucida Sans Unicode"/>
              </a:rPr>
              <a:t> </a:t>
            </a:r>
            <a:r>
              <a:rPr sz="1800" spc="123" dirty="0">
                <a:solidFill>
                  <a:srgbClr val="000000"/>
                </a:solidFill>
                <a:latin typeface="Lucida Sans Unicode"/>
                <a:cs typeface="Lucida Sans Unicode"/>
              </a:rPr>
              <a:t>Multa</a:t>
            </a:r>
            <a:r>
              <a:rPr sz="1800" spc="253" dirty="0">
                <a:solidFill>
                  <a:srgbClr val="000000"/>
                </a:solidFill>
                <a:latin typeface="Lucida Sans Unicode"/>
                <a:cs typeface="Lucida Sans Unicode"/>
              </a:rPr>
              <a:t> </a:t>
            </a:r>
            <a:r>
              <a:rPr sz="1800" spc="53" dirty="0">
                <a:solidFill>
                  <a:srgbClr val="000000"/>
                </a:solidFill>
                <a:latin typeface="Lucida Sans Unicode"/>
                <a:cs typeface="Lucida Sans Unicode"/>
              </a:rPr>
              <a:t>se</a:t>
            </a:r>
            <a:r>
              <a:rPr sz="1800" spc="167" dirty="0">
                <a:solidFill>
                  <a:srgbClr val="000000"/>
                </a:solidFill>
                <a:latin typeface="Lucida Sans Unicode"/>
                <a:cs typeface="Lucida Sans Unicode"/>
              </a:rPr>
              <a:t>  </a:t>
            </a:r>
            <a:r>
              <a:rPr sz="1800" spc="103" dirty="0">
                <a:solidFill>
                  <a:srgbClr val="000000"/>
                </a:solidFill>
                <a:latin typeface="Lucida Sans Unicode"/>
                <a:cs typeface="Lucida Sans Unicode"/>
              </a:rPr>
              <a:t>actualizará.</a:t>
            </a:r>
            <a:endParaRPr sz="1800">
              <a:latin typeface="Lucida Sans Unicode"/>
              <a:cs typeface="Lucida Sans Unicode"/>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261100"/>
            <a:chOff x="0" y="723664"/>
            <a:chExt cx="18288000" cy="9391650"/>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037295" y="2504539"/>
              <a:ext cx="10210798" cy="7610474"/>
            </a:xfrm>
            <a:prstGeom prst="rect">
              <a:avLst/>
            </a:prstGeom>
          </p:spPr>
        </p:pic>
        <p:pic>
          <p:nvPicPr>
            <p:cNvPr id="5" name="object 5"/>
            <p:cNvPicPr/>
            <p:nvPr/>
          </p:nvPicPr>
          <p:blipFill>
            <a:blip r:embed="rId3" cstate="print"/>
            <a:stretch>
              <a:fillRect/>
            </a:stretch>
          </p:blipFill>
          <p:spPr>
            <a:xfrm>
              <a:off x="1155191" y="871728"/>
              <a:ext cx="11490959" cy="1527047"/>
            </a:xfrm>
            <a:prstGeom prst="rect">
              <a:avLst/>
            </a:prstGeom>
          </p:spPr>
        </p:pic>
      </p:gr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2"/>
            <a:ext cx="12192000" cy="6210300"/>
            <a:chOff x="0" y="723663"/>
            <a:chExt cx="18288000" cy="9315450"/>
          </a:xfrm>
        </p:grpSpPr>
        <p:sp>
          <p:nvSpPr>
            <p:cNvPr id="3" name="object 3"/>
            <p:cNvSpPr/>
            <p:nvPr/>
          </p:nvSpPr>
          <p:spPr>
            <a:xfrm>
              <a:off x="0" y="723663"/>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010846" y="2504537"/>
              <a:ext cx="10429874" cy="7534274"/>
            </a:xfrm>
            <a:prstGeom prst="rect">
              <a:avLst/>
            </a:prstGeom>
          </p:spPr>
        </p:pic>
        <p:pic>
          <p:nvPicPr>
            <p:cNvPr id="5" name="object 5"/>
            <p:cNvPicPr/>
            <p:nvPr/>
          </p:nvPicPr>
          <p:blipFill>
            <a:blip r:embed="rId3" cstate="print"/>
            <a:stretch>
              <a:fillRect/>
            </a:stretch>
          </p:blipFill>
          <p:spPr>
            <a:xfrm>
              <a:off x="1155191" y="871727"/>
              <a:ext cx="11490959" cy="1527047"/>
            </a:xfrm>
            <a:prstGeom prst="rect">
              <a:avLst/>
            </a:prstGeom>
          </p:spPr>
        </p:pic>
      </p:gr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685801" y="4669324"/>
            <a:ext cx="9047475" cy="1454433"/>
          </a:xfrm>
          <a:prstGeom prst="rect">
            <a:avLst/>
          </a:prstGeom>
        </p:spPr>
      </p:pic>
      <p:pic>
        <p:nvPicPr>
          <p:cNvPr id="4" name="object 4"/>
          <p:cNvPicPr/>
          <p:nvPr/>
        </p:nvPicPr>
        <p:blipFill>
          <a:blip r:embed="rId3" cstate="print"/>
          <a:stretch>
            <a:fillRect/>
          </a:stretch>
        </p:blipFill>
        <p:spPr>
          <a:xfrm>
            <a:off x="278384" y="601473"/>
            <a:ext cx="11724639" cy="879855"/>
          </a:xfrm>
          <a:prstGeom prst="rect">
            <a:avLst/>
          </a:prstGeom>
        </p:spPr>
      </p:pic>
      <p:sp>
        <p:nvSpPr>
          <p:cNvPr id="5" name="object 5"/>
          <p:cNvSpPr txBox="1"/>
          <p:nvPr/>
        </p:nvSpPr>
        <p:spPr>
          <a:xfrm>
            <a:off x="160356" y="1810757"/>
            <a:ext cx="11487997" cy="1825842"/>
          </a:xfrm>
          <a:prstGeom prst="rect">
            <a:avLst/>
          </a:prstGeom>
        </p:spPr>
        <p:txBody>
          <a:bodyPr vert="horz" wrap="square" lIns="0" tIns="8467" rIns="0" bIns="0" rtlCol="0">
            <a:spAutoFit/>
          </a:bodyPr>
          <a:lstStyle/>
          <a:p>
            <a:pPr marL="8467" algn="just" defTabSz="609630">
              <a:spcBef>
                <a:spcPts val="67"/>
              </a:spcBef>
            </a:pPr>
            <a:r>
              <a:rPr sz="1667" kern="0" spc="-7" dirty="0">
                <a:solidFill>
                  <a:sysClr val="windowText" lastClr="000000"/>
                </a:solidFill>
                <a:latin typeface="Arial Black"/>
                <a:cs typeface="Arial Black"/>
              </a:rPr>
              <a:t>APORTACIONES</a:t>
            </a:r>
            <a:endParaRPr sz="1667" kern="0">
              <a:solidFill>
                <a:sysClr val="windowText" lastClr="000000"/>
              </a:solidFill>
              <a:latin typeface="Arial Black"/>
              <a:cs typeface="Arial Black"/>
            </a:endParaRPr>
          </a:p>
          <a:p>
            <a:pPr marL="8467" marR="3387" algn="just" defTabSz="609630">
              <a:lnSpc>
                <a:spcPct val="113599"/>
              </a:lnSpc>
              <a:spcBef>
                <a:spcPts val="2256"/>
              </a:spcBef>
            </a:pPr>
            <a:r>
              <a:rPr sz="1467" kern="0" spc="93" dirty="0">
                <a:solidFill>
                  <a:sysClr val="windowText" lastClr="000000"/>
                </a:solidFill>
                <a:latin typeface="Trebuchet MS"/>
                <a:cs typeface="Trebuchet MS"/>
              </a:rPr>
              <a:t>Si  </a:t>
            </a:r>
            <a:r>
              <a:rPr sz="1467" kern="0" spc="143" dirty="0">
                <a:solidFill>
                  <a:sysClr val="windowText" lastClr="000000"/>
                </a:solidFill>
                <a:latin typeface="Trebuchet MS"/>
                <a:cs typeface="Trebuchet MS"/>
              </a:rPr>
              <a:t>los</a:t>
            </a:r>
            <a:r>
              <a:rPr sz="1467" kern="0" spc="93"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patrones</a:t>
            </a:r>
            <a:r>
              <a:rPr sz="1467" kern="0" spc="93" dirty="0">
                <a:solidFill>
                  <a:sysClr val="windowText" lastClr="000000"/>
                </a:solidFill>
                <a:latin typeface="Trebuchet MS"/>
                <a:cs typeface="Trebuchet MS"/>
              </a:rPr>
              <a:t>  </a:t>
            </a:r>
            <a:r>
              <a:rPr sz="1467" kern="0" dirty="0">
                <a:solidFill>
                  <a:sysClr val="windowText" lastClr="000000"/>
                </a:solidFill>
                <a:latin typeface="Trebuchet MS"/>
                <a:cs typeface="Trebuchet MS"/>
              </a:rPr>
              <a:t>y</a:t>
            </a:r>
            <a:r>
              <a:rPr sz="1467" kern="0" spc="9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los</a:t>
            </a:r>
            <a:r>
              <a:rPr sz="1467" kern="0" spc="93"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trabajadores</a:t>
            </a:r>
            <a:r>
              <a:rPr sz="1467" kern="0" spc="93"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pretenden</a:t>
            </a:r>
            <a:r>
              <a:rPr sz="1467" kern="0" spc="93"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realizar</a:t>
            </a:r>
            <a:r>
              <a:rPr sz="1467" kern="0" spc="93"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aportaciones</a:t>
            </a:r>
            <a:r>
              <a:rPr sz="1467" kern="0" spc="93"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voluntarias</a:t>
            </a:r>
            <a:r>
              <a:rPr sz="1467" kern="0" spc="93" dirty="0">
                <a:solidFill>
                  <a:sysClr val="windowText" lastClr="000000"/>
                </a:solidFill>
                <a:latin typeface="Trebuchet MS"/>
                <a:cs typeface="Trebuchet MS"/>
              </a:rPr>
              <a:t>  </a:t>
            </a:r>
            <a:r>
              <a:rPr sz="1467" kern="0" spc="100" dirty="0">
                <a:solidFill>
                  <a:sysClr val="windowText" lastClr="000000"/>
                </a:solidFill>
                <a:latin typeface="Trebuchet MS"/>
                <a:cs typeface="Trebuchet MS"/>
              </a:rPr>
              <a:t>o</a:t>
            </a:r>
            <a:r>
              <a:rPr sz="1467" kern="0" spc="93"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complementarias</a:t>
            </a:r>
            <a:r>
              <a:rPr sz="1467" kern="0" spc="93"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93"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una </a:t>
            </a:r>
            <a:r>
              <a:rPr sz="1467" kern="0" spc="153" dirty="0">
                <a:solidFill>
                  <a:sysClr val="windowText" lastClr="000000"/>
                </a:solidFill>
                <a:latin typeface="Trebuchet MS"/>
                <a:cs typeface="Trebuchet MS"/>
              </a:rPr>
              <a:t>subcuenta,</a:t>
            </a:r>
            <a:r>
              <a:rPr sz="1467" kern="0" spc="30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que</a:t>
            </a:r>
            <a:r>
              <a:rPr sz="1467" kern="0" spc="303" dirty="0">
                <a:solidFill>
                  <a:sysClr val="windowText" lastClr="000000"/>
                </a:solidFill>
                <a:latin typeface="Trebuchet MS"/>
                <a:cs typeface="Trebuchet MS"/>
              </a:rPr>
              <a:t>  </a:t>
            </a:r>
            <a:r>
              <a:rPr sz="1467" kern="0" spc="60" dirty="0">
                <a:solidFill>
                  <a:sysClr val="windowText" lastClr="000000"/>
                </a:solidFill>
                <a:latin typeface="Trebuchet MS"/>
                <a:cs typeface="Trebuchet MS"/>
              </a:rPr>
              <a:t>al</a:t>
            </a:r>
            <a:r>
              <a:rPr sz="1467" kern="0" spc="303" dirty="0">
                <a:solidFill>
                  <a:sysClr val="windowText" lastClr="000000"/>
                </a:solidFill>
                <a:latin typeface="Trebuchet MS"/>
                <a:cs typeface="Trebuchet MS"/>
              </a:rPr>
              <a:t>  </a:t>
            </a:r>
            <a:r>
              <a:rPr sz="1467" kern="0" spc="117" dirty="0">
                <a:solidFill>
                  <a:sysClr val="windowText" lastClr="000000"/>
                </a:solidFill>
                <a:latin typeface="Trebuchet MS"/>
                <a:cs typeface="Trebuchet MS"/>
              </a:rPr>
              <a:t>efecto</a:t>
            </a:r>
            <a:r>
              <a:rPr sz="1467" kern="0" spc="303"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se</a:t>
            </a:r>
            <a:r>
              <a:rPr sz="1467" kern="0" spc="303"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asentará</a:t>
            </a:r>
            <a:r>
              <a:rPr sz="1467" kern="0" spc="303"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303" dirty="0">
                <a:solidFill>
                  <a:sysClr val="windowText" lastClr="000000"/>
                </a:solidFill>
                <a:latin typeface="Trebuchet MS"/>
                <a:cs typeface="Trebuchet MS"/>
              </a:rPr>
              <a:t>  </a:t>
            </a:r>
            <a:r>
              <a:rPr sz="1467" kern="0" spc="60" dirty="0">
                <a:solidFill>
                  <a:sysClr val="windowText" lastClr="000000"/>
                </a:solidFill>
                <a:latin typeface="Trebuchet MS"/>
                <a:cs typeface="Trebuchet MS"/>
              </a:rPr>
              <a:t>la</a:t>
            </a:r>
            <a:r>
              <a:rPr sz="1467" kern="0" spc="30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cuenta</a:t>
            </a:r>
            <a:r>
              <a:rPr sz="1467" kern="0" spc="303"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303" dirty="0">
                <a:solidFill>
                  <a:sysClr val="windowText" lastClr="000000"/>
                </a:solidFill>
                <a:latin typeface="Trebuchet MS"/>
                <a:cs typeface="Trebuchet MS"/>
              </a:rPr>
              <a:t>  </a:t>
            </a:r>
            <a:r>
              <a:rPr sz="1467" kern="0" spc="60" dirty="0">
                <a:solidFill>
                  <a:sysClr val="windowText" lastClr="000000"/>
                </a:solidFill>
                <a:latin typeface="Trebuchet MS"/>
                <a:cs typeface="Trebuchet MS"/>
              </a:rPr>
              <a:t>la</a:t>
            </a:r>
            <a:r>
              <a:rPr sz="1467" kern="0" spc="30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Afore</a:t>
            </a:r>
            <a:r>
              <a:rPr sz="1467" kern="0" spc="303" dirty="0">
                <a:solidFill>
                  <a:sysClr val="windowText" lastClr="000000"/>
                </a:solidFill>
                <a:latin typeface="Trebuchet MS"/>
                <a:cs typeface="Trebuchet MS"/>
              </a:rPr>
              <a:t>  </a:t>
            </a:r>
            <a:r>
              <a:rPr sz="1467" kern="0" spc="190" dirty="0">
                <a:solidFill>
                  <a:sysClr val="windowText" lastClr="000000"/>
                </a:solidFill>
                <a:latin typeface="Trebuchet MS"/>
                <a:cs typeface="Trebuchet MS"/>
              </a:rPr>
              <a:t>podrán</a:t>
            </a:r>
            <a:r>
              <a:rPr sz="1467" kern="0" spc="300"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efectuar</a:t>
            </a:r>
            <a:r>
              <a:rPr sz="1467" kern="0" spc="303"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estas</a:t>
            </a:r>
            <a:r>
              <a:rPr sz="1467" kern="0" spc="303"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operaciones </a:t>
            </a:r>
            <a:r>
              <a:rPr sz="1467" kern="0" spc="160" dirty="0">
                <a:solidFill>
                  <a:sysClr val="windowText" lastClr="000000"/>
                </a:solidFill>
                <a:latin typeface="Trebuchet MS"/>
                <a:cs typeface="Trebuchet MS"/>
              </a:rPr>
              <a:t>conjuntamente</a:t>
            </a:r>
            <a:r>
              <a:rPr sz="1467" kern="0" spc="2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con</a:t>
            </a:r>
            <a:r>
              <a:rPr sz="1467" kern="0" spc="2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los</a:t>
            </a:r>
            <a:r>
              <a:rPr sz="1467" kern="0" spc="20" dirty="0">
                <a:solidFill>
                  <a:sysClr val="windowText" lastClr="000000"/>
                </a:solidFill>
                <a:latin typeface="Trebuchet MS"/>
                <a:cs typeface="Trebuchet MS"/>
              </a:rPr>
              <a:t>  </a:t>
            </a:r>
            <a:r>
              <a:rPr sz="1467" kern="0" spc="193" dirty="0">
                <a:solidFill>
                  <a:sysClr val="windowText" lastClr="000000"/>
                </a:solidFill>
                <a:latin typeface="Trebuchet MS"/>
                <a:cs typeface="Trebuchet MS"/>
              </a:rPr>
              <a:t>pagos</a:t>
            </a:r>
            <a:r>
              <a:rPr sz="1467" kern="0" spc="23"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que</a:t>
            </a:r>
            <a:r>
              <a:rPr sz="1467" kern="0" spc="20"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se</a:t>
            </a:r>
            <a:r>
              <a:rPr sz="1467" kern="0" spc="23"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realicen</a:t>
            </a:r>
            <a:r>
              <a:rPr sz="1467" kern="0" spc="23" dirty="0">
                <a:solidFill>
                  <a:sysClr val="windowText" lastClr="000000"/>
                </a:solidFill>
                <a:latin typeface="Trebuchet MS"/>
                <a:cs typeface="Trebuchet MS"/>
              </a:rPr>
              <a:t>  </a:t>
            </a:r>
            <a:r>
              <a:rPr sz="1467" kern="0" spc="183" dirty="0">
                <a:solidFill>
                  <a:sysClr val="windowText" lastClr="000000"/>
                </a:solidFill>
                <a:latin typeface="Trebuchet MS"/>
                <a:cs typeface="Trebuchet MS"/>
              </a:rPr>
              <a:t>mensualmente</a:t>
            </a:r>
            <a:r>
              <a:rPr sz="1467" kern="0" spc="20"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3" dirty="0">
                <a:solidFill>
                  <a:sysClr val="windowText" lastClr="000000"/>
                </a:solidFill>
                <a:latin typeface="Trebuchet MS"/>
                <a:cs typeface="Trebuchet MS"/>
              </a:rPr>
              <a:t>  </a:t>
            </a:r>
            <a:r>
              <a:rPr sz="1467" kern="0" spc="123" dirty="0">
                <a:solidFill>
                  <a:sysClr val="windowText" lastClr="000000"/>
                </a:solidFill>
                <a:latin typeface="Trebuchet MS"/>
                <a:cs typeface="Trebuchet MS"/>
              </a:rPr>
              <a:t>las</a:t>
            </a:r>
            <a:r>
              <a:rPr sz="1467" kern="0" spc="2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cuotas</a:t>
            </a:r>
            <a:r>
              <a:rPr sz="1467" kern="0" spc="23" dirty="0">
                <a:solidFill>
                  <a:sysClr val="windowText" lastClr="000000"/>
                </a:solidFill>
                <a:latin typeface="Trebuchet MS"/>
                <a:cs typeface="Trebuchet MS"/>
              </a:rPr>
              <a:t>  </a:t>
            </a:r>
            <a:r>
              <a:rPr sz="1467" kern="0" dirty="0">
                <a:solidFill>
                  <a:sysClr val="windowText" lastClr="000000"/>
                </a:solidFill>
                <a:latin typeface="Trebuchet MS"/>
                <a:cs typeface="Trebuchet MS"/>
              </a:rPr>
              <a:t>y</a:t>
            </a:r>
            <a:r>
              <a:rPr sz="1467" kern="0" spc="23"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aportaciones</a:t>
            </a:r>
            <a:r>
              <a:rPr sz="1467" kern="0" spc="2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obligatorias.</a:t>
            </a:r>
            <a:r>
              <a:rPr sz="1467" kern="0" spc="2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De </a:t>
            </a:r>
            <a:r>
              <a:rPr sz="1467" kern="0" spc="169" dirty="0">
                <a:solidFill>
                  <a:sysClr val="windowText" lastClr="000000"/>
                </a:solidFill>
                <a:latin typeface="Trebuchet MS"/>
                <a:cs typeface="Trebuchet MS"/>
              </a:rPr>
              <a:t>acuerdo</a:t>
            </a:r>
            <a:r>
              <a:rPr sz="1467" kern="0" spc="25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250" dirty="0">
                <a:solidFill>
                  <a:sysClr val="windowText" lastClr="000000"/>
                </a:solidFill>
                <a:latin typeface="Trebuchet MS"/>
                <a:cs typeface="Trebuchet MS"/>
              </a:rPr>
              <a:t> </a:t>
            </a:r>
            <a:r>
              <a:rPr sz="1467" kern="0" spc="90" dirty="0">
                <a:solidFill>
                  <a:sysClr val="windowText" lastClr="000000"/>
                </a:solidFill>
                <a:latin typeface="Trebuchet MS"/>
                <a:cs typeface="Trebuchet MS"/>
              </a:rPr>
              <a:t>lo</a:t>
            </a:r>
            <a:r>
              <a:rPr sz="1467" kern="0" spc="25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establecido</a:t>
            </a:r>
            <a:r>
              <a:rPr sz="1467" kern="0" spc="250"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en</a:t>
            </a:r>
            <a:r>
              <a:rPr sz="1467" kern="0" spc="25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los</a:t>
            </a:r>
            <a:r>
              <a:rPr sz="1467" kern="0" spc="25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artículos</a:t>
            </a:r>
            <a:r>
              <a:rPr sz="1467" kern="0" spc="250"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192</a:t>
            </a:r>
            <a:r>
              <a:rPr sz="1467" kern="0" spc="250"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50" dirty="0">
                <a:solidFill>
                  <a:sysClr val="windowText" lastClr="000000"/>
                </a:solidFill>
                <a:latin typeface="Trebuchet MS"/>
                <a:cs typeface="Trebuchet MS"/>
              </a:rPr>
              <a:t> </a:t>
            </a:r>
            <a:r>
              <a:rPr sz="1467" kern="0" spc="60" dirty="0">
                <a:solidFill>
                  <a:sysClr val="windowText" lastClr="000000"/>
                </a:solidFill>
                <a:latin typeface="Trebuchet MS"/>
                <a:cs typeface="Trebuchet MS"/>
              </a:rPr>
              <a:t>la</a:t>
            </a:r>
            <a:r>
              <a:rPr sz="1467" kern="0" spc="25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LSS</a:t>
            </a:r>
            <a:r>
              <a:rPr sz="1467" kern="0" spc="250" dirty="0">
                <a:solidFill>
                  <a:sysClr val="windowText" lastClr="000000"/>
                </a:solidFill>
                <a:latin typeface="Trebuchet MS"/>
                <a:cs typeface="Trebuchet MS"/>
              </a:rPr>
              <a:t> </a:t>
            </a:r>
            <a:r>
              <a:rPr sz="1467" kern="0" dirty="0">
                <a:solidFill>
                  <a:sysClr val="windowText" lastClr="000000"/>
                </a:solidFill>
                <a:latin typeface="Trebuchet MS"/>
                <a:cs typeface="Trebuchet MS"/>
              </a:rPr>
              <a:t>y</a:t>
            </a:r>
            <a:r>
              <a:rPr sz="1467" kern="0" spc="253" dirty="0">
                <a:solidFill>
                  <a:sysClr val="windowText" lastClr="000000"/>
                </a:solidFill>
                <a:latin typeface="Trebuchet MS"/>
                <a:cs typeface="Trebuchet MS"/>
              </a:rPr>
              <a:t> </a:t>
            </a:r>
            <a:r>
              <a:rPr sz="1467" kern="0" spc="140" dirty="0">
                <a:solidFill>
                  <a:sysClr val="windowText" lastClr="000000"/>
                </a:solidFill>
                <a:latin typeface="Trebuchet MS"/>
                <a:cs typeface="Trebuchet MS"/>
              </a:rPr>
              <a:t>59</a:t>
            </a:r>
            <a:r>
              <a:rPr sz="1467" kern="0" spc="250"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50" dirty="0">
                <a:solidFill>
                  <a:sysClr val="windowText" lastClr="000000"/>
                </a:solidFill>
                <a:latin typeface="Trebuchet MS"/>
                <a:cs typeface="Trebuchet MS"/>
              </a:rPr>
              <a:t> </a:t>
            </a:r>
            <a:r>
              <a:rPr sz="1467" kern="0" spc="60" dirty="0">
                <a:solidFill>
                  <a:sysClr val="windowText" lastClr="000000"/>
                </a:solidFill>
                <a:latin typeface="Trebuchet MS"/>
                <a:cs typeface="Trebuchet MS"/>
              </a:rPr>
              <a:t>la</a:t>
            </a:r>
            <a:r>
              <a:rPr sz="1467" kern="0" spc="250" dirty="0">
                <a:solidFill>
                  <a:sysClr val="windowText" lastClr="000000"/>
                </a:solidFill>
                <a:latin typeface="Trebuchet MS"/>
                <a:cs typeface="Trebuchet MS"/>
              </a:rPr>
              <a:t> </a:t>
            </a:r>
            <a:r>
              <a:rPr sz="1467" kern="0" spc="107" dirty="0">
                <a:solidFill>
                  <a:sysClr val="windowText" lastClr="000000"/>
                </a:solidFill>
                <a:latin typeface="Trebuchet MS"/>
                <a:cs typeface="Trebuchet MS"/>
              </a:rPr>
              <a:t>Ley</a:t>
            </a:r>
            <a:r>
              <a:rPr sz="1467" kern="0" spc="25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del</a:t>
            </a:r>
            <a:r>
              <a:rPr sz="1467" kern="0" spc="25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INFONAVIT,</a:t>
            </a:r>
            <a:r>
              <a:rPr sz="1467" kern="0" spc="25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los</a:t>
            </a:r>
            <a:r>
              <a:rPr sz="1467" kern="0" spc="25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trabajadores</a:t>
            </a:r>
            <a:r>
              <a:rPr sz="1467" kern="0" spc="25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tendrán </a:t>
            </a:r>
            <a:r>
              <a:rPr sz="1467" kern="0" spc="167" dirty="0">
                <a:solidFill>
                  <a:sysClr val="windowText" lastClr="000000"/>
                </a:solidFill>
                <a:latin typeface="Trebuchet MS"/>
                <a:cs typeface="Trebuchet MS"/>
              </a:rPr>
              <a:t>derecho</a:t>
            </a:r>
            <a:r>
              <a:rPr sz="1467" kern="0" spc="227"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230"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realizar</a:t>
            </a:r>
            <a:r>
              <a:rPr sz="1467" kern="0" spc="227"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estas</a:t>
            </a:r>
            <a:r>
              <a:rPr sz="1467" kern="0" spc="23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aportaciones.</a:t>
            </a:r>
            <a:endParaRPr sz="1467" kern="0">
              <a:solidFill>
                <a:sysClr val="windowText" lastClr="000000"/>
              </a:solidFill>
              <a:latin typeface="Trebuchet MS"/>
              <a:cs typeface="Trebuchet MS"/>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4"/>
            <a:ext cx="12192000" cy="1187450"/>
            <a:chOff x="0" y="723666"/>
            <a:chExt cx="18288000" cy="1781175"/>
          </a:xfrm>
        </p:grpSpPr>
        <p:sp>
          <p:nvSpPr>
            <p:cNvPr id="3" name="object 3"/>
            <p:cNvSpPr/>
            <p:nvPr/>
          </p:nvSpPr>
          <p:spPr>
            <a:xfrm>
              <a:off x="0" y="723666"/>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08431" y="902207"/>
              <a:ext cx="16425671" cy="1319783"/>
            </a:xfrm>
            <a:prstGeom prst="rect">
              <a:avLst/>
            </a:prstGeom>
          </p:spPr>
        </p:pic>
      </p:grpSp>
      <p:sp>
        <p:nvSpPr>
          <p:cNvPr id="5" name="object 5"/>
          <p:cNvSpPr txBox="1"/>
          <p:nvPr/>
        </p:nvSpPr>
        <p:spPr>
          <a:xfrm>
            <a:off x="209685" y="1826245"/>
            <a:ext cx="11667067" cy="2861767"/>
          </a:xfrm>
          <a:prstGeom prst="rect">
            <a:avLst/>
          </a:prstGeom>
        </p:spPr>
        <p:txBody>
          <a:bodyPr vert="horz" wrap="square" lIns="0" tIns="8467" rIns="0" bIns="0" rtlCol="0">
            <a:spAutoFit/>
          </a:bodyPr>
          <a:lstStyle/>
          <a:p>
            <a:pPr marL="18628" algn="just" defTabSz="609630">
              <a:spcBef>
                <a:spcPts val="67"/>
              </a:spcBef>
            </a:pPr>
            <a:r>
              <a:rPr sz="1667" kern="0" spc="190" dirty="0">
                <a:solidFill>
                  <a:sysClr val="windowText" lastClr="000000"/>
                </a:solidFill>
                <a:latin typeface="Trebuchet MS"/>
                <a:cs typeface="Trebuchet MS"/>
              </a:rPr>
              <a:t>Aportaciones</a:t>
            </a:r>
            <a:r>
              <a:rPr sz="1667" kern="0" spc="263" dirty="0">
                <a:solidFill>
                  <a:sysClr val="windowText" lastClr="000000"/>
                </a:solidFill>
                <a:latin typeface="Trebuchet MS"/>
                <a:cs typeface="Trebuchet MS"/>
              </a:rPr>
              <a:t> </a:t>
            </a:r>
            <a:r>
              <a:rPr sz="1667" kern="0" spc="167" dirty="0">
                <a:solidFill>
                  <a:sysClr val="windowText" lastClr="000000"/>
                </a:solidFill>
                <a:latin typeface="Trebuchet MS"/>
                <a:cs typeface="Trebuchet MS"/>
              </a:rPr>
              <a:t>adicionales</a:t>
            </a:r>
            <a:endParaRPr sz="1667" kern="0">
              <a:solidFill>
                <a:sysClr val="windowText" lastClr="000000"/>
              </a:solidFill>
              <a:latin typeface="Trebuchet MS"/>
              <a:cs typeface="Trebuchet MS"/>
            </a:endParaRPr>
          </a:p>
          <a:p>
            <a:pPr marL="8467" marR="3387" algn="just" defTabSz="609630">
              <a:lnSpc>
                <a:spcPct val="113599"/>
              </a:lnSpc>
              <a:spcBef>
                <a:spcPts val="1076"/>
              </a:spcBef>
            </a:pPr>
            <a:r>
              <a:rPr sz="1467" kern="0" spc="160" dirty="0">
                <a:solidFill>
                  <a:sysClr val="windowText" lastClr="000000"/>
                </a:solidFill>
                <a:latin typeface="Trebuchet MS"/>
                <a:cs typeface="Trebuchet MS"/>
              </a:rPr>
              <a:t>De</a:t>
            </a:r>
            <a:r>
              <a:rPr sz="1467" kern="0" spc="567" dirty="0">
                <a:solidFill>
                  <a:sysClr val="windowText" lastClr="000000"/>
                </a:solidFill>
                <a:latin typeface="Trebuchet MS"/>
                <a:cs typeface="Trebuchet MS"/>
              </a:rPr>
              <a:t> </a:t>
            </a:r>
            <a:r>
              <a:rPr sz="1467" kern="0" spc="180" dirty="0">
                <a:solidFill>
                  <a:sysClr val="windowText" lastClr="000000"/>
                </a:solidFill>
                <a:latin typeface="Trebuchet MS"/>
                <a:cs typeface="Trebuchet MS"/>
              </a:rPr>
              <a:t>conformidad</a:t>
            </a:r>
            <a:r>
              <a:rPr sz="1467" kern="0" spc="567"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con</a:t>
            </a:r>
            <a:r>
              <a:rPr sz="1467" kern="0" spc="567"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567"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artículo</a:t>
            </a:r>
            <a:r>
              <a:rPr sz="1467" kern="0" spc="567"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192</a:t>
            </a:r>
            <a:r>
              <a:rPr sz="1467" kern="0" spc="-300" dirty="0">
                <a:solidFill>
                  <a:sysClr val="windowText" lastClr="000000"/>
                </a:solidFill>
                <a:latin typeface="Trebuchet MS"/>
                <a:cs typeface="Trebuchet MS"/>
              </a:rPr>
              <a:t> </a:t>
            </a:r>
            <a:r>
              <a:rPr sz="1467" kern="0" spc="-187" dirty="0">
                <a:solidFill>
                  <a:sysClr val="windowText" lastClr="000000"/>
                </a:solidFill>
                <a:latin typeface="Trebuchet MS"/>
                <a:cs typeface="Trebuchet MS"/>
              </a:rPr>
              <a:t>,</a:t>
            </a:r>
            <a:r>
              <a:rPr sz="1467" kern="0" spc="567"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primer</a:t>
            </a:r>
            <a:r>
              <a:rPr sz="1467" kern="0" spc="567"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párrafo</a:t>
            </a:r>
            <a:r>
              <a:rPr sz="1467" kern="0" spc="567"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567" dirty="0">
                <a:solidFill>
                  <a:sysClr val="windowText" lastClr="000000"/>
                </a:solidFill>
                <a:latin typeface="Trebuchet MS"/>
                <a:cs typeface="Trebuchet MS"/>
              </a:rPr>
              <a:t> </a:t>
            </a:r>
            <a:r>
              <a:rPr sz="1467" kern="0" spc="60" dirty="0">
                <a:solidFill>
                  <a:sysClr val="windowText" lastClr="000000"/>
                </a:solidFill>
                <a:latin typeface="Trebuchet MS"/>
                <a:cs typeface="Trebuchet MS"/>
              </a:rPr>
              <a:t>la</a:t>
            </a:r>
            <a:r>
              <a:rPr sz="1467" kern="0" spc="567" dirty="0">
                <a:solidFill>
                  <a:sysClr val="windowText" lastClr="000000"/>
                </a:solidFill>
                <a:latin typeface="Trebuchet MS"/>
                <a:cs typeface="Trebuchet MS"/>
              </a:rPr>
              <a:t> </a:t>
            </a:r>
            <a:r>
              <a:rPr sz="1467" kern="0" spc="110" dirty="0">
                <a:solidFill>
                  <a:sysClr val="windowText" lastClr="000000"/>
                </a:solidFill>
                <a:latin typeface="Trebuchet MS"/>
                <a:cs typeface="Trebuchet MS"/>
              </a:rPr>
              <a:t>LSS,</a:t>
            </a:r>
            <a:r>
              <a:rPr sz="1467" kern="0" spc="567"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los</a:t>
            </a:r>
            <a:r>
              <a:rPr sz="1467" kern="0" spc="567" dirty="0">
                <a:solidFill>
                  <a:sysClr val="windowText" lastClr="000000"/>
                </a:solidFill>
                <a:latin typeface="Trebuchet MS"/>
                <a:cs typeface="Trebuchet MS"/>
              </a:rPr>
              <a:t> </a:t>
            </a:r>
            <a:r>
              <a:rPr sz="1467" kern="0" spc="197" dirty="0">
                <a:solidFill>
                  <a:sysClr val="windowText" lastClr="000000"/>
                </a:solidFill>
                <a:latin typeface="Trebuchet MS"/>
                <a:cs typeface="Trebuchet MS"/>
              </a:rPr>
              <a:t>asegurados</a:t>
            </a:r>
            <a:r>
              <a:rPr sz="1467" kern="0" spc="567" dirty="0">
                <a:solidFill>
                  <a:sysClr val="windowText" lastClr="000000"/>
                </a:solidFill>
                <a:latin typeface="Trebuchet MS"/>
                <a:cs typeface="Trebuchet MS"/>
              </a:rPr>
              <a:t> </a:t>
            </a:r>
            <a:r>
              <a:rPr sz="1467" kern="0" spc="-70" dirty="0">
                <a:solidFill>
                  <a:sysClr val="windowText" lastClr="000000"/>
                </a:solidFill>
                <a:latin typeface="Trebuchet MS"/>
                <a:cs typeface="Trebuchet MS"/>
              </a:rPr>
              <a:t>t</a:t>
            </a:r>
            <a:r>
              <a:rPr sz="1467" kern="0" spc="-30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ienen</a:t>
            </a:r>
            <a:r>
              <a:rPr sz="1467" kern="0" spc="567"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en</a:t>
            </a:r>
            <a:r>
              <a:rPr sz="1467" kern="0" spc="567"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todo</a:t>
            </a:r>
            <a:r>
              <a:rPr sz="1467" kern="0" spc="567" dirty="0">
                <a:solidFill>
                  <a:sysClr val="windowText" lastClr="000000"/>
                </a:solidFill>
                <a:latin typeface="Trebuchet MS"/>
                <a:cs typeface="Trebuchet MS"/>
              </a:rPr>
              <a:t> </a:t>
            </a:r>
            <a:r>
              <a:rPr sz="1467" kern="0" spc="197" dirty="0">
                <a:solidFill>
                  <a:sysClr val="windowText" lastClr="000000"/>
                </a:solidFill>
                <a:latin typeface="Trebuchet MS"/>
                <a:cs typeface="Trebuchet MS"/>
              </a:rPr>
              <a:t>momento</a:t>
            </a:r>
            <a:r>
              <a:rPr sz="1467" kern="0" spc="567"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67"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derecho</a:t>
            </a:r>
            <a:r>
              <a:rPr sz="1467" kern="0" spc="52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520"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realizar</a:t>
            </a:r>
            <a:r>
              <a:rPr sz="1467" kern="0" spc="520"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aportaciones</a:t>
            </a:r>
            <a:r>
              <a:rPr sz="1467" kern="0" spc="52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520"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su</a:t>
            </a:r>
            <a:r>
              <a:rPr sz="1467" kern="0" spc="52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cuenta</a:t>
            </a:r>
            <a:r>
              <a:rPr sz="1467" kern="0" spc="520"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individual,</a:t>
            </a:r>
            <a:r>
              <a:rPr sz="1467" kern="0" spc="520" dirty="0">
                <a:solidFill>
                  <a:sysClr val="windowText" lastClr="000000"/>
                </a:solidFill>
                <a:latin typeface="Trebuchet MS"/>
                <a:cs typeface="Trebuchet MS"/>
              </a:rPr>
              <a:t> </a:t>
            </a:r>
            <a:r>
              <a:rPr sz="1467" kern="0" spc="97" dirty="0">
                <a:solidFill>
                  <a:sysClr val="windowText" lastClr="000000"/>
                </a:solidFill>
                <a:latin typeface="Trebuchet MS"/>
                <a:cs typeface="Trebuchet MS"/>
              </a:rPr>
              <a:t>ya</a:t>
            </a:r>
            <a:r>
              <a:rPr sz="1467" kern="0" spc="52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sea</a:t>
            </a:r>
            <a:r>
              <a:rPr sz="1467" kern="0" spc="520"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por</a:t>
            </a:r>
            <a:r>
              <a:rPr sz="1467" kern="0" spc="52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conducto</a:t>
            </a:r>
            <a:r>
              <a:rPr sz="1467" kern="0" spc="520"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520"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su</a:t>
            </a:r>
            <a:r>
              <a:rPr sz="1467" kern="0" spc="52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patrón</a:t>
            </a:r>
            <a:r>
              <a:rPr sz="1467" kern="0" spc="520" dirty="0">
                <a:solidFill>
                  <a:sysClr val="windowText" lastClr="000000"/>
                </a:solidFill>
                <a:latin typeface="Trebuchet MS"/>
                <a:cs typeface="Trebuchet MS"/>
              </a:rPr>
              <a:t> </a:t>
            </a:r>
            <a:r>
              <a:rPr sz="1467" kern="0" spc="-110" dirty="0">
                <a:solidFill>
                  <a:sysClr val="windowText" lastClr="000000"/>
                </a:solidFill>
                <a:latin typeface="Trebuchet MS"/>
                <a:cs typeface="Trebuchet MS"/>
              </a:rPr>
              <a:t>(</a:t>
            </a:r>
            <a:r>
              <a:rPr sz="1467" kern="0" spc="-300" dirty="0">
                <a:solidFill>
                  <a:sysClr val="windowText" lastClr="000000"/>
                </a:solidFill>
                <a:latin typeface="Trebuchet MS"/>
                <a:cs typeface="Trebuchet MS"/>
              </a:rPr>
              <a:t> </a:t>
            </a:r>
            <a:r>
              <a:rPr sz="1467" kern="0" spc="60" dirty="0">
                <a:solidFill>
                  <a:sysClr val="windowText" lastClr="000000"/>
                </a:solidFill>
                <a:latin typeface="Trebuchet MS"/>
                <a:cs typeface="Trebuchet MS"/>
              </a:rPr>
              <a:t>al</a:t>
            </a:r>
            <a:r>
              <a:rPr sz="1467" kern="0" spc="52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efectuarse</a:t>
            </a:r>
            <a:r>
              <a:rPr sz="1467" kern="0" spc="520"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67"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entero</a:t>
            </a:r>
            <a:r>
              <a:rPr sz="1467" kern="0" spc="263"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63" dirty="0">
                <a:solidFill>
                  <a:sysClr val="windowText" lastClr="000000"/>
                </a:solidFill>
                <a:latin typeface="Trebuchet MS"/>
                <a:cs typeface="Trebuchet MS"/>
              </a:rPr>
              <a:t> </a:t>
            </a:r>
            <a:r>
              <a:rPr sz="1467" kern="0" spc="123" dirty="0">
                <a:solidFill>
                  <a:sysClr val="windowText" lastClr="000000"/>
                </a:solidFill>
                <a:latin typeface="Trebuchet MS"/>
                <a:cs typeface="Trebuchet MS"/>
              </a:rPr>
              <a:t>las</a:t>
            </a:r>
            <a:r>
              <a:rPr sz="1467" kern="0" spc="263"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cuotas</a:t>
            </a:r>
            <a:r>
              <a:rPr sz="1467" kern="0" spc="263"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obrero-</a:t>
            </a:r>
            <a:r>
              <a:rPr sz="1467" kern="0" spc="-30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patronales)</a:t>
            </a:r>
            <a:r>
              <a:rPr sz="1467" kern="0" spc="263" dirty="0">
                <a:solidFill>
                  <a:sysClr val="windowText" lastClr="000000"/>
                </a:solidFill>
                <a:latin typeface="Trebuchet MS"/>
                <a:cs typeface="Trebuchet MS"/>
              </a:rPr>
              <a:t> </a:t>
            </a:r>
            <a:r>
              <a:rPr sz="1467" kern="0" spc="100" dirty="0">
                <a:solidFill>
                  <a:sysClr val="windowText" lastClr="000000"/>
                </a:solidFill>
                <a:latin typeface="Trebuchet MS"/>
                <a:cs typeface="Trebuchet MS"/>
              </a:rPr>
              <a:t>o</a:t>
            </a:r>
            <a:r>
              <a:rPr sz="1467" kern="0" spc="263" dirty="0">
                <a:solidFill>
                  <a:sysClr val="windowText" lastClr="000000"/>
                </a:solidFill>
                <a:latin typeface="Trebuchet MS"/>
                <a:cs typeface="Trebuchet MS"/>
              </a:rPr>
              <a:t> </a:t>
            </a:r>
            <a:r>
              <a:rPr sz="1467" kern="0" spc="136" dirty="0">
                <a:solidFill>
                  <a:sysClr val="windowText" lastClr="000000"/>
                </a:solidFill>
                <a:latin typeface="Trebuchet MS"/>
                <a:cs typeface="Trebuchet MS"/>
              </a:rPr>
              <a:t>directamente.</a:t>
            </a:r>
            <a:r>
              <a:rPr sz="1467" kern="0" spc="263"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Tales</a:t>
            </a:r>
            <a:r>
              <a:rPr sz="1467" kern="0" spc="263"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contribuciones</a:t>
            </a:r>
            <a:r>
              <a:rPr sz="1467" kern="0" spc="263"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se</a:t>
            </a:r>
            <a:r>
              <a:rPr sz="1467" kern="0" spc="263"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depositarán</a:t>
            </a:r>
            <a:r>
              <a:rPr sz="1467" kern="0" spc="263"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263" dirty="0">
                <a:solidFill>
                  <a:sysClr val="windowText" lastClr="000000"/>
                </a:solidFill>
                <a:latin typeface="Trebuchet MS"/>
                <a:cs typeface="Trebuchet MS"/>
              </a:rPr>
              <a:t> </a:t>
            </a:r>
            <a:r>
              <a:rPr sz="1467" kern="0" spc="60" dirty="0">
                <a:solidFill>
                  <a:sysClr val="windowText" lastClr="000000"/>
                </a:solidFill>
                <a:latin typeface="Trebuchet MS"/>
                <a:cs typeface="Trebuchet MS"/>
              </a:rPr>
              <a:t>la</a:t>
            </a:r>
            <a:r>
              <a:rPr sz="1467" kern="0" spc="263"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subcuenta</a:t>
            </a:r>
            <a:r>
              <a:rPr sz="1467" kern="0" spc="263"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7"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aportaciones</a:t>
            </a:r>
            <a:r>
              <a:rPr sz="1467" kern="0" spc="223"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voluntarias</a:t>
            </a:r>
            <a:r>
              <a:rPr sz="1467" kern="0" spc="223" dirty="0">
                <a:solidFill>
                  <a:sysClr val="windowText" lastClr="000000"/>
                </a:solidFill>
                <a:latin typeface="Trebuchet MS"/>
                <a:cs typeface="Trebuchet MS"/>
              </a:rPr>
              <a:t> </a:t>
            </a:r>
            <a:r>
              <a:rPr sz="1467" kern="0" spc="-110" dirty="0">
                <a:solidFill>
                  <a:sysClr val="windowText" lastClr="000000"/>
                </a:solidFill>
                <a:latin typeface="Trebuchet MS"/>
                <a:cs typeface="Trebuchet MS"/>
              </a:rPr>
              <a:t>(</a:t>
            </a:r>
            <a:r>
              <a:rPr sz="1467" kern="0" spc="-300"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SAV)</a:t>
            </a:r>
            <a:r>
              <a:rPr sz="1467" kern="0" spc="223" dirty="0">
                <a:solidFill>
                  <a:sysClr val="windowText" lastClr="000000"/>
                </a:solidFill>
                <a:latin typeface="Trebuchet MS"/>
                <a:cs typeface="Trebuchet MS"/>
              </a:rPr>
              <a:t> </a:t>
            </a:r>
            <a:r>
              <a:rPr sz="1467" kern="0" spc="100" dirty="0">
                <a:solidFill>
                  <a:sysClr val="windowText" lastClr="000000"/>
                </a:solidFill>
                <a:latin typeface="Trebuchet MS"/>
                <a:cs typeface="Trebuchet MS"/>
              </a:rPr>
              <a:t>o</a:t>
            </a:r>
            <a:r>
              <a:rPr sz="1467" kern="0" spc="223"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complementarias</a:t>
            </a:r>
            <a:r>
              <a:rPr sz="1467" kern="0" spc="223" dirty="0">
                <a:solidFill>
                  <a:sysClr val="windowText" lastClr="000000"/>
                </a:solidFill>
                <a:latin typeface="Trebuchet MS"/>
                <a:cs typeface="Trebuchet MS"/>
              </a:rPr>
              <a:t> </a:t>
            </a:r>
            <a:r>
              <a:rPr sz="1467" kern="0" spc="-110" dirty="0">
                <a:solidFill>
                  <a:sysClr val="windowText" lastClr="000000"/>
                </a:solidFill>
                <a:latin typeface="Trebuchet MS"/>
                <a:cs typeface="Trebuchet MS"/>
              </a:rPr>
              <a:t>(</a:t>
            </a:r>
            <a:r>
              <a:rPr sz="1467" kern="0" spc="-300" dirty="0">
                <a:solidFill>
                  <a:sysClr val="windowText" lastClr="000000"/>
                </a:solidFill>
                <a:latin typeface="Trebuchet MS"/>
                <a:cs typeface="Trebuchet MS"/>
              </a:rPr>
              <a:t> </a:t>
            </a:r>
            <a:r>
              <a:rPr sz="1467" kern="0" spc="93" dirty="0">
                <a:solidFill>
                  <a:sysClr val="windowText" lastClr="000000"/>
                </a:solidFill>
                <a:latin typeface="Trebuchet MS"/>
                <a:cs typeface="Trebuchet MS"/>
              </a:rPr>
              <a:t>SAC),</a:t>
            </a:r>
            <a:r>
              <a:rPr sz="1467" kern="0" spc="223" dirty="0">
                <a:solidFill>
                  <a:sysClr val="windowText" lastClr="000000"/>
                </a:solidFill>
                <a:latin typeface="Trebuchet MS"/>
                <a:cs typeface="Trebuchet MS"/>
              </a:rPr>
              <a:t> </a:t>
            </a:r>
            <a:r>
              <a:rPr sz="1467" kern="0" spc="190" dirty="0">
                <a:solidFill>
                  <a:sysClr val="windowText" lastClr="000000"/>
                </a:solidFill>
                <a:latin typeface="Trebuchet MS"/>
                <a:cs typeface="Trebuchet MS"/>
              </a:rPr>
              <a:t>según</a:t>
            </a:r>
            <a:r>
              <a:rPr sz="1467" kern="0" spc="223"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se</a:t>
            </a:r>
            <a:r>
              <a:rPr sz="1467" kern="0" spc="223" dirty="0">
                <a:solidFill>
                  <a:sysClr val="windowText" lastClr="000000"/>
                </a:solidFill>
                <a:latin typeface="Trebuchet MS"/>
                <a:cs typeface="Trebuchet MS"/>
              </a:rPr>
              <a:t> </a:t>
            </a:r>
            <a:r>
              <a:rPr sz="1467" kern="0" spc="83" dirty="0">
                <a:solidFill>
                  <a:sysClr val="windowText" lastClr="000000"/>
                </a:solidFill>
                <a:latin typeface="Trebuchet MS"/>
                <a:cs typeface="Trebuchet MS"/>
              </a:rPr>
              <a:t>trate.</a:t>
            </a:r>
            <a:endParaRPr sz="1467" kern="0">
              <a:solidFill>
                <a:sysClr val="windowText" lastClr="000000"/>
              </a:solidFill>
              <a:latin typeface="Trebuchet MS"/>
              <a:cs typeface="Trebuchet MS"/>
            </a:endParaRPr>
          </a:p>
          <a:p>
            <a:pPr defTabSz="609630"/>
            <a:endParaRPr sz="1467" kern="0">
              <a:solidFill>
                <a:sysClr val="windowText" lastClr="000000"/>
              </a:solidFill>
              <a:latin typeface="Trebuchet MS"/>
              <a:cs typeface="Trebuchet MS"/>
            </a:endParaRPr>
          </a:p>
          <a:p>
            <a:pPr defTabSz="609630">
              <a:spcBef>
                <a:spcPts val="953"/>
              </a:spcBef>
            </a:pPr>
            <a:endParaRPr sz="1467" kern="0">
              <a:solidFill>
                <a:sysClr val="windowText" lastClr="000000"/>
              </a:solidFill>
              <a:latin typeface="Trebuchet MS"/>
              <a:cs typeface="Trebuchet MS"/>
            </a:endParaRPr>
          </a:p>
          <a:p>
            <a:pPr marL="46146" marR="9736" defTabSz="609630">
              <a:lnSpc>
                <a:spcPct val="112500"/>
              </a:lnSpc>
              <a:tabLst>
                <a:tab pos="758228" algn="l"/>
                <a:tab pos="1361085" algn="l"/>
                <a:tab pos="1817461" algn="l"/>
                <a:tab pos="2081634" algn="l"/>
                <a:tab pos="2447412" algn="l"/>
                <a:tab pos="3456689" algn="l"/>
                <a:tab pos="3616294" algn="l"/>
                <a:tab pos="4370712" algn="l"/>
                <a:tab pos="4449878" algn="l"/>
                <a:tab pos="5218691" algn="l"/>
                <a:tab pos="5293201" algn="l"/>
                <a:tab pos="6051853" algn="l"/>
                <a:tab pos="6865540" algn="l"/>
                <a:tab pos="7060283" algn="l"/>
                <a:tab pos="7348587" algn="l"/>
                <a:tab pos="8271924" algn="l"/>
                <a:tab pos="8381996" algn="l"/>
                <a:tab pos="8637702" algn="l"/>
                <a:tab pos="9203303" algn="l"/>
                <a:tab pos="9385346" algn="l"/>
                <a:tab pos="9643169" algn="l"/>
                <a:tab pos="9937824" algn="l"/>
                <a:tab pos="10311222" algn="l"/>
                <a:tab pos="10967844" algn="l"/>
                <a:tab pos="11171055" algn="l"/>
              </a:tabLst>
            </a:pPr>
            <a:r>
              <a:rPr sz="1667" kern="0" spc="180" dirty="0">
                <a:solidFill>
                  <a:sysClr val="windowText" lastClr="000000"/>
                </a:solidFill>
                <a:latin typeface="Trebuchet MS"/>
                <a:cs typeface="Trebuchet MS"/>
              </a:rPr>
              <a:t>Asimismo,</a:t>
            </a:r>
            <a:r>
              <a:rPr sz="1667" kern="0" dirty="0">
                <a:solidFill>
                  <a:sysClr val="windowText" lastClr="000000"/>
                </a:solidFill>
                <a:latin typeface="Trebuchet MS"/>
                <a:cs typeface="Trebuchet MS"/>
              </a:rPr>
              <a:t>	</a:t>
            </a:r>
            <a:r>
              <a:rPr sz="1667" kern="0" spc="140" dirty="0">
                <a:solidFill>
                  <a:sysClr val="windowText" lastClr="000000"/>
                </a:solidFill>
                <a:latin typeface="Trebuchet MS"/>
                <a:cs typeface="Trebuchet MS"/>
              </a:rPr>
              <a:t>los</a:t>
            </a:r>
            <a:r>
              <a:rPr sz="1667" kern="0" dirty="0">
                <a:solidFill>
                  <a:sysClr val="windowText" lastClr="000000"/>
                </a:solidFill>
                <a:latin typeface="Trebuchet MS"/>
                <a:cs typeface="Trebuchet MS"/>
              </a:rPr>
              <a:t>	</a:t>
            </a:r>
            <a:r>
              <a:rPr sz="1667" kern="0" spc="193" dirty="0">
                <a:solidFill>
                  <a:sysClr val="windowText" lastClr="000000"/>
                </a:solidFill>
                <a:latin typeface="Trebuchet MS"/>
                <a:cs typeface="Trebuchet MS"/>
              </a:rPr>
              <a:t>empleadores</a:t>
            </a:r>
            <a:r>
              <a:rPr sz="1667" kern="0" dirty="0">
                <a:solidFill>
                  <a:sysClr val="windowText" lastClr="000000"/>
                </a:solidFill>
                <a:latin typeface="Trebuchet MS"/>
                <a:cs typeface="Trebuchet MS"/>
              </a:rPr>
              <a:t>	</a:t>
            </a:r>
            <a:r>
              <a:rPr sz="1667" kern="0" spc="197" dirty="0">
                <a:solidFill>
                  <a:sysClr val="windowText" lastClr="000000"/>
                </a:solidFill>
                <a:latin typeface="Trebuchet MS"/>
                <a:cs typeface="Trebuchet MS"/>
              </a:rPr>
              <a:t>pueden</a:t>
            </a:r>
            <a:r>
              <a:rPr sz="1667" kern="0" dirty="0">
                <a:solidFill>
                  <a:sysClr val="windowText" lastClr="000000"/>
                </a:solidFill>
                <a:latin typeface="Trebuchet MS"/>
                <a:cs typeface="Trebuchet MS"/>
              </a:rPr>
              <a:t>		</a:t>
            </a:r>
            <a:r>
              <a:rPr sz="1667" kern="0" spc="153" dirty="0">
                <a:solidFill>
                  <a:sysClr val="windowText" lastClr="000000"/>
                </a:solidFill>
                <a:latin typeface="Trebuchet MS"/>
                <a:cs typeface="Trebuchet MS"/>
              </a:rPr>
              <a:t>hacer</a:t>
            </a:r>
            <a:r>
              <a:rPr sz="1667" kern="0" dirty="0">
                <a:solidFill>
                  <a:sysClr val="windowText" lastClr="000000"/>
                </a:solidFill>
                <a:latin typeface="Trebuchet MS"/>
                <a:cs typeface="Trebuchet MS"/>
              </a:rPr>
              <a:t>	</a:t>
            </a:r>
            <a:r>
              <a:rPr sz="1667" kern="0" spc="180" dirty="0">
                <a:solidFill>
                  <a:sysClr val="windowText" lastClr="000000"/>
                </a:solidFill>
                <a:latin typeface="Trebuchet MS"/>
                <a:cs typeface="Trebuchet MS"/>
              </a:rPr>
              <a:t>aportaciones</a:t>
            </a:r>
            <a:r>
              <a:rPr sz="1667" kern="0" dirty="0">
                <a:solidFill>
                  <a:sysClr val="windowText" lastClr="000000"/>
                </a:solidFill>
                <a:latin typeface="Trebuchet MS"/>
                <a:cs typeface="Trebuchet MS"/>
              </a:rPr>
              <a:t>	</a:t>
            </a:r>
            <a:r>
              <a:rPr sz="1667" kern="0" spc="147" dirty="0">
                <a:solidFill>
                  <a:sysClr val="windowText" lastClr="000000"/>
                </a:solidFill>
                <a:latin typeface="Trebuchet MS"/>
                <a:cs typeface="Trebuchet MS"/>
              </a:rPr>
              <a:t>adicionales,</a:t>
            </a:r>
            <a:r>
              <a:rPr sz="1667" kern="0" dirty="0">
                <a:solidFill>
                  <a:sysClr val="windowText" lastClr="000000"/>
                </a:solidFill>
                <a:latin typeface="Trebuchet MS"/>
                <a:cs typeface="Trebuchet MS"/>
              </a:rPr>
              <a:t>		</a:t>
            </a:r>
            <a:r>
              <a:rPr sz="1667" kern="0" spc="217" dirty="0">
                <a:solidFill>
                  <a:sysClr val="windowText" lastClr="000000"/>
                </a:solidFill>
                <a:latin typeface="Trebuchet MS"/>
                <a:cs typeface="Trebuchet MS"/>
              </a:rPr>
              <a:t>mismas</a:t>
            </a:r>
            <a:r>
              <a:rPr sz="1667" kern="0" dirty="0">
                <a:solidFill>
                  <a:sysClr val="windowText" lastClr="000000"/>
                </a:solidFill>
                <a:latin typeface="Trebuchet MS"/>
                <a:cs typeface="Trebuchet MS"/>
              </a:rPr>
              <a:t>	</a:t>
            </a:r>
            <a:r>
              <a:rPr sz="1667" kern="0" spc="160" dirty="0">
                <a:solidFill>
                  <a:sysClr val="windowText" lastClr="000000"/>
                </a:solidFill>
                <a:latin typeface="Trebuchet MS"/>
                <a:cs typeface="Trebuchet MS"/>
              </a:rPr>
              <a:t>que</a:t>
            </a:r>
            <a:r>
              <a:rPr sz="1667" kern="0" dirty="0">
                <a:solidFill>
                  <a:sysClr val="windowText" lastClr="000000"/>
                </a:solidFill>
                <a:latin typeface="Trebuchet MS"/>
                <a:cs typeface="Trebuchet MS"/>
              </a:rPr>
              <a:t>	</a:t>
            </a:r>
            <a:r>
              <a:rPr sz="1667" kern="0" spc="127" dirty="0">
                <a:solidFill>
                  <a:sysClr val="windowText" lastClr="000000"/>
                </a:solidFill>
                <a:latin typeface="Trebuchet MS"/>
                <a:cs typeface="Trebuchet MS"/>
              </a:rPr>
              <a:t>se</a:t>
            </a:r>
            <a:r>
              <a:rPr sz="1667" kern="0" dirty="0">
                <a:solidFill>
                  <a:sysClr val="windowText" lastClr="000000"/>
                </a:solidFill>
                <a:latin typeface="Trebuchet MS"/>
                <a:cs typeface="Trebuchet MS"/>
              </a:rPr>
              <a:t>	</a:t>
            </a:r>
            <a:r>
              <a:rPr sz="1667" kern="0" spc="183" dirty="0">
                <a:solidFill>
                  <a:sysClr val="windowText" lastClr="000000"/>
                </a:solidFill>
                <a:latin typeface="Trebuchet MS"/>
                <a:cs typeface="Trebuchet MS"/>
              </a:rPr>
              <a:t>entenderán </a:t>
            </a:r>
            <a:r>
              <a:rPr sz="1667" kern="0" spc="193" dirty="0">
                <a:solidFill>
                  <a:sysClr val="windowText" lastClr="000000"/>
                </a:solidFill>
                <a:latin typeface="Trebuchet MS"/>
                <a:cs typeface="Trebuchet MS"/>
              </a:rPr>
              <a:t>como</a:t>
            </a:r>
            <a:r>
              <a:rPr sz="1667" kern="0" dirty="0">
                <a:solidFill>
                  <a:sysClr val="windowText" lastClr="000000"/>
                </a:solidFill>
                <a:latin typeface="Trebuchet MS"/>
                <a:cs typeface="Trebuchet MS"/>
              </a:rPr>
              <a:t>	</a:t>
            </a:r>
            <a:r>
              <a:rPr sz="1667" kern="0" spc="169" dirty="0">
                <a:solidFill>
                  <a:sysClr val="windowText" lastClr="000000"/>
                </a:solidFill>
                <a:latin typeface="Trebuchet MS"/>
                <a:cs typeface="Trebuchet MS"/>
              </a:rPr>
              <a:t>prestación</a:t>
            </a:r>
            <a:r>
              <a:rPr sz="1667" kern="0" dirty="0">
                <a:solidFill>
                  <a:sysClr val="windowText" lastClr="000000"/>
                </a:solidFill>
                <a:latin typeface="Trebuchet MS"/>
                <a:cs typeface="Trebuchet MS"/>
              </a:rPr>
              <a:t>	</a:t>
            </a:r>
            <a:r>
              <a:rPr sz="1667" kern="0" spc="117" dirty="0">
                <a:solidFill>
                  <a:sysClr val="windowText" lastClr="000000"/>
                </a:solidFill>
                <a:latin typeface="Trebuchet MS"/>
                <a:cs typeface="Trebuchet MS"/>
              </a:rPr>
              <a:t>de</a:t>
            </a:r>
            <a:r>
              <a:rPr sz="1667" kern="0"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previsión</a:t>
            </a:r>
            <a:r>
              <a:rPr sz="1667" kern="0" dirty="0">
                <a:solidFill>
                  <a:sysClr val="windowText" lastClr="000000"/>
                </a:solidFill>
                <a:latin typeface="Trebuchet MS"/>
                <a:cs typeface="Trebuchet MS"/>
              </a:rPr>
              <a:t>	</a:t>
            </a:r>
            <a:r>
              <a:rPr sz="1667" kern="0" spc="143" dirty="0">
                <a:solidFill>
                  <a:sysClr val="windowText" lastClr="000000"/>
                </a:solidFill>
                <a:latin typeface="Trebuchet MS"/>
                <a:cs typeface="Trebuchet MS"/>
              </a:rPr>
              <a:t>social</a:t>
            </a:r>
            <a:r>
              <a:rPr sz="1667" kern="0" dirty="0">
                <a:solidFill>
                  <a:sysClr val="windowText" lastClr="000000"/>
                </a:solidFill>
                <a:latin typeface="Trebuchet MS"/>
                <a:cs typeface="Trebuchet MS"/>
              </a:rPr>
              <a:t>	</a:t>
            </a:r>
            <a:r>
              <a:rPr sz="1667" kern="0" spc="200" dirty="0">
                <a:solidFill>
                  <a:sysClr val="windowText" lastClr="000000"/>
                </a:solidFill>
                <a:latin typeface="Trebuchet MS"/>
                <a:cs typeface="Trebuchet MS"/>
              </a:rPr>
              <a:t>porque</a:t>
            </a:r>
            <a:r>
              <a:rPr sz="1667" kern="0" dirty="0">
                <a:solidFill>
                  <a:sysClr val="windowText" lastClr="000000"/>
                </a:solidFill>
                <a:latin typeface="Trebuchet MS"/>
                <a:cs typeface="Trebuchet MS"/>
              </a:rPr>
              <a:t>		</a:t>
            </a:r>
            <a:r>
              <a:rPr sz="1667" kern="0" spc="187" dirty="0">
                <a:solidFill>
                  <a:sysClr val="windowText" lastClr="000000"/>
                </a:solidFill>
                <a:latin typeface="Trebuchet MS"/>
                <a:cs typeface="Trebuchet MS"/>
              </a:rPr>
              <a:t>busca</a:t>
            </a:r>
            <a:r>
              <a:rPr sz="1667" kern="0" dirty="0">
                <a:solidFill>
                  <a:sysClr val="windowText" lastClr="000000"/>
                </a:solidFill>
                <a:latin typeface="Trebuchet MS"/>
                <a:cs typeface="Trebuchet MS"/>
              </a:rPr>
              <a:t>	</a:t>
            </a:r>
            <a:r>
              <a:rPr sz="1667" kern="0" spc="157" dirty="0">
                <a:solidFill>
                  <a:sysClr val="windowText" lastClr="000000"/>
                </a:solidFill>
                <a:latin typeface="Trebuchet MS"/>
                <a:cs typeface="Trebuchet MS"/>
              </a:rPr>
              <a:t>mejorar</a:t>
            </a:r>
            <a:r>
              <a:rPr sz="1667" kern="0" dirty="0">
                <a:solidFill>
                  <a:sysClr val="windowText" lastClr="000000"/>
                </a:solidFill>
                <a:latin typeface="Trebuchet MS"/>
                <a:cs typeface="Trebuchet MS"/>
              </a:rPr>
              <a:t>	</a:t>
            </a:r>
            <a:r>
              <a:rPr sz="1667" kern="0" spc="50" dirty="0">
                <a:solidFill>
                  <a:sysClr val="windowText" lastClr="000000"/>
                </a:solidFill>
                <a:latin typeface="Trebuchet MS"/>
                <a:cs typeface="Trebuchet MS"/>
              </a:rPr>
              <a:t>la</a:t>
            </a:r>
            <a:r>
              <a:rPr sz="1667" kern="0" dirty="0">
                <a:solidFill>
                  <a:sysClr val="windowText" lastClr="000000"/>
                </a:solidFill>
                <a:latin typeface="Trebuchet MS"/>
                <a:cs typeface="Trebuchet MS"/>
              </a:rPr>
              <a:t>	</a:t>
            </a:r>
            <a:r>
              <a:rPr sz="1667" kern="0" spc="147" dirty="0">
                <a:solidFill>
                  <a:sysClr val="windowText" lastClr="000000"/>
                </a:solidFill>
                <a:latin typeface="Trebuchet MS"/>
                <a:cs typeface="Trebuchet MS"/>
              </a:rPr>
              <a:t>calidad</a:t>
            </a:r>
            <a:r>
              <a:rPr sz="1667" kern="0" dirty="0">
                <a:solidFill>
                  <a:sysClr val="windowText" lastClr="000000"/>
                </a:solidFill>
                <a:latin typeface="Trebuchet MS"/>
                <a:cs typeface="Trebuchet MS"/>
              </a:rPr>
              <a:t>	</a:t>
            </a:r>
            <a:r>
              <a:rPr sz="1667" kern="0" spc="117" dirty="0">
                <a:solidFill>
                  <a:sysClr val="windowText" lastClr="000000"/>
                </a:solidFill>
                <a:latin typeface="Trebuchet MS"/>
                <a:cs typeface="Trebuchet MS"/>
              </a:rPr>
              <a:t>de</a:t>
            </a:r>
            <a:r>
              <a:rPr sz="1667" kern="0" dirty="0">
                <a:solidFill>
                  <a:sysClr val="windowText" lastClr="000000"/>
                </a:solidFill>
                <a:latin typeface="Trebuchet MS"/>
                <a:cs typeface="Trebuchet MS"/>
              </a:rPr>
              <a:t>	</a:t>
            </a:r>
            <a:r>
              <a:rPr sz="1667" kern="0" spc="130" dirty="0">
                <a:solidFill>
                  <a:sysClr val="windowText" lastClr="000000"/>
                </a:solidFill>
                <a:latin typeface="Trebuchet MS"/>
                <a:cs typeface="Trebuchet MS"/>
              </a:rPr>
              <a:t>vida</a:t>
            </a:r>
            <a:r>
              <a:rPr sz="1667" kern="0" dirty="0">
                <a:solidFill>
                  <a:sysClr val="windowText" lastClr="000000"/>
                </a:solidFill>
                <a:latin typeface="Trebuchet MS"/>
                <a:cs typeface="Trebuchet MS"/>
              </a:rPr>
              <a:t>	</a:t>
            </a:r>
            <a:r>
              <a:rPr sz="1667" kern="0" spc="100" dirty="0">
                <a:solidFill>
                  <a:sysClr val="windowText" lastClr="000000"/>
                </a:solidFill>
                <a:latin typeface="Trebuchet MS"/>
                <a:cs typeface="Trebuchet MS"/>
              </a:rPr>
              <a:t>del</a:t>
            </a:r>
            <a:r>
              <a:rPr sz="1667" kern="0" dirty="0">
                <a:solidFill>
                  <a:sysClr val="windowText" lastClr="000000"/>
                </a:solidFill>
                <a:latin typeface="Trebuchet MS"/>
                <a:cs typeface="Trebuchet MS"/>
              </a:rPr>
              <a:t>	</a:t>
            </a:r>
            <a:r>
              <a:rPr sz="1667" kern="0" spc="157" dirty="0">
                <a:solidFill>
                  <a:sysClr val="windowText" lastClr="000000"/>
                </a:solidFill>
                <a:latin typeface="Trebuchet MS"/>
                <a:cs typeface="Trebuchet MS"/>
              </a:rPr>
              <a:t>trabajador</a:t>
            </a:r>
            <a:r>
              <a:rPr sz="1667" kern="0" dirty="0">
                <a:solidFill>
                  <a:sysClr val="windowText" lastClr="000000"/>
                </a:solidFill>
                <a:latin typeface="Trebuchet MS"/>
                <a:cs typeface="Trebuchet MS"/>
              </a:rPr>
              <a:t>	</a:t>
            </a:r>
            <a:r>
              <a:rPr sz="1667" kern="0" spc="-33" dirty="0">
                <a:solidFill>
                  <a:sysClr val="windowText" lastClr="000000"/>
                </a:solidFill>
                <a:latin typeface="Trebuchet MS"/>
                <a:cs typeface="Trebuchet MS"/>
              </a:rPr>
              <a:t>y</a:t>
            </a:r>
            <a:r>
              <a:rPr sz="1667" kern="0" dirty="0">
                <a:solidFill>
                  <a:sysClr val="windowText" lastClr="000000"/>
                </a:solidFill>
                <a:latin typeface="Trebuchet MS"/>
                <a:cs typeface="Trebuchet MS"/>
              </a:rPr>
              <a:t>	</a:t>
            </a:r>
            <a:r>
              <a:rPr sz="1667" kern="0" spc="200" dirty="0">
                <a:solidFill>
                  <a:sysClr val="windowText" lastClr="000000"/>
                </a:solidFill>
                <a:latin typeface="Trebuchet MS"/>
                <a:cs typeface="Trebuchet MS"/>
              </a:rPr>
              <a:t>sus </a:t>
            </a:r>
            <a:r>
              <a:rPr sz="1667" kern="0" spc="136" dirty="0">
                <a:solidFill>
                  <a:sysClr val="windowText" lastClr="000000"/>
                </a:solidFill>
                <a:latin typeface="Trebuchet MS"/>
                <a:cs typeface="Trebuchet MS"/>
              </a:rPr>
              <a:t>familiares.</a:t>
            </a:r>
            <a:endParaRPr sz="1667" kern="0">
              <a:solidFill>
                <a:sysClr val="windowText" lastClr="000000"/>
              </a:solidFill>
              <a:latin typeface="Trebuchet MS"/>
              <a:cs typeface="Trebuchet MS"/>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1187450"/>
            <a:chOff x="0" y="723664"/>
            <a:chExt cx="18288000" cy="178117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08431" y="902208"/>
              <a:ext cx="16425671" cy="1319783"/>
            </a:xfrm>
            <a:prstGeom prst="rect">
              <a:avLst/>
            </a:prstGeom>
          </p:spPr>
        </p:pic>
      </p:grpSp>
      <p:sp>
        <p:nvSpPr>
          <p:cNvPr id="5" name="object 5"/>
          <p:cNvSpPr txBox="1"/>
          <p:nvPr/>
        </p:nvSpPr>
        <p:spPr>
          <a:xfrm>
            <a:off x="247547" y="1764294"/>
            <a:ext cx="11407987" cy="3421472"/>
          </a:xfrm>
          <a:prstGeom prst="rect">
            <a:avLst/>
          </a:prstGeom>
        </p:spPr>
        <p:txBody>
          <a:bodyPr vert="horz" wrap="square" lIns="0" tIns="8467" rIns="0" bIns="0" rtlCol="0">
            <a:spAutoFit/>
          </a:bodyPr>
          <a:lstStyle/>
          <a:p>
            <a:pPr marL="93138" defTabSz="609630">
              <a:spcBef>
                <a:spcPts val="67"/>
              </a:spcBef>
            </a:pPr>
            <a:r>
              <a:rPr sz="1667" kern="0" spc="33" dirty="0">
                <a:solidFill>
                  <a:sysClr val="windowText" lastClr="000000"/>
                </a:solidFill>
                <a:latin typeface="Arial Black"/>
                <a:cs typeface="Arial Black"/>
              </a:rPr>
              <a:t>Clasificación</a:t>
            </a:r>
            <a:r>
              <a:rPr sz="1667" kern="0" spc="190" dirty="0">
                <a:solidFill>
                  <a:sysClr val="windowText" lastClr="000000"/>
                </a:solidFill>
                <a:latin typeface="Arial Black"/>
                <a:cs typeface="Arial Black"/>
              </a:rPr>
              <a:t> </a:t>
            </a:r>
            <a:r>
              <a:rPr sz="1667" kern="0" dirty="0">
                <a:solidFill>
                  <a:sysClr val="windowText" lastClr="000000"/>
                </a:solidFill>
                <a:latin typeface="Arial Black"/>
                <a:cs typeface="Arial Black"/>
              </a:rPr>
              <a:t>de</a:t>
            </a:r>
            <a:r>
              <a:rPr sz="1667" kern="0" spc="190" dirty="0">
                <a:solidFill>
                  <a:sysClr val="windowText" lastClr="000000"/>
                </a:solidFill>
                <a:latin typeface="Arial Black"/>
                <a:cs typeface="Arial Black"/>
              </a:rPr>
              <a:t> </a:t>
            </a:r>
            <a:r>
              <a:rPr sz="1667" kern="0" dirty="0">
                <a:solidFill>
                  <a:sysClr val="windowText" lastClr="000000"/>
                </a:solidFill>
                <a:latin typeface="Arial Black"/>
                <a:cs typeface="Arial Black"/>
              </a:rPr>
              <a:t>las</a:t>
            </a:r>
            <a:r>
              <a:rPr sz="1667" kern="0" spc="190" dirty="0">
                <a:solidFill>
                  <a:sysClr val="windowText" lastClr="000000"/>
                </a:solidFill>
                <a:latin typeface="Arial Black"/>
                <a:cs typeface="Arial Black"/>
              </a:rPr>
              <a:t> </a:t>
            </a:r>
            <a:r>
              <a:rPr sz="1667" kern="0" spc="47" dirty="0">
                <a:solidFill>
                  <a:sysClr val="windowText" lastClr="000000"/>
                </a:solidFill>
                <a:latin typeface="Arial Black"/>
                <a:cs typeface="Arial Black"/>
              </a:rPr>
              <a:t>aportaciones</a:t>
            </a:r>
            <a:endParaRPr sz="1667" kern="0">
              <a:solidFill>
                <a:sysClr val="windowText" lastClr="000000"/>
              </a:solidFill>
              <a:latin typeface="Arial Black"/>
              <a:cs typeface="Arial Black"/>
            </a:endParaRPr>
          </a:p>
          <a:p>
            <a:pPr defTabSz="609630">
              <a:spcBef>
                <a:spcPts val="1027"/>
              </a:spcBef>
            </a:pPr>
            <a:endParaRPr sz="1667" kern="0">
              <a:solidFill>
                <a:sysClr val="windowText" lastClr="000000"/>
              </a:solidFill>
              <a:latin typeface="Arial Black"/>
              <a:cs typeface="Arial Black"/>
            </a:endParaRPr>
          </a:p>
          <a:p>
            <a:pPr marL="8467" marR="769658" defTabSz="609630">
              <a:lnSpc>
                <a:spcPct val="113599"/>
              </a:lnSpc>
              <a:tabLst>
                <a:tab pos="703615" algn="l"/>
                <a:tab pos="958051" algn="l"/>
                <a:tab pos="1112152" algn="l"/>
                <a:tab pos="1366588" algn="l"/>
                <a:tab pos="1885621" algn="l"/>
                <a:tab pos="2201867" algn="l"/>
                <a:tab pos="2523616" algn="l"/>
                <a:tab pos="2777629" algn="l"/>
                <a:tab pos="3348734" algn="l"/>
                <a:tab pos="3603594" algn="l"/>
                <a:tab pos="3725096" algn="l"/>
                <a:tab pos="3913489" algn="l"/>
                <a:tab pos="4621761" algn="l"/>
                <a:tab pos="4678067" algn="l"/>
                <a:tab pos="4943510" algn="l"/>
                <a:tab pos="4999817" algn="l"/>
                <a:tab pos="5304209" algn="l"/>
                <a:tab pos="5618338" algn="l"/>
                <a:tab pos="6440069" algn="l"/>
                <a:tab pos="6736840" algn="l"/>
                <a:tab pos="8072100" algn="l"/>
                <a:tab pos="8326960" algn="l"/>
                <a:tab pos="9063173" algn="l"/>
                <a:tab pos="9384923" algn="l"/>
                <a:tab pos="9638511" algn="l"/>
                <a:tab pos="10528826" algn="l"/>
              </a:tabLst>
            </a:pPr>
            <a:r>
              <a:rPr sz="1467" kern="0" spc="180" dirty="0">
                <a:solidFill>
                  <a:sysClr val="windowText" lastClr="000000"/>
                </a:solidFill>
                <a:latin typeface="Trebuchet MS"/>
                <a:cs typeface="Trebuchet MS"/>
              </a:rPr>
              <a:t>Según</a:t>
            </a:r>
            <a:r>
              <a:rPr sz="1467" kern="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numeral</a:t>
            </a:r>
            <a:r>
              <a:rPr sz="1467" kern="0" dirty="0">
                <a:solidFill>
                  <a:sysClr val="windowText" lastClr="000000"/>
                </a:solidFill>
                <a:latin typeface="Trebuchet MS"/>
                <a:cs typeface="Trebuchet MS"/>
              </a:rPr>
              <a:t>	</a:t>
            </a:r>
            <a:r>
              <a:rPr sz="1467" kern="0" spc="123" dirty="0">
                <a:solidFill>
                  <a:sysClr val="windowText" lastClr="000000"/>
                </a:solidFill>
                <a:latin typeface="Trebuchet MS"/>
                <a:cs typeface="Trebuchet MS"/>
              </a:rPr>
              <a:t>79</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la</a:t>
            </a:r>
            <a:r>
              <a:rPr sz="1467" kern="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LSAR</a:t>
            </a:r>
            <a:r>
              <a:rPr sz="1467" kern="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propósito</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estos</a:t>
            </a:r>
            <a:r>
              <a:rPr sz="1467" kern="0" dirty="0">
                <a:solidFill>
                  <a:sysClr val="windowText" lastClr="000000"/>
                </a:solidFill>
                <a:latin typeface="Trebuchet MS"/>
                <a:cs typeface="Trebuchet MS"/>
              </a:rPr>
              <a:t>	</a:t>
            </a:r>
            <a:r>
              <a:rPr sz="1467" kern="0" spc="200" dirty="0">
                <a:solidFill>
                  <a:sysClr val="windowText" lastClr="000000"/>
                </a:solidFill>
                <a:latin typeface="Trebuchet MS"/>
                <a:cs typeface="Trebuchet MS"/>
              </a:rPr>
              <a:t>abonos</a:t>
            </a:r>
            <a:r>
              <a:rPr sz="1467" kern="0" dirty="0">
                <a:solidFill>
                  <a:sysClr val="windowText" lastClr="000000"/>
                </a:solidFill>
                <a:latin typeface="Trebuchet MS"/>
                <a:cs typeface="Trebuchet MS"/>
              </a:rPr>
              <a:t>	</a:t>
            </a:r>
            <a:r>
              <a:rPr sz="1467" kern="0" spc="113" dirty="0">
                <a:solidFill>
                  <a:sysClr val="windowText" lastClr="000000"/>
                </a:solidFill>
                <a:latin typeface="Trebuchet MS"/>
                <a:cs typeface="Trebuchet MS"/>
              </a:rPr>
              <a:t>es</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incrementar</a:t>
            </a:r>
            <a:r>
              <a:rPr sz="1467" kern="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monto</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la</a:t>
            </a:r>
            <a:r>
              <a:rPr sz="1467" kern="0" dirty="0">
                <a:solidFill>
                  <a:sysClr val="windowText" lastClr="000000"/>
                </a:solidFill>
                <a:latin typeface="Trebuchet MS"/>
                <a:cs typeface="Trebuchet MS"/>
              </a:rPr>
              <a:t>	</a:t>
            </a:r>
            <a:r>
              <a:rPr sz="1467" kern="0" spc="180" dirty="0">
                <a:solidFill>
                  <a:sysClr val="windowText" lastClr="000000"/>
                </a:solidFill>
                <a:latin typeface="Trebuchet MS"/>
                <a:cs typeface="Trebuchet MS"/>
              </a:rPr>
              <a:t>pensión</a:t>
            </a:r>
            <a:r>
              <a:rPr sz="1467" kern="0" dirty="0">
                <a:solidFill>
                  <a:sysClr val="windowText" lastClr="000000"/>
                </a:solidFill>
                <a:latin typeface="Trebuchet MS"/>
                <a:cs typeface="Trebuchet MS"/>
              </a:rPr>
              <a:t>	</a:t>
            </a:r>
            <a:r>
              <a:rPr sz="1467" kern="0" spc="-33" dirty="0">
                <a:solidFill>
                  <a:sysClr val="windowText" lastClr="000000"/>
                </a:solidFill>
                <a:latin typeface="Trebuchet MS"/>
                <a:cs typeface="Trebuchet MS"/>
              </a:rPr>
              <a:t>e </a:t>
            </a:r>
            <a:r>
              <a:rPr sz="1467" kern="0" spc="130" dirty="0">
                <a:solidFill>
                  <a:sysClr val="windowText" lastClr="000000"/>
                </a:solidFill>
                <a:latin typeface="Trebuchet MS"/>
                <a:cs typeface="Trebuchet MS"/>
              </a:rPr>
              <a:t>incentivar</a:t>
            </a:r>
            <a:r>
              <a:rPr sz="1467" kern="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ahorro,</a:t>
            </a:r>
            <a:r>
              <a:rPr sz="1467" kern="0"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fomentándolo</a:t>
            </a:r>
            <a:r>
              <a:rPr sz="1467" kern="0" dirty="0">
                <a:solidFill>
                  <a:sysClr val="windowText" lastClr="000000"/>
                </a:solidFill>
                <a:latin typeface="Trebuchet MS"/>
                <a:cs typeface="Trebuchet MS"/>
              </a:rPr>
              <a:t>	</a:t>
            </a:r>
            <a:r>
              <a:rPr sz="1467" kern="0" spc="10" dirty="0">
                <a:solidFill>
                  <a:sysClr val="windowText" lastClr="000000"/>
                </a:solidFill>
                <a:latin typeface="Trebuchet MS"/>
                <a:cs typeface="Trebuchet MS"/>
              </a:rPr>
              <a:t>a</a:t>
            </a:r>
            <a:r>
              <a:rPr sz="1467" kern="0" dirty="0">
                <a:solidFill>
                  <a:sysClr val="windowText" lastClr="000000"/>
                </a:solidFill>
                <a:latin typeface="Trebuchet MS"/>
                <a:cs typeface="Trebuchet MS"/>
              </a:rPr>
              <a:t>	</a:t>
            </a:r>
            <a:r>
              <a:rPr sz="1467" kern="0" spc="133" dirty="0">
                <a:solidFill>
                  <a:sysClr val="windowText" lastClr="000000"/>
                </a:solidFill>
                <a:latin typeface="Trebuchet MS"/>
                <a:cs typeface="Trebuchet MS"/>
              </a:rPr>
              <a:t>través</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07" dirty="0">
                <a:solidFill>
                  <a:sysClr val="windowText" lastClr="000000"/>
                </a:solidFill>
                <a:latin typeface="Trebuchet MS"/>
                <a:cs typeface="Trebuchet MS"/>
              </a:rPr>
              <a:t>las</a:t>
            </a:r>
            <a:r>
              <a:rPr sz="1467" kern="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aportaciones:</a:t>
            </a:r>
            <a:endParaRPr sz="1467" kern="0">
              <a:solidFill>
                <a:sysClr val="windowText" lastClr="000000"/>
              </a:solidFill>
              <a:latin typeface="Trebuchet MS"/>
              <a:cs typeface="Trebuchet MS"/>
            </a:endParaRPr>
          </a:p>
          <a:p>
            <a:pPr defTabSz="609630">
              <a:spcBef>
                <a:spcPts val="510"/>
              </a:spcBef>
            </a:pPr>
            <a:endParaRPr sz="1467" kern="0">
              <a:solidFill>
                <a:sysClr val="windowText" lastClr="000000"/>
              </a:solidFill>
              <a:latin typeface="Trebuchet MS"/>
              <a:cs typeface="Trebuchet MS"/>
            </a:endParaRPr>
          </a:p>
          <a:p>
            <a:pPr marL="8467" marR="3387" algn="just" defTabSz="609630">
              <a:lnSpc>
                <a:spcPct val="113599"/>
              </a:lnSpc>
            </a:pPr>
            <a:r>
              <a:rPr sz="1467" kern="0" spc="147" dirty="0">
                <a:solidFill>
                  <a:sysClr val="windowText" lastClr="000000"/>
                </a:solidFill>
                <a:latin typeface="Trebuchet MS"/>
                <a:cs typeface="Trebuchet MS"/>
              </a:rPr>
              <a:t>voluntarias.</a:t>
            </a:r>
            <a:r>
              <a:rPr sz="1467" kern="0" spc="297" dirty="0">
                <a:solidFill>
                  <a:sysClr val="windowText" lastClr="000000"/>
                </a:solidFill>
                <a:latin typeface="Trebuchet MS"/>
                <a:cs typeface="Trebuchet MS"/>
              </a:rPr>
              <a:t> </a:t>
            </a:r>
            <a:r>
              <a:rPr sz="1467" kern="0" spc="187" dirty="0">
                <a:solidFill>
                  <a:sysClr val="windowText" lastClr="000000"/>
                </a:solidFill>
                <a:latin typeface="Trebuchet MS"/>
                <a:cs typeface="Trebuchet MS"/>
              </a:rPr>
              <a:t>Depósitos</a:t>
            </a:r>
            <a:r>
              <a:rPr sz="1467" kern="0" spc="297"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adicionales</a:t>
            </a:r>
            <a:r>
              <a:rPr sz="1467" kern="0" spc="297"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297" dirty="0">
                <a:solidFill>
                  <a:sysClr val="windowText" lastClr="000000"/>
                </a:solidFill>
                <a:latin typeface="Trebuchet MS"/>
                <a:cs typeface="Trebuchet MS"/>
              </a:rPr>
              <a:t> </a:t>
            </a:r>
            <a:r>
              <a:rPr sz="1467" kern="0" spc="60" dirty="0">
                <a:solidFill>
                  <a:sysClr val="windowText" lastClr="000000"/>
                </a:solidFill>
                <a:latin typeface="Trebuchet MS"/>
                <a:cs typeface="Trebuchet MS"/>
              </a:rPr>
              <a:t>la</a:t>
            </a:r>
            <a:r>
              <a:rPr sz="1467" kern="0" spc="297"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cuenta</a:t>
            </a:r>
            <a:r>
              <a:rPr sz="1467" kern="0" spc="297"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individual,</a:t>
            </a:r>
            <a:r>
              <a:rPr sz="1467" kern="0" spc="297"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independientes</a:t>
            </a:r>
            <a:r>
              <a:rPr sz="1467" kern="0" spc="297"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297" dirty="0">
                <a:solidFill>
                  <a:sysClr val="windowText" lastClr="000000"/>
                </a:solidFill>
                <a:latin typeface="Trebuchet MS"/>
                <a:cs typeface="Trebuchet MS"/>
              </a:rPr>
              <a:t> </a:t>
            </a:r>
            <a:r>
              <a:rPr sz="1467" kern="0" spc="123" dirty="0">
                <a:solidFill>
                  <a:sysClr val="windowText" lastClr="000000"/>
                </a:solidFill>
                <a:latin typeface="Trebuchet MS"/>
                <a:cs typeface="Trebuchet MS"/>
              </a:rPr>
              <a:t>las</a:t>
            </a:r>
            <a:r>
              <a:rPr sz="1467" kern="0" spc="297"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cuotas</a:t>
            </a:r>
            <a:r>
              <a:rPr sz="1467" kern="0" spc="297" dirty="0">
                <a:solidFill>
                  <a:sysClr val="windowText" lastClr="000000"/>
                </a:solidFill>
                <a:latin typeface="Trebuchet MS"/>
                <a:cs typeface="Trebuchet MS"/>
              </a:rPr>
              <a:t> </a:t>
            </a:r>
            <a:r>
              <a:rPr sz="1467" kern="0" spc="177" dirty="0">
                <a:solidFill>
                  <a:sysClr val="windowText" lastClr="000000"/>
                </a:solidFill>
                <a:latin typeface="Trebuchet MS"/>
                <a:cs typeface="Trebuchet MS"/>
              </a:rPr>
              <a:t>obrero</a:t>
            </a:r>
            <a:r>
              <a:rPr sz="1467" kern="0" spc="297"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patronales,</a:t>
            </a:r>
            <a:r>
              <a:rPr sz="1467" kern="0" spc="297"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así</a:t>
            </a:r>
            <a:r>
              <a:rPr sz="1467" kern="0" spc="-50" dirty="0">
                <a:solidFill>
                  <a:sysClr val="windowText" lastClr="000000"/>
                </a:solidFill>
                <a:latin typeface="Trebuchet MS"/>
                <a:cs typeface="Trebuchet MS"/>
              </a:rPr>
              <a:t> </a:t>
            </a:r>
            <a:r>
              <a:rPr sz="1467" kern="0" spc="187" dirty="0">
                <a:solidFill>
                  <a:sysClr val="windowText" lastClr="000000"/>
                </a:solidFill>
                <a:latin typeface="Trebuchet MS"/>
                <a:cs typeface="Trebuchet MS"/>
              </a:rPr>
              <a:t>como</a:t>
            </a:r>
            <a:r>
              <a:rPr sz="1467" kern="0" spc="297"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los</a:t>
            </a:r>
            <a:r>
              <a:rPr sz="1467" kern="0" spc="297" dirty="0">
                <a:solidFill>
                  <a:sysClr val="windowText" lastClr="000000"/>
                </a:solidFill>
                <a:latin typeface="Trebuchet MS"/>
                <a:cs typeface="Trebuchet MS"/>
              </a:rPr>
              <a:t> </a:t>
            </a:r>
            <a:r>
              <a:rPr sz="1467" kern="0" spc="197" dirty="0">
                <a:solidFill>
                  <a:sysClr val="windowText" lastClr="000000"/>
                </a:solidFill>
                <a:latin typeface="Trebuchet MS"/>
                <a:cs typeface="Trebuchet MS"/>
              </a:rPr>
              <a:t>montos</a:t>
            </a:r>
            <a:r>
              <a:rPr sz="1467" kern="0" spc="297" dirty="0">
                <a:solidFill>
                  <a:sysClr val="windowText" lastClr="000000"/>
                </a:solidFill>
                <a:latin typeface="Trebuchet MS"/>
                <a:cs typeface="Trebuchet MS"/>
              </a:rPr>
              <a:t> </a:t>
            </a:r>
            <a:r>
              <a:rPr sz="1467" kern="0" spc="177" dirty="0">
                <a:solidFill>
                  <a:sysClr val="windowText" lastClr="000000"/>
                </a:solidFill>
                <a:latin typeface="Trebuchet MS"/>
                <a:cs typeface="Trebuchet MS"/>
              </a:rPr>
              <a:t>complementarios</a:t>
            </a:r>
            <a:r>
              <a:rPr sz="1467" kern="0" spc="297" dirty="0">
                <a:solidFill>
                  <a:sysClr val="windowText" lastClr="000000"/>
                </a:solidFill>
                <a:latin typeface="Trebuchet MS"/>
                <a:cs typeface="Trebuchet MS"/>
              </a:rPr>
              <a:t> </a:t>
            </a:r>
            <a:r>
              <a:rPr sz="1467" kern="0" spc="183" dirty="0">
                <a:solidFill>
                  <a:sysClr val="windowText" lastClr="000000"/>
                </a:solidFill>
                <a:latin typeface="Trebuchet MS"/>
                <a:cs typeface="Trebuchet MS"/>
              </a:rPr>
              <a:t>aportados</a:t>
            </a:r>
            <a:r>
              <a:rPr sz="1467" kern="0" spc="297"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por</a:t>
            </a:r>
            <a:r>
              <a:rPr sz="1467" kern="0" spc="297"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los</a:t>
            </a:r>
            <a:r>
              <a:rPr sz="1467" kern="0" spc="297"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patrones</a:t>
            </a:r>
            <a:r>
              <a:rPr sz="1467" kern="0" spc="297" dirty="0">
                <a:solidFill>
                  <a:sysClr val="windowText" lastClr="000000"/>
                </a:solidFill>
                <a:latin typeface="Trebuchet MS"/>
                <a:cs typeface="Trebuchet MS"/>
              </a:rPr>
              <a:t> </a:t>
            </a:r>
            <a:r>
              <a:rPr sz="1467" kern="0" spc="-110" dirty="0">
                <a:solidFill>
                  <a:sysClr val="windowText" lastClr="000000"/>
                </a:solidFill>
                <a:latin typeface="Trebuchet MS"/>
                <a:cs typeface="Trebuchet MS"/>
              </a:rPr>
              <a:t>(</a:t>
            </a:r>
            <a:r>
              <a:rPr sz="1467" kern="0" spc="-300" dirty="0">
                <a:solidFill>
                  <a:sysClr val="windowText" lastClr="000000"/>
                </a:solidFill>
                <a:latin typeface="Trebuchet MS"/>
                <a:cs typeface="Trebuchet MS"/>
              </a:rPr>
              <a:t> </a:t>
            </a:r>
            <a:r>
              <a:rPr sz="1467" kern="0" spc="70" dirty="0">
                <a:solidFill>
                  <a:sysClr val="windowText" lastClr="000000"/>
                </a:solidFill>
                <a:latin typeface="Trebuchet MS"/>
                <a:cs typeface="Trebuchet MS"/>
              </a:rPr>
              <a:t>art.</a:t>
            </a:r>
            <a:r>
              <a:rPr sz="1467" kern="0" spc="297" dirty="0">
                <a:solidFill>
                  <a:sysClr val="windowText" lastClr="000000"/>
                </a:solidFill>
                <a:latin typeface="Trebuchet MS"/>
                <a:cs typeface="Trebuchet MS"/>
              </a:rPr>
              <a:t> </a:t>
            </a:r>
            <a:r>
              <a:rPr sz="1467" kern="0" spc="67" dirty="0">
                <a:solidFill>
                  <a:sysClr val="windowText" lastClr="000000"/>
                </a:solidFill>
                <a:latin typeface="Trebuchet MS"/>
                <a:cs typeface="Trebuchet MS"/>
              </a:rPr>
              <a:t>1</a:t>
            </a:r>
            <a:r>
              <a:rPr sz="1467" kern="0" spc="-300" dirty="0">
                <a:solidFill>
                  <a:sysClr val="windowText" lastClr="000000"/>
                </a:solidFill>
                <a:latin typeface="Trebuchet MS"/>
                <a:cs typeface="Trebuchet MS"/>
              </a:rPr>
              <a:t> </a:t>
            </a:r>
            <a:r>
              <a:rPr sz="1467" kern="0" spc="17" dirty="0">
                <a:solidFill>
                  <a:sysClr val="windowText" lastClr="000000"/>
                </a:solidFill>
                <a:latin typeface="Trebuchet MS"/>
                <a:cs typeface="Trebuchet MS"/>
              </a:rPr>
              <a:t>o.,</a:t>
            </a:r>
            <a:r>
              <a:rPr sz="1467" kern="0" spc="297" dirty="0">
                <a:solidFill>
                  <a:sysClr val="windowText" lastClr="000000"/>
                </a:solidFill>
                <a:latin typeface="Trebuchet MS"/>
                <a:cs typeface="Trebuchet MS"/>
              </a:rPr>
              <a:t> </a:t>
            </a:r>
            <a:r>
              <a:rPr sz="1467" kern="0" spc="87" dirty="0">
                <a:solidFill>
                  <a:sysClr val="windowText" lastClr="000000"/>
                </a:solidFill>
                <a:latin typeface="Trebuchet MS"/>
                <a:cs typeface="Trebuchet MS"/>
              </a:rPr>
              <a:t>fracc.</a:t>
            </a:r>
            <a:r>
              <a:rPr sz="1467" kern="0" spc="297"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XV,</a:t>
            </a:r>
            <a:r>
              <a:rPr sz="1467" kern="0" spc="297" dirty="0">
                <a:solidFill>
                  <a:sysClr val="windowText" lastClr="000000"/>
                </a:solidFill>
                <a:latin typeface="Trebuchet MS"/>
                <a:cs typeface="Trebuchet MS"/>
              </a:rPr>
              <a:t> </a:t>
            </a:r>
            <a:r>
              <a:rPr sz="1467" kern="0" spc="187" dirty="0">
                <a:solidFill>
                  <a:sysClr val="windowText" lastClr="000000"/>
                </a:solidFill>
                <a:latin typeface="Trebuchet MS"/>
                <a:cs typeface="Trebuchet MS"/>
              </a:rPr>
              <a:t>Disposiciones</a:t>
            </a:r>
            <a:r>
              <a:rPr sz="1467" kern="0" spc="297"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97"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carácter</a:t>
            </a:r>
            <a:r>
              <a:rPr sz="1467" kern="0" spc="2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general</a:t>
            </a:r>
            <a:r>
              <a:rPr sz="1467" kern="0" spc="223"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en</a:t>
            </a:r>
            <a:r>
              <a:rPr sz="1467" kern="0" spc="223"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materia</a:t>
            </a:r>
            <a:r>
              <a:rPr sz="1467" kern="0" spc="223"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23" dirty="0">
                <a:solidFill>
                  <a:sysClr val="windowText" lastClr="000000"/>
                </a:solidFill>
                <a:latin typeface="Trebuchet MS"/>
                <a:cs typeface="Trebuchet MS"/>
              </a:rPr>
              <a:t> </a:t>
            </a:r>
            <a:r>
              <a:rPr sz="1467" kern="0" spc="177" dirty="0">
                <a:solidFill>
                  <a:sysClr val="windowText" lastClr="000000"/>
                </a:solidFill>
                <a:latin typeface="Trebuchet MS"/>
                <a:cs typeface="Trebuchet MS"/>
              </a:rPr>
              <a:t>operaciones</a:t>
            </a:r>
            <a:r>
              <a:rPr sz="1467" kern="0" spc="223"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22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los</a:t>
            </a:r>
            <a:r>
              <a:rPr sz="1467" kern="0" spc="223" dirty="0">
                <a:solidFill>
                  <a:sysClr val="windowText" lastClr="000000"/>
                </a:solidFill>
                <a:latin typeface="Trebuchet MS"/>
                <a:cs typeface="Trebuchet MS"/>
              </a:rPr>
              <a:t> </a:t>
            </a:r>
            <a:r>
              <a:rPr sz="1467" kern="0" spc="190" dirty="0">
                <a:solidFill>
                  <a:sysClr val="windowText" lastClr="000000"/>
                </a:solidFill>
                <a:latin typeface="Trebuchet MS"/>
                <a:cs typeface="Trebuchet MS"/>
              </a:rPr>
              <a:t>usuarios</a:t>
            </a:r>
            <a:r>
              <a:rPr sz="1467" kern="0" spc="223"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2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los</a:t>
            </a:r>
            <a:r>
              <a:rPr sz="1467" kern="0" spc="223"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Sistemas</a:t>
            </a:r>
            <a:r>
              <a:rPr sz="1467" kern="0" spc="223"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23" dirty="0">
                <a:solidFill>
                  <a:sysClr val="windowText" lastClr="000000"/>
                </a:solidFill>
                <a:latin typeface="Trebuchet MS"/>
                <a:cs typeface="Trebuchet MS"/>
              </a:rPr>
              <a:t> </a:t>
            </a:r>
            <a:r>
              <a:rPr sz="1467" kern="0" spc="187" dirty="0">
                <a:solidFill>
                  <a:sysClr val="windowText" lastClr="000000"/>
                </a:solidFill>
                <a:latin typeface="Trebuchet MS"/>
                <a:cs typeface="Trebuchet MS"/>
              </a:rPr>
              <a:t>Ahorro</a:t>
            </a:r>
            <a:r>
              <a:rPr sz="1467" kern="0" spc="223"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para</a:t>
            </a:r>
            <a:r>
              <a:rPr sz="1467" kern="0" spc="223"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223" dirty="0">
                <a:solidFill>
                  <a:sysClr val="windowText" lastClr="000000"/>
                </a:solidFill>
                <a:latin typeface="Trebuchet MS"/>
                <a:cs typeface="Trebuchet MS"/>
              </a:rPr>
              <a:t> </a:t>
            </a:r>
            <a:r>
              <a:rPr sz="1467" kern="0" spc="97" dirty="0">
                <a:solidFill>
                  <a:sysClr val="windowText" lastClr="000000"/>
                </a:solidFill>
                <a:latin typeface="Trebuchet MS"/>
                <a:cs typeface="Trebuchet MS"/>
              </a:rPr>
              <a:t>Retiro),</a:t>
            </a:r>
            <a:r>
              <a:rPr sz="1467" kern="0" spc="223" dirty="0">
                <a:solidFill>
                  <a:sysClr val="windowText" lastClr="000000"/>
                </a:solidFill>
                <a:latin typeface="Trebuchet MS"/>
                <a:cs typeface="Trebuchet MS"/>
              </a:rPr>
              <a:t> </a:t>
            </a:r>
            <a:r>
              <a:rPr sz="1467" kern="0" spc="7" dirty="0">
                <a:solidFill>
                  <a:sysClr val="windowText" lastClr="000000"/>
                </a:solidFill>
                <a:latin typeface="Trebuchet MS"/>
                <a:cs typeface="Trebuchet MS"/>
              </a:rPr>
              <a:t>y</a:t>
            </a:r>
            <a:endParaRPr sz="1467" kern="0">
              <a:solidFill>
                <a:sysClr val="windowText" lastClr="000000"/>
              </a:solidFill>
              <a:latin typeface="Trebuchet MS"/>
              <a:cs typeface="Trebuchet MS"/>
            </a:endParaRPr>
          </a:p>
          <a:p>
            <a:pPr defTabSz="609630">
              <a:spcBef>
                <a:spcPts val="1683"/>
              </a:spcBef>
            </a:pPr>
            <a:endParaRPr sz="1467" kern="0">
              <a:solidFill>
                <a:sysClr val="windowText" lastClr="000000"/>
              </a:solidFill>
              <a:latin typeface="Trebuchet MS"/>
              <a:cs typeface="Trebuchet MS"/>
            </a:endParaRPr>
          </a:p>
          <a:p>
            <a:pPr marL="8467" marR="5080" algn="just" defTabSz="609630">
              <a:lnSpc>
                <a:spcPct val="113599"/>
              </a:lnSpc>
            </a:pPr>
            <a:r>
              <a:rPr sz="1467" kern="0" spc="173" dirty="0">
                <a:solidFill>
                  <a:sysClr val="windowText" lastClr="000000"/>
                </a:solidFill>
                <a:latin typeface="Trebuchet MS"/>
                <a:cs typeface="Trebuchet MS"/>
              </a:rPr>
              <a:t>complementarias</a:t>
            </a:r>
            <a:r>
              <a:rPr sz="1467" kern="0" spc="363"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363" dirty="0">
                <a:solidFill>
                  <a:sysClr val="windowText" lastClr="000000"/>
                </a:solidFill>
                <a:latin typeface="Trebuchet MS"/>
                <a:cs typeface="Trebuchet MS"/>
              </a:rPr>
              <a:t> </a:t>
            </a:r>
            <a:r>
              <a:rPr sz="1467" kern="0" spc="107" dirty="0">
                <a:solidFill>
                  <a:sysClr val="windowText" lastClr="000000"/>
                </a:solidFill>
                <a:latin typeface="Trebuchet MS"/>
                <a:cs typeface="Trebuchet MS"/>
              </a:rPr>
              <a:t>retiro.</a:t>
            </a:r>
            <a:r>
              <a:rPr sz="1467" kern="0" spc="-4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Únicamente</a:t>
            </a:r>
            <a:r>
              <a:rPr sz="1467" kern="0" spc="-37"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se</a:t>
            </a:r>
            <a:r>
              <a:rPr sz="1467" kern="0" spc="363" dirty="0">
                <a:solidFill>
                  <a:sysClr val="windowText" lastClr="000000"/>
                </a:solidFill>
                <a:latin typeface="Trebuchet MS"/>
                <a:cs typeface="Trebuchet MS"/>
              </a:rPr>
              <a:t> </a:t>
            </a:r>
            <a:r>
              <a:rPr sz="1467" kern="0" spc="183" dirty="0">
                <a:solidFill>
                  <a:sysClr val="windowText" lastClr="000000"/>
                </a:solidFill>
                <a:latin typeface="Trebuchet MS"/>
                <a:cs typeface="Trebuchet MS"/>
              </a:rPr>
              <a:t>pueden</a:t>
            </a:r>
            <a:r>
              <a:rPr sz="1467" kern="0" spc="-40"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sustraer</a:t>
            </a:r>
            <a:r>
              <a:rPr sz="1467" kern="0" spc="-37" dirty="0">
                <a:solidFill>
                  <a:sysClr val="windowText" lastClr="000000"/>
                </a:solidFill>
                <a:latin typeface="Trebuchet MS"/>
                <a:cs typeface="Trebuchet MS"/>
              </a:rPr>
              <a:t>  </a:t>
            </a:r>
            <a:r>
              <a:rPr sz="1467" kern="0" spc="183" dirty="0">
                <a:solidFill>
                  <a:sysClr val="windowText" lastClr="000000"/>
                </a:solidFill>
                <a:latin typeface="Trebuchet MS"/>
                <a:cs typeface="Trebuchet MS"/>
              </a:rPr>
              <a:t>cuando</a:t>
            </a:r>
            <a:r>
              <a:rPr sz="1467" kern="0" spc="363"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4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trabajador</a:t>
            </a:r>
            <a:r>
              <a:rPr sz="1467" kern="0" spc="-37"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tenga</a:t>
            </a:r>
            <a:r>
              <a:rPr sz="1467" kern="0" spc="363"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derecho</a:t>
            </a:r>
            <a:r>
              <a:rPr sz="1467" kern="0" spc="-4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a</a:t>
            </a:r>
            <a:r>
              <a:rPr sz="1467" kern="0" spc="-37" dirty="0">
                <a:solidFill>
                  <a:sysClr val="windowText" lastClr="000000"/>
                </a:solidFill>
                <a:latin typeface="Trebuchet MS"/>
                <a:cs typeface="Trebuchet MS"/>
              </a:rPr>
              <a:t>  </a:t>
            </a:r>
            <a:r>
              <a:rPr sz="1467" kern="0" spc="177" dirty="0">
                <a:solidFill>
                  <a:sysClr val="windowText" lastClr="000000"/>
                </a:solidFill>
                <a:latin typeface="Trebuchet MS"/>
                <a:cs typeface="Trebuchet MS"/>
              </a:rPr>
              <a:t>disponer </a:t>
            </a:r>
            <a:r>
              <a:rPr sz="1467" kern="0" spc="120" dirty="0">
                <a:solidFill>
                  <a:sysClr val="windowText" lastClr="000000"/>
                </a:solidFill>
                <a:latin typeface="Trebuchet MS"/>
                <a:cs typeface="Trebuchet MS"/>
              </a:rPr>
              <a:t>de</a:t>
            </a:r>
            <a:r>
              <a:rPr sz="1467" kern="0" spc="230" dirty="0">
                <a:solidFill>
                  <a:sysClr val="windowText" lastClr="000000"/>
                </a:solidFill>
                <a:latin typeface="Trebuchet MS"/>
                <a:cs typeface="Trebuchet MS"/>
              </a:rPr>
              <a:t> </a:t>
            </a:r>
            <a:r>
              <a:rPr sz="1467" kern="0" spc="123" dirty="0">
                <a:solidFill>
                  <a:sysClr val="windowText" lastClr="000000"/>
                </a:solidFill>
                <a:latin typeface="Trebuchet MS"/>
                <a:cs typeface="Trebuchet MS"/>
              </a:rPr>
              <a:t>las</a:t>
            </a:r>
            <a:r>
              <a:rPr sz="1467" kern="0" spc="230"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aportaciones</a:t>
            </a:r>
            <a:r>
              <a:rPr sz="1467" kern="0" spc="23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obligatorias,</a:t>
            </a:r>
            <a:r>
              <a:rPr sz="1467" kern="0" spc="23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esto</a:t>
            </a:r>
            <a:r>
              <a:rPr sz="1467" kern="0" spc="230"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es</a:t>
            </a:r>
            <a:r>
              <a:rPr sz="1467" kern="0" spc="230" dirty="0">
                <a:solidFill>
                  <a:sysClr val="windowText" lastClr="000000"/>
                </a:solidFill>
                <a:latin typeface="Trebuchet MS"/>
                <a:cs typeface="Trebuchet MS"/>
              </a:rPr>
              <a:t> </a:t>
            </a:r>
            <a:r>
              <a:rPr sz="1467" kern="0" spc="183" dirty="0">
                <a:solidFill>
                  <a:sysClr val="windowText" lastClr="000000"/>
                </a:solidFill>
                <a:latin typeface="Trebuchet MS"/>
                <a:cs typeface="Trebuchet MS"/>
              </a:rPr>
              <a:t>cuando</a:t>
            </a:r>
            <a:r>
              <a:rPr sz="1467" kern="0" spc="233"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tenga</a:t>
            </a:r>
            <a:r>
              <a:rPr sz="1467" kern="0" spc="230" dirty="0">
                <a:solidFill>
                  <a:sysClr val="windowText" lastClr="000000"/>
                </a:solidFill>
                <a:latin typeface="Trebuchet MS"/>
                <a:cs typeface="Trebuchet MS"/>
              </a:rPr>
              <a:t> </a:t>
            </a:r>
            <a:r>
              <a:rPr sz="1467" kern="0" spc="140" dirty="0">
                <a:solidFill>
                  <a:sysClr val="windowText" lastClr="000000"/>
                </a:solidFill>
                <a:latin typeface="Trebuchet MS"/>
                <a:cs typeface="Trebuchet MS"/>
              </a:rPr>
              <a:t>60</a:t>
            </a:r>
            <a:r>
              <a:rPr sz="1467" kern="0" spc="230" dirty="0">
                <a:solidFill>
                  <a:sysClr val="windowText" lastClr="000000"/>
                </a:solidFill>
                <a:latin typeface="Trebuchet MS"/>
                <a:cs typeface="Trebuchet MS"/>
              </a:rPr>
              <a:t> </a:t>
            </a:r>
            <a:r>
              <a:rPr sz="1467" kern="0" spc="193" dirty="0">
                <a:solidFill>
                  <a:sysClr val="windowText" lastClr="000000"/>
                </a:solidFill>
                <a:latin typeface="Trebuchet MS"/>
                <a:cs typeface="Trebuchet MS"/>
              </a:rPr>
              <a:t>años</a:t>
            </a:r>
            <a:r>
              <a:rPr sz="1467" kern="0" spc="230" dirty="0">
                <a:solidFill>
                  <a:sysClr val="windowText" lastClr="000000"/>
                </a:solidFill>
                <a:latin typeface="Trebuchet MS"/>
                <a:cs typeface="Trebuchet MS"/>
              </a:rPr>
              <a:t> </a:t>
            </a:r>
            <a:r>
              <a:rPr sz="1467" kern="0" spc="100" dirty="0">
                <a:solidFill>
                  <a:sysClr val="windowText" lastClr="000000"/>
                </a:solidFill>
                <a:latin typeface="Trebuchet MS"/>
                <a:cs typeface="Trebuchet MS"/>
              </a:rPr>
              <a:t>o</a:t>
            </a:r>
            <a:r>
              <a:rPr sz="1467" kern="0" spc="233" dirty="0">
                <a:solidFill>
                  <a:sysClr val="windowText" lastClr="000000"/>
                </a:solidFill>
                <a:latin typeface="Trebuchet MS"/>
                <a:cs typeface="Trebuchet MS"/>
              </a:rPr>
              <a:t> </a:t>
            </a:r>
            <a:r>
              <a:rPr sz="1467" kern="0" spc="193" dirty="0">
                <a:solidFill>
                  <a:sysClr val="windowText" lastClr="000000"/>
                </a:solidFill>
                <a:latin typeface="Trebuchet MS"/>
                <a:cs typeface="Trebuchet MS"/>
              </a:rPr>
              <a:t>más</a:t>
            </a:r>
            <a:r>
              <a:rPr sz="1467" kern="0" spc="230" dirty="0">
                <a:solidFill>
                  <a:sysClr val="windowText" lastClr="000000"/>
                </a:solidFill>
                <a:latin typeface="Trebuchet MS"/>
                <a:cs typeface="Trebuchet MS"/>
              </a:rPr>
              <a:t> </a:t>
            </a:r>
            <a:r>
              <a:rPr sz="1467" kern="0" dirty="0">
                <a:solidFill>
                  <a:sysClr val="windowText" lastClr="000000"/>
                </a:solidFill>
                <a:latin typeface="Trebuchet MS"/>
                <a:cs typeface="Trebuchet MS"/>
              </a:rPr>
              <a:t>y</a:t>
            </a:r>
            <a:r>
              <a:rPr sz="1467" kern="0" spc="230"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obtenga</a:t>
            </a:r>
            <a:r>
              <a:rPr sz="1467" kern="0" spc="233" dirty="0">
                <a:solidFill>
                  <a:sysClr val="windowText" lastClr="000000"/>
                </a:solidFill>
                <a:latin typeface="Trebuchet MS"/>
                <a:cs typeface="Trebuchet MS"/>
              </a:rPr>
              <a:t> </a:t>
            </a:r>
            <a:r>
              <a:rPr sz="1467" kern="0" spc="60" dirty="0">
                <a:solidFill>
                  <a:sysClr val="windowText" lastClr="000000"/>
                </a:solidFill>
                <a:latin typeface="Trebuchet MS"/>
                <a:cs typeface="Trebuchet MS"/>
              </a:rPr>
              <a:t>la</a:t>
            </a:r>
            <a:r>
              <a:rPr sz="1467" kern="0" spc="230"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concesión</a:t>
            </a:r>
            <a:r>
              <a:rPr sz="1467" kern="0" spc="230" dirty="0">
                <a:solidFill>
                  <a:sysClr val="windowText" lastClr="000000"/>
                </a:solidFill>
                <a:latin typeface="Trebuchet MS"/>
                <a:cs typeface="Trebuchet MS"/>
              </a:rPr>
              <a:t> </a:t>
            </a:r>
            <a:r>
              <a:rPr sz="1467" kern="0" spc="100" dirty="0">
                <a:solidFill>
                  <a:sysClr val="windowText" lastClr="000000"/>
                </a:solidFill>
                <a:latin typeface="Trebuchet MS"/>
                <a:cs typeface="Trebuchet MS"/>
              </a:rPr>
              <a:t>o</a:t>
            </a:r>
            <a:r>
              <a:rPr sz="1467" kern="0" spc="23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negativa</a:t>
            </a:r>
            <a:r>
              <a:rPr sz="1467" kern="0" spc="233"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3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la </a:t>
            </a:r>
            <a:r>
              <a:rPr sz="1467" kern="0" spc="187" dirty="0">
                <a:solidFill>
                  <a:sysClr val="windowText" lastClr="000000"/>
                </a:solidFill>
                <a:latin typeface="Trebuchet MS"/>
                <a:cs typeface="Trebuchet MS"/>
              </a:rPr>
              <a:t>pensión</a:t>
            </a:r>
            <a:r>
              <a:rPr sz="1467" kern="0" spc="230"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por</a:t>
            </a:r>
            <a:r>
              <a:rPr sz="1467" kern="0" spc="230" dirty="0">
                <a:solidFill>
                  <a:sysClr val="windowText" lastClr="000000"/>
                </a:solidFill>
                <a:latin typeface="Trebuchet MS"/>
                <a:cs typeface="Trebuchet MS"/>
              </a:rPr>
              <a:t> </a:t>
            </a:r>
            <a:r>
              <a:rPr sz="1467" kern="0" spc="140" dirty="0">
                <a:solidFill>
                  <a:sysClr val="windowText" lastClr="000000"/>
                </a:solidFill>
                <a:latin typeface="Trebuchet MS"/>
                <a:cs typeface="Trebuchet MS"/>
              </a:rPr>
              <a:t>CEA</a:t>
            </a:r>
            <a:r>
              <a:rPr sz="1467" kern="0" spc="230" dirty="0">
                <a:solidFill>
                  <a:sysClr val="windowText" lastClr="000000"/>
                </a:solidFill>
                <a:latin typeface="Trebuchet MS"/>
                <a:cs typeface="Trebuchet MS"/>
              </a:rPr>
              <a:t> </a:t>
            </a:r>
            <a:r>
              <a:rPr sz="1467" kern="0" spc="100" dirty="0">
                <a:solidFill>
                  <a:sysClr val="windowText" lastClr="000000"/>
                </a:solidFill>
                <a:latin typeface="Trebuchet MS"/>
                <a:cs typeface="Trebuchet MS"/>
              </a:rPr>
              <a:t>o</a:t>
            </a:r>
            <a:r>
              <a:rPr sz="1467" kern="0" spc="230" dirty="0">
                <a:solidFill>
                  <a:sysClr val="windowText" lastClr="000000"/>
                </a:solidFill>
                <a:latin typeface="Trebuchet MS"/>
                <a:cs typeface="Trebuchet MS"/>
              </a:rPr>
              <a:t> </a:t>
            </a:r>
            <a:r>
              <a:rPr sz="1467" kern="0" spc="83" dirty="0">
                <a:solidFill>
                  <a:sysClr val="windowText" lastClr="000000"/>
                </a:solidFill>
                <a:latin typeface="Trebuchet MS"/>
                <a:cs typeface="Trebuchet MS"/>
              </a:rPr>
              <a:t>vejez</a:t>
            </a:r>
            <a:r>
              <a:rPr sz="1467" kern="0" spc="230" dirty="0">
                <a:solidFill>
                  <a:sysClr val="windowText" lastClr="000000"/>
                </a:solidFill>
                <a:latin typeface="Trebuchet MS"/>
                <a:cs typeface="Trebuchet MS"/>
              </a:rPr>
              <a:t> </a:t>
            </a:r>
            <a:r>
              <a:rPr sz="1467" kern="0" spc="-113" dirty="0">
                <a:solidFill>
                  <a:sysClr val="windowText" lastClr="000000"/>
                </a:solidFill>
                <a:latin typeface="Trebuchet MS"/>
                <a:cs typeface="Trebuchet MS"/>
              </a:rPr>
              <a:t>(</a:t>
            </a:r>
            <a:r>
              <a:rPr sz="1467" kern="0" spc="-300" dirty="0">
                <a:solidFill>
                  <a:sysClr val="windowText" lastClr="000000"/>
                </a:solidFill>
                <a:latin typeface="Trebuchet MS"/>
                <a:cs typeface="Trebuchet MS"/>
              </a:rPr>
              <a:t> </a:t>
            </a:r>
            <a:r>
              <a:rPr sz="1467" kern="0" spc="70" dirty="0">
                <a:solidFill>
                  <a:sysClr val="windowText" lastClr="000000"/>
                </a:solidFill>
                <a:latin typeface="Trebuchet MS"/>
                <a:cs typeface="Trebuchet MS"/>
              </a:rPr>
              <a:t>art.</a:t>
            </a:r>
            <a:r>
              <a:rPr sz="1467" kern="0" spc="230" dirty="0">
                <a:solidFill>
                  <a:sysClr val="windowText" lastClr="000000"/>
                </a:solidFill>
                <a:latin typeface="Trebuchet MS"/>
                <a:cs typeface="Trebuchet MS"/>
              </a:rPr>
              <a:t> </a:t>
            </a:r>
            <a:r>
              <a:rPr sz="1467" kern="0" spc="140" dirty="0">
                <a:solidFill>
                  <a:sysClr val="windowText" lastClr="000000"/>
                </a:solidFill>
                <a:latin typeface="Trebuchet MS"/>
                <a:cs typeface="Trebuchet MS"/>
              </a:rPr>
              <a:t>74</a:t>
            </a:r>
            <a:r>
              <a:rPr sz="1467" kern="0" spc="-297" dirty="0">
                <a:solidFill>
                  <a:sysClr val="windowText" lastClr="000000"/>
                </a:solidFill>
                <a:latin typeface="Trebuchet MS"/>
                <a:cs typeface="Trebuchet MS"/>
              </a:rPr>
              <a:t> </a:t>
            </a:r>
            <a:r>
              <a:rPr sz="1467" kern="0" spc="-187" dirty="0">
                <a:solidFill>
                  <a:sysClr val="windowText" lastClr="000000"/>
                </a:solidFill>
                <a:latin typeface="Trebuchet MS"/>
                <a:cs typeface="Trebuchet MS"/>
              </a:rPr>
              <a:t>,</a:t>
            </a:r>
            <a:r>
              <a:rPr sz="1467" kern="0" spc="23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quinto</a:t>
            </a:r>
            <a:r>
              <a:rPr sz="1467" kern="0" spc="230"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párrafo</a:t>
            </a:r>
            <a:r>
              <a:rPr sz="1467" kern="0" spc="230" dirty="0">
                <a:solidFill>
                  <a:sysClr val="windowText" lastClr="000000"/>
                </a:solidFill>
                <a:latin typeface="Trebuchet MS"/>
                <a:cs typeface="Trebuchet MS"/>
              </a:rPr>
              <a:t> </a:t>
            </a:r>
            <a:r>
              <a:rPr sz="1467" kern="0" spc="107" dirty="0">
                <a:solidFill>
                  <a:sysClr val="windowText" lastClr="000000"/>
                </a:solidFill>
                <a:latin typeface="Trebuchet MS"/>
                <a:cs typeface="Trebuchet MS"/>
              </a:rPr>
              <a:t>Ley</a:t>
            </a:r>
            <a:r>
              <a:rPr sz="1467" kern="0" spc="230"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3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los</a:t>
            </a:r>
            <a:r>
              <a:rPr sz="1467" kern="0" spc="230"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Sistemas</a:t>
            </a:r>
            <a:r>
              <a:rPr sz="1467" kern="0" spc="230"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de</a:t>
            </a:r>
            <a:r>
              <a:rPr sz="1467" kern="0" spc="230" dirty="0">
                <a:solidFill>
                  <a:sysClr val="windowText" lastClr="000000"/>
                </a:solidFill>
                <a:latin typeface="Trebuchet MS"/>
                <a:cs typeface="Trebuchet MS"/>
              </a:rPr>
              <a:t> </a:t>
            </a:r>
            <a:r>
              <a:rPr sz="1467" kern="0" spc="187" dirty="0">
                <a:solidFill>
                  <a:sysClr val="windowText" lastClr="000000"/>
                </a:solidFill>
                <a:latin typeface="Trebuchet MS"/>
                <a:cs typeface="Trebuchet MS"/>
              </a:rPr>
              <a:t>Ahorro</a:t>
            </a:r>
            <a:r>
              <a:rPr sz="1467" kern="0" spc="23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para</a:t>
            </a:r>
            <a:r>
              <a:rPr sz="1467" kern="0" spc="230" dirty="0">
                <a:solidFill>
                  <a:sysClr val="windowText" lastClr="000000"/>
                </a:solidFill>
                <a:latin typeface="Trebuchet MS"/>
                <a:cs typeface="Trebuchet MS"/>
              </a:rPr>
              <a:t> </a:t>
            </a:r>
            <a:r>
              <a:rPr sz="1467" kern="0" spc="47" dirty="0">
                <a:solidFill>
                  <a:sysClr val="windowText" lastClr="000000"/>
                </a:solidFill>
                <a:latin typeface="Trebuchet MS"/>
                <a:cs typeface="Trebuchet MS"/>
              </a:rPr>
              <a:t>el</a:t>
            </a:r>
            <a:r>
              <a:rPr sz="1467" kern="0" spc="230"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Retiro</a:t>
            </a:r>
            <a:r>
              <a:rPr sz="1467" kern="0" spc="230" dirty="0">
                <a:solidFill>
                  <a:sysClr val="windowText" lastClr="000000"/>
                </a:solidFill>
                <a:latin typeface="Trebuchet MS"/>
                <a:cs typeface="Trebuchet MS"/>
              </a:rPr>
              <a:t> </a:t>
            </a:r>
            <a:r>
              <a:rPr sz="1467" kern="0" spc="530" dirty="0">
                <a:solidFill>
                  <a:sysClr val="windowText" lastClr="000000"/>
                </a:solidFill>
                <a:latin typeface="Trebuchet MS"/>
                <a:cs typeface="Trebuchet MS"/>
              </a:rPr>
              <a:t>—</a:t>
            </a:r>
            <a:r>
              <a:rPr sz="1467" kern="0" spc="263" dirty="0">
                <a:solidFill>
                  <a:sysClr val="windowText" lastClr="000000"/>
                </a:solidFill>
                <a:latin typeface="Trebuchet MS"/>
                <a:cs typeface="Trebuchet MS"/>
              </a:rPr>
              <a:t>LSAR—</a:t>
            </a:r>
            <a:r>
              <a:rPr sz="1467" kern="0" spc="-33" dirty="0">
                <a:solidFill>
                  <a:sysClr val="windowText" lastClr="000000"/>
                </a:solidFill>
                <a:latin typeface="Trebuchet MS"/>
                <a:cs typeface="Trebuchet MS"/>
              </a:rPr>
              <a:t>)</a:t>
            </a:r>
            <a:endParaRPr sz="1467" kern="0">
              <a:solidFill>
                <a:sysClr val="windowText" lastClr="000000"/>
              </a:solidFill>
              <a:latin typeface="Trebuchet MS"/>
              <a:cs typeface="Trebuchet MS"/>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1187450"/>
            <a:chOff x="0" y="723664"/>
            <a:chExt cx="18288000" cy="178117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08431" y="902208"/>
              <a:ext cx="16425671" cy="1319783"/>
            </a:xfrm>
            <a:prstGeom prst="rect">
              <a:avLst/>
            </a:prstGeom>
          </p:spPr>
        </p:pic>
      </p:grpSp>
      <p:sp>
        <p:nvSpPr>
          <p:cNvPr id="5" name="object 5"/>
          <p:cNvSpPr txBox="1"/>
          <p:nvPr/>
        </p:nvSpPr>
        <p:spPr>
          <a:xfrm>
            <a:off x="200243" y="1912978"/>
            <a:ext cx="10761557" cy="2605799"/>
          </a:xfrm>
          <a:prstGeom prst="rect">
            <a:avLst/>
          </a:prstGeom>
        </p:spPr>
        <p:txBody>
          <a:bodyPr vert="horz" wrap="square" lIns="0" tIns="8467" rIns="0" bIns="0" rtlCol="0">
            <a:spAutoFit/>
          </a:bodyPr>
          <a:lstStyle/>
          <a:p>
            <a:pPr marL="8467" defTabSz="609630">
              <a:spcBef>
                <a:spcPts val="67"/>
              </a:spcBef>
            </a:pPr>
            <a:r>
              <a:rPr sz="1667" kern="0" spc="80" dirty="0">
                <a:solidFill>
                  <a:sysClr val="windowText" lastClr="000000"/>
                </a:solidFill>
                <a:latin typeface="Arial Black"/>
                <a:cs typeface="Arial Black"/>
              </a:rPr>
              <a:t>Ahorro</a:t>
            </a:r>
            <a:r>
              <a:rPr sz="1667" kern="0" spc="200" dirty="0">
                <a:solidFill>
                  <a:sysClr val="windowText" lastClr="000000"/>
                </a:solidFill>
                <a:latin typeface="Arial Black"/>
                <a:cs typeface="Arial Black"/>
              </a:rPr>
              <a:t> </a:t>
            </a:r>
            <a:r>
              <a:rPr sz="1667" kern="0" dirty="0">
                <a:solidFill>
                  <a:sysClr val="windowText" lastClr="000000"/>
                </a:solidFill>
                <a:latin typeface="Arial Black"/>
                <a:cs typeface="Arial Black"/>
              </a:rPr>
              <a:t>a</a:t>
            </a:r>
            <a:r>
              <a:rPr sz="1667" kern="0" spc="200" dirty="0">
                <a:solidFill>
                  <a:sysClr val="windowText" lastClr="000000"/>
                </a:solidFill>
                <a:latin typeface="Arial Black"/>
                <a:cs typeface="Arial Black"/>
              </a:rPr>
              <a:t> </a:t>
            </a:r>
            <a:r>
              <a:rPr sz="1667" kern="0" spc="47" dirty="0">
                <a:solidFill>
                  <a:sysClr val="windowText" lastClr="000000"/>
                </a:solidFill>
                <a:latin typeface="Arial Black"/>
                <a:cs typeface="Arial Black"/>
              </a:rPr>
              <a:t>través</a:t>
            </a:r>
            <a:r>
              <a:rPr sz="1667" kern="0" spc="203" dirty="0">
                <a:solidFill>
                  <a:sysClr val="windowText" lastClr="000000"/>
                </a:solidFill>
                <a:latin typeface="Arial Black"/>
                <a:cs typeface="Arial Black"/>
              </a:rPr>
              <a:t> </a:t>
            </a:r>
            <a:r>
              <a:rPr sz="1667" kern="0" dirty="0">
                <a:solidFill>
                  <a:sysClr val="windowText" lastClr="000000"/>
                </a:solidFill>
                <a:latin typeface="Arial Black"/>
                <a:cs typeface="Arial Black"/>
              </a:rPr>
              <a:t>del</a:t>
            </a:r>
            <a:r>
              <a:rPr sz="1667" kern="0" spc="200" dirty="0">
                <a:solidFill>
                  <a:sysClr val="windowText" lastClr="000000"/>
                </a:solidFill>
                <a:latin typeface="Arial Black"/>
                <a:cs typeface="Arial Black"/>
              </a:rPr>
              <a:t> </a:t>
            </a:r>
            <a:r>
              <a:rPr sz="1667" kern="0" spc="60" dirty="0">
                <a:solidFill>
                  <a:sysClr val="windowText" lastClr="000000"/>
                </a:solidFill>
                <a:latin typeface="Arial Black"/>
                <a:cs typeface="Arial Black"/>
              </a:rPr>
              <a:t>empresario</a:t>
            </a:r>
            <a:endParaRPr sz="1667" kern="0">
              <a:solidFill>
                <a:sysClr val="windowText" lastClr="000000"/>
              </a:solidFill>
              <a:latin typeface="Arial Black"/>
              <a:cs typeface="Arial Black"/>
            </a:endParaRPr>
          </a:p>
          <a:p>
            <a:pPr defTabSz="609630">
              <a:spcBef>
                <a:spcPts val="860"/>
              </a:spcBef>
            </a:pPr>
            <a:endParaRPr sz="1667" kern="0">
              <a:solidFill>
                <a:sysClr val="windowText" lastClr="000000"/>
              </a:solidFill>
              <a:latin typeface="Arial Black"/>
              <a:cs typeface="Arial Black"/>
            </a:endParaRPr>
          </a:p>
          <a:p>
            <a:pPr marL="90175" defTabSz="609630"/>
            <a:r>
              <a:rPr sz="1467" kern="0" spc="90" dirty="0">
                <a:solidFill>
                  <a:sysClr val="windowText" lastClr="000000"/>
                </a:solidFill>
                <a:latin typeface="Roboto"/>
                <a:cs typeface="Roboto"/>
              </a:rPr>
              <a:t>Para</a:t>
            </a:r>
            <a:r>
              <a:rPr sz="1467" kern="0" spc="293" dirty="0">
                <a:solidFill>
                  <a:sysClr val="windowText" lastClr="000000"/>
                </a:solidFill>
                <a:latin typeface="Roboto"/>
                <a:cs typeface="Roboto"/>
              </a:rPr>
              <a:t> </a:t>
            </a:r>
            <a:r>
              <a:rPr sz="1467" kern="0" spc="120" dirty="0">
                <a:solidFill>
                  <a:sysClr val="windowText" lastClr="000000"/>
                </a:solidFill>
                <a:latin typeface="Roboto"/>
                <a:cs typeface="Roboto"/>
              </a:rPr>
              <a:t>efectuar</a:t>
            </a:r>
            <a:r>
              <a:rPr sz="1467" kern="0" spc="297" dirty="0">
                <a:solidFill>
                  <a:sysClr val="windowText" lastClr="000000"/>
                </a:solidFill>
                <a:latin typeface="Roboto"/>
                <a:cs typeface="Roboto"/>
              </a:rPr>
              <a:t> </a:t>
            </a:r>
            <a:r>
              <a:rPr sz="1467" kern="0" spc="70" dirty="0">
                <a:solidFill>
                  <a:sysClr val="windowText" lastClr="000000"/>
                </a:solidFill>
                <a:latin typeface="Roboto"/>
                <a:cs typeface="Roboto"/>
              </a:rPr>
              <a:t>el</a:t>
            </a:r>
            <a:r>
              <a:rPr sz="1467" kern="0" spc="297" dirty="0">
                <a:solidFill>
                  <a:sysClr val="windowText" lastClr="000000"/>
                </a:solidFill>
                <a:latin typeface="Roboto"/>
                <a:cs typeface="Roboto"/>
              </a:rPr>
              <a:t> </a:t>
            </a:r>
            <a:r>
              <a:rPr sz="1467" kern="0" spc="103" dirty="0">
                <a:solidFill>
                  <a:sysClr val="windowText" lastClr="000000"/>
                </a:solidFill>
                <a:latin typeface="Roboto"/>
                <a:cs typeface="Roboto"/>
              </a:rPr>
              <a:t>ahorro</a:t>
            </a:r>
            <a:r>
              <a:rPr sz="1467" kern="0" spc="297" dirty="0">
                <a:solidFill>
                  <a:sysClr val="windowText" lastClr="000000"/>
                </a:solidFill>
                <a:latin typeface="Roboto"/>
                <a:cs typeface="Roboto"/>
              </a:rPr>
              <a:t> </a:t>
            </a:r>
            <a:r>
              <a:rPr sz="1467" kern="0" spc="110" dirty="0">
                <a:solidFill>
                  <a:sysClr val="windowText" lastClr="000000"/>
                </a:solidFill>
                <a:latin typeface="Roboto"/>
                <a:cs typeface="Roboto"/>
              </a:rPr>
              <a:t>voluntario</a:t>
            </a:r>
            <a:r>
              <a:rPr sz="1467" kern="0" spc="293" dirty="0">
                <a:solidFill>
                  <a:sysClr val="windowText" lastClr="000000"/>
                </a:solidFill>
                <a:latin typeface="Roboto"/>
                <a:cs typeface="Roboto"/>
              </a:rPr>
              <a:t> </a:t>
            </a:r>
            <a:r>
              <a:rPr sz="1467" kern="0" spc="80" dirty="0">
                <a:solidFill>
                  <a:sysClr val="windowText" lastClr="000000"/>
                </a:solidFill>
                <a:latin typeface="Roboto"/>
                <a:cs typeface="Roboto"/>
              </a:rPr>
              <a:t>por</a:t>
            </a:r>
            <a:r>
              <a:rPr sz="1467" kern="0" spc="297" dirty="0">
                <a:solidFill>
                  <a:sysClr val="windowText" lastClr="000000"/>
                </a:solidFill>
                <a:latin typeface="Roboto"/>
                <a:cs typeface="Roboto"/>
              </a:rPr>
              <a:t> </a:t>
            </a:r>
            <a:r>
              <a:rPr sz="1467" kern="0" spc="110" dirty="0">
                <a:solidFill>
                  <a:sysClr val="windowText" lastClr="000000"/>
                </a:solidFill>
                <a:latin typeface="Roboto"/>
                <a:cs typeface="Roboto"/>
              </a:rPr>
              <a:t>medio</a:t>
            </a:r>
            <a:r>
              <a:rPr sz="1467" kern="0" spc="297" dirty="0">
                <a:solidFill>
                  <a:sysClr val="windowText" lastClr="000000"/>
                </a:solidFill>
                <a:latin typeface="Roboto"/>
                <a:cs typeface="Roboto"/>
              </a:rPr>
              <a:t> </a:t>
            </a:r>
            <a:r>
              <a:rPr sz="1467" kern="0" spc="90" dirty="0">
                <a:solidFill>
                  <a:sysClr val="windowText" lastClr="000000"/>
                </a:solidFill>
                <a:latin typeface="Roboto"/>
                <a:cs typeface="Roboto"/>
              </a:rPr>
              <a:t>del</a:t>
            </a:r>
            <a:r>
              <a:rPr sz="1467" kern="0" spc="297" dirty="0">
                <a:solidFill>
                  <a:sysClr val="windowText" lastClr="000000"/>
                </a:solidFill>
                <a:latin typeface="Roboto"/>
                <a:cs typeface="Roboto"/>
              </a:rPr>
              <a:t> </a:t>
            </a:r>
            <a:r>
              <a:rPr sz="1467" kern="0" spc="120" dirty="0">
                <a:solidFill>
                  <a:sysClr val="windowText" lastClr="000000"/>
                </a:solidFill>
                <a:latin typeface="Roboto"/>
                <a:cs typeface="Roboto"/>
              </a:rPr>
              <a:t>empresario,</a:t>
            </a:r>
            <a:r>
              <a:rPr sz="1467" kern="0" spc="293" dirty="0">
                <a:solidFill>
                  <a:sysClr val="windowText" lastClr="000000"/>
                </a:solidFill>
                <a:latin typeface="Roboto"/>
                <a:cs typeface="Roboto"/>
              </a:rPr>
              <a:t> </a:t>
            </a:r>
            <a:r>
              <a:rPr sz="1467" kern="0" spc="67" dirty="0">
                <a:solidFill>
                  <a:sysClr val="windowText" lastClr="000000"/>
                </a:solidFill>
                <a:latin typeface="Roboto"/>
                <a:cs typeface="Roboto"/>
              </a:rPr>
              <a:t>es</a:t>
            </a:r>
            <a:r>
              <a:rPr sz="1467" kern="0" spc="297" dirty="0">
                <a:solidFill>
                  <a:sysClr val="windowText" lastClr="000000"/>
                </a:solidFill>
                <a:latin typeface="Roboto"/>
                <a:cs typeface="Roboto"/>
              </a:rPr>
              <a:t> </a:t>
            </a:r>
            <a:r>
              <a:rPr sz="1467" kern="0" spc="120" dirty="0">
                <a:solidFill>
                  <a:sysClr val="windowText" lastClr="000000"/>
                </a:solidFill>
                <a:latin typeface="Roboto"/>
                <a:cs typeface="Roboto"/>
              </a:rPr>
              <a:t>indispensable</a:t>
            </a:r>
            <a:r>
              <a:rPr sz="1467" kern="0" spc="297" dirty="0">
                <a:solidFill>
                  <a:sysClr val="windowText" lastClr="000000"/>
                </a:solidFill>
                <a:latin typeface="Roboto"/>
                <a:cs typeface="Roboto"/>
              </a:rPr>
              <a:t> </a:t>
            </a:r>
            <a:r>
              <a:rPr sz="1467" kern="0" spc="100" dirty="0">
                <a:solidFill>
                  <a:sysClr val="windowText" lastClr="000000"/>
                </a:solidFill>
                <a:latin typeface="Roboto"/>
                <a:cs typeface="Roboto"/>
              </a:rPr>
              <a:t>que,</a:t>
            </a:r>
            <a:r>
              <a:rPr sz="1467" kern="0" spc="297" dirty="0">
                <a:solidFill>
                  <a:sysClr val="windowText" lastClr="000000"/>
                </a:solidFill>
                <a:latin typeface="Roboto"/>
                <a:cs typeface="Roboto"/>
              </a:rPr>
              <a:t> </a:t>
            </a:r>
            <a:r>
              <a:rPr sz="1467" kern="0" spc="70" dirty="0">
                <a:solidFill>
                  <a:sysClr val="windowText" lastClr="000000"/>
                </a:solidFill>
                <a:latin typeface="Roboto"/>
                <a:cs typeface="Roboto"/>
              </a:rPr>
              <a:t>el:</a:t>
            </a:r>
            <a:endParaRPr sz="1467" kern="0">
              <a:solidFill>
                <a:sysClr val="windowText" lastClr="000000"/>
              </a:solidFill>
              <a:latin typeface="Roboto"/>
              <a:cs typeface="Roboto"/>
            </a:endParaRPr>
          </a:p>
          <a:p>
            <a:pPr defTabSz="609630">
              <a:spcBef>
                <a:spcPts val="123"/>
              </a:spcBef>
            </a:pPr>
            <a:endParaRPr sz="1467" kern="0">
              <a:solidFill>
                <a:sysClr val="windowText" lastClr="000000"/>
              </a:solidFill>
              <a:latin typeface="Roboto"/>
              <a:cs typeface="Roboto"/>
            </a:endParaRPr>
          </a:p>
          <a:p>
            <a:pPr marL="80861" marR="67313" defTabSz="609630">
              <a:lnSpc>
                <a:spcPct val="113599"/>
              </a:lnSpc>
              <a:spcBef>
                <a:spcPts val="3"/>
              </a:spcBef>
              <a:tabLst>
                <a:tab pos="1246355" algn="l"/>
                <a:tab pos="2407617" algn="l"/>
                <a:tab pos="3607827" algn="l"/>
                <a:tab pos="4032028" algn="l"/>
                <a:tab pos="4873657" algn="l"/>
                <a:tab pos="5327916" algn="l"/>
                <a:tab pos="5624688" algn="l"/>
                <a:tab pos="5879124" algn="l"/>
                <a:tab pos="6575119" algn="l"/>
                <a:tab pos="6944707" algn="l"/>
                <a:tab pos="8190216" algn="l"/>
                <a:tab pos="9442075" algn="l"/>
                <a:tab pos="9630468" algn="l"/>
                <a:tab pos="9936553" algn="l"/>
              </a:tabLst>
            </a:pPr>
            <a:r>
              <a:rPr sz="1467" kern="0" spc="143" dirty="0">
                <a:solidFill>
                  <a:sysClr val="windowText" lastClr="000000"/>
                </a:solidFill>
                <a:latin typeface="Trebuchet MS"/>
                <a:cs typeface="Trebuchet MS"/>
              </a:rPr>
              <a:t>trabajador</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manifieste</a:t>
            </a:r>
            <a:r>
              <a:rPr sz="1467" kern="0" dirty="0">
                <a:solidFill>
                  <a:sysClr val="windowText" lastClr="000000"/>
                </a:solidFill>
                <a:latin typeface="Trebuchet MS"/>
                <a:cs typeface="Trebuchet MS"/>
              </a:rPr>
              <a:t>	</a:t>
            </a:r>
            <a:r>
              <a:rPr sz="1467" kern="0" spc="-70" dirty="0">
                <a:solidFill>
                  <a:sysClr val="windowText" lastClr="000000"/>
                </a:solidFill>
                <a:latin typeface="Trebuchet MS"/>
                <a:cs typeface="Trebuchet MS"/>
              </a:rPr>
              <a:t>l</a:t>
            </a:r>
            <a:r>
              <a:rPr sz="1467" kern="0" spc="-297"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ibremente</a:t>
            </a:r>
            <a:r>
              <a:rPr sz="1467" kern="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por</a:t>
            </a:r>
            <a:r>
              <a:rPr sz="1467" kern="0" dirty="0">
                <a:solidFill>
                  <a:sysClr val="windowText" lastClr="000000"/>
                </a:solidFill>
                <a:latin typeface="Trebuchet MS"/>
                <a:cs typeface="Trebuchet MS"/>
              </a:rPr>
              <a:t>	</a:t>
            </a:r>
            <a:r>
              <a:rPr sz="1467" kern="0" spc="107" dirty="0">
                <a:solidFill>
                  <a:sysClr val="windowText" lastClr="000000"/>
                </a:solidFill>
                <a:latin typeface="Trebuchet MS"/>
                <a:cs typeface="Trebuchet MS"/>
              </a:rPr>
              <a:t>escrito,</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que</a:t>
            </a:r>
            <a:r>
              <a:rPr sz="1467" kern="0" dirty="0">
                <a:solidFill>
                  <a:sysClr val="windowText" lastClr="000000"/>
                </a:solidFill>
                <a:latin typeface="Trebuchet MS"/>
                <a:cs typeface="Trebuchet MS"/>
              </a:rPr>
              <a:t>	</a:t>
            </a:r>
            <a:r>
              <a:rPr sz="1467" kern="0" spc="113" dirty="0">
                <a:solidFill>
                  <a:sysClr val="windowText" lastClr="000000"/>
                </a:solidFill>
                <a:latin typeface="Trebuchet MS"/>
                <a:cs typeface="Trebuchet MS"/>
              </a:rPr>
              <a:t>se</a:t>
            </a:r>
            <a:r>
              <a:rPr sz="1467" kern="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le</a:t>
            </a:r>
            <a:r>
              <a:rPr sz="1467" kern="0" dirty="0">
                <a:solidFill>
                  <a:sysClr val="windowText" lastClr="000000"/>
                </a:solidFill>
                <a:latin typeface="Trebuchet MS"/>
                <a:cs typeface="Trebuchet MS"/>
              </a:rPr>
              <a:t>	</a:t>
            </a:r>
            <a:r>
              <a:rPr sz="1467" kern="0" spc="177" dirty="0">
                <a:solidFill>
                  <a:sysClr val="windowText" lastClr="000000"/>
                </a:solidFill>
                <a:latin typeface="Trebuchet MS"/>
                <a:cs typeface="Trebuchet MS"/>
              </a:rPr>
              <a:t>hagan</a:t>
            </a:r>
            <a:r>
              <a:rPr sz="1467" kern="0"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los</a:t>
            </a:r>
            <a:r>
              <a:rPr sz="1467" kern="0" dirty="0">
                <a:solidFill>
                  <a:sysClr val="windowText" lastClr="000000"/>
                </a:solidFill>
                <a:latin typeface="Trebuchet MS"/>
                <a:cs typeface="Trebuchet MS"/>
              </a:rPr>
              <a:t>	</a:t>
            </a:r>
            <a:r>
              <a:rPr sz="1467" kern="0" spc="173" dirty="0">
                <a:solidFill>
                  <a:sysClr val="windowText" lastClr="000000"/>
                </a:solidFill>
                <a:latin typeface="Trebuchet MS"/>
                <a:cs typeface="Trebuchet MS"/>
              </a:rPr>
              <a:t>descuentos</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respectivos</a:t>
            </a:r>
            <a:r>
              <a:rPr sz="1467" kern="0" dirty="0">
                <a:solidFill>
                  <a:sysClr val="windowText" lastClr="000000"/>
                </a:solidFill>
                <a:latin typeface="Trebuchet MS"/>
                <a:cs typeface="Trebuchet MS"/>
              </a:rPr>
              <a:t>	</a:t>
            </a:r>
            <a:r>
              <a:rPr sz="1467" kern="0" spc="10" dirty="0">
                <a:solidFill>
                  <a:sysClr val="windowText" lastClr="000000"/>
                </a:solidFill>
                <a:latin typeface="Trebuchet MS"/>
                <a:cs typeface="Trebuchet MS"/>
              </a:rPr>
              <a:t>a</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su</a:t>
            </a:r>
            <a:r>
              <a:rPr sz="1467" kern="0"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salario, </a:t>
            </a:r>
            <a:r>
              <a:rPr sz="1467" kern="0" spc="-33" dirty="0">
                <a:solidFill>
                  <a:sysClr val="windowText" lastClr="000000"/>
                </a:solidFill>
                <a:latin typeface="Trebuchet MS"/>
                <a:cs typeface="Trebuchet MS"/>
              </a:rPr>
              <a:t>y</a:t>
            </a:r>
            <a:endParaRPr sz="1467" kern="0">
              <a:solidFill>
                <a:sysClr val="windowText" lastClr="000000"/>
              </a:solidFill>
              <a:latin typeface="Trebuchet MS"/>
              <a:cs typeface="Trebuchet MS"/>
            </a:endParaRPr>
          </a:p>
          <a:p>
            <a:pPr defTabSz="609630">
              <a:spcBef>
                <a:spcPts val="83"/>
              </a:spcBef>
            </a:pPr>
            <a:endParaRPr sz="1467" kern="0">
              <a:solidFill>
                <a:sysClr val="windowText" lastClr="000000"/>
              </a:solidFill>
              <a:latin typeface="Trebuchet MS"/>
              <a:cs typeface="Trebuchet MS"/>
            </a:endParaRPr>
          </a:p>
          <a:p>
            <a:pPr marL="80861" marR="3387" defTabSz="609630">
              <a:lnSpc>
                <a:spcPct val="113599"/>
              </a:lnSpc>
              <a:tabLst>
                <a:tab pos="896241" algn="l"/>
                <a:tab pos="1204020" algn="l"/>
                <a:tab pos="1658280" algn="l"/>
                <a:tab pos="1770469" algn="l"/>
                <a:tab pos="2145561" algn="l"/>
                <a:tab pos="2530390" algn="l"/>
                <a:tab pos="2710738" algn="l"/>
                <a:tab pos="2965175" algn="l"/>
                <a:tab pos="3833052" algn="l"/>
                <a:tab pos="3878351" algn="l"/>
                <a:tab pos="4273764" algn="l"/>
                <a:tab pos="4595513" algn="l"/>
                <a:tab pos="4788986" algn="l"/>
                <a:tab pos="4849526" algn="l"/>
                <a:tab pos="5203027" algn="l"/>
                <a:tab pos="5266530" algn="l"/>
                <a:tab pos="5445609" algn="l"/>
                <a:tab pos="5957868" algn="l"/>
                <a:tab pos="6211881" algn="l"/>
                <a:tab pos="6679264" algn="l"/>
                <a:tab pos="6898138" algn="l"/>
                <a:tab pos="7219888" algn="l"/>
                <a:tab pos="7293551" algn="l"/>
                <a:tab pos="7956101" algn="l"/>
                <a:tab pos="8230435" algn="l"/>
                <a:tab pos="8339237" algn="l"/>
                <a:tab pos="8484024" algn="l"/>
                <a:tab pos="9027188" algn="l"/>
                <a:tab pos="9819708" algn="l"/>
                <a:tab pos="10093195" algn="l"/>
                <a:tab pos="10141457" algn="l"/>
                <a:tab pos="10468286" algn="l"/>
              </a:tabLst>
            </a:pPr>
            <a:r>
              <a:rPr sz="1467" kern="0" spc="160" dirty="0">
                <a:solidFill>
                  <a:sysClr val="windowText" lastClr="000000"/>
                </a:solidFill>
                <a:latin typeface="Trebuchet MS"/>
                <a:cs typeface="Trebuchet MS"/>
              </a:rPr>
              <a:t>patrón</a:t>
            </a:r>
            <a:r>
              <a:rPr sz="1467" kern="0" dirty="0">
                <a:solidFill>
                  <a:sysClr val="windowText" lastClr="000000"/>
                </a:solidFill>
                <a:latin typeface="Trebuchet MS"/>
                <a:cs typeface="Trebuchet MS"/>
              </a:rPr>
              <a:t>	</a:t>
            </a:r>
            <a:r>
              <a:rPr sz="1467" kern="0" spc="97" dirty="0">
                <a:solidFill>
                  <a:sysClr val="windowText" lastClr="000000"/>
                </a:solidFill>
                <a:latin typeface="Trebuchet MS"/>
                <a:cs typeface="Trebuchet MS"/>
              </a:rPr>
              <a:t>acepte,</a:t>
            </a:r>
            <a:r>
              <a:rPr sz="1467" kern="0" dirty="0">
                <a:solidFill>
                  <a:sysClr val="windowText" lastClr="000000"/>
                </a:solidFill>
                <a:latin typeface="Trebuchet MS"/>
                <a:cs typeface="Trebuchet MS"/>
              </a:rPr>
              <a:t>		</a:t>
            </a:r>
            <a:r>
              <a:rPr sz="1467" kern="0" spc="110" dirty="0">
                <a:solidFill>
                  <a:sysClr val="windowText" lastClr="000000"/>
                </a:solidFill>
                <a:latin typeface="Trebuchet MS"/>
                <a:cs typeface="Trebuchet MS"/>
              </a:rPr>
              <a:t>en</a:t>
            </a:r>
            <a:r>
              <a:rPr sz="1467" kern="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un</a:t>
            </a:r>
            <a:r>
              <a:rPr sz="1467" kern="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documento,</a:t>
            </a:r>
            <a:r>
              <a:rPr sz="1467" kern="0" dirty="0">
                <a:solidFill>
                  <a:sysClr val="windowText" lastClr="000000"/>
                </a:solidFill>
                <a:latin typeface="Trebuchet MS"/>
                <a:cs typeface="Trebuchet MS"/>
              </a:rPr>
              <a:t>		</a:t>
            </a:r>
            <a:r>
              <a:rPr sz="1467" kern="0" spc="123" dirty="0">
                <a:solidFill>
                  <a:sysClr val="windowText" lastClr="000000"/>
                </a:solidFill>
                <a:latin typeface="Trebuchet MS"/>
                <a:cs typeface="Trebuchet MS"/>
              </a:rPr>
              <a:t>realizar</a:t>
            </a:r>
            <a:r>
              <a:rPr sz="1467" kern="0" dirty="0">
                <a:solidFill>
                  <a:sysClr val="windowText" lastClr="000000"/>
                </a:solidFill>
                <a:latin typeface="Trebuchet MS"/>
                <a:cs typeface="Trebuchet MS"/>
              </a:rPr>
              <a:t>	</a:t>
            </a:r>
            <a:r>
              <a:rPr sz="1467" kern="0" spc="107" dirty="0">
                <a:solidFill>
                  <a:sysClr val="windowText" lastClr="000000"/>
                </a:solidFill>
                <a:latin typeface="Trebuchet MS"/>
                <a:cs typeface="Trebuchet MS"/>
              </a:rPr>
              <a:t>las</a:t>
            </a:r>
            <a:r>
              <a:rPr sz="1467" kern="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deducciones,</a:t>
            </a:r>
            <a:r>
              <a:rPr sz="1467" kern="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pues</a:t>
            </a:r>
            <a:r>
              <a:rPr sz="1467" kern="0" dirty="0">
                <a:solidFill>
                  <a:sysClr val="windowText" lastClr="000000"/>
                </a:solidFill>
                <a:latin typeface="Trebuchet MS"/>
                <a:cs typeface="Trebuchet MS"/>
              </a:rPr>
              <a:t>		</a:t>
            </a:r>
            <a:r>
              <a:rPr sz="1467" kern="0" spc="140" dirty="0">
                <a:solidFill>
                  <a:sysClr val="windowText" lastClr="000000"/>
                </a:solidFill>
                <a:latin typeface="Trebuchet MS"/>
                <a:cs typeface="Trebuchet MS"/>
              </a:rPr>
              <a:t>estas</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no</a:t>
            </a:r>
            <a:r>
              <a:rPr sz="1467" kern="0" dirty="0">
                <a:solidFill>
                  <a:sysClr val="windowText" lastClr="000000"/>
                </a:solidFill>
                <a:latin typeface="Trebuchet MS"/>
                <a:cs typeface="Trebuchet MS"/>
              </a:rPr>
              <a:t>		</a:t>
            </a:r>
            <a:r>
              <a:rPr sz="1467" kern="0" spc="140" dirty="0">
                <a:solidFill>
                  <a:sysClr val="windowText" lastClr="000000"/>
                </a:solidFill>
                <a:latin typeface="Trebuchet MS"/>
                <a:cs typeface="Trebuchet MS"/>
              </a:rPr>
              <a:t>están</a:t>
            </a:r>
            <a:r>
              <a:rPr sz="1467" kern="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previstas</a:t>
            </a:r>
            <a:r>
              <a:rPr sz="1467" kern="0" dirty="0">
                <a:solidFill>
                  <a:sysClr val="windowText" lastClr="000000"/>
                </a:solidFill>
                <a:latin typeface="Trebuchet MS"/>
                <a:cs typeface="Trebuchet MS"/>
              </a:rPr>
              <a:t>	</a:t>
            </a:r>
            <a:r>
              <a:rPr sz="1467" kern="0" spc="110" dirty="0">
                <a:solidFill>
                  <a:sysClr val="windowText" lastClr="000000"/>
                </a:solidFill>
                <a:latin typeface="Trebuchet MS"/>
                <a:cs typeface="Trebuchet MS"/>
              </a:rPr>
              <a:t>en</a:t>
            </a:r>
            <a:r>
              <a:rPr sz="1467" kern="0"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los </a:t>
            </a:r>
            <a:r>
              <a:rPr sz="1467" kern="0" spc="190" dirty="0">
                <a:solidFill>
                  <a:sysClr val="windowText" lastClr="000000"/>
                </a:solidFill>
                <a:latin typeface="Trebuchet MS"/>
                <a:cs typeface="Trebuchet MS"/>
              </a:rPr>
              <a:t>supuestos</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que</a:t>
            </a:r>
            <a:r>
              <a:rPr sz="1467" kern="0" dirty="0">
                <a:solidFill>
                  <a:sysClr val="windowText" lastClr="000000"/>
                </a:solidFill>
                <a:latin typeface="Trebuchet MS"/>
                <a:cs typeface="Trebuchet MS"/>
              </a:rPr>
              <a:t>	</a:t>
            </a:r>
            <a:r>
              <a:rPr sz="1467" kern="0" spc="133" dirty="0">
                <a:solidFill>
                  <a:sysClr val="windowText" lastClr="000000"/>
                </a:solidFill>
                <a:latin typeface="Trebuchet MS"/>
                <a:cs typeface="Trebuchet MS"/>
              </a:rPr>
              <a:t>establece</a:t>
            </a:r>
            <a:r>
              <a:rPr sz="1467" kern="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23" dirty="0">
                <a:solidFill>
                  <a:sysClr val="windowText" lastClr="000000"/>
                </a:solidFill>
                <a:latin typeface="Trebuchet MS"/>
                <a:cs typeface="Trebuchet MS"/>
              </a:rPr>
              <a:t>artículo</a:t>
            </a:r>
            <a:r>
              <a:rPr sz="1467" kern="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110</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la</a:t>
            </a:r>
            <a:r>
              <a:rPr sz="1467" kern="0" dirty="0">
                <a:solidFill>
                  <a:sysClr val="windowText" lastClr="000000"/>
                </a:solidFill>
                <a:latin typeface="Trebuchet MS"/>
                <a:cs typeface="Trebuchet MS"/>
              </a:rPr>
              <a:t>		</a:t>
            </a:r>
            <a:r>
              <a:rPr sz="1467" kern="0" spc="63" dirty="0">
                <a:solidFill>
                  <a:sysClr val="windowText" lastClr="000000"/>
                </a:solidFill>
                <a:latin typeface="Trebuchet MS"/>
                <a:cs typeface="Trebuchet MS"/>
              </a:rPr>
              <a:t>LFT</a:t>
            </a:r>
            <a:r>
              <a:rPr sz="1467" kern="0" dirty="0">
                <a:solidFill>
                  <a:sysClr val="windowText" lastClr="000000"/>
                </a:solidFill>
                <a:latin typeface="Trebuchet MS"/>
                <a:cs typeface="Trebuchet MS"/>
              </a:rPr>
              <a:t>		</a:t>
            </a:r>
            <a:r>
              <a:rPr sz="1467" kern="0" spc="-33" dirty="0">
                <a:solidFill>
                  <a:sysClr val="windowText" lastClr="000000"/>
                </a:solidFill>
                <a:latin typeface="Trebuchet MS"/>
                <a:cs typeface="Trebuchet MS"/>
              </a:rPr>
              <a:t>y</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será</a:t>
            </a:r>
            <a:r>
              <a:rPr sz="1467" kern="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la</a:t>
            </a:r>
            <a:r>
              <a:rPr sz="1467" kern="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forma</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acreditar</a:t>
            </a:r>
            <a:r>
              <a:rPr sz="1467" kern="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la</a:t>
            </a:r>
            <a:r>
              <a:rPr sz="1467" kern="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procedencia</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estos </a:t>
            </a:r>
            <a:r>
              <a:rPr sz="1467" kern="0" spc="157" dirty="0">
                <a:solidFill>
                  <a:sysClr val="windowText" lastClr="000000"/>
                </a:solidFill>
                <a:latin typeface="Trebuchet MS"/>
                <a:cs typeface="Trebuchet MS"/>
              </a:rPr>
              <a:t>descuentos.</a:t>
            </a:r>
            <a:endParaRPr sz="1467" kern="0">
              <a:solidFill>
                <a:sysClr val="windowText" lastClr="000000"/>
              </a:solidFill>
              <a:latin typeface="Trebuchet MS"/>
              <a:cs typeface="Trebuchet MS"/>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264063"/>
            <a:chOff x="0" y="723663"/>
            <a:chExt cx="18288000" cy="9396095"/>
          </a:xfrm>
        </p:grpSpPr>
        <p:sp>
          <p:nvSpPr>
            <p:cNvPr id="3" name="object 3"/>
            <p:cNvSpPr/>
            <p:nvPr/>
          </p:nvSpPr>
          <p:spPr>
            <a:xfrm>
              <a:off x="0" y="723663"/>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633826" y="2499456"/>
              <a:ext cx="13030199" cy="7619999"/>
            </a:xfrm>
            <a:prstGeom prst="rect">
              <a:avLst/>
            </a:prstGeom>
          </p:spPr>
        </p:pic>
        <p:pic>
          <p:nvPicPr>
            <p:cNvPr id="5" name="object 5"/>
            <p:cNvPicPr/>
            <p:nvPr/>
          </p:nvPicPr>
          <p:blipFill>
            <a:blip r:embed="rId3" cstate="print"/>
            <a:stretch>
              <a:fillRect/>
            </a:stretch>
          </p:blipFill>
          <p:spPr>
            <a:xfrm>
              <a:off x="417575" y="902207"/>
              <a:ext cx="17806415" cy="1319783"/>
            </a:xfrm>
            <a:prstGeom prst="rect">
              <a:avLst/>
            </a:prstGeom>
          </p:spPr>
        </p:pic>
      </p:grpSp>
      <p:sp>
        <p:nvSpPr>
          <p:cNvPr id="6" name="object 6"/>
          <p:cNvSpPr txBox="1">
            <a:spLocks noGrp="1"/>
          </p:cNvSpPr>
          <p:nvPr>
            <p:ph type="title"/>
          </p:nvPr>
        </p:nvSpPr>
        <p:spPr>
          <a:xfrm>
            <a:off x="175547" y="1651487"/>
            <a:ext cx="2823210" cy="470215"/>
          </a:xfrm>
          <a:prstGeom prst="rect">
            <a:avLst/>
          </a:prstGeom>
        </p:spPr>
        <p:txBody>
          <a:bodyPr vert="horz" wrap="square" lIns="0" tIns="8467" rIns="0" bIns="0" rtlCol="0">
            <a:spAutoFit/>
          </a:bodyPr>
          <a:lstStyle/>
          <a:p>
            <a:pPr marL="8467">
              <a:spcBef>
                <a:spcPts val="67"/>
              </a:spcBef>
            </a:pPr>
            <a:r>
              <a:rPr sz="3000" spc="127" dirty="0">
                <a:solidFill>
                  <a:srgbClr val="000000"/>
                </a:solidFill>
                <a:latin typeface="Trebuchet MS"/>
                <a:cs typeface="Trebuchet MS"/>
              </a:rPr>
              <a:t>APORTACIONES</a:t>
            </a:r>
            <a:endParaRPr sz="3000">
              <a:latin typeface="Trebuchet MS"/>
              <a:cs typeface="Trebuchet MS"/>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314863"/>
            <a:chOff x="0" y="723664"/>
            <a:chExt cx="18288000" cy="947229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633826" y="2499457"/>
              <a:ext cx="13249272" cy="7696199"/>
            </a:xfrm>
            <a:prstGeom prst="rect">
              <a:avLst/>
            </a:prstGeom>
          </p:spPr>
        </p:pic>
        <p:pic>
          <p:nvPicPr>
            <p:cNvPr id="5" name="object 5"/>
            <p:cNvPicPr/>
            <p:nvPr/>
          </p:nvPicPr>
          <p:blipFill>
            <a:blip r:embed="rId3" cstate="print"/>
            <a:stretch>
              <a:fillRect/>
            </a:stretch>
          </p:blipFill>
          <p:spPr>
            <a:xfrm>
              <a:off x="417575" y="902208"/>
              <a:ext cx="17806415" cy="1319783"/>
            </a:xfrm>
            <a:prstGeom prst="rect">
              <a:avLst/>
            </a:prstGeom>
          </p:spPr>
        </p:pic>
      </p:grpSp>
      <p:sp>
        <p:nvSpPr>
          <p:cNvPr id="6" name="object 6"/>
          <p:cNvSpPr txBox="1">
            <a:spLocks noGrp="1"/>
          </p:cNvSpPr>
          <p:nvPr>
            <p:ph type="title"/>
          </p:nvPr>
        </p:nvSpPr>
        <p:spPr>
          <a:xfrm>
            <a:off x="175547" y="1651488"/>
            <a:ext cx="2823210" cy="470215"/>
          </a:xfrm>
          <a:prstGeom prst="rect">
            <a:avLst/>
          </a:prstGeom>
        </p:spPr>
        <p:txBody>
          <a:bodyPr vert="horz" wrap="square" lIns="0" tIns="8467" rIns="0" bIns="0" rtlCol="0">
            <a:spAutoFit/>
          </a:bodyPr>
          <a:lstStyle/>
          <a:p>
            <a:pPr marL="8467">
              <a:spcBef>
                <a:spcPts val="67"/>
              </a:spcBef>
            </a:pPr>
            <a:r>
              <a:rPr sz="3000" spc="127" dirty="0">
                <a:solidFill>
                  <a:srgbClr val="000000"/>
                </a:solidFill>
                <a:latin typeface="Trebuchet MS"/>
                <a:cs typeface="Trebuchet MS"/>
              </a:rPr>
              <a:t>APORTACIONES</a:t>
            </a:r>
            <a:endParaRPr sz="3000">
              <a:latin typeface="Trebuchet MS"/>
              <a:cs typeface="Trebuchet MS"/>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4"/>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1144012" y="2608348"/>
            <a:ext cx="9210464" cy="4158065"/>
          </a:xfrm>
          <a:prstGeom prst="rect">
            <a:avLst/>
          </a:prstGeom>
        </p:spPr>
      </p:pic>
      <p:pic>
        <p:nvPicPr>
          <p:cNvPr id="4" name="object 4"/>
          <p:cNvPicPr/>
          <p:nvPr/>
        </p:nvPicPr>
        <p:blipFill>
          <a:blip r:embed="rId3" cstate="print"/>
          <a:stretch>
            <a:fillRect/>
          </a:stretch>
        </p:blipFill>
        <p:spPr>
          <a:xfrm>
            <a:off x="278384" y="601473"/>
            <a:ext cx="3133343" cy="879855"/>
          </a:xfrm>
          <a:prstGeom prst="rect">
            <a:avLst/>
          </a:prstGeom>
        </p:spPr>
      </p:pic>
      <p:sp>
        <p:nvSpPr>
          <p:cNvPr id="5" name="object 5"/>
          <p:cNvSpPr txBox="1"/>
          <p:nvPr/>
        </p:nvSpPr>
        <p:spPr>
          <a:xfrm>
            <a:off x="206557" y="1854092"/>
            <a:ext cx="11360573" cy="851666"/>
          </a:xfrm>
          <a:prstGeom prst="rect">
            <a:avLst/>
          </a:prstGeom>
        </p:spPr>
        <p:txBody>
          <a:bodyPr vert="horz" wrap="square" lIns="0" tIns="8467" rIns="0" bIns="0" rtlCol="0">
            <a:spAutoFit/>
          </a:bodyPr>
          <a:lstStyle/>
          <a:p>
            <a:pPr marL="8467" marR="3387" defTabSz="609630">
              <a:lnSpc>
                <a:spcPct val="113599"/>
              </a:lnSpc>
              <a:spcBef>
                <a:spcPts val="67"/>
              </a:spcBef>
              <a:tabLst>
                <a:tab pos="495325" algn="l"/>
                <a:tab pos="589309" algn="l"/>
                <a:tab pos="1126123" algn="l"/>
                <a:tab pos="2183662" algn="l"/>
                <a:tab pos="2437252" algn="l"/>
                <a:tab pos="3757271" algn="l"/>
                <a:tab pos="4181049" algn="l"/>
                <a:tab pos="5204297" algn="l"/>
                <a:tab pos="5628498" algn="l"/>
                <a:tab pos="6793993" algn="l"/>
                <a:tab pos="6991276" algn="l"/>
                <a:tab pos="7415477" algn="l"/>
                <a:tab pos="8010290" algn="l"/>
                <a:tab pos="8332040" algn="l"/>
                <a:tab pos="9393390" algn="l"/>
                <a:tab pos="9572469" algn="l"/>
                <a:tab pos="10220201" algn="l"/>
                <a:tab pos="10551688" algn="l"/>
              </a:tabLst>
            </a:pPr>
            <a:r>
              <a:rPr sz="1467" kern="0" spc="127" dirty="0">
                <a:solidFill>
                  <a:sysClr val="windowText" lastClr="000000"/>
                </a:solidFill>
                <a:latin typeface="Trebuchet MS"/>
                <a:cs typeface="Trebuchet MS"/>
              </a:rPr>
              <a:t>Sirve</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para</a:t>
            </a:r>
            <a:r>
              <a:rPr sz="1467" kern="0" dirty="0">
                <a:solidFill>
                  <a:sysClr val="windowText" lastClr="000000"/>
                </a:solidFill>
                <a:latin typeface="Trebuchet MS"/>
                <a:cs typeface="Trebuchet MS"/>
              </a:rPr>
              <a:t>	</a:t>
            </a:r>
            <a:r>
              <a:rPr sz="1467" kern="0" spc="136" dirty="0">
                <a:solidFill>
                  <a:sysClr val="windowText" lastClr="000000"/>
                </a:solidFill>
                <a:latin typeface="Trebuchet MS"/>
                <a:cs typeface="Trebuchet MS"/>
              </a:rPr>
              <a:t>visualizar</a:t>
            </a:r>
            <a:r>
              <a:rPr sz="1467" kern="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la</a:t>
            </a:r>
            <a:r>
              <a:rPr sz="1467" kern="0"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información</a:t>
            </a:r>
            <a:r>
              <a:rPr sz="1467" kern="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por</a:t>
            </a:r>
            <a:r>
              <a:rPr sz="1467" kern="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empresa,</a:t>
            </a:r>
            <a:r>
              <a:rPr sz="1467" kern="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por</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trabajador</a:t>
            </a:r>
            <a:r>
              <a:rPr sz="1467" kern="0" dirty="0">
                <a:solidFill>
                  <a:sysClr val="windowText" lastClr="000000"/>
                </a:solidFill>
                <a:latin typeface="Trebuchet MS"/>
                <a:cs typeface="Trebuchet MS"/>
              </a:rPr>
              <a:t>	</a:t>
            </a:r>
            <a:r>
              <a:rPr sz="1467" kern="0" spc="67" dirty="0">
                <a:solidFill>
                  <a:sysClr val="windowText" lastClr="000000"/>
                </a:solidFill>
                <a:latin typeface="Trebuchet MS"/>
                <a:cs typeface="Trebuchet MS"/>
              </a:rPr>
              <a:t>o</a:t>
            </a:r>
            <a:r>
              <a:rPr sz="1467" kern="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por</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clave</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ubicación</a:t>
            </a:r>
            <a:r>
              <a:rPr sz="1467" kern="0" dirty="0">
                <a:solidFill>
                  <a:sysClr val="windowText" lastClr="000000"/>
                </a:solidFill>
                <a:latin typeface="Trebuchet MS"/>
                <a:cs typeface="Trebuchet MS"/>
              </a:rPr>
              <a:t>	</a:t>
            </a:r>
            <a:r>
              <a:rPr sz="1467" kern="0" spc="-33" dirty="0">
                <a:solidFill>
                  <a:sysClr val="windowText" lastClr="000000"/>
                </a:solidFill>
                <a:latin typeface="Trebuchet MS"/>
                <a:cs typeface="Trebuchet MS"/>
              </a:rPr>
              <a:t>y</a:t>
            </a:r>
            <a:r>
              <a:rPr sz="1467" kern="0" dirty="0">
                <a:solidFill>
                  <a:sysClr val="windowText" lastClr="000000"/>
                </a:solidFill>
                <a:latin typeface="Trebuchet MS"/>
                <a:cs typeface="Trebuchet MS"/>
              </a:rPr>
              <a:t>	</a:t>
            </a:r>
            <a:r>
              <a:rPr sz="1467" kern="0" spc="-70" dirty="0">
                <a:solidFill>
                  <a:sysClr val="windowText" lastClr="000000"/>
                </a:solidFill>
                <a:latin typeface="Trebuchet MS"/>
                <a:cs typeface="Trebuchet MS"/>
              </a:rPr>
              <a:t>l</a:t>
            </a:r>
            <a:r>
              <a:rPr sz="1467" kern="0" spc="-297" dirty="0">
                <a:solidFill>
                  <a:sysClr val="windowText" lastClr="000000"/>
                </a:solidFill>
                <a:latin typeface="Trebuchet MS"/>
                <a:cs typeface="Trebuchet MS"/>
              </a:rPr>
              <a:t> </a:t>
            </a:r>
            <a:r>
              <a:rPr sz="1467" kern="0" spc="107" dirty="0">
                <a:solidFill>
                  <a:sysClr val="windowText" lastClr="000000"/>
                </a:solidFill>
                <a:latin typeface="Trebuchet MS"/>
                <a:cs typeface="Trebuchet MS"/>
              </a:rPr>
              <a:t>levar</a:t>
            </a:r>
            <a:r>
              <a:rPr sz="1467" kern="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un</a:t>
            </a:r>
            <a:r>
              <a:rPr sz="1467" kern="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registro </a:t>
            </a:r>
            <a:r>
              <a:rPr sz="1467" kern="0" spc="177" dirty="0">
                <a:solidFill>
                  <a:sysClr val="windowText" lastClr="000000"/>
                </a:solidFill>
                <a:latin typeface="Trebuchet MS"/>
                <a:cs typeface="Trebuchet MS"/>
              </a:rPr>
              <a:t>más</a:t>
            </a:r>
            <a:r>
              <a:rPr sz="1467" kern="0"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organizado</a:t>
            </a:r>
            <a:endParaRPr sz="1467" kern="0">
              <a:solidFill>
                <a:sysClr val="windowText" lastClr="000000"/>
              </a:solidFill>
              <a:latin typeface="Trebuchet MS"/>
              <a:cs typeface="Trebuchet MS"/>
            </a:endParaRPr>
          </a:p>
          <a:p>
            <a:pPr marL="17357" defTabSz="609630">
              <a:spcBef>
                <a:spcPts val="777"/>
              </a:spcBef>
            </a:pPr>
            <a:r>
              <a:rPr sz="1467" b="1" kern="0" spc="130" dirty="0">
                <a:solidFill>
                  <a:sysClr val="windowText" lastClr="000000"/>
                </a:solidFill>
                <a:latin typeface="Roboto"/>
                <a:cs typeface="Roboto"/>
              </a:rPr>
              <a:t>Graficación</a:t>
            </a:r>
            <a:r>
              <a:rPr sz="1467" b="1" kern="0" spc="300" dirty="0">
                <a:solidFill>
                  <a:sysClr val="windowText" lastClr="000000"/>
                </a:solidFill>
                <a:latin typeface="Roboto"/>
                <a:cs typeface="Roboto"/>
              </a:rPr>
              <a:t> </a:t>
            </a:r>
            <a:r>
              <a:rPr sz="1467" b="1" kern="0" spc="80" dirty="0">
                <a:solidFill>
                  <a:sysClr val="windowText" lastClr="000000"/>
                </a:solidFill>
                <a:latin typeface="Roboto"/>
                <a:cs typeface="Roboto"/>
              </a:rPr>
              <a:t>de</a:t>
            </a:r>
            <a:r>
              <a:rPr sz="1467" b="1" kern="0" spc="300" dirty="0">
                <a:solidFill>
                  <a:sysClr val="windowText" lastClr="000000"/>
                </a:solidFill>
                <a:latin typeface="Roboto"/>
                <a:cs typeface="Roboto"/>
              </a:rPr>
              <a:t> </a:t>
            </a:r>
            <a:r>
              <a:rPr sz="1467" b="1" kern="0" spc="120" dirty="0">
                <a:solidFill>
                  <a:sysClr val="windowText" lastClr="000000"/>
                </a:solidFill>
                <a:latin typeface="Roboto"/>
                <a:cs typeface="Roboto"/>
              </a:rPr>
              <a:t>Movimientos</a:t>
            </a:r>
            <a:endParaRPr sz="1467" kern="0">
              <a:solidFill>
                <a:sysClr val="windowText" lastClr="000000"/>
              </a:solidFill>
              <a:latin typeface="Roboto"/>
              <a:cs typeface="Roboto"/>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181937"/>
            <a:chOff x="0" y="723664"/>
            <a:chExt cx="18288000" cy="927290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7302138" y="1614100"/>
              <a:ext cx="10620374" cy="8381999"/>
            </a:xfrm>
            <a:prstGeom prst="rect">
              <a:avLst/>
            </a:prstGeom>
          </p:spPr>
        </p:pic>
        <p:pic>
          <p:nvPicPr>
            <p:cNvPr id="5" name="object 5"/>
            <p:cNvPicPr/>
            <p:nvPr/>
          </p:nvPicPr>
          <p:blipFill>
            <a:blip r:embed="rId3" cstate="print"/>
            <a:stretch>
              <a:fillRect/>
            </a:stretch>
          </p:blipFill>
          <p:spPr>
            <a:xfrm>
              <a:off x="417575" y="902208"/>
              <a:ext cx="4690871" cy="1319783"/>
            </a:xfrm>
            <a:prstGeom prst="rect">
              <a:avLst/>
            </a:prstGeom>
          </p:spPr>
        </p:pic>
      </p:grpSp>
      <p:sp>
        <p:nvSpPr>
          <p:cNvPr id="6" name="object 6"/>
          <p:cNvSpPr txBox="1"/>
          <p:nvPr/>
        </p:nvSpPr>
        <p:spPr>
          <a:xfrm>
            <a:off x="398222" y="2264407"/>
            <a:ext cx="3905250" cy="2997894"/>
          </a:xfrm>
          <a:prstGeom prst="rect">
            <a:avLst/>
          </a:prstGeom>
        </p:spPr>
        <p:txBody>
          <a:bodyPr vert="horz" wrap="square" lIns="0" tIns="8467" rIns="0" bIns="0" rtlCol="0">
            <a:spAutoFit/>
          </a:bodyPr>
          <a:lstStyle/>
          <a:p>
            <a:pPr marL="8467" marR="3387" algn="just" defTabSz="609630">
              <a:lnSpc>
                <a:spcPct val="112999"/>
              </a:lnSpc>
              <a:spcBef>
                <a:spcPts val="67"/>
              </a:spcBef>
            </a:pPr>
            <a:r>
              <a:rPr sz="1733" kern="0" spc="153" dirty="0">
                <a:solidFill>
                  <a:sysClr val="windowText" lastClr="000000"/>
                </a:solidFill>
                <a:latin typeface="Trebuchet MS"/>
                <a:cs typeface="Trebuchet MS"/>
              </a:rPr>
              <a:t>En</a:t>
            </a:r>
            <a:r>
              <a:rPr sz="1733" kern="0" spc="2743" dirty="0">
                <a:solidFill>
                  <a:sysClr val="windowText" lastClr="000000"/>
                </a:solidFill>
                <a:latin typeface="Trebuchet MS"/>
                <a:cs typeface="Trebuchet MS"/>
              </a:rPr>
              <a:t> </a:t>
            </a:r>
            <a:r>
              <a:rPr sz="1733" kern="0" spc="150" dirty="0">
                <a:solidFill>
                  <a:sysClr val="windowText" lastClr="000000"/>
                </a:solidFill>
                <a:latin typeface="Trebuchet MS"/>
                <a:cs typeface="Trebuchet MS"/>
              </a:rPr>
              <a:t>este</a:t>
            </a:r>
            <a:r>
              <a:rPr sz="1733" kern="0" spc="2743" dirty="0">
                <a:solidFill>
                  <a:sysClr val="windowText" lastClr="000000"/>
                </a:solidFill>
                <a:latin typeface="Trebuchet MS"/>
                <a:cs typeface="Trebuchet MS"/>
              </a:rPr>
              <a:t> </a:t>
            </a:r>
            <a:r>
              <a:rPr sz="1733" kern="0" spc="223" dirty="0">
                <a:solidFill>
                  <a:sysClr val="windowText" lastClr="000000"/>
                </a:solidFill>
                <a:latin typeface="Trebuchet MS"/>
                <a:cs typeface="Trebuchet MS"/>
              </a:rPr>
              <a:t>menú</a:t>
            </a:r>
            <a:r>
              <a:rPr sz="1733" kern="0" spc="2743" dirty="0">
                <a:solidFill>
                  <a:sysClr val="windowText" lastClr="000000"/>
                </a:solidFill>
                <a:latin typeface="Trebuchet MS"/>
                <a:cs typeface="Trebuchet MS"/>
              </a:rPr>
              <a:t> </a:t>
            </a:r>
            <a:r>
              <a:rPr sz="1733" kern="0" spc="237" dirty="0">
                <a:solidFill>
                  <a:sysClr val="windowText" lastClr="000000"/>
                </a:solidFill>
                <a:latin typeface="Trebuchet MS"/>
                <a:cs typeface="Trebuchet MS"/>
              </a:rPr>
              <a:t>podremos</a:t>
            </a:r>
            <a:r>
              <a:rPr sz="1733" kern="0" spc="93" dirty="0">
                <a:solidFill>
                  <a:sysClr val="windowText" lastClr="000000"/>
                </a:solidFill>
                <a:latin typeface="Trebuchet MS"/>
                <a:cs typeface="Trebuchet MS"/>
              </a:rPr>
              <a:t> </a:t>
            </a:r>
            <a:r>
              <a:rPr sz="1733" kern="0" spc="203" dirty="0">
                <a:solidFill>
                  <a:sysClr val="windowText" lastClr="000000"/>
                </a:solidFill>
                <a:latin typeface="Trebuchet MS"/>
                <a:cs typeface="Trebuchet MS"/>
              </a:rPr>
              <a:t>observar</a:t>
            </a:r>
            <a:r>
              <a:rPr sz="1733" kern="0" spc="1053" dirty="0">
                <a:solidFill>
                  <a:sysClr val="windowText" lastClr="000000"/>
                </a:solidFill>
                <a:latin typeface="Trebuchet MS"/>
                <a:cs typeface="Trebuchet MS"/>
              </a:rPr>
              <a:t> </a:t>
            </a:r>
            <a:r>
              <a:rPr sz="1733" kern="0" spc="60" dirty="0">
                <a:solidFill>
                  <a:sysClr val="windowText" lastClr="000000"/>
                </a:solidFill>
                <a:latin typeface="Trebuchet MS"/>
                <a:cs typeface="Trebuchet MS"/>
              </a:rPr>
              <a:t>el</a:t>
            </a:r>
            <a:r>
              <a:rPr sz="1733" kern="0" spc="1053" dirty="0">
                <a:solidFill>
                  <a:sysClr val="windowText" lastClr="000000"/>
                </a:solidFill>
                <a:latin typeface="Trebuchet MS"/>
                <a:cs typeface="Trebuchet MS"/>
              </a:rPr>
              <a:t> </a:t>
            </a:r>
            <a:r>
              <a:rPr sz="1733" kern="0" spc="243" dirty="0">
                <a:solidFill>
                  <a:sysClr val="windowText" lastClr="000000"/>
                </a:solidFill>
                <a:latin typeface="Trebuchet MS"/>
                <a:cs typeface="Trebuchet MS"/>
              </a:rPr>
              <a:t>submenú</a:t>
            </a:r>
            <a:r>
              <a:rPr sz="1733" kern="0" spc="1053" dirty="0">
                <a:solidFill>
                  <a:sysClr val="windowText" lastClr="000000"/>
                </a:solidFill>
                <a:latin typeface="Trebuchet MS"/>
                <a:cs typeface="Trebuchet MS"/>
              </a:rPr>
              <a:t> </a:t>
            </a:r>
            <a:r>
              <a:rPr sz="1733" kern="0" spc="183" dirty="0">
                <a:solidFill>
                  <a:sysClr val="windowText" lastClr="000000"/>
                </a:solidFill>
                <a:latin typeface="Trebuchet MS"/>
                <a:cs typeface="Trebuchet MS"/>
              </a:rPr>
              <a:t>Análisis</a:t>
            </a:r>
            <a:r>
              <a:rPr sz="1733" kern="0" spc="93" dirty="0">
                <a:solidFill>
                  <a:sysClr val="windowText" lastClr="000000"/>
                </a:solidFill>
                <a:latin typeface="Trebuchet MS"/>
                <a:cs typeface="Trebuchet MS"/>
              </a:rPr>
              <a:t> </a:t>
            </a:r>
            <a:r>
              <a:rPr sz="1733" kern="0" spc="140" dirty="0">
                <a:solidFill>
                  <a:sysClr val="windowText" lastClr="000000"/>
                </a:solidFill>
                <a:latin typeface="Trebuchet MS"/>
                <a:cs typeface="Trebuchet MS"/>
              </a:rPr>
              <a:t>de</a:t>
            </a:r>
            <a:r>
              <a:rPr sz="1733" kern="0" spc="687" dirty="0">
                <a:solidFill>
                  <a:sysClr val="windowText" lastClr="000000"/>
                </a:solidFill>
                <a:latin typeface="Trebuchet MS"/>
                <a:cs typeface="Trebuchet MS"/>
              </a:rPr>
              <a:t> </a:t>
            </a:r>
            <a:r>
              <a:rPr sz="1733" kern="0" spc="73" dirty="0">
                <a:solidFill>
                  <a:sysClr val="windowText" lastClr="000000"/>
                </a:solidFill>
                <a:latin typeface="Trebuchet MS"/>
                <a:cs typeface="Trebuchet MS"/>
              </a:rPr>
              <a:t>la</a:t>
            </a:r>
            <a:r>
              <a:rPr sz="1733" kern="0" spc="687" dirty="0">
                <a:solidFill>
                  <a:sysClr val="windowText" lastClr="000000"/>
                </a:solidFill>
                <a:latin typeface="Trebuchet MS"/>
                <a:cs typeface="Trebuchet MS"/>
              </a:rPr>
              <a:t> </a:t>
            </a:r>
            <a:r>
              <a:rPr sz="1733" kern="0" spc="177" dirty="0">
                <a:solidFill>
                  <a:sysClr val="windowText" lastClr="000000"/>
                </a:solidFill>
                <a:latin typeface="Trebuchet MS"/>
                <a:cs typeface="Trebuchet MS"/>
              </a:rPr>
              <a:t>Información,</a:t>
            </a:r>
            <a:r>
              <a:rPr sz="1733" kern="0" spc="687" dirty="0">
                <a:solidFill>
                  <a:sysClr val="windowText" lastClr="000000"/>
                </a:solidFill>
                <a:latin typeface="Trebuchet MS"/>
                <a:cs typeface="Trebuchet MS"/>
              </a:rPr>
              <a:t> </a:t>
            </a:r>
            <a:r>
              <a:rPr sz="1733" kern="0" spc="60" dirty="0">
                <a:solidFill>
                  <a:sysClr val="windowText" lastClr="000000"/>
                </a:solidFill>
                <a:latin typeface="Trebuchet MS"/>
                <a:cs typeface="Trebuchet MS"/>
              </a:rPr>
              <a:t>el</a:t>
            </a:r>
            <a:r>
              <a:rPr sz="1733" kern="0" spc="687" dirty="0">
                <a:solidFill>
                  <a:sysClr val="windowText" lastClr="000000"/>
                </a:solidFill>
                <a:latin typeface="Trebuchet MS"/>
                <a:cs typeface="Trebuchet MS"/>
              </a:rPr>
              <a:t> </a:t>
            </a:r>
            <a:r>
              <a:rPr sz="1733" kern="0" spc="136" dirty="0">
                <a:solidFill>
                  <a:sysClr val="windowText" lastClr="000000"/>
                </a:solidFill>
                <a:latin typeface="Trebuchet MS"/>
                <a:cs typeface="Trebuchet MS"/>
              </a:rPr>
              <a:t>cual</a:t>
            </a:r>
            <a:r>
              <a:rPr sz="1733" kern="0" spc="687" dirty="0">
                <a:solidFill>
                  <a:sysClr val="windowText" lastClr="000000"/>
                </a:solidFill>
                <a:latin typeface="Trebuchet MS"/>
                <a:cs typeface="Trebuchet MS"/>
              </a:rPr>
              <a:t> </a:t>
            </a:r>
            <a:r>
              <a:rPr sz="1733" kern="0" spc="223" dirty="0">
                <a:solidFill>
                  <a:sysClr val="windowText" lastClr="000000"/>
                </a:solidFill>
                <a:latin typeface="Trebuchet MS"/>
                <a:cs typeface="Trebuchet MS"/>
              </a:rPr>
              <a:t>nos</a:t>
            </a:r>
            <a:r>
              <a:rPr sz="1733" kern="0" spc="93" dirty="0">
                <a:solidFill>
                  <a:sysClr val="windowText" lastClr="000000"/>
                </a:solidFill>
                <a:latin typeface="Trebuchet MS"/>
                <a:cs typeface="Trebuchet MS"/>
              </a:rPr>
              <a:t> </a:t>
            </a:r>
            <a:r>
              <a:rPr sz="1733" kern="0" spc="150" dirty="0">
                <a:solidFill>
                  <a:sysClr val="windowText" lastClr="000000"/>
                </a:solidFill>
                <a:latin typeface="Trebuchet MS"/>
                <a:cs typeface="Trebuchet MS"/>
              </a:rPr>
              <a:t>arroja</a:t>
            </a:r>
            <a:r>
              <a:rPr sz="1733" kern="0" spc="1187" dirty="0">
                <a:solidFill>
                  <a:sysClr val="windowText" lastClr="000000"/>
                </a:solidFill>
                <a:latin typeface="Trebuchet MS"/>
                <a:cs typeface="Trebuchet MS"/>
              </a:rPr>
              <a:t> </a:t>
            </a:r>
            <a:r>
              <a:rPr sz="1733" kern="0" spc="180" dirty="0">
                <a:solidFill>
                  <a:sysClr val="windowText" lastClr="000000"/>
                </a:solidFill>
                <a:latin typeface="Trebuchet MS"/>
                <a:cs typeface="Trebuchet MS"/>
              </a:rPr>
              <a:t>distintos</a:t>
            </a:r>
            <a:r>
              <a:rPr sz="1733" kern="0" spc="1187" dirty="0">
                <a:solidFill>
                  <a:sysClr val="windowText" lastClr="000000"/>
                </a:solidFill>
                <a:latin typeface="Trebuchet MS"/>
                <a:cs typeface="Trebuchet MS"/>
              </a:rPr>
              <a:t> </a:t>
            </a:r>
            <a:r>
              <a:rPr sz="1733" kern="0" spc="190" dirty="0">
                <a:solidFill>
                  <a:sysClr val="windowText" lastClr="000000"/>
                </a:solidFill>
                <a:latin typeface="Trebuchet MS"/>
                <a:cs typeface="Trebuchet MS"/>
              </a:rPr>
              <a:t>reportes</a:t>
            </a:r>
            <a:r>
              <a:rPr sz="1733" kern="0" spc="1187" dirty="0">
                <a:solidFill>
                  <a:sysClr val="windowText" lastClr="000000"/>
                </a:solidFill>
                <a:latin typeface="Trebuchet MS"/>
                <a:cs typeface="Trebuchet MS"/>
              </a:rPr>
              <a:t> </a:t>
            </a:r>
            <a:r>
              <a:rPr sz="1733" kern="0" spc="183" dirty="0">
                <a:solidFill>
                  <a:sysClr val="windowText" lastClr="000000"/>
                </a:solidFill>
                <a:latin typeface="Trebuchet MS"/>
                <a:cs typeface="Trebuchet MS"/>
              </a:rPr>
              <a:t>que</a:t>
            </a:r>
            <a:r>
              <a:rPr sz="1733" kern="0" spc="13" dirty="0">
                <a:solidFill>
                  <a:sysClr val="windowText" lastClr="000000"/>
                </a:solidFill>
                <a:latin typeface="Trebuchet MS"/>
                <a:cs typeface="Trebuchet MS"/>
              </a:rPr>
              <a:t> </a:t>
            </a:r>
            <a:r>
              <a:rPr sz="1733" kern="0" spc="207" dirty="0">
                <a:solidFill>
                  <a:sysClr val="windowText" lastClr="000000"/>
                </a:solidFill>
                <a:latin typeface="Trebuchet MS"/>
                <a:cs typeface="Trebuchet MS"/>
              </a:rPr>
              <a:t>ayudarán</a:t>
            </a:r>
            <a:r>
              <a:rPr sz="1733" kern="0" spc="387" dirty="0">
                <a:solidFill>
                  <a:sysClr val="windowText" lastClr="000000"/>
                </a:solidFill>
                <a:latin typeface="Trebuchet MS"/>
                <a:cs typeface="Trebuchet MS"/>
              </a:rPr>
              <a:t> </a:t>
            </a:r>
            <a:r>
              <a:rPr sz="1733" kern="0" spc="73" dirty="0">
                <a:solidFill>
                  <a:sysClr val="windowText" lastClr="000000"/>
                </a:solidFill>
                <a:latin typeface="Trebuchet MS"/>
                <a:cs typeface="Trebuchet MS"/>
              </a:rPr>
              <a:t>al</a:t>
            </a:r>
            <a:r>
              <a:rPr sz="1733" kern="0" spc="387" dirty="0">
                <a:solidFill>
                  <a:sysClr val="windowText" lastClr="000000"/>
                </a:solidFill>
                <a:latin typeface="Trebuchet MS"/>
                <a:cs typeface="Trebuchet MS"/>
              </a:rPr>
              <a:t> </a:t>
            </a:r>
            <a:r>
              <a:rPr sz="1733" kern="0" spc="210" dirty="0">
                <a:solidFill>
                  <a:sysClr val="windowText" lastClr="000000"/>
                </a:solidFill>
                <a:latin typeface="Trebuchet MS"/>
                <a:cs typeface="Trebuchet MS"/>
              </a:rPr>
              <a:t>usuario</a:t>
            </a:r>
            <a:r>
              <a:rPr sz="1733" kern="0" spc="387" dirty="0">
                <a:solidFill>
                  <a:sysClr val="windowText" lastClr="000000"/>
                </a:solidFill>
                <a:latin typeface="Trebuchet MS"/>
                <a:cs typeface="Trebuchet MS"/>
              </a:rPr>
              <a:t> </a:t>
            </a:r>
            <a:r>
              <a:rPr sz="1733" kern="0" spc="53" dirty="0">
                <a:solidFill>
                  <a:sysClr val="windowText" lastClr="000000"/>
                </a:solidFill>
                <a:latin typeface="Trebuchet MS"/>
                <a:cs typeface="Trebuchet MS"/>
              </a:rPr>
              <a:t>a</a:t>
            </a:r>
            <a:r>
              <a:rPr sz="1733" kern="0" spc="387" dirty="0">
                <a:solidFill>
                  <a:sysClr val="windowText" lastClr="000000"/>
                </a:solidFill>
                <a:latin typeface="Trebuchet MS"/>
                <a:cs typeface="Trebuchet MS"/>
              </a:rPr>
              <a:t> </a:t>
            </a:r>
            <a:r>
              <a:rPr sz="1733" kern="0" spc="-73" dirty="0">
                <a:solidFill>
                  <a:sysClr val="windowText" lastClr="000000"/>
                </a:solidFill>
                <a:latin typeface="Trebuchet MS"/>
                <a:cs typeface="Trebuchet MS"/>
              </a:rPr>
              <a:t>l</a:t>
            </a:r>
            <a:r>
              <a:rPr sz="1733" kern="0" spc="-353" dirty="0">
                <a:solidFill>
                  <a:sysClr val="windowText" lastClr="000000"/>
                </a:solidFill>
                <a:latin typeface="Trebuchet MS"/>
                <a:cs typeface="Trebuchet MS"/>
              </a:rPr>
              <a:t> </a:t>
            </a:r>
            <a:r>
              <a:rPr sz="1733" kern="0" spc="143" dirty="0">
                <a:solidFill>
                  <a:sysClr val="windowText" lastClr="000000"/>
                </a:solidFill>
                <a:latin typeface="Trebuchet MS"/>
                <a:cs typeface="Trebuchet MS"/>
              </a:rPr>
              <a:t>levar</a:t>
            </a:r>
            <a:r>
              <a:rPr sz="1733" kern="0" spc="387" dirty="0">
                <a:solidFill>
                  <a:sysClr val="windowText" lastClr="000000"/>
                </a:solidFill>
                <a:latin typeface="Trebuchet MS"/>
                <a:cs typeface="Trebuchet MS"/>
              </a:rPr>
              <a:t> </a:t>
            </a:r>
            <a:r>
              <a:rPr sz="1733" kern="0" spc="187" dirty="0">
                <a:solidFill>
                  <a:sysClr val="windowText" lastClr="000000"/>
                </a:solidFill>
                <a:latin typeface="Trebuchet MS"/>
                <a:cs typeface="Trebuchet MS"/>
              </a:rPr>
              <a:t>un</a:t>
            </a:r>
            <a:r>
              <a:rPr sz="1733" kern="0" spc="57" dirty="0">
                <a:solidFill>
                  <a:sysClr val="windowText" lastClr="000000"/>
                </a:solidFill>
                <a:latin typeface="Trebuchet MS"/>
                <a:cs typeface="Trebuchet MS"/>
              </a:rPr>
              <a:t> </a:t>
            </a:r>
            <a:r>
              <a:rPr sz="1733" kern="0" spc="177" dirty="0">
                <a:solidFill>
                  <a:sysClr val="windowText" lastClr="000000"/>
                </a:solidFill>
                <a:latin typeface="Trebuchet MS"/>
                <a:cs typeface="Trebuchet MS"/>
              </a:rPr>
              <a:t>registro</a:t>
            </a:r>
            <a:r>
              <a:rPr sz="1733" kern="0" spc="730" dirty="0">
                <a:solidFill>
                  <a:sysClr val="windowText" lastClr="000000"/>
                </a:solidFill>
                <a:latin typeface="Trebuchet MS"/>
                <a:cs typeface="Trebuchet MS"/>
              </a:rPr>
              <a:t> </a:t>
            </a:r>
            <a:r>
              <a:rPr sz="1733" kern="0" spc="169" dirty="0">
                <a:solidFill>
                  <a:sysClr val="windowText" lastClr="000000"/>
                </a:solidFill>
                <a:latin typeface="Trebuchet MS"/>
                <a:cs typeface="Trebuchet MS"/>
              </a:rPr>
              <a:t>con</a:t>
            </a:r>
            <a:r>
              <a:rPr sz="1733" kern="0" spc="730" dirty="0">
                <a:solidFill>
                  <a:sysClr val="windowText" lastClr="000000"/>
                </a:solidFill>
                <a:latin typeface="Trebuchet MS"/>
                <a:cs typeface="Trebuchet MS"/>
              </a:rPr>
              <a:t> </a:t>
            </a:r>
            <a:r>
              <a:rPr sz="1733" kern="0" spc="203" dirty="0">
                <a:solidFill>
                  <a:sysClr val="windowText" lastClr="000000"/>
                </a:solidFill>
                <a:latin typeface="Trebuchet MS"/>
                <a:cs typeface="Trebuchet MS"/>
              </a:rPr>
              <a:t>mayor</a:t>
            </a:r>
            <a:r>
              <a:rPr sz="1733" kern="0" spc="730" dirty="0">
                <a:solidFill>
                  <a:sysClr val="windowText" lastClr="000000"/>
                </a:solidFill>
                <a:latin typeface="Trebuchet MS"/>
                <a:cs typeface="Trebuchet MS"/>
              </a:rPr>
              <a:t> </a:t>
            </a:r>
            <a:r>
              <a:rPr sz="1733" kern="0" spc="167" dirty="0">
                <a:solidFill>
                  <a:sysClr val="windowText" lastClr="000000"/>
                </a:solidFill>
                <a:latin typeface="Trebuchet MS"/>
                <a:cs typeface="Trebuchet MS"/>
              </a:rPr>
              <a:t>control</a:t>
            </a:r>
            <a:r>
              <a:rPr sz="1733" kern="0" spc="730" dirty="0">
                <a:solidFill>
                  <a:sysClr val="windowText" lastClr="000000"/>
                </a:solidFill>
                <a:latin typeface="Trebuchet MS"/>
                <a:cs typeface="Trebuchet MS"/>
              </a:rPr>
              <a:t> </a:t>
            </a:r>
            <a:r>
              <a:rPr sz="1733" kern="0" spc="147" dirty="0">
                <a:solidFill>
                  <a:sysClr val="windowText" lastClr="000000"/>
                </a:solidFill>
                <a:latin typeface="Trebuchet MS"/>
                <a:cs typeface="Trebuchet MS"/>
              </a:rPr>
              <a:t>en</a:t>
            </a:r>
            <a:r>
              <a:rPr sz="1733" kern="0" spc="57" dirty="0">
                <a:solidFill>
                  <a:sysClr val="windowText" lastClr="000000"/>
                </a:solidFill>
                <a:latin typeface="Trebuchet MS"/>
                <a:cs typeface="Trebuchet MS"/>
              </a:rPr>
              <a:t> </a:t>
            </a:r>
            <a:r>
              <a:rPr sz="1733" kern="0" spc="60" dirty="0">
                <a:solidFill>
                  <a:sysClr val="windowText" lastClr="000000"/>
                </a:solidFill>
                <a:latin typeface="Trebuchet MS"/>
                <a:cs typeface="Trebuchet MS"/>
              </a:rPr>
              <a:t>el</a:t>
            </a:r>
            <a:r>
              <a:rPr sz="1733" kern="0" spc="2877" dirty="0">
                <a:solidFill>
                  <a:sysClr val="windowText" lastClr="000000"/>
                </a:solidFill>
                <a:latin typeface="Trebuchet MS"/>
                <a:cs typeface="Trebuchet MS"/>
              </a:rPr>
              <a:t> </a:t>
            </a:r>
            <a:r>
              <a:rPr sz="1733" kern="0" spc="163" dirty="0">
                <a:solidFill>
                  <a:sysClr val="windowText" lastClr="000000"/>
                </a:solidFill>
                <a:latin typeface="Trebuchet MS"/>
                <a:cs typeface="Trebuchet MS"/>
              </a:rPr>
              <a:t>área</a:t>
            </a:r>
            <a:r>
              <a:rPr sz="1733" kern="0" spc="2877" dirty="0">
                <a:solidFill>
                  <a:sysClr val="windowText" lastClr="000000"/>
                </a:solidFill>
                <a:latin typeface="Trebuchet MS"/>
                <a:cs typeface="Trebuchet MS"/>
              </a:rPr>
              <a:t> </a:t>
            </a:r>
            <a:r>
              <a:rPr sz="1733" kern="0" spc="140" dirty="0">
                <a:solidFill>
                  <a:sysClr val="windowText" lastClr="000000"/>
                </a:solidFill>
                <a:latin typeface="Trebuchet MS"/>
                <a:cs typeface="Trebuchet MS"/>
              </a:rPr>
              <a:t>de</a:t>
            </a:r>
            <a:r>
              <a:rPr sz="1733" kern="0" spc="2877" dirty="0">
                <a:solidFill>
                  <a:sysClr val="windowText" lastClr="000000"/>
                </a:solidFill>
                <a:latin typeface="Trebuchet MS"/>
                <a:cs typeface="Trebuchet MS"/>
              </a:rPr>
              <a:t> </a:t>
            </a:r>
            <a:r>
              <a:rPr sz="1733" kern="0" spc="200" dirty="0">
                <a:solidFill>
                  <a:sysClr val="windowText" lastClr="000000"/>
                </a:solidFill>
                <a:latin typeface="Trebuchet MS"/>
                <a:cs typeface="Trebuchet MS"/>
              </a:rPr>
              <a:t>ausentismos,</a:t>
            </a:r>
            <a:r>
              <a:rPr sz="1733" kern="0" spc="-173" dirty="0">
                <a:solidFill>
                  <a:sysClr val="windowText" lastClr="000000"/>
                </a:solidFill>
                <a:latin typeface="Trebuchet MS"/>
                <a:cs typeface="Trebuchet MS"/>
              </a:rPr>
              <a:t> </a:t>
            </a:r>
            <a:r>
              <a:rPr sz="1733" kern="0" spc="173" dirty="0">
                <a:solidFill>
                  <a:sysClr val="windowText" lastClr="000000"/>
                </a:solidFill>
                <a:latin typeface="Trebuchet MS"/>
                <a:cs typeface="Trebuchet MS"/>
              </a:rPr>
              <a:t>incapacidades,</a:t>
            </a:r>
            <a:r>
              <a:rPr sz="1733" kern="0" spc="267" dirty="0">
                <a:solidFill>
                  <a:sysClr val="windowText" lastClr="000000"/>
                </a:solidFill>
                <a:latin typeface="Trebuchet MS"/>
                <a:cs typeface="Trebuchet MS"/>
              </a:rPr>
              <a:t> </a:t>
            </a:r>
            <a:r>
              <a:rPr sz="1733" kern="0" spc="180" dirty="0">
                <a:solidFill>
                  <a:sysClr val="windowText" lastClr="000000"/>
                </a:solidFill>
                <a:latin typeface="Trebuchet MS"/>
                <a:cs typeface="Trebuchet MS"/>
              </a:rPr>
              <a:t>acreditaciones</a:t>
            </a:r>
            <a:endParaRPr sz="1733" kern="0">
              <a:solidFill>
                <a:sysClr val="windowText" lastClr="000000"/>
              </a:solidFill>
              <a:latin typeface="Trebuchet MS"/>
              <a:cs typeface="Trebuchet MS"/>
            </a:endParaRPr>
          </a:p>
          <a:p>
            <a:pPr marL="86788" marR="8044" indent="-78744" algn="just" defTabSz="609630">
              <a:lnSpc>
                <a:spcPct val="112999"/>
              </a:lnSpc>
            </a:pPr>
            <a:r>
              <a:rPr sz="1733" kern="0" spc="53" dirty="0">
                <a:solidFill>
                  <a:sysClr val="windowText" lastClr="000000"/>
                </a:solidFill>
                <a:latin typeface="Trebuchet MS"/>
                <a:cs typeface="Trebuchet MS"/>
              </a:rPr>
              <a:t>a</a:t>
            </a:r>
            <a:r>
              <a:rPr sz="1733" kern="0" spc="70" dirty="0">
                <a:solidFill>
                  <a:sysClr val="windowText" lastClr="000000"/>
                </a:solidFill>
                <a:latin typeface="Trebuchet MS"/>
                <a:cs typeface="Trebuchet MS"/>
              </a:rPr>
              <a:t>  </a:t>
            </a:r>
            <a:r>
              <a:rPr sz="1733" kern="0" spc="183" dirty="0">
                <a:solidFill>
                  <a:sysClr val="windowText" lastClr="000000"/>
                </a:solidFill>
                <a:latin typeface="Trebuchet MS"/>
                <a:cs typeface="Trebuchet MS"/>
              </a:rPr>
              <a:t>INFONAVIT,</a:t>
            </a:r>
            <a:r>
              <a:rPr sz="1733" kern="0" spc="73" dirty="0">
                <a:solidFill>
                  <a:sysClr val="windowText" lastClr="000000"/>
                </a:solidFill>
                <a:latin typeface="Trebuchet MS"/>
                <a:cs typeface="Trebuchet MS"/>
              </a:rPr>
              <a:t>  </a:t>
            </a:r>
            <a:r>
              <a:rPr sz="1733" kern="0" spc="187" dirty="0">
                <a:solidFill>
                  <a:sysClr val="windowText" lastClr="000000"/>
                </a:solidFill>
                <a:latin typeface="Trebuchet MS"/>
                <a:cs typeface="Trebuchet MS"/>
              </a:rPr>
              <a:t>cuotas</a:t>
            </a:r>
            <a:r>
              <a:rPr sz="1733" kern="0" spc="73" dirty="0">
                <a:solidFill>
                  <a:sysClr val="windowText" lastClr="000000"/>
                </a:solidFill>
                <a:latin typeface="Trebuchet MS"/>
                <a:cs typeface="Trebuchet MS"/>
              </a:rPr>
              <a:t>  </a:t>
            </a:r>
            <a:r>
              <a:rPr sz="1733" kern="0" spc="140" dirty="0">
                <a:solidFill>
                  <a:sysClr val="windowText" lastClr="000000"/>
                </a:solidFill>
                <a:latin typeface="Trebuchet MS"/>
                <a:cs typeface="Trebuchet MS"/>
              </a:rPr>
              <a:t>de</a:t>
            </a:r>
            <a:r>
              <a:rPr sz="1733" kern="0" spc="73" dirty="0">
                <a:solidFill>
                  <a:sysClr val="windowText" lastClr="000000"/>
                </a:solidFill>
                <a:latin typeface="Trebuchet MS"/>
                <a:cs typeface="Trebuchet MS"/>
              </a:rPr>
              <a:t>  </a:t>
            </a:r>
            <a:r>
              <a:rPr sz="1733" kern="0" spc="150" dirty="0">
                <a:solidFill>
                  <a:sysClr val="windowText" lastClr="000000"/>
                </a:solidFill>
                <a:latin typeface="Trebuchet MS"/>
                <a:cs typeface="Trebuchet MS"/>
              </a:rPr>
              <a:t>RCV</a:t>
            </a:r>
            <a:r>
              <a:rPr sz="1733" kern="0" spc="73" dirty="0">
                <a:solidFill>
                  <a:sysClr val="windowText" lastClr="000000"/>
                </a:solidFill>
                <a:latin typeface="Trebuchet MS"/>
                <a:cs typeface="Trebuchet MS"/>
              </a:rPr>
              <a:t>  </a:t>
            </a:r>
            <a:r>
              <a:rPr sz="1733" kern="0" spc="-33" dirty="0">
                <a:solidFill>
                  <a:sysClr val="windowText" lastClr="000000"/>
                </a:solidFill>
                <a:latin typeface="Trebuchet MS"/>
                <a:cs typeface="Trebuchet MS"/>
              </a:rPr>
              <a:t>y </a:t>
            </a:r>
            <a:r>
              <a:rPr sz="1733" kern="0" spc="143" dirty="0">
                <a:solidFill>
                  <a:sysClr val="windowText" lastClr="000000"/>
                </a:solidFill>
                <a:latin typeface="Trebuchet MS"/>
                <a:cs typeface="Trebuchet MS"/>
              </a:rPr>
              <a:t>Vivienda,</a:t>
            </a:r>
            <a:r>
              <a:rPr sz="1733" kern="0" spc="293" dirty="0">
                <a:solidFill>
                  <a:sysClr val="windowText" lastClr="000000"/>
                </a:solidFill>
                <a:latin typeface="Trebuchet MS"/>
                <a:cs typeface="Trebuchet MS"/>
              </a:rPr>
              <a:t> </a:t>
            </a:r>
            <a:r>
              <a:rPr sz="1733" kern="0" spc="67" dirty="0">
                <a:solidFill>
                  <a:sysClr val="windowText" lastClr="000000"/>
                </a:solidFill>
                <a:latin typeface="Trebuchet MS"/>
                <a:cs typeface="Trebuchet MS"/>
              </a:rPr>
              <a:t>etc</a:t>
            </a:r>
            <a:endParaRPr sz="1733" kern="0">
              <a:solidFill>
                <a:sysClr val="windowText" lastClr="000000"/>
              </a:solidFill>
              <a:latin typeface="Trebuchet MS"/>
              <a:cs typeface="Trebuchet MS"/>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307667"/>
            <a:chOff x="0" y="723664"/>
            <a:chExt cx="18288000" cy="9461500"/>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8549520" y="2145607"/>
              <a:ext cx="9210674" cy="8039099"/>
            </a:xfrm>
            <a:prstGeom prst="rect">
              <a:avLst/>
            </a:prstGeom>
          </p:spPr>
        </p:pic>
        <p:pic>
          <p:nvPicPr>
            <p:cNvPr id="5" name="object 5"/>
            <p:cNvPicPr/>
            <p:nvPr/>
          </p:nvPicPr>
          <p:blipFill>
            <a:blip r:embed="rId3" cstate="print"/>
            <a:stretch>
              <a:fillRect/>
            </a:stretch>
          </p:blipFill>
          <p:spPr>
            <a:xfrm>
              <a:off x="457199" y="926592"/>
              <a:ext cx="17708879" cy="1069847"/>
            </a:xfrm>
            <a:prstGeom prst="rect">
              <a:avLst/>
            </a:prstGeom>
          </p:spPr>
        </p:pic>
      </p:grpSp>
      <p:sp>
        <p:nvSpPr>
          <p:cNvPr id="6" name="object 6"/>
          <p:cNvSpPr txBox="1"/>
          <p:nvPr/>
        </p:nvSpPr>
        <p:spPr>
          <a:xfrm>
            <a:off x="398223" y="1998725"/>
            <a:ext cx="3485303" cy="2889210"/>
          </a:xfrm>
          <a:prstGeom prst="rect">
            <a:avLst/>
          </a:prstGeom>
        </p:spPr>
        <p:txBody>
          <a:bodyPr vert="horz" wrap="square" lIns="0" tIns="8467" rIns="0" bIns="0" rtlCol="0">
            <a:spAutoFit/>
          </a:bodyPr>
          <a:lstStyle/>
          <a:p>
            <a:pPr marL="8467" marR="3387" algn="just" defTabSz="609630">
              <a:lnSpc>
                <a:spcPct val="112500"/>
              </a:lnSpc>
              <a:spcBef>
                <a:spcPts val="67"/>
              </a:spcBef>
            </a:pPr>
            <a:r>
              <a:rPr sz="1667" kern="0" spc="163" dirty="0">
                <a:solidFill>
                  <a:sysClr val="windowText" lastClr="000000"/>
                </a:solidFill>
                <a:latin typeface="Trebuchet MS"/>
                <a:cs typeface="Trebuchet MS"/>
              </a:rPr>
              <a:t>Para</a:t>
            </a:r>
            <a:r>
              <a:rPr sz="1667" kern="0" spc="289" dirty="0">
                <a:solidFill>
                  <a:sysClr val="windowText" lastClr="000000"/>
                </a:solidFill>
                <a:latin typeface="Trebuchet MS"/>
                <a:cs typeface="Trebuchet MS"/>
              </a:rPr>
              <a:t>   </a:t>
            </a:r>
            <a:r>
              <a:rPr sz="1667" kern="0" spc="193" dirty="0">
                <a:solidFill>
                  <a:sysClr val="windowText" lastClr="000000"/>
                </a:solidFill>
                <a:latin typeface="Trebuchet MS"/>
                <a:cs typeface="Trebuchet MS"/>
              </a:rPr>
              <a:t>poder</a:t>
            </a:r>
            <a:r>
              <a:rPr sz="1667" kern="0" spc="289" dirty="0">
                <a:solidFill>
                  <a:sysClr val="windowText" lastClr="000000"/>
                </a:solidFill>
                <a:latin typeface="Trebuchet MS"/>
                <a:cs typeface="Trebuchet MS"/>
              </a:rPr>
              <a:t>   </a:t>
            </a:r>
            <a:r>
              <a:rPr sz="1667" kern="0" spc="180" dirty="0">
                <a:solidFill>
                  <a:sysClr val="windowText" lastClr="000000"/>
                </a:solidFill>
                <a:latin typeface="Trebuchet MS"/>
                <a:cs typeface="Trebuchet MS"/>
              </a:rPr>
              <a:t>generar</a:t>
            </a:r>
            <a:r>
              <a:rPr sz="1667" kern="0" spc="293" dirty="0">
                <a:solidFill>
                  <a:sysClr val="windowText" lastClr="000000"/>
                </a:solidFill>
                <a:latin typeface="Trebuchet MS"/>
                <a:cs typeface="Trebuchet MS"/>
              </a:rPr>
              <a:t>   </a:t>
            </a:r>
            <a:r>
              <a:rPr sz="1667" kern="0" spc="127" dirty="0">
                <a:solidFill>
                  <a:sysClr val="windowText" lastClr="000000"/>
                </a:solidFill>
                <a:latin typeface="Trebuchet MS"/>
                <a:cs typeface="Trebuchet MS"/>
              </a:rPr>
              <a:t>este </a:t>
            </a:r>
            <a:r>
              <a:rPr sz="1667" kern="0" spc="140" dirty="0">
                <a:solidFill>
                  <a:sysClr val="windowText" lastClr="000000"/>
                </a:solidFill>
                <a:latin typeface="Trebuchet MS"/>
                <a:cs typeface="Trebuchet MS"/>
              </a:rPr>
              <a:t>reporte,</a:t>
            </a:r>
            <a:r>
              <a:rPr sz="1667" kern="0" spc="169" dirty="0">
                <a:solidFill>
                  <a:sysClr val="windowText" lastClr="000000"/>
                </a:solidFill>
                <a:latin typeface="Trebuchet MS"/>
                <a:cs typeface="Trebuchet MS"/>
              </a:rPr>
              <a:t>   </a:t>
            </a:r>
            <a:r>
              <a:rPr sz="1667" kern="0" spc="173" dirty="0">
                <a:solidFill>
                  <a:sysClr val="windowText" lastClr="000000"/>
                </a:solidFill>
                <a:latin typeface="Trebuchet MS"/>
                <a:cs typeface="Trebuchet MS"/>
              </a:rPr>
              <a:t>debe</a:t>
            </a:r>
            <a:r>
              <a:rPr sz="1667" kern="0" spc="169" dirty="0">
                <a:solidFill>
                  <a:sysClr val="windowText" lastClr="000000"/>
                </a:solidFill>
                <a:latin typeface="Trebuchet MS"/>
                <a:cs typeface="Trebuchet MS"/>
              </a:rPr>
              <a:t>   </a:t>
            </a:r>
            <a:r>
              <a:rPr sz="1667" kern="0" spc="173" dirty="0">
                <a:solidFill>
                  <a:sysClr val="windowText" lastClr="000000"/>
                </a:solidFill>
                <a:latin typeface="Trebuchet MS"/>
                <a:cs typeface="Trebuchet MS"/>
              </a:rPr>
              <a:t>previamente </a:t>
            </a:r>
            <a:r>
              <a:rPr sz="1667" kern="0" spc="183" dirty="0">
                <a:solidFill>
                  <a:sysClr val="windowText" lastClr="000000"/>
                </a:solidFill>
                <a:latin typeface="Trebuchet MS"/>
                <a:cs typeface="Trebuchet MS"/>
              </a:rPr>
              <a:t>haber</a:t>
            </a:r>
            <a:r>
              <a:rPr sz="1667" kern="0" spc="410" dirty="0">
                <a:solidFill>
                  <a:sysClr val="windowText" lastClr="000000"/>
                </a:solidFill>
                <a:latin typeface="Trebuchet MS"/>
                <a:cs typeface="Trebuchet MS"/>
              </a:rPr>
              <a:t> </a:t>
            </a:r>
            <a:r>
              <a:rPr sz="1667" kern="0" spc="163" dirty="0">
                <a:solidFill>
                  <a:sysClr val="windowText" lastClr="000000"/>
                </a:solidFill>
                <a:latin typeface="Trebuchet MS"/>
                <a:cs typeface="Trebuchet MS"/>
              </a:rPr>
              <a:t>realizado</a:t>
            </a:r>
            <a:r>
              <a:rPr sz="1667" kern="0" spc="410" dirty="0">
                <a:solidFill>
                  <a:sysClr val="windowText" lastClr="000000"/>
                </a:solidFill>
                <a:latin typeface="Trebuchet MS"/>
                <a:cs typeface="Trebuchet MS"/>
              </a:rPr>
              <a:t> </a:t>
            </a:r>
            <a:r>
              <a:rPr sz="1667" kern="0" spc="50" dirty="0">
                <a:solidFill>
                  <a:sysClr val="windowText" lastClr="000000"/>
                </a:solidFill>
                <a:latin typeface="Trebuchet MS"/>
                <a:cs typeface="Trebuchet MS"/>
              </a:rPr>
              <a:t>el</a:t>
            </a:r>
            <a:r>
              <a:rPr sz="1667" kern="0" spc="410" dirty="0">
                <a:solidFill>
                  <a:sysClr val="windowText" lastClr="000000"/>
                </a:solidFill>
                <a:latin typeface="Trebuchet MS"/>
                <a:cs typeface="Trebuchet MS"/>
              </a:rPr>
              <a:t> </a:t>
            </a:r>
            <a:r>
              <a:rPr sz="1667" kern="0" spc="143" dirty="0">
                <a:solidFill>
                  <a:sysClr val="windowText" lastClr="000000"/>
                </a:solidFill>
                <a:latin typeface="Trebuchet MS"/>
                <a:cs typeface="Trebuchet MS"/>
              </a:rPr>
              <a:t>cálculo</a:t>
            </a:r>
            <a:r>
              <a:rPr sz="1667" kern="0" spc="410" dirty="0">
                <a:solidFill>
                  <a:sysClr val="windowText" lastClr="000000"/>
                </a:solidFill>
                <a:latin typeface="Trebuchet MS"/>
                <a:cs typeface="Trebuchet MS"/>
              </a:rPr>
              <a:t> </a:t>
            </a:r>
            <a:r>
              <a:rPr sz="1667" kern="0" spc="117" dirty="0">
                <a:solidFill>
                  <a:sysClr val="windowText" lastClr="000000"/>
                </a:solidFill>
                <a:latin typeface="Trebuchet MS"/>
                <a:cs typeface="Trebuchet MS"/>
              </a:rPr>
              <a:t>de </a:t>
            </a:r>
            <a:r>
              <a:rPr sz="1667" kern="0" spc="167" dirty="0">
                <a:solidFill>
                  <a:sysClr val="windowText" lastClr="000000"/>
                </a:solidFill>
                <a:latin typeface="Trebuchet MS"/>
                <a:cs typeface="Trebuchet MS"/>
              </a:rPr>
              <a:t>días</a:t>
            </a:r>
            <a:r>
              <a:rPr sz="1667" kern="0" spc="270" dirty="0">
                <a:solidFill>
                  <a:sysClr val="windowText" lastClr="000000"/>
                </a:solidFill>
                <a:latin typeface="Trebuchet MS"/>
                <a:cs typeface="Trebuchet MS"/>
              </a:rPr>
              <a:t> </a:t>
            </a:r>
            <a:r>
              <a:rPr sz="1667" kern="0" dirty="0">
                <a:solidFill>
                  <a:sysClr val="windowText" lastClr="000000"/>
                </a:solidFill>
                <a:latin typeface="Trebuchet MS"/>
                <a:cs typeface="Trebuchet MS"/>
              </a:rPr>
              <a:t>y</a:t>
            </a:r>
            <a:r>
              <a:rPr sz="1667" kern="0" spc="270" dirty="0">
                <a:solidFill>
                  <a:sysClr val="windowText" lastClr="000000"/>
                </a:solidFill>
                <a:latin typeface="Trebuchet MS"/>
                <a:cs typeface="Trebuchet MS"/>
              </a:rPr>
              <a:t> </a:t>
            </a:r>
            <a:r>
              <a:rPr sz="1667" kern="0" spc="173" dirty="0">
                <a:solidFill>
                  <a:sysClr val="windowText" lastClr="000000"/>
                </a:solidFill>
                <a:latin typeface="Trebuchet MS"/>
                <a:cs typeface="Trebuchet MS"/>
              </a:rPr>
              <a:t>trabajadores</a:t>
            </a:r>
            <a:r>
              <a:rPr sz="1667" kern="0" spc="270" dirty="0">
                <a:solidFill>
                  <a:sysClr val="windowText" lastClr="000000"/>
                </a:solidFill>
                <a:latin typeface="Trebuchet MS"/>
                <a:cs typeface="Trebuchet MS"/>
              </a:rPr>
              <a:t> </a:t>
            </a:r>
            <a:r>
              <a:rPr sz="1667" kern="0" spc="200" dirty="0">
                <a:solidFill>
                  <a:sysClr val="windowText" lastClr="000000"/>
                </a:solidFill>
                <a:latin typeface="Trebuchet MS"/>
                <a:cs typeface="Trebuchet MS"/>
              </a:rPr>
              <a:t>promedio expuestos</a:t>
            </a:r>
            <a:r>
              <a:rPr sz="1667" kern="0" spc="357" dirty="0">
                <a:solidFill>
                  <a:sysClr val="windowText" lastClr="000000"/>
                </a:solidFill>
                <a:latin typeface="Trebuchet MS"/>
                <a:cs typeface="Trebuchet MS"/>
              </a:rPr>
              <a:t>      </a:t>
            </a:r>
            <a:r>
              <a:rPr sz="1667" kern="0" spc="63" dirty="0">
                <a:solidFill>
                  <a:sysClr val="windowText" lastClr="000000"/>
                </a:solidFill>
                <a:latin typeface="Trebuchet MS"/>
                <a:cs typeface="Trebuchet MS"/>
              </a:rPr>
              <a:t>al</a:t>
            </a:r>
            <a:r>
              <a:rPr sz="1667" kern="0" spc="357" dirty="0">
                <a:solidFill>
                  <a:sysClr val="windowText" lastClr="000000"/>
                </a:solidFill>
                <a:latin typeface="Trebuchet MS"/>
                <a:cs typeface="Trebuchet MS"/>
              </a:rPr>
              <a:t>      </a:t>
            </a:r>
            <a:r>
              <a:rPr sz="1667" kern="0" spc="147" dirty="0">
                <a:solidFill>
                  <a:sysClr val="windowText" lastClr="000000"/>
                </a:solidFill>
                <a:latin typeface="Trebuchet MS"/>
                <a:cs typeface="Trebuchet MS"/>
              </a:rPr>
              <a:t>riesgo.</a:t>
            </a:r>
            <a:endParaRPr sz="1667" kern="0">
              <a:solidFill>
                <a:sysClr val="windowText" lastClr="000000"/>
              </a:solidFill>
              <a:latin typeface="Trebuchet MS"/>
              <a:cs typeface="Trebuchet MS"/>
            </a:endParaRPr>
          </a:p>
          <a:p>
            <a:pPr marL="8467" algn="just" defTabSz="609630">
              <a:spcBef>
                <a:spcPts val="250"/>
              </a:spcBef>
            </a:pPr>
            <a:r>
              <a:rPr sz="1667" kern="0" spc="153" dirty="0">
                <a:solidFill>
                  <a:sysClr val="windowText" lastClr="000000"/>
                </a:solidFill>
                <a:latin typeface="Trebuchet MS"/>
                <a:cs typeface="Trebuchet MS"/>
              </a:rPr>
              <a:t>Seleccione</a:t>
            </a:r>
            <a:endParaRPr sz="1667" kern="0">
              <a:solidFill>
                <a:sysClr val="windowText" lastClr="000000"/>
              </a:solidFill>
              <a:latin typeface="Trebuchet MS"/>
              <a:cs typeface="Trebuchet MS"/>
            </a:endParaRPr>
          </a:p>
          <a:p>
            <a:pPr marL="8467" marR="3387" algn="just" defTabSz="609630">
              <a:lnSpc>
                <a:spcPct val="112500"/>
              </a:lnSpc>
              <a:tabLst>
                <a:tab pos="1944891" algn="l"/>
              </a:tabLst>
            </a:pPr>
            <a:r>
              <a:rPr sz="1667" kern="0" spc="133" dirty="0">
                <a:solidFill>
                  <a:sysClr val="windowText" lastClr="000000"/>
                </a:solidFill>
                <a:latin typeface="Trebuchet MS"/>
                <a:cs typeface="Trebuchet MS"/>
              </a:rPr>
              <a:t>de</a:t>
            </a:r>
            <a:r>
              <a:rPr sz="1667" kern="0" spc="1190" dirty="0">
                <a:solidFill>
                  <a:sysClr val="windowText" lastClr="000000"/>
                </a:solidFill>
                <a:latin typeface="Trebuchet MS"/>
                <a:cs typeface="Trebuchet MS"/>
              </a:rPr>
              <a:t> </a:t>
            </a:r>
            <a:r>
              <a:rPr sz="1667" kern="0" spc="67" dirty="0">
                <a:solidFill>
                  <a:sysClr val="windowText" lastClr="000000"/>
                </a:solidFill>
                <a:latin typeface="Trebuchet MS"/>
                <a:cs typeface="Trebuchet MS"/>
              </a:rPr>
              <a:t>la</a:t>
            </a:r>
            <a:r>
              <a:rPr sz="1667" kern="0" spc="1190" dirty="0">
                <a:solidFill>
                  <a:sysClr val="windowText" lastClr="000000"/>
                </a:solidFill>
                <a:latin typeface="Trebuchet MS"/>
                <a:cs typeface="Trebuchet MS"/>
              </a:rPr>
              <a:t> </a:t>
            </a:r>
            <a:r>
              <a:rPr sz="1667" kern="0" spc="-76" dirty="0">
                <a:solidFill>
                  <a:sysClr val="windowText" lastClr="000000"/>
                </a:solidFill>
                <a:latin typeface="Trebuchet MS"/>
                <a:cs typeface="Trebuchet MS"/>
              </a:rPr>
              <a:t>l</a:t>
            </a:r>
            <a:r>
              <a:rPr sz="1667" kern="0" spc="-339" dirty="0">
                <a:solidFill>
                  <a:sysClr val="windowText" lastClr="000000"/>
                </a:solidFill>
                <a:latin typeface="Trebuchet MS"/>
                <a:cs typeface="Trebuchet MS"/>
              </a:rPr>
              <a:t> </a:t>
            </a:r>
            <a:r>
              <a:rPr sz="1667" kern="0" spc="127" dirty="0">
                <a:solidFill>
                  <a:sysClr val="windowText" lastClr="000000"/>
                </a:solidFill>
                <a:latin typeface="Trebuchet MS"/>
                <a:cs typeface="Trebuchet MS"/>
              </a:rPr>
              <a:t>ista</a:t>
            </a:r>
            <a:r>
              <a:rPr sz="1667" kern="0" spc="1190" dirty="0">
                <a:solidFill>
                  <a:sysClr val="windowText" lastClr="000000"/>
                </a:solidFill>
                <a:latin typeface="Trebuchet MS"/>
                <a:cs typeface="Trebuchet MS"/>
              </a:rPr>
              <a:t> </a:t>
            </a:r>
            <a:r>
              <a:rPr sz="1667" kern="0" spc="163" dirty="0">
                <a:solidFill>
                  <a:sysClr val="windowText" lastClr="000000"/>
                </a:solidFill>
                <a:latin typeface="Trebuchet MS"/>
                <a:cs typeface="Trebuchet MS"/>
              </a:rPr>
              <a:t>desplegable,</a:t>
            </a:r>
            <a:r>
              <a:rPr sz="1667" kern="0" spc="1190" dirty="0">
                <a:solidFill>
                  <a:sysClr val="windowText" lastClr="000000"/>
                </a:solidFill>
                <a:latin typeface="Trebuchet MS"/>
                <a:cs typeface="Trebuchet MS"/>
              </a:rPr>
              <a:t> </a:t>
            </a:r>
            <a:r>
              <a:rPr sz="1667" kern="0" spc="67" dirty="0">
                <a:solidFill>
                  <a:sysClr val="windowText" lastClr="000000"/>
                </a:solidFill>
                <a:latin typeface="Trebuchet MS"/>
                <a:cs typeface="Trebuchet MS"/>
              </a:rPr>
              <a:t>la</a:t>
            </a:r>
            <a:r>
              <a:rPr sz="1667" kern="0" spc="23" dirty="0">
                <a:solidFill>
                  <a:sysClr val="windowText" lastClr="000000"/>
                </a:solidFill>
                <a:latin typeface="Trebuchet MS"/>
                <a:cs typeface="Trebuchet MS"/>
              </a:rPr>
              <a:t> </a:t>
            </a:r>
            <a:r>
              <a:rPr sz="1667" kern="0" spc="187" dirty="0">
                <a:solidFill>
                  <a:sysClr val="windowText" lastClr="000000"/>
                </a:solidFill>
                <a:latin typeface="Trebuchet MS"/>
                <a:cs typeface="Trebuchet MS"/>
              </a:rPr>
              <a:t>opción</a:t>
            </a:r>
            <a:r>
              <a:rPr sz="1667" kern="0" dirty="0">
                <a:solidFill>
                  <a:sysClr val="windowText" lastClr="000000"/>
                </a:solidFill>
                <a:latin typeface="Trebuchet MS"/>
                <a:cs typeface="Trebuchet MS"/>
              </a:rPr>
              <a:t>	</a:t>
            </a:r>
            <a:r>
              <a:rPr sz="1667" kern="0" spc="177" dirty="0">
                <a:solidFill>
                  <a:sysClr val="windowText" lastClr="000000"/>
                </a:solidFill>
                <a:latin typeface="Trebuchet MS"/>
                <a:cs typeface="Trebuchet MS"/>
              </a:rPr>
              <a:t>Trabajadores</a:t>
            </a:r>
            <a:r>
              <a:rPr sz="1667" kern="0" spc="83" dirty="0">
                <a:solidFill>
                  <a:sysClr val="windowText" lastClr="000000"/>
                </a:solidFill>
                <a:latin typeface="Trebuchet MS"/>
                <a:cs typeface="Trebuchet MS"/>
              </a:rPr>
              <a:t> </a:t>
            </a:r>
            <a:r>
              <a:rPr sz="1667" kern="0" spc="203" dirty="0">
                <a:solidFill>
                  <a:sysClr val="windowText" lastClr="000000"/>
                </a:solidFill>
                <a:latin typeface="Trebuchet MS"/>
                <a:cs typeface="Trebuchet MS"/>
              </a:rPr>
              <a:t>Promedio</a:t>
            </a:r>
            <a:r>
              <a:rPr sz="1667" kern="0" spc="3340" dirty="0">
                <a:solidFill>
                  <a:sysClr val="windowText" lastClr="000000"/>
                </a:solidFill>
                <a:latin typeface="Trebuchet MS"/>
                <a:cs typeface="Trebuchet MS"/>
              </a:rPr>
              <a:t> </a:t>
            </a:r>
            <a:r>
              <a:rPr sz="1667" kern="0" spc="200" dirty="0">
                <a:solidFill>
                  <a:sysClr val="windowText" lastClr="000000"/>
                </a:solidFill>
                <a:latin typeface="Trebuchet MS"/>
                <a:cs typeface="Trebuchet MS"/>
              </a:rPr>
              <a:t>Expuestos</a:t>
            </a:r>
            <a:r>
              <a:rPr sz="1667" kern="0" spc="3340" dirty="0">
                <a:solidFill>
                  <a:sysClr val="windowText" lastClr="000000"/>
                </a:solidFill>
                <a:latin typeface="Trebuchet MS"/>
                <a:cs typeface="Trebuchet MS"/>
              </a:rPr>
              <a:t> </a:t>
            </a:r>
            <a:r>
              <a:rPr sz="1667" kern="0" spc="63" dirty="0">
                <a:solidFill>
                  <a:sysClr val="windowText" lastClr="000000"/>
                </a:solidFill>
                <a:latin typeface="Trebuchet MS"/>
                <a:cs typeface="Trebuchet MS"/>
              </a:rPr>
              <a:t>al</a:t>
            </a:r>
            <a:r>
              <a:rPr sz="1667" kern="0" spc="-76" dirty="0">
                <a:solidFill>
                  <a:sysClr val="windowText" lastClr="000000"/>
                </a:solidFill>
                <a:latin typeface="Trebuchet MS"/>
                <a:cs typeface="Trebuchet MS"/>
              </a:rPr>
              <a:t> </a:t>
            </a:r>
            <a:r>
              <a:rPr sz="1667" kern="0" spc="157" dirty="0">
                <a:solidFill>
                  <a:sysClr val="windowText" lastClr="000000"/>
                </a:solidFill>
                <a:latin typeface="Trebuchet MS"/>
                <a:cs typeface="Trebuchet MS"/>
              </a:rPr>
              <a:t>Riesgo.</a:t>
            </a:r>
            <a:endParaRPr sz="1667" kern="0">
              <a:solidFill>
                <a:sysClr val="windowText" lastClr="000000"/>
              </a:solidFill>
              <a:latin typeface="Trebuchet MS"/>
              <a:cs typeface="Trebuchet MS"/>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33950"/>
            <a:ext cx="12192000" cy="6394450"/>
            <a:chOff x="0" y="200924"/>
            <a:chExt cx="18288000" cy="9591675"/>
          </a:xfrm>
        </p:grpSpPr>
        <p:sp>
          <p:nvSpPr>
            <p:cNvPr id="3" name="object 3"/>
            <p:cNvSpPr/>
            <p:nvPr/>
          </p:nvSpPr>
          <p:spPr>
            <a:xfrm>
              <a:off x="0" y="723663"/>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6797900" y="200924"/>
              <a:ext cx="11277599" cy="9591674"/>
            </a:xfrm>
            <a:prstGeom prst="rect">
              <a:avLst/>
            </a:prstGeom>
          </p:spPr>
        </p:pic>
      </p:grpSp>
      <p:sp>
        <p:nvSpPr>
          <p:cNvPr id="5" name="object 5"/>
          <p:cNvSpPr txBox="1"/>
          <p:nvPr/>
        </p:nvSpPr>
        <p:spPr>
          <a:xfrm>
            <a:off x="346528" y="1658909"/>
            <a:ext cx="3813810" cy="4936630"/>
          </a:xfrm>
          <a:prstGeom prst="rect">
            <a:avLst/>
          </a:prstGeom>
        </p:spPr>
        <p:txBody>
          <a:bodyPr vert="horz" wrap="square" lIns="0" tIns="8467" rIns="0" bIns="0" rtlCol="0">
            <a:spAutoFit/>
          </a:bodyPr>
          <a:lstStyle/>
          <a:p>
            <a:pPr marL="8467" marR="3387" algn="just" defTabSz="609630">
              <a:lnSpc>
                <a:spcPct val="112500"/>
              </a:lnSpc>
              <a:spcBef>
                <a:spcPts val="67"/>
              </a:spcBef>
              <a:tabLst>
                <a:tab pos="1817884" algn="l"/>
                <a:tab pos="2690418" algn="l"/>
                <a:tab pos="3531623" algn="l"/>
              </a:tabLst>
            </a:pPr>
            <a:r>
              <a:rPr sz="1667" kern="0" spc="76" dirty="0">
                <a:solidFill>
                  <a:sysClr val="windowText" lastClr="000000"/>
                </a:solidFill>
                <a:latin typeface="Lucida Sans Unicode"/>
                <a:cs typeface="Lucida Sans Unicode"/>
              </a:rPr>
              <a:t>En</a:t>
            </a:r>
            <a:r>
              <a:rPr sz="1667" kern="0" spc="36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36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parte</a:t>
            </a:r>
            <a:r>
              <a:rPr sz="1667" kern="0" spc="36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superior</a:t>
            </a:r>
            <a:r>
              <a:rPr sz="1667" kern="0" spc="367"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367"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mismo,</a:t>
            </a:r>
            <a:r>
              <a:rPr sz="1667" kern="0" spc="-12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podrá</a:t>
            </a:r>
            <a:r>
              <a:rPr sz="1667" kern="0" spc="2450"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observar</a:t>
            </a:r>
            <a:r>
              <a:rPr sz="1667" kern="0" spc="2450"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245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datos</a:t>
            </a:r>
            <a:r>
              <a:rPr sz="1667" kern="0" spc="-4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generales</a:t>
            </a:r>
            <a:r>
              <a:rPr sz="1667" kern="0" spc="1276"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1276"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reporte,</a:t>
            </a:r>
            <a:r>
              <a:rPr sz="1667" kern="0" spc="1276"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1276"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70"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cual</a:t>
            </a:r>
            <a:r>
              <a:rPr sz="1667" kern="0" spc="151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se</a:t>
            </a:r>
            <a:r>
              <a:rPr sz="1667" kern="0" spc="151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incluye</a:t>
            </a:r>
            <a:r>
              <a:rPr sz="1667" kern="0" spc="1510"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además</a:t>
            </a:r>
            <a:r>
              <a:rPr sz="1667" kern="0" spc="1510"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70" dirty="0">
                <a:solidFill>
                  <a:sysClr val="windowText" lastClr="000000"/>
                </a:solidFill>
                <a:latin typeface="Lucida Sans Unicode"/>
                <a:cs typeface="Lucida Sans Unicode"/>
              </a:rPr>
              <a:t> </a:t>
            </a:r>
            <a:r>
              <a:rPr sz="1667" kern="0" spc="-40" dirty="0">
                <a:solidFill>
                  <a:sysClr val="windowText" lastClr="000000"/>
                </a:solidFill>
                <a:latin typeface="Lucida Sans Unicode"/>
                <a:cs typeface="Lucida Sans Unicode"/>
              </a:rPr>
              <a:t>t</a:t>
            </a:r>
            <a:r>
              <a:rPr sz="1667" kern="0" spc="-367" dirty="0">
                <a:solidFill>
                  <a:sysClr val="windowText" lastClr="000000"/>
                </a:solidFill>
                <a:latin typeface="Lucida Sans Unicode"/>
                <a:cs typeface="Lucida Sans Unicode"/>
              </a:rPr>
              <a:t> </a:t>
            </a:r>
            <a:r>
              <a:rPr sz="1667" kern="0" spc="-63" dirty="0">
                <a:solidFill>
                  <a:sysClr val="windowText" lastClr="000000"/>
                </a:solidFill>
                <a:latin typeface="Lucida Sans Unicode"/>
                <a:cs typeface="Lucida Sans Unicode"/>
              </a:rPr>
              <a:t>í</a:t>
            </a:r>
            <a:r>
              <a:rPr sz="1667" kern="0" spc="-367"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tulo,</a:t>
            </a:r>
            <a:r>
              <a:rPr sz="1667" kern="0" spc="31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31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período</a:t>
            </a:r>
            <a:r>
              <a:rPr sz="1667" kern="0" spc="31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17"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cómputo</a:t>
            </a:r>
            <a:r>
              <a:rPr sz="1667" kern="0" spc="31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al</a:t>
            </a:r>
            <a:r>
              <a:rPr sz="1667" kern="0" spc="-7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1176"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se</a:t>
            </a:r>
            <a:r>
              <a:rPr sz="1667" kern="0" spc="1176"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refiere</a:t>
            </a:r>
            <a:r>
              <a:rPr sz="1667" kern="0" spc="1176"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1176"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cálculo,</a:t>
            </a:r>
            <a:r>
              <a:rPr sz="1667" kern="0" spc="1176"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fecha</a:t>
            </a:r>
            <a:r>
              <a:rPr sz="1667" kern="0" spc="26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6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proceso</a:t>
            </a:r>
            <a:r>
              <a:rPr sz="1667" kern="0" spc="267"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26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reporte,</a:t>
            </a:r>
            <a:r>
              <a:rPr sz="1667" kern="0" spc="26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70"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número</a:t>
            </a:r>
            <a:r>
              <a:rPr sz="1667" kern="0" spc="40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40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registro</a:t>
            </a:r>
            <a:r>
              <a:rPr sz="1667" kern="0" spc="40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patronal,</a:t>
            </a:r>
            <a:r>
              <a:rPr sz="1667" kern="0" spc="40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70"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Registro</a:t>
            </a:r>
            <a:r>
              <a:rPr sz="1667" kern="0"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Federal</a:t>
            </a:r>
            <a:r>
              <a:rPr sz="1667" kern="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Contribuyentes</a:t>
            </a:r>
            <a:r>
              <a:rPr sz="1667" kern="0" spc="827"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y</a:t>
            </a:r>
            <a:r>
              <a:rPr sz="1667" kern="0" spc="82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82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nombre</a:t>
            </a:r>
            <a:r>
              <a:rPr sz="1667" kern="0" spc="827" dirty="0">
                <a:solidFill>
                  <a:sysClr val="windowText" lastClr="000000"/>
                </a:solidFill>
                <a:latin typeface="Lucida Sans Unicode"/>
                <a:cs typeface="Lucida Sans Unicode"/>
              </a:rPr>
              <a:t> </a:t>
            </a:r>
            <a:r>
              <a:rPr sz="1667" kern="0" spc="-23" dirty="0">
                <a:solidFill>
                  <a:sysClr val="windowText" lastClr="000000"/>
                </a:solidFill>
                <a:latin typeface="Lucida Sans Unicode"/>
                <a:cs typeface="Lucida Sans Unicode"/>
              </a:rPr>
              <a:t>o</a:t>
            </a:r>
            <a:r>
              <a:rPr sz="1667" kern="0" spc="-13"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razón</a:t>
            </a:r>
            <a:r>
              <a:rPr sz="1667" kern="0" spc="60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social</a:t>
            </a:r>
            <a:r>
              <a:rPr sz="1667" kern="0" spc="600"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60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patrón</a:t>
            </a:r>
            <a:r>
              <a:rPr sz="1667" kern="0" spc="60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a:t>
            </a:r>
            <a:r>
              <a:rPr sz="1667" kern="0" spc="600"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En</a:t>
            </a:r>
            <a:r>
              <a:rPr sz="1667" kern="0" spc="60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3"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parte</a:t>
            </a:r>
            <a:r>
              <a:rPr sz="1667" kern="0" spc="350"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central,</a:t>
            </a:r>
            <a:r>
              <a:rPr sz="1667" kern="0" spc="350" dirty="0">
                <a:solidFill>
                  <a:sysClr val="windowText" lastClr="000000"/>
                </a:solidFill>
                <a:latin typeface="Lucida Sans Unicode"/>
                <a:cs typeface="Lucida Sans Unicode"/>
              </a:rPr>
              <a:t> </a:t>
            </a:r>
            <a:r>
              <a:rPr sz="1667" kern="0" spc="127" dirty="0">
                <a:solidFill>
                  <a:sysClr val="windowText" lastClr="000000"/>
                </a:solidFill>
                <a:latin typeface="Lucida Sans Unicode"/>
                <a:cs typeface="Lucida Sans Unicode"/>
              </a:rPr>
              <a:t>aparecen</a:t>
            </a:r>
            <a:r>
              <a:rPr sz="1667" kern="0" spc="350"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350"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días</a:t>
            </a:r>
            <a:r>
              <a:rPr sz="1667" kern="0" spc="-4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cotizados</a:t>
            </a:r>
            <a:r>
              <a:rPr sz="1667" kern="0" spc="707"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por</a:t>
            </a:r>
            <a:r>
              <a:rPr sz="1667" kern="0" spc="707"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mes,</a:t>
            </a:r>
            <a:r>
              <a:rPr sz="1667" kern="0" spc="70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707"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total</a:t>
            </a:r>
            <a:r>
              <a:rPr sz="1667" kern="0" spc="70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días</a:t>
            </a:r>
            <a:r>
              <a:rPr sz="1667" kern="0" spc="667"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cotizados</a:t>
            </a:r>
            <a:r>
              <a:rPr sz="1667" kern="0" spc="667"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66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66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período</a:t>
            </a:r>
            <a:r>
              <a:rPr sz="1667" kern="0" spc="667"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y</a:t>
            </a:r>
            <a:r>
              <a:rPr sz="1667" kern="0" spc="-23"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f</a:t>
            </a:r>
            <a:r>
              <a:rPr sz="1667" kern="0" spc="-367"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inalmente</a:t>
            </a:r>
            <a:r>
              <a:rPr sz="1667" kern="0" spc="250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500"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Número</a:t>
            </a:r>
            <a:r>
              <a:rPr sz="1667" kern="0" spc="250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Trabajadores</a:t>
            </a:r>
            <a:r>
              <a:rPr sz="1667" kern="0" dirty="0">
                <a:solidFill>
                  <a:sysClr val="windowText" lastClr="000000"/>
                </a:solidFill>
                <a:latin typeface="Lucida Sans Unicode"/>
                <a:cs typeface="Lucida Sans Unicode"/>
              </a:rPr>
              <a:t>		</a:t>
            </a:r>
            <a:r>
              <a:rPr sz="1667" kern="0" spc="130" dirty="0">
                <a:solidFill>
                  <a:sysClr val="windowText" lastClr="000000"/>
                </a:solidFill>
                <a:latin typeface="Lucida Sans Unicode"/>
                <a:cs typeface="Lucida Sans Unicode"/>
              </a:rPr>
              <a:t>Promedio</a:t>
            </a:r>
            <a:r>
              <a:rPr sz="1667" kern="0" spc="-13"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Expuestos</a:t>
            </a:r>
            <a:r>
              <a:rPr sz="1667" kern="0" spc="23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al</a:t>
            </a:r>
            <a:r>
              <a:rPr sz="1667" kern="0" spc="230"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Riesgo</a:t>
            </a:r>
            <a:r>
              <a:rPr sz="1667" kern="0" spc="23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a:t>
            </a:r>
            <a:endParaRPr sz="1667" kern="0">
              <a:solidFill>
                <a:sysClr val="windowText" lastClr="000000"/>
              </a:solidFill>
              <a:latin typeface="Lucida Sans Unicode"/>
              <a:cs typeface="Lucida Sans Unicode"/>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6181673" y="1714610"/>
            <a:ext cx="5676899" cy="5135546"/>
          </a:xfrm>
          <a:prstGeom prst="rect">
            <a:avLst/>
          </a:prstGeom>
        </p:spPr>
      </p:pic>
      <p:sp>
        <p:nvSpPr>
          <p:cNvPr id="4" name="object 4"/>
          <p:cNvSpPr txBox="1">
            <a:spLocks noGrp="1"/>
          </p:cNvSpPr>
          <p:nvPr>
            <p:ph type="title"/>
          </p:nvPr>
        </p:nvSpPr>
        <p:spPr>
          <a:xfrm>
            <a:off x="457200" y="321629"/>
            <a:ext cx="7670800" cy="961912"/>
          </a:xfrm>
          <a:prstGeom prst="rect">
            <a:avLst/>
          </a:prstGeom>
        </p:spPr>
        <p:txBody>
          <a:bodyPr vert="horz" wrap="square" lIns="0" tIns="475152" rIns="0" bIns="0" rtlCol="0">
            <a:spAutoFit/>
          </a:bodyPr>
          <a:lstStyle/>
          <a:p>
            <a:pPr>
              <a:spcBef>
                <a:spcPts val="67"/>
              </a:spcBef>
            </a:pPr>
            <a:r>
              <a:rPr sz="3133" spc="93" dirty="0"/>
              <a:t>Reporte</a:t>
            </a:r>
            <a:r>
              <a:rPr sz="3133" spc="320" dirty="0"/>
              <a:t> </a:t>
            </a:r>
            <a:r>
              <a:rPr sz="3133" dirty="0"/>
              <a:t>de</a:t>
            </a:r>
            <a:r>
              <a:rPr sz="3133" spc="323" dirty="0"/>
              <a:t> </a:t>
            </a:r>
            <a:r>
              <a:rPr sz="3133" dirty="0"/>
              <a:t>Riesgos</a:t>
            </a:r>
            <a:r>
              <a:rPr sz="3133" spc="323" dirty="0"/>
              <a:t> </a:t>
            </a:r>
            <a:r>
              <a:rPr sz="3133" dirty="0"/>
              <a:t>de</a:t>
            </a:r>
            <a:r>
              <a:rPr sz="3133" spc="323" dirty="0"/>
              <a:t> </a:t>
            </a:r>
            <a:r>
              <a:rPr sz="3133" spc="87" dirty="0"/>
              <a:t>Trabajo.</a:t>
            </a:r>
            <a:endParaRPr sz="3133"/>
          </a:p>
        </p:txBody>
      </p:sp>
      <p:sp>
        <p:nvSpPr>
          <p:cNvPr id="5" name="object 5"/>
          <p:cNvSpPr txBox="1"/>
          <p:nvPr/>
        </p:nvSpPr>
        <p:spPr>
          <a:xfrm>
            <a:off x="300604" y="1999779"/>
            <a:ext cx="3367617" cy="815202"/>
          </a:xfrm>
          <a:prstGeom prst="rect">
            <a:avLst/>
          </a:prstGeom>
        </p:spPr>
        <p:txBody>
          <a:bodyPr vert="horz" wrap="square" lIns="0" tIns="41063" rIns="0" bIns="0" rtlCol="0">
            <a:spAutoFit/>
          </a:bodyPr>
          <a:lstStyle/>
          <a:p>
            <a:pPr marL="8467" defTabSz="609630">
              <a:spcBef>
                <a:spcPts val="323"/>
              </a:spcBef>
            </a:pPr>
            <a:r>
              <a:rPr sz="1533" kern="0" spc="110" dirty="0">
                <a:solidFill>
                  <a:sysClr val="windowText" lastClr="000000"/>
                </a:solidFill>
                <a:latin typeface="Lucida Sans Unicode"/>
                <a:cs typeface="Lucida Sans Unicode"/>
              </a:rPr>
              <a:t>Seleccione</a:t>
            </a:r>
            <a:r>
              <a:rPr sz="1533" kern="0" spc="220"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223" dirty="0">
                <a:solidFill>
                  <a:sysClr val="windowText" lastClr="000000"/>
                </a:solidFill>
                <a:latin typeface="Lucida Sans Unicode"/>
                <a:cs typeface="Lucida Sans Unicode"/>
              </a:rPr>
              <a:t> </a:t>
            </a:r>
            <a:r>
              <a:rPr sz="1533" kern="0" spc="47" dirty="0">
                <a:solidFill>
                  <a:sysClr val="windowText" lastClr="000000"/>
                </a:solidFill>
                <a:latin typeface="Lucida Sans Unicode"/>
                <a:cs typeface="Lucida Sans Unicode"/>
              </a:rPr>
              <a:t>la</a:t>
            </a:r>
            <a:r>
              <a:rPr sz="1533" kern="0" spc="223" dirty="0">
                <a:solidFill>
                  <a:sysClr val="windowText" lastClr="000000"/>
                </a:solidFill>
                <a:latin typeface="Lucida Sans Unicode"/>
                <a:cs typeface="Lucida Sans Unicode"/>
              </a:rPr>
              <a:t> </a:t>
            </a:r>
            <a:r>
              <a:rPr sz="1533" kern="0" spc="-57" dirty="0">
                <a:solidFill>
                  <a:sysClr val="windowText" lastClr="000000"/>
                </a:solidFill>
                <a:latin typeface="Lucida Sans Unicode"/>
                <a:cs typeface="Lucida Sans Unicode"/>
              </a:rPr>
              <a:t>l</a:t>
            </a:r>
            <a:r>
              <a:rPr sz="1533" kern="0" spc="-333" dirty="0">
                <a:solidFill>
                  <a:sysClr val="windowText" lastClr="000000"/>
                </a:solidFill>
                <a:latin typeface="Lucida Sans Unicode"/>
                <a:cs typeface="Lucida Sans Unicode"/>
              </a:rPr>
              <a:t> </a:t>
            </a:r>
            <a:r>
              <a:rPr sz="1533" kern="0" spc="63" dirty="0">
                <a:solidFill>
                  <a:sysClr val="windowText" lastClr="000000"/>
                </a:solidFill>
                <a:latin typeface="Lucida Sans Unicode"/>
                <a:cs typeface="Lucida Sans Unicode"/>
              </a:rPr>
              <a:t>ista</a:t>
            </a:r>
            <a:endParaRPr sz="1533" kern="0">
              <a:solidFill>
                <a:sysClr val="windowText" lastClr="000000"/>
              </a:solidFill>
              <a:latin typeface="Lucida Sans Unicode"/>
              <a:cs typeface="Lucida Sans Unicode"/>
            </a:endParaRPr>
          </a:p>
          <a:p>
            <a:pPr marL="8467" marR="3387" defTabSz="609630">
              <a:lnSpc>
                <a:spcPct val="114100"/>
              </a:lnSpc>
              <a:spcBef>
                <a:spcPts val="3"/>
              </a:spcBef>
            </a:pPr>
            <a:r>
              <a:rPr sz="1533" kern="0" spc="97" dirty="0">
                <a:solidFill>
                  <a:sysClr val="windowText" lastClr="000000"/>
                </a:solidFill>
                <a:latin typeface="Lucida Sans Unicode"/>
                <a:cs typeface="Lucida Sans Unicode"/>
              </a:rPr>
              <a:t>desplegable,</a:t>
            </a:r>
            <a:r>
              <a:rPr sz="1533" kern="0" spc="217" dirty="0">
                <a:solidFill>
                  <a:sysClr val="windowText" lastClr="000000"/>
                </a:solidFill>
                <a:latin typeface="Lucida Sans Unicode"/>
                <a:cs typeface="Lucida Sans Unicode"/>
              </a:rPr>
              <a:t> </a:t>
            </a:r>
            <a:r>
              <a:rPr sz="1533" kern="0" spc="47" dirty="0">
                <a:solidFill>
                  <a:sysClr val="windowText" lastClr="000000"/>
                </a:solidFill>
                <a:latin typeface="Lucida Sans Unicode"/>
                <a:cs typeface="Lucida Sans Unicode"/>
              </a:rPr>
              <a:t>la</a:t>
            </a:r>
            <a:r>
              <a:rPr sz="1533" kern="0" spc="220" dirty="0">
                <a:solidFill>
                  <a:sysClr val="windowText" lastClr="000000"/>
                </a:solidFill>
                <a:latin typeface="Lucida Sans Unicode"/>
                <a:cs typeface="Lucida Sans Unicode"/>
              </a:rPr>
              <a:t> </a:t>
            </a:r>
            <a:r>
              <a:rPr sz="1533" kern="0" spc="93" dirty="0">
                <a:solidFill>
                  <a:sysClr val="windowText" lastClr="000000"/>
                </a:solidFill>
                <a:latin typeface="Lucida Sans Unicode"/>
                <a:cs typeface="Lucida Sans Unicode"/>
              </a:rPr>
              <a:t>opción</a:t>
            </a:r>
            <a:r>
              <a:rPr sz="1533" kern="0" spc="217" dirty="0">
                <a:solidFill>
                  <a:sysClr val="windowText" lastClr="000000"/>
                </a:solidFill>
                <a:latin typeface="Lucida Sans Unicode"/>
                <a:cs typeface="Lucida Sans Unicode"/>
              </a:rPr>
              <a:t> </a:t>
            </a:r>
            <a:r>
              <a:rPr sz="1533" kern="0" spc="107" dirty="0">
                <a:solidFill>
                  <a:sysClr val="windowText" lastClr="000000"/>
                </a:solidFill>
                <a:latin typeface="Lucida Sans Unicode"/>
                <a:cs typeface="Lucida Sans Unicode"/>
              </a:rPr>
              <a:t>Reporte </a:t>
            </a:r>
            <a:r>
              <a:rPr sz="1533" kern="0" spc="60" dirty="0">
                <a:solidFill>
                  <a:sysClr val="windowText" lastClr="000000"/>
                </a:solidFill>
                <a:latin typeface="Lucida Sans Unicode"/>
                <a:cs typeface="Lucida Sans Unicode"/>
              </a:rPr>
              <a:t>de</a:t>
            </a:r>
            <a:r>
              <a:rPr sz="1533" kern="0" spc="217" dirty="0">
                <a:solidFill>
                  <a:sysClr val="windowText" lastClr="000000"/>
                </a:solidFill>
                <a:latin typeface="Lucida Sans Unicode"/>
                <a:cs typeface="Lucida Sans Unicode"/>
              </a:rPr>
              <a:t> </a:t>
            </a:r>
            <a:r>
              <a:rPr sz="1533" kern="0" spc="80" dirty="0">
                <a:solidFill>
                  <a:sysClr val="windowText" lastClr="000000"/>
                </a:solidFill>
                <a:latin typeface="Lucida Sans Unicode"/>
                <a:cs typeface="Lucida Sans Unicode"/>
              </a:rPr>
              <a:t>Riesgos</a:t>
            </a:r>
            <a:r>
              <a:rPr sz="1533" kern="0" spc="220"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217" dirty="0">
                <a:solidFill>
                  <a:sysClr val="windowText" lastClr="000000"/>
                </a:solidFill>
                <a:latin typeface="Lucida Sans Unicode"/>
                <a:cs typeface="Lucida Sans Unicode"/>
              </a:rPr>
              <a:t> </a:t>
            </a:r>
            <a:r>
              <a:rPr sz="1533" kern="0" spc="83" dirty="0">
                <a:solidFill>
                  <a:sysClr val="windowText" lastClr="000000"/>
                </a:solidFill>
                <a:latin typeface="Lucida Sans Unicode"/>
                <a:cs typeface="Lucida Sans Unicode"/>
              </a:rPr>
              <a:t>Trabajo</a:t>
            </a:r>
            <a:endParaRPr sz="1533" kern="0">
              <a:solidFill>
                <a:sysClr val="windowText" lastClr="000000"/>
              </a:solidFill>
              <a:latin typeface="Lucida Sans Unicode"/>
              <a:cs typeface="Lucida Sans Unicode"/>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244999" y="4189646"/>
            <a:ext cx="9847760" cy="2029202"/>
          </a:xfrm>
          <a:prstGeom prst="rect">
            <a:avLst/>
          </a:prstGeom>
        </p:spPr>
      </p:pic>
      <p:sp>
        <p:nvSpPr>
          <p:cNvPr id="3" name="object 3"/>
          <p:cNvSpPr txBox="1"/>
          <p:nvPr/>
        </p:nvSpPr>
        <p:spPr>
          <a:xfrm>
            <a:off x="283088" y="1951176"/>
            <a:ext cx="11603990" cy="1353149"/>
          </a:xfrm>
          <a:prstGeom prst="rect">
            <a:avLst/>
          </a:prstGeom>
        </p:spPr>
        <p:txBody>
          <a:bodyPr vert="horz" wrap="square" lIns="0" tIns="8467" rIns="0" bIns="0" rtlCol="0">
            <a:spAutoFit/>
          </a:bodyPr>
          <a:lstStyle/>
          <a:p>
            <a:pPr marL="8467" marR="3387" algn="just" defTabSz="609630">
              <a:lnSpc>
                <a:spcPct val="114100"/>
              </a:lnSpc>
              <a:spcBef>
                <a:spcPts val="67"/>
              </a:spcBef>
            </a:pPr>
            <a:r>
              <a:rPr sz="1533" kern="0" spc="103" dirty="0">
                <a:solidFill>
                  <a:sysClr val="windowText" lastClr="000000"/>
                </a:solidFill>
                <a:latin typeface="Lucida Sans Unicode"/>
                <a:cs typeface="Lucida Sans Unicode"/>
              </a:rPr>
              <a:t>Capture</a:t>
            </a:r>
            <a:r>
              <a:rPr sz="1533" kern="0" spc="583" dirty="0">
                <a:solidFill>
                  <a:sysClr val="windowText" lastClr="000000"/>
                </a:solidFill>
                <a:latin typeface="Lucida Sans Unicode"/>
                <a:cs typeface="Lucida Sans Unicode"/>
              </a:rPr>
              <a:t> </a:t>
            </a:r>
            <a:r>
              <a:rPr sz="1533" kern="0" spc="70" dirty="0">
                <a:solidFill>
                  <a:sysClr val="windowText" lastClr="000000"/>
                </a:solidFill>
                <a:latin typeface="Lucida Sans Unicode"/>
                <a:cs typeface="Lucida Sans Unicode"/>
              </a:rPr>
              <a:t>en</a:t>
            </a:r>
            <a:r>
              <a:rPr sz="1533" kern="0" spc="583"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las</a:t>
            </a:r>
            <a:r>
              <a:rPr sz="1533" kern="0" spc="583" dirty="0">
                <a:solidFill>
                  <a:sysClr val="windowText" lastClr="000000"/>
                </a:solidFill>
                <a:latin typeface="Lucida Sans Unicode"/>
                <a:cs typeface="Lucida Sans Unicode"/>
              </a:rPr>
              <a:t> </a:t>
            </a:r>
            <a:r>
              <a:rPr sz="1533" kern="0" spc="87" dirty="0">
                <a:solidFill>
                  <a:sysClr val="windowText" lastClr="000000"/>
                </a:solidFill>
                <a:latin typeface="Lucida Sans Unicode"/>
                <a:cs typeface="Lucida Sans Unicode"/>
              </a:rPr>
              <a:t>casillas</a:t>
            </a:r>
            <a:r>
              <a:rPr sz="1533" kern="0" spc="583" dirty="0">
                <a:solidFill>
                  <a:sysClr val="windowText" lastClr="000000"/>
                </a:solidFill>
                <a:latin typeface="Lucida Sans Unicode"/>
                <a:cs typeface="Lucida Sans Unicode"/>
              </a:rPr>
              <a:t> </a:t>
            </a:r>
            <a:r>
              <a:rPr sz="1533" kern="0" spc="110" dirty="0">
                <a:solidFill>
                  <a:sysClr val="windowText" lastClr="000000"/>
                </a:solidFill>
                <a:latin typeface="Lucida Sans Unicode"/>
                <a:cs typeface="Lucida Sans Unicode"/>
              </a:rPr>
              <a:t>correspondientes,</a:t>
            </a:r>
            <a:r>
              <a:rPr sz="1533" kern="0" spc="583"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el</a:t>
            </a:r>
            <a:r>
              <a:rPr sz="1533" kern="0" spc="583" dirty="0">
                <a:solidFill>
                  <a:sysClr val="windowText" lastClr="000000"/>
                </a:solidFill>
                <a:latin typeface="Lucida Sans Unicode"/>
                <a:cs typeface="Lucida Sans Unicode"/>
              </a:rPr>
              <a:t> </a:t>
            </a:r>
            <a:r>
              <a:rPr sz="1533" kern="0" spc="107" dirty="0">
                <a:solidFill>
                  <a:sysClr val="windowText" lastClr="000000"/>
                </a:solidFill>
                <a:latin typeface="Lucida Sans Unicode"/>
                <a:cs typeface="Lucida Sans Unicode"/>
              </a:rPr>
              <a:t>período</a:t>
            </a:r>
            <a:r>
              <a:rPr sz="1533" kern="0" spc="583" dirty="0">
                <a:solidFill>
                  <a:sysClr val="windowText" lastClr="000000"/>
                </a:solidFill>
                <a:latin typeface="Lucida Sans Unicode"/>
                <a:cs typeface="Lucida Sans Unicode"/>
              </a:rPr>
              <a:t> </a:t>
            </a:r>
            <a:r>
              <a:rPr sz="1533" kern="0" dirty="0">
                <a:solidFill>
                  <a:sysClr val="windowText" lastClr="000000"/>
                </a:solidFill>
                <a:latin typeface="Lucida Sans Unicode"/>
                <a:cs typeface="Lucida Sans Unicode"/>
              </a:rPr>
              <a:t>a</a:t>
            </a:r>
            <a:r>
              <a:rPr sz="1533" kern="0" spc="583" dirty="0">
                <a:solidFill>
                  <a:sysClr val="windowText" lastClr="000000"/>
                </a:solidFill>
                <a:latin typeface="Lucida Sans Unicode"/>
                <a:cs typeface="Lucida Sans Unicode"/>
              </a:rPr>
              <a:t> </a:t>
            </a:r>
            <a:r>
              <a:rPr sz="1533" kern="0" spc="110" dirty="0">
                <a:solidFill>
                  <a:sysClr val="windowText" lastClr="000000"/>
                </a:solidFill>
                <a:latin typeface="Lucida Sans Unicode"/>
                <a:cs typeface="Lucida Sans Unicode"/>
              </a:rPr>
              <a:t>considerar</a:t>
            </a:r>
            <a:r>
              <a:rPr sz="1533" kern="0" spc="583" dirty="0">
                <a:solidFill>
                  <a:sysClr val="windowText" lastClr="000000"/>
                </a:solidFill>
                <a:latin typeface="Lucida Sans Unicode"/>
                <a:cs typeface="Lucida Sans Unicode"/>
              </a:rPr>
              <a:t> </a:t>
            </a:r>
            <a:r>
              <a:rPr sz="1533" kern="0" spc="103" dirty="0">
                <a:solidFill>
                  <a:sysClr val="windowText" lastClr="000000"/>
                </a:solidFill>
                <a:latin typeface="Lucida Sans Unicode"/>
                <a:cs typeface="Lucida Sans Unicode"/>
              </a:rPr>
              <a:t>para</a:t>
            </a:r>
            <a:r>
              <a:rPr sz="1533" kern="0" spc="583"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la</a:t>
            </a:r>
            <a:r>
              <a:rPr sz="1533" kern="0" spc="583" dirty="0">
                <a:solidFill>
                  <a:sysClr val="windowText" lastClr="000000"/>
                </a:solidFill>
                <a:latin typeface="Lucida Sans Unicode"/>
                <a:cs typeface="Lucida Sans Unicode"/>
              </a:rPr>
              <a:t> </a:t>
            </a:r>
            <a:r>
              <a:rPr sz="1533" kern="0" spc="97" dirty="0">
                <a:solidFill>
                  <a:sysClr val="windowText" lastClr="000000"/>
                </a:solidFill>
                <a:latin typeface="Lucida Sans Unicode"/>
                <a:cs typeface="Lucida Sans Unicode"/>
              </a:rPr>
              <a:t>selección</a:t>
            </a:r>
            <a:r>
              <a:rPr sz="1533" kern="0" spc="583"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583" dirty="0">
                <a:solidFill>
                  <a:sysClr val="windowText" lastClr="000000"/>
                </a:solidFill>
                <a:latin typeface="Lucida Sans Unicode"/>
                <a:cs typeface="Lucida Sans Unicode"/>
              </a:rPr>
              <a:t> </a:t>
            </a:r>
            <a:r>
              <a:rPr sz="1533" kern="0" spc="53" dirty="0">
                <a:solidFill>
                  <a:sysClr val="windowText" lastClr="000000"/>
                </a:solidFill>
                <a:latin typeface="Lucida Sans Unicode"/>
                <a:cs typeface="Lucida Sans Unicode"/>
              </a:rPr>
              <a:t>los</a:t>
            </a:r>
            <a:r>
              <a:rPr sz="1533" kern="0" spc="583" dirty="0">
                <a:solidFill>
                  <a:sysClr val="windowText" lastClr="000000"/>
                </a:solidFill>
                <a:latin typeface="Lucida Sans Unicode"/>
                <a:cs typeface="Lucida Sans Unicode"/>
              </a:rPr>
              <a:t> </a:t>
            </a:r>
            <a:r>
              <a:rPr sz="1533" kern="0" spc="83" dirty="0">
                <a:solidFill>
                  <a:sysClr val="windowText" lastClr="000000"/>
                </a:solidFill>
                <a:latin typeface="Lucida Sans Unicode"/>
                <a:cs typeface="Lucida Sans Unicode"/>
              </a:rPr>
              <a:t>riesgos</a:t>
            </a:r>
            <a:r>
              <a:rPr sz="1533" kern="0" spc="583"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dirty="0">
                <a:solidFill>
                  <a:sysClr val="windowText" lastClr="000000"/>
                </a:solidFill>
                <a:latin typeface="Lucida Sans Unicode"/>
                <a:cs typeface="Lucida Sans Unicode"/>
              </a:rPr>
              <a:t> </a:t>
            </a:r>
            <a:r>
              <a:rPr sz="1533" kern="0" spc="103" dirty="0">
                <a:solidFill>
                  <a:sysClr val="windowText" lastClr="000000"/>
                </a:solidFill>
                <a:latin typeface="Lucida Sans Unicode"/>
                <a:cs typeface="Lucida Sans Unicode"/>
              </a:rPr>
              <a:t>trabajo</a:t>
            </a:r>
            <a:r>
              <a:rPr sz="1533" kern="0" spc="543" dirty="0">
                <a:solidFill>
                  <a:sysClr val="windowText" lastClr="000000"/>
                </a:solidFill>
                <a:latin typeface="Lucida Sans Unicode"/>
                <a:cs typeface="Lucida Sans Unicode"/>
              </a:rPr>
              <a:t> </a:t>
            </a:r>
            <a:r>
              <a:rPr sz="1533" kern="0" spc="-50" dirty="0">
                <a:solidFill>
                  <a:sysClr val="windowText" lastClr="000000"/>
                </a:solidFill>
                <a:latin typeface="Lucida Sans Unicode"/>
                <a:cs typeface="Lucida Sans Unicode"/>
              </a:rPr>
              <a:t>(</a:t>
            </a:r>
            <a:r>
              <a:rPr sz="1533" kern="0" spc="-337"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el</a:t>
            </a:r>
            <a:r>
              <a:rPr sz="1533" kern="0" spc="543" dirty="0">
                <a:solidFill>
                  <a:sysClr val="windowText" lastClr="000000"/>
                </a:solidFill>
                <a:latin typeface="Lucida Sans Unicode"/>
                <a:cs typeface="Lucida Sans Unicode"/>
              </a:rPr>
              <a:t> </a:t>
            </a:r>
            <a:r>
              <a:rPr sz="1533" kern="0" spc="97" dirty="0">
                <a:solidFill>
                  <a:sysClr val="windowText" lastClr="000000"/>
                </a:solidFill>
                <a:latin typeface="Lucida Sans Unicode"/>
                <a:cs typeface="Lucida Sans Unicode"/>
              </a:rPr>
              <a:t>sistema</a:t>
            </a:r>
            <a:r>
              <a:rPr sz="1533" kern="0" spc="543"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543" dirty="0">
                <a:solidFill>
                  <a:sysClr val="windowText" lastClr="000000"/>
                </a:solidFill>
                <a:latin typeface="Lucida Sans Unicode"/>
                <a:cs typeface="Lucida Sans Unicode"/>
              </a:rPr>
              <a:t> </a:t>
            </a:r>
            <a:r>
              <a:rPr sz="1533" kern="0" spc="120" dirty="0">
                <a:solidFill>
                  <a:sysClr val="windowText" lastClr="000000"/>
                </a:solidFill>
                <a:latin typeface="Lucida Sans Unicode"/>
                <a:cs typeface="Lucida Sans Unicode"/>
              </a:rPr>
              <a:t>manera</a:t>
            </a:r>
            <a:r>
              <a:rPr sz="1533" kern="0" spc="543" dirty="0">
                <a:solidFill>
                  <a:sysClr val="windowText" lastClr="000000"/>
                </a:solidFill>
                <a:latin typeface="Lucida Sans Unicode"/>
                <a:cs typeface="Lucida Sans Unicode"/>
              </a:rPr>
              <a:t> </a:t>
            </a:r>
            <a:r>
              <a:rPr sz="1533" kern="0" spc="110" dirty="0">
                <a:solidFill>
                  <a:sysClr val="windowText" lastClr="000000"/>
                </a:solidFill>
                <a:latin typeface="Lucida Sans Unicode"/>
                <a:cs typeface="Lucida Sans Unicode"/>
              </a:rPr>
              <a:t>automática</a:t>
            </a:r>
            <a:r>
              <a:rPr sz="1533" kern="0" spc="543" dirty="0">
                <a:solidFill>
                  <a:sysClr val="windowText" lastClr="000000"/>
                </a:solidFill>
                <a:latin typeface="Lucida Sans Unicode"/>
                <a:cs typeface="Lucida Sans Unicode"/>
              </a:rPr>
              <a:t> </a:t>
            </a:r>
            <a:r>
              <a:rPr sz="1533" kern="0" spc="103" dirty="0">
                <a:solidFill>
                  <a:sysClr val="windowText" lastClr="000000"/>
                </a:solidFill>
                <a:latin typeface="Lucida Sans Unicode"/>
                <a:cs typeface="Lucida Sans Unicode"/>
              </a:rPr>
              <a:t>selecciona</a:t>
            </a:r>
            <a:r>
              <a:rPr sz="1533" kern="0" spc="543"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el</a:t>
            </a:r>
            <a:r>
              <a:rPr sz="1533" kern="0" spc="543" dirty="0">
                <a:solidFill>
                  <a:sysClr val="windowText" lastClr="000000"/>
                </a:solidFill>
                <a:latin typeface="Lucida Sans Unicode"/>
                <a:cs typeface="Lucida Sans Unicode"/>
              </a:rPr>
              <a:t> </a:t>
            </a:r>
            <a:r>
              <a:rPr sz="1533" kern="0" spc="107" dirty="0">
                <a:solidFill>
                  <a:sysClr val="windowText" lastClr="000000"/>
                </a:solidFill>
                <a:latin typeface="Lucida Sans Unicode"/>
                <a:cs typeface="Lucida Sans Unicode"/>
              </a:rPr>
              <a:t>período</a:t>
            </a:r>
            <a:r>
              <a:rPr sz="1533" kern="0" spc="543" dirty="0">
                <a:solidFill>
                  <a:sysClr val="windowText" lastClr="000000"/>
                </a:solidFill>
                <a:latin typeface="Lucida Sans Unicode"/>
                <a:cs typeface="Lucida Sans Unicode"/>
              </a:rPr>
              <a:t> </a:t>
            </a:r>
            <a:r>
              <a:rPr sz="1533" kern="0" spc="107" dirty="0">
                <a:solidFill>
                  <a:sysClr val="windowText" lastClr="000000"/>
                </a:solidFill>
                <a:latin typeface="Lucida Sans Unicode"/>
                <a:cs typeface="Lucida Sans Unicode"/>
              </a:rPr>
              <a:t>inmediato</a:t>
            </a:r>
            <a:r>
              <a:rPr sz="1533" kern="0" spc="543" dirty="0">
                <a:solidFill>
                  <a:sysClr val="windowText" lastClr="000000"/>
                </a:solidFill>
                <a:latin typeface="Lucida Sans Unicode"/>
                <a:cs typeface="Lucida Sans Unicode"/>
              </a:rPr>
              <a:t> </a:t>
            </a:r>
            <a:r>
              <a:rPr sz="1533" kern="0" spc="113" dirty="0">
                <a:solidFill>
                  <a:sysClr val="windowText" lastClr="000000"/>
                </a:solidFill>
                <a:latin typeface="Lucida Sans Unicode"/>
                <a:cs typeface="Lucida Sans Unicode"/>
              </a:rPr>
              <a:t>anterior</a:t>
            </a:r>
            <a:r>
              <a:rPr sz="1533" kern="0" spc="543"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al</a:t>
            </a:r>
            <a:r>
              <a:rPr sz="1533" kern="0" spc="543" dirty="0">
                <a:solidFill>
                  <a:sysClr val="windowText" lastClr="000000"/>
                </a:solidFill>
                <a:latin typeface="Lucida Sans Unicode"/>
                <a:cs typeface="Lucida Sans Unicode"/>
              </a:rPr>
              <a:t> </a:t>
            </a:r>
            <a:r>
              <a:rPr sz="1533" kern="0" spc="70" dirty="0">
                <a:solidFill>
                  <a:sysClr val="windowText" lastClr="000000"/>
                </a:solidFill>
                <a:latin typeface="Lucida Sans Unicode"/>
                <a:cs typeface="Lucida Sans Unicode"/>
              </a:rPr>
              <a:t>del</a:t>
            </a:r>
            <a:r>
              <a:rPr sz="1533" kern="0" spc="543" dirty="0">
                <a:solidFill>
                  <a:sysClr val="windowText" lastClr="000000"/>
                </a:solidFill>
                <a:latin typeface="Lucida Sans Unicode"/>
                <a:cs typeface="Lucida Sans Unicode"/>
              </a:rPr>
              <a:t> </a:t>
            </a:r>
            <a:r>
              <a:rPr sz="1533" kern="0" spc="90" dirty="0">
                <a:solidFill>
                  <a:sysClr val="windowText" lastClr="000000"/>
                </a:solidFill>
                <a:latin typeface="Lucida Sans Unicode"/>
                <a:cs typeface="Lucida Sans Unicode"/>
              </a:rPr>
              <a:t>año</a:t>
            </a:r>
            <a:r>
              <a:rPr sz="1533" kern="0" spc="543" dirty="0">
                <a:solidFill>
                  <a:sysClr val="windowText" lastClr="000000"/>
                </a:solidFill>
                <a:latin typeface="Lucida Sans Unicode"/>
                <a:cs typeface="Lucida Sans Unicode"/>
              </a:rPr>
              <a:t> </a:t>
            </a:r>
            <a:r>
              <a:rPr sz="1533" kern="0" spc="87" dirty="0">
                <a:solidFill>
                  <a:sysClr val="windowText" lastClr="000000"/>
                </a:solidFill>
                <a:latin typeface="Lucida Sans Unicode"/>
                <a:cs typeface="Lucida Sans Unicode"/>
              </a:rPr>
              <a:t>que</a:t>
            </a:r>
            <a:r>
              <a:rPr sz="1533" kern="0" spc="543" dirty="0">
                <a:solidFill>
                  <a:sysClr val="windowText" lastClr="000000"/>
                </a:solidFill>
                <a:latin typeface="Lucida Sans Unicode"/>
                <a:cs typeface="Lucida Sans Unicode"/>
              </a:rPr>
              <a:t> </a:t>
            </a:r>
            <a:r>
              <a:rPr sz="1533" kern="0" spc="47" dirty="0">
                <a:solidFill>
                  <a:sysClr val="windowText" lastClr="000000"/>
                </a:solidFill>
                <a:latin typeface="Lucida Sans Unicode"/>
                <a:cs typeface="Lucida Sans Unicode"/>
              </a:rPr>
              <a:t>se</a:t>
            </a:r>
            <a:r>
              <a:rPr sz="1533" kern="0" dirty="0">
                <a:solidFill>
                  <a:sysClr val="windowText" lastClr="000000"/>
                </a:solidFill>
                <a:latin typeface="Lucida Sans Unicode"/>
                <a:cs typeface="Lucida Sans Unicode"/>
              </a:rPr>
              <a:t> </a:t>
            </a:r>
            <a:r>
              <a:rPr sz="1533" kern="0" spc="120" dirty="0">
                <a:solidFill>
                  <a:sysClr val="windowText" lastClr="000000"/>
                </a:solidFill>
                <a:latin typeface="Lucida Sans Unicode"/>
                <a:cs typeface="Lucida Sans Unicode"/>
              </a:rPr>
              <a:t>encuentra</a:t>
            </a:r>
            <a:r>
              <a:rPr sz="1533" kern="0" spc="260" dirty="0">
                <a:solidFill>
                  <a:sysClr val="windowText" lastClr="000000"/>
                </a:solidFill>
                <a:latin typeface="Lucida Sans Unicode"/>
                <a:cs typeface="Lucida Sans Unicode"/>
              </a:rPr>
              <a:t> </a:t>
            </a:r>
            <a:r>
              <a:rPr sz="1533" kern="0" spc="100" dirty="0">
                <a:solidFill>
                  <a:sysClr val="windowText" lastClr="000000"/>
                </a:solidFill>
                <a:latin typeface="Lucida Sans Unicode"/>
                <a:cs typeface="Lucida Sans Unicode"/>
              </a:rPr>
              <a:t>registrado</a:t>
            </a:r>
            <a:r>
              <a:rPr sz="1533" kern="0" spc="260" dirty="0">
                <a:solidFill>
                  <a:sysClr val="windowText" lastClr="000000"/>
                </a:solidFill>
                <a:latin typeface="Lucida Sans Unicode"/>
                <a:cs typeface="Lucida Sans Unicode"/>
              </a:rPr>
              <a:t> </a:t>
            </a:r>
            <a:r>
              <a:rPr sz="1533" kern="0" spc="70" dirty="0">
                <a:solidFill>
                  <a:sysClr val="windowText" lastClr="000000"/>
                </a:solidFill>
                <a:latin typeface="Lucida Sans Unicode"/>
                <a:cs typeface="Lucida Sans Unicode"/>
              </a:rPr>
              <a:t>en</a:t>
            </a:r>
            <a:r>
              <a:rPr sz="1533" kern="0" spc="260"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el</a:t>
            </a:r>
            <a:r>
              <a:rPr sz="1533" kern="0" spc="260" dirty="0">
                <a:solidFill>
                  <a:sysClr val="windowText" lastClr="000000"/>
                </a:solidFill>
                <a:latin typeface="Lucida Sans Unicode"/>
                <a:cs typeface="Lucida Sans Unicode"/>
              </a:rPr>
              <a:t> </a:t>
            </a:r>
            <a:r>
              <a:rPr sz="1533" kern="0" spc="97" dirty="0">
                <a:solidFill>
                  <a:sysClr val="windowText" lastClr="000000"/>
                </a:solidFill>
                <a:latin typeface="Lucida Sans Unicode"/>
                <a:cs typeface="Lucida Sans Unicode"/>
              </a:rPr>
              <a:t>equipo).</a:t>
            </a:r>
            <a:r>
              <a:rPr sz="1533" kern="0" spc="260" dirty="0">
                <a:solidFill>
                  <a:sysClr val="windowText" lastClr="000000"/>
                </a:solidFill>
                <a:latin typeface="Lucida Sans Unicode"/>
                <a:cs typeface="Lucida Sans Unicode"/>
              </a:rPr>
              <a:t> </a:t>
            </a:r>
            <a:r>
              <a:rPr sz="1533" kern="0" spc="127" dirty="0">
                <a:solidFill>
                  <a:sysClr val="windowText" lastClr="000000"/>
                </a:solidFill>
                <a:latin typeface="Lucida Sans Unicode"/>
                <a:cs typeface="Lucida Sans Unicode"/>
              </a:rPr>
              <a:t>Para</a:t>
            </a:r>
            <a:r>
              <a:rPr sz="1533" kern="0" spc="260" dirty="0">
                <a:solidFill>
                  <a:sysClr val="windowText" lastClr="000000"/>
                </a:solidFill>
                <a:latin typeface="Lucida Sans Unicode"/>
                <a:cs typeface="Lucida Sans Unicode"/>
              </a:rPr>
              <a:t> </a:t>
            </a:r>
            <a:r>
              <a:rPr sz="1533" kern="0" spc="97" dirty="0">
                <a:solidFill>
                  <a:sysClr val="windowText" lastClr="000000"/>
                </a:solidFill>
                <a:latin typeface="Lucida Sans Unicode"/>
                <a:cs typeface="Lucida Sans Unicode"/>
              </a:rPr>
              <a:t>efectos</a:t>
            </a:r>
            <a:r>
              <a:rPr sz="1533" kern="0" spc="260"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260"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la</a:t>
            </a:r>
            <a:r>
              <a:rPr sz="1533" kern="0" spc="260" dirty="0">
                <a:solidFill>
                  <a:sysClr val="windowText" lastClr="000000"/>
                </a:solidFill>
                <a:latin typeface="Lucida Sans Unicode"/>
                <a:cs typeface="Lucida Sans Unicode"/>
              </a:rPr>
              <a:t> </a:t>
            </a:r>
            <a:r>
              <a:rPr sz="1533" kern="0" spc="113" dirty="0">
                <a:solidFill>
                  <a:sysClr val="windowText" lastClr="000000"/>
                </a:solidFill>
                <a:latin typeface="Lucida Sans Unicode"/>
                <a:cs typeface="Lucida Sans Unicode"/>
              </a:rPr>
              <a:t>Determinación</a:t>
            </a:r>
            <a:r>
              <a:rPr sz="1533" kern="0" spc="260"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260"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la</a:t>
            </a:r>
            <a:r>
              <a:rPr sz="1533" kern="0" spc="260" dirty="0">
                <a:solidFill>
                  <a:sysClr val="windowText" lastClr="000000"/>
                </a:solidFill>
                <a:latin typeface="Lucida Sans Unicode"/>
                <a:cs typeface="Lucida Sans Unicode"/>
              </a:rPr>
              <a:t> </a:t>
            </a:r>
            <a:r>
              <a:rPr sz="1533" kern="0" spc="117" dirty="0">
                <a:solidFill>
                  <a:sysClr val="windowText" lastClr="000000"/>
                </a:solidFill>
                <a:latin typeface="Lucida Sans Unicode"/>
                <a:cs typeface="Lucida Sans Unicode"/>
              </a:rPr>
              <a:t>Prima</a:t>
            </a:r>
            <a:r>
              <a:rPr sz="1533" kern="0" spc="260" dirty="0">
                <a:solidFill>
                  <a:sysClr val="windowText" lastClr="000000"/>
                </a:solidFill>
                <a:latin typeface="Lucida Sans Unicode"/>
                <a:cs typeface="Lucida Sans Unicode"/>
              </a:rPr>
              <a:t> </a:t>
            </a:r>
            <a:r>
              <a:rPr sz="1533" kern="0" spc="70" dirty="0">
                <a:solidFill>
                  <a:sysClr val="windowText" lastClr="000000"/>
                </a:solidFill>
                <a:latin typeface="Lucida Sans Unicode"/>
                <a:cs typeface="Lucida Sans Unicode"/>
              </a:rPr>
              <a:t>en</a:t>
            </a:r>
            <a:r>
              <a:rPr sz="1533" kern="0" spc="260"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el</a:t>
            </a:r>
            <a:r>
              <a:rPr sz="1533" kern="0" spc="260" dirty="0">
                <a:solidFill>
                  <a:sysClr val="windowText" lastClr="000000"/>
                </a:solidFill>
                <a:latin typeface="Lucida Sans Unicode"/>
                <a:cs typeface="Lucida Sans Unicode"/>
              </a:rPr>
              <a:t> </a:t>
            </a:r>
            <a:r>
              <a:rPr sz="1533" kern="0" spc="100" dirty="0">
                <a:solidFill>
                  <a:sysClr val="windowText" lastClr="000000"/>
                </a:solidFill>
                <a:latin typeface="Lucida Sans Unicode"/>
                <a:cs typeface="Lucida Sans Unicode"/>
              </a:rPr>
              <a:t>Seguro</a:t>
            </a:r>
            <a:r>
              <a:rPr sz="1533" kern="0" spc="260"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260" dirty="0">
                <a:solidFill>
                  <a:sysClr val="windowText" lastClr="000000"/>
                </a:solidFill>
                <a:latin typeface="Lucida Sans Unicode"/>
                <a:cs typeface="Lucida Sans Unicode"/>
              </a:rPr>
              <a:t> </a:t>
            </a:r>
            <a:r>
              <a:rPr sz="1533" kern="0" spc="80" dirty="0">
                <a:solidFill>
                  <a:sysClr val="windowText" lastClr="000000"/>
                </a:solidFill>
                <a:latin typeface="Lucida Sans Unicode"/>
                <a:cs typeface="Lucida Sans Unicode"/>
              </a:rPr>
              <a:t>Riesgos</a:t>
            </a:r>
            <a:r>
              <a:rPr sz="1533" kern="0" spc="-37"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617" dirty="0">
                <a:solidFill>
                  <a:sysClr val="windowText" lastClr="000000"/>
                </a:solidFill>
                <a:latin typeface="Lucida Sans Unicode"/>
                <a:cs typeface="Lucida Sans Unicode"/>
              </a:rPr>
              <a:t> </a:t>
            </a:r>
            <a:r>
              <a:rPr sz="1533" kern="0" spc="83" dirty="0">
                <a:solidFill>
                  <a:sysClr val="windowText" lastClr="000000"/>
                </a:solidFill>
                <a:latin typeface="Lucida Sans Unicode"/>
                <a:cs typeface="Lucida Sans Unicode"/>
              </a:rPr>
              <a:t>Trabajo,</a:t>
            </a:r>
            <a:r>
              <a:rPr sz="1533" kern="0" spc="617" dirty="0">
                <a:solidFill>
                  <a:sysClr val="windowText" lastClr="000000"/>
                </a:solidFill>
                <a:latin typeface="Lucida Sans Unicode"/>
                <a:cs typeface="Lucida Sans Unicode"/>
              </a:rPr>
              <a:t> </a:t>
            </a:r>
            <a:r>
              <a:rPr sz="1533" kern="0" spc="107" dirty="0">
                <a:solidFill>
                  <a:sysClr val="windowText" lastClr="000000"/>
                </a:solidFill>
                <a:latin typeface="Lucida Sans Unicode"/>
                <a:cs typeface="Lucida Sans Unicode"/>
              </a:rPr>
              <a:t>considere</a:t>
            </a:r>
            <a:r>
              <a:rPr sz="1533" kern="0" spc="617"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el</a:t>
            </a:r>
            <a:r>
              <a:rPr sz="1533" kern="0" spc="617" dirty="0">
                <a:solidFill>
                  <a:sysClr val="windowText" lastClr="000000"/>
                </a:solidFill>
                <a:latin typeface="Lucida Sans Unicode"/>
                <a:cs typeface="Lucida Sans Unicode"/>
              </a:rPr>
              <a:t> </a:t>
            </a:r>
            <a:r>
              <a:rPr sz="1533" kern="0" spc="107" dirty="0">
                <a:solidFill>
                  <a:sysClr val="windowText" lastClr="000000"/>
                </a:solidFill>
                <a:latin typeface="Lucida Sans Unicode"/>
                <a:cs typeface="Lucida Sans Unicode"/>
              </a:rPr>
              <a:t>período</a:t>
            </a:r>
            <a:r>
              <a:rPr sz="1533" kern="0" spc="617" dirty="0">
                <a:solidFill>
                  <a:sysClr val="windowText" lastClr="000000"/>
                </a:solidFill>
                <a:latin typeface="Lucida Sans Unicode"/>
                <a:cs typeface="Lucida Sans Unicode"/>
              </a:rPr>
              <a:t> </a:t>
            </a:r>
            <a:r>
              <a:rPr sz="1533" kern="0" spc="110" dirty="0">
                <a:solidFill>
                  <a:sysClr val="windowText" lastClr="000000"/>
                </a:solidFill>
                <a:latin typeface="Lucida Sans Unicode"/>
                <a:cs typeface="Lucida Sans Unicode"/>
              </a:rPr>
              <a:t>comprendido</a:t>
            </a:r>
            <a:r>
              <a:rPr sz="1533" kern="0" spc="617" dirty="0">
                <a:solidFill>
                  <a:sysClr val="windowText" lastClr="000000"/>
                </a:solidFill>
                <a:latin typeface="Lucida Sans Unicode"/>
                <a:cs typeface="Lucida Sans Unicode"/>
              </a:rPr>
              <a:t> </a:t>
            </a:r>
            <a:r>
              <a:rPr sz="1533" kern="0" spc="110" dirty="0">
                <a:solidFill>
                  <a:sysClr val="windowText" lastClr="000000"/>
                </a:solidFill>
                <a:latin typeface="Lucida Sans Unicode"/>
                <a:cs typeface="Lucida Sans Unicode"/>
              </a:rPr>
              <a:t>entre</a:t>
            </a:r>
            <a:r>
              <a:rPr sz="1533" kern="0" spc="617"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el</a:t>
            </a:r>
            <a:r>
              <a:rPr sz="1533" kern="0" spc="617" dirty="0">
                <a:solidFill>
                  <a:sysClr val="windowText" lastClr="000000"/>
                </a:solidFill>
                <a:latin typeface="Lucida Sans Unicode"/>
                <a:cs typeface="Lucida Sans Unicode"/>
              </a:rPr>
              <a:t> </a:t>
            </a:r>
            <a:r>
              <a:rPr sz="1533" kern="0" spc="-97" dirty="0">
                <a:solidFill>
                  <a:sysClr val="windowText" lastClr="000000"/>
                </a:solidFill>
                <a:latin typeface="Lucida Sans Unicode"/>
                <a:cs typeface="Lucida Sans Unicode"/>
              </a:rPr>
              <a:t>1</a:t>
            </a:r>
            <a:r>
              <a:rPr sz="1533" kern="0" spc="617"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617" dirty="0">
                <a:solidFill>
                  <a:sysClr val="windowText" lastClr="000000"/>
                </a:solidFill>
                <a:latin typeface="Lucida Sans Unicode"/>
                <a:cs typeface="Lucida Sans Unicode"/>
              </a:rPr>
              <a:t> </a:t>
            </a:r>
            <a:r>
              <a:rPr sz="1533" kern="0" spc="113" dirty="0">
                <a:solidFill>
                  <a:sysClr val="windowText" lastClr="000000"/>
                </a:solidFill>
                <a:latin typeface="Lucida Sans Unicode"/>
                <a:cs typeface="Lucida Sans Unicode"/>
              </a:rPr>
              <a:t>enero</a:t>
            </a:r>
            <a:r>
              <a:rPr sz="1533" kern="0" spc="617" dirty="0">
                <a:solidFill>
                  <a:sysClr val="windowText" lastClr="000000"/>
                </a:solidFill>
                <a:latin typeface="Lucida Sans Unicode"/>
                <a:cs typeface="Lucida Sans Unicode"/>
              </a:rPr>
              <a:t> </a:t>
            </a:r>
            <a:r>
              <a:rPr sz="1533" kern="0" spc="-33" dirty="0">
                <a:solidFill>
                  <a:sysClr val="windowText" lastClr="000000"/>
                </a:solidFill>
                <a:latin typeface="Lucida Sans Unicode"/>
                <a:cs typeface="Lucida Sans Unicode"/>
              </a:rPr>
              <a:t>y</a:t>
            </a:r>
            <a:r>
              <a:rPr sz="1533" kern="0" spc="617"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el</a:t>
            </a:r>
            <a:r>
              <a:rPr sz="1533" kern="0" spc="617" dirty="0">
                <a:solidFill>
                  <a:sysClr val="windowText" lastClr="000000"/>
                </a:solidFill>
                <a:latin typeface="Lucida Sans Unicode"/>
                <a:cs typeface="Lucida Sans Unicode"/>
              </a:rPr>
              <a:t> </a:t>
            </a:r>
            <a:r>
              <a:rPr sz="1533" kern="0" spc="-23" dirty="0">
                <a:solidFill>
                  <a:sysClr val="windowText" lastClr="000000"/>
                </a:solidFill>
                <a:latin typeface="Lucida Sans Unicode"/>
                <a:cs typeface="Lucida Sans Unicode"/>
              </a:rPr>
              <a:t>31</a:t>
            </a:r>
            <a:r>
              <a:rPr sz="1533" kern="0" spc="617"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617" dirty="0">
                <a:solidFill>
                  <a:sysClr val="windowText" lastClr="000000"/>
                </a:solidFill>
                <a:latin typeface="Lucida Sans Unicode"/>
                <a:cs typeface="Lucida Sans Unicode"/>
              </a:rPr>
              <a:t> </a:t>
            </a:r>
            <a:r>
              <a:rPr sz="1533" kern="0" spc="103" dirty="0">
                <a:solidFill>
                  <a:sysClr val="windowText" lastClr="000000"/>
                </a:solidFill>
                <a:latin typeface="Lucida Sans Unicode"/>
                <a:cs typeface="Lucida Sans Unicode"/>
              </a:rPr>
              <a:t>diciembre</a:t>
            </a:r>
            <a:r>
              <a:rPr sz="1533" kern="0" spc="617" dirty="0">
                <a:solidFill>
                  <a:sysClr val="windowText" lastClr="000000"/>
                </a:solidFill>
                <a:latin typeface="Lucida Sans Unicode"/>
                <a:cs typeface="Lucida Sans Unicode"/>
              </a:rPr>
              <a:t> </a:t>
            </a:r>
            <a:r>
              <a:rPr sz="1533" kern="0" spc="70" dirty="0">
                <a:solidFill>
                  <a:sysClr val="windowText" lastClr="000000"/>
                </a:solidFill>
                <a:latin typeface="Lucida Sans Unicode"/>
                <a:cs typeface="Lucida Sans Unicode"/>
              </a:rPr>
              <a:t>del</a:t>
            </a:r>
            <a:r>
              <a:rPr sz="1533" kern="0" spc="617" dirty="0">
                <a:solidFill>
                  <a:sysClr val="windowText" lastClr="000000"/>
                </a:solidFill>
                <a:latin typeface="Lucida Sans Unicode"/>
                <a:cs typeface="Lucida Sans Unicode"/>
              </a:rPr>
              <a:t> </a:t>
            </a:r>
            <a:r>
              <a:rPr sz="1533" kern="0" spc="90" dirty="0">
                <a:solidFill>
                  <a:sysClr val="windowText" lastClr="000000"/>
                </a:solidFill>
                <a:latin typeface="Lucida Sans Unicode"/>
                <a:cs typeface="Lucida Sans Unicode"/>
              </a:rPr>
              <a:t>año</a:t>
            </a:r>
            <a:r>
              <a:rPr sz="1533" kern="0" spc="617"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dirty="0">
                <a:solidFill>
                  <a:sysClr val="windowText" lastClr="000000"/>
                </a:solidFill>
                <a:latin typeface="Lucida Sans Unicode"/>
                <a:cs typeface="Lucida Sans Unicode"/>
              </a:rPr>
              <a:t> </a:t>
            </a:r>
            <a:r>
              <a:rPr sz="1533" kern="0" spc="100" dirty="0">
                <a:solidFill>
                  <a:sysClr val="windowText" lastClr="000000"/>
                </a:solidFill>
                <a:latin typeface="Lucida Sans Unicode"/>
                <a:cs typeface="Lucida Sans Unicode"/>
              </a:rPr>
              <a:t>revisión.</a:t>
            </a:r>
            <a:endParaRPr sz="1533" kern="0">
              <a:solidFill>
                <a:sysClr val="windowText" lastClr="000000"/>
              </a:solidFill>
              <a:latin typeface="Lucida Sans Unicode"/>
              <a:cs typeface="Lucida Sans Unicode"/>
            </a:endParaRPr>
          </a:p>
        </p:txBody>
      </p:sp>
      <p:sp>
        <p:nvSpPr>
          <p:cNvPr id="4" name="object 4"/>
          <p:cNvSpPr/>
          <p:nvPr/>
        </p:nvSpPr>
        <p:spPr>
          <a:xfrm>
            <a:off x="0" y="482444"/>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722185" y="187543"/>
            <a:ext cx="9077344" cy="6483349"/>
          </a:xfrm>
          <a:prstGeom prst="rect">
            <a:avLst/>
          </a:prstGeom>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sp>
        <p:nvSpPr>
          <p:cNvPr id="3" name="object 3"/>
          <p:cNvSpPr txBox="1">
            <a:spLocks noGrp="1"/>
          </p:cNvSpPr>
          <p:nvPr>
            <p:ph type="title"/>
          </p:nvPr>
        </p:nvSpPr>
        <p:spPr>
          <a:xfrm>
            <a:off x="457200" y="321629"/>
            <a:ext cx="7670800" cy="1020202"/>
          </a:xfrm>
          <a:prstGeom prst="rect">
            <a:avLst/>
          </a:prstGeom>
        </p:spPr>
        <p:txBody>
          <a:bodyPr vert="horz" wrap="square" lIns="0" tIns="146671" rIns="0" bIns="0" rtlCol="0">
            <a:spAutoFit/>
          </a:bodyPr>
          <a:lstStyle/>
          <a:p>
            <a:pPr marL="35138">
              <a:spcBef>
                <a:spcPts val="63"/>
              </a:spcBef>
            </a:pPr>
            <a:r>
              <a:rPr spc="-190" dirty="0"/>
              <a:t>REPORTE</a:t>
            </a:r>
            <a:r>
              <a:rPr spc="-743" dirty="0"/>
              <a:t>S</a:t>
            </a:r>
          </a:p>
        </p:txBody>
      </p:sp>
      <p:sp>
        <p:nvSpPr>
          <p:cNvPr id="4" name="object 4"/>
          <p:cNvSpPr txBox="1"/>
          <p:nvPr/>
        </p:nvSpPr>
        <p:spPr>
          <a:xfrm>
            <a:off x="378465" y="1779311"/>
            <a:ext cx="11296227" cy="4351470"/>
          </a:xfrm>
          <a:prstGeom prst="rect">
            <a:avLst/>
          </a:prstGeom>
        </p:spPr>
        <p:txBody>
          <a:bodyPr vert="horz" wrap="square" lIns="0" tIns="8467" rIns="0" bIns="0" rtlCol="0">
            <a:spAutoFit/>
          </a:bodyPr>
          <a:lstStyle/>
          <a:p>
            <a:pPr marL="8467" marR="186699" algn="just" defTabSz="609630">
              <a:lnSpc>
                <a:spcPct val="112500"/>
              </a:lnSpc>
              <a:spcBef>
                <a:spcPts val="67"/>
              </a:spcBef>
            </a:pPr>
            <a:r>
              <a:rPr sz="1667" kern="0" spc="-107" dirty="0">
                <a:solidFill>
                  <a:sysClr val="windowText" lastClr="000000"/>
                </a:solidFill>
                <a:latin typeface="Lucida Sans Unicode"/>
                <a:cs typeface="Lucida Sans Unicode"/>
              </a:rPr>
              <a:t>A</a:t>
            </a:r>
            <a:r>
              <a:rPr sz="1667" kern="0" spc="233"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efecto</a:t>
            </a:r>
            <a:r>
              <a:rPr sz="1667" kern="0" spc="23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3" dirty="0">
                <a:solidFill>
                  <a:sysClr val="windowText" lastClr="000000"/>
                </a:solidFill>
                <a:latin typeface="Lucida Sans Unicode"/>
                <a:cs typeface="Lucida Sans Unicode"/>
              </a:rPr>
              <a:t> </a:t>
            </a:r>
            <a:r>
              <a:rPr sz="1667" kern="0" spc="-63" dirty="0">
                <a:solidFill>
                  <a:sysClr val="windowText" lastClr="000000"/>
                </a:solidFill>
                <a:latin typeface="Lucida Sans Unicode"/>
                <a:cs typeface="Lucida Sans Unicode"/>
              </a:rPr>
              <a:t>l</a:t>
            </a:r>
            <a:r>
              <a:rPr sz="1667" kern="0" spc="-36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levar</a:t>
            </a:r>
            <a:r>
              <a:rPr sz="1667" kern="0" spc="233"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un</a:t>
            </a:r>
            <a:r>
              <a:rPr sz="1667" kern="0" spc="233"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adecuado</a:t>
            </a:r>
            <a:r>
              <a:rPr sz="1667" kern="0" spc="23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control</a:t>
            </a:r>
            <a:r>
              <a:rPr sz="1667" kern="0" spc="23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3"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23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casos</a:t>
            </a:r>
            <a:r>
              <a:rPr sz="1667" kern="0" spc="23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3"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riesgos</a:t>
            </a:r>
            <a:r>
              <a:rPr sz="1667" kern="0" spc="23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trabajo</a:t>
            </a:r>
            <a:r>
              <a:rPr sz="1667" kern="0" spc="233"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terminados</a:t>
            </a:r>
            <a:r>
              <a:rPr sz="1667" kern="0" spc="233"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durante</a:t>
            </a:r>
            <a:r>
              <a:rPr sz="1667" kern="0" spc="3"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4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período</a:t>
            </a:r>
            <a:r>
              <a:rPr sz="1667" kern="0" spc="24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3"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revisión,</a:t>
            </a:r>
            <a:r>
              <a:rPr sz="1667" kern="0" spc="24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para</a:t>
            </a:r>
            <a:r>
              <a:rPr sz="1667" kern="0" spc="243"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efectos</a:t>
            </a:r>
            <a:r>
              <a:rPr sz="1667" kern="0" spc="24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24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proceso</a:t>
            </a:r>
            <a:r>
              <a:rPr sz="1667" kern="0" spc="24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43"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Determinación</a:t>
            </a:r>
            <a:r>
              <a:rPr sz="1667" kern="0" spc="24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43" dirty="0">
                <a:solidFill>
                  <a:sysClr val="windowText" lastClr="000000"/>
                </a:solidFill>
                <a:latin typeface="Lucida Sans Unicode"/>
                <a:cs typeface="Lucida Sans Unicode"/>
              </a:rPr>
              <a:t> </a:t>
            </a:r>
            <a:r>
              <a:rPr sz="1667" kern="0" spc="127" dirty="0">
                <a:solidFill>
                  <a:sysClr val="windowText" lastClr="000000"/>
                </a:solidFill>
                <a:latin typeface="Lucida Sans Unicode"/>
                <a:cs typeface="Lucida Sans Unicode"/>
              </a:rPr>
              <a:t>Prima</a:t>
            </a:r>
            <a:r>
              <a:rPr sz="1667" kern="0" spc="243"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243"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4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Seguro</a:t>
            </a:r>
            <a:r>
              <a:rPr sz="1667" kern="0" spc="-1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Riesgos</a:t>
            </a:r>
            <a:r>
              <a:rPr sz="1667" kern="0" spc="23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Trabajo,</a:t>
            </a:r>
            <a:r>
              <a:rPr sz="1667" kern="0" spc="23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este</a:t>
            </a:r>
            <a:r>
              <a:rPr sz="1667" kern="0" spc="230"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reporte</a:t>
            </a:r>
            <a:r>
              <a:rPr sz="1667" kern="0" spc="23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se</a:t>
            </a:r>
            <a:r>
              <a:rPr sz="1667" kern="0" spc="230"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deberá</a:t>
            </a:r>
            <a:r>
              <a:rPr sz="1667" kern="0" spc="23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imprimir</a:t>
            </a:r>
            <a:r>
              <a:rPr sz="1667" kern="0" spc="230"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y</a:t>
            </a:r>
            <a:r>
              <a:rPr sz="1667" kern="0" spc="23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analizar</a:t>
            </a:r>
            <a:r>
              <a:rPr sz="1667" kern="0" spc="230"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bimestralmente.</a:t>
            </a:r>
            <a:endParaRPr sz="1667" kern="0">
              <a:solidFill>
                <a:sysClr val="windowText" lastClr="000000"/>
              </a:solidFill>
              <a:latin typeface="Lucida Sans Unicode"/>
              <a:cs typeface="Lucida Sans Unicode"/>
            </a:endParaRPr>
          </a:p>
          <a:p>
            <a:pPr marL="8467" marR="183736" algn="just" defTabSz="609630">
              <a:lnSpc>
                <a:spcPct val="112500"/>
              </a:lnSpc>
              <a:spcBef>
                <a:spcPts val="2250"/>
              </a:spcBef>
            </a:pPr>
            <a:r>
              <a:rPr sz="1667" kern="0" spc="57" dirty="0">
                <a:solidFill>
                  <a:sysClr val="windowText" lastClr="000000"/>
                </a:solidFill>
                <a:latin typeface="Lucida Sans Unicode"/>
                <a:cs typeface="Lucida Sans Unicode"/>
              </a:rPr>
              <a:t>El</a:t>
            </a:r>
            <a:r>
              <a:rPr sz="1667" kern="0" spc="577"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mencionado</a:t>
            </a:r>
            <a:r>
              <a:rPr sz="1667" kern="0" spc="577"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análisis</a:t>
            </a:r>
            <a:r>
              <a:rPr sz="1667" kern="0" spc="57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es</a:t>
            </a:r>
            <a:r>
              <a:rPr sz="1667" kern="0" spc="57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577" dirty="0">
                <a:solidFill>
                  <a:sysClr val="windowText" lastClr="000000"/>
                </a:solidFill>
                <a:latin typeface="Lucida Sans Unicode"/>
                <a:cs typeface="Lucida Sans Unicode"/>
              </a:rPr>
              <a:t> </a:t>
            </a:r>
            <a:r>
              <a:rPr sz="1667" kern="0" spc="80" dirty="0">
                <a:solidFill>
                  <a:sysClr val="windowText" lastClr="000000"/>
                </a:solidFill>
                <a:latin typeface="Lucida Sans Unicode"/>
                <a:cs typeface="Lucida Sans Unicode"/>
              </a:rPr>
              <a:t>gran</a:t>
            </a:r>
            <a:r>
              <a:rPr sz="1667" kern="0" spc="57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importancia,</a:t>
            </a:r>
            <a:r>
              <a:rPr sz="1667" kern="0" spc="577"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toda</a:t>
            </a:r>
            <a:r>
              <a:rPr sz="1667" kern="0" spc="577"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vez</a:t>
            </a:r>
            <a:r>
              <a:rPr sz="1667" kern="0" spc="577"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577"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todos</a:t>
            </a:r>
            <a:r>
              <a:rPr sz="1667" kern="0" spc="577"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577"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casos</a:t>
            </a:r>
            <a:r>
              <a:rPr sz="1667" kern="0" spc="57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terminados,</a:t>
            </a:r>
            <a:r>
              <a:rPr sz="1667" kern="0" spc="-123" dirty="0">
                <a:solidFill>
                  <a:sysClr val="windowText" lastClr="000000"/>
                </a:solidFill>
                <a:latin typeface="Lucida Sans Unicode"/>
                <a:cs typeface="Lucida Sans Unicode"/>
              </a:rPr>
              <a:t> </a:t>
            </a:r>
            <a:r>
              <a:rPr sz="1667" kern="0" spc="127" dirty="0">
                <a:solidFill>
                  <a:sysClr val="windowText" lastClr="000000"/>
                </a:solidFill>
                <a:latin typeface="Lucida Sans Unicode"/>
                <a:cs typeface="Lucida Sans Unicode"/>
              </a:rPr>
              <a:t>deberán</a:t>
            </a:r>
            <a:r>
              <a:rPr sz="1667" kern="0" spc="300"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ostentar</a:t>
            </a:r>
            <a:r>
              <a:rPr sz="1667" kern="0" spc="30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30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Status</a:t>
            </a:r>
            <a:r>
              <a:rPr sz="1667" kern="0" spc="30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00" dirty="0">
                <a:solidFill>
                  <a:sysClr val="windowText" lastClr="000000"/>
                </a:solidFill>
                <a:latin typeface="Lucida Sans Unicode"/>
                <a:cs typeface="Lucida Sans Unicode"/>
              </a:rPr>
              <a:t> </a:t>
            </a:r>
            <a:r>
              <a:rPr sz="1667" kern="0" spc="-47" dirty="0">
                <a:solidFill>
                  <a:sysClr val="windowText" lastClr="000000"/>
                </a:solidFill>
                <a:latin typeface="Lucida Sans Unicode"/>
                <a:cs typeface="Lucida Sans Unicode"/>
              </a:rPr>
              <a:t>“</a:t>
            </a:r>
            <a:r>
              <a:rPr sz="1667" kern="0" spc="-367"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CASO</a:t>
            </a:r>
            <a:r>
              <a:rPr sz="1667" kern="0" spc="30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TERMINADO”</a:t>
            </a:r>
            <a:r>
              <a:rPr sz="1667" kern="0" spc="30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para</a:t>
            </a:r>
            <a:r>
              <a:rPr sz="1667" kern="0" spc="30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ser</a:t>
            </a:r>
            <a:r>
              <a:rPr sz="1667" kern="0" spc="30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considerados</a:t>
            </a:r>
            <a:r>
              <a:rPr sz="1667" kern="0" spc="300"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30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300"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proceso</a:t>
            </a:r>
            <a:r>
              <a:rPr sz="1667" kern="0" spc="30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antes</a:t>
            </a:r>
            <a:r>
              <a:rPr sz="1667" kern="0" spc="-4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referido.</a:t>
            </a:r>
            <a:endParaRPr sz="1667" kern="0">
              <a:solidFill>
                <a:sysClr val="windowText" lastClr="000000"/>
              </a:solidFill>
              <a:latin typeface="Lucida Sans Unicode"/>
              <a:cs typeface="Lucida Sans Unicode"/>
            </a:endParaRPr>
          </a:p>
          <a:p>
            <a:pPr marL="8467" marR="189663" algn="just" defTabSz="609630">
              <a:lnSpc>
                <a:spcPct val="112500"/>
              </a:lnSpc>
              <a:spcBef>
                <a:spcPts val="2250"/>
              </a:spcBef>
            </a:pPr>
            <a:r>
              <a:rPr sz="1667" kern="0" spc="140" dirty="0">
                <a:solidFill>
                  <a:sysClr val="windowText" lastClr="000000"/>
                </a:solidFill>
                <a:latin typeface="Lucida Sans Unicode"/>
                <a:cs typeface="Lucida Sans Unicode"/>
              </a:rPr>
              <a:t>Para</a:t>
            </a:r>
            <a:r>
              <a:rPr sz="1667" kern="0" spc="41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hacer</a:t>
            </a:r>
            <a:r>
              <a:rPr sz="1667" kern="0" spc="410"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mas</a:t>
            </a:r>
            <a:r>
              <a:rPr sz="1667" kern="0" spc="410" dirty="0">
                <a:solidFill>
                  <a:sysClr val="windowText" lastClr="000000"/>
                </a:solidFill>
                <a:latin typeface="Lucida Sans Unicode"/>
                <a:cs typeface="Lucida Sans Unicode"/>
              </a:rPr>
              <a:t> </a:t>
            </a:r>
            <a:r>
              <a:rPr sz="1667" kern="0" spc="-63" dirty="0">
                <a:solidFill>
                  <a:sysClr val="windowText" lastClr="000000"/>
                </a:solidFill>
                <a:latin typeface="Lucida Sans Unicode"/>
                <a:cs typeface="Lucida Sans Unicode"/>
              </a:rPr>
              <a:t>i</a:t>
            </a:r>
            <a:r>
              <a:rPr sz="1667" kern="0" spc="-36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lustrativo</a:t>
            </a:r>
            <a:r>
              <a:rPr sz="1667" kern="0" spc="410" dirty="0">
                <a:solidFill>
                  <a:sysClr val="windowText" lastClr="000000"/>
                </a:solidFill>
                <a:latin typeface="Lucida Sans Unicode"/>
                <a:cs typeface="Lucida Sans Unicode"/>
              </a:rPr>
              <a:t> </a:t>
            </a:r>
            <a:r>
              <a:rPr sz="1667" kern="0" spc="40" dirty="0">
                <a:solidFill>
                  <a:sysClr val="windowText" lastClr="000000"/>
                </a:solidFill>
                <a:latin typeface="Lucida Sans Unicode"/>
                <a:cs typeface="Lucida Sans Unicode"/>
              </a:rPr>
              <a:t>lo</a:t>
            </a:r>
            <a:r>
              <a:rPr sz="1667" kern="0" spc="41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antes</a:t>
            </a:r>
            <a:r>
              <a:rPr sz="1667" kern="0" spc="41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mencionado,</a:t>
            </a:r>
            <a:r>
              <a:rPr sz="1667" kern="0" spc="410" dirty="0">
                <a:solidFill>
                  <a:sysClr val="windowText" lastClr="000000"/>
                </a:solidFill>
                <a:latin typeface="Lucida Sans Unicode"/>
                <a:cs typeface="Lucida Sans Unicode"/>
              </a:rPr>
              <a:t> </a:t>
            </a:r>
            <a:r>
              <a:rPr sz="1667" kern="0" spc="7" dirty="0">
                <a:solidFill>
                  <a:sysClr val="windowText" lastClr="000000"/>
                </a:solidFill>
                <a:latin typeface="Lucida Sans Unicode"/>
                <a:cs typeface="Lucida Sans Unicode"/>
              </a:rPr>
              <a:t>a</a:t>
            </a:r>
            <a:r>
              <a:rPr sz="1667" kern="0" spc="41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continuación</a:t>
            </a:r>
            <a:r>
              <a:rPr sz="1667" kern="0" spc="41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se</a:t>
            </a:r>
            <a:r>
              <a:rPr sz="1667" kern="0" spc="41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describen</a:t>
            </a:r>
            <a:r>
              <a:rPr sz="1667" kern="0" spc="410"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las</a:t>
            </a:r>
            <a:r>
              <a:rPr sz="1667" kern="0" spc="41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acciones</a:t>
            </a:r>
            <a:r>
              <a:rPr sz="1667" kern="0" spc="410" dirty="0">
                <a:solidFill>
                  <a:sysClr val="windowText" lastClr="000000"/>
                </a:solidFill>
                <a:latin typeface="Lucida Sans Unicode"/>
                <a:cs typeface="Lucida Sans Unicode"/>
              </a:rPr>
              <a:t> </a:t>
            </a:r>
            <a:r>
              <a:rPr sz="1667" kern="0" spc="7" dirty="0">
                <a:solidFill>
                  <a:sysClr val="windowText" lastClr="000000"/>
                </a:solidFill>
                <a:latin typeface="Lucida Sans Unicode"/>
                <a:cs typeface="Lucida Sans Unicode"/>
              </a:rPr>
              <a:t>a</a:t>
            </a:r>
            <a:r>
              <a:rPr sz="1667" kern="0" spc="3"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seguir:</a:t>
            </a:r>
            <a:endParaRPr sz="1667" kern="0">
              <a:solidFill>
                <a:sysClr val="windowText" lastClr="000000"/>
              </a:solidFill>
              <a:latin typeface="Lucida Sans Unicode"/>
              <a:cs typeface="Lucida Sans Unicode"/>
            </a:endParaRPr>
          </a:p>
          <a:p>
            <a:pPr marL="321326" indent="-192203" algn="just" defTabSz="609630">
              <a:spcBef>
                <a:spcPts val="1413"/>
              </a:spcBef>
              <a:buFontTx/>
              <a:buAutoNum type="arabicPeriod"/>
              <a:tabLst>
                <a:tab pos="321326" algn="l"/>
              </a:tabLst>
            </a:pPr>
            <a:r>
              <a:rPr sz="1467" kern="0" spc="103" dirty="0">
                <a:solidFill>
                  <a:sysClr val="windowText" lastClr="000000"/>
                </a:solidFill>
                <a:latin typeface="Lucida Sans Unicode"/>
                <a:cs typeface="Lucida Sans Unicode"/>
              </a:rPr>
              <a:t>Identifique</a:t>
            </a:r>
            <a:r>
              <a:rPr sz="1467" kern="0" spc="210" dirty="0">
                <a:solidFill>
                  <a:sysClr val="windowText" lastClr="000000"/>
                </a:solidFill>
                <a:latin typeface="Lucida Sans Unicode"/>
                <a:cs typeface="Lucida Sans Unicode"/>
              </a:rPr>
              <a:t> </a:t>
            </a:r>
            <a:r>
              <a:rPr sz="1467" kern="0" spc="53" dirty="0">
                <a:solidFill>
                  <a:sysClr val="windowText" lastClr="000000"/>
                </a:solidFill>
                <a:latin typeface="Lucida Sans Unicode"/>
                <a:cs typeface="Lucida Sans Unicode"/>
              </a:rPr>
              <a:t>los</a:t>
            </a:r>
            <a:r>
              <a:rPr sz="1467" kern="0" spc="210"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casos</a:t>
            </a:r>
            <a:r>
              <a:rPr sz="1467" kern="0" spc="213"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que</a:t>
            </a:r>
            <a:r>
              <a:rPr sz="1467" kern="0" spc="210"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en</a:t>
            </a:r>
            <a:r>
              <a:rPr sz="1467" kern="0" spc="21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13"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columna</a:t>
            </a:r>
            <a:r>
              <a:rPr sz="1467" kern="0" spc="210"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213" dirty="0">
                <a:solidFill>
                  <a:sysClr val="windowText" lastClr="000000"/>
                </a:solidFill>
                <a:latin typeface="Lucida Sans Unicode"/>
                <a:cs typeface="Lucida Sans Unicode"/>
              </a:rPr>
              <a:t> </a:t>
            </a:r>
            <a:r>
              <a:rPr sz="1467" kern="0" spc="107" dirty="0">
                <a:solidFill>
                  <a:sysClr val="windowText" lastClr="000000"/>
                </a:solidFill>
                <a:latin typeface="Lucida Sans Unicode"/>
                <a:cs typeface="Lucida Sans Unicode"/>
              </a:rPr>
              <a:t>observaciones</a:t>
            </a:r>
            <a:r>
              <a:rPr sz="1467" kern="0" spc="210"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ostenten</a:t>
            </a:r>
            <a:r>
              <a:rPr sz="1467" kern="0" spc="21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13"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leyenda</a:t>
            </a:r>
            <a:r>
              <a:rPr sz="1467" kern="0" spc="21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a:t>
            </a:r>
            <a:r>
              <a:rPr sz="1467" kern="0" spc="-320" dirty="0">
                <a:solidFill>
                  <a:sysClr val="windowText" lastClr="000000"/>
                </a:solidFill>
                <a:latin typeface="Lucida Sans Unicode"/>
                <a:cs typeface="Lucida Sans Unicode"/>
              </a:rPr>
              <a:t> </a:t>
            </a:r>
            <a:r>
              <a:rPr sz="1467" kern="0" spc="113" dirty="0">
                <a:solidFill>
                  <a:sysClr val="windowText" lastClr="000000"/>
                </a:solidFill>
                <a:latin typeface="Lucida Sans Unicode"/>
                <a:cs typeface="Lucida Sans Unicode"/>
              </a:rPr>
              <a:t>PEND.</a:t>
            </a:r>
            <a:r>
              <a:rPr sz="1467" kern="0" spc="210"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DE</a:t>
            </a:r>
            <a:r>
              <a:rPr sz="1467" kern="0" spc="210"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CONCLUIR”.</a:t>
            </a:r>
            <a:endParaRPr sz="1467" kern="0">
              <a:solidFill>
                <a:sysClr val="windowText" lastClr="000000"/>
              </a:solidFill>
              <a:latin typeface="Lucida Sans Unicode"/>
              <a:cs typeface="Lucida Sans Unicode"/>
            </a:endParaRPr>
          </a:p>
          <a:p>
            <a:pPr marL="129123" marR="3387" indent="295501" algn="just" defTabSz="609630">
              <a:lnSpc>
                <a:spcPct val="113599"/>
              </a:lnSpc>
              <a:spcBef>
                <a:spcPts val="2000"/>
              </a:spcBef>
              <a:buFontTx/>
              <a:buAutoNum type="arabicPeriod"/>
              <a:tabLst>
                <a:tab pos="424625" algn="l"/>
              </a:tabLst>
            </a:pPr>
            <a:r>
              <a:rPr sz="1467" kern="0" spc="53" dirty="0">
                <a:solidFill>
                  <a:sysClr val="windowText" lastClr="000000"/>
                </a:solidFill>
                <a:latin typeface="Lucida Sans Unicode"/>
                <a:cs typeface="Lucida Sans Unicode"/>
              </a:rPr>
              <a:t>De</a:t>
            </a:r>
            <a:r>
              <a:rPr sz="1467" kern="0" spc="13" dirty="0">
                <a:solidFill>
                  <a:sysClr val="windowText" lastClr="000000"/>
                </a:solidFill>
                <a:latin typeface="Lucida Sans Unicode"/>
                <a:cs typeface="Lucida Sans Unicode"/>
              </a:rPr>
              <a:t>  </a:t>
            </a:r>
            <a:r>
              <a:rPr sz="1467" kern="0" spc="53" dirty="0">
                <a:solidFill>
                  <a:sysClr val="windowText" lastClr="000000"/>
                </a:solidFill>
                <a:latin typeface="Lucida Sans Unicode"/>
                <a:cs typeface="Lucida Sans Unicode"/>
              </a:rPr>
              <a:t>los</a:t>
            </a:r>
            <a:r>
              <a:rPr sz="1467" kern="0" spc="17"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casos</a:t>
            </a:r>
            <a:r>
              <a:rPr sz="1467" kern="0" spc="1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en</a:t>
            </a:r>
            <a:r>
              <a:rPr sz="1467" kern="0" spc="17"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que</a:t>
            </a:r>
            <a:r>
              <a:rPr sz="1467" kern="0" spc="17"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existan</a:t>
            </a:r>
            <a:r>
              <a:rPr sz="1467" kern="0" spc="13" dirty="0">
                <a:solidFill>
                  <a:sysClr val="windowText" lastClr="000000"/>
                </a:solidFill>
                <a:latin typeface="Lucida Sans Unicode"/>
                <a:cs typeface="Lucida Sans Unicode"/>
              </a:rPr>
              <a:t>  </a:t>
            </a:r>
            <a:r>
              <a:rPr sz="1467" kern="0" spc="73" dirty="0">
                <a:solidFill>
                  <a:sysClr val="windowText" lastClr="000000"/>
                </a:solidFill>
                <a:latin typeface="Lucida Sans Unicode"/>
                <a:cs typeface="Lucida Sans Unicode"/>
              </a:rPr>
              <a:t>días</a:t>
            </a:r>
            <a:r>
              <a:rPr sz="1467" kern="0" spc="17"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subsidiados</a:t>
            </a:r>
            <a:r>
              <a:rPr sz="1467" kern="0" spc="17"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derivados</a:t>
            </a:r>
            <a:r>
              <a:rPr sz="1467" kern="0" spc="17"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17"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incapacidades</a:t>
            </a:r>
            <a:r>
              <a:rPr sz="1467" kern="0" spc="17" dirty="0">
                <a:solidFill>
                  <a:sysClr val="windowText" lastClr="000000"/>
                </a:solidFill>
                <a:latin typeface="Lucida Sans Unicode"/>
                <a:cs typeface="Lucida Sans Unicode"/>
              </a:rPr>
              <a:t>  </a:t>
            </a:r>
            <a:r>
              <a:rPr sz="1467" kern="0" spc="107" dirty="0">
                <a:solidFill>
                  <a:sysClr val="windowText" lastClr="000000"/>
                </a:solidFill>
                <a:latin typeface="Lucida Sans Unicode"/>
                <a:cs typeface="Lucida Sans Unicode"/>
              </a:rPr>
              <a:t>temporales</a:t>
            </a:r>
            <a:r>
              <a:rPr sz="1467" kern="0" spc="13"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o</a:t>
            </a:r>
            <a:r>
              <a:rPr sz="1467" kern="0" spc="17"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17"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recaídas, </a:t>
            </a:r>
            <a:r>
              <a:rPr sz="1467" kern="0" spc="100" dirty="0">
                <a:solidFill>
                  <a:sysClr val="windowText" lastClr="000000"/>
                </a:solidFill>
                <a:latin typeface="Lucida Sans Unicode"/>
                <a:cs typeface="Lucida Sans Unicode"/>
              </a:rPr>
              <a:t>verifique</a:t>
            </a:r>
            <a:r>
              <a:rPr sz="1467" kern="0" spc="-10"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con</a:t>
            </a:r>
            <a:r>
              <a:rPr sz="1467" kern="0" spc="-10" dirty="0">
                <a:solidFill>
                  <a:sysClr val="windowText" lastClr="000000"/>
                </a:solidFill>
                <a:latin typeface="Lucida Sans Unicode"/>
                <a:cs typeface="Lucida Sans Unicode"/>
              </a:rPr>
              <a:t>  </a:t>
            </a:r>
            <a:r>
              <a:rPr sz="1467" kern="0" spc="40" dirty="0">
                <a:solidFill>
                  <a:sysClr val="windowText" lastClr="000000"/>
                </a:solidFill>
                <a:latin typeface="Lucida Sans Unicode"/>
                <a:cs typeface="Lucida Sans Unicode"/>
              </a:rPr>
              <a:t>su</a:t>
            </a:r>
            <a:r>
              <a:rPr sz="1467" kern="0" spc="-7" dirty="0">
                <a:solidFill>
                  <a:sysClr val="windowText" lastClr="000000"/>
                </a:solidFill>
                <a:latin typeface="Lucida Sans Unicode"/>
                <a:cs typeface="Lucida Sans Unicode"/>
              </a:rPr>
              <a:t>  </a:t>
            </a:r>
            <a:r>
              <a:rPr sz="1467" kern="0" spc="107" dirty="0">
                <a:solidFill>
                  <a:sysClr val="windowText" lastClr="000000"/>
                </a:solidFill>
                <a:latin typeface="Lucida Sans Unicode"/>
                <a:cs typeface="Lucida Sans Unicode"/>
              </a:rPr>
              <a:t>trabajador</a:t>
            </a:r>
            <a:r>
              <a:rPr sz="1467" kern="0" spc="-10"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si</a:t>
            </a:r>
            <a:r>
              <a:rPr sz="1467" kern="0" spc="-10"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existen</a:t>
            </a:r>
            <a:r>
              <a:rPr sz="1467" kern="0" spc="-7"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certificados</a:t>
            </a:r>
            <a:r>
              <a:rPr sz="1467" kern="0" spc="-10"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10"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incapacidad</a:t>
            </a:r>
            <a:r>
              <a:rPr sz="1467" kern="0" spc="-7"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posteriores</a:t>
            </a:r>
            <a:r>
              <a:rPr sz="1467" kern="0" spc="-10"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a</a:t>
            </a:r>
            <a:r>
              <a:rPr sz="1467" kern="0" spc="-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1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fecha</a:t>
            </a:r>
            <a:r>
              <a:rPr sz="1467" kern="0" spc="-10"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7"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término</a:t>
            </a:r>
            <a:r>
              <a:rPr sz="1467" kern="0" spc="-10" dirty="0">
                <a:solidFill>
                  <a:sysClr val="windowText" lastClr="000000"/>
                </a:solidFill>
                <a:latin typeface="Lucida Sans Unicode"/>
                <a:cs typeface="Lucida Sans Unicode"/>
              </a:rPr>
              <a:t>  </a:t>
            </a:r>
            <a:r>
              <a:rPr sz="1467" kern="0" spc="27" dirty="0">
                <a:solidFill>
                  <a:sysClr val="windowText" lastClr="000000"/>
                </a:solidFill>
                <a:latin typeface="Lucida Sans Unicode"/>
                <a:cs typeface="Lucida Sans Unicode"/>
              </a:rPr>
              <a:t>del </a:t>
            </a:r>
            <a:r>
              <a:rPr sz="1467" kern="0" spc="87" dirty="0">
                <a:solidFill>
                  <a:sysClr val="windowText" lastClr="000000"/>
                </a:solidFill>
                <a:latin typeface="Lucida Sans Unicode"/>
                <a:cs typeface="Lucida Sans Unicode"/>
              </a:rPr>
              <a:t>último</a:t>
            </a:r>
            <a:r>
              <a:rPr sz="1467" kern="0" spc="207"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y</a:t>
            </a:r>
            <a:r>
              <a:rPr sz="1467" kern="0" spc="210"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derivados</a:t>
            </a:r>
            <a:r>
              <a:rPr sz="1467" kern="0" spc="210"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del</a:t>
            </a:r>
            <a:r>
              <a:rPr sz="1467" kern="0" spc="207" dirty="0">
                <a:solidFill>
                  <a:sysClr val="windowText" lastClr="000000"/>
                </a:solidFill>
                <a:latin typeface="Lucida Sans Unicode"/>
                <a:cs typeface="Lucida Sans Unicode"/>
              </a:rPr>
              <a:t> </a:t>
            </a:r>
            <a:r>
              <a:rPr sz="1467" kern="0" spc="83" dirty="0">
                <a:solidFill>
                  <a:sysClr val="windowText" lastClr="000000"/>
                </a:solidFill>
                <a:latin typeface="Lucida Sans Unicode"/>
                <a:cs typeface="Lucida Sans Unicode"/>
              </a:rPr>
              <a:t>mismo</a:t>
            </a:r>
            <a:r>
              <a:rPr sz="1467" kern="0" spc="210" dirty="0">
                <a:solidFill>
                  <a:sysClr val="windowText" lastClr="000000"/>
                </a:solidFill>
                <a:latin typeface="Lucida Sans Unicode"/>
                <a:cs typeface="Lucida Sans Unicode"/>
              </a:rPr>
              <a:t> </a:t>
            </a:r>
            <a:r>
              <a:rPr sz="1467" kern="0" spc="70" dirty="0">
                <a:solidFill>
                  <a:sysClr val="windowText" lastClr="000000"/>
                </a:solidFill>
                <a:latin typeface="Lucida Sans Unicode"/>
                <a:cs typeface="Lucida Sans Unicode"/>
              </a:rPr>
              <a:t>riesgo,</a:t>
            </a:r>
            <a:r>
              <a:rPr sz="1467" kern="0" spc="210"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que</a:t>
            </a:r>
            <a:r>
              <a:rPr sz="1467" kern="0" spc="207"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no</a:t>
            </a:r>
            <a:r>
              <a:rPr sz="1467" kern="0" spc="21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se</a:t>
            </a:r>
            <a:r>
              <a:rPr sz="1467" kern="0" spc="210"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hayan</a:t>
            </a:r>
            <a:r>
              <a:rPr sz="1467" kern="0" spc="207" dirty="0">
                <a:solidFill>
                  <a:sysClr val="windowText" lastClr="000000"/>
                </a:solidFill>
                <a:latin typeface="Lucida Sans Unicode"/>
                <a:cs typeface="Lucida Sans Unicode"/>
              </a:rPr>
              <a:t> </a:t>
            </a:r>
            <a:r>
              <a:rPr sz="1467" kern="0" spc="107" dirty="0">
                <a:solidFill>
                  <a:sysClr val="windowText" lastClr="000000"/>
                </a:solidFill>
                <a:latin typeface="Lucida Sans Unicode"/>
                <a:cs typeface="Lucida Sans Unicode"/>
              </a:rPr>
              <a:t>alimentado</a:t>
            </a:r>
            <a:r>
              <a:rPr sz="1467" kern="0" spc="21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al</a:t>
            </a:r>
            <a:r>
              <a:rPr sz="1467" kern="0" spc="21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Sistema.</a:t>
            </a:r>
            <a:endParaRPr sz="1467" kern="0">
              <a:solidFill>
                <a:sysClr val="windowText" lastClr="000000"/>
              </a:solidFill>
              <a:latin typeface="Lucida Sans Unicode"/>
              <a:cs typeface="Lucida Sans Unicode"/>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2"/>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sp>
        <p:nvSpPr>
          <p:cNvPr id="3" name="object 3"/>
          <p:cNvSpPr txBox="1">
            <a:spLocks noGrp="1"/>
          </p:cNvSpPr>
          <p:nvPr>
            <p:ph type="title"/>
          </p:nvPr>
        </p:nvSpPr>
        <p:spPr>
          <a:xfrm>
            <a:off x="457200" y="321629"/>
            <a:ext cx="7670800" cy="1020200"/>
          </a:xfrm>
          <a:prstGeom prst="rect">
            <a:avLst/>
          </a:prstGeom>
        </p:spPr>
        <p:txBody>
          <a:bodyPr vert="horz" wrap="square" lIns="0" tIns="146669" rIns="0" bIns="0" rtlCol="0">
            <a:spAutoFit/>
          </a:bodyPr>
          <a:lstStyle/>
          <a:p>
            <a:pPr marL="35138">
              <a:spcBef>
                <a:spcPts val="63"/>
              </a:spcBef>
            </a:pPr>
            <a:r>
              <a:rPr spc="-190" dirty="0"/>
              <a:t>REPORTE</a:t>
            </a:r>
            <a:r>
              <a:rPr spc="-743" dirty="0"/>
              <a:t>S</a:t>
            </a:r>
          </a:p>
        </p:txBody>
      </p:sp>
      <p:sp>
        <p:nvSpPr>
          <p:cNvPr id="4" name="object 4"/>
          <p:cNvSpPr txBox="1"/>
          <p:nvPr/>
        </p:nvSpPr>
        <p:spPr>
          <a:xfrm>
            <a:off x="355471" y="1850992"/>
            <a:ext cx="11461327" cy="3765155"/>
          </a:xfrm>
          <a:prstGeom prst="rect">
            <a:avLst/>
          </a:prstGeom>
        </p:spPr>
        <p:txBody>
          <a:bodyPr vert="horz" wrap="square" lIns="0" tIns="8467" rIns="0" bIns="0" rtlCol="0">
            <a:spAutoFit/>
          </a:bodyPr>
          <a:lstStyle/>
          <a:p>
            <a:pPr marL="8467" marR="3387" algn="just" defTabSz="609630">
              <a:lnSpc>
                <a:spcPct val="114100"/>
              </a:lnSpc>
              <a:spcBef>
                <a:spcPts val="67"/>
              </a:spcBef>
            </a:pPr>
            <a:r>
              <a:rPr sz="1533" kern="0" spc="76" dirty="0">
                <a:solidFill>
                  <a:sysClr val="windowText" lastClr="000000"/>
                </a:solidFill>
                <a:latin typeface="Lucida Sans Unicode"/>
                <a:cs typeface="Lucida Sans Unicode"/>
              </a:rPr>
              <a:t>En</a:t>
            </a:r>
            <a:r>
              <a:rPr sz="1533" kern="0" spc="263" dirty="0">
                <a:solidFill>
                  <a:sysClr val="windowText" lastClr="000000"/>
                </a:solidFill>
                <a:latin typeface="Lucida Sans Unicode"/>
                <a:cs typeface="Lucida Sans Unicode"/>
              </a:rPr>
              <a:t> </a:t>
            </a:r>
            <a:r>
              <a:rPr sz="1533" kern="0" spc="80" dirty="0">
                <a:solidFill>
                  <a:sysClr val="windowText" lastClr="000000"/>
                </a:solidFill>
                <a:latin typeface="Lucida Sans Unicode"/>
                <a:cs typeface="Lucida Sans Unicode"/>
              </a:rPr>
              <a:t>caso</a:t>
            </a:r>
            <a:r>
              <a:rPr sz="1533" kern="0" spc="267"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267" dirty="0">
                <a:solidFill>
                  <a:sysClr val="windowText" lastClr="000000"/>
                </a:solidFill>
                <a:latin typeface="Lucida Sans Unicode"/>
                <a:cs typeface="Lucida Sans Unicode"/>
              </a:rPr>
              <a:t> </a:t>
            </a:r>
            <a:r>
              <a:rPr sz="1533" kern="0" spc="76" dirty="0">
                <a:solidFill>
                  <a:sysClr val="windowText" lastClr="000000"/>
                </a:solidFill>
                <a:latin typeface="Lucida Sans Unicode"/>
                <a:cs typeface="Lucida Sans Unicode"/>
              </a:rPr>
              <a:t>existir</a:t>
            </a:r>
            <a:r>
              <a:rPr sz="1533" kern="0" spc="267" dirty="0">
                <a:solidFill>
                  <a:sysClr val="windowText" lastClr="000000"/>
                </a:solidFill>
                <a:latin typeface="Lucida Sans Unicode"/>
                <a:cs typeface="Lucida Sans Unicode"/>
              </a:rPr>
              <a:t> </a:t>
            </a:r>
            <a:r>
              <a:rPr sz="1533" kern="0" spc="107" dirty="0">
                <a:solidFill>
                  <a:sysClr val="windowText" lastClr="000000"/>
                </a:solidFill>
                <a:latin typeface="Lucida Sans Unicode"/>
                <a:cs typeface="Lucida Sans Unicode"/>
              </a:rPr>
              <a:t>aliméntelos</a:t>
            </a:r>
            <a:r>
              <a:rPr sz="1533" kern="0" spc="267" dirty="0">
                <a:solidFill>
                  <a:sysClr val="windowText" lastClr="000000"/>
                </a:solidFill>
                <a:latin typeface="Lucida Sans Unicode"/>
                <a:cs typeface="Lucida Sans Unicode"/>
              </a:rPr>
              <a:t> </a:t>
            </a:r>
            <a:r>
              <a:rPr sz="1533" kern="0" dirty="0">
                <a:solidFill>
                  <a:sysClr val="windowText" lastClr="000000"/>
                </a:solidFill>
                <a:latin typeface="Lucida Sans Unicode"/>
                <a:cs typeface="Lucida Sans Unicode"/>
              </a:rPr>
              <a:t>y</a:t>
            </a:r>
            <a:r>
              <a:rPr sz="1533" kern="0" spc="267" dirty="0">
                <a:solidFill>
                  <a:sysClr val="windowText" lastClr="000000"/>
                </a:solidFill>
                <a:latin typeface="Lucida Sans Unicode"/>
                <a:cs typeface="Lucida Sans Unicode"/>
              </a:rPr>
              <a:t> </a:t>
            </a:r>
            <a:r>
              <a:rPr sz="1533" kern="0" dirty="0">
                <a:solidFill>
                  <a:sysClr val="windowText" lastClr="000000"/>
                </a:solidFill>
                <a:latin typeface="Lucida Sans Unicode"/>
                <a:cs typeface="Lucida Sans Unicode"/>
              </a:rPr>
              <a:t>si</a:t>
            </a:r>
            <a:r>
              <a:rPr sz="1533" kern="0" spc="267" dirty="0">
                <a:solidFill>
                  <a:sysClr val="windowText" lastClr="000000"/>
                </a:solidFill>
                <a:latin typeface="Lucida Sans Unicode"/>
                <a:cs typeface="Lucida Sans Unicode"/>
              </a:rPr>
              <a:t> </a:t>
            </a:r>
            <a:r>
              <a:rPr sz="1533" kern="0" spc="53" dirty="0">
                <a:solidFill>
                  <a:sysClr val="windowText" lastClr="000000"/>
                </a:solidFill>
                <a:latin typeface="Lucida Sans Unicode"/>
                <a:cs typeface="Lucida Sans Unicode"/>
              </a:rPr>
              <a:t>no,</a:t>
            </a:r>
            <a:r>
              <a:rPr sz="1533" kern="0" spc="267" dirty="0">
                <a:solidFill>
                  <a:sysClr val="windowText" lastClr="000000"/>
                </a:solidFill>
                <a:latin typeface="Lucida Sans Unicode"/>
                <a:cs typeface="Lucida Sans Unicode"/>
              </a:rPr>
              <a:t> </a:t>
            </a:r>
            <a:r>
              <a:rPr sz="1533" kern="0" spc="70" dirty="0">
                <a:solidFill>
                  <a:sysClr val="windowText" lastClr="000000"/>
                </a:solidFill>
                <a:latin typeface="Lucida Sans Unicode"/>
                <a:cs typeface="Lucida Sans Unicode"/>
              </a:rPr>
              <a:t>en</a:t>
            </a:r>
            <a:r>
              <a:rPr sz="1533" kern="0" spc="267" dirty="0">
                <a:solidFill>
                  <a:sysClr val="windowText" lastClr="000000"/>
                </a:solidFill>
                <a:latin typeface="Lucida Sans Unicode"/>
                <a:cs typeface="Lucida Sans Unicode"/>
              </a:rPr>
              <a:t> </a:t>
            </a:r>
            <a:r>
              <a:rPr sz="1533" kern="0" spc="43" dirty="0">
                <a:solidFill>
                  <a:sysClr val="windowText" lastClr="000000"/>
                </a:solidFill>
                <a:latin typeface="Lucida Sans Unicode"/>
                <a:cs typeface="Lucida Sans Unicode"/>
              </a:rPr>
              <a:t>la</a:t>
            </a:r>
            <a:r>
              <a:rPr sz="1533" kern="0" spc="263" dirty="0">
                <a:solidFill>
                  <a:sysClr val="windowText" lastClr="000000"/>
                </a:solidFill>
                <a:latin typeface="Lucida Sans Unicode"/>
                <a:cs typeface="Lucida Sans Unicode"/>
              </a:rPr>
              <a:t> </a:t>
            </a:r>
            <a:r>
              <a:rPr sz="1533" kern="0" spc="93" dirty="0">
                <a:solidFill>
                  <a:sysClr val="windowText" lastClr="000000"/>
                </a:solidFill>
                <a:latin typeface="Lucida Sans Unicode"/>
                <a:cs typeface="Lucida Sans Unicode"/>
              </a:rPr>
              <a:t>opción</a:t>
            </a:r>
            <a:r>
              <a:rPr sz="1533" kern="0" spc="267" dirty="0">
                <a:solidFill>
                  <a:sysClr val="windowText" lastClr="000000"/>
                </a:solidFill>
                <a:latin typeface="Lucida Sans Unicode"/>
                <a:cs typeface="Lucida Sans Unicode"/>
              </a:rPr>
              <a:t> </a:t>
            </a:r>
            <a:r>
              <a:rPr sz="1533" kern="0" spc="76" dirty="0">
                <a:solidFill>
                  <a:sysClr val="windowText" lastClr="000000"/>
                </a:solidFill>
                <a:latin typeface="Lucida Sans Unicode"/>
                <a:cs typeface="Lucida Sans Unicode"/>
              </a:rPr>
              <a:t>ACTUALIZAR</a:t>
            </a:r>
            <a:r>
              <a:rPr sz="1533" kern="0" spc="267" dirty="0">
                <a:solidFill>
                  <a:sysClr val="windowText" lastClr="000000"/>
                </a:solidFill>
                <a:latin typeface="Lucida Sans Unicode"/>
                <a:cs typeface="Lucida Sans Unicode"/>
              </a:rPr>
              <a:t> </a:t>
            </a:r>
            <a:r>
              <a:rPr sz="1533" kern="0" spc="117" dirty="0">
                <a:solidFill>
                  <a:sysClr val="windowText" lastClr="000000"/>
                </a:solidFill>
                <a:latin typeface="Lucida Sans Unicode"/>
                <a:cs typeface="Lucida Sans Unicode"/>
              </a:rPr>
              <a:t>TRABAJADORESMOVIMIENTOS,</a:t>
            </a:r>
            <a:r>
              <a:rPr sz="1533" kern="0" spc="267" dirty="0">
                <a:solidFill>
                  <a:sysClr val="windowText" lastClr="000000"/>
                </a:solidFill>
                <a:latin typeface="Lucida Sans Unicode"/>
                <a:cs typeface="Lucida Sans Unicode"/>
              </a:rPr>
              <a:t> </a:t>
            </a:r>
            <a:r>
              <a:rPr sz="1533" kern="0" spc="97" dirty="0">
                <a:solidFill>
                  <a:sysClr val="windowText" lastClr="000000"/>
                </a:solidFill>
                <a:latin typeface="Lucida Sans Unicode"/>
                <a:cs typeface="Lucida Sans Unicode"/>
              </a:rPr>
              <a:t>modifique </a:t>
            </a:r>
            <a:r>
              <a:rPr sz="1533" kern="0" spc="43" dirty="0">
                <a:solidFill>
                  <a:sysClr val="windowText" lastClr="000000"/>
                </a:solidFill>
                <a:latin typeface="Lucida Sans Unicode"/>
                <a:cs typeface="Lucida Sans Unicode"/>
              </a:rPr>
              <a:t>el</a:t>
            </a:r>
            <a:r>
              <a:rPr sz="1533" kern="0" spc="-37" dirty="0">
                <a:solidFill>
                  <a:sysClr val="windowText" lastClr="000000"/>
                </a:solidFill>
                <a:latin typeface="Lucida Sans Unicode"/>
                <a:cs typeface="Lucida Sans Unicode"/>
              </a:rPr>
              <a:t>  </a:t>
            </a:r>
            <a:r>
              <a:rPr sz="1533" kern="0" spc="93" dirty="0">
                <a:solidFill>
                  <a:sysClr val="windowText" lastClr="000000"/>
                </a:solidFill>
                <a:latin typeface="Lucida Sans Unicode"/>
                <a:cs typeface="Lucida Sans Unicode"/>
              </a:rPr>
              <a:t>campo</a:t>
            </a:r>
            <a:r>
              <a:rPr sz="1533" kern="0" spc="-33"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37" dirty="0">
                <a:solidFill>
                  <a:sysClr val="windowText" lastClr="000000"/>
                </a:solidFill>
                <a:latin typeface="Lucida Sans Unicode"/>
                <a:cs typeface="Lucida Sans Unicode"/>
              </a:rPr>
              <a:t>  </a:t>
            </a:r>
            <a:r>
              <a:rPr sz="1533" kern="0" spc="93" dirty="0">
                <a:solidFill>
                  <a:sysClr val="windowText" lastClr="000000"/>
                </a:solidFill>
                <a:latin typeface="Lucida Sans Unicode"/>
                <a:cs typeface="Lucida Sans Unicode"/>
              </a:rPr>
              <a:t>Control</a:t>
            </a:r>
            <a:r>
              <a:rPr sz="1533" kern="0" spc="-33"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37" dirty="0">
                <a:solidFill>
                  <a:sysClr val="windowText" lastClr="000000"/>
                </a:solidFill>
                <a:latin typeface="Lucida Sans Unicode"/>
                <a:cs typeface="Lucida Sans Unicode"/>
              </a:rPr>
              <a:t>  </a:t>
            </a:r>
            <a:r>
              <a:rPr sz="1533" kern="0" spc="103" dirty="0">
                <a:solidFill>
                  <a:sysClr val="windowText" lastClr="000000"/>
                </a:solidFill>
                <a:latin typeface="Lucida Sans Unicode"/>
                <a:cs typeface="Lucida Sans Unicode"/>
              </a:rPr>
              <a:t>Incapacidad,</a:t>
            </a:r>
            <a:r>
              <a:rPr sz="1533" kern="0" spc="-33" dirty="0">
                <a:solidFill>
                  <a:sysClr val="windowText" lastClr="000000"/>
                </a:solidFill>
                <a:latin typeface="Lucida Sans Unicode"/>
                <a:cs typeface="Lucida Sans Unicode"/>
              </a:rPr>
              <a:t>  </a:t>
            </a:r>
            <a:r>
              <a:rPr sz="1533" kern="0" dirty="0">
                <a:solidFill>
                  <a:sysClr val="windowText" lastClr="000000"/>
                </a:solidFill>
                <a:latin typeface="Lucida Sans Unicode"/>
                <a:cs typeface="Lucida Sans Unicode"/>
              </a:rPr>
              <a:t>a</a:t>
            </a:r>
            <a:r>
              <a:rPr sz="1533" kern="0" spc="-37" dirty="0">
                <a:solidFill>
                  <a:sysClr val="windowText" lastClr="000000"/>
                </a:solidFill>
                <a:latin typeface="Lucida Sans Unicode"/>
                <a:cs typeface="Lucida Sans Unicode"/>
              </a:rPr>
              <a:t>  </a:t>
            </a:r>
            <a:r>
              <a:rPr sz="1533" kern="0" spc="97" dirty="0">
                <a:solidFill>
                  <a:sysClr val="windowText" lastClr="000000"/>
                </a:solidFill>
                <a:latin typeface="Lucida Sans Unicode"/>
                <a:cs typeface="Lucida Sans Unicode"/>
              </a:rPr>
              <a:t>efecto</a:t>
            </a:r>
            <a:r>
              <a:rPr sz="1533" kern="0" spc="-33" dirty="0">
                <a:solidFill>
                  <a:sysClr val="windowText" lastClr="000000"/>
                </a:solidFill>
                <a:latin typeface="Lucida Sans Unicode"/>
                <a:cs typeface="Lucida Sans Unicode"/>
              </a:rPr>
              <a:t>  </a:t>
            </a:r>
            <a:r>
              <a:rPr sz="1533" kern="0" spc="60" dirty="0">
                <a:solidFill>
                  <a:sysClr val="windowText" lastClr="000000"/>
                </a:solidFill>
                <a:latin typeface="Lucida Sans Unicode"/>
                <a:cs typeface="Lucida Sans Unicode"/>
              </a:rPr>
              <a:t>de</a:t>
            </a:r>
            <a:r>
              <a:rPr sz="1533" kern="0" spc="-37" dirty="0">
                <a:solidFill>
                  <a:sysClr val="windowText" lastClr="000000"/>
                </a:solidFill>
                <a:latin typeface="Lucida Sans Unicode"/>
                <a:cs typeface="Lucida Sans Unicode"/>
              </a:rPr>
              <a:t>  </a:t>
            </a:r>
            <a:r>
              <a:rPr sz="1533" kern="0" spc="87" dirty="0">
                <a:solidFill>
                  <a:sysClr val="windowText" lastClr="000000"/>
                </a:solidFill>
                <a:latin typeface="Lucida Sans Unicode"/>
                <a:cs typeface="Lucida Sans Unicode"/>
              </a:rPr>
              <a:t>que</a:t>
            </a:r>
            <a:r>
              <a:rPr sz="1533" kern="0" spc="-33" dirty="0">
                <a:solidFill>
                  <a:sysClr val="windowText" lastClr="000000"/>
                </a:solidFill>
                <a:latin typeface="Lucida Sans Unicode"/>
                <a:cs typeface="Lucida Sans Unicode"/>
              </a:rPr>
              <a:t>  </a:t>
            </a:r>
            <a:r>
              <a:rPr sz="1533" kern="0" spc="80" dirty="0">
                <a:solidFill>
                  <a:sysClr val="windowText" lastClr="000000"/>
                </a:solidFill>
                <a:latin typeface="Lucida Sans Unicode"/>
                <a:cs typeface="Lucida Sans Unicode"/>
              </a:rPr>
              <a:t>sea</a:t>
            </a:r>
            <a:r>
              <a:rPr sz="1533" kern="0" spc="-33" dirty="0">
                <a:solidFill>
                  <a:sysClr val="windowText" lastClr="000000"/>
                </a:solidFill>
                <a:latin typeface="Lucida Sans Unicode"/>
                <a:cs typeface="Lucida Sans Unicode"/>
              </a:rPr>
              <a:t>  </a:t>
            </a:r>
            <a:r>
              <a:rPr sz="1533" kern="0" spc="110" dirty="0">
                <a:solidFill>
                  <a:sysClr val="windowText" lastClr="000000"/>
                </a:solidFill>
                <a:latin typeface="Lucida Sans Unicode"/>
                <a:cs typeface="Lucida Sans Unicode"/>
              </a:rPr>
              <a:t>considerado</a:t>
            </a:r>
            <a:r>
              <a:rPr sz="1533" kern="0" spc="-37" dirty="0">
                <a:solidFill>
                  <a:sysClr val="windowText" lastClr="000000"/>
                </a:solidFill>
                <a:latin typeface="Lucida Sans Unicode"/>
                <a:cs typeface="Lucida Sans Unicode"/>
              </a:rPr>
              <a:t>  </a:t>
            </a:r>
            <a:r>
              <a:rPr sz="1533" kern="0" spc="83" dirty="0">
                <a:solidFill>
                  <a:sysClr val="windowText" lastClr="000000"/>
                </a:solidFill>
                <a:latin typeface="Lucida Sans Unicode"/>
                <a:cs typeface="Lucida Sans Unicode"/>
              </a:rPr>
              <a:t>como</a:t>
            </a:r>
            <a:r>
              <a:rPr sz="1533" kern="0" spc="-33" dirty="0">
                <a:solidFill>
                  <a:sysClr val="windowText" lastClr="000000"/>
                </a:solidFill>
                <a:latin typeface="Lucida Sans Unicode"/>
                <a:cs typeface="Lucida Sans Unicode"/>
              </a:rPr>
              <a:t>  </a:t>
            </a:r>
            <a:r>
              <a:rPr sz="1533" kern="0" spc="107" dirty="0">
                <a:solidFill>
                  <a:sysClr val="windowText" lastClr="000000"/>
                </a:solidFill>
                <a:latin typeface="Lucida Sans Unicode"/>
                <a:cs typeface="Lucida Sans Unicode"/>
              </a:rPr>
              <a:t>terminado,</a:t>
            </a:r>
            <a:r>
              <a:rPr sz="1533" kern="0" spc="-37" dirty="0">
                <a:solidFill>
                  <a:sysClr val="windowText" lastClr="000000"/>
                </a:solidFill>
                <a:latin typeface="Lucida Sans Unicode"/>
                <a:cs typeface="Lucida Sans Unicode"/>
              </a:rPr>
              <a:t>  </a:t>
            </a:r>
            <a:r>
              <a:rPr sz="1533" kern="0" spc="110" dirty="0">
                <a:solidFill>
                  <a:sysClr val="windowText" lastClr="000000"/>
                </a:solidFill>
                <a:latin typeface="Lucida Sans Unicode"/>
                <a:cs typeface="Lucida Sans Unicode"/>
              </a:rPr>
              <a:t>conforme</a:t>
            </a:r>
            <a:r>
              <a:rPr sz="1533" kern="0" spc="-33" dirty="0">
                <a:solidFill>
                  <a:sysClr val="windowText" lastClr="000000"/>
                </a:solidFill>
                <a:latin typeface="Lucida Sans Unicode"/>
                <a:cs typeface="Lucida Sans Unicode"/>
              </a:rPr>
              <a:t>  </a:t>
            </a:r>
            <a:r>
              <a:rPr sz="1533" kern="0" dirty="0">
                <a:solidFill>
                  <a:sysClr val="windowText" lastClr="000000"/>
                </a:solidFill>
                <a:latin typeface="Lucida Sans Unicode"/>
                <a:cs typeface="Lucida Sans Unicode"/>
              </a:rPr>
              <a:t>a</a:t>
            </a:r>
            <a:r>
              <a:rPr sz="1533" kern="0" spc="-37" dirty="0">
                <a:solidFill>
                  <a:sysClr val="windowText" lastClr="000000"/>
                </a:solidFill>
                <a:latin typeface="Lucida Sans Unicode"/>
                <a:cs typeface="Lucida Sans Unicode"/>
              </a:rPr>
              <a:t>  </a:t>
            </a:r>
            <a:r>
              <a:rPr sz="1533" kern="0" spc="20" dirty="0">
                <a:solidFill>
                  <a:sysClr val="windowText" lastClr="000000"/>
                </a:solidFill>
                <a:latin typeface="Lucida Sans Unicode"/>
                <a:cs typeface="Lucida Sans Unicode"/>
              </a:rPr>
              <a:t>lo </a:t>
            </a:r>
            <a:r>
              <a:rPr sz="1533" kern="0" spc="83" dirty="0">
                <a:solidFill>
                  <a:sysClr val="windowText" lastClr="000000"/>
                </a:solidFill>
                <a:latin typeface="Lucida Sans Unicode"/>
                <a:cs typeface="Lucida Sans Unicode"/>
              </a:rPr>
              <a:t>siguiente:</a:t>
            </a:r>
            <a:endParaRPr sz="1533" kern="0">
              <a:solidFill>
                <a:sysClr val="windowText" lastClr="000000"/>
              </a:solidFill>
              <a:latin typeface="Lucida Sans Unicode"/>
              <a:cs typeface="Lucida Sans Unicode"/>
            </a:endParaRPr>
          </a:p>
          <a:p>
            <a:pPr defTabSz="609630">
              <a:spcBef>
                <a:spcPts val="53"/>
              </a:spcBef>
            </a:pPr>
            <a:endParaRPr sz="1533" kern="0">
              <a:solidFill>
                <a:sysClr val="windowText" lastClr="000000"/>
              </a:solidFill>
              <a:latin typeface="Lucida Sans Unicode"/>
              <a:cs typeface="Lucida Sans Unicode"/>
            </a:endParaRPr>
          </a:p>
          <a:p>
            <a:pPr marL="8467" marR="407690" defTabSz="609630">
              <a:lnSpc>
                <a:spcPct val="113599"/>
              </a:lnSpc>
            </a:pPr>
            <a:r>
              <a:rPr sz="1467" kern="0" spc="100" dirty="0">
                <a:solidFill>
                  <a:sysClr val="windowText" lastClr="000000"/>
                </a:solidFill>
                <a:latin typeface="Lucida Sans Unicode"/>
                <a:cs typeface="Lucida Sans Unicode"/>
              </a:rPr>
              <a:t>Tratándose</a:t>
            </a:r>
            <a:r>
              <a:rPr sz="1467" kern="0" spc="213"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217" dirty="0">
                <a:solidFill>
                  <a:sysClr val="windowText" lastClr="000000"/>
                </a:solidFill>
                <a:latin typeface="Lucida Sans Unicode"/>
                <a:cs typeface="Lucida Sans Unicode"/>
              </a:rPr>
              <a:t> </a:t>
            </a:r>
            <a:r>
              <a:rPr sz="1467" kern="0" spc="60" dirty="0">
                <a:solidFill>
                  <a:sysClr val="windowText" lastClr="000000"/>
                </a:solidFill>
                <a:latin typeface="Lucida Sans Unicode"/>
                <a:cs typeface="Lucida Sans Unicode"/>
              </a:rPr>
              <a:t>un</a:t>
            </a:r>
            <a:r>
              <a:rPr sz="1467" kern="0" spc="213"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riesgo</a:t>
            </a:r>
            <a:r>
              <a:rPr sz="1467" kern="0" spc="21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con</a:t>
            </a:r>
            <a:r>
              <a:rPr sz="1467" kern="0" spc="213"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varias</a:t>
            </a:r>
            <a:r>
              <a:rPr sz="1467" kern="0" spc="217"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incapacidades,</a:t>
            </a:r>
            <a:r>
              <a:rPr sz="1467" kern="0" spc="213"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cambie</a:t>
            </a:r>
            <a:r>
              <a:rPr sz="1467" kern="0" spc="21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el</a:t>
            </a:r>
            <a:r>
              <a:rPr sz="1467" kern="0" spc="217"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control</a:t>
            </a:r>
            <a:r>
              <a:rPr sz="1467" kern="0" spc="213"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217"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incapacidad</a:t>
            </a:r>
            <a:r>
              <a:rPr sz="1467" kern="0" spc="213"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del</a:t>
            </a:r>
            <a:r>
              <a:rPr sz="1467" kern="0" spc="217"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último</a:t>
            </a:r>
            <a:r>
              <a:rPr sz="1467" kern="0" spc="213"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certificado </a:t>
            </a:r>
            <a:r>
              <a:rPr sz="1467" kern="0" spc="76" dirty="0">
                <a:solidFill>
                  <a:sysClr val="windowText" lastClr="000000"/>
                </a:solidFill>
                <a:latin typeface="Lucida Sans Unicode"/>
                <a:cs typeface="Lucida Sans Unicode"/>
              </a:rPr>
              <a:t>por</a:t>
            </a:r>
            <a:r>
              <a:rPr sz="1467" kern="0" spc="19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00"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opción</a:t>
            </a:r>
            <a:r>
              <a:rPr sz="1467" kern="0" spc="19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a:t>
            </a:r>
            <a:r>
              <a:rPr sz="1467" kern="0" spc="-323"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4</a:t>
            </a:r>
            <a:r>
              <a:rPr sz="1467" kern="0" spc="200" dirty="0">
                <a:solidFill>
                  <a:sysClr val="windowText" lastClr="000000"/>
                </a:solidFill>
                <a:latin typeface="Lucida Sans Unicode"/>
                <a:cs typeface="Lucida Sans Unicode"/>
              </a:rPr>
              <a:t> </a:t>
            </a:r>
            <a:r>
              <a:rPr sz="1467" kern="0" spc="63" dirty="0">
                <a:solidFill>
                  <a:sysClr val="windowText" lastClr="000000"/>
                </a:solidFill>
                <a:latin typeface="Lucida Sans Unicode"/>
                <a:cs typeface="Lucida Sans Unicode"/>
              </a:rPr>
              <a:t>Alta</a:t>
            </a:r>
            <a:r>
              <a:rPr sz="1467" kern="0" spc="197"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Medica</a:t>
            </a:r>
            <a:r>
              <a:rPr sz="1467" kern="0" spc="197"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o</a:t>
            </a:r>
            <a:r>
              <a:rPr sz="1467" kern="0" spc="200" dirty="0">
                <a:solidFill>
                  <a:sysClr val="windowText" lastClr="000000"/>
                </a:solidFill>
                <a:latin typeface="Lucida Sans Unicode"/>
                <a:cs typeface="Lucida Sans Unicode"/>
              </a:rPr>
              <a:t> </a:t>
            </a:r>
            <a:r>
              <a:rPr sz="1467" kern="0" spc="-73" dirty="0">
                <a:solidFill>
                  <a:sysClr val="windowText" lastClr="000000"/>
                </a:solidFill>
                <a:latin typeface="Lucida Sans Unicode"/>
                <a:cs typeface="Lucida Sans Unicode"/>
              </a:rPr>
              <a:t>ST-</a:t>
            </a:r>
            <a:r>
              <a:rPr sz="1467" kern="0" spc="-323"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2</a:t>
            </a:r>
            <a:r>
              <a:rPr sz="1467" kern="0" spc="-323"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a:t>
            </a:r>
            <a:r>
              <a:rPr sz="1467" kern="0" spc="-323" dirty="0">
                <a:solidFill>
                  <a:sysClr val="windowText" lastClr="000000"/>
                </a:solidFill>
                <a:latin typeface="Lucida Sans Unicode"/>
                <a:cs typeface="Lucida Sans Unicode"/>
              </a:rPr>
              <a:t> </a:t>
            </a:r>
            <a:r>
              <a:rPr sz="1467" kern="0" spc="-33" dirty="0">
                <a:solidFill>
                  <a:sysClr val="windowText" lastClr="000000"/>
                </a:solidFill>
                <a:latin typeface="Lucida Sans Unicode"/>
                <a:cs typeface="Lucida Sans Unicode"/>
              </a:rPr>
              <a:t>.</a:t>
            </a:r>
            <a:endParaRPr sz="1467" kern="0">
              <a:solidFill>
                <a:sysClr val="windowText" lastClr="000000"/>
              </a:solidFill>
              <a:latin typeface="Lucida Sans Unicode"/>
              <a:cs typeface="Lucida Sans Unicode"/>
            </a:endParaRPr>
          </a:p>
          <a:p>
            <a:pPr marL="8467" marR="2005007" defTabSz="609630">
              <a:lnSpc>
                <a:spcPct val="113599"/>
              </a:lnSpc>
              <a:spcBef>
                <a:spcPts val="1537"/>
              </a:spcBef>
            </a:pPr>
            <a:r>
              <a:rPr sz="1467" kern="0" spc="100" dirty="0">
                <a:solidFill>
                  <a:sysClr val="windowText" lastClr="000000"/>
                </a:solidFill>
                <a:latin typeface="Lucida Sans Unicode"/>
                <a:cs typeface="Lucida Sans Unicode"/>
              </a:rPr>
              <a:t>Tratándose</a:t>
            </a:r>
            <a:r>
              <a:rPr sz="1467" kern="0" spc="210"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213" dirty="0">
                <a:solidFill>
                  <a:sysClr val="windowText" lastClr="000000"/>
                </a:solidFill>
                <a:latin typeface="Lucida Sans Unicode"/>
                <a:cs typeface="Lucida Sans Unicode"/>
              </a:rPr>
              <a:t> </a:t>
            </a:r>
            <a:r>
              <a:rPr sz="1467" kern="0" spc="60" dirty="0">
                <a:solidFill>
                  <a:sysClr val="windowText" lastClr="000000"/>
                </a:solidFill>
                <a:latin typeface="Lucida Sans Unicode"/>
                <a:cs typeface="Lucida Sans Unicode"/>
              </a:rPr>
              <a:t>un</a:t>
            </a:r>
            <a:r>
              <a:rPr sz="1467" kern="0" spc="210"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riesgo</a:t>
            </a:r>
            <a:r>
              <a:rPr sz="1467" kern="0" spc="213"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con</a:t>
            </a:r>
            <a:r>
              <a:rPr sz="1467" kern="0" spc="210"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una</a:t>
            </a:r>
            <a:r>
              <a:rPr sz="1467" kern="0" spc="213" dirty="0">
                <a:solidFill>
                  <a:sysClr val="windowText" lastClr="000000"/>
                </a:solidFill>
                <a:latin typeface="Lucida Sans Unicode"/>
                <a:cs typeface="Lucida Sans Unicode"/>
              </a:rPr>
              <a:t> </a:t>
            </a:r>
            <a:r>
              <a:rPr sz="1467" kern="0" spc="73" dirty="0">
                <a:solidFill>
                  <a:sysClr val="windowText" lastClr="000000"/>
                </a:solidFill>
                <a:latin typeface="Lucida Sans Unicode"/>
                <a:cs typeface="Lucida Sans Unicode"/>
              </a:rPr>
              <a:t>sola</a:t>
            </a:r>
            <a:r>
              <a:rPr sz="1467" kern="0" spc="213"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incapacidad,</a:t>
            </a:r>
            <a:r>
              <a:rPr sz="1467" kern="0" spc="210"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cambie</a:t>
            </a:r>
            <a:r>
              <a:rPr sz="1467" kern="0" spc="213"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el</a:t>
            </a:r>
            <a:r>
              <a:rPr sz="1467" kern="0" spc="210"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control</a:t>
            </a:r>
            <a:r>
              <a:rPr sz="1467" kern="0" spc="213"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213"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incapacidad</a:t>
            </a:r>
            <a:r>
              <a:rPr sz="1467" kern="0" spc="210"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por</a:t>
            </a:r>
            <a:r>
              <a:rPr sz="1467" kern="0" spc="213" dirty="0">
                <a:solidFill>
                  <a:sysClr val="windowText" lastClr="000000"/>
                </a:solidFill>
                <a:latin typeface="Lucida Sans Unicode"/>
                <a:cs typeface="Lucida Sans Unicode"/>
              </a:rPr>
              <a:t> </a:t>
            </a:r>
            <a:r>
              <a:rPr sz="1467" kern="0" spc="-17" dirty="0">
                <a:solidFill>
                  <a:sysClr val="windowText" lastClr="000000"/>
                </a:solidFill>
                <a:latin typeface="Lucida Sans Unicode"/>
                <a:cs typeface="Lucida Sans Unicode"/>
              </a:rPr>
              <a:t>la </a:t>
            </a:r>
            <a:r>
              <a:rPr sz="1467" kern="0" spc="87" dirty="0">
                <a:solidFill>
                  <a:sysClr val="windowText" lastClr="000000"/>
                </a:solidFill>
                <a:latin typeface="Lucida Sans Unicode"/>
                <a:cs typeface="Lucida Sans Unicode"/>
              </a:rPr>
              <a:t>opción</a:t>
            </a:r>
            <a:r>
              <a:rPr sz="1467" kern="0" spc="163"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a:t>
            </a:r>
            <a:r>
              <a:rPr sz="1467" kern="0" spc="-323"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1</a:t>
            </a:r>
            <a:r>
              <a:rPr sz="1467" kern="0" spc="169"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Unica”.</a:t>
            </a:r>
            <a:endParaRPr sz="1467" kern="0">
              <a:solidFill>
                <a:sysClr val="windowText" lastClr="000000"/>
              </a:solidFill>
              <a:latin typeface="Lucida Sans Unicode"/>
              <a:cs typeface="Lucida Sans Unicode"/>
            </a:endParaRPr>
          </a:p>
          <a:p>
            <a:pPr marL="8467" marR="3810" algn="just" defTabSz="609630">
              <a:lnSpc>
                <a:spcPct val="113599"/>
              </a:lnSpc>
              <a:spcBef>
                <a:spcPts val="1537"/>
              </a:spcBef>
            </a:pPr>
            <a:r>
              <a:rPr sz="1467" kern="0" spc="76" dirty="0">
                <a:solidFill>
                  <a:sysClr val="windowText" lastClr="000000"/>
                </a:solidFill>
                <a:latin typeface="Lucida Sans Unicode"/>
                <a:cs typeface="Lucida Sans Unicode"/>
              </a:rPr>
              <a:t>En</a:t>
            </a:r>
            <a:r>
              <a:rPr sz="1467" kern="0" spc="24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el</a:t>
            </a:r>
            <a:r>
              <a:rPr sz="1467" kern="0" spc="247"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caso</a:t>
            </a:r>
            <a:r>
              <a:rPr sz="1467" kern="0" spc="247"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247"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riesgos</a:t>
            </a:r>
            <a:r>
              <a:rPr sz="1467" kern="0" spc="24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con</a:t>
            </a:r>
            <a:r>
              <a:rPr sz="1467" kern="0" spc="247"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una</a:t>
            </a:r>
            <a:r>
              <a:rPr sz="1467" kern="0" spc="247"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o</a:t>
            </a:r>
            <a:r>
              <a:rPr sz="1467" kern="0" spc="250"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varias</a:t>
            </a:r>
            <a:r>
              <a:rPr sz="1467" kern="0" spc="247"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incapacidades,</a:t>
            </a:r>
            <a:r>
              <a:rPr sz="1467" kern="0" spc="24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en</a:t>
            </a:r>
            <a:r>
              <a:rPr sz="1467" kern="0" spc="247" dirty="0">
                <a:solidFill>
                  <a:sysClr val="windowText" lastClr="000000"/>
                </a:solidFill>
                <a:latin typeface="Lucida Sans Unicode"/>
                <a:cs typeface="Lucida Sans Unicode"/>
              </a:rPr>
              <a:t> </a:t>
            </a:r>
            <a:r>
              <a:rPr sz="1467" kern="0" spc="53" dirty="0">
                <a:solidFill>
                  <a:sysClr val="windowText" lastClr="000000"/>
                </a:solidFill>
                <a:latin typeface="Lucida Sans Unicode"/>
                <a:cs typeface="Lucida Sans Unicode"/>
              </a:rPr>
              <a:t>los</a:t>
            </a:r>
            <a:r>
              <a:rPr sz="1467" kern="0" spc="247"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cuales</a:t>
            </a:r>
            <a:r>
              <a:rPr sz="1467" kern="0" spc="24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se</a:t>
            </a:r>
            <a:r>
              <a:rPr sz="1467" kern="0" spc="247"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haya</a:t>
            </a:r>
            <a:r>
              <a:rPr sz="1467" kern="0" spc="250"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otorgado</a:t>
            </a:r>
            <a:r>
              <a:rPr sz="1467" kern="0" spc="247"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una</a:t>
            </a:r>
            <a:r>
              <a:rPr sz="1467" kern="0" spc="247"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valuación</a:t>
            </a:r>
            <a:r>
              <a:rPr sz="1467" kern="0" spc="24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en</a:t>
            </a:r>
            <a:r>
              <a:rPr sz="1467" kern="0" spc="24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47" dirty="0">
                <a:solidFill>
                  <a:sysClr val="windowText" lastClr="000000"/>
                </a:solidFill>
                <a:latin typeface="Lucida Sans Unicode"/>
                <a:cs typeface="Lucida Sans Unicode"/>
              </a:rPr>
              <a:t> </a:t>
            </a:r>
            <a:r>
              <a:rPr sz="1467" kern="0" spc="40" dirty="0">
                <a:solidFill>
                  <a:sysClr val="windowText" lastClr="000000"/>
                </a:solidFill>
                <a:latin typeface="Lucida Sans Unicode"/>
                <a:cs typeface="Lucida Sans Unicode"/>
              </a:rPr>
              <a:t>que </a:t>
            </a:r>
            <a:r>
              <a:rPr sz="1467" kern="0" spc="43" dirty="0">
                <a:solidFill>
                  <a:sysClr val="windowText" lastClr="000000"/>
                </a:solidFill>
                <a:latin typeface="Lucida Sans Unicode"/>
                <a:cs typeface="Lucida Sans Unicode"/>
              </a:rPr>
              <a:t>la</a:t>
            </a:r>
            <a:r>
              <a:rPr sz="1467" kern="0" spc="22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fecha</a:t>
            </a:r>
            <a:r>
              <a:rPr sz="1467" kern="0" spc="220"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223"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inicio</a:t>
            </a:r>
            <a:r>
              <a:rPr sz="1467" kern="0" spc="220"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223"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pensión</a:t>
            </a:r>
            <a:r>
              <a:rPr sz="1467" kern="0" spc="220"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sea</a:t>
            </a:r>
            <a:r>
              <a:rPr sz="1467" kern="0" spc="223" dirty="0">
                <a:solidFill>
                  <a:sysClr val="windowText" lastClr="000000"/>
                </a:solidFill>
                <a:latin typeface="Lucida Sans Unicode"/>
                <a:cs typeface="Lucida Sans Unicode"/>
              </a:rPr>
              <a:t> </a:t>
            </a:r>
            <a:r>
              <a:rPr sz="1467" kern="0" spc="60" dirty="0">
                <a:solidFill>
                  <a:sysClr val="windowText" lastClr="000000"/>
                </a:solidFill>
                <a:latin typeface="Lucida Sans Unicode"/>
                <a:cs typeface="Lucida Sans Unicode"/>
              </a:rPr>
              <a:t>un</a:t>
            </a:r>
            <a:r>
              <a:rPr sz="1467" kern="0" spc="220"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día</a:t>
            </a:r>
            <a:r>
              <a:rPr sz="1467" kern="0" spc="223"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posterior</a:t>
            </a:r>
            <a:r>
              <a:rPr sz="1467" kern="0" spc="22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al</a:t>
            </a:r>
            <a:r>
              <a:rPr sz="1467" kern="0" spc="220"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último</a:t>
            </a:r>
            <a:r>
              <a:rPr sz="1467" kern="0" spc="223"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día</a:t>
            </a:r>
            <a:r>
              <a:rPr sz="1467" kern="0" spc="22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subsidiado,</a:t>
            </a:r>
            <a:r>
              <a:rPr sz="1467" kern="0" spc="223"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alimente</a:t>
            </a:r>
            <a:r>
              <a:rPr sz="1467" kern="0" spc="22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23"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valuación</a:t>
            </a:r>
            <a:r>
              <a:rPr sz="1467" kern="0" spc="220"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y</a:t>
            </a:r>
            <a:r>
              <a:rPr sz="1467" kern="0" spc="223"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con</a:t>
            </a:r>
            <a:r>
              <a:rPr sz="1467" kern="0" spc="220" dirty="0">
                <a:solidFill>
                  <a:sysClr val="windowText" lastClr="000000"/>
                </a:solidFill>
                <a:latin typeface="Lucida Sans Unicode"/>
                <a:cs typeface="Lucida Sans Unicode"/>
              </a:rPr>
              <a:t> </a:t>
            </a:r>
            <a:r>
              <a:rPr sz="1467" kern="0" spc="73" dirty="0">
                <a:solidFill>
                  <a:sysClr val="windowText" lastClr="000000"/>
                </a:solidFill>
                <a:latin typeface="Lucida Sans Unicode"/>
                <a:cs typeface="Lucida Sans Unicode"/>
              </a:rPr>
              <a:t>ello</a:t>
            </a:r>
            <a:r>
              <a:rPr sz="1467" kern="0" spc="220" dirty="0">
                <a:solidFill>
                  <a:sysClr val="windowText" lastClr="000000"/>
                </a:solidFill>
                <a:latin typeface="Lucida Sans Unicode"/>
                <a:cs typeface="Lucida Sans Unicode"/>
              </a:rPr>
              <a:t> </a:t>
            </a:r>
            <a:r>
              <a:rPr sz="1467" kern="0" spc="-17" dirty="0">
                <a:solidFill>
                  <a:sysClr val="windowText" lastClr="000000"/>
                </a:solidFill>
                <a:latin typeface="Lucida Sans Unicode"/>
                <a:cs typeface="Lucida Sans Unicode"/>
              </a:rPr>
              <a:t>se </a:t>
            </a:r>
            <a:r>
              <a:rPr sz="1467" kern="0" spc="97" dirty="0">
                <a:solidFill>
                  <a:sysClr val="windowText" lastClr="000000"/>
                </a:solidFill>
                <a:latin typeface="Lucida Sans Unicode"/>
                <a:cs typeface="Lucida Sans Unicode"/>
              </a:rPr>
              <a:t>dará</a:t>
            </a:r>
            <a:r>
              <a:rPr sz="1467" kern="0" spc="17"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por</a:t>
            </a:r>
            <a:r>
              <a:rPr sz="1467" kern="0" spc="20" dirty="0">
                <a:solidFill>
                  <a:sysClr val="windowText" lastClr="000000"/>
                </a:solidFill>
                <a:latin typeface="Lucida Sans Unicode"/>
                <a:cs typeface="Lucida Sans Unicode"/>
              </a:rPr>
              <a:t>  </a:t>
            </a:r>
            <a:r>
              <a:rPr sz="1467" kern="0" spc="107" dirty="0">
                <a:solidFill>
                  <a:sysClr val="windowText" lastClr="000000"/>
                </a:solidFill>
                <a:latin typeface="Lucida Sans Unicode"/>
                <a:cs typeface="Lucida Sans Unicode"/>
              </a:rPr>
              <a:t>terminado</a:t>
            </a:r>
            <a:r>
              <a:rPr sz="1467" kern="0" spc="1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el</a:t>
            </a:r>
            <a:r>
              <a:rPr sz="1467" kern="0" spc="20" dirty="0">
                <a:solidFill>
                  <a:sysClr val="windowText" lastClr="000000"/>
                </a:solidFill>
                <a:latin typeface="Lucida Sans Unicode"/>
                <a:cs typeface="Lucida Sans Unicode"/>
              </a:rPr>
              <a:t>  </a:t>
            </a:r>
            <a:r>
              <a:rPr sz="1467" kern="0" spc="73" dirty="0">
                <a:solidFill>
                  <a:sysClr val="windowText" lastClr="000000"/>
                </a:solidFill>
                <a:latin typeface="Lucida Sans Unicode"/>
                <a:cs typeface="Lucida Sans Unicode"/>
              </a:rPr>
              <a:t>caso.</a:t>
            </a:r>
            <a:r>
              <a:rPr sz="1467" kern="0" spc="20" dirty="0">
                <a:solidFill>
                  <a:sysClr val="windowText" lastClr="000000"/>
                </a:solidFill>
                <a:latin typeface="Lucida Sans Unicode"/>
                <a:cs typeface="Lucida Sans Unicode"/>
              </a:rPr>
              <a:t>  </a:t>
            </a:r>
            <a:r>
              <a:rPr sz="1467" kern="0" spc="33" dirty="0">
                <a:solidFill>
                  <a:sysClr val="windowText" lastClr="000000"/>
                </a:solidFill>
                <a:latin typeface="Lucida Sans Unicode"/>
                <a:cs typeface="Lucida Sans Unicode"/>
              </a:rPr>
              <a:t>d)</a:t>
            </a:r>
            <a:r>
              <a:rPr sz="1467" kern="0" spc="17"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En</a:t>
            </a:r>
            <a:r>
              <a:rPr sz="1467" kern="0" spc="2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el</a:t>
            </a:r>
            <a:r>
              <a:rPr sz="1467" kern="0" spc="17"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caso</a:t>
            </a:r>
            <a:r>
              <a:rPr sz="1467" kern="0" spc="20"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20"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riesgos</a:t>
            </a:r>
            <a:r>
              <a:rPr sz="1467" kern="0" spc="1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con</a:t>
            </a:r>
            <a:r>
              <a:rPr sz="1467" kern="0" spc="20"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una</a:t>
            </a:r>
            <a:r>
              <a:rPr sz="1467" kern="0" spc="17"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o</a:t>
            </a:r>
            <a:r>
              <a:rPr sz="1467" kern="0" spc="20"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varias</a:t>
            </a:r>
            <a:r>
              <a:rPr sz="1467" kern="0" spc="20"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incapacidades,</a:t>
            </a:r>
            <a:r>
              <a:rPr sz="1467" kern="0" spc="1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en</a:t>
            </a:r>
            <a:r>
              <a:rPr sz="1467" kern="0" spc="20" dirty="0">
                <a:solidFill>
                  <a:sysClr val="windowText" lastClr="000000"/>
                </a:solidFill>
                <a:latin typeface="Lucida Sans Unicode"/>
                <a:cs typeface="Lucida Sans Unicode"/>
              </a:rPr>
              <a:t>  </a:t>
            </a:r>
            <a:r>
              <a:rPr sz="1467" kern="0" spc="53" dirty="0">
                <a:solidFill>
                  <a:sysClr val="windowText" lastClr="000000"/>
                </a:solidFill>
                <a:latin typeface="Lucida Sans Unicode"/>
                <a:cs typeface="Lucida Sans Unicode"/>
              </a:rPr>
              <a:t>los</a:t>
            </a:r>
            <a:r>
              <a:rPr sz="1467" kern="0" spc="17"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cuales</a:t>
            </a:r>
            <a:r>
              <a:rPr sz="1467" kern="0" spc="20" dirty="0">
                <a:solidFill>
                  <a:sysClr val="windowText" lastClr="000000"/>
                </a:solidFill>
                <a:latin typeface="Lucida Sans Unicode"/>
                <a:cs typeface="Lucida Sans Unicode"/>
              </a:rPr>
              <a:t>  </a:t>
            </a:r>
            <a:r>
              <a:rPr sz="1467" kern="0" spc="70" dirty="0">
                <a:solidFill>
                  <a:sysClr val="windowText" lastClr="000000"/>
                </a:solidFill>
                <a:latin typeface="Lucida Sans Unicode"/>
                <a:cs typeface="Lucida Sans Unicode"/>
              </a:rPr>
              <a:t>haya </a:t>
            </a:r>
            <a:r>
              <a:rPr sz="1467" kern="0" spc="100" dirty="0">
                <a:solidFill>
                  <a:sysClr val="windowText" lastClr="000000"/>
                </a:solidFill>
                <a:latin typeface="Lucida Sans Unicode"/>
                <a:cs typeface="Lucida Sans Unicode"/>
              </a:rPr>
              <a:t>ocurrido</a:t>
            </a:r>
            <a:r>
              <a:rPr sz="1467" kern="0" spc="240"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una</a:t>
            </a:r>
            <a:r>
              <a:rPr sz="1467" kern="0" spc="243"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defunción</a:t>
            </a:r>
            <a:r>
              <a:rPr sz="1467" kern="0" spc="243"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al</a:t>
            </a:r>
            <a:r>
              <a:rPr sz="1467" kern="0" spc="240"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día</a:t>
            </a:r>
            <a:r>
              <a:rPr sz="1467" kern="0" spc="243"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siguiente</a:t>
            </a:r>
            <a:r>
              <a:rPr sz="1467" kern="0" spc="24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al</a:t>
            </a:r>
            <a:r>
              <a:rPr sz="1467" kern="0" spc="243"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último</a:t>
            </a:r>
            <a:r>
              <a:rPr sz="1467" kern="0" spc="243"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día</a:t>
            </a:r>
            <a:r>
              <a:rPr sz="1467" kern="0" spc="24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subsidiado,</a:t>
            </a:r>
            <a:r>
              <a:rPr sz="1467" kern="0" spc="243"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alimente</a:t>
            </a:r>
            <a:r>
              <a:rPr sz="1467" kern="0" spc="243"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40"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defunción</a:t>
            </a:r>
            <a:r>
              <a:rPr sz="1467" kern="0" spc="243"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y</a:t>
            </a:r>
            <a:r>
              <a:rPr sz="1467" kern="0" spc="243"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con</a:t>
            </a:r>
            <a:r>
              <a:rPr sz="1467" kern="0" spc="240" dirty="0">
                <a:solidFill>
                  <a:sysClr val="windowText" lastClr="000000"/>
                </a:solidFill>
                <a:latin typeface="Lucida Sans Unicode"/>
                <a:cs typeface="Lucida Sans Unicode"/>
              </a:rPr>
              <a:t> </a:t>
            </a:r>
            <a:r>
              <a:rPr sz="1467" kern="0" spc="73" dirty="0">
                <a:solidFill>
                  <a:sysClr val="windowText" lastClr="000000"/>
                </a:solidFill>
                <a:latin typeface="Lucida Sans Unicode"/>
                <a:cs typeface="Lucida Sans Unicode"/>
              </a:rPr>
              <a:t>ello</a:t>
            </a:r>
            <a:r>
              <a:rPr sz="1467" kern="0" spc="243"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se</a:t>
            </a:r>
            <a:r>
              <a:rPr sz="1467" kern="0" spc="243"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dará</a:t>
            </a:r>
            <a:r>
              <a:rPr sz="1467" kern="0" spc="240" dirty="0">
                <a:solidFill>
                  <a:sysClr val="windowText" lastClr="000000"/>
                </a:solidFill>
                <a:latin typeface="Lucida Sans Unicode"/>
                <a:cs typeface="Lucida Sans Unicode"/>
              </a:rPr>
              <a:t> </a:t>
            </a:r>
            <a:r>
              <a:rPr sz="1467" kern="0" spc="30" dirty="0">
                <a:solidFill>
                  <a:sysClr val="windowText" lastClr="000000"/>
                </a:solidFill>
                <a:latin typeface="Lucida Sans Unicode"/>
                <a:cs typeface="Lucida Sans Unicode"/>
              </a:rPr>
              <a:t>por </a:t>
            </a:r>
            <a:r>
              <a:rPr sz="1467" kern="0" spc="107" dirty="0">
                <a:solidFill>
                  <a:sysClr val="windowText" lastClr="000000"/>
                </a:solidFill>
                <a:latin typeface="Lucida Sans Unicode"/>
                <a:cs typeface="Lucida Sans Unicode"/>
              </a:rPr>
              <a:t>terminado</a:t>
            </a:r>
            <a:r>
              <a:rPr sz="1467" kern="0" spc="213"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el</a:t>
            </a:r>
            <a:r>
              <a:rPr sz="1467" kern="0" spc="217" dirty="0">
                <a:solidFill>
                  <a:sysClr val="windowText" lastClr="000000"/>
                </a:solidFill>
                <a:latin typeface="Lucida Sans Unicode"/>
                <a:cs typeface="Lucida Sans Unicode"/>
              </a:rPr>
              <a:t> </a:t>
            </a:r>
            <a:r>
              <a:rPr sz="1467" kern="0" spc="60" dirty="0">
                <a:solidFill>
                  <a:sysClr val="windowText" lastClr="000000"/>
                </a:solidFill>
                <a:latin typeface="Lucida Sans Unicode"/>
                <a:cs typeface="Lucida Sans Unicode"/>
              </a:rPr>
              <a:t>caso.</a:t>
            </a:r>
            <a:endParaRPr sz="1467" kern="0">
              <a:solidFill>
                <a:sysClr val="windowText" lastClr="000000"/>
              </a:solidFill>
              <a:latin typeface="Lucida Sans Unicode"/>
              <a:cs typeface="Lucida Sans Unicode"/>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sp>
        <p:nvSpPr>
          <p:cNvPr id="3" name="object 3"/>
          <p:cNvSpPr txBox="1">
            <a:spLocks noGrp="1"/>
          </p:cNvSpPr>
          <p:nvPr>
            <p:ph type="title"/>
          </p:nvPr>
        </p:nvSpPr>
        <p:spPr>
          <a:xfrm>
            <a:off x="457200" y="321629"/>
            <a:ext cx="7670800" cy="1020201"/>
          </a:xfrm>
          <a:prstGeom prst="rect">
            <a:avLst/>
          </a:prstGeom>
        </p:spPr>
        <p:txBody>
          <a:bodyPr vert="horz" wrap="square" lIns="0" tIns="146670" rIns="0" bIns="0" rtlCol="0">
            <a:spAutoFit/>
          </a:bodyPr>
          <a:lstStyle/>
          <a:p>
            <a:pPr marL="35138">
              <a:spcBef>
                <a:spcPts val="63"/>
              </a:spcBef>
            </a:pPr>
            <a:r>
              <a:rPr spc="-190" dirty="0"/>
              <a:t>REPORTE</a:t>
            </a:r>
            <a:r>
              <a:rPr spc="-743" dirty="0"/>
              <a:t>S</a:t>
            </a:r>
          </a:p>
        </p:txBody>
      </p:sp>
      <p:sp>
        <p:nvSpPr>
          <p:cNvPr id="4" name="object 4"/>
          <p:cNvSpPr txBox="1"/>
          <p:nvPr/>
        </p:nvSpPr>
        <p:spPr>
          <a:xfrm>
            <a:off x="246752" y="1917974"/>
            <a:ext cx="11675957" cy="3661409"/>
          </a:xfrm>
          <a:prstGeom prst="rect">
            <a:avLst/>
          </a:prstGeom>
        </p:spPr>
        <p:txBody>
          <a:bodyPr vert="horz" wrap="square" lIns="0" tIns="8467" rIns="0" bIns="0" rtlCol="0">
            <a:spAutoFit/>
          </a:bodyPr>
          <a:lstStyle/>
          <a:p>
            <a:pPr marL="29635" algn="just" defTabSz="609630">
              <a:spcBef>
                <a:spcPts val="67"/>
              </a:spcBef>
            </a:pPr>
            <a:r>
              <a:rPr kern="0" spc="60" dirty="0">
                <a:solidFill>
                  <a:sysClr val="windowText" lastClr="000000"/>
                </a:solidFill>
                <a:latin typeface="Arial Black"/>
                <a:cs typeface="Arial Black"/>
              </a:rPr>
              <a:t>Carátula</a:t>
            </a:r>
            <a:r>
              <a:rPr kern="0" spc="263" dirty="0">
                <a:solidFill>
                  <a:sysClr val="windowText" lastClr="000000"/>
                </a:solidFill>
                <a:latin typeface="Arial Black"/>
                <a:cs typeface="Arial Black"/>
              </a:rPr>
              <a:t> </a:t>
            </a:r>
            <a:r>
              <a:rPr kern="0" dirty="0">
                <a:solidFill>
                  <a:sysClr val="windowText" lastClr="000000"/>
                </a:solidFill>
                <a:latin typeface="Arial Black"/>
                <a:cs typeface="Arial Black"/>
              </a:rPr>
              <a:t>del</a:t>
            </a:r>
            <a:r>
              <a:rPr kern="0" spc="267" dirty="0">
                <a:solidFill>
                  <a:sysClr val="windowText" lastClr="000000"/>
                </a:solidFill>
                <a:latin typeface="Arial Black"/>
                <a:cs typeface="Arial Black"/>
              </a:rPr>
              <a:t> </a:t>
            </a:r>
            <a:r>
              <a:rPr kern="0" spc="80" dirty="0">
                <a:solidFill>
                  <a:sysClr val="windowText" lastClr="000000"/>
                </a:solidFill>
                <a:latin typeface="Arial Black"/>
                <a:cs typeface="Arial Black"/>
              </a:rPr>
              <a:t>Formulario.</a:t>
            </a:r>
            <a:endParaRPr kern="0">
              <a:solidFill>
                <a:sysClr val="windowText" lastClr="000000"/>
              </a:solidFill>
              <a:latin typeface="Arial Black"/>
              <a:cs typeface="Arial Black"/>
            </a:endParaRPr>
          </a:p>
          <a:p>
            <a:pPr marL="8467" marR="148597" algn="just" defTabSz="609630">
              <a:lnSpc>
                <a:spcPct val="112500"/>
              </a:lnSpc>
              <a:spcBef>
                <a:spcPts val="1420"/>
              </a:spcBef>
            </a:pPr>
            <a:r>
              <a:rPr sz="1667" kern="0" spc="57" dirty="0">
                <a:solidFill>
                  <a:sysClr val="windowText" lastClr="000000"/>
                </a:solidFill>
                <a:latin typeface="Lucida Sans Unicode"/>
                <a:cs typeface="Lucida Sans Unicode"/>
              </a:rPr>
              <a:t>Con</a:t>
            </a:r>
            <a:r>
              <a:rPr sz="1667" kern="0" spc="237"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esta</a:t>
            </a:r>
            <a:r>
              <a:rPr sz="1667" kern="0" spc="237"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opción</a:t>
            </a:r>
            <a:r>
              <a:rPr sz="1667" kern="0" spc="23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podrá</a:t>
            </a:r>
            <a:r>
              <a:rPr sz="1667" kern="0" spc="23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generar</a:t>
            </a:r>
            <a:r>
              <a:rPr sz="1667" kern="0" spc="237" dirty="0">
                <a:solidFill>
                  <a:sysClr val="windowText" lastClr="000000"/>
                </a:solidFill>
                <a:latin typeface="Lucida Sans Unicode"/>
                <a:cs typeface="Lucida Sans Unicode"/>
              </a:rPr>
              <a:t> </a:t>
            </a:r>
            <a:r>
              <a:rPr sz="1667" kern="0" spc="130" dirty="0">
                <a:solidFill>
                  <a:sysClr val="windowText" lastClr="000000"/>
                </a:solidFill>
                <a:latin typeface="Lucida Sans Unicode"/>
                <a:cs typeface="Lucida Sans Unicode"/>
              </a:rPr>
              <a:t>anualmente</a:t>
            </a:r>
            <a:r>
              <a:rPr sz="1667" kern="0" spc="24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para</a:t>
            </a:r>
            <a:r>
              <a:rPr sz="1667" kern="0" spc="237" dirty="0">
                <a:solidFill>
                  <a:sysClr val="windowText" lastClr="000000"/>
                </a:solidFill>
                <a:latin typeface="Lucida Sans Unicode"/>
                <a:cs typeface="Lucida Sans Unicode"/>
              </a:rPr>
              <a:t> </a:t>
            </a:r>
            <a:r>
              <a:rPr sz="1667" kern="0" spc="37" dirty="0">
                <a:solidFill>
                  <a:sysClr val="windowText" lastClr="000000"/>
                </a:solidFill>
                <a:latin typeface="Lucida Sans Unicode"/>
                <a:cs typeface="Lucida Sans Unicode"/>
              </a:rPr>
              <a:t>su</a:t>
            </a:r>
            <a:r>
              <a:rPr sz="1667" kern="0" spc="237"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presentación</a:t>
            </a:r>
            <a:r>
              <a:rPr sz="1667" kern="0" spc="23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ante</a:t>
            </a:r>
            <a:r>
              <a:rPr sz="1667" kern="0" spc="23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40" dirty="0">
                <a:solidFill>
                  <a:sysClr val="windowText" lastClr="000000"/>
                </a:solidFill>
                <a:latin typeface="Lucida Sans Unicode"/>
                <a:cs typeface="Lucida Sans Unicode"/>
              </a:rPr>
              <a:t> </a:t>
            </a:r>
            <a:r>
              <a:rPr sz="1667" kern="0" spc="133" dirty="0">
                <a:solidFill>
                  <a:sysClr val="windowText" lastClr="000000"/>
                </a:solidFill>
                <a:latin typeface="Lucida Sans Unicode"/>
                <a:cs typeface="Lucida Sans Unicode"/>
              </a:rPr>
              <a:t>IMSS</a:t>
            </a:r>
            <a:r>
              <a:rPr sz="1667" kern="0" spc="237"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durante</a:t>
            </a:r>
            <a:r>
              <a:rPr sz="1667" kern="0" spc="23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37"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mes</a:t>
            </a:r>
            <a:r>
              <a:rPr sz="1667" kern="0" spc="23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 </a:t>
            </a:r>
            <a:r>
              <a:rPr sz="1667" kern="0" spc="110" dirty="0">
                <a:solidFill>
                  <a:sysClr val="windowText" lastClr="000000"/>
                </a:solidFill>
                <a:latin typeface="Lucida Sans Unicode"/>
                <a:cs typeface="Lucida Sans Unicode"/>
              </a:rPr>
              <a:t>febrero,</a:t>
            </a:r>
            <a:r>
              <a:rPr sz="1667" kern="0" spc="23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37"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Determinación</a:t>
            </a:r>
            <a:r>
              <a:rPr sz="1667" kern="0" spc="24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40" dirty="0">
                <a:solidFill>
                  <a:sysClr val="windowText" lastClr="000000"/>
                </a:solidFill>
                <a:latin typeface="Lucida Sans Unicode"/>
                <a:cs typeface="Lucida Sans Unicode"/>
              </a:rPr>
              <a:t> </a:t>
            </a:r>
            <a:r>
              <a:rPr sz="1667" kern="0" spc="127" dirty="0">
                <a:solidFill>
                  <a:sysClr val="windowText" lastClr="000000"/>
                </a:solidFill>
                <a:latin typeface="Lucida Sans Unicode"/>
                <a:cs typeface="Lucida Sans Unicode"/>
              </a:rPr>
              <a:t>Prima</a:t>
            </a:r>
            <a:r>
              <a:rPr sz="1667" kern="0" spc="237"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24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237"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Seguro</a:t>
            </a:r>
            <a:r>
              <a:rPr sz="1667" kern="0" spc="24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7"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Riesgos</a:t>
            </a:r>
            <a:r>
              <a:rPr sz="1667" kern="0" spc="23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0"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Trabajo</a:t>
            </a:r>
            <a:r>
              <a:rPr sz="1667" kern="0" spc="237"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Derivada</a:t>
            </a:r>
            <a:r>
              <a:rPr sz="1667" kern="0" spc="24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4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Revisión</a:t>
            </a:r>
            <a:endParaRPr sz="1667" kern="0">
              <a:solidFill>
                <a:sysClr val="windowText" lastClr="000000"/>
              </a:solidFill>
              <a:latin typeface="Lucida Sans Unicode"/>
              <a:cs typeface="Lucida Sans Unicode"/>
            </a:endParaRPr>
          </a:p>
          <a:p>
            <a:pPr marL="8467" marR="4234" algn="just" defTabSz="609630">
              <a:lnSpc>
                <a:spcPct val="112500"/>
              </a:lnSpc>
            </a:pPr>
            <a:r>
              <a:rPr sz="1667" kern="0" spc="87" dirty="0">
                <a:solidFill>
                  <a:sysClr val="windowText" lastClr="000000"/>
                </a:solidFill>
                <a:latin typeface="Lucida Sans Unicode"/>
                <a:cs typeface="Lucida Sans Unicode"/>
              </a:rPr>
              <a:t>Anual</a:t>
            </a:r>
            <a:r>
              <a:rPr sz="1667" kern="0" spc="37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7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37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Siniestralidad,</a:t>
            </a:r>
            <a:r>
              <a:rPr sz="1667" kern="0" spc="373"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37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cumplimiento</a:t>
            </a:r>
            <a:r>
              <a:rPr sz="1667" kern="0" spc="370"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a:t>
            </a:r>
            <a:r>
              <a:rPr sz="1667" kern="0" spc="373" dirty="0">
                <a:solidFill>
                  <a:sysClr val="windowText" lastClr="000000"/>
                </a:solidFill>
                <a:latin typeface="Lucida Sans Unicode"/>
                <a:cs typeface="Lucida Sans Unicode"/>
              </a:rPr>
              <a:t> </a:t>
            </a:r>
            <a:r>
              <a:rPr sz="1667" kern="0" spc="40" dirty="0">
                <a:solidFill>
                  <a:sysClr val="windowText" lastClr="000000"/>
                </a:solidFill>
                <a:latin typeface="Lucida Sans Unicode"/>
                <a:cs typeface="Lucida Sans Unicode"/>
              </a:rPr>
              <a:t>lo</a:t>
            </a:r>
            <a:r>
              <a:rPr sz="1667" kern="0" spc="37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dispuesto</a:t>
            </a:r>
            <a:r>
              <a:rPr sz="1667" kern="0" spc="370"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370"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373"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Artículo</a:t>
            </a:r>
            <a:r>
              <a:rPr sz="1667" kern="0" spc="370"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74</a:t>
            </a:r>
            <a:r>
              <a:rPr sz="1667" kern="0" spc="37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37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37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Ley</a:t>
            </a:r>
            <a:r>
              <a:rPr sz="1667" kern="0" spc="370"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370"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Seguro </a:t>
            </a:r>
            <a:r>
              <a:rPr sz="1667" kern="0" spc="100" dirty="0">
                <a:solidFill>
                  <a:sysClr val="windowText" lastClr="000000"/>
                </a:solidFill>
                <a:latin typeface="Lucida Sans Unicode"/>
                <a:cs typeface="Lucida Sans Unicode"/>
              </a:rPr>
              <a:t>Social</a:t>
            </a:r>
            <a:r>
              <a:rPr sz="1667" kern="0" spc="-1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y</a:t>
            </a:r>
            <a:r>
              <a:rPr sz="1667" kern="0" spc="-13"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13"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el</a:t>
            </a:r>
            <a:r>
              <a:rPr sz="1667" kern="0" spc="-13"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Artículo</a:t>
            </a:r>
            <a:r>
              <a:rPr sz="1667" kern="0" spc="-1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32</a:t>
            </a:r>
            <a:r>
              <a:rPr sz="1667" kern="0" spc="-17"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Fracción</a:t>
            </a:r>
            <a:r>
              <a:rPr sz="1667" kern="0" spc="-1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V</a:t>
            </a:r>
            <a:r>
              <a:rPr sz="1667" kern="0" spc="-1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1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Reglamento</a:t>
            </a:r>
            <a:r>
              <a:rPr sz="1667" kern="0" spc="-1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1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17"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Ley</a:t>
            </a:r>
            <a:r>
              <a:rPr sz="1667" kern="0" spc="-1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1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Seguro</a:t>
            </a:r>
            <a:r>
              <a:rPr sz="1667" kern="0" spc="-13"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Social</a:t>
            </a:r>
            <a:r>
              <a:rPr sz="1667" kern="0" spc="-13" dirty="0">
                <a:solidFill>
                  <a:sysClr val="windowText" lastClr="000000"/>
                </a:solidFill>
                <a:latin typeface="Lucida Sans Unicode"/>
                <a:cs typeface="Lucida Sans Unicode"/>
              </a:rPr>
              <a:t>  </a:t>
            </a:r>
            <a:r>
              <a:rPr sz="1667" kern="0" spc="73" dirty="0">
                <a:solidFill>
                  <a:sysClr val="windowText" lastClr="000000"/>
                </a:solidFill>
                <a:latin typeface="Lucida Sans Unicode"/>
                <a:cs typeface="Lucida Sans Unicode"/>
              </a:rPr>
              <a:t>en</a:t>
            </a:r>
            <a:r>
              <a:rPr sz="1667" kern="0" spc="-13" dirty="0">
                <a:solidFill>
                  <a:sysClr val="windowText" lastClr="000000"/>
                </a:solidFill>
                <a:latin typeface="Lucida Sans Unicode"/>
                <a:cs typeface="Lucida Sans Unicode"/>
              </a:rPr>
              <a:t>  </a:t>
            </a:r>
            <a:r>
              <a:rPr sz="1667" kern="0" spc="133" dirty="0">
                <a:solidFill>
                  <a:sysClr val="windowText" lastClr="000000"/>
                </a:solidFill>
                <a:latin typeface="Lucida Sans Unicode"/>
                <a:cs typeface="Lucida Sans Unicode"/>
              </a:rPr>
              <a:t>Materia</a:t>
            </a:r>
            <a:r>
              <a:rPr sz="1667" kern="0" spc="-17"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de </a:t>
            </a:r>
            <a:r>
              <a:rPr sz="1667" kern="0" spc="90" dirty="0">
                <a:solidFill>
                  <a:sysClr val="windowText" lastClr="000000"/>
                </a:solidFill>
                <a:latin typeface="Lucida Sans Unicode"/>
                <a:cs typeface="Lucida Sans Unicode"/>
              </a:rPr>
              <a:t>Afiliación,</a:t>
            </a:r>
            <a:r>
              <a:rPr sz="1667" kern="0" spc="230"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Clasificación</a:t>
            </a:r>
            <a:r>
              <a:rPr sz="1667" kern="0" spc="23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Empresas,</a:t>
            </a:r>
            <a:r>
              <a:rPr sz="1667" kern="0" spc="233" dirty="0">
                <a:solidFill>
                  <a:sysClr val="windowText" lastClr="000000"/>
                </a:solidFill>
                <a:latin typeface="Lucida Sans Unicode"/>
                <a:cs typeface="Lucida Sans Unicode"/>
              </a:rPr>
              <a:t> </a:t>
            </a:r>
            <a:r>
              <a:rPr sz="1667" kern="0" spc="120" dirty="0">
                <a:solidFill>
                  <a:sysClr val="windowText" lastClr="000000"/>
                </a:solidFill>
                <a:latin typeface="Lucida Sans Unicode"/>
                <a:cs typeface="Lucida Sans Unicode"/>
              </a:rPr>
              <a:t>Recaudación</a:t>
            </a:r>
            <a:r>
              <a:rPr sz="1667" kern="0" spc="23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y</a:t>
            </a:r>
            <a:r>
              <a:rPr sz="1667" kern="0" spc="230"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Fiscalización.</a:t>
            </a:r>
            <a:endParaRPr sz="1667" kern="0">
              <a:solidFill>
                <a:sysClr val="windowText" lastClr="000000"/>
              </a:solidFill>
              <a:latin typeface="Lucida Sans Unicode"/>
              <a:cs typeface="Lucida Sans Unicode"/>
            </a:endParaRPr>
          </a:p>
          <a:p>
            <a:pPr marL="8467" marR="3387" algn="just" defTabSz="609630">
              <a:lnSpc>
                <a:spcPct val="112500"/>
              </a:lnSpc>
              <a:spcBef>
                <a:spcPts val="2250"/>
              </a:spcBef>
            </a:pPr>
            <a:r>
              <a:rPr sz="1667" kern="0" spc="57" dirty="0">
                <a:solidFill>
                  <a:sysClr val="windowText" lastClr="000000"/>
                </a:solidFill>
                <a:latin typeface="Lucida Sans Unicode"/>
                <a:cs typeface="Lucida Sans Unicode"/>
              </a:rPr>
              <a:t>Es</a:t>
            </a:r>
            <a:r>
              <a:rPr sz="1667" kern="0" spc="100"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importante</a:t>
            </a:r>
            <a:r>
              <a:rPr sz="1667" kern="0" spc="10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señalar,</a:t>
            </a:r>
            <a:r>
              <a:rPr sz="1667" kern="0" spc="10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10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previo</a:t>
            </a:r>
            <a:r>
              <a:rPr sz="1667" kern="0" spc="10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a:t>
            </a:r>
            <a:r>
              <a:rPr sz="1667" kern="0" spc="103"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esta  </a:t>
            </a:r>
            <a:r>
              <a:rPr sz="1667" kern="0" spc="87" dirty="0">
                <a:solidFill>
                  <a:sysClr val="windowText" lastClr="000000"/>
                </a:solidFill>
                <a:latin typeface="Lucida Sans Unicode"/>
                <a:cs typeface="Lucida Sans Unicode"/>
              </a:rPr>
              <a:t>acción,</a:t>
            </a:r>
            <a:r>
              <a:rPr sz="1667" kern="0" spc="103"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debe</a:t>
            </a:r>
            <a:r>
              <a:rPr sz="1667" kern="0" spc="103" dirty="0">
                <a:solidFill>
                  <a:sysClr val="windowText" lastClr="000000"/>
                </a:solidFill>
                <a:latin typeface="Lucida Sans Unicode"/>
                <a:cs typeface="Lucida Sans Unicode"/>
              </a:rPr>
              <a:t>  realizar  </a:t>
            </a:r>
            <a:r>
              <a:rPr sz="1667" kern="0" spc="50" dirty="0">
                <a:solidFill>
                  <a:sysClr val="windowText" lastClr="000000"/>
                </a:solidFill>
                <a:latin typeface="Lucida Sans Unicode"/>
                <a:cs typeface="Lucida Sans Unicode"/>
              </a:rPr>
              <a:t>el</a:t>
            </a:r>
            <a:r>
              <a:rPr sz="1667" kern="0" spc="100"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CALCULO</a:t>
            </a:r>
            <a:r>
              <a:rPr sz="1667" kern="0" spc="103"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DE</a:t>
            </a:r>
            <a:r>
              <a:rPr sz="1667" kern="0" spc="10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LA</a:t>
            </a:r>
            <a:r>
              <a:rPr sz="1667" kern="0" spc="100"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PRIMA</a:t>
            </a:r>
            <a:r>
              <a:rPr sz="1667" kern="0" spc="10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DE </a:t>
            </a:r>
            <a:r>
              <a:rPr sz="1667" kern="0" spc="130" dirty="0">
                <a:solidFill>
                  <a:sysClr val="windowText" lastClr="000000"/>
                </a:solidFill>
                <a:latin typeface="Lucida Sans Unicode"/>
                <a:cs typeface="Lucida Sans Unicode"/>
              </a:rPr>
              <a:t>RIESGOS</a:t>
            </a:r>
            <a:endParaRPr sz="1667" kern="0">
              <a:solidFill>
                <a:sysClr val="windowText" lastClr="000000"/>
              </a:solidFill>
              <a:latin typeface="Lucida Sans Unicode"/>
              <a:cs typeface="Lucida Sans Unicode"/>
            </a:endParaRPr>
          </a:p>
          <a:p>
            <a:pPr marL="8467" algn="just" defTabSz="609630">
              <a:spcBef>
                <a:spcPts val="250"/>
              </a:spcBef>
            </a:pPr>
            <a:r>
              <a:rPr sz="1667" kern="0" spc="70" dirty="0">
                <a:solidFill>
                  <a:sysClr val="windowText" lastClr="000000"/>
                </a:solidFill>
                <a:latin typeface="Lucida Sans Unicode"/>
                <a:cs typeface="Lucida Sans Unicode"/>
              </a:rPr>
              <a:t>DE</a:t>
            </a:r>
            <a:r>
              <a:rPr sz="1667" kern="0" spc="230" dirty="0">
                <a:solidFill>
                  <a:sysClr val="windowText" lastClr="000000"/>
                </a:solidFill>
                <a:latin typeface="Lucida Sans Unicode"/>
                <a:cs typeface="Lucida Sans Unicode"/>
              </a:rPr>
              <a:t> </a:t>
            </a:r>
            <a:r>
              <a:rPr sz="1667" kern="0" spc="80" dirty="0">
                <a:solidFill>
                  <a:sysClr val="windowText" lastClr="000000"/>
                </a:solidFill>
                <a:latin typeface="Lucida Sans Unicode"/>
                <a:cs typeface="Lucida Sans Unicode"/>
              </a:rPr>
              <a:t>TRABAJO.</a:t>
            </a:r>
            <a:endParaRPr sz="1667" kern="0">
              <a:solidFill>
                <a:sysClr val="windowText" lastClr="000000"/>
              </a:solidFill>
              <a:latin typeface="Lucida Sans Unicode"/>
              <a:cs typeface="Lucida Sans Unicode"/>
            </a:endParaRPr>
          </a:p>
          <a:p>
            <a:pPr marL="8467" algn="just" defTabSz="609630">
              <a:spcBef>
                <a:spcPts val="2500"/>
              </a:spcBef>
            </a:pPr>
            <a:r>
              <a:rPr sz="1667" kern="0" spc="127" dirty="0">
                <a:solidFill>
                  <a:sysClr val="windowText" lastClr="000000"/>
                </a:solidFill>
                <a:latin typeface="Lucida Sans Unicode"/>
                <a:cs typeface="Lucida Sans Unicode"/>
              </a:rPr>
              <a:t>Posteriormente,</a:t>
            </a:r>
            <a:r>
              <a:rPr sz="1667" kern="0" spc="24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seleccione</a:t>
            </a:r>
            <a:r>
              <a:rPr sz="1667" kern="0" spc="24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4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l</a:t>
            </a:r>
            <a:r>
              <a:rPr sz="1667" kern="0" spc="-367"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ista</a:t>
            </a:r>
            <a:r>
              <a:rPr sz="1667" kern="0" spc="247"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desplegable,</a:t>
            </a:r>
            <a:r>
              <a:rPr sz="1667" kern="0" spc="24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43" dirty="0">
                <a:solidFill>
                  <a:sysClr val="windowText" lastClr="000000"/>
                </a:solidFill>
                <a:latin typeface="Lucida Sans Unicode"/>
                <a:cs typeface="Lucida Sans Unicode"/>
              </a:rPr>
              <a:t> </a:t>
            </a:r>
            <a:r>
              <a:rPr sz="1667" kern="0" spc="97" dirty="0">
                <a:solidFill>
                  <a:sysClr val="windowText" lastClr="000000"/>
                </a:solidFill>
                <a:latin typeface="Lucida Sans Unicode"/>
                <a:cs typeface="Lucida Sans Unicode"/>
              </a:rPr>
              <a:t>opción</a:t>
            </a:r>
            <a:r>
              <a:rPr sz="1667" kern="0" spc="24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Carátula</a:t>
            </a:r>
            <a:r>
              <a:rPr sz="1667" kern="0" spc="24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del</a:t>
            </a:r>
            <a:r>
              <a:rPr sz="1667" kern="0" spc="243"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Formulario.</a:t>
            </a:r>
            <a:endParaRPr sz="1667" kern="0">
              <a:solidFill>
                <a:sysClr val="windowText" lastClr="000000"/>
              </a:solidFill>
              <a:latin typeface="Lucida Sans Unicode"/>
              <a:cs typeface="Lucida Sans Unicode"/>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4"/>
            <a:ext cx="12192000" cy="6267873"/>
            <a:chOff x="0" y="723666"/>
            <a:chExt cx="18288000" cy="9401810"/>
          </a:xfrm>
        </p:grpSpPr>
        <p:sp>
          <p:nvSpPr>
            <p:cNvPr id="3" name="object 3"/>
            <p:cNvSpPr/>
            <p:nvPr/>
          </p:nvSpPr>
          <p:spPr>
            <a:xfrm>
              <a:off x="0" y="723666"/>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8250086" y="1028701"/>
              <a:ext cx="9791699" cy="9096374"/>
            </a:xfrm>
            <a:prstGeom prst="rect">
              <a:avLst/>
            </a:prstGeom>
          </p:spPr>
        </p:pic>
      </p:grpSp>
      <p:sp>
        <p:nvSpPr>
          <p:cNvPr id="5" name="object 5"/>
          <p:cNvSpPr txBox="1">
            <a:spLocks noGrp="1"/>
          </p:cNvSpPr>
          <p:nvPr>
            <p:ph type="title"/>
          </p:nvPr>
        </p:nvSpPr>
        <p:spPr>
          <a:xfrm>
            <a:off x="457200" y="321629"/>
            <a:ext cx="7670800" cy="1020200"/>
          </a:xfrm>
          <a:prstGeom prst="rect">
            <a:avLst/>
          </a:prstGeom>
        </p:spPr>
        <p:txBody>
          <a:bodyPr vert="horz" wrap="square" lIns="0" tIns="146669" rIns="0" bIns="0" rtlCol="0">
            <a:spAutoFit/>
          </a:bodyPr>
          <a:lstStyle/>
          <a:p>
            <a:pPr marL="35138">
              <a:spcBef>
                <a:spcPts val="63"/>
              </a:spcBef>
            </a:pPr>
            <a:r>
              <a:rPr spc="-190" dirty="0"/>
              <a:t>REPORTE</a:t>
            </a:r>
            <a:r>
              <a:rPr spc="-743" dirty="0"/>
              <a:t>S</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374553"/>
            <a:chOff x="0" y="723664"/>
            <a:chExt cx="18288000" cy="9561830"/>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7110945" y="2103158"/>
              <a:ext cx="11020424" cy="8181974"/>
            </a:xfrm>
            <a:prstGeom prst="rect">
              <a:avLst/>
            </a:prstGeom>
          </p:spPr>
        </p:pic>
      </p:grpSp>
      <p:sp>
        <p:nvSpPr>
          <p:cNvPr id="5" name="object 5"/>
          <p:cNvSpPr txBox="1">
            <a:spLocks noGrp="1"/>
          </p:cNvSpPr>
          <p:nvPr>
            <p:ph type="title"/>
          </p:nvPr>
        </p:nvSpPr>
        <p:spPr>
          <a:xfrm>
            <a:off x="457200" y="321629"/>
            <a:ext cx="7670800" cy="1020200"/>
          </a:xfrm>
          <a:prstGeom prst="rect">
            <a:avLst/>
          </a:prstGeom>
        </p:spPr>
        <p:txBody>
          <a:bodyPr vert="horz" wrap="square" lIns="0" tIns="146669" rIns="0" bIns="0" rtlCol="0">
            <a:spAutoFit/>
          </a:bodyPr>
          <a:lstStyle/>
          <a:p>
            <a:pPr marL="35138">
              <a:spcBef>
                <a:spcPts val="63"/>
              </a:spcBef>
            </a:pPr>
            <a:r>
              <a:rPr spc="-190" dirty="0"/>
              <a:t>REPORTE</a:t>
            </a:r>
            <a:r>
              <a:rPr spc="-743" dirty="0"/>
              <a:t>S</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7933399" y="1"/>
            <a:ext cx="4258601" cy="6857999"/>
          </a:xfrm>
          <a:prstGeom prst="rect">
            <a:avLst/>
          </a:prstGeom>
        </p:spPr>
      </p:pic>
      <p:pic>
        <p:nvPicPr>
          <p:cNvPr id="4" name="object 4"/>
          <p:cNvPicPr/>
          <p:nvPr/>
        </p:nvPicPr>
        <p:blipFill>
          <a:blip r:embed="rId3" cstate="print"/>
          <a:stretch>
            <a:fillRect/>
          </a:stretch>
        </p:blipFill>
        <p:spPr>
          <a:xfrm>
            <a:off x="1857248" y="568960"/>
            <a:ext cx="4104639" cy="2243327"/>
          </a:xfrm>
          <a:prstGeom prst="rect">
            <a:avLst/>
          </a:prstGeom>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1187450"/>
            <a:chOff x="0" y="723664"/>
            <a:chExt cx="18288000" cy="178117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950975" y="871728"/>
              <a:ext cx="16340327" cy="1527047"/>
            </a:xfrm>
            <a:prstGeom prst="rect">
              <a:avLst/>
            </a:prstGeom>
          </p:spPr>
        </p:pic>
      </p:grpSp>
      <p:sp>
        <p:nvSpPr>
          <p:cNvPr id="5" name="object 5"/>
          <p:cNvSpPr txBox="1"/>
          <p:nvPr/>
        </p:nvSpPr>
        <p:spPr>
          <a:xfrm>
            <a:off x="243924" y="1816238"/>
            <a:ext cx="11234420" cy="1256968"/>
          </a:xfrm>
          <a:prstGeom prst="rect">
            <a:avLst/>
          </a:prstGeom>
        </p:spPr>
        <p:txBody>
          <a:bodyPr vert="horz" wrap="square" lIns="0" tIns="8467" rIns="0" bIns="0" rtlCol="0">
            <a:spAutoFit/>
          </a:bodyPr>
          <a:lstStyle/>
          <a:p>
            <a:pPr marL="8467" defTabSz="609630">
              <a:spcBef>
                <a:spcPts val="67"/>
              </a:spcBef>
            </a:pPr>
            <a:r>
              <a:rPr sz="1467" kern="0" spc="57" dirty="0">
                <a:solidFill>
                  <a:sysClr val="windowText" lastClr="000000"/>
                </a:solidFill>
                <a:latin typeface="Arial Black"/>
                <a:cs typeface="Arial Black"/>
              </a:rPr>
              <a:t>Artículo</a:t>
            </a:r>
            <a:r>
              <a:rPr sz="1467" kern="0" spc="163" dirty="0">
                <a:solidFill>
                  <a:sysClr val="windowText" lastClr="000000"/>
                </a:solidFill>
                <a:latin typeface="Arial Black"/>
                <a:cs typeface="Arial Black"/>
              </a:rPr>
              <a:t> </a:t>
            </a:r>
            <a:r>
              <a:rPr sz="1467" kern="0" spc="-80" dirty="0">
                <a:solidFill>
                  <a:sysClr val="windowText" lastClr="000000"/>
                </a:solidFill>
                <a:latin typeface="Arial Black"/>
                <a:cs typeface="Arial Black"/>
              </a:rPr>
              <a:t>74</a:t>
            </a:r>
            <a:r>
              <a:rPr sz="1467" kern="0" spc="-347" dirty="0">
                <a:solidFill>
                  <a:sysClr val="windowText" lastClr="000000"/>
                </a:solidFill>
                <a:latin typeface="Arial Black"/>
                <a:cs typeface="Arial Black"/>
              </a:rPr>
              <a:t> </a:t>
            </a:r>
            <a:r>
              <a:rPr sz="1467" kern="0" dirty="0">
                <a:solidFill>
                  <a:sysClr val="windowText" lastClr="000000"/>
                </a:solidFill>
                <a:latin typeface="Arial Black"/>
                <a:cs typeface="Arial Black"/>
              </a:rPr>
              <a:t>,</a:t>
            </a:r>
            <a:r>
              <a:rPr sz="1467" kern="0" spc="169" dirty="0">
                <a:solidFill>
                  <a:sysClr val="windowText" lastClr="000000"/>
                </a:solidFill>
                <a:latin typeface="Arial Black"/>
                <a:cs typeface="Arial Black"/>
              </a:rPr>
              <a:t> </a:t>
            </a:r>
            <a:r>
              <a:rPr sz="1467" kern="0" spc="83" dirty="0">
                <a:solidFill>
                  <a:sysClr val="windowText" lastClr="000000"/>
                </a:solidFill>
                <a:latin typeface="Arial Black"/>
                <a:cs typeface="Arial Black"/>
              </a:rPr>
              <a:t>primer</a:t>
            </a:r>
            <a:r>
              <a:rPr sz="1467" kern="0" spc="167" dirty="0">
                <a:solidFill>
                  <a:sysClr val="windowText" lastClr="000000"/>
                </a:solidFill>
                <a:latin typeface="Arial Black"/>
                <a:cs typeface="Arial Black"/>
              </a:rPr>
              <a:t> </a:t>
            </a:r>
            <a:r>
              <a:rPr sz="1467" kern="0" spc="80" dirty="0">
                <a:solidFill>
                  <a:sysClr val="windowText" lastClr="000000"/>
                </a:solidFill>
                <a:latin typeface="Arial Black"/>
                <a:cs typeface="Arial Black"/>
              </a:rPr>
              <a:t>párrafo</a:t>
            </a:r>
            <a:r>
              <a:rPr sz="1467" kern="0" spc="167" dirty="0">
                <a:solidFill>
                  <a:sysClr val="windowText" lastClr="000000"/>
                </a:solidFill>
                <a:latin typeface="Arial Black"/>
                <a:cs typeface="Arial Black"/>
              </a:rPr>
              <a:t> </a:t>
            </a:r>
            <a:r>
              <a:rPr sz="1467" kern="0" dirty="0">
                <a:solidFill>
                  <a:sysClr val="windowText" lastClr="000000"/>
                </a:solidFill>
                <a:latin typeface="Arial Black"/>
                <a:cs typeface="Arial Black"/>
              </a:rPr>
              <a:t>de</a:t>
            </a:r>
            <a:r>
              <a:rPr sz="1467" kern="0" spc="169" dirty="0">
                <a:solidFill>
                  <a:sysClr val="windowText" lastClr="000000"/>
                </a:solidFill>
                <a:latin typeface="Arial Black"/>
                <a:cs typeface="Arial Black"/>
              </a:rPr>
              <a:t> </a:t>
            </a:r>
            <a:r>
              <a:rPr sz="1467" kern="0" dirty="0">
                <a:solidFill>
                  <a:sysClr val="windowText" lastClr="000000"/>
                </a:solidFill>
                <a:latin typeface="Arial Black"/>
                <a:cs typeface="Arial Black"/>
              </a:rPr>
              <a:t>la</a:t>
            </a:r>
            <a:r>
              <a:rPr sz="1467" kern="0" spc="167" dirty="0">
                <a:solidFill>
                  <a:sysClr val="windowText" lastClr="000000"/>
                </a:solidFill>
                <a:latin typeface="Arial Black"/>
                <a:cs typeface="Arial Black"/>
              </a:rPr>
              <a:t> </a:t>
            </a:r>
            <a:r>
              <a:rPr sz="1467" kern="0" spc="-13" dirty="0">
                <a:solidFill>
                  <a:sysClr val="windowText" lastClr="000000"/>
                </a:solidFill>
                <a:latin typeface="Arial Black"/>
                <a:cs typeface="Arial Black"/>
              </a:rPr>
              <a:t>LSS,</a:t>
            </a:r>
            <a:endParaRPr sz="1467" kern="0">
              <a:solidFill>
                <a:sysClr val="windowText" lastClr="000000"/>
              </a:solidFill>
              <a:latin typeface="Arial Black"/>
              <a:cs typeface="Arial Black"/>
            </a:endParaRPr>
          </a:p>
          <a:p>
            <a:pPr marL="110072" marR="3387" defTabSz="609630">
              <a:lnSpc>
                <a:spcPct val="113599"/>
              </a:lnSpc>
              <a:spcBef>
                <a:spcPts val="987"/>
              </a:spcBef>
            </a:pPr>
            <a:r>
              <a:rPr sz="1467" kern="0" spc="70" dirty="0">
                <a:solidFill>
                  <a:sysClr val="windowText" lastClr="000000"/>
                </a:solidFill>
                <a:latin typeface="Lucida Sans Unicode"/>
                <a:cs typeface="Lucida Sans Unicode"/>
              </a:rPr>
              <a:t>Las</a:t>
            </a:r>
            <a:r>
              <a:rPr sz="1467" kern="0" spc="213"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empresas</a:t>
            </a:r>
            <a:r>
              <a:rPr sz="1467" kern="0" spc="217" dirty="0">
                <a:solidFill>
                  <a:sysClr val="windowText" lastClr="000000"/>
                </a:solidFill>
                <a:latin typeface="Lucida Sans Unicode"/>
                <a:cs typeface="Lucida Sans Unicode"/>
              </a:rPr>
              <a:t> </a:t>
            </a:r>
            <a:r>
              <a:rPr sz="1467" kern="0" spc="-37" dirty="0">
                <a:solidFill>
                  <a:sysClr val="windowText" lastClr="000000"/>
                </a:solidFill>
                <a:latin typeface="Lucida Sans Unicode"/>
                <a:cs typeface="Lucida Sans Unicode"/>
              </a:rPr>
              <a:t>t</a:t>
            </a:r>
            <a:r>
              <a:rPr sz="1467" kern="0" spc="-323"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ienen</a:t>
            </a:r>
            <a:r>
              <a:rPr sz="1467" kern="0" spc="21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13"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obligación</a:t>
            </a:r>
            <a:r>
              <a:rPr sz="1467" kern="0" spc="217" dirty="0">
                <a:solidFill>
                  <a:sysClr val="windowText" lastClr="000000"/>
                </a:solidFill>
                <a:latin typeface="Lucida Sans Unicode"/>
                <a:cs typeface="Lucida Sans Unicode"/>
              </a:rPr>
              <a:t> </a:t>
            </a:r>
            <a:r>
              <a:rPr sz="1467" kern="0" spc="57" dirty="0">
                <a:solidFill>
                  <a:sysClr val="windowText" lastClr="000000"/>
                </a:solidFill>
                <a:latin typeface="Lucida Sans Unicode"/>
                <a:cs typeface="Lucida Sans Unicode"/>
              </a:rPr>
              <a:t>de</a:t>
            </a:r>
            <a:r>
              <a:rPr sz="1467" kern="0" spc="213"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revisar</a:t>
            </a:r>
            <a:r>
              <a:rPr sz="1467" kern="0" spc="217" dirty="0">
                <a:solidFill>
                  <a:sysClr val="windowText" lastClr="000000"/>
                </a:solidFill>
                <a:latin typeface="Lucida Sans Unicode"/>
                <a:cs typeface="Lucida Sans Unicode"/>
              </a:rPr>
              <a:t> </a:t>
            </a:r>
            <a:r>
              <a:rPr sz="1467" kern="0" spc="113" dirty="0">
                <a:solidFill>
                  <a:sysClr val="windowText" lastClr="000000"/>
                </a:solidFill>
                <a:latin typeface="Lucida Sans Unicode"/>
                <a:cs typeface="Lucida Sans Unicode"/>
              </a:rPr>
              <a:t>anualmente</a:t>
            </a:r>
            <a:r>
              <a:rPr sz="1467" kern="0" spc="213" dirty="0">
                <a:solidFill>
                  <a:sysClr val="windowText" lastClr="000000"/>
                </a:solidFill>
                <a:latin typeface="Lucida Sans Unicode"/>
                <a:cs typeface="Lucida Sans Unicode"/>
              </a:rPr>
              <a:t> </a:t>
            </a:r>
            <a:r>
              <a:rPr sz="1467" kern="0" spc="40" dirty="0">
                <a:solidFill>
                  <a:sysClr val="windowText" lastClr="000000"/>
                </a:solidFill>
                <a:latin typeface="Lucida Sans Unicode"/>
                <a:cs typeface="Lucida Sans Unicode"/>
              </a:rPr>
              <a:t>su</a:t>
            </a:r>
            <a:r>
              <a:rPr sz="1467" kern="0" spc="217"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siniestralidad,</a:t>
            </a:r>
            <a:r>
              <a:rPr sz="1467" kern="0" spc="217"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para</a:t>
            </a:r>
            <a:r>
              <a:rPr sz="1467" kern="0" spc="213" dirty="0">
                <a:solidFill>
                  <a:sysClr val="windowText" lastClr="000000"/>
                </a:solidFill>
                <a:latin typeface="Lucida Sans Unicode"/>
                <a:cs typeface="Lucida Sans Unicode"/>
              </a:rPr>
              <a:t> </a:t>
            </a:r>
            <a:r>
              <a:rPr sz="1467" kern="0" spc="113" dirty="0">
                <a:solidFill>
                  <a:sysClr val="windowText" lastClr="000000"/>
                </a:solidFill>
                <a:latin typeface="Lucida Sans Unicode"/>
                <a:cs typeface="Lucida Sans Unicode"/>
              </a:rPr>
              <a:t>determinar</a:t>
            </a:r>
            <a:r>
              <a:rPr sz="1467" kern="0" spc="217"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si</a:t>
            </a:r>
            <a:r>
              <a:rPr sz="1467" kern="0" spc="213" dirty="0">
                <a:solidFill>
                  <a:sysClr val="windowText" lastClr="000000"/>
                </a:solidFill>
                <a:latin typeface="Lucida Sans Unicode"/>
                <a:cs typeface="Lucida Sans Unicode"/>
              </a:rPr>
              <a:t> </a:t>
            </a:r>
            <a:r>
              <a:rPr sz="1467" kern="0" spc="110" dirty="0">
                <a:solidFill>
                  <a:sysClr val="windowText" lastClr="000000"/>
                </a:solidFill>
                <a:latin typeface="Lucida Sans Unicode"/>
                <a:cs typeface="Lucida Sans Unicode"/>
              </a:rPr>
              <a:t>permanecen </a:t>
            </a:r>
            <a:r>
              <a:rPr sz="1467" kern="0" spc="67" dirty="0">
                <a:solidFill>
                  <a:sysClr val="windowText" lastClr="000000"/>
                </a:solidFill>
                <a:latin typeface="Lucida Sans Unicode"/>
                <a:cs typeface="Lucida Sans Unicode"/>
              </a:rPr>
              <a:t>en</a:t>
            </a:r>
            <a:r>
              <a:rPr sz="1467" kern="0" spc="20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07"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misma</a:t>
            </a:r>
            <a:r>
              <a:rPr sz="1467" kern="0" spc="207" dirty="0">
                <a:solidFill>
                  <a:sysClr val="windowText" lastClr="000000"/>
                </a:solidFill>
                <a:latin typeface="Lucida Sans Unicode"/>
                <a:cs typeface="Lucida Sans Unicode"/>
              </a:rPr>
              <a:t> </a:t>
            </a:r>
            <a:r>
              <a:rPr sz="1467" kern="0" spc="83" dirty="0">
                <a:solidFill>
                  <a:sysClr val="windowText" lastClr="000000"/>
                </a:solidFill>
                <a:latin typeface="Lucida Sans Unicode"/>
                <a:cs typeface="Lucida Sans Unicode"/>
              </a:rPr>
              <a:t>prima,</a:t>
            </a:r>
            <a:r>
              <a:rPr sz="1467" kern="0" spc="20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se</a:t>
            </a:r>
            <a:r>
              <a:rPr sz="1467" kern="0" spc="207"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disminuye</a:t>
            </a:r>
            <a:r>
              <a:rPr sz="1467" kern="0" spc="207"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o</a:t>
            </a:r>
            <a:r>
              <a:rPr sz="1467" kern="0" spc="207"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aumenta;</a:t>
            </a:r>
            <a:endParaRPr sz="1467" kern="0">
              <a:solidFill>
                <a:sysClr val="windowText" lastClr="000000"/>
              </a:solidFill>
              <a:latin typeface="Lucida Sans Unicode"/>
              <a:cs typeface="Lucida Sans Unicode"/>
            </a:endParaRPr>
          </a:p>
          <a:p>
            <a:pPr marL="118963" defTabSz="609630">
              <a:spcBef>
                <a:spcPts val="1223"/>
              </a:spcBef>
            </a:pPr>
            <a:r>
              <a:rPr sz="1467" kern="0" spc="87" dirty="0">
                <a:solidFill>
                  <a:sysClr val="windowText" lastClr="000000"/>
                </a:solidFill>
                <a:latin typeface="Lucida Sans Unicode"/>
                <a:cs typeface="Lucida Sans Unicode"/>
              </a:rPr>
              <a:t>una</a:t>
            </a:r>
            <a:r>
              <a:rPr sz="1467" kern="0" spc="213"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vez</a:t>
            </a:r>
            <a:r>
              <a:rPr sz="1467" kern="0" spc="217"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calculada,</a:t>
            </a:r>
            <a:r>
              <a:rPr sz="1467" kern="0" spc="217"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deben</a:t>
            </a:r>
            <a:r>
              <a:rPr sz="1467" kern="0" spc="217" dirty="0">
                <a:solidFill>
                  <a:sysClr val="windowText" lastClr="000000"/>
                </a:solidFill>
                <a:latin typeface="Lucida Sans Unicode"/>
                <a:cs typeface="Lucida Sans Unicode"/>
              </a:rPr>
              <a:t> </a:t>
            </a:r>
            <a:r>
              <a:rPr sz="1467" kern="0" spc="103" dirty="0">
                <a:solidFill>
                  <a:sysClr val="windowText" lastClr="000000"/>
                </a:solidFill>
                <a:latin typeface="Lucida Sans Unicode"/>
                <a:cs typeface="Lucida Sans Unicode"/>
              </a:rPr>
              <a:t>informar</a:t>
            </a:r>
            <a:r>
              <a:rPr sz="1467" kern="0" spc="21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al</a:t>
            </a:r>
            <a:r>
              <a:rPr sz="1467" kern="0" spc="217" dirty="0">
                <a:solidFill>
                  <a:sysClr val="windowText" lastClr="000000"/>
                </a:solidFill>
                <a:latin typeface="Lucida Sans Unicode"/>
                <a:cs typeface="Lucida Sans Unicode"/>
              </a:rPr>
              <a:t> </a:t>
            </a:r>
            <a:r>
              <a:rPr sz="1467" kern="0" spc="117" dirty="0">
                <a:solidFill>
                  <a:sysClr val="windowText" lastClr="000000"/>
                </a:solidFill>
                <a:latin typeface="Lucida Sans Unicode"/>
                <a:cs typeface="Lucida Sans Unicode"/>
              </a:rPr>
              <a:t>IMSS</a:t>
            </a:r>
            <a:r>
              <a:rPr sz="1467" kern="0" spc="21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17"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prima</a:t>
            </a:r>
            <a:r>
              <a:rPr sz="1467" kern="0" spc="21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del</a:t>
            </a:r>
            <a:r>
              <a:rPr sz="1467" kern="0" spc="217" dirty="0">
                <a:solidFill>
                  <a:sysClr val="windowText" lastClr="000000"/>
                </a:solidFill>
                <a:latin typeface="Lucida Sans Unicode"/>
                <a:cs typeface="Lucida Sans Unicode"/>
              </a:rPr>
              <a:t> </a:t>
            </a:r>
            <a:r>
              <a:rPr sz="1467" kern="0" spc="-47" dirty="0">
                <a:solidFill>
                  <a:sysClr val="windowText" lastClr="000000"/>
                </a:solidFill>
                <a:latin typeface="Lucida Sans Unicode"/>
                <a:cs typeface="Lucida Sans Unicode"/>
              </a:rPr>
              <a:t>(</a:t>
            </a:r>
            <a:r>
              <a:rPr sz="1467" kern="0" spc="-320" dirty="0">
                <a:solidFill>
                  <a:sysClr val="windowText" lastClr="000000"/>
                </a:solidFill>
                <a:latin typeface="Lucida Sans Unicode"/>
                <a:cs typeface="Lucida Sans Unicode"/>
              </a:rPr>
              <a:t> </a:t>
            </a:r>
            <a:r>
              <a:rPr sz="1467" kern="0" spc="63" dirty="0">
                <a:solidFill>
                  <a:sysClr val="windowText" lastClr="000000"/>
                </a:solidFill>
                <a:latin typeface="Lucida Sans Unicode"/>
                <a:cs typeface="Lucida Sans Unicode"/>
              </a:rPr>
              <a:t>SRT)</a:t>
            </a:r>
            <a:r>
              <a:rPr sz="1467" kern="0" spc="213"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con</a:t>
            </a:r>
            <a:r>
              <a:rPr sz="1467" kern="0" spc="21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17"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que</a:t>
            </a:r>
            <a:r>
              <a:rPr sz="1467" kern="0" spc="217"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cotizarán</a:t>
            </a:r>
            <a:r>
              <a:rPr sz="1467" kern="0" spc="21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en</a:t>
            </a:r>
            <a:r>
              <a:rPr sz="1467" kern="0" spc="217" dirty="0">
                <a:solidFill>
                  <a:sysClr val="windowText" lastClr="000000"/>
                </a:solidFill>
                <a:latin typeface="Lucida Sans Unicode"/>
                <a:cs typeface="Lucida Sans Unicode"/>
              </a:rPr>
              <a:t> </a:t>
            </a:r>
            <a:r>
              <a:rPr sz="1467" kern="0" spc="63" dirty="0">
                <a:solidFill>
                  <a:sysClr val="windowText" lastClr="000000"/>
                </a:solidFill>
                <a:latin typeface="Lucida Sans Unicode"/>
                <a:cs typeface="Lucida Sans Unicode"/>
              </a:rPr>
              <a:t>tal</a:t>
            </a:r>
            <a:r>
              <a:rPr sz="1467" kern="0" spc="217" dirty="0">
                <a:solidFill>
                  <a:sysClr val="windowText" lastClr="000000"/>
                </a:solidFill>
                <a:latin typeface="Lucida Sans Unicode"/>
                <a:cs typeface="Lucida Sans Unicode"/>
              </a:rPr>
              <a:t> </a:t>
            </a:r>
            <a:r>
              <a:rPr sz="1467" kern="0" spc="73" dirty="0">
                <a:solidFill>
                  <a:sysClr val="windowText" lastClr="000000"/>
                </a:solidFill>
                <a:latin typeface="Lucida Sans Unicode"/>
                <a:cs typeface="Lucida Sans Unicode"/>
              </a:rPr>
              <a:t>seguro.</a:t>
            </a:r>
            <a:endParaRPr sz="1467" kern="0">
              <a:solidFill>
                <a:sysClr val="windowText" lastClr="000000"/>
              </a:solidFill>
              <a:latin typeface="Lucida Sans Unicode"/>
              <a:cs typeface="Lucida Sans Unicode"/>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4"/>
            <a:ext cx="12192000" cy="1187450"/>
            <a:chOff x="0" y="723666"/>
            <a:chExt cx="18288000" cy="1781175"/>
          </a:xfrm>
        </p:grpSpPr>
        <p:sp>
          <p:nvSpPr>
            <p:cNvPr id="3" name="object 3"/>
            <p:cNvSpPr/>
            <p:nvPr/>
          </p:nvSpPr>
          <p:spPr>
            <a:xfrm>
              <a:off x="0" y="723666"/>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950975" y="871727"/>
              <a:ext cx="13395959" cy="1527047"/>
            </a:xfrm>
            <a:prstGeom prst="rect">
              <a:avLst/>
            </a:prstGeom>
          </p:spPr>
        </p:pic>
      </p:grpSp>
      <p:sp>
        <p:nvSpPr>
          <p:cNvPr id="5" name="object 5"/>
          <p:cNvSpPr txBox="1"/>
          <p:nvPr/>
        </p:nvSpPr>
        <p:spPr>
          <a:xfrm>
            <a:off x="382289" y="1865646"/>
            <a:ext cx="11482493" cy="3374279"/>
          </a:xfrm>
          <a:prstGeom prst="rect">
            <a:avLst/>
          </a:prstGeom>
        </p:spPr>
        <p:txBody>
          <a:bodyPr vert="horz" wrap="square" lIns="0" tIns="8467" rIns="0" bIns="0" rtlCol="0">
            <a:spAutoFit/>
          </a:bodyPr>
          <a:lstStyle/>
          <a:p>
            <a:pPr marL="6846066" defTabSz="609630">
              <a:spcBef>
                <a:spcPts val="67"/>
              </a:spcBef>
            </a:pPr>
            <a:r>
              <a:rPr sz="1667" kern="0" spc="127" dirty="0">
                <a:solidFill>
                  <a:sysClr val="windowText" lastClr="000000"/>
                </a:solidFill>
                <a:latin typeface="Lucida Sans Unicode"/>
                <a:cs typeface="Lucida Sans Unicode"/>
              </a:rPr>
              <a:t>Prima</a:t>
            </a:r>
            <a:r>
              <a:rPr sz="1667" kern="0" spc="233" dirty="0">
                <a:solidFill>
                  <a:sysClr val="windowText" lastClr="000000"/>
                </a:solidFill>
                <a:latin typeface="Lucida Sans Unicode"/>
                <a:cs typeface="Lucida Sans Unicode"/>
              </a:rPr>
              <a:t> </a:t>
            </a:r>
            <a:r>
              <a:rPr sz="1667" kern="0" spc="-387" dirty="0">
                <a:solidFill>
                  <a:sysClr val="windowText" lastClr="000000"/>
                </a:solidFill>
                <a:latin typeface="Lucida Sans Unicode"/>
                <a:cs typeface="Lucida Sans Unicode"/>
              </a:rPr>
              <a:t>=</a:t>
            </a:r>
            <a:r>
              <a:rPr sz="1667" kern="0" spc="233"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a:t>
            </a:r>
            <a:r>
              <a:rPr sz="1667" kern="0" spc="-363"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S/</a:t>
            </a:r>
            <a:r>
              <a:rPr sz="1667" kern="0" spc="-36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365</a:t>
            </a:r>
            <a:r>
              <a:rPr sz="1667" kern="0" spc="-36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a:t>
            </a:r>
            <a:r>
              <a:rPr sz="1667" kern="0" spc="-363" dirty="0">
                <a:solidFill>
                  <a:sysClr val="windowText" lastClr="000000"/>
                </a:solidFill>
                <a:latin typeface="Lucida Sans Unicode"/>
                <a:cs typeface="Lucida Sans Unicode"/>
              </a:rPr>
              <a:t> </a:t>
            </a:r>
            <a:r>
              <a:rPr sz="1667" kern="0" spc="-169" dirty="0">
                <a:solidFill>
                  <a:sysClr val="windowText" lastClr="000000"/>
                </a:solidFill>
                <a:latin typeface="Lucida Sans Unicode"/>
                <a:cs typeface="Lucida Sans Unicode"/>
              </a:rPr>
              <a:t>+V</a:t>
            </a:r>
            <a:r>
              <a:rPr sz="1667" kern="0" spc="23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a:t>
            </a:r>
            <a:r>
              <a:rPr sz="1667" kern="0" spc="23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a:t>
            </a:r>
            <a:r>
              <a:rPr sz="1667" kern="0" spc="-36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I</a:t>
            </a:r>
            <a:r>
              <a:rPr sz="1667" kern="0" spc="233" dirty="0">
                <a:solidFill>
                  <a:sysClr val="windowText" lastClr="000000"/>
                </a:solidFill>
                <a:latin typeface="Lucida Sans Unicode"/>
                <a:cs typeface="Lucida Sans Unicode"/>
              </a:rPr>
              <a:t> </a:t>
            </a:r>
            <a:r>
              <a:rPr sz="1667" kern="0" spc="-387" dirty="0">
                <a:solidFill>
                  <a:sysClr val="windowText" lastClr="000000"/>
                </a:solidFill>
                <a:latin typeface="Lucida Sans Unicode"/>
                <a:cs typeface="Lucida Sans Unicode"/>
              </a:rPr>
              <a:t>+</a:t>
            </a:r>
            <a:r>
              <a:rPr sz="1667" kern="0" spc="237" dirty="0">
                <a:solidFill>
                  <a:sysClr val="windowText" lastClr="000000"/>
                </a:solidFill>
                <a:latin typeface="Lucida Sans Unicode"/>
                <a:cs typeface="Lucida Sans Unicode"/>
              </a:rPr>
              <a:t> </a:t>
            </a:r>
            <a:r>
              <a:rPr sz="1667" kern="0" spc="80" dirty="0">
                <a:solidFill>
                  <a:sysClr val="windowText" lastClr="000000"/>
                </a:solidFill>
                <a:latin typeface="Lucida Sans Unicode"/>
                <a:cs typeface="Lucida Sans Unicode"/>
              </a:rPr>
              <a:t>D)]</a:t>
            </a:r>
            <a:r>
              <a:rPr sz="1667" kern="0" spc="23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a:t>
            </a:r>
            <a:r>
              <a:rPr sz="1667" kern="0" spc="237"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a:t>
            </a:r>
            <a:r>
              <a:rPr sz="1667" kern="0" spc="-367" dirty="0">
                <a:solidFill>
                  <a:sysClr val="windowText" lastClr="000000"/>
                </a:solidFill>
                <a:latin typeface="Lucida Sans Unicode"/>
                <a:cs typeface="Lucida Sans Unicode"/>
              </a:rPr>
              <a:t> </a:t>
            </a:r>
            <a:r>
              <a:rPr sz="1667" kern="0" spc="-80" dirty="0">
                <a:solidFill>
                  <a:sysClr val="windowText" lastClr="000000"/>
                </a:solidFill>
                <a:latin typeface="Lucida Sans Unicode"/>
                <a:cs typeface="Lucida Sans Unicode"/>
              </a:rPr>
              <a:t>F/</a:t>
            </a:r>
            <a:r>
              <a:rPr sz="1667" kern="0" spc="-367"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N)</a:t>
            </a:r>
            <a:r>
              <a:rPr sz="1667" kern="0" spc="237" dirty="0">
                <a:solidFill>
                  <a:sysClr val="windowText" lastClr="000000"/>
                </a:solidFill>
                <a:latin typeface="Lucida Sans Unicode"/>
                <a:cs typeface="Lucida Sans Unicode"/>
              </a:rPr>
              <a:t> </a:t>
            </a:r>
            <a:r>
              <a:rPr sz="1667" kern="0" spc="-387" dirty="0">
                <a:solidFill>
                  <a:sysClr val="windowText" lastClr="000000"/>
                </a:solidFill>
                <a:latin typeface="Lucida Sans Unicode"/>
                <a:cs typeface="Lucida Sans Unicode"/>
              </a:rPr>
              <a:t>+</a:t>
            </a:r>
            <a:r>
              <a:rPr sz="1667" kern="0" spc="233" dirty="0">
                <a:solidFill>
                  <a:sysClr val="windowText" lastClr="000000"/>
                </a:solidFill>
                <a:latin typeface="Lucida Sans Unicode"/>
                <a:cs typeface="Lucida Sans Unicode"/>
              </a:rPr>
              <a:t> </a:t>
            </a:r>
            <a:r>
              <a:rPr sz="1667" kern="0" spc="23" dirty="0">
                <a:solidFill>
                  <a:sysClr val="windowText" lastClr="000000"/>
                </a:solidFill>
                <a:latin typeface="Lucida Sans Unicode"/>
                <a:cs typeface="Lucida Sans Unicode"/>
              </a:rPr>
              <a:t>M</a:t>
            </a:r>
            <a:endParaRPr sz="1667" kern="0">
              <a:solidFill>
                <a:sysClr val="windowText" lastClr="000000"/>
              </a:solidFill>
              <a:latin typeface="Lucida Sans Unicode"/>
              <a:cs typeface="Lucida Sans Unicode"/>
            </a:endParaRPr>
          </a:p>
          <a:p>
            <a:pPr marL="8467" marR="80437" defTabSz="609630">
              <a:lnSpc>
                <a:spcPct val="112500"/>
              </a:lnSpc>
              <a:spcBef>
                <a:spcPts val="1400"/>
              </a:spcBef>
              <a:tabLst>
                <a:tab pos="317939" algn="l"/>
              </a:tabLst>
            </a:pPr>
            <a:r>
              <a:rPr sz="1667" kern="0" spc="-263" dirty="0">
                <a:solidFill>
                  <a:sysClr val="windowText" lastClr="000000"/>
                </a:solidFill>
                <a:latin typeface="Arial Black"/>
                <a:cs typeface="Arial Black"/>
              </a:rPr>
              <a:t>V</a:t>
            </a:r>
            <a:r>
              <a:rPr sz="1667" kern="0" dirty="0">
                <a:solidFill>
                  <a:sysClr val="windowText" lastClr="000000"/>
                </a:solidFill>
                <a:latin typeface="Arial Black"/>
                <a:cs typeface="Arial Black"/>
              </a:rPr>
              <a:t>	</a:t>
            </a:r>
            <a:r>
              <a:rPr sz="1667" kern="0" dirty="0">
                <a:solidFill>
                  <a:sysClr val="windowText" lastClr="000000"/>
                </a:solidFill>
                <a:latin typeface="Lucida Sans Unicode"/>
                <a:cs typeface="Lucida Sans Unicode"/>
              </a:rPr>
              <a:t>28</a:t>
            </a:r>
            <a:r>
              <a:rPr sz="1667" kern="0" spc="230"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años,</a:t>
            </a:r>
            <a:r>
              <a:rPr sz="1667" kern="0" spc="23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23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es</a:t>
            </a:r>
            <a:r>
              <a:rPr sz="1667" kern="0" spc="23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33"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duración</a:t>
            </a:r>
            <a:r>
              <a:rPr sz="1667" kern="0" spc="230"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promedio</a:t>
            </a:r>
            <a:r>
              <a:rPr sz="1667" kern="0" spc="23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vida</a:t>
            </a:r>
            <a:r>
              <a:rPr sz="1667" kern="0" spc="23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activa</a:t>
            </a:r>
            <a:r>
              <a:rPr sz="1667" kern="0" spc="23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0"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un</a:t>
            </a:r>
            <a:r>
              <a:rPr sz="1667" kern="0" spc="23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individuo</a:t>
            </a:r>
            <a:r>
              <a:rPr sz="1667" kern="0" spc="23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233"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no</a:t>
            </a:r>
            <a:r>
              <a:rPr sz="1667" kern="0" spc="233"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haya</a:t>
            </a:r>
            <a:r>
              <a:rPr sz="1667" kern="0" spc="230"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sido</a:t>
            </a:r>
            <a:r>
              <a:rPr sz="1667" kern="0" spc="233" dirty="0">
                <a:solidFill>
                  <a:sysClr val="windowText" lastClr="000000"/>
                </a:solidFill>
                <a:latin typeface="Lucida Sans Unicode"/>
                <a:cs typeface="Lucida Sans Unicode"/>
              </a:rPr>
              <a:t> </a:t>
            </a:r>
            <a:r>
              <a:rPr sz="1667" kern="0" spc="93" dirty="0">
                <a:solidFill>
                  <a:sysClr val="windowText" lastClr="000000"/>
                </a:solidFill>
                <a:latin typeface="Lucida Sans Unicode"/>
                <a:cs typeface="Lucida Sans Unicode"/>
              </a:rPr>
              <a:t>víctima </a:t>
            </a:r>
            <a:r>
              <a:rPr sz="1667" kern="0" spc="67" dirty="0">
                <a:solidFill>
                  <a:sysClr val="windowText" lastClr="000000"/>
                </a:solidFill>
                <a:latin typeface="Lucida Sans Unicode"/>
                <a:cs typeface="Lucida Sans Unicode"/>
              </a:rPr>
              <a:t>de</a:t>
            </a:r>
            <a:r>
              <a:rPr sz="1667" kern="0" spc="233" dirty="0">
                <a:solidFill>
                  <a:sysClr val="windowText" lastClr="000000"/>
                </a:solidFill>
                <a:latin typeface="Lucida Sans Unicode"/>
                <a:cs typeface="Lucida Sans Unicode"/>
              </a:rPr>
              <a:t> </a:t>
            </a:r>
            <a:r>
              <a:rPr sz="1667" kern="0" spc="57" dirty="0">
                <a:solidFill>
                  <a:sysClr val="windowText" lastClr="000000"/>
                </a:solidFill>
                <a:latin typeface="Lucida Sans Unicode"/>
                <a:cs typeface="Lucida Sans Unicode"/>
              </a:rPr>
              <a:t>un</a:t>
            </a:r>
            <a:r>
              <a:rPr sz="1667" kern="0" spc="233"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accidente</a:t>
            </a:r>
            <a:endParaRPr sz="1667" kern="0">
              <a:solidFill>
                <a:sysClr val="windowText" lastClr="000000"/>
              </a:solidFill>
              <a:latin typeface="Lucida Sans Unicode"/>
              <a:cs typeface="Lucida Sans Unicode"/>
            </a:endParaRPr>
          </a:p>
          <a:p>
            <a:pPr marL="235385" defTabSz="609630">
              <a:spcBef>
                <a:spcPts val="250"/>
              </a:spcBef>
            </a:pPr>
            <a:r>
              <a:rPr sz="1667" kern="0" spc="110" dirty="0">
                <a:solidFill>
                  <a:sysClr val="windowText" lastClr="000000"/>
                </a:solidFill>
                <a:latin typeface="Lucida Sans Unicode"/>
                <a:cs typeface="Lucida Sans Unicode"/>
              </a:rPr>
              <a:t>mortal</a:t>
            </a:r>
            <a:r>
              <a:rPr sz="1667" kern="0" spc="23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o</a:t>
            </a:r>
            <a:r>
              <a:rPr sz="1667" kern="0" spc="23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incapacidad</a:t>
            </a:r>
            <a:r>
              <a:rPr sz="1667" kern="0" spc="237" dirty="0">
                <a:solidFill>
                  <a:sysClr val="windowText" lastClr="000000"/>
                </a:solidFill>
                <a:latin typeface="Lucida Sans Unicode"/>
                <a:cs typeface="Lucida Sans Unicode"/>
              </a:rPr>
              <a:t> </a:t>
            </a:r>
            <a:r>
              <a:rPr sz="1667" kern="0" spc="133" dirty="0">
                <a:solidFill>
                  <a:sysClr val="windowText" lastClr="000000"/>
                </a:solidFill>
                <a:latin typeface="Lucida Sans Unicode"/>
                <a:cs typeface="Lucida Sans Unicode"/>
              </a:rPr>
              <a:t>permanente</a:t>
            </a:r>
            <a:r>
              <a:rPr sz="1667" kern="0" spc="237" dirty="0">
                <a:solidFill>
                  <a:sysClr val="windowText" lastClr="000000"/>
                </a:solidFill>
                <a:latin typeface="Lucida Sans Unicode"/>
                <a:cs typeface="Lucida Sans Unicode"/>
              </a:rPr>
              <a:t> </a:t>
            </a:r>
            <a:r>
              <a:rPr sz="1667" kern="0" spc="87" dirty="0">
                <a:solidFill>
                  <a:sysClr val="windowText" lastClr="000000"/>
                </a:solidFill>
                <a:latin typeface="Lucida Sans Unicode"/>
                <a:cs typeface="Lucida Sans Unicode"/>
              </a:rPr>
              <a:t>total.</a:t>
            </a:r>
            <a:endParaRPr sz="1667" kern="0">
              <a:solidFill>
                <a:sysClr val="windowText" lastClr="000000"/>
              </a:solidFill>
              <a:latin typeface="Lucida Sans Unicode"/>
              <a:cs typeface="Lucida Sans Unicode"/>
            </a:endParaRPr>
          </a:p>
          <a:p>
            <a:pPr marL="8467" defTabSz="609630">
              <a:spcBef>
                <a:spcPts val="250"/>
              </a:spcBef>
              <a:tabLst>
                <a:tab pos="296348" algn="l"/>
              </a:tabLst>
            </a:pPr>
            <a:r>
              <a:rPr sz="1667" kern="0" spc="-233" dirty="0">
                <a:solidFill>
                  <a:sysClr val="windowText" lastClr="000000"/>
                </a:solidFill>
                <a:latin typeface="Arial Black"/>
                <a:cs typeface="Arial Black"/>
              </a:rPr>
              <a:t>F</a:t>
            </a:r>
            <a:r>
              <a:rPr sz="1667" kern="0" dirty="0">
                <a:solidFill>
                  <a:sysClr val="windowText" lastClr="000000"/>
                </a:solidFill>
                <a:latin typeface="Arial Black"/>
                <a:cs typeface="Arial Black"/>
              </a:rPr>
              <a:t>	</a:t>
            </a:r>
            <a:r>
              <a:rPr sz="1667" kern="0" spc="-110" dirty="0">
                <a:solidFill>
                  <a:sysClr val="windowText" lastClr="000000"/>
                </a:solidFill>
                <a:latin typeface="Lucida Sans Unicode"/>
                <a:cs typeface="Lucida Sans Unicode"/>
              </a:rPr>
              <a:t>2</a:t>
            </a:r>
            <a:r>
              <a:rPr sz="1667" kern="0" spc="-367"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a:t>
            </a:r>
            <a:r>
              <a:rPr sz="1667" kern="0" spc="-36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3</a:t>
            </a:r>
            <a:r>
              <a:rPr sz="1667" kern="0" spc="-36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t>
            </a:r>
            <a:r>
              <a:rPr sz="1667" kern="0" spc="169"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Factor</a:t>
            </a:r>
            <a:r>
              <a:rPr sz="1667" kern="0" spc="197" dirty="0">
                <a:solidFill>
                  <a:sysClr val="windowText" lastClr="000000"/>
                </a:solidFill>
                <a:latin typeface="Lucida Sans Unicode"/>
                <a:cs typeface="Lucida Sans Unicode"/>
              </a:rPr>
              <a:t> </a:t>
            </a:r>
            <a:r>
              <a:rPr sz="1667" kern="0" spc="110" dirty="0">
                <a:solidFill>
                  <a:sysClr val="windowText" lastClr="000000"/>
                </a:solidFill>
                <a:latin typeface="Lucida Sans Unicode"/>
                <a:cs typeface="Lucida Sans Unicode"/>
              </a:rPr>
              <a:t>Prima.</a:t>
            </a:r>
            <a:endParaRPr sz="1667" kern="0">
              <a:solidFill>
                <a:sysClr val="windowText" lastClr="000000"/>
              </a:solidFill>
              <a:latin typeface="Lucida Sans Unicode"/>
              <a:cs typeface="Lucida Sans Unicode"/>
            </a:endParaRPr>
          </a:p>
          <a:p>
            <a:pPr marL="8467" defTabSz="609630">
              <a:spcBef>
                <a:spcPts val="250"/>
              </a:spcBef>
              <a:tabLst>
                <a:tab pos="352231" algn="l"/>
              </a:tabLst>
            </a:pPr>
            <a:r>
              <a:rPr sz="1667" kern="0" spc="-33" dirty="0">
                <a:solidFill>
                  <a:sysClr val="windowText" lastClr="000000"/>
                </a:solidFill>
                <a:latin typeface="Arial Black"/>
                <a:cs typeface="Arial Black"/>
              </a:rPr>
              <a:t>N</a:t>
            </a:r>
            <a:r>
              <a:rPr sz="1667" kern="0" dirty="0">
                <a:solidFill>
                  <a:sysClr val="windowText" lastClr="000000"/>
                </a:solidFill>
                <a:latin typeface="Arial Black"/>
                <a:cs typeface="Arial Black"/>
              </a:rPr>
              <a:t>	</a:t>
            </a:r>
            <a:r>
              <a:rPr sz="1667" kern="0" spc="123" dirty="0">
                <a:solidFill>
                  <a:sysClr val="windowText" lastClr="000000"/>
                </a:solidFill>
                <a:latin typeface="Lucida Sans Unicode"/>
                <a:cs typeface="Lucida Sans Unicode"/>
              </a:rPr>
              <a:t>Numero</a:t>
            </a:r>
            <a:r>
              <a:rPr sz="1667" kern="0" spc="24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7"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trabajadores</a:t>
            </a:r>
            <a:r>
              <a:rPr sz="1667" kern="0" spc="24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promedio</a:t>
            </a:r>
            <a:r>
              <a:rPr sz="1667" kern="0" spc="247"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expuestos</a:t>
            </a:r>
            <a:r>
              <a:rPr sz="1667" kern="0" spc="243" dirty="0">
                <a:solidFill>
                  <a:sysClr val="windowText" lastClr="000000"/>
                </a:solidFill>
                <a:latin typeface="Lucida Sans Unicode"/>
                <a:cs typeface="Lucida Sans Unicode"/>
              </a:rPr>
              <a:t> </a:t>
            </a:r>
            <a:r>
              <a:rPr sz="1667" kern="0" spc="50" dirty="0">
                <a:solidFill>
                  <a:sysClr val="windowText" lastClr="000000"/>
                </a:solidFill>
                <a:latin typeface="Lucida Sans Unicode"/>
                <a:cs typeface="Lucida Sans Unicode"/>
              </a:rPr>
              <a:t>al</a:t>
            </a:r>
            <a:r>
              <a:rPr sz="1667" kern="0" spc="247"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riesgo.</a:t>
            </a:r>
            <a:endParaRPr sz="1667" kern="0">
              <a:solidFill>
                <a:sysClr val="windowText" lastClr="000000"/>
              </a:solidFill>
              <a:latin typeface="Lucida Sans Unicode"/>
              <a:cs typeface="Lucida Sans Unicode"/>
            </a:endParaRPr>
          </a:p>
          <a:p>
            <a:pPr marL="8467" defTabSz="609630">
              <a:spcBef>
                <a:spcPts val="250"/>
              </a:spcBef>
              <a:tabLst>
                <a:tab pos="296771" algn="l"/>
              </a:tabLst>
            </a:pPr>
            <a:r>
              <a:rPr sz="1667" kern="0" spc="-323" dirty="0">
                <a:solidFill>
                  <a:sysClr val="windowText" lastClr="000000"/>
                </a:solidFill>
                <a:latin typeface="Arial Black"/>
                <a:cs typeface="Arial Black"/>
              </a:rPr>
              <a:t>S</a:t>
            </a:r>
            <a:r>
              <a:rPr sz="1667" kern="0" dirty="0">
                <a:solidFill>
                  <a:sysClr val="windowText" lastClr="000000"/>
                </a:solidFill>
                <a:latin typeface="Arial Black"/>
                <a:cs typeface="Arial Black"/>
              </a:rPr>
              <a:t>	</a:t>
            </a:r>
            <a:r>
              <a:rPr sz="1667" kern="0" spc="76" dirty="0">
                <a:solidFill>
                  <a:sysClr val="windowText" lastClr="000000"/>
                </a:solidFill>
                <a:latin typeface="Lucida Sans Unicode"/>
                <a:cs typeface="Lucida Sans Unicode"/>
              </a:rPr>
              <a:t>Total</a:t>
            </a:r>
            <a:r>
              <a:rPr sz="1667" kern="0" spc="23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7"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237" dirty="0">
                <a:solidFill>
                  <a:sysClr val="windowText" lastClr="000000"/>
                </a:solidFill>
                <a:latin typeface="Lucida Sans Unicode"/>
                <a:cs typeface="Lucida Sans Unicode"/>
              </a:rPr>
              <a:t> </a:t>
            </a:r>
            <a:r>
              <a:rPr sz="1667" kern="0" spc="83" dirty="0">
                <a:solidFill>
                  <a:sysClr val="windowText" lastClr="000000"/>
                </a:solidFill>
                <a:latin typeface="Lucida Sans Unicode"/>
                <a:cs typeface="Lucida Sans Unicode"/>
              </a:rPr>
              <a:t>días</a:t>
            </a:r>
            <a:r>
              <a:rPr sz="1667" kern="0" spc="24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subsidiados</a:t>
            </a:r>
            <a:r>
              <a:rPr sz="1667" kern="0" spc="23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a:t>
            </a:r>
            <a:r>
              <a:rPr sz="1667" kern="0" spc="237"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causa</a:t>
            </a:r>
            <a:r>
              <a:rPr sz="1667" kern="0" spc="237"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0"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incapacidad</a:t>
            </a:r>
            <a:r>
              <a:rPr sz="1667" kern="0" spc="237"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temporal.</a:t>
            </a:r>
            <a:endParaRPr sz="1667" kern="0">
              <a:solidFill>
                <a:sysClr val="windowText" lastClr="000000"/>
              </a:solidFill>
              <a:latin typeface="Lucida Sans Unicode"/>
              <a:cs typeface="Lucida Sans Unicode"/>
            </a:endParaRPr>
          </a:p>
          <a:p>
            <a:pPr marL="8467" marR="681601" defTabSz="609630">
              <a:lnSpc>
                <a:spcPct val="112500"/>
              </a:lnSpc>
              <a:tabLst>
                <a:tab pos="250626" algn="l"/>
              </a:tabLst>
            </a:pPr>
            <a:r>
              <a:rPr sz="1667" kern="0" spc="-33" dirty="0">
                <a:solidFill>
                  <a:sysClr val="windowText" lastClr="000000"/>
                </a:solidFill>
                <a:latin typeface="Arial Black"/>
                <a:cs typeface="Arial Black"/>
              </a:rPr>
              <a:t>I</a:t>
            </a:r>
            <a:r>
              <a:rPr sz="1667" kern="0" dirty="0">
                <a:solidFill>
                  <a:sysClr val="windowText" lastClr="000000"/>
                </a:solidFill>
                <a:latin typeface="Arial Black"/>
                <a:cs typeface="Arial Black"/>
              </a:rPr>
              <a:t>	</a:t>
            </a:r>
            <a:r>
              <a:rPr sz="1667" kern="0" spc="113" dirty="0">
                <a:solidFill>
                  <a:sysClr val="windowText" lastClr="000000"/>
                </a:solidFill>
                <a:latin typeface="Lucida Sans Unicode"/>
                <a:cs typeface="Lucida Sans Unicode"/>
              </a:rPr>
              <a:t>Suma</a:t>
            </a:r>
            <a:r>
              <a:rPr sz="1667" kern="0" spc="23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7" dirty="0">
                <a:solidFill>
                  <a:sysClr val="windowText" lastClr="000000"/>
                </a:solidFill>
                <a:latin typeface="Lucida Sans Unicode"/>
                <a:cs typeface="Lucida Sans Unicode"/>
              </a:rPr>
              <a:t> </a:t>
            </a:r>
            <a:r>
              <a:rPr sz="1667" kern="0" spc="60" dirty="0">
                <a:solidFill>
                  <a:sysClr val="windowText" lastClr="000000"/>
                </a:solidFill>
                <a:latin typeface="Lucida Sans Unicode"/>
                <a:cs typeface="Lucida Sans Unicode"/>
              </a:rPr>
              <a:t>los</a:t>
            </a:r>
            <a:r>
              <a:rPr sz="1667" kern="0" spc="23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porcentajes</a:t>
            </a:r>
            <a:r>
              <a:rPr sz="1667" kern="0" spc="233"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37" dirty="0">
                <a:solidFill>
                  <a:sysClr val="windowText" lastClr="000000"/>
                </a:solidFill>
                <a:latin typeface="Lucida Sans Unicode"/>
                <a:cs typeface="Lucida Sans Unicode"/>
              </a:rPr>
              <a:t> </a:t>
            </a:r>
            <a:r>
              <a:rPr sz="1667" kern="0" spc="70" dirty="0">
                <a:solidFill>
                  <a:sysClr val="windowText" lastClr="000000"/>
                </a:solidFill>
                <a:latin typeface="Lucida Sans Unicode"/>
                <a:cs typeface="Lucida Sans Unicode"/>
              </a:rPr>
              <a:t>las</a:t>
            </a:r>
            <a:r>
              <a:rPr sz="1667" kern="0" spc="237" dirty="0">
                <a:solidFill>
                  <a:sysClr val="windowText" lastClr="000000"/>
                </a:solidFill>
                <a:latin typeface="Lucida Sans Unicode"/>
                <a:cs typeface="Lucida Sans Unicode"/>
              </a:rPr>
              <a:t> </a:t>
            </a:r>
            <a:r>
              <a:rPr sz="1667" kern="0" spc="117" dirty="0">
                <a:solidFill>
                  <a:sysClr val="windowText" lastClr="000000"/>
                </a:solidFill>
                <a:latin typeface="Lucida Sans Unicode"/>
                <a:cs typeface="Lucida Sans Unicode"/>
              </a:rPr>
              <a:t>incapacidades</a:t>
            </a:r>
            <a:r>
              <a:rPr sz="1667" kern="0" spc="233" dirty="0">
                <a:solidFill>
                  <a:sysClr val="windowText" lastClr="000000"/>
                </a:solidFill>
                <a:latin typeface="Lucida Sans Unicode"/>
                <a:cs typeface="Lucida Sans Unicode"/>
              </a:rPr>
              <a:t> </a:t>
            </a:r>
            <a:r>
              <a:rPr sz="1667" kern="0" spc="123" dirty="0">
                <a:solidFill>
                  <a:sysClr val="windowText" lastClr="000000"/>
                </a:solidFill>
                <a:latin typeface="Lucida Sans Unicode"/>
                <a:cs typeface="Lucida Sans Unicode"/>
              </a:rPr>
              <a:t>permanentes,</a:t>
            </a:r>
            <a:r>
              <a:rPr sz="1667" kern="0" spc="237" dirty="0">
                <a:solidFill>
                  <a:sysClr val="windowText" lastClr="000000"/>
                </a:solidFill>
                <a:latin typeface="Lucida Sans Unicode"/>
                <a:cs typeface="Lucida Sans Unicode"/>
              </a:rPr>
              <a:t> </a:t>
            </a:r>
            <a:r>
              <a:rPr sz="1667" kern="0" spc="113" dirty="0">
                <a:solidFill>
                  <a:sysClr val="windowText" lastClr="000000"/>
                </a:solidFill>
                <a:latin typeface="Lucida Sans Unicode"/>
                <a:cs typeface="Lucida Sans Unicode"/>
              </a:rPr>
              <a:t>parciales</a:t>
            </a:r>
            <a:r>
              <a:rPr sz="1667" kern="0" spc="23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y</a:t>
            </a:r>
            <a:r>
              <a:rPr sz="1667" kern="0" spc="237" dirty="0">
                <a:solidFill>
                  <a:sysClr val="windowText" lastClr="000000"/>
                </a:solidFill>
                <a:latin typeface="Lucida Sans Unicode"/>
                <a:cs typeface="Lucida Sans Unicode"/>
              </a:rPr>
              <a:t> </a:t>
            </a:r>
            <a:r>
              <a:rPr sz="1667" kern="0" spc="100" dirty="0">
                <a:solidFill>
                  <a:sysClr val="windowText" lastClr="000000"/>
                </a:solidFill>
                <a:latin typeface="Lucida Sans Unicode"/>
                <a:cs typeface="Lucida Sans Unicode"/>
              </a:rPr>
              <a:t>totales,</a:t>
            </a:r>
            <a:r>
              <a:rPr sz="1667" kern="0" spc="23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divididos </a:t>
            </a:r>
            <a:r>
              <a:rPr sz="1667" kern="0" spc="117" dirty="0">
                <a:solidFill>
                  <a:sysClr val="windowText" lastClr="000000"/>
                </a:solidFill>
                <a:latin typeface="Lucida Sans Unicode"/>
                <a:cs typeface="Lucida Sans Unicode"/>
              </a:rPr>
              <a:t>entre</a:t>
            </a:r>
            <a:r>
              <a:rPr sz="1667" kern="0" spc="243"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100</a:t>
            </a:r>
            <a:r>
              <a:rPr sz="1667" kern="0" spc="-363" dirty="0">
                <a:solidFill>
                  <a:sysClr val="windowText" lastClr="000000"/>
                </a:solidFill>
                <a:latin typeface="Lucida Sans Unicode"/>
                <a:cs typeface="Lucida Sans Unicode"/>
              </a:rPr>
              <a:t> </a:t>
            </a:r>
            <a:r>
              <a:rPr sz="1667" kern="0" spc="-33" dirty="0">
                <a:solidFill>
                  <a:sysClr val="windowText" lastClr="000000"/>
                </a:solidFill>
                <a:latin typeface="Lucida Sans Unicode"/>
                <a:cs typeface="Lucida Sans Unicode"/>
              </a:rPr>
              <a:t>.</a:t>
            </a:r>
            <a:endParaRPr sz="1667" kern="0">
              <a:solidFill>
                <a:sysClr val="windowText" lastClr="000000"/>
              </a:solidFill>
              <a:latin typeface="Lucida Sans Unicode"/>
              <a:cs typeface="Lucida Sans Unicode"/>
            </a:endParaRPr>
          </a:p>
          <a:p>
            <a:pPr marL="8467" defTabSz="609630">
              <a:spcBef>
                <a:spcPts val="250"/>
              </a:spcBef>
              <a:tabLst>
                <a:tab pos="336990" algn="l"/>
              </a:tabLst>
            </a:pPr>
            <a:r>
              <a:rPr sz="1667" kern="0" spc="-33" dirty="0">
                <a:solidFill>
                  <a:sysClr val="windowText" lastClr="000000"/>
                </a:solidFill>
                <a:latin typeface="Arial Black"/>
                <a:cs typeface="Arial Black"/>
              </a:rPr>
              <a:t>D</a:t>
            </a:r>
            <a:r>
              <a:rPr sz="1667" kern="0" dirty="0">
                <a:solidFill>
                  <a:sysClr val="windowText" lastClr="000000"/>
                </a:solidFill>
                <a:latin typeface="Arial Black"/>
                <a:cs typeface="Arial Black"/>
              </a:rPr>
              <a:t>	</a:t>
            </a:r>
            <a:r>
              <a:rPr sz="1667" kern="0" spc="123" dirty="0">
                <a:solidFill>
                  <a:sysClr val="windowText" lastClr="000000"/>
                </a:solidFill>
                <a:latin typeface="Lucida Sans Unicode"/>
                <a:cs typeface="Lucida Sans Unicode"/>
              </a:rPr>
              <a:t>Numero</a:t>
            </a:r>
            <a:r>
              <a:rPr sz="1667" kern="0" spc="24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40"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defunciones.</a:t>
            </a:r>
            <a:endParaRPr sz="1667" kern="0">
              <a:solidFill>
                <a:sysClr val="windowText" lastClr="000000"/>
              </a:solidFill>
              <a:latin typeface="Lucida Sans Unicode"/>
              <a:cs typeface="Lucida Sans Unicode"/>
            </a:endParaRPr>
          </a:p>
          <a:p>
            <a:pPr marL="8467" defTabSz="609630">
              <a:spcBef>
                <a:spcPts val="250"/>
              </a:spcBef>
              <a:tabLst>
                <a:tab pos="379749" algn="l"/>
              </a:tabLst>
            </a:pPr>
            <a:r>
              <a:rPr sz="1667" kern="0" spc="-33" dirty="0">
                <a:solidFill>
                  <a:sysClr val="windowText" lastClr="000000"/>
                </a:solidFill>
                <a:latin typeface="Arial Black"/>
                <a:cs typeface="Arial Black"/>
              </a:rPr>
              <a:t>M</a:t>
            </a:r>
            <a:r>
              <a:rPr sz="1667" kern="0" dirty="0">
                <a:solidFill>
                  <a:sysClr val="windowText" lastClr="000000"/>
                </a:solidFill>
                <a:latin typeface="Arial Black"/>
                <a:cs typeface="Arial Black"/>
              </a:rPr>
              <a:t>	</a:t>
            </a:r>
            <a:r>
              <a:rPr sz="1667" kern="0" spc="-110" dirty="0">
                <a:solidFill>
                  <a:sysClr val="windowText" lastClr="000000"/>
                </a:solidFill>
                <a:latin typeface="Lucida Sans Unicode"/>
                <a:cs typeface="Lucida Sans Unicode"/>
              </a:rPr>
              <a:t>0</a:t>
            </a:r>
            <a:r>
              <a:rPr sz="1667" kern="0" spc="-367"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a:t>
            </a:r>
            <a:r>
              <a:rPr sz="1667" kern="0" spc="-36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005</a:t>
            </a:r>
            <a:r>
              <a:rPr sz="1667" kern="0" spc="-367" dirty="0">
                <a:solidFill>
                  <a:sysClr val="windowText" lastClr="000000"/>
                </a:solidFill>
                <a:latin typeface="Lucida Sans Unicode"/>
                <a:cs typeface="Lucida Sans Unicode"/>
              </a:rPr>
              <a:t> </a:t>
            </a:r>
            <a:r>
              <a:rPr sz="1667" kern="0" dirty="0">
                <a:solidFill>
                  <a:sysClr val="windowText" lastClr="000000"/>
                </a:solidFill>
                <a:latin typeface="Lucida Sans Unicode"/>
                <a:cs typeface="Lucida Sans Unicode"/>
              </a:rPr>
              <a:t>,</a:t>
            </a:r>
            <a:r>
              <a:rPr sz="1667" kern="0" spc="213" dirty="0">
                <a:solidFill>
                  <a:sysClr val="windowText" lastClr="000000"/>
                </a:solidFill>
                <a:latin typeface="Lucida Sans Unicode"/>
                <a:cs typeface="Lucida Sans Unicode"/>
              </a:rPr>
              <a:t> </a:t>
            </a:r>
            <a:r>
              <a:rPr sz="1667" kern="0" spc="90" dirty="0">
                <a:solidFill>
                  <a:sysClr val="windowText" lastClr="000000"/>
                </a:solidFill>
                <a:latin typeface="Lucida Sans Unicode"/>
                <a:cs typeface="Lucida Sans Unicode"/>
              </a:rPr>
              <a:t>que</a:t>
            </a:r>
            <a:r>
              <a:rPr sz="1667" kern="0" spc="223"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es</a:t>
            </a:r>
            <a:r>
              <a:rPr sz="1667" kern="0" spc="220" dirty="0">
                <a:solidFill>
                  <a:sysClr val="windowText" lastClr="000000"/>
                </a:solidFill>
                <a:latin typeface="Lucida Sans Unicode"/>
                <a:cs typeface="Lucida Sans Unicode"/>
              </a:rPr>
              <a:t> </a:t>
            </a:r>
            <a:r>
              <a:rPr sz="1667" kern="0" spc="53" dirty="0">
                <a:solidFill>
                  <a:sysClr val="windowText" lastClr="000000"/>
                </a:solidFill>
                <a:latin typeface="Lucida Sans Unicode"/>
                <a:cs typeface="Lucida Sans Unicode"/>
              </a:rPr>
              <a:t>la</a:t>
            </a:r>
            <a:r>
              <a:rPr sz="1667" kern="0" spc="220" dirty="0">
                <a:solidFill>
                  <a:sysClr val="windowText" lastClr="000000"/>
                </a:solidFill>
                <a:latin typeface="Lucida Sans Unicode"/>
                <a:cs typeface="Lucida Sans Unicode"/>
              </a:rPr>
              <a:t> </a:t>
            </a:r>
            <a:r>
              <a:rPr sz="1667" kern="0" spc="107" dirty="0">
                <a:solidFill>
                  <a:sysClr val="windowText" lastClr="000000"/>
                </a:solidFill>
                <a:latin typeface="Lucida Sans Unicode"/>
                <a:cs typeface="Lucida Sans Unicode"/>
              </a:rPr>
              <a:t>prima</a:t>
            </a:r>
            <a:r>
              <a:rPr sz="1667" kern="0" spc="223" dirty="0">
                <a:solidFill>
                  <a:sysClr val="windowText" lastClr="000000"/>
                </a:solidFill>
                <a:latin typeface="Lucida Sans Unicode"/>
                <a:cs typeface="Lucida Sans Unicode"/>
              </a:rPr>
              <a:t> </a:t>
            </a:r>
            <a:r>
              <a:rPr sz="1667" kern="0" spc="103" dirty="0">
                <a:solidFill>
                  <a:sysClr val="windowText" lastClr="000000"/>
                </a:solidFill>
                <a:latin typeface="Lucida Sans Unicode"/>
                <a:cs typeface="Lucida Sans Unicode"/>
              </a:rPr>
              <a:t>mínima</a:t>
            </a:r>
            <a:r>
              <a:rPr sz="1667" kern="0" spc="220" dirty="0">
                <a:solidFill>
                  <a:sysClr val="windowText" lastClr="000000"/>
                </a:solidFill>
                <a:latin typeface="Lucida Sans Unicode"/>
                <a:cs typeface="Lucida Sans Unicode"/>
              </a:rPr>
              <a:t> </a:t>
            </a:r>
            <a:r>
              <a:rPr sz="1667" kern="0" spc="67" dirty="0">
                <a:solidFill>
                  <a:sysClr val="windowText" lastClr="000000"/>
                </a:solidFill>
                <a:latin typeface="Lucida Sans Unicode"/>
                <a:cs typeface="Lucida Sans Unicode"/>
              </a:rPr>
              <a:t>de</a:t>
            </a:r>
            <a:r>
              <a:rPr sz="1667" kern="0" spc="223" dirty="0">
                <a:solidFill>
                  <a:sysClr val="windowText" lastClr="000000"/>
                </a:solidFill>
                <a:latin typeface="Lucida Sans Unicode"/>
                <a:cs typeface="Lucida Sans Unicode"/>
              </a:rPr>
              <a:t> </a:t>
            </a:r>
            <a:r>
              <a:rPr sz="1667" kern="0" spc="76" dirty="0">
                <a:solidFill>
                  <a:sysClr val="windowText" lastClr="000000"/>
                </a:solidFill>
                <a:latin typeface="Lucida Sans Unicode"/>
                <a:cs typeface="Lucida Sans Unicode"/>
              </a:rPr>
              <a:t>riesgo.</a:t>
            </a:r>
            <a:endParaRPr sz="1667" kern="0">
              <a:solidFill>
                <a:sysClr val="windowText" lastClr="000000"/>
              </a:solidFill>
              <a:latin typeface="Lucida Sans Unicode"/>
              <a:cs typeface="Lucida Sans Unicode"/>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887177" y="2439312"/>
            <a:ext cx="10375019" cy="3504171"/>
          </a:xfrm>
          <a:prstGeom prst="rect">
            <a:avLst/>
          </a:prstGeom>
        </p:spPr>
      </p:pic>
      <p:pic>
        <p:nvPicPr>
          <p:cNvPr id="4" name="object 4"/>
          <p:cNvPicPr/>
          <p:nvPr/>
        </p:nvPicPr>
        <p:blipFill>
          <a:blip r:embed="rId3" cstate="print"/>
          <a:stretch>
            <a:fillRect/>
          </a:stretch>
        </p:blipFill>
        <p:spPr>
          <a:xfrm>
            <a:off x="633984" y="581152"/>
            <a:ext cx="6136639" cy="1018031"/>
          </a:xfrm>
          <a:prstGeom prst="rect">
            <a:avLst/>
          </a:prstGeom>
        </p:spPr>
      </p:pic>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257713"/>
            <a:chOff x="0" y="723664"/>
            <a:chExt cx="18288000" cy="9386570"/>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1549841" y="2289625"/>
              <a:ext cx="15192374" cy="7820024"/>
            </a:xfrm>
            <a:prstGeom prst="rect">
              <a:avLst/>
            </a:prstGeom>
          </p:spPr>
        </p:pic>
        <p:pic>
          <p:nvPicPr>
            <p:cNvPr id="5" name="object 5"/>
            <p:cNvPicPr/>
            <p:nvPr/>
          </p:nvPicPr>
          <p:blipFill>
            <a:blip r:embed="rId3" cstate="print"/>
            <a:stretch>
              <a:fillRect/>
            </a:stretch>
          </p:blipFill>
          <p:spPr>
            <a:xfrm>
              <a:off x="795527" y="886968"/>
              <a:ext cx="17178527" cy="1286255"/>
            </a:xfrm>
            <a:prstGeom prst="rect">
              <a:avLst/>
            </a:prstGeom>
          </p:spPr>
        </p:pic>
      </p:gr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368203"/>
            <a:chOff x="0" y="723663"/>
            <a:chExt cx="18288000" cy="9552305"/>
          </a:xfrm>
        </p:grpSpPr>
        <p:sp>
          <p:nvSpPr>
            <p:cNvPr id="3" name="object 3"/>
            <p:cNvSpPr/>
            <p:nvPr/>
          </p:nvSpPr>
          <p:spPr>
            <a:xfrm>
              <a:off x="0" y="723663"/>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097977" y="2504537"/>
              <a:ext cx="9515474" cy="7770839"/>
            </a:xfrm>
            <a:prstGeom prst="rect">
              <a:avLst/>
            </a:prstGeom>
          </p:spPr>
        </p:pic>
        <p:pic>
          <p:nvPicPr>
            <p:cNvPr id="5" name="object 5"/>
            <p:cNvPicPr/>
            <p:nvPr/>
          </p:nvPicPr>
          <p:blipFill>
            <a:blip r:embed="rId3" cstate="print"/>
            <a:stretch>
              <a:fillRect/>
            </a:stretch>
          </p:blipFill>
          <p:spPr>
            <a:xfrm>
              <a:off x="265175" y="886967"/>
              <a:ext cx="7138415" cy="1286255"/>
            </a:xfrm>
            <a:prstGeom prst="rect">
              <a:avLst/>
            </a:prstGeom>
          </p:spPr>
        </p:pic>
      </p:gr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375400"/>
            <a:chOff x="0" y="723664"/>
            <a:chExt cx="18288000" cy="9563100"/>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225213" y="2504538"/>
              <a:ext cx="9783163" cy="7781924"/>
            </a:xfrm>
            <a:prstGeom prst="rect">
              <a:avLst/>
            </a:prstGeom>
          </p:spPr>
        </p:pic>
        <p:pic>
          <p:nvPicPr>
            <p:cNvPr id="5" name="object 5"/>
            <p:cNvPicPr/>
            <p:nvPr/>
          </p:nvPicPr>
          <p:blipFill>
            <a:blip r:embed="rId3" cstate="print"/>
            <a:stretch>
              <a:fillRect/>
            </a:stretch>
          </p:blipFill>
          <p:spPr>
            <a:xfrm>
              <a:off x="265175" y="886968"/>
              <a:ext cx="7138415" cy="1286255"/>
            </a:xfrm>
            <a:prstGeom prst="rect">
              <a:avLst/>
            </a:prstGeom>
          </p:spPr>
        </p:pic>
      </p:gr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5"/>
            <a:ext cx="12192000" cy="6375823"/>
            <a:chOff x="0" y="723666"/>
            <a:chExt cx="18288000" cy="9563735"/>
          </a:xfrm>
        </p:grpSpPr>
        <p:sp>
          <p:nvSpPr>
            <p:cNvPr id="3" name="object 3"/>
            <p:cNvSpPr/>
            <p:nvPr/>
          </p:nvSpPr>
          <p:spPr>
            <a:xfrm>
              <a:off x="0" y="723666"/>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3637291" y="1964690"/>
              <a:ext cx="10429874" cy="8322309"/>
            </a:xfrm>
            <a:prstGeom prst="rect">
              <a:avLst/>
            </a:prstGeom>
          </p:spPr>
        </p:pic>
        <p:pic>
          <p:nvPicPr>
            <p:cNvPr id="5" name="object 5"/>
            <p:cNvPicPr/>
            <p:nvPr/>
          </p:nvPicPr>
          <p:blipFill>
            <a:blip r:embed="rId3" cstate="print"/>
            <a:stretch>
              <a:fillRect/>
            </a:stretch>
          </p:blipFill>
          <p:spPr>
            <a:xfrm>
              <a:off x="265175" y="886967"/>
              <a:ext cx="7138415" cy="1286255"/>
            </a:xfrm>
            <a:prstGeom prst="rect">
              <a:avLst/>
            </a:prstGeom>
          </p:spPr>
        </p:pic>
      </p:gr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199717"/>
            <a:chOff x="0" y="723664"/>
            <a:chExt cx="18288000" cy="929957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3872909" y="1964689"/>
              <a:ext cx="10544174" cy="8058149"/>
            </a:xfrm>
            <a:prstGeom prst="rect">
              <a:avLst/>
            </a:prstGeom>
          </p:spPr>
        </p:pic>
        <p:pic>
          <p:nvPicPr>
            <p:cNvPr id="5" name="object 5"/>
            <p:cNvPicPr/>
            <p:nvPr/>
          </p:nvPicPr>
          <p:blipFill>
            <a:blip r:embed="rId3" cstate="print"/>
            <a:stretch>
              <a:fillRect/>
            </a:stretch>
          </p:blipFill>
          <p:spPr>
            <a:xfrm>
              <a:off x="265175" y="886968"/>
              <a:ext cx="7138415" cy="1286255"/>
            </a:xfrm>
            <a:prstGeom prst="rect">
              <a:avLst/>
            </a:prstGeom>
          </p:spPr>
        </p:pic>
      </p:gr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235700"/>
            <a:chOff x="0" y="723664"/>
            <a:chExt cx="18288000" cy="9353550"/>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276924" y="2504539"/>
              <a:ext cx="8380780" cy="7572374"/>
            </a:xfrm>
            <a:prstGeom prst="rect">
              <a:avLst/>
            </a:prstGeom>
          </p:spPr>
        </p:pic>
        <p:pic>
          <p:nvPicPr>
            <p:cNvPr id="5" name="object 5"/>
            <p:cNvPicPr/>
            <p:nvPr/>
          </p:nvPicPr>
          <p:blipFill>
            <a:blip r:embed="rId3" cstate="print"/>
            <a:stretch>
              <a:fillRect/>
            </a:stretch>
          </p:blipFill>
          <p:spPr>
            <a:xfrm>
              <a:off x="9431073" y="4017789"/>
              <a:ext cx="8049808" cy="3531219"/>
            </a:xfrm>
            <a:prstGeom prst="rect">
              <a:avLst/>
            </a:prstGeom>
          </p:spPr>
        </p:pic>
        <p:pic>
          <p:nvPicPr>
            <p:cNvPr id="6" name="object 6"/>
            <p:cNvPicPr/>
            <p:nvPr/>
          </p:nvPicPr>
          <p:blipFill>
            <a:blip r:embed="rId4" cstate="print"/>
            <a:stretch>
              <a:fillRect/>
            </a:stretch>
          </p:blipFill>
          <p:spPr>
            <a:xfrm>
              <a:off x="265175" y="886968"/>
              <a:ext cx="7138415" cy="1286255"/>
            </a:xfrm>
            <a:prstGeom prst="rect">
              <a:avLst/>
            </a:prstGeom>
          </p:spPr>
        </p:pic>
      </p:gr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375823"/>
            <a:chOff x="0" y="723663"/>
            <a:chExt cx="18288000" cy="9563735"/>
          </a:xfrm>
        </p:grpSpPr>
        <p:sp>
          <p:nvSpPr>
            <p:cNvPr id="3" name="object 3"/>
            <p:cNvSpPr/>
            <p:nvPr/>
          </p:nvSpPr>
          <p:spPr>
            <a:xfrm>
              <a:off x="0" y="723663"/>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436653" y="2090678"/>
              <a:ext cx="9410699" cy="8196320"/>
            </a:xfrm>
            <a:prstGeom prst="rect">
              <a:avLst/>
            </a:prstGeom>
          </p:spPr>
        </p:pic>
        <p:pic>
          <p:nvPicPr>
            <p:cNvPr id="5" name="object 5"/>
            <p:cNvPicPr/>
            <p:nvPr/>
          </p:nvPicPr>
          <p:blipFill>
            <a:blip r:embed="rId3" cstate="print"/>
            <a:stretch>
              <a:fillRect/>
            </a:stretch>
          </p:blipFill>
          <p:spPr>
            <a:xfrm>
              <a:off x="265175" y="886967"/>
              <a:ext cx="7138415" cy="1286255"/>
            </a:xfrm>
            <a:prstGeom prst="rect">
              <a:avLst/>
            </a:prstGeom>
          </p:spPr>
        </p:pic>
      </p:gr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grpSp>
        <p:nvGrpSpPr>
          <p:cNvPr id="3" name="object 3"/>
          <p:cNvGrpSpPr/>
          <p:nvPr/>
        </p:nvGrpSpPr>
        <p:grpSpPr>
          <a:xfrm>
            <a:off x="349008" y="1727302"/>
            <a:ext cx="11648017" cy="5035127"/>
            <a:chOff x="523512" y="2590953"/>
            <a:chExt cx="17472025" cy="7552690"/>
          </a:xfrm>
        </p:grpSpPr>
        <p:pic>
          <p:nvPicPr>
            <p:cNvPr id="4" name="object 4"/>
            <p:cNvPicPr/>
            <p:nvPr/>
          </p:nvPicPr>
          <p:blipFill>
            <a:blip r:embed="rId2" cstate="print"/>
            <a:stretch>
              <a:fillRect/>
            </a:stretch>
          </p:blipFill>
          <p:spPr>
            <a:xfrm>
              <a:off x="523512" y="2590953"/>
              <a:ext cx="9867623" cy="7552634"/>
            </a:xfrm>
            <a:prstGeom prst="rect">
              <a:avLst/>
            </a:prstGeom>
          </p:spPr>
        </p:pic>
        <p:pic>
          <p:nvPicPr>
            <p:cNvPr id="5" name="object 5"/>
            <p:cNvPicPr/>
            <p:nvPr/>
          </p:nvPicPr>
          <p:blipFill>
            <a:blip r:embed="rId3" cstate="print"/>
            <a:stretch>
              <a:fillRect/>
            </a:stretch>
          </p:blipFill>
          <p:spPr>
            <a:xfrm>
              <a:off x="9384631" y="6136752"/>
              <a:ext cx="8610599" cy="2276474"/>
            </a:xfrm>
            <a:prstGeom prst="rect">
              <a:avLst/>
            </a:prstGeom>
          </p:spPr>
        </p:pic>
      </p:grpSp>
      <p:pic>
        <p:nvPicPr>
          <p:cNvPr id="6" name="object 6"/>
          <p:cNvPicPr/>
          <p:nvPr/>
        </p:nvPicPr>
        <p:blipFill>
          <a:blip r:embed="rId4" cstate="print"/>
          <a:stretch>
            <a:fillRect/>
          </a:stretch>
        </p:blipFill>
        <p:spPr>
          <a:xfrm>
            <a:off x="176784" y="591312"/>
            <a:ext cx="4758943" cy="857503"/>
          </a:xfrm>
          <a:prstGeom prst="rect">
            <a:avLst/>
          </a:prstGeom>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4"/>
            <a:ext cx="12192000" cy="6074410"/>
            <a:chOff x="0" y="723666"/>
            <a:chExt cx="18288000" cy="9111615"/>
          </a:xfrm>
        </p:grpSpPr>
        <p:sp>
          <p:nvSpPr>
            <p:cNvPr id="3" name="object 3"/>
            <p:cNvSpPr/>
            <p:nvPr/>
          </p:nvSpPr>
          <p:spPr>
            <a:xfrm>
              <a:off x="0" y="723666"/>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246613" y="2300701"/>
              <a:ext cx="10534649" cy="7534274"/>
            </a:xfrm>
            <a:prstGeom prst="rect">
              <a:avLst/>
            </a:prstGeom>
          </p:spPr>
        </p:pic>
        <p:pic>
          <p:nvPicPr>
            <p:cNvPr id="5" name="object 5"/>
            <p:cNvPicPr/>
            <p:nvPr/>
          </p:nvPicPr>
          <p:blipFill>
            <a:blip r:embed="rId3" cstate="print"/>
            <a:stretch>
              <a:fillRect/>
            </a:stretch>
          </p:blipFill>
          <p:spPr>
            <a:xfrm>
              <a:off x="10869259" y="4025453"/>
              <a:ext cx="7395806" cy="2047874"/>
            </a:xfrm>
            <a:prstGeom prst="rect">
              <a:avLst/>
            </a:prstGeom>
          </p:spPr>
        </p:pic>
        <p:pic>
          <p:nvPicPr>
            <p:cNvPr id="6" name="object 6"/>
            <p:cNvPicPr/>
            <p:nvPr/>
          </p:nvPicPr>
          <p:blipFill>
            <a:blip r:embed="rId4" cstate="print"/>
            <a:stretch>
              <a:fillRect/>
            </a:stretch>
          </p:blipFill>
          <p:spPr>
            <a:xfrm>
              <a:off x="265175" y="886967"/>
              <a:ext cx="7138415" cy="1286255"/>
            </a:xfrm>
            <a:prstGeom prst="rect">
              <a:avLst/>
            </a:prstGeom>
          </p:spPr>
        </p:pic>
      </p:gr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128173"/>
            <a:chOff x="0" y="723664"/>
            <a:chExt cx="18288000" cy="9192260"/>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8713609" y="1028700"/>
              <a:ext cx="8543924" cy="8886824"/>
            </a:xfrm>
            <a:prstGeom prst="rect">
              <a:avLst/>
            </a:prstGeom>
          </p:spPr>
        </p:pic>
        <p:pic>
          <p:nvPicPr>
            <p:cNvPr id="5" name="object 5"/>
            <p:cNvPicPr/>
            <p:nvPr/>
          </p:nvPicPr>
          <p:blipFill>
            <a:blip r:embed="rId3" cstate="print"/>
            <a:stretch>
              <a:fillRect/>
            </a:stretch>
          </p:blipFill>
          <p:spPr>
            <a:xfrm>
              <a:off x="265175" y="886968"/>
              <a:ext cx="7138415" cy="1286255"/>
            </a:xfrm>
            <a:prstGeom prst="rect">
              <a:avLst/>
            </a:prstGeom>
          </p:spPr>
        </p:pic>
      </p:gr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891445" y="2595899"/>
            <a:ext cx="10398489" cy="3684568"/>
          </a:xfrm>
          <a:prstGeom prst="rect">
            <a:avLst/>
          </a:prstGeom>
        </p:spPr>
      </p:pic>
      <p:pic>
        <p:nvPicPr>
          <p:cNvPr id="4" name="object 4"/>
          <p:cNvPicPr/>
          <p:nvPr/>
        </p:nvPicPr>
        <p:blipFill>
          <a:blip r:embed="rId3" cstate="print"/>
          <a:stretch>
            <a:fillRect/>
          </a:stretch>
        </p:blipFill>
        <p:spPr>
          <a:xfrm>
            <a:off x="176784" y="591312"/>
            <a:ext cx="7158735" cy="857503"/>
          </a:xfrm>
          <a:prstGeom prst="rect">
            <a:avLst/>
          </a:prstGeom>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sp>
        <p:nvSpPr>
          <p:cNvPr id="3" name="object 3"/>
          <p:cNvSpPr/>
          <p:nvPr/>
        </p:nvSpPr>
        <p:spPr>
          <a:xfrm>
            <a:off x="976086" y="3750959"/>
            <a:ext cx="4822613" cy="948267"/>
          </a:xfrm>
          <a:custGeom>
            <a:avLst/>
            <a:gdLst/>
            <a:ahLst/>
            <a:cxnLst/>
            <a:rect l="l" t="t" r="r" b="b"/>
            <a:pathLst>
              <a:path w="7233920" h="1422400">
                <a:moveTo>
                  <a:pt x="7233341" y="1422286"/>
                </a:moveTo>
                <a:lnTo>
                  <a:pt x="0" y="1422286"/>
                </a:lnTo>
                <a:lnTo>
                  <a:pt x="0" y="0"/>
                </a:lnTo>
                <a:lnTo>
                  <a:pt x="7233341" y="0"/>
                </a:lnTo>
                <a:lnTo>
                  <a:pt x="7233341" y="1422286"/>
                </a:lnTo>
                <a:close/>
              </a:path>
            </a:pathLst>
          </a:custGeom>
          <a:solidFill>
            <a:srgbClr val="292E33"/>
          </a:solidFill>
        </p:spPr>
        <p:txBody>
          <a:bodyPr wrap="square" lIns="0" tIns="0" rIns="0" bIns="0" rtlCol="0"/>
          <a:lstStyle/>
          <a:p>
            <a:pPr defTabSz="609630"/>
            <a:endParaRPr sz="1200" kern="0">
              <a:solidFill>
                <a:sysClr val="windowText" lastClr="000000"/>
              </a:solidFill>
            </a:endParaRPr>
          </a:p>
        </p:txBody>
      </p:sp>
      <p:sp>
        <p:nvSpPr>
          <p:cNvPr id="4" name="object 4"/>
          <p:cNvSpPr txBox="1"/>
          <p:nvPr/>
        </p:nvSpPr>
        <p:spPr>
          <a:xfrm>
            <a:off x="3027201" y="3767957"/>
            <a:ext cx="642196" cy="408659"/>
          </a:xfrm>
          <a:prstGeom prst="rect">
            <a:avLst/>
          </a:prstGeom>
        </p:spPr>
        <p:txBody>
          <a:bodyPr vert="horz" wrap="square" lIns="0" tIns="8467" rIns="0" bIns="0" rtlCol="0">
            <a:spAutoFit/>
          </a:bodyPr>
          <a:lstStyle/>
          <a:p>
            <a:pPr marL="8467" defTabSz="609630">
              <a:spcBef>
                <a:spcPts val="67"/>
              </a:spcBef>
            </a:pPr>
            <a:r>
              <a:rPr sz="2600" kern="0" spc="-17" dirty="0">
                <a:solidFill>
                  <a:srgbClr val="FFFFFF"/>
                </a:solidFill>
                <a:latin typeface="Roboto"/>
                <a:cs typeface="Roboto"/>
              </a:rPr>
              <a:t>SUA</a:t>
            </a:r>
            <a:endParaRPr sz="2600" kern="0">
              <a:solidFill>
                <a:sysClr val="windowText" lastClr="000000"/>
              </a:solidFill>
              <a:latin typeface="Roboto"/>
              <a:cs typeface="Roboto"/>
            </a:endParaRPr>
          </a:p>
        </p:txBody>
      </p:sp>
      <p:pic>
        <p:nvPicPr>
          <p:cNvPr id="5" name="object 5"/>
          <p:cNvPicPr/>
          <p:nvPr/>
        </p:nvPicPr>
        <p:blipFill>
          <a:blip r:embed="rId2" cstate="print"/>
          <a:stretch>
            <a:fillRect/>
          </a:stretch>
        </p:blipFill>
        <p:spPr>
          <a:xfrm>
            <a:off x="6985679" y="1"/>
            <a:ext cx="5206321" cy="6857999"/>
          </a:xfrm>
          <a:prstGeom prst="rect">
            <a:avLst/>
          </a:prstGeom>
        </p:spPr>
      </p:pic>
      <p:pic>
        <p:nvPicPr>
          <p:cNvPr id="6" name="object 6"/>
          <p:cNvPicPr/>
          <p:nvPr/>
        </p:nvPicPr>
        <p:blipFill>
          <a:blip r:embed="rId3" cstate="print"/>
          <a:stretch>
            <a:fillRect/>
          </a:stretch>
        </p:blipFill>
        <p:spPr>
          <a:xfrm>
            <a:off x="800608" y="552704"/>
            <a:ext cx="6154927" cy="2241295"/>
          </a:xfrm>
          <a:prstGeom prst="rect">
            <a:avLst/>
          </a:prstGeom>
        </p:spPr>
      </p:pic>
      <p:sp>
        <p:nvSpPr>
          <p:cNvPr id="7" name="object 7"/>
          <p:cNvSpPr/>
          <p:nvPr/>
        </p:nvSpPr>
        <p:spPr>
          <a:xfrm>
            <a:off x="669925" y="685800"/>
            <a:ext cx="0" cy="5486400"/>
          </a:xfrm>
          <a:custGeom>
            <a:avLst/>
            <a:gdLst/>
            <a:ahLst/>
            <a:cxnLst/>
            <a:rect l="l" t="t" r="r" b="b"/>
            <a:pathLst>
              <a:path h="8229600">
                <a:moveTo>
                  <a:pt x="0" y="8229599"/>
                </a:moveTo>
                <a:lnTo>
                  <a:pt x="0" y="0"/>
                </a:lnTo>
              </a:path>
            </a:pathLst>
          </a:custGeom>
          <a:ln w="47624">
            <a:solidFill>
              <a:srgbClr val="FFFFFF"/>
            </a:solidFill>
          </a:ln>
        </p:spPr>
        <p:txBody>
          <a:bodyPr wrap="square" lIns="0" tIns="0" rIns="0" bIns="0" rtlCol="0"/>
          <a:lstStyle/>
          <a:p>
            <a:pPr defTabSz="609630"/>
            <a:endParaRPr sz="1200" kern="0">
              <a:solidFill>
                <a:sysClr val="windowText" lastClr="000000"/>
              </a:solidFill>
            </a:endParaRP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 y="482443"/>
            <a:ext cx="12191999" cy="5886450"/>
          </a:xfrm>
          <a:prstGeom prst="rect">
            <a:avLst/>
          </a:prstGeom>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70477" y="290150"/>
            <a:ext cx="10210799" cy="6260431"/>
          </a:xfrm>
          <a:prstGeom prst="rect">
            <a:avLst/>
          </a:prstGeom>
        </p:spPr>
      </p:pic>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83222" y="514605"/>
            <a:ext cx="11224485" cy="5610970"/>
          </a:xfrm>
          <a:prstGeom prst="rect">
            <a:avLst/>
          </a:prstGeom>
        </p:spPr>
      </p:pic>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88910" y="169224"/>
            <a:ext cx="9016999" cy="6469026"/>
          </a:xfrm>
          <a:prstGeom prst="rect">
            <a:avLst/>
          </a:prstGeom>
        </p:spPr>
      </p:pic>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74398" y="159910"/>
            <a:ext cx="9804399" cy="6445434"/>
          </a:xfrm>
          <a:prstGeom prst="rect">
            <a:avLst/>
          </a:prstGeom>
        </p:spPr>
      </p:pic>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37549" y="147917"/>
            <a:ext cx="10115549" cy="6710083"/>
          </a:xfrm>
          <a:prstGeom prst="rect">
            <a:avLst/>
          </a:prstGeom>
        </p:spPr>
      </p:pic>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17080" y="393453"/>
            <a:ext cx="11360149" cy="5978929"/>
          </a:xfrm>
          <a:prstGeom prst="rect">
            <a:avLst/>
          </a:prstGeom>
        </p:spPr>
      </p:pic>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68503" y="533390"/>
            <a:ext cx="11402201" cy="5298846"/>
          </a:xfrm>
          <a:prstGeom prst="rect">
            <a:avLst/>
          </a:prstGeom>
        </p:spPr>
      </p:pic>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63157" y="2"/>
            <a:ext cx="10988463" cy="6518063"/>
            <a:chOff x="544736" y="2"/>
            <a:chExt cx="16482694" cy="9777095"/>
          </a:xfrm>
        </p:grpSpPr>
        <p:pic>
          <p:nvPicPr>
            <p:cNvPr id="3" name="object 3"/>
            <p:cNvPicPr/>
            <p:nvPr/>
          </p:nvPicPr>
          <p:blipFill>
            <a:blip r:embed="rId2" cstate="print"/>
            <a:stretch>
              <a:fillRect/>
            </a:stretch>
          </p:blipFill>
          <p:spPr>
            <a:xfrm>
              <a:off x="1028699" y="433322"/>
              <a:ext cx="15998134" cy="9343429"/>
            </a:xfrm>
            <a:prstGeom prst="rect">
              <a:avLst/>
            </a:prstGeom>
          </p:spPr>
        </p:pic>
        <p:sp>
          <p:nvSpPr>
            <p:cNvPr id="4" name="object 4"/>
            <p:cNvSpPr/>
            <p:nvPr/>
          </p:nvSpPr>
          <p:spPr>
            <a:xfrm>
              <a:off x="544736" y="2"/>
              <a:ext cx="6172200" cy="1769745"/>
            </a:xfrm>
            <a:custGeom>
              <a:avLst/>
              <a:gdLst/>
              <a:ahLst/>
              <a:cxnLst/>
              <a:rect l="l" t="t" r="r" b="b"/>
              <a:pathLst>
                <a:path w="6172200" h="1769745">
                  <a:moveTo>
                    <a:pt x="6172199" y="1769593"/>
                  </a:moveTo>
                  <a:lnTo>
                    <a:pt x="0" y="1769593"/>
                  </a:lnTo>
                  <a:lnTo>
                    <a:pt x="0" y="0"/>
                  </a:lnTo>
                  <a:lnTo>
                    <a:pt x="6172199" y="0"/>
                  </a:lnTo>
                  <a:lnTo>
                    <a:pt x="6172199" y="1769593"/>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gr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84598" y="410839"/>
            <a:ext cx="11653065" cy="5821232"/>
          </a:xfrm>
          <a:prstGeom prst="rect">
            <a:avLst/>
          </a:prstGeom>
        </p:spPr>
      </p:pic>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6254750"/>
            <a:chOff x="0" y="723664"/>
            <a:chExt cx="18288000" cy="938212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4107976" y="2323609"/>
              <a:ext cx="10553698" cy="7781924"/>
            </a:xfrm>
            <a:prstGeom prst="rect">
              <a:avLst/>
            </a:prstGeom>
          </p:spPr>
        </p:pic>
        <p:pic>
          <p:nvPicPr>
            <p:cNvPr id="5" name="object 5"/>
            <p:cNvPicPr/>
            <p:nvPr/>
          </p:nvPicPr>
          <p:blipFill>
            <a:blip r:embed="rId3" cstate="print"/>
            <a:stretch>
              <a:fillRect/>
            </a:stretch>
          </p:blipFill>
          <p:spPr>
            <a:xfrm>
              <a:off x="432815" y="792480"/>
              <a:ext cx="16032479" cy="1661159"/>
            </a:xfrm>
            <a:prstGeom prst="rect">
              <a:avLst/>
            </a:prstGeom>
          </p:spPr>
        </p:pic>
      </p:gr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774680" y="328282"/>
            <a:ext cx="8642349" cy="6203949"/>
          </a:xfrm>
          <a:prstGeom prst="rect">
            <a:avLst/>
          </a:prstGeom>
        </p:spPr>
      </p:pic>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610001" y="211002"/>
            <a:ext cx="8972549" cy="6388359"/>
          </a:xfrm>
          <a:prstGeom prst="rect">
            <a:avLst/>
          </a:prstGeom>
        </p:spPr>
      </p:pic>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92176"/>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487952" y="1674617"/>
            <a:ext cx="11202628" cy="4195999"/>
          </a:xfrm>
          <a:prstGeom prst="rect">
            <a:avLst/>
          </a:prstGeom>
        </p:spPr>
      </p:pic>
      <p:pic>
        <p:nvPicPr>
          <p:cNvPr id="4" name="object 4"/>
          <p:cNvPicPr/>
          <p:nvPr/>
        </p:nvPicPr>
        <p:blipFill>
          <a:blip r:embed="rId3" cstate="print"/>
          <a:stretch>
            <a:fillRect/>
          </a:stretch>
        </p:blipFill>
        <p:spPr>
          <a:xfrm>
            <a:off x="144272" y="178817"/>
            <a:ext cx="11661647" cy="1018031"/>
          </a:xfrm>
          <a:prstGeom prst="rect">
            <a:avLst/>
          </a:prstGeom>
        </p:spPr>
      </p:pic>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92176"/>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748059" y="1311672"/>
            <a:ext cx="10661649" cy="5267057"/>
          </a:xfrm>
          <a:prstGeom prst="rect">
            <a:avLst/>
          </a:prstGeom>
        </p:spPr>
      </p:pic>
      <p:pic>
        <p:nvPicPr>
          <p:cNvPr id="4" name="object 4"/>
          <p:cNvPicPr/>
          <p:nvPr/>
        </p:nvPicPr>
        <p:blipFill>
          <a:blip r:embed="rId3" cstate="print"/>
          <a:stretch>
            <a:fillRect/>
          </a:stretch>
        </p:blipFill>
        <p:spPr>
          <a:xfrm>
            <a:off x="144272" y="178817"/>
            <a:ext cx="11661647" cy="1018031"/>
          </a:xfrm>
          <a:prstGeom prst="rect">
            <a:avLst/>
          </a:prstGeom>
        </p:spPr>
      </p:pic>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92177"/>
            <a:ext cx="12192000" cy="6650143"/>
            <a:chOff x="0" y="138264"/>
            <a:chExt cx="18288000" cy="9975215"/>
          </a:xfrm>
        </p:grpSpPr>
        <p:sp>
          <p:nvSpPr>
            <p:cNvPr id="3" name="object 3"/>
            <p:cNvSpPr/>
            <p:nvPr/>
          </p:nvSpPr>
          <p:spPr>
            <a:xfrm>
              <a:off x="0" y="1382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2151249" y="1919137"/>
              <a:ext cx="14516099" cy="8194255"/>
            </a:xfrm>
            <a:prstGeom prst="rect">
              <a:avLst/>
            </a:prstGeom>
          </p:spPr>
        </p:pic>
        <p:pic>
          <p:nvPicPr>
            <p:cNvPr id="5" name="object 5"/>
            <p:cNvPicPr/>
            <p:nvPr/>
          </p:nvPicPr>
          <p:blipFill>
            <a:blip r:embed="rId3" cstate="print"/>
            <a:stretch>
              <a:fillRect/>
            </a:stretch>
          </p:blipFill>
          <p:spPr>
            <a:xfrm>
              <a:off x="216407" y="268224"/>
              <a:ext cx="17492471" cy="1527047"/>
            </a:xfrm>
            <a:prstGeom prst="rect">
              <a:avLst/>
            </a:prstGeom>
          </p:spPr>
        </p:pic>
      </p:gr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92177"/>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975034" y="1346737"/>
            <a:ext cx="10289717" cy="5192661"/>
          </a:xfrm>
          <a:prstGeom prst="rect">
            <a:avLst/>
          </a:prstGeom>
        </p:spPr>
      </p:pic>
      <p:pic>
        <p:nvPicPr>
          <p:cNvPr id="4" name="object 4"/>
          <p:cNvPicPr/>
          <p:nvPr/>
        </p:nvPicPr>
        <p:blipFill>
          <a:blip r:embed="rId3" cstate="print"/>
          <a:stretch>
            <a:fillRect/>
          </a:stretch>
        </p:blipFill>
        <p:spPr>
          <a:xfrm>
            <a:off x="144272" y="178817"/>
            <a:ext cx="11661647" cy="1018031"/>
          </a:xfrm>
          <a:prstGeom prst="rect">
            <a:avLst/>
          </a:prstGeom>
        </p:spPr>
      </p:pic>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92176"/>
            <a:ext cx="12192000" cy="6584527"/>
            <a:chOff x="0" y="138264"/>
            <a:chExt cx="18288000" cy="9876790"/>
          </a:xfrm>
        </p:grpSpPr>
        <p:sp>
          <p:nvSpPr>
            <p:cNvPr id="3" name="object 3"/>
            <p:cNvSpPr/>
            <p:nvPr/>
          </p:nvSpPr>
          <p:spPr>
            <a:xfrm>
              <a:off x="0" y="1382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2821462" y="1919135"/>
              <a:ext cx="12592049" cy="8095868"/>
            </a:xfrm>
            <a:prstGeom prst="rect">
              <a:avLst/>
            </a:prstGeom>
          </p:spPr>
        </p:pic>
        <p:pic>
          <p:nvPicPr>
            <p:cNvPr id="5" name="object 5"/>
            <p:cNvPicPr/>
            <p:nvPr/>
          </p:nvPicPr>
          <p:blipFill>
            <a:blip r:embed="rId3" cstate="print"/>
            <a:stretch>
              <a:fillRect/>
            </a:stretch>
          </p:blipFill>
          <p:spPr>
            <a:xfrm>
              <a:off x="216407" y="268224"/>
              <a:ext cx="17492471" cy="1527047"/>
            </a:xfrm>
            <a:prstGeom prst="rect">
              <a:avLst/>
            </a:prstGeom>
          </p:spPr>
        </p:pic>
      </p:gr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92176"/>
            <a:ext cx="12192000" cy="6701367"/>
            <a:chOff x="0" y="138264"/>
            <a:chExt cx="18288000" cy="10052050"/>
          </a:xfrm>
        </p:grpSpPr>
        <p:sp>
          <p:nvSpPr>
            <p:cNvPr id="3" name="object 3"/>
            <p:cNvSpPr/>
            <p:nvPr/>
          </p:nvSpPr>
          <p:spPr>
            <a:xfrm>
              <a:off x="0" y="1382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1893218" y="1919141"/>
              <a:ext cx="14535149" cy="8270745"/>
            </a:xfrm>
            <a:prstGeom prst="rect">
              <a:avLst/>
            </a:prstGeom>
          </p:spPr>
        </p:pic>
        <p:pic>
          <p:nvPicPr>
            <p:cNvPr id="5" name="object 5"/>
            <p:cNvPicPr/>
            <p:nvPr/>
          </p:nvPicPr>
          <p:blipFill>
            <a:blip r:embed="rId3" cstate="print"/>
            <a:stretch>
              <a:fillRect/>
            </a:stretch>
          </p:blipFill>
          <p:spPr>
            <a:xfrm>
              <a:off x="216407" y="268224"/>
              <a:ext cx="17492471" cy="1527047"/>
            </a:xfrm>
            <a:prstGeom prst="rect">
              <a:avLst/>
            </a:prstGeom>
          </p:spPr>
        </p:pic>
      </p:gr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92176"/>
            <a:ext cx="12192000" cy="6766137"/>
            <a:chOff x="0" y="138263"/>
            <a:chExt cx="18288000" cy="10149205"/>
          </a:xfrm>
        </p:grpSpPr>
        <p:sp>
          <p:nvSpPr>
            <p:cNvPr id="3" name="object 3"/>
            <p:cNvSpPr/>
            <p:nvPr/>
          </p:nvSpPr>
          <p:spPr>
            <a:xfrm>
              <a:off x="0" y="138263"/>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3626838" y="1524099"/>
              <a:ext cx="11029949" cy="8762899"/>
            </a:xfrm>
            <a:prstGeom prst="rect">
              <a:avLst/>
            </a:prstGeom>
          </p:spPr>
        </p:pic>
        <p:pic>
          <p:nvPicPr>
            <p:cNvPr id="5" name="object 5"/>
            <p:cNvPicPr/>
            <p:nvPr/>
          </p:nvPicPr>
          <p:blipFill>
            <a:blip r:embed="rId3" cstate="print"/>
            <a:stretch>
              <a:fillRect/>
            </a:stretch>
          </p:blipFill>
          <p:spPr>
            <a:xfrm>
              <a:off x="216407" y="268224"/>
              <a:ext cx="17492471" cy="1527047"/>
            </a:xfrm>
            <a:prstGeom prst="rect">
              <a:avLst/>
            </a:prstGeom>
          </p:spPr>
        </p:pic>
      </p:gr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92176"/>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2895228" y="1386294"/>
            <a:ext cx="6495154" cy="5290028"/>
          </a:xfrm>
          <a:prstGeom prst="rect">
            <a:avLst/>
          </a:prstGeom>
        </p:spPr>
      </p:pic>
      <p:pic>
        <p:nvPicPr>
          <p:cNvPr id="4" name="object 4"/>
          <p:cNvPicPr/>
          <p:nvPr/>
        </p:nvPicPr>
        <p:blipFill>
          <a:blip r:embed="rId3" cstate="print"/>
          <a:stretch>
            <a:fillRect/>
          </a:stretch>
        </p:blipFill>
        <p:spPr>
          <a:xfrm>
            <a:off x="144272" y="178817"/>
            <a:ext cx="8416543" cy="1018031"/>
          </a:xfrm>
          <a:prstGeom prst="rect">
            <a:avLst/>
          </a:prstGeom>
        </p:spPr>
      </p:pic>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08807" y="569922"/>
            <a:ext cx="11303951" cy="4360545"/>
          </a:xfrm>
          <a:prstGeom prst="rect">
            <a:avLst/>
          </a:prstGeom>
        </p:spPr>
      </p:pic>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78205" y="649617"/>
            <a:ext cx="11235316" cy="5345503"/>
          </a:xfrm>
          <a:prstGeom prst="rect">
            <a:avLst/>
          </a:prstGeom>
        </p:spPr>
      </p:pic>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482443"/>
            <a:ext cx="12192000" cy="1187450"/>
            <a:chOff x="0" y="723664"/>
            <a:chExt cx="18288000" cy="1781175"/>
          </a:xfrm>
        </p:grpSpPr>
        <p:sp>
          <p:nvSpPr>
            <p:cNvPr id="3" name="object 3"/>
            <p:cNvSpPr/>
            <p:nvPr/>
          </p:nvSpPr>
          <p:spPr>
            <a:xfrm>
              <a:off x="0" y="723664"/>
              <a:ext cx="18288000" cy="1781175"/>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521207" y="871728"/>
              <a:ext cx="16779239" cy="1527047"/>
            </a:xfrm>
            <a:prstGeom prst="rect">
              <a:avLst/>
            </a:prstGeom>
          </p:spPr>
        </p:pic>
      </p:grpSp>
      <p:sp>
        <p:nvSpPr>
          <p:cNvPr id="5" name="object 5"/>
          <p:cNvSpPr txBox="1"/>
          <p:nvPr/>
        </p:nvSpPr>
        <p:spPr>
          <a:xfrm>
            <a:off x="252702" y="1826513"/>
            <a:ext cx="10647257" cy="3314134"/>
          </a:xfrm>
          <a:prstGeom prst="rect">
            <a:avLst/>
          </a:prstGeom>
        </p:spPr>
        <p:txBody>
          <a:bodyPr vert="horz" wrap="square" lIns="0" tIns="38946" rIns="0" bIns="0" rtlCol="0">
            <a:spAutoFit/>
          </a:bodyPr>
          <a:lstStyle/>
          <a:p>
            <a:pPr marL="8467" defTabSz="609630">
              <a:spcBef>
                <a:spcPts val="306"/>
              </a:spcBef>
            </a:pPr>
            <a:r>
              <a:rPr sz="1467" kern="0" dirty="0">
                <a:solidFill>
                  <a:sysClr val="windowText" lastClr="000000"/>
                </a:solidFill>
                <a:latin typeface="Arial Black"/>
                <a:cs typeface="Arial Black"/>
              </a:rPr>
              <a:t>Cédula</a:t>
            </a:r>
            <a:r>
              <a:rPr sz="1467" kern="0" spc="177" dirty="0">
                <a:solidFill>
                  <a:sysClr val="windowText" lastClr="000000"/>
                </a:solidFill>
                <a:latin typeface="Arial Black"/>
                <a:cs typeface="Arial Black"/>
              </a:rPr>
              <a:t> </a:t>
            </a:r>
            <a:r>
              <a:rPr sz="1467" kern="0" spc="63" dirty="0">
                <a:solidFill>
                  <a:sysClr val="windowText" lastClr="000000"/>
                </a:solidFill>
                <a:latin typeface="Arial Black"/>
                <a:cs typeface="Arial Black"/>
              </a:rPr>
              <a:t>emitida</a:t>
            </a:r>
            <a:r>
              <a:rPr sz="1467" kern="0" spc="177" dirty="0">
                <a:solidFill>
                  <a:sysClr val="windowText" lastClr="000000"/>
                </a:solidFill>
                <a:latin typeface="Arial Black"/>
                <a:cs typeface="Arial Black"/>
              </a:rPr>
              <a:t> </a:t>
            </a:r>
            <a:r>
              <a:rPr sz="1467" kern="0" spc="60" dirty="0">
                <a:solidFill>
                  <a:sysClr val="windowText" lastClr="000000"/>
                </a:solidFill>
                <a:latin typeface="Arial Black"/>
                <a:cs typeface="Arial Black"/>
              </a:rPr>
              <a:t>por</a:t>
            </a:r>
            <a:r>
              <a:rPr sz="1467" kern="0" spc="177" dirty="0">
                <a:solidFill>
                  <a:sysClr val="windowText" lastClr="000000"/>
                </a:solidFill>
                <a:latin typeface="Arial Black"/>
                <a:cs typeface="Arial Black"/>
              </a:rPr>
              <a:t> </a:t>
            </a:r>
            <a:r>
              <a:rPr sz="1467" kern="0" dirty="0">
                <a:solidFill>
                  <a:sysClr val="windowText" lastClr="000000"/>
                </a:solidFill>
                <a:latin typeface="Arial Black"/>
                <a:cs typeface="Arial Black"/>
              </a:rPr>
              <a:t>el</a:t>
            </a:r>
            <a:r>
              <a:rPr sz="1467" kern="0" spc="177" dirty="0">
                <a:solidFill>
                  <a:sysClr val="windowText" lastClr="000000"/>
                </a:solidFill>
                <a:latin typeface="Arial Black"/>
                <a:cs typeface="Arial Black"/>
              </a:rPr>
              <a:t> </a:t>
            </a:r>
            <a:r>
              <a:rPr sz="1467" kern="0" dirty="0">
                <a:solidFill>
                  <a:sysClr val="windowText" lastClr="000000"/>
                </a:solidFill>
                <a:latin typeface="Arial Black"/>
                <a:cs typeface="Arial Black"/>
              </a:rPr>
              <a:t>IMSS</a:t>
            </a:r>
            <a:r>
              <a:rPr sz="1467" kern="0" spc="177" dirty="0">
                <a:solidFill>
                  <a:sysClr val="windowText" lastClr="000000"/>
                </a:solidFill>
                <a:latin typeface="Arial Black"/>
                <a:cs typeface="Arial Black"/>
              </a:rPr>
              <a:t> </a:t>
            </a:r>
            <a:r>
              <a:rPr sz="1467" kern="0" spc="-80" dirty="0">
                <a:solidFill>
                  <a:sysClr val="windowText" lastClr="000000"/>
                </a:solidFill>
                <a:latin typeface="Arial Black"/>
                <a:cs typeface="Arial Black"/>
              </a:rPr>
              <a:t>(</a:t>
            </a:r>
            <a:r>
              <a:rPr sz="1467" kern="0" spc="-347" dirty="0">
                <a:solidFill>
                  <a:sysClr val="windowText" lastClr="000000"/>
                </a:solidFill>
                <a:latin typeface="Arial Black"/>
                <a:cs typeface="Arial Black"/>
              </a:rPr>
              <a:t> </a:t>
            </a:r>
            <a:r>
              <a:rPr sz="1467" kern="0" spc="-7" dirty="0">
                <a:solidFill>
                  <a:sysClr val="windowText" lastClr="000000"/>
                </a:solidFill>
                <a:latin typeface="Arial Black"/>
                <a:cs typeface="Arial Black"/>
              </a:rPr>
              <a:t>SIPARE)</a:t>
            </a:r>
            <a:endParaRPr sz="1467" kern="0">
              <a:solidFill>
                <a:sysClr val="windowText" lastClr="000000"/>
              </a:solidFill>
              <a:latin typeface="Arial Black"/>
              <a:cs typeface="Arial Black"/>
            </a:endParaRPr>
          </a:p>
          <a:p>
            <a:pPr marL="8467" defTabSz="609630">
              <a:spcBef>
                <a:spcPts val="240"/>
              </a:spcBef>
              <a:tabLst>
                <a:tab pos="806067" algn="l"/>
                <a:tab pos="1959285" algn="l"/>
                <a:tab pos="2496098" algn="l"/>
                <a:tab pos="3488441" algn="l"/>
                <a:tab pos="3942700" algn="l"/>
                <a:tab pos="4272494" algn="l"/>
                <a:tab pos="5357974" algn="l"/>
                <a:tab pos="6003167" algn="l"/>
                <a:tab pos="7630542" algn="l"/>
                <a:tab pos="7818934" algn="l"/>
                <a:tab pos="8072947" algn="l"/>
                <a:tab pos="8821437" algn="l"/>
              </a:tabLst>
            </a:pPr>
            <a:r>
              <a:rPr sz="1467" kern="0" spc="169" dirty="0">
                <a:solidFill>
                  <a:sysClr val="windowText" lastClr="000000"/>
                </a:solidFill>
                <a:latin typeface="Trebuchet MS"/>
                <a:cs typeface="Trebuchet MS"/>
              </a:rPr>
              <a:t>Opción</a:t>
            </a:r>
            <a:r>
              <a:rPr sz="1467" kern="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disponible</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para</a:t>
            </a:r>
            <a:r>
              <a:rPr sz="1467" kern="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patrones</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que</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no</a:t>
            </a:r>
            <a:r>
              <a:rPr sz="1467" kern="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requieran</a:t>
            </a:r>
            <a:r>
              <a:rPr sz="1467" kern="0" dirty="0">
                <a:solidFill>
                  <a:sysClr val="windowText" lastClr="000000"/>
                </a:solidFill>
                <a:latin typeface="Trebuchet MS"/>
                <a:cs typeface="Trebuchet MS"/>
              </a:rPr>
              <a:t>	</a:t>
            </a:r>
            <a:r>
              <a:rPr sz="1467" kern="0" spc="136" dirty="0">
                <a:solidFill>
                  <a:sysClr val="windowText" lastClr="000000"/>
                </a:solidFill>
                <a:latin typeface="Trebuchet MS"/>
                <a:cs typeface="Trebuchet MS"/>
              </a:rPr>
              <a:t>hacer</a:t>
            </a:r>
            <a:r>
              <a:rPr sz="1467" kern="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modificaciones</a:t>
            </a:r>
            <a:r>
              <a:rPr sz="1467" kern="0" dirty="0">
                <a:solidFill>
                  <a:sysClr val="windowText" lastClr="000000"/>
                </a:solidFill>
                <a:latin typeface="Trebuchet MS"/>
                <a:cs typeface="Trebuchet MS"/>
              </a:rPr>
              <a:t>	</a:t>
            </a:r>
            <a:r>
              <a:rPr sz="1467" kern="0" spc="10" dirty="0">
                <a:solidFill>
                  <a:sysClr val="windowText" lastClr="000000"/>
                </a:solidFill>
                <a:latin typeface="Trebuchet MS"/>
                <a:cs typeface="Trebuchet MS"/>
              </a:rPr>
              <a:t>a</a:t>
            </a:r>
            <a:r>
              <a:rPr sz="1467" kern="0" dirty="0">
                <a:solidFill>
                  <a:sysClr val="windowText" lastClr="000000"/>
                </a:solidFill>
                <a:latin typeface="Trebuchet MS"/>
                <a:cs typeface="Trebuchet MS"/>
              </a:rPr>
              <a:t>	</a:t>
            </a:r>
            <a:r>
              <a:rPr sz="1467" kern="0" spc="43" dirty="0">
                <a:solidFill>
                  <a:sysClr val="windowText" lastClr="000000"/>
                </a:solidFill>
                <a:latin typeface="Trebuchet MS"/>
                <a:cs typeface="Trebuchet MS"/>
              </a:rPr>
              <a:t>la</a:t>
            </a:r>
            <a:r>
              <a:rPr sz="1467" kern="0" dirty="0">
                <a:solidFill>
                  <a:sysClr val="windowText" lastClr="000000"/>
                </a:solidFill>
                <a:latin typeface="Trebuchet MS"/>
                <a:cs typeface="Trebuchet MS"/>
              </a:rPr>
              <a:t>	</a:t>
            </a:r>
            <a:r>
              <a:rPr sz="1467" kern="0" spc="136" dirty="0">
                <a:solidFill>
                  <a:sysClr val="windowText" lastClr="000000"/>
                </a:solidFill>
                <a:latin typeface="Trebuchet MS"/>
                <a:cs typeface="Trebuchet MS"/>
              </a:rPr>
              <a:t>cédula</a:t>
            </a:r>
            <a:r>
              <a:rPr sz="1467" kern="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correspondiente.</a:t>
            </a:r>
            <a:endParaRPr sz="1467" kern="0">
              <a:solidFill>
                <a:sysClr val="windowText" lastClr="000000"/>
              </a:solidFill>
              <a:latin typeface="Trebuchet MS"/>
              <a:cs typeface="Trebuchet MS"/>
            </a:endParaRPr>
          </a:p>
          <a:p>
            <a:pPr marL="8467" defTabSz="609630">
              <a:spcBef>
                <a:spcPts val="1577"/>
              </a:spcBef>
            </a:pPr>
            <a:r>
              <a:rPr sz="1467" kern="0" dirty="0">
                <a:solidFill>
                  <a:sysClr val="windowText" lastClr="000000"/>
                </a:solidFill>
                <a:latin typeface="Arial Black"/>
                <a:cs typeface="Arial Black"/>
              </a:rPr>
              <a:t>Sistema</a:t>
            </a:r>
            <a:r>
              <a:rPr sz="1467" kern="0" spc="213" dirty="0">
                <a:solidFill>
                  <a:sysClr val="windowText" lastClr="000000"/>
                </a:solidFill>
                <a:latin typeface="Arial Black"/>
                <a:cs typeface="Arial Black"/>
              </a:rPr>
              <a:t> </a:t>
            </a:r>
            <a:r>
              <a:rPr sz="1467" kern="0" dirty="0">
                <a:solidFill>
                  <a:sysClr val="windowText" lastClr="000000"/>
                </a:solidFill>
                <a:latin typeface="Arial Black"/>
                <a:cs typeface="Arial Black"/>
              </a:rPr>
              <a:t>Único</a:t>
            </a:r>
            <a:r>
              <a:rPr sz="1467" kern="0" spc="220" dirty="0">
                <a:solidFill>
                  <a:sysClr val="windowText" lastClr="000000"/>
                </a:solidFill>
                <a:latin typeface="Arial Black"/>
                <a:cs typeface="Arial Black"/>
              </a:rPr>
              <a:t> </a:t>
            </a:r>
            <a:r>
              <a:rPr sz="1467" kern="0" dirty="0">
                <a:solidFill>
                  <a:sysClr val="windowText" lastClr="000000"/>
                </a:solidFill>
                <a:latin typeface="Arial Black"/>
                <a:cs typeface="Arial Black"/>
              </a:rPr>
              <a:t>de</a:t>
            </a:r>
            <a:r>
              <a:rPr sz="1467" kern="0" spc="223" dirty="0">
                <a:solidFill>
                  <a:sysClr val="windowText" lastClr="000000"/>
                </a:solidFill>
                <a:latin typeface="Arial Black"/>
                <a:cs typeface="Arial Black"/>
              </a:rPr>
              <a:t> </a:t>
            </a:r>
            <a:r>
              <a:rPr sz="1467" kern="0" spc="70" dirty="0">
                <a:solidFill>
                  <a:sysClr val="windowText" lastClr="000000"/>
                </a:solidFill>
                <a:latin typeface="Arial Black"/>
                <a:cs typeface="Arial Black"/>
              </a:rPr>
              <a:t>Autodeterminación</a:t>
            </a:r>
            <a:r>
              <a:rPr sz="1467" kern="0" spc="220" dirty="0">
                <a:solidFill>
                  <a:sysClr val="windowText" lastClr="000000"/>
                </a:solidFill>
                <a:latin typeface="Arial Black"/>
                <a:cs typeface="Arial Black"/>
              </a:rPr>
              <a:t> </a:t>
            </a:r>
            <a:r>
              <a:rPr sz="1467" kern="0" spc="-80" dirty="0">
                <a:solidFill>
                  <a:sysClr val="windowText" lastClr="000000"/>
                </a:solidFill>
                <a:latin typeface="Arial Black"/>
                <a:cs typeface="Arial Black"/>
              </a:rPr>
              <a:t>(</a:t>
            </a:r>
            <a:r>
              <a:rPr sz="1467" kern="0" spc="-337" dirty="0">
                <a:solidFill>
                  <a:sysClr val="windowText" lastClr="000000"/>
                </a:solidFill>
                <a:latin typeface="Arial Black"/>
                <a:cs typeface="Arial Black"/>
              </a:rPr>
              <a:t> </a:t>
            </a:r>
            <a:r>
              <a:rPr sz="1467" kern="0" spc="43" dirty="0">
                <a:solidFill>
                  <a:sysClr val="windowText" lastClr="000000"/>
                </a:solidFill>
                <a:latin typeface="Arial Black"/>
                <a:cs typeface="Arial Black"/>
              </a:rPr>
              <a:t>Archivo</a:t>
            </a:r>
            <a:r>
              <a:rPr sz="1467" kern="0" spc="223" dirty="0">
                <a:solidFill>
                  <a:sysClr val="windowText" lastClr="000000"/>
                </a:solidFill>
                <a:latin typeface="Arial Black"/>
                <a:cs typeface="Arial Black"/>
              </a:rPr>
              <a:t> </a:t>
            </a:r>
            <a:r>
              <a:rPr sz="1467" kern="0" spc="-13" dirty="0">
                <a:solidFill>
                  <a:sysClr val="windowText" lastClr="000000"/>
                </a:solidFill>
                <a:latin typeface="Arial Black"/>
                <a:cs typeface="Arial Black"/>
              </a:rPr>
              <a:t>SUA)</a:t>
            </a:r>
            <a:endParaRPr sz="1467" kern="0">
              <a:solidFill>
                <a:sysClr val="windowText" lastClr="000000"/>
              </a:solidFill>
              <a:latin typeface="Arial Black"/>
              <a:cs typeface="Arial Black"/>
            </a:endParaRPr>
          </a:p>
          <a:p>
            <a:pPr marL="8467" defTabSz="609630">
              <a:spcBef>
                <a:spcPts val="239"/>
              </a:spcBef>
              <a:tabLst>
                <a:tab pos="806067" algn="l"/>
                <a:tab pos="1959285" algn="l"/>
                <a:tab pos="2496098" algn="l"/>
                <a:tab pos="3488441" algn="l"/>
                <a:tab pos="3860146" algn="l"/>
                <a:tab pos="4841059" algn="l"/>
                <a:tab pos="5095918" algn="l"/>
                <a:tab pos="5966758" algn="l"/>
                <a:tab pos="6288508" algn="l"/>
                <a:tab pos="7683884" algn="l"/>
                <a:tab pos="8138567" algn="l"/>
                <a:tab pos="8918809" algn="l"/>
                <a:tab pos="9107625" algn="l"/>
                <a:tab pos="9413711" algn="l"/>
              </a:tabLst>
            </a:pPr>
            <a:r>
              <a:rPr sz="1467" kern="0" spc="169" dirty="0">
                <a:solidFill>
                  <a:sysClr val="windowText" lastClr="000000"/>
                </a:solidFill>
                <a:latin typeface="Trebuchet MS"/>
                <a:cs typeface="Trebuchet MS"/>
              </a:rPr>
              <a:t>Opción</a:t>
            </a:r>
            <a:r>
              <a:rPr sz="1467" kern="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disponible</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para</a:t>
            </a:r>
            <a:r>
              <a:rPr sz="1467" kern="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patrones</a:t>
            </a:r>
            <a:r>
              <a:rPr sz="1467" kern="0"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sin</a:t>
            </a:r>
            <a:r>
              <a:rPr sz="1467" kern="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importar</a:t>
            </a:r>
            <a:r>
              <a:rPr sz="1467" kern="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93" dirty="0">
                <a:solidFill>
                  <a:sysClr val="windowText" lastClr="000000"/>
                </a:solidFill>
                <a:latin typeface="Trebuchet MS"/>
                <a:cs typeface="Trebuchet MS"/>
              </a:rPr>
              <a:t>número</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trabajadores</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que</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tengan</a:t>
            </a:r>
            <a:r>
              <a:rPr sz="1467" kern="0" dirty="0">
                <a:solidFill>
                  <a:sysClr val="windowText" lastClr="000000"/>
                </a:solidFill>
                <a:latin typeface="Trebuchet MS"/>
                <a:cs typeface="Trebuchet MS"/>
              </a:rPr>
              <a:t>	</a:t>
            </a:r>
            <a:r>
              <a:rPr sz="1467" kern="0" spc="10" dirty="0">
                <a:solidFill>
                  <a:sysClr val="windowText" lastClr="000000"/>
                </a:solidFill>
                <a:latin typeface="Trebuchet MS"/>
                <a:cs typeface="Trebuchet MS"/>
              </a:rPr>
              <a:t>a</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su</a:t>
            </a:r>
            <a:r>
              <a:rPr sz="1467" kern="0" dirty="0">
                <a:solidFill>
                  <a:sysClr val="windowText" lastClr="000000"/>
                </a:solidFill>
                <a:latin typeface="Trebuchet MS"/>
                <a:cs typeface="Trebuchet MS"/>
              </a:rPr>
              <a:t>	</a:t>
            </a:r>
            <a:r>
              <a:rPr sz="1467" kern="0" spc="120" dirty="0">
                <a:solidFill>
                  <a:sysClr val="windowText" lastClr="000000"/>
                </a:solidFill>
                <a:latin typeface="Trebuchet MS"/>
                <a:cs typeface="Trebuchet MS"/>
              </a:rPr>
              <a:t>servicio.</a:t>
            </a:r>
            <a:endParaRPr sz="1467" kern="0">
              <a:solidFill>
                <a:sysClr val="windowText" lastClr="000000"/>
              </a:solidFill>
              <a:latin typeface="Trebuchet MS"/>
              <a:cs typeface="Trebuchet MS"/>
            </a:endParaRPr>
          </a:p>
          <a:p>
            <a:pPr marL="17357" defTabSz="609630">
              <a:spcBef>
                <a:spcPts val="1573"/>
              </a:spcBef>
              <a:tabLst>
                <a:tab pos="436902" algn="l"/>
                <a:tab pos="1115539" algn="l"/>
                <a:tab pos="1412311" algn="l"/>
                <a:tab pos="2308129" algn="l"/>
                <a:tab pos="2496521" algn="l"/>
                <a:tab pos="3204794" algn="l"/>
                <a:tab pos="3526543" algn="l"/>
                <a:tab pos="3896555" algn="l"/>
                <a:tab pos="5023101" algn="l"/>
              </a:tabLst>
            </a:pPr>
            <a:r>
              <a:rPr sz="1467" kern="0" spc="150" dirty="0">
                <a:solidFill>
                  <a:sysClr val="windowText" lastClr="000000"/>
                </a:solidFill>
                <a:latin typeface="Trebuchet MS"/>
                <a:cs typeface="Trebuchet MS"/>
              </a:rPr>
              <a:t>Los</a:t>
            </a:r>
            <a:r>
              <a:rPr sz="1467" kern="0" dirty="0">
                <a:solidFill>
                  <a:sysClr val="windowText" lastClr="000000"/>
                </a:solidFill>
                <a:latin typeface="Trebuchet MS"/>
                <a:cs typeface="Trebuchet MS"/>
              </a:rPr>
              <a:t>	</a:t>
            </a:r>
            <a:r>
              <a:rPr sz="1467" kern="0" spc="187" dirty="0">
                <a:solidFill>
                  <a:sysClr val="windowText" lastClr="000000"/>
                </a:solidFill>
                <a:latin typeface="Trebuchet MS"/>
                <a:cs typeface="Trebuchet MS"/>
              </a:rPr>
              <a:t>pagos</a:t>
            </a:r>
            <a:r>
              <a:rPr sz="1467" kern="0" dirty="0">
                <a:solidFill>
                  <a:sysClr val="windowText" lastClr="000000"/>
                </a:solidFill>
                <a:latin typeface="Trebuchet MS"/>
                <a:cs typeface="Trebuchet MS"/>
              </a:rPr>
              <a:t>	</a:t>
            </a:r>
            <a:r>
              <a:rPr sz="1467" kern="0" spc="113" dirty="0">
                <a:solidFill>
                  <a:sysClr val="windowText" lastClr="000000"/>
                </a:solidFill>
                <a:latin typeface="Trebuchet MS"/>
                <a:cs typeface="Trebuchet MS"/>
              </a:rPr>
              <a:t>se</a:t>
            </a:r>
            <a:r>
              <a:rPr sz="1467" kern="0" dirty="0">
                <a:solidFill>
                  <a:sysClr val="windowText" lastClr="000000"/>
                </a:solidFill>
                <a:latin typeface="Trebuchet MS"/>
                <a:cs typeface="Trebuchet MS"/>
              </a:rPr>
              <a:t>	</a:t>
            </a:r>
            <a:r>
              <a:rPr sz="1467" kern="0" spc="130" dirty="0">
                <a:solidFill>
                  <a:sysClr val="windowText" lastClr="000000"/>
                </a:solidFill>
                <a:latin typeface="Trebuchet MS"/>
                <a:cs typeface="Trebuchet MS"/>
              </a:rPr>
              <a:t>realizan</a:t>
            </a:r>
            <a:r>
              <a:rPr sz="1467" kern="0" dirty="0">
                <a:solidFill>
                  <a:sysClr val="windowText" lastClr="000000"/>
                </a:solidFill>
                <a:latin typeface="Trebuchet MS"/>
                <a:cs typeface="Trebuchet MS"/>
              </a:rPr>
              <a:t>	</a:t>
            </a:r>
            <a:r>
              <a:rPr sz="1467" kern="0" spc="10" dirty="0">
                <a:solidFill>
                  <a:sysClr val="windowText" lastClr="000000"/>
                </a:solidFill>
                <a:latin typeface="Trebuchet MS"/>
                <a:cs typeface="Trebuchet MS"/>
              </a:rPr>
              <a:t>a</a:t>
            </a:r>
            <a:r>
              <a:rPr sz="1467" kern="0" dirty="0">
                <a:solidFill>
                  <a:sysClr val="windowText" lastClr="000000"/>
                </a:solidFill>
                <a:latin typeface="Trebuchet MS"/>
                <a:cs typeface="Trebuchet MS"/>
              </a:rPr>
              <a:t>	</a:t>
            </a:r>
            <a:r>
              <a:rPr sz="1467" kern="0" spc="133" dirty="0">
                <a:solidFill>
                  <a:sysClr val="windowText" lastClr="000000"/>
                </a:solidFill>
                <a:latin typeface="Trebuchet MS"/>
                <a:cs typeface="Trebuchet MS"/>
              </a:rPr>
              <a:t>través</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los</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siguientes</a:t>
            </a:r>
            <a:r>
              <a:rPr sz="1467" kern="0" dirty="0">
                <a:solidFill>
                  <a:sysClr val="windowText" lastClr="000000"/>
                </a:solidFill>
                <a:latin typeface="Trebuchet MS"/>
                <a:cs typeface="Trebuchet MS"/>
              </a:rPr>
              <a:t>	</a:t>
            </a:r>
            <a:r>
              <a:rPr sz="1467" kern="0" spc="150" dirty="0">
                <a:solidFill>
                  <a:sysClr val="windowText" lastClr="000000"/>
                </a:solidFill>
                <a:latin typeface="Trebuchet MS"/>
                <a:cs typeface="Trebuchet MS"/>
              </a:rPr>
              <a:t>medios:</a:t>
            </a:r>
            <a:endParaRPr sz="1467" kern="0">
              <a:solidFill>
                <a:sysClr val="windowText" lastClr="000000"/>
              </a:solidFill>
              <a:latin typeface="Trebuchet MS"/>
              <a:cs typeface="Trebuchet MS"/>
            </a:endParaRPr>
          </a:p>
          <a:p>
            <a:pPr defTabSz="609630">
              <a:spcBef>
                <a:spcPts val="737"/>
              </a:spcBef>
            </a:pPr>
            <a:endParaRPr sz="1467" kern="0">
              <a:solidFill>
                <a:sysClr val="windowText" lastClr="000000"/>
              </a:solidFill>
              <a:latin typeface="Trebuchet MS"/>
              <a:cs typeface="Trebuchet MS"/>
            </a:endParaRPr>
          </a:p>
          <a:p>
            <a:pPr marL="8467" defTabSz="609630">
              <a:spcBef>
                <a:spcPts val="3"/>
              </a:spcBef>
            </a:pPr>
            <a:r>
              <a:rPr sz="1467" kern="0" dirty="0">
                <a:solidFill>
                  <a:sysClr val="windowText" lastClr="000000"/>
                </a:solidFill>
                <a:latin typeface="Arial Black"/>
                <a:cs typeface="Arial Black"/>
              </a:rPr>
              <a:t>Banca</a:t>
            </a:r>
            <a:r>
              <a:rPr sz="1467" kern="0" spc="150" dirty="0">
                <a:solidFill>
                  <a:sysClr val="windowText" lastClr="000000"/>
                </a:solidFill>
                <a:latin typeface="Arial Black"/>
                <a:cs typeface="Arial Black"/>
              </a:rPr>
              <a:t> </a:t>
            </a:r>
            <a:r>
              <a:rPr sz="1467" kern="0" spc="53" dirty="0">
                <a:solidFill>
                  <a:sysClr val="windowText" lastClr="000000"/>
                </a:solidFill>
                <a:latin typeface="Arial Black"/>
                <a:cs typeface="Arial Black"/>
              </a:rPr>
              <a:t>empresarial</a:t>
            </a:r>
            <a:endParaRPr sz="1467" kern="0">
              <a:solidFill>
                <a:sysClr val="windowText" lastClr="000000"/>
              </a:solidFill>
              <a:latin typeface="Arial Black"/>
              <a:cs typeface="Arial Black"/>
            </a:endParaRPr>
          </a:p>
          <a:p>
            <a:pPr marL="8467" marR="3387" defTabSz="609630">
              <a:lnSpc>
                <a:spcPct val="113599"/>
              </a:lnSpc>
              <a:tabLst>
                <a:tab pos="806067" algn="l"/>
                <a:tab pos="1054153" algn="l"/>
                <a:tab pos="1959285" algn="l"/>
                <a:tab pos="2156568" algn="l"/>
                <a:tab pos="2411427" algn="l"/>
                <a:tab pos="2496098" algn="l"/>
                <a:tab pos="3241202" algn="l"/>
                <a:tab pos="3441025" algn="l"/>
                <a:tab pos="3718323" algn="l"/>
                <a:tab pos="3915606" algn="l"/>
                <a:tab pos="4222114" algn="l"/>
                <a:tab pos="4432944" algn="l"/>
                <a:tab pos="4846139" algn="l"/>
                <a:tab pos="4887628" algn="l"/>
                <a:tab pos="5167888" algn="l"/>
                <a:tab pos="5655593" algn="l"/>
                <a:tab pos="6056933" algn="l"/>
                <a:tab pos="6092495" algn="l"/>
                <a:tab pos="6347354" algn="l"/>
                <a:tab pos="6378682" algn="l"/>
                <a:tab pos="7217771" algn="l"/>
                <a:tab pos="7539944" algn="l"/>
                <a:tab pos="8228318" algn="l"/>
                <a:tab pos="9601257" algn="l"/>
                <a:tab pos="9855269" algn="l"/>
                <a:tab pos="10427221" algn="l"/>
              </a:tabLst>
            </a:pPr>
            <a:r>
              <a:rPr sz="1467" kern="0" spc="169" dirty="0">
                <a:solidFill>
                  <a:sysClr val="windowText" lastClr="000000"/>
                </a:solidFill>
                <a:latin typeface="Trebuchet MS"/>
                <a:cs typeface="Trebuchet MS"/>
              </a:rPr>
              <a:t>Opción</a:t>
            </a:r>
            <a:r>
              <a:rPr sz="1467" kern="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disponible</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para</a:t>
            </a:r>
            <a:r>
              <a:rPr sz="1467" kern="0" dirty="0">
                <a:solidFill>
                  <a:sysClr val="windowText" lastClr="000000"/>
                </a:solidFill>
                <a:latin typeface="Trebuchet MS"/>
                <a:cs typeface="Trebuchet MS"/>
              </a:rPr>
              <a:t>	</a:t>
            </a:r>
            <a:r>
              <a:rPr sz="1467" kern="0" spc="157" dirty="0">
                <a:solidFill>
                  <a:sysClr val="windowText" lastClr="000000"/>
                </a:solidFill>
                <a:latin typeface="Trebuchet MS"/>
                <a:cs typeface="Trebuchet MS"/>
              </a:rPr>
              <a:t>aquellos</a:t>
            </a:r>
            <a:r>
              <a:rPr sz="1467" kern="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patrones</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que</a:t>
            </a:r>
            <a:r>
              <a:rPr sz="1467" kern="0" dirty="0">
                <a:solidFill>
                  <a:sysClr val="windowText" lastClr="000000"/>
                </a:solidFill>
                <a:latin typeface="Trebuchet MS"/>
                <a:cs typeface="Trebuchet MS"/>
              </a:rPr>
              <a:t>		</a:t>
            </a:r>
            <a:r>
              <a:rPr sz="1467" kern="0" spc="133" dirty="0">
                <a:solidFill>
                  <a:sysClr val="windowText" lastClr="000000"/>
                </a:solidFill>
                <a:latin typeface="Trebuchet MS"/>
                <a:cs typeface="Trebuchet MS"/>
              </a:rPr>
              <a:t>cuente</a:t>
            </a:r>
            <a:r>
              <a:rPr sz="1467" kern="0" dirty="0">
                <a:solidFill>
                  <a:sysClr val="windowText" lastClr="000000"/>
                </a:solidFill>
                <a:latin typeface="Trebuchet MS"/>
                <a:cs typeface="Trebuchet MS"/>
              </a:rPr>
              <a:t>	</a:t>
            </a:r>
            <a:r>
              <a:rPr sz="1467" kern="0" spc="133" dirty="0">
                <a:solidFill>
                  <a:sysClr val="windowText" lastClr="000000"/>
                </a:solidFill>
                <a:latin typeface="Trebuchet MS"/>
                <a:cs typeface="Trebuchet MS"/>
              </a:rPr>
              <a:t>con</a:t>
            </a:r>
            <a:r>
              <a:rPr sz="1467" kern="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36" dirty="0">
                <a:solidFill>
                  <a:sysClr val="windowText" lastClr="000000"/>
                </a:solidFill>
                <a:latin typeface="Trebuchet MS"/>
                <a:cs typeface="Trebuchet MS"/>
              </a:rPr>
              <a:t>servicio</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60" dirty="0">
                <a:solidFill>
                  <a:sysClr val="windowText" lastClr="000000"/>
                </a:solidFill>
                <a:latin typeface="Trebuchet MS"/>
                <a:cs typeface="Trebuchet MS"/>
              </a:rPr>
              <a:t>Banca</a:t>
            </a:r>
            <a:r>
              <a:rPr sz="1467" kern="0" dirty="0">
                <a:solidFill>
                  <a:sysClr val="windowText" lastClr="000000"/>
                </a:solidFill>
                <a:latin typeface="Trebuchet MS"/>
                <a:cs typeface="Trebuchet MS"/>
              </a:rPr>
              <a:t>	</a:t>
            </a:r>
            <a:r>
              <a:rPr sz="1467" kern="0" spc="147" dirty="0">
                <a:solidFill>
                  <a:sysClr val="windowText" lastClr="000000"/>
                </a:solidFill>
                <a:latin typeface="Trebuchet MS"/>
                <a:cs typeface="Trebuchet MS"/>
              </a:rPr>
              <a:t>Empresarial.</a:t>
            </a:r>
            <a:r>
              <a:rPr sz="1467" kern="0" dirty="0">
                <a:solidFill>
                  <a:sysClr val="windowText" lastClr="000000"/>
                </a:solidFill>
                <a:latin typeface="Trebuchet MS"/>
                <a:cs typeface="Trebuchet MS"/>
              </a:rPr>
              <a:t>	</a:t>
            </a:r>
            <a:r>
              <a:rPr sz="1467" kern="0" spc="37"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pago</a:t>
            </a:r>
            <a:r>
              <a:rPr sz="1467" kern="0" dirty="0">
                <a:solidFill>
                  <a:sysClr val="windowText" lastClr="000000"/>
                </a:solidFill>
                <a:latin typeface="Trebuchet MS"/>
                <a:cs typeface="Trebuchet MS"/>
              </a:rPr>
              <a:t>	</a:t>
            </a:r>
            <a:r>
              <a:rPr sz="1467" kern="0" spc="113" dirty="0">
                <a:solidFill>
                  <a:sysClr val="windowText" lastClr="000000"/>
                </a:solidFill>
                <a:latin typeface="Trebuchet MS"/>
                <a:cs typeface="Trebuchet MS"/>
              </a:rPr>
              <a:t>se </a:t>
            </a:r>
            <a:r>
              <a:rPr sz="1467" kern="0" spc="130" dirty="0">
                <a:solidFill>
                  <a:sysClr val="windowText" lastClr="000000"/>
                </a:solidFill>
                <a:latin typeface="Trebuchet MS"/>
                <a:cs typeface="Trebuchet MS"/>
              </a:rPr>
              <a:t>realizará</a:t>
            </a:r>
            <a:r>
              <a:rPr sz="1467" kern="0" dirty="0">
                <a:solidFill>
                  <a:sysClr val="windowText" lastClr="000000"/>
                </a:solidFill>
                <a:latin typeface="Trebuchet MS"/>
                <a:cs typeface="Trebuchet MS"/>
              </a:rPr>
              <a:t>	</a:t>
            </a:r>
            <a:r>
              <a:rPr sz="1467" kern="0" spc="140" dirty="0">
                <a:solidFill>
                  <a:sysClr val="windowText" lastClr="000000"/>
                </a:solidFill>
                <a:latin typeface="Trebuchet MS"/>
                <a:cs typeface="Trebuchet MS"/>
              </a:rPr>
              <a:t>utilizando</a:t>
            </a:r>
            <a:r>
              <a:rPr sz="1467" kern="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archivo</a:t>
            </a:r>
            <a:r>
              <a:rPr sz="1467" kern="0" dirty="0">
                <a:solidFill>
                  <a:sysClr val="windowText" lastClr="000000"/>
                </a:solidFill>
                <a:latin typeface="Trebuchet MS"/>
                <a:cs typeface="Trebuchet MS"/>
              </a:rPr>
              <a:t>	</a:t>
            </a:r>
            <a:r>
              <a:rPr sz="1467" kern="0" spc="167" dirty="0">
                <a:solidFill>
                  <a:sysClr val="windowText" lastClr="000000"/>
                </a:solidFill>
                <a:latin typeface="Trebuchet MS"/>
                <a:cs typeface="Trebuchet MS"/>
              </a:rPr>
              <a:t>SUA</a:t>
            </a:r>
            <a:r>
              <a:rPr sz="1467" kern="0" dirty="0">
                <a:solidFill>
                  <a:sysClr val="windowText" lastClr="000000"/>
                </a:solidFill>
                <a:latin typeface="Trebuchet MS"/>
                <a:cs typeface="Trebuchet MS"/>
              </a:rPr>
              <a:t>	</a:t>
            </a:r>
            <a:r>
              <a:rPr sz="1467" kern="0" spc="67" dirty="0">
                <a:solidFill>
                  <a:sysClr val="windowText" lastClr="000000"/>
                </a:solidFill>
                <a:latin typeface="Trebuchet MS"/>
                <a:cs typeface="Trebuchet MS"/>
              </a:rPr>
              <a:t>o</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su</a:t>
            </a:r>
            <a:r>
              <a:rPr sz="1467" kern="0" dirty="0">
                <a:solidFill>
                  <a:sysClr val="windowText" lastClr="000000"/>
                </a:solidFill>
                <a:latin typeface="Trebuchet MS"/>
                <a:cs typeface="Trebuchet MS"/>
              </a:rPr>
              <a:t>	</a:t>
            </a:r>
            <a:r>
              <a:rPr sz="1467" kern="0" spc="133" dirty="0">
                <a:solidFill>
                  <a:sysClr val="windowText" lastClr="000000"/>
                </a:solidFill>
                <a:latin typeface="Trebuchet MS"/>
                <a:cs typeface="Trebuchet MS"/>
              </a:rPr>
              <a:t>Línea</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Captura</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36" dirty="0">
                <a:solidFill>
                  <a:sysClr val="windowText" lastClr="000000"/>
                </a:solidFill>
                <a:latin typeface="Trebuchet MS"/>
                <a:cs typeface="Trebuchet MS"/>
              </a:rPr>
              <a:t>SIPARE.</a:t>
            </a:r>
            <a:endParaRPr sz="1467" kern="0">
              <a:solidFill>
                <a:sysClr val="windowText" lastClr="000000"/>
              </a:solidFill>
              <a:latin typeface="Trebuchet MS"/>
              <a:cs typeface="Trebuchet MS"/>
            </a:endParaRPr>
          </a:p>
          <a:p>
            <a:pPr marL="8467" defTabSz="609630">
              <a:spcBef>
                <a:spcPts val="1520"/>
              </a:spcBef>
            </a:pPr>
            <a:r>
              <a:rPr sz="1333" b="1" kern="0" spc="113" dirty="0">
                <a:solidFill>
                  <a:sysClr val="windowText" lastClr="000000"/>
                </a:solidFill>
                <a:latin typeface="Roboto"/>
                <a:cs typeface="Roboto"/>
              </a:rPr>
              <a:t>Ventanilla</a:t>
            </a:r>
            <a:r>
              <a:rPr sz="1333" b="1" kern="0" spc="280" dirty="0">
                <a:solidFill>
                  <a:sysClr val="windowText" lastClr="000000"/>
                </a:solidFill>
                <a:latin typeface="Roboto"/>
                <a:cs typeface="Roboto"/>
              </a:rPr>
              <a:t> </a:t>
            </a:r>
            <a:r>
              <a:rPr sz="1333" b="1" kern="0" spc="107" dirty="0">
                <a:solidFill>
                  <a:sysClr val="windowText" lastClr="000000"/>
                </a:solidFill>
                <a:latin typeface="Roboto"/>
                <a:cs typeface="Roboto"/>
              </a:rPr>
              <a:t>bancaria</a:t>
            </a:r>
            <a:endParaRPr sz="1333" kern="0">
              <a:solidFill>
                <a:sysClr val="windowText" lastClr="000000"/>
              </a:solidFill>
              <a:latin typeface="Roboto"/>
              <a:cs typeface="Roboto"/>
            </a:endParaRPr>
          </a:p>
          <a:p>
            <a:pPr marL="8467" defTabSz="609630">
              <a:spcBef>
                <a:spcPts val="200"/>
              </a:spcBef>
            </a:pPr>
            <a:r>
              <a:rPr sz="1333" kern="0" spc="100" dirty="0">
                <a:solidFill>
                  <a:sysClr val="windowText" lastClr="000000"/>
                </a:solidFill>
                <a:latin typeface="Roboto"/>
                <a:cs typeface="Roboto"/>
              </a:rPr>
              <a:t>Opción</a:t>
            </a:r>
            <a:r>
              <a:rPr sz="1333" kern="0" spc="270" dirty="0">
                <a:solidFill>
                  <a:sysClr val="windowText" lastClr="000000"/>
                </a:solidFill>
                <a:latin typeface="Roboto"/>
                <a:cs typeface="Roboto"/>
              </a:rPr>
              <a:t> </a:t>
            </a:r>
            <a:r>
              <a:rPr sz="1333" kern="0" spc="107" dirty="0">
                <a:solidFill>
                  <a:sysClr val="windowText" lastClr="000000"/>
                </a:solidFill>
                <a:latin typeface="Roboto"/>
                <a:cs typeface="Roboto"/>
              </a:rPr>
              <a:t>disponible</a:t>
            </a:r>
            <a:r>
              <a:rPr sz="1333" kern="0" spc="273" dirty="0">
                <a:solidFill>
                  <a:sysClr val="windowText" lastClr="000000"/>
                </a:solidFill>
                <a:latin typeface="Roboto"/>
                <a:cs typeface="Roboto"/>
              </a:rPr>
              <a:t> </a:t>
            </a:r>
            <a:r>
              <a:rPr sz="1333" kern="0" spc="83" dirty="0">
                <a:solidFill>
                  <a:sysClr val="windowText" lastClr="000000"/>
                </a:solidFill>
                <a:latin typeface="Roboto"/>
                <a:cs typeface="Roboto"/>
              </a:rPr>
              <a:t>para</a:t>
            </a:r>
            <a:r>
              <a:rPr sz="1333" kern="0" spc="273" dirty="0">
                <a:solidFill>
                  <a:sysClr val="windowText" lastClr="000000"/>
                </a:solidFill>
                <a:latin typeface="Roboto"/>
                <a:cs typeface="Roboto"/>
              </a:rPr>
              <a:t> </a:t>
            </a:r>
            <a:r>
              <a:rPr sz="1333" kern="0" spc="103" dirty="0">
                <a:solidFill>
                  <a:sysClr val="windowText" lastClr="000000"/>
                </a:solidFill>
                <a:latin typeface="Roboto"/>
                <a:cs typeface="Roboto"/>
              </a:rPr>
              <a:t>aquellos</a:t>
            </a:r>
            <a:r>
              <a:rPr sz="1333" kern="0" spc="273" dirty="0">
                <a:solidFill>
                  <a:sysClr val="windowText" lastClr="000000"/>
                </a:solidFill>
                <a:latin typeface="Roboto"/>
                <a:cs typeface="Roboto"/>
              </a:rPr>
              <a:t> </a:t>
            </a:r>
            <a:r>
              <a:rPr sz="1333" kern="0" spc="100" dirty="0">
                <a:solidFill>
                  <a:sysClr val="windowText" lastClr="000000"/>
                </a:solidFill>
                <a:latin typeface="Roboto"/>
                <a:cs typeface="Roboto"/>
              </a:rPr>
              <a:t>patrones</a:t>
            </a:r>
            <a:r>
              <a:rPr sz="1333" kern="0" spc="273" dirty="0">
                <a:solidFill>
                  <a:sysClr val="windowText" lastClr="000000"/>
                </a:solidFill>
                <a:latin typeface="Roboto"/>
                <a:cs typeface="Roboto"/>
              </a:rPr>
              <a:t> </a:t>
            </a:r>
            <a:r>
              <a:rPr sz="1333" kern="0" spc="80" dirty="0">
                <a:solidFill>
                  <a:sysClr val="windowText" lastClr="000000"/>
                </a:solidFill>
                <a:latin typeface="Roboto"/>
                <a:cs typeface="Roboto"/>
              </a:rPr>
              <a:t>que</a:t>
            </a:r>
            <a:r>
              <a:rPr sz="1333" kern="0" spc="273" dirty="0">
                <a:solidFill>
                  <a:sysClr val="windowText" lastClr="000000"/>
                </a:solidFill>
                <a:latin typeface="Roboto"/>
                <a:cs typeface="Roboto"/>
              </a:rPr>
              <a:t> </a:t>
            </a:r>
            <a:r>
              <a:rPr sz="1333" kern="0" spc="100" dirty="0">
                <a:solidFill>
                  <a:sysClr val="windowText" lastClr="000000"/>
                </a:solidFill>
                <a:latin typeface="Roboto"/>
                <a:cs typeface="Roboto"/>
              </a:rPr>
              <a:t>cuenten</a:t>
            </a:r>
            <a:r>
              <a:rPr sz="1333" kern="0" spc="273" dirty="0">
                <a:solidFill>
                  <a:sysClr val="windowText" lastClr="000000"/>
                </a:solidFill>
                <a:latin typeface="Roboto"/>
                <a:cs typeface="Roboto"/>
              </a:rPr>
              <a:t> </a:t>
            </a:r>
            <a:r>
              <a:rPr sz="1333" kern="0" spc="76" dirty="0">
                <a:solidFill>
                  <a:sysClr val="windowText" lastClr="000000"/>
                </a:solidFill>
                <a:latin typeface="Roboto"/>
                <a:cs typeface="Roboto"/>
              </a:rPr>
              <a:t>con</a:t>
            </a:r>
            <a:r>
              <a:rPr sz="1333" kern="0" spc="270" dirty="0">
                <a:solidFill>
                  <a:sysClr val="windowText" lastClr="000000"/>
                </a:solidFill>
                <a:latin typeface="Roboto"/>
                <a:cs typeface="Roboto"/>
              </a:rPr>
              <a:t> </a:t>
            </a:r>
            <a:r>
              <a:rPr sz="1333" kern="0" spc="43" dirty="0">
                <a:solidFill>
                  <a:sysClr val="windowText" lastClr="000000"/>
                </a:solidFill>
                <a:latin typeface="Roboto"/>
                <a:cs typeface="Roboto"/>
              </a:rPr>
              <a:t>su</a:t>
            </a:r>
            <a:r>
              <a:rPr sz="1333" kern="0" spc="273" dirty="0">
                <a:solidFill>
                  <a:sysClr val="windowText" lastClr="000000"/>
                </a:solidFill>
                <a:latin typeface="Roboto"/>
                <a:cs typeface="Roboto"/>
              </a:rPr>
              <a:t> </a:t>
            </a:r>
            <a:r>
              <a:rPr sz="1333" kern="0" spc="93" dirty="0">
                <a:solidFill>
                  <a:sysClr val="windowText" lastClr="000000"/>
                </a:solidFill>
                <a:latin typeface="Roboto"/>
                <a:cs typeface="Roboto"/>
              </a:rPr>
              <a:t>Línea</a:t>
            </a:r>
            <a:r>
              <a:rPr sz="1333" kern="0" spc="273" dirty="0">
                <a:solidFill>
                  <a:sysClr val="windowText" lastClr="000000"/>
                </a:solidFill>
                <a:latin typeface="Roboto"/>
                <a:cs typeface="Roboto"/>
              </a:rPr>
              <a:t> </a:t>
            </a:r>
            <a:r>
              <a:rPr sz="1333" kern="0" spc="63" dirty="0">
                <a:solidFill>
                  <a:sysClr val="windowText" lastClr="000000"/>
                </a:solidFill>
                <a:latin typeface="Roboto"/>
                <a:cs typeface="Roboto"/>
              </a:rPr>
              <a:t>de</a:t>
            </a:r>
            <a:r>
              <a:rPr sz="1333" kern="0" spc="273" dirty="0">
                <a:solidFill>
                  <a:sysClr val="windowText" lastClr="000000"/>
                </a:solidFill>
                <a:latin typeface="Roboto"/>
                <a:cs typeface="Roboto"/>
              </a:rPr>
              <a:t> </a:t>
            </a:r>
            <a:r>
              <a:rPr sz="1333" kern="0" spc="100" dirty="0">
                <a:solidFill>
                  <a:sysClr val="windowText" lastClr="000000"/>
                </a:solidFill>
                <a:latin typeface="Roboto"/>
                <a:cs typeface="Roboto"/>
              </a:rPr>
              <a:t>Captura</a:t>
            </a:r>
            <a:r>
              <a:rPr sz="1333" kern="0" spc="273" dirty="0">
                <a:solidFill>
                  <a:sysClr val="windowText" lastClr="000000"/>
                </a:solidFill>
                <a:latin typeface="Roboto"/>
                <a:cs typeface="Roboto"/>
              </a:rPr>
              <a:t> </a:t>
            </a:r>
            <a:r>
              <a:rPr sz="1333" kern="0" spc="63" dirty="0">
                <a:solidFill>
                  <a:sysClr val="windowText" lastClr="000000"/>
                </a:solidFill>
                <a:latin typeface="Roboto"/>
                <a:cs typeface="Roboto"/>
              </a:rPr>
              <a:t>de</a:t>
            </a:r>
            <a:r>
              <a:rPr sz="1333" kern="0" spc="273" dirty="0">
                <a:solidFill>
                  <a:sysClr val="windowText" lastClr="000000"/>
                </a:solidFill>
                <a:latin typeface="Roboto"/>
                <a:cs typeface="Roboto"/>
              </a:rPr>
              <a:t> </a:t>
            </a:r>
            <a:r>
              <a:rPr sz="1333" kern="0" spc="97" dirty="0">
                <a:solidFill>
                  <a:sysClr val="windowText" lastClr="000000"/>
                </a:solidFill>
                <a:latin typeface="Roboto"/>
                <a:cs typeface="Roboto"/>
              </a:rPr>
              <a:t>SIPARE.</a:t>
            </a:r>
            <a:endParaRPr sz="1333" kern="0">
              <a:solidFill>
                <a:sysClr val="windowText" lastClr="000000"/>
              </a:solidFill>
              <a:latin typeface="Roboto"/>
              <a:cs typeface="Roboto"/>
            </a:endParaRP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2"/>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545944" y="3150144"/>
            <a:ext cx="11037345" cy="2781904"/>
          </a:xfrm>
          <a:prstGeom prst="rect">
            <a:avLst/>
          </a:prstGeom>
        </p:spPr>
      </p:pic>
      <p:pic>
        <p:nvPicPr>
          <p:cNvPr id="4" name="object 4"/>
          <p:cNvPicPr/>
          <p:nvPr/>
        </p:nvPicPr>
        <p:blipFill>
          <a:blip r:embed="rId3" cstate="print"/>
          <a:stretch>
            <a:fillRect/>
          </a:stretch>
        </p:blipFill>
        <p:spPr>
          <a:xfrm>
            <a:off x="347472" y="581152"/>
            <a:ext cx="9375647" cy="1018031"/>
          </a:xfrm>
          <a:prstGeom prst="rect">
            <a:avLst/>
          </a:prstGeom>
        </p:spPr>
      </p:pic>
      <p:sp>
        <p:nvSpPr>
          <p:cNvPr id="5" name="object 5"/>
          <p:cNvSpPr txBox="1"/>
          <p:nvPr/>
        </p:nvSpPr>
        <p:spPr>
          <a:xfrm>
            <a:off x="303402" y="1906110"/>
            <a:ext cx="10267950" cy="524332"/>
          </a:xfrm>
          <a:prstGeom prst="rect">
            <a:avLst/>
          </a:prstGeom>
        </p:spPr>
        <p:txBody>
          <a:bodyPr vert="horz" wrap="square" lIns="0" tIns="8467" rIns="0" bIns="0" rtlCol="0">
            <a:spAutoFit/>
          </a:bodyPr>
          <a:lstStyle/>
          <a:p>
            <a:pPr marL="8467" marR="3387" defTabSz="609630">
              <a:lnSpc>
                <a:spcPct val="114100"/>
              </a:lnSpc>
              <a:spcBef>
                <a:spcPts val="67"/>
              </a:spcBef>
              <a:tabLst>
                <a:tab pos="343764" algn="l"/>
                <a:tab pos="610054" algn="l"/>
                <a:tab pos="1285304" algn="l"/>
                <a:tab pos="1515186" algn="l"/>
                <a:tab pos="1937694" algn="l"/>
                <a:tab pos="2267063" algn="l"/>
                <a:tab pos="2603630" algn="l"/>
                <a:tab pos="3203524" algn="l"/>
                <a:tab pos="4123473" algn="l"/>
                <a:tab pos="4460040" algn="l"/>
                <a:tab pos="4726330" algn="l"/>
                <a:tab pos="5266530" algn="l"/>
                <a:tab pos="6255486" algn="l"/>
                <a:tab pos="7417594" algn="l"/>
                <a:tab pos="8717293" algn="l"/>
                <a:tab pos="8982736" algn="l"/>
                <a:tab pos="9782452" algn="l"/>
              </a:tabLst>
            </a:pPr>
            <a:r>
              <a:rPr sz="1533" kern="0" spc="117" dirty="0">
                <a:solidFill>
                  <a:sysClr val="windowText" lastClr="000000"/>
                </a:solidFill>
                <a:latin typeface="Trebuchet MS"/>
                <a:cs typeface="Trebuchet MS"/>
              </a:rPr>
              <a:t>En</a:t>
            </a:r>
            <a:r>
              <a:rPr sz="1533" kern="0" dirty="0">
                <a:solidFill>
                  <a:sysClr val="windowText" lastClr="000000"/>
                </a:solidFill>
                <a:latin typeface="Trebuchet MS"/>
                <a:cs typeface="Trebuchet MS"/>
              </a:rPr>
              <a:t>	</a:t>
            </a:r>
            <a:r>
              <a:rPr sz="1533" kern="0" spc="30" dirty="0">
                <a:solidFill>
                  <a:sysClr val="windowText" lastClr="000000"/>
                </a:solidFill>
                <a:latin typeface="Trebuchet MS"/>
                <a:cs typeface="Trebuchet MS"/>
              </a:rPr>
              <a:t>el</a:t>
            </a:r>
            <a:r>
              <a:rPr sz="1533" kern="0" dirty="0">
                <a:solidFill>
                  <a:sysClr val="windowText" lastClr="000000"/>
                </a:solidFill>
                <a:latin typeface="Trebuchet MS"/>
                <a:cs typeface="Trebuchet MS"/>
              </a:rPr>
              <a:t>	</a:t>
            </a:r>
            <a:r>
              <a:rPr sz="1533" kern="0" spc="187" dirty="0">
                <a:solidFill>
                  <a:sysClr val="windowText" lastClr="000000"/>
                </a:solidFill>
                <a:latin typeface="Trebuchet MS"/>
                <a:cs typeface="Trebuchet MS"/>
              </a:rPr>
              <a:t>menú</a:t>
            </a:r>
            <a:r>
              <a:rPr sz="1533" kern="0" dirty="0">
                <a:solidFill>
                  <a:sysClr val="windowText" lastClr="000000"/>
                </a:solidFill>
                <a:latin typeface="Trebuchet MS"/>
                <a:cs typeface="Trebuchet MS"/>
              </a:rPr>
              <a:t>	</a:t>
            </a:r>
            <a:r>
              <a:rPr sz="1533" kern="0" spc="130" dirty="0">
                <a:solidFill>
                  <a:sysClr val="windowText" lastClr="000000"/>
                </a:solidFill>
                <a:latin typeface="Trebuchet MS"/>
                <a:cs typeface="Trebuchet MS"/>
              </a:rPr>
              <a:t>Línea</a:t>
            </a:r>
            <a:r>
              <a:rPr sz="1533" kern="0" dirty="0">
                <a:solidFill>
                  <a:sysClr val="windowText" lastClr="000000"/>
                </a:solidFill>
                <a:latin typeface="Trebuchet MS"/>
                <a:cs typeface="Trebuchet MS"/>
              </a:rPr>
              <a:t>	</a:t>
            </a:r>
            <a:r>
              <a:rPr sz="1533" kern="0" spc="100" dirty="0">
                <a:solidFill>
                  <a:sysClr val="windowText" lastClr="000000"/>
                </a:solidFill>
                <a:latin typeface="Trebuchet MS"/>
                <a:cs typeface="Trebuchet MS"/>
              </a:rPr>
              <a:t>de</a:t>
            </a:r>
            <a:r>
              <a:rPr sz="1533" kern="0" dirty="0">
                <a:solidFill>
                  <a:sysClr val="windowText" lastClr="000000"/>
                </a:solidFill>
                <a:latin typeface="Trebuchet MS"/>
                <a:cs typeface="Trebuchet MS"/>
              </a:rPr>
              <a:t>	</a:t>
            </a:r>
            <a:r>
              <a:rPr sz="1533" kern="0" spc="-417" dirty="0">
                <a:solidFill>
                  <a:sysClr val="windowText" lastClr="000000"/>
                </a:solidFill>
                <a:latin typeface="Trebuchet MS"/>
                <a:cs typeface="Trebuchet MS"/>
              </a:rPr>
              <a:t> </a:t>
            </a:r>
            <a:r>
              <a:rPr sz="1533" kern="0" spc="163" dirty="0">
                <a:solidFill>
                  <a:sysClr val="windowText" lastClr="000000"/>
                </a:solidFill>
                <a:latin typeface="Trebuchet MS"/>
                <a:cs typeface="Trebuchet MS"/>
              </a:rPr>
              <a:t>Captura</a:t>
            </a:r>
            <a:r>
              <a:rPr sz="1533" kern="0" dirty="0">
                <a:solidFill>
                  <a:sysClr val="windowText" lastClr="000000"/>
                </a:solidFill>
                <a:latin typeface="Trebuchet MS"/>
                <a:cs typeface="Trebuchet MS"/>
              </a:rPr>
              <a:t>	</a:t>
            </a:r>
            <a:r>
              <a:rPr sz="1533" kern="0" spc="157" dirty="0">
                <a:solidFill>
                  <a:sysClr val="windowText" lastClr="000000"/>
                </a:solidFill>
                <a:latin typeface="Trebuchet MS"/>
                <a:cs typeface="Trebuchet MS"/>
              </a:rPr>
              <a:t>ubicada</a:t>
            </a:r>
            <a:r>
              <a:rPr sz="1533" kern="0" dirty="0">
                <a:solidFill>
                  <a:sysClr val="windowText" lastClr="000000"/>
                </a:solidFill>
                <a:latin typeface="Trebuchet MS"/>
                <a:cs typeface="Trebuchet MS"/>
              </a:rPr>
              <a:t>	</a:t>
            </a:r>
            <a:r>
              <a:rPr sz="1533" kern="0" spc="117" dirty="0">
                <a:solidFill>
                  <a:sysClr val="windowText" lastClr="000000"/>
                </a:solidFill>
                <a:latin typeface="Trebuchet MS"/>
                <a:cs typeface="Trebuchet MS"/>
              </a:rPr>
              <a:t>en</a:t>
            </a:r>
            <a:r>
              <a:rPr sz="1533" kern="0" dirty="0">
                <a:solidFill>
                  <a:sysClr val="windowText" lastClr="000000"/>
                </a:solidFill>
                <a:latin typeface="Trebuchet MS"/>
                <a:cs typeface="Trebuchet MS"/>
              </a:rPr>
              <a:t>	</a:t>
            </a:r>
            <a:r>
              <a:rPr sz="1533" kern="0" spc="37" dirty="0">
                <a:solidFill>
                  <a:sysClr val="windowText" lastClr="000000"/>
                </a:solidFill>
                <a:latin typeface="Trebuchet MS"/>
                <a:cs typeface="Trebuchet MS"/>
              </a:rPr>
              <a:t>el</a:t>
            </a:r>
            <a:r>
              <a:rPr sz="1533" kern="0" dirty="0">
                <a:solidFill>
                  <a:sysClr val="windowText" lastClr="000000"/>
                </a:solidFill>
                <a:latin typeface="Trebuchet MS"/>
                <a:cs typeface="Trebuchet MS"/>
              </a:rPr>
              <a:t>	</a:t>
            </a:r>
            <a:r>
              <a:rPr sz="1533" kern="0" spc="136" dirty="0">
                <a:solidFill>
                  <a:sysClr val="windowText" lastClr="000000"/>
                </a:solidFill>
                <a:latin typeface="Trebuchet MS"/>
                <a:cs typeface="Trebuchet MS"/>
              </a:rPr>
              <a:t>lado</a:t>
            </a:r>
            <a:r>
              <a:rPr sz="1533" kern="0" dirty="0">
                <a:solidFill>
                  <a:sysClr val="windowText" lastClr="000000"/>
                </a:solidFill>
                <a:latin typeface="Trebuchet MS"/>
                <a:cs typeface="Trebuchet MS"/>
              </a:rPr>
              <a:t>	</a:t>
            </a:r>
            <a:r>
              <a:rPr sz="1533" kern="0" spc="173" dirty="0">
                <a:solidFill>
                  <a:sysClr val="windowText" lastClr="000000"/>
                </a:solidFill>
                <a:latin typeface="Trebuchet MS"/>
                <a:cs typeface="Trebuchet MS"/>
              </a:rPr>
              <a:t>superior</a:t>
            </a:r>
            <a:r>
              <a:rPr sz="1533" kern="0" dirty="0">
                <a:solidFill>
                  <a:sysClr val="windowText" lastClr="000000"/>
                </a:solidFill>
                <a:latin typeface="Trebuchet MS"/>
                <a:cs typeface="Trebuchet MS"/>
              </a:rPr>
              <a:t>	</a:t>
            </a:r>
            <a:r>
              <a:rPr sz="1533" kern="0" spc="136" dirty="0">
                <a:solidFill>
                  <a:sysClr val="windowText" lastClr="000000"/>
                </a:solidFill>
                <a:latin typeface="Trebuchet MS"/>
                <a:cs typeface="Trebuchet MS"/>
              </a:rPr>
              <a:t>izquierdo,</a:t>
            </a:r>
            <a:r>
              <a:rPr sz="1533" kern="0" dirty="0">
                <a:solidFill>
                  <a:sysClr val="windowText" lastClr="000000"/>
                </a:solidFill>
                <a:latin typeface="Trebuchet MS"/>
                <a:cs typeface="Trebuchet MS"/>
              </a:rPr>
              <a:t>	</a:t>
            </a:r>
            <a:r>
              <a:rPr sz="1533" kern="0" spc="150" dirty="0">
                <a:solidFill>
                  <a:sysClr val="windowText" lastClr="000000"/>
                </a:solidFill>
                <a:latin typeface="Trebuchet MS"/>
                <a:cs typeface="Trebuchet MS"/>
              </a:rPr>
              <a:t>seleccionar</a:t>
            </a:r>
            <a:r>
              <a:rPr sz="1533" kern="0" dirty="0">
                <a:solidFill>
                  <a:sysClr val="windowText" lastClr="000000"/>
                </a:solidFill>
                <a:latin typeface="Trebuchet MS"/>
                <a:cs typeface="Trebuchet MS"/>
              </a:rPr>
              <a:t>	</a:t>
            </a:r>
            <a:r>
              <a:rPr sz="1533" kern="0" spc="40" dirty="0">
                <a:solidFill>
                  <a:sysClr val="windowText" lastClr="000000"/>
                </a:solidFill>
                <a:latin typeface="Trebuchet MS"/>
                <a:cs typeface="Trebuchet MS"/>
              </a:rPr>
              <a:t>la</a:t>
            </a:r>
            <a:r>
              <a:rPr sz="1533" kern="0" dirty="0">
                <a:solidFill>
                  <a:sysClr val="windowText" lastClr="000000"/>
                </a:solidFill>
                <a:latin typeface="Trebuchet MS"/>
                <a:cs typeface="Trebuchet MS"/>
              </a:rPr>
              <a:t>	</a:t>
            </a:r>
            <a:r>
              <a:rPr sz="1533" kern="0" spc="167" dirty="0">
                <a:solidFill>
                  <a:sysClr val="windowText" lastClr="000000"/>
                </a:solidFill>
                <a:latin typeface="Trebuchet MS"/>
                <a:cs typeface="Trebuchet MS"/>
              </a:rPr>
              <a:t>opción</a:t>
            </a:r>
            <a:r>
              <a:rPr sz="1533" kern="0" dirty="0">
                <a:solidFill>
                  <a:sysClr val="windowText" lastClr="000000"/>
                </a:solidFill>
                <a:latin typeface="Trebuchet MS"/>
                <a:cs typeface="Trebuchet MS"/>
              </a:rPr>
              <a:t>	</a:t>
            </a:r>
            <a:r>
              <a:rPr sz="1533" kern="0" spc="147" dirty="0">
                <a:solidFill>
                  <a:sysClr val="windowText" lastClr="000000"/>
                </a:solidFill>
                <a:latin typeface="Trebuchet MS"/>
                <a:cs typeface="Trebuchet MS"/>
              </a:rPr>
              <a:t>CFDI </a:t>
            </a:r>
            <a:r>
              <a:rPr sz="1533" kern="0" spc="140" dirty="0">
                <a:solidFill>
                  <a:sysClr val="windowText" lastClr="000000"/>
                </a:solidFill>
                <a:latin typeface="Trebuchet MS"/>
                <a:cs typeface="Trebuchet MS"/>
              </a:rPr>
              <a:t>Actualización</a:t>
            </a:r>
            <a:r>
              <a:rPr sz="1533" kern="0" dirty="0">
                <a:solidFill>
                  <a:sysClr val="windowText" lastClr="000000"/>
                </a:solidFill>
                <a:latin typeface="Trebuchet MS"/>
                <a:cs typeface="Trebuchet MS"/>
              </a:rPr>
              <a:t>	</a:t>
            </a:r>
            <a:r>
              <a:rPr sz="1533" kern="0" spc="160" dirty="0">
                <a:solidFill>
                  <a:sysClr val="windowText" lastClr="000000"/>
                </a:solidFill>
                <a:latin typeface="Trebuchet MS"/>
                <a:cs typeface="Trebuchet MS"/>
              </a:rPr>
              <a:t>Forma</a:t>
            </a:r>
            <a:r>
              <a:rPr sz="1533" kern="0" dirty="0">
                <a:solidFill>
                  <a:sysClr val="windowText" lastClr="000000"/>
                </a:solidFill>
                <a:latin typeface="Trebuchet MS"/>
                <a:cs typeface="Trebuchet MS"/>
              </a:rPr>
              <a:t>	</a:t>
            </a:r>
            <a:r>
              <a:rPr sz="1533" kern="0" spc="107" dirty="0">
                <a:solidFill>
                  <a:sysClr val="windowText" lastClr="000000"/>
                </a:solidFill>
                <a:latin typeface="Trebuchet MS"/>
                <a:cs typeface="Trebuchet MS"/>
              </a:rPr>
              <a:t>de</a:t>
            </a:r>
            <a:r>
              <a:rPr sz="1533" kern="0" dirty="0">
                <a:solidFill>
                  <a:sysClr val="windowText" lastClr="000000"/>
                </a:solidFill>
                <a:latin typeface="Trebuchet MS"/>
                <a:cs typeface="Trebuchet MS"/>
              </a:rPr>
              <a:t>	</a:t>
            </a:r>
            <a:r>
              <a:rPr sz="1533" kern="0" spc="163" dirty="0">
                <a:solidFill>
                  <a:sysClr val="windowText" lastClr="000000"/>
                </a:solidFill>
                <a:latin typeface="Trebuchet MS"/>
                <a:cs typeface="Trebuchet MS"/>
              </a:rPr>
              <a:t>Pago</a:t>
            </a:r>
            <a:endParaRPr sz="1533" kern="0">
              <a:solidFill>
                <a:sysClr val="windowText" lastClr="000000"/>
              </a:solidFill>
              <a:latin typeface="Trebuchet MS"/>
              <a:cs typeface="Trebuchet MS"/>
            </a:endParaRP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82443"/>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3554890" y="2062222"/>
            <a:ext cx="5509115" cy="4426117"/>
          </a:xfrm>
          <a:prstGeom prst="rect">
            <a:avLst/>
          </a:prstGeom>
        </p:spPr>
      </p:pic>
      <p:pic>
        <p:nvPicPr>
          <p:cNvPr id="4" name="object 4"/>
          <p:cNvPicPr/>
          <p:nvPr/>
        </p:nvPicPr>
        <p:blipFill>
          <a:blip r:embed="rId3" cstate="print"/>
          <a:stretch>
            <a:fillRect/>
          </a:stretch>
        </p:blipFill>
        <p:spPr>
          <a:xfrm>
            <a:off x="361696" y="585217"/>
            <a:ext cx="11482831" cy="948943"/>
          </a:xfrm>
          <a:prstGeom prst="rect">
            <a:avLst/>
          </a:prstGeom>
        </p:spPr>
      </p:pic>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92899"/>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510421" y="3337441"/>
            <a:ext cx="11377125" cy="2856365"/>
          </a:xfrm>
          <a:prstGeom prst="rect">
            <a:avLst/>
          </a:prstGeom>
        </p:spPr>
      </p:pic>
      <p:pic>
        <p:nvPicPr>
          <p:cNvPr id="4" name="object 4"/>
          <p:cNvPicPr/>
          <p:nvPr/>
        </p:nvPicPr>
        <p:blipFill>
          <a:blip r:embed="rId3" cstate="print"/>
          <a:stretch>
            <a:fillRect/>
          </a:stretch>
        </p:blipFill>
        <p:spPr>
          <a:xfrm>
            <a:off x="481584" y="396240"/>
            <a:ext cx="11482831" cy="946911"/>
          </a:xfrm>
          <a:prstGeom prst="rect">
            <a:avLst/>
          </a:prstGeom>
        </p:spPr>
      </p:pic>
      <p:sp>
        <p:nvSpPr>
          <p:cNvPr id="5" name="object 5"/>
          <p:cNvSpPr txBox="1"/>
          <p:nvPr/>
        </p:nvSpPr>
        <p:spPr>
          <a:xfrm>
            <a:off x="281536" y="1671433"/>
            <a:ext cx="10064750" cy="502211"/>
          </a:xfrm>
          <a:prstGeom prst="rect">
            <a:avLst/>
          </a:prstGeom>
        </p:spPr>
        <p:txBody>
          <a:bodyPr vert="horz" wrap="square" lIns="0" tIns="8467" rIns="0" bIns="0" rtlCol="0">
            <a:spAutoFit/>
          </a:bodyPr>
          <a:lstStyle/>
          <a:p>
            <a:pPr marL="8467" marR="3387" defTabSz="609630">
              <a:lnSpc>
                <a:spcPct val="113599"/>
              </a:lnSpc>
              <a:spcBef>
                <a:spcPts val="67"/>
              </a:spcBef>
              <a:tabLst>
                <a:tab pos="345457" algn="l"/>
                <a:tab pos="615981" algn="l"/>
                <a:tab pos="727746" algn="l"/>
                <a:tab pos="1049496" algn="l"/>
                <a:tab pos="1278107" algn="l"/>
                <a:tab pos="1918219" algn="l"/>
                <a:tab pos="2256056" algn="l"/>
                <a:tab pos="3161611" algn="l"/>
                <a:tab pos="4057430" algn="l"/>
                <a:tab pos="4395690" algn="l"/>
                <a:tab pos="4666637" algn="l"/>
                <a:tab pos="5199640" algn="l"/>
                <a:tab pos="6161925" algn="l"/>
                <a:tab pos="7289741" algn="l"/>
                <a:tab pos="8548797" algn="l"/>
                <a:tab pos="8818898" algn="l"/>
                <a:tab pos="9600409" algn="l"/>
              </a:tabLst>
            </a:pPr>
            <a:r>
              <a:rPr sz="1467" kern="0" spc="117" dirty="0">
                <a:solidFill>
                  <a:sysClr val="windowText" lastClr="000000"/>
                </a:solidFill>
                <a:latin typeface="Trebuchet MS"/>
                <a:cs typeface="Trebuchet MS"/>
              </a:rPr>
              <a:t>En</a:t>
            </a:r>
            <a:r>
              <a:rPr sz="1467" kern="0" dirty="0">
                <a:solidFill>
                  <a:sysClr val="windowText" lastClr="000000"/>
                </a:solidFill>
                <a:latin typeface="Trebuchet MS"/>
                <a:cs typeface="Trebuchet MS"/>
              </a:rPr>
              <a:t>	</a:t>
            </a:r>
            <a:r>
              <a:rPr sz="1467" kern="0" spc="30"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80" dirty="0">
                <a:solidFill>
                  <a:sysClr val="windowText" lastClr="000000"/>
                </a:solidFill>
                <a:latin typeface="Trebuchet MS"/>
                <a:cs typeface="Trebuchet MS"/>
              </a:rPr>
              <a:t>menú</a:t>
            </a:r>
            <a:r>
              <a:rPr sz="1467" kern="0" dirty="0">
                <a:solidFill>
                  <a:sysClr val="windowText" lastClr="000000"/>
                </a:solidFill>
                <a:latin typeface="Trebuchet MS"/>
                <a:cs typeface="Trebuchet MS"/>
              </a:rPr>
              <a:t>	</a:t>
            </a:r>
            <a:r>
              <a:rPr sz="1467" kern="0" spc="127" dirty="0">
                <a:solidFill>
                  <a:sysClr val="windowText" lastClr="000000"/>
                </a:solidFill>
                <a:latin typeface="Trebuchet MS"/>
                <a:cs typeface="Trebuchet MS"/>
              </a:rPr>
              <a:t>Línea</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Captura</a:t>
            </a:r>
            <a:r>
              <a:rPr sz="1467" kern="0" dirty="0">
                <a:solidFill>
                  <a:sysClr val="windowText" lastClr="000000"/>
                </a:solidFill>
                <a:latin typeface="Trebuchet MS"/>
                <a:cs typeface="Trebuchet MS"/>
              </a:rPr>
              <a:t>	</a:t>
            </a:r>
            <a:r>
              <a:rPr sz="1467" kern="0" spc="153" dirty="0">
                <a:solidFill>
                  <a:sysClr val="windowText" lastClr="000000"/>
                </a:solidFill>
                <a:latin typeface="Trebuchet MS"/>
                <a:cs typeface="Trebuchet MS"/>
              </a:rPr>
              <a:t>ubicada</a:t>
            </a:r>
            <a:r>
              <a:rPr sz="1467" kern="0" dirty="0">
                <a:solidFill>
                  <a:sysClr val="windowText" lastClr="000000"/>
                </a:solidFill>
                <a:latin typeface="Trebuchet MS"/>
                <a:cs typeface="Trebuchet MS"/>
              </a:rPr>
              <a:t>	</a:t>
            </a:r>
            <a:r>
              <a:rPr sz="1467" kern="0" spc="110" dirty="0">
                <a:solidFill>
                  <a:sysClr val="windowText" lastClr="000000"/>
                </a:solidFill>
                <a:latin typeface="Trebuchet MS"/>
                <a:cs typeface="Trebuchet MS"/>
              </a:rPr>
              <a:t>en</a:t>
            </a:r>
            <a:r>
              <a:rPr sz="1467" kern="0" dirty="0">
                <a:solidFill>
                  <a:sysClr val="windowText" lastClr="000000"/>
                </a:solidFill>
                <a:latin typeface="Trebuchet MS"/>
                <a:cs typeface="Trebuchet MS"/>
              </a:rPr>
              <a:t>	</a:t>
            </a:r>
            <a:r>
              <a:rPr sz="1467" kern="0" spc="23" dirty="0">
                <a:solidFill>
                  <a:sysClr val="windowText" lastClr="000000"/>
                </a:solidFill>
                <a:latin typeface="Trebuchet MS"/>
                <a:cs typeface="Trebuchet MS"/>
              </a:rPr>
              <a:t>el</a:t>
            </a:r>
            <a:r>
              <a:rPr sz="1467" kern="0" dirty="0">
                <a:solidFill>
                  <a:sysClr val="windowText" lastClr="000000"/>
                </a:solidFill>
                <a:latin typeface="Trebuchet MS"/>
                <a:cs typeface="Trebuchet MS"/>
              </a:rPr>
              <a:t>	</a:t>
            </a:r>
            <a:r>
              <a:rPr sz="1467" kern="0" spc="133" dirty="0">
                <a:solidFill>
                  <a:sysClr val="windowText" lastClr="000000"/>
                </a:solidFill>
                <a:latin typeface="Trebuchet MS"/>
                <a:cs typeface="Trebuchet MS"/>
              </a:rPr>
              <a:t>lado</a:t>
            </a:r>
            <a:r>
              <a:rPr sz="1467" kern="0" dirty="0">
                <a:solidFill>
                  <a:sysClr val="windowText" lastClr="000000"/>
                </a:solidFill>
                <a:latin typeface="Trebuchet MS"/>
                <a:cs typeface="Trebuchet MS"/>
              </a:rPr>
              <a:t>	</a:t>
            </a:r>
            <a:r>
              <a:rPr sz="1467" kern="0" spc="169" dirty="0">
                <a:solidFill>
                  <a:sysClr val="windowText" lastClr="000000"/>
                </a:solidFill>
                <a:latin typeface="Trebuchet MS"/>
                <a:cs typeface="Trebuchet MS"/>
              </a:rPr>
              <a:t>superior</a:t>
            </a:r>
            <a:r>
              <a:rPr sz="1467" kern="0" dirty="0">
                <a:solidFill>
                  <a:sysClr val="windowText" lastClr="000000"/>
                </a:solidFill>
                <a:latin typeface="Trebuchet MS"/>
                <a:cs typeface="Trebuchet MS"/>
              </a:rPr>
              <a:t>	</a:t>
            </a:r>
            <a:r>
              <a:rPr sz="1467" kern="0" spc="133" dirty="0">
                <a:solidFill>
                  <a:sysClr val="windowText" lastClr="000000"/>
                </a:solidFill>
                <a:latin typeface="Trebuchet MS"/>
                <a:cs typeface="Trebuchet MS"/>
              </a:rPr>
              <a:t>izquierdo,</a:t>
            </a:r>
            <a:r>
              <a:rPr sz="1467" kern="0" dirty="0">
                <a:solidFill>
                  <a:sysClr val="windowText" lastClr="000000"/>
                </a:solidFill>
                <a:latin typeface="Trebuchet MS"/>
                <a:cs typeface="Trebuchet MS"/>
              </a:rPr>
              <a:t>	</a:t>
            </a:r>
            <a:r>
              <a:rPr sz="1467" kern="0" spc="143" dirty="0">
                <a:solidFill>
                  <a:sysClr val="windowText" lastClr="000000"/>
                </a:solidFill>
                <a:latin typeface="Trebuchet MS"/>
                <a:cs typeface="Trebuchet MS"/>
              </a:rPr>
              <a:t>seleccionar</a:t>
            </a:r>
            <a:r>
              <a:rPr sz="1467" kern="0" dirty="0">
                <a:solidFill>
                  <a:sysClr val="windowText" lastClr="000000"/>
                </a:solidFill>
                <a:latin typeface="Trebuchet MS"/>
                <a:cs typeface="Trebuchet MS"/>
              </a:rPr>
              <a:t>	</a:t>
            </a:r>
            <a:r>
              <a:rPr sz="1467" kern="0" spc="37" dirty="0">
                <a:solidFill>
                  <a:sysClr val="windowText" lastClr="000000"/>
                </a:solidFill>
                <a:latin typeface="Trebuchet MS"/>
                <a:cs typeface="Trebuchet MS"/>
              </a:rPr>
              <a:t>la</a:t>
            </a:r>
            <a:r>
              <a:rPr sz="1467" kern="0"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opción</a:t>
            </a:r>
            <a:r>
              <a:rPr sz="1467" kern="0" dirty="0">
                <a:solidFill>
                  <a:sysClr val="windowText" lastClr="000000"/>
                </a:solidFill>
                <a:latin typeface="Trebuchet MS"/>
                <a:cs typeface="Trebuchet MS"/>
              </a:rPr>
              <a:t>	</a:t>
            </a:r>
            <a:r>
              <a:rPr sz="1467" kern="0" spc="140" dirty="0">
                <a:solidFill>
                  <a:sysClr val="windowText" lastClr="000000"/>
                </a:solidFill>
                <a:latin typeface="Trebuchet MS"/>
                <a:cs typeface="Trebuchet MS"/>
              </a:rPr>
              <a:t>CFDI </a:t>
            </a:r>
            <a:r>
              <a:rPr sz="1467" kern="0" spc="167" dirty="0">
                <a:solidFill>
                  <a:sysClr val="windowText" lastClr="000000"/>
                </a:solidFill>
                <a:latin typeface="Trebuchet MS"/>
                <a:cs typeface="Trebuchet MS"/>
              </a:rPr>
              <a:t>Forma</a:t>
            </a:r>
            <a:r>
              <a:rPr sz="1467" kern="0" dirty="0">
                <a:solidFill>
                  <a:sysClr val="windowText" lastClr="000000"/>
                </a:solidFill>
                <a:latin typeface="Trebuchet MS"/>
                <a:cs typeface="Trebuchet MS"/>
              </a:rPr>
              <a:t>	</a:t>
            </a:r>
            <a:r>
              <a:rPr sz="1467" kern="0" spc="103" dirty="0">
                <a:solidFill>
                  <a:sysClr val="windowText" lastClr="000000"/>
                </a:solidFill>
                <a:latin typeface="Trebuchet MS"/>
                <a:cs typeface="Trebuchet MS"/>
              </a:rPr>
              <a:t>de</a:t>
            </a:r>
            <a:r>
              <a:rPr sz="1467" kern="0" dirty="0">
                <a:solidFill>
                  <a:sysClr val="windowText" lastClr="000000"/>
                </a:solidFill>
                <a:latin typeface="Trebuchet MS"/>
                <a:cs typeface="Trebuchet MS"/>
              </a:rPr>
              <a:t>	</a:t>
            </a:r>
            <a:r>
              <a:rPr sz="1467" kern="0" spc="163" dirty="0">
                <a:solidFill>
                  <a:sysClr val="windowText" lastClr="000000"/>
                </a:solidFill>
                <a:latin typeface="Trebuchet MS"/>
                <a:cs typeface="Trebuchet MS"/>
              </a:rPr>
              <a:t>Pago</a:t>
            </a:r>
            <a:endParaRPr sz="1467" kern="0">
              <a:solidFill>
                <a:sysClr val="windowText" lastClr="000000"/>
              </a:solidFill>
              <a:latin typeface="Trebuchet MS"/>
              <a:cs typeface="Trebuchet MS"/>
            </a:endParaRPr>
          </a:p>
        </p:txBody>
      </p:sp>
      <p:sp>
        <p:nvSpPr>
          <p:cNvPr id="6" name="object 6"/>
          <p:cNvSpPr txBox="1"/>
          <p:nvPr/>
        </p:nvSpPr>
        <p:spPr>
          <a:xfrm>
            <a:off x="10518628" y="1701938"/>
            <a:ext cx="1373717" cy="234317"/>
          </a:xfrm>
          <a:prstGeom prst="rect">
            <a:avLst/>
          </a:prstGeom>
        </p:spPr>
        <p:txBody>
          <a:bodyPr vert="horz" wrap="square" lIns="0" tIns="8467" rIns="0" bIns="0" rtlCol="0">
            <a:spAutoFit/>
          </a:bodyPr>
          <a:lstStyle/>
          <a:p>
            <a:pPr marL="8467" defTabSz="609630">
              <a:spcBef>
                <a:spcPts val="67"/>
              </a:spcBef>
            </a:pPr>
            <a:r>
              <a:rPr sz="1467" kern="0" spc="136" dirty="0">
                <a:solidFill>
                  <a:sysClr val="windowText" lastClr="000000"/>
                </a:solidFill>
                <a:latin typeface="Trebuchet MS"/>
                <a:cs typeface="Trebuchet MS"/>
              </a:rPr>
              <a:t>Actualización</a:t>
            </a:r>
            <a:endParaRPr sz="1467" kern="0">
              <a:solidFill>
                <a:sysClr val="windowText" lastClr="000000"/>
              </a:solidFill>
              <a:latin typeface="Trebuchet MS"/>
              <a:cs typeface="Trebuchet MS"/>
            </a:endParaRP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92898"/>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3099401" y="1726202"/>
            <a:ext cx="7328431" cy="4937863"/>
          </a:xfrm>
          <a:prstGeom prst="rect">
            <a:avLst/>
          </a:prstGeom>
        </p:spPr>
      </p:pic>
      <p:pic>
        <p:nvPicPr>
          <p:cNvPr id="4" name="object 4"/>
          <p:cNvPicPr/>
          <p:nvPr/>
        </p:nvPicPr>
        <p:blipFill>
          <a:blip r:embed="rId3" cstate="print"/>
          <a:stretch>
            <a:fillRect/>
          </a:stretch>
        </p:blipFill>
        <p:spPr>
          <a:xfrm>
            <a:off x="481584" y="396240"/>
            <a:ext cx="11482831" cy="946911"/>
          </a:xfrm>
          <a:prstGeom prst="rect">
            <a:avLst/>
          </a:prstGeom>
        </p:spPr>
      </p:pic>
      <p:sp>
        <p:nvSpPr>
          <p:cNvPr id="5" name="object 5"/>
          <p:cNvSpPr txBox="1"/>
          <p:nvPr/>
        </p:nvSpPr>
        <p:spPr>
          <a:xfrm>
            <a:off x="251606" y="1595723"/>
            <a:ext cx="6777990" cy="244448"/>
          </a:xfrm>
          <a:prstGeom prst="rect">
            <a:avLst/>
          </a:prstGeom>
        </p:spPr>
        <p:txBody>
          <a:bodyPr vert="horz" wrap="square" lIns="0" tIns="8467" rIns="0" bIns="0" rtlCol="0">
            <a:spAutoFit/>
          </a:bodyPr>
          <a:lstStyle/>
          <a:p>
            <a:pPr marL="8467" defTabSz="609630">
              <a:spcBef>
                <a:spcPts val="67"/>
              </a:spcBef>
              <a:tabLst>
                <a:tab pos="811147" algn="l"/>
                <a:tab pos="1077437" algn="l"/>
                <a:tab pos="1992730" algn="l"/>
                <a:tab pos="2189589" algn="l"/>
                <a:tab pos="3360588" algn="l"/>
                <a:tab pos="3697155" algn="l"/>
                <a:tab pos="4222961" algn="l"/>
                <a:tab pos="4780519" algn="l"/>
                <a:tab pos="5930773" algn="l"/>
                <a:tab pos="6266917" algn="l"/>
              </a:tabLst>
            </a:pPr>
            <a:r>
              <a:rPr sz="1533" kern="0" spc="177" dirty="0">
                <a:solidFill>
                  <a:sysClr val="windowText" lastClr="000000"/>
                </a:solidFill>
                <a:latin typeface="Trebuchet MS"/>
                <a:cs typeface="Trebuchet MS"/>
              </a:rPr>
              <a:t>Buscar</a:t>
            </a:r>
            <a:r>
              <a:rPr sz="1533" kern="0" dirty="0">
                <a:solidFill>
                  <a:sysClr val="windowText" lastClr="000000"/>
                </a:solidFill>
                <a:latin typeface="Trebuchet MS"/>
                <a:cs typeface="Trebuchet MS"/>
              </a:rPr>
              <a:t>	</a:t>
            </a:r>
            <a:r>
              <a:rPr sz="1533" kern="0" spc="37" dirty="0">
                <a:solidFill>
                  <a:sysClr val="windowText" lastClr="000000"/>
                </a:solidFill>
                <a:latin typeface="Trebuchet MS"/>
                <a:cs typeface="Trebuchet MS"/>
              </a:rPr>
              <a:t>el</a:t>
            </a:r>
            <a:r>
              <a:rPr sz="1533" kern="0" dirty="0">
                <a:solidFill>
                  <a:sysClr val="windowText" lastClr="000000"/>
                </a:solidFill>
                <a:latin typeface="Trebuchet MS"/>
                <a:cs typeface="Trebuchet MS"/>
              </a:rPr>
              <a:t>	</a:t>
            </a:r>
            <a:r>
              <a:rPr sz="1533" kern="0" spc="169" dirty="0">
                <a:solidFill>
                  <a:sysClr val="windowText" lastClr="000000"/>
                </a:solidFill>
                <a:latin typeface="Trebuchet MS"/>
                <a:cs typeface="Trebuchet MS"/>
              </a:rPr>
              <a:t>periodo</a:t>
            </a:r>
            <a:r>
              <a:rPr sz="1533" kern="0" dirty="0">
                <a:solidFill>
                  <a:sysClr val="windowText" lastClr="000000"/>
                </a:solidFill>
                <a:latin typeface="Trebuchet MS"/>
                <a:cs typeface="Trebuchet MS"/>
              </a:rPr>
              <a:t>	</a:t>
            </a:r>
            <a:r>
              <a:rPr sz="1533" kern="0" spc="7" dirty="0">
                <a:solidFill>
                  <a:sysClr val="windowText" lastClr="000000"/>
                </a:solidFill>
                <a:latin typeface="Trebuchet MS"/>
                <a:cs typeface="Trebuchet MS"/>
              </a:rPr>
              <a:t>a</a:t>
            </a:r>
            <a:r>
              <a:rPr sz="1533" kern="0" dirty="0">
                <a:solidFill>
                  <a:sysClr val="windowText" lastClr="000000"/>
                </a:solidFill>
                <a:latin typeface="Trebuchet MS"/>
                <a:cs typeface="Trebuchet MS"/>
              </a:rPr>
              <a:t>	</a:t>
            </a:r>
            <a:r>
              <a:rPr sz="1533" kern="0" spc="127" dirty="0">
                <a:solidFill>
                  <a:sysClr val="windowText" lastClr="000000"/>
                </a:solidFill>
                <a:latin typeface="Trebuchet MS"/>
                <a:cs typeface="Trebuchet MS"/>
              </a:rPr>
              <a:t>modificar,</a:t>
            </a:r>
            <a:r>
              <a:rPr sz="1533" kern="0" dirty="0">
                <a:solidFill>
                  <a:sysClr val="windowText" lastClr="000000"/>
                </a:solidFill>
                <a:latin typeface="Trebuchet MS"/>
                <a:cs typeface="Trebuchet MS"/>
              </a:rPr>
              <a:t>	</a:t>
            </a:r>
            <a:r>
              <a:rPr sz="1533" kern="0" spc="117" dirty="0">
                <a:solidFill>
                  <a:sysClr val="windowText" lastClr="000000"/>
                </a:solidFill>
                <a:latin typeface="Trebuchet MS"/>
                <a:cs typeface="Trebuchet MS"/>
              </a:rPr>
              <a:t>en</a:t>
            </a:r>
            <a:r>
              <a:rPr sz="1533" kern="0" dirty="0">
                <a:solidFill>
                  <a:sysClr val="windowText" lastClr="000000"/>
                </a:solidFill>
                <a:latin typeface="Trebuchet MS"/>
                <a:cs typeface="Trebuchet MS"/>
              </a:rPr>
              <a:t>	</a:t>
            </a:r>
            <a:r>
              <a:rPr sz="1533" kern="0" spc="120" dirty="0">
                <a:solidFill>
                  <a:sysClr val="windowText" lastClr="000000"/>
                </a:solidFill>
                <a:latin typeface="Trebuchet MS"/>
                <a:cs typeface="Trebuchet MS"/>
              </a:rPr>
              <a:t>este</a:t>
            </a:r>
            <a:r>
              <a:rPr sz="1533" kern="0" dirty="0">
                <a:solidFill>
                  <a:sysClr val="windowText" lastClr="000000"/>
                </a:solidFill>
                <a:latin typeface="Trebuchet MS"/>
                <a:cs typeface="Trebuchet MS"/>
              </a:rPr>
              <a:t>	</a:t>
            </a:r>
            <a:r>
              <a:rPr sz="1533" kern="0" spc="153" dirty="0">
                <a:solidFill>
                  <a:sysClr val="windowText" lastClr="000000"/>
                </a:solidFill>
                <a:latin typeface="Trebuchet MS"/>
                <a:cs typeface="Trebuchet MS"/>
              </a:rPr>
              <a:t>caso</a:t>
            </a:r>
            <a:r>
              <a:rPr sz="1533" kern="0" dirty="0">
                <a:solidFill>
                  <a:sysClr val="windowText" lastClr="000000"/>
                </a:solidFill>
                <a:latin typeface="Trebuchet MS"/>
                <a:cs typeface="Trebuchet MS"/>
              </a:rPr>
              <a:t>	</a:t>
            </a:r>
            <a:r>
              <a:rPr sz="1533" kern="0" spc="153" dirty="0">
                <a:solidFill>
                  <a:sysClr val="windowText" lastClr="000000"/>
                </a:solidFill>
                <a:latin typeface="Trebuchet MS"/>
                <a:cs typeface="Trebuchet MS"/>
              </a:rPr>
              <a:t>diciembre</a:t>
            </a:r>
            <a:r>
              <a:rPr sz="1533" kern="0" dirty="0">
                <a:solidFill>
                  <a:sysClr val="windowText" lastClr="000000"/>
                </a:solidFill>
                <a:latin typeface="Trebuchet MS"/>
                <a:cs typeface="Trebuchet MS"/>
              </a:rPr>
              <a:t>	</a:t>
            </a:r>
            <a:r>
              <a:rPr sz="1533" kern="0" spc="107" dirty="0">
                <a:solidFill>
                  <a:sysClr val="windowText" lastClr="000000"/>
                </a:solidFill>
                <a:latin typeface="Trebuchet MS"/>
                <a:cs typeface="Trebuchet MS"/>
              </a:rPr>
              <a:t>de</a:t>
            </a:r>
            <a:r>
              <a:rPr sz="1533" kern="0" dirty="0">
                <a:solidFill>
                  <a:sysClr val="windowText" lastClr="000000"/>
                </a:solidFill>
                <a:latin typeface="Trebuchet MS"/>
                <a:cs typeface="Trebuchet MS"/>
              </a:rPr>
              <a:t>	</a:t>
            </a:r>
            <a:r>
              <a:rPr sz="1533" kern="0" spc="169" dirty="0">
                <a:solidFill>
                  <a:sysClr val="windowText" lastClr="000000"/>
                </a:solidFill>
                <a:latin typeface="Trebuchet MS"/>
                <a:cs typeface="Trebuchet MS"/>
              </a:rPr>
              <a:t>2017</a:t>
            </a:r>
            <a:endParaRPr sz="1533" kern="0">
              <a:solidFill>
                <a:sysClr val="windowText" lastClr="000000"/>
              </a:solidFill>
              <a:latin typeface="Trebuchet MS"/>
              <a:cs typeface="Trebuchet MS"/>
            </a:endParaRP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92902"/>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1774725" y="2003282"/>
            <a:ext cx="9056579" cy="4854717"/>
          </a:xfrm>
          <a:prstGeom prst="rect">
            <a:avLst/>
          </a:prstGeom>
        </p:spPr>
      </p:pic>
      <p:pic>
        <p:nvPicPr>
          <p:cNvPr id="4" name="object 4"/>
          <p:cNvPicPr/>
          <p:nvPr/>
        </p:nvPicPr>
        <p:blipFill>
          <a:blip r:embed="rId3" cstate="print"/>
          <a:stretch>
            <a:fillRect/>
          </a:stretch>
        </p:blipFill>
        <p:spPr>
          <a:xfrm>
            <a:off x="481584" y="396240"/>
            <a:ext cx="11482831" cy="946911"/>
          </a:xfrm>
          <a:prstGeom prst="rect">
            <a:avLst/>
          </a:prstGeom>
        </p:spPr>
      </p:pic>
      <p:sp>
        <p:nvSpPr>
          <p:cNvPr id="5" name="object 5"/>
          <p:cNvSpPr txBox="1"/>
          <p:nvPr/>
        </p:nvSpPr>
        <p:spPr>
          <a:xfrm>
            <a:off x="160345" y="1585275"/>
            <a:ext cx="11710247" cy="508558"/>
          </a:xfrm>
          <a:prstGeom prst="rect">
            <a:avLst/>
          </a:prstGeom>
        </p:spPr>
        <p:txBody>
          <a:bodyPr vert="horz" wrap="square" lIns="0" tIns="8467" rIns="0" bIns="0" rtlCol="0">
            <a:spAutoFit/>
          </a:bodyPr>
          <a:lstStyle/>
          <a:p>
            <a:pPr marL="8467" marR="3387" defTabSz="609630">
              <a:lnSpc>
                <a:spcPct val="113599"/>
              </a:lnSpc>
              <a:spcBef>
                <a:spcPts val="67"/>
              </a:spcBef>
              <a:tabLst>
                <a:tab pos="1385639" algn="l"/>
                <a:tab pos="1703155" algn="l"/>
                <a:tab pos="2310668" algn="l"/>
                <a:tab pos="2555368" algn="l"/>
                <a:tab pos="3728483" algn="l"/>
                <a:tab pos="3966832" algn="l"/>
                <a:tab pos="5140370" algn="l"/>
                <a:tab pos="5845679" algn="l"/>
                <a:tab pos="6165735" algn="l"/>
                <a:tab pos="7160618" algn="l"/>
                <a:tab pos="7480674" algn="l"/>
                <a:tab pos="8197837" algn="l"/>
                <a:tab pos="9641052" algn="l"/>
                <a:tab pos="10241369" algn="l"/>
                <a:tab pos="10594870" algn="l"/>
              </a:tabLst>
            </a:pPr>
            <a:r>
              <a:rPr sz="1467" kern="0" spc="-7" dirty="0">
                <a:solidFill>
                  <a:sysClr val="windowText" lastClr="000000"/>
                </a:solidFill>
                <a:latin typeface="Arial Black"/>
                <a:cs typeface="Arial Black"/>
              </a:rPr>
              <a:t>Seleccionar</a:t>
            </a:r>
            <a:r>
              <a:rPr sz="1467" kern="0" dirty="0">
                <a:solidFill>
                  <a:sysClr val="windowText" lastClr="000000"/>
                </a:solidFill>
                <a:latin typeface="Arial Black"/>
                <a:cs typeface="Arial Black"/>
              </a:rPr>
              <a:t>	</a:t>
            </a:r>
            <a:r>
              <a:rPr sz="1467" kern="0" spc="-17" dirty="0">
                <a:solidFill>
                  <a:sysClr val="windowText" lastClr="000000"/>
                </a:solidFill>
                <a:latin typeface="Arial Black"/>
                <a:cs typeface="Arial Black"/>
              </a:rPr>
              <a:t>el</a:t>
            </a:r>
            <a:r>
              <a:rPr sz="1467" kern="0" dirty="0">
                <a:solidFill>
                  <a:sysClr val="windowText" lastClr="000000"/>
                </a:solidFill>
                <a:latin typeface="Arial Black"/>
                <a:cs typeface="Arial Black"/>
              </a:rPr>
              <a:t>	</a:t>
            </a:r>
            <a:r>
              <a:rPr sz="1467" kern="0" spc="-13" dirty="0">
                <a:solidFill>
                  <a:sysClr val="windowText" lastClr="000000"/>
                </a:solidFill>
                <a:latin typeface="Arial Black"/>
                <a:cs typeface="Arial Black"/>
              </a:rPr>
              <a:t>CFDI</a:t>
            </a:r>
            <a:r>
              <a:rPr sz="1467" kern="0" dirty="0">
                <a:solidFill>
                  <a:sysClr val="windowText" lastClr="000000"/>
                </a:solidFill>
                <a:latin typeface="Arial Black"/>
                <a:cs typeface="Arial Black"/>
              </a:rPr>
              <a:t>	</a:t>
            </a:r>
            <a:r>
              <a:rPr sz="1467" kern="0" spc="-33" dirty="0">
                <a:solidFill>
                  <a:sysClr val="windowText" lastClr="000000"/>
                </a:solidFill>
                <a:latin typeface="Arial Black"/>
                <a:cs typeface="Arial Black"/>
              </a:rPr>
              <a:t>a</a:t>
            </a:r>
            <a:r>
              <a:rPr sz="1467" kern="0" dirty="0">
                <a:solidFill>
                  <a:sysClr val="windowText" lastClr="000000"/>
                </a:solidFill>
                <a:latin typeface="Arial Black"/>
                <a:cs typeface="Arial Black"/>
              </a:rPr>
              <a:t>	</a:t>
            </a:r>
            <a:r>
              <a:rPr sz="1467" kern="0" spc="60" dirty="0">
                <a:solidFill>
                  <a:sysClr val="windowText" lastClr="000000"/>
                </a:solidFill>
                <a:latin typeface="Arial Black"/>
                <a:cs typeface="Arial Black"/>
              </a:rPr>
              <a:t>modificar</a:t>
            </a:r>
            <a:r>
              <a:rPr sz="1467" kern="0" dirty="0">
                <a:solidFill>
                  <a:sysClr val="windowText" lastClr="000000"/>
                </a:solidFill>
                <a:latin typeface="Arial Black"/>
                <a:cs typeface="Arial Black"/>
              </a:rPr>
              <a:t>	</a:t>
            </a:r>
            <a:r>
              <a:rPr sz="1467" kern="0" spc="-33" dirty="0">
                <a:solidFill>
                  <a:sysClr val="windowText" lastClr="000000"/>
                </a:solidFill>
                <a:latin typeface="Arial Black"/>
                <a:cs typeface="Arial Black"/>
              </a:rPr>
              <a:t>y</a:t>
            </a:r>
            <a:r>
              <a:rPr sz="1467" kern="0" dirty="0">
                <a:solidFill>
                  <a:sysClr val="windowText" lastClr="000000"/>
                </a:solidFill>
                <a:latin typeface="Arial Black"/>
                <a:cs typeface="Arial Black"/>
              </a:rPr>
              <a:t>	</a:t>
            </a:r>
            <a:r>
              <a:rPr sz="1467" kern="0" spc="40" dirty="0">
                <a:solidFill>
                  <a:sysClr val="windowText" lastClr="000000"/>
                </a:solidFill>
                <a:latin typeface="Arial Black"/>
                <a:cs typeface="Arial Black"/>
              </a:rPr>
              <a:t>desplazar</a:t>
            </a:r>
            <a:r>
              <a:rPr sz="1467" kern="0" dirty="0">
                <a:solidFill>
                  <a:sysClr val="windowText" lastClr="000000"/>
                </a:solidFill>
                <a:latin typeface="Arial Black"/>
                <a:cs typeface="Arial Black"/>
              </a:rPr>
              <a:t>	</a:t>
            </a:r>
            <a:r>
              <a:rPr sz="1467" kern="0" spc="-7" dirty="0">
                <a:solidFill>
                  <a:sysClr val="windowText" lastClr="000000"/>
                </a:solidFill>
                <a:latin typeface="Arial Black"/>
                <a:cs typeface="Arial Black"/>
              </a:rPr>
              <a:t>hacia</a:t>
            </a:r>
            <a:r>
              <a:rPr sz="1467" kern="0" dirty="0">
                <a:solidFill>
                  <a:sysClr val="windowText" lastClr="000000"/>
                </a:solidFill>
                <a:latin typeface="Arial Black"/>
                <a:cs typeface="Arial Black"/>
              </a:rPr>
              <a:t>	</a:t>
            </a:r>
            <a:r>
              <a:rPr sz="1467" kern="0" spc="-17" dirty="0">
                <a:solidFill>
                  <a:sysClr val="windowText" lastClr="000000"/>
                </a:solidFill>
                <a:latin typeface="Arial Black"/>
                <a:cs typeface="Arial Black"/>
              </a:rPr>
              <a:t>la</a:t>
            </a:r>
            <a:r>
              <a:rPr sz="1467" kern="0" dirty="0">
                <a:solidFill>
                  <a:sysClr val="windowText" lastClr="000000"/>
                </a:solidFill>
                <a:latin typeface="Arial Black"/>
                <a:cs typeface="Arial Black"/>
              </a:rPr>
              <a:t>	</a:t>
            </a:r>
            <a:r>
              <a:rPr sz="1467" kern="0" spc="27" dirty="0">
                <a:solidFill>
                  <a:sysClr val="windowText" lastClr="000000"/>
                </a:solidFill>
                <a:latin typeface="Arial Black"/>
                <a:cs typeface="Arial Black"/>
              </a:rPr>
              <a:t>derecha</a:t>
            </a:r>
            <a:r>
              <a:rPr sz="1467" kern="0" dirty="0">
                <a:solidFill>
                  <a:sysClr val="windowText" lastClr="000000"/>
                </a:solidFill>
                <a:latin typeface="Arial Black"/>
                <a:cs typeface="Arial Black"/>
              </a:rPr>
              <a:t>	</a:t>
            </a:r>
            <a:r>
              <a:rPr sz="1467" kern="0" spc="-17" dirty="0">
                <a:solidFill>
                  <a:sysClr val="windowText" lastClr="000000"/>
                </a:solidFill>
                <a:latin typeface="Arial Black"/>
                <a:cs typeface="Arial Black"/>
              </a:rPr>
              <a:t>la</a:t>
            </a:r>
            <a:r>
              <a:rPr sz="1467" kern="0" dirty="0">
                <a:solidFill>
                  <a:sysClr val="windowText" lastClr="000000"/>
                </a:solidFill>
                <a:latin typeface="Arial Black"/>
                <a:cs typeface="Arial Black"/>
              </a:rPr>
              <a:t>	</a:t>
            </a:r>
            <a:r>
              <a:rPr sz="1467" kern="0" spc="57" dirty="0">
                <a:solidFill>
                  <a:sysClr val="windowText" lastClr="000000"/>
                </a:solidFill>
                <a:latin typeface="Arial Black"/>
                <a:cs typeface="Arial Black"/>
              </a:rPr>
              <a:t>barra</a:t>
            </a:r>
            <a:r>
              <a:rPr sz="1467" kern="0" dirty="0">
                <a:solidFill>
                  <a:sysClr val="windowText" lastClr="000000"/>
                </a:solidFill>
                <a:latin typeface="Arial Black"/>
                <a:cs typeface="Arial Black"/>
              </a:rPr>
              <a:t>	</a:t>
            </a:r>
            <a:r>
              <a:rPr sz="1467" kern="0" spc="30" dirty="0">
                <a:solidFill>
                  <a:sysClr val="windowText" lastClr="000000"/>
                </a:solidFill>
                <a:latin typeface="Arial Black"/>
                <a:cs typeface="Arial Black"/>
              </a:rPr>
              <a:t>espaciadora</a:t>
            </a:r>
            <a:r>
              <a:rPr sz="1467" kern="0" dirty="0">
                <a:solidFill>
                  <a:sysClr val="windowText" lastClr="000000"/>
                </a:solidFill>
                <a:latin typeface="Arial Black"/>
                <a:cs typeface="Arial Black"/>
              </a:rPr>
              <a:t>	</a:t>
            </a:r>
            <a:r>
              <a:rPr sz="1467" kern="0" spc="-80" dirty="0">
                <a:solidFill>
                  <a:sysClr val="windowText" lastClr="000000"/>
                </a:solidFill>
                <a:latin typeface="Arial Black"/>
                <a:cs typeface="Arial Black"/>
              </a:rPr>
              <a:t>(</a:t>
            </a:r>
            <a:r>
              <a:rPr sz="1467" kern="0" spc="-343" dirty="0">
                <a:solidFill>
                  <a:sysClr val="windowText" lastClr="000000"/>
                </a:solidFill>
                <a:latin typeface="Arial Black"/>
                <a:cs typeface="Arial Black"/>
              </a:rPr>
              <a:t> </a:t>
            </a:r>
            <a:r>
              <a:rPr sz="1467" kern="0" spc="17" dirty="0">
                <a:solidFill>
                  <a:sysClr val="windowText" lastClr="000000"/>
                </a:solidFill>
                <a:latin typeface="Arial Black"/>
                <a:cs typeface="Arial Black"/>
              </a:rPr>
              <a:t>que</a:t>
            </a:r>
            <a:r>
              <a:rPr sz="1467" kern="0" dirty="0">
                <a:solidFill>
                  <a:sysClr val="windowText" lastClr="000000"/>
                </a:solidFill>
                <a:latin typeface="Arial Black"/>
                <a:cs typeface="Arial Black"/>
              </a:rPr>
              <a:t>	</a:t>
            </a:r>
            <a:r>
              <a:rPr sz="1467" kern="0" spc="-17" dirty="0">
                <a:solidFill>
                  <a:sysClr val="windowText" lastClr="000000"/>
                </a:solidFill>
                <a:latin typeface="Arial Black"/>
                <a:cs typeface="Arial Black"/>
              </a:rPr>
              <a:t>se</a:t>
            </a:r>
            <a:r>
              <a:rPr sz="1467" kern="0" dirty="0">
                <a:solidFill>
                  <a:sysClr val="windowText" lastClr="000000"/>
                </a:solidFill>
                <a:latin typeface="Arial Black"/>
                <a:cs typeface="Arial Black"/>
              </a:rPr>
              <a:t>	</a:t>
            </a:r>
            <a:r>
              <a:rPr sz="1467" kern="0" spc="50" dirty="0">
                <a:solidFill>
                  <a:sysClr val="windowText" lastClr="000000"/>
                </a:solidFill>
                <a:latin typeface="Arial Black"/>
                <a:cs typeface="Arial Black"/>
              </a:rPr>
              <a:t>encuentra </a:t>
            </a:r>
            <a:r>
              <a:rPr sz="1467" kern="0" spc="40" dirty="0">
                <a:solidFill>
                  <a:sysClr val="windowText" lastClr="000000"/>
                </a:solidFill>
                <a:latin typeface="Arial Black"/>
                <a:cs typeface="Arial Black"/>
              </a:rPr>
              <a:t>abajo)</a:t>
            </a:r>
            <a:endParaRPr sz="1467" kern="0">
              <a:solidFill>
                <a:sysClr val="windowText" lastClr="000000"/>
              </a:solidFill>
              <a:latin typeface="Arial Black"/>
              <a:cs typeface="Arial Black"/>
            </a:endParaRP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92898"/>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2146486" y="2135643"/>
            <a:ext cx="8537191" cy="4722356"/>
          </a:xfrm>
          <a:prstGeom prst="rect">
            <a:avLst/>
          </a:prstGeom>
        </p:spPr>
      </p:pic>
      <p:pic>
        <p:nvPicPr>
          <p:cNvPr id="4" name="object 4"/>
          <p:cNvPicPr/>
          <p:nvPr/>
        </p:nvPicPr>
        <p:blipFill>
          <a:blip r:embed="rId3" cstate="print"/>
          <a:stretch>
            <a:fillRect/>
          </a:stretch>
        </p:blipFill>
        <p:spPr>
          <a:xfrm>
            <a:off x="481584" y="396240"/>
            <a:ext cx="11482831" cy="946911"/>
          </a:xfrm>
          <a:prstGeom prst="rect">
            <a:avLst/>
          </a:prstGeom>
        </p:spPr>
      </p:pic>
      <p:sp>
        <p:nvSpPr>
          <p:cNvPr id="5" name="object 5"/>
          <p:cNvSpPr txBox="1"/>
          <p:nvPr/>
        </p:nvSpPr>
        <p:spPr>
          <a:xfrm>
            <a:off x="247242" y="1585275"/>
            <a:ext cx="11672993" cy="523306"/>
          </a:xfrm>
          <a:prstGeom prst="rect">
            <a:avLst/>
          </a:prstGeom>
        </p:spPr>
        <p:txBody>
          <a:bodyPr vert="horz" wrap="square" lIns="0" tIns="8467" rIns="0" bIns="0" rtlCol="0">
            <a:spAutoFit/>
          </a:bodyPr>
          <a:lstStyle/>
          <a:p>
            <a:pPr marL="8467" marR="3387" defTabSz="609630">
              <a:lnSpc>
                <a:spcPct val="113599"/>
              </a:lnSpc>
              <a:spcBef>
                <a:spcPts val="67"/>
              </a:spcBef>
              <a:tabLst>
                <a:tab pos="349267" algn="l"/>
                <a:tab pos="623177" algn="l"/>
                <a:tab pos="1408500" algn="l"/>
                <a:tab pos="2147677" algn="l"/>
                <a:tab pos="2489324" algn="l"/>
                <a:tab pos="3142984" algn="l"/>
                <a:tab pos="4406274" algn="l"/>
                <a:tab pos="4680184" algn="l"/>
                <a:tab pos="6545907" algn="l"/>
                <a:tab pos="7520893" algn="l"/>
                <a:tab pos="8386229" algn="l"/>
                <a:tab pos="8603834" algn="l"/>
                <a:tab pos="10115209" algn="l"/>
                <a:tab pos="11354368" algn="l"/>
              </a:tabLst>
            </a:pPr>
            <a:r>
              <a:rPr sz="1467" kern="0" spc="60" dirty="0">
                <a:solidFill>
                  <a:sysClr val="windowText" lastClr="000000"/>
                </a:solidFill>
                <a:latin typeface="Lucida Sans Unicode"/>
                <a:cs typeface="Lucida Sans Unicode"/>
              </a:rPr>
              <a:t>En</a:t>
            </a:r>
            <a:r>
              <a:rPr sz="1467" kern="0" dirty="0">
                <a:solidFill>
                  <a:sysClr val="windowText" lastClr="000000"/>
                </a:solidFill>
                <a:latin typeface="Lucida Sans Unicode"/>
                <a:cs typeface="Lucida Sans Unicode"/>
              </a:rPr>
              <a:t>	</a:t>
            </a:r>
            <a:r>
              <a:rPr sz="1467" kern="0" spc="27" dirty="0">
                <a:solidFill>
                  <a:sysClr val="windowText" lastClr="000000"/>
                </a:solidFill>
                <a:latin typeface="Lucida Sans Unicode"/>
                <a:cs typeface="Lucida Sans Unicode"/>
              </a:rPr>
              <a:t>la</a:t>
            </a:r>
            <a:r>
              <a:rPr sz="1467" kern="0"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opción</a:t>
            </a:r>
            <a:r>
              <a:rPr sz="1467" kern="0"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Forma</a:t>
            </a:r>
            <a:r>
              <a:rPr sz="1467" kern="0" dirty="0">
                <a:solidFill>
                  <a:sysClr val="windowText" lastClr="000000"/>
                </a:solidFill>
                <a:latin typeface="Lucida Sans Unicode"/>
                <a:cs typeface="Lucida Sans Unicode"/>
              </a:rPr>
              <a:t>	</a:t>
            </a:r>
            <a:r>
              <a:rPr sz="1467" kern="0" spc="40" dirty="0">
                <a:solidFill>
                  <a:sysClr val="windowText" lastClr="000000"/>
                </a:solidFill>
                <a:latin typeface="Lucida Sans Unicode"/>
                <a:cs typeface="Lucida Sans Unicode"/>
              </a:rPr>
              <a:t>de</a:t>
            </a:r>
            <a:r>
              <a:rPr sz="1467" kern="0"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Pago,</a:t>
            </a:r>
            <a:r>
              <a:rPr sz="1467" kern="0"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seleccionar</a:t>
            </a:r>
            <a:r>
              <a:rPr sz="1467" kern="0" dirty="0">
                <a:solidFill>
                  <a:sysClr val="windowText" lastClr="000000"/>
                </a:solidFill>
                <a:latin typeface="Lucida Sans Unicode"/>
                <a:cs typeface="Lucida Sans Unicode"/>
              </a:rPr>
              <a:t>	</a:t>
            </a:r>
            <a:r>
              <a:rPr sz="1467" kern="0" spc="27" dirty="0">
                <a:solidFill>
                  <a:sysClr val="windowText" lastClr="000000"/>
                </a:solidFill>
                <a:latin typeface="Lucida Sans Unicode"/>
                <a:cs typeface="Lucida Sans Unicode"/>
              </a:rPr>
              <a:t>la</a:t>
            </a:r>
            <a:r>
              <a:rPr sz="1467" kern="0"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correspondiente:</a:t>
            </a:r>
            <a:r>
              <a:rPr sz="1467" kern="0" dirty="0">
                <a:solidFill>
                  <a:sysClr val="windowText" lastClr="000000"/>
                </a:solidFill>
                <a:latin typeface="Lucida Sans Unicode"/>
                <a:cs typeface="Lucida Sans Unicode"/>
              </a:rPr>
              <a:t>	</a:t>
            </a:r>
            <a:r>
              <a:rPr sz="1467" kern="0" spc="83" dirty="0">
                <a:solidFill>
                  <a:sysClr val="windowText" lastClr="000000"/>
                </a:solidFill>
                <a:latin typeface="Lucida Sans Unicode"/>
                <a:cs typeface="Lucida Sans Unicode"/>
              </a:rPr>
              <a:t>Efectivo,</a:t>
            </a:r>
            <a:r>
              <a:rPr sz="1467" kern="0"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Cheque</a:t>
            </a:r>
            <a:r>
              <a:rPr sz="1467" kern="0" dirty="0">
                <a:solidFill>
                  <a:sysClr val="windowText" lastClr="000000"/>
                </a:solidFill>
                <a:latin typeface="Lucida Sans Unicode"/>
                <a:cs typeface="Lucida Sans Unicode"/>
              </a:rPr>
              <a:t>	</a:t>
            </a:r>
            <a:r>
              <a:rPr sz="1467" kern="0" spc="-33" dirty="0">
                <a:solidFill>
                  <a:sysClr val="windowText" lastClr="000000"/>
                </a:solidFill>
                <a:latin typeface="Lucida Sans Unicode"/>
                <a:cs typeface="Lucida Sans Unicode"/>
              </a:rPr>
              <a:t>o</a:t>
            </a:r>
            <a:r>
              <a:rPr sz="1467" kern="0"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Transferencia</a:t>
            </a:r>
            <a:r>
              <a:rPr sz="1467" kern="0"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Electrónica</a:t>
            </a:r>
            <a:r>
              <a:rPr sz="1467" kern="0" dirty="0">
                <a:solidFill>
                  <a:sysClr val="windowText" lastClr="000000"/>
                </a:solidFill>
                <a:latin typeface="Lucida Sans Unicode"/>
                <a:cs typeface="Lucida Sans Unicode"/>
              </a:rPr>
              <a:t>	</a:t>
            </a:r>
            <a:r>
              <a:rPr sz="1467" kern="0" spc="-47" dirty="0">
                <a:solidFill>
                  <a:sysClr val="windowText" lastClr="000000"/>
                </a:solidFill>
                <a:latin typeface="Lucida Sans Unicode"/>
                <a:cs typeface="Lucida Sans Unicode"/>
              </a:rPr>
              <a:t>(</a:t>
            </a:r>
            <a:r>
              <a:rPr sz="1467" kern="0" spc="-320" dirty="0">
                <a:solidFill>
                  <a:sysClr val="windowText" lastClr="000000"/>
                </a:solidFill>
                <a:latin typeface="Lucida Sans Unicode"/>
                <a:cs typeface="Lucida Sans Unicode"/>
              </a:rPr>
              <a:t> </a:t>
            </a:r>
            <a:r>
              <a:rPr sz="1467" kern="0" spc="50" dirty="0">
                <a:solidFill>
                  <a:sysClr val="windowText" lastClr="000000"/>
                </a:solidFill>
                <a:latin typeface="Lucida Sans Unicode"/>
                <a:cs typeface="Lucida Sans Unicode"/>
              </a:rPr>
              <a:t>en </a:t>
            </a:r>
            <a:r>
              <a:rPr sz="1467" kern="0" spc="83" dirty="0">
                <a:solidFill>
                  <a:sysClr val="windowText" lastClr="000000"/>
                </a:solidFill>
                <a:latin typeface="Lucida Sans Unicode"/>
                <a:cs typeface="Lucida Sans Unicode"/>
              </a:rPr>
              <a:t>este</a:t>
            </a:r>
            <a:r>
              <a:rPr sz="1467" kern="0" spc="203"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caso</a:t>
            </a:r>
            <a:r>
              <a:rPr sz="1467" kern="0" spc="20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se</a:t>
            </a:r>
            <a:r>
              <a:rPr sz="1467" kern="0" spc="20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eligió</a:t>
            </a:r>
            <a:r>
              <a:rPr sz="1467" kern="0" spc="203" dirty="0">
                <a:solidFill>
                  <a:sysClr val="windowText" lastClr="000000"/>
                </a:solidFill>
                <a:latin typeface="Lucida Sans Unicode"/>
                <a:cs typeface="Lucida Sans Unicode"/>
              </a:rPr>
              <a:t> </a:t>
            </a:r>
            <a:r>
              <a:rPr sz="1467" kern="0" spc="97" dirty="0">
                <a:solidFill>
                  <a:sysClr val="windowText" lastClr="000000"/>
                </a:solidFill>
                <a:latin typeface="Lucida Sans Unicode"/>
                <a:cs typeface="Lucida Sans Unicode"/>
              </a:rPr>
              <a:t>Efectivo)</a:t>
            </a:r>
            <a:r>
              <a:rPr sz="1467" kern="0" spc="207"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y</a:t>
            </a:r>
            <a:r>
              <a:rPr sz="1467" kern="0" spc="207" dirty="0">
                <a:solidFill>
                  <a:sysClr val="windowText" lastClr="000000"/>
                </a:solidFill>
                <a:latin typeface="Lucida Sans Unicode"/>
                <a:cs typeface="Lucida Sans Unicode"/>
              </a:rPr>
              <a:t> </a:t>
            </a:r>
            <a:r>
              <a:rPr sz="1467" kern="0" spc="83" dirty="0">
                <a:solidFill>
                  <a:sysClr val="windowText" lastClr="000000"/>
                </a:solidFill>
                <a:latin typeface="Lucida Sans Unicode"/>
                <a:cs typeface="Lucida Sans Unicode"/>
              </a:rPr>
              <a:t>dar</a:t>
            </a:r>
            <a:r>
              <a:rPr sz="1467" kern="0" spc="203" dirty="0">
                <a:solidFill>
                  <a:sysClr val="windowText" lastClr="000000"/>
                </a:solidFill>
                <a:latin typeface="Lucida Sans Unicode"/>
                <a:cs typeface="Lucida Sans Unicode"/>
              </a:rPr>
              <a:t> </a:t>
            </a:r>
            <a:r>
              <a:rPr sz="1467" kern="0" spc="53" dirty="0">
                <a:solidFill>
                  <a:sysClr val="windowText" lastClr="000000"/>
                </a:solidFill>
                <a:latin typeface="Lucida Sans Unicode"/>
                <a:cs typeface="Lucida Sans Unicode"/>
              </a:rPr>
              <a:t>clic</a:t>
            </a:r>
            <a:r>
              <a:rPr sz="1467" kern="0" spc="207"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en</a:t>
            </a:r>
            <a:r>
              <a:rPr sz="1467" kern="0" spc="207"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el</a:t>
            </a:r>
            <a:r>
              <a:rPr sz="1467" kern="0" spc="207"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botón</a:t>
            </a:r>
            <a:r>
              <a:rPr sz="1467" kern="0" spc="203"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Aceptar</a:t>
            </a:r>
            <a:endParaRPr sz="1467" kern="0">
              <a:solidFill>
                <a:sysClr val="windowText" lastClr="000000"/>
              </a:solidFill>
              <a:latin typeface="Lucida Sans Unicode"/>
              <a:cs typeface="Lucida Sans Unicode"/>
            </a:endParaRP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92898"/>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450487" y="2720901"/>
            <a:ext cx="11175233" cy="2832099"/>
          </a:xfrm>
          <a:prstGeom prst="rect">
            <a:avLst/>
          </a:prstGeom>
        </p:spPr>
      </p:pic>
      <p:pic>
        <p:nvPicPr>
          <p:cNvPr id="4" name="object 4"/>
          <p:cNvPicPr/>
          <p:nvPr/>
        </p:nvPicPr>
        <p:blipFill>
          <a:blip r:embed="rId3" cstate="print"/>
          <a:stretch>
            <a:fillRect/>
          </a:stretch>
        </p:blipFill>
        <p:spPr>
          <a:xfrm>
            <a:off x="481584" y="396240"/>
            <a:ext cx="11482831" cy="946911"/>
          </a:xfrm>
          <a:prstGeom prst="rect">
            <a:avLst/>
          </a:prstGeom>
        </p:spPr>
      </p:pic>
      <p:sp>
        <p:nvSpPr>
          <p:cNvPr id="5" name="object 5"/>
          <p:cNvSpPr txBox="1"/>
          <p:nvPr/>
        </p:nvSpPr>
        <p:spPr>
          <a:xfrm>
            <a:off x="182155" y="1568044"/>
            <a:ext cx="11809307" cy="523306"/>
          </a:xfrm>
          <a:prstGeom prst="rect">
            <a:avLst/>
          </a:prstGeom>
        </p:spPr>
        <p:txBody>
          <a:bodyPr vert="horz" wrap="square" lIns="0" tIns="8467" rIns="0" bIns="0" rtlCol="0">
            <a:spAutoFit/>
          </a:bodyPr>
          <a:lstStyle/>
          <a:p>
            <a:pPr marL="8467" marR="3387" defTabSz="609630">
              <a:lnSpc>
                <a:spcPct val="113599"/>
              </a:lnSpc>
              <a:spcBef>
                <a:spcPts val="67"/>
              </a:spcBef>
              <a:tabLst>
                <a:tab pos="567718" algn="l"/>
                <a:tab pos="1522383" algn="l"/>
                <a:tab pos="2001197" algn="l"/>
                <a:tab pos="2280187" algn="l"/>
                <a:tab pos="3120123" algn="l"/>
                <a:tab pos="3825008" algn="l"/>
                <a:tab pos="4735643" algn="l"/>
                <a:tab pos="5056546" algn="l"/>
                <a:tab pos="5657710" algn="l"/>
                <a:tab pos="6402390" algn="l"/>
                <a:tab pos="6748694" algn="l"/>
                <a:tab pos="7027685" algn="l"/>
                <a:tab pos="7698278" algn="l"/>
                <a:tab pos="8346857" algn="l"/>
                <a:tab pos="8692738" algn="l"/>
                <a:tab pos="9606337" algn="l"/>
                <a:tab pos="10743466" algn="l"/>
                <a:tab pos="11089771" algn="l"/>
                <a:tab pos="11368762" algn="l"/>
              </a:tabLst>
            </a:pPr>
            <a:r>
              <a:rPr sz="1467" kern="0" spc="110" dirty="0">
                <a:solidFill>
                  <a:sysClr val="windowText" lastClr="000000"/>
                </a:solidFill>
                <a:latin typeface="Lucida Sans Unicode"/>
                <a:cs typeface="Lucida Sans Unicode"/>
              </a:rPr>
              <a:t>Para</a:t>
            </a:r>
            <a:r>
              <a:rPr sz="1467" kern="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verificar</a:t>
            </a:r>
            <a:r>
              <a:rPr sz="1467" kern="0" dirty="0">
                <a:solidFill>
                  <a:sysClr val="windowText" lastClr="000000"/>
                </a:solidFill>
                <a:latin typeface="Lucida Sans Unicode"/>
                <a:cs typeface="Lucida Sans Unicode"/>
              </a:rPr>
              <a:t>	</a:t>
            </a:r>
            <a:r>
              <a:rPr sz="1467" kern="0" spc="63" dirty="0">
                <a:solidFill>
                  <a:sysClr val="windowText" lastClr="000000"/>
                </a:solidFill>
                <a:latin typeface="Lucida Sans Unicode"/>
                <a:cs typeface="Lucida Sans Unicode"/>
              </a:rPr>
              <a:t>que</a:t>
            </a:r>
            <a:r>
              <a:rPr sz="1467" kern="0" dirty="0">
                <a:solidFill>
                  <a:sysClr val="windowText" lastClr="000000"/>
                </a:solidFill>
                <a:latin typeface="Lucida Sans Unicode"/>
                <a:cs typeface="Lucida Sans Unicode"/>
              </a:rPr>
              <a:t>	</a:t>
            </a:r>
            <a:r>
              <a:rPr sz="1467" kern="0" spc="27" dirty="0">
                <a:solidFill>
                  <a:sysClr val="windowText" lastClr="000000"/>
                </a:solidFill>
                <a:latin typeface="Lucida Sans Unicode"/>
                <a:cs typeface="Lucida Sans Unicode"/>
              </a:rPr>
              <a:t>el</a:t>
            </a:r>
            <a:r>
              <a:rPr sz="1467" kern="0" dirty="0">
                <a:solidFill>
                  <a:sysClr val="windowText" lastClr="000000"/>
                </a:solidFill>
                <a:latin typeface="Lucida Sans Unicode"/>
                <a:cs typeface="Lucida Sans Unicode"/>
              </a:rPr>
              <a:t>	</a:t>
            </a:r>
            <a:r>
              <a:rPr sz="1467" kern="0" spc="83" dirty="0">
                <a:solidFill>
                  <a:sysClr val="windowText" lastClr="000000"/>
                </a:solidFill>
                <a:latin typeface="Lucida Sans Unicode"/>
                <a:cs typeface="Lucida Sans Unicode"/>
              </a:rPr>
              <a:t>cambio</a:t>
            </a:r>
            <a:r>
              <a:rPr sz="1467" kern="0" dirty="0">
                <a:solidFill>
                  <a:sysClr val="windowText" lastClr="000000"/>
                </a:solidFill>
                <a:latin typeface="Lucida Sans Unicode"/>
                <a:cs typeface="Lucida Sans Unicode"/>
              </a:rPr>
              <a:t>	</a:t>
            </a:r>
            <a:r>
              <a:rPr sz="1467" kern="0" spc="83" dirty="0">
                <a:solidFill>
                  <a:sysClr val="windowText" lastClr="000000"/>
                </a:solidFill>
                <a:latin typeface="Lucida Sans Unicode"/>
                <a:cs typeface="Lucida Sans Unicode"/>
              </a:rPr>
              <a:t>surtió</a:t>
            </a:r>
            <a:r>
              <a:rPr sz="1467" kern="0"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efectos,</a:t>
            </a:r>
            <a:r>
              <a:rPr sz="1467" kern="0" dirty="0">
                <a:solidFill>
                  <a:sysClr val="windowText" lastClr="000000"/>
                </a:solidFill>
                <a:latin typeface="Lucida Sans Unicode"/>
                <a:cs typeface="Lucida Sans Unicode"/>
              </a:rPr>
              <a:t>	</a:t>
            </a:r>
            <a:r>
              <a:rPr sz="1467" kern="0" spc="27" dirty="0">
                <a:solidFill>
                  <a:sysClr val="windowText" lastClr="000000"/>
                </a:solidFill>
                <a:latin typeface="Lucida Sans Unicode"/>
                <a:cs typeface="Lucida Sans Unicode"/>
              </a:rPr>
              <a:t>se</a:t>
            </a:r>
            <a:r>
              <a:rPr sz="1467" kern="0"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debe</a:t>
            </a:r>
            <a:r>
              <a:rPr sz="1467" kern="0" dirty="0">
                <a:solidFill>
                  <a:sysClr val="windowText" lastClr="000000"/>
                </a:solidFill>
                <a:latin typeface="Lucida Sans Unicode"/>
                <a:cs typeface="Lucida Sans Unicode"/>
              </a:rPr>
              <a:t>	</a:t>
            </a:r>
            <a:r>
              <a:rPr sz="1467" kern="0" spc="87" dirty="0">
                <a:solidFill>
                  <a:sysClr val="windowText" lastClr="000000"/>
                </a:solidFill>
                <a:latin typeface="Lucida Sans Unicode"/>
                <a:cs typeface="Lucida Sans Unicode"/>
              </a:rPr>
              <a:t>pulsar</a:t>
            </a:r>
            <a:r>
              <a:rPr sz="1467" kern="0" dirty="0">
                <a:solidFill>
                  <a:sysClr val="windowText" lastClr="000000"/>
                </a:solidFill>
                <a:latin typeface="Lucida Sans Unicode"/>
                <a:cs typeface="Lucida Sans Unicode"/>
              </a:rPr>
              <a:t>	</a:t>
            </a:r>
            <a:r>
              <a:rPr sz="1467" kern="0" spc="50" dirty="0">
                <a:solidFill>
                  <a:sysClr val="windowText" lastClr="000000"/>
                </a:solidFill>
                <a:latin typeface="Lucida Sans Unicode"/>
                <a:cs typeface="Lucida Sans Unicode"/>
              </a:rPr>
              <a:t>en</a:t>
            </a:r>
            <a:r>
              <a:rPr sz="1467" kern="0" dirty="0">
                <a:solidFill>
                  <a:sysClr val="windowText" lastClr="000000"/>
                </a:solidFill>
                <a:latin typeface="Lucida Sans Unicode"/>
                <a:cs typeface="Lucida Sans Unicode"/>
              </a:rPr>
              <a:t>	</a:t>
            </a:r>
            <a:r>
              <a:rPr sz="1467" kern="0" spc="27" dirty="0">
                <a:solidFill>
                  <a:sysClr val="windowText" lastClr="000000"/>
                </a:solidFill>
                <a:latin typeface="Lucida Sans Unicode"/>
                <a:cs typeface="Lucida Sans Unicode"/>
              </a:rPr>
              <a:t>el</a:t>
            </a:r>
            <a:r>
              <a:rPr sz="1467" kern="0" dirty="0">
                <a:solidFill>
                  <a:sysClr val="windowText" lastClr="000000"/>
                </a:solidFill>
                <a:latin typeface="Lucida Sans Unicode"/>
                <a:cs typeface="Lucida Sans Unicode"/>
              </a:rPr>
              <a:t>	</a:t>
            </a:r>
            <a:r>
              <a:rPr sz="1467" kern="0" spc="83" dirty="0">
                <a:solidFill>
                  <a:sysClr val="windowText" lastClr="000000"/>
                </a:solidFill>
                <a:latin typeface="Lucida Sans Unicode"/>
                <a:cs typeface="Lucida Sans Unicode"/>
              </a:rPr>
              <a:t>menú</a:t>
            </a:r>
            <a:r>
              <a:rPr sz="1467" kern="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Línea</a:t>
            </a:r>
            <a:r>
              <a:rPr sz="1467" kern="0" dirty="0">
                <a:solidFill>
                  <a:sysClr val="windowText" lastClr="000000"/>
                </a:solidFill>
                <a:latin typeface="Lucida Sans Unicode"/>
                <a:cs typeface="Lucida Sans Unicode"/>
              </a:rPr>
              <a:t>	</a:t>
            </a:r>
            <a:r>
              <a:rPr sz="1467" kern="0" spc="40" dirty="0">
                <a:solidFill>
                  <a:sysClr val="windowText" lastClr="000000"/>
                </a:solidFill>
                <a:latin typeface="Lucida Sans Unicode"/>
                <a:cs typeface="Lucida Sans Unicode"/>
              </a:rPr>
              <a:t>de</a:t>
            </a:r>
            <a:r>
              <a:rPr sz="1467" kern="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Captura</a:t>
            </a:r>
            <a:r>
              <a:rPr sz="1467" kern="0"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localizado</a:t>
            </a:r>
            <a:r>
              <a:rPr sz="1467" kern="0" dirty="0">
                <a:solidFill>
                  <a:sysClr val="windowText" lastClr="000000"/>
                </a:solidFill>
                <a:latin typeface="Lucida Sans Unicode"/>
                <a:cs typeface="Lucida Sans Unicode"/>
              </a:rPr>
              <a:t>	</a:t>
            </a:r>
            <a:r>
              <a:rPr sz="1467" kern="0" spc="50" dirty="0">
                <a:solidFill>
                  <a:sysClr val="windowText" lastClr="000000"/>
                </a:solidFill>
                <a:latin typeface="Lucida Sans Unicode"/>
                <a:cs typeface="Lucida Sans Unicode"/>
              </a:rPr>
              <a:t>en</a:t>
            </a:r>
            <a:r>
              <a:rPr sz="1467" kern="0" dirty="0">
                <a:solidFill>
                  <a:sysClr val="windowText" lastClr="000000"/>
                </a:solidFill>
                <a:latin typeface="Lucida Sans Unicode"/>
                <a:cs typeface="Lucida Sans Unicode"/>
              </a:rPr>
              <a:t>	</a:t>
            </a:r>
            <a:r>
              <a:rPr sz="1467" kern="0" spc="27" dirty="0">
                <a:solidFill>
                  <a:sysClr val="windowText" lastClr="000000"/>
                </a:solidFill>
                <a:latin typeface="Lucida Sans Unicode"/>
                <a:cs typeface="Lucida Sans Unicode"/>
              </a:rPr>
              <a:t>el</a:t>
            </a:r>
            <a:r>
              <a:rPr sz="1467" kern="0"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lado </a:t>
            </a:r>
            <a:r>
              <a:rPr sz="1467" kern="0" spc="103" dirty="0">
                <a:solidFill>
                  <a:sysClr val="windowText" lastClr="000000"/>
                </a:solidFill>
                <a:latin typeface="Lucida Sans Unicode"/>
                <a:cs typeface="Lucida Sans Unicode"/>
              </a:rPr>
              <a:t>superior</a:t>
            </a:r>
            <a:r>
              <a:rPr sz="1467" kern="0" spc="210"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izquierdo,</a:t>
            </a:r>
            <a:r>
              <a:rPr sz="1467" kern="0" spc="213"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13" dirty="0">
                <a:solidFill>
                  <a:sysClr val="windowText" lastClr="000000"/>
                </a:solidFill>
                <a:latin typeface="Lucida Sans Unicode"/>
                <a:cs typeface="Lucida Sans Unicode"/>
              </a:rPr>
              <a:t> </a:t>
            </a:r>
            <a:r>
              <a:rPr sz="1467" kern="0" spc="110" dirty="0">
                <a:solidFill>
                  <a:sysClr val="windowText" lastClr="000000"/>
                </a:solidFill>
                <a:latin typeface="Lucida Sans Unicode"/>
                <a:cs typeface="Lucida Sans Unicode"/>
              </a:rPr>
              <a:t>alternativa</a:t>
            </a:r>
            <a:r>
              <a:rPr sz="1467" kern="0" spc="210" dirty="0">
                <a:solidFill>
                  <a:sysClr val="windowText" lastClr="000000"/>
                </a:solidFill>
                <a:latin typeface="Lucida Sans Unicode"/>
                <a:cs typeface="Lucida Sans Unicode"/>
              </a:rPr>
              <a:t> </a:t>
            </a:r>
            <a:r>
              <a:rPr sz="1467" kern="0" spc="107" dirty="0">
                <a:solidFill>
                  <a:sysClr val="windowText" lastClr="000000"/>
                </a:solidFill>
                <a:latin typeface="Lucida Sans Unicode"/>
                <a:cs typeface="Lucida Sans Unicode"/>
              </a:rPr>
              <a:t>Comprobante</a:t>
            </a:r>
            <a:r>
              <a:rPr sz="1467" kern="0" spc="213"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Fiscal</a:t>
            </a:r>
            <a:r>
              <a:rPr sz="1467" kern="0" spc="213" dirty="0">
                <a:solidFill>
                  <a:sysClr val="windowText" lastClr="000000"/>
                </a:solidFill>
                <a:latin typeface="Lucida Sans Unicode"/>
                <a:cs typeface="Lucida Sans Unicode"/>
              </a:rPr>
              <a:t> </a:t>
            </a:r>
            <a:r>
              <a:rPr sz="1467" kern="0" spc="63" dirty="0">
                <a:solidFill>
                  <a:sysClr val="windowText" lastClr="000000"/>
                </a:solidFill>
                <a:latin typeface="Lucida Sans Unicode"/>
                <a:cs typeface="Lucida Sans Unicode"/>
              </a:rPr>
              <a:t>Digital</a:t>
            </a:r>
            <a:endParaRPr sz="1467" kern="0">
              <a:solidFill>
                <a:sysClr val="windowText" lastClr="000000"/>
              </a:solidFill>
              <a:latin typeface="Lucida Sans Unicode"/>
              <a:cs typeface="Lucida Sans Unicode"/>
            </a:endParaRP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92899"/>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2918045" y="2337328"/>
            <a:ext cx="6602160" cy="3721341"/>
          </a:xfrm>
          <a:prstGeom prst="rect">
            <a:avLst/>
          </a:prstGeom>
        </p:spPr>
      </p:pic>
      <p:pic>
        <p:nvPicPr>
          <p:cNvPr id="4" name="object 4"/>
          <p:cNvPicPr/>
          <p:nvPr/>
        </p:nvPicPr>
        <p:blipFill>
          <a:blip r:embed="rId3" cstate="print"/>
          <a:stretch>
            <a:fillRect/>
          </a:stretch>
        </p:blipFill>
        <p:spPr>
          <a:xfrm>
            <a:off x="481584" y="396240"/>
            <a:ext cx="11482831" cy="946911"/>
          </a:xfrm>
          <a:prstGeom prst="rect">
            <a:avLst/>
          </a:prstGeom>
        </p:spPr>
      </p:pic>
      <p:sp>
        <p:nvSpPr>
          <p:cNvPr id="5" name="object 5"/>
          <p:cNvSpPr txBox="1"/>
          <p:nvPr/>
        </p:nvSpPr>
        <p:spPr>
          <a:xfrm>
            <a:off x="158535" y="1643926"/>
            <a:ext cx="5534237" cy="234317"/>
          </a:xfrm>
          <a:prstGeom prst="rect">
            <a:avLst/>
          </a:prstGeom>
        </p:spPr>
        <p:txBody>
          <a:bodyPr vert="horz" wrap="square" lIns="0" tIns="8467" rIns="0" bIns="0" rtlCol="0">
            <a:spAutoFit/>
          </a:bodyPr>
          <a:lstStyle/>
          <a:p>
            <a:pPr marL="8467" defTabSz="609630">
              <a:spcBef>
                <a:spcPts val="67"/>
              </a:spcBef>
            </a:pPr>
            <a:r>
              <a:rPr sz="1467" kern="0" spc="83" dirty="0">
                <a:solidFill>
                  <a:sysClr val="windowText" lastClr="000000"/>
                </a:solidFill>
                <a:latin typeface="Lucida Sans Unicode"/>
                <a:cs typeface="Lucida Sans Unicode"/>
              </a:rPr>
              <a:t>Elegir</a:t>
            </a:r>
            <a:r>
              <a:rPr sz="1467" kern="0" spc="203"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el</a:t>
            </a:r>
            <a:r>
              <a:rPr sz="1467" kern="0" spc="203"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periodo</a:t>
            </a:r>
            <a:r>
              <a:rPr sz="1467" kern="0" spc="207"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a</a:t>
            </a:r>
            <a:r>
              <a:rPr sz="1467" kern="0" spc="203"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generar</a:t>
            </a:r>
            <a:r>
              <a:rPr sz="1467" kern="0" spc="203" dirty="0">
                <a:solidFill>
                  <a:sysClr val="windowText" lastClr="000000"/>
                </a:solidFill>
                <a:latin typeface="Lucida Sans Unicode"/>
                <a:cs typeface="Lucida Sans Unicode"/>
              </a:rPr>
              <a:t> </a:t>
            </a:r>
            <a:r>
              <a:rPr sz="1467" kern="0" dirty="0">
                <a:solidFill>
                  <a:sysClr val="windowText" lastClr="000000"/>
                </a:solidFill>
                <a:latin typeface="Lucida Sans Unicode"/>
                <a:cs typeface="Lucida Sans Unicode"/>
              </a:rPr>
              <a:t>y</a:t>
            </a:r>
            <a:r>
              <a:rPr sz="1467" kern="0" spc="207"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pulsar</a:t>
            </a:r>
            <a:r>
              <a:rPr sz="1467" kern="0" spc="203"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el</a:t>
            </a:r>
            <a:r>
              <a:rPr sz="1467" kern="0" spc="203"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botón</a:t>
            </a:r>
            <a:r>
              <a:rPr sz="1467" kern="0" spc="207"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Solicitar</a:t>
            </a:r>
            <a:endParaRPr sz="1467" kern="0">
              <a:solidFill>
                <a:sysClr val="windowText" lastClr="000000"/>
              </a:solidFill>
              <a:latin typeface="Lucida Sans Unicode"/>
              <a:cs typeface="Lucida Sans Unicode"/>
            </a:endParaRP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92898"/>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561119" y="3314440"/>
            <a:ext cx="11290283" cy="1734782"/>
          </a:xfrm>
          <a:prstGeom prst="rect">
            <a:avLst/>
          </a:prstGeom>
        </p:spPr>
      </p:pic>
      <p:pic>
        <p:nvPicPr>
          <p:cNvPr id="4" name="object 4"/>
          <p:cNvPicPr/>
          <p:nvPr/>
        </p:nvPicPr>
        <p:blipFill>
          <a:blip r:embed="rId3" cstate="print"/>
          <a:stretch>
            <a:fillRect/>
          </a:stretch>
        </p:blipFill>
        <p:spPr>
          <a:xfrm>
            <a:off x="481584" y="396240"/>
            <a:ext cx="11482831" cy="946911"/>
          </a:xfrm>
          <a:prstGeom prst="rect">
            <a:avLst/>
          </a:prstGeom>
        </p:spPr>
      </p:pic>
      <p:sp>
        <p:nvSpPr>
          <p:cNvPr id="5" name="object 5"/>
          <p:cNvSpPr txBox="1"/>
          <p:nvPr/>
        </p:nvSpPr>
        <p:spPr>
          <a:xfrm>
            <a:off x="336056" y="1568044"/>
            <a:ext cx="11482493" cy="523306"/>
          </a:xfrm>
          <a:prstGeom prst="rect">
            <a:avLst/>
          </a:prstGeom>
        </p:spPr>
        <p:txBody>
          <a:bodyPr vert="horz" wrap="square" lIns="0" tIns="8467" rIns="0" bIns="0" rtlCol="0">
            <a:spAutoFit/>
          </a:bodyPr>
          <a:lstStyle/>
          <a:p>
            <a:pPr marL="8467" marR="3387" defTabSz="609630">
              <a:lnSpc>
                <a:spcPct val="113599"/>
              </a:lnSpc>
              <a:spcBef>
                <a:spcPts val="67"/>
              </a:spcBef>
              <a:tabLst>
                <a:tab pos="577879" algn="l"/>
                <a:tab pos="1700615" algn="l"/>
                <a:tab pos="2104919" algn="l"/>
                <a:tab pos="3076517" algn="l"/>
                <a:tab pos="3617988" algn="l"/>
                <a:tab pos="4358857" algn="l"/>
                <a:tab pos="4715322" algn="l"/>
                <a:tab pos="5788949" algn="l"/>
                <a:tab pos="6002320" algn="l"/>
                <a:tab pos="6343120" algn="l"/>
                <a:tab pos="8014524" algn="l"/>
                <a:tab pos="8950984" algn="l"/>
                <a:tab pos="9307449" algn="l"/>
                <a:tab pos="9807430" algn="l"/>
                <a:tab pos="10548301" algn="l"/>
                <a:tab pos="10904765" algn="l"/>
              </a:tabLst>
            </a:pPr>
            <a:r>
              <a:rPr sz="1467" kern="0" spc="110" dirty="0">
                <a:solidFill>
                  <a:sysClr val="windowText" lastClr="000000"/>
                </a:solidFill>
                <a:latin typeface="Lucida Sans Unicode"/>
                <a:cs typeface="Lucida Sans Unicode"/>
              </a:rPr>
              <a:t>Para</a:t>
            </a:r>
            <a:r>
              <a:rPr sz="1467" kern="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descargar</a:t>
            </a:r>
            <a:r>
              <a:rPr sz="1467" kern="0" dirty="0">
                <a:solidFill>
                  <a:sysClr val="windowText" lastClr="000000"/>
                </a:solidFill>
                <a:latin typeface="Lucida Sans Unicode"/>
                <a:cs typeface="Lucida Sans Unicode"/>
              </a:rPr>
              <a:t>	</a:t>
            </a:r>
            <a:r>
              <a:rPr sz="1467" kern="0" spc="37" dirty="0">
                <a:solidFill>
                  <a:sysClr val="windowText" lastClr="000000"/>
                </a:solidFill>
                <a:latin typeface="Lucida Sans Unicode"/>
                <a:cs typeface="Lucida Sans Unicode"/>
              </a:rPr>
              <a:t>los</a:t>
            </a:r>
            <a:r>
              <a:rPr sz="1467" kern="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archivos</a:t>
            </a:r>
            <a:r>
              <a:rPr sz="1467" kern="0" dirty="0">
                <a:solidFill>
                  <a:sysClr val="windowText" lastClr="000000"/>
                </a:solidFill>
                <a:latin typeface="Lucida Sans Unicode"/>
                <a:cs typeface="Lucida Sans Unicode"/>
              </a:rPr>
              <a:t>	</a:t>
            </a:r>
            <a:r>
              <a:rPr sz="1467" kern="0" spc="-83" dirty="0">
                <a:solidFill>
                  <a:sysClr val="windowText" lastClr="000000"/>
                </a:solidFill>
                <a:latin typeface="Lucida Sans Unicode"/>
                <a:cs typeface="Lucida Sans Unicode"/>
              </a:rPr>
              <a:t>.</a:t>
            </a:r>
            <a:r>
              <a:rPr sz="1467" kern="0" spc="-320" dirty="0">
                <a:solidFill>
                  <a:sysClr val="windowText" lastClr="000000"/>
                </a:solidFill>
                <a:latin typeface="Lucida Sans Unicode"/>
                <a:cs typeface="Lucida Sans Unicode"/>
              </a:rPr>
              <a:t> </a:t>
            </a:r>
            <a:r>
              <a:rPr sz="1467" kern="0" spc="-17" dirty="0">
                <a:solidFill>
                  <a:sysClr val="windowText" lastClr="000000"/>
                </a:solidFill>
                <a:latin typeface="Lucida Sans Unicode"/>
                <a:cs typeface="Lucida Sans Unicode"/>
              </a:rPr>
              <a:t>xml</a:t>
            </a:r>
            <a:r>
              <a:rPr sz="1467" kern="0" dirty="0">
                <a:solidFill>
                  <a:sysClr val="windowText" lastClr="000000"/>
                </a:solidFill>
                <a:latin typeface="Lucida Sans Unicode"/>
                <a:cs typeface="Lucida Sans Unicode"/>
              </a:rPr>
              <a:t>	</a:t>
            </a:r>
            <a:r>
              <a:rPr sz="1467" kern="0" spc="-47" dirty="0">
                <a:solidFill>
                  <a:sysClr val="windowText" lastClr="000000"/>
                </a:solidFill>
                <a:latin typeface="Lucida Sans Unicode"/>
                <a:cs typeface="Lucida Sans Unicode"/>
              </a:rPr>
              <a:t>(</a:t>
            </a:r>
            <a:r>
              <a:rPr sz="1467" kern="0" spc="-320" dirty="0">
                <a:solidFill>
                  <a:sysClr val="windowText" lastClr="000000"/>
                </a:solidFill>
                <a:latin typeface="Lucida Sans Unicode"/>
                <a:cs typeface="Lucida Sans Unicode"/>
              </a:rPr>
              <a:t> </a:t>
            </a:r>
            <a:r>
              <a:rPr sz="1467" kern="0" spc="76" dirty="0">
                <a:solidFill>
                  <a:sysClr val="windowText" lastClr="000000"/>
                </a:solidFill>
                <a:latin typeface="Lucida Sans Unicode"/>
                <a:cs typeface="Lucida Sans Unicode"/>
              </a:rPr>
              <a:t>ícono</a:t>
            </a:r>
            <a:r>
              <a:rPr sz="1467" kern="0" dirty="0">
                <a:solidFill>
                  <a:sysClr val="windowText" lastClr="000000"/>
                </a:solidFill>
                <a:latin typeface="Lucida Sans Unicode"/>
                <a:cs typeface="Lucida Sans Unicode"/>
              </a:rPr>
              <a:t>	</a:t>
            </a:r>
            <a:r>
              <a:rPr sz="1467" kern="0" spc="40" dirty="0">
                <a:solidFill>
                  <a:sysClr val="windowText" lastClr="000000"/>
                </a:solidFill>
                <a:latin typeface="Lucida Sans Unicode"/>
                <a:cs typeface="Lucida Sans Unicode"/>
              </a:rPr>
              <a:t>de</a:t>
            </a:r>
            <a:r>
              <a:rPr sz="1467" kern="0" dirty="0">
                <a:solidFill>
                  <a:sysClr val="windowText" lastClr="000000"/>
                </a:solidFill>
                <a:latin typeface="Lucida Sans Unicode"/>
                <a:cs typeface="Lucida Sans Unicode"/>
              </a:rPr>
              <a:t>	</a:t>
            </a:r>
            <a:r>
              <a:rPr sz="1467" kern="0" spc="90" dirty="0">
                <a:solidFill>
                  <a:sysClr val="windowText" lastClr="000000"/>
                </a:solidFill>
                <a:latin typeface="Lucida Sans Unicode"/>
                <a:cs typeface="Lucida Sans Unicode"/>
              </a:rPr>
              <a:t>disquete)</a:t>
            </a:r>
            <a:r>
              <a:rPr sz="1467" kern="0" dirty="0">
                <a:solidFill>
                  <a:sysClr val="windowText" lastClr="000000"/>
                </a:solidFill>
                <a:latin typeface="Lucida Sans Unicode"/>
                <a:cs typeface="Lucida Sans Unicode"/>
              </a:rPr>
              <a:t>	</a:t>
            </a:r>
            <a:r>
              <a:rPr sz="1467" kern="0" spc="-33" dirty="0">
                <a:solidFill>
                  <a:sysClr val="windowText" lastClr="000000"/>
                </a:solidFill>
                <a:latin typeface="Lucida Sans Unicode"/>
                <a:cs typeface="Lucida Sans Unicode"/>
              </a:rPr>
              <a:t>y</a:t>
            </a:r>
            <a:r>
              <a:rPr sz="1467" kern="0" dirty="0">
                <a:solidFill>
                  <a:sysClr val="windowText" lastClr="000000"/>
                </a:solidFill>
                <a:latin typeface="Lucida Sans Unicode"/>
                <a:cs typeface="Lucida Sans Unicode"/>
              </a:rPr>
              <a:t>	</a:t>
            </a:r>
            <a:r>
              <a:rPr sz="1467" kern="0" spc="23" dirty="0">
                <a:solidFill>
                  <a:sysClr val="windowText" lastClr="000000"/>
                </a:solidFill>
                <a:latin typeface="Lucida Sans Unicode"/>
                <a:cs typeface="Lucida Sans Unicode"/>
              </a:rPr>
              <a:t>su</a:t>
            </a:r>
            <a:r>
              <a:rPr sz="1467" kern="0" dirty="0">
                <a:solidFill>
                  <a:sysClr val="windowText" lastClr="000000"/>
                </a:solidFill>
                <a:latin typeface="Lucida Sans Unicode"/>
                <a:cs typeface="Lucida Sans Unicode"/>
              </a:rPr>
              <a:t>	</a:t>
            </a:r>
            <a:r>
              <a:rPr sz="1467" kern="0" spc="107" dirty="0">
                <a:solidFill>
                  <a:sysClr val="windowText" lastClr="000000"/>
                </a:solidFill>
                <a:latin typeface="Lucida Sans Unicode"/>
                <a:cs typeface="Lucida Sans Unicode"/>
              </a:rPr>
              <a:t>representación</a:t>
            </a:r>
            <a:r>
              <a:rPr sz="1467" kern="0" dirty="0">
                <a:solidFill>
                  <a:sysClr val="windowText" lastClr="000000"/>
                </a:solidFill>
                <a:latin typeface="Lucida Sans Unicode"/>
                <a:cs typeface="Lucida Sans Unicode"/>
              </a:rPr>
              <a:t>	</a:t>
            </a:r>
            <a:r>
              <a:rPr sz="1467" kern="0" spc="93" dirty="0">
                <a:solidFill>
                  <a:sysClr val="windowText" lastClr="000000"/>
                </a:solidFill>
                <a:latin typeface="Lucida Sans Unicode"/>
                <a:cs typeface="Lucida Sans Unicode"/>
              </a:rPr>
              <a:t>impresa</a:t>
            </a:r>
            <a:r>
              <a:rPr sz="1467" kern="0" dirty="0">
                <a:solidFill>
                  <a:sysClr val="windowText" lastClr="000000"/>
                </a:solidFill>
                <a:latin typeface="Lucida Sans Unicode"/>
                <a:cs typeface="Lucida Sans Unicode"/>
              </a:rPr>
              <a:t>	</a:t>
            </a:r>
            <a:r>
              <a:rPr sz="1467" kern="0" spc="50" dirty="0">
                <a:solidFill>
                  <a:sysClr val="windowText" lastClr="000000"/>
                </a:solidFill>
                <a:latin typeface="Lucida Sans Unicode"/>
                <a:cs typeface="Lucida Sans Unicode"/>
              </a:rPr>
              <a:t>en</a:t>
            </a:r>
            <a:r>
              <a:rPr sz="1467" kern="0"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PDF</a:t>
            </a:r>
            <a:r>
              <a:rPr sz="1467" kern="0" dirty="0">
                <a:solidFill>
                  <a:sysClr val="windowText" lastClr="000000"/>
                </a:solidFill>
                <a:latin typeface="Lucida Sans Unicode"/>
                <a:cs typeface="Lucida Sans Unicode"/>
              </a:rPr>
              <a:t>	</a:t>
            </a:r>
            <a:r>
              <a:rPr sz="1467" kern="0" spc="-47" dirty="0">
                <a:solidFill>
                  <a:sysClr val="windowText" lastClr="000000"/>
                </a:solidFill>
                <a:latin typeface="Lucida Sans Unicode"/>
                <a:cs typeface="Lucida Sans Unicode"/>
              </a:rPr>
              <a:t>(</a:t>
            </a:r>
            <a:r>
              <a:rPr sz="1467" kern="0" spc="-320" dirty="0">
                <a:solidFill>
                  <a:sysClr val="windowText" lastClr="000000"/>
                </a:solidFill>
                <a:latin typeface="Lucida Sans Unicode"/>
                <a:cs typeface="Lucida Sans Unicode"/>
              </a:rPr>
              <a:t> </a:t>
            </a:r>
            <a:r>
              <a:rPr sz="1467" kern="0" spc="70" dirty="0">
                <a:solidFill>
                  <a:sysClr val="windowText" lastClr="000000"/>
                </a:solidFill>
                <a:latin typeface="Lucida Sans Unicode"/>
                <a:cs typeface="Lucida Sans Unicode"/>
              </a:rPr>
              <a:t>ícono</a:t>
            </a:r>
            <a:r>
              <a:rPr sz="1467" kern="0" dirty="0">
                <a:solidFill>
                  <a:sysClr val="windowText" lastClr="000000"/>
                </a:solidFill>
                <a:latin typeface="Lucida Sans Unicode"/>
                <a:cs typeface="Lucida Sans Unicode"/>
              </a:rPr>
              <a:t>	</a:t>
            </a:r>
            <a:r>
              <a:rPr sz="1467" kern="0" spc="40" dirty="0">
                <a:solidFill>
                  <a:sysClr val="windowText" lastClr="000000"/>
                </a:solidFill>
                <a:latin typeface="Lucida Sans Unicode"/>
                <a:cs typeface="Lucida Sans Unicode"/>
              </a:rPr>
              <a:t>de</a:t>
            </a:r>
            <a:r>
              <a:rPr sz="1467" kern="0"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hoja), </a:t>
            </a:r>
            <a:r>
              <a:rPr sz="1467" kern="0" spc="93" dirty="0">
                <a:solidFill>
                  <a:sysClr val="windowText" lastClr="000000"/>
                </a:solidFill>
                <a:latin typeface="Lucida Sans Unicode"/>
                <a:cs typeface="Lucida Sans Unicode"/>
              </a:rPr>
              <a:t>pulsar</a:t>
            </a:r>
            <a:r>
              <a:rPr sz="1467" kern="0" spc="210" dirty="0">
                <a:solidFill>
                  <a:sysClr val="windowText" lastClr="000000"/>
                </a:solidFill>
                <a:latin typeface="Lucida Sans Unicode"/>
                <a:cs typeface="Lucida Sans Unicode"/>
              </a:rPr>
              <a:t> </a:t>
            </a:r>
            <a:r>
              <a:rPr sz="1467" kern="0" spc="53" dirty="0">
                <a:solidFill>
                  <a:sysClr val="windowText" lastClr="000000"/>
                </a:solidFill>
                <a:latin typeface="Lucida Sans Unicode"/>
                <a:cs typeface="Lucida Sans Unicode"/>
              </a:rPr>
              <a:t>los</a:t>
            </a:r>
            <a:r>
              <a:rPr sz="1467" kern="0" spc="210" dirty="0">
                <a:solidFill>
                  <a:sysClr val="windowText" lastClr="000000"/>
                </a:solidFill>
                <a:latin typeface="Lucida Sans Unicode"/>
                <a:cs typeface="Lucida Sans Unicode"/>
              </a:rPr>
              <a:t> </a:t>
            </a:r>
            <a:r>
              <a:rPr sz="1467" kern="0" spc="83" dirty="0">
                <a:solidFill>
                  <a:sysClr val="windowText" lastClr="000000"/>
                </a:solidFill>
                <a:latin typeface="Lucida Sans Unicode"/>
                <a:cs typeface="Lucida Sans Unicode"/>
              </a:rPr>
              <a:t>íconos</a:t>
            </a:r>
            <a:r>
              <a:rPr sz="1467" kern="0" spc="210" dirty="0">
                <a:solidFill>
                  <a:sysClr val="windowText" lastClr="000000"/>
                </a:solidFill>
                <a:latin typeface="Lucida Sans Unicode"/>
                <a:cs typeface="Lucida Sans Unicode"/>
              </a:rPr>
              <a:t> </a:t>
            </a:r>
            <a:r>
              <a:rPr sz="1467" kern="0" spc="80" dirty="0">
                <a:solidFill>
                  <a:sysClr val="windowText" lastClr="000000"/>
                </a:solidFill>
                <a:latin typeface="Lucida Sans Unicode"/>
                <a:cs typeface="Lucida Sans Unicode"/>
              </a:rPr>
              <a:t>que</a:t>
            </a:r>
            <a:r>
              <a:rPr sz="1467" kern="0" spc="21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se</a:t>
            </a:r>
            <a:r>
              <a:rPr sz="1467" kern="0" spc="210" dirty="0">
                <a:solidFill>
                  <a:sysClr val="windowText" lastClr="000000"/>
                </a:solidFill>
                <a:latin typeface="Lucida Sans Unicode"/>
                <a:cs typeface="Lucida Sans Unicode"/>
              </a:rPr>
              <a:t> </a:t>
            </a:r>
            <a:r>
              <a:rPr sz="1467" kern="0" spc="113" dirty="0">
                <a:solidFill>
                  <a:sysClr val="windowText" lastClr="000000"/>
                </a:solidFill>
                <a:latin typeface="Lucida Sans Unicode"/>
                <a:cs typeface="Lucida Sans Unicode"/>
              </a:rPr>
              <a:t>encuentran</a:t>
            </a:r>
            <a:r>
              <a:rPr sz="1467" kern="0" spc="213" dirty="0">
                <a:solidFill>
                  <a:sysClr val="windowText" lastClr="000000"/>
                </a:solidFill>
                <a:latin typeface="Lucida Sans Unicode"/>
                <a:cs typeface="Lucida Sans Unicode"/>
              </a:rPr>
              <a:t> </a:t>
            </a:r>
            <a:r>
              <a:rPr sz="1467" kern="0" spc="67" dirty="0">
                <a:solidFill>
                  <a:sysClr val="windowText" lastClr="000000"/>
                </a:solidFill>
                <a:latin typeface="Lucida Sans Unicode"/>
                <a:cs typeface="Lucida Sans Unicode"/>
              </a:rPr>
              <a:t>en</a:t>
            </a:r>
            <a:r>
              <a:rPr sz="1467" kern="0" spc="210" dirty="0">
                <a:solidFill>
                  <a:sysClr val="windowText" lastClr="000000"/>
                </a:solidFill>
                <a:latin typeface="Lucida Sans Unicode"/>
                <a:cs typeface="Lucida Sans Unicode"/>
              </a:rPr>
              <a:t> </a:t>
            </a:r>
            <a:r>
              <a:rPr sz="1467" kern="0" spc="43" dirty="0">
                <a:solidFill>
                  <a:sysClr val="windowText" lastClr="000000"/>
                </a:solidFill>
                <a:latin typeface="Lucida Sans Unicode"/>
                <a:cs typeface="Lucida Sans Unicode"/>
              </a:rPr>
              <a:t>la</a:t>
            </a:r>
            <a:r>
              <a:rPr sz="1467" kern="0" spc="210"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columna</a:t>
            </a:r>
            <a:r>
              <a:rPr sz="1467" kern="0" spc="210" dirty="0">
                <a:solidFill>
                  <a:sysClr val="windowText" lastClr="000000"/>
                </a:solidFill>
                <a:latin typeface="Lucida Sans Unicode"/>
                <a:cs typeface="Lucida Sans Unicode"/>
              </a:rPr>
              <a:t> </a:t>
            </a:r>
            <a:r>
              <a:rPr sz="1467" kern="0" spc="100" dirty="0">
                <a:solidFill>
                  <a:sysClr val="windowText" lastClr="000000"/>
                </a:solidFill>
                <a:latin typeface="Lucida Sans Unicode"/>
                <a:cs typeface="Lucida Sans Unicode"/>
              </a:rPr>
              <a:t>Comprobante</a:t>
            </a:r>
            <a:endParaRPr sz="1467" kern="0">
              <a:solidFill>
                <a:sysClr val="windowText" lastClr="000000"/>
              </a:solidFill>
              <a:latin typeface="Lucida Sans Unicode"/>
              <a:cs typeface="Lucida Sans Unicode"/>
            </a:endParaRP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92902"/>
            <a:ext cx="12192000" cy="1187450"/>
          </a:xfrm>
          <a:custGeom>
            <a:avLst/>
            <a:gdLst/>
            <a:ahLst/>
            <a:cxnLst/>
            <a:rect l="l" t="t" r="r" b="b"/>
            <a:pathLst>
              <a:path w="18288000" h="1781175">
                <a:moveTo>
                  <a:pt x="18287999" y="1780872"/>
                </a:moveTo>
                <a:lnTo>
                  <a:pt x="0" y="1780872"/>
                </a:lnTo>
                <a:lnTo>
                  <a:pt x="0" y="0"/>
                </a:lnTo>
                <a:lnTo>
                  <a:pt x="18287999" y="0"/>
                </a:lnTo>
                <a:lnTo>
                  <a:pt x="18287999" y="1780872"/>
                </a:lnTo>
                <a:close/>
              </a:path>
            </a:pathLst>
          </a:custGeom>
          <a:solidFill>
            <a:srgbClr val="12537D"/>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5082038" y="1517133"/>
            <a:ext cx="6559549" cy="5152831"/>
          </a:xfrm>
          <a:prstGeom prst="rect">
            <a:avLst/>
          </a:prstGeom>
        </p:spPr>
      </p:pic>
      <p:pic>
        <p:nvPicPr>
          <p:cNvPr id="4" name="object 4"/>
          <p:cNvPicPr/>
          <p:nvPr/>
        </p:nvPicPr>
        <p:blipFill>
          <a:blip r:embed="rId3" cstate="print"/>
          <a:stretch>
            <a:fillRect/>
          </a:stretch>
        </p:blipFill>
        <p:spPr>
          <a:xfrm>
            <a:off x="481584" y="396240"/>
            <a:ext cx="11482831" cy="946911"/>
          </a:xfrm>
          <a:prstGeom prst="rect">
            <a:avLst/>
          </a:prstGeom>
        </p:spPr>
      </p:pic>
      <p:sp>
        <p:nvSpPr>
          <p:cNvPr id="5" name="object 5"/>
          <p:cNvSpPr txBox="1"/>
          <p:nvPr/>
        </p:nvSpPr>
        <p:spPr>
          <a:xfrm>
            <a:off x="262666" y="2031055"/>
            <a:ext cx="2986617" cy="3102558"/>
          </a:xfrm>
          <a:prstGeom prst="rect">
            <a:avLst/>
          </a:prstGeom>
        </p:spPr>
        <p:txBody>
          <a:bodyPr vert="horz" wrap="square" lIns="0" tIns="55033" rIns="0" bIns="0" rtlCol="0">
            <a:spAutoFit/>
          </a:bodyPr>
          <a:lstStyle/>
          <a:p>
            <a:pPr marL="8467" defTabSz="609630">
              <a:spcBef>
                <a:spcPts val="433"/>
              </a:spcBef>
              <a:tabLst>
                <a:tab pos="411501" algn="l"/>
                <a:tab pos="1214603" algn="l"/>
              </a:tabLst>
            </a:pPr>
            <a:r>
              <a:rPr sz="2200" kern="0" spc="100" dirty="0">
                <a:solidFill>
                  <a:sysClr val="windowText" lastClr="000000"/>
                </a:solidFill>
                <a:latin typeface="Roboto"/>
                <a:cs typeface="Roboto"/>
              </a:rPr>
              <a:t>Al</a:t>
            </a:r>
            <a:r>
              <a:rPr sz="2200" kern="0" dirty="0">
                <a:solidFill>
                  <a:sysClr val="windowText" lastClr="000000"/>
                </a:solidFill>
                <a:latin typeface="Roboto"/>
                <a:cs typeface="Roboto"/>
              </a:rPr>
              <a:t>	</a:t>
            </a:r>
            <a:r>
              <a:rPr sz="2200" kern="0" spc="140" dirty="0">
                <a:solidFill>
                  <a:sysClr val="windowText" lastClr="000000"/>
                </a:solidFill>
                <a:latin typeface="Roboto"/>
                <a:cs typeface="Roboto"/>
              </a:rPr>
              <a:t>abrir</a:t>
            </a:r>
            <a:r>
              <a:rPr sz="2200" kern="0" dirty="0">
                <a:solidFill>
                  <a:sysClr val="windowText" lastClr="000000"/>
                </a:solidFill>
                <a:latin typeface="Roboto"/>
                <a:cs typeface="Roboto"/>
              </a:rPr>
              <a:t>	</a:t>
            </a:r>
            <a:r>
              <a:rPr sz="2200" kern="0" spc="73" dirty="0">
                <a:solidFill>
                  <a:sysClr val="windowText" lastClr="000000"/>
                </a:solidFill>
                <a:latin typeface="Roboto"/>
                <a:cs typeface="Roboto"/>
              </a:rPr>
              <a:t>la</a:t>
            </a:r>
            <a:endParaRPr sz="2200" kern="0">
              <a:solidFill>
                <a:sysClr val="windowText" lastClr="000000"/>
              </a:solidFill>
              <a:latin typeface="Roboto"/>
              <a:cs typeface="Roboto"/>
            </a:endParaRPr>
          </a:p>
          <a:p>
            <a:pPr marL="8467" defTabSz="609630">
              <a:spcBef>
                <a:spcPts val="367"/>
              </a:spcBef>
            </a:pPr>
            <a:r>
              <a:rPr sz="2200" kern="0" spc="180" dirty="0">
                <a:solidFill>
                  <a:sysClr val="windowText" lastClr="000000"/>
                </a:solidFill>
                <a:latin typeface="Roboto"/>
                <a:cs typeface="Roboto"/>
              </a:rPr>
              <a:t>representación</a:t>
            </a:r>
            <a:endParaRPr sz="2200" kern="0">
              <a:solidFill>
                <a:sysClr val="windowText" lastClr="000000"/>
              </a:solidFill>
              <a:latin typeface="Roboto"/>
              <a:cs typeface="Roboto"/>
            </a:endParaRPr>
          </a:p>
          <a:p>
            <a:pPr marL="8467" marR="3387" defTabSz="609630">
              <a:lnSpc>
                <a:spcPts val="3007"/>
              </a:lnSpc>
              <a:spcBef>
                <a:spcPts val="163"/>
              </a:spcBef>
              <a:tabLst>
                <a:tab pos="467383" algn="l"/>
                <a:tab pos="1391990" algn="l"/>
                <a:tab pos="1837782" algn="l"/>
                <a:tab pos="2222188" algn="l"/>
              </a:tabLst>
            </a:pPr>
            <a:r>
              <a:rPr sz="2200" kern="0" spc="173" dirty="0">
                <a:solidFill>
                  <a:sysClr val="windowText" lastClr="000000"/>
                </a:solidFill>
                <a:latin typeface="Roboto"/>
                <a:cs typeface="Roboto"/>
              </a:rPr>
              <a:t>impresa,</a:t>
            </a:r>
            <a:r>
              <a:rPr sz="2200" kern="0" dirty="0">
                <a:solidFill>
                  <a:sysClr val="windowText" lastClr="000000"/>
                </a:solidFill>
                <a:latin typeface="Roboto"/>
                <a:cs typeface="Roboto"/>
              </a:rPr>
              <a:t>	</a:t>
            </a:r>
            <a:r>
              <a:rPr sz="2200" kern="0" spc="-546" dirty="0">
                <a:solidFill>
                  <a:sysClr val="windowText" lastClr="000000"/>
                </a:solidFill>
                <a:latin typeface="Roboto"/>
                <a:cs typeface="Roboto"/>
              </a:rPr>
              <a:t> </a:t>
            </a:r>
            <a:r>
              <a:rPr sz="2200" kern="0" spc="73" dirty="0">
                <a:solidFill>
                  <a:sysClr val="windowText" lastClr="000000"/>
                </a:solidFill>
                <a:latin typeface="Roboto"/>
                <a:cs typeface="Roboto"/>
              </a:rPr>
              <a:t>en</a:t>
            </a:r>
            <a:r>
              <a:rPr sz="2200" kern="0" dirty="0">
                <a:solidFill>
                  <a:sysClr val="windowText" lastClr="000000"/>
                </a:solidFill>
                <a:latin typeface="Roboto"/>
                <a:cs typeface="Roboto"/>
              </a:rPr>
              <a:t>	</a:t>
            </a:r>
            <a:r>
              <a:rPr sz="2200" kern="0" spc="-470" dirty="0">
                <a:solidFill>
                  <a:sysClr val="windowText" lastClr="000000"/>
                </a:solidFill>
                <a:latin typeface="Roboto"/>
                <a:cs typeface="Roboto"/>
              </a:rPr>
              <a:t> </a:t>
            </a:r>
            <a:r>
              <a:rPr sz="2200" kern="0" spc="90" dirty="0">
                <a:solidFill>
                  <a:sysClr val="windowText" lastClr="000000"/>
                </a:solidFill>
                <a:latin typeface="Roboto"/>
                <a:cs typeface="Roboto"/>
              </a:rPr>
              <a:t>la</a:t>
            </a:r>
            <a:r>
              <a:rPr sz="2200" kern="0" dirty="0">
                <a:solidFill>
                  <a:sysClr val="windowText" lastClr="000000"/>
                </a:solidFill>
                <a:latin typeface="Roboto"/>
                <a:cs typeface="Roboto"/>
              </a:rPr>
              <a:t>	</a:t>
            </a:r>
            <a:r>
              <a:rPr sz="2200" kern="0" spc="147" dirty="0">
                <a:solidFill>
                  <a:sysClr val="windowText" lastClr="000000"/>
                </a:solidFill>
                <a:latin typeface="Roboto"/>
                <a:cs typeface="Roboto"/>
              </a:rPr>
              <a:t>parte </a:t>
            </a:r>
            <a:r>
              <a:rPr sz="2200" kern="0" spc="90" dirty="0">
                <a:solidFill>
                  <a:sysClr val="windowText" lastClr="000000"/>
                </a:solidFill>
                <a:latin typeface="Roboto"/>
                <a:cs typeface="Roboto"/>
              </a:rPr>
              <a:t>de</a:t>
            </a:r>
            <a:r>
              <a:rPr sz="2200" kern="0" dirty="0">
                <a:solidFill>
                  <a:sysClr val="windowText" lastClr="000000"/>
                </a:solidFill>
                <a:latin typeface="Roboto"/>
                <a:cs typeface="Roboto"/>
              </a:rPr>
              <a:t>	</a:t>
            </a:r>
            <a:r>
              <a:rPr sz="2200" kern="0" spc="150" dirty="0">
                <a:solidFill>
                  <a:sysClr val="windowText" lastClr="000000"/>
                </a:solidFill>
                <a:latin typeface="Roboto"/>
                <a:cs typeface="Roboto"/>
              </a:rPr>
              <a:t>abajo</a:t>
            </a:r>
            <a:r>
              <a:rPr sz="2200" kern="0" dirty="0">
                <a:solidFill>
                  <a:sysClr val="windowText" lastClr="000000"/>
                </a:solidFill>
                <a:latin typeface="Roboto"/>
                <a:cs typeface="Roboto"/>
              </a:rPr>
              <a:t>	</a:t>
            </a:r>
            <a:r>
              <a:rPr sz="2200" kern="0" spc="90" dirty="0">
                <a:solidFill>
                  <a:sysClr val="windowText" lastClr="000000"/>
                </a:solidFill>
                <a:latin typeface="Roboto"/>
                <a:cs typeface="Roboto"/>
              </a:rPr>
              <a:t>se</a:t>
            </a:r>
            <a:r>
              <a:rPr sz="2200" kern="0" dirty="0">
                <a:solidFill>
                  <a:sysClr val="windowText" lastClr="000000"/>
                </a:solidFill>
                <a:latin typeface="Roboto"/>
                <a:cs typeface="Roboto"/>
              </a:rPr>
              <a:t>	</a:t>
            </a:r>
            <a:r>
              <a:rPr sz="2200" kern="0" spc="150" dirty="0">
                <a:solidFill>
                  <a:sysClr val="windowText" lastClr="000000"/>
                </a:solidFill>
                <a:latin typeface="Roboto"/>
                <a:cs typeface="Roboto"/>
              </a:rPr>
              <a:t>puede</a:t>
            </a:r>
            <a:endParaRPr sz="2200" kern="0">
              <a:solidFill>
                <a:sysClr val="windowText" lastClr="000000"/>
              </a:solidFill>
              <a:latin typeface="Roboto"/>
              <a:cs typeface="Roboto"/>
            </a:endParaRPr>
          </a:p>
          <a:p>
            <a:pPr marL="8467" marR="204904" defTabSz="609630">
              <a:lnSpc>
                <a:spcPts val="3007"/>
              </a:lnSpc>
              <a:spcBef>
                <a:spcPts val="7"/>
              </a:spcBef>
              <a:tabLst>
                <a:tab pos="467383" algn="l"/>
                <a:tab pos="1415274" algn="l"/>
                <a:tab pos="1510952" algn="l"/>
                <a:tab pos="1788249" algn="l"/>
                <a:tab pos="1970292" algn="l"/>
              </a:tabLst>
            </a:pPr>
            <a:r>
              <a:rPr sz="2200" kern="0" spc="167" dirty="0">
                <a:solidFill>
                  <a:sysClr val="windowText" lastClr="000000"/>
                </a:solidFill>
                <a:latin typeface="Roboto"/>
                <a:cs typeface="Roboto"/>
              </a:rPr>
              <a:t>observar</a:t>
            </a:r>
            <a:r>
              <a:rPr sz="2200" kern="0" dirty="0">
                <a:solidFill>
                  <a:sysClr val="windowText" lastClr="000000"/>
                </a:solidFill>
                <a:latin typeface="Roboto"/>
                <a:cs typeface="Roboto"/>
              </a:rPr>
              <a:t>	</a:t>
            </a:r>
            <a:r>
              <a:rPr sz="2200" kern="0" spc="73" dirty="0">
                <a:solidFill>
                  <a:sysClr val="windowText" lastClr="000000"/>
                </a:solidFill>
                <a:latin typeface="Roboto"/>
                <a:cs typeface="Roboto"/>
              </a:rPr>
              <a:t>la</a:t>
            </a:r>
            <a:r>
              <a:rPr sz="2200" kern="0" dirty="0">
                <a:solidFill>
                  <a:sysClr val="windowText" lastClr="000000"/>
                </a:solidFill>
                <a:latin typeface="Roboto"/>
                <a:cs typeface="Roboto"/>
              </a:rPr>
              <a:t>	</a:t>
            </a:r>
            <a:r>
              <a:rPr sz="2200" kern="0" spc="160" dirty="0">
                <a:solidFill>
                  <a:sysClr val="windowText" lastClr="000000"/>
                </a:solidFill>
                <a:latin typeface="Roboto"/>
                <a:cs typeface="Roboto"/>
              </a:rPr>
              <a:t>opción </a:t>
            </a:r>
            <a:r>
              <a:rPr sz="2200" kern="0" spc="90" dirty="0">
                <a:solidFill>
                  <a:sysClr val="windowText" lastClr="000000"/>
                </a:solidFill>
                <a:latin typeface="Roboto"/>
                <a:cs typeface="Roboto"/>
              </a:rPr>
              <a:t>de</a:t>
            </a:r>
            <a:r>
              <a:rPr sz="2200" kern="0" dirty="0">
                <a:solidFill>
                  <a:sysClr val="windowText" lastClr="000000"/>
                </a:solidFill>
                <a:latin typeface="Roboto"/>
                <a:cs typeface="Roboto"/>
              </a:rPr>
              <a:t>	</a:t>
            </a:r>
            <a:r>
              <a:rPr sz="2200" kern="0" spc="157" dirty="0">
                <a:solidFill>
                  <a:sysClr val="windowText" lastClr="000000"/>
                </a:solidFill>
                <a:latin typeface="Roboto"/>
                <a:cs typeface="Roboto"/>
              </a:rPr>
              <a:t>Forma</a:t>
            </a:r>
            <a:r>
              <a:rPr sz="2200" kern="0" dirty="0">
                <a:solidFill>
                  <a:sysClr val="windowText" lastClr="000000"/>
                </a:solidFill>
                <a:latin typeface="Roboto"/>
                <a:cs typeface="Roboto"/>
              </a:rPr>
              <a:t>		</a:t>
            </a:r>
            <a:r>
              <a:rPr sz="2200" kern="0" spc="90" dirty="0">
                <a:solidFill>
                  <a:sysClr val="windowText" lastClr="000000"/>
                </a:solidFill>
                <a:latin typeface="Roboto"/>
                <a:cs typeface="Roboto"/>
              </a:rPr>
              <a:t>de</a:t>
            </a:r>
            <a:r>
              <a:rPr sz="2200" kern="0" dirty="0">
                <a:solidFill>
                  <a:sysClr val="windowText" lastClr="000000"/>
                </a:solidFill>
                <a:latin typeface="Roboto"/>
                <a:cs typeface="Roboto"/>
              </a:rPr>
              <a:t>	</a:t>
            </a:r>
            <a:r>
              <a:rPr sz="2200" kern="0" spc="147" dirty="0">
                <a:solidFill>
                  <a:sysClr val="windowText" lastClr="000000"/>
                </a:solidFill>
                <a:latin typeface="Roboto"/>
                <a:cs typeface="Roboto"/>
              </a:rPr>
              <a:t>pago:</a:t>
            </a:r>
            <a:endParaRPr sz="2200" kern="0">
              <a:solidFill>
                <a:sysClr val="windowText" lastClr="000000"/>
              </a:solidFill>
              <a:latin typeface="Roboto"/>
              <a:cs typeface="Roboto"/>
            </a:endParaRPr>
          </a:p>
          <a:p>
            <a:pPr defTabSz="609630">
              <a:spcBef>
                <a:spcPts val="577"/>
              </a:spcBef>
            </a:pPr>
            <a:endParaRPr sz="2200" kern="0">
              <a:solidFill>
                <a:sysClr val="windowText" lastClr="000000"/>
              </a:solidFill>
              <a:latin typeface="Roboto"/>
              <a:cs typeface="Roboto"/>
            </a:endParaRPr>
          </a:p>
          <a:p>
            <a:pPr marL="8467" defTabSz="609630"/>
            <a:r>
              <a:rPr sz="2200" kern="0" spc="183" dirty="0">
                <a:solidFill>
                  <a:sysClr val="windowText" lastClr="000000"/>
                </a:solidFill>
                <a:latin typeface="Roboto"/>
                <a:cs typeface="Roboto"/>
              </a:rPr>
              <a:t>Transferencia</a:t>
            </a:r>
            <a:endParaRPr sz="2200" kern="0">
              <a:solidFill>
                <a:sysClr val="windowText" lastClr="000000"/>
              </a:solidFill>
              <a:latin typeface="Roboto"/>
              <a:cs typeface="Roboto"/>
            </a:endParaRP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27A70DD-3530-1467-F22C-325B44429840}"/>
              </a:ext>
            </a:extLst>
          </p:cNvPr>
          <p:cNvSpPr txBox="1"/>
          <p:nvPr/>
        </p:nvSpPr>
        <p:spPr>
          <a:xfrm>
            <a:off x="2579542" y="79374"/>
            <a:ext cx="7032916" cy="925556"/>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400" dirty="0"/>
              <a:t>SERVICIOS BUZÓN IMSS</a:t>
            </a:r>
          </a:p>
        </p:txBody>
      </p:sp>
      <p:graphicFrame>
        <p:nvGraphicFramePr>
          <p:cNvPr id="5" name="Diagrama 4">
            <a:extLst>
              <a:ext uri="{FF2B5EF4-FFF2-40B4-BE49-F238E27FC236}">
                <a16:creationId xmlns:a16="http://schemas.microsoft.com/office/drawing/2014/main" id="{B6094ED9-F33D-5BC6-A192-EFD400E33E90}"/>
              </a:ext>
            </a:extLst>
          </p:cNvPr>
          <p:cNvGraphicFramePr/>
          <p:nvPr/>
        </p:nvGraphicFramePr>
        <p:xfrm>
          <a:off x="516194" y="1243316"/>
          <a:ext cx="5412658" cy="5270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a 2">
            <a:extLst>
              <a:ext uri="{FF2B5EF4-FFF2-40B4-BE49-F238E27FC236}">
                <a16:creationId xmlns:a16="http://schemas.microsoft.com/office/drawing/2014/main" id="{5ACE67FD-9580-531C-730C-93D1FD2DB7F1}"/>
              </a:ext>
            </a:extLst>
          </p:cNvPr>
          <p:cNvGraphicFramePr/>
          <p:nvPr/>
        </p:nvGraphicFramePr>
        <p:xfrm>
          <a:off x="6096000" y="1243316"/>
          <a:ext cx="5683044" cy="27039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6" name="Imagen 5">
            <a:extLst>
              <a:ext uri="{FF2B5EF4-FFF2-40B4-BE49-F238E27FC236}">
                <a16:creationId xmlns:a16="http://schemas.microsoft.com/office/drawing/2014/main" id="{9EDE3C4F-8189-5889-2141-29A996BE414C}"/>
              </a:ext>
            </a:extLst>
          </p:cNvPr>
          <p:cNvPicPr>
            <a:picLocks noChangeAspect="1"/>
          </p:cNvPicPr>
          <p:nvPr/>
        </p:nvPicPr>
        <p:blipFill rotWithShape="1">
          <a:blip r:embed="rId12"/>
          <a:srcRect l="10056" t="14075" r="8177" b="10124"/>
          <a:stretch/>
        </p:blipFill>
        <p:spPr>
          <a:xfrm>
            <a:off x="7724372" y="4117534"/>
            <a:ext cx="2710112" cy="2198315"/>
          </a:xfrm>
          <a:prstGeom prst="rect">
            <a:avLst/>
          </a:prstGeom>
        </p:spPr>
      </p:pic>
    </p:spTree>
    <p:extLst>
      <p:ext uri="{BB962C8B-B14F-4D97-AF65-F5344CB8AC3E}">
        <p14:creationId xmlns:p14="http://schemas.microsoft.com/office/powerpoint/2010/main" val="787251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32F8639-401E-C12A-C477-DD10EAF40D8E}"/>
              </a:ext>
            </a:extLst>
          </p:cNvPr>
          <p:cNvPicPr>
            <a:picLocks noChangeAspect="1"/>
          </p:cNvPicPr>
          <p:nvPr/>
        </p:nvPicPr>
        <p:blipFill>
          <a:blip r:embed="rId2"/>
          <a:stretch>
            <a:fillRect/>
          </a:stretch>
        </p:blipFill>
        <p:spPr>
          <a:xfrm>
            <a:off x="2487916" y="3080514"/>
            <a:ext cx="6774956" cy="3483164"/>
          </a:xfrm>
          <a:prstGeom prst="rect">
            <a:avLst/>
          </a:prstGeom>
        </p:spPr>
      </p:pic>
      <p:sp>
        <p:nvSpPr>
          <p:cNvPr id="4" name="CuadroTexto 3">
            <a:extLst>
              <a:ext uri="{FF2B5EF4-FFF2-40B4-BE49-F238E27FC236}">
                <a16:creationId xmlns:a16="http://schemas.microsoft.com/office/drawing/2014/main" id="{B4C896B1-33A3-9CA3-AD01-FA77D99A4DDB}"/>
              </a:ext>
            </a:extLst>
          </p:cNvPr>
          <p:cNvSpPr txBox="1"/>
          <p:nvPr/>
        </p:nvSpPr>
        <p:spPr>
          <a:xfrm>
            <a:off x="1590368" y="294322"/>
            <a:ext cx="9011264" cy="788154"/>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400" dirty="0"/>
              <a:t>CALENDARIO</a:t>
            </a:r>
          </a:p>
        </p:txBody>
      </p:sp>
      <p:pic>
        <p:nvPicPr>
          <p:cNvPr id="6" name="Imagen 5">
            <a:extLst>
              <a:ext uri="{FF2B5EF4-FFF2-40B4-BE49-F238E27FC236}">
                <a16:creationId xmlns:a16="http://schemas.microsoft.com/office/drawing/2014/main" id="{EC603163-FF25-B607-3752-E3E252A873DA}"/>
              </a:ext>
            </a:extLst>
          </p:cNvPr>
          <p:cNvPicPr>
            <a:picLocks noChangeAspect="1"/>
          </p:cNvPicPr>
          <p:nvPr/>
        </p:nvPicPr>
        <p:blipFill rotWithShape="1">
          <a:blip r:embed="rId3"/>
          <a:srcRect b="35544"/>
          <a:stretch/>
        </p:blipFill>
        <p:spPr>
          <a:xfrm>
            <a:off x="927919" y="1173550"/>
            <a:ext cx="10336160" cy="1824974"/>
          </a:xfrm>
          <a:prstGeom prst="rect">
            <a:avLst/>
          </a:prstGeom>
        </p:spPr>
      </p:pic>
      <p:pic>
        <p:nvPicPr>
          <p:cNvPr id="1026" name="Picture 2" descr="decreto ">
            <a:extLst>
              <a:ext uri="{FF2B5EF4-FFF2-40B4-BE49-F238E27FC236}">
                <a16:creationId xmlns:a16="http://schemas.microsoft.com/office/drawing/2014/main" id="{85776078-88A9-16FF-F5E7-DA95F61B46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2047492" y="1508452"/>
            <a:ext cx="880848" cy="880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160543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F8EEF47A-FAFA-014B-D27B-FD8979E4AF30}"/>
              </a:ext>
            </a:extLst>
          </p:cNvPr>
          <p:cNvSpPr txBox="1"/>
          <p:nvPr/>
        </p:nvSpPr>
        <p:spPr>
          <a:xfrm>
            <a:off x="5606872" y="1910721"/>
            <a:ext cx="6098458" cy="646331"/>
          </a:xfrm>
          <a:prstGeom prst="rect">
            <a:avLst/>
          </a:prstGeom>
          <a:noFill/>
        </p:spPr>
        <p:txBody>
          <a:bodyPr wrap="square">
            <a:spAutoFit/>
          </a:bodyPr>
          <a:lstStyle/>
          <a:p>
            <a:pPr algn="just"/>
            <a:r>
              <a:rPr lang="es-MX" dirty="0">
                <a:latin typeface="Montserrat" panose="00000500000000000000" pitchFamily="2" charset="0"/>
              </a:rPr>
              <a:t>Es un recordatorio de las fechas de cumplimiento de las obligaciones en materia de Seguridad Social.</a:t>
            </a:r>
          </a:p>
        </p:txBody>
      </p:sp>
      <p:sp>
        <p:nvSpPr>
          <p:cNvPr id="6" name="CuadroTexto 5">
            <a:extLst>
              <a:ext uri="{FF2B5EF4-FFF2-40B4-BE49-F238E27FC236}">
                <a16:creationId xmlns:a16="http://schemas.microsoft.com/office/drawing/2014/main" id="{A0768D6D-35B0-5740-448E-26873D2AA2AD}"/>
              </a:ext>
            </a:extLst>
          </p:cNvPr>
          <p:cNvSpPr txBox="1"/>
          <p:nvPr/>
        </p:nvSpPr>
        <p:spPr>
          <a:xfrm>
            <a:off x="6096001" y="2782599"/>
            <a:ext cx="5009535" cy="2585323"/>
          </a:xfrm>
          <a:prstGeom prst="rect">
            <a:avLst/>
          </a:prstGeom>
          <a:noFill/>
        </p:spPr>
        <p:txBody>
          <a:bodyPr wrap="square" rtlCol="0">
            <a:spAutoFit/>
          </a:bodyPr>
          <a:lstStyle/>
          <a:p>
            <a:pPr algn="just"/>
            <a:r>
              <a:rPr lang="es-MX" dirty="0">
                <a:latin typeface="Montserrat" panose="00000500000000000000" pitchFamily="2" charset="0"/>
              </a:rPr>
              <a:t>A. Fechas límite para el pago de las Cuotas Obrero-Patronales (Ene - Dic) </a:t>
            </a:r>
          </a:p>
          <a:p>
            <a:pPr marL="742987" lvl="1" indent="-285764">
              <a:buFont typeface="Wingdings" panose="05000000000000000000" pitchFamily="2" charset="2"/>
              <a:buChar char="ü"/>
            </a:pPr>
            <a:r>
              <a:rPr lang="es-MX" dirty="0">
                <a:latin typeface="Montserrat" panose="00000500000000000000" pitchFamily="2" charset="0"/>
              </a:rPr>
              <a:t>Mensual</a:t>
            </a:r>
          </a:p>
          <a:p>
            <a:pPr marL="742987" lvl="1" indent="-285764">
              <a:buFont typeface="Wingdings" panose="05000000000000000000" pitchFamily="2" charset="2"/>
              <a:buChar char="ü"/>
            </a:pPr>
            <a:r>
              <a:rPr lang="es-MX" dirty="0">
                <a:latin typeface="Montserrat" panose="00000500000000000000" pitchFamily="2" charset="0"/>
              </a:rPr>
              <a:t>Bimestral</a:t>
            </a:r>
          </a:p>
          <a:p>
            <a:pPr lvl="1"/>
            <a:endParaRPr lang="es-MX" dirty="0">
              <a:latin typeface="Montserrat" panose="00000500000000000000" pitchFamily="2" charset="0"/>
            </a:endParaRPr>
          </a:p>
          <a:p>
            <a:r>
              <a:rPr lang="es-MX" dirty="0">
                <a:latin typeface="Montserrat" panose="00000500000000000000" pitchFamily="2" charset="0"/>
              </a:rPr>
              <a:t>B. Fecha límite de presentación ICSOE</a:t>
            </a:r>
          </a:p>
          <a:p>
            <a:endParaRPr lang="es-MX" dirty="0">
              <a:latin typeface="Montserrat" panose="00000500000000000000" pitchFamily="2" charset="0"/>
            </a:endParaRPr>
          </a:p>
          <a:p>
            <a:r>
              <a:rPr lang="es-MX" dirty="0">
                <a:latin typeface="Montserrat" panose="00000500000000000000" pitchFamily="2" charset="0"/>
              </a:rPr>
              <a:t>C. Fecha límite de presentación SIDEIMSS</a:t>
            </a:r>
          </a:p>
          <a:p>
            <a:endParaRPr lang="es-MX" dirty="0">
              <a:latin typeface="Montserrat" panose="00000500000000000000" pitchFamily="2" charset="0"/>
            </a:endParaRPr>
          </a:p>
        </p:txBody>
      </p:sp>
      <p:pic>
        <p:nvPicPr>
          <p:cNvPr id="8" name="Imagen 7">
            <a:extLst>
              <a:ext uri="{FF2B5EF4-FFF2-40B4-BE49-F238E27FC236}">
                <a16:creationId xmlns:a16="http://schemas.microsoft.com/office/drawing/2014/main" id="{85D2A687-D04F-E9EE-E4C6-D9022B00AC5C}"/>
              </a:ext>
            </a:extLst>
          </p:cNvPr>
          <p:cNvPicPr>
            <a:picLocks noChangeAspect="1"/>
          </p:cNvPicPr>
          <p:nvPr/>
        </p:nvPicPr>
        <p:blipFill>
          <a:blip r:embed="rId2"/>
          <a:stretch>
            <a:fillRect/>
          </a:stretch>
        </p:blipFill>
        <p:spPr>
          <a:xfrm>
            <a:off x="486672" y="1221252"/>
            <a:ext cx="4643113" cy="4759433"/>
          </a:xfrm>
          <a:prstGeom prst="rect">
            <a:avLst/>
          </a:prstGeom>
          <a:ln>
            <a:noFill/>
          </a:ln>
          <a:effectLst>
            <a:outerShdw blurRad="292100" dist="139700" dir="2700000" algn="tl" rotWithShape="0">
              <a:srgbClr val="333333">
                <a:alpha val="65000"/>
              </a:srgbClr>
            </a:outerShdw>
          </a:effectLst>
        </p:spPr>
      </p:pic>
      <p:sp>
        <p:nvSpPr>
          <p:cNvPr id="9" name="CuadroTexto 8">
            <a:extLst>
              <a:ext uri="{FF2B5EF4-FFF2-40B4-BE49-F238E27FC236}">
                <a16:creationId xmlns:a16="http://schemas.microsoft.com/office/drawing/2014/main" id="{7CE55F22-8DA5-2675-316C-0680522B49E0}"/>
              </a:ext>
            </a:extLst>
          </p:cNvPr>
          <p:cNvSpPr txBox="1"/>
          <p:nvPr/>
        </p:nvSpPr>
        <p:spPr>
          <a:xfrm>
            <a:off x="6899639" y="873632"/>
            <a:ext cx="3402257" cy="1040141"/>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800" dirty="0"/>
              <a:t>CALENDARIO</a:t>
            </a:r>
          </a:p>
        </p:txBody>
      </p:sp>
    </p:spTree>
    <p:extLst>
      <p:ext uri="{BB962C8B-B14F-4D97-AF65-F5344CB8AC3E}">
        <p14:creationId xmlns:p14="http://schemas.microsoft.com/office/powerpoint/2010/main" val="272000308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32F8639-401E-C12A-C477-DD10EAF40D8E}"/>
              </a:ext>
            </a:extLst>
          </p:cNvPr>
          <p:cNvPicPr>
            <a:picLocks noChangeAspect="1"/>
          </p:cNvPicPr>
          <p:nvPr/>
        </p:nvPicPr>
        <p:blipFill>
          <a:blip r:embed="rId2"/>
          <a:stretch>
            <a:fillRect/>
          </a:stretch>
        </p:blipFill>
        <p:spPr>
          <a:xfrm>
            <a:off x="2734804" y="3066612"/>
            <a:ext cx="6400052" cy="3290418"/>
          </a:xfrm>
          <a:prstGeom prst="rect">
            <a:avLst/>
          </a:prstGeom>
        </p:spPr>
      </p:pic>
      <p:sp>
        <p:nvSpPr>
          <p:cNvPr id="4" name="CuadroTexto 3">
            <a:extLst>
              <a:ext uri="{FF2B5EF4-FFF2-40B4-BE49-F238E27FC236}">
                <a16:creationId xmlns:a16="http://schemas.microsoft.com/office/drawing/2014/main" id="{B4C896B1-33A3-9CA3-AD01-FA77D99A4DDB}"/>
              </a:ext>
            </a:extLst>
          </p:cNvPr>
          <p:cNvSpPr txBox="1"/>
          <p:nvPr/>
        </p:nvSpPr>
        <p:spPr>
          <a:xfrm>
            <a:off x="1590367" y="235974"/>
            <a:ext cx="9011264" cy="523220"/>
          </a:xfrm>
          <a:prstGeom prst="rect">
            <a:avLst/>
          </a:prstGeom>
        </p:spPr>
        <p:txBody>
          <a:bodyPr vert="horz" lIns="91440" tIns="45720" rIns="91440" bIns="45720" rtlCol="0" anchor="b">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dirty="0"/>
              <a:t>Normatividad</a:t>
            </a:r>
          </a:p>
        </p:txBody>
      </p:sp>
      <p:pic>
        <p:nvPicPr>
          <p:cNvPr id="6" name="Imagen 5">
            <a:extLst>
              <a:ext uri="{FF2B5EF4-FFF2-40B4-BE49-F238E27FC236}">
                <a16:creationId xmlns:a16="http://schemas.microsoft.com/office/drawing/2014/main" id="{EC603163-FF25-B607-3752-E3E252A873DA}"/>
              </a:ext>
            </a:extLst>
          </p:cNvPr>
          <p:cNvPicPr>
            <a:picLocks noChangeAspect="1"/>
          </p:cNvPicPr>
          <p:nvPr/>
        </p:nvPicPr>
        <p:blipFill rotWithShape="1">
          <a:blip r:embed="rId3"/>
          <a:srcRect b="35544"/>
          <a:stretch/>
        </p:blipFill>
        <p:spPr>
          <a:xfrm>
            <a:off x="927919" y="965672"/>
            <a:ext cx="10336160" cy="1824974"/>
          </a:xfrm>
          <a:prstGeom prst="rect">
            <a:avLst/>
          </a:prstGeom>
        </p:spPr>
      </p:pic>
      <p:pic>
        <p:nvPicPr>
          <p:cNvPr id="1026" name="Picture 2" descr="decreto ">
            <a:extLst>
              <a:ext uri="{FF2B5EF4-FFF2-40B4-BE49-F238E27FC236}">
                <a16:creationId xmlns:a16="http://schemas.microsoft.com/office/drawing/2014/main" id="{85776078-88A9-16FF-F5E7-DA95F61B46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3201836" y="1241638"/>
            <a:ext cx="774911" cy="774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13518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4C896B1-33A3-9CA3-AD01-FA77D99A4DDB}"/>
              </a:ext>
            </a:extLst>
          </p:cNvPr>
          <p:cNvSpPr txBox="1"/>
          <p:nvPr/>
        </p:nvSpPr>
        <p:spPr>
          <a:xfrm>
            <a:off x="2005873" y="455430"/>
            <a:ext cx="5679113" cy="1327650"/>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6000" dirty="0"/>
              <a:t>NORMATIVIDAD</a:t>
            </a:r>
          </a:p>
        </p:txBody>
      </p:sp>
      <p:pic>
        <p:nvPicPr>
          <p:cNvPr id="5" name="Imagen 4">
            <a:extLst>
              <a:ext uri="{FF2B5EF4-FFF2-40B4-BE49-F238E27FC236}">
                <a16:creationId xmlns:a16="http://schemas.microsoft.com/office/drawing/2014/main" id="{DCF7D278-BA9F-6F16-52D3-7164E97110D2}"/>
              </a:ext>
            </a:extLst>
          </p:cNvPr>
          <p:cNvPicPr>
            <a:picLocks noChangeAspect="1"/>
          </p:cNvPicPr>
          <p:nvPr/>
        </p:nvPicPr>
        <p:blipFill>
          <a:blip r:embed="rId2"/>
          <a:stretch>
            <a:fillRect/>
          </a:stretch>
        </p:blipFill>
        <p:spPr>
          <a:xfrm>
            <a:off x="488529" y="2303104"/>
            <a:ext cx="5535828" cy="2870938"/>
          </a:xfrm>
          <a:prstGeom prst="rect">
            <a:avLst/>
          </a:prstGeom>
          <a:ln>
            <a:noFill/>
          </a:ln>
          <a:effectLst>
            <a:outerShdw blurRad="292100" dist="139700" dir="2700000" algn="tl" rotWithShape="0">
              <a:srgbClr val="333333">
                <a:alpha val="65000"/>
              </a:srgbClr>
            </a:outerShdw>
          </a:effectLst>
        </p:spPr>
      </p:pic>
      <p:sp>
        <p:nvSpPr>
          <p:cNvPr id="8" name="CuadroTexto 7">
            <a:extLst>
              <a:ext uri="{FF2B5EF4-FFF2-40B4-BE49-F238E27FC236}">
                <a16:creationId xmlns:a16="http://schemas.microsoft.com/office/drawing/2014/main" id="{AD35C994-F22C-6F62-B92E-54A67DBE68FB}"/>
              </a:ext>
            </a:extLst>
          </p:cNvPr>
          <p:cNvSpPr txBox="1"/>
          <p:nvPr/>
        </p:nvSpPr>
        <p:spPr>
          <a:xfrm>
            <a:off x="6462104" y="2274839"/>
            <a:ext cx="4946904" cy="2308324"/>
          </a:xfrm>
          <a:prstGeom prst="rect">
            <a:avLst/>
          </a:prstGeom>
          <a:noFill/>
        </p:spPr>
        <p:txBody>
          <a:bodyPr wrap="square" rtlCol="0">
            <a:spAutoFit/>
          </a:bodyPr>
          <a:lstStyle/>
          <a:p>
            <a:pPr algn="just"/>
            <a:r>
              <a:rPr lang="es-MX" dirty="0">
                <a:latin typeface="Montserrat" panose="00000500000000000000" pitchFamily="2" charset="0"/>
              </a:rPr>
              <a:t>Se pueden realizar consultas del marco normativo en Seguridad Social.</a:t>
            </a:r>
          </a:p>
          <a:p>
            <a:pPr algn="just"/>
            <a:endParaRPr lang="es-MX" dirty="0">
              <a:latin typeface="Montserrat" panose="00000500000000000000" pitchFamily="2" charset="0"/>
            </a:endParaRPr>
          </a:p>
          <a:p>
            <a:pPr marL="742987" lvl="1" indent="-285764" algn="just">
              <a:buFont typeface="Wingdings" panose="05000000000000000000" pitchFamily="2" charset="2"/>
              <a:buChar char="ü"/>
            </a:pPr>
            <a:r>
              <a:rPr lang="es-MX" dirty="0">
                <a:latin typeface="Montserrat" panose="00000500000000000000" pitchFamily="2" charset="0"/>
              </a:rPr>
              <a:t>Leyes</a:t>
            </a:r>
          </a:p>
          <a:p>
            <a:pPr marL="742987" lvl="1" indent="-285764" algn="just">
              <a:buFont typeface="Wingdings" panose="05000000000000000000" pitchFamily="2" charset="2"/>
              <a:buChar char="ü"/>
            </a:pPr>
            <a:r>
              <a:rPr lang="es-MX" dirty="0">
                <a:latin typeface="Montserrat" panose="00000500000000000000" pitchFamily="2" charset="0"/>
              </a:rPr>
              <a:t>Reglamentos</a:t>
            </a:r>
          </a:p>
          <a:p>
            <a:pPr marL="742987" lvl="1" indent="-285764" algn="just">
              <a:buFont typeface="Wingdings" panose="05000000000000000000" pitchFamily="2" charset="2"/>
              <a:buChar char="ü"/>
            </a:pPr>
            <a:r>
              <a:rPr lang="es-MX" dirty="0">
                <a:latin typeface="Montserrat" panose="00000500000000000000" pitchFamily="2" charset="0"/>
              </a:rPr>
              <a:t>Acuerdos del H. Consejo Técnico</a:t>
            </a:r>
          </a:p>
          <a:p>
            <a:pPr lvl="1" algn="just"/>
            <a:endParaRPr lang="es-MX" dirty="0">
              <a:latin typeface="Montserrat" panose="00000500000000000000" pitchFamily="2" charset="0"/>
            </a:endParaRPr>
          </a:p>
          <a:p>
            <a:pPr algn="just"/>
            <a:r>
              <a:rPr lang="es-MX" dirty="0">
                <a:latin typeface="Montserrat" panose="00000500000000000000" pitchFamily="2" charset="0"/>
              </a:rPr>
              <a:t>Se pueden descargar en formato PDF.</a:t>
            </a:r>
          </a:p>
        </p:txBody>
      </p:sp>
    </p:spTree>
    <p:extLst>
      <p:ext uri="{BB962C8B-B14F-4D97-AF65-F5344CB8AC3E}">
        <p14:creationId xmlns:p14="http://schemas.microsoft.com/office/powerpoint/2010/main" val="82018095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8DBB643-3E2D-0E5E-B06E-9D17A099C012}"/>
              </a:ext>
            </a:extLst>
          </p:cNvPr>
          <p:cNvPicPr>
            <a:picLocks noChangeAspect="1"/>
          </p:cNvPicPr>
          <p:nvPr/>
        </p:nvPicPr>
        <p:blipFill>
          <a:blip r:embed="rId2"/>
          <a:stretch>
            <a:fillRect/>
          </a:stretch>
        </p:blipFill>
        <p:spPr>
          <a:xfrm>
            <a:off x="9964191" y="2180034"/>
            <a:ext cx="1786159" cy="1786159"/>
          </a:xfrm>
          <a:prstGeom prst="rect">
            <a:avLst/>
          </a:prstGeom>
        </p:spPr>
      </p:pic>
      <p:sp>
        <p:nvSpPr>
          <p:cNvPr id="5" name="CuadroTexto 4">
            <a:extLst>
              <a:ext uri="{FF2B5EF4-FFF2-40B4-BE49-F238E27FC236}">
                <a16:creationId xmlns:a16="http://schemas.microsoft.com/office/drawing/2014/main" id="{DE395332-C25A-68CC-CD7F-54645EBDBC51}"/>
              </a:ext>
            </a:extLst>
          </p:cNvPr>
          <p:cNvSpPr txBox="1"/>
          <p:nvPr/>
        </p:nvSpPr>
        <p:spPr>
          <a:xfrm>
            <a:off x="1142707" y="975376"/>
            <a:ext cx="8616991" cy="3539430"/>
          </a:xfrm>
          <a:prstGeom prst="rect">
            <a:avLst/>
          </a:prstGeom>
          <a:noFill/>
        </p:spPr>
        <p:txBody>
          <a:bodyPr wrap="square" rtlCol="0">
            <a:spAutoFit/>
          </a:bodyPr>
          <a:lstStyle/>
          <a:p>
            <a:pPr algn="just"/>
            <a:r>
              <a:rPr lang="es-MX" sz="3200" b="1" dirty="0">
                <a:latin typeface="Montserrat" panose="00000500000000000000" pitchFamily="2" charset="0"/>
              </a:rPr>
              <a:t>El marco Normativo en el buzón IMSS a la fecha se encuentra desactualizado. </a:t>
            </a:r>
          </a:p>
          <a:p>
            <a:pPr algn="just"/>
            <a:endParaRPr lang="es-MX" sz="3200" b="1" dirty="0">
              <a:latin typeface="Montserrat" panose="00000500000000000000" pitchFamily="2" charset="0"/>
            </a:endParaRPr>
          </a:p>
          <a:p>
            <a:pPr algn="just"/>
            <a:r>
              <a:rPr lang="es-MX" sz="3200" b="1" dirty="0">
                <a:latin typeface="Montserrat" panose="00000500000000000000" pitchFamily="2" charset="0"/>
              </a:rPr>
              <a:t>La transición hacia el uso obligatorio del Buzón IMSS se realizará de manera gradual para permitir que los usuarios se adapten al nuevo sistema. </a:t>
            </a:r>
          </a:p>
        </p:txBody>
      </p:sp>
      <p:pic>
        <p:nvPicPr>
          <p:cNvPr id="1028" name="Picture 4" descr="señal de advertencia">
            <a:extLst>
              <a:ext uri="{FF2B5EF4-FFF2-40B4-BE49-F238E27FC236}">
                <a16:creationId xmlns:a16="http://schemas.microsoft.com/office/drawing/2014/main" id="{548E9356-5611-A0B6-2732-98E23AA768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532" y="4675599"/>
            <a:ext cx="2092796" cy="2092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74555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32F8639-401E-C12A-C477-DD10EAF40D8E}"/>
              </a:ext>
            </a:extLst>
          </p:cNvPr>
          <p:cNvPicPr>
            <a:picLocks noChangeAspect="1"/>
          </p:cNvPicPr>
          <p:nvPr/>
        </p:nvPicPr>
        <p:blipFill>
          <a:blip r:embed="rId2"/>
          <a:stretch>
            <a:fillRect/>
          </a:stretch>
        </p:blipFill>
        <p:spPr>
          <a:xfrm>
            <a:off x="2438498" y="2861212"/>
            <a:ext cx="7315002" cy="3760815"/>
          </a:xfrm>
          <a:prstGeom prst="rect">
            <a:avLst/>
          </a:prstGeom>
        </p:spPr>
      </p:pic>
      <p:sp>
        <p:nvSpPr>
          <p:cNvPr id="4" name="CuadroTexto 3">
            <a:extLst>
              <a:ext uri="{FF2B5EF4-FFF2-40B4-BE49-F238E27FC236}">
                <a16:creationId xmlns:a16="http://schemas.microsoft.com/office/drawing/2014/main" id="{B4C896B1-33A3-9CA3-AD01-FA77D99A4DDB}"/>
              </a:ext>
            </a:extLst>
          </p:cNvPr>
          <p:cNvSpPr txBox="1"/>
          <p:nvPr/>
        </p:nvSpPr>
        <p:spPr>
          <a:xfrm>
            <a:off x="686523" y="235974"/>
            <a:ext cx="7699248" cy="998466"/>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5400" dirty="0"/>
              <a:t>MEDIOS DE CONTACTO</a:t>
            </a:r>
          </a:p>
        </p:txBody>
      </p:sp>
      <p:pic>
        <p:nvPicPr>
          <p:cNvPr id="6" name="Imagen 5">
            <a:extLst>
              <a:ext uri="{FF2B5EF4-FFF2-40B4-BE49-F238E27FC236}">
                <a16:creationId xmlns:a16="http://schemas.microsoft.com/office/drawing/2014/main" id="{EC603163-FF25-B607-3752-E3E252A873DA}"/>
              </a:ext>
            </a:extLst>
          </p:cNvPr>
          <p:cNvPicPr>
            <a:picLocks noChangeAspect="1"/>
          </p:cNvPicPr>
          <p:nvPr/>
        </p:nvPicPr>
        <p:blipFill rotWithShape="1">
          <a:blip r:embed="rId3"/>
          <a:srcRect b="35544"/>
          <a:stretch/>
        </p:blipFill>
        <p:spPr>
          <a:xfrm>
            <a:off x="927919" y="1313144"/>
            <a:ext cx="10336160" cy="1824974"/>
          </a:xfrm>
          <a:prstGeom prst="rect">
            <a:avLst/>
          </a:prstGeom>
        </p:spPr>
      </p:pic>
    </p:spTree>
    <p:extLst>
      <p:ext uri="{BB962C8B-B14F-4D97-AF65-F5344CB8AC3E}">
        <p14:creationId xmlns:p14="http://schemas.microsoft.com/office/powerpoint/2010/main" val="84078556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2BAE3D6-A473-F873-5353-E18EEDB1E2A8}"/>
              </a:ext>
            </a:extLst>
          </p:cNvPr>
          <p:cNvSpPr txBox="1"/>
          <p:nvPr/>
        </p:nvSpPr>
        <p:spPr>
          <a:xfrm>
            <a:off x="30515" y="235975"/>
            <a:ext cx="9011264" cy="830997"/>
          </a:xfrm>
          <a:prstGeom prst="rect">
            <a:avLst/>
          </a:prstGeom>
        </p:spPr>
        <p:txBody>
          <a:bodyPr vert="horz" lIns="91440" tIns="45720" rIns="91440" bIns="45720" rtlCol="0" anchor="ctr">
            <a:normAutofit lnSpcReduction="10000"/>
          </a:bodyPr>
          <a:lstStyle>
            <a:defPPr>
              <a:defRPr lang="es-MX"/>
            </a:defPPr>
            <a:lvl1pPr indent="0" algn="ctr">
              <a:lnSpc>
                <a:spcPct val="90000"/>
              </a:lnSpc>
              <a:spcBef>
                <a:spcPts val="1000"/>
              </a:spcBef>
              <a:buFont typeface="Arial" panose="020B0604020202020204" pitchFamily="34" charset="0"/>
              <a:buNone/>
              <a:defRPr sz="54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dirty="0"/>
              <a:t>MEDIOS DE CONTACTO</a:t>
            </a:r>
          </a:p>
        </p:txBody>
      </p:sp>
      <p:sp>
        <p:nvSpPr>
          <p:cNvPr id="4" name="CuadroTexto 3">
            <a:extLst>
              <a:ext uri="{FF2B5EF4-FFF2-40B4-BE49-F238E27FC236}">
                <a16:creationId xmlns:a16="http://schemas.microsoft.com/office/drawing/2014/main" id="{8DC369C5-F119-16C4-1AE8-3291E4F27877}"/>
              </a:ext>
            </a:extLst>
          </p:cNvPr>
          <p:cNvSpPr txBox="1"/>
          <p:nvPr/>
        </p:nvSpPr>
        <p:spPr>
          <a:xfrm>
            <a:off x="7299993" y="2098771"/>
            <a:ext cx="4152724" cy="2031325"/>
          </a:xfrm>
          <a:prstGeom prst="rect">
            <a:avLst/>
          </a:prstGeom>
          <a:noFill/>
        </p:spPr>
        <p:txBody>
          <a:bodyPr wrap="square">
            <a:spAutoFit/>
          </a:bodyPr>
          <a:lstStyle/>
          <a:p>
            <a:pPr algn="just"/>
            <a:r>
              <a:rPr lang="es-MX" dirty="0">
                <a:latin typeface="Montserrat" panose="00000500000000000000" pitchFamily="2" charset="0"/>
              </a:rPr>
              <a:t>Es la sección donde se podrá administrar y actualizar los medios de contacto como correo electrónico y teléfono celular.</a:t>
            </a:r>
          </a:p>
          <a:p>
            <a:pPr algn="just"/>
            <a:endParaRPr lang="es-MX" dirty="0">
              <a:latin typeface="Montserrat" panose="00000500000000000000" pitchFamily="2" charset="0"/>
            </a:endParaRPr>
          </a:p>
          <a:p>
            <a:pPr marL="742987" lvl="1" indent="-285764" algn="just">
              <a:buFont typeface="Wingdings" panose="05000000000000000000" pitchFamily="2" charset="2"/>
              <a:buChar char="ü"/>
            </a:pPr>
            <a:r>
              <a:rPr lang="es-MX" dirty="0">
                <a:latin typeface="Montserrat" panose="00000500000000000000" pitchFamily="2" charset="0"/>
              </a:rPr>
              <a:t>Agregar medio de contacto</a:t>
            </a:r>
          </a:p>
          <a:p>
            <a:pPr marL="742987" lvl="1" indent="-285764" algn="just">
              <a:buFont typeface="Wingdings" panose="05000000000000000000" pitchFamily="2" charset="2"/>
              <a:buChar char="ü"/>
            </a:pPr>
            <a:r>
              <a:rPr lang="es-MX" dirty="0">
                <a:latin typeface="Montserrat" panose="00000500000000000000" pitchFamily="2" charset="0"/>
              </a:rPr>
              <a:t>Eliminar medio de contacto</a:t>
            </a:r>
          </a:p>
        </p:txBody>
      </p:sp>
      <p:grpSp>
        <p:nvGrpSpPr>
          <p:cNvPr id="3" name="Grupo 2">
            <a:extLst>
              <a:ext uri="{FF2B5EF4-FFF2-40B4-BE49-F238E27FC236}">
                <a16:creationId xmlns:a16="http://schemas.microsoft.com/office/drawing/2014/main" id="{14BB3EDD-AE61-456A-9A69-5646C73B9E78}"/>
              </a:ext>
            </a:extLst>
          </p:cNvPr>
          <p:cNvGrpSpPr/>
          <p:nvPr/>
        </p:nvGrpSpPr>
        <p:grpSpPr>
          <a:xfrm>
            <a:off x="272972" y="1710168"/>
            <a:ext cx="7060516" cy="3968256"/>
            <a:chOff x="208964" y="1161528"/>
            <a:chExt cx="7359740" cy="4408744"/>
          </a:xfrm>
        </p:grpSpPr>
        <p:pic>
          <p:nvPicPr>
            <p:cNvPr id="6" name="Imagen 5">
              <a:extLst>
                <a:ext uri="{FF2B5EF4-FFF2-40B4-BE49-F238E27FC236}">
                  <a16:creationId xmlns:a16="http://schemas.microsoft.com/office/drawing/2014/main" id="{DBA80328-8C53-CAF7-7A81-9E088D110E0C}"/>
                </a:ext>
              </a:extLst>
            </p:cNvPr>
            <p:cNvPicPr>
              <a:picLocks noChangeAspect="1"/>
            </p:cNvPicPr>
            <p:nvPr/>
          </p:nvPicPr>
          <p:blipFill>
            <a:blip r:embed="rId2"/>
            <a:stretch>
              <a:fillRect/>
            </a:stretch>
          </p:blipFill>
          <p:spPr>
            <a:xfrm>
              <a:off x="349172" y="1161528"/>
              <a:ext cx="6931310" cy="4216248"/>
            </a:xfrm>
            <a:prstGeom prst="rect">
              <a:avLst/>
            </a:prstGeom>
          </p:spPr>
        </p:pic>
        <p:pic>
          <p:nvPicPr>
            <p:cNvPr id="2054" name="Picture 6" descr="seleccione">
              <a:extLst>
                <a:ext uri="{FF2B5EF4-FFF2-40B4-BE49-F238E27FC236}">
                  <a16:creationId xmlns:a16="http://schemas.microsoft.com/office/drawing/2014/main" id="{36CA39C8-5D93-9DB5-56D8-98B22F3AEC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416263">
              <a:off x="6959104" y="3408238"/>
              <a:ext cx="609600" cy="609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leccione">
              <a:extLst>
                <a:ext uri="{FF2B5EF4-FFF2-40B4-BE49-F238E27FC236}">
                  <a16:creationId xmlns:a16="http://schemas.microsoft.com/office/drawing/2014/main" id="{AA6EB017-31EA-1A86-7C5E-0E94F3F9BF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753935">
              <a:off x="208964" y="4960672"/>
              <a:ext cx="609600" cy="6096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seleccione">
              <a:extLst>
                <a:ext uri="{FF2B5EF4-FFF2-40B4-BE49-F238E27FC236}">
                  <a16:creationId xmlns:a16="http://schemas.microsoft.com/office/drawing/2014/main" id="{4EE47B4F-E276-88FC-6088-DC78249B9B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416263">
              <a:off x="5490529" y="4811904"/>
              <a:ext cx="609600" cy="6096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4271570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32F8639-401E-C12A-C477-DD10EAF40D8E}"/>
              </a:ext>
            </a:extLst>
          </p:cNvPr>
          <p:cNvPicPr>
            <a:picLocks noChangeAspect="1"/>
          </p:cNvPicPr>
          <p:nvPr/>
        </p:nvPicPr>
        <p:blipFill>
          <a:blip r:embed="rId2"/>
          <a:stretch>
            <a:fillRect/>
          </a:stretch>
        </p:blipFill>
        <p:spPr>
          <a:xfrm>
            <a:off x="2734804" y="3206914"/>
            <a:ext cx="6221909" cy="3198830"/>
          </a:xfrm>
          <a:prstGeom prst="rect">
            <a:avLst/>
          </a:prstGeom>
        </p:spPr>
      </p:pic>
      <p:sp>
        <p:nvSpPr>
          <p:cNvPr id="4" name="CuadroTexto 3">
            <a:extLst>
              <a:ext uri="{FF2B5EF4-FFF2-40B4-BE49-F238E27FC236}">
                <a16:creationId xmlns:a16="http://schemas.microsoft.com/office/drawing/2014/main" id="{B4C896B1-33A3-9CA3-AD01-FA77D99A4DDB}"/>
              </a:ext>
            </a:extLst>
          </p:cNvPr>
          <p:cNvSpPr txBox="1"/>
          <p:nvPr/>
        </p:nvSpPr>
        <p:spPr>
          <a:xfrm>
            <a:off x="151538" y="333164"/>
            <a:ext cx="9011264" cy="996170"/>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000" dirty="0"/>
              <a:t>PROMOCIONES ELECTRÓNICAS</a:t>
            </a:r>
          </a:p>
        </p:txBody>
      </p:sp>
      <p:pic>
        <p:nvPicPr>
          <p:cNvPr id="6" name="Imagen 5">
            <a:extLst>
              <a:ext uri="{FF2B5EF4-FFF2-40B4-BE49-F238E27FC236}">
                <a16:creationId xmlns:a16="http://schemas.microsoft.com/office/drawing/2014/main" id="{EC603163-FF25-B607-3752-E3E252A873DA}"/>
              </a:ext>
            </a:extLst>
          </p:cNvPr>
          <p:cNvPicPr>
            <a:picLocks noChangeAspect="1"/>
          </p:cNvPicPr>
          <p:nvPr/>
        </p:nvPicPr>
        <p:blipFill rotWithShape="1">
          <a:blip r:embed="rId3"/>
          <a:srcRect b="35544"/>
          <a:stretch/>
        </p:blipFill>
        <p:spPr>
          <a:xfrm>
            <a:off x="927919" y="1623138"/>
            <a:ext cx="10336160" cy="1824974"/>
          </a:xfrm>
          <a:prstGeom prst="rect">
            <a:avLst/>
          </a:prstGeom>
        </p:spPr>
      </p:pic>
      <p:pic>
        <p:nvPicPr>
          <p:cNvPr id="1026" name="Picture 2" descr="decreto ">
            <a:extLst>
              <a:ext uri="{FF2B5EF4-FFF2-40B4-BE49-F238E27FC236}">
                <a16:creationId xmlns:a16="http://schemas.microsoft.com/office/drawing/2014/main" id="{85776078-88A9-16FF-F5E7-DA95F61B46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5464487" y="1773084"/>
            <a:ext cx="762540" cy="762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457065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F4C438B-5724-C403-A3AE-DA05EDD05790}"/>
              </a:ext>
            </a:extLst>
          </p:cNvPr>
          <p:cNvSpPr txBox="1"/>
          <p:nvPr/>
        </p:nvSpPr>
        <p:spPr>
          <a:xfrm>
            <a:off x="1254847" y="485026"/>
            <a:ext cx="7396317" cy="1552313"/>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400" dirty="0"/>
              <a:t>PROMOCIONES ELECTRÓNICAS</a:t>
            </a:r>
          </a:p>
        </p:txBody>
      </p:sp>
      <p:sp>
        <p:nvSpPr>
          <p:cNvPr id="4" name="CuadroTexto 3">
            <a:extLst>
              <a:ext uri="{FF2B5EF4-FFF2-40B4-BE49-F238E27FC236}">
                <a16:creationId xmlns:a16="http://schemas.microsoft.com/office/drawing/2014/main" id="{2310F976-5D64-CA18-1966-F1861F4A1777}"/>
              </a:ext>
            </a:extLst>
          </p:cNvPr>
          <p:cNvSpPr txBox="1"/>
          <p:nvPr/>
        </p:nvSpPr>
        <p:spPr>
          <a:xfrm>
            <a:off x="557249" y="2715676"/>
            <a:ext cx="5129784" cy="1200329"/>
          </a:xfrm>
          <a:prstGeom prst="rect">
            <a:avLst/>
          </a:prstGeom>
          <a:noFill/>
        </p:spPr>
        <p:txBody>
          <a:bodyPr wrap="square">
            <a:spAutoFit/>
          </a:bodyPr>
          <a:lstStyle/>
          <a:p>
            <a:pPr algn="just"/>
            <a:r>
              <a:rPr lang="es-MX" dirty="0">
                <a:latin typeface="Montserrat" panose="00000500000000000000" pitchFamily="2" charset="0"/>
              </a:rPr>
              <a:t>Es un servicio en línea a disposición de la persona usuaria del IMSS, para enviar sus planteamientos y recibir la solventación de los mismos vía electrónica.</a:t>
            </a:r>
          </a:p>
        </p:txBody>
      </p:sp>
      <p:sp>
        <p:nvSpPr>
          <p:cNvPr id="11" name="CuadroTexto 10">
            <a:extLst>
              <a:ext uri="{FF2B5EF4-FFF2-40B4-BE49-F238E27FC236}">
                <a16:creationId xmlns:a16="http://schemas.microsoft.com/office/drawing/2014/main" id="{7B701905-A120-515F-23A0-44878F1AD85C}"/>
              </a:ext>
            </a:extLst>
          </p:cNvPr>
          <p:cNvSpPr txBox="1"/>
          <p:nvPr/>
        </p:nvSpPr>
        <p:spPr>
          <a:xfrm>
            <a:off x="7336308" y="2130541"/>
            <a:ext cx="2747366" cy="715089"/>
          </a:xfrm>
          <a:prstGeom prst="round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s-MX" dirty="0">
                <a:latin typeface="Montserrat" panose="00000500000000000000" pitchFamily="2" charset="0"/>
              </a:rPr>
              <a:t>Aclaraciones y Orientaciones</a:t>
            </a:r>
          </a:p>
        </p:txBody>
      </p:sp>
      <p:sp>
        <p:nvSpPr>
          <p:cNvPr id="12" name="CuadroTexto 11">
            <a:extLst>
              <a:ext uri="{FF2B5EF4-FFF2-40B4-BE49-F238E27FC236}">
                <a16:creationId xmlns:a16="http://schemas.microsoft.com/office/drawing/2014/main" id="{78AD80CE-1146-428A-C25A-E17935E27711}"/>
              </a:ext>
            </a:extLst>
          </p:cNvPr>
          <p:cNvSpPr txBox="1"/>
          <p:nvPr/>
        </p:nvSpPr>
        <p:spPr>
          <a:xfrm>
            <a:off x="6809838" y="3070466"/>
            <a:ext cx="3634250" cy="1634490"/>
          </a:xfrm>
          <a:prstGeom prst="round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285764" indent="-285764">
              <a:buFont typeface="Wingdings" panose="05000000000000000000" pitchFamily="2" charset="2"/>
              <a:buChar char="ü"/>
            </a:pPr>
            <a:r>
              <a:rPr lang="es-MX" dirty="0">
                <a:latin typeface="Montserrat" panose="00000500000000000000" pitchFamily="2" charset="0"/>
              </a:rPr>
              <a:t>32D Opinión Pública</a:t>
            </a:r>
          </a:p>
          <a:p>
            <a:pPr marL="285764" indent="-285764">
              <a:buFont typeface="Wingdings" panose="05000000000000000000" pitchFamily="2" charset="2"/>
              <a:buChar char="ü"/>
            </a:pPr>
            <a:r>
              <a:rPr lang="es-MX" dirty="0">
                <a:latin typeface="Montserrat" panose="00000500000000000000" pitchFamily="2" charset="0"/>
              </a:rPr>
              <a:t>32D Terceros Autorizados </a:t>
            </a:r>
          </a:p>
          <a:p>
            <a:pPr marL="285764" indent="-285764">
              <a:buFont typeface="Wingdings" panose="05000000000000000000" pitchFamily="2" charset="2"/>
              <a:buChar char="ü"/>
            </a:pPr>
            <a:r>
              <a:rPr lang="es-MX" dirty="0">
                <a:latin typeface="Montserrat" panose="00000500000000000000" pitchFamily="2" charset="0"/>
              </a:rPr>
              <a:t>Activación Buzón IMSS</a:t>
            </a:r>
          </a:p>
          <a:p>
            <a:pPr marL="285764" indent="-285764">
              <a:buFont typeface="Wingdings" panose="05000000000000000000" pitchFamily="2" charset="2"/>
              <a:buChar char="ü"/>
            </a:pPr>
            <a:r>
              <a:rPr lang="es-MX" dirty="0">
                <a:latin typeface="Montserrat" panose="00000500000000000000" pitchFamily="2" charset="0"/>
              </a:rPr>
              <a:t>ICSOE</a:t>
            </a:r>
          </a:p>
          <a:p>
            <a:pPr marL="285764" indent="-285764">
              <a:buFont typeface="Wingdings" panose="05000000000000000000" pitchFamily="2" charset="2"/>
              <a:buChar char="ü"/>
            </a:pPr>
            <a:r>
              <a:rPr lang="es-MX" dirty="0">
                <a:latin typeface="Montserrat" panose="00000500000000000000" pitchFamily="2" charset="0"/>
              </a:rPr>
              <a:t>Notificación Electrónica</a:t>
            </a:r>
          </a:p>
        </p:txBody>
      </p:sp>
      <p:pic>
        <p:nvPicPr>
          <p:cNvPr id="5122" name="Picture 2" descr="derecho">
            <a:extLst>
              <a:ext uri="{FF2B5EF4-FFF2-40B4-BE49-F238E27FC236}">
                <a16:creationId xmlns:a16="http://schemas.microsoft.com/office/drawing/2014/main" id="{CF26AEDC-B460-247A-6DA2-FD71250505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9601263" y="2704619"/>
            <a:ext cx="482411" cy="48241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educación en línea ">
            <a:extLst>
              <a:ext uri="{FF2B5EF4-FFF2-40B4-BE49-F238E27FC236}">
                <a16:creationId xmlns:a16="http://schemas.microsoft.com/office/drawing/2014/main" id="{26A6701B-76F7-24C1-7A30-8F8A1785C2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6435" y="4102408"/>
            <a:ext cx="2382128" cy="2382128"/>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a:extLst>
              <a:ext uri="{FF2B5EF4-FFF2-40B4-BE49-F238E27FC236}">
                <a16:creationId xmlns:a16="http://schemas.microsoft.com/office/drawing/2014/main" id="{86BFF7EB-3903-8882-DB2B-516AE134EFF8}"/>
              </a:ext>
            </a:extLst>
          </p:cNvPr>
          <p:cNvSpPr txBox="1"/>
          <p:nvPr/>
        </p:nvSpPr>
        <p:spPr>
          <a:xfrm>
            <a:off x="6809838" y="4929794"/>
            <a:ext cx="3634250" cy="1021556"/>
          </a:xfrm>
          <a:prstGeom prst="round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es-MX" dirty="0">
                <a:latin typeface="Montserrat" panose="00000500000000000000" pitchFamily="2" charset="0"/>
              </a:rPr>
              <a:t>Planeamiento registrado exitosamente con el número de folio: XXXXXXXXXXXXXXX</a:t>
            </a:r>
          </a:p>
        </p:txBody>
      </p:sp>
      <p:sp>
        <p:nvSpPr>
          <p:cNvPr id="16" name="CuadroTexto 15">
            <a:extLst>
              <a:ext uri="{FF2B5EF4-FFF2-40B4-BE49-F238E27FC236}">
                <a16:creationId xmlns:a16="http://schemas.microsoft.com/office/drawing/2014/main" id="{6D508B4C-6B76-87B3-024F-365A61242178}"/>
              </a:ext>
            </a:extLst>
          </p:cNvPr>
          <p:cNvSpPr txBox="1"/>
          <p:nvPr/>
        </p:nvSpPr>
        <p:spPr>
          <a:xfrm>
            <a:off x="7323479" y="6151738"/>
            <a:ext cx="2760195" cy="408623"/>
          </a:xfrm>
          <a:prstGeom prst="round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s-MX" dirty="0">
                <a:latin typeface="Montserrat" panose="00000500000000000000" pitchFamily="2" charset="0"/>
              </a:rPr>
              <a:t>Acuse de Recepción</a:t>
            </a:r>
          </a:p>
        </p:txBody>
      </p:sp>
      <p:pic>
        <p:nvPicPr>
          <p:cNvPr id="17" name="Picture 2" descr="derecho">
            <a:extLst>
              <a:ext uri="{FF2B5EF4-FFF2-40B4-BE49-F238E27FC236}">
                <a16:creationId xmlns:a16="http://schemas.microsoft.com/office/drawing/2014/main" id="{AD189627-11A9-A6FB-81BC-7C4D7E1452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9925209" y="4537777"/>
            <a:ext cx="555349" cy="48241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derecho">
            <a:extLst>
              <a:ext uri="{FF2B5EF4-FFF2-40B4-BE49-F238E27FC236}">
                <a16:creationId xmlns:a16="http://schemas.microsoft.com/office/drawing/2014/main" id="{CC9ECA02-907D-7699-3429-5A71AD5688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8510843" y="5804145"/>
            <a:ext cx="385460" cy="482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26054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C3422FF-5A02-4E2D-90EF-BF4130E8E266}"/>
              </a:ext>
            </a:extLst>
          </p:cNvPr>
          <p:cNvSpPr txBox="1"/>
          <p:nvPr/>
        </p:nvSpPr>
        <p:spPr>
          <a:xfrm>
            <a:off x="1119873" y="714836"/>
            <a:ext cx="7451112" cy="925080"/>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400" dirty="0"/>
              <a:t>PROMOCIONES ELECTRÓNICAS</a:t>
            </a:r>
          </a:p>
        </p:txBody>
      </p:sp>
      <p:sp>
        <p:nvSpPr>
          <p:cNvPr id="4" name="CuadroTexto 3">
            <a:extLst>
              <a:ext uri="{FF2B5EF4-FFF2-40B4-BE49-F238E27FC236}">
                <a16:creationId xmlns:a16="http://schemas.microsoft.com/office/drawing/2014/main" id="{8B17A624-BC42-747F-7897-4CC3DA4A6EA0}"/>
              </a:ext>
            </a:extLst>
          </p:cNvPr>
          <p:cNvSpPr txBox="1"/>
          <p:nvPr/>
        </p:nvSpPr>
        <p:spPr>
          <a:xfrm>
            <a:off x="974330" y="2498103"/>
            <a:ext cx="6098458" cy="2862322"/>
          </a:xfrm>
          <a:prstGeom prst="rect">
            <a:avLst/>
          </a:prstGeom>
          <a:noFill/>
        </p:spPr>
        <p:txBody>
          <a:bodyPr wrap="square">
            <a:spAutoFit/>
          </a:bodyPr>
          <a:lstStyle/>
          <a:p>
            <a:r>
              <a:rPr lang="es-MX" b="1" dirty="0">
                <a:latin typeface="Montserrat" panose="00000500000000000000" pitchFamily="2" charset="0"/>
              </a:rPr>
              <a:t>Consulta de Respuesta</a:t>
            </a:r>
          </a:p>
          <a:p>
            <a:endParaRPr lang="es-MX" b="1" dirty="0">
              <a:latin typeface="Montserrat" panose="00000500000000000000" pitchFamily="2" charset="0"/>
            </a:endParaRPr>
          </a:p>
          <a:p>
            <a:endParaRPr lang="es-MX" b="1" dirty="0">
              <a:latin typeface="Montserrat" panose="00000500000000000000" pitchFamily="2" charset="0"/>
            </a:endParaRPr>
          </a:p>
          <a:p>
            <a:endParaRPr lang="es-MX" b="1" dirty="0">
              <a:latin typeface="Montserrat" panose="00000500000000000000" pitchFamily="2" charset="0"/>
            </a:endParaRPr>
          </a:p>
          <a:p>
            <a:endParaRPr lang="es-MX" b="1" dirty="0">
              <a:latin typeface="Montserrat" panose="00000500000000000000" pitchFamily="2" charset="0"/>
            </a:endParaRPr>
          </a:p>
          <a:p>
            <a:endParaRPr lang="es-MX" b="1" dirty="0">
              <a:latin typeface="Montserrat" panose="00000500000000000000" pitchFamily="2" charset="0"/>
            </a:endParaRPr>
          </a:p>
          <a:p>
            <a:endParaRPr lang="es-MX" b="1" dirty="0">
              <a:latin typeface="Montserrat" panose="00000500000000000000" pitchFamily="2" charset="0"/>
            </a:endParaRPr>
          </a:p>
          <a:p>
            <a:endParaRPr lang="es-MX" b="1" dirty="0">
              <a:latin typeface="Montserrat" panose="00000500000000000000" pitchFamily="2" charset="0"/>
            </a:endParaRPr>
          </a:p>
          <a:p>
            <a:endParaRPr lang="es-MX" b="1" dirty="0">
              <a:latin typeface="Montserrat" panose="00000500000000000000" pitchFamily="2" charset="0"/>
            </a:endParaRPr>
          </a:p>
          <a:p>
            <a:r>
              <a:rPr lang="es-MX" b="1" dirty="0">
                <a:latin typeface="Montserrat" panose="00000500000000000000" pitchFamily="2" charset="0"/>
              </a:rPr>
              <a:t>Caso prorrogado</a:t>
            </a:r>
          </a:p>
        </p:txBody>
      </p:sp>
      <p:sp>
        <p:nvSpPr>
          <p:cNvPr id="5" name="CuadroTexto 4">
            <a:extLst>
              <a:ext uri="{FF2B5EF4-FFF2-40B4-BE49-F238E27FC236}">
                <a16:creationId xmlns:a16="http://schemas.microsoft.com/office/drawing/2014/main" id="{9E480F54-0835-B7FC-85DD-4AD6AC959E3D}"/>
              </a:ext>
            </a:extLst>
          </p:cNvPr>
          <p:cNvSpPr txBox="1"/>
          <p:nvPr/>
        </p:nvSpPr>
        <p:spPr>
          <a:xfrm>
            <a:off x="5135834" y="4835862"/>
            <a:ext cx="3477814" cy="923330"/>
          </a:xfrm>
          <a:prstGeom prst="rect">
            <a:avLst/>
          </a:prstGeom>
          <a:noFill/>
        </p:spPr>
        <p:txBody>
          <a:bodyPr wrap="square" rtlCol="0">
            <a:spAutoFit/>
          </a:bodyPr>
          <a:lstStyle/>
          <a:p>
            <a:r>
              <a:rPr lang="es-MX" dirty="0">
                <a:latin typeface="Montserrat" panose="00000500000000000000" pitchFamily="2" charset="0"/>
              </a:rPr>
              <a:t>En caso de que un caso sea prorrogado será notificado a través de mensaje SMS </a:t>
            </a:r>
          </a:p>
        </p:txBody>
      </p:sp>
      <p:pic>
        <p:nvPicPr>
          <p:cNvPr id="8194" name="Picture 2" descr="texto ">
            <a:extLst>
              <a:ext uri="{FF2B5EF4-FFF2-40B4-BE49-F238E27FC236}">
                <a16:creationId xmlns:a16="http://schemas.microsoft.com/office/drawing/2014/main" id="{FEC07BCF-EB5C-211C-00A3-CE878ED3FE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95544" y="4252450"/>
            <a:ext cx="1506742" cy="1506742"/>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F5FC7136-FC61-7F01-5E4F-B64BA9E634F9}"/>
              </a:ext>
            </a:extLst>
          </p:cNvPr>
          <p:cNvSpPr txBox="1"/>
          <p:nvPr/>
        </p:nvSpPr>
        <p:spPr>
          <a:xfrm>
            <a:off x="5135834" y="2206925"/>
            <a:ext cx="4336026" cy="1200329"/>
          </a:xfrm>
          <a:prstGeom prst="rect">
            <a:avLst/>
          </a:prstGeom>
          <a:noFill/>
        </p:spPr>
        <p:txBody>
          <a:bodyPr wrap="square" rtlCol="0">
            <a:spAutoFit/>
          </a:bodyPr>
          <a:lstStyle/>
          <a:p>
            <a:r>
              <a:rPr lang="es-MX" dirty="0">
                <a:latin typeface="Montserrat" panose="00000500000000000000" pitchFamily="2" charset="0"/>
              </a:rPr>
              <a:t>Consulta a través de filtros:</a:t>
            </a:r>
          </a:p>
          <a:p>
            <a:pPr marL="742987" lvl="1" indent="-285764">
              <a:buFont typeface="Wingdings" panose="05000000000000000000" pitchFamily="2" charset="2"/>
              <a:buChar char="ü"/>
            </a:pPr>
            <a:r>
              <a:rPr lang="es-MX" dirty="0">
                <a:latin typeface="Montserrat" panose="00000500000000000000" pitchFamily="2" charset="0"/>
              </a:rPr>
              <a:t>Asunto</a:t>
            </a:r>
          </a:p>
          <a:p>
            <a:pPr marL="742987" lvl="1" indent="-285764">
              <a:buFont typeface="Wingdings" panose="05000000000000000000" pitchFamily="2" charset="2"/>
              <a:buChar char="ü"/>
            </a:pPr>
            <a:r>
              <a:rPr lang="es-MX" dirty="0">
                <a:latin typeface="Montserrat" panose="00000500000000000000" pitchFamily="2" charset="0"/>
              </a:rPr>
              <a:t>Estatus</a:t>
            </a:r>
          </a:p>
          <a:p>
            <a:pPr marL="742987" lvl="1" indent="-285764">
              <a:buFont typeface="Wingdings" panose="05000000000000000000" pitchFamily="2" charset="2"/>
              <a:buChar char="ü"/>
            </a:pPr>
            <a:r>
              <a:rPr lang="es-MX" dirty="0">
                <a:latin typeface="Montserrat" panose="00000500000000000000" pitchFamily="2" charset="0"/>
              </a:rPr>
              <a:t>Fecha de recepción </a:t>
            </a:r>
          </a:p>
        </p:txBody>
      </p:sp>
      <p:pic>
        <p:nvPicPr>
          <p:cNvPr id="8198" name="Picture 6" descr="filtrar ">
            <a:extLst>
              <a:ext uri="{FF2B5EF4-FFF2-40B4-BE49-F238E27FC236}">
                <a16:creationId xmlns:a16="http://schemas.microsoft.com/office/drawing/2014/main" id="{0DE9B347-2029-7755-D3C9-EC90CD8D6F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1481" y="1926686"/>
            <a:ext cx="1760805" cy="1760805"/>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Flecha hacia arriba">
            <a:extLst>
              <a:ext uri="{FF2B5EF4-FFF2-40B4-BE49-F238E27FC236}">
                <a16:creationId xmlns:a16="http://schemas.microsoft.com/office/drawing/2014/main" id="{2A5D44F3-5D9A-1575-6A32-2CD0CA642A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4097123" y="2450273"/>
            <a:ext cx="356817" cy="35681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Flecha hacia arriba">
            <a:extLst>
              <a:ext uri="{FF2B5EF4-FFF2-40B4-BE49-F238E27FC236}">
                <a16:creationId xmlns:a16="http://schemas.microsoft.com/office/drawing/2014/main" id="{03C5851C-E14B-8A14-768F-B77D34E061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4097123" y="5017056"/>
            <a:ext cx="356817" cy="356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02483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BBBB936-B337-4E16-62D9-EF60A88DF055}"/>
              </a:ext>
            </a:extLst>
          </p:cNvPr>
          <p:cNvPicPr>
            <a:picLocks noChangeAspect="1"/>
          </p:cNvPicPr>
          <p:nvPr/>
        </p:nvPicPr>
        <p:blipFill>
          <a:blip r:embed="rId2"/>
          <a:stretch>
            <a:fillRect/>
          </a:stretch>
        </p:blipFill>
        <p:spPr>
          <a:xfrm>
            <a:off x="2193367" y="1232145"/>
            <a:ext cx="7574992" cy="5474413"/>
          </a:xfrm>
          <a:prstGeom prst="rect">
            <a:avLst/>
          </a:prstGeom>
        </p:spPr>
      </p:pic>
      <p:pic>
        <p:nvPicPr>
          <p:cNvPr id="6" name="Picture 6" descr="seleccione">
            <a:extLst>
              <a:ext uri="{FF2B5EF4-FFF2-40B4-BE49-F238E27FC236}">
                <a16:creationId xmlns:a16="http://schemas.microsoft.com/office/drawing/2014/main" id="{78A577C2-C305-80EB-4DC3-EAF022037E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413265">
            <a:off x="1822313" y="2988323"/>
            <a:ext cx="609600"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91670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EE687E6-7E82-5A94-DE3A-F059FAF4512E}"/>
              </a:ext>
            </a:extLst>
          </p:cNvPr>
          <p:cNvSpPr txBox="1"/>
          <p:nvPr/>
        </p:nvSpPr>
        <p:spPr>
          <a:xfrm>
            <a:off x="6456703" y="2090172"/>
            <a:ext cx="4478391" cy="2677656"/>
          </a:xfrm>
          <a:prstGeom prst="rect">
            <a:avLst/>
          </a:prstGeom>
          <a:noFill/>
        </p:spPr>
        <p:txBody>
          <a:bodyPr wrap="square">
            <a:spAutoFit/>
          </a:bodyPr>
          <a:lstStyle/>
          <a:p>
            <a:endParaRPr lang="es-MX" sz="2800" b="1" dirty="0">
              <a:latin typeface="Montserrat" panose="00000500000000000000" pitchFamily="2" charset="0"/>
            </a:endParaRPr>
          </a:p>
          <a:p>
            <a:pPr marL="742987" lvl="1" indent="-285764">
              <a:buFont typeface="Wingdings" panose="05000000000000000000" pitchFamily="2" charset="2"/>
              <a:buChar char="ü"/>
            </a:pPr>
            <a:r>
              <a:rPr lang="es-MX" sz="2800" b="1" dirty="0">
                <a:latin typeface="Montserrat" panose="00000500000000000000" pitchFamily="2" charset="0"/>
              </a:rPr>
              <a:t>Mis Documentos</a:t>
            </a:r>
          </a:p>
          <a:p>
            <a:pPr lvl="3"/>
            <a:endParaRPr lang="es-MX" sz="2800" dirty="0">
              <a:latin typeface="Montserrat" panose="00000500000000000000" pitchFamily="2" charset="0"/>
            </a:endParaRPr>
          </a:p>
          <a:p>
            <a:pPr marL="742987" lvl="1" indent="-285764">
              <a:buFont typeface="Wingdings" panose="05000000000000000000" pitchFamily="2" charset="2"/>
              <a:buChar char="ü"/>
            </a:pPr>
            <a:r>
              <a:rPr lang="es-MX" sz="2800" b="1" dirty="0">
                <a:latin typeface="Montserrat" panose="00000500000000000000" pitchFamily="2" charset="0"/>
              </a:rPr>
              <a:t>Mis Comunicados</a:t>
            </a:r>
          </a:p>
          <a:p>
            <a:pPr lvl="1"/>
            <a:endParaRPr lang="es-MX" sz="2800" dirty="0">
              <a:latin typeface="Montserrat" panose="00000500000000000000" pitchFamily="2" charset="0"/>
            </a:endParaRPr>
          </a:p>
          <a:p>
            <a:pPr marL="742987" lvl="1" indent="-285764">
              <a:buFont typeface="Wingdings" panose="05000000000000000000" pitchFamily="2" charset="2"/>
              <a:buChar char="ü"/>
            </a:pPr>
            <a:r>
              <a:rPr lang="es-MX" sz="2800" b="1" dirty="0">
                <a:latin typeface="Montserrat" panose="00000500000000000000" pitchFamily="2" charset="0"/>
              </a:rPr>
              <a:t>Mis Notificaciones</a:t>
            </a:r>
          </a:p>
        </p:txBody>
      </p:sp>
      <p:sp>
        <p:nvSpPr>
          <p:cNvPr id="6" name="CuadroTexto 5">
            <a:extLst>
              <a:ext uri="{FF2B5EF4-FFF2-40B4-BE49-F238E27FC236}">
                <a16:creationId xmlns:a16="http://schemas.microsoft.com/office/drawing/2014/main" id="{9E839294-9644-5C9E-5143-6E30225D967A}"/>
              </a:ext>
            </a:extLst>
          </p:cNvPr>
          <p:cNvSpPr txBox="1"/>
          <p:nvPr/>
        </p:nvSpPr>
        <p:spPr>
          <a:xfrm>
            <a:off x="364070" y="3377815"/>
            <a:ext cx="3510347" cy="523220"/>
          </a:xfrm>
          <a:prstGeom prst="rect">
            <a:avLst/>
          </a:prstGeom>
          <a:noFill/>
        </p:spPr>
        <p:txBody>
          <a:bodyPr wrap="square">
            <a:spAutoFit/>
          </a:bodyPr>
          <a:lstStyle/>
          <a:p>
            <a:pPr algn="ctr"/>
            <a:r>
              <a:rPr lang="es-MX" sz="2800" b="1" dirty="0">
                <a:solidFill>
                  <a:schemeClr val="accent1">
                    <a:lumMod val="50000"/>
                  </a:schemeClr>
                </a:solidFill>
                <a:latin typeface="Montserrat" panose="00000500000000000000" pitchFamily="2" charset="0"/>
              </a:rPr>
              <a:t>Mis Expedientes</a:t>
            </a:r>
          </a:p>
        </p:txBody>
      </p:sp>
      <p:pic>
        <p:nvPicPr>
          <p:cNvPr id="2050" name="Picture 2" descr="flecha de punto">
            <a:extLst>
              <a:ext uri="{FF2B5EF4-FFF2-40B4-BE49-F238E27FC236}">
                <a16:creationId xmlns:a16="http://schemas.microsoft.com/office/drawing/2014/main" id="{8AFC833D-CD23-6CFA-4F45-AD1747F3D2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9894" y="2511020"/>
            <a:ext cx="2256808" cy="2256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979079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5CD1029-2EE8-E7AF-4B2E-4E36339789EF}"/>
              </a:ext>
            </a:extLst>
          </p:cNvPr>
          <p:cNvPicPr>
            <a:picLocks noChangeAspect="1"/>
          </p:cNvPicPr>
          <p:nvPr/>
        </p:nvPicPr>
        <p:blipFill>
          <a:blip r:embed="rId2"/>
          <a:stretch>
            <a:fillRect/>
          </a:stretch>
        </p:blipFill>
        <p:spPr>
          <a:xfrm>
            <a:off x="1267932" y="1116352"/>
            <a:ext cx="9176967" cy="5669606"/>
          </a:xfrm>
          <a:prstGeom prst="rect">
            <a:avLst/>
          </a:prstGeom>
        </p:spPr>
      </p:pic>
    </p:spTree>
    <p:extLst>
      <p:ext uri="{BB962C8B-B14F-4D97-AF65-F5344CB8AC3E}">
        <p14:creationId xmlns:p14="http://schemas.microsoft.com/office/powerpoint/2010/main" val="17519883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5CCD0080-C619-F2AA-0836-2559C295B04D}"/>
              </a:ext>
            </a:extLst>
          </p:cNvPr>
          <p:cNvSpPr txBox="1"/>
          <p:nvPr/>
        </p:nvSpPr>
        <p:spPr>
          <a:xfrm>
            <a:off x="809008" y="1056220"/>
            <a:ext cx="4508706" cy="715089"/>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s-MX" b="1" dirty="0">
                <a:latin typeface="Montserrat" panose="00000500000000000000" pitchFamily="2" charset="0"/>
              </a:rPr>
              <a:t>Mis Documentos</a:t>
            </a:r>
          </a:p>
          <a:p>
            <a:pPr marL="742987" lvl="1" indent="-285764">
              <a:buFont typeface="Wingdings" panose="05000000000000000000" pitchFamily="2" charset="2"/>
              <a:buChar char="ü"/>
            </a:pPr>
            <a:r>
              <a:rPr lang="es-MX" dirty="0">
                <a:latin typeface="Montserrat" panose="00000500000000000000" pitchFamily="2" charset="0"/>
              </a:rPr>
              <a:t>Emisiones (Primera etapa)</a:t>
            </a:r>
          </a:p>
        </p:txBody>
      </p:sp>
      <p:sp>
        <p:nvSpPr>
          <p:cNvPr id="5" name="CuadroTexto 4">
            <a:extLst>
              <a:ext uri="{FF2B5EF4-FFF2-40B4-BE49-F238E27FC236}">
                <a16:creationId xmlns:a16="http://schemas.microsoft.com/office/drawing/2014/main" id="{7C79F73B-FFFE-7891-CD9B-12BEEC3804C7}"/>
              </a:ext>
            </a:extLst>
          </p:cNvPr>
          <p:cNvSpPr txBox="1"/>
          <p:nvPr/>
        </p:nvSpPr>
        <p:spPr>
          <a:xfrm>
            <a:off x="329243" y="2347271"/>
            <a:ext cx="5475337" cy="4392692"/>
          </a:xfrm>
          <a:prstGeom prst="roundRect">
            <a:avLst/>
          </a:prstGeom>
          <a:noFill/>
        </p:spPr>
        <p:txBody>
          <a:bodyPr wrap="square">
            <a:spAutoFit/>
          </a:bodyPr>
          <a:lstStyle/>
          <a:p>
            <a:pPr algn="just"/>
            <a:r>
              <a:rPr lang="es-MX" dirty="0">
                <a:latin typeface="Montserrat" panose="00000500000000000000" pitchFamily="2" charset="0"/>
              </a:rPr>
              <a:t>Se puede consultar y descargar las Propuestas de Cédulas de Determinación de Cuotas, Aportaciones y Amortizaciones, con los siguientes documentos:</a:t>
            </a:r>
          </a:p>
          <a:p>
            <a:endParaRPr lang="es-MX" dirty="0">
              <a:latin typeface="Montserrat" panose="00000500000000000000" pitchFamily="2" charset="0"/>
            </a:endParaRPr>
          </a:p>
          <a:p>
            <a:pPr marL="800140" lvl="1" indent="-342917" algn="just">
              <a:buFont typeface="+mj-lt"/>
              <a:buAutoNum type="alphaLcParenR"/>
            </a:pPr>
            <a:r>
              <a:rPr lang="es-MX" dirty="0">
                <a:latin typeface="Montserrat" panose="00000500000000000000" pitchFamily="2" charset="0"/>
              </a:rPr>
              <a:t>Líneas de captura (formato SPR-05) para cada uno de los Registros Patronales.</a:t>
            </a:r>
          </a:p>
          <a:p>
            <a:pPr marL="800140" lvl="1" indent="-342917" algn="just">
              <a:buFont typeface="+mj-lt"/>
              <a:buAutoNum type="alphaLcParenR"/>
            </a:pPr>
            <a:r>
              <a:rPr lang="es-MX" dirty="0">
                <a:latin typeface="Montserrat" panose="00000500000000000000" pitchFamily="2" charset="0"/>
              </a:rPr>
              <a:t>Listado de trabajadores por cada Registro Patronal para su carga en el SUA.</a:t>
            </a:r>
          </a:p>
          <a:p>
            <a:pPr marL="800140" lvl="1" indent="-342917" algn="just">
              <a:buFont typeface="+mj-lt"/>
              <a:buAutoNum type="alphaLcParenR"/>
            </a:pPr>
            <a:r>
              <a:rPr lang="es-MX" dirty="0">
                <a:latin typeface="Montserrat" panose="00000500000000000000" pitchFamily="2" charset="0"/>
              </a:rPr>
              <a:t>Listado de movimientos de los trabajadores por cada Registro Patronal para su carga en el SUA.</a:t>
            </a:r>
          </a:p>
        </p:txBody>
      </p:sp>
      <p:pic>
        <p:nvPicPr>
          <p:cNvPr id="3076" name="Picture 4" descr="flecha arriba">
            <a:extLst>
              <a:ext uri="{FF2B5EF4-FFF2-40B4-BE49-F238E27FC236}">
                <a16:creationId xmlns:a16="http://schemas.microsoft.com/office/drawing/2014/main" id="{77C160CB-DC0C-1C1C-5BEE-8341C44CE5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2758562" y="1910435"/>
            <a:ext cx="609600" cy="6096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28534819-CDC9-C928-4CFB-603AA79B2C91}"/>
              </a:ext>
            </a:extLst>
          </p:cNvPr>
          <p:cNvPicPr>
            <a:picLocks noChangeAspect="1"/>
          </p:cNvPicPr>
          <p:nvPr/>
        </p:nvPicPr>
        <p:blipFill rotWithShape="1">
          <a:blip r:embed="rId3"/>
          <a:srcRect r="23961"/>
          <a:stretch/>
        </p:blipFill>
        <p:spPr>
          <a:xfrm>
            <a:off x="6639502" y="2619183"/>
            <a:ext cx="4793171" cy="2229233"/>
          </a:xfrm>
          <a:prstGeom prst="rect">
            <a:avLst/>
          </a:prstGeom>
        </p:spPr>
      </p:pic>
      <p:pic>
        <p:nvPicPr>
          <p:cNvPr id="9" name="Picture 4" descr="flecha arriba">
            <a:extLst>
              <a:ext uri="{FF2B5EF4-FFF2-40B4-BE49-F238E27FC236}">
                <a16:creationId xmlns:a16="http://schemas.microsoft.com/office/drawing/2014/main" id="{5D73BB57-F745-4C28-E49C-3FCAB31E5F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5917240" y="3429000"/>
            <a:ext cx="609600"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57253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6043AC4-FE5E-A848-D79B-1B909B9ED1AE}"/>
              </a:ext>
            </a:extLst>
          </p:cNvPr>
          <p:cNvSpPr txBox="1"/>
          <p:nvPr/>
        </p:nvSpPr>
        <p:spPr>
          <a:xfrm>
            <a:off x="2013042" y="101006"/>
            <a:ext cx="6444701" cy="933911"/>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000" dirty="0"/>
              <a:t>MIS COMUNICADOS</a:t>
            </a:r>
          </a:p>
        </p:txBody>
      </p:sp>
      <p:pic>
        <p:nvPicPr>
          <p:cNvPr id="4" name="Imagen 3">
            <a:extLst>
              <a:ext uri="{FF2B5EF4-FFF2-40B4-BE49-F238E27FC236}">
                <a16:creationId xmlns:a16="http://schemas.microsoft.com/office/drawing/2014/main" id="{F89BFE48-E5AA-D57D-2ABB-4AF77A553557}"/>
              </a:ext>
            </a:extLst>
          </p:cNvPr>
          <p:cNvPicPr>
            <a:picLocks noChangeAspect="1"/>
          </p:cNvPicPr>
          <p:nvPr/>
        </p:nvPicPr>
        <p:blipFill>
          <a:blip r:embed="rId2"/>
          <a:stretch>
            <a:fillRect/>
          </a:stretch>
        </p:blipFill>
        <p:spPr>
          <a:xfrm>
            <a:off x="1317168" y="1184110"/>
            <a:ext cx="9137942" cy="5572886"/>
          </a:xfrm>
          <a:prstGeom prst="rect">
            <a:avLst/>
          </a:prstGeom>
        </p:spPr>
      </p:pic>
    </p:spTree>
    <p:extLst>
      <p:ext uri="{BB962C8B-B14F-4D97-AF65-F5344CB8AC3E}">
        <p14:creationId xmlns:p14="http://schemas.microsoft.com/office/powerpoint/2010/main" val="142938270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C834192-1B4A-9B34-391A-0F325C77A681}"/>
              </a:ext>
            </a:extLst>
          </p:cNvPr>
          <p:cNvPicPr>
            <a:picLocks noChangeAspect="1"/>
          </p:cNvPicPr>
          <p:nvPr/>
        </p:nvPicPr>
        <p:blipFill>
          <a:blip r:embed="rId2"/>
          <a:stretch>
            <a:fillRect/>
          </a:stretch>
        </p:blipFill>
        <p:spPr>
          <a:xfrm>
            <a:off x="717316" y="1199230"/>
            <a:ext cx="10757370" cy="4459542"/>
          </a:xfrm>
          <a:prstGeom prst="rect">
            <a:avLst/>
          </a:prstGeom>
        </p:spPr>
      </p:pic>
    </p:spTree>
    <p:extLst>
      <p:ext uri="{BB962C8B-B14F-4D97-AF65-F5344CB8AC3E}">
        <p14:creationId xmlns:p14="http://schemas.microsoft.com/office/powerpoint/2010/main" val="363890664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B558F9-FDF1-F3AB-79B8-D9323D096D47}"/>
              </a:ext>
            </a:extLst>
          </p:cNvPr>
          <p:cNvSpPr txBox="1"/>
          <p:nvPr/>
        </p:nvSpPr>
        <p:spPr>
          <a:xfrm>
            <a:off x="1620927" y="245534"/>
            <a:ext cx="6664157" cy="934043"/>
          </a:xfrm>
          <a:prstGeom prst="rect">
            <a:avLst/>
          </a:prstGeom>
        </p:spPr>
        <p:txBody>
          <a:bodyPr vert="horz" lIns="91440" tIns="45720" rIns="91440" bIns="45720" rtlCol="0" anchor="ctr">
            <a:normAutofit/>
          </a:bodyPr>
          <a:lstStyle>
            <a:defPPr>
              <a:defRPr lang="es-MX"/>
            </a:defPPr>
            <a:lvl1pPr indent="0" algn="ctr">
              <a:lnSpc>
                <a:spcPct val="90000"/>
              </a:lnSpc>
              <a:spcBef>
                <a:spcPts val="1000"/>
              </a:spcBef>
              <a:buFont typeface="Arial" panose="020B0604020202020204" pitchFamily="34" charset="0"/>
              <a:buNone/>
              <a:defRPr sz="40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800" dirty="0"/>
              <a:t>MIS NOTIFICACIONES</a:t>
            </a:r>
          </a:p>
        </p:txBody>
      </p:sp>
      <p:graphicFrame>
        <p:nvGraphicFramePr>
          <p:cNvPr id="3" name="Diagrama 2">
            <a:extLst>
              <a:ext uri="{FF2B5EF4-FFF2-40B4-BE49-F238E27FC236}">
                <a16:creationId xmlns:a16="http://schemas.microsoft.com/office/drawing/2014/main" id="{B6E7C0B1-3DCC-0A55-E1E5-B4BECC447741}"/>
              </a:ext>
            </a:extLst>
          </p:cNvPr>
          <p:cNvGraphicFramePr/>
          <p:nvPr/>
        </p:nvGraphicFramePr>
        <p:xfrm>
          <a:off x="3748728" y="1278806"/>
          <a:ext cx="7538524" cy="50867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E6E2FC07-EA84-088B-DF69-70C3CB40791C}"/>
              </a:ext>
            </a:extLst>
          </p:cNvPr>
          <p:cNvSpPr txBox="1"/>
          <p:nvPr/>
        </p:nvSpPr>
        <p:spPr>
          <a:xfrm>
            <a:off x="339638" y="2914918"/>
            <a:ext cx="3720298" cy="2308324"/>
          </a:xfrm>
          <a:prstGeom prst="rect">
            <a:avLst/>
          </a:prstGeom>
          <a:noFill/>
        </p:spPr>
        <p:txBody>
          <a:bodyPr wrap="square">
            <a:spAutoFit/>
          </a:bodyPr>
          <a:lstStyle/>
          <a:p>
            <a:pPr algn="just"/>
            <a:r>
              <a:rPr lang="es-MX" dirty="0">
                <a:latin typeface="Montserrat" panose="00000500000000000000" pitchFamily="2" charset="0"/>
              </a:rPr>
              <a:t>Cuando el IMSS realice una notificación en tu Buzón IMSS, te enviará previamente un aviso (a través de un mensaje de texto y un correo electrónico) a los medios de contacto que hayas registrado y validado para tu RFC.</a:t>
            </a:r>
          </a:p>
        </p:txBody>
      </p:sp>
    </p:spTree>
    <p:extLst>
      <p:ext uri="{BB962C8B-B14F-4D97-AF65-F5344CB8AC3E}">
        <p14:creationId xmlns:p14="http://schemas.microsoft.com/office/powerpoint/2010/main" val="137062210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B558F9-FDF1-F3AB-79B8-D9323D096D47}"/>
              </a:ext>
            </a:extLst>
          </p:cNvPr>
          <p:cNvSpPr txBox="1"/>
          <p:nvPr/>
        </p:nvSpPr>
        <p:spPr>
          <a:xfrm>
            <a:off x="2928514" y="163598"/>
            <a:ext cx="6334973" cy="1071579"/>
          </a:xfrm>
          <a:prstGeom prst="rect">
            <a:avLst/>
          </a:prstGeom>
        </p:spPr>
        <p:txBody>
          <a:bodyPr vert="horz" lIns="91440" tIns="45720" rIns="91440" bIns="45720" rtlCol="0" anchor="ctr">
            <a:normAutofit/>
          </a:bodyPr>
          <a:lstStyle>
            <a:defPPr>
              <a:defRPr lang="es-MX"/>
            </a:defPPr>
            <a:lvl1pPr indent="0" algn="ctr">
              <a:lnSpc>
                <a:spcPct val="90000"/>
              </a:lnSpc>
              <a:spcBef>
                <a:spcPts val="1000"/>
              </a:spcBef>
              <a:buFont typeface="Arial" panose="020B0604020202020204" pitchFamily="34" charset="0"/>
              <a:buNone/>
              <a:defRPr sz="40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400" dirty="0"/>
              <a:t>MIS NOTIFICACIONES</a:t>
            </a:r>
          </a:p>
        </p:txBody>
      </p:sp>
      <p:pic>
        <p:nvPicPr>
          <p:cNvPr id="5" name="Imagen 4">
            <a:extLst>
              <a:ext uri="{FF2B5EF4-FFF2-40B4-BE49-F238E27FC236}">
                <a16:creationId xmlns:a16="http://schemas.microsoft.com/office/drawing/2014/main" id="{718EB901-F1C3-7132-26AF-85CA048158AC}"/>
              </a:ext>
            </a:extLst>
          </p:cNvPr>
          <p:cNvPicPr>
            <a:picLocks noChangeAspect="1"/>
          </p:cNvPicPr>
          <p:nvPr/>
        </p:nvPicPr>
        <p:blipFill>
          <a:blip r:embed="rId2"/>
          <a:stretch>
            <a:fillRect/>
          </a:stretch>
        </p:blipFill>
        <p:spPr>
          <a:xfrm>
            <a:off x="1774112" y="1235177"/>
            <a:ext cx="8643776" cy="5359379"/>
          </a:xfrm>
          <a:prstGeom prst="rect">
            <a:avLst/>
          </a:prstGeom>
        </p:spPr>
      </p:pic>
    </p:spTree>
    <p:extLst>
      <p:ext uri="{BB962C8B-B14F-4D97-AF65-F5344CB8AC3E}">
        <p14:creationId xmlns:p14="http://schemas.microsoft.com/office/powerpoint/2010/main" val="398075271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B558F9-FDF1-F3AB-79B8-D9323D096D47}"/>
              </a:ext>
            </a:extLst>
          </p:cNvPr>
          <p:cNvSpPr txBox="1"/>
          <p:nvPr/>
        </p:nvSpPr>
        <p:spPr>
          <a:xfrm>
            <a:off x="680720" y="822246"/>
            <a:ext cx="10830560" cy="867930"/>
          </a:xfrm>
          <a:prstGeom prst="rect">
            <a:avLst/>
          </a:prstGeom>
        </p:spPr>
        <p:txBody>
          <a:bodyPr vert="horz" lIns="91440" tIns="45720" rIns="91440" bIns="45720" rtlCol="0" anchor="b">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dirty="0"/>
              <a:t>NOTIFICACIÓN ELECTRÓNICA DE ACTOS ADMINISTRATIVOS Y FISCALES EMITIDOS MEDIANTE DOCUMENTOS DIGITALES:</a:t>
            </a:r>
          </a:p>
        </p:txBody>
      </p:sp>
      <p:sp>
        <p:nvSpPr>
          <p:cNvPr id="4" name="CuadroTexto 3">
            <a:extLst>
              <a:ext uri="{FF2B5EF4-FFF2-40B4-BE49-F238E27FC236}">
                <a16:creationId xmlns:a16="http://schemas.microsoft.com/office/drawing/2014/main" id="{C9F84C03-E693-9D65-9BB5-FE342CFA6D66}"/>
              </a:ext>
            </a:extLst>
          </p:cNvPr>
          <p:cNvSpPr txBox="1"/>
          <p:nvPr/>
        </p:nvSpPr>
        <p:spPr>
          <a:xfrm>
            <a:off x="432816" y="1829695"/>
            <a:ext cx="10830560" cy="4708981"/>
          </a:xfrm>
          <a:prstGeom prst="rect">
            <a:avLst/>
          </a:prstGeom>
          <a:noFill/>
        </p:spPr>
        <p:txBody>
          <a:bodyPr wrap="square">
            <a:spAutoFit/>
          </a:bodyPr>
          <a:lstStyle/>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Resolución de Determinación de la Prima en el Seguro de Riesgos de Trabajo.</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Resolución de Rectificación de la Prima en el Seguro de Riesgos de Trabajo.</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Multa derivada de la Rectificación de la Prima en el Seguro de Riesgos de Trabajo.</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Resolución para cubrir la Prima Media, conforme al artículo 72, último párrafo, de la Ley del Seguro Social.</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Resolución de rectificación de la clasificación de la empresa.</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Oficio de requerimiento de información faltante en el trámite.</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Oficio para desechar el trámite por falta de atención del requerimiento.</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Invitación para revisar la correcta clasificación de las empresas.</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Oficio de requerimiento de documentación complementaria dentro de la corrección en materia de clasificación de empresas.</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Oficio de abandono de la corrección en materia de clasificación de empresas.</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Oficio de respuesta dejando a salvo facultades de comprobación en materia de clasificación de empresas.</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Oficio artículo 182 del Reglamento de la Ley del Seguro Social en materia de Afiliación, Clasificación de Empresas, Recaudación y Fiscalización (a contrario sensu) en materia de clasificación de empresas.</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Oficio de conclusión del trámite de corrección en materia de clasificación de empresas.</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Oficio de cierre por validación de la corrección patronal.</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Autorización de registro para dictaminar las obligaciones en materia de seguridad social.</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Baja de registro de Contador Público Autorizado.</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Artículo 17 de la Ley del Seguro Social a patrones con probables inscripciones improcedentes.</a:t>
            </a:r>
          </a:p>
          <a:p>
            <a:pPr marL="285764" indent="-285764" algn="just">
              <a:buFont typeface="Wingdings" panose="05000000000000000000" pitchFamily="2" charset="2"/>
              <a:buChar char="q"/>
            </a:pPr>
            <a:r>
              <a:rPr lang="es-MX" sz="1500" dirty="0">
                <a:solidFill>
                  <a:schemeClr val="tx2"/>
                </a:solidFill>
                <a:latin typeface="Montserrat" panose="00000500000000000000" pitchFamily="2" charset="0"/>
              </a:rPr>
              <a:t>Carta Invitación a patrones con concentración salarial.</a:t>
            </a:r>
          </a:p>
        </p:txBody>
      </p:sp>
    </p:spTree>
    <p:extLst>
      <p:ext uri="{BB962C8B-B14F-4D97-AF65-F5344CB8AC3E}">
        <p14:creationId xmlns:p14="http://schemas.microsoft.com/office/powerpoint/2010/main" val="358879807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B558F9-FDF1-F3AB-79B8-D9323D096D47}"/>
              </a:ext>
            </a:extLst>
          </p:cNvPr>
          <p:cNvSpPr txBox="1"/>
          <p:nvPr/>
        </p:nvSpPr>
        <p:spPr>
          <a:xfrm>
            <a:off x="3794252" y="455963"/>
            <a:ext cx="4603496" cy="1419051"/>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5400" dirty="0"/>
              <a:t>COBRANZA:</a:t>
            </a:r>
          </a:p>
        </p:txBody>
      </p:sp>
      <p:sp>
        <p:nvSpPr>
          <p:cNvPr id="4" name="CuadroTexto 3">
            <a:extLst>
              <a:ext uri="{FF2B5EF4-FFF2-40B4-BE49-F238E27FC236}">
                <a16:creationId xmlns:a16="http://schemas.microsoft.com/office/drawing/2014/main" id="{C9F84C03-E693-9D65-9BB5-FE342CFA6D66}"/>
              </a:ext>
            </a:extLst>
          </p:cNvPr>
          <p:cNvSpPr txBox="1"/>
          <p:nvPr/>
        </p:nvSpPr>
        <p:spPr>
          <a:xfrm>
            <a:off x="1662684" y="1923428"/>
            <a:ext cx="8866632" cy="4247317"/>
          </a:xfrm>
          <a:prstGeom prst="rect">
            <a:avLst/>
          </a:prstGeom>
          <a:noFill/>
        </p:spPr>
        <p:txBody>
          <a:bodyPr wrap="square" anchor="ctr">
            <a:spAutoFit/>
          </a:bodyPr>
          <a:lstStyle/>
          <a:p>
            <a:pPr marL="285764" indent="-285764" algn="just">
              <a:buFont typeface="Arial" panose="020B0604020202020204" pitchFamily="34" charset="0"/>
              <a:buChar char="•"/>
            </a:pPr>
            <a:r>
              <a:rPr lang="es-MX" sz="1500" dirty="0">
                <a:solidFill>
                  <a:schemeClr val="tx2"/>
                </a:solidFill>
                <a:latin typeface="Montserrat" panose="00000500000000000000" pitchFamily="2" charset="0"/>
              </a:rPr>
              <a:t>32D Autorización de Terceros: Autorización de Terceros interesados para la consulta de la Opinión del Cumplimiento de obligaciones fiscales en materia de seguridad social, o cancelación de la autorización otorgada.</a:t>
            </a:r>
          </a:p>
          <a:p>
            <a:pPr marL="285764" indent="-285764" algn="just">
              <a:buFont typeface="Arial" panose="020B0604020202020204" pitchFamily="34" charset="0"/>
              <a:buChar char="•"/>
            </a:pPr>
            <a:r>
              <a:rPr lang="es-MX" sz="1500" dirty="0">
                <a:solidFill>
                  <a:schemeClr val="tx2"/>
                </a:solidFill>
                <a:latin typeface="Montserrat" panose="00000500000000000000" pitchFamily="2" charset="0"/>
              </a:rPr>
              <a:t>32D Consulta por Terceros Autorizados: Consulta de la Opinión del Cumplimiento de obligaciones fiscales en materia de seguridad social con previa autorización de un particular.</a:t>
            </a:r>
          </a:p>
          <a:p>
            <a:pPr marL="285764" indent="-285764" algn="just">
              <a:buFont typeface="Arial" panose="020B0604020202020204" pitchFamily="34" charset="0"/>
              <a:buChar char="•"/>
            </a:pPr>
            <a:r>
              <a:rPr lang="es-MX" sz="1500" dirty="0">
                <a:solidFill>
                  <a:schemeClr val="tx2"/>
                </a:solidFill>
                <a:latin typeface="Montserrat" panose="00000500000000000000" pitchFamily="2" charset="0"/>
              </a:rPr>
              <a:t>32D Autorización de Opinión Pública: Autorización al IMSS para hacer pública la opinión del Cumplimiento de obligaciones fiscales en materia de seguridad social, o cancelación de la autorización otorgada.</a:t>
            </a:r>
          </a:p>
          <a:p>
            <a:pPr marL="285764" indent="-285764" algn="just">
              <a:buFont typeface="Arial" panose="020B0604020202020204" pitchFamily="34" charset="0"/>
              <a:buChar char="•"/>
            </a:pPr>
            <a:r>
              <a:rPr lang="es-MX" sz="1500" dirty="0">
                <a:solidFill>
                  <a:schemeClr val="tx2"/>
                </a:solidFill>
                <a:latin typeface="Montserrat" panose="00000500000000000000" pitchFamily="2" charset="0"/>
              </a:rPr>
              <a:t>32D Consultar Mi Opinión: Generación de la Opinión del Cumplimiento de obligaciones fiscales en materia de seguridad social, sin necesidad del registro de representantes legales.</a:t>
            </a:r>
          </a:p>
          <a:p>
            <a:pPr marL="285764" indent="-285764" algn="just">
              <a:buFont typeface="Arial" panose="020B0604020202020204" pitchFamily="34" charset="0"/>
              <a:buChar char="•"/>
            </a:pPr>
            <a:r>
              <a:rPr lang="es-MX" sz="1500" dirty="0">
                <a:solidFill>
                  <a:schemeClr val="tx2"/>
                </a:solidFill>
                <a:latin typeface="Montserrat" panose="00000500000000000000" pitchFamily="2" charset="0"/>
              </a:rPr>
              <a:t>Emisiones anticipadas. Consulta por tercero autorizado.</a:t>
            </a:r>
          </a:p>
          <a:p>
            <a:pPr marL="285764" indent="-285764" algn="just">
              <a:buFont typeface="Arial" panose="020B0604020202020204" pitchFamily="34" charset="0"/>
              <a:buChar char="•"/>
            </a:pPr>
            <a:r>
              <a:rPr lang="es-MX" sz="1500" dirty="0">
                <a:solidFill>
                  <a:schemeClr val="tx2"/>
                </a:solidFill>
                <a:latin typeface="Montserrat" panose="00000500000000000000" pitchFamily="2" charset="0"/>
              </a:rPr>
              <a:t>Emisiones anticipadas. Autorización de consulta a terceros.</a:t>
            </a:r>
          </a:p>
          <a:p>
            <a:pPr marL="285764" indent="-285764" algn="just">
              <a:buFont typeface="Arial" panose="020B0604020202020204" pitchFamily="34" charset="0"/>
              <a:buChar char="•"/>
            </a:pPr>
            <a:r>
              <a:rPr lang="es-MX" sz="1500" dirty="0">
                <a:solidFill>
                  <a:schemeClr val="tx2"/>
                </a:solidFill>
                <a:latin typeface="Montserrat" panose="00000500000000000000" pitchFamily="2" charset="0"/>
              </a:rPr>
              <a:t>Convenio de pago a plazos.</a:t>
            </a:r>
          </a:p>
          <a:p>
            <a:pPr marL="285764" indent="-285764" algn="just">
              <a:buFont typeface="Arial" panose="020B0604020202020204" pitchFamily="34" charset="0"/>
              <a:buChar char="•"/>
            </a:pPr>
            <a:r>
              <a:rPr lang="es-MX" sz="1500" dirty="0">
                <a:solidFill>
                  <a:schemeClr val="tx2"/>
                </a:solidFill>
                <a:latin typeface="Montserrat" panose="00000500000000000000" pitchFamily="2" charset="0"/>
              </a:rPr>
              <a:t>Suspensión del Procedimiento Administrativo de Ejecución.</a:t>
            </a:r>
          </a:p>
          <a:p>
            <a:pPr marL="285764" indent="-285764" algn="just">
              <a:buFont typeface="Arial" panose="020B0604020202020204" pitchFamily="34" charset="0"/>
              <a:buChar char="•"/>
            </a:pPr>
            <a:r>
              <a:rPr lang="es-MX" sz="1500" dirty="0">
                <a:solidFill>
                  <a:schemeClr val="tx2"/>
                </a:solidFill>
                <a:latin typeface="Montserrat" panose="00000500000000000000" pitchFamily="2" charset="0"/>
              </a:rPr>
              <a:t>Recurso de Inconformidad.</a:t>
            </a:r>
          </a:p>
          <a:p>
            <a:pPr marL="285764" indent="-285764" algn="just">
              <a:buFont typeface="Arial" panose="020B0604020202020204" pitchFamily="34" charset="0"/>
              <a:buChar char="•"/>
            </a:pPr>
            <a:r>
              <a:rPr lang="es-MX" sz="1500" dirty="0">
                <a:solidFill>
                  <a:schemeClr val="tx2"/>
                </a:solidFill>
                <a:latin typeface="Montserrat" panose="00000500000000000000" pitchFamily="2" charset="0"/>
              </a:rPr>
              <a:t>Desbloqueo de cuentas.</a:t>
            </a:r>
          </a:p>
        </p:txBody>
      </p:sp>
    </p:spTree>
    <p:extLst>
      <p:ext uri="{BB962C8B-B14F-4D97-AF65-F5344CB8AC3E}">
        <p14:creationId xmlns:p14="http://schemas.microsoft.com/office/powerpoint/2010/main" val="371884607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B558F9-FDF1-F3AB-79B8-D9323D096D47}"/>
              </a:ext>
            </a:extLst>
          </p:cNvPr>
          <p:cNvSpPr txBox="1"/>
          <p:nvPr/>
        </p:nvSpPr>
        <p:spPr>
          <a:xfrm>
            <a:off x="2970784" y="512065"/>
            <a:ext cx="6250432" cy="1581912"/>
          </a:xfrm>
          <a:prstGeom prst="rect">
            <a:avLst/>
          </a:prstGeom>
        </p:spPr>
        <p:txBody>
          <a:bodyPr vert="horz" lIns="91440" tIns="45720" rIns="91440" bIns="45720" rtlCol="0" anchor="b">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3600" dirty="0"/>
              <a:t>CLASIFICACIÓN DE EMPRESAS Y VIGENCIA DE DERECHOS:</a:t>
            </a:r>
          </a:p>
        </p:txBody>
      </p:sp>
      <p:sp>
        <p:nvSpPr>
          <p:cNvPr id="4" name="CuadroTexto 3">
            <a:extLst>
              <a:ext uri="{FF2B5EF4-FFF2-40B4-BE49-F238E27FC236}">
                <a16:creationId xmlns:a16="http://schemas.microsoft.com/office/drawing/2014/main" id="{C9F84C03-E693-9D65-9BB5-FE342CFA6D66}"/>
              </a:ext>
            </a:extLst>
          </p:cNvPr>
          <p:cNvSpPr txBox="1"/>
          <p:nvPr/>
        </p:nvSpPr>
        <p:spPr>
          <a:xfrm>
            <a:off x="1357504" y="2315655"/>
            <a:ext cx="9476994" cy="3170099"/>
          </a:xfrm>
          <a:prstGeom prst="rect">
            <a:avLst/>
          </a:prstGeom>
          <a:noFill/>
        </p:spPr>
        <p:txBody>
          <a:bodyPr wrap="square">
            <a:spAutoFit/>
          </a:bodyPr>
          <a:lstStyle/>
          <a:p>
            <a:pPr marL="342917" indent="-342917" algn="just">
              <a:buFont typeface="Arial" panose="020B0604020202020204" pitchFamily="34" charset="0"/>
              <a:buChar char="•"/>
            </a:pPr>
            <a:r>
              <a:rPr lang="es-MX" sz="2000" dirty="0">
                <a:solidFill>
                  <a:schemeClr val="tx2"/>
                </a:solidFill>
                <a:latin typeface="Montserrat" panose="00000500000000000000" pitchFamily="2" charset="0"/>
              </a:rPr>
              <a:t>Modificaciones en el Seguro de Riesgos de Trabajo.</a:t>
            </a:r>
          </a:p>
          <a:p>
            <a:pPr marL="342917" indent="-342917" algn="just">
              <a:buFont typeface="Arial" panose="020B0604020202020204" pitchFamily="34" charset="0"/>
              <a:buChar char="•"/>
            </a:pPr>
            <a:r>
              <a:rPr lang="es-MX" sz="2000" dirty="0">
                <a:solidFill>
                  <a:schemeClr val="tx2"/>
                </a:solidFill>
                <a:latin typeface="Montserrat" panose="00000500000000000000" pitchFamily="2" charset="0"/>
              </a:rPr>
              <a:t>Escrito patronal de desacuerdo.</a:t>
            </a:r>
          </a:p>
          <a:p>
            <a:pPr marL="342917" indent="-342917" algn="just">
              <a:buFont typeface="Arial" panose="020B0604020202020204" pitchFamily="34" charset="0"/>
              <a:buChar char="•"/>
            </a:pPr>
            <a:r>
              <a:rPr lang="es-MX" sz="2000" dirty="0">
                <a:solidFill>
                  <a:schemeClr val="tx2"/>
                </a:solidFill>
                <a:latin typeface="Montserrat" panose="00000500000000000000" pitchFamily="2" charset="0"/>
              </a:rPr>
              <a:t>Consulta de Riesgos de Trabajo Terminados.</a:t>
            </a:r>
          </a:p>
          <a:p>
            <a:pPr marL="342917" indent="-342917" algn="just">
              <a:buFont typeface="Arial" panose="020B0604020202020204" pitchFamily="34" charset="0"/>
              <a:buChar char="•"/>
            </a:pPr>
            <a:r>
              <a:rPr lang="es-MX" sz="2000" dirty="0">
                <a:solidFill>
                  <a:schemeClr val="tx2"/>
                </a:solidFill>
                <a:latin typeface="Montserrat" panose="00000500000000000000" pitchFamily="2" charset="0"/>
              </a:rPr>
              <a:t>Determinación de la Prima en el Seguro de Riesgos de Trabajo.</a:t>
            </a:r>
          </a:p>
          <a:p>
            <a:pPr marL="342917" indent="-342917" algn="just">
              <a:buFont typeface="Arial" panose="020B0604020202020204" pitchFamily="34" charset="0"/>
              <a:buChar char="•"/>
            </a:pPr>
            <a:r>
              <a:rPr lang="es-MX" sz="2000" dirty="0">
                <a:solidFill>
                  <a:schemeClr val="tx2"/>
                </a:solidFill>
                <a:latin typeface="Montserrat" panose="00000500000000000000" pitchFamily="2" charset="0"/>
              </a:rPr>
              <a:t>Constancia de Semanas Cotizadas en el IMSS, incluyendo la portabilidad de semanas IMSS-ISSSTE y la aclaración de semanas cotizadas.</a:t>
            </a:r>
          </a:p>
          <a:p>
            <a:pPr marL="342917" indent="-342917" algn="just">
              <a:buFont typeface="Arial" panose="020B0604020202020204" pitchFamily="34" charset="0"/>
              <a:buChar char="•"/>
            </a:pPr>
            <a:r>
              <a:rPr lang="es-MX" sz="2000" dirty="0">
                <a:solidFill>
                  <a:schemeClr val="tx2"/>
                </a:solidFill>
                <a:latin typeface="Montserrat" panose="00000500000000000000" pitchFamily="2" charset="0"/>
              </a:rPr>
              <a:t>Consulta de Vigencia de Derechos para recibir servicios médicos.</a:t>
            </a:r>
          </a:p>
          <a:p>
            <a:pPr marL="342917" indent="-342917" algn="just">
              <a:buFont typeface="Arial" panose="020B0604020202020204" pitchFamily="34" charset="0"/>
              <a:buChar char="•"/>
            </a:pPr>
            <a:r>
              <a:rPr lang="es-MX" sz="2000" dirty="0">
                <a:solidFill>
                  <a:schemeClr val="tx2"/>
                </a:solidFill>
                <a:latin typeface="Montserrat" panose="00000500000000000000" pitchFamily="2" charset="0"/>
              </a:rPr>
              <a:t>Alta en Unidad de Medicina Familiar.</a:t>
            </a:r>
          </a:p>
          <a:p>
            <a:pPr marL="342917" indent="-342917" algn="just">
              <a:buFont typeface="Arial" panose="020B0604020202020204" pitchFamily="34" charset="0"/>
              <a:buChar char="•"/>
            </a:pPr>
            <a:r>
              <a:rPr lang="es-MX" sz="2000" dirty="0">
                <a:solidFill>
                  <a:schemeClr val="tx2"/>
                </a:solidFill>
                <a:latin typeface="Montserrat" panose="00000500000000000000" pitchFamily="2" charset="0"/>
              </a:rPr>
              <a:t>Solicitud de Registro y Actualización de Derechohabientes.</a:t>
            </a:r>
          </a:p>
        </p:txBody>
      </p:sp>
    </p:spTree>
    <p:extLst>
      <p:ext uri="{BB962C8B-B14F-4D97-AF65-F5344CB8AC3E}">
        <p14:creationId xmlns:p14="http://schemas.microsoft.com/office/powerpoint/2010/main" val="394359659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6A9369D-594D-26D1-8000-77BD5C74493B}"/>
              </a:ext>
            </a:extLst>
          </p:cNvPr>
          <p:cNvSpPr txBox="1"/>
          <p:nvPr/>
        </p:nvSpPr>
        <p:spPr>
          <a:xfrm>
            <a:off x="2942228" y="836448"/>
            <a:ext cx="6307544" cy="1326682"/>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4000" dirty="0"/>
              <a:t>OPINIÓN DE CUMPLIMIENTO</a:t>
            </a:r>
          </a:p>
        </p:txBody>
      </p:sp>
      <p:sp>
        <p:nvSpPr>
          <p:cNvPr id="7" name="CuadroTexto 6">
            <a:extLst>
              <a:ext uri="{FF2B5EF4-FFF2-40B4-BE49-F238E27FC236}">
                <a16:creationId xmlns:a16="http://schemas.microsoft.com/office/drawing/2014/main" id="{F92DC6F6-455B-766E-EA0C-1BC9D8E051ED}"/>
              </a:ext>
            </a:extLst>
          </p:cNvPr>
          <p:cNvSpPr txBox="1"/>
          <p:nvPr/>
        </p:nvSpPr>
        <p:spPr>
          <a:xfrm>
            <a:off x="751733" y="2341530"/>
            <a:ext cx="10688531" cy="1477328"/>
          </a:xfrm>
          <a:prstGeom prst="rect">
            <a:avLst/>
          </a:prstGeom>
          <a:noFill/>
        </p:spPr>
        <p:txBody>
          <a:bodyPr wrap="square">
            <a:spAutoFit/>
          </a:bodyPr>
          <a:lstStyle/>
          <a:p>
            <a:pPr algn="just"/>
            <a:r>
              <a:rPr lang="es-MX" dirty="0">
                <a:latin typeface="Montserrat" panose="00000500000000000000" pitchFamily="2" charset="0"/>
              </a:rPr>
              <a:t>La opinión del cumplimiento de obligaciones fiscales en materia de seguridad social </a:t>
            </a:r>
            <a:r>
              <a:rPr lang="es-MX" b="1" dirty="0">
                <a:latin typeface="Montserrat" panose="00000500000000000000" pitchFamily="2" charset="0"/>
              </a:rPr>
              <a:t>se emite tomando en consideración la situación del particular registrada en los sistemas electrónicos del IMSS</a:t>
            </a:r>
            <a:r>
              <a:rPr lang="es-MX" dirty="0">
                <a:latin typeface="Montserrat" panose="00000500000000000000" pitchFamily="2" charset="0"/>
              </a:rPr>
              <a:t>, por lo que no constituye resolución en sentido favorable para el mismo sobre el cálculo y montos de créditos fiscales en materia de seguridad social o cuotas obrero patronales declaradas o pagadas. </a:t>
            </a:r>
          </a:p>
        </p:txBody>
      </p:sp>
      <p:sp>
        <p:nvSpPr>
          <p:cNvPr id="9" name="CuadroTexto 8">
            <a:extLst>
              <a:ext uri="{FF2B5EF4-FFF2-40B4-BE49-F238E27FC236}">
                <a16:creationId xmlns:a16="http://schemas.microsoft.com/office/drawing/2014/main" id="{E8EDB245-54D5-3B59-66AA-0BAB792CA90E}"/>
              </a:ext>
            </a:extLst>
          </p:cNvPr>
          <p:cNvSpPr txBox="1"/>
          <p:nvPr/>
        </p:nvSpPr>
        <p:spPr>
          <a:xfrm>
            <a:off x="4303022" y="6113782"/>
            <a:ext cx="6098458" cy="523220"/>
          </a:xfrm>
          <a:prstGeom prst="rect">
            <a:avLst/>
          </a:prstGeom>
          <a:noFill/>
        </p:spPr>
        <p:txBody>
          <a:bodyPr wrap="square">
            <a:spAutoFit/>
          </a:bodyPr>
          <a:lstStyle/>
          <a:p>
            <a:r>
              <a:rPr lang="es-MX" sz="1400" dirty="0">
                <a:latin typeface="Montserrat" panose="00000500000000000000" pitchFamily="2" charset="0"/>
              </a:rPr>
              <a:t>ACDO.AS2.HCT.270224/34.P.DIR</a:t>
            </a:r>
          </a:p>
          <a:p>
            <a:r>
              <a:rPr lang="es-MX" sz="1400" dirty="0">
                <a:latin typeface="Montserrat" panose="00000500000000000000" pitchFamily="2" charset="0"/>
              </a:rPr>
              <a:t>ACDO.AS2.HCT.270422/107.P.DIR</a:t>
            </a:r>
          </a:p>
        </p:txBody>
      </p:sp>
      <p:sp>
        <p:nvSpPr>
          <p:cNvPr id="11" name="CuadroTexto 10">
            <a:extLst>
              <a:ext uri="{FF2B5EF4-FFF2-40B4-BE49-F238E27FC236}">
                <a16:creationId xmlns:a16="http://schemas.microsoft.com/office/drawing/2014/main" id="{E5110886-9D4D-11A1-E533-4B1EE4AF1955}"/>
              </a:ext>
            </a:extLst>
          </p:cNvPr>
          <p:cNvSpPr txBox="1"/>
          <p:nvPr/>
        </p:nvSpPr>
        <p:spPr>
          <a:xfrm>
            <a:off x="2486728" y="3996824"/>
            <a:ext cx="7218540" cy="1200329"/>
          </a:xfrm>
          <a:prstGeom prst="rect">
            <a:avLst/>
          </a:prstGeom>
          <a:noFill/>
        </p:spPr>
        <p:txBody>
          <a:bodyPr wrap="square">
            <a:spAutoFit/>
          </a:bodyPr>
          <a:lstStyle/>
          <a:p>
            <a:pPr algn="just"/>
            <a:r>
              <a:rPr lang="es-MX" dirty="0">
                <a:latin typeface="Montserrat" panose="00000500000000000000" pitchFamily="2" charset="0"/>
              </a:rPr>
              <a:t>La opinión del cumplimiento de obligaciones fiscales en materia de seguridad social no prejuzga sobre la posible existencia de créditos a cargo del particular en términos de las facultades de fiscalización correspondientes.</a:t>
            </a:r>
          </a:p>
        </p:txBody>
      </p:sp>
    </p:spTree>
    <p:extLst>
      <p:ext uri="{BB962C8B-B14F-4D97-AF65-F5344CB8AC3E}">
        <p14:creationId xmlns:p14="http://schemas.microsoft.com/office/powerpoint/2010/main" val="194040187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FFCC30C-2EC9-31D0-3C22-C1C2341DAFDB}"/>
              </a:ext>
            </a:extLst>
          </p:cNvPr>
          <p:cNvSpPr txBox="1"/>
          <p:nvPr/>
        </p:nvSpPr>
        <p:spPr>
          <a:xfrm>
            <a:off x="2336962" y="1967283"/>
            <a:ext cx="7518076" cy="1785104"/>
          </a:xfrm>
          <a:prstGeom prst="rect">
            <a:avLst/>
          </a:prstGeom>
          <a:noFill/>
        </p:spPr>
        <p:txBody>
          <a:bodyPr wrap="square">
            <a:spAutoFit/>
          </a:bodyPr>
          <a:lstStyle/>
          <a:p>
            <a:pPr algn="ctr"/>
            <a:r>
              <a:rPr lang="es-MX" sz="3200" b="1" dirty="0">
                <a:solidFill>
                  <a:schemeClr val="accent1"/>
                </a:solidFill>
                <a:latin typeface="Rockwell Condensed" panose="02060603050405020104" pitchFamily="18" charset="0"/>
              </a:rPr>
              <a:t>VIGENCIA OPINIÓN DE CUMPLIMIENTO</a:t>
            </a:r>
          </a:p>
          <a:p>
            <a:pPr algn="just"/>
            <a:endParaRPr lang="es-MX" dirty="0">
              <a:latin typeface="Montserrat" panose="00000500000000000000" pitchFamily="2" charset="0"/>
            </a:endParaRPr>
          </a:p>
          <a:p>
            <a:pPr algn="just"/>
            <a:r>
              <a:rPr lang="es-MX" sz="2000" dirty="0">
                <a:latin typeface="Montserrat" panose="00000500000000000000" pitchFamily="2" charset="0"/>
              </a:rPr>
              <a:t>La opinión del cumplimiento de obligaciones fiscales en materia de seguridad social gozará de vigencia durante el día de la fecha en que haya sido generada</a:t>
            </a:r>
          </a:p>
        </p:txBody>
      </p:sp>
      <p:sp>
        <p:nvSpPr>
          <p:cNvPr id="5" name="CuadroTexto 4">
            <a:extLst>
              <a:ext uri="{FF2B5EF4-FFF2-40B4-BE49-F238E27FC236}">
                <a16:creationId xmlns:a16="http://schemas.microsoft.com/office/drawing/2014/main" id="{E5F262CC-FB4A-4E97-1732-688CC074ADBE}"/>
              </a:ext>
            </a:extLst>
          </p:cNvPr>
          <p:cNvSpPr txBox="1"/>
          <p:nvPr/>
        </p:nvSpPr>
        <p:spPr>
          <a:xfrm>
            <a:off x="7828478" y="6184869"/>
            <a:ext cx="3126035" cy="523220"/>
          </a:xfrm>
          <a:prstGeom prst="rect">
            <a:avLst/>
          </a:prstGeom>
          <a:noFill/>
        </p:spPr>
        <p:txBody>
          <a:bodyPr wrap="square">
            <a:spAutoFit/>
          </a:bodyPr>
          <a:lstStyle/>
          <a:p>
            <a:r>
              <a:rPr lang="es-MX" sz="1400" dirty="0">
                <a:latin typeface="Montserrat" panose="00000500000000000000" pitchFamily="2" charset="0"/>
              </a:rPr>
              <a:t>ACDO.AS2.HCT.270224/34.P.DIR</a:t>
            </a:r>
          </a:p>
          <a:p>
            <a:r>
              <a:rPr lang="es-MX" sz="1400" dirty="0">
                <a:latin typeface="Montserrat" panose="00000500000000000000" pitchFamily="2" charset="0"/>
              </a:rPr>
              <a:t>ACDO.AS2.HCT.270422/107.P.DIR</a:t>
            </a:r>
          </a:p>
        </p:txBody>
      </p:sp>
    </p:spTree>
    <p:extLst>
      <p:ext uri="{BB962C8B-B14F-4D97-AF65-F5344CB8AC3E}">
        <p14:creationId xmlns:p14="http://schemas.microsoft.com/office/powerpoint/2010/main" val="234618781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784B133-66FD-0034-4A8D-5318C9E5C21D}"/>
              </a:ext>
            </a:extLst>
          </p:cNvPr>
          <p:cNvPicPr>
            <a:picLocks noChangeAspect="1"/>
          </p:cNvPicPr>
          <p:nvPr/>
        </p:nvPicPr>
        <p:blipFill>
          <a:blip r:embed="rId2"/>
          <a:stretch>
            <a:fillRect/>
          </a:stretch>
        </p:blipFill>
        <p:spPr>
          <a:xfrm>
            <a:off x="1072529" y="2201308"/>
            <a:ext cx="10046941" cy="3314922"/>
          </a:xfrm>
          <a:prstGeom prst="rect">
            <a:avLst/>
          </a:prstGeom>
          <a:ln>
            <a:noFill/>
          </a:ln>
          <a:effectLst>
            <a:outerShdw blurRad="292100" dist="139700" dir="2700000" algn="tl" rotWithShape="0">
              <a:srgbClr val="333333">
                <a:alpha val="65000"/>
              </a:srgbClr>
            </a:outerShdw>
          </a:effectLst>
        </p:spPr>
      </p:pic>
      <p:sp>
        <p:nvSpPr>
          <p:cNvPr id="2" name="CuadroTexto 1">
            <a:extLst>
              <a:ext uri="{FF2B5EF4-FFF2-40B4-BE49-F238E27FC236}">
                <a16:creationId xmlns:a16="http://schemas.microsoft.com/office/drawing/2014/main" id="{810BD1D3-042C-C7E9-A217-63B345D0C99A}"/>
              </a:ext>
            </a:extLst>
          </p:cNvPr>
          <p:cNvSpPr txBox="1"/>
          <p:nvPr/>
        </p:nvSpPr>
        <p:spPr>
          <a:xfrm>
            <a:off x="1976320" y="690302"/>
            <a:ext cx="8239356" cy="1511006"/>
          </a:xfrm>
          <a:prstGeom prst="rect">
            <a:avLst/>
          </a:prstGeom>
        </p:spPr>
        <p:txBody>
          <a:bodyPr vert="horz" lIns="91440" tIns="45720" rIns="91440" bIns="45720" rtlCol="0" anchor="ctr">
            <a:normAutofit/>
          </a:bodyPr>
          <a:lstStyle>
            <a:lvl1pPr indent="0" algn="ctr">
              <a:lnSpc>
                <a:spcPct val="90000"/>
              </a:lnSpc>
              <a:spcBef>
                <a:spcPts val="1000"/>
              </a:spcBef>
              <a:buFont typeface="Arial" panose="020B0604020202020204" pitchFamily="34" charset="0"/>
              <a:buNone/>
              <a:defRPr sz="2800" b="1">
                <a:solidFill>
                  <a:schemeClr val="accent1"/>
                </a:solidFill>
                <a:latin typeface="Rockwell Condensed" panose="02060603050405020104" pitchFamily="18" charset="0"/>
              </a:defRPr>
            </a:lvl1pPr>
            <a:lvl2pPr indent="0">
              <a:lnSpc>
                <a:spcPct val="90000"/>
              </a:lnSpc>
              <a:spcBef>
                <a:spcPts val="500"/>
              </a:spcBef>
              <a:buFont typeface="Arial" panose="020B0604020202020204" pitchFamily="34" charset="0"/>
              <a:buNone/>
              <a:defRPr sz="2000" b="1">
                <a:latin typeface="Montserrat" panose="00000500000000000000" pitchFamily="2" charset="0"/>
              </a:defRPr>
            </a:lvl2pPr>
            <a:lvl3pPr indent="0">
              <a:lnSpc>
                <a:spcPct val="90000"/>
              </a:lnSpc>
              <a:spcBef>
                <a:spcPts val="500"/>
              </a:spcBef>
              <a:buFont typeface="Arial" panose="020B0604020202020204" pitchFamily="34" charset="0"/>
              <a:buNone/>
              <a:defRPr b="1">
                <a:latin typeface="Montserrat" panose="00000500000000000000" pitchFamily="2" charset="0"/>
              </a:defRPr>
            </a:lvl3pPr>
            <a:lvl4pPr indent="0">
              <a:lnSpc>
                <a:spcPct val="90000"/>
              </a:lnSpc>
              <a:spcBef>
                <a:spcPts val="500"/>
              </a:spcBef>
              <a:buFont typeface="Arial" panose="020B0604020202020204" pitchFamily="34" charset="0"/>
              <a:buNone/>
              <a:defRPr sz="1600" b="1">
                <a:latin typeface="Montserrat" panose="00000500000000000000" pitchFamily="2" charset="0"/>
              </a:defRPr>
            </a:lvl4pPr>
            <a:lvl5pPr indent="0">
              <a:lnSpc>
                <a:spcPct val="90000"/>
              </a:lnSpc>
              <a:spcBef>
                <a:spcPts val="500"/>
              </a:spcBef>
              <a:buFont typeface="Arial" panose="020B0604020202020204" pitchFamily="34" charset="0"/>
              <a:buNone/>
              <a:defRPr sz="1600" b="1">
                <a:latin typeface="Montserrat" panose="00000500000000000000" pitchFamily="2"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sz="3600" dirty="0"/>
              <a:t>CONSULTA MI OPINIÓN DE CUMPLIMIENTO</a:t>
            </a:r>
          </a:p>
        </p:txBody>
      </p:sp>
    </p:spTree>
    <p:extLst>
      <p:ext uri="{BB962C8B-B14F-4D97-AF65-F5344CB8AC3E}">
        <p14:creationId xmlns:p14="http://schemas.microsoft.com/office/powerpoint/2010/main" val="276506167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DEA60FB-2CD1-4F4C-A626-4BAB8B6556EF}"/>
              </a:ext>
            </a:extLst>
          </p:cNvPr>
          <p:cNvSpPr txBox="1"/>
          <p:nvPr/>
        </p:nvSpPr>
        <p:spPr>
          <a:xfrm>
            <a:off x="1481558" y="3869690"/>
            <a:ext cx="670174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800" b="1" i="0" u="none" strike="noStrike" kern="1200" cap="none" spc="0" normalizeH="0" baseline="0" noProof="0" dirty="0">
                <a:ln>
                  <a:noFill/>
                </a:ln>
                <a:solidFill>
                  <a:srgbClr val="002060"/>
                </a:solidFill>
                <a:effectLst/>
                <a:uLnTx/>
                <a:uFillTx/>
                <a:latin typeface="FUTURA HEAVY BT" panose="020B0702020204020204" pitchFamily="34" charset="0"/>
                <a:ea typeface="+mn-ea"/>
                <a:cs typeface="+mn-cs"/>
              </a:rPr>
              <a:t>MUCHAS GRACIAS</a:t>
            </a:r>
          </a:p>
        </p:txBody>
      </p:sp>
      <p:sp>
        <p:nvSpPr>
          <p:cNvPr id="5" name="CuadroTexto 4">
            <a:extLst>
              <a:ext uri="{FF2B5EF4-FFF2-40B4-BE49-F238E27FC236}">
                <a16:creationId xmlns:a16="http://schemas.microsoft.com/office/drawing/2014/main" id="{BED9B808-7535-A14D-9655-D0E266CAD199}"/>
              </a:ext>
            </a:extLst>
          </p:cNvPr>
          <p:cNvSpPr txBox="1"/>
          <p:nvPr/>
        </p:nvSpPr>
        <p:spPr>
          <a:xfrm>
            <a:off x="1954251" y="5247611"/>
            <a:ext cx="488451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4472C4">
                    <a:lumMod val="75000"/>
                  </a:srgbClr>
                </a:solidFill>
                <a:effectLst/>
                <a:uLnTx/>
                <a:uFillTx/>
                <a:latin typeface="Futura Medium" panose="020B0602020204020303" pitchFamily="34" charset="-79"/>
                <a:ea typeface="+mn-ea"/>
                <a:cs typeface="Futura Medium" panose="020B0602020204020303" pitchFamily="34" charset="-79"/>
              </a:rPr>
              <a:t>LCP MF MIGUEL ALARCON DIAZ</a:t>
            </a:r>
          </a:p>
        </p:txBody>
      </p:sp>
      <p:sp>
        <p:nvSpPr>
          <p:cNvPr id="2" name="Marcador de número de diapositiva 1">
            <a:extLst>
              <a:ext uri="{FF2B5EF4-FFF2-40B4-BE49-F238E27FC236}">
                <a16:creationId xmlns:a16="http://schemas.microsoft.com/office/drawing/2014/main" id="{A90D9A58-5CC6-1283-231A-FA77A66B3F4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AD698A-DA7A-3F49-8137-127A1AFD374B}"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057017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8504</Words>
  <Application>Microsoft Office PowerPoint</Application>
  <PresentationFormat>Panorámica</PresentationFormat>
  <Paragraphs>690</Paragraphs>
  <Slides>238</Slides>
  <Notes>0</Notes>
  <HiddenSlides>0</HiddenSlides>
  <MMClips>0</MMClips>
  <ScaleCrop>false</ScaleCrop>
  <HeadingPairs>
    <vt:vector size="6" baseType="variant">
      <vt:variant>
        <vt:lpstr>Fuentes usadas</vt:lpstr>
      </vt:variant>
      <vt:variant>
        <vt:i4>18</vt:i4>
      </vt:variant>
      <vt:variant>
        <vt:lpstr>Tema</vt:lpstr>
      </vt:variant>
      <vt:variant>
        <vt:i4>1</vt:i4>
      </vt:variant>
      <vt:variant>
        <vt:lpstr>Títulos de diapositiva</vt:lpstr>
      </vt:variant>
      <vt:variant>
        <vt:i4>238</vt:i4>
      </vt:variant>
    </vt:vector>
  </HeadingPairs>
  <TitlesOfParts>
    <vt:vector size="257" baseType="lpstr">
      <vt:lpstr>Aptos</vt:lpstr>
      <vt:lpstr>Aptos Display</vt:lpstr>
      <vt:lpstr>Arial</vt:lpstr>
      <vt:lpstr>Arial Black</vt:lpstr>
      <vt:lpstr>Arial Narrow</vt:lpstr>
      <vt:lpstr>Calibri</vt:lpstr>
      <vt:lpstr>FUTURA HEAVY BT</vt:lpstr>
      <vt:lpstr>Futura Medium</vt:lpstr>
      <vt:lpstr>helvetica</vt:lpstr>
      <vt:lpstr>Lucida Sans Unicode</vt:lpstr>
      <vt:lpstr>Montserrat</vt:lpstr>
      <vt:lpstr>ProductSans-Regular</vt:lpstr>
      <vt:lpstr>Roboto</vt:lpstr>
      <vt:lpstr>Rockwell Condensed</vt:lpstr>
      <vt:lpstr>Tahoma</vt:lpstr>
      <vt:lpstr>Times New Roman</vt:lpstr>
      <vt:lpstr>Trebuchet MS</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CAMBIOS INFONAVIT</vt:lpstr>
      <vt:lpstr>Fecha de inicio de los descuentos Art. 29, fracción II, 42 y 44 Ley del INFONAVIT</vt:lpstr>
      <vt:lpstr>Fecha de inicio de los descuentos Art. 29, fracción II, 42 y 44 Ley del INFONAVIT</vt:lpstr>
      <vt:lpstr>Fecha de inicio de los descuentos Art. 29, fracción II, 42 y 44 Ley del INFONAVIT</vt:lpstr>
      <vt:lpstr>Fecha de inicio de los descuentos Art. 29, fracción II, 42 y 44 Ley del INFONAVIT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SUA. CONTENIDO DEL SISTEMA.</vt:lpstr>
      <vt:lpstr>SISTEMA ÚNICO DE AUTODETERMINACIÓN</vt:lpstr>
      <vt:lpstr>Presentación de PowerPoint</vt:lpstr>
      <vt:lpstr>Presentación de PowerPoint</vt:lpstr>
      <vt:lpstr>Presentación de PowerPoint</vt:lpstr>
      <vt:lpstr>Presentación de PowerPoint</vt:lpstr>
      <vt:lpstr>Presentación de PowerPoint</vt:lpstr>
      <vt:lpstr>Presentación de PowerPoint</vt:lpstr>
      <vt:lpstr>SISTEMA ÚNICO DE AUTODETERMINACIÓN</vt:lpstr>
      <vt:lpstr>Presentación de PowerPoint</vt:lpstr>
      <vt:lpstr>TIPOS DE JORNADAS</vt:lpstr>
      <vt:lpstr>TIPOS DE JORNADAS</vt:lpstr>
      <vt:lpstr>SISTEMA ÚNICO DE AUTODETERMINACIÓN TIPO DE JORNADA</vt:lpstr>
      <vt:lpstr>Cuando  se  despliegue  la  siguiente ventana, señalar la Fecha de Inicio ( dd/ mm/ aaaa), la cual debe ser 1 o.</vt:lpstr>
      <vt:lpstr>Presentación de PowerPoint</vt:lpstr>
      <vt:lpstr>Presentación de PowerPoint</vt:lpstr>
      <vt:lpstr>Presentación de PowerPoint</vt:lpstr>
      <vt:lpstr>Cuando un trabajador se encuentre incapacitado para trabajar de manera temporal, debido a que sufra un padecimiento derivado de un accidente o enfermedad, o bien durante los periodos anteriores y posteriores al parto en el caso de trabajadoras aseguradas, el médico del IMSS le expedirá un certificado de incapacidad con el f in de justificar su ausencia en el trabajo durante los días que requiera para su recuperación.</vt:lpstr>
      <vt:lpstr>Presentación de PowerPoint</vt:lpstr>
      <vt:lpstr>Presentación de PowerPoint</vt:lpstr>
      <vt:lpstr>Presentación de PowerPoint</vt:lpstr>
      <vt:lpstr>Presentación de PowerPoint</vt:lpstr>
      <vt:lpstr>Presentación de PowerPoint</vt:lpstr>
      <vt:lpstr>Presentación de PowerPoint</vt:lpstr>
      <vt:lpstr>RIESGO DE TRABAJO</vt:lpstr>
      <vt:lpstr>RIESGO DE TRABAJO</vt:lpstr>
      <vt:lpstr>Presentación de PowerPoint</vt:lpstr>
      <vt:lpstr>Presentación de PowerPoint</vt:lpstr>
      <vt:lpstr>Presentación de PowerPoint</vt:lpstr>
      <vt:lpstr>CONSULTA DE INCAPACIDADES Escritorio Virtual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INFONAVIT</vt:lpstr>
      <vt:lpstr>¿ Cuándo debo de cumplir con mis pagos?</vt:lpstr>
      <vt:lpstr>CÁLCULOS</vt:lpstr>
      <vt:lpstr>Presentación de PowerPoint</vt:lpstr>
      <vt:lpstr>Presentación de PowerPoint</vt:lpstr>
      <vt:lpstr>Presentación de PowerPoint</vt:lpstr>
      <vt:lpstr>Presentación de PowerPoint</vt:lpstr>
      <vt:lpstr>CARTA INVITACIÓN POR CLASIFICACIÓN DE EMPRESAS</vt:lpstr>
      <vt:lpstr>PAGO DE DIFERENCIAS</vt:lpstr>
      <vt:lpstr>PAGO DE DIFERENCIAS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Multa  determinada  por  el  INFONAVIT,  con  fundamento  en  lo  dispuesto  en  los artículos 30 , fracción V, y 55 de la Ley del INFONAVIT, deberá ser pagada junto con el adeudo  principal  el  cual  servirá  de  base  para  su  cálculo,  dentro  del  plazo  legal  ya referido, en caso contrario la Multa se  actualizará.</vt:lpstr>
      <vt:lpstr>Presentación de PowerPoint</vt:lpstr>
      <vt:lpstr>Presentación de PowerPoint</vt:lpstr>
      <vt:lpstr>Presentación de PowerPoint</vt:lpstr>
      <vt:lpstr>Presentación de PowerPoint</vt:lpstr>
      <vt:lpstr>Presentación de PowerPoint</vt:lpstr>
      <vt:lpstr>Presentación de PowerPoint</vt:lpstr>
      <vt:lpstr>APORTACIONES</vt:lpstr>
      <vt:lpstr>APORTACIONES</vt:lpstr>
      <vt:lpstr>Presentación de PowerPoint</vt:lpstr>
      <vt:lpstr>Presentación de PowerPoint</vt:lpstr>
      <vt:lpstr>Presentación de PowerPoint</vt:lpstr>
      <vt:lpstr>Presentación de PowerPoint</vt:lpstr>
      <vt:lpstr>Reporte de Riesgos de Trabajo.</vt:lpstr>
      <vt:lpstr>Presentación de PowerPoint</vt:lpstr>
      <vt:lpstr>Presentación de PowerPoint</vt:lpstr>
      <vt:lpstr>REPORTES</vt:lpstr>
      <vt:lpstr>REPORTES</vt:lpstr>
      <vt:lpstr>REPORTES</vt:lpstr>
      <vt:lpstr>REPORTES</vt:lpstr>
      <vt:lpstr>REPORTES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MIGUEL ALARCON DIAZ</dc:creator>
  <cp:lastModifiedBy>MIGUEL ALARCON DIAZ</cp:lastModifiedBy>
  <cp:revision>2</cp:revision>
  <dcterms:created xsi:type="dcterms:W3CDTF">2025-07-26T00:14:43Z</dcterms:created>
  <dcterms:modified xsi:type="dcterms:W3CDTF">2025-10-01T15:10:33Z</dcterms:modified>
</cp:coreProperties>
</file>