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6" r:id="rId2"/>
    <p:sldId id="291" r:id="rId3"/>
    <p:sldId id="292" r:id="rId4"/>
    <p:sldId id="293" r:id="rId5"/>
    <p:sldId id="294" r:id="rId6"/>
    <p:sldId id="295" r:id="rId7"/>
    <p:sldId id="267" r:id="rId8"/>
    <p:sldId id="256" r:id="rId9"/>
    <p:sldId id="258" r:id="rId10"/>
    <p:sldId id="259" r:id="rId11"/>
    <p:sldId id="268" r:id="rId12"/>
    <p:sldId id="260" r:id="rId13"/>
    <p:sldId id="264" r:id="rId14"/>
    <p:sldId id="257" r:id="rId15"/>
    <p:sldId id="269" r:id="rId16"/>
    <p:sldId id="270" r:id="rId17"/>
    <p:sldId id="271" r:id="rId18"/>
    <p:sldId id="272" r:id="rId19"/>
    <p:sldId id="273" r:id="rId20"/>
    <p:sldId id="274" r:id="rId21"/>
    <p:sldId id="275" r:id="rId22"/>
    <p:sldId id="276" r:id="rId23"/>
    <p:sldId id="277" r:id="rId24"/>
    <p:sldId id="278" r:id="rId25"/>
    <p:sldId id="263" r:id="rId26"/>
    <p:sldId id="296" r:id="rId27"/>
    <p:sldId id="297" r:id="rId28"/>
    <p:sldId id="298" r:id="rId29"/>
    <p:sldId id="299" r:id="rId30"/>
    <p:sldId id="300" r:id="rId31"/>
    <p:sldId id="301" r:id="rId32"/>
    <p:sldId id="302" r:id="rId33"/>
    <p:sldId id="288" r:id="rId34"/>
    <p:sldId id="289" r:id="rId35"/>
    <p:sldId id="290" r:id="rId36"/>
    <p:sldId id="265" r:id="rId37"/>
    <p:sldId id="281" r:id="rId38"/>
    <p:sldId id="282" r:id="rId39"/>
    <p:sldId id="283" r:id="rId40"/>
    <p:sldId id="284" r:id="rId41"/>
    <p:sldId id="285" r:id="rId42"/>
    <p:sldId id="286"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p:restoredTop sz="94628"/>
  </p:normalViewPr>
  <p:slideViewPr>
    <p:cSldViewPr snapToGrid="0" snapToObjects="1">
      <p:cViewPr varScale="1">
        <p:scale>
          <a:sx n="119" d="100"/>
          <a:sy n="119" d="100"/>
        </p:scale>
        <p:origin x="1248"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12/4/25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12/4/25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3.sv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7431" y="1532330"/>
            <a:ext cx="6997608" cy="2800767"/>
          </a:xfrm>
          <a:prstGeom prst="rect">
            <a:avLst/>
          </a:prstGeom>
          <a:noFill/>
        </p:spPr>
        <p:txBody>
          <a:bodyPr wrap="square">
            <a:spAutoFit/>
          </a:bodyPr>
          <a:lstStyle/>
          <a:p>
            <a:pPr algn="ctr">
              <a:defRPr sz="3200" b="1"/>
            </a:pPr>
            <a:r>
              <a:rPr lang="es-MX" sz="4400" dirty="0"/>
              <a:t>Mini taller de Implementación de control interno</a:t>
            </a:r>
          </a:p>
          <a:p>
            <a:pPr algn="ctr">
              <a:defRPr sz="3200" b="1"/>
            </a:pPr>
            <a:r>
              <a:rPr lang="es-MX" sz="4400" dirty="0"/>
              <a:t> para PYMES</a:t>
            </a:r>
            <a:endParaRPr sz="4400" dirty="0"/>
          </a:p>
        </p:txBody>
      </p:sp>
      <p:sp>
        <p:nvSpPr>
          <p:cNvPr id="4" name="TextBox 3"/>
          <p:cNvSpPr txBox="1"/>
          <p:nvPr/>
        </p:nvSpPr>
        <p:spPr>
          <a:xfrm>
            <a:off x="-770580" y="5100631"/>
            <a:ext cx="6689095" cy="1138773"/>
          </a:xfrm>
          <a:prstGeom prst="rect">
            <a:avLst/>
          </a:prstGeom>
          <a:noFill/>
        </p:spPr>
        <p:txBody>
          <a:bodyPr wrap="square">
            <a:spAutoFit/>
          </a:bodyPr>
          <a:lstStyle/>
          <a:p>
            <a:pPr algn="ctr">
              <a:defRPr sz="1800" i="1"/>
            </a:pPr>
            <a:r>
              <a:rPr lang="es-MX" sz="3200" dirty="0"/>
              <a:t>Elizabeth Leyva Valdes</a:t>
            </a:r>
          </a:p>
          <a:p>
            <a:pPr algn="ctr">
              <a:defRPr sz="1800" i="1"/>
            </a:pPr>
            <a:r>
              <a:rPr lang="es-ES" dirty="0"/>
              <a:t>Dic</a:t>
            </a:r>
            <a:r>
              <a:rPr dirty="0" err="1"/>
              <a:t>iembre</a:t>
            </a:r>
            <a:r>
              <a:rPr dirty="0"/>
              <a:t> 2025</a:t>
            </a:r>
            <a:endParaRPr lang="es-ES" dirty="0"/>
          </a:p>
          <a:p>
            <a:pPr algn="ctr">
              <a:defRPr sz="1800" i="1"/>
            </a:pPr>
            <a:endParaRPr dirty="0"/>
          </a:p>
        </p:txBody>
      </p:sp>
      <p:sp>
        <p:nvSpPr>
          <p:cNvPr id="6" name="Rectángulo 5">
            <a:extLst>
              <a:ext uri="{FF2B5EF4-FFF2-40B4-BE49-F238E27FC236}">
                <a16:creationId xmlns:a16="http://schemas.microsoft.com/office/drawing/2014/main" id="{A8F8560A-156B-2CA2-A114-D07F4E3C48DB}"/>
              </a:ext>
            </a:extLst>
          </p:cNvPr>
          <p:cNvSpPr/>
          <p:nvPr/>
        </p:nvSpPr>
        <p:spPr>
          <a:xfrm>
            <a:off x="206556" y="252473"/>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Rectángulo 6">
            <a:extLst>
              <a:ext uri="{FF2B5EF4-FFF2-40B4-BE49-F238E27FC236}">
                <a16:creationId xmlns:a16="http://schemas.microsoft.com/office/drawing/2014/main" id="{BBB1239C-6F43-2133-D8A5-C567AA690025}"/>
              </a:ext>
            </a:extLst>
          </p:cNvPr>
          <p:cNvSpPr/>
          <p:nvPr/>
        </p:nvSpPr>
        <p:spPr>
          <a:xfrm flipV="1">
            <a:off x="206556" y="5998723"/>
            <a:ext cx="8851392" cy="45719"/>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TextBox 3">
            <a:extLst>
              <a:ext uri="{FF2B5EF4-FFF2-40B4-BE49-F238E27FC236}">
                <a16:creationId xmlns:a16="http://schemas.microsoft.com/office/drawing/2014/main" id="{62AA1FBC-4282-09EC-43C4-DF78D727EE87}"/>
              </a:ext>
            </a:extLst>
          </p:cNvPr>
          <p:cNvSpPr txBox="1"/>
          <p:nvPr/>
        </p:nvSpPr>
        <p:spPr>
          <a:xfrm>
            <a:off x="-1890468" y="6083608"/>
            <a:ext cx="8662166" cy="923330"/>
          </a:xfrm>
          <a:prstGeom prst="rect">
            <a:avLst/>
          </a:prstGeom>
          <a:noFill/>
        </p:spPr>
        <p:txBody>
          <a:bodyPr wrap="square">
            <a:spAutoFit/>
          </a:bodyPr>
          <a:lstStyle/>
          <a:p>
            <a:pPr algn="ctr">
              <a:defRPr sz="1800" i="1"/>
            </a:pPr>
            <a:r>
              <a:rPr lang="es-ES" dirty="0"/>
              <a:t>Asesores Corporativos CAFIG, S.C.</a:t>
            </a:r>
          </a:p>
          <a:p>
            <a:pPr algn="ctr">
              <a:defRPr sz="1800" i="1"/>
            </a:pPr>
            <a:r>
              <a:rPr lang="es-ES" dirty="0"/>
              <a:t>TEL 735 1369350</a:t>
            </a:r>
            <a:endParaRPr lang="es-ES" sz="1100" dirty="0"/>
          </a:p>
          <a:p>
            <a:pPr algn="ctr">
              <a:defRPr sz="1800" i="1"/>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2AE9DEA-B9C5-BBD6-0711-48192D72891E}"/>
              </a:ext>
            </a:extLst>
          </p:cNvPr>
          <p:cNvSpPr txBox="1"/>
          <p:nvPr/>
        </p:nvSpPr>
        <p:spPr>
          <a:xfrm>
            <a:off x="635618" y="22505"/>
            <a:ext cx="4572000" cy="884216"/>
          </a:xfrm>
          <a:prstGeom prst="rect">
            <a:avLst/>
          </a:prstGeom>
          <a:noFill/>
        </p:spPr>
        <p:txBody>
          <a:bodyPr wrap="square">
            <a:spAutoFit/>
          </a:bodyPr>
          <a:lstStyle/>
          <a:p>
            <a:pPr marL="0" lvl="0" indent="0" algn="l">
              <a:lnSpc>
                <a:spcPts val="7573"/>
              </a:lnSpc>
            </a:pPr>
            <a:r>
              <a:rPr lang="en-US" sz="1800" b="1" spc="39" dirty="0">
                <a:latin typeface="Garet Bold"/>
                <a:ea typeface="Garet Bold"/>
                <a:cs typeface="Garet Bold"/>
                <a:sym typeface="Garet Bold"/>
              </a:rPr>
              <a:t>PRODUCTIVIDAD EN:</a:t>
            </a:r>
          </a:p>
        </p:txBody>
      </p:sp>
      <p:sp>
        <p:nvSpPr>
          <p:cNvPr id="5" name="CuadroTexto 4">
            <a:extLst>
              <a:ext uri="{FF2B5EF4-FFF2-40B4-BE49-F238E27FC236}">
                <a16:creationId xmlns:a16="http://schemas.microsoft.com/office/drawing/2014/main" id="{A597DAE6-A537-14A3-B8F6-F79D82809D98}"/>
              </a:ext>
            </a:extLst>
          </p:cNvPr>
          <p:cNvSpPr txBox="1"/>
          <p:nvPr/>
        </p:nvSpPr>
        <p:spPr>
          <a:xfrm>
            <a:off x="635618" y="1090208"/>
            <a:ext cx="7337502" cy="5078313"/>
          </a:xfrm>
          <a:prstGeom prst="rect">
            <a:avLst/>
          </a:prstGeom>
          <a:noFill/>
        </p:spPr>
        <p:txBody>
          <a:bodyPr wrap="square">
            <a:spAutoFit/>
          </a:bodyPr>
          <a:lstStyle/>
          <a:p>
            <a:pPr algn="just">
              <a:spcBef>
                <a:spcPts val="0"/>
              </a:spcBef>
            </a:pPr>
            <a:r>
              <a:rPr lang="es-MX" sz="1800" b="1" dirty="0">
                <a:solidFill>
                  <a:srgbClr val="001D35"/>
                </a:solidFill>
                <a:latin typeface="Google Sans"/>
              </a:rPr>
              <a:t>-</a:t>
            </a:r>
            <a:r>
              <a:rPr lang="es-MX" sz="1800" b="1" dirty="0">
                <a:solidFill>
                  <a:srgbClr val="001D35"/>
                </a:solidFill>
              </a:rPr>
              <a:t>M</a:t>
            </a:r>
            <a:r>
              <a:rPr lang="es-MX" sz="1800" b="1" i="0" dirty="0">
                <a:solidFill>
                  <a:srgbClr val="001D35"/>
                </a:solidFill>
                <a:effectLst/>
              </a:rPr>
              <a:t>itigación de riesgos legales y financieros</a:t>
            </a:r>
            <a:r>
              <a:rPr lang="es-MX" sz="1800" dirty="0">
                <a:solidFill>
                  <a:srgbClr val="001D35"/>
                </a:solidFill>
              </a:rPr>
              <a:t>. (denmandas laborales, sanciones, multas)</a:t>
            </a:r>
          </a:p>
          <a:p>
            <a:pPr algn="just">
              <a:spcBef>
                <a:spcPts val="0"/>
              </a:spcBef>
            </a:pPr>
            <a:endParaRPr lang="es-MX" sz="1800" dirty="0">
              <a:solidFill>
                <a:srgbClr val="001D35"/>
              </a:solidFill>
            </a:endParaRPr>
          </a:p>
          <a:p>
            <a:pPr algn="just">
              <a:spcBef>
                <a:spcPts val="0"/>
              </a:spcBef>
            </a:pPr>
            <a:r>
              <a:rPr lang="es-MX" sz="1800" b="1" dirty="0">
                <a:solidFill>
                  <a:srgbClr val="001D35"/>
                </a:solidFill>
              </a:rPr>
              <a:t>-M</a:t>
            </a:r>
            <a:r>
              <a:rPr lang="es-MX" sz="1800" b="1" i="0" dirty="0">
                <a:solidFill>
                  <a:srgbClr val="001D35"/>
                </a:solidFill>
                <a:effectLst/>
              </a:rPr>
              <a:t>ejora de la imagen y reputación de la empresa. </a:t>
            </a:r>
            <a:r>
              <a:rPr lang="es-MX" sz="1800" i="0" dirty="0">
                <a:solidFill>
                  <a:srgbClr val="001D35"/>
                </a:solidFill>
                <a:effectLst/>
              </a:rPr>
              <a:t>(listas negras)</a:t>
            </a:r>
          </a:p>
          <a:p>
            <a:pPr algn="just">
              <a:spcBef>
                <a:spcPts val="0"/>
              </a:spcBef>
            </a:pPr>
            <a:endParaRPr lang="es-MX" sz="1800" b="0" i="0" dirty="0">
              <a:solidFill>
                <a:srgbClr val="001D35"/>
              </a:solidFill>
              <a:effectLst/>
            </a:endParaRPr>
          </a:p>
          <a:p>
            <a:pPr algn="just">
              <a:spcBef>
                <a:spcPts val="0"/>
              </a:spcBef>
            </a:pPr>
            <a:r>
              <a:rPr lang="es-MX" sz="1800" dirty="0">
                <a:solidFill>
                  <a:srgbClr val="001D35"/>
                </a:solidFill>
              </a:rPr>
              <a:t>-</a:t>
            </a:r>
            <a:r>
              <a:rPr lang="es-MX" sz="1800" b="1" i="0" dirty="0">
                <a:solidFill>
                  <a:srgbClr val="001D35"/>
                </a:solidFill>
                <a:effectLst/>
              </a:rPr>
              <a:t>Fomento de una cultura ética</a:t>
            </a:r>
            <a:r>
              <a:rPr lang="es-MX" sz="1800" b="0" i="0" dirty="0">
                <a:solidFill>
                  <a:srgbClr val="001D35"/>
                </a:solidFill>
                <a:effectLst/>
              </a:rPr>
              <a:t> entre los empleados (mitiga fraudes).</a:t>
            </a:r>
          </a:p>
          <a:p>
            <a:pPr algn="just">
              <a:spcBef>
                <a:spcPts val="0"/>
              </a:spcBef>
            </a:pPr>
            <a:endParaRPr lang="es-MX" sz="1800" b="0" i="0" dirty="0">
              <a:solidFill>
                <a:srgbClr val="001D35"/>
              </a:solidFill>
              <a:effectLst/>
            </a:endParaRPr>
          </a:p>
          <a:p>
            <a:pPr algn="just">
              <a:spcBef>
                <a:spcPts val="0"/>
              </a:spcBef>
            </a:pPr>
            <a:r>
              <a:rPr lang="es-MX" sz="1800" dirty="0">
                <a:solidFill>
                  <a:srgbClr val="001D35"/>
                </a:solidFill>
              </a:rPr>
              <a:t>-</a:t>
            </a:r>
            <a:r>
              <a:rPr lang="es-MX" sz="1800" b="1" i="0" dirty="0">
                <a:solidFill>
                  <a:srgbClr val="001D35"/>
                </a:solidFill>
                <a:effectLst/>
              </a:rPr>
              <a:t>Mayor</a:t>
            </a:r>
            <a:r>
              <a:rPr lang="es-MX" sz="1800" b="0" i="0" dirty="0">
                <a:solidFill>
                  <a:srgbClr val="001D35"/>
                </a:solidFill>
                <a:effectLst/>
              </a:rPr>
              <a:t> </a:t>
            </a:r>
            <a:r>
              <a:rPr lang="es-MX" sz="1800" b="1" i="0" dirty="0">
                <a:solidFill>
                  <a:srgbClr val="001D35"/>
                </a:solidFill>
                <a:effectLst/>
              </a:rPr>
              <a:t>eficiencia</a:t>
            </a:r>
            <a:r>
              <a:rPr lang="es-MX" sz="1800" b="0" i="0" dirty="0">
                <a:solidFill>
                  <a:srgbClr val="001D35"/>
                </a:solidFill>
                <a:effectLst/>
              </a:rPr>
              <a:t> en los procesos y un incremento en el </a:t>
            </a:r>
            <a:r>
              <a:rPr lang="es-MX" sz="1800" b="1" i="0" dirty="0">
                <a:solidFill>
                  <a:srgbClr val="001D35"/>
                </a:solidFill>
                <a:effectLst/>
              </a:rPr>
              <a:t>compromiso y productividad</a:t>
            </a:r>
            <a:r>
              <a:rPr lang="es-MX" sz="1800" b="0" i="0" dirty="0">
                <a:solidFill>
                  <a:srgbClr val="001D35"/>
                </a:solidFill>
                <a:effectLst/>
              </a:rPr>
              <a:t> del equipo (máximiza tiempo y reduce costos).</a:t>
            </a:r>
          </a:p>
          <a:p>
            <a:pPr algn="just">
              <a:spcBef>
                <a:spcPts val="0"/>
              </a:spcBef>
            </a:pPr>
            <a:endParaRPr lang="es-MX" sz="1800" b="0" i="0" dirty="0">
              <a:solidFill>
                <a:srgbClr val="001D35"/>
              </a:solidFill>
              <a:effectLst/>
            </a:endParaRPr>
          </a:p>
          <a:p>
            <a:pPr algn="just">
              <a:spcBef>
                <a:spcPts val="0"/>
              </a:spcBef>
            </a:pPr>
            <a:r>
              <a:rPr lang="es-MX" sz="1800" kern="100" dirty="0">
                <a:cs typeface="Times New Roman" panose="02020603050405020304" pitchFamily="18" charset="0"/>
              </a:rPr>
              <a:t>-</a:t>
            </a:r>
            <a:r>
              <a:rPr lang="es-MX" sz="1800" b="1" kern="100" dirty="0">
                <a:cs typeface="Times New Roman" panose="02020603050405020304" pitchFamily="18" charset="0"/>
              </a:rPr>
              <a:t>Minimiza riesgos en incidentes.</a:t>
            </a:r>
            <a:r>
              <a:rPr lang="es-MX" sz="1800" kern="100" dirty="0">
                <a:cs typeface="Times New Roman" panose="02020603050405020304" pitchFamily="18" charset="0"/>
              </a:rPr>
              <a:t> (aplica normas de seguridad  NOMS 019, 030 y 035)</a:t>
            </a:r>
          </a:p>
          <a:p>
            <a:pPr algn="just">
              <a:spcBef>
                <a:spcPts val="0"/>
              </a:spcBef>
            </a:pPr>
            <a:endParaRPr lang="es-MX" sz="1800" kern="100" dirty="0">
              <a:cs typeface="Times New Roman" panose="02020603050405020304" pitchFamily="18" charset="0"/>
            </a:endParaRPr>
          </a:p>
          <a:p>
            <a:pPr algn="just">
              <a:spcBef>
                <a:spcPts val="0"/>
              </a:spcBef>
            </a:pPr>
            <a:r>
              <a:rPr lang="es-MX" sz="1800" kern="100" dirty="0">
                <a:cs typeface="Times New Roman" panose="02020603050405020304" pitchFamily="18" charset="0"/>
              </a:rPr>
              <a:t>-</a:t>
            </a:r>
            <a:r>
              <a:rPr lang="es-MX" sz="1800" b="1" kern="100" dirty="0">
                <a:cs typeface="Times New Roman" panose="02020603050405020304" pitchFamily="18" charset="0"/>
              </a:rPr>
              <a:t>Atencion Adecuada a actos de Autoridades Fiscales.</a:t>
            </a:r>
            <a:r>
              <a:rPr lang="es-MX" sz="1800" kern="100" dirty="0">
                <a:cs typeface="Times New Roman" panose="02020603050405020304" pitchFamily="18" charset="0"/>
              </a:rPr>
              <a:t> (Probanza de Materialidad, Revisiones Profundas, Requerimientos, Visitas Domiciliarias,  etc.)</a:t>
            </a:r>
          </a:p>
          <a:p>
            <a:pPr algn="just">
              <a:spcBef>
                <a:spcPts val="0"/>
              </a:spcBef>
            </a:pPr>
            <a:endParaRPr lang="es-MX" sz="1800" kern="100" dirty="0">
              <a:cs typeface="Times New Roman" panose="02020603050405020304" pitchFamily="18" charset="0"/>
            </a:endParaRPr>
          </a:p>
          <a:p>
            <a:pPr algn="just">
              <a:spcBef>
                <a:spcPts val="0"/>
              </a:spcBef>
            </a:pPr>
            <a:r>
              <a:rPr lang="es-MX" sz="1800" kern="100" dirty="0">
                <a:cs typeface="Times New Roman" panose="02020603050405020304" pitchFamily="18" charset="0"/>
              </a:rPr>
              <a:t>- </a:t>
            </a:r>
            <a:r>
              <a:rPr lang="es-MX" sz="1800" b="1" kern="100" dirty="0">
                <a:cs typeface="Times New Roman" panose="02020603050405020304" pitchFamily="18" charset="0"/>
              </a:rPr>
              <a:t>Atención Adecuada a Inspecciones Laborales.</a:t>
            </a:r>
          </a:p>
        </p:txBody>
      </p:sp>
    </p:spTree>
    <p:extLst>
      <p:ext uri="{BB962C8B-B14F-4D97-AF65-F5344CB8AC3E}">
        <p14:creationId xmlns:p14="http://schemas.microsoft.com/office/powerpoint/2010/main" val="3928851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FF3EEB0-FB40-38D2-1AD3-D30DC190F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628" y="1366221"/>
            <a:ext cx="6954744" cy="3765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098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B3F43FF3-E66F-3340-21E1-E6430E1A2FA9}"/>
              </a:ext>
            </a:extLst>
          </p:cNvPr>
          <p:cNvSpPr txBox="1"/>
          <p:nvPr/>
        </p:nvSpPr>
        <p:spPr>
          <a:xfrm>
            <a:off x="494852" y="258183"/>
            <a:ext cx="7325958" cy="852862"/>
          </a:xfrm>
          <a:prstGeom prst="rect">
            <a:avLst/>
          </a:prstGeom>
        </p:spPr>
        <p:txBody>
          <a:bodyPr wrap="square" lIns="0" tIns="0" rIns="0" bIns="0" rtlCol="0" anchor="t">
            <a:spAutoFit/>
          </a:bodyPr>
          <a:lstStyle/>
          <a:p>
            <a:pPr marL="0" lvl="0" indent="0" algn="l">
              <a:lnSpc>
                <a:spcPts val="7573"/>
              </a:lnSpc>
            </a:pPr>
            <a:r>
              <a:rPr lang="en-US" sz="3600" b="1" spc="39" dirty="0">
                <a:latin typeface="Garet Bold"/>
                <a:ea typeface="Garet Bold"/>
                <a:cs typeface="Garet Bold"/>
                <a:sym typeface="Garet Bold"/>
              </a:rPr>
              <a:t>RIESGO: FACTOR HUMANO</a:t>
            </a:r>
          </a:p>
        </p:txBody>
      </p:sp>
      <p:sp>
        <p:nvSpPr>
          <p:cNvPr id="6" name="CuadroTexto 5">
            <a:extLst>
              <a:ext uri="{FF2B5EF4-FFF2-40B4-BE49-F238E27FC236}">
                <a16:creationId xmlns:a16="http://schemas.microsoft.com/office/drawing/2014/main" id="{E4298C58-9604-3A5E-F1B7-4035A51762D6}"/>
              </a:ext>
            </a:extLst>
          </p:cNvPr>
          <p:cNvSpPr txBox="1"/>
          <p:nvPr/>
        </p:nvSpPr>
        <p:spPr>
          <a:xfrm>
            <a:off x="355002" y="1308031"/>
            <a:ext cx="7949902" cy="2862322"/>
          </a:xfrm>
          <a:prstGeom prst="rect">
            <a:avLst/>
          </a:prstGeom>
          <a:noFill/>
        </p:spPr>
        <p:txBody>
          <a:bodyPr wrap="square">
            <a:spAutoFit/>
          </a:bodyPr>
          <a:lstStyle/>
          <a:p>
            <a:pPr algn="just"/>
            <a:r>
              <a:rPr lang="es-MX" dirty="0">
                <a:solidFill>
                  <a:srgbClr val="001D35"/>
                </a:solidFill>
              </a:rPr>
              <a:t>Probabilidad de que: </a:t>
            </a:r>
          </a:p>
          <a:p>
            <a:pPr algn="just"/>
            <a:endParaRPr lang="es-MX" dirty="0">
              <a:solidFill>
                <a:srgbClr val="001D35"/>
              </a:solidFill>
            </a:endParaRPr>
          </a:p>
          <a:p>
            <a:pPr algn="just"/>
            <a:r>
              <a:rPr lang="es-MX" dirty="0">
                <a:solidFill>
                  <a:srgbClr val="001D35"/>
                </a:solidFill>
              </a:rPr>
              <a:t>Acciones</a:t>
            </a:r>
          </a:p>
          <a:p>
            <a:pPr algn="just"/>
            <a:r>
              <a:rPr lang="es-MX" dirty="0">
                <a:solidFill>
                  <a:srgbClr val="001D35"/>
                </a:solidFill>
              </a:rPr>
              <a:t>Decisiones o errores de las personas causen pérdidas en una organización, ya sea en términos financieros o de reputación. </a:t>
            </a:r>
          </a:p>
          <a:p>
            <a:pPr algn="just"/>
            <a:endParaRPr lang="es-MX" dirty="0">
              <a:solidFill>
                <a:srgbClr val="001D35"/>
              </a:solidFill>
            </a:endParaRPr>
          </a:p>
          <a:p>
            <a:pPr algn="just"/>
            <a:r>
              <a:rPr lang="es-MX" dirty="0">
                <a:solidFill>
                  <a:srgbClr val="001D35"/>
                </a:solidFill>
              </a:rPr>
              <a:t>Derivado de factores individuales como la fatiga o la negligencia, entorno organizacional, falta de capacitación o una cultura de seguridad deficiente. Para gestionarlo, se deben identificar y mitigar estos factores a través de la capacitación, la mejora de sistemas.</a:t>
            </a:r>
          </a:p>
        </p:txBody>
      </p:sp>
    </p:spTree>
    <p:extLst>
      <p:ext uri="{BB962C8B-B14F-4D97-AF65-F5344CB8AC3E}">
        <p14:creationId xmlns:p14="http://schemas.microsoft.com/office/powerpoint/2010/main" val="743475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B3F43FF3-E66F-3340-21E1-E6430E1A2FA9}"/>
              </a:ext>
            </a:extLst>
          </p:cNvPr>
          <p:cNvSpPr txBox="1"/>
          <p:nvPr/>
        </p:nvSpPr>
        <p:spPr>
          <a:xfrm>
            <a:off x="494852" y="258183"/>
            <a:ext cx="7325958" cy="839332"/>
          </a:xfrm>
          <a:prstGeom prst="rect">
            <a:avLst/>
          </a:prstGeom>
        </p:spPr>
        <p:txBody>
          <a:bodyPr wrap="square" lIns="0" tIns="0" rIns="0" bIns="0" rtlCol="0" anchor="t">
            <a:spAutoFit/>
          </a:bodyPr>
          <a:lstStyle/>
          <a:p>
            <a:pPr marL="0" lvl="0" indent="0" algn="l">
              <a:lnSpc>
                <a:spcPts val="7573"/>
              </a:lnSpc>
            </a:pPr>
            <a:r>
              <a:rPr lang="en-US" sz="3200" b="1" spc="39" dirty="0">
                <a:latin typeface="Garet Bold"/>
                <a:ea typeface="Garet Bold"/>
                <a:cs typeface="Garet Bold"/>
                <a:sym typeface="Garet Bold"/>
              </a:rPr>
              <a:t>ESTUDIO DE PSICOLOGIA Y SOCIOLOGIA</a:t>
            </a:r>
          </a:p>
        </p:txBody>
      </p:sp>
      <p:sp>
        <p:nvSpPr>
          <p:cNvPr id="6" name="CuadroTexto 5">
            <a:extLst>
              <a:ext uri="{FF2B5EF4-FFF2-40B4-BE49-F238E27FC236}">
                <a16:creationId xmlns:a16="http://schemas.microsoft.com/office/drawing/2014/main" id="{E4298C58-9604-3A5E-F1B7-4035A51762D6}"/>
              </a:ext>
            </a:extLst>
          </p:cNvPr>
          <p:cNvSpPr txBox="1"/>
          <p:nvPr/>
        </p:nvSpPr>
        <p:spPr>
          <a:xfrm>
            <a:off x="355002" y="1308031"/>
            <a:ext cx="7949902" cy="4247317"/>
          </a:xfrm>
          <a:prstGeom prst="rect">
            <a:avLst/>
          </a:prstGeom>
          <a:noFill/>
        </p:spPr>
        <p:txBody>
          <a:bodyPr wrap="square">
            <a:spAutoFit/>
          </a:bodyPr>
          <a:lstStyle/>
          <a:p>
            <a:pPr algn="l"/>
            <a:r>
              <a:rPr lang="es-MX" sz="1800" b="1" dirty="0"/>
              <a:t>Psicología</a:t>
            </a:r>
          </a:p>
          <a:p>
            <a:pPr algn="l"/>
            <a:r>
              <a:rPr lang="es-MX" sz="1800" dirty="0"/>
              <a:t>-Individuo.</a:t>
            </a:r>
          </a:p>
          <a:p>
            <a:pPr algn="l"/>
            <a:r>
              <a:rPr lang="es-MX" sz="1800" dirty="0"/>
              <a:t>-</a:t>
            </a:r>
            <a:r>
              <a:rPr lang="es-MX" dirty="0">
                <a:solidFill>
                  <a:srgbClr val="001D35"/>
                </a:solidFill>
              </a:rPr>
              <a:t>Procesos</a:t>
            </a:r>
            <a:r>
              <a:rPr lang="es-MX" sz="1800" dirty="0"/>
              <a:t> mentales, emociones, conducta, personalidad, interacciones a pequeña escala (como en la familia).</a:t>
            </a:r>
          </a:p>
          <a:p>
            <a:pPr algn="l"/>
            <a:endParaRPr lang="es-MX" sz="1800" dirty="0"/>
          </a:p>
          <a:p>
            <a:pPr algn="l"/>
            <a:r>
              <a:rPr lang="es-MX" sz="1800" dirty="0"/>
              <a:t>Objetivo: Comprender por qué pensamos, sentimos y actuamos de ciertas maneras en diferentes situaciones. </a:t>
            </a:r>
          </a:p>
          <a:p>
            <a:pPr algn="l"/>
            <a:endParaRPr lang="es-MX" sz="1800" dirty="0"/>
          </a:p>
          <a:p>
            <a:pPr algn="l"/>
            <a:r>
              <a:rPr lang="es-MX" sz="1800" b="1" dirty="0"/>
              <a:t>Sociología</a:t>
            </a:r>
          </a:p>
          <a:p>
            <a:pPr algn="l"/>
            <a:r>
              <a:rPr lang="es-MX" sz="1800" dirty="0"/>
              <a:t> Sociedad y grupos.</a:t>
            </a:r>
          </a:p>
          <a:p>
            <a:pPr algn="l"/>
            <a:r>
              <a:rPr lang="es-MX" sz="1800" dirty="0"/>
              <a:t>-Desigualdad social, cambio social, delincuencia, instituciones, culturas, relaciones interpersonales y grupales.</a:t>
            </a:r>
          </a:p>
          <a:p>
            <a:pPr algn="l"/>
            <a:endParaRPr lang="es-MX" sz="1800" dirty="0"/>
          </a:p>
          <a:p>
            <a:pPr algn="l"/>
            <a:r>
              <a:rPr lang="es-MX" sz="1800" dirty="0"/>
              <a:t>Objetivo: Analizar el comportamiento humano a gran escala, desde la perspectiva de la estructura y dinámica social</a:t>
            </a:r>
            <a:r>
              <a:rPr lang="es-MX" sz="1800" b="0" i="0" dirty="0">
                <a:solidFill>
                  <a:srgbClr val="0A0A0A"/>
                </a:solidFill>
                <a:effectLst/>
                <a:latin typeface="Google Sans"/>
              </a:rPr>
              <a:t>. </a:t>
            </a:r>
          </a:p>
        </p:txBody>
      </p:sp>
    </p:spTree>
    <p:extLst>
      <p:ext uri="{BB962C8B-B14F-4D97-AF65-F5344CB8AC3E}">
        <p14:creationId xmlns:p14="http://schemas.microsoft.com/office/powerpoint/2010/main" val="1788358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B3F43FF3-E66F-3340-21E1-E6430E1A2FA9}"/>
              </a:ext>
            </a:extLst>
          </p:cNvPr>
          <p:cNvSpPr txBox="1"/>
          <p:nvPr/>
        </p:nvSpPr>
        <p:spPr>
          <a:xfrm>
            <a:off x="494852" y="258183"/>
            <a:ext cx="7325958" cy="839332"/>
          </a:xfrm>
          <a:prstGeom prst="rect">
            <a:avLst/>
          </a:prstGeom>
        </p:spPr>
        <p:txBody>
          <a:bodyPr wrap="square" lIns="0" tIns="0" rIns="0" bIns="0" rtlCol="0" anchor="t">
            <a:spAutoFit/>
          </a:bodyPr>
          <a:lstStyle/>
          <a:p>
            <a:pPr marL="0" lvl="0" indent="0" algn="l">
              <a:lnSpc>
                <a:spcPts val="7573"/>
              </a:lnSpc>
            </a:pPr>
            <a:r>
              <a:rPr lang="en-US" sz="3200" b="1" spc="39" dirty="0">
                <a:latin typeface="Garet Bold"/>
                <a:ea typeface="Garet Bold"/>
                <a:cs typeface="Garet Bold"/>
                <a:sym typeface="Garet Bold"/>
              </a:rPr>
              <a:t>ESTUDIO DE PSICOLOGIA Y SOCIOLOGIA</a:t>
            </a:r>
          </a:p>
        </p:txBody>
      </p:sp>
      <p:sp>
        <p:nvSpPr>
          <p:cNvPr id="6" name="CuadroTexto 5">
            <a:extLst>
              <a:ext uri="{FF2B5EF4-FFF2-40B4-BE49-F238E27FC236}">
                <a16:creationId xmlns:a16="http://schemas.microsoft.com/office/drawing/2014/main" id="{E4298C58-9604-3A5E-F1B7-4035A51762D6}"/>
              </a:ext>
            </a:extLst>
          </p:cNvPr>
          <p:cNvSpPr txBox="1"/>
          <p:nvPr/>
        </p:nvSpPr>
        <p:spPr>
          <a:xfrm>
            <a:off x="355002" y="1308031"/>
            <a:ext cx="7949902" cy="4247317"/>
          </a:xfrm>
          <a:prstGeom prst="rect">
            <a:avLst/>
          </a:prstGeom>
          <a:noFill/>
        </p:spPr>
        <p:txBody>
          <a:bodyPr wrap="square">
            <a:spAutoFit/>
          </a:bodyPr>
          <a:lstStyle/>
          <a:p>
            <a:pPr algn="l"/>
            <a:r>
              <a:rPr lang="es-MX" sz="1800" b="1" dirty="0"/>
              <a:t>Psicología</a:t>
            </a:r>
          </a:p>
          <a:p>
            <a:pPr algn="l"/>
            <a:r>
              <a:rPr lang="es-MX" sz="1800" dirty="0"/>
              <a:t>-Individuo.</a:t>
            </a:r>
          </a:p>
          <a:p>
            <a:pPr algn="l"/>
            <a:r>
              <a:rPr lang="es-MX" sz="1800" dirty="0"/>
              <a:t>-Procesos mentales, emociones, conducta, personalidad, interacciones a pequeña escala (como en la familia).</a:t>
            </a:r>
          </a:p>
          <a:p>
            <a:pPr algn="l"/>
            <a:endParaRPr lang="es-MX" sz="1800" dirty="0"/>
          </a:p>
          <a:p>
            <a:pPr algn="l"/>
            <a:r>
              <a:rPr lang="es-MX" sz="1800" dirty="0"/>
              <a:t>Objetivo: Comprender por qué pensamos, sentimos y actuamos de ciertas maneras en diferentes situaciones. </a:t>
            </a:r>
          </a:p>
          <a:p>
            <a:pPr algn="l"/>
            <a:endParaRPr lang="es-MX" sz="1800" dirty="0"/>
          </a:p>
          <a:p>
            <a:pPr algn="l"/>
            <a:r>
              <a:rPr lang="es-MX" sz="1800" b="1" dirty="0"/>
              <a:t>Sociología</a:t>
            </a:r>
          </a:p>
          <a:p>
            <a:pPr algn="l"/>
            <a:r>
              <a:rPr lang="es-MX" sz="1800" dirty="0"/>
              <a:t> Sociedad y grupos.</a:t>
            </a:r>
          </a:p>
          <a:p>
            <a:pPr algn="l"/>
            <a:r>
              <a:rPr lang="es-MX" sz="1800" dirty="0"/>
              <a:t>-Desigualdad social, cambio social, delincuencia, instituciones, culturas, relaciones interpersonales y grupales.</a:t>
            </a:r>
          </a:p>
          <a:p>
            <a:pPr algn="l"/>
            <a:endParaRPr lang="es-MX" sz="1800" dirty="0"/>
          </a:p>
          <a:p>
            <a:pPr algn="l"/>
            <a:r>
              <a:rPr lang="es-MX" sz="1800" dirty="0"/>
              <a:t>Objetivo: Analizar el comportamiento humano a gran escala, desde la perspectiva de la estructura y dinámica social</a:t>
            </a:r>
            <a:r>
              <a:rPr lang="es-MX" sz="1800" b="0" i="0" dirty="0">
                <a:solidFill>
                  <a:srgbClr val="0A0A0A"/>
                </a:solidFill>
                <a:effectLst/>
                <a:latin typeface="Google Sans"/>
              </a:rPr>
              <a:t>. </a:t>
            </a:r>
          </a:p>
        </p:txBody>
      </p:sp>
    </p:spTree>
    <p:extLst>
      <p:ext uri="{BB962C8B-B14F-4D97-AF65-F5344CB8AC3E}">
        <p14:creationId xmlns:p14="http://schemas.microsoft.com/office/powerpoint/2010/main" val="257355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79A70-09C8-1C2B-B736-D90A5B144161}"/>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043CC94F-72DF-DA8B-2265-153B2FE44894}"/>
              </a:ext>
            </a:extLst>
          </p:cNvPr>
          <p:cNvSpPr txBox="1"/>
          <p:nvPr/>
        </p:nvSpPr>
        <p:spPr>
          <a:xfrm>
            <a:off x="448056" y="1852875"/>
            <a:ext cx="8202168" cy="2862322"/>
          </a:xfrm>
          <a:prstGeom prst="rect">
            <a:avLst/>
          </a:prstGeom>
          <a:noFill/>
        </p:spPr>
        <p:txBody>
          <a:bodyPr wrap="square">
            <a:spAutoFit/>
          </a:bodyPr>
          <a:lstStyle/>
          <a:p>
            <a:pPr marL="342900" indent="-342900">
              <a:buFont typeface="+mj-lt"/>
              <a:buAutoNum type="arabicPeriod"/>
            </a:pPr>
            <a:r>
              <a:rPr lang="es-MX" sz="2000" b="0" i="0" dirty="0">
                <a:solidFill>
                  <a:srgbClr val="424242"/>
                </a:solidFill>
                <a:effectLst/>
                <a:latin typeface="Segoe Sans"/>
              </a:rPr>
              <a:t>Aspectos básicos del control interno</a:t>
            </a:r>
          </a:p>
          <a:p>
            <a:pPr marL="342900" indent="-342900">
              <a:buFont typeface="+mj-lt"/>
              <a:buAutoNum type="arabicPeriod"/>
            </a:pPr>
            <a:endParaRPr lang="es-MX" sz="2000" dirty="0">
              <a:solidFill>
                <a:srgbClr val="424242"/>
              </a:solidFill>
              <a:latin typeface="Segoe Sans"/>
            </a:endParaRPr>
          </a:p>
          <a:p>
            <a:pPr marL="342900" indent="-342900">
              <a:buFont typeface="+mj-lt"/>
              <a:buAutoNum type="arabicPeriod"/>
            </a:pPr>
            <a:r>
              <a:rPr lang="es-MX" sz="2000" b="0" i="0" dirty="0">
                <a:solidFill>
                  <a:srgbClr val="424242"/>
                </a:solidFill>
                <a:effectLst/>
                <a:latin typeface="Segoe Sans"/>
              </a:rPr>
              <a:t>La importancia del control interno en cualquier organización con enfoque en una PYME</a:t>
            </a:r>
          </a:p>
          <a:p>
            <a:endParaRPr lang="es-MX" sz="2000" b="0" i="0" dirty="0">
              <a:solidFill>
                <a:srgbClr val="424242"/>
              </a:solidFill>
              <a:effectLst/>
              <a:latin typeface="Segoe Sans"/>
            </a:endParaRPr>
          </a:p>
          <a:p>
            <a:pPr marL="800100" lvl="1" indent="-342900">
              <a:buAutoNum type="alphaLcParenR"/>
            </a:pPr>
            <a:r>
              <a:rPr lang="es-MX" sz="2000" b="0" i="0" dirty="0">
                <a:solidFill>
                  <a:srgbClr val="424242"/>
                </a:solidFill>
                <a:effectLst/>
                <a:latin typeface="Segoe Sans"/>
              </a:rPr>
              <a:t>Misión, Visión, Objetivos Globales y específicos</a:t>
            </a:r>
            <a:endParaRPr lang="es-MX" sz="2000" dirty="0">
              <a:solidFill>
                <a:srgbClr val="424242"/>
              </a:solidFill>
              <a:latin typeface="Segoe Sans"/>
            </a:endParaRPr>
          </a:p>
          <a:p>
            <a:pPr marL="800100" lvl="1" indent="-342900">
              <a:buAutoNum type="alphaLcParenR"/>
            </a:pPr>
            <a:r>
              <a:rPr lang="es-MX" sz="2000" b="0" i="0" dirty="0">
                <a:solidFill>
                  <a:srgbClr val="424242"/>
                </a:solidFill>
                <a:effectLst/>
                <a:latin typeface="Segoe Sans"/>
              </a:rPr>
              <a:t> Implementación de políticas y procedimientos </a:t>
            </a:r>
          </a:p>
          <a:p>
            <a:pPr marL="800100" lvl="1" indent="-342900">
              <a:buAutoNum type="alphaLcParenR"/>
            </a:pPr>
            <a:r>
              <a:rPr lang="es-MX" sz="2000" b="0" i="0" dirty="0">
                <a:solidFill>
                  <a:srgbClr val="424242"/>
                </a:solidFill>
                <a:effectLst/>
                <a:latin typeface="Segoe Sans"/>
              </a:rPr>
              <a:t>Identificación y administración de riesgos y controles</a:t>
            </a:r>
          </a:p>
          <a:p>
            <a:pPr marL="800100" lvl="1" indent="-342900">
              <a:buAutoNum type="alphaLcParenR"/>
            </a:pPr>
            <a:r>
              <a:rPr lang="es-MX" sz="2000" b="0" i="0" dirty="0">
                <a:solidFill>
                  <a:srgbClr val="424242"/>
                </a:solidFill>
                <a:effectLst/>
                <a:latin typeface="Segoe Sans"/>
              </a:rPr>
              <a:t>Implementación de indicadores básicos de desempeño</a:t>
            </a:r>
            <a:endParaRPr lang="es-MX" sz="2000" dirty="0"/>
          </a:p>
        </p:txBody>
      </p:sp>
      <p:sp>
        <p:nvSpPr>
          <p:cNvPr id="7" name="CuadroTexto 6">
            <a:extLst>
              <a:ext uri="{FF2B5EF4-FFF2-40B4-BE49-F238E27FC236}">
                <a16:creationId xmlns:a16="http://schemas.microsoft.com/office/drawing/2014/main" id="{BB10EE94-1925-4D17-FCA5-384984D859D0}"/>
              </a:ext>
            </a:extLst>
          </p:cNvPr>
          <p:cNvSpPr txBox="1"/>
          <p:nvPr/>
        </p:nvSpPr>
        <p:spPr>
          <a:xfrm>
            <a:off x="1490472" y="768096"/>
            <a:ext cx="6117336" cy="523220"/>
          </a:xfrm>
          <a:prstGeom prst="rect">
            <a:avLst/>
          </a:prstGeom>
          <a:noFill/>
        </p:spPr>
        <p:txBody>
          <a:bodyPr wrap="square" rtlCol="0">
            <a:spAutoFit/>
          </a:bodyPr>
          <a:lstStyle/>
          <a:p>
            <a:pPr algn="ctr"/>
            <a:r>
              <a:rPr lang="es-MX" sz="2800" dirty="0">
                <a:solidFill>
                  <a:schemeClr val="accent1">
                    <a:lumMod val="50000"/>
                  </a:schemeClr>
                </a:solidFill>
              </a:rPr>
              <a:t>CONTENIDO</a:t>
            </a:r>
          </a:p>
        </p:txBody>
      </p:sp>
    </p:spTree>
    <p:extLst>
      <p:ext uri="{BB962C8B-B14F-4D97-AF65-F5344CB8AC3E}">
        <p14:creationId xmlns:p14="http://schemas.microsoft.com/office/powerpoint/2010/main" val="3598604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89E43111-FADF-AAE5-B7B6-9FAB5628FAB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2" name="Title 1"/>
          <p:cNvSpPr>
            <a:spLocks noGrp="1"/>
          </p:cNvSpPr>
          <p:nvPr>
            <p:ph type="ctrTitle"/>
          </p:nvPr>
        </p:nvSpPr>
        <p:spPr>
          <a:xfrm>
            <a:off x="4251960" y="228090"/>
            <a:ext cx="4892040" cy="311023"/>
          </a:xfrm>
        </p:spPr>
        <p:txBody>
          <a:bodyPr>
            <a:normAutofit fontScale="90000"/>
          </a:bodyPr>
          <a:lstStyle/>
          <a:p>
            <a:r>
              <a:rPr lang="es-MX" sz="2400" dirty="0">
                <a:solidFill>
                  <a:schemeClr val="bg1"/>
                </a:solidFill>
              </a:rPr>
              <a:t>Aspectos</a:t>
            </a:r>
            <a:r>
              <a:rPr sz="2400" dirty="0">
                <a:solidFill>
                  <a:schemeClr val="bg1"/>
                </a:solidFill>
              </a:rPr>
              <a:t> </a:t>
            </a:r>
            <a:r>
              <a:rPr lang="es-MX" sz="2400" dirty="0">
                <a:solidFill>
                  <a:schemeClr val="bg1"/>
                </a:solidFill>
              </a:rPr>
              <a:t>b</a:t>
            </a:r>
            <a:r>
              <a:rPr sz="2400" dirty="0" err="1">
                <a:solidFill>
                  <a:schemeClr val="bg1"/>
                </a:solidFill>
              </a:rPr>
              <a:t>ásicos</a:t>
            </a:r>
            <a:r>
              <a:rPr sz="2400" dirty="0">
                <a:solidFill>
                  <a:schemeClr val="bg1"/>
                </a:solidFill>
              </a:rPr>
              <a:t> del Control </a:t>
            </a:r>
            <a:r>
              <a:rPr sz="2400" dirty="0" err="1">
                <a:solidFill>
                  <a:schemeClr val="bg1"/>
                </a:solidFill>
              </a:rPr>
              <a:t>Interno</a:t>
            </a:r>
            <a:endParaRPr sz="2400" dirty="0">
              <a:solidFill>
                <a:schemeClr val="bg1"/>
              </a:solidFill>
            </a:endParaRPr>
          </a:p>
        </p:txBody>
      </p:sp>
      <p:sp>
        <p:nvSpPr>
          <p:cNvPr id="7" name="Title 1"/>
          <p:cNvSpPr txBox="1">
            <a:spLocks/>
          </p:cNvSpPr>
          <p:nvPr/>
        </p:nvSpPr>
        <p:spPr>
          <a:xfrm>
            <a:off x="457200" y="1042287"/>
            <a:ext cx="4572001" cy="1143000"/>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dirty="0"/>
              <a:t>¿Qué es el Control Interno?</a:t>
            </a:r>
          </a:p>
        </p:txBody>
      </p:sp>
      <p:sp>
        <p:nvSpPr>
          <p:cNvPr id="8" name="Content Placeholder 2"/>
          <p:cNvSpPr txBox="1">
            <a:spLocks/>
          </p:cNvSpPr>
          <p:nvPr/>
        </p:nvSpPr>
        <p:spPr>
          <a:xfrm>
            <a:off x="457200" y="2871217"/>
            <a:ext cx="8229600" cy="3072384"/>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MX" dirty="0">
                <a:solidFill>
                  <a:schemeClr val="tx1"/>
                </a:solidFill>
              </a:rPr>
              <a:t>El control interno es un conjunto de </a:t>
            </a:r>
            <a:r>
              <a:rPr lang="es-MX" b="1" dirty="0">
                <a:solidFill>
                  <a:schemeClr val="tx1"/>
                </a:solidFill>
              </a:rPr>
              <a:t>procesos, políticas y procedimientos</a:t>
            </a:r>
            <a:r>
              <a:rPr lang="es-MX" dirty="0">
                <a:solidFill>
                  <a:schemeClr val="tx1"/>
                </a:solidFill>
              </a:rPr>
              <a:t> establecidos por una organización para garantizar el cumplimiento de objetivos, la protección de activos, la confiabilidad de la información y la eficiencia operativa.</a:t>
            </a:r>
          </a:p>
        </p:txBody>
      </p:sp>
      <p:pic>
        <p:nvPicPr>
          <p:cNvPr id="10" name="Content Placeholder 4" descr="Thinking progress, searching for idea. Businessman in a black suite with gears (progress symbol) instead of head. From small to medium and big. Arrow pointing from one to another.">
            <a:extLst>
              <a:ext uri="{FF2B5EF4-FFF2-40B4-BE49-F238E27FC236}">
                <a16:creationId xmlns:a16="http://schemas.microsoft.com/office/drawing/2014/main" id="{85A8A3FF-246F-55A1-FFD8-97067E46073D}"/>
              </a:ext>
            </a:extLst>
          </p:cNvPr>
          <p:cNvPicPr>
            <a:picLocks noChangeAspect="1"/>
          </p:cNvPicPr>
          <p:nvPr/>
        </p:nvPicPr>
        <p:blipFill>
          <a:blip r:embed="rId2"/>
          <a:srcRect l="13425" r="6969"/>
          <a:stretch>
            <a:fillRect/>
          </a:stretch>
        </p:blipFill>
        <p:spPr>
          <a:xfrm>
            <a:off x="6114233" y="740413"/>
            <a:ext cx="2213745" cy="185623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6232" y="694814"/>
            <a:ext cx="6995160" cy="1143000"/>
          </a:xfrm>
        </p:spPr>
        <p:txBody>
          <a:bodyPr/>
          <a:lstStyle/>
          <a:p>
            <a:r>
              <a:rPr dirty="0" err="1"/>
              <a:t>Beneficios</a:t>
            </a:r>
            <a:r>
              <a:rPr dirty="0"/>
              <a:t> del Control </a:t>
            </a:r>
            <a:r>
              <a:rPr dirty="0" err="1"/>
              <a:t>Interno</a:t>
            </a:r>
            <a:endParaRPr dirty="0"/>
          </a:p>
        </p:txBody>
      </p:sp>
      <p:sp>
        <p:nvSpPr>
          <p:cNvPr id="3" name="Content Placeholder 2"/>
          <p:cNvSpPr>
            <a:spLocks noGrp="1"/>
          </p:cNvSpPr>
          <p:nvPr>
            <p:ph idx="1"/>
          </p:nvPr>
        </p:nvSpPr>
        <p:spPr>
          <a:xfrm>
            <a:off x="384048" y="2093975"/>
            <a:ext cx="8229600" cy="3730753"/>
          </a:xfrm>
        </p:spPr>
        <p:txBody>
          <a:bodyPr/>
          <a:lstStyle/>
          <a:p>
            <a:r>
              <a:rPr dirty="0" err="1"/>
              <a:t>Mejora</a:t>
            </a:r>
            <a:r>
              <a:rPr dirty="0"/>
              <a:t> la </a:t>
            </a:r>
            <a:r>
              <a:rPr dirty="0" err="1"/>
              <a:t>eficiencia</a:t>
            </a:r>
            <a:r>
              <a:rPr dirty="0"/>
              <a:t> </a:t>
            </a:r>
            <a:r>
              <a:rPr dirty="0" err="1"/>
              <a:t>operativa</a:t>
            </a:r>
            <a:endParaRPr dirty="0"/>
          </a:p>
          <a:p>
            <a:r>
              <a:rPr dirty="0"/>
              <a:t>Reduce </a:t>
            </a:r>
            <a:r>
              <a:rPr dirty="0" err="1"/>
              <a:t>riesgos</a:t>
            </a:r>
            <a:r>
              <a:rPr dirty="0"/>
              <a:t> y </a:t>
            </a:r>
            <a:r>
              <a:rPr dirty="0" err="1"/>
              <a:t>fraudes</a:t>
            </a:r>
            <a:endParaRPr dirty="0"/>
          </a:p>
          <a:p>
            <a:r>
              <a:rPr dirty="0" err="1"/>
              <a:t>Asegura</a:t>
            </a:r>
            <a:r>
              <a:rPr dirty="0"/>
              <a:t> </a:t>
            </a:r>
            <a:r>
              <a:rPr dirty="0" err="1"/>
              <a:t>el</a:t>
            </a:r>
            <a:r>
              <a:rPr dirty="0"/>
              <a:t> </a:t>
            </a:r>
            <a:r>
              <a:rPr dirty="0" err="1"/>
              <a:t>cumplimiento</a:t>
            </a:r>
            <a:r>
              <a:rPr dirty="0"/>
              <a:t> </a:t>
            </a:r>
            <a:r>
              <a:rPr dirty="0" err="1"/>
              <a:t>normativo</a:t>
            </a:r>
            <a:endParaRPr dirty="0"/>
          </a:p>
          <a:p>
            <a:r>
              <a:rPr dirty="0" err="1"/>
              <a:t>Facilita</a:t>
            </a:r>
            <a:r>
              <a:rPr dirty="0"/>
              <a:t> la </a:t>
            </a:r>
            <a:r>
              <a:rPr dirty="0" err="1"/>
              <a:t>toma</a:t>
            </a:r>
            <a:r>
              <a:rPr dirty="0"/>
              <a:t> de </a:t>
            </a:r>
            <a:r>
              <a:rPr dirty="0" err="1"/>
              <a:t>decisiones</a:t>
            </a:r>
            <a:endParaRPr dirty="0"/>
          </a:p>
          <a:p>
            <a:r>
              <a:rPr dirty="0"/>
              <a:t>Protege </a:t>
            </a:r>
            <a:r>
              <a:rPr dirty="0" err="1"/>
              <a:t>los</a:t>
            </a:r>
            <a:r>
              <a:rPr dirty="0"/>
              <a:t> </a:t>
            </a:r>
            <a:r>
              <a:rPr dirty="0" err="1"/>
              <a:t>activos</a:t>
            </a:r>
            <a:r>
              <a:rPr dirty="0"/>
              <a:t> de la </a:t>
            </a:r>
            <a:r>
              <a:rPr dirty="0" err="1"/>
              <a:t>organización</a:t>
            </a:r>
            <a:endParaRPr dirty="0"/>
          </a:p>
          <a:p>
            <a:r>
              <a:rPr dirty="0" err="1"/>
              <a:t>Mejora</a:t>
            </a:r>
            <a:r>
              <a:rPr dirty="0"/>
              <a:t> la </a:t>
            </a:r>
            <a:r>
              <a:rPr dirty="0" err="1"/>
              <a:t>calidad</a:t>
            </a:r>
            <a:r>
              <a:rPr dirty="0"/>
              <a:t> de la </a:t>
            </a:r>
            <a:r>
              <a:rPr dirty="0" err="1"/>
              <a:t>información</a:t>
            </a:r>
            <a:endParaRPr dirty="0"/>
          </a:p>
        </p:txBody>
      </p:sp>
      <p:sp>
        <p:nvSpPr>
          <p:cNvPr id="6" name="Rectángulo 5">
            <a:extLst>
              <a:ext uri="{FF2B5EF4-FFF2-40B4-BE49-F238E27FC236}">
                <a16:creationId xmlns:a16="http://schemas.microsoft.com/office/drawing/2014/main" id="{D583B603-09E5-6844-418B-AA1603B98E0B}"/>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7" name="Title 1">
            <a:extLst>
              <a:ext uri="{FF2B5EF4-FFF2-40B4-BE49-F238E27FC236}">
                <a16:creationId xmlns:a16="http://schemas.microsoft.com/office/drawing/2014/main" id="{213CD4BD-95CA-A12F-4818-4DB27E7FEAAA}"/>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Aspectos básicos del Control Interno</a:t>
            </a:r>
          </a:p>
        </p:txBody>
      </p:sp>
      <p:pic>
        <p:nvPicPr>
          <p:cNvPr id="9" name="Picture 3" descr="Magnifying glass and Plan Check Mark icon. Business and research concept.">
            <a:extLst>
              <a:ext uri="{FF2B5EF4-FFF2-40B4-BE49-F238E27FC236}">
                <a16:creationId xmlns:a16="http://schemas.microsoft.com/office/drawing/2014/main" id="{67913C3D-5234-EB46-D8B0-AD28C6323958}"/>
              </a:ext>
            </a:extLst>
          </p:cNvPr>
          <p:cNvPicPr>
            <a:picLocks noChangeAspect="1"/>
          </p:cNvPicPr>
          <p:nvPr/>
        </p:nvPicPr>
        <p:blipFill>
          <a:blip r:embed="rId2"/>
          <a:srcRect l="3683" r="29472"/>
          <a:stretch>
            <a:fillRect/>
          </a:stretch>
        </p:blipFill>
        <p:spPr>
          <a:xfrm>
            <a:off x="6902266" y="1837814"/>
            <a:ext cx="1857686" cy="1778633"/>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Responsables del Control Interno</a:t>
            </a:r>
          </a:p>
        </p:txBody>
      </p:sp>
      <p:sp>
        <p:nvSpPr>
          <p:cNvPr id="3" name="Content Placeholder 2"/>
          <p:cNvSpPr>
            <a:spLocks noGrp="1"/>
          </p:cNvSpPr>
          <p:nvPr>
            <p:ph idx="1"/>
          </p:nvPr>
        </p:nvSpPr>
        <p:spPr>
          <a:xfrm>
            <a:off x="137160" y="2112711"/>
            <a:ext cx="2633472" cy="3730306"/>
          </a:xfrm>
        </p:spPr>
        <p:txBody>
          <a:bodyPr>
            <a:noAutofit/>
          </a:bodyPr>
          <a:lstStyle/>
          <a:p>
            <a:r>
              <a:rPr sz="1800" dirty="0"/>
              <a:t>Alta </a:t>
            </a:r>
            <a:r>
              <a:rPr sz="1800" dirty="0" err="1"/>
              <a:t>Dirección</a:t>
            </a:r>
            <a:endParaRPr lang="es-MX" sz="1800" dirty="0"/>
          </a:p>
          <a:p>
            <a:pPr marL="0" indent="0">
              <a:buNone/>
            </a:pPr>
            <a:endParaRPr sz="1800" dirty="0"/>
          </a:p>
          <a:p>
            <a:r>
              <a:rPr sz="1800" dirty="0"/>
              <a:t>Gerentes de </a:t>
            </a:r>
            <a:r>
              <a:rPr sz="1800" dirty="0" err="1"/>
              <a:t>Área</a:t>
            </a:r>
            <a:endParaRPr sz="1800" dirty="0"/>
          </a:p>
          <a:p>
            <a:endParaRPr lang="es-MX" sz="1800" dirty="0"/>
          </a:p>
          <a:p>
            <a:r>
              <a:rPr sz="1800" dirty="0"/>
              <a:t>Personal Op</a:t>
            </a:r>
            <a:r>
              <a:rPr lang="es-MX" sz="1800" dirty="0" err="1"/>
              <a:t>erativo</a:t>
            </a:r>
            <a:endParaRPr sz="1800" dirty="0"/>
          </a:p>
          <a:p>
            <a:endParaRPr lang="es-MX" sz="1800" dirty="0"/>
          </a:p>
          <a:p>
            <a:r>
              <a:rPr sz="1800" dirty="0" err="1"/>
              <a:t>Auditoría</a:t>
            </a:r>
            <a:r>
              <a:rPr sz="1800" dirty="0"/>
              <a:t> Interna </a:t>
            </a:r>
            <a:endParaRPr lang="es-MX" sz="1800" dirty="0"/>
          </a:p>
          <a:p>
            <a:endParaRPr lang="es-MX" sz="1800" dirty="0"/>
          </a:p>
          <a:p>
            <a:r>
              <a:rPr sz="1800" dirty="0" err="1"/>
              <a:t>Comité</a:t>
            </a:r>
            <a:r>
              <a:rPr sz="1800" dirty="0"/>
              <a:t> de Control </a:t>
            </a:r>
            <a:r>
              <a:rPr sz="1800" dirty="0" err="1"/>
              <a:t>Interno</a:t>
            </a:r>
            <a:endParaRPr sz="1800" dirty="0"/>
          </a:p>
        </p:txBody>
      </p:sp>
      <p:sp>
        <p:nvSpPr>
          <p:cNvPr id="8" name="Content Placeholder 2">
            <a:extLst>
              <a:ext uri="{FF2B5EF4-FFF2-40B4-BE49-F238E27FC236}">
                <a16:creationId xmlns:a16="http://schemas.microsoft.com/office/drawing/2014/main" id="{63BEB8A8-C97F-C88D-3200-D547A7F88C05}"/>
              </a:ext>
            </a:extLst>
          </p:cNvPr>
          <p:cNvSpPr txBox="1">
            <a:spLocks/>
          </p:cNvSpPr>
          <p:nvPr/>
        </p:nvSpPr>
        <p:spPr>
          <a:xfrm>
            <a:off x="6373370" y="2063178"/>
            <a:ext cx="2435352" cy="373030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MX" sz="2000" dirty="0"/>
              <a:t>Dueños</a:t>
            </a:r>
          </a:p>
          <a:p>
            <a:endParaRPr lang="es-MX" sz="2000" dirty="0"/>
          </a:p>
          <a:p>
            <a:r>
              <a:rPr lang="es-MX" sz="2000" dirty="0"/>
              <a:t>Administradores</a:t>
            </a:r>
          </a:p>
          <a:p>
            <a:endParaRPr lang="es-MX" sz="1400" dirty="0"/>
          </a:p>
          <a:p>
            <a:r>
              <a:rPr lang="es-MX" sz="2000" dirty="0"/>
              <a:t>Empleados</a:t>
            </a:r>
          </a:p>
          <a:p>
            <a:endParaRPr lang="es-MX" sz="2000" dirty="0"/>
          </a:p>
          <a:p>
            <a:r>
              <a:rPr lang="es-MX" sz="2000" dirty="0" err="1">
                <a:solidFill>
                  <a:schemeClr val="bg1">
                    <a:lumMod val="65000"/>
                  </a:schemeClr>
                </a:solidFill>
              </a:rPr>
              <a:t>Svos</a:t>
            </a:r>
            <a:r>
              <a:rPr lang="es-MX" sz="2000" dirty="0">
                <a:solidFill>
                  <a:schemeClr val="bg1">
                    <a:lumMod val="65000"/>
                  </a:schemeClr>
                </a:solidFill>
              </a:rPr>
              <a:t>. Externos</a:t>
            </a:r>
          </a:p>
        </p:txBody>
      </p:sp>
      <p:sp>
        <p:nvSpPr>
          <p:cNvPr id="10" name="Content Placeholder 2">
            <a:extLst>
              <a:ext uri="{FF2B5EF4-FFF2-40B4-BE49-F238E27FC236}">
                <a16:creationId xmlns:a16="http://schemas.microsoft.com/office/drawing/2014/main" id="{EC21B721-2919-AAE3-9164-833E22F07DB8}"/>
              </a:ext>
            </a:extLst>
          </p:cNvPr>
          <p:cNvSpPr txBox="1">
            <a:spLocks/>
          </p:cNvSpPr>
          <p:nvPr/>
        </p:nvSpPr>
        <p:spPr>
          <a:xfrm>
            <a:off x="335280" y="1417638"/>
            <a:ext cx="2435352" cy="57213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MX" sz="2000" u="sng" dirty="0">
                <a:solidFill>
                  <a:schemeClr val="accent1">
                    <a:lumMod val="50000"/>
                  </a:schemeClr>
                </a:solidFill>
              </a:rPr>
              <a:t>GRANDES EMPRESAS</a:t>
            </a:r>
          </a:p>
        </p:txBody>
      </p:sp>
      <p:sp>
        <p:nvSpPr>
          <p:cNvPr id="11" name="Content Placeholder 2">
            <a:extLst>
              <a:ext uri="{FF2B5EF4-FFF2-40B4-BE49-F238E27FC236}">
                <a16:creationId xmlns:a16="http://schemas.microsoft.com/office/drawing/2014/main" id="{A5F3B9B3-E7CA-A880-6F4E-BDD14AECFB86}"/>
              </a:ext>
            </a:extLst>
          </p:cNvPr>
          <p:cNvSpPr txBox="1">
            <a:spLocks/>
          </p:cNvSpPr>
          <p:nvPr/>
        </p:nvSpPr>
        <p:spPr>
          <a:xfrm>
            <a:off x="6416040" y="1454343"/>
            <a:ext cx="2435352" cy="57213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MX" sz="2000" u="sng" dirty="0">
                <a:solidFill>
                  <a:schemeClr val="accent1">
                    <a:lumMod val="50000"/>
                  </a:schemeClr>
                </a:solidFill>
              </a:rPr>
              <a:t>PYMES</a:t>
            </a:r>
          </a:p>
        </p:txBody>
      </p:sp>
      <p:sp>
        <p:nvSpPr>
          <p:cNvPr id="16" name="CuadroTexto 15">
            <a:extLst>
              <a:ext uri="{FF2B5EF4-FFF2-40B4-BE49-F238E27FC236}">
                <a16:creationId xmlns:a16="http://schemas.microsoft.com/office/drawing/2014/main" id="{305FBC8B-5B2F-F159-FA87-1DD078673070}"/>
              </a:ext>
            </a:extLst>
          </p:cNvPr>
          <p:cNvSpPr txBox="1"/>
          <p:nvPr/>
        </p:nvSpPr>
        <p:spPr>
          <a:xfrm>
            <a:off x="2953512" y="2137989"/>
            <a:ext cx="3151632" cy="4416594"/>
          </a:xfrm>
          <a:prstGeom prst="rect">
            <a:avLst/>
          </a:prstGeom>
          <a:noFill/>
        </p:spPr>
        <p:txBody>
          <a:bodyPr wrap="square">
            <a:spAutoFit/>
          </a:bodyPr>
          <a:lstStyle/>
          <a:p>
            <a:pPr marL="285750" indent="-285750">
              <a:buFont typeface="Wingdings" panose="05000000000000000000" pitchFamily="2" charset="2"/>
              <a:buChar char="Ø"/>
            </a:pPr>
            <a:r>
              <a:rPr lang="es-MX" sz="1900" dirty="0"/>
              <a:t>Define políticas y supervisa su cumplimiento</a:t>
            </a:r>
          </a:p>
          <a:p>
            <a:pPr marL="285750" indent="-285750">
              <a:buFont typeface="Wingdings" panose="05000000000000000000" pitchFamily="2" charset="2"/>
              <a:buChar char="Ø"/>
            </a:pPr>
            <a:r>
              <a:rPr lang="es-MX" sz="1900" dirty="0"/>
              <a:t>Implementan controles específicos en sus procesos</a:t>
            </a:r>
          </a:p>
          <a:p>
            <a:pPr marL="285750" indent="-285750">
              <a:buFont typeface="Wingdings" panose="05000000000000000000" pitchFamily="2" charset="2"/>
              <a:buChar char="Ø"/>
            </a:pPr>
            <a:endParaRPr lang="es-MX" sz="1100" dirty="0"/>
          </a:p>
          <a:p>
            <a:pPr marL="285750" indent="-285750">
              <a:buFont typeface="Wingdings" panose="05000000000000000000" pitchFamily="2" charset="2"/>
              <a:buChar char="Ø"/>
            </a:pPr>
            <a:r>
              <a:rPr lang="es-MX" sz="1900" dirty="0"/>
              <a:t>Aplica los procedimientos</a:t>
            </a:r>
          </a:p>
          <a:p>
            <a:pPr marL="285750" indent="-285750">
              <a:buFont typeface="Wingdings" panose="05000000000000000000" pitchFamily="2" charset="2"/>
              <a:buChar char="Ø"/>
            </a:pPr>
            <a:endParaRPr lang="es-MX" sz="1900" dirty="0"/>
          </a:p>
          <a:p>
            <a:pPr marL="285750" indent="-285750">
              <a:buFont typeface="Wingdings" panose="05000000000000000000" pitchFamily="2" charset="2"/>
              <a:buChar char="Ø"/>
            </a:pPr>
            <a:r>
              <a:rPr lang="es-MX" sz="1900" dirty="0"/>
              <a:t>Evalúa la efectividad del control interno</a:t>
            </a:r>
          </a:p>
          <a:p>
            <a:pPr marL="285750" indent="-285750">
              <a:buFont typeface="Wingdings" panose="05000000000000000000" pitchFamily="2" charset="2"/>
              <a:buChar char="Ø"/>
            </a:pPr>
            <a:endParaRPr lang="es-MX" sz="800" dirty="0"/>
          </a:p>
          <a:p>
            <a:pPr marL="285750" indent="-285750">
              <a:buFont typeface="Wingdings" panose="05000000000000000000" pitchFamily="2" charset="2"/>
              <a:buChar char="Ø"/>
            </a:pPr>
            <a:r>
              <a:rPr lang="es-MX" sz="1900" dirty="0"/>
              <a:t> Administra y da seguimiento a los controles</a:t>
            </a:r>
          </a:p>
          <a:p>
            <a:endParaRPr lang="es-MX" dirty="0"/>
          </a:p>
          <a:p>
            <a:endParaRPr lang="es-MX" dirty="0"/>
          </a:p>
          <a:p>
            <a:endParaRPr lang="es-MX" dirty="0"/>
          </a:p>
          <a:p>
            <a:endParaRPr lang="es-MX" dirty="0"/>
          </a:p>
        </p:txBody>
      </p:sp>
      <p:cxnSp>
        <p:nvCxnSpPr>
          <p:cNvPr id="18" name="Conector recto de flecha 17">
            <a:extLst>
              <a:ext uri="{FF2B5EF4-FFF2-40B4-BE49-F238E27FC236}">
                <a16:creationId xmlns:a16="http://schemas.microsoft.com/office/drawing/2014/main" id="{F83DDB19-375D-BCCC-0319-1CC1B79E2069}"/>
              </a:ext>
            </a:extLst>
          </p:cNvPr>
          <p:cNvCxnSpPr/>
          <p:nvPr/>
        </p:nvCxnSpPr>
        <p:spPr>
          <a:xfrm>
            <a:off x="2057400" y="2340864"/>
            <a:ext cx="79552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Conector recto de flecha 18">
            <a:extLst>
              <a:ext uri="{FF2B5EF4-FFF2-40B4-BE49-F238E27FC236}">
                <a16:creationId xmlns:a16="http://schemas.microsoft.com/office/drawing/2014/main" id="{FF31ABA8-4DF5-D832-C7E7-96A9B49CEF69}"/>
              </a:ext>
            </a:extLst>
          </p:cNvPr>
          <p:cNvCxnSpPr>
            <a:cxnSpLocks/>
          </p:cNvCxnSpPr>
          <p:nvPr/>
        </p:nvCxnSpPr>
        <p:spPr>
          <a:xfrm>
            <a:off x="2264664" y="2923032"/>
            <a:ext cx="58826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id="{0BD9603A-663B-6533-4327-5728C5F917C2}"/>
              </a:ext>
            </a:extLst>
          </p:cNvPr>
          <p:cNvCxnSpPr>
            <a:cxnSpLocks/>
          </p:cNvCxnSpPr>
          <p:nvPr/>
        </p:nvCxnSpPr>
        <p:spPr>
          <a:xfrm>
            <a:off x="2398776" y="3633216"/>
            <a:ext cx="45415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Conector recto de flecha 22">
            <a:extLst>
              <a:ext uri="{FF2B5EF4-FFF2-40B4-BE49-F238E27FC236}">
                <a16:creationId xmlns:a16="http://schemas.microsoft.com/office/drawing/2014/main" id="{3A206F3B-6CA2-C48C-76EF-D3DB9038F5C7}"/>
              </a:ext>
            </a:extLst>
          </p:cNvPr>
          <p:cNvCxnSpPr>
            <a:cxnSpLocks/>
          </p:cNvCxnSpPr>
          <p:nvPr/>
        </p:nvCxnSpPr>
        <p:spPr>
          <a:xfrm>
            <a:off x="2311908" y="4191000"/>
            <a:ext cx="58826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Conector recto de flecha 23">
            <a:extLst>
              <a:ext uri="{FF2B5EF4-FFF2-40B4-BE49-F238E27FC236}">
                <a16:creationId xmlns:a16="http://schemas.microsoft.com/office/drawing/2014/main" id="{BD17D3FC-D7B2-CE68-C3C4-0F9D31BBA9B2}"/>
              </a:ext>
            </a:extLst>
          </p:cNvPr>
          <p:cNvCxnSpPr>
            <a:cxnSpLocks/>
          </p:cNvCxnSpPr>
          <p:nvPr/>
        </p:nvCxnSpPr>
        <p:spPr>
          <a:xfrm>
            <a:off x="2264664" y="4581144"/>
            <a:ext cx="58826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Conector recto de flecha 24">
            <a:extLst>
              <a:ext uri="{FF2B5EF4-FFF2-40B4-BE49-F238E27FC236}">
                <a16:creationId xmlns:a16="http://schemas.microsoft.com/office/drawing/2014/main" id="{CA353828-AA54-DBB9-7935-E55C438A02C3}"/>
              </a:ext>
            </a:extLst>
          </p:cNvPr>
          <p:cNvCxnSpPr>
            <a:cxnSpLocks/>
          </p:cNvCxnSpPr>
          <p:nvPr/>
        </p:nvCxnSpPr>
        <p:spPr>
          <a:xfrm flipH="1">
            <a:off x="6134100" y="2340864"/>
            <a:ext cx="56388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Conector recto de flecha 26">
            <a:extLst>
              <a:ext uri="{FF2B5EF4-FFF2-40B4-BE49-F238E27FC236}">
                <a16:creationId xmlns:a16="http://schemas.microsoft.com/office/drawing/2014/main" id="{2DC5D89A-1635-A9E0-C140-D1221B769A5B}"/>
              </a:ext>
            </a:extLst>
          </p:cNvPr>
          <p:cNvCxnSpPr>
            <a:cxnSpLocks/>
          </p:cNvCxnSpPr>
          <p:nvPr/>
        </p:nvCxnSpPr>
        <p:spPr>
          <a:xfrm flipH="1">
            <a:off x="6140198" y="3115056"/>
            <a:ext cx="56388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Conector recto de flecha 27">
            <a:extLst>
              <a:ext uri="{FF2B5EF4-FFF2-40B4-BE49-F238E27FC236}">
                <a16:creationId xmlns:a16="http://schemas.microsoft.com/office/drawing/2014/main" id="{26E5D7ED-93D2-78D8-21E9-91CA5F7113AC}"/>
              </a:ext>
            </a:extLst>
          </p:cNvPr>
          <p:cNvCxnSpPr>
            <a:cxnSpLocks/>
          </p:cNvCxnSpPr>
          <p:nvPr/>
        </p:nvCxnSpPr>
        <p:spPr>
          <a:xfrm flipH="1">
            <a:off x="6140198" y="3761232"/>
            <a:ext cx="56388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Conector recto de flecha 28">
            <a:extLst>
              <a:ext uri="{FF2B5EF4-FFF2-40B4-BE49-F238E27FC236}">
                <a16:creationId xmlns:a16="http://schemas.microsoft.com/office/drawing/2014/main" id="{A2A9B3D8-7A2D-B0CB-25DF-ADD4F4B0A23E}"/>
              </a:ext>
            </a:extLst>
          </p:cNvPr>
          <p:cNvCxnSpPr>
            <a:cxnSpLocks/>
          </p:cNvCxnSpPr>
          <p:nvPr/>
        </p:nvCxnSpPr>
        <p:spPr>
          <a:xfrm flipH="1">
            <a:off x="6210304" y="4443984"/>
            <a:ext cx="56388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Rectángulo 29">
            <a:extLst>
              <a:ext uri="{FF2B5EF4-FFF2-40B4-BE49-F238E27FC236}">
                <a16:creationId xmlns:a16="http://schemas.microsoft.com/office/drawing/2014/main" id="{414188F3-0F79-08C0-72AD-5A279AFC70F1}"/>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31" name="Title 1">
            <a:extLst>
              <a:ext uri="{FF2B5EF4-FFF2-40B4-BE49-F238E27FC236}">
                <a16:creationId xmlns:a16="http://schemas.microsoft.com/office/drawing/2014/main" id="{13844AD2-50B4-B266-2E31-8EBA99EB4E81}"/>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Aspectos básicos del Control Interno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2457E-450D-FB74-3A63-FD9B784EBEEB}"/>
            </a:ext>
          </a:extLst>
        </p:cNvPr>
        <p:cNvGrpSpPr/>
        <p:nvPr/>
      </p:nvGrpSpPr>
      <p:grpSpPr>
        <a:xfrm>
          <a:off x="0" y="0"/>
          <a:ext cx="0" cy="0"/>
          <a:chOff x="0" y="0"/>
          <a:chExt cx="0" cy="0"/>
        </a:xfrm>
      </p:grpSpPr>
      <p:pic>
        <p:nvPicPr>
          <p:cNvPr id="2050" name="Picture 2" descr="Thumbnail Image ">
            <a:extLst>
              <a:ext uri="{FF2B5EF4-FFF2-40B4-BE49-F238E27FC236}">
                <a16:creationId xmlns:a16="http://schemas.microsoft.com/office/drawing/2014/main" id="{8470A884-E276-0D75-B0A4-FBF20CA2EE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033" y="2243328"/>
            <a:ext cx="3557016" cy="2371344"/>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1048BE26-4DA4-3C83-C144-A5A9C1DCE886}"/>
              </a:ext>
            </a:extLst>
          </p:cNvPr>
          <p:cNvPicPr>
            <a:picLocks noChangeAspect="1"/>
          </p:cNvPicPr>
          <p:nvPr/>
        </p:nvPicPr>
        <p:blipFill>
          <a:blip r:embed="rId3"/>
          <a:stretch>
            <a:fillRect/>
          </a:stretch>
        </p:blipFill>
        <p:spPr>
          <a:xfrm>
            <a:off x="5597096" y="1188720"/>
            <a:ext cx="2355572" cy="4910328"/>
          </a:xfrm>
          <a:prstGeom prst="rect">
            <a:avLst/>
          </a:prstGeom>
        </p:spPr>
      </p:pic>
      <p:sp>
        <p:nvSpPr>
          <p:cNvPr id="15" name="Title 1">
            <a:extLst>
              <a:ext uri="{FF2B5EF4-FFF2-40B4-BE49-F238E27FC236}">
                <a16:creationId xmlns:a16="http://schemas.microsoft.com/office/drawing/2014/main" id="{50626302-40B8-7830-2F91-7672EF7F253F}"/>
              </a:ext>
            </a:extLst>
          </p:cNvPr>
          <p:cNvSpPr>
            <a:spLocks noGrp="1"/>
          </p:cNvSpPr>
          <p:nvPr>
            <p:ph type="title"/>
          </p:nvPr>
        </p:nvSpPr>
        <p:spPr>
          <a:xfrm>
            <a:off x="1074420" y="356228"/>
            <a:ext cx="6995160" cy="1143000"/>
          </a:xfrm>
        </p:spPr>
        <p:txBody>
          <a:bodyPr/>
          <a:lstStyle/>
          <a:p>
            <a:r>
              <a:rPr lang="es-MX" dirty="0"/>
              <a:t>Ciclo</a:t>
            </a:r>
            <a:r>
              <a:rPr dirty="0"/>
              <a:t> del Control </a:t>
            </a:r>
            <a:r>
              <a:rPr dirty="0" err="1"/>
              <a:t>Interno</a:t>
            </a:r>
            <a:endParaRPr dirty="0"/>
          </a:p>
        </p:txBody>
      </p:sp>
      <p:sp>
        <p:nvSpPr>
          <p:cNvPr id="16" name="Rectángulo 15">
            <a:extLst>
              <a:ext uri="{FF2B5EF4-FFF2-40B4-BE49-F238E27FC236}">
                <a16:creationId xmlns:a16="http://schemas.microsoft.com/office/drawing/2014/main" id="{895F60F8-AD65-8C74-C232-787DE51BD26F}"/>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17" name="Title 1">
            <a:extLst>
              <a:ext uri="{FF2B5EF4-FFF2-40B4-BE49-F238E27FC236}">
                <a16:creationId xmlns:a16="http://schemas.microsoft.com/office/drawing/2014/main" id="{9BE98B39-5848-9315-9003-06929ECCF113}"/>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Aspectos básicos del Control Interno</a:t>
            </a:r>
          </a:p>
        </p:txBody>
      </p:sp>
    </p:spTree>
    <p:extLst>
      <p:ext uri="{BB962C8B-B14F-4D97-AF65-F5344CB8AC3E}">
        <p14:creationId xmlns:p14="http://schemas.microsoft.com/office/powerpoint/2010/main" val="2247205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656"/>
            <a:ext cx="8229600" cy="1143000"/>
          </a:xfrm>
        </p:spPr>
        <p:txBody>
          <a:bodyPr>
            <a:normAutofit/>
          </a:bodyPr>
          <a:lstStyle/>
          <a:p>
            <a:r>
              <a:rPr dirty="0" err="1"/>
              <a:t>Ejemplos</a:t>
            </a:r>
            <a:r>
              <a:rPr dirty="0"/>
              <a:t> de </a:t>
            </a:r>
            <a:r>
              <a:rPr lang="es-MX" dirty="0"/>
              <a:t>controles</a:t>
            </a:r>
            <a:endParaRPr dirty="0"/>
          </a:p>
        </p:txBody>
      </p:sp>
      <p:sp>
        <p:nvSpPr>
          <p:cNvPr id="3" name="Content Placeholder 2"/>
          <p:cNvSpPr>
            <a:spLocks noGrp="1"/>
          </p:cNvSpPr>
          <p:nvPr>
            <p:ph idx="1"/>
          </p:nvPr>
        </p:nvSpPr>
        <p:spPr>
          <a:xfrm>
            <a:off x="457200" y="1600201"/>
            <a:ext cx="8229600" cy="2999232"/>
          </a:xfrm>
        </p:spPr>
        <p:txBody>
          <a:bodyPr>
            <a:normAutofit fontScale="85000" lnSpcReduction="20000"/>
          </a:bodyPr>
          <a:lstStyle/>
          <a:p>
            <a:pPr>
              <a:buFont typeface="Wingdings" panose="05000000000000000000" pitchFamily="2" charset="2"/>
              <a:buChar char="q"/>
            </a:pPr>
            <a:r>
              <a:rPr sz="1900" dirty="0" err="1"/>
              <a:t>Conciliación</a:t>
            </a:r>
            <a:r>
              <a:rPr sz="1900" dirty="0"/>
              <a:t> </a:t>
            </a:r>
            <a:r>
              <a:rPr sz="1900" dirty="0" err="1"/>
              <a:t>bancaria</a:t>
            </a:r>
            <a:r>
              <a:rPr sz="1900" dirty="0"/>
              <a:t> </a:t>
            </a:r>
            <a:r>
              <a:rPr sz="1900" dirty="0" err="1"/>
              <a:t>mensual</a:t>
            </a:r>
            <a:endParaRPr sz="1900" dirty="0"/>
          </a:p>
          <a:p>
            <a:pPr>
              <a:buFont typeface="Wingdings" panose="05000000000000000000" pitchFamily="2" charset="2"/>
              <a:buChar char="q"/>
            </a:pPr>
            <a:r>
              <a:rPr sz="1900" dirty="0" err="1"/>
              <a:t>Autorización</a:t>
            </a:r>
            <a:r>
              <a:rPr sz="1900" dirty="0"/>
              <a:t> de </a:t>
            </a:r>
            <a:r>
              <a:rPr sz="1900" dirty="0" err="1"/>
              <a:t>pagos</a:t>
            </a:r>
            <a:r>
              <a:rPr sz="1900" dirty="0"/>
              <a:t> </a:t>
            </a:r>
            <a:r>
              <a:rPr sz="1900" dirty="0" err="1"/>
              <a:t>por</a:t>
            </a:r>
            <a:r>
              <a:rPr sz="1900" dirty="0"/>
              <a:t> </a:t>
            </a:r>
            <a:r>
              <a:rPr sz="1900" dirty="0" err="1"/>
              <a:t>niveles</a:t>
            </a:r>
            <a:r>
              <a:rPr sz="1900" dirty="0"/>
              <a:t> </a:t>
            </a:r>
            <a:r>
              <a:rPr sz="1900" dirty="0" err="1"/>
              <a:t>jerárquicos</a:t>
            </a:r>
            <a:r>
              <a:rPr sz="1900" dirty="0"/>
              <a:t>.</a:t>
            </a:r>
            <a:endParaRPr lang="es-MX" sz="1900" dirty="0"/>
          </a:p>
          <a:p>
            <a:pPr>
              <a:buFont typeface="Wingdings" panose="05000000000000000000" pitchFamily="2" charset="2"/>
              <a:buChar char="q"/>
            </a:pPr>
            <a:r>
              <a:rPr lang="es-MX" sz="1900" dirty="0"/>
              <a:t>Solicitud de cotizaciones a múltiples proveedores.</a:t>
            </a:r>
          </a:p>
          <a:p>
            <a:pPr>
              <a:buFont typeface="Wingdings" panose="05000000000000000000" pitchFamily="2" charset="2"/>
              <a:buChar char="q"/>
            </a:pPr>
            <a:r>
              <a:rPr lang="es-MX" sz="1900" dirty="0"/>
              <a:t>Verificación de recepción de bienes antes del pago.</a:t>
            </a:r>
          </a:p>
          <a:p>
            <a:pPr>
              <a:buFont typeface="Wingdings" panose="05000000000000000000" pitchFamily="2" charset="2"/>
              <a:buChar char="q"/>
            </a:pPr>
            <a:r>
              <a:rPr lang="es-MX" sz="1900" dirty="0"/>
              <a:t>Control de asistencia y validación de nómina.</a:t>
            </a:r>
          </a:p>
          <a:p>
            <a:pPr>
              <a:buFont typeface="Wingdings" panose="05000000000000000000" pitchFamily="2" charset="2"/>
              <a:buChar char="q"/>
            </a:pPr>
            <a:r>
              <a:rPr lang="es-MX" sz="1900" dirty="0"/>
              <a:t>Proceso de contratación con revisión de antecedentes.</a:t>
            </a:r>
          </a:p>
          <a:p>
            <a:pPr>
              <a:buFont typeface="Wingdings" panose="05000000000000000000" pitchFamily="2" charset="2"/>
              <a:buChar char="q"/>
            </a:pPr>
            <a:r>
              <a:rPr lang="es-MX" sz="1900" dirty="0"/>
              <a:t>Evaluación de desempeño documentada periódicamente.</a:t>
            </a:r>
          </a:p>
          <a:p>
            <a:pPr>
              <a:buFont typeface="Wingdings" panose="05000000000000000000" pitchFamily="2" charset="2"/>
              <a:buChar char="q"/>
            </a:pPr>
            <a:r>
              <a:rPr lang="es-MX" sz="1900" dirty="0"/>
              <a:t>Segregación de funciones</a:t>
            </a:r>
          </a:p>
          <a:p>
            <a:pPr>
              <a:buFont typeface="Wingdings" panose="05000000000000000000" pitchFamily="2" charset="2"/>
              <a:buChar char="q"/>
            </a:pPr>
            <a:endParaRPr lang="es-MX" sz="1900" dirty="0"/>
          </a:p>
          <a:p>
            <a:pPr>
              <a:buFont typeface="Wingdings" panose="05000000000000000000" pitchFamily="2" charset="2"/>
              <a:buChar char="q"/>
            </a:pPr>
            <a:r>
              <a:rPr lang="es-MX" sz="1900" dirty="0"/>
              <a:t>Conciliaciones de registros entre sistemas correlacionados</a:t>
            </a:r>
          </a:p>
          <a:p>
            <a:pPr>
              <a:buFont typeface="Wingdings" panose="05000000000000000000" pitchFamily="2" charset="2"/>
              <a:buChar char="q"/>
            </a:pPr>
            <a:r>
              <a:rPr lang="es-MX" sz="1900" dirty="0"/>
              <a:t>Reportes de excepciones de procesos relevantes</a:t>
            </a:r>
          </a:p>
          <a:p>
            <a:pPr>
              <a:buFont typeface="Wingdings" panose="05000000000000000000" pitchFamily="2" charset="2"/>
              <a:buChar char="q"/>
            </a:pPr>
            <a:r>
              <a:rPr lang="es-MX" sz="1900" dirty="0"/>
              <a:t>Indicadores de desempeño</a:t>
            </a:r>
            <a:endParaRPr sz="1900" dirty="0"/>
          </a:p>
        </p:txBody>
      </p:sp>
      <p:sp>
        <p:nvSpPr>
          <p:cNvPr id="4" name="Rectángulo 3">
            <a:extLst>
              <a:ext uri="{FF2B5EF4-FFF2-40B4-BE49-F238E27FC236}">
                <a16:creationId xmlns:a16="http://schemas.microsoft.com/office/drawing/2014/main" id="{F3317240-C0B8-F93D-3874-CAA4668A9C04}"/>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Title 1">
            <a:extLst>
              <a:ext uri="{FF2B5EF4-FFF2-40B4-BE49-F238E27FC236}">
                <a16:creationId xmlns:a16="http://schemas.microsoft.com/office/drawing/2014/main" id="{C6D2B9D2-B839-E205-52D2-E10CE36FD872}"/>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Aspectos básicos del Control Interno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1520"/>
            <a:ext cx="8229600" cy="859854"/>
          </a:xfrm>
        </p:spPr>
        <p:txBody>
          <a:bodyPr/>
          <a:lstStyle/>
          <a:p>
            <a:r>
              <a:rPr dirty="0" err="1"/>
              <a:t>Riesgos</a:t>
            </a:r>
            <a:r>
              <a:rPr dirty="0"/>
              <a:t> y </a:t>
            </a:r>
            <a:r>
              <a:rPr dirty="0" err="1"/>
              <a:t>Controles</a:t>
            </a:r>
            <a:endParaRPr dirty="0"/>
          </a:p>
        </p:txBody>
      </p:sp>
      <p:sp>
        <p:nvSpPr>
          <p:cNvPr id="3" name="Content Placeholder 2"/>
          <p:cNvSpPr>
            <a:spLocks noGrp="1"/>
          </p:cNvSpPr>
          <p:nvPr>
            <p:ph idx="1"/>
          </p:nvPr>
        </p:nvSpPr>
        <p:spPr>
          <a:xfrm>
            <a:off x="457200" y="1417638"/>
            <a:ext cx="8229600" cy="4525963"/>
          </a:xfrm>
        </p:spPr>
        <p:txBody>
          <a:bodyPr>
            <a:noAutofit/>
          </a:bodyPr>
          <a:lstStyle/>
          <a:p>
            <a:endParaRPr sz="1600" dirty="0"/>
          </a:p>
          <a:p>
            <a:pPr marL="0" indent="0">
              <a:buNone/>
              <a:defRPr sz="1400">
                <a:solidFill>
                  <a:srgbClr val="000000"/>
                </a:solidFill>
              </a:defRPr>
            </a:pPr>
            <a:r>
              <a:rPr sz="1600" dirty="0"/>
              <a:t>• </a:t>
            </a:r>
            <a:r>
              <a:rPr lang="es-MX" sz="1600" dirty="0"/>
              <a:t>Riesgo: Pagos no autorizados</a:t>
            </a:r>
            <a:br>
              <a:rPr lang="es-MX" sz="1600" dirty="0"/>
            </a:br>
            <a:r>
              <a:rPr lang="es-MX" sz="1600" dirty="0"/>
              <a:t>  → Mitigación: Establecer niveles de autorización para pagos</a:t>
            </a:r>
          </a:p>
          <a:p>
            <a:pPr marL="0" indent="0">
              <a:buNone/>
              <a:defRPr sz="1400">
                <a:solidFill>
                  <a:srgbClr val="000000"/>
                </a:solidFill>
              </a:defRPr>
            </a:pPr>
            <a:r>
              <a:rPr lang="es-MX" sz="1600" dirty="0"/>
              <a:t>  → Mitigación: Realizar conciliaciones mensuales por personal distinto al que ejecuta pagos</a:t>
            </a:r>
          </a:p>
          <a:p>
            <a:pPr marL="0" indent="0">
              <a:buNone/>
              <a:defRPr sz="1400">
                <a:solidFill>
                  <a:srgbClr val="000000"/>
                </a:solidFill>
              </a:defRPr>
            </a:pPr>
            <a:r>
              <a:rPr lang="es-MX" sz="1600" dirty="0"/>
              <a:t>• Riesgo: Desvío de fondos</a:t>
            </a:r>
            <a:br>
              <a:rPr lang="es-MX" sz="1600" dirty="0"/>
            </a:br>
            <a:r>
              <a:rPr lang="es-MX" sz="1600" dirty="0"/>
              <a:t>  → Mitigación: Separación de funciones entre quien autoriza y quien ejecuta</a:t>
            </a:r>
          </a:p>
          <a:p>
            <a:pPr marL="0" indent="0">
              <a:buNone/>
              <a:defRPr sz="1400">
                <a:solidFill>
                  <a:srgbClr val="000000"/>
                </a:solidFill>
              </a:defRPr>
            </a:pPr>
            <a:r>
              <a:rPr sz="1600" dirty="0"/>
              <a:t>Riesgo: </a:t>
            </a:r>
            <a:r>
              <a:rPr sz="1600" dirty="0" err="1"/>
              <a:t>Compra</a:t>
            </a:r>
            <a:r>
              <a:rPr sz="1600" dirty="0"/>
              <a:t> a </a:t>
            </a:r>
            <a:r>
              <a:rPr sz="1600" dirty="0" err="1"/>
              <a:t>proveedores</a:t>
            </a:r>
            <a:r>
              <a:rPr sz="1600" dirty="0"/>
              <a:t> no </a:t>
            </a:r>
            <a:r>
              <a:rPr sz="1600" dirty="0" err="1"/>
              <a:t>autorizados</a:t>
            </a:r>
            <a:br>
              <a:rPr sz="1600" dirty="0"/>
            </a:br>
            <a:r>
              <a:rPr sz="1600" dirty="0"/>
              <a:t>  → </a:t>
            </a:r>
            <a:r>
              <a:rPr sz="1600" dirty="0" err="1"/>
              <a:t>Mitigación</a:t>
            </a:r>
            <a:r>
              <a:rPr sz="1600" dirty="0"/>
              <a:t>: </a:t>
            </a:r>
            <a:r>
              <a:rPr sz="1600" dirty="0" err="1"/>
              <a:t>Mantener</a:t>
            </a:r>
            <a:r>
              <a:rPr sz="1600" dirty="0"/>
              <a:t> un </a:t>
            </a:r>
            <a:r>
              <a:rPr sz="1600" dirty="0" err="1"/>
              <a:t>padrón</a:t>
            </a:r>
            <a:r>
              <a:rPr sz="1600" dirty="0"/>
              <a:t> de </a:t>
            </a:r>
            <a:r>
              <a:rPr sz="1600" dirty="0" err="1"/>
              <a:t>proveedores</a:t>
            </a:r>
            <a:r>
              <a:rPr sz="1600" dirty="0"/>
              <a:t> </a:t>
            </a:r>
            <a:r>
              <a:rPr sz="1600" dirty="0" err="1"/>
              <a:t>autorizados</a:t>
            </a:r>
            <a:endParaRPr sz="1600" dirty="0"/>
          </a:p>
          <a:p>
            <a:pPr marL="0" indent="0">
              <a:buNone/>
              <a:defRPr sz="1400">
                <a:solidFill>
                  <a:srgbClr val="000000"/>
                </a:solidFill>
              </a:defRPr>
            </a:pPr>
            <a:r>
              <a:rPr sz="1600" dirty="0"/>
              <a:t>• Riesgo: Falta de </a:t>
            </a:r>
            <a:r>
              <a:rPr sz="1600" dirty="0" err="1"/>
              <a:t>cotizaciones</a:t>
            </a:r>
            <a:r>
              <a:rPr sz="1600" dirty="0"/>
              <a:t> </a:t>
            </a:r>
            <a:r>
              <a:rPr sz="1600" dirty="0" err="1"/>
              <a:t>comparativas</a:t>
            </a:r>
            <a:br>
              <a:rPr sz="1600" dirty="0"/>
            </a:br>
            <a:r>
              <a:rPr sz="1600" dirty="0"/>
              <a:t>  → </a:t>
            </a:r>
            <a:r>
              <a:rPr sz="1600" dirty="0" err="1"/>
              <a:t>Mitigación</a:t>
            </a:r>
            <a:r>
              <a:rPr sz="1600" dirty="0"/>
              <a:t>: </a:t>
            </a:r>
            <a:r>
              <a:rPr sz="1600" dirty="0" err="1"/>
              <a:t>Solicitar</a:t>
            </a:r>
            <a:r>
              <a:rPr sz="1600" dirty="0"/>
              <a:t> </a:t>
            </a:r>
            <a:r>
              <a:rPr sz="1600" dirty="0" err="1"/>
              <a:t>mínimo</a:t>
            </a:r>
            <a:r>
              <a:rPr sz="1600" dirty="0"/>
              <a:t> </a:t>
            </a:r>
            <a:r>
              <a:rPr sz="1600" dirty="0" err="1"/>
              <a:t>tres</a:t>
            </a:r>
            <a:r>
              <a:rPr sz="1600" dirty="0"/>
              <a:t> </a:t>
            </a:r>
            <a:r>
              <a:rPr sz="1600" dirty="0" err="1"/>
              <a:t>cotizaciones</a:t>
            </a:r>
            <a:r>
              <a:rPr sz="1600" dirty="0"/>
              <a:t> </a:t>
            </a:r>
            <a:r>
              <a:rPr sz="1600" dirty="0" err="1"/>
              <a:t>por</a:t>
            </a:r>
            <a:r>
              <a:rPr sz="1600" dirty="0"/>
              <a:t> </a:t>
            </a:r>
            <a:r>
              <a:rPr sz="1600" dirty="0" err="1"/>
              <a:t>compra</a:t>
            </a:r>
            <a:endParaRPr sz="1600" dirty="0"/>
          </a:p>
          <a:p>
            <a:pPr marL="0" indent="0">
              <a:buNone/>
              <a:defRPr sz="1400">
                <a:solidFill>
                  <a:srgbClr val="000000"/>
                </a:solidFill>
              </a:defRPr>
            </a:pPr>
            <a:r>
              <a:rPr sz="1600" dirty="0"/>
              <a:t>• Riesgo: </a:t>
            </a:r>
            <a:r>
              <a:rPr sz="1600" dirty="0" err="1"/>
              <a:t>Recepción</a:t>
            </a:r>
            <a:r>
              <a:rPr sz="1600" dirty="0"/>
              <a:t> de </a:t>
            </a:r>
            <a:r>
              <a:rPr sz="1600" dirty="0" err="1"/>
              <a:t>bienes</a:t>
            </a:r>
            <a:r>
              <a:rPr sz="1600" dirty="0"/>
              <a:t> sin </a:t>
            </a:r>
            <a:r>
              <a:rPr sz="1600" dirty="0" err="1"/>
              <a:t>verificación</a:t>
            </a:r>
            <a:br>
              <a:rPr sz="1600" dirty="0"/>
            </a:br>
            <a:r>
              <a:rPr sz="1600" dirty="0"/>
              <a:t>  → </a:t>
            </a:r>
            <a:r>
              <a:rPr sz="1600" dirty="0" err="1"/>
              <a:t>Mitigación</a:t>
            </a:r>
            <a:r>
              <a:rPr sz="1600" dirty="0"/>
              <a:t>: </a:t>
            </a:r>
            <a:r>
              <a:rPr sz="1600" dirty="0" err="1"/>
              <a:t>Verificar</a:t>
            </a:r>
            <a:r>
              <a:rPr sz="1600" dirty="0"/>
              <a:t> </a:t>
            </a:r>
            <a:r>
              <a:rPr sz="1600" dirty="0" err="1"/>
              <a:t>recepción</a:t>
            </a:r>
            <a:r>
              <a:rPr sz="1600" dirty="0"/>
              <a:t> con </a:t>
            </a:r>
            <a:r>
              <a:rPr sz="1600" dirty="0" err="1"/>
              <a:t>formato</a:t>
            </a:r>
            <a:r>
              <a:rPr sz="1600" dirty="0"/>
              <a:t> </a:t>
            </a:r>
            <a:r>
              <a:rPr sz="1600" dirty="0" err="1"/>
              <a:t>firmado</a:t>
            </a:r>
            <a:r>
              <a:rPr sz="1600" dirty="0"/>
              <a:t> </a:t>
            </a:r>
            <a:r>
              <a:rPr sz="1600" dirty="0" err="1"/>
              <a:t>por</a:t>
            </a:r>
            <a:r>
              <a:rPr sz="1600" dirty="0"/>
              <a:t> </a:t>
            </a:r>
            <a:r>
              <a:rPr sz="1600" dirty="0" err="1"/>
              <a:t>almacén</a:t>
            </a:r>
            <a:endParaRPr lang="es-MX" sz="1600" dirty="0"/>
          </a:p>
          <a:p>
            <a:pPr marL="0" indent="0">
              <a:buNone/>
              <a:defRPr sz="1400">
                <a:solidFill>
                  <a:srgbClr val="000000"/>
                </a:solidFill>
              </a:defRPr>
            </a:pPr>
            <a:r>
              <a:rPr lang="es-MX" sz="1600" dirty="0"/>
              <a:t>• Riesgo: Contratación sin validación de perfil</a:t>
            </a:r>
            <a:br>
              <a:rPr lang="es-MX" sz="1600" dirty="0"/>
            </a:br>
            <a:r>
              <a:rPr lang="es-MX" sz="1600" dirty="0"/>
              <a:t>  → Mitigación: Validar perfil con área solicitante y aplicar pruebas técnicas</a:t>
            </a:r>
          </a:p>
          <a:p>
            <a:pPr marL="0" indent="0">
              <a:buNone/>
              <a:defRPr sz="1400">
                <a:solidFill>
                  <a:srgbClr val="000000"/>
                </a:solidFill>
              </a:defRPr>
            </a:pPr>
            <a:r>
              <a:rPr lang="es-MX" sz="1600" dirty="0"/>
              <a:t>• Riesgo: Pagos indebidos por errores en nómina</a:t>
            </a:r>
            <a:br>
              <a:rPr lang="es-MX" sz="1600" dirty="0"/>
            </a:br>
            <a:r>
              <a:rPr lang="es-MX" sz="1600" dirty="0"/>
              <a:t>  → Mitigación: Revisión doble de nómina antes de pago</a:t>
            </a:r>
          </a:p>
          <a:p>
            <a:pPr marL="0" indent="0">
              <a:buNone/>
              <a:defRPr sz="1400">
                <a:solidFill>
                  <a:srgbClr val="000000"/>
                </a:solidFill>
              </a:defRPr>
            </a:pPr>
            <a:r>
              <a:rPr lang="es-MX" sz="1600" dirty="0"/>
              <a:t>• Riesgo: Falta de control de asistencia</a:t>
            </a:r>
            <a:br>
              <a:rPr lang="es-MX" sz="1600" dirty="0"/>
            </a:br>
            <a:r>
              <a:rPr lang="es-MX" sz="1600" dirty="0"/>
              <a:t>  → Mitigación: Implementar sistema de control biométrico o digital</a:t>
            </a:r>
          </a:p>
          <a:p>
            <a:pPr>
              <a:defRPr sz="1400">
                <a:solidFill>
                  <a:srgbClr val="000000"/>
                </a:solidFill>
              </a:defRPr>
            </a:pPr>
            <a:endParaRPr sz="1600" dirty="0"/>
          </a:p>
        </p:txBody>
      </p:sp>
      <p:sp>
        <p:nvSpPr>
          <p:cNvPr id="4" name="Rectángulo 3">
            <a:extLst>
              <a:ext uri="{FF2B5EF4-FFF2-40B4-BE49-F238E27FC236}">
                <a16:creationId xmlns:a16="http://schemas.microsoft.com/office/drawing/2014/main" id="{9025B002-54C6-67F9-E7A3-21A608EA6F3D}"/>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Title 1">
            <a:extLst>
              <a:ext uri="{FF2B5EF4-FFF2-40B4-BE49-F238E27FC236}">
                <a16:creationId xmlns:a16="http://schemas.microsoft.com/office/drawing/2014/main" id="{F924CF1B-148A-4E3E-82FA-179E5E5941F7}"/>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Aspectos básicos del Control Interno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esquinas diagonales redondeadas 8">
            <a:extLst>
              <a:ext uri="{FF2B5EF4-FFF2-40B4-BE49-F238E27FC236}">
                <a16:creationId xmlns:a16="http://schemas.microsoft.com/office/drawing/2014/main" id="{11A1C24E-BE74-E360-2F6E-6E2F25405857}"/>
              </a:ext>
            </a:extLst>
          </p:cNvPr>
          <p:cNvSpPr/>
          <p:nvPr/>
        </p:nvSpPr>
        <p:spPr>
          <a:xfrm>
            <a:off x="1010521" y="2865860"/>
            <a:ext cx="1098000" cy="1098000"/>
          </a:xfrm>
          <a:prstGeom prst="round2DiagRect">
            <a:avLst>
              <a:gd name="adj1" fmla="val 29727"/>
              <a:gd name="adj2" fmla="val 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2" name="Title 1"/>
          <p:cNvSpPr>
            <a:spLocks noGrp="1"/>
          </p:cNvSpPr>
          <p:nvPr>
            <p:ph type="title"/>
          </p:nvPr>
        </p:nvSpPr>
        <p:spPr/>
        <p:txBody>
          <a:bodyPr/>
          <a:lstStyle/>
          <a:p>
            <a:r>
              <a:rPr dirty="0"/>
              <a:t>¿</a:t>
            </a:r>
            <a:r>
              <a:rPr dirty="0" err="1"/>
              <a:t>Qué</a:t>
            </a:r>
            <a:r>
              <a:rPr dirty="0"/>
              <a:t> es la Misión?</a:t>
            </a:r>
          </a:p>
        </p:txBody>
      </p:sp>
      <p:sp>
        <p:nvSpPr>
          <p:cNvPr id="3" name="Content Placeholder 2"/>
          <p:cNvSpPr>
            <a:spLocks noGrp="1"/>
          </p:cNvSpPr>
          <p:nvPr>
            <p:ph idx="1"/>
          </p:nvPr>
        </p:nvSpPr>
        <p:spPr>
          <a:xfrm>
            <a:off x="457200" y="1600201"/>
            <a:ext cx="8229600" cy="886968"/>
          </a:xfrm>
        </p:spPr>
        <p:txBody>
          <a:bodyPr>
            <a:normAutofit fontScale="92500" lnSpcReduction="20000"/>
          </a:bodyPr>
          <a:lstStyle/>
          <a:p>
            <a:r>
              <a:rPr dirty="0"/>
              <a:t>La </a:t>
            </a:r>
            <a:r>
              <a:rPr dirty="0" err="1"/>
              <a:t>misión</a:t>
            </a:r>
            <a:r>
              <a:rPr dirty="0"/>
              <a:t> define </a:t>
            </a:r>
            <a:r>
              <a:rPr dirty="0" err="1"/>
              <a:t>el</a:t>
            </a:r>
            <a:r>
              <a:rPr dirty="0"/>
              <a:t> </a:t>
            </a:r>
            <a:r>
              <a:rPr dirty="0" err="1"/>
              <a:t>propósito</a:t>
            </a:r>
            <a:r>
              <a:rPr dirty="0"/>
              <a:t> fundamental de </a:t>
            </a:r>
            <a:r>
              <a:rPr dirty="0" err="1"/>
              <a:t>una</a:t>
            </a:r>
            <a:r>
              <a:rPr dirty="0"/>
              <a:t> </a:t>
            </a:r>
            <a:r>
              <a:rPr dirty="0" err="1"/>
              <a:t>organización</a:t>
            </a:r>
            <a:r>
              <a:rPr dirty="0"/>
              <a:t>, </a:t>
            </a:r>
            <a:r>
              <a:rPr dirty="0" err="1"/>
              <a:t>su</a:t>
            </a:r>
            <a:r>
              <a:rPr dirty="0"/>
              <a:t> </a:t>
            </a:r>
            <a:r>
              <a:rPr dirty="0" err="1"/>
              <a:t>razón</a:t>
            </a:r>
            <a:r>
              <a:rPr dirty="0"/>
              <a:t> de ser.</a:t>
            </a:r>
          </a:p>
        </p:txBody>
      </p:sp>
      <p:sp>
        <p:nvSpPr>
          <p:cNvPr id="4" name="Rectángulo: esquinas diagonales redondeadas 3">
            <a:extLst>
              <a:ext uri="{FF2B5EF4-FFF2-40B4-BE49-F238E27FC236}">
                <a16:creationId xmlns:a16="http://schemas.microsoft.com/office/drawing/2014/main" id="{F60FFE10-91F1-2BED-1714-E4CC86FB3A53}"/>
              </a:ext>
            </a:extLst>
          </p:cNvPr>
          <p:cNvSpPr/>
          <p:nvPr/>
        </p:nvSpPr>
        <p:spPr>
          <a:xfrm>
            <a:off x="3991717" y="2792758"/>
            <a:ext cx="1098000" cy="1098000"/>
          </a:xfrm>
          <a:prstGeom prst="round2DiagRect">
            <a:avLst>
              <a:gd name="adj1" fmla="val 29727"/>
              <a:gd name="adj2" fmla="val 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5" name="Rectángulo 4" descr="Usuarios">
            <a:extLst>
              <a:ext uri="{FF2B5EF4-FFF2-40B4-BE49-F238E27FC236}">
                <a16:creationId xmlns:a16="http://schemas.microsoft.com/office/drawing/2014/main" id="{F813E985-9AEB-48EA-D5F1-DFEC1BA1CEE4}"/>
              </a:ext>
            </a:extLst>
          </p:cNvPr>
          <p:cNvSpPr/>
          <p:nvPr/>
        </p:nvSpPr>
        <p:spPr>
          <a:xfrm>
            <a:off x="4257000" y="3026758"/>
            <a:ext cx="630000" cy="630000"/>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7" name="CuadroTexto 6">
            <a:extLst>
              <a:ext uri="{FF2B5EF4-FFF2-40B4-BE49-F238E27FC236}">
                <a16:creationId xmlns:a16="http://schemas.microsoft.com/office/drawing/2014/main" id="{6A443D06-7BEC-6065-6B21-4138422DECAB}"/>
              </a:ext>
            </a:extLst>
          </p:cNvPr>
          <p:cNvSpPr txBox="1"/>
          <p:nvPr/>
        </p:nvSpPr>
        <p:spPr>
          <a:xfrm>
            <a:off x="260965" y="4519135"/>
            <a:ext cx="2775492" cy="1477328"/>
          </a:xfrm>
          <a:prstGeom prst="rect">
            <a:avLst/>
          </a:prstGeom>
          <a:noFill/>
        </p:spPr>
        <p:txBody>
          <a:bodyPr wrap="square">
            <a:spAutoFit/>
          </a:bodyPr>
          <a:lstStyle/>
          <a:p>
            <a:r>
              <a:rPr lang="es-MX" dirty="0"/>
              <a:t>Google: 'Organizar la información del mundo y hacerla universalmente accesible y útil.'</a:t>
            </a:r>
          </a:p>
          <a:p>
            <a:endParaRPr lang="es-MX" dirty="0"/>
          </a:p>
        </p:txBody>
      </p:sp>
      <p:sp>
        <p:nvSpPr>
          <p:cNvPr id="8" name="Rectángulo 7" descr="Open Folder">
            <a:extLst>
              <a:ext uri="{FF2B5EF4-FFF2-40B4-BE49-F238E27FC236}">
                <a16:creationId xmlns:a16="http://schemas.microsoft.com/office/drawing/2014/main" id="{4D5C8BDD-9EEC-9844-D97A-6A1585795548}"/>
              </a:ext>
            </a:extLst>
          </p:cNvPr>
          <p:cNvSpPr/>
          <p:nvPr/>
        </p:nvSpPr>
        <p:spPr>
          <a:xfrm>
            <a:off x="1325520" y="3099860"/>
            <a:ext cx="630000" cy="630000"/>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11" name="CuadroTexto 10">
            <a:extLst>
              <a:ext uri="{FF2B5EF4-FFF2-40B4-BE49-F238E27FC236}">
                <a16:creationId xmlns:a16="http://schemas.microsoft.com/office/drawing/2014/main" id="{8802DABD-44E2-E22F-E733-91032D667134}"/>
              </a:ext>
            </a:extLst>
          </p:cNvPr>
          <p:cNvSpPr txBox="1"/>
          <p:nvPr/>
        </p:nvSpPr>
        <p:spPr>
          <a:xfrm>
            <a:off x="3397357" y="4500098"/>
            <a:ext cx="2441088" cy="1477328"/>
          </a:xfrm>
          <a:prstGeom prst="rect">
            <a:avLst/>
          </a:prstGeom>
          <a:noFill/>
        </p:spPr>
        <p:txBody>
          <a:bodyPr wrap="square">
            <a:spAutoFit/>
          </a:bodyPr>
          <a:lstStyle/>
          <a:p>
            <a:pPr algn="just"/>
            <a:r>
              <a:rPr lang="es-MX" dirty="0"/>
              <a:t>Microsoft: 'Empoderar a cada persona y organización en el planeta para lograr más.'</a:t>
            </a:r>
          </a:p>
        </p:txBody>
      </p:sp>
      <p:sp>
        <p:nvSpPr>
          <p:cNvPr id="13" name="CuadroTexto 12">
            <a:extLst>
              <a:ext uri="{FF2B5EF4-FFF2-40B4-BE49-F238E27FC236}">
                <a16:creationId xmlns:a16="http://schemas.microsoft.com/office/drawing/2014/main" id="{EBDB3E8A-E2E1-0126-7D84-E090817BD89F}"/>
              </a:ext>
            </a:extLst>
          </p:cNvPr>
          <p:cNvSpPr txBox="1"/>
          <p:nvPr/>
        </p:nvSpPr>
        <p:spPr>
          <a:xfrm>
            <a:off x="6107544" y="4406730"/>
            <a:ext cx="2775491" cy="1569660"/>
          </a:xfrm>
          <a:prstGeom prst="rect">
            <a:avLst/>
          </a:prstGeom>
          <a:noFill/>
        </p:spPr>
        <p:txBody>
          <a:bodyPr wrap="square">
            <a:noAutofit/>
          </a:bodyPr>
          <a:lstStyle/>
          <a:p>
            <a:r>
              <a:rPr lang="es-MX" sz="1600" dirty="0"/>
              <a:t>Ser una empresa agroindustrial líder y altamente rentable en la industria avícola, proporcionando productos de calidad superior y comprometida con la sostenibilidad y la responsabilidad social.</a:t>
            </a:r>
          </a:p>
        </p:txBody>
      </p:sp>
      <p:sp>
        <p:nvSpPr>
          <p:cNvPr id="14" name="Rectángulo: esquinas diagonales redondeadas 13">
            <a:extLst>
              <a:ext uri="{FF2B5EF4-FFF2-40B4-BE49-F238E27FC236}">
                <a16:creationId xmlns:a16="http://schemas.microsoft.com/office/drawing/2014/main" id="{F597BBEB-5003-B2AD-DBF8-C7603738EFA1}"/>
              </a:ext>
            </a:extLst>
          </p:cNvPr>
          <p:cNvSpPr/>
          <p:nvPr/>
        </p:nvSpPr>
        <p:spPr>
          <a:xfrm>
            <a:off x="6972913" y="2788199"/>
            <a:ext cx="1098000" cy="1098000"/>
          </a:xfrm>
          <a:prstGeom prst="round2DiagRect">
            <a:avLst>
              <a:gd name="adj1" fmla="val 29727"/>
              <a:gd name="adj2" fmla="val 0"/>
            </a:avLst>
          </a:prstGeom>
          <a:ln>
            <a:solidFill>
              <a:schemeClr val="tx2"/>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s-MX"/>
          </a:p>
        </p:txBody>
      </p:sp>
      <p:pic>
        <p:nvPicPr>
          <p:cNvPr id="16" name="Gráfico 15" descr="Pollo contorno">
            <a:extLst>
              <a:ext uri="{FF2B5EF4-FFF2-40B4-BE49-F238E27FC236}">
                <a16:creationId xmlns:a16="http://schemas.microsoft.com/office/drawing/2014/main" id="{359C2DA8-157B-3A86-3360-63BCEACEED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64713" y="2926079"/>
            <a:ext cx="914400" cy="914400"/>
          </a:xfrm>
          <a:prstGeom prst="rect">
            <a:avLst/>
          </a:prstGeom>
        </p:spPr>
      </p:pic>
      <p:sp>
        <p:nvSpPr>
          <p:cNvPr id="17" name="Rectángulo 16">
            <a:extLst>
              <a:ext uri="{FF2B5EF4-FFF2-40B4-BE49-F238E27FC236}">
                <a16:creationId xmlns:a16="http://schemas.microsoft.com/office/drawing/2014/main" id="{A2EA81CF-D191-E997-1574-DFFD937E672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18" name="Title 1">
            <a:extLst>
              <a:ext uri="{FF2B5EF4-FFF2-40B4-BE49-F238E27FC236}">
                <a16:creationId xmlns:a16="http://schemas.microsoft.com/office/drawing/2014/main" id="{DB9E316A-1BE8-5051-33C4-61EEADD76E58}"/>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Misión, Visión y Objetivos globales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¿Qué es la Visión?</a:t>
            </a:r>
          </a:p>
        </p:txBody>
      </p:sp>
      <p:sp>
        <p:nvSpPr>
          <p:cNvPr id="3" name="Content Placeholder 2"/>
          <p:cNvSpPr>
            <a:spLocks noGrp="1"/>
          </p:cNvSpPr>
          <p:nvPr>
            <p:ph idx="1"/>
          </p:nvPr>
        </p:nvSpPr>
        <p:spPr>
          <a:xfrm>
            <a:off x="457200" y="1600201"/>
            <a:ext cx="8229600" cy="1225296"/>
          </a:xfrm>
        </p:spPr>
        <p:txBody>
          <a:bodyPr/>
          <a:lstStyle/>
          <a:p>
            <a:r>
              <a:rPr dirty="0"/>
              <a:t>La </a:t>
            </a:r>
            <a:r>
              <a:rPr dirty="0" err="1"/>
              <a:t>visión</a:t>
            </a:r>
            <a:r>
              <a:rPr dirty="0"/>
              <a:t> describe lo que la </a:t>
            </a:r>
            <a:r>
              <a:rPr dirty="0" err="1"/>
              <a:t>organización</a:t>
            </a:r>
            <a:r>
              <a:rPr dirty="0"/>
              <a:t> </a:t>
            </a:r>
            <a:r>
              <a:rPr dirty="0" err="1"/>
              <a:t>aspira</a:t>
            </a:r>
            <a:r>
              <a:rPr dirty="0"/>
              <a:t> a ser </a:t>
            </a:r>
            <a:r>
              <a:rPr dirty="0" err="1"/>
              <a:t>en</a:t>
            </a:r>
            <a:r>
              <a:rPr dirty="0"/>
              <a:t> </a:t>
            </a:r>
            <a:r>
              <a:rPr dirty="0" err="1"/>
              <a:t>el</a:t>
            </a:r>
            <a:r>
              <a:rPr dirty="0"/>
              <a:t> </a:t>
            </a:r>
            <a:r>
              <a:rPr dirty="0" err="1"/>
              <a:t>futuro</a:t>
            </a:r>
            <a:r>
              <a:rPr dirty="0"/>
              <a:t>.</a:t>
            </a:r>
          </a:p>
        </p:txBody>
      </p:sp>
      <p:sp>
        <p:nvSpPr>
          <p:cNvPr id="5" name="Rectángulo 4">
            <a:extLst>
              <a:ext uri="{FF2B5EF4-FFF2-40B4-BE49-F238E27FC236}">
                <a16:creationId xmlns:a16="http://schemas.microsoft.com/office/drawing/2014/main" id="{3D6EA870-1D58-9569-1998-392612509432}"/>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6" name="Title 1">
            <a:extLst>
              <a:ext uri="{FF2B5EF4-FFF2-40B4-BE49-F238E27FC236}">
                <a16:creationId xmlns:a16="http://schemas.microsoft.com/office/drawing/2014/main" id="{04406DA4-C76D-49B1-9EF6-2541CB477324}"/>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Misión, Visión y Objetivos globales</a:t>
            </a:r>
          </a:p>
        </p:txBody>
      </p:sp>
      <p:sp>
        <p:nvSpPr>
          <p:cNvPr id="7" name="Rectángulo: esquinas diagonales redondeadas 6">
            <a:extLst>
              <a:ext uri="{FF2B5EF4-FFF2-40B4-BE49-F238E27FC236}">
                <a16:creationId xmlns:a16="http://schemas.microsoft.com/office/drawing/2014/main" id="{DAFAD4B4-DA26-CE39-D9BE-856ADBC668A9}"/>
              </a:ext>
            </a:extLst>
          </p:cNvPr>
          <p:cNvSpPr/>
          <p:nvPr/>
        </p:nvSpPr>
        <p:spPr>
          <a:xfrm>
            <a:off x="1010521" y="2865860"/>
            <a:ext cx="1098000" cy="1098000"/>
          </a:xfrm>
          <a:prstGeom prst="round2DiagRect">
            <a:avLst>
              <a:gd name="adj1" fmla="val 29727"/>
              <a:gd name="adj2" fmla="val 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8" name="Rectángulo: esquinas diagonales redondeadas 7">
            <a:extLst>
              <a:ext uri="{FF2B5EF4-FFF2-40B4-BE49-F238E27FC236}">
                <a16:creationId xmlns:a16="http://schemas.microsoft.com/office/drawing/2014/main" id="{8A484F70-B760-F23F-CF6A-46A6F4CFD0C9}"/>
              </a:ext>
            </a:extLst>
          </p:cNvPr>
          <p:cNvSpPr/>
          <p:nvPr/>
        </p:nvSpPr>
        <p:spPr>
          <a:xfrm>
            <a:off x="3991717" y="2792758"/>
            <a:ext cx="1098000" cy="1098000"/>
          </a:xfrm>
          <a:prstGeom prst="round2DiagRect">
            <a:avLst>
              <a:gd name="adj1" fmla="val 29727"/>
              <a:gd name="adj2" fmla="val 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9" name="Rectángulo 8" descr="Usuarios">
            <a:extLst>
              <a:ext uri="{FF2B5EF4-FFF2-40B4-BE49-F238E27FC236}">
                <a16:creationId xmlns:a16="http://schemas.microsoft.com/office/drawing/2014/main" id="{F593E417-C7FC-A26C-861B-B35CA03B709F}"/>
              </a:ext>
            </a:extLst>
          </p:cNvPr>
          <p:cNvSpPr/>
          <p:nvPr/>
        </p:nvSpPr>
        <p:spPr>
          <a:xfrm>
            <a:off x="4257000" y="3026758"/>
            <a:ext cx="630000" cy="630000"/>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10" name="Rectángulo 9" descr="Open Folder">
            <a:extLst>
              <a:ext uri="{FF2B5EF4-FFF2-40B4-BE49-F238E27FC236}">
                <a16:creationId xmlns:a16="http://schemas.microsoft.com/office/drawing/2014/main" id="{FAD7B12E-7FBA-0C19-A940-FF3DFC7A4A1A}"/>
              </a:ext>
            </a:extLst>
          </p:cNvPr>
          <p:cNvSpPr/>
          <p:nvPr/>
        </p:nvSpPr>
        <p:spPr>
          <a:xfrm>
            <a:off x="1325520" y="3099860"/>
            <a:ext cx="630000" cy="630000"/>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11" name="Rectángulo: esquinas diagonales redondeadas 10">
            <a:extLst>
              <a:ext uri="{FF2B5EF4-FFF2-40B4-BE49-F238E27FC236}">
                <a16:creationId xmlns:a16="http://schemas.microsoft.com/office/drawing/2014/main" id="{05C2A445-4E03-A827-E812-46AC7E15F192}"/>
              </a:ext>
            </a:extLst>
          </p:cNvPr>
          <p:cNvSpPr/>
          <p:nvPr/>
        </p:nvSpPr>
        <p:spPr>
          <a:xfrm>
            <a:off x="6972913" y="2788199"/>
            <a:ext cx="1098000" cy="1098000"/>
          </a:xfrm>
          <a:prstGeom prst="round2DiagRect">
            <a:avLst>
              <a:gd name="adj1" fmla="val 29727"/>
              <a:gd name="adj2" fmla="val 0"/>
            </a:avLst>
          </a:prstGeom>
          <a:ln>
            <a:solidFill>
              <a:schemeClr val="tx2"/>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s-MX"/>
          </a:p>
        </p:txBody>
      </p:sp>
      <p:pic>
        <p:nvPicPr>
          <p:cNvPr id="12" name="Gráfico 11" descr="Pollo contorno">
            <a:extLst>
              <a:ext uri="{FF2B5EF4-FFF2-40B4-BE49-F238E27FC236}">
                <a16:creationId xmlns:a16="http://schemas.microsoft.com/office/drawing/2014/main" id="{96BDC505-8858-9A5C-5732-3B8D674E14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64713" y="2926079"/>
            <a:ext cx="914400" cy="914400"/>
          </a:xfrm>
          <a:prstGeom prst="rect">
            <a:avLst/>
          </a:prstGeom>
        </p:spPr>
      </p:pic>
      <p:sp>
        <p:nvSpPr>
          <p:cNvPr id="16" name="CuadroTexto 15">
            <a:extLst>
              <a:ext uri="{FF2B5EF4-FFF2-40B4-BE49-F238E27FC236}">
                <a16:creationId xmlns:a16="http://schemas.microsoft.com/office/drawing/2014/main" id="{65452E30-5113-D4C6-68E1-55B0AA975C7D}"/>
              </a:ext>
            </a:extLst>
          </p:cNvPr>
          <p:cNvSpPr txBox="1"/>
          <p:nvPr/>
        </p:nvSpPr>
        <p:spPr>
          <a:xfrm>
            <a:off x="148825" y="4570434"/>
            <a:ext cx="2821392" cy="1815882"/>
          </a:xfrm>
          <a:prstGeom prst="rect">
            <a:avLst/>
          </a:prstGeom>
          <a:noFill/>
        </p:spPr>
        <p:txBody>
          <a:bodyPr wrap="square">
            <a:spAutoFit/>
          </a:bodyPr>
          <a:lstStyle/>
          <a:p>
            <a:pPr algn="just"/>
            <a:r>
              <a:rPr lang="es-MX" sz="1600" dirty="0">
                <a:solidFill>
                  <a:schemeClr val="accent1">
                    <a:lumMod val="50000"/>
                  </a:schemeClr>
                </a:solidFill>
                <a:latin typeface="Roboto" panose="02000000000000000000" pitchFamily="2" charset="0"/>
              </a:rPr>
              <a:t>S</a:t>
            </a:r>
            <a:r>
              <a:rPr lang="es-MX" sz="1600" i="0" dirty="0">
                <a:solidFill>
                  <a:schemeClr val="accent1">
                    <a:lumMod val="50000"/>
                  </a:schemeClr>
                </a:solidFill>
                <a:effectLst/>
                <a:latin typeface="Roboto" panose="02000000000000000000" pitchFamily="2" charset="0"/>
              </a:rPr>
              <a:t>er una empresa que sea un lugar ideal para trabajar y que inspire a las personas a ser lo mejor que puedan ser", reflejando su compromiso con la innovación y la accesibilidad en la tecnología.</a:t>
            </a:r>
            <a:endParaRPr lang="es-MX" sz="1600" dirty="0">
              <a:solidFill>
                <a:schemeClr val="accent1">
                  <a:lumMod val="50000"/>
                </a:schemeClr>
              </a:solidFill>
            </a:endParaRPr>
          </a:p>
        </p:txBody>
      </p:sp>
      <p:sp>
        <p:nvSpPr>
          <p:cNvPr id="18" name="CuadroTexto 17">
            <a:extLst>
              <a:ext uri="{FF2B5EF4-FFF2-40B4-BE49-F238E27FC236}">
                <a16:creationId xmlns:a16="http://schemas.microsoft.com/office/drawing/2014/main" id="{0514DC79-9222-53AD-82E4-9CD955BBC693}"/>
              </a:ext>
            </a:extLst>
          </p:cNvPr>
          <p:cNvSpPr txBox="1"/>
          <p:nvPr/>
        </p:nvSpPr>
        <p:spPr>
          <a:xfrm>
            <a:off x="3147121" y="4592288"/>
            <a:ext cx="3026664" cy="1323439"/>
          </a:xfrm>
          <a:prstGeom prst="rect">
            <a:avLst/>
          </a:prstGeom>
          <a:noFill/>
        </p:spPr>
        <p:txBody>
          <a:bodyPr wrap="square">
            <a:spAutoFit/>
          </a:bodyPr>
          <a:lstStyle/>
          <a:p>
            <a:r>
              <a:rPr lang="es-MX" sz="1600" dirty="0">
                <a:solidFill>
                  <a:srgbClr val="181818"/>
                </a:solidFill>
                <a:latin typeface="Libre Franklin" pitchFamily="2" charset="0"/>
              </a:rPr>
              <a:t>G</a:t>
            </a:r>
            <a:r>
              <a:rPr lang="es-MX" sz="1600" i="0" dirty="0">
                <a:solidFill>
                  <a:srgbClr val="181818"/>
                </a:solidFill>
                <a:effectLst/>
                <a:latin typeface="Libre Franklin" pitchFamily="2" charset="0"/>
              </a:rPr>
              <a:t>enerar un mundo en el que la tecnología sea un motor de mejora constante en la vida de las personas en todas partes</a:t>
            </a:r>
            <a:endParaRPr lang="es-MX" sz="1600" dirty="0"/>
          </a:p>
        </p:txBody>
      </p:sp>
      <p:sp>
        <p:nvSpPr>
          <p:cNvPr id="13" name="CuadroTexto 12">
            <a:extLst>
              <a:ext uri="{FF2B5EF4-FFF2-40B4-BE49-F238E27FC236}">
                <a16:creationId xmlns:a16="http://schemas.microsoft.com/office/drawing/2014/main" id="{C0D21D6B-7AA9-58BC-712A-CDB5511101E6}"/>
              </a:ext>
            </a:extLst>
          </p:cNvPr>
          <p:cNvSpPr txBox="1"/>
          <p:nvPr/>
        </p:nvSpPr>
        <p:spPr>
          <a:xfrm>
            <a:off x="6343650" y="4570434"/>
            <a:ext cx="2654046" cy="2092881"/>
          </a:xfrm>
          <a:prstGeom prst="rect">
            <a:avLst/>
          </a:prstGeom>
          <a:noFill/>
        </p:spPr>
        <p:txBody>
          <a:bodyPr wrap="square" lIns="0" rIns="36000" rtlCol="0">
            <a:spAutoFit/>
          </a:bodyPr>
          <a:lstStyle/>
          <a:p>
            <a:r>
              <a:rPr lang="es-MX" sz="1600" dirty="0">
                <a:solidFill>
                  <a:srgbClr val="181818"/>
                </a:solidFill>
                <a:latin typeface="Libre Franklin" pitchFamily="2" charset="0"/>
              </a:rPr>
              <a:t>Ser la empresa de alimentos </a:t>
            </a:r>
            <a:r>
              <a:rPr lang="es-MX" sz="1600" dirty="0" err="1">
                <a:solidFill>
                  <a:srgbClr val="181818"/>
                </a:solidFill>
                <a:latin typeface="Libre Franklin" pitchFamily="2" charset="0"/>
              </a:rPr>
              <a:t>multiproteína</a:t>
            </a:r>
            <a:r>
              <a:rPr lang="es-MX" sz="1600" dirty="0">
                <a:solidFill>
                  <a:srgbClr val="181818"/>
                </a:solidFill>
                <a:latin typeface="Libre Franklin" pitchFamily="2" charset="0"/>
              </a:rPr>
              <a:t> más importante en México y a nivel internacional, enfocándose en la nutrición de la población y en brindar un servicio superior a sus clientes.</a:t>
            </a:r>
          </a:p>
          <a:p>
            <a:endParaRPr lang="es-MX"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¿Qué son los Objetivos Globales?</a:t>
            </a:r>
          </a:p>
        </p:txBody>
      </p:sp>
      <p:sp>
        <p:nvSpPr>
          <p:cNvPr id="3" name="Content Placeholder 2"/>
          <p:cNvSpPr>
            <a:spLocks noGrp="1"/>
          </p:cNvSpPr>
          <p:nvPr>
            <p:ph idx="1"/>
          </p:nvPr>
        </p:nvSpPr>
        <p:spPr>
          <a:xfrm>
            <a:off x="457200" y="1600201"/>
            <a:ext cx="8229600" cy="3858768"/>
          </a:xfrm>
        </p:spPr>
        <p:txBody>
          <a:bodyPr>
            <a:normAutofit fontScale="92500" lnSpcReduction="10000"/>
          </a:bodyPr>
          <a:lstStyle/>
          <a:p>
            <a:r>
              <a:rPr dirty="0"/>
              <a:t>Son </a:t>
            </a:r>
            <a:r>
              <a:rPr dirty="0" err="1"/>
              <a:t>metas</a:t>
            </a:r>
            <a:r>
              <a:rPr dirty="0"/>
              <a:t> </a:t>
            </a:r>
            <a:r>
              <a:rPr dirty="0" err="1"/>
              <a:t>estratégicas</a:t>
            </a:r>
            <a:r>
              <a:rPr dirty="0"/>
              <a:t> que </a:t>
            </a:r>
            <a:r>
              <a:rPr dirty="0" err="1"/>
              <a:t>guían</a:t>
            </a:r>
            <a:r>
              <a:rPr dirty="0"/>
              <a:t> </a:t>
            </a:r>
            <a:r>
              <a:rPr dirty="0" err="1"/>
              <a:t>el</a:t>
            </a:r>
            <a:r>
              <a:rPr dirty="0"/>
              <a:t> </a:t>
            </a:r>
            <a:r>
              <a:rPr dirty="0" err="1"/>
              <a:t>crecimiento</a:t>
            </a:r>
            <a:r>
              <a:rPr dirty="0"/>
              <a:t> y </a:t>
            </a:r>
            <a:r>
              <a:rPr dirty="0" err="1"/>
              <a:t>desarrollo</a:t>
            </a:r>
            <a:r>
              <a:rPr dirty="0"/>
              <a:t> de la </a:t>
            </a:r>
            <a:r>
              <a:rPr dirty="0" err="1"/>
              <a:t>organización</a:t>
            </a:r>
            <a:r>
              <a:rPr dirty="0"/>
              <a:t>.</a:t>
            </a:r>
          </a:p>
          <a:p>
            <a:endParaRPr dirty="0"/>
          </a:p>
          <a:p>
            <a:r>
              <a:rPr dirty="0" err="1"/>
              <a:t>Ejemplo</a:t>
            </a:r>
            <a:r>
              <a:rPr dirty="0"/>
              <a:t>:</a:t>
            </a:r>
          </a:p>
          <a:p>
            <a:r>
              <a:rPr dirty="0"/>
              <a:t>Apple: </a:t>
            </a:r>
            <a:r>
              <a:rPr dirty="0" err="1"/>
              <a:t>Innovar</a:t>
            </a:r>
            <a:r>
              <a:rPr dirty="0"/>
              <a:t> </a:t>
            </a:r>
            <a:r>
              <a:rPr dirty="0" err="1"/>
              <a:t>continuamente</a:t>
            </a:r>
            <a:r>
              <a:rPr dirty="0"/>
              <a:t> </a:t>
            </a:r>
            <a:r>
              <a:rPr dirty="0" err="1"/>
              <a:t>en</a:t>
            </a:r>
            <a:r>
              <a:rPr dirty="0"/>
              <a:t> </a:t>
            </a:r>
            <a:r>
              <a:rPr dirty="0" err="1"/>
              <a:t>productos</a:t>
            </a:r>
            <a:r>
              <a:rPr dirty="0"/>
              <a:t> y </a:t>
            </a:r>
            <a:r>
              <a:rPr dirty="0" err="1"/>
              <a:t>servicios</a:t>
            </a:r>
            <a:r>
              <a:rPr dirty="0"/>
              <a:t>.</a:t>
            </a:r>
          </a:p>
          <a:p>
            <a:r>
              <a:rPr dirty="0"/>
              <a:t>Microsoft: </a:t>
            </a:r>
            <a:r>
              <a:rPr dirty="0" err="1"/>
              <a:t>Expandir</a:t>
            </a:r>
            <a:r>
              <a:rPr dirty="0"/>
              <a:t> </a:t>
            </a:r>
            <a:r>
              <a:rPr dirty="0" err="1"/>
              <a:t>el</a:t>
            </a:r>
            <a:r>
              <a:rPr dirty="0"/>
              <a:t> </a:t>
            </a:r>
            <a:r>
              <a:rPr dirty="0" err="1"/>
              <a:t>acceso</a:t>
            </a:r>
            <a:r>
              <a:rPr dirty="0"/>
              <a:t> a la </a:t>
            </a:r>
            <a:r>
              <a:rPr dirty="0" err="1"/>
              <a:t>tecnología</a:t>
            </a:r>
            <a:r>
              <a:rPr dirty="0"/>
              <a:t> y la </a:t>
            </a:r>
            <a:r>
              <a:rPr dirty="0" err="1"/>
              <a:t>nube</a:t>
            </a:r>
            <a:r>
              <a:rPr dirty="0"/>
              <a:t>.</a:t>
            </a:r>
          </a:p>
        </p:txBody>
      </p:sp>
      <p:sp>
        <p:nvSpPr>
          <p:cNvPr id="5" name="Rectángulo 4">
            <a:extLst>
              <a:ext uri="{FF2B5EF4-FFF2-40B4-BE49-F238E27FC236}">
                <a16:creationId xmlns:a16="http://schemas.microsoft.com/office/drawing/2014/main" id="{4A96C2C3-F121-FF3D-D5E6-ABAC7164F93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6" name="Title 1">
            <a:extLst>
              <a:ext uri="{FF2B5EF4-FFF2-40B4-BE49-F238E27FC236}">
                <a16:creationId xmlns:a16="http://schemas.microsoft.com/office/drawing/2014/main" id="{800DEE50-E976-004A-3E45-DFD179676ABF}"/>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Misión, Visión y Objetivos globales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05447"/>
            <a:ext cx="8229600" cy="1143000"/>
          </a:xfrm>
        </p:spPr>
        <p:txBody>
          <a:bodyPr>
            <a:normAutofit fontScale="90000"/>
          </a:bodyPr>
          <a:lstStyle/>
          <a:p>
            <a:r>
              <a:rPr dirty="0" err="1"/>
              <a:t>Relación</a:t>
            </a:r>
            <a:r>
              <a:rPr dirty="0"/>
              <a:t> entre Misión, Visión y </a:t>
            </a:r>
            <a:r>
              <a:rPr dirty="0" err="1"/>
              <a:t>Objetivos</a:t>
            </a:r>
            <a:br>
              <a:rPr lang="es-MX" dirty="0"/>
            </a:br>
            <a:endParaRPr dirty="0"/>
          </a:p>
        </p:txBody>
      </p:sp>
      <p:sp>
        <p:nvSpPr>
          <p:cNvPr id="3" name="Content Placeholder 2"/>
          <p:cNvSpPr>
            <a:spLocks noGrp="1"/>
          </p:cNvSpPr>
          <p:nvPr>
            <p:ph idx="1"/>
          </p:nvPr>
        </p:nvSpPr>
        <p:spPr>
          <a:xfrm>
            <a:off x="457200" y="1892808"/>
            <a:ext cx="8229600" cy="4525963"/>
          </a:xfrm>
        </p:spPr>
        <p:txBody>
          <a:bodyPr/>
          <a:lstStyle/>
          <a:p>
            <a:r>
              <a:rPr dirty="0"/>
              <a:t>La </a:t>
            </a:r>
            <a:r>
              <a:rPr dirty="0" err="1"/>
              <a:t>misión</a:t>
            </a:r>
            <a:r>
              <a:rPr dirty="0"/>
              <a:t> </a:t>
            </a:r>
            <a:r>
              <a:rPr dirty="0" err="1"/>
              <a:t>guía</a:t>
            </a:r>
            <a:r>
              <a:rPr dirty="0"/>
              <a:t> las </a:t>
            </a:r>
            <a:r>
              <a:rPr dirty="0" err="1"/>
              <a:t>acciones</a:t>
            </a:r>
            <a:r>
              <a:rPr dirty="0"/>
              <a:t> </a:t>
            </a:r>
            <a:r>
              <a:rPr dirty="0" err="1"/>
              <a:t>diarias</a:t>
            </a:r>
            <a:r>
              <a:rPr dirty="0"/>
              <a:t>.</a:t>
            </a:r>
          </a:p>
          <a:p>
            <a:r>
              <a:rPr dirty="0"/>
              <a:t>La </a:t>
            </a:r>
            <a:r>
              <a:rPr dirty="0" err="1"/>
              <a:t>visión</a:t>
            </a:r>
            <a:r>
              <a:rPr dirty="0"/>
              <a:t> </a:t>
            </a:r>
            <a:r>
              <a:rPr dirty="0" err="1"/>
              <a:t>inspira</a:t>
            </a:r>
            <a:r>
              <a:rPr dirty="0"/>
              <a:t> </a:t>
            </a:r>
            <a:r>
              <a:rPr dirty="0" err="1"/>
              <a:t>el</a:t>
            </a:r>
            <a:r>
              <a:rPr dirty="0"/>
              <a:t> </a:t>
            </a:r>
            <a:r>
              <a:rPr dirty="0" err="1"/>
              <a:t>futuro</a:t>
            </a:r>
            <a:r>
              <a:rPr dirty="0"/>
              <a:t>.</a:t>
            </a:r>
          </a:p>
          <a:p>
            <a:r>
              <a:rPr dirty="0"/>
              <a:t>Los </a:t>
            </a:r>
            <a:r>
              <a:rPr dirty="0" err="1"/>
              <a:t>objetivos</a:t>
            </a:r>
            <a:r>
              <a:rPr dirty="0"/>
              <a:t> </a:t>
            </a:r>
            <a:r>
              <a:rPr dirty="0" err="1"/>
              <a:t>globales</a:t>
            </a:r>
            <a:r>
              <a:rPr dirty="0"/>
              <a:t> </a:t>
            </a:r>
            <a:r>
              <a:rPr dirty="0" err="1"/>
              <a:t>traducen</a:t>
            </a:r>
            <a:r>
              <a:rPr dirty="0"/>
              <a:t> la </a:t>
            </a:r>
            <a:r>
              <a:rPr dirty="0" err="1"/>
              <a:t>misión</a:t>
            </a:r>
            <a:r>
              <a:rPr dirty="0"/>
              <a:t> y </a:t>
            </a:r>
            <a:r>
              <a:rPr dirty="0" err="1"/>
              <a:t>visión</a:t>
            </a:r>
            <a:r>
              <a:rPr dirty="0"/>
              <a:t> </a:t>
            </a:r>
            <a:r>
              <a:rPr dirty="0" err="1"/>
              <a:t>en</a:t>
            </a:r>
            <a:r>
              <a:rPr dirty="0"/>
              <a:t> </a:t>
            </a:r>
            <a:r>
              <a:rPr dirty="0" err="1"/>
              <a:t>metas</a:t>
            </a:r>
            <a:r>
              <a:rPr dirty="0"/>
              <a:t> </a:t>
            </a:r>
            <a:r>
              <a:rPr dirty="0" err="1"/>
              <a:t>concretas</a:t>
            </a:r>
            <a:r>
              <a:rPr dirty="0"/>
              <a:t>.</a:t>
            </a:r>
          </a:p>
          <a:p>
            <a:endParaRPr dirty="0"/>
          </a:p>
          <a:p>
            <a:pPr marL="0" indent="0">
              <a:buNone/>
            </a:pPr>
            <a:r>
              <a:rPr dirty="0"/>
              <a:t>Todos </a:t>
            </a:r>
            <a:r>
              <a:rPr dirty="0" err="1"/>
              <a:t>trabajan</a:t>
            </a:r>
            <a:r>
              <a:rPr dirty="0"/>
              <a:t> </a:t>
            </a:r>
            <a:r>
              <a:rPr dirty="0" err="1"/>
              <a:t>juntos</a:t>
            </a:r>
            <a:r>
              <a:rPr dirty="0"/>
              <a:t> para </a:t>
            </a:r>
            <a:r>
              <a:rPr dirty="0" err="1"/>
              <a:t>definir</a:t>
            </a:r>
            <a:r>
              <a:rPr dirty="0"/>
              <a:t> la </a:t>
            </a:r>
            <a:r>
              <a:rPr dirty="0" err="1"/>
              <a:t>estrategia</a:t>
            </a:r>
            <a:r>
              <a:rPr dirty="0"/>
              <a:t> </a:t>
            </a:r>
            <a:r>
              <a:rPr dirty="0" err="1"/>
              <a:t>organizacional</a:t>
            </a:r>
            <a:r>
              <a:rPr dirty="0"/>
              <a:t>.</a:t>
            </a:r>
          </a:p>
        </p:txBody>
      </p:sp>
      <p:sp>
        <p:nvSpPr>
          <p:cNvPr id="4" name="Rectángulo 3">
            <a:extLst>
              <a:ext uri="{FF2B5EF4-FFF2-40B4-BE49-F238E27FC236}">
                <a16:creationId xmlns:a16="http://schemas.microsoft.com/office/drawing/2014/main" id="{07FDA4AD-CFF4-500D-B9B7-53CBAE89B305}"/>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Title 1">
            <a:extLst>
              <a:ext uri="{FF2B5EF4-FFF2-40B4-BE49-F238E27FC236}">
                <a16:creationId xmlns:a16="http://schemas.microsoft.com/office/drawing/2014/main" id="{69FA03DF-74E2-28DD-7F82-B3F90ABCEA57}"/>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Misión, Visión y Objetivos globales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C626F-A748-87AA-5E66-B968AF82128C}"/>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51297776-B622-6D3E-7079-16A41F383DBD}"/>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solidFill>
                <a:schemeClr val="bg1"/>
              </a:solidFill>
            </a:endParaRPr>
          </a:p>
        </p:txBody>
      </p:sp>
      <p:sp>
        <p:nvSpPr>
          <p:cNvPr id="5" name="Title 1">
            <a:extLst>
              <a:ext uri="{FF2B5EF4-FFF2-40B4-BE49-F238E27FC236}">
                <a16:creationId xmlns:a16="http://schemas.microsoft.com/office/drawing/2014/main" id="{927B5651-D0D9-BE5F-4F6A-2A504AC836D7}"/>
              </a:ext>
            </a:extLst>
          </p:cNvPr>
          <p:cNvSpPr txBox="1">
            <a:spLocks/>
          </p:cNvSpPr>
          <p:nvPr/>
        </p:nvSpPr>
        <p:spPr>
          <a:xfrm>
            <a:off x="4251960" y="228090"/>
            <a:ext cx="4892040" cy="31102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2200" dirty="0">
                <a:solidFill>
                  <a:schemeClr val="bg1"/>
                </a:solidFill>
              </a:rPr>
              <a:t>Misión, Visión y Objetivos globales</a:t>
            </a:r>
          </a:p>
        </p:txBody>
      </p:sp>
      <p:pic>
        <p:nvPicPr>
          <p:cNvPr id="10" name="Picture 2" descr="Thumbnail Image ">
            <a:extLst>
              <a:ext uri="{FF2B5EF4-FFF2-40B4-BE49-F238E27FC236}">
                <a16:creationId xmlns:a16="http://schemas.microsoft.com/office/drawing/2014/main" id="{D6F3E139-1DE5-6E87-C765-4E4BFF2E17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2041" y="2023860"/>
            <a:ext cx="3122694" cy="20817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umbnail Image ">
            <a:extLst>
              <a:ext uri="{FF2B5EF4-FFF2-40B4-BE49-F238E27FC236}">
                <a16:creationId xmlns:a16="http://schemas.microsoft.com/office/drawing/2014/main" id="{DE573DB8-AD04-C147-4E25-58A20D1227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368" y="952430"/>
            <a:ext cx="3593592" cy="23957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umbnail Image ">
            <a:extLst>
              <a:ext uri="{FF2B5EF4-FFF2-40B4-BE49-F238E27FC236}">
                <a16:creationId xmlns:a16="http://schemas.microsoft.com/office/drawing/2014/main" id="{58A7929A-C899-4DBD-7CC4-6905E7FD34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368" y="4590288"/>
            <a:ext cx="2953512" cy="19690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5">
            <a:extLst>
              <a:ext uri="{FF2B5EF4-FFF2-40B4-BE49-F238E27FC236}">
                <a16:creationId xmlns:a16="http://schemas.microsoft.com/office/drawing/2014/main" id="{E8375409-19FA-3391-83B8-6660D2DEF046}"/>
              </a:ext>
            </a:extLst>
          </p:cNvPr>
          <p:cNvSpPr>
            <a:spLocks noChangeArrowheads="1"/>
          </p:cNvSpPr>
          <p:nvPr/>
        </p:nvSpPr>
        <p:spPr bwMode="auto">
          <a:xfrm>
            <a:off x="3803903" y="4711160"/>
            <a:ext cx="5340097"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1800" b="1" i="0" u="none" strike="noStrike" cap="none" normalizeH="0" baseline="0" dirty="0">
                <a:ln>
                  <a:noFill/>
                </a:ln>
                <a:solidFill>
                  <a:schemeClr val="tx1"/>
                </a:solidFill>
                <a:effectLst/>
                <a:latin typeface="Arial" panose="020B0604020202020204" pitchFamily="34" charset="0"/>
              </a:rPr>
              <a:t>S</a:t>
            </a:r>
            <a:r>
              <a:rPr kumimoji="0" lang="es-MX" altLang="es-MX" sz="1800" b="0" i="0" u="none" strike="noStrike" cap="none" normalizeH="0" baseline="0" dirty="0">
                <a:ln>
                  <a:noFill/>
                </a:ln>
                <a:solidFill>
                  <a:schemeClr val="tx1"/>
                </a:solidFill>
                <a:effectLst/>
                <a:latin typeface="Arial" panose="020B0604020202020204" pitchFamily="34" charset="0"/>
              </a:rPr>
              <a:t> – </a:t>
            </a:r>
            <a:r>
              <a:rPr kumimoji="0" lang="es-MX" altLang="es-MX" sz="1800" b="0" i="1" u="none" strike="noStrike" cap="none" normalizeH="0" baseline="0" dirty="0" err="1">
                <a:ln>
                  <a:noFill/>
                </a:ln>
                <a:solidFill>
                  <a:schemeClr val="tx1"/>
                </a:solidFill>
                <a:effectLst/>
                <a:latin typeface="Arial" panose="020B0604020202020204" pitchFamily="34" charset="0"/>
              </a:rPr>
              <a:t>Specific</a:t>
            </a:r>
            <a:r>
              <a:rPr kumimoji="0" lang="es-MX" altLang="es-MX" sz="1800" b="0" i="0" u="none" strike="noStrike" cap="none" normalizeH="0" baseline="0" dirty="0">
                <a:ln>
                  <a:noFill/>
                </a:ln>
                <a:solidFill>
                  <a:schemeClr val="tx1"/>
                </a:solidFill>
                <a:effectLst/>
                <a:latin typeface="Arial" panose="020B0604020202020204" pitchFamily="34" charset="0"/>
              </a:rPr>
              <a:t> (Específico)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1800" b="1" i="0" u="none" strike="noStrike" cap="none" normalizeH="0" baseline="0" dirty="0">
                <a:ln>
                  <a:noFill/>
                </a:ln>
                <a:solidFill>
                  <a:schemeClr val="tx1"/>
                </a:solidFill>
                <a:effectLst/>
                <a:latin typeface="Arial" panose="020B0604020202020204" pitchFamily="34" charset="0"/>
              </a:rPr>
              <a:t>M</a:t>
            </a:r>
            <a:r>
              <a:rPr kumimoji="0" lang="es-MX" altLang="es-MX" sz="1800" b="0" i="0" u="none" strike="noStrike" cap="none" normalizeH="0" baseline="0" dirty="0">
                <a:ln>
                  <a:noFill/>
                </a:ln>
                <a:solidFill>
                  <a:schemeClr val="tx1"/>
                </a:solidFill>
                <a:effectLst/>
                <a:latin typeface="Arial" panose="020B0604020202020204" pitchFamily="34" charset="0"/>
              </a:rPr>
              <a:t> – </a:t>
            </a:r>
            <a:r>
              <a:rPr kumimoji="0" lang="es-MX" altLang="es-MX" sz="1800" b="0" i="1" u="none" strike="noStrike" cap="none" normalizeH="0" baseline="0" dirty="0" err="1">
                <a:ln>
                  <a:noFill/>
                </a:ln>
                <a:solidFill>
                  <a:schemeClr val="tx1"/>
                </a:solidFill>
                <a:effectLst/>
                <a:latin typeface="Arial" panose="020B0604020202020204" pitchFamily="34" charset="0"/>
              </a:rPr>
              <a:t>Measurable</a:t>
            </a:r>
            <a:r>
              <a:rPr kumimoji="0" lang="es-MX" altLang="es-MX" sz="1800" b="0" i="0" u="none" strike="noStrike" cap="none" normalizeH="0" baseline="0" dirty="0">
                <a:ln>
                  <a:noFill/>
                </a:ln>
                <a:solidFill>
                  <a:schemeClr val="tx1"/>
                </a:solidFill>
                <a:effectLst/>
                <a:latin typeface="Arial" panose="020B0604020202020204" pitchFamily="34" charset="0"/>
              </a:rPr>
              <a:t> (Medible)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1800" b="1" i="0" u="none" strike="noStrike" cap="none" normalizeH="0" baseline="0" dirty="0">
                <a:ln>
                  <a:noFill/>
                </a:ln>
                <a:solidFill>
                  <a:schemeClr val="tx1"/>
                </a:solidFill>
                <a:effectLst/>
                <a:latin typeface="Arial" panose="020B0604020202020204" pitchFamily="34" charset="0"/>
              </a:rPr>
              <a:t>A</a:t>
            </a:r>
            <a:r>
              <a:rPr kumimoji="0" lang="es-MX" altLang="es-MX" sz="1800" b="0" i="0" u="none" strike="noStrike" cap="none" normalizeH="0" baseline="0" dirty="0">
                <a:ln>
                  <a:noFill/>
                </a:ln>
                <a:solidFill>
                  <a:schemeClr val="tx1"/>
                </a:solidFill>
                <a:effectLst/>
                <a:latin typeface="Arial" panose="020B0604020202020204" pitchFamily="34" charset="0"/>
              </a:rPr>
              <a:t> – </a:t>
            </a:r>
            <a:r>
              <a:rPr kumimoji="0" lang="es-MX" altLang="es-MX" sz="1800" b="0" i="1" u="none" strike="noStrike" cap="none" normalizeH="0" baseline="0" dirty="0" err="1">
                <a:ln>
                  <a:noFill/>
                </a:ln>
                <a:solidFill>
                  <a:schemeClr val="tx1"/>
                </a:solidFill>
                <a:effectLst/>
                <a:latin typeface="Arial" panose="020B0604020202020204" pitchFamily="34" charset="0"/>
              </a:rPr>
              <a:t>Achievable</a:t>
            </a:r>
            <a:r>
              <a:rPr kumimoji="0" lang="es-MX" altLang="es-MX" sz="1800" b="0" i="0" u="none" strike="noStrike" cap="none" normalizeH="0" baseline="0" dirty="0">
                <a:ln>
                  <a:noFill/>
                </a:ln>
                <a:solidFill>
                  <a:schemeClr val="tx1"/>
                </a:solidFill>
                <a:effectLst/>
                <a:latin typeface="Arial" panose="020B0604020202020204" pitchFamily="34" charset="0"/>
              </a:rPr>
              <a:t> (Alcanzable)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1800" b="1" i="0" u="none" strike="noStrike" cap="none" normalizeH="0" baseline="0" dirty="0">
                <a:ln>
                  <a:noFill/>
                </a:ln>
                <a:solidFill>
                  <a:schemeClr val="tx1"/>
                </a:solidFill>
                <a:effectLst/>
                <a:latin typeface="Arial" panose="020B0604020202020204" pitchFamily="34" charset="0"/>
              </a:rPr>
              <a:t>R</a:t>
            </a:r>
            <a:r>
              <a:rPr kumimoji="0" lang="es-MX" altLang="es-MX" sz="1800" b="0" i="0" u="none" strike="noStrike" cap="none" normalizeH="0" baseline="0" dirty="0">
                <a:ln>
                  <a:noFill/>
                </a:ln>
                <a:solidFill>
                  <a:schemeClr val="tx1"/>
                </a:solidFill>
                <a:effectLst/>
                <a:latin typeface="Arial" panose="020B0604020202020204" pitchFamily="34" charset="0"/>
              </a:rPr>
              <a:t> – </a:t>
            </a:r>
            <a:r>
              <a:rPr kumimoji="0" lang="es-MX" altLang="es-MX" sz="1800" b="0" i="1" u="none" strike="noStrike" cap="none" normalizeH="0" baseline="0" dirty="0" err="1">
                <a:ln>
                  <a:noFill/>
                </a:ln>
                <a:solidFill>
                  <a:schemeClr val="tx1"/>
                </a:solidFill>
                <a:effectLst/>
                <a:latin typeface="Arial" panose="020B0604020202020204" pitchFamily="34" charset="0"/>
              </a:rPr>
              <a:t>Relevant</a:t>
            </a:r>
            <a:r>
              <a:rPr kumimoji="0" lang="es-MX" altLang="es-MX" sz="1800" b="0" i="0" u="none" strike="noStrike" cap="none" normalizeH="0" baseline="0" dirty="0">
                <a:ln>
                  <a:noFill/>
                </a:ln>
                <a:solidFill>
                  <a:schemeClr val="tx1"/>
                </a:solidFill>
                <a:effectLst/>
                <a:latin typeface="Arial" panose="020B0604020202020204" pitchFamily="34" charset="0"/>
              </a:rPr>
              <a:t> (Relevante)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1800" b="1" i="0" u="none" strike="noStrike" cap="none" normalizeH="0" baseline="0" dirty="0">
                <a:ln>
                  <a:noFill/>
                </a:ln>
                <a:solidFill>
                  <a:schemeClr val="tx1"/>
                </a:solidFill>
                <a:effectLst/>
                <a:latin typeface="Arial" panose="020B0604020202020204" pitchFamily="34" charset="0"/>
              </a:rPr>
              <a:t>T</a:t>
            </a:r>
            <a:r>
              <a:rPr kumimoji="0" lang="es-MX" altLang="es-MX" sz="1800" b="0" i="0" u="none" strike="noStrike" cap="none" normalizeH="0" baseline="0" dirty="0">
                <a:ln>
                  <a:noFill/>
                </a:ln>
                <a:solidFill>
                  <a:schemeClr val="tx1"/>
                </a:solidFill>
                <a:effectLst/>
                <a:latin typeface="Arial" panose="020B0604020202020204" pitchFamily="34" charset="0"/>
              </a:rPr>
              <a:t> – </a:t>
            </a:r>
            <a:r>
              <a:rPr kumimoji="0" lang="es-MX" altLang="es-MX" sz="1800" b="0" i="1" u="none" strike="noStrike" cap="none" normalizeH="0" baseline="0" dirty="0">
                <a:ln>
                  <a:noFill/>
                </a:ln>
                <a:solidFill>
                  <a:schemeClr val="tx1"/>
                </a:solidFill>
                <a:effectLst/>
                <a:latin typeface="Arial" panose="020B0604020202020204" pitchFamily="34" charset="0"/>
              </a:rPr>
              <a:t>Time-</a:t>
            </a:r>
            <a:r>
              <a:rPr kumimoji="0" lang="es-MX" altLang="es-MX" sz="1800" b="0" i="1" u="none" strike="noStrike" cap="none" normalizeH="0" baseline="0" dirty="0" err="1">
                <a:ln>
                  <a:noFill/>
                </a:ln>
                <a:solidFill>
                  <a:schemeClr val="tx1"/>
                </a:solidFill>
                <a:effectLst/>
                <a:latin typeface="Arial" panose="020B0604020202020204" pitchFamily="34" charset="0"/>
              </a:rPr>
              <a:t>bound</a:t>
            </a:r>
            <a:r>
              <a:rPr kumimoji="0" lang="es-MX" altLang="es-MX" sz="1800" b="0" i="0" u="none" strike="noStrike" cap="none" normalizeH="0" baseline="0" dirty="0">
                <a:ln>
                  <a:noFill/>
                </a:ln>
                <a:solidFill>
                  <a:schemeClr val="tx1"/>
                </a:solidFill>
                <a:effectLst/>
                <a:latin typeface="Arial" panose="020B0604020202020204" pitchFamily="34" charset="0"/>
              </a:rPr>
              <a:t> (Limitado en el tiempo) </a:t>
            </a:r>
          </a:p>
        </p:txBody>
      </p:sp>
    </p:spTree>
    <p:extLst>
      <p:ext uri="{BB962C8B-B14F-4D97-AF65-F5344CB8AC3E}">
        <p14:creationId xmlns:p14="http://schemas.microsoft.com/office/powerpoint/2010/main" val="1891864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97598"/>
            <a:ext cx="8229600" cy="1143000"/>
          </a:xfrm>
        </p:spPr>
        <p:txBody>
          <a:bodyPr>
            <a:normAutofit fontScale="90000"/>
          </a:bodyPr>
          <a:lstStyle/>
          <a:p>
            <a:r>
              <a:rPr dirty="0"/>
              <a:t>¿</a:t>
            </a:r>
            <a:r>
              <a:rPr dirty="0" err="1"/>
              <a:t>Qué</a:t>
            </a:r>
            <a:r>
              <a:rPr dirty="0"/>
              <a:t> son las </a:t>
            </a:r>
            <a:r>
              <a:rPr dirty="0" err="1"/>
              <a:t>Políticas</a:t>
            </a:r>
            <a:r>
              <a:rPr dirty="0"/>
              <a:t> </a:t>
            </a:r>
            <a:r>
              <a:rPr dirty="0" err="1"/>
              <a:t>Organizacionales</a:t>
            </a:r>
            <a:r>
              <a:rPr dirty="0"/>
              <a:t>?</a:t>
            </a:r>
          </a:p>
        </p:txBody>
      </p:sp>
      <p:sp>
        <p:nvSpPr>
          <p:cNvPr id="3" name="Content Placeholder 2"/>
          <p:cNvSpPr>
            <a:spLocks noGrp="1"/>
          </p:cNvSpPr>
          <p:nvPr>
            <p:ph idx="1"/>
          </p:nvPr>
        </p:nvSpPr>
        <p:spPr>
          <a:xfrm>
            <a:off x="347472" y="3232405"/>
            <a:ext cx="8229600" cy="2843784"/>
          </a:xfrm>
        </p:spPr>
        <p:txBody>
          <a:bodyPr/>
          <a:lstStyle/>
          <a:p>
            <a:r>
              <a:rPr dirty="0"/>
              <a:t>Las </a:t>
            </a:r>
            <a:r>
              <a:rPr dirty="0" err="1"/>
              <a:t>políticas</a:t>
            </a:r>
            <a:r>
              <a:rPr dirty="0"/>
              <a:t> </a:t>
            </a:r>
            <a:r>
              <a:rPr dirty="0" err="1"/>
              <a:t>organizacionales</a:t>
            </a:r>
            <a:r>
              <a:rPr dirty="0"/>
              <a:t> son directrices </a:t>
            </a:r>
            <a:r>
              <a:rPr dirty="0" err="1"/>
              <a:t>generales</a:t>
            </a:r>
            <a:r>
              <a:rPr dirty="0"/>
              <a:t> que </a:t>
            </a:r>
            <a:r>
              <a:rPr dirty="0" err="1"/>
              <a:t>orientan</a:t>
            </a:r>
            <a:r>
              <a:rPr dirty="0"/>
              <a:t> la </a:t>
            </a:r>
            <a:r>
              <a:rPr dirty="0" err="1"/>
              <a:t>toma</a:t>
            </a:r>
            <a:r>
              <a:rPr dirty="0"/>
              <a:t> de </a:t>
            </a:r>
            <a:r>
              <a:rPr dirty="0" err="1"/>
              <a:t>decisiones</a:t>
            </a:r>
            <a:r>
              <a:rPr dirty="0"/>
              <a:t> y </a:t>
            </a:r>
            <a:r>
              <a:rPr dirty="0" err="1"/>
              <a:t>el</a:t>
            </a:r>
            <a:r>
              <a:rPr dirty="0"/>
              <a:t> </a:t>
            </a:r>
            <a:r>
              <a:rPr dirty="0" err="1"/>
              <a:t>comportamiento</a:t>
            </a:r>
            <a:r>
              <a:rPr dirty="0"/>
              <a:t> </a:t>
            </a:r>
            <a:r>
              <a:rPr dirty="0" err="1"/>
              <a:t>dentro</a:t>
            </a:r>
            <a:r>
              <a:rPr dirty="0"/>
              <a:t> de </a:t>
            </a:r>
            <a:r>
              <a:rPr dirty="0" err="1"/>
              <a:t>una</a:t>
            </a:r>
            <a:r>
              <a:rPr dirty="0"/>
              <a:t> </a:t>
            </a:r>
            <a:r>
              <a:rPr dirty="0" err="1"/>
              <a:t>organización</a:t>
            </a:r>
            <a:r>
              <a:rPr dirty="0"/>
              <a:t>. </a:t>
            </a:r>
            <a:r>
              <a:rPr dirty="0" err="1"/>
              <a:t>Establecen</a:t>
            </a:r>
            <a:r>
              <a:rPr dirty="0"/>
              <a:t> </a:t>
            </a:r>
            <a:r>
              <a:rPr dirty="0" err="1"/>
              <a:t>el</a:t>
            </a:r>
            <a:r>
              <a:rPr dirty="0"/>
              <a:t> </a:t>
            </a:r>
            <a:r>
              <a:rPr dirty="0" err="1"/>
              <a:t>marco</a:t>
            </a:r>
            <a:r>
              <a:rPr dirty="0"/>
              <a:t> </a:t>
            </a:r>
            <a:r>
              <a:rPr dirty="0" err="1"/>
              <a:t>normativo</a:t>
            </a:r>
            <a:r>
              <a:rPr dirty="0"/>
              <a:t> para </a:t>
            </a:r>
            <a:r>
              <a:rPr dirty="0" err="1"/>
              <a:t>alcanzar</a:t>
            </a:r>
            <a:r>
              <a:rPr dirty="0"/>
              <a:t> </a:t>
            </a:r>
            <a:r>
              <a:rPr dirty="0" err="1"/>
              <a:t>los</a:t>
            </a:r>
            <a:r>
              <a:rPr dirty="0"/>
              <a:t> </a:t>
            </a:r>
            <a:r>
              <a:rPr dirty="0" err="1"/>
              <a:t>objetivos</a:t>
            </a:r>
            <a:r>
              <a:rPr dirty="0"/>
              <a:t> </a:t>
            </a:r>
            <a:r>
              <a:rPr dirty="0" err="1"/>
              <a:t>institucionales</a:t>
            </a:r>
            <a:r>
              <a:rPr dirty="0"/>
              <a:t>.</a:t>
            </a:r>
          </a:p>
        </p:txBody>
      </p:sp>
      <p:sp>
        <p:nvSpPr>
          <p:cNvPr id="4" name="Rectángulo 3">
            <a:extLst>
              <a:ext uri="{FF2B5EF4-FFF2-40B4-BE49-F238E27FC236}">
                <a16:creationId xmlns:a16="http://schemas.microsoft.com/office/drawing/2014/main" id="{1C7E7F01-2F41-9C1B-B455-45E995FC1D5D}"/>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Políticas y Procedimientos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33590"/>
            <a:ext cx="8229600" cy="1143000"/>
          </a:xfrm>
        </p:spPr>
        <p:txBody>
          <a:bodyPr>
            <a:normAutofit fontScale="90000"/>
          </a:bodyPr>
          <a:lstStyle/>
          <a:p>
            <a:r>
              <a:rPr dirty="0"/>
              <a:t>¿</a:t>
            </a:r>
            <a:r>
              <a:rPr dirty="0" err="1"/>
              <a:t>Qué</a:t>
            </a:r>
            <a:r>
              <a:rPr dirty="0"/>
              <a:t> son </a:t>
            </a:r>
            <a:r>
              <a:rPr dirty="0" err="1"/>
              <a:t>los</a:t>
            </a:r>
            <a:r>
              <a:rPr dirty="0"/>
              <a:t> </a:t>
            </a:r>
            <a:r>
              <a:rPr dirty="0" err="1"/>
              <a:t>Procedimientos</a:t>
            </a:r>
            <a:r>
              <a:rPr dirty="0"/>
              <a:t> </a:t>
            </a:r>
            <a:r>
              <a:rPr dirty="0" err="1"/>
              <a:t>Organizacionales</a:t>
            </a:r>
            <a:r>
              <a:rPr dirty="0"/>
              <a:t>?</a:t>
            </a:r>
          </a:p>
        </p:txBody>
      </p:sp>
      <p:sp>
        <p:nvSpPr>
          <p:cNvPr id="3" name="Content Placeholder 2"/>
          <p:cNvSpPr>
            <a:spLocks noGrp="1"/>
          </p:cNvSpPr>
          <p:nvPr>
            <p:ph idx="1"/>
          </p:nvPr>
        </p:nvSpPr>
        <p:spPr>
          <a:xfrm>
            <a:off x="457200" y="3382963"/>
            <a:ext cx="8229600" cy="3218688"/>
          </a:xfrm>
        </p:spPr>
        <p:txBody>
          <a:bodyPr/>
          <a:lstStyle/>
          <a:p>
            <a:r>
              <a:rPr dirty="0"/>
              <a:t>Los </a:t>
            </a:r>
            <a:r>
              <a:rPr dirty="0" err="1"/>
              <a:t>procedimientos</a:t>
            </a:r>
            <a:r>
              <a:rPr dirty="0"/>
              <a:t> </a:t>
            </a:r>
            <a:r>
              <a:rPr dirty="0" err="1"/>
              <a:t>organizacionales</a:t>
            </a:r>
            <a:r>
              <a:rPr dirty="0"/>
              <a:t> son </a:t>
            </a:r>
            <a:r>
              <a:rPr dirty="0" err="1"/>
              <a:t>instrucciones</a:t>
            </a:r>
            <a:r>
              <a:rPr dirty="0"/>
              <a:t> </a:t>
            </a:r>
            <a:r>
              <a:rPr dirty="0" err="1"/>
              <a:t>detalladas</a:t>
            </a:r>
            <a:r>
              <a:rPr dirty="0"/>
              <a:t> que </a:t>
            </a:r>
            <a:r>
              <a:rPr dirty="0" err="1"/>
              <a:t>describen</a:t>
            </a:r>
            <a:r>
              <a:rPr dirty="0"/>
              <a:t> </a:t>
            </a:r>
            <a:r>
              <a:rPr dirty="0" err="1"/>
              <a:t>cómo</a:t>
            </a:r>
            <a:r>
              <a:rPr dirty="0"/>
              <a:t> </a:t>
            </a:r>
            <a:r>
              <a:rPr dirty="0" err="1"/>
              <a:t>llevar</a:t>
            </a:r>
            <a:r>
              <a:rPr dirty="0"/>
              <a:t> a </a:t>
            </a:r>
            <a:r>
              <a:rPr dirty="0" err="1"/>
              <a:t>cabo</a:t>
            </a:r>
            <a:r>
              <a:rPr dirty="0"/>
              <a:t> </a:t>
            </a:r>
            <a:r>
              <a:rPr dirty="0" err="1"/>
              <a:t>tareas</a:t>
            </a:r>
            <a:r>
              <a:rPr dirty="0"/>
              <a:t> </a:t>
            </a:r>
            <a:r>
              <a:rPr dirty="0" err="1"/>
              <a:t>específicas</a:t>
            </a:r>
            <a:r>
              <a:rPr dirty="0"/>
              <a:t> </a:t>
            </a:r>
            <a:r>
              <a:rPr dirty="0" err="1"/>
              <a:t>dentro</a:t>
            </a:r>
            <a:r>
              <a:rPr dirty="0"/>
              <a:t> de la </a:t>
            </a:r>
            <a:r>
              <a:rPr dirty="0" err="1"/>
              <a:t>organización</a:t>
            </a:r>
            <a:r>
              <a:rPr dirty="0"/>
              <a:t>. </a:t>
            </a:r>
            <a:r>
              <a:rPr dirty="0" err="1"/>
              <a:t>Aseguran</a:t>
            </a:r>
            <a:r>
              <a:rPr dirty="0"/>
              <a:t> la </a:t>
            </a:r>
            <a:r>
              <a:rPr dirty="0" err="1"/>
              <a:t>consistencia</a:t>
            </a:r>
            <a:r>
              <a:rPr dirty="0"/>
              <a:t> y </a:t>
            </a:r>
            <a:r>
              <a:rPr dirty="0" err="1"/>
              <a:t>eficiencia</a:t>
            </a:r>
            <a:r>
              <a:rPr dirty="0"/>
              <a:t> </a:t>
            </a:r>
            <a:r>
              <a:rPr dirty="0" err="1"/>
              <a:t>en</a:t>
            </a:r>
            <a:r>
              <a:rPr dirty="0"/>
              <a:t> la </a:t>
            </a:r>
            <a:r>
              <a:rPr dirty="0" err="1"/>
              <a:t>ejecución</a:t>
            </a:r>
            <a:r>
              <a:rPr dirty="0"/>
              <a:t> de </a:t>
            </a:r>
            <a:r>
              <a:rPr dirty="0" err="1"/>
              <a:t>procesos</a:t>
            </a:r>
            <a:r>
              <a:rPr dirty="0"/>
              <a:t>.</a:t>
            </a:r>
          </a:p>
        </p:txBody>
      </p:sp>
      <p:sp>
        <p:nvSpPr>
          <p:cNvPr id="4" name="Rectángulo 3">
            <a:extLst>
              <a:ext uri="{FF2B5EF4-FFF2-40B4-BE49-F238E27FC236}">
                <a16:creationId xmlns:a16="http://schemas.microsoft.com/office/drawing/2014/main" id="{A56EBD93-0EA4-7AEC-E2EC-A209DF9D2DE8}"/>
              </a:ext>
            </a:extLst>
          </p:cNvPr>
          <p:cNvSpPr/>
          <p:nvPr/>
        </p:nvSpPr>
        <p:spPr>
          <a:xfrm>
            <a:off x="146304" y="54478"/>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Políticas y Procedimientos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138"/>
            <a:ext cx="8229600" cy="1143000"/>
          </a:xfrm>
        </p:spPr>
        <p:txBody>
          <a:bodyPr>
            <a:normAutofit fontScale="90000"/>
          </a:bodyPr>
          <a:lstStyle/>
          <a:p>
            <a:r>
              <a:rPr dirty="0" err="1"/>
              <a:t>Importancia</a:t>
            </a:r>
            <a:r>
              <a:rPr dirty="0"/>
              <a:t> de las </a:t>
            </a:r>
            <a:r>
              <a:rPr dirty="0" err="1"/>
              <a:t>Políticas</a:t>
            </a:r>
            <a:r>
              <a:rPr dirty="0"/>
              <a:t> y </a:t>
            </a:r>
            <a:r>
              <a:rPr dirty="0" err="1"/>
              <a:t>Procedimientos</a:t>
            </a:r>
            <a:endParaRPr dirty="0"/>
          </a:p>
        </p:txBody>
      </p:sp>
      <p:sp>
        <p:nvSpPr>
          <p:cNvPr id="3" name="Content Placeholder 2"/>
          <p:cNvSpPr>
            <a:spLocks noGrp="1"/>
          </p:cNvSpPr>
          <p:nvPr>
            <p:ph idx="1"/>
          </p:nvPr>
        </p:nvSpPr>
        <p:spPr>
          <a:xfrm>
            <a:off x="457200" y="2578609"/>
            <a:ext cx="8229600" cy="2670048"/>
          </a:xfrm>
        </p:spPr>
        <p:txBody>
          <a:bodyPr/>
          <a:lstStyle/>
          <a:p>
            <a:r>
              <a:rPr dirty="0" err="1"/>
              <a:t>Promueven</a:t>
            </a:r>
            <a:r>
              <a:rPr dirty="0"/>
              <a:t> la </a:t>
            </a:r>
            <a:r>
              <a:rPr dirty="0" err="1"/>
              <a:t>transparencia</a:t>
            </a:r>
            <a:r>
              <a:rPr dirty="0"/>
              <a:t> y la </a:t>
            </a:r>
            <a:r>
              <a:rPr dirty="0" err="1"/>
              <a:t>equidad</a:t>
            </a:r>
            <a:r>
              <a:rPr dirty="0"/>
              <a:t>.</a:t>
            </a:r>
          </a:p>
          <a:p>
            <a:r>
              <a:rPr dirty="0" err="1"/>
              <a:t>Facilitan</a:t>
            </a:r>
            <a:r>
              <a:rPr dirty="0"/>
              <a:t> la </a:t>
            </a:r>
            <a:r>
              <a:rPr dirty="0" err="1"/>
              <a:t>toma</a:t>
            </a:r>
            <a:r>
              <a:rPr dirty="0"/>
              <a:t> de </a:t>
            </a:r>
            <a:r>
              <a:rPr dirty="0" err="1"/>
              <a:t>decisiones</a:t>
            </a:r>
            <a:r>
              <a:rPr dirty="0"/>
              <a:t>.</a:t>
            </a:r>
          </a:p>
          <a:p>
            <a:r>
              <a:rPr dirty="0" err="1"/>
              <a:t>Mejoran</a:t>
            </a:r>
            <a:r>
              <a:rPr dirty="0"/>
              <a:t> la </a:t>
            </a:r>
            <a:r>
              <a:rPr dirty="0" err="1"/>
              <a:t>eficiencia</a:t>
            </a:r>
            <a:r>
              <a:rPr dirty="0"/>
              <a:t> </a:t>
            </a:r>
            <a:r>
              <a:rPr dirty="0" err="1"/>
              <a:t>operativa</a:t>
            </a:r>
            <a:r>
              <a:rPr dirty="0"/>
              <a:t>.</a:t>
            </a:r>
          </a:p>
          <a:p>
            <a:r>
              <a:rPr dirty="0" err="1"/>
              <a:t>Aseguran</a:t>
            </a:r>
            <a:r>
              <a:rPr dirty="0"/>
              <a:t> </a:t>
            </a:r>
            <a:r>
              <a:rPr dirty="0" err="1"/>
              <a:t>el</a:t>
            </a:r>
            <a:r>
              <a:rPr dirty="0"/>
              <a:t> </a:t>
            </a:r>
            <a:r>
              <a:rPr dirty="0" err="1"/>
              <a:t>cumplimiento</a:t>
            </a:r>
            <a:r>
              <a:rPr dirty="0"/>
              <a:t> </a:t>
            </a:r>
            <a:r>
              <a:rPr dirty="0" err="1"/>
              <a:t>normativo</a:t>
            </a:r>
            <a:r>
              <a:rPr dirty="0"/>
              <a:t>.</a:t>
            </a:r>
          </a:p>
        </p:txBody>
      </p:sp>
      <p:sp>
        <p:nvSpPr>
          <p:cNvPr id="4" name="Rectángulo 3">
            <a:extLst>
              <a:ext uri="{FF2B5EF4-FFF2-40B4-BE49-F238E27FC236}">
                <a16:creationId xmlns:a16="http://schemas.microsoft.com/office/drawing/2014/main" id="{31EA1D98-C2B6-D620-328F-0669854375D2}"/>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Políticas y Procedimientos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Metodología para Elaborar Políticas</a:t>
            </a:r>
          </a:p>
        </p:txBody>
      </p:sp>
      <p:sp>
        <p:nvSpPr>
          <p:cNvPr id="4" name="Rectángulo 3">
            <a:extLst>
              <a:ext uri="{FF2B5EF4-FFF2-40B4-BE49-F238E27FC236}">
                <a16:creationId xmlns:a16="http://schemas.microsoft.com/office/drawing/2014/main" id="{98AB7B60-30B1-CAF5-53D3-6031E966CDB7}"/>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Políticas y Procedimientos</a:t>
            </a:r>
          </a:p>
        </p:txBody>
      </p:sp>
      <p:sp>
        <p:nvSpPr>
          <p:cNvPr id="5" name="Content Placeholder 2">
            <a:extLst>
              <a:ext uri="{FF2B5EF4-FFF2-40B4-BE49-F238E27FC236}">
                <a16:creationId xmlns:a16="http://schemas.microsoft.com/office/drawing/2014/main" id="{A5250A74-E01D-90B1-AF5A-D291E30696A2}"/>
              </a:ext>
            </a:extLst>
          </p:cNvPr>
          <p:cNvSpPr txBox="1">
            <a:spLocks/>
          </p:cNvSpPr>
          <p:nvPr/>
        </p:nvSpPr>
        <p:spPr>
          <a:xfrm>
            <a:off x="457200" y="1435926"/>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endParaRPr lang="es-MX" sz="1600" dirty="0"/>
          </a:p>
          <a:p>
            <a:pPr algn="just">
              <a:buFont typeface="+mj-lt"/>
              <a:buAutoNum type="arabicPeriod"/>
              <a:defRPr sz="1400">
                <a:solidFill>
                  <a:srgbClr val="000000"/>
                </a:solidFill>
                <a:latin typeface="Calibri"/>
              </a:defRPr>
            </a:pPr>
            <a:r>
              <a:rPr lang="es-MX" sz="1600" dirty="0">
                <a:solidFill>
                  <a:srgbClr val="000000"/>
                </a:solidFill>
                <a:latin typeface="Calibri"/>
              </a:rPr>
              <a:t>Identificación de la Necesidad: Determinar el área o proceso que requiere una política o procedimiento.</a:t>
            </a:r>
          </a:p>
          <a:p>
            <a:pPr algn="just">
              <a:buFont typeface="+mj-lt"/>
              <a:buAutoNum type="arabicPeriod"/>
              <a:defRPr sz="1400">
                <a:solidFill>
                  <a:srgbClr val="000000"/>
                </a:solidFill>
                <a:latin typeface="Calibri"/>
              </a:defRPr>
            </a:pPr>
            <a:r>
              <a:rPr lang="es-MX" sz="1600" dirty="0">
                <a:solidFill>
                  <a:srgbClr val="000000"/>
                </a:solidFill>
                <a:latin typeface="Calibri"/>
              </a:rPr>
              <a:t>Definición del Propósito: Establecer claramente el objetivo que se busca alcanzar.</a:t>
            </a:r>
          </a:p>
          <a:p>
            <a:pPr algn="just">
              <a:buFont typeface="+mj-lt"/>
              <a:buAutoNum type="arabicPeriod"/>
              <a:defRPr sz="1400">
                <a:solidFill>
                  <a:srgbClr val="000000"/>
                </a:solidFill>
                <a:latin typeface="Calibri"/>
              </a:defRPr>
            </a:pPr>
            <a:r>
              <a:rPr lang="es-MX" sz="1600" dirty="0">
                <a:solidFill>
                  <a:srgbClr val="000000"/>
                </a:solidFill>
                <a:latin typeface="Calibri"/>
              </a:rPr>
              <a:t>Recolección de Información: Consultar normativas internas, regulaciones externas y mejores prácticas.</a:t>
            </a:r>
          </a:p>
          <a:p>
            <a:pPr algn="just">
              <a:buFont typeface="+mj-lt"/>
              <a:buAutoNum type="arabicPeriod"/>
              <a:defRPr sz="1400">
                <a:solidFill>
                  <a:srgbClr val="000000"/>
                </a:solidFill>
                <a:latin typeface="Calibri"/>
              </a:defRPr>
            </a:pPr>
            <a:r>
              <a:rPr lang="es-MX" sz="1600" dirty="0">
                <a:solidFill>
                  <a:srgbClr val="000000"/>
                </a:solidFill>
                <a:latin typeface="Calibri"/>
              </a:rPr>
              <a:t>Redacción Inicial: Utilizar lenguaje claro, preciso y accesible. Incluir definiciones clave y alcance.</a:t>
            </a:r>
          </a:p>
          <a:p>
            <a:pPr algn="just">
              <a:buFont typeface="+mj-lt"/>
              <a:buAutoNum type="arabicPeriod"/>
              <a:defRPr sz="1400">
                <a:solidFill>
                  <a:srgbClr val="000000"/>
                </a:solidFill>
                <a:latin typeface="Calibri"/>
              </a:defRPr>
            </a:pPr>
            <a:r>
              <a:rPr lang="es-MX" sz="1600" dirty="0">
                <a:solidFill>
                  <a:srgbClr val="000000"/>
                </a:solidFill>
                <a:latin typeface="Calibri"/>
              </a:rPr>
              <a:t>Validación Técnica: Revisar con expertos del área para asegurar viabilidad y cumplimiento.</a:t>
            </a:r>
          </a:p>
          <a:p>
            <a:pPr algn="just">
              <a:buFont typeface="+mj-lt"/>
              <a:buAutoNum type="arabicPeriod"/>
              <a:defRPr sz="1400">
                <a:solidFill>
                  <a:srgbClr val="000000"/>
                </a:solidFill>
                <a:latin typeface="Calibri"/>
              </a:defRPr>
            </a:pPr>
            <a:r>
              <a:rPr lang="es-MX" sz="1600" dirty="0">
                <a:solidFill>
                  <a:srgbClr val="000000"/>
                </a:solidFill>
                <a:latin typeface="Calibri"/>
              </a:rPr>
              <a:t>Revisión Legal: Verificar que el contenido cumpla con leyes y regulaciones aplicables.</a:t>
            </a:r>
          </a:p>
          <a:p>
            <a:pPr algn="just">
              <a:buFont typeface="+mj-lt"/>
              <a:buAutoNum type="arabicPeriod"/>
              <a:defRPr sz="1400">
                <a:solidFill>
                  <a:srgbClr val="000000"/>
                </a:solidFill>
                <a:latin typeface="Calibri"/>
              </a:defRPr>
            </a:pPr>
            <a:r>
              <a:rPr lang="es-MX" sz="1600" dirty="0">
                <a:solidFill>
                  <a:srgbClr val="000000"/>
                </a:solidFill>
                <a:latin typeface="Calibri"/>
              </a:rPr>
              <a:t>Aprobación Formal: Presentar a la alta dirección para su validación oficial.</a:t>
            </a:r>
          </a:p>
          <a:p>
            <a:pPr algn="just">
              <a:buFont typeface="+mj-lt"/>
              <a:buAutoNum type="arabicPeriod"/>
              <a:defRPr sz="1400">
                <a:solidFill>
                  <a:srgbClr val="000000"/>
                </a:solidFill>
                <a:latin typeface="Calibri"/>
              </a:defRPr>
            </a:pPr>
            <a:r>
              <a:rPr lang="es-MX" sz="1600" dirty="0">
                <a:solidFill>
                  <a:srgbClr val="000000"/>
                </a:solidFill>
                <a:latin typeface="Calibri"/>
              </a:rPr>
              <a:t>Comunicación y Capacitación: Difundir el documento y capacitar al personal involucrado.</a:t>
            </a:r>
          </a:p>
          <a:p>
            <a:pPr algn="just">
              <a:buFont typeface="+mj-lt"/>
              <a:buAutoNum type="arabicPeriod"/>
              <a:defRPr sz="1400">
                <a:solidFill>
                  <a:srgbClr val="000000"/>
                </a:solidFill>
                <a:latin typeface="Calibri"/>
              </a:defRPr>
            </a:pPr>
            <a:r>
              <a:rPr lang="es-MX" sz="1600" dirty="0">
                <a:solidFill>
                  <a:srgbClr val="000000"/>
                </a:solidFill>
                <a:latin typeface="Calibri"/>
              </a:rPr>
              <a:t>Implementación: Asegurar que los procedimientos se integren en la operación diaria.</a:t>
            </a:r>
          </a:p>
          <a:p>
            <a:pPr algn="just">
              <a:buFont typeface="+mj-lt"/>
              <a:buAutoNum type="arabicPeriod"/>
              <a:defRPr sz="1400">
                <a:solidFill>
                  <a:srgbClr val="000000"/>
                </a:solidFill>
                <a:latin typeface="Calibri"/>
              </a:defRPr>
            </a:pPr>
            <a:r>
              <a:rPr lang="es-MX" sz="1600" dirty="0">
                <a:solidFill>
                  <a:srgbClr val="000000"/>
                </a:solidFill>
                <a:latin typeface="Calibri"/>
              </a:rPr>
              <a:t>Evaluación y Actualización: Establecer revisiones periódicas para mantener vigencia y efectividad.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975"/>
            <a:ext cx="8229600" cy="1143000"/>
          </a:xfrm>
        </p:spPr>
        <p:txBody>
          <a:bodyPr>
            <a:normAutofit fontScale="90000"/>
          </a:bodyPr>
          <a:lstStyle/>
          <a:p>
            <a:r>
              <a:rPr dirty="0" err="1"/>
              <a:t>Metodología</a:t>
            </a:r>
            <a:r>
              <a:rPr dirty="0"/>
              <a:t> para </a:t>
            </a:r>
            <a:r>
              <a:rPr dirty="0" err="1"/>
              <a:t>Elaborar</a:t>
            </a:r>
            <a:r>
              <a:rPr dirty="0"/>
              <a:t> </a:t>
            </a:r>
            <a:r>
              <a:rPr dirty="0" err="1"/>
              <a:t>Procedimientos</a:t>
            </a:r>
            <a:endParaRPr dirty="0"/>
          </a:p>
        </p:txBody>
      </p:sp>
      <p:sp>
        <p:nvSpPr>
          <p:cNvPr id="3" name="Content Placeholder 2"/>
          <p:cNvSpPr>
            <a:spLocks noGrp="1"/>
          </p:cNvSpPr>
          <p:nvPr>
            <p:ph idx="1"/>
          </p:nvPr>
        </p:nvSpPr>
        <p:spPr>
          <a:xfrm>
            <a:off x="457200" y="2057399"/>
            <a:ext cx="8229600" cy="4525963"/>
          </a:xfrm>
        </p:spPr>
        <p:txBody>
          <a:bodyPr/>
          <a:lstStyle/>
          <a:p>
            <a:pPr marL="0" indent="0">
              <a:buNone/>
            </a:pPr>
            <a:r>
              <a:rPr dirty="0"/>
              <a:t>1. </a:t>
            </a:r>
            <a:r>
              <a:rPr dirty="0" err="1"/>
              <a:t>Análisis</a:t>
            </a:r>
            <a:r>
              <a:rPr dirty="0"/>
              <a:t> del </a:t>
            </a:r>
            <a:r>
              <a:rPr dirty="0" err="1"/>
              <a:t>proceso</a:t>
            </a:r>
            <a:r>
              <a:rPr dirty="0"/>
              <a:t> actual.</a:t>
            </a:r>
          </a:p>
          <a:p>
            <a:pPr marL="0" indent="0">
              <a:buNone/>
            </a:pPr>
            <a:r>
              <a:rPr dirty="0"/>
              <a:t>2. </a:t>
            </a:r>
            <a:r>
              <a:rPr dirty="0" err="1"/>
              <a:t>Identificación</a:t>
            </a:r>
            <a:r>
              <a:rPr dirty="0"/>
              <a:t> de </a:t>
            </a:r>
            <a:r>
              <a:rPr dirty="0" err="1"/>
              <a:t>mejoras</a:t>
            </a:r>
            <a:r>
              <a:rPr dirty="0"/>
              <a:t>.</a:t>
            </a:r>
          </a:p>
          <a:p>
            <a:pPr marL="0" indent="0">
              <a:buNone/>
            </a:pPr>
            <a:r>
              <a:rPr dirty="0"/>
              <a:t>3. </a:t>
            </a:r>
            <a:r>
              <a:rPr dirty="0" err="1"/>
              <a:t>Definición</a:t>
            </a:r>
            <a:r>
              <a:rPr dirty="0"/>
              <a:t> de pasos </a:t>
            </a:r>
            <a:r>
              <a:rPr dirty="0" err="1"/>
              <a:t>detallados</a:t>
            </a:r>
            <a:r>
              <a:rPr dirty="0"/>
              <a:t>.</a:t>
            </a:r>
          </a:p>
          <a:p>
            <a:pPr marL="0" indent="0">
              <a:buNone/>
            </a:pPr>
            <a:r>
              <a:rPr dirty="0"/>
              <a:t>4. </a:t>
            </a:r>
            <a:r>
              <a:rPr dirty="0" err="1"/>
              <a:t>Asignación</a:t>
            </a:r>
            <a:r>
              <a:rPr dirty="0"/>
              <a:t> de </a:t>
            </a:r>
            <a:r>
              <a:rPr dirty="0" err="1"/>
              <a:t>responsabilidades</a:t>
            </a:r>
            <a:r>
              <a:rPr dirty="0"/>
              <a:t>.</a:t>
            </a:r>
          </a:p>
          <a:p>
            <a:pPr marL="0" indent="0">
              <a:buNone/>
            </a:pPr>
            <a:r>
              <a:rPr dirty="0"/>
              <a:t>5. </a:t>
            </a:r>
            <a:r>
              <a:rPr dirty="0" err="1"/>
              <a:t>Documentación</a:t>
            </a:r>
            <a:r>
              <a:rPr dirty="0"/>
              <a:t> del </a:t>
            </a:r>
            <a:r>
              <a:rPr dirty="0" err="1"/>
              <a:t>procedimiento</a:t>
            </a:r>
            <a:r>
              <a:rPr dirty="0"/>
              <a:t>.</a:t>
            </a:r>
          </a:p>
          <a:p>
            <a:pPr marL="0" indent="0">
              <a:buNone/>
            </a:pPr>
            <a:r>
              <a:rPr dirty="0"/>
              <a:t>6. </a:t>
            </a:r>
            <a:r>
              <a:rPr dirty="0" err="1"/>
              <a:t>Validación</a:t>
            </a:r>
            <a:r>
              <a:rPr dirty="0"/>
              <a:t> y </a:t>
            </a:r>
            <a:r>
              <a:rPr dirty="0" err="1"/>
              <a:t>prueba</a:t>
            </a:r>
            <a:r>
              <a:rPr dirty="0"/>
              <a:t>.</a:t>
            </a:r>
          </a:p>
          <a:p>
            <a:pPr marL="0" indent="0">
              <a:buNone/>
            </a:pPr>
            <a:r>
              <a:rPr dirty="0"/>
              <a:t>7. </a:t>
            </a:r>
            <a:r>
              <a:rPr dirty="0" err="1"/>
              <a:t>Capacitación</a:t>
            </a:r>
            <a:r>
              <a:rPr dirty="0"/>
              <a:t> e </a:t>
            </a:r>
            <a:r>
              <a:rPr dirty="0" err="1"/>
              <a:t>implementación</a:t>
            </a:r>
            <a:r>
              <a:rPr dirty="0"/>
              <a:t>.</a:t>
            </a:r>
          </a:p>
        </p:txBody>
      </p:sp>
      <p:sp>
        <p:nvSpPr>
          <p:cNvPr id="4" name="Rectángulo 3">
            <a:extLst>
              <a:ext uri="{FF2B5EF4-FFF2-40B4-BE49-F238E27FC236}">
                <a16:creationId xmlns:a16="http://schemas.microsoft.com/office/drawing/2014/main" id="{216E172C-B89A-2775-69A4-DD799667D5A3}"/>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Políticas y Procedimientos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Buenas Prácticas</a:t>
            </a:r>
          </a:p>
        </p:txBody>
      </p:sp>
      <p:sp>
        <p:nvSpPr>
          <p:cNvPr id="3" name="Content Placeholder 2"/>
          <p:cNvSpPr>
            <a:spLocks noGrp="1"/>
          </p:cNvSpPr>
          <p:nvPr>
            <p:ph idx="1"/>
          </p:nvPr>
        </p:nvSpPr>
        <p:spPr/>
        <p:txBody>
          <a:bodyPr/>
          <a:lstStyle/>
          <a:p>
            <a:r>
              <a:rPr dirty="0"/>
              <a:t>Involucrar a </a:t>
            </a:r>
            <a:r>
              <a:rPr dirty="0" err="1"/>
              <a:t>los</a:t>
            </a:r>
            <a:r>
              <a:rPr dirty="0"/>
              <a:t> </a:t>
            </a:r>
            <a:r>
              <a:rPr dirty="0" err="1"/>
              <a:t>usuarios</a:t>
            </a:r>
            <a:r>
              <a:rPr dirty="0"/>
              <a:t> finales </a:t>
            </a:r>
            <a:r>
              <a:rPr dirty="0" err="1"/>
              <a:t>en</a:t>
            </a:r>
            <a:r>
              <a:rPr dirty="0"/>
              <a:t> </a:t>
            </a:r>
            <a:r>
              <a:rPr dirty="0" err="1"/>
              <a:t>el</a:t>
            </a:r>
            <a:r>
              <a:rPr dirty="0"/>
              <a:t> </a:t>
            </a:r>
            <a:r>
              <a:rPr dirty="0" err="1"/>
              <a:t>desarrollo</a:t>
            </a:r>
            <a:r>
              <a:rPr dirty="0"/>
              <a:t>.</a:t>
            </a:r>
          </a:p>
          <a:p>
            <a:r>
              <a:rPr dirty="0" err="1"/>
              <a:t>Mantener</a:t>
            </a:r>
            <a:r>
              <a:rPr dirty="0"/>
              <a:t> </a:t>
            </a:r>
            <a:r>
              <a:rPr dirty="0" err="1"/>
              <a:t>los</a:t>
            </a:r>
            <a:r>
              <a:rPr dirty="0"/>
              <a:t> </a:t>
            </a:r>
            <a:r>
              <a:rPr dirty="0" err="1"/>
              <a:t>documentos</a:t>
            </a:r>
            <a:r>
              <a:rPr dirty="0"/>
              <a:t> </a:t>
            </a:r>
            <a:r>
              <a:rPr dirty="0" err="1"/>
              <a:t>actualizados</a:t>
            </a:r>
            <a:r>
              <a:rPr dirty="0"/>
              <a:t>.</a:t>
            </a:r>
          </a:p>
          <a:p>
            <a:r>
              <a:rPr dirty="0" err="1"/>
              <a:t>Utilizar</a:t>
            </a:r>
            <a:r>
              <a:rPr dirty="0"/>
              <a:t> </a:t>
            </a:r>
            <a:r>
              <a:rPr dirty="0" err="1"/>
              <a:t>lenguaje</a:t>
            </a:r>
            <a:r>
              <a:rPr dirty="0"/>
              <a:t> claro y </a:t>
            </a:r>
            <a:r>
              <a:rPr dirty="0" err="1"/>
              <a:t>preciso</a:t>
            </a:r>
            <a:r>
              <a:rPr dirty="0"/>
              <a:t>.</a:t>
            </a:r>
          </a:p>
          <a:p>
            <a:r>
              <a:rPr dirty="0" err="1"/>
              <a:t>Establecer</a:t>
            </a:r>
            <a:r>
              <a:rPr dirty="0"/>
              <a:t> </a:t>
            </a:r>
            <a:r>
              <a:rPr dirty="0" err="1"/>
              <a:t>mecanismos</a:t>
            </a:r>
            <a:r>
              <a:rPr dirty="0"/>
              <a:t> de </a:t>
            </a:r>
            <a:r>
              <a:rPr dirty="0" err="1"/>
              <a:t>revisión</a:t>
            </a:r>
            <a:r>
              <a:rPr dirty="0"/>
              <a:t> </a:t>
            </a:r>
            <a:r>
              <a:rPr dirty="0" err="1"/>
              <a:t>periódica</a:t>
            </a:r>
            <a:r>
              <a:rPr dirty="0"/>
              <a:t>.</a:t>
            </a:r>
          </a:p>
        </p:txBody>
      </p:sp>
      <p:sp>
        <p:nvSpPr>
          <p:cNvPr id="4" name="Rectángulo 3">
            <a:extLst>
              <a:ext uri="{FF2B5EF4-FFF2-40B4-BE49-F238E27FC236}">
                <a16:creationId xmlns:a16="http://schemas.microsoft.com/office/drawing/2014/main" id="{BB4B9FC2-3D4C-B771-0471-C563C9E299F5}"/>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Políticas y Procedimientos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657"/>
            <a:ext cx="8229600" cy="1143000"/>
          </a:xfrm>
        </p:spPr>
        <p:txBody>
          <a:bodyPr>
            <a:normAutofit/>
          </a:bodyPr>
          <a:lstStyle/>
          <a:p>
            <a:pPr marL="0" lvl="0" indent="0" algn="ctr"/>
            <a:r>
              <a:rPr lang="en-US" sz="3100" b="1" spc="39" dirty="0">
                <a:latin typeface="Garet Bold"/>
                <a:sym typeface="Garet Bold"/>
              </a:rPr>
              <a:t>CARACTERÍSTICAS DE LA </a:t>
            </a:r>
            <a:r>
              <a:rPr lang="en-US" sz="3100" b="1" spc="39" dirty="0">
                <a:latin typeface="Garet Bold"/>
                <a:ea typeface="Garet Bold"/>
                <a:cs typeface="Garet Bold"/>
                <a:sym typeface="Garet Bold"/>
              </a:rPr>
              <a:t>DEBIDA DILIGENCIA - ELEMENTOS ESENCIALES </a:t>
            </a:r>
            <a:endParaRPr lang="en-US" sz="4400" b="1" spc="39" dirty="0">
              <a:latin typeface="Garet Bold"/>
              <a:ea typeface="Garet Bold"/>
              <a:cs typeface="Garet Bold"/>
              <a:sym typeface="Garet Bold"/>
            </a:endParaRPr>
          </a:p>
        </p:txBody>
      </p:sp>
      <p:sp>
        <p:nvSpPr>
          <p:cNvPr id="3" name="Content Placeholder 2"/>
          <p:cNvSpPr>
            <a:spLocks noGrp="1"/>
          </p:cNvSpPr>
          <p:nvPr>
            <p:ph idx="1"/>
          </p:nvPr>
        </p:nvSpPr>
        <p:spPr/>
        <p:txBody>
          <a:bodyPr>
            <a:normAutofit fontScale="62500" lnSpcReduction="20000"/>
          </a:bodyPr>
          <a:lstStyle/>
          <a:p>
            <a:pPr marL="0" indent="0" algn="just">
              <a:buNone/>
            </a:pPr>
            <a:r>
              <a:rPr lang="es-MX" sz="3200" b="1" u="sng" dirty="0"/>
              <a:t>La debida diligencia es preventiva. </a:t>
            </a:r>
          </a:p>
          <a:p>
            <a:pPr marL="0" indent="0" algn="just">
              <a:buNone/>
            </a:pPr>
            <a:endParaRPr lang="es-MX" sz="3200" b="1" dirty="0">
              <a:highlight>
                <a:srgbClr val="FFFF00"/>
              </a:highlight>
            </a:endParaRPr>
          </a:p>
          <a:p>
            <a:pPr marL="0" indent="0" algn="just">
              <a:buNone/>
            </a:pPr>
            <a:r>
              <a:rPr lang="es-MX" sz="3200" dirty="0"/>
              <a:t>El objetivo de la debida diligencia es evitar causar o contribuir a impactos negativos sobre las personas, el medio ambiente y la sociedad, e intentar evitar los impactos negativos directamente vinculados a las actividades, productos o servicios de las relaciones comerciales. Cuando no se puede evitar la participación en impactos negativos, la debida diligencia debe permitir a las empresas mitigarlos, prevenir su recurrencia y, cuando corresponda, repararlos.</a:t>
            </a:r>
          </a:p>
          <a:p>
            <a:pPr marL="0" indent="0" algn="just">
              <a:buNone/>
            </a:pPr>
            <a:endParaRPr lang="es-MX" sz="3200" dirty="0"/>
          </a:p>
          <a:p>
            <a:pPr marL="0" indent="0" algn="just">
              <a:buNone/>
            </a:pPr>
            <a:r>
              <a:rPr lang="es-MX" sz="3200" dirty="0"/>
              <a:t>Se basa en el compromiso con las partes interesadas que son personas o grupos con intereses que podrían verse afectados por las actividades de una empresa, el compromiso con las partes interesadas y los titulares de derechos afectados o potencialmente afectados será importante cuando la empresa puede causar o contribuir a la ocurrencia de un impacto negativo. </a:t>
            </a:r>
          </a:p>
        </p:txBody>
      </p:sp>
      <p:sp>
        <p:nvSpPr>
          <p:cNvPr id="4" name="Rectángulo 3">
            <a:extLst>
              <a:ext uri="{FF2B5EF4-FFF2-40B4-BE49-F238E27FC236}">
                <a16:creationId xmlns:a16="http://schemas.microsoft.com/office/drawing/2014/main" id="{735B0FC9-22C5-175A-0038-33F04E6592C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Políticas y Procedimientos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Conclusión</a:t>
            </a:r>
          </a:p>
        </p:txBody>
      </p:sp>
      <p:sp>
        <p:nvSpPr>
          <p:cNvPr id="3" name="Content Placeholder 2"/>
          <p:cNvSpPr>
            <a:spLocks noGrp="1"/>
          </p:cNvSpPr>
          <p:nvPr>
            <p:ph idx="1"/>
          </p:nvPr>
        </p:nvSpPr>
        <p:spPr/>
        <p:txBody>
          <a:bodyPr/>
          <a:lstStyle/>
          <a:p>
            <a:r>
              <a:rPr dirty="0"/>
              <a:t>La </a:t>
            </a:r>
            <a:r>
              <a:rPr dirty="0" err="1"/>
              <a:t>implementación</a:t>
            </a:r>
            <a:r>
              <a:rPr dirty="0"/>
              <a:t> </a:t>
            </a:r>
            <a:r>
              <a:rPr dirty="0" err="1"/>
              <a:t>efectiva</a:t>
            </a:r>
            <a:r>
              <a:rPr dirty="0"/>
              <a:t> de </a:t>
            </a:r>
            <a:r>
              <a:rPr dirty="0" err="1"/>
              <a:t>políticas</a:t>
            </a:r>
            <a:r>
              <a:rPr dirty="0"/>
              <a:t> y </a:t>
            </a:r>
            <a:r>
              <a:rPr dirty="0" err="1"/>
              <a:t>procedimientos</a:t>
            </a:r>
            <a:r>
              <a:rPr dirty="0"/>
              <a:t> </a:t>
            </a:r>
            <a:r>
              <a:rPr dirty="0" err="1"/>
              <a:t>organizacionales</a:t>
            </a:r>
            <a:r>
              <a:rPr dirty="0"/>
              <a:t> </a:t>
            </a:r>
            <a:r>
              <a:rPr dirty="0" err="1"/>
              <a:t>fortalece</a:t>
            </a:r>
            <a:r>
              <a:rPr dirty="0"/>
              <a:t> la </a:t>
            </a:r>
            <a:r>
              <a:rPr dirty="0" err="1"/>
              <a:t>gobernanza</a:t>
            </a:r>
            <a:r>
              <a:rPr dirty="0"/>
              <a:t>, </a:t>
            </a:r>
            <a:r>
              <a:rPr dirty="0" err="1"/>
              <a:t>mejora</a:t>
            </a:r>
            <a:r>
              <a:rPr dirty="0"/>
              <a:t> </a:t>
            </a:r>
            <a:r>
              <a:rPr dirty="0" err="1"/>
              <a:t>el</a:t>
            </a:r>
            <a:r>
              <a:rPr dirty="0"/>
              <a:t> </a:t>
            </a:r>
            <a:r>
              <a:rPr dirty="0" err="1"/>
              <a:t>desempeño</a:t>
            </a:r>
            <a:r>
              <a:rPr dirty="0"/>
              <a:t> </a:t>
            </a:r>
            <a:r>
              <a:rPr dirty="0" err="1"/>
              <a:t>institucional</a:t>
            </a:r>
            <a:r>
              <a:rPr dirty="0"/>
              <a:t> y </a:t>
            </a:r>
            <a:r>
              <a:rPr dirty="0" err="1"/>
              <a:t>facilita</a:t>
            </a:r>
            <a:r>
              <a:rPr dirty="0"/>
              <a:t> </a:t>
            </a:r>
            <a:r>
              <a:rPr dirty="0" err="1"/>
              <a:t>el</a:t>
            </a:r>
            <a:r>
              <a:rPr dirty="0"/>
              <a:t> </a:t>
            </a:r>
            <a:r>
              <a:rPr dirty="0" err="1"/>
              <a:t>cumplimiento</a:t>
            </a:r>
            <a:r>
              <a:rPr dirty="0"/>
              <a:t> de </a:t>
            </a:r>
            <a:r>
              <a:rPr dirty="0" err="1"/>
              <a:t>los</a:t>
            </a:r>
            <a:r>
              <a:rPr dirty="0"/>
              <a:t> </a:t>
            </a:r>
            <a:r>
              <a:rPr dirty="0" err="1"/>
              <a:t>objetivos</a:t>
            </a:r>
            <a:r>
              <a:rPr dirty="0"/>
              <a:t> </a:t>
            </a:r>
            <a:r>
              <a:rPr dirty="0" err="1"/>
              <a:t>estratégicos</a:t>
            </a:r>
            <a:r>
              <a:rPr dirty="0"/>
              <a:t>.</a:t>
            </a:r>
          </a:p>
        </p:txBody>
      </p:sp>
      <p:sp>
        <p:nvSpPr>
          <p:cNvPr id="4" name="Rectángulo 3">
            <a:extLst>
              <a:ext uri="{FF2B5EF4-FFF2-40B4-BE49-F238E27FC236}">
                <a16:creationId xmlns:a16="http://schemas.microsoft.com/office/drawing/2014/main" id="{735B0FC9-22C5-175A-0038-33F04E6592C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Políticas y Procedimientos</a:t>
            </a:r>
          </a:p>
        </p:txBody>
      </p:sp>
    </p:spTree>
    <p:extLst>
      <p:ext uri="{BB962C8B-B14F-4D97-AF65-F5344CB8AC3E}">
        <p14:creationId xmlns:p14="http://schemas.microsoft.com/office/powerpoint/2010/main" val="3629541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657"/>
            <a:ext cx="8229600" cy="1143000"/>
          </a:xfrm>
        </p:spPr>
        <p:txBody>
          <a:bodyPr>
            <a:normAutofit/>
          </a:bodyPr>
          <a:lstStyle/>
          <a:p>
            <a:pPr lvl="0" defTabSz="457200">
              <a:lnSpc>
                <a:spcPts val="7573"/>
              </a:lnSpc>
              <a:spcBef>
                <a:spcPct val="20000"/>
              </a:spcBef>
            </a:pPr>
            <a:r>
              <a:rPr lang="en-US" sz="2800" dirty="0">
                <a:sym typeface="Garet Bold"/>
              </a:rPr>
              <a:t>RESPONSABILIDAD DE LAS PERSONAS JURIDICAS</a:t>
            </a:r>
          </a:p>
        </p:txBody>
      </p:sp>
      <p:sp>
        <p:nvSpPr>
          <p:cNvPr id="3" name="Content Placeholder 2"/>
          <p:cNvSpPr>
            <a:spLocks noGrp="1"/>
          </p:cNvSpPr>
          <p:nvPr>
            <p:ph idx="1"/>
          </p:nvPr>
        </p:nvSpPr>
        <p:spPr/>
        <p:txBody>
          <a:bodyPr>
            <a:normAutofit fontScale="62500" lnSpcReduction="20000"/>
          </a:bodyPr>
          <a:lstStyle/>
          <a:p>
            <a:pPr marL="0" indent="0" algn="l">
              <a:buNone/>
            </a:pPr>
            <a:r>
              <a:rPr lang="es-MX" sz="3200" b="1" dirty="0"/>
              <a:t>CODIGO PENAL FEDERAL</a:t>
            </a:r>
          </a:p>
          <a:p>
            <a:pPr algn="l"/>
            <a:endParaRPr lang="es-MX" sz="3200" dirty="0"/>
          </a:p>
          <a:p>
            <a:pPr marL="0" indent="0" algn="just">
              <a:buNone/>
            </a:pPr>
            <a:r>
              <a:rPr lang="es-MX" sz="3200" dirty="0"/>
              <a:t>Artículo 11 Bis.- Para los efectos de lo previsto en el Título X, Capítulo II, del Código Nacional de Procedimientos Penales, a las personas jurídicas podrán imponérseles algunas o varias de las consecuencias jurídicas cuando hayan intervenido en la comisión de los siguientes delitos:</a:t>
            </a:r>
          </a:p>
          <a:p>
            <a:pPr marL="0" indent="0" algn="just">
              <a:buNone/>
            </a:pPr>
            <a:r>
              <a:rPr lang="es-MX" sz="3200" dirty="0"/>
              <a:t>…</a:t>
            </a:r>
          </a:p>
          <a:p>
            <a:pPr marL="0" indent="0" algn="just">
              <a:buNone/>
            </a:pPr>
            <a:r>
              <a:rPr lang="es-MX" sz="3200" dirty="0"/>
              <a:t>En todos los supuestos previstos en el artículo 422 del Código Nacional de Procedimientos Penales, las sanciones </a:t>
            </a:r>
            <a:r>
              <a:rPr lang="es-MX" sz="3200" b="1" dirty="0"/>
              <a:t>podrán atenuarse hasta en una cuarta parte, si con anterioridad al hecho que se les imputa, las personas jurídicas contaban con un órgano de control permanente, encargado de verificar el cumplimiento de las disposiciones legales aplicables para darle seguimiento a las políticas internas de prevención delictiva </a:t>
            </a:r>
            <a:r>
              <a:rPr lang="es-MX" sz="3200" dirty="0"/>
              <a:t>y que hayan realizado antes o después del hecho que se les imputa, la disminución del daño provocado por el hecho típico.</a:t>
            </a:r>
          </a:p>
        </p:txBody>
      </p:sp>
      <p:sp>
        <p:nvSpPr>
          <p:cNvPr id="4" name="Rectángulo 3">
            <a:extLst>
              <a:ext uri="{FF2B5EF4-FFF2-40B4-BE49-F238E27FC236}">
                <a16:creationId xmlns:a16="http://schemas.microsoft.com/office/drawing/2014/main" id="{735B0FC9-22C5-175A-0038-33F04E6592C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RIESGOS</a:t>
            </a:r>
          </a:p>
        </p:txBody>
      </p:sp>
    </p:spTree>
    <p:extLst>
      <p:ext uri="{BB962C8B-B14F-4D97-AF65-F5344CB8AC3E}">
        <p14:creationId xmlns:p14="http://schemas.microsoft.com/office/powerpoint/2010/main" val="1906844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657"/>
            <a:ext cx="8229600" cy="1143000"/>
          </a:xfrm>
        </p:spPr>
        <p:txBody>
          <a:bodyPr>
            <a:normAutofit/>
          </a:bodyPr>
          <a:lstStyle/>
          <a:p>
            <a:pPr marL="0" lvl="0" indent="0" algn="l">
              <a:lnSpc>
                <a:spcPts val="7573"/>
              </a:lnSpc>
            </a:pPr>
            <a:r>
              <a:rPr lang="en-US" sz="2400" b="1" spc="39" dirty="0">
                <a:latin typeface="Garet Bold"/>
                <a:ea typeface="Garet Bold"/>
                <a:cs typeface="Garet Bold"/>
                <a:sym typeface="Garet Bold"/>
              </a:rPr>
              <a:t>CODIGO NACIONAL DE PROCEDIMIENTOS PENALES</a:t>
            </a:r>
          </a:p>
        </p:txBody>
      </p:sp>
      <p:sp>
        <p:nvSpPr>
          <p:cNvPr id="3" name="Content Placeholder 2"/>
          <p:cNvSpPr>
            <a:spLocks noGrp="1"/>
          </p:cNvSpPr>
          <p:nvPr>
            <p:ph idx="1"/>
          </p:nvPr>
        </p:nvSpPr>
        <p:spPr/>
        <p:txBody>
          <a:bodyPr>
            <a:normAutofit/>
          </a:bodyPr>
          <a:lstStyle/>
          <a:p>
            <a:pPr marL="0" indent="0" algn="l">
              <a:buNone/>
            </a:pPr>
            <a:r>
              <a:rPr lang="es-MX" sz="1800" dirty="0"/>
              <a:t>Artículo 422. Consecuencias jurídicas a las personas jurídicas, con personalidad jurídica propia, se les podrá aplicar una o varias de las siguientes sanciones: </a:t>
            </a:r>
          </a:p>
          <a:p>
            <a:pPr marL="0" indent="0" algn="l">
              <a:buNone/>
            </a:pPr>
            <a:endParaRPr lang="es-MX" sz="1800" dirty="0"/>
          </a:p>
          <a:p>
            <a:pPr marL="0" indent="0" algn="l">
              <a:buNone/>
            </a:pPr>
            <a:r>
              <a:rPr lang="es-MX" sz="1800" dirty="0"/>
              <a:t>Sanción pecuniaria o multa; </a:t>
            </a:r>
          </a:p>
          <a:p>
            <a:pPr algn="l"/>
            <a:endParaRPr lang="es-MX" sz="1800" dirty="0"/>
          </a:p>
          <a:p>
            <a:pPr marL="0" indent="0" algn="l">
              <a:buNone/>
            </a:pPr>
            <a:r>
              <a:rPr lang="es-MX" sz="1800" dirty="0"/>
              <a:t>Decomiso de instrumentos, objetos o productos del delito; </a:t>
            </a:r>
          </a:p>
          <a:p>
            <a:pPr algn="l"/>
            <a:endParaRPr lang="es-MX" sz="1800" dirty="0"/>
          </a:p>
          <a:p>
            <a:pPr marL="0" indent="0" algn="l">
              <a:buNone/>
            </a:pPr>
            <a:r>
              <a:rPr lang="es-MX" sz="1800" dirty="0"/>
              <a:t>Publicación de la sentencia; </a:t>
            </a:r>
          </a:p>
          <a:p>
            <a:pPr algn="l"/>
            <a:endParaRPr lang="es-MX" sz="1800" dirty="0"/>
          </a:p>
          <a:p>
            <a:pPr marL="0" indent="0" algn="l">
              <a:buNone/>
            </a:pPr>
            <a:r>
              <a:rPr lang="es-MX" sz="1800" dirty="0"/>
              <a:t>Disolución, o </a:t>
            </a:r>
          </a:p>
          <a:p>
            <a:pPr algn="l"/>
            <a:endParaRPr lang="es-MX" sz="1800" dirty="0"/>
          </a:p>
          <a:p>
            <a:pPr marL="0" indent="0" algn="l">
              <a:buNone/>
            </a:pPr>
            <a:r>
              <a:rPr lang="es-MX" sz="1800" dirty="0"/>
              <a:t>Las demás que expresamente determinen las leyes penales conforme a los principios establecidos en el presente artículo. </a:t>
            </a:r>
          </a:p>
        </p:txBody>
      </p:sp>
      <p:sp>
        <p:nvSpPr>
          <p:cNvPr id="4" name="Rectángulo 3">
            <a:extLst>
              <a:ext uri="{FF2B5EF4-FFF2-40B4-BE49-F238E27FC236}">
                <a16:creationId xmlns:a16="http://schemas.microsoft.com/office/drawing/2014/main" id="{735B0FC9-22C5-175A-0038-33F04E6592C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RIESGOS</a:t>
            </a:r>
          </a:p>
        </p:txBody>
      </p:sp>
    </p:spTree>
    <p:extLst>
      <p:ext uri="{BB962C8B-B14F-4D97-AF65-F5344CB8AC3E}">
        <p14:creationId xmlns:p14="http://schemas.microsoft.com/office/powerpoint/2010/main" val="2083766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657"/>
            <a:ext cx="8229600" cy="1143000"/>
          </a:xfrm>
        </p:spPr>
        <p:txBody>
          <a:bodyPr>
            <a:normAutofit/>
          </a:bodyPr>
          <a:lstStyle/>
          <a:p>
            <a:pPr marL="0" lvl="0" indent="0" algn="l">
              <a:lnSpc>
                <a:spcPts val="7573"/>
              </a:lnSpc>
            </a:pPr>
            <a:r>
              <a:rPr lang="en-US" sz="2400" b="1" spc="39" dirty="0">
                <a:latin typeface="Garet Bold"/>
                <a:ea typeface="Garet Bold"/>
                <a:cs typeface="Garet Bold"/>
                <a:sym typeface="Garet Bold"/>
              </a:rPr>
              <a:t>CODIGO NACIONAL DE PROCEDIMIENTOS PENALES</a:t>
            </a:r>
          </a:p>
        </p:txBody>
      </p:sp>
      <p:sp>
        <p:nvSpPr>
          <p:cNvPr id="3" name="Content Placeholder 2"/>
          <p:cNvSpPr>
            <a:spLocks noGrp="1"/>
          </p:cNvSpPr>
          <p:nvPr>
            <p:ph idx="1"/>
          </p:nvPr>
        </p:nvSpPr>
        <p:spPr/>
        <p:txBody>
          <a:bodyPr>
            <a:normAutofit/>
          </a:bodyPr>
          <a:lstStyle/>
          <a:p>
            <a:pPr marL="0" indent="0" algn="l">
              <a:buNone/>
            </a:pPr>
            <a:r>
              <a:rPr lang="es-MX" sz="1800" dirty="0"/>
              <a:t>Artículo 422. Consecuencias jurídicas a las personas jurídicas, con personalidad jurídica propia, se les podrá aplicar una o varias de las siguientes sanciones: </a:t>
            </a:r>
          </a:p>
          <a:p>
            <a:pPr marL="0" indent="0" algn="l">
              <a:buNone/>
            </a:pPr>
            <a:endParaRPr lang="es-MX" sz="1800" dirty="0"/>
          </a:p>
          <a:p>
            <a:pPr marL="0" indent="0" algn="l">
              <a:buNone/>
            </a:pPr>
            <a:r>
              <a:rPr lang="es-MX" sz="1800" dirty="0"/>
              <a:t>Sanción pecuniaria o multa; </a:t>
            </a:r>
          </a:p>
          <a:p>
            <a:pPr algn="l"/>
            <a:endParaRPr lang="es-MX" sz="1800" dirty="0"/>
          </a:p>
          <a:p>
            <a:pPr marL="0" indent="0" algn="l">
              <a:buNone/>
            </a:pPr>
            <a:r>
              <a:rPr lang="es-MX" sz="1800" dirty="0"/>
              <a:t>Decomiso de instrumentos, objetos o productos del delito; </a:t>
            </a:r>
          </a:p>
          <a:p>
            <a:pPr algn="l"/>
            <a:endParaRPr lang="es-MX" sz="1800" dirty="0"/>
          </a:p>
          <a:p>
            <a:pPr marL="0" indent="0" algn="l">
              <a:buNone/>
            </a:pPr>
            <a:r>
              <a:rPr lang="es-MX" sz="1800" dirty="0"/>
              <a:t>Publicación de la sentencia; </a:t>
            </a:r>
          </a:p>
          <a:p>
            <a:pPr algn="l"/>
            <a:endParaRPr lang="es-MX" sz="1800" dirty="0"/>
          </a:p>
          <a:p>
            <a:pPr marL="0" indent="0" algn="l">
              <a:buNone/>
            </a:pPr>
            <a:r>
              <a:rPr lang="es-MX" sz="1800" dirty="0"/>
              <a:t>Disolución, o </a:t>
            </a:r>
          </a:p>
          <a:p>
            <a:pPr algn="l"/>
            <a:endParaRPr lang="es-MX" sz="1800" dirty="0"/>
          </a:p>
          <a:p>
            <a:pPr marL="0" indent="0" algn="l">
              <a:buNone/>
            </a:pPr>
            <a:r>
              <a:rPr lang="es-MX" sz="1800" dirty="0"/>
              <a:t>Las demás que expresamente determinen las leyes penales conforme a los principios establecidos en el presente artículo. </a:t>
            </a:r>
          </a:p>
        </p:txBody>
      </p:sp>
      <p:sp>
        <p:nvSpPr>
          <p:cNvPr id="4" name="Rectángulo 3">
            <a:extLst>
              <a:ext uri="{FF2B5EF4-FFF2-40B4-BE49-F238E27FC236}">
                <a16:creationId xmlns:a16="http://schemas.microsoft.com/office/drawing/2014/main" id="{735B0FC9-22C5-175A-0038-33F04E6592C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RIESGOS</a:t>
            </a:r>
          </a:p>
        </p:txBody>
      </p:sp>
    </p:spTree>
    <p:extLst>
      <p:ext uri="{BB962C8B-B14F-4D97-AF65-F5344CB8AC3E}">
        <p14:creationId xmlns:p14="http://schemas.microsoft.com/office/powerpoint/2010/main" val="24487158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657"/>
            <a:ext cx="8229600" cy="1143000"/>
          </a:xfrm>
        </p:spPr>
        <p:txBody>
          <a:bodyPr>
            <a:normAutofit/>
          </a:bodyPr>
          <a:lstStyle/>
          <a:p>
            <a:pPr marL="0" lvl="0" indent="0" algn="l">
              <a:lnSpc>
                <a:spcPts val="7573"/>
              </a:lnSpc>
            </a:pPr>
            <a:r>
              <a:rPr lang="en-US" sz="2400" b="1" spc="39" dirty="0">
                <a:latin typeface="Garet Bold"/>
                <a:ea typeface="Garet Bold"/>
                <a:cs typeface="Garet Bold"/>
                <a:sym typeface="Garet Bold"/>
              </a:rPr>
              <a:t>CODIGO NACIONAL DE PROCEDIMIENTOS PENALES</a:t>
            </a:r>
          </a:p>
        </p:txBody>
      </p:sp>
      <p:sp>
        <p:nvSpPr>
          <p:cNvPr id="3" name="Content Placeholder 2"/>
          <p:cNvSpPr>
            <a:spLocks noGrp="1"/>
          </p:cNvSpPr>
          <p:nvPr>
            <p:ph idx="1"/>
          </p:nvPr>
        </p:nvSpPr>
        <p:spPr/>
        <p:txBody>
          <a:bodyPr>
            <a:normAutofit/>
          </a:bodyPr>
          <a:lstStyle/>
          <a:p>
            <a:pPr marL="0" indent="0" algn="just">
              <a:buNone/>
            </a:pPr>
            <a:r>
              <a:rPr lang="es-MX" sz="1800" dirty="0"/>
              <a:t>Para los efectos de la individualización de las sanciones anteriores, el Órgano jurisdiccional deberá tomar en consideración lo establecido en el artículo 410 de este ordenamiento y el grado de culpabilidad correspondiente de conformidad con los aspectos siguientes: </a:t>
            </a:r>
          </a:p>
          <a:p>
            <a:pPr algn="just"/>
            <a:endParaRPr lang="es-MX" sz="1800" dirty="0"/>
          </a:p>
          <a:p>
            <a:pPr marL="0" indent="0" algn="just">
              <a:buNone/>
            </a:pPr>
            <a:r>
              <a:rPr lang="es-MX" sz="1800" dirty="0"/>
              <a:t>-La magnitud de la inobservancia del debido control en su organización y la exigibilidad de conducirse conforme a la norma; </a:t>
            </a:r>
          </a:p>
          <a:p>
            <a:pPr marL="0" indent="0" algn="just">
              <a:buNone/>
            </a:pPr>
            <a:r>
              <a:rPr lang="es-MX" sz="1800" dirty="0"/>
              <a:t>-El monto de dinero involucrado en la comisión del hecho delictivo, en su caso; </a:t>
            </a:r>
          </a:p>
          <a:p>
            <a:pPr marL="0" indent="0" algn="just">
              <a:buNone/>
            </a:pPr>
            <a:r>
              <a:rPr lang="es-MX" sz="1800" dirty="0"/>
              <a:t>-La naturaleza jurídica y el volumen de negocios anual de la persona moral; </a:t>
            </a:r>
          </a:p>
          <a:p>
            <a:pPr marL="0" indent="0" algn="just">
              <a:buNone/>
            </a:pPr>
            <a:r>
              <a:rPr lang="es-MX" sz="1800" dirty="0"/>
              <a:t>-El puesto que ocupaban, en la estructura de la persona jurídica, la persona o las personas físicas involucradas en la comisión del delito; </a:t>
            </a:r>
          </a:p>
          <a:p>
            <a:pPr marL="0" indent="0" algn="just">
              <a:buNone/>
            </a:pPr>
            <a:r>
              <a:rPr lang="es-MX" sz="1800" dirty="0"/>
              <a:t>-El grado de sujeción y cumplimiento de las disposiciones legales y reglamentarias, y </a:t>
            </a:r>
          </a:p>
          <a:p>
            <a:pPr marL="0" indent="0" algn="just">
              <a:buNone/>
            </a:pPr>
            <a:r>
              <a:rPr lang="es-MX" sz="1800" dirty="0"/>
              <a:t>-El interés público de las consecuencias sociales y económicas o, en su caso, los daños que pudiera causar a la sociedad, la imposición de la pena.</a:t>
            </a:r>
          </a:p>
          <a:p>
            <a:pPr algn="just"/>
            <a:endParaRPr lang="es-MX" sz="1800" dirty="0"/>
          </a:p>
        </p:txBody>
      </p:sp>
      <p:sp>
        <p:nvSpPr>
          <p:cNvPr id="4" name="Rectángulo 3">
            <a:extLst>
              <a:ext uri="{FF2B5EF4-FFF2-40B4-BE49-F238E27FC236}">
                <a16:creationId xmlns:a16="http://schemas.microsoft.com/office/drawing/2014/main" id="{735B0FC9-22C5-175A-0038-33F04E6592C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RIESGOS</a:t>
            </a:r>
          </a:p>
        </p:txBody>
      </p:sp>
    </p:spTree>
    <p:extLst>
      <p:ext uri="{BB962C8B-B14F-4D97-AF65-F5344CB8AC3E}">
        <p14:creationId xmlns:p14="http://schemas.microsoft.com/office/powerpoint/2010/main" val="2746205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657"/>
            <a:ext cx="8229600" cy="1143000"/>
          </a:xfrm>
        </p:spPr>
        <p:txBody>
          <a:bodyPr>
            <a:normAutofit/>
          </a:bodyPr>
          <a:lstStyle/>
          <a:p>
            <a:pPr marL="0" lvl="0" indent="0" algn="l">
              <a:lnSpc>
                <a:spcPts val="7573"/>
              </a:lnSpc>
            </a:pPr>
            <a:r>
              <a:rPr lang="en-US" sz="2400" b="1" spc="39" dirty="0">
                <a:latin typeface="Garet Bold"/>
                <a:ea typeface="Garet Bold"/>
                <a:cs typeface="Garet Bold"/>
                <a:sym typeface="Garet Bold"/>
              </a:rPr>
              <a:t>CODIGO PENAL FEDERAL</a:t>
            </a:r>
          </a:p>
        </p:txBody>
      </p:sp>
      <p:sp>
        <p:nvSpPr>
          <p:cNvPr id="3" name="Content Placeholder 2"/>
          <p:cNvSpPr>
            <a:spLocks noGrp="1"/>
          </p:cNvSpPr>
          <p:nvPr>
            <p:ph idx="1"/>
          </p:nvPr>
        </p:nvSpPr>
        <p:spPr/>
        <p:txBody>
          <a:bodyPr>
            <a:normAutofit fontScale="85000" lnSpcReduction="20000"/>
          </a:bodyPr>
          <a:lstStyle/>
          <a:p>
            <a:pPr marL="0" lvl="0" indent="0" algn="just">
              <a:spcBef>
                <a:spcPct val="0"/>
              </a:spcBef>
              <a:buNone/>
            </a:pPr>
            <a:r>
              <a:rPr lang="es-MX" sz="1800" dirty="0"/>
              <a:t>CAPITULO II     Operaciones con recursos de procedencia ilícita</a:t>
            </a:r>
          </a:p>
          <a:p>
            <a:pPr marL="0" lvl="0" indent="0" algn="just">
              <a:spcBef>
                <a:spcPct val="0"/>
              </a:spcBef>
            </a:pPr>
            <a:endParaRPr lang="es-MX" sz="1800" dirty="0">
              <a:solidFill>
                <a:srgbClr val="070605"/>
              </a:solidFill>
              <a:latin typeface="DM Sans"/>
              <a:ea typeface="DM Sans"/>
              <a:cs typeface="DM Sans"/>
              <a:sym typeface="DM Sans"/>
            </a:endParaRPr>
          </a:p>
          <a:p>
            <a:pPr marL="0" lvl="0" indent="0" algn="just">
              <a:spcBef>
                <a:spcPct val="0"/>
              </a:spcBef>
              <a:buNone/>
            </a:pPr>
            <a:r>
              <a:rPr lang="es-MX" sz="1800" dirty="0"/>
              <a:t>Artículo 400 Bis. Se impondrá de cinco a quince años de prisión y de mil a cinco mil días multa al que, por sí o por interpósita persona realice cualquiera de las siguientes </a:t>
            </a:r>
            <a:r>
              <a:rPr lang="es-MX" sz="1800" dirty="0">
                <a:highlight>
                  <a:srgbClr val="FFFF00"/>
                </a:highlight>
              </a:rPr>
              <a:t>conductas:</a:t>
            </a:r>
          </a:p>
          <a:p>
            <a:pPr marL="0" lvl="0" indent="0" algn="just">
              <a:spcBef>
                <a:spcPct val="0"/>
              </a:spcBef>
            </a:pPr>
            <a:endParaRPr lang="es-MX" sz="1800" dirty="0">
              <a:solidFill>
                <a:srgbClr val="070605"/>
              </a:solidFill>
              <a:latin typeface="DM Sans"/>
              <a:ea typeface="DM Sans"/>
              <a:cs typeface="DM Sans"/>
              <a:sym typeface="DM Sans"/>
            </a:endParaRPr>
          </a:p>
          <a:p>
            <a:pPr marL="571500" lvl="0" indent="-571500" algn="just">
              <a:spcBef>
                <a:spcPct val="0"/>
              </a:spcBef>
              <a:buAutoNum type="romanUcPeriod"/>
            </a:pPr>
            <a:r>
              <a:rPr lang="es-MX" sz="1800" dirty="0"/>
              <a:t>Adquiera, enajene, administre, custodie, posea, cambie, convierta, deposite, retire, dé o reciba por cualquier motivo, invierta, traspase, transporte o transfiera, dentro del territorio nacional, de éste hacia el extranjero o a la inversa, recursos, derechos o bienes de cualquier naturaleza, cuando tenga conocimiento de que proceden o representan el producto de una actividad ilícita, o </a:t>
            </a:r>
          </a:p>
          <a:p>
            <a:pPr marL="571500" lvl="0" indent="-571500" algn="just">
              <a:spcBef>
                <a:spcPct val="0"/>
              </a:spcBef>
              <a:buAutoNum type="romanUcPeriod"/>
            </a:pPr>
            <a:r>
              <a:rPr lang="es-MX" sz="1800" dirty="0"/>
              <a:t>Oculte, encubra o pretenda ocultar o encubrir la naturaleza, origen, ubicación, destino, movimiento, propiedad o titularidad de recursos, derechos o bienes, cuando tenga conocimiento de que proceden o representan el producto de una actividad ilícita. Para efectos de este Capítulo, se entenderá que son producto de una actividad ilícita, los recursos, derechos o bienes de cualquier naturaleza, cuando existan indicios fundados o certeza de que provienen directa o indirectamente, o representan las ganancias derivadas de la comisión de algún delito y no pueda acreditarse su legítima procedencia.</a:t>
            </a:r>
          </a:p>
          <a:p>
            <a:pPr marL="0" lvl="0" indent="0" algn="just">
              <a:spcBef>
                <a:spcPct val="0"/>
              </a:spcBef>
              <a:buNone/>
            </a:pPr>
            <a:r>
              <a:rPr lang="es-MX" sz="1800" u="none" strike="noStrike" dirty="0">
                <a:solidFill>
                  <a:srgbClr val="070605"/>
                </a:solidFill>
                <a:latin typeface="DM Sans"/>
                <a:ea typeface="DM Sans"/>
                <a:cs typeface="DM Sans"/>
                <a:sym typeface="DM Sans"/>
              </a:rPr>
              <a:t>...</a:t>
            </a:r>
          </a:p>
          <a:p>
            <a:pPr lvl="0" algn="just">
              <a:spcBef>
                <a:spcPct val="0"/>
              </a:spcBef>
            </a:pPr>
            <a:endParaRPr lang="es-MX" sz="1800" u="none" strike="noStrike" dirty="0">
              <a:solidFill>
                <a:srgbClr val="070605"/>
              </a:solidFill>
              <a:latin typeface="DM Sans"/>
              <a:ea typeface="DM Sans"/>
              <a:cs typeface="DM Sans"/>
              <a:sym typeface="DM Sans"/>
            </a:endParaRPr>
          </a:p>
          <a:p>
            <a:pPr marL="0" lvl="0" indent="0" algn="just">
              <a:spcBef>
                <a:spcPct val="0"/>
              </a:spcBef>
              <a:buNone/>
            </a:pPr>
            <a:r>
              <a:rPr lang="es-MX" sz="1800" b="1" dirty="0"/>
              <a:t>Cuando la Secretaría de Hacienda y Crédito Público, en ejercicio de sus facultades de fiscalización, encuentre elementos que permitan presumir la comisión de alguno de los delitos referidos en este Capítulo, deberá ejercer respecto de los mismos las facultades de comprobación que le confieren las leyes y denunciar los hechos que probablemente puedan constituir dichos ilícitos</a:t>
            </a:r>
            <a:endParaRPr lang="es-MX" sz="1800" b="1" u="none" strike="noStrike" dirty="0">
              <a:solidFill>
                <a:srgbClr val="070605"/>
              </a:solidFill>
              <a:latin typeface="DM Sans"/>
              <a:ea typeface="DM Sans"/>
              <a:cs typeface="DM Sans"/>
              <a:sym typeface="DM Sans"/>
            </a:endParaRPr>
          </a:p>
          <a:p>
            <a:pPr lvl="0" algn="just">
              <a:spcBef>
                <a:spcPct val="0"/>
              </a:spcBef>
            </a:pPr>
            <a:endParaRPr lang="es-MX" sz="1800" dirty="0"/>
          </a:p>
          <a:p>
            <a:pPr marL="0" lvl="0" indent="0" algn="just">
              <a:spcBef>
                <a:spcPct val="0"/>
              </a:spcBef>
            </a:pPr>
            <a:endParaRPr lang="es-MX" sz="1800" dirty="0">
              <a:solidFill>
                <a:srgbClr val="070605"/>
              </a:solidFill>
              <a:latin typeface="DM Sans"/>
              <a:ea typeface="DM Sans"/>
              <a:cs typeface="DM Sans"/>
              <a:sym typeface="DM Sans"/>
            </a:endParaRPr>
          </a:p>
          <a:p>
            <a:pPr algn="just"/>
            <a:endParaRPr lang="es-MX" sz="1800" dirty="0"/>
          </a:p>
        </p:txBody>
      </p:sp>
      <p:sp>
        <p:nvSpPr>
          <p:cNvPr id="4" name="Rectángulo 3">
            <a:extLst>
              <a:ext uri="{FF2B5EF4-FFF2-40B4-BE49-F238E27FC236}">
                <a16:creationId xmlns:a16="http://schemas.microsoft.com/office/drawing/2014/main" id="{735B0FC9-22C5-175A-0038-33F04E6592C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RIESGOS</a:t>
            </a:r>
          </a:p>
        </p:txBody>
      </p:sp>
    </p:spTree>
    <p:extLst>
      <p:ext uri="{BB962C8B-B14F-4D97-AF65-F5344CB8AC3E}">
        <p14:creationId xmlns:p14="http://schemas.microsoft.com/office/powerpoint/2010/main" val="2289797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657"/>
            <a:ext cx="8229600" cy="1143000"/>
          </a:xfrm>
        </p:spPr>
        <p:txBody>
          <a:bodyPr>
            <a:normAutofit/>
          </a:bodyPr>
          <a:lstStyle/>
          <a:p>
            <a:pPr marL="0" lvl="0" indent="0" algn="l">
              <a:lnSpc>
                <a:spcPts val="7573"/>
              </a:lnSpc>
            </a:pPr>
            <a:r>
              <a:rPr lang="en-US" sz="2400" b="1" spc="39" dirty="0">
                <a:latin typeface="Garet Bold"/>
                <a:ea typeface="Garet Bold"/>
                <a:cs typeface="Garet Bold"/>
                <a:sym typeface="Garet Bold"/>
              </a:rPr>
              <a:t>CODIGO NACIONAL DE PROCEDIMIENTOS PENALES</a:t>
            </a:r>
          </a:p>
        </p:txBody>
      </p:sp>
      <p:sp>
        <p:nvSpPr>
          <p:cNvPr id="3" name="Content Placeholder 2"/>
          <p:cNvSpPr>
            <a:spLocks noGrp="1"/>
          </p:cNvSpPr>
          <p:nvPr>
            <p:ph idx="1"/>
          </p:nvPr>
        </p:nvSpPr>
        <p:spPr/>
        <p:txBody>
          <a:bodyPr>
            <a:normAutofit/>
          </a:bodyPr>
          <a:lstStyle/>
          <a:p>
            <a:pPr marL="0" lvl="0" indent="0" algn="just">
              <a:spcBef>
                <a:spcPct val="0"/>
              </a:spcBef>
              <a:buNone/>
            </a:pPr>
            <a:r>
              <a:rPr lang="es-MX" sz="1800" dirty="0"/>
              <a:t>CAPÍTULO II </a:t>
            </a:r>
          </a:p>
          <a:p>
            <a:pPr marL="0" lvl="0" indent="0" algn="just">
              <a:spcBef>
                <a:spcPct val="0"/>
              </a:spcBef>
            </a:pPr>
            <a:endParaRPr lang="es-MX" sz="1800" dirty="0"/>
          </a:p>
          <a:p>
            <a:pPr marL="0" lvl="0" indent="0" algn="just">
              <a:spcBef>
                <a:spcPct val="0"/>
              </a:spcBef>
              <a:buNone/>
            </a:pPr>
            <a:r>
              <a:rPr lang="es-MX" sz="1800" dirty="0"/>
              <a:t>PROCEDIMIENTO PARA PERSONAS JURÍDICAS</a:t>
            </a:r>
          </a:p>
          <a:p>
            <a:pPr marL="0" lvl="0" indent="0" algn="just">
              <a:spcBef>
                <a:spcPct val="0"/>
              </a:spcBef>
            </a:pPr>
            <a:endParaRPr lang="es-MX" sz="1800" dirty="0">
              <a:solidFill>
                <a:srgbClr val="070605"/>
              </a:solidFill>
              <a:latin typeface="DM Sans"/>
              <a:ea typeface="DM Sans"/>
              <a:cs typeface="DM Sans"/>
              <a:sym typeface="DM Sans"/>
            </a:endParaRPr>
          </a:p>
          <a:p>
            <a:pPr marL="0" lvl="0" indent="0" algn="just">
              <a:spcBef>
                <a:spcPct val="0"/>
              </a:spcBef>
            </a:pPr>
            <a:endParaRPr lang="en-US" sz="1800" u="none" strike="noStrike" dirty="0">
              <a:solidFill>
                <a:srgbClr val="070605"/>
              </a:solidFill>
              <a:latin typeface="DM Sans"/>
              <a:ea typeface="DM Sans"/>
              <a:cs typeface="DM Sans"/>
              <a:sym typeface="DM Sans"/>
            </a:endParaRPr>
          </a:p>
          <a:p>
            <a:pPr marL="0" lvl="0" indent="0" algn="just">
              <a:spcBef>
                <a:spcPct val="0"/>
              </a:spcBef>
              <a:buNone/>
            </a:pPr>
            <a:r>
              <a:rPr lang="es-MX" sz="1800" dirty="0"/>
              <a:t>Artículo 421. Ejercicio de la acción penal y responsabilidad penal autónoma </a:t>
            </a:r>
            <a:r>
              <a:rPr lang="es-MX" sz="1800" b="1" dirty="0"/>
              <a:t>Las personas jurídicas serán penalmente responsables, de los delitos cometidos a su nombre, por su cuenta, en su beneficio o a través de los medios que ellas proporcionen, cuando se haya determinado que además existió inobservancia del debido control en su organización</a:t>
            </a:r>
            <a:r>
              <a:rPr lang="es-MX" sz="1800" dirty="0"/>
              <a:t>. Lo anterior con independencia de la responsabilidad penal en que puedan incurrir sus representantes o administradores de hecho o de derecho.</a:t>
            </a:r>
            <a:endParaRPr lang="en-US" sz="1800" dirty="0">
              <a:solidFill>
                <a:srgbClr val="070605"/>
              </a:solidFill>
              <a:latin typeface="DM Sans"/>
              <a:sym typeface="DM Sans"/>
            </a:endParaRPr>
          </a:p>
          <a:p>
            <a:pPr marL="0" lvl="0" indent="0" algn="just">
              <a:spcBef>
                <a:spcPct val="0"/>
              </a:spcBef>
              <a:buNone/>
            </a:pPr>
            <a:r>
              <a:rPr lang="en-US" sz="1800" u="none" strike="noStrike" dirty="0">
                <a:solidFill>
                  <a:srgbClr val="070605"/>
                </a:solidFill>
                <a:latin typeface="DM Sans"/>
                <a:ea typeface="DM Sans"/>
                <a:cs typeface="DM Sans"/>
                <a:sym typeface="DM Sans"/>
              </a:rPr>
              <a:t>…</a:t>
            </a:r>
          </a:p>
          <a:p>
            <a:pPr marL="0" lvl="0" indent="0" algn="just">
              <a:spcBef>
                <a:spcPct val="0"/>
              </a:spcBef>
            </a:pPr>
            <a:endParaRPr lang="en-US" sz="1400" dirty="0">
              <a:solidFill>
                <a:srgbClr val="070605"/>
              </a:solidFill>
              <a:latin typeface="DM Sans"/>
              <a:ea typeface="DM Sans"/>
              <a:cs typeface="DM Sans"/>
              <a:sym typeface="DM Sans"/>
            </a:endParaRPr>
          </a:p>
          <a:p>
            <a:pPr lvl="0" algn="just">
              <a:spcBef>
                <a:spcPct val="0"/>
              </a:spcBef>
            </a:pPr>
            <a:endParaRPr lang="es-MX" sz="1800" dirty="0"/>
          </a:p>
          <a:p>
            <a:pPr marL="0" lvl="0" indent="0" algn="just">
              <a:spcBef>
                <a:spcPct val="0"/>
              </a:spcBef>
            </a:pPr>
            <a:endParaRPr lang="es-MX" sz="1800" dirty="0">
              <a:solidFill>
                <a:srgbClr val="070605"/>
              </a:solidFill>
              <a:latin typeface="DM Sans"/>
              <a:ea typeface="DM Sans"/>
              <a:cs typeface="DM Sans"/>
              <a:sym typeface="DM Sans"/>
            </a:endParaRPr>
          </a:p>
          <a:p>
            <a:pPr algn="just"/>
            <a:endParaRPr lang="es-MX" sz="1800" dirty="0"/>
          </a:p>
        </p:txBody>
      </p:sp>
      <p:sp>
        <p:nvSpPr>
          <p:cNvPr id="4" name="Rectángulo 3">
            <a:extLst>
              <a:ext uri="{FF2B5EF4-FFF2-40B4-BE49-F238E27FC236}">
                <a16:creationId xmlns:a16="http://schemas.microsoft.com/office/drawing/2014/main" id="{735B0FC9-22C5-175A-0038-33F04E6592C9}"/>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RIESGOS</a:t>
            </a:r>
          </a:p>
        </p:txBody>
      </p:sp>
    </p:spTree>
    <p:extLst>
      <p:ext uri="{BB962C8B-B14F-4D97-AF65-F5344CB8AC3E}">
        <p14:creationId xmlns:p14="http://schemas.microsoft.com/office/powerpoint/2010/main" val="10414056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5687"/>
            <a:ext cx="8229600" cy="1143000"/>
          </a:xfrm>
        </p:spPr>
        <p:txBody>
          <a:bodyPr>
            <a:normAutofit/>
          </a:bodyPr>
          <a:lstStyle/>
          <a:p>
            <a:r>
              <a:rPr sz="3600" dirty="0"/>
              <a:t>¿</a:t>
            </a:r>
            <a:r>
              <a:rPr sz="3600" dirty="0" err="1"/>
              <a:t>Qué</a:t>
            </a:r>
            <a:r>
              <a:rPr sz="3600" dirty="0"/>
              <a:t> es la </a:t>
            </a:r>
            <a:r>
              <a:rPr sz="3600" dirty="0" err="1"/>
              <a:t>administración</a:t>
            </a:r>
            <a:r>
              <a:rPr sz="3600" dirty="0"/>
              <a:t> de </a:t>
            </a:r>
            <a:r>
              <a:rPr sz="3600" dirty="0" err="1"/>
              <a:t>riesgos</a:t>
            </a:r>
            <a:r>
              <a:rPr sz="3600" dirty="0"/>
              <a:t>?</a:t>
            </a:r>
          </a:p>
        </p:txBody>
      </p:sp>
      <p:sp>
        <p:nvSpPr>
          <p:cNvPr id="3" name="Content Placeholder 2"/>
          <p:cNvSpPr>
            <a:spLocks noGrp="1"/>
          </p:cNvSpPr>
          <p:nvPr>
            <p:ph idx="1"/>
          </p:nvPr>
        </p:nvSpPr>
        <p:spPr>
          <a:xfrm>
            <a:off x="457200" y="1976718"/>
            <a:ext cx="8229600" cy="4525963"/>
          </a:xfrm>
        </p:spPr>
        <p:txBody>
          <a:bodyPr>
            <a:normAutofit/>
          </a:bodyPr>
          <a:lstStyle/>
          <a:p>
            <a:pPr algn="just"/>
            <a:r>
              <a:rPr sz="2800" dirty="0"/>
              <a:t>La </a:t>
            </a:r>
            <a:r>
              <a:rPr sz="2800" dirty="0" err="1"/>
              <a:t>administración</a:t>
            </a:r>
            <a:r>
              <a:rPr sz="2800" dirty="0"/>
              <a:t> de </a:t>
            </a:r>
            <a:r>
              <a:rPr sz="2800" dirty="0" err="1"/>
              <a:t>riesgos</a:t>
            </a:r>
            <a:r>
              <a:rPr sz="2800" dirty="0"/>
              <a:t> es </a:t>
            </a:r>
            <a:r>
              <a:rPr sz="2800" dirty="0" err="1"/>
              <a:t>el</a:t>
            </a:r>
            <a:r>
              <a:rPr sz="2800" dirty="0"/>
              <a:t> </a:t>
            </a:r>
            <a:r>
              <a:rPr sz="2800" dirty="0" err="1"/>
              <a:t>proceso</a:t>
            </a:r>
            <a:r>
              <a:rPr sz="2800" dirty="0"/>
              <a:t> de </a:t>
            </a:r>
            <a:r>
              <a:rPr sz="2800" dirty="0" err="1"/>
              <a:t>identificar</a:t>
            </a:r>
            <a:r>
              <a:rPr sz="2800" dirty="0"/>
              <a:t>, </a:t>
            </a:r>
            <a:r>
              <a:rPr sz="2800" dirty="0" err="1"/>
              <a:t>evaluar</a:t>
            </a:r>
            <a:r>
              <a:rPr sz="2800" dirty="0"/>
              <a:t> y </a:t>
            </a:r>
            <a:r>
              <a:rPr sz="2800" dirty="0" err="1"/>
              <a:t>mitigar</a:t>
            </a:r>
            <a:r>
              <a:rPr sz="2800" dirty="0"/>
              <a:t> </a:t>
            </a:r>
            <a:r>
              <a:rPr sz="2800" dirty="0" err="1"/>
              <a:t>los</a:t>
            </a:r>
            <a:r>
              <a:rPr sz="2800" dirty="0"/>
              <a:t> </a:t>
            </a:r>
            <a:r>
              <a:rPr sz="2800" dirty="0" err="1"/>
              <a:t>riesgos</a:t>
            </a:r>
            <a:r>
              <a:rPr sz="2800" dirty="0"/>
              <a:t> que </a:t>
            </a:r>
            <a:r>
              <a:rPr sz="2800" dirty="0" err="1"/>
              <a:t>pueden</a:t>
            </a:r>
            <a:r>
              <a:rPr sz="2800" dirty="0"/>
              <a:t> </a:t>
            </a:r>
            <a:r>
              <a:rPr sz="2800" dirty="0" err="1"/>
              <a:t>afectar</a:t>
            </a:r>
            <a:r>
              <a:rPr sz="2800" dirty="0"/>
              <a:t> </a:t>
            </a:r>
            <a:r>
              <a:rPr sz="2800" dirty="0" err="1"/>
              <a:t>el</a:t>
            </a:r>
            <a:r>
              <a:rPr sz="2800" dirty="0"/>
              <a:t> </a:t>
            </a:r>
            <a:r>
              <a:rPr sz="2800" dirty="0" err="1"/>
              <a:t>logro</a:t>
            </a:r>
            <a:r>
              <a:rPr sz="2800" dirty="0"/>
              <a:t> de </a:t>
            </a:r>
            <a:r>
              <a:rPr sz="2800" dirty="0" err="1"/>
              <a:t>los</a:t>
            </a:r>
            <a:r>
              <a:rPr sz="2800" dirty="0"/>
              <a:t> </a:t>
            </a:r>
            <a:r>
              <a:rPr sz="2800" dirty="0" err="1"/>
              <a:t>objetivos</a:t>
            </a:r>
            <a:r>
              <a:rPr sz="2800" dirty="0"/>
              <a:t> </a:t>
            </a:r>
            <a:r>
              <a:rPr sz="2800" dirty="0" err="1"/>
              <a:t>organizacionales</a:t>
            </a:r>
            <a:r>
              <a:rPr sz="2800" dirty="0"/>
              <a:t>. Es clave para la </a:t>
            </a:r>
            <a:r>
              <a:rPr sz="2800" dirty="0" err="1"/>
              <a:t>sostenibilidad</a:t>
            </a:r>
            <a:r>
              <a:rPr sz="2800" dirty="0"/>
              <a:t> y </a:t>
            </a:r>
            <a:r>
              <a:rPr sz="2800" dirty="0" err="1"/>
              <a:t>resiliencia</a:t>
            </a:r>
            <a:r>
              <a:rPr sz="2800" dirty="0"/>
              <a:t> </a:t>
            </a:r>
            <a:r>
              <a:rPr sz="2800" dirty="0" err="1"/>
              <a:t>empresarial</a:t>
            </a:r>
            <a:r>
              <a:rPr sz="2800" dirty="0"/>
              <a:t>.</a:t>
            </a:r>
          </a:p>
        </p:txBody>
      </p:sp>
      <p:sp>
        <p:nvSpPr>
          <p:cNvPr id="4" name="Rectángulo 3">
            <a:extLst>
              <a:ext uri="{FF2B5EF4-FFF2-40B4-BE49-F238E27FC236}">
                <a16:creationId xmlns:a16="http://schemas.microsoft.com/office/drawing/2014/main" id="{31EB3A80-A1E9-2F9E-C01C-513FC0FC0530}"/>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1"/>
            <a:r>
              <a:rPr lang="es-MX" sz="2000" dirty="0">
                <a:solidFill>
                  <a:schemeClr val="bg1"/>
                </a:solidFill>
                <a:latin typeface="Segoe Sans"/>
              </a:rPr>
              <a:t>Identificación y administración de riesgos y controles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657"/>
            <a:ext cx="8229600" cy="1143000"/>
          </a:xfrm>
        </p:spPr>
        <p:txBody>
          <a:bodyPr>
            <a:normAutofit fontScale="90000"/>
          </a:bodyPr>
          <a:lstStyle/>
          <a:p>
            <a:r>
              <a:rPr dirty="0" err="1"/>
              <a:t>Proceso</a:t>
            </a:r>
            <a:r>
              <a:rPr dirty="0"/>
              <a:t> de </a:t>
            </a:r>
            <a:r>
              <a:rPr dirty="0" err="1"/>
              <a:t>Identificación</a:t>
            </a:r>
            <a:r>
              <a:rPr dirty="0"/>
              <a:t> de </a:t>
            </a:r>
            <a:r>
              <a:rPr dirty="0" err="1"/>
              <a:t>Riesgos</a:t>
            </a:r>
            <a:endParaRPr dirty="0"/>
          </a:p>
        </p:txBody>
      </p:sp>
      <p:sp>
        <p:nvSpPr>
          <p:cNvPr id="3" name="Content Placeholder 2"/>
          <p:cNvSpPr>
            <a:spLocks noGrp="1"/>
          </p:cNvSpPr>
          <p:nvPr>
            <p:ph idx="1"/>
          </p:nvPr>
        </p:nvSpPr>
        <p:spPr/>
        <p:txBody>
          <a:bodyPr>
            <a:normAutofit/>
          </a:bodyPr>
          <a:lstStyle/>
          <a:p>
            <a:pPr marL="0" indent="0">
              <a:buNone/>
            </a:pPr>
            <a:r>
              <a:rPr sz="2400" dirty="0"/>
              <a:t>- </a:t>
            </a:r>
            <a:r>
              <a:rPr sz="2400" dirty="0" err="1"/>
              <a:t>Revisión</a:t>
            </a:r>
            <a:r>
              <a:rPr sz="2400" dirty="0"/>
              <a:t> de </a:t>
            </a:r>
            <a:r>
              <a:rPr sz="2400" dirty="0" err="1"/>
              <a:t>procesos</a:t>
            </a:r>
            <a:r>
              <a:rPr sz="2400" dirty="0"/>
              <a:t> y </a:t>
            </a:r>
            <a:r>
              <a:rPr sz="2400" dirty="0" err="1"/>
              <a:t>objetivos</a:t>
            </a:r>
            <a:r>
              <a:rPr lang="es-ES" sz="2400" dirty="0"/>
              <a:t>.</a:t>
            </a:r>
            <a:endParaRPr sz="2400" dirty="0"/>
          </a:p>
          <a:p>
            <a:pPr marL="0" indent="0">
              <a:buNone/>
            </a:pPr>
            <a:r>
              <a:rPr sz="2400" dirty="0"/>
              <a:t>- </a:t>
            </a:r>
            <a:r>
              <a:rPr sz="2400" dirty="0" err="1"/>
              <a:t>Entrevistas</a:t>
            </a:r>
            <a:r>
              <a:rPr sz="2400" dirty="0"/>
              <a:t> con </a:t>
            </a:r>
            <a:r>
              <a:rPr lang="es-MX" sz="2400" dirty="0"/>
              <a:t>partes interesadas.</a:t>
            </a:r>
            <a:endParaRPr sz="2400" dirty="0"/>
          </a:p>
          <a:p>
            <a:pPr marL="0" indent="0">
              <a:buNone/>
            </a:pPr>
            <a:r>
              <a:rPr sz="2400" dirty="0"/>
              <a:t>- </a:t>
            </a:r>
            <a:r>
              <a:rPr sz="2400" dirty="0" err="1"/>
              <a:t>Análisis</a:t>
            </a:r>
            <a:r>
              <a:rPr sz="2400" dirty="0"/>
              <a:t> de </a:t>
            </a:r>
            <a:r>
              <a:rPr sz="2400" dirty="0" err="1"/>
              <a:t>entorno</a:t>
            </a:r>
            <a:r>
              <a:rPr sz="2400" dirty="0"/>
              <a:t> </a:t>
            </a:r>
            <a:r>
              <a:rPr sz="2400" dirty="0" err="1"/>
              <a:t>interno</a:t>
            </a:r>
            <a:r>
              <a:rPr sz="2400" dirty="0"/>
              <a:t> y </a:t>
            </a:r>
            <a:r>
              <a:rPr sz="2400" dirty="0" err="1"/>
              <a:t>externo</a:t>
            </a:r>
            <a:r>
              <a:rPr lang="es-ES" sz="2400" dirty="0"/>
              <a:t>.</a:t>
            </a:r>
            <a:endParaRPr sz="2400" dirty="0"/>
          </a:p>
          <a:p>
            <a:pPr marL="0" indent="0">
              <a:buNone/>
            </a:pPr>
            <a:r>
              <a:rPr sz="2400" dirty="0"/>
              <a:t>- Uso de </a:t>
            </a:r>
            <a:r>
              <a:rPr sz="2400" dirty="0" err="1"/>
              <a:t>herramientas</a:t>
            </a:r>
            <a:r>
              <a:rPr sz="2400" dirty="0"/>
              <a:t> </a:t>
            </a:r>
            <a:r>
              <a:rPr sz="2400" dirty="0" err="1"/>
              <a:t>como</a:t>
            </a:r>
            <a:r>
              <a:rPr sz="2400" dirty="0"/>
              <a:t> matrices de </a:t>
            </a:r>
            <a:r>
              <a:rPr sz="2400" dirty="0" err="1"/>
              <a:t>riesgo</a:t>
            </a:r>
            <a:r>
              <a:rPr sz="2400" dirty="0"/>
              <a:t>, </a:t>
            </a:r>
            <a:r>
              <a:rPr sz="2400" dirty="0" err="1"/>
              <a:t>lluvia</a:t>
            </a:r>
            <a:r>
              <a:rPr sz="2400" dirty="0"/>
              <a:t> de ideas y </a:t>
            </a:r>
            <a:r>
              <a:rPr sz="2400" dirty="0" err="1"/>
              <a:t>análisis</a:t>
            </a:r>
            <a:r>
              <a:rPr sz="2400" dirty="0"/>
              <a:t> FODA</a:t>
            </a:r>
            <a:r>
              <a:rPr lang="es-ES" sz="2400" dirty="0"/>
              <a:t>.</a:t>
            </a:r>
            <a:endParaRPr sz="2400" dirty="0"/>
          </a:p>
        </p:txBody>
      </p:sp>
      <p:sp>
        <p:nvSpPr>
          <p:cNvPr id="4" name="Rectángulo 3">
            <a:extLst>
              <a:ext uri="{FF2B5EF4-FFF2-40B4-BE49-F238E27FC236}">
                <a16:creationId xmlns:a16="http://schemas.microsoft.com/office/drawing/2014/main" id="{09D88219-C401-0FF5-791A-82788B735D26}"/>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1"/>
            <a:r>
              <a:rPr lang="es-MX" sz="2000" dirty="0">
                <a:solidFill>
                  <a:schemeClr val="bg1"/>
                </a:solidFill>
                <a:latin typeface="Segoe Sans"/>
              </a:rPr>
              <a:t>Identificación y administración de riesgos y controles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Gestión</a:t>
            </a:r>
            <a:r>
              <a:rPr dirty="0"/>
              <a:t> de </a:t>
            </a:r>
            <a:r>
              <a:rPr dirty="0" err="1"/>
              <a:t>Riesgos</a:t>
            </a:r>
            <a:endParaRPr dirty="0"/>
          </a:p>
        </p:txBody>
      </p:sp>
      <p:sp>
        <p:nvSpPr>
          <p:cNvPr id="3" name="Content Placeholder 2"/>
          <p:cNvSpPr>
            <a:spLocks noGrp="1"/>
          </p:cNvSpPr>
          <p:nvPr>
            <p:ph idx="1"/>
          </p:nvPr>
        </p:nvSpPr>
        <p:spPr/>
        <p:txBody>
          <a:bodyPr>
            <a:normAutofit/>
          </a:bodyPr>
          <a:lstStyle/>
          <a:p>
            <a:r>
              <a:rPr sz="2800" dirty="0" err="1"/>
              <a:t>Evaluación</a:t>
            </a:r>
            <a:r>
              <a:rPr sz="2800" dirty="0"/>
              <a:t> de </a:t>
            </a:r>
            <a:r>
              <a:rPr sz="2800" dirty="0" err="1"/>
              <a:t>impacto</a:t>
            </a:r>
            <a:r>
              <a:rPr sz="2800" dirty="0"/>
              <a:t> y </a:t>
            </a:r>
            <a:r>
              <a:rPr sz="2800" dirty="0" err="1"/>
              <a:t>probabilidad</a:t>
            </a:r>
            <a:endParaRPr sz="2800" dirty="0"/>
          </a:p>
          <a:p>
            <a:r>
              <a:rPr sz="2800" dirty="0" err="1"/>
              <a:t>Priorización</a:t>
            </a:r>
            <a:r>
              <a:rPr sz="2800" dirty="0"/>
              <a:t> de </a:t>
            </a:r>
            <a:r>
              <a:rPr sz="2800" dirty="0" err="1"/>
              <a:t>riesgos</a:t>
            </a:r>
            <a:endParaRPr sz="2800" dirty="0"/>
          </a:p>
          <a:p>
            <a:r>
              <a:rPr sz="2800" dirty="0" err="1"/>
              <a:t>Diseño</a:t>
            </a:r>
            <a:r>
              <a:rPr sz="2800" dirty="0"/>
              <a:t> de </a:t>
            </a:r>
            <a:r>
              <a:rPr sz="2800" dirty="0" err="1"/>
              <a:t>respuestas</a:t>
            </a:r>
            <a:r>
              <a:rPr sz="2800" dirty="0"/>
              <a:t>: </a:t>
            </a:r>
            <a:r>
              <a:rPr sz="2800" dirty="0" err="1"/>
              <a:t>evitar</a:t>
            </a:r>
            <a:r>
              <a:rPr sz="2800" dirty="0"/>
              <a:t>, </a:t>
            </a:r>
            <a:r>
              <a:rPr sz="2800" dirty="0" err="1"/>
              <a:t>mitigar</a:t>
            </a:r>
            <a:r>
              <a:rPr sz="2800" dirty="0"/>
              <a:t>, </a:t>
            </a:r>
            <a:r>
              <a:rPr sz="2800" dirty="0" err="1"/>
              <a:t>transferir</a:t>
            </a:r>
            <a:r>
              <a:rPr sz="2800" dirty="0"/>
              <a:t> o </a:t>
            </a:r>
            <a:r>
              <a:rPr sz="2800" dirty="0" err="1"/>
              <a:t>aceptar</a:t>
            </a:r>
            <a:endParaRPr sz="2800" dirty="0"/>
          </a:p>
          <a:p>
            <a:r>
              <a:rPr sz="2800" dirty="0" err="1"/>
              <a:t>Monitoreo</a:t>
            </a:r>
            <a:r>
              <a:rPr sz="2800" dirty="0"/>
              <a:t> continuo y </a:t>
            </a:r>
            <a:r>
              <a:rPr sz="2800" dirty="0" err="1"/>
              <a:t>revisión</a:t>
            </a:r>
            <a:r>
              <a:rPr sz="2800" dirty="0"/>
              <a:t> </a:t>
            </a:r>
            <a:r>
              <a:rPr sz="2800" dirty="0" err="1"/>
              <a:t>periódica</a:t>
            </a:r>
            <a:endParaRPr sz="2800" dirty="0"/>
          </a:p>
        </p:txBody>
      </p:sp>
      <p:sp>
        <p:nvSpPr>
          <p:cNvPr id="4" name="Rectángulo 3">
            <a:extLst>
              <a:ext uri="{FF2B5EF4-FFF2-40B4-BE49-F238E27FC236}">
                <a16:creationId xmlns:a16="http://schemas.microsoft.com/office/drawing/2014/main" id="{326223CB-D9A7-7313-789A-6FC7A94A7F1D}"/>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1"/>
            <a:r>
              <a:rPr lang="es-MX" sz="2000" dirty="0">
                <a:solidFill>
                  <a:schemeClr val="bg1"/>
                </a:solidFill>
                <a:latin typeface="Segoe Sans"/>
              </a:rPr>
              <a:t>Identificación y administración de riesgos y controles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83F7448-538C-47FB-6163-612E63D53E30}"/>
              </a:ext>
            </a:extLst>
          </p:cNvPr>
          <p:cNvSpPr/>
          <p:nvPr/>
        </p:nvSpPr>
        <p:spPr>
          <a:xfrm>
            <a:off x="146304" y="45334"/>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1"/>
            <a:r>
              <a:rPr lang="es-MX" sz="2000" dirty="0">
                <a:solidFill>
                  <a:schemeClr val="bg1"/>
                </a:solidFill>
                <a:latin typeface="Segoe Sans"/>
              </a:rPr>
              <a:t>Identificación y administración de riesgos y controles</a:t>
            </a:r>
          </a:p>
        </p:txBody>
      </p:sp>
      <p:sp>
        <p:nvSpPr>
          <p:cNvPr id="8" name="Marcador de contenido 7">
            <a:extLst>
              <a:ext uri="{FF2B5EF4-FFF2-40B4-BE49-F238E27FC236}">
                <a16:creationId xmlns:a16="http://schemas.microsoft.com/office/drawing/2014/main" id="{94F17459-FF66-9796-5DCB-EABFC04E6801}"/>
              </a:ext>
            </a:extLst>
          </p:cNvPr>
          <p:cNvSpPr>
            <a:spLocks noGrp="1"/>
          </p:cNvSpPr>
          <p:nvPr>
            <p:ph idx="1"/>
          </p:nvPr>
        </p:nvSpPr>
        <p:spPr>
          <a:xfrm>
            <a:off x="457200" y="1645920"/>
            <a:ext cx="8229600" cy="4525963"/>
          </a:xfrm>
        </p:spPr>
        <p:txBody>
          <a:bodyPr/>
          <a:lstStyle/>
          <a:p>
            <a:r>
              <a:rPr lang="es-MX" sz="2800" dirty="0"/>
              <a:t>Involucramiento y patrocinio alta administración</a:t>
            </a:r>
          </a:p>
          <a:p>
            <a:r>
              <a:rPr lang="es-MX" sz="2800" dirty="0"/>
              <a:t>Involucramiento de todos</a:t>
            </a:r>
          </a:p>
          <a:p>
            <a:r>
              <a:rPr lang="es-MX" sz="2800" dirty="0"/>
              <a:t>Visión integral e integración de negocio</a:t>
            </a:r>
          </a:p>
          <a:p>
            <a:r>
              <a:rPr lang="es-MX" sz="2800" dirty="0"/>
              <a:t>Conceptualización proceso continuo</a:t>
            </a:r>
          </a:p>
          <a:p>
            <a:r>
              <a:rPr lang="es-MX" sz="2800" dirty="0"/>
              <a:t>Alineación con Plan estratégico, Objetivos de negocio</a:t>
            </a:r>
          </a:p>
          <a:p>
            <a:endParaRPr lang="es-MX" dirty="0"/>
          </a:p>
          <a:p>
            <a:endParaRPr lang="es-MX" dirty="0"/>
          </a:p>
        </p:txBody>
      </p:sp>
      <p:sp>
        <p:nvSpPr>
          <p:cNvPr id="9" name="Title 1">
            <a:extLst>
              <a:ext uri="{FF2B5EF4-FFF2-40B4-BE49-F238E27FC236}">
                <a16:creationId xmlns:a16="http://schemas.microsoft.com/office/drawing/2014/main" id="{A591F57B-C66C-7AE7-3E22-C7AC80416DAB}"/>
              </a:ext>
            </a:extLst>
          </p:cNvPr>
          <p:cNvSpPr>
            <a:spLocks noGrp="1"/>
          </p:cNvSpPr>
          <p:nvPr>
            <p:ph type="title"/>
          </p:nvPr>
        </p:nvSpPr>
        <p:spPr>
          <a:xfrm>
            <a:off x="457200" y="274638"/>
            <a:ext cx="8229600" cy="1143000"/>
          </a:xfrm>
        </p:spPr>
        <p:txBody>
          <a:bodyPr/>
          <a:lstStyle/>
          <a:p>
            <a:r>
              <a:rPr lang="es-MX" dirty="0"/>
              <a:t>Aspectos Clave</a:t>
            </a: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5464"/>
            <a:ext cx="8229600" cy="1143000"/>
          </a:xfrm>
        </p:spPr>
        <p:txBody>
          <a:bodyPr>
            <a:noAutofit/>
          </a:bodyPr>
          <a:lstStyle/>
          <a:p>
            <a:r>
              <a:rPr sz="3600" dirty="0"/>
              <a:t>¿</a:t>
            </a:r>
            <a:r>
              <a:rPr sz="3600" dirty="0" err="1"/>
              <a:t>Qué</a:t>
            </a:r>
            <a:r>
              <a:rPr sz="3600" dirty="0"/>
              <a:t> son </a:t>
            </a:r>
            <a:r>
              <a:rPr sz="3600" dirty="0" err="1"/>
              <a:t>los</a:t>
            </a:r>
            <a:r>
              <a:rPr sz="3600" dirty="0"/>
              <a:t> </a:t>
            </a:r>
            <a:r>
              <a:rPr sz="3600" dirty="0" err="1"/>
              <a:t>Indicadores</a:t>
            </a:r>
            <a:r>
              <a:rPr sz="3600" dirty="0"/>
              <a:t> de </a:t>
            </a:r>
            <a:r>
              <a:rPr sz="3600" dirty="0" err="1"/>
              <a:t>Desempeño</a:t>
            </a:r>
            <a:r>
              <a:rPr sz="3600" dirty="0"/>
              <a:t>?</a:t>
            </a:r>
          </a:p>
        </p:txBody>
      </p:sp>
      <p:sp>
        <p:nvSpPr>
          <p:cNvPr id="3" name="Content Placeholder 2"/>
          <p:cNvSpPr>
            <a:spLocks noGrp="1"/>
          </p:cNvSpPr>
          <p:nvPr>
            <p:ph idx="1"/>
          </p:nvPr>
        </p:nvSpPr>
        <p:spPr>
          <a:xfrm>
            <a:off x="457200" y="2093975"/>
            <a:ext cx="8229600" cy="4525963"/>
          </a:xfrm>
        </p:spPr>
        <p:txBody>
          <a:bodyPr>
            <a:normAutofit/>
          </a:bodyPr>
          <a:lstStyle/>
          <a:p>
            <a:pPr marL="0" indent="0" algn="just">
              <a:buNone/>
            </a:pPr>
            <a:r>
              <a:rPr sz="2800" dirty="0"/>
              <a:t>Son </a:t>
            </a:r>
            <a:r>
              <a:rPr sz="2800" dirty="0" err="1"/>
              <a:t>métricas</a:t>
            </a:r>
            <a:r>
              <a:rPr sz="2800" dirty="0"/>
              <a:t> que </a:t>
            </a:r>
            <a:r>
              <a:rPr sz="2800" dirty="0" err="1"/>
              <a:t>permiten</a:t>
            </a:r>
            <a:r>
              <a:rPr sz="2800" dirty="0"/>
              <a:t> </a:t>
            </a:r>
            <a:r>
              <a:rPr sz="2800" dirty="0" err="1"/>
              <a:t>evaluar</a:t>
            </a:r>
            <a:r>
              <a:rPr sz="2800" dirty="0"/>
              <a:t> </a:t>
            </a:r>
            <a:r>
              <a:rPr sz="2800" dirty="0" err="1"/>
              <a:t>el</a:t>
            </a:r>
            <a:r>
              <a:rPr sz="2800" dirty="0"/>
              <a:t> </a:t>
            </a:r>
            <a:r>
              <a:rPr sz="2800" dirty="0" err="1"/>
              <a:t>rendimiento</a:t>
            </a:r>
            <a:r>
              <a:rPr sz="2800" dirty="0"/>
              <a:t> de </a:t>
            </a:r>
            <a:r>
              <a:rPr sz="2800" dirty="0" err="1"/>
              <a:t>procesos</a:t>
            </a:r>
            <a:r>
              <a:rPr sz="2800" dirty="0"/>
              <a:t>, </a:t>
            </a:r>
            <a:r>
              <a:rPr sz="2800" dirty="0" err="1"/>
              <a:t>áreas</a:t>
            </a:r>
            <a:r>
              <a:rPr sz="2800" dirty="0"/>
              <a:t> o personas </a:t>
            </a:r>
            <a:r>
              <a:rPr sz="2800" dirty="0" err="1"/>
              <a:t>dentro</a:t>
            </a:r>
            <a:r>
              <a:rPr sz="2800" dirty="0"/>
              <a:t> de </a:t>
            </a:r>
            <a:r>
              <a:rPr sz="2800" dirty="0" err="1"/>
              <a:t>una</a:t>
            </a:r>
            <a:r>
              <a:rPr sz="2800" dirty="0"/>
              <a:t> </a:t>
            </a:r>
            <a:r>
              <a:rPr sz="2800" dirty="0" err="1"/>
              <a:t>organización</a:t>
            </a:r>
            <a:r>
              <a:rPr sz="2800" dirty="0"/>
              <a:t>.</a:t>
            </a:r>
          </a:p>
          <a:p>
            <a:pPr algn="just"/>
            <a:endParaRPr sz="2800" dirty="0"/>
          </a:p>
          <a:p>
            <a:pPr marL="0" indent="0" algn="just">
              <a:buNone/>
            </a:pPr>
            <a:r>
              <a:rPr sz="2800" dirty="0" err="1"/>
              <a:t>Importancia</a:t>
            </a:r>
            <a:r>
              <a:rPr sz="2800" dirty="0"/>
              <a:t>:</a:t>
            </a:r>
          </a:p>
          <a:p>
            <a:pPr marL="0" indent="0" algn="just">
              <a:buNone/>
            </a:pPr>
            <a:r>
              <a:rPr sz="2800" dirty="0"/>
              <a:t>- </a:t>
            </a:r>
            <a:r>
              <a:rPr sz="2800" dirty="0" err="1"/>
              <a:t>Facilitan</a:t>
            </a:r>
            <a:r>
              <a:rPr sz="2800" dirty="0"/>
              <a:t> la </a:t>
            </a:r>
            <a:r>
              <a:rPr sz="2800" dirty="0" err="1"/>
              <a:t>toma</a:t>
            </a:r>
            <a:r>
              <a:rPr sz="2800" dirty="0"/>
              <a:t> de </a:t>
            </a:r>
            <a:r>
              <a:rPr sz="2800" dirty="0" err="1"/>
              <a:t>decisiones</a:t>
            </a:r>
            <a:r>
              <a:rPr sz="2800" dirty="0"/>
              <a:t>.</a:t>
            </a:r>
          </a:p>
          <a:p>
            <a:pPr marL="0" indent="0" algn="just">
              <a:buNone/>
            </a:pPr>
            <a:r>
              <a:rPr sz="2800" dirty="0"/>
              <a:t>- </a:t>
            </a:r>
            <a:r>
              <a:rPr sz="2800" dirty="0" err="1"/>
              <a:t>Permiten</a:t>
            </a:r>
            <a:r>
              <a:rPr sz="2800" dirty="0"/>
              <a:t> </a:t>
            </a:r>
            <a:r>
              <a:rPr sz="2800" dirty="0" err="1"/>
              <a:t>identificar</a:t>
            </a:r>
            <a:r>
              <a:rPr sz="2800" dirty="0"/>
              <a:t> </a:t>
            </a:r>
            <a:r>
              <a:rPr sz="2800" dirty="0" err="1"/>
              <a:t>áreas</a:t>
            </a:r>
            <a:r>
              <a:rPr sz="2800" dirty="0"/>
              <a:t> de </a:t>
            </a:r>
            <a:r>
              <a:rPr sz="2800" dirty="0" err="1"/>
              <a:t>mejora</a:t>
            </a:r>
            <a:r>
              <a:rPr sz="2800" dirty="0"/>
              <a:t>.</a:t>
            </a:r>
          </a:p>
          <a:p>
            <a:pPr marL="0" indent="0" algn="just">
              <a:buNone/>
            </a:pPr>
            <a:r>
              <a:rPr sz="2800" dirty="0"/>
              <a:t>- Ayudan a </a:t>
            </a:r>
            <a:r>
              <a:rPr sz="2800" dirty="0" err="1"/>
              <a:t>alinear</a:t>
            </a:r>
            <a:r>
              <a:rPr sz="2800" dirty="0"/>
              <a:t> </a:t>
            </a:r>
            <a:r>
              <a:rPr sz="2800" dirty="0" err="1"/>
              <a:t>los</a:t>
            </a:r>
            <a:r>
              <a:rPr sz="2800" dirty="0"/>
              <a:t> </a:t>
            </a:r>
            <a:r>
              <a:rPr sz="2800" dirty="0" err="1"/>
              <a:t>objetivos</a:t>
            </a:r>
            <a:r>
              <a:rPr sz="2800" dirty="0"/>
              <a:t> </a:t>
            </a:r>
            <a:r>
              <a:rPr sz="2800" dirty="0" err="1"/>
              <a:t>estratégicos</a:t>
            </a:r>
            <a:r>
              <a:rPr sz="2800" dirty="0"/>
              <a:t>.</a:t>
            </a:r>
          </a:p>
        </p:txBody>
      </p:sp>
      <p:sp>
        <p:nvSpPr>
          <p:cNvPr id="4" name="Rectángulo 3">
            <a:extLst>
              <a:ext uri="{FF2B5EF4-FFF2-40B4-BE49-F238E27FC236}">
                <a16:creationId xmlns:a16="http://schemas.microsoft.com/office/drawing/2014/main" id="{7796179F-FA43-DB30-3341-B983D12D06CA}"/>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Indicadores básicos de desempeño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048" y="548577"/>
            <a:ext cx="8229600" cy="1143000"/>
          </a:xfrm>
        </p:spPr>
        <p:txBody>
          <a:bodyPr>
            <a:normAutofit/>
          </a:bodyPr>
          <a:lstStyle/>
          <a:p>
            <a:r>
              <a:rPr sz="4000" dirty="0" err="1"/>
              <a:t>Tipos</a:t>
            </a:r>
            <a:r>
              <a:rPr sz="4000" dirty="0"/>
              <a:t> de </a:t>
            </a:r>
            <a:r>
              <a:rPr sz="4000" dirty="0" err="1"/>
              <a:t>Indicadores</a:t>
            </a:r>
            <a:endParaRPr sz="4000" dirty="0"/>
          </a:p>
        </p:txBody>
      </p:sp>
      <p:sp>
        <p:nvSpPr>
          <p:cNvPr id="3" name="Content Placeholder 2"/>
          <p:cNvSpPr>
            <a:spLocks noGrp="1"/>
          </p:cNvSpPr>
          <p:nvPr>
            <p:ph idx="1"/>
          </p:nvPr>
        </p:nvSpPr>
        <p:spPr/>
        <p:txBody>
          <a:bodyPr>
            <a:normAutofit/>
          </a:bodyPr>
          <a:lstStyle/>
          <a:p>
            <a:pPr marL="0" indent="0" algn="just">
              <a:buNone/>
            </a:pPr>
            <a:r>
              <a:rPr sz="2400" dirty="0"/>
              <a:t>- </a:t>
            </a:r>
            <a:r>
              <a:rPr sz="2400" dirty="0" err="1"/>
              <a:t>Indicadores</a:t>
            </a:r>
            <a:r>
              <a:rPr sz="2400" dirty="0"/>
              <a:t> </a:t>
            </a:r>
            <a:r>
              <a:rPr sz="2400" dirty="0" err="1"/>
              <a:t>Financieros</a:t>
            </a:r>
            <a:r>
              <a:rPr sz="2400" dirty="0"/>
              <a:t>: </a:t>
            </a:r>
            <a:r>
              <a:rPr sz="2400" dirty="0" err="1"/>
              <a:t>Rentabilidad</a:t>
            </a:r>
            <a:r>
              <a:rPr sz="2400" dirty="0"/>
              <a:t>, </a:t>
            </a:r>
            <a:r>
              <a:rPr sz="2400" dirty="0" err="1"/>
              <a:t>liquidez</a:t>
            </a:r>
            <a:r>
              <a:rPr sz="2400" dirty="0"/>
              <a:t>, </a:t>
            </a:r>
            <a:r>
              <a:rPr sz="2400" dirty="0" err="1"/>
              <a:t>margen</a:t>
            </a:r>
            <a:r>
              <a:rPr sz="2400" dirty="0"/>
              <a:t> de </a:t>
            </a:r>
            <a:r>
              <a:rPr sz="2400" dirty="0" err="1"/>
              <a:t>utilidad</a:t>
            </a:r>
            <a:r>
              <a:rPr sz="2400" dirty="0"/>
              <a:t>.</a:t>
            </a:r>
          </a:p>
          <a:p>
            <a:pPr marL="0" indent="0" algn="just">
              <a:buNone/>
            </a:pPr>
            <a:r>
              <a:rPr sz="2400" dirty="0"/>
              <a:t>- </a:t>
            </a:r>
            <a:r>
              <a:rPr sz="2400" dirty="0" err="1"/>
              <a:t>Indicadores</a:t>
            </a:r>
            <a:r>
              <a:rPr sz="2400" dirty="0"/>
              <a:t> </a:t>
            </a:r>
            <a:r>
              <a:rPr sz="2400" dirty="0" err="1"/>
              <a:t>Operativos</a:t>
            </a:r>
            <a:r>
              <a:rPr sz="2400" dirty="0"/>
              <a:t>: </a:t>
            </a:r>
            <a:r>
              <a:rPr sz="2400" dirty="0" err="1"/>
              <a:t>Tiempo</a:t>
            </a:r>
            <a:r>
              <a:rPr sz="2400" dirty="0"/>
              <a:t> de </a:t>
            </a:r>
            <a:r>
              <a:rPr sz="2400" dirty="0" err="1"/>
              <a:t>entrega</a:t>
            </a:r>
            <a:r>
              <a:rPr sz="2400" dirty="0"/>
              <a:t>, </a:t>
            </a:r>
            <a:r>
              <a:rPr sz="2400" dirty="0" err="1"/>
              <a:t>eficiencia</a:t>
            </a:r>
            <a:r>
              <a:rPr sz="2400" dirty="0"/>
              <a:t> de </a:t>
            </a:r>
            <a:r>
              <a:rPr sz="2400" dirty="0" err="1"/>
              <a:t>producción</a:t>
            </a:r>
            <a:r>
              <a:rPr sz="2400" dirty="0"/>
              <a:t>.</a:t>
            </a:r>
          </a:p>
          <a:p>
            <a:pPr marL="0" indent="0" algn="just">
              <a:buNone/>
            </a:pPr>
            <a:r>
              <a:rPr sz="2400" dirty="0"/>
              <a:t>- </a:t>
            </a:r>
            <a:r>
              <a:rPr sz="2400" dirty="0" err="1"/>
              <a:t>Indicadores</a:t>
            </a:r>
            <a:r>
              <a:rPr sz="2400" dirty="0"/>
              <a:t> de Calidad: Tasa de </a:t>
            </a:r>
            <a:r>
              <a:rPr sz="2400" dirty="0" err="1"/>
              <a:t>devoluciones</a:t>
            </a:r>
            <a:r>
              <a:rPr sz="2400" dirty="0"/>
              <a:t>, </a:t>
            </a:r>
            <a:r>
              <a:rPr sz="2400" dirty="0" err="1"/>
              <a:t>satisfacción</a:t>
            </a:r>
            <a:r>
              <a:rPr sz="2400" dirty="0"/>
              <a:t> del </a:t>
            </a:r>
            <a:r>
              <a:rPr sz="2400" dirty="0" err="1"/>
              <a:t>cliente</a:t>
            </a:r>
            <a:r>
              <a:rPr sz="2400" dirty="0"/>
              <a:t>.</a:t>
            </a:r>
          </a:p>
          <a:p>
            <a:pPr marL="0" indent="0" algn="just">
              <a:buNone/>
            </a:pPr>
            <a:r>
              <a:rPr sz="2400" dirty="0"/>
              <a:t>- </a:t>
            </a:r>
            <a:r>
              <a:rPr sz="2400" dirty="0" err="1"/>
              <a:t>Indicadores</a:t>
            </a:r>
            <a:r>
              <a:rPr sz="2400" dirty="0"/>
              <a:t> de </a:t>
            </a:r>
            <a:r>
              <a:rPr sz="2400" dirty="0" err="1"/>
              <a:t>Recursos</a:t>
            </a:r>
            <a:r>
              <a:rPr sz="2400" dirty="0"/>
              <a:t> Humanos: </a:t>
            </a:r>
            <a:r>
              <a:rPr sz="2400" dirty="0" err="1"/>
              <a:t>Rotación</a:t>
            </a:r>
            <a:r>
              <a:rPr sz="2400" dirty="0"/>
              <a:t> de personal, </a:t>
            </a:r>
            <a:r>
              <a:rPr sz="2400" dirty="0" err="1"/>
              <a:t>capacitación</a:t>
            </a:r>
            <a:r>
              <a:rPr sz="2400" dirty="0"/>
              <a:t>.</a:t>
            </a:r>
          </a:p>
        </p:txBody>
      </p:sp>
      <p:sp>
        <p:nvSpPr>
          <p:cNvPr id="4" name="Rectángulo 3">
            <a:extLst>
              <a:ext uri="{FF2B5EF4-FFF2-40B4-BE49-F238E27FC236}">
                <a16:creationId xmlns:a16="http://schemas.microsoft.com/office/drawing/2014/main" id="{E7C1A00E-614C-E6B3-DEC3-D4ED14AC47C7}"/>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Indicadores básicos de desempeño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7176"/>
            <a:ext cx="8229600" cy="1143000"/>
          </a:xfrm>
        </p:spPr>
        <p:txBody>
          <a:bodyPr>
            <a:noAutofit/>
          </a:bodyPr>
          <a:lstStyle/>
          <a:p>
            <a:r>
              <a:rPr sz="3600" dirty="0" err="1"/>
              <a:t>Metodología</a:t>
            </a:r>
            <a:r>
              <a:rPr sz="3600" dirty="0"/>
              <a:t> para </a:t>
            </a:r>
            <a:r>
              <a:rPr sz="3600" dirty="0" err="1"/>
              <a:t>Implementar</a:t>
            </a:r>
            <a:r>
              <a:rPr sz="3600" dirty="0"/>
              <a:t> </a:t>
            </a:r>
            <a:r>
              <a:rPr sz="3600" dirty="0" err="1"/>
              <a:t>Indicadores</a:t>
            </a:r>
            <a:endParaRPr sz="3600" dirty="0"/>
          </a:p>
        </p:txBody>
      </p:sp>
      <p:sp>
        <p:nvSpPr>
          <p:cNvPr id="3" name="Content Placeholder 2"/>
          <p:cNvSpPr>
            <a:spLocks noGrp="1"/>
          </p:cNvSpPr>
          <p:nvPr>
            <p:ph idx="1"/>
          </p:nvPr>
        </p:nvSpPr>
        <p:spPr>
          <a:xfrm>
            <a:off x="457200" y="2057399"/>
            <a:ext cx="8229600" cy="4525963"/>
          </a:xfrm>
        </p:spPr>
        <p:txBody>
          <a:bodyPr>
            <a:normAutofit/>
          </a:bodyPr>
          <a:lstStyle/>
          <a:p>
            <a:pPr marL="0" indent="0">
              <a:buNone/>
            </a:pPr>
            <a:r>
              <a:rPr sz="2400" dirty="0"/>
              <a:t>1. </a:t>
            </a:r>
            <a:r>
              <a:rPr sz="2400" dirty="0" err="1"/>
              <a:t>Definir</a:t>
            </a:r>
            <a:r>
              <a:rPr sz="2400" dirty="0"/>
              <a:t> </a:t>
            </a:r>
            <a:r>
              <a:rPr sz="2400" dirty="0" err="1"/>
              <a:t>objetivos</a:t>
            </a:r>
            <a:r>
              <a:rPr sz="2400" dirty="0"/>
              <a:t> </a:t>
            </a:r>
            <a:r>
              <a:rPr sz="2400" dirty="0" err="1"/>
              <a:t>estratégicos</a:t>
            </a:r>
            <a:r>
              <a:rPr sz="2400" dirty="0"/>
              <a:t>.</a:t>
            </a:r>
          </a:p>
          <a:p>
            <a:pPr marL="0" indent="0">
              <a:buNone/>
            </a:pPr>
            <a:r>
              <a:rPr sz="2400" dirty="0"/>
              <a:t>2. </a:t>
            </a:r>
            <a:r>
              <a:rPr sz="2400" dirty="0" err="1"/>
              <a:t>Identificar</a:t>
            </a:r>
            <a:r>
              <a:rPr sz="2400" dirty="0"/>
              <a:t> </a:t>
            </a:r>
            <a:r>
              <a:rPr sz="2400" dirty="0" err="1"/>
              <a:t>procesos</a:t>
            </a:r>
            <a:r>
              <a:rPr sz="2400" dirty="0"/>
              <a:t> clave.</a:t>
            </a:r>
          </a:p>
          <a:p>
            <a:pPr marL="0" indent="0">
              <a:buNone/>
            </a:pPr>
            <a:r>
              <a:rPr sz="2400" dirty="0"/>
              <a:t>3. </a:t>
            </a:r>
            <a:r>
              <a:rPr sz="2400" dirty="0" err="1"/>
              <a:t>Seleccionar</a:t>
            </a:r>
            <a:r>
              <a:rPr sz="2400" dirty="0"/>
              <a:t> </a:t>
            </a:r>
            <a:r>
              <a:rPr sz="2400" dirty="0" err="1"/>
              <a:t>indicadores</a:t>
            </a:r>
            <a:r>
              <a:rPr sz="2400" dirty="0"/>
              <a:t> </a:t>
            </a:r>
            <a:r>
              <a:rPr sz="2400" dirty="0" err="1"/>
              <a:t>relevantes</a:t>
            </a:r>
            <a:r>
              <a:rPr sz="2400" dirty="0"/>
              <a:t>.</a:t>
            </a:r>
          </a:p>
          <a:p>
            <a:pPr marL="0" indent="0">
              <a:buNone/>
            </a:pPr>
            <a:r>
              <a:rPr sz="2400" dirty="0"/>
              <a:t>4. </a:t>
            </a:r>
            <a:r>
              <a:rPr sz="2400" dirty="0" err="1"/>
              <a:t>Establecer</a:t>
            </a:r>
            <a:r>
              <a:rPr sz="2400" dirty="0"/>
              <a:t> </a:t>
            </a:r>
            <a:r>
              <a:rPr sz="2400" dirty="0" err="1"/>
              <a:t>metas</a:t>
            </a:r>
            <a:r>
              <a:rPr sz="2400" dirty="0"/>
              <a:t> </a:t>
            </a:r>
            <a:r>
              <a:rPr sz="2400" dirty="0" err="1"/>
              <a:t>cuantificables</a:t>
            </a:r>
            <a:r>
              <a:rPr sz="2400" dirty="0"/>
              <a:t>.</a:t>
            </a:r>
          </a:p>
          <a:p>
            <a:pPr marL="0" indent="0">
              <a:buNone/>
            </a:pPr>
            <a:r>
              <a:rPr sz="2400" dirty="0"/>
              <a:t>5. </a:t>
            </a:r>
            <a:r>
              <a:rPr sz="2400" dirty="0" err="1"/>
              <a:t>Asignar</a:t>
            </a:r>
            <a:r>
              <a:rPr sz="2400" dirty="0"/>
              <a:t> </a:t>
            </a:r>
            <a:r>
              <a:rPr sz="2400" dirty="0" err="1"/>
              <a:t>responsables</a:t>
            </a:r>
            <a:r>
              <a:rPr sz="2400" dirty="0"/>
              <a:t>.</a:t>
            </a:r>
          </a:p>
          <a:p>
            <a:pPr marL="0" indent="0">
              <a:buNone/>
            </a:pPr>
            <a:r>
              <a:rPr sz="2400" dirty="0"/>
              <a:t>6. </a:t>
            </a:r>
            <a:r>
              <a:rPr sz="2400" dirty="0" err="1"/>
              <a:t>Implementar</a:t>
            </a:r>
            <a:r>
              <a:rPr sz="2400" dirty="0"/>
              <a:t> </a:t>
            </a:r>
            <a:r>
              <a:rPr sz="2400" dirty="0" err="1"/>
              <a:t>sistemas</a:t>
            </a:r>
            <a:r>
              <a:rPr sz="2400" dirty="0"/>
              <a:t> de </a:t>
            </a:r>
            <a:r>
              <a:rPr sz="2400" dirty="0" err="1"/>
              <a:t>medición</a:t>
            </a:r>
            <a:r>
              <a:rPr sz="2400" dirty="0"/>
              <a:t>.</a:t>
            </a:r>
          </a:p>
          <a:p>
            <a:pPr marL="0" indent="0">
              <a:buNone/>
            </a:pPr>
            <a:r>
              <a:rPr sz="2400" dirty="0"/>
              <a:t>7. </a:t>
            </a:r>
            <a:r>
              <a:rPr sz="2400" dirty="0" err="1"/>
              <a:t>Monitorear</a:t>
            </a:r>
            <a:r>
              <a:rPr sz="2400" dirty="0"/>
              <a:t> y </a:t>
            </a:r>
            <a:r>
              <a:rPr sz="2400" dirty="0" err="1"/>
              <a:t>analizar</a:t>
            </a:r>
            <a:r>
              <a:rPr sz="2400" dirty="0"/>
              <a:t> </a:t>
            </a:r>
            <a:r>
              <a:rPr sz="2400" dirty="0" err="1"/>
              <a:t>resultados</a:t>
            </a:r>
            <a:r>
              <a:rPr sz="2400" dirty="0"/>
              <a:t>.</a:t>
            </a:r>
          </a:p>
          <a:p>
            <a:pPr marL="0" indent="0">
              <a:buNone/>
            </a:pPr>
            <a:r>
              <a:rPr sz="2400" dirty="0"/>
              <a:t>8. </a:t>
            </a:r>
            <a:r>
              <a:rPr sz="2400" dirty="0" err="1"/>
              <a:t>Ajustar</a:t>
            </a:r>
            <a:r>
              <a:rPr sz="2400" dirty="0"/>
              <a:t> y </a:t>
            </a:r>
            <a:r>
              <a:rPr sz="2400" dirty="0" err="1"/>
              <a:t>mejorar</a:t>
            </a:r>
            <a:r>
              <a:rPr sz="2400" dirty="0"/>
              <a:t> </a:t>
            </a:r>
            <a:r>
              <a:rPr sz="2400" dirty="0" err="1"/>
              <a:t>continuamente</a:t>
            </a:r>
            <a:r>
              <a:rPr dirty="0"/>
              <a:t>.</a:t>
            </a:r>
          </a:p>
        </p:txBody>
      </p:sp>
      <p:sp>
        <p:nvSpPr>
          <p:cNvPr id="4" name="Rectángulo 3">
            <a:extLst>
              <a:ext uri="{FF2B5EF4-FFF2-40B4-BE49-F238E27FC236}">
                <a16:creationId xmlns:a16="http://schemas.microsoft.com/office/drawing/2014/main" id="{01EA2B21-B7E4-3BE6-DD05-F2DC7B4EFFDE}"/>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Indicadores básicos de desempeño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577"/>
            <a:ext cx="8229600" cy="1143000"/>
          </a:xfrm>
        </p:spPr>
        <p:txBody>
          <a:bodyPr>
            <a:normAutofit/>
          </a:bodyPr>
          <a:lstStyle/>
          <a:p>
            <a:r>
              <a:rPr sz="4000" dirty="0" err="1"/>
              <a:t>Ejemplos</a:t>
            </a:r>
            <a:r>
              <a:rPr sz="4000" dirty="0"/>
              <a:t> de </a:t>
            </a:r>
            <a:r>
              <a:rPr sz="4000" dirty="0" err="1"/>
              <a:t>Indicadores</a:t>
            </a:r>
            <a:r>
              <a:rPr sz="4000" dirty="0"/>
              <a:t> </a:t>
            </a:r>
            <a:r>
              <a:rPr sz="4000" dirty="0" err="1"/>
              <a:t>en</a:t>
            </a:r>
            <a:r>
              <a:rPr sz="4000" dirty="0"/>
              <a:t> PYMEs</a:t>
            </a:r>
          </a:p>
        </p:txBody>
      </p:sp>
      <p:sp>
        <p:nvSpPr>
          <p:cNvPr id="3" name="Content Placeholder 2"/>
          <p:cNvSpPr>
            <a:spLocks noGrp="1"/>
          </p:cNvSpPr>
          <p:nvPr>
            <p:ph idx="1"/>
          </p:nvPr>
        </p:nvSpPr>
        <p:spPr>
          <a:xfrm>
            <a:off x="457200" y="1976718"/>
            <a:ext cx="8229600" cy="4525963"/>
          </a:xfrm>
        </p:spPr>
        <p:txBody>
          <a:bodyPr/>
          <a:lstStyle/>
          <a:p>
            <a:pPr marL="0" indent="0">
              <a:buNone/>
            </a:pPr>
            <a:r>
              <a:rPr dirty="0"/>
              <a:t>- </a:t>
            </a:r>
            <a:r>
              <a:rPr sz="2800" dirty="0"/>
              <a:t>Ventas </a:t>
            </a:r>
            <a:r>
              <a:rPr sz="2800" dirty="0" err="1"/>
              <a:t>mensuales</a:t>
            </a:r>
            <a:r>
              <a:rPr sz="2800" dirty="0"/>
              <a:t> por </a:t>
            </a:r>
            <a:r>
              <a:rPr sz="2800" dirty="0" err="1"/>
              <a:t>producto</a:t>
            </a:r>
            <a:r>
              <a:rPr sz="2800" dirty="0"/>
              <a:t>.</a:t>
            </a:r>
          </a:p>
          <a:p>
            <a:pPr marL="0" indent="0">
              <a:buNone/>
            </a:pPr>
            <a:r>
              <a:rPr sz="2800" dirty="0"/>
              <a:t>- </a:t>
            </a:r>
            <a:r>
              <a:rPr sz="2800" dirty="0" err="1"/>
              <a:t>Porcentaje</a:t>
            </a:r>
            <a:r>
              <a:rPr sz="2800" dirty="0"/>
              <a:t> de </a:t>
            </a:r>
            <a:r>
              <a:rPr sz="2800" dirty="0" err="1"/>
              <a:t>cumplimiento</a:t>
            </a:r>
            <a:r>
              <a:rPr sz="2800" dirty="0"/>
              <a:t> de </a:t>
            </a:r>
            <a:r>
              <a:rPr sz="2800" dirty="0" err="1"/>
              <a:t>entregas</a:t>
            </a:r>
            <a:r>
              <a:rPr sz="2800" dirty="0"/>
              <a:t>.</a:t>
            </a:r>
          </a:p>
          <a:p>
            <a:pPr marL="0" indent="0">
              <a:buNone/>
            </a:pPr>
            <a:r>
              <a:rPr sz="2800" dirty="0"/>
              <a:t>- Nivel de </a:t>
            </a:r>
            <a:r>
              <a:rPr sz="2800" dirty="0" err="1"/>
              <a:t>satisfacción</a:t>
            </a:r>
            <a:r>
              <a:rPr sz="2800" dirty="0"/>
              <a:t> del </a:t>
            </a:r>
            <a:r>
              <a:rPr sz="2800" dirty="0" err="1"/>
              <a:t>cliente</a:t>
            </a:r>
            <a:r>
              <a:rPr sz="2800" dirty="0"/>
              <a:t> (</a:t>
            </a:r>
            <a:r>
              <a:rPr sz="2800" dirty="0" err="1"/>
              <a:t>encuestas</a:t>
            </a:r>
            <a:r>
              <a:rPr sz="2800" dirty="0"/>
              <a:t>).</a:t>
            </a:r>
          </a:p>
          <a:p>
            <a:pPr marL="0" indent="0">
              <a:buNone/>
            </a:pPr>
            <a:r>
              <a:rPr sz="2800" dirty="0"/>
              <a:t>- </a:t>
            </a:r>
            <a:r>
              <a:rPr sz="2800" dirty="0" err="1"/>
              <a:t>Tiempo</a:t>
            </a:r>
            <a:r>
              <a:rPr sz="2800" dirty="0"/>
              <a:t> </a:t>
            </a:r>
            <a:r>
              <a:rPr sz="2800" dirty="0" err="1"/>
              <a:t>promedio</a:t>
            </a:r>
            <a:r>
              <a:rPr sz="2800" dirty="0"/>
              <a:t> de </a:t>
            </a:r>
            <a:r>
              <a:rPr sz="2800" dirty="0" err="1"/>
              <a:t>respuesta</a:t>
            </a:r>
            <a:r>
              <a:rPr sz="2800" dirty="0"/>
              <a:t> a </a:t>
            </a:r>
            <a:r>
              <a:rPr sz="2800" dirty="0" err="1"/>
              <a:t>consultas</a:t>
            </a:r>
            <a:r>
              <a:rPr sz="2800" dirty="0"/>
              <a:t>.</a:t>
            </a:r>
          </a:p>
          <a:p>
            <a:pPr marL="0" indent="0">
              <a:buNone/>
            </a:pPr>
            <a:r>
              <a:rPr sz="2800" dirty="0"/>
              <a:t>- </a:t>
            </a:r>
            <a:r>
              <a:rPr sz="2800" dirty="0" err="1"/>
              <a:t>Costos</a:t>
            </a:r>
            <a:r>
              <a:rPr sz="2800" dirty="0"/>
              <a:t> </a:t>
            </a:r>
            <a:r>
              <a:rPr sz="2800" dirty="0" err="1"/>
              <a:t>operativos</a:t>
            </a:r>
            <a:r>
              <a:rPr sz="2800" dirty="0"/>
              <a:t> por </a:t>
            </a:r>
            <a:r>
              <a:rPr sz="2800" dirty="0" err="1"/>
              <a:t>unidad</a:t>
            </a:r>
            <a:r>
              <a:rPr sz="2800" dirty="0"/>
              <a:t> </a:t>
            </a:r>
            <a:r>
              <a:rPr sz="2800" dirty="0" err="1"/>
              <a:t>producida</a:t>
            </a:r>
            <a:r>
              <a:rPr sz="2800" dirty="0"/>
              <a:t>.</a:t>
            </a:r>
          </a:p>
        </p:txBody>
      </p:sp>
      <p:sp>
        <p:nvSpPr>
          <p:cNvPr id="4" name="Rectángulo 3">
            <a:extLst>
              <a:ext uri="{FF2B5EF4-FFF2-40B4-BE49-F238E27FC236}">
                <a16:creationId xmlns:a16="http://schemas.microsoft.com/office/drawing/2014/main" id="{B6A2404B-9BA7-F0C9-C00D-CF81418EF954}"/>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Indicadores básicos de desempeño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577"/>
            <a:ext cx="8229600" cy="1143000"/>
          </a:xfrm>
        </p:spPr>
        <p:txBody>
          <a:bodyPr>
            <a:normAutofit/>
          </a:bodyPr>
          <a:lstStyle/>
          <a:p>
            <a:r>
              <a:rPr sz="4000" dirty="0"/>
              <a:t>Buenas Prácticas</a:t>
            </a:r>
          </a:p>
        </p:txBody>
      </p:sp>
      <p:sp>
        <p:nvSpPr>
          <p:cNvPr id="3" name="Content Placeholder 2"/>
          <p:cNvSpPr>
            <a:spLocks noGrp="1"/>
          </p:cNvSpPr>
          <p:nvPr>
            <p:ph idx="1"/>
          </p:nvPr>
        </p:nvSpPr>
        <p:spPr/>
        <p:txBody>
          <a:bodyPr>
            <a:normAutofit/>
          </a:bodyPr>
          <a:lstStyle/>
          <a:p>
            <a:pPr marL="0" indent="0">
              <a:buNone/>
            </a:pPr>
            <a:r>
              <a:rPr sz="2800" dirty="0"/>
              <a:t>- </a:t>
            </a:r>
            <a:r>
              <a:rPr sz="2800" dirty="0" err="1"/>
              <a:t>Involucrar</a:t>
            </a:r>
            <a:r>
              <a:rPr sz="2800" dirty="0"/>
              <a:t> al </a:t>
            </a:r>
            <a:r>
              <a:rPr sz="2800" dirty="0" err="1"/>
              <a:t>equipo</a:t>
            </a:r>
            <a:r>
              <a:rPr sz="2800" dirty="0"/>
              <a:t> </a:t>
            </a:r>
            <a:r>
              <a:rPr sz="2800" dirty="0" err="1"/>
              <a:t>en</a:t>
            </a:r>
            <a:r>
              <a:rPr sz="2800" dirty="0"/>
              <a:t> la </a:t>
            </a:r>
            <a:r>
              <a:rPr sz="2800" dirty="0" err="1"/>
              <a:t>definición</a:t>
            </a:r>
            <a:r>
              <a:rPr sz="2800" dirty="0"/>
              <a:t> de </a:t>
            </a:r>
            <a:r>
              <a:rPr sz="2800" dirty="0" err="1"/>
              <a:t>indicadores</a:t>
            </a:r>
            <a:r>
              <a:rPr sz="2800" dirty="0"/>
              <a:t>.</a:t>
            </a:r>
          </a:p>
          <a:p>
            <a:pPr marL="0" indent="0">
              <a:buNone/>
            </a:pPr>
            <a:r>
              <a:rPr sz="2800" dirty="0"/>
              <a:t>- Usar </a:t>
            </a:r>
            <a:r>
              <a:rPr sz="2800" dirty="0" err="1"/>
              <a:t>herramientas</a:t>
            </a:r>
            <a:r>
              <a:rPr sz="2800" dirty="0"/>
              <a:t> simples </a:t>
            </a:r>
            <a:r>
              <a:rPr sz="2800" dirty="0" err="1"/>
              <a:t>como</a:t>
            </a:r>
            <a:r>
              <a:rPr sz="2800" dirty="0"/>
              <a:t> Excel o software </a:t>
            </a:r>
            <a:r>
              <a:rPr sz="2800" dirty="0" err="1"/>
              <a:t>gratuito</a:t>
            </a:r>
            <a:r>
              <a:rPr sz="2800" dirty="0"/>
              <a:t>.</a:t>
            </a:r>
          </a:p>
          <a:p>
            <a:pPr marL="0" indent="0">
              <a:buNone/>
            </a:pPr>
            <a:r>
              <a:rPr sz="2800" dirty="0"/>
              <a:t>- </a:t>
            </a:r>
            <a:r>
              <a:rPr sz="2800" dirty="0" err="1"/>
              <a:t>Revisar</a:t>
            </a:r>
            <a:r>
              <a:rPr sz="2800" dirty="0"/>
              <a:t> </a:t>
            </a:r>
            <a:r>
              <a:rPr sz="2800" dirty="0" err="1"/>
              <a:t>indicadores</a:t>
            </a:r>
            <a:r>
              <a:rPr sz="2800" dirty="0"/>
              <a:t> </a:t>
            </a:r>
            <a:r>
              <a:rPr sz="2800" dirty="0" err="1"/>
              <a:t>periódicamente</a:t>
            </a:r>
            <a:r>
              <a:rPr sz="2800" dirty="0"/>
              <a:t>.</a:t>
            </a:r>
          </a:p>
          <a:p>
            <a:pPr marL="0" indent="0">
              <a:buNone/>
            </a:pPr>
            <a:r>
              <a:rPr sz="2800" dirty="0"/>
              <a:t>- </a:t>
            </a:r>
            <a:r>
              <a:rPr sz="2800" dirty="0" err="1"/>
              <a:t>Comunicar</a:t>
            </a:r>
            <a:r>
              <a:rPr sz="2800" dirty="0"/>
              <a:t> </a:t>
            </a:r>
            <a:r>
              <a:rPr sz="2800" dirty="0" err="1"/>
              <a:t>resultados</a:t>
            </a:r>
            <a:r>
              <a:rPr sz="2800" dirty="0"/>
              <a:t> de forma </a:t>
            </a:r>
            <a:r>
              <a:rPr sz="2800" dirty="0" err="1"/>
              <a:t>clara</a:t>
            </a:r>
            <a:r>
              <a:rPr sz="2800" dirty="0"/>
              <a:t>.</a:t>
            </a:r>
          </a:p>
          <a:p>
            <a:pPr marL="0" indent="0">
              <a:buNone/>
            </a:pPr>
            <a:r>
              <a:rPr sz="2800" dirty="0"/>
              <a:t>- </a:t>
            </a:r>
            <a:r>
              <a:rPr sz="2800" dirty="0" err="1"/>
              <a:t>Celebrar</a:t>
            </a:r>
            <a:r>
              <a:rPr sz="2800" dirty="0"/>
              <a:t> </a:t>
            </a:r>
            <a:r>
              <a:rPr sz="2800" dirty="0" err="1"/>
              <a:t>logros</a:t>
            </a:r>
            <a:r>
              <a:rPr sz="2800" dirty="0"/>
              <a:t> y </a:t>
            </a:r>
            <a:r>
              <a:rPr sz="2800" dirty="0" err="1"/>
              <a:t>corregir</a:t>
            </a:r>
            <a:r>
              <a:rPr sz="2800" dirty="0"/>
              <a:t> </a:t>
            </a:r>
            <a:r>
              <a:rPr sz="2800" dirty="0" err="1"/>
              <a:t>desviaciones</a:t>
            </a:r>
            <a:r>
              <a:rPr sz="2800" dirty="0"/>
              <a:t>.</a:t>
            </a:r>
          </a:p>
        </p:txBody>
      </p:sp>
      <p:sp>
        <p:nvSpPr>
          <p:cNvPr id="4" name="Rectángulo 3">
            <a:extLst>
              <a:ext uri="{FF2B5EF4-FFF2-40B4-BE49-F238E27FC236}">
                <a16:creationId xmlns:a16="http://schemas.microsoft.com/office/drawing/2014/main" id="{A37154A8-87C1-5208-5CF9-A9FFFAF04B9D}"/>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Indicadores básicos de desempeño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dirty="0" err="1"/>
              <a:t>Conclusión</a:t>
            </a:r>
            <a:endParaRPr dirty="0"/>
          </a:p>
        </p:txBody>
      </p:sp>
      <p:sp>
        <p:nvSpPr>
          <p:cNvPr id="3" name="Content Placeholder 2"/>
          <p:cNvSpPr>
            <a:spLocks noGrp="1"/>
          </p:cNvSpPr>
          <p:nvPr>
            <p:ph idx="1"/>
          </p:nvPr>
        </p:nvSpPr>
        <p:spPr/>
        <p:txBody>
          <a:bodyPr>
            <a:normAutofit/>
          </a:bodyPr>
          <a:lstStyle/>
          <a:p>
            <a:pPr algn="just"/>
            <a:r>
              <a:rPr sz="2800" dirty="0"/>
              <a:t>La </a:t>
            </a:r>
            <a:r>
              <a:rPr sz="2800" dirty="0" err="1"/>
              <a:t>implementación</a:t>
            </a:r>
            <a:r>
              <a:rPr sz="2800" dirty="0"/>
              <a:t> de </a:t>
            </a:r>
            <a:r>
              <a:rPr sz="2800" dirty="0" err="1"/>
              <a:t>indicadores</a:t>
            </a:r>
            <a:r>
              <a:rPr sz="2800" dirty="0"/>
              <a:t> de </a:t>
            </a:r>
            <a:r>
              <a:rPr sz="2800" dirty="0" err="1"/>
              <a:t>desempeño</a:t>
            </a:r>
            <a:r>
              <a:rPr sz="2800" dirty="0"/>
              <a:t> </a:t>
            </a:r>
            <a:r>
              <a:rPr sz="2800" dirty="0" err="1"/>
              <a:t>permite</a:t>
            </a:r>
            <a:r>
              <a:rPr sz="2800" dirty="0"/>
              <a:t> a las PYMEs </a:t>
            </a:r>
            <a:r>
              <a:rPr sz="2800" dirty="0" err="1"/>
              <a:t>mejorar</a:t>
            </a:r>
            <a:r>
              <a:rPr sz="2800" dirty="0"/>
              <a:t> su </a:t>
            </a:r>
            <a:r>
              <a:rPr sz="2800" dirty="0" err="1"/>
              <a:t>gestión</a:t>
            </a:r>
            <a:r>
              <a:rPr sz="2800" dirty="0"/>
              <a:t>, </a:t>
            </a:r>
            <a:r>
              <a:rPr sz="2800" dirty="0" err="1"/>
              <a:t>tomar</a:t>
            </a:r>
            <a:r>
              <a:rPr sz="2800" dirty="0"/>
              <a:t> </a:t>
            </a:r>
            <a:r>
              <a:rPr sz="2800" dirty="0" err="1"/>
              <a:t>decisiones</a:t>
            </a:r>
            <a:r>
              <a:rPr sz="2800" dirty="0"/>
              <a:t> </a:t>
            </a:r>
            <a:r>
              <a:rPr sz="2800" dirty="0" err="1"/>
              <a:t>informadas</a:t>
            </a:r>
            <a:r>
              <a:rPr sz="2800" dirty="0"/>
              <a:t> y </a:t>
            </a:r>
            <a:r>
              <a:rPr sz="2800" dirty="0" err="1"/>
              <a:t>alcanzar</a:t>
            </a:r>
            <a:r>
              <a:rPr sz="2800" dirty="0"/>
              <a:t> sus </a:t>
            </a:r>
            <a:r>
              <a:rPr sz="2800" dirty="0" err="1"/>
              <a:t>objetivos</a:t>
            </a:r>
            <a:r>
              <a:rPr sz="2800" dirty="0"/>
              <a:t> </a:t>
            </a:r>
            <a:r>
              <a:rPr sz="2800" dirty="0" err="1"/>
              <a:t>estratégicos</a:t>
            </a:r>
            <a:r>
              <a:rPr sz="2800" dirty="0"/>
              <a:t>.</a:t>
            </a:r>
          </a:p>
          <a:p>
            <a:pPr algn="just"/>
            <a:endParaRPr sz="2800" dirty="0"/>
          </a:p>
          <a:p>
            <a:pPr algn="just"/>
            <a:r>
              <a:rPr sz="2800" dirty="0"/>
              <a:t>Una </a:t>
            </a:r>
            <a:r>
              <a:rPr sz="2800" dirty="0" err="1"/>
              <a:t>metodología</a:t>
            </a:r>
            <a:r>
              <a:rPr sz="2800" dirty="0"/>
              <a:t> </a:t>
            </a:r>
            <a:r>
              <a:rPr sz="2800" dirty="0" err="1"/>
              <a:t>clara</a:t>
            </a:r>
            <a:r>
              <a:rPr sz="2800" dirty="0"/>
              <a:t> y </a:t>
            </a:r>
            <a:r>
              <a:rPr sz="2800" dirty="0" err="1"/>
              <a:t>ejemplos</a:t>
            </a:r>
            <a:r>
              <a:rPr sz="2800" dirty="0"/>
              <a:t> </a:t>
            </a:r>
            <a:r>
              <a:rPr sz="2800" dirty="0" err="1"/>
              <a:t>prácticos</a:t>
            </a:r>
            <a:r>
              <a:rPr sz="2800" dirty="0"/>
              <a:t> </a:t>
            </a:r>
            <a:r>
              <a:rPr sz="2800" dirty="0" err="1"/>
              <a:t>facilitan</a:t>
            </a:r>
            <a:r>
              <a:rPr sz="2800" dirty="0"/>
              <a:t> su </a:t>
            </a:r>
            <a:r>
              <a:rPr sz="2800" dirty="0" err="1"/>
              <a:t>adopción</a:t>
            </a:r>
            <a:r>
              <a:rPr sz="2800" dirty="0"/>
              <a:t> y </a:t>
            </a:r>
            <a:r>
              <a:rPr sz="2800" dirty="0" err="1"/>
              <a:t>éxito</a:t>
            </a:r>
            <a:r>
              <a:rPr sz="2800" dirty="0"/>
              <a:t>.</a:t>
            </a:r>
          </a:p>
        </p:txBody>
      </p:sp>
      <p:sp>
        <p:nvSpPr>
          <p:cNvPr id="4" name="Rectángulo 3">
            <a:extLst>
              <a:ext uri="{FF2B5EF4-FFF2-40B4-BE49-F238E27FC236}">
                <a16:creationId xmlns:a16="http://schemas.microsoft.com/office/drawing/2014/main" id="{BFB66686-F403-3A5D-59D3-A6EB38189CC0}"/>
              </a:ext>
            </a:extLst>
          </p:cNvPr>
          <p:cNvSpPr/>
          <p:nvPr/>
        </p:nvSpPr>
        <p:spPr>
          <a:xfrm>
            <a:off x="73152" y="127630"/>
            <a:ext cx="8851392" cy="512323"/>
          </a:xfrm>
          <a:prstGeom prst="rect">
            <a:avLst/>
          </a:prstGeom>
          <a:solidFill>
            <a:schemeClr val="tx2">
              <a:lumMod val="75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2200" dirty="0">
                <a:solidFill>
                  <a:schemeClr val="bg1"/>
                </a:solidFill>
              </a:rPr>
              <a:t>Indicadores básicos de desempeño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2099</TotalTime>
  <Words>3033</Words>
  <Application>Microsoft Macintosh PowerPoint</Application>
  <PresentationFormat>Presentación en pantalla (4:3)</PresentationFormat>
  <Paragraphs>342</Paragraphs>
  <Slides>42</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42</vt:i4>
      </vt:variant>
    </vt:vector>
  </HeadingPairs>
  <TitlesOfParts>
    <vt:vector size="52" baseType="lpstr">
      <vt:lpstr>Arial</vt:lpstr>
      <vt:lpstr>Calibri</vt:lpstr>
      <vt:lpstr>DM Sans</vt:lpstr>
      <vt:lpstr>Garet Bold</vt:lpstr>
      <vt:lpstr>Google Sans</vt:lpstr>
      <vt:lpstr>Libre Franklin</vt:lpstr>
      <vt:lpstr>Roboto</vt:lpstr>
      <vt:lpstr>Segoe Sans</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Aspectos básicos del Control Interno</vt:lpstr>
      <vt:lpstr>Beneficios del Control Interno</vt:lpstr>
      <vt:lpstr>Responsables del Control Interno</vt:lpstr>
      <vt:lpstr>Ciclo del Control Interno</vt:lpstr>
      <vt:lpstr>Ejemplos de controles</vt:lpstr>
      <vt:lpstr>Riesgos y Controles</vt:lpstr>
      <vt:lpstr>¿Qué es la Misión?</vt:lpstr>
      <vt:lpstr>¿Qué es la Visión?</vt:lpstr>
      <vt:lpstr>¿Qué son los Objetivos Globales?</vt:lpstr>
      <vt:lpstr>Relación entre Misión, Visión y Objetivos </vt:lpstr>
      <vt:lpstr>Presentación de PowerPoint</vt:lpstr>
      <vt:lpstr>¿Qué son las Políticas Organizacionales?</vt:lpstr>
      <vt:lpstr>¿Qué son los Procedimientos Organizacionales?</vt:lpstr>
      <vt:lpstr>Importancia de las Políticas y Procedimientos</vt:lpstr>
      <vt:lpstr>Metodología para Elaborar Políticas</vt:lpstr>
      <vt:lpstr>Metodología para Elaborar Procedimientos</vt:lpstr>
      <vt:lpstr>Buenas Prácticas</vt:lpstr>
      <vt:lpstr>CARACTERÍSTICAS DE LA DEBIDA DILIGENCIA - ELEMENTOS ESENCIALES </vt:lpstr>
      <vt:lpstr>Conclusión</vt:lpstr>
      <vt:lpstr>RESPONSABILIDAD DE LAS PERSONAS JURIDICAS</vt:lpstr>
      <vt:lpstr>CODIGO NACIONAL DE PROCEDIMIENTOS PENALES</vt:lpstr>
      <vt:lpstr>CODIGO NACIONAL DE PROCEDIMIENTOS PENALES</vt:lpstr>
      <vt:lpstr>CODIGO NACIONAL DE PROCEDIMIENTOS PENALES</vt:lpstr>
      <vt:lpstr>CODIGO PENAL FEDERAL</vt:lpstr>
      <vt:lpstr>CODIGO NACIONAL DE PROCEDIMIENTOS PENALES</vt:lpstr>
      <vt:lpstr>¿Qué es la administración de riesgos?</vt:lpstr>
      <vt:lpstr>Proceso de Identificación de Riesgos</vt:lpstr>
      <vt:lpstr>Gestión de Riesgos</vt:lpstr>
      <vt:lpstr>Aspectos Clave</vt:lpstr>
      <vt:lpstr>¿Qué son los Indicadores de Desempeño?</vt:lpstr>
      <vt:lpstr>Tipos de Indicadores</vt:lpstr>
      <vt:lpstr>Metodología para Implementar Indicadores</vt:lpstr>
      <vt:lpstr>Ejemplos de Indicadores en PYMEs</vt:lpstr>
      <vt:lpstr>Buenas Prácticas</vt:lpstr>
      <vt:lpstr>Conclusión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Francisco Tovar Lopez</dc:creator>
  <cp:keywords/>
  <dc:description>generated using python-pptx</dc:description>
  <cp:lastModifiedBy>Jessica Mendoza</cp:lastModifiedBy>
  <cp:revision>4</cp:revision>
  <dcterms:created xsi:type="dcterms:W3CDTF">2013-01-27T09:14:16Z</dcterms:created>
  <dcterms:modified xsi:type="dcterms:W3CDTF">2025-12-05T14:32:46Z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2025-09-18T23:07:43Z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0adfbdae-42e2-40ef-9e63-a6b52afdd169</vt:lpwstr>
  </property>
  <property fmtid="{D5CDD505-2E9C-101B-9397-08002B2CF9AE}" pid="7" name="MSIP_Label_defa4170-0d19-0005-0004-bc88714345d2_ActionId">
    <vt:lpwstr>2910ce9d-b04e-45b6-8a75-a69fbccb24f4</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