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9" r:id="rId4"/>
    <p:sldMasterId id="2147483714" r:id="rId5"/>
  </p:sldMasterIdLst>
  <p:notesMasterIdLst>
    <p:notesMasterId r:id="rId132"/>
  </p:notesMasterIdLst>
  <p:sldIdLst>
    <p:sldId id="257" r:id="rId6"/>
    <p:sldId id="344" r:id="rId7"/>
    <p:sldId id="2010" r:id="rId8"/>
    <p:sldId id="1938" r:id="rId9"/>
    <p:sldId id="2002" r:id="rId10"/>
    <p:sldId id="2041" r:id="rId11"/>
    <p:sldId id="1973" r:id="rId12"/>
    <p:sldId id="1963" r:id="rId13"/>
    <p:sldId id="1964" r:id="rId14"/>
    <p:sldId id="2013" r:id="rId15"/>
    <p:sldId id="1965" r:id="rId16"/>
    <p:sldId id="1978" r:id="rId17"/>
    <p:sldId id="2007" r:id="rId18"/>
    <p:sldId id="2023" r:id="rId19"/>
    <p:sldId id="2025" r:id="rId20"/>
    <p:sldId id="2035" r:id="rId21"/>
    <p:sldId id="1995" r:id="rId22"/>
    <p:sldId id="1980" r:id="rId23"/>
    <p:sldId id="1998" r:id="rId24"/>
    <p:sldId id="1761" r:id="rId25"/>
    <p:sldId id="1981" r:id="rId26"/>
    <p:sldId id="1982" r:id="rId27"/>
    <p:sldId id="2042" r:id="rId28"/>
    <p:sldId id="1968" r:id="rId29"/>
    <p:sldId id="1935" r:id="rId30"/>
    <p:sldId id="1936" r:id="rId31"/>
    <p:sldId id="1937" r:id="rId32"/>
    <p:sldId id="2008" r:id="rId33"/>
    <p:sldId id="1955" r:id="rId34"/>
    <p:sldId id="1956" r:id="rId35"/>
    <p:sldId id="1996" r:id="rId36"/>
    <p:sldId id="1974" r:id="rId37"/>
    <p:sldId id="1969" r:id="rId38"/>
    <p:sldId id="1970" r:id="rId39"/>
    <p:sldId id="1971" r:id="rId40"/>
    <p:sldId id="1972" r:id="rId41"/>
    <p:sldId id="2031" r:id="rId42"/>
    <p:sldId id="2032" r:id="rId43"/>
    <p:sldId id="338" r:id="rId44"/>
    <p:sldId id="1999" r:id="rId45"/>
    <p:sldId id="425" r:id="rId46"/>
    <p:sldId id="1976" r:id="rId47"/>
    <p:sldId id="1977" r:id="rId48"/>
    <p:sldId id="2043" r:id="rId49"/>
    <p:sldId id="282" r:id="rId50"/>
    <p:sldId id="1975" r:id="rId51"/>
    <p:sldId id="1959" r:id="rId52"/>
    <p:sldId id="1960" r:id="rId53"/>
    <p:sldId id="2044" r:id="rId54"/>
    <p:sldId id="1989" r:id="rId55"/>
    <p:sldId id="1990" r:id="rId56"/>
    <p:sldId id="2026" r:id="rId57"/>
    <p:sldId id="1979" r:id="rId58"/>
    <p:sldId id="1962" r:id="rId59"/>
    <p:sldId id="2027" r:id="rId60"/>
    <p:sldId id="2029" r:id="rId61"/>
    <p:sldId id="2030" r:id="rId62"/>
    <p:sldId id="2028" r:id="rId63"/>
    <p:sldId id="1946" r:id="rId64"/>
    <p:sldId id="1947" r:id="rId65"/>
    <p:sldId id="283" r:id="rId66"/>
    <p:sldId id="289" r:id="rId67"/>
    <p:sldId id="274" r:id="rId68"/>
    <p:sldId id="275" r:id="rId69"/>
    <p:sldId id="276" r:id="rId70"/>
    <p:sldId id="1945" r:id="rId71"/>
    <p:sldId id="2045" r:id="rId72"/>
    <p:sldId id="2046" r:id="rId73"/>
    <p:sldId id="1943" r:id="rId74"/>
    <p:sldId id="424" r:id="rId75"/>
    <p:sldId id="1948" r:id="rId76"/>
    <p:sldId id="1950" r:id="rId77"/>
    <p:sldId id="1951" r:id="rId78"/>
    <p:sldId id="1957" r:id="rId79"/>
    <p:sldId id="1958" r:id="rId80"/>
    <p:sldId id="2047" r:id="rId81"/>
    <p:sldId id="2048" r:id="rId82"/>
    <p:sldId id="1742" r:id="rId83"/>
    <p:sldId id="1944" r:id="rId84"/>
    <p:sldId id="1953" r:id="rId85"/>
    <p:sldId id="1954" r:id="rId86"/>
    <p:sldId id="1952" r:id="rId87"/>
    <p:sldId id="1967" r:id="rId88"/>
    <p:sldId id="2009" r:id="rId89"/>
    <p:sldId id="1966" r:id="rId90"/>
    <p:sldId id="1997" r:id="rId91"/>
    <p:sldId id="2000" r:id="rId92"/>
    <p:sldId id="2001" r:id="rId93"/>
    <p:sldId id="2003" r:id="rId94"/>
    <p:sldId id="1988" r:id="rId95"/>
    <p:sldId id="1984" r:id="rId96"/>
    <p:sldId id="2004" r:id="rId97"/>
    <p:sldId id="2005" r:id="rId98"/>
    <p:sldId id="2006" r:id="rId99"/>
    <p:sldId id="1985" r:id="rId100"/>
    <p:sldId id="2012" r:id="rId101"/>
    <p:sldId id="1986" r:id="rId102"/>
    <p:sldId id="1987" r:id="rId103"/>
    <p:sldId id="1983" r:id="rId104"/>
    <p:sldId id="1991" r:id="rId105"/>
    <p:sldId id="1939" r:id="rId106"/>
    <p:sldId id="1949" r:id="rId107"/>
    <p:sldId id="1940" r:id="rId108"/>
    <p:sldId id="1992" r:id="rId109"/>
    <p:sldId id="1993" r:id="rId110"/>
    <p:sldId id="1994" r:id="rId111"/>
    <p:sldId id="2011" r:id="rId112"/>
    <p:sldId id="2014" r:id="rId113"/>
    <p:sldId id="2015" r:id="rId114"/>
    <p:sldId id="2016" r:id="rId115"/>
    <p:sldId id="2017" r:id="rId116"/>
    <p:sldId id="2018" r:id="rId117"/>
    <p:sldId id="2024" r:id="rId118"/>
    <p:sldId id="2019" r:id="rId119"/>
    <p:sldId id="2020" r:id="rId120"/>
    <p:sldId id="2021" r:id="rId121"/>
    <p:sldId id="2022" r:id="rId122"/>
    <p:sldId id="1941" r:id="rId123"/>
    <p:sldId id="2033" r:id="rId124"/>
    <p:sldId id="2034" r:id="rId125"/>
    <p:sldId id="2036" r:id="rId126"/>
    <p:sldId id="2037" r:id="rId127"/>
    <p:sldId id="2038" r:id="rId128"/>
    <p:sldId id="2039" r:id="rId129"/>
    <p:sldId id="2040" r:id="rId130"/>
    <p:sldId id="1438" r:id="rId13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20" autoAdjust="0"/>
  </p:normalViewPr>
  <p:slideViewPr>
    <p:cSldViewPr snapToGrid="0">
      <p:cViewPr varScale="1">
        <p:scale>
          <a:sx n="71" d="100"/>
          <a:sy n="71" d="100"/>
        </p:scale>
        <p:origin x="660" y="60"/>
      </p:cViewPr>
      <p:guideLst/>
    </p:cSldViewPr>
  </p:slideViewPr>
  <p:outlineViewPr>
    <p:cViewPr>
      <p:scale>
        <a:sx n="33" d="100"/>
        <a:sy n="33" d="100"/>
      </p:scale>
      <p:origin x="0" y="-2560"/>
    </p:cViewPr>
  </p:outlin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presProps" Target="presProps.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13" Type="http://schemas.openxmlformats.org/officeDocument/2006/relationships/slide" Target="slides/slide108.xml"/><Relationship Id="rId118" Type="http://schemas.openxmlformats.org/officeDocument/2006/relationships/slide" Target="slides/slide113.xml"/><Relationship Id="rId126" Type="http://schemas.openxmlformats.org/officeDocument/2006/relationships/slide" Target="slides/slide121.xml"/><Relationship Id="rId13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slide" Target="slides/slide103.xml"/><Relationship Id="rId116" Type="http://schemas.openxmlformats.org/officeDocument/2006/relationships/slide" Target="slides/slide111.xml"/><Relationship Id="rId124" Type="http://schemas.openxmlformats.org/officeDocument/2006/relationships/slide" Target="slides/slide119.xml"/><Relationship Id="rId129" Type="http://schemas.openxmlformats.org/officeDocument/2006/relationships/slide" Target="slides/slide12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slide" Target="slides/slide106.xml"/><Relationship Id="rId13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slide" Target="slides/slide109.xml"/><Relationship Id="rId119" Type="http://schemas.openxmlformats.org/officeDocument/2006/relationships/slide" Target="slides/slide114.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30" Type="http://schemas.openxmlformats.org/officeDocument/2006/relationships/slide" Target="slides/slide125.xml"/><Relationship Id="rId13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tableStyles" Target="tableStyle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E48531-256E-4D9E-9287-A4C7834E6DFF}" type="datetimeFigureOut">
              <a:rPr lang="es-MX" smtClean="0"/>
              <a:t>08/01/2026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A238D0-A47C-4864-86D8-B56AB38496D5}" type="slidenum">
              <a:rPr lang="es-MX" smtClean="0"/>
              <a:t>‹Nº›</a:t>
            </a:fld>
            <a:endParaRPr lang="es-MX"/>
          </a:p>
        </p:txBody>
      </p:sp>
    </p:spTree>
    <p:extLst>
      <p:ext uri="{BB962C8B-B14F-4D97-AF65-F5344CB8AC3E}">
        <p14:creationId xmlns:p14="http://schemas.microsoft.com/office/powerpoint/2010/main" val="161523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7A238D0-A47C-4864-86D8-B56AB38496D5}" type="slidenum">
              <a:rPr lang="es-MX" smtClean="0"/>
              <a:t>11</a:t>
            </a:fld>
            <a:endParaRPr lang="es-MX"/>
          </a:p>
        </p:txBody>
      </p:sp>
    </p:spTree>
    <p:extLst>
      <p:ext uri="{BB962C8B-B14F-4D97-AF65-F5344CB8AC3E}">
        <p14:creationId xmlns:p14="http://schemas.microsoft.com/office/powerpoint/2010/main" val="582833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7A238D0-A47C-4864-86D8-B56AB38496D5}" type="slidenum">
              <a:rPr lang="es-MX" smtClean="0"/>
              <a:t>35</a:t>
            </a:fld>
            <a:endParaRPr lang="es-MX"/>
          </a:p>
        </p:txBody>
      </p:sp>
    </p:spTree>
    <p:extLst>
      <p:ext uri="{BB962C8B-B14F-4D97-AF65-F5344CB8AC3E}">
        <p14:creationId xmlns:p14="http://schemas.microsoft.com/office/powerpoint/2010/main" val="2478402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84CE0-0284-871A-0378-07DC527EF80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6E06081-00F6-7E9C-618E-26CD76549E0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89B9C21-A1A4-CC97-F8C3-9270F5A8588F}"/>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5D82111-D378-37B1-A627-AB86149B894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238D0-A47C-4864-86D8-B56AB38496D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904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E8D5A-E0F3-BD30-564F-E7A3FA7CF3A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D5CD8CE-9798-874A-4CA9-3038C8EDA7D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CEE719A-256D-7DB7-BE48-E4BB9A438A4B}"/>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209DFAA4-F382-6308-D5B4-E09AF3BE05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238D0-A47C-4864-86D8-B56AB38496D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9817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EA130-9EFF-9256-4CC3-3BCD9ABDAC7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3349FF0-4673-8EAB-4137-7A8CD45E3EA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B3B3C35-61AF-F409-4728-029A4514D4F3}"/>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8667254-EC7D-9306-9975-2B256295CD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238D0-A47C-4864-86D8-B56AB38496D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939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7A238D0-A47C-4864-86D8-B56AB38496D5}" type="slidenum">
              <a:rPr lang="es-MX" smtClean="0"/>
              <a:t>41</a:t>
            </a:fld>
            <a:endParaRPr lang="es-MX"/>
          </a:p>
        </p:txBody>
      </p:sp>
    </p:spTree>
    <p:extLst>
      <p:ext uri="{BB962C8B-B14F-4D97-AF65-F5344CB8AC3E}">
        <p14:creationId xmlns:p14="http://schemas.microsoft.com/office/powerpoint/2010/main" val="270596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7DC29-0AF8-6846-7B14-22F9C0755DB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51AE1FE-7E61-027F-3AB7-B2717587548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2C9B8F6-A2F2-4296-0F36-32F9A6E10CAE}"/>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D244D9D-EAFC-B77D-1587-34A0C33D860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238D0-A47C-4864-86D8-B56AB38496D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7482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CB4DA-CF20-CD20-857B-E442E944E71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D3E2E24-9222-496A-38D3-B5AECF77E36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2E0AB4F-F588-6DA7-3E81-A6C8C36C01F0}"/>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8094DC52-9513-2B52-C6C9-10E4F38EB4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238D0-A47C-4864-86D8-B56AB38496D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0191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1F305-8FF3-3DC3-7937-FCB0C07E5A4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CA43339-1555-2817-1DE1-BA7CE79BE70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3CE8689-056E-DC98-2F91-7C65D5DB46B0}"/>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C9E76A47-3A17-5BE3-E31C-B20E809F7E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238D0-A47C-4864-86D8-B56AB38496D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0872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7A238D0-A47C-4864-86D8-B56AB38496D5}" type="slidenum">
              <a:rPr lang="es-MX" smtClean="0"/>
              <a:t>72</a:t>
            </a:fld>
            <a:endParaRPr lang="es-MX"/>
          </a:p>
        </p:txBody>
      </p:sp>
    </p:spTree>
    <p:extLst>
      <p:ext uri="{BB962C8B-B14F-4D97-AF65-F5344CB8AC3E}">
        <p14:creationId xmlns:p14="http://schemas.microsoft.com/office/powerpoint/2010/main" val="1277965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0AB74-D37E-4B1F-AA1E-DB7CED85048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8F872AD-668C-E820-7A37-B49D2A5B876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818D5F5-43DF-F66D-D3AA-4716B397D355}"/>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0D2B338-1910-9AC1-0C73-CFA452FE99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238D0-A47C-4864-86D8-B56AB38496D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3369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F6F41-1067-685A-F813-3D5CB20FFF7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EF6E25C-59C5-2FA6-FC9C-77778E3BD6D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929C8BE-99F8-1621-0DB7-107EC9F273B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043A876-3FAF-1BC8-6726-5C6106DCFA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238D0-A47C-4864-86D8-B56AB38496D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5155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643E7-E6F8-DBB6-4C32-37573DDF26A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BC9537D-1026-8E18-4461-CE7174FF1BF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E6D9284-D8ED-FE26-EE59-2D4CF16CC42D}"/>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05ABDB5-A33F-7DB7-8E25-1E4D95EB87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238D0-A47C-4864-86D8-B56AB38496D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4208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FFE15-386B-150B-6CA0-204B5BF2B2D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2257937-A3AA-A556-22E3-693654EF580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6940DDB-0C9D-062D-A71D-282E30292EC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8DEAF1D6-F8F5-0CE5-43DE-0FF8DDE8BA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238D0-A47C-4864-86D8-B56AB38496D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2951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7F5DB-886B-2D61-C22F-93844A708B4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F3E8313-FE7E-E3A1-D1CC-9A232C51A13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0407A40-56EC-1B9B-F25C-C93BE51FCF2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B2A6B49-8497-DE5A-2021-588ED4D111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238D0-A47C-4864-86D8-B56AB38496D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0625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7A238D0-A47C-4864-86D8-B56AB38496D5}" type="slidenum">
              <a:rPr lang="es-MX" smtClean="0"/>
              <a:t>79</a:t>
            </a:fld>
            <a:endParaRPr lang="es-MX"/>
          </a:p>
        </p:txBody>
      </p:sp>
    </p:spTree>
    <p:extLst>
      <p:ext uri="{BB962C8B-B14F-4D97-AF65-F5344CB8AC3E}">
        <p14:creationId xmlns:p14="http://schemas.microsoft.com/office/powerpoint/2010/main" val="362886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9D525-465A-5062-2E0B-D105DE228F3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949278D-9AD2-5F76-33DB-7D46BCAAE7D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115D02A-BCF1-5E89-5C31-3D1D736B18D0}"/>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22ABE35B-FFDB-8C8E-1081-2D05480517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238D0-A47C-4864-86D8-B56AB38496D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46952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2EFEF-D183-EB71-3770-9BA4EBCBBDF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0FA9C2C-9998-E533-83D1-E87B3ACBC90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9538C8E-41C3-5883-1A6A-97FB267AC151}"/>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FAEE7619-C797-2281-CC2D-3684EEF5B4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238D0-A47C-4864-86D8-B56AB38496D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4338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7A238D0-A47C-4864-86D8-B56AB38496D5}" type="slidenum">
              <a:rPr lang="es-MX" smtClean="0"/>
              <a:t>83</a:t>
            </a:fld>
            <a:endParaRPr lang="es-MX"/>
          </a:p>
        </p:txBody>
      </p:sp>
    </p:spTree>
    <p:extLst>
      <p:ext uri="{BB962C8B-B14F-4D97-AF65-F5344CB8AC3E}">
        <p14:creationId xmlns:p14="http://schemas.microsoft.com/office/powerpoint/2010/main" val="18349366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E7A238D0-A47C-4864-86D8-B56AB38496D5}" type="slidenum">
              <a:rPr lang="es-MX" smtClean="0"/>
              <a:t>114</a:t>
            </a:fld>
            <a:endParaRPr lang="es-MX"/>
          </a:p>
        </p:txBody>
      </p:sp>
    </p:spTree>
    <p:extLst>
      <p:ext uri="{BB962C8B-B14F-4D97-AF65-F5344CB8AC3E}">
        <p14:creationId xmlns:p14="http://schemas.microsoft.com/office/powerpoint/2010/main" val="7978234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0B9B4-629E-A817-FF5F-3ED8DF01BF7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C66274A-FCE9-2950-ABB3-578004BF1ED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34083E4-D98F-4895-1A0C-05163B228321}"/>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7B75A36C-95EE-DA83-05DC-3BE552A524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238D0-A47C-4864-86D8-B56AB38496D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852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D203F8-DBE2-453E-9025-035186B8824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44417B84-4515-4F57-B11F-6D9AF284B9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EBA1A2D9-749F-4C40-9A47-C252ADB0A066}"/>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08/01/2026</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id="{F5AD0894-44E2-4310-8194-B211AFB4B880}"/>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id="{2F19D3D3-F51F-4490-9E5C-C5A36799BE71}"/>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746255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0B0DE5-6A13-4752-A1A5-B66B7CAE1A8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31CDD3AB-EA3E-4E4E-958A-FFCB5B48C63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1553185-F3FF-49F1-A6ED-ED2CFF9D795B}"/>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08/01/2026</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id="{7649A7C0-2D5F-44B3-968F-DAFEE9F6009D}"/>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id="{065C3A53-C046-4F30-9042-C5C5076B34E9}"/>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591690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4AE6F6-AFC5-4A5E-86B4-168D5728A9D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9E9B2080-598F-4DD3-8F6B-3483CE470C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9AE52FD-EE3D-4C7D-BE4C-0590D0410370}"/>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08/01/2026</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id="{E5457158-4ACF-4AE1-96D5-73D630EAC1CA}"/>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id="{24EEC54F-FC45-49F7-B751-4BE351B4198D}"/>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97866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827648-138F-4C07-8DBF-A3B2FD4DA4F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7203247-5EB2-46A7-AE95-228DB959CC2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96C52E3A-34CC-4BB1-A83D-C4B82561B4C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7F5DEFFE-9B72-4E3A-A78E-1CEC77FBE553}"/>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08/01/2026</a:t>
            </a:fld>
            <a:endParaRPr lang="es-MX">
              <a:solidFill>
                <a:prstClr val="black">
                  <a:tint val="75000"/>
                </a:prstClr>
              </a:solidFill>
            </a:endParaRPr>
          </a:p>
        </p:txBody>
      </p:sp>
      <p:sp>
        <p:nvSpPr>
          <p:cNvPr id="6" name="Marcador de pie de página 5">
            <a:extLst>
              <a:ext uri="{FF2B5EF4-FFF2-40B4-BE49-F238E27FC236}">
                <a16:creationId xmlns:a16="http://schemas.microsoft.com/office/drawing/2014/main" id="{F133ADB5-E559-4BFE-9B66-3A2A4ECE7740}"/>
              </a:ext>
            </a:extLst>
          </p:cNvPr>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a:extLst>
              <a:ext uri="{FF2B5EF4-FFF2-40B4-BE49-F238E27FC236}">
                <a16:creationId xmlns:a16="http://schemas.microsoft.com/office/drawing/2014/main" id="{A0259557-CB46-4E23-9DBC-02571A1C0F5D}"/>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65895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94E1E7-F41F-445C-9224-B0D5EABD559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88CE7B3B-00EF-45E5-AC64-2AB9F840BE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E7B43A1-999A-4BB2-8EE7-DFD8BAA8177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CF4FDE90-28CF-4028-A5C9-8AF3CD6D56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3AFA7F7-133F-4C75-9A15-7653C727BBC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1BA92B19-2368-4D2E-9C0C-5CB136A9F1F5}"/>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08/01/2026</a:t>
            </a:fld>
            <a:endParaRPr lang="es-MX">
              <a:solidFill>
                <a:prstClr val="black">
                  <a:tint val="75000"/>
                </a:prstClr>
              </a:solidFill>
            </a:endParaRPr>
          </a:p>
        </p:txBody>
      </p:sp>
      <p:sp>
        <p:nvSpPr>
          <p:cNvPr id="8" name="Marcador de pie de página 7">
            <a:extLst>
              <a:ext uri="{FF2B5EF4-FFF2-40B4-BE49-F238E27FC236}">
                <a16:creationId xmlns:a16="http://schemas.microsoft.com/office/drawing/2014/main" id="{0B6334DC-A473-486B-8CED-5B2285083E42}"/>
              </a:ext>
            </a:extLst>
          </p:cNvPr>
          <p:cNvSpPr>
            <a:spLocks noGrp="1"/>
          </p:cNvSpPr>
          <p:nvPr>
            <p:ph type="ftr" sz="quarter" idx="11"/>
          </p:nvPr>
        </p:nvSpPr>
        <p:spPr/>
        <p:txBody>
          <a:bodyPr/>
          <a:lstStyle/>
          <a:p>
            <a:endParaRPr lang="es-MX">
              <a:solidFill>
                <a:prstClr val="black">
                  <a:tint val="75000"/>
                </a:prstClr>
              </a:solidFill>
            </a:endParaRPr>
          </a:p>
        </p:txBody>
      </p:sp>
      <p:sp>
        <p:nvSpPr>
          <p:cNvPr id="9" name="Marcador de número de diapositiva 8">
            <a:extLst>
              <a:ext uri="{FF2B5EF4-FFF2-40B4-BE49-F238E27FC236}">
                <a16:creationId xmlns:a16="http://schemas.microsoft.com/office/drawing/2014/main" id="{AB68E1F9-E5B8-4761-BD6C-45049E998B70}"/>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986409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78D5D8-06CA-4928-A0E7-8369EE0466A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0387CCFB-9B30-4E15-9B7D-EF0B6B6E60E0}"/>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08/01/2026</a:t>
            </a:fld>
            <a:endParaRPr lang="es-MX">
              <a:solidFill>
                <a:prstClr val="black">
                  <a:tint val="75000"/>
                </a:prstClr>
              </a:solidFill>
            </a:endParaRPr>
          </a:p>
        </p:txBody>
      </p:sp>
      <p:sp>
        <p:nvSpPr>
          <p:cNvPr id="4" name="Marcador de pie de página 3">
            <a:extLst>
              <a:ext uri="{FF2B5EF4-FFF2-40B4-BE49-F238E27FC236}">
                <a16:creationId xmlns:a16="http://schemas.microsoft.com/office/drawing/2014/main" id="{AAD3FD77-746D-4487-AD46-3D56E466BA3D}"/>
              </a:ext>
            </a:extLst>
          </p:cNvPr>
          <p:cNvSpPr>
            <a:spLocks noGrp="1"/>
          </p:cNvSpPr>
          <p:nvPr>
            <p:ph type="ftr" sz="quarter" idx="11"/>
          </p:nvPr>
        </p:nvSpPr>
        <p:spPr/>
        <p:txBody>
          <a:bodyPr/>
          <a:lstStyle/>
          <a:p>
            <a:endParaRPr lang="es-MX">
              <a:solidFill>
                <a:prstClr val="black">
                  <a:tint val="75000"/>
                </a:prstClr>
              </a:solidFill>
            </a:endParaRPr>
          </a:p>
        </p:txBody>
      </p:sp>
      <p:sp>
        <p:nvSpPr>
          <p:cNvPr id="5" name="Marcador de número de diapositiva 4">
            <a:extLst>
              <a:ext uri="{FF2B5EF4-FFF2-40B4-BE49-F238E27FC236}">
                <a16:creationId xmlns:a16="http://schemas.microsoft.com/office/drawing/2014/main" id="{75427548-006C-42B4-B1D3-BA01762565A0}"/>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970813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90BB958-955A-4CDB-8A0F-8F12995EDC50}"/>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08/01/2026</a:t>
            </a:fld>
            <a:endParaRPr lang="es-MX">
              <a:solidFill>
                <a:prstClr val="black">
                  <a:tint val="75000"/>
                </a:prstClr>
              </a:solidFill>
            </a:endParaRPr>
          </a:p>
        </p:txBody>
      </p:sp>
      <p:sp>
        <p:nvSpPr>
          <p:cNvPr id="3" name="Marcador de pie de página 2">
            <a:extLst>
              <a:ext uri="{FF2B5EF4-FFF2-40B4-BE49-F238E27FC236}">
                <a16:creationId xmlns:a16="http://schemas.microsoft.com/office/drawing/2014/main" id="{F29E087F-935A-477A-95A2-C41032531A33}"/>
              </a:ext>
            </a:extLst>
          </p:cNvPr>
          <p:cNvSpPr>
            <a:spLocks noGrp="1"/>
          </p:cNvSpPr>
          <p:nvPr>
            <p:ph type="ftr" sz="quarter" idx="11"/>
          </p:nvPr>
        </p:nvSpPr>
        <p:spPr/>
        <p:txBody>
          <a:bodyPr/>
          <a:lstStyle/>
          <a:p>
            <a:endParaRPr lang="es-MX">
              <a:solidFill>
                <a:prstClr val="black">
                  <a:tint val="75000"/>
                </a:prstClr>
              </a:solidFill>
            </a:endParaRPr>
          </a:p>
        </p:txBody>
      </p:sp>
      <p:sp>
        <p:nvSpPr>
          <p:cNvPr id="4" name="Marcador de número de diapositiva 3">
            <a:extLst>
              <a:ext uri="{FF2B5EF4-FFF2-40B4-BE49-F238E27FC236}">
                <a16:creationId xmlns:a16="http://schemas.microsoft.com/office/drawing/2014/main" id="{BEC12BFA-4269-4F55-9A1C-DC90E0E71B64}"/>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319428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18D547-7F29-4FB7-BAF6-9D37EB4BA2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4D50F8F1-A866-43EC-A419-7A192FCDF1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656B7199-E9AB-4B64-A48C-08A3ED81A5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D9D479E-6524-459E-A577-30E9D9FC4662}"/>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08/01/2026</a:t>
            </a:fld>
            <a:endParaRPr lang="es-MX">
              <a:solidFill>
                <a:prstClr val="black">
                  <a:tint val="75000"/>
                </a:prstClr>
              </a:solidFill>
            </a:endParaRPr>
          </a:p>
        </p:txBody>
      </p:sp>
      <p:sp>
        <p:nvSpPr>
          <p:cNvPr id="6" name="Marcador de pie de página 5">
            <a:extLst>
              <a:ext uri="{FF2B5EF4-FFF2-40B4-BE49-F238E27FC236}">
                <a16:creationId xmlns:a16="http://schemas.microsoft.com/office/drawing/2014/main" id="{83A90454-7DB3-4E38-B120-5BCE95B8E773}"/>
              </a:ext>
            </a:extLst>
          </p:cNvPr>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a:extLst>
              <a:ext uri="{FF2B5EF4-FFF2-40B4-BE49-F238E27FC236}">
                <a16:creationId xmlns:a16="http://schemas.microsoft.com/office/drawing/2014/main" id="{51AF9439-2F1F-43C8-AA5F-241656DA0B82}"/>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831191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257F96-7BC9-409E-B560-5F10E0325B2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CC506FF2-BA8C-44A9-8093-BFE37A788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423C7DCC-CFD5-4072-9BAE-8D84FADF5C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120A1EA-9099-490C-8CD0-859CC9D7AC57}"/>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08/01/2026</a:t>
            </a:fld>
            <a:endParaRPr lang="es-MX">
              <a:solidFill>
                <a:prstClr val="black">
                  <a:tint val="75000"/>
                </a:prstClr>
              </a:solidFill>
            </a:endParaRPr>
          </a:p>
        </p:txBody>
      </p:sp>
      <p:sp>
        <p:nvSpPr>
          <p:cNvPr id="6" name="Marcador de pie de página 5">
            <a:extLst>
              <a:ext uri="{FF2B5EF4-FFF2-40B4-BE49-F238E27FC236}">
                <a16:creationId xmlns:a16="http://schemas.microsoft.com/office/drawing/2014/main" id="{E2B1CA78-4382-4199-B1DF-8084F76B764D}"/>
              </a:ext>
            </a:extLst>
          </p:cNvPr>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a:extLst>
              <a:ext uri="{FF2B5EF4-FFF2-40B4-BE49-F238E27FC236}">
                <a16:creationId xmlns:a16="http://schemas.microsoft.com/office/drawing/2014/main" id="{C4FE0BFB-E715-4094-A7E5-0C3B906E8ACB}"/>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71484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C0ABCD-85E4-4594-9D5C-73DBCE66F14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783D34E-AB21-4DC0-B050-0E5C501D316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2EDE7665-8B4D-480D-8787-8E96AF730D66}"/>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08/01/2026</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id="{A1EEDD04-24D9-42DF-AC38-78E314D1B8E3}"/>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id="{EA8E991C-6D9B-4B40-98C9-601B024AC796}"/>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782692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B37FC68-6D25-474F-806A-37A2EAF21D9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AEAF65A8-B523-4A64-901D-16E871CAEF3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8A8C7CB-0FA1-4C1F-B4B0-B2A409A0E134}"/>
              </a:ext>
            </a:extLst>
          </p:cNvPr>
          <p:cNvSpPr>
            <a:spLocks noGrp="1"/>
          </p:cNvSpPr>
          <p:nvPr>
            <p:ph type="dt" sz="half" idx="10"/>
          </p:nvPr>
        </p:nvSpPr>
        <p:spPr/>
        <p:txBody>
          <a:bodyPr/>
          <a:lstStyle/>
          <a:p>
            <a:fld id="{5477EF05-6A25-48A5-A98C-E68A68A6DFF8}" type="datetimeFigureOut">
              <a:rPr lang="es-MX" smtClean="0">
                <a:solidFill>
                  <a:prstClr val="black">
                    <a:tint val="75000"/>
                  </a:prstClr>
                </a:solidFill>
              </a:rPr>
              <a:pPr/>
              <a:t>08/01/2026</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id="{72A73DA8-78DD-49BA-9EE0-11754620E2A8}"/>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id="{F69852DD-796A-499F-B0F9-8BE8A13BB7C4}"/>
              </a:ext>
            </a:extLst>
          </p:cNvPr>
          <p:cNvSpPr>
            <a:spLocks noGrp="1"/>
          </p:cNvSpPr>
          <p:nvPr>
            <p:ph type="sldNum" sz="quarter" idx="12"/>
          </p:nvPr>
        </p:nvSpPr>
        <p:spPr/>
        <p:txBody>
          <a:body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162195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31"/>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44180" indent="0" algn="ctr">
              <a:buNone/>
              <a:defRPr>
                <a:solidFill>
                  <a:schemeClr val="tx1">
                    <a:tint val="75000"/>
                  </a:schemeClr>
                </a:solidFill>
              </a:defRPr>
            </a:lvl2pPr>
            <a:lvl3pPr marL="1088358" indent="0" algn="ctr">
              <a:buNone/>
              <a:defRPr>
                <a:solidFill>
                  <a:schemeClr val="tx1">
                    <a:tint val="75000"/>
                  </a:schemeClr>
                </a:solidFill>
              </a:defRPr>
            </a:lvl3pPr>
            <a:lvl4pPr marL="1632540" indent="0" algn="ctr">
              <a:buNone/>
              <a:defRPr>
                <a:solidFill>
                  <a:schemeClr val="tx1">
                    <a:tint val="75000"/>
                  </a:schemeClr>
                </a:solidFill>
              </a:defRPr>
            </a:lvl4pPr>
            <a:lvl5pPr marL="2176718" indent="0" algn="ctr">
              <a:buNone/>
              <a:defRPr>
                <a:solidFill>
                  <a:schemeClr val="tx1">
                    <a:tint val="75000"/>
                  </a:schemeClr>
                </a:solidFill>
              </a:defRPr>
            </a:lvl5pPr>
            <a:lvl6pPr marL="2720900" indent="0" algn="ctr">
              <a:buNone/>
              <a:defRPr>
                <a:solidFill>
                  <a:schemeClr val="tx1">
                    <a:tint val="75000"/>
                  </a:schemeClr>
                </a:solidFill>
              </a:defRPr>
            </a:lvl6pPr>
            <a:lvl7pPr marL="3265078" indent="0" algn="ctr">
              <a:buNone/>
              <a:defRPr>
                <a:solidFill>
                  <a:schemeClr val="tx1">
                    <a:tint val="75000"/>
                  </a:schemeClr>
                </a:solidFill>
              </a:defRPr>
            </a:lvl7pPr>
            <a:lvl8pPr marL="3809258" indent="0" algn="ctr">
              <a:buNone/>
              <a:defRPr>
                <a:solidFill>
                  <a:schemeClr val="tx1">
                    <a:tint val="75000"/>
                  </a:schemeClr>
                </a:solidFill>
              </a:defRPr>
            </a:lvl8pPr>
            <a:lvl9pPr marL="4353436"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08/01/2026</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9550903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08/01/2026</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52856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3"/>
            <a:ext cx="10363200" cy="1362075"/>
          </a:xfrm>
        </p:spPr>
        <p:txBody>
          <a:bodyPr anchor="t"/>
          <a:lstStyle>
            <a:lvl1pPr algn="l">
              <a:defRPr sz="4781"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19"/>
            <a:ext cx="10363200" cy="1500187"/>
          </a:xfrm>
        </p:spPr>
        <p:txBody>
          <a:bodyPr anchor="b"/>
          <a:lstStyle>
            <a:lvl1pPr marL="0" indent="0">
              <a:buNone/>
              <a:defRPr sz="2344">
                <a:solidFill>
                  <a:schemeClr val="tx1">
                    <a:tint val="75000"/>
                  </a:schemeClr>
                </a:solidFill>
              </a:defRPr>
            </a:lvl1pPr>
            <a:lvl2pPr marL="544180" indent="0">
              <a:buNone/>
              <a:defRPr sz="2156">
                <a:solidFill>
                  <a:schemeClr val="tx1">
                    <a:tint val="75000"/>
                  </a:schemeClr>
                </a:solidFill>
              </a:defRPr>
            </a:lvl2pPr>
            <a:lvl3pPr marL="1088358" indent="0">
              <a:buNone/>
              <a:defRPr sz="1875">
                <a:solidFill>
                  <a:schemeClr val="tx1">
                    <a:tint val="75000"/>
                  </a:schemeClr>
                </a:solidFill>
              </a:defRPr>
            </a:lvl3pPr>
            <a:lvl4pPr marL="1632540" indent="0">
              <a:buNone/>
              <a:defRPr sz="1688">
                <a:solidFill>
                  <a:schemeClr val="tx1">
                    <a:tint val="75000"/>
                  </a:schemeClr>
                </a:solidFill>
              </a:defRPr>
            </a:lvl4pPr>
            <a:lvl5pPr marL="2176718" indent="0">
              <a:buNone/>
              <a:defRPr sz="1688">
                <a:solidFill>
                  <a:schemeClr val="tx1">
                    <a:tint val="75000"/>
                  </a:schemeClr>
                </a:solidFill>
              </a:defRPr>
            </a:lvl5pPr>
            <a:lvl6pPr marL="2720900" indent="0">
              <a:buNone/>
              <a:defRPr sz="1688">
                <a:solidFill>
                  <a:schemeClr val="tx1">
                    <a:tint val="75000"/>
                  </a:schemeClr>
                </a:solidFill>
              </a:defRPr>
            </a:lvl6pPr>
            <a:lvl7pPr marL="3265078" indent="0">
              <a:buNone/>
              <a:defRPr sz="1688">
                <a:solidFill>
                  <a:schemeClr val="tx1">
                    <a:tint val="75000"/>
                  </a:schemeClr>
                </a:solidFill>
              </a:defRPr>
            </a:lvl7pPr>
            <a:lvl8pPr marL="3809258" indent="0">
              <a:buNone/>
              <a:defRPr sz="1688">
                <a:solidFill>
                  <a:schemeClr val="tx1">
                    <a:tint val="75000"/>
                  </a:schemeClr>
                </a:solidFill>
              </a:defRPr>
            </a:lvl8pPr>
            <a:lvl9pPr marL="4353436" indent="0">
              <a:buNone/>
              <a:defRPr sz="1688">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08/01/2026</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023627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1" y="1600200"/>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600200"/>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08/01/2026</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6027849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1" y="1535117"/>
            <a:ext cx="5386917" cy="639762"/>
          </a:xfrm>
        </p:spPr>
        <p:txBody>
          <a:bodyPr anchor="b"/>
          <a:lstStyle>
            <a:lvl1pPr marL="0" indent="0">
              <a:buNone/>
              <a:defRPr sz="2813" b="1"/>
            </a:lvl1pPr>
            <a:lvl2pPr marL="544180" indent="0">
              <a:buNone/>
              <a:defRPr sz="2344" b="1"/>
            </a:lvl2pPr>
            <a:lvl3pPr marL="1088358" indent="0">
              <a:buNone/>
              <a:defRPr sz="2156" b="1"/>
            </a:lvl3pPr>
            <a:lvl4pPr marL="1632540" indent="0">
              <a:buNone/>
              <a:defRPr sz="1875" b="1"/>
            </a:lvl4pPr>
            <a:lvl5pPr marL="2176718" indent="0">
              <a:buNone/>
              <a:defRPr sz="1875" b="1"/>
            </a:lvl5pPr>
            <a:lvl6pPr marL="2720900" indent="0">
              <a:buNone/>
              <a:defRPr sz="1875" b="1"/>
            </a:lvl6pPr>
            <a:lvl7pPr marL="3265078" indent="0">
              <a:buNone/>
              <a:defRPr sz="1875" b="1"/>
            </a:lvl7pPr>
            <a:lvl8pPr marL="3809258" indent="0">
              <a:buNone/>
              <a:defRPr sz="1875" b="1"/>
            </a:lvl8pPr>
            <a:lvl9pPr marL="4353436" indent="0">
              <a:buNone/>
              <a:defRPr sz="1875" b="1"/>
            </a:lvl9pPr>
          </a:lstStyle>
          <a:p>
            <a:pPr lvl="0"/>
            <a:r>
              <a:rPr lang="es-ES"/>
              <a:t>Haga clic para modificar el estilo de texto del patrón</a:t>
            </a:r>
          </a:p>
        </p:txBody>
      </p:sp>
      <p:sp>
        <p:nvSpPr>
          <p:cNvPr id="4" name="3 Marcador de contenido"/>
          <p:cNvSpPr>
            <a:spLocks noGrp="1"/>
          </p:cNvSpPr>
          <p:nvPr>
            <p:ph sz="half" idx="2"/>
          </p:nvPr>
        </p:nvSpPr>
        <p:spPr>
          <a:xfrm>
            <a:off x="609601" y="2174879"/>
            <a:ext cx="5386917"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69" y="1535117"/>
            <a:ext cx="5389033" cy="639762"/>
          </a:xfrm>
        </p:spPr>
        <p:txBody>
          <a:bodyPr anchor="b"/>
          <a:lstStyle>
            <a:lvl1pPr marL="0" indent="0">
              <a:buNone/>
              <a:defRPr sz="2813" b="1"/>
            </a:lvl1pPr>
            <a:lvl2pPr marL="544180" indent="0">
              <a:buNone/>
              <a:defRPr sz="2344" b="1"/>
            </a:lvl2pPr>
            <a:lvl3pPr marL="1088358" indent="0">
              <a:buNone/>
              <a:defRPr sz="2156" b="1"/>
            </a:lvl3pPr>
            <a:lvl4pPr marL="1632540" indent="0">
              <a:buNone/>
              <a:defRPr sz="1875" b="1"/>
            </a:lvl4pPr>
            <a:lvl5pPr marL="2176718" indent="0">
              <a:buNone/>
              <a:defRPr sz="1875" b="1"/>
            </a:lvl5pPr>
            <a:lvl6pPr marL="2720900" indent="0">
              <a:buNone/>
              <a:defRPr sz="1875" b="1"/>
            </a:lvl6pPr>
            <a:lvl7pPr marL="3265078" indent="0">
              <a:buNone/>
              <a:defRPr sz="1875" b="1"/>
            </a:lvl7pPr>
            <a:lvl8pPr marL="3809258" indent="0">
              <a:buNone/>
              <a:defRPr sz="1875" b="1"/>
            </a:lvl8pPr>
            <a:lvl9pPr marL="4353436" indent="0">
              <a:buNone/>
              <a:defRPr sz="1875" b="1"/>
            </a:lvl9pPr>
          </a:lstStyle>
          <a:p>
            <a:pPr lvl="0"/>
            <a:r>
              <a:rPr lang="es-ES"/>
              <a:t>Haga clic para modificar el estilo de texto del patrón</a:t>
            </a:r>
          </a:p>
        </p:txBody>
      </p:sp>
      <p:sp>
        <p:nvSpPr>
          <p:cNvPr id="6" name="5 Marcador de contenido"/>
          <p:cNvSpPr>
            <a:spLocks noGrp="1"/>
          </p:cNvSpPr>
          <p:nvPr>
            <p:ph sz="quarter" idx="4"/>
          </p:nvPr>
        </p:nvSpPr>
        <p:spPr>
          <a:xfrm>
            <a:off x="6193369" y="2174879"/>
            <a:ext cx="5389033"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08/01/2026</a:t>
            </a:fld>
            <a:endParaRPr lang="es-MX">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MX">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5389435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08/01/2026</a:t>
            </a:fld>
            <a:endParaRPr lang="es-MX">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MX">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9885248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08/01/2026</a:t>
            </a:fld>
            <a:endParaRPr lang="es-MX">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MX">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5845737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0"/>
          </a:xfrm>
        </p:spPr>
        <p:txBody>
          <a:bodyPr anchor="b"/>
          <a:lstStyle>
            <a:lvl1pPr algn="l">
              <a:defRPr sz="2344"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4" y="273056"/>
            <a:ext cx="6815666" cy="5853113"/>
          </a:xfrm>
        </p:spPr>
        <p:txBody>
          <a:bodyPr/>
          <a:lstStyle>
            <a:lvl1pPr>
              <a:defRPr sz="3844"/>
            </a:lvl1pPr>
            <a:lvl2pPr>
              <a:defRPr sz="3375"/>
            </a:lvl2pPr>
            <a:lvl3pPr>
              <a:defRPr sz="2813"/>
            </a:lvl3pPr>
            <a:lvl4pPr>
              <a:defRPr sz="2344"/>
            </a:lvl4pPr>
            <a:lvl5pPr>
              <a:defRPr sz="2344"/>
            </a:lvl5pPr>
            <a:lvl6pPr>
              <a:defRPr sz="2344"/>
            </a:lvl6pPr>
            <a:lvl7pPr>
              <a:defRPr sz="2344"/>
            </a:lvl7pPr>
            <a:lvl8pPr>
              <a:defRPr sz="2344"/>
            </a:lvl8pPr>
            <a:lvl9pPr>
              <a:defRPr sz="2344"/>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3" y="1435106"/>
            <a:ext cx="4011084" cy="4691063"/>
          </a:xfrm>
        </p:spPr>
        <p:txBody>
          <a:bodyPr/>
          <a:lstStyle>
            <a:lvl1pPr marL="0" indent="0">
              <a:buNone/>
              <a:defRPr sz="1688"/>
            </a:lvl1pPr>
            <a:lvl2pPr marL="544180" indent="0">
              <a:buNone/>
              <a:defRPr sz="1406"/>
            </a:lvl2pPr>
            <a:lvl3pPr marL="1088358" indent="0">
              <a:buNone/>
              <a:defRPr sz="1219"/>
            </a:lvl3pPr>
            <a:lvl4pPr marL="1632540" indent="0">
              <a:buNone/>
              <a:defRPr sz="1031"/>
            </a:lvl4pPr>
            <a:lvl5pPr marL="2176718" indent="0">
              <a:buNone/>
              <a:defRPr sz="1031"/>
            </a:lvl5pPr>
            <a:lvl6pPr marL="2720900" indent="0">
              <a:buNone/>
              <a:defRPr sz="1031"/>
            </a:lvl6pPr>
            <a:lvl7pPr marL="3265078" indent="0">
              <a:buNone/>
              <a:defRPr sz="1031"/>
            </a:lvl7pPr>
            <a:lvl8pPr marL="3809258" indent="0">
              <a:buNone/>
              <a:defRPr sz="1031"/>
            </a:lvl8pPr>
            <a:lvl9pPr marL="4353436" indent="0">
              <a:buNone/>
              <a:defRPr sz="1031"/>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08/01/2026</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1421130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8" y="4800604"/>
            <a:ext cx="7315200" cy="566738"/>
          </a:xfrm>
        </p:spPr>
        <p:txBody>
          <a:bodyPr anchor="b"/>
          <a:lstStyle>
            <a:lvl1pPr algn="l">
              <a:defRPr sz="2344"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8" y="612775"/>
            <a:ext cx="7315200" cy="4114800"/>
          </a:xfrm>
        </p:spPr>
        <p:txBody>
          <a:bodyPr/>
          <a:lstStyle>
            <a:lvl1pPr marL="0" indent="0">
              <a:buNone/>
              <a:defRPr sz="3844"/>
            </a:lvl1pPr>
            <a:lvl2pPr marL="544180" indent="0">
              <a:buNone/>
              <a:defRPr sz="3375"/>
            </a:lvl2pPr>
            <a:lvl3pPr marL="1088358" indent="0">
              <a:buNone/>
              <a:defRPr sz="2813"/>
            </a:lvl3pPr>
            <a:lvl4pPr marL="1632540" indent="0">
              <a:buNone/>
              <a:defRPr sz="2344"/>
            </a:lvl4pPr>
            <a:lvl5pPr marL="2176718" indent="0">
              <a:buNone/>
              <a:defRPr sz="2344"/>
            </a:lvl5pPr>
            <a:lvl6pPr marL="2720900" indent="0">
              <a:buNone/>
              <a:defRPr sz="2344"/>
            </a:lvl6pPr>
            <a:lvl7pPr marL="3265078" indent="0">
              <a:buNone/>
              <a:defRPr sz="2344"/>
            </a:lvl7pPr>
            <a:lvl8pPr marL="3809258" indent="0">
              <a:buNone/>
              <a:defRPr sz="2344"/>
            </a:lvl8pPr>
            <a:lvl9pPr marL="4353436" indent="0">
              <a:buNone/>
              <a:defRPr sz="2344"/>
            </a:lvl9pPr>
          </a:lstStyle>
          <a:p>
            <a:endParaRPr lang="es-MX"/>
          </a:p>
        </p:txBody>
      </p:sp>
      <p:sp>
        <p:nvSpPr>
          <p:cNvPr id="4" name="3 Marcador de texto"/>
          <p:cNvSpPr>
            <a:spLocks noGrp="1"/>
          </p:cNvSpPr>
          <p:nvPr>
            <p:ph type="body" sz="half" idx="2"/>
          </p:nvPr>
        </p:nvSpPr>
        <p:spPr>
          <a:xfrm>
            <a:off x="2389718" y="5367342"/>
            <a:ext cx="7315200" cy="804862"/>
          </a:xfrm>
        </p:spPr>
        <p:txBody>
          <a:bodyPr/>
          <a:lstStyle>
            <a:lvl1pPr marL="0" indent="0">
              <a:buNone/>
              <a:defRPr sz="1688"/>
            </a:lvl1pPr>
            <a:lvl2pPr marL="544180" indent="0">
              <a:buNone/>
              <a:defRPr sz="1406"/>
            </a:lvl2pPr>
            <a:lvl3pPr marL="1088358" indent="0">
              <a:buNone/>
              <a:defRPr sz="1219"/>
            </a:lvl3pPr>
            <a:lvl4pPr marL="1632540" indent="0">
              <a:buNone/>
              <a:defRPr sz="1031"/>
            </a:lvl4pPr>
            <a:lvl5pPr marL="2176718" indent="0">
              <a:buNone/>
              <a:defRPr sz="1031"/>
            </a:lvl5pPr>
            <a:lvl6pPr marL="2720900" indent="0">
              <a:buNone/>
              <a:defRPr sz="1031"/>
            </a:lvl6pPr>
            <a:lvl7pPr marL="3265078" indent="0">
              <a:buNone/>
              <a:defRPr sz="1031"/>
            </a:lvl7pPr>
            <a:lvl8pPr marL="3809258" indent="0">
              <a:buNone/>
              <a:defRPr sz="1031"/>
            </a:lvl8pPr>
            <a:lvl9pPr marL="4353436" indent="0">
              <a:buNone/>
              <a:defRPr sz="1031"/>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08/01/2026</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1799308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08/01/2026</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388396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4"/>
            <a:ext cx="27432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0" y="274644"/>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08/01/2026</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3149823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539"/>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42451" indent="0" algn="ctr">
              <a:buNone/>
              <a:defRPr>
                <a:solidFill>
                  <a:schemeClr val="tx1">
                    <a:tint val="75000"/>
                  </a:schemeClr>
                </a:solidFill>
              </a:defRPr>
            </a:lvl2pPr>
            <a:lvl3pPr marL="1084899" indent="0" algn="ctr">
              <a:buNone/>
              <a:defRPr>
                <a:solidFill>
                  <a:schemeClr val="tx1">
                    <a:tint val="75000"/>
                  </a:schemeClr>
                </a:solidFill>
              </a:defRPr>
            </a:lvl3pPr>
            <a:lvl4pPr marL="1627352" indent="0" algn="ctr">
              <a:buNone/>
              <a:defRPr>
                <a:solidFill>
                  <a:schemeClr val="tx1">
                    <a:tint val="75000"/>
                  </a:schemeClr>
                </a:solidFill>
              </a:defRPr>
            </a:lvl4pPr>
            <a:lvl5pPr marL="2169801" indent="0" algn="ctr">
              <a:buNone/>
              <a:defRPr>
                <a:solidFill>
                  <a:schemeClr val="tx1">
                    <a:tint val="75000"/>
                  </a:schemeClr>
                </a:solidFill>
              </a:defRPr>
            </a:lvl5pPr>
            <a:lvl6pPr marL="2712258" indent="0" algn="ctr">
              <a:buNone/>
              <a:defRPr>
                <a:solidFill>
                  <a:schemeClr val="tx1">
                    <a:tint val="75000"/>
                  </a:schemeClr>
                </a:solidFill>
              </a:defRPr>
            </a:lvl6pPr>
            <a:lvl7pPr marL="3254695" indent="0" algn="ctr">
              <a:buNone/>
              <a:defRPr>
                <a:solidFill>
                  <a:schemeClr val="tx1">
                    <a:tint val="75000"/>
                  </a:schemeClr>
                </a:solidFill>
              </a:defRPr>
            </a:lvl7pPr>
            <a:lvl8pPr marL="3797138" indent="0" algn="ctr">
              <a:buNone/>
              <a:defRPr>
                <a:solidFill>
                  <a:schemeClr val="tx1">
                    <a:tint val="75000"/>
                  </a:schemeClr>
                </a:solidFill>
              </a:defRPr>
            </a:lvl8pPr>
            <a:lvl9pPr marL="4339599"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EFDEAA82-85F6-41F3-A81C-B0A602A43C4A}" type="slidenum">
              <a:rPr lang="es-ES"/>
              <a:pPr>
                <a:defRPr/>
              </a:pPr>
              <a:t>‹Nº›</a:t>
            </a:fld>
            <a:endParaRPr lang="es-ES"/>
          </a:p>
        </p:txBody>
      </p:sp>
    </p:spTree>
    <p:extLst>
      <p:ext uri="{BB962C8B-B14F-4D97-AF65-F5344CB8AC3E}">
        <p14:creationId xmlns:p14="http://schemas.microsoft.com/office/powerpoint/2010/main" val="28892819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428C4D4-B00C-4393-A62F-689B8BE5FD83}" type="slidenum">
              <a:rPr lang="es-ES"/>
              <a:pPr>
                <a:defRPr/>
              </a:pPr>
              <a:t>‹Nº›</a:t>
            </a:fld>
            <a:endParaRPr lang="es-ES"/>
          </a:p>
        </p:txBody>
      </p:sp>
    </p:spTree>
    <p:extLst>
      <p:ext uri="{BB962C8B-B14F-4D97-AF65-F5344CB8AC3E}">
        <p14:creationId xmlns:p14="http://schemas.microsoft.com/office/powerpoint/2010/main" val="25009540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13"/>
            <a:ext cx="10363200" cy="1362075"/>
          </a:xfrm>
        </p:spPr>
        <p:txBody>
          <a:bodyPr anchor="t"/>
          <a:lstStyle>
            <a:lvl1pPr algn="l">
              <a:defRPr sz="4781"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41"/>
            <a:ext cx="10363200" cy="1500187"/>
          </a:xfrm>
        </p:spPr>
        <p:txBody>
          <a:bodyPr anchor="b"/>
          <a:lstStyle>
            <a:lvl1pPr marL="0" indent="0">
              <a:buNone/>
              <a:defRPr sz="2344">
                <a:solidFill>
                  <a:schemeClr val="tx1">
                    <a:tint val="75000"/>
                  </a:schemeClr>
                </a:solidFill>
              </a:defRPr>
            </a:lvl1pPr>
            <a:lvl2pPr marL="542451" indent="0">
              <a:buNone/>
              <a:defRPr sz="2156">
                <a:solidFill>
                  <a:schemeClr val="tx1">
                    <a:tint val="75000"/>
                  </a:schemeClr>
                </a:solidFill>
              </a:defRPr>
            </a:lvl2pPr>
            <a:lvl3pPr marL="1084899" indent="0">
              <a:buNone/>
              <a:defRPr sz="1875">
                <a:solidFill>
                  <a:schemeClr val="tx1">
                    <a:tint val="75000"/>
                  </a:schemeClr>
                </a:solidFill>
              </a:defRPr>
            </a:lvl3pPr>
            <a:lvl4pPr marL="1627352" indent="0">
              <a:buNone/>
              <a:defRPr sz="1688">
                <a:solidFill>
                  <a:schemeClr val="tx1">
                    <a:tint val="75000"/>
                  </a:schemeClr>
                </a:solidFill>
              </a:defRPr>
            </a:lvl4pPr>
            <a:lvl5pPr marL="2169801" indent="0">
              <a:buNone/>
              <a:defRPr sz="1688">
                <a:solidFill>
                  <a:schemeClr val="tx1">
                    <a:tint val="75000"/>
                  </a:schemeClr>
                </a:solidFill>
              </a:defRPr>
            </a:lvl5pPr>
            <a:lvl6pPr marL="2712258" indent="0">
              <a:buNone/>
              <a:defRPr sz="1688">
                <a:solidFill>
                  <a:schemeClr val="tx1">
                    <a:tint val="75000"/>
                  </a:schemeClr>
                </a:solidFill>
              </a:defRPr>
            </a:lvl6pPr>
            <a:lvl7pPr marL="3254695" indent="0">
              <a:buNone/>
              <a:defRPr sz="1688">
                <a:solidFill>
                  <a:schemeClr val="tx1">
                    <a:tint val="75000"/>
                  </a:schemeClr>
                </a:solidFill>
              </a:defRPr>
            </a:lvl7pPr>
            <a:lvl8pPr marL="3797138" indent="0">
              <a:buNone/>
              <a:defRPr sz="1688">
                <a:solidFill>
                  <a:schemeClr val="tx1">
                    <a:tint val="75000"/>
                  </a:schemeClr>
                </a:solidFill>
              </a:defRPr>
            </a:lvl8pPr>
            <a:lvl9pPr marL="4339599" indent="0">
              <a:buNone/>
              <a:defRPr sz="1688">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7E969FD3-5D7E-49F0-A8A7-BAB272365F0B}" type="slidenum">
              <a:rPr lang="es-ES"/>
              <a:pPr>
                <a:defRPr/>
              </a:pPr>
              <a:t>‹Nº›</a:t>
            </a:fld>
            <a:endParaRPr lang="es-ES"/>
          </a:p>
        </p:txBody>
      </p:sp>
    </p:spTree>
    <p:extLst>
      <p:ext uri="{BB962C8B-B14F-4D97-AF65-F5344CB8AC3E}">
        <p14:creationId xmlns:p14="http://schemas.microsoft.com/office/powerpoint/2010/main" val="2591582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1" y="1600206"/>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600206"/>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25136281-ECB3-416A-B427-381BF27C62EA}" type="slidenum">
              <a:rPr lang="es-ES"/>
              <a:pPr>
                <a:defRPr/>
              </a:pPr>
              <a:t>‹Nº›</a:t>
            </a:fld>
            <a:endParaRPr lang="es-ES"/>
          </a:p>
        </p:txBody>
      </p:sp>
    </p:spTree>
    <p:extLst>
      <p:ext uri="{BB962C8B-B14F-4D97-AF65-F5344CB8AC3E}">
        <p14:creationId xmlns:p14="http://schemas.microsoft.com/office/powerpoint/2010/main" val="18794078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4" y="1535117"/>
            <a:ext cx="5386917" cy="639762"/>
          </a:xfrm>
        </p:spPr>
        <p:txBody>
          <a:bodyPr anchor="b"/>
          <a:lstStyle>
            <a:lvl1pPr marL="0" indent="0">
              <a:buNone/>
              <a:defRPr sz="2813" b="1"/>
            </a:lvl1pPr>
            <a:lvl2pPr marL="542451" indent="0">
              <a:buNone/>
              <a:defRPr sz="2344" b="1"/>
            </a:lvl2pPr>
            <a:lvl3pPr marL="1084899" indent="0">
              <a:buNone/>
              <a:defRPr sz="2156" b="1"/>
            </a:lvl3pPr>
            <a:lvl4pPr marL="1627352" indent="0">
              <a:buNone/>
              <a:defRPr sz="1875" b="1"/>
            </a:lvl4pPr>
            <a:lvl5pPr marL="2169801" indent="0">
              <a:buNone/>
              <a:defRPr sz="1875" b="1"/>
            </a:lvl5pPr>
            <a:lvl6pPr marL="2712258" indent="0">
              <a:buNone/>
              <a:defRPr sz="1875" b="1"/>
            </a:lvl6pPr>
            <a:lvl7pPr marL="3254695" indent="0">
              <a:buNone/>
              <a:defRPr sz="1875" b="1"/>
            </a:lvl7pPr>
            <a:lvl8pPr marL="3797138" indent="0">
              <a:buNone/>
              <a:defRPr sz="1875" b="1"/>
            </a:lvl8pPr>
            <a:lvl9pPr marL="4339599" indent="0">
              <a:buNone/>
              <a:defRPr sz="1875" b="1"/>
            </a:lvl9pPr>
          </a:lstStyle>
          <a:p>
            <a:pPr lvl="0"/>
            <a:r>
              <a:rPr lang="es-ES"/>
              <a:t>Haga clic para modificar el estilo de texto del patrón</a:t>
            </a:r>
          </a:p>
        </p:txBody>
      </p:sp>
      <p:sp>
        <p:nvSpPr>
          <p:cNvPr id="4" name="3 Marcador de contenido"/>
          <p:cNvSpPr>
            <a:spLocks noGrp="1"/>
          </p:cNvSpPr>
          <p:nvPr>
            <p:ph sz="half" idx="2"/>
          </p:nvPr>
        </p:nvSpPr>
        <p:spPr>
          <a:xfrm>
            <a:off x="609604" y="2174879"/>
            <a:ext cx="5386917"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76" y="1535117"/>
            <a:ext cx="5389033" cy="639762"/>
          </a:xfrm>
        </p:spPr>
        <p:txBody>
          <a:bodyPr anchor="b"/>
          <a:lstStyle>
            <a:lvl1pPr marL="0" indent="0">
              <a:buNone/>
              <a:defRPr sz="2813" b="1"/>
            </a:lvl1pPr>
            <a:lvl2pPr marL="542451" indent="0">
              <a:buNone/>
              <a:defRPr sz="2344" b="1"/>
            </a:lvl2pPr>
            <a:lvl3pPr marL="1084899" indent="0">
              <a:buNone/>
              <a:defRPr sz="2156" b="1"/>
            </a:lvl3pPr>
            <a:lvl4pPr marL="1627352" indent="0">
              <a:buNone/>
              <a:defRPr sz="1875" b="1"/>
            </a:lvl4pPr>
            <a:lvl5pPr marL="2169801" indent="0">
              <a:buNone/>
              <a:defRPr sz="1875" b="1"/>
            </a:lvl5pPr>
            <a:lvl6pPr marL="2712258" indent="0">
              <a:buNone/>
              <a:defRPr sz="1875" b="1"/>
            </a:lvl6pPr>
            <a:lvl7pPr marL="3254695" indent="0">
              <a:buNone/>
              <a:defRPr sz="1875" b="1"/>
            </a:lvl7pPr>
            <a:lvl8pPr marL="3797138" indent="0">
              <a:buNone/>
              <a:defRPr sz="1875" b="1"/>
            </a:lvl8pPr>
            <a:lvl9pPr marL="4339599" indent="0">
              <a:buNone/>
              <a:defRPr sz="1875" b="1"/>
            </a:lvl9pPr>
          </a:lstStyle>
          <a:p>
            <a:pPr lvl="0"/>
            <a:r>
              <a:rPr lang="es-ES"/>
              <a:t>Haga clic para modificar el estilo de texto del patrón</a:t>
            </a:r>
          </a:p>
        </p:txBody>
      </p:sp>
      <p:sp>
        <p:nvSpPr>
          <p:cNvPr id="6" name="5 Marcador de contenido"/>
          <p:cNvSpPr>
            <a:spLocks noGrp="1"/>
          </p:cNvSpPr>
          <p:nvPr>
            <p:ph sz="quarter" idx="4"/>
          </p:nvPr>
        </p:nvSpPr>
        <p:spPr>
          <a:xfrm>
            <a:off x="6193376" y="2174879"/>
            <a:ext cx="5389033"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3 Marcador de fecha"/>
          <p:cNvSpPr>
            <a:spLocks noGrp="1"/>
          </p:cNvSpPr>
          <p:nvPr>
            <p:ph type="dt" sz="half" idx="10"/>
          </p:nvPr>
        </p:nvSpPr>
        <p:spPr/>
        <p:txBody>
          <a:bodyPr/>
          <a:lstStyle>
            <a:lvl1pPr>
              <a:defRPr/>
            </a:lvl1pPr>
          </a:lstStyle>
          <a:p>
            <a:pPr>
              <a:defRPr/>
            </a:pPr>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1AC19978-0618-44BF-87E4-91D49AF6EAA8}" type="slidenum">
              <a:rPr lang="es-ES"/>
              <a:pPr>
                <a:defRPr/>
              </a:pPr>
              <a:t>‹Nº›</a:t>
            </a:fld>
            <a:endParaRPr lang="es-ES"/>
          </a:p>
        </p:txBody>
      </p:sp>
    </p:spTree>
    <p:extLst>
      <p:ext uri="{BB962C8B-B14F-4D97-AF65-F5344CB8AC3E}">
        <p14:creationId xmlns:p14="http://schemas.microsoft.com/office/powerpoint/2010/main" val="27567041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9A9733D0-137A-43B4-A092-CC880A6A7816}" type="slidenum">
              <a:rPr lang="es-ES"/>
              <a:pPr>
                <a:defRPr/>
              </a:pPr>
              <a:t>‹Nº›</a:t>
            </a:fld>
            <a:endParaRPr lang="es-ES"/>
          </a:p>
        </p:txBody>
      </p:sp>
    </p:spTree>
    <p:extLst>
      <p:ext uri="{BB962C8B-B14F-4D97-AF65-F5344CB8AC3E}">
        <p14:creationId xmlns:p14="http://schemas.microsoft.com/office/powerpoint/2010/main" val="34383534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5A043A8D-239C-428B-B66E-66F5AAC42982}" type="slidenum">
              <a:rPr lang="es-ES"/>
              <a:pPr>
                <a:defRPr/>
              </a:pPr>
              <a:t>‹Nº›</a:t>
            </a:fld>
            <a:endParaRPr lang="es-ES"/>
          </a:p>
        </p:txBody>
      </p:sp>
    </p:spTree>
    <p:extLst>
      <p:ext uri="{BB962C8B-B14F-4D97-AF65-F5344CB8AC3E}">
        <p14:creationId xmlns:p14="http://schemas.microsoft.com/office/powerpoint/2010/main" val="33747621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0"/>
          </a:xfrm>
        </p:spPr>
        <p:txBody>
          <a:bodyPr anchor="b"/>
          <a:lstStyle>
            <a:lvl1pPr algn="l">
              <a:defRPr sz="2344"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3" y="273164"/>
            <a:ext cx="6815667" cy="5853113"/>
          </a:xfrm>
        </p:spPr>
        <p:txBody>
          <a:bodyPr/>
          <a:lstStyle>
            <a:lvl1pPr>
              <a:defRPr sz="3844"/>
            </a:lvl1pPr>
            <a:lvl2pPr>
              <a:defRPr sz="3375"/>
            </a:lvl2pPr>
            <a:lvl3pPr>
              <a:defRPr sz="2813"/>
            </a:lvl3pPr>
            <a:lvl4pPr>
              <a:defRPr sz="2344"/>
            </a:lvl4pPr>
            <a:lvl5pPr>
              <a:defRPr sz="2344"/>
            </a:lvl5pPr>
            <a:lvl6pPr>
              <a:defRPr sz="2344"/>
            </a:lvl6pPr>
            <a:lvl7pPr>
              <a:defRPr sz="2344"/>
            </a:lvl7pPr>
            <a:lvl8pPr>
              <a:defRPr sz="2344"/>
            </a:lvl8pPr>
            <a:lvl9pPr>
              <a:defRPr sz="2344"/>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3" y="1435113"/>
            <a:ext cx="4011084" cy="4691063"/>
          </a:xfrm>
        </p:spPr>
        <p:txBody>
          <a:bodyPr/>
          <a:lstStyle>
            <a:lvl1pPr marL="0" indent="0">
              <a:buNone/>
              <a:defRPr sz="1688"/>
            </a:lvl1pPr>
            <a:lvl2pPr marL="542451" indent="0">
              <a:buNone/>
              <a:defRPr sz="1406"/>
            </a:lvl2pPr>
            <a:lvl3pPr marL="1084899" indent="0">
              <a:buNone/>
              <a:defRPr sz="1219"/>
            </a:lvl3pPr>
            <a:lvl4pPr marL="1627352" indent="0">
              <a:buNone/>
              <a:defRPr sz="1031"/>
            </a:lvl4pPr>
            <a:lvl5pPr marL="2169801" indent="0">
              <a:buNone/>
              <a:defRPr sz="1031"/>
            </a:lvl5pPr>
            <a:lvl6pPr marL="2712258" indent="0">
              <a:buNone/>
              <a:defRPr sz="1031"/>
            </a:lvl6pPr>
            <a:lvl7pPr marL="3254695" indent="0">
              <a:buNone/>
              <a:defRPr sz="1031"/>
            </a:lvl7pPr>
            <a:lvl8pPr marL="3797138" indent="0">
              <a:buNone/>
              <a:defRPr sz="1031"/>
            </a:lvl8pPr>
            <a:lvl9pPr marL="4339599" indent="0">
              <a:buNone/>
              <a:defRPr sz="1031"/>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C4D2BEDF-599C-473B-842A-5B623F00BD89}" type="slidenum">
              <a:rPr lang="es-ES"/>
              <a:pPr>
                <a:defRPr/>
              </a:pPr>
              <a:t>‹Nº›</a:t>
            </a:fld>
            <a:endParaRPr lang="es-ES"/>
          </a:p>
        </p:txBody>
      </p:sp>
    </p:spTree>
    <p:extLst>
      <p:ext uri="{BB962C8B-B14F-4D97-AF65-F5344CB8AC3E}">
        <p14:creationId xmlns:p14="http://schemas.microsoft.com/office/powerpoint/2010/main" val="25262871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9" y="4800604"/>
            <a:ext cx="7315200" cy="566738"/>
          </a:xfrm>
        </p:spPr>
        <p:txBody>
          <a:bodyPr anchor="b"/>
          <a:lstStyle>
            <a:lvl1pPr algn="l">
              <a:defRPr sz="2344"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9" y="612775"/>
            <a:ext cx="7315200" cy="4114800"/>
          </a:xfrm>
        </p:spPr>
        <p:txBody>
          <a:bodyPr rtlCol="0">
            <a:normAutofit/>
          </a:bodyPr>
          <a:lstStyle>
            <a:lvl1pPr marL="0" indent="0">
              <a:buNone/>
              <a:defRPr sz="3844"/>
            </a:lvl1pPr>
            <a:lvl2pPr marL="542451" indent="0">
              <a:buNone/>
              <a:defRPr sz="3375"/>
            </a:lvl2pPr>
            <a:lvl3pPr marL="1084899" indent="0">
              <a:buNone/>
              <a:defRPr sz="2813"/>
            </a:lvl3pPr>
            <a:lvl4pPr marL="1627352" indent="0">
              <a:buNone/>
              <a:defRPr sz="2344"/>
            </a:lvl4pPr>
            <a:lvl5pPr marL="2169801" indent="0">
              <a:buNone/>
              <a:defRPr sz="2344"/>
            </a:lvl5pPr>
            <a:lvl6pPr marL="2712258" indent="0">
              <a:buNone/>
              <a:defRPr sz="2344"/>
            </a:lvl6pPr>
            <a:lvl7pPr marL="3254695" indent="0">
              <a:buNone/>
              <a:defRPr sz="2344"/>
            </a:lvl7pPr>
            <a:lvl8pPr marL="3797138" indent="0">
              <a:buNone/>
              <a:defRPr sz="2344"/>
            </a:lvl8pPr>
            <a:lvl9pPr marL="4339599" indent="0">
              <a:buNone/>
              <a:defRPr sz="2344"/>
            </a:lvl9pPr>
          </a:lstStyle>
          <a:p>
            <a:pPr lvl="0"/>
            <a:endParaRPr lang="es-MX" noProof="0"/>
          </a:p>
        </p:txBody>
      </p:sp>
      <p:sp>
        <p:nvSpPr>
          <p:cNvPr id="4" name="3 Marcador de texto"/>
          <p:cNvSpPr>
            <a:spLocks noGrp="1"/>
          </p:cNvSpPr>
          <p:nvPr>
            <p:ph type="body" sz="half" idx="2"/>
          </p:nvPr>
        </p:nvSpPr>
        <p:spPr>
          <a:xfrm>
            <a:off x="2389719" y="5367342"/>
            <a:ext cx="7315200" cy="804862"/>
          </a:xfrm>
        </p:spPr>
        <p:txBody>
          <a:bodyPr/>
          <a:lstStyle>
            <a:lvl1pPr marL="0" indent="0">
              <a:buNone/>
              <a:defRPr sz="1688"/>
            </a:lvl1pPr>
            <a:lvl2pPr marL="542451" indent="0">
              <a:buNone/>
              <a:defRPr sz="1406"/>
            </a:lvl2pPr>
            <a:lvl3pPr marL="1084899" indent="0">
              <a:buNone/>
              <a:defRPr sz="1219"/>
            </a:lvl3pPr>
            <a:lvl4pPr marL="1627352" indent="0">
              <a:buNone/>
              <a:defRPr sz="1031"/>
            </a:lvl4pPr>
            <a:lvl5pPr marL="2169801" indent="0">
              <a:buNone/>
              <a:defRPr sz="1031"/>
            </a:lvl5pPr>
            <a:lvl6pPr marL="2712258" indent="0">
              <a:buNone/>
              <a:defRPr sz="1031"/>
            </a:lvl6pPr>
            <a:lvl7pPr marL="3254695" indent="0">
              <a:buNone/>
              <a:defRPr sz="1031"/>
            </a:lvl7pPr>
            <a:lvl8pPr marL="3797138" indent="0">
              <a:buNone/>
              <a:defRPr sz="1031"/>
            </a:lvl8pPr>
            <a:lvl9pPr marL="4339599" indent="0">
              <a:buNone/>
              <a:defRPr sz="1031"/>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B71A2652-C9AE-438D-8D16-C16A2BC2A7FA}" type="slidenum">
              <a:rPr lang="es-ES"/>
              <a:pPr>
                <a:defRPr/>
              </a:pPr>
              <a:t>‹Nº›</a:t>
            </a:fld>
            <a:endParaRPr lang="es-ES"/>
          </a:p>
        </p:txBody>
      </p:sp>
    </p:spTree>
    <p:extLst>
      <p:ext uri="{BB962C8B-B14F-4D97-AF65-F5344CB8AC3E}">
        <p14:creationId xmlns:p14="http://schemas.microsoft.com/office/powerpoint/2010/main" val="11790235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C2CEF0DD-F97E-4E86-BBD4-C58CEDCD494C}" type="slidenum">
              <a:rPr lang="es-ES"/>
              <a:pPr>
                <a:defRPr/>
              </a:pPr>
              <a:t>‹Nº›</a:t>
            </a:fld>
            <a:endParaRPr lang="es-ES"/>
          </a:p>
        </p:txBody>
      </p:sp>
    </p:spTree>
    <p:extLst>
      <p:ext uri="{BB962C8B-B14F-4D97-AF65-F5344CB8AC3E}">
        <p14:creationId xmlns:p14="http://schemas.microsoft.com/office/powerpoint/2010/main" val="13261047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752"/>
            <a:ext cx="27432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0" y="274752"/>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9BFDF37-3D01-42A7-BA05-76944438CA04}" type="slidenum">
              <a:rPr lang="es-ES"/>
              <a:pPr>
                <a:defRPr/>
              </a:pPr>
              <a:t>‹Nº›</a:t>
            </a:fld>
            <a:endParaRPr lang="es-ES"/>
          </a:p>
        </p:txBody>
      </p:sp>
    </p:spTree>
    <p:extLst>
      <p:ext uri="{BB962C8B-B14F-4D97-AF65-F5344CB8AC3E}">
        <p14:creationId xmlns:p14="http://schemas.microsoft.com/office/powerpoint/2010/main" val="7032425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381000"/>
            <a:ext cx="10972800" cy="1371600"/>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609601" y="1981200"/>
            <a:ext cx="538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6197600" y="1981200"/>
            <a:ext cx="53848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6197600" y="4114800"/>
            <a:ext cx="53848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fecha"/>
          <p:cNvSpPr>
            <a:spLocks noGrp="1"/>
          </p:cNvSpPr>
          <p:nvPr>
            <p:ph type="dt" sz="half" idx="10"/>
          </p:nvPr>
        </p:nvSpPr>
        <p:spPr>
          <a:xfrm>
            <a:off x="609600" y="6245225"/>
            <a:ext cx="2844800" cy="476250"/>
          </a:xfrm>
        </p:spPr>
        <p:txBody>
          <a:bodyPr/>
          <a:lstStyle>
            <a:lvl1pPr>
              <a:defRPr/>
            </a:lvl1pPr>
          </a:lstStyle>
          <a:p>
            <a:pPr>
              <a:defRPr/>
            </a:pPr>
            <a:endParaRPr lang="es-ES"/>
          </a:p>
        </p:txBody>
      </p:sp>
      <p:sp>
        <p:nvSpPr>
          <p:cNvPr id="7" name="6 Marcador de pie de página"/>
          <p:cNvSpPr>
            <a:spLocks noGrp="1"/>
          </p:cNvSpPr>
          <p:nvPr>
            <p:ph type="ftr" sz="quarter" idx="11"/>
          </p:nvPr>
        </p:nvSpPr>
        <p:spPr>
          <a:xfrm>
            <a:off x="4165603" y="6245225"/>
            <a:ext cx="3860800" cy="476250"/>
          </a:xfrm>
        </p:spPr>
        <p:txBody>
          <a:bodyPr/>
          <a:lstStyle>
            <a:lvl1pPr>
              <a:defRPr/>
            </a:lvl1pPr>
          </a:lstStyle>
          <a:p>
            <a:pPr>
              <a:defRPr/>
            </a:pPr>
            <a:endParaRPr lang="es-ES"/>
          </a:p>
        </p:txBody>
      </p:sp>
      <p:sp>
        <p:nvSpPr>
          <p:cNvPr id="8" name="7 Marcador de número de diapositiva"/>
          <p:cNvSpPr>
            <a:spLocks noGrp="1"/>
          </p:cNvSpPr>
          <p:nvPr>
            <p:ph type="sldNum" sz="quarter" idx="12"/>
          </p:nvPr>
        </p:nvSpPr>
        <p:spPr>
          <a:xfrm>
            <a:off x="8737601" y="6245225"/>
            <a:ext cx="2844800" cy="476250"/>
          </a:xfrm>
        </p:spPr>
        <p:txBody>
          <a:bodyPr/>
          <a:lstStyle>
            <a:lvl1pPr>
              <a:defRPr/>
            </a:lvl1pPr>
          </a:lstStyle>
          <a:p>
            <a:pPr>
              <a:defRPr/>
            </a:pPr>
            <a:fld id="{B62DD8CF-60D2-411F-87A2-EEB123D249DC}" type="slidenum">
              <a:rPr lang="es-ES"/>
              <a:pPr>
                <a:defRPr/>
              </a:pPr>
              <a:t>‹Nº›</a:t>
            </a:fld>
            <a:endParaRPr lang="es-ES"/>
          </a:p>
        </p:txBody>
      </p:sp>
    </p:spTree>
    <p:extLst>
      <p:ext uri="{BB962C8B-B14F-4D97-AF65-F5344CB8AC3E}">
        <p14:creationId xmlns:p14="http://schemas.microsoft.com/office/powerpoint/2010/main" val="38213996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609600" y="381000"/>
            <a:ext cx="10972800" cy="1371600"/>
          </a:xfrm>
        </p:spPr>
        <p:txBody>
          <a:bodyPr/>
          <a:lstStyle/>
          <a:p>
            <a:r>
              <a:rPr lang="es-ES"/>
              <a:t>Haga clic para modificar el estilo de título del patrón</a:t>
            </a:r>
            <a:endParaRPr lang="es-MX"/>
          </a:p>
        </p:txBody>
      </p:sp>
      <p:sp>
        <p:nvSpPr>
          <p:cNvPr id="3" name="2 Marcador de tabla"/>
          <p:cNvSpPr>
            <a:spLocks noGrp="1"/>
          </p:cNvSpPr>
          <p:nvPr>
            <p:ph type="tbl" idx="1"/>
          </p:nvPr>
        </p:nvSpPr>
        <p:spPr>
          <a:xfrm>
            <a:off x="609600" y="1981200"/>
            <a:ext cx="10972800" cy="4114800"/>
          </a:xfrm>
        </p:spPr>
        <p:txBody>
          <a:bodyPr rtlCol="0">
            <a:normAutofit/>
          </a:bodyPr>
          <a:lstStyle/>
          <a:p>
            <a:pPr lvl="0"/>
            <a:endParaRPr lang="es-MX" noProof="0"/>
          </a:p>
        </p:txBody>
      </p:sp>
      <p:sp>
        <p:nvSpPr>
          <p:cNvPr id="4" name="3 Marcador de fecha"/>
          <p:cNvSpPr>
            <a:spLocks noGrp="1"/>
          </p:cNvSpPr>
          <p:nvPr>
            <p:ph type="dt" sz="half" idx="10"/>
          </p:nvPr>
        </p:nvSpPr>
        <p:spPr>
          <a:xfrm>
            <a:off x="609600" y="6245225"/>
            <a:ext cx="2844800" cy="476250"/>
          </a:xfrm>
        </p:spPr>
        <p:txBody>
          <a:bodyPr/>
          <a:lstStyle>
            <a:lvl1pPr>
              <a:defRPr/>
            </a:lvl1pPr>
          </a:lstStyle>
          <a:p>
            <a:pPr>
              <a:defRPr/>
            </a:pPr>
            <a:endParaRPr lang="es-ES"/>
          </a:p>
        </p:txBody>
      </p:sp>
      <p:sp>
        <p:nvSpPr>
          <p:cNvPr id="5" name="4 Marcador de pie de página"/>
          <p:cNvSpPr>
            <a:spLocks noGrp="1"/>
          </p:cNvSpPr>
          <p:nvPr>
            <p:ph type="ftr" sz="quarter" idx="11"/>
          </p:nvPr>
        </p:nvSpPr>
        <p:spPr>
          <a:xfrm>
            <a:off x="4165603" y="6245225"/>
            <a:ext cx="3860800" cy="476250"/>
          </a:xfrm>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8737601" y="6245225"/>
            <a:ext cx="2844800" cy="476250"/>
          </a:xfrm>
        </p:spPr>
        <p:txBody>
          <a:bodyPr/>
          <a:lstStyle>
            <a:lvl1pPr>
              <a:defRPr/>
            </a:lvl1pPr>
          </a:lstStyle>
          <a:p>
            <a:pPr>
              <a:defRPr/>
            </a:pPr>
            <a:fld id="{14DC359E-CBDF-4346-BDFE-C44F403C1607}" type="slidenum">
              <a:rPr lang="es-ES"/>
              <a:pPr>
                <a:defRPr/>
              </a:pPr>
              <a:t>‹Nº›</a:t>
            </a:fld>
            <a:endParaRPr lang="es-ES"/>
          </a:p>
        </p:txBody>
      </p:sp>
    </p:spTree>
    <p:extLst>
      <p:ext uri="{BB962C8B-B14F-4D97-AF65-F5344CB8AC3E}">
        <p14:creationId xmlns:p14="http://schemas.microsoft.com/office/powerpoint/2010/main" val="6330766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381000"/>
            <a:ext cx="10972800" cy="1371600"/>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609601" y="1981200"/>
            <a:ext cx="538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981200"/>
            <a:ext cx="538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a:xfrm>
            <a:off x="609600" y="6245225"/>
            <a:ext cx="2844800" cy="476250"/>
          </a:xfrm>
        </p:spPr>
        <p:txBody>
          <a:bodyPr/>
          <a:lstStyle>
            <a:lvl1pPr>
              <a:defRPr/>
            </a:lvl1pPr>
          </a:lstStyle>
          <a:p>
            <a:pPr>
              <a:defRPr/>
            </a:pPr>
            <a:endParaRPr lang="es-ES"/>
          </a:p>
        </p:txBody>
      </p:sp>
      <p:sp>
        <p:nvSpPr>
          <p:cNvPr id="6" name="5 Marcador de pie de página"/>
          <p:cNvSpPr>
            <a:spLocks noGrp="1"/>
          </p:cNvSpPr>
          <p:nvPr>
            <p:ph type="ftr" sz="quarter" idx="11"/>
          </p:nvPr>
        </p:nvSpPr>
        <p:spPr>
          <a:xfrm>
            <a:off x="4165603" y="6245225"/>
            <a:ext cx="3860800" cy="476250"/>
          </a:xfrm>
        </p:spPr>
        <p:txBody>
          <a:bodyPr/>
          <a:lstStyle>
            <a:lvl1pPr>
              <a:defRPr/>
            </a:lvl1pPr>
          </a:lstStyle>
          <a:p>
            <a:pPr>
              <a:defRPr/>
            </a:pPr>
            <a:endParaRPr lang="es-ES"/>
          </a:p>
        </p:txBody>
      </p:sp>
      <p:sp>
        <p:nvSpPr>
          <p:cNvPr id="7" name="6 Marcador de número de diapositiva"/>
          <p:cNvSpPr>
            <a:spLocks noGrp="1"/>
          </p:cNvSpPr>
          <p:nvPr>
            <p:ph type="sldNum" sz="quarter" idx="12"/>
          </p:nvPr>
        </p:nvSpPr>
        <p:spPr>
          <a:xfrm>
            <a:off x="8737601" y="6245225"/>
            <a:ext cx="2844800" cy="476250"/>
          </a:xfrm>
        </p:spPr>
        <p:txBody>
          <a:bodyPr/>
          <a:lstStyle>
            <a:lvl1pPr>
              <a:defRPr/>
            </a:lvl1pPr>
          </a:lstStyle>
          <a:p>
            <a:pPr>
              <a:defRPr/>
            </a:pPr>
            <a:fld id="{C203FC40-0C5B-489C-9B04-AEA94657CA7F}" type="slidenum">
              <a:rPr lang="es-ES"/>
              <a:pPr>
                <a:defRPr/>
              </a:pPr>
              <a:t>‹Nº›</a:t>
            </a:fld>
            <a:endParaRPr lang="es-ES"/>
          </a:p>
        </p:txBody>
      </p:sp>
    </p:spTree>
    <p:extLst>
      <p:ext uri="{BB962C8B-B14F-4D97-AF65-F5344CB8AC3E}">
        <p14:creationId xmlns:p14="http://schemas.microsoft.com/office/powerpoint/2010/main" val="32175055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581"/>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41534" indent="0" algn="ctr">
              <a:buNone/>
              <a:defRPr>
                <a:solidFill>
                  <a:schemeClr val="tx1">
                    <a:tint val="75000"/>
                  </a:schemeClr>
                </a:solidFill>
              </a:defRPr>
            </a:lvl2pPr>
            <a:lvl3pPr marL="1083064" indent="0" algn="ctr">
              <a:buNone/>
              <a:defRPr>
                <a:solidFill>
                  <a:schemeClr val="tx1">
                    <a:tint val="75000"/>
                  </a:schemeClr>
                </a:solidFill>
              </a:defRPr>
            </a:lvl3pPr>
            <a:lvl4pPr marL="1624599" indent="0" algn="ctr">
              <a:buNone/>
              <a:defRPr>
                <a:solidFill>
                  <a:schemeClr val="tx1">
                    <a:tint val="75000"/>
                  </a:schemeClr>
                </a:solidFill>
              </a:defRPr>
            </a:lvl4pPr>
            <a:lvl5pPr marL="2166132" indent="0" algn="ctr">
              <a:buNone/>
              <a:defRPr>
                <a:solidFill>
                  <a:schemeClr val="tx1">
                    <a:tint val="75000"/>
                  </a:schemeClr>
                </a:solidFill>
              </a:defRPr>
            </a:lvl5pPr>
            <a:lvl6pPr marL="2707677" indent="0" algn="ctr">
              <a:buNone/>
              <a:defRPr>
                <a:solidFill>
                  <a:schemeClr val="tx1">
                    <a:tint val="75000"/>
                  </a:schemeClr>
                </a:solidFill>
              </a:defRPr>
            </a:lvl6pPr>
            <a:lvl7pPr marL="3249188" indent="0" algn="ctr">
              <a:buNone/>
              <a:defRPr>
                <a:solidFill>
                  <a:schemeClr val="tx1">
                    <a:tint val="75000"/>
                  </a:schemeClr>
                </a:solidFill>
              </a:defRPr>
            </a:lvl7pPr>
            <a:lvl8pPr marL="3790715" indent="0" algn="ctr">
              <a:buNone/>
              <a:defRPr>
                <a:solidFill>
                  <a:schemeClr val="tx1">
                    <a:tint val="75000"/>
                  </a:schemeClr>
                </a:solidFill>
              </a:defRPr>
            </a:lvl8pPr>
            <a:lvl9pPr marL="4332258"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EFDEAA82-85F6-41F3-A81C-B0A602A43C4A}" type="slidenum">
              <a:rPr lang="es-ES"/>
              <a:pPr>
                <a:defRPr/>
              </a:pPr>
              <a:t>‹Nº›</a:t>
            </a:fld>
            <a:endParaRPr lang="es-ES"/>
          </a:p>
        </p:txBody>
      </p:sp>
    </p:spTree>
    <p:extLst>
      <p:ext uri="{BB962C8B-B14F-4D97-AF65-F5344CB8AC3E}">
        <p14:creationId xmlns:p14="http://schemas.microsoft.com/office/powerpoint/2010/main" val="15600982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428C4D4-B00C-4393-A62F-689B8BE5FD83}" type="slidenum">
              <a:rPr lang="es-ES"/>
              <a:pPr>
                <a:defRPr/>
              </a:pPr>
              <a:t>‹Nº›</a:t>
            </a:fld>
            <a:endParaRPr lang="es-ES"/>
          </a:p>
        </p:txBody>
      </p:sp>
    </p:spTree>
    <p:extLst>
      <p:ext uri="{BB962C8B-B14F-4D97-AF65-F5344CB8AC3E}">
        <p14:creationId xmlns:p14="http://schemas.microsoft.com/office/powerpoint/2010/main" val="14299049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3"/>
            <a:ext cx="10363200" cy="1362075"/>
          </a:xfrm>
        </p:spPr>
        <p:txBody>
          <a:bodyPr anchor="t"/>
          <a:lstStyle>
            <a:lvl1pPr algn="l">
              <a:defRPr sz="4781"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41"/>
            <a:ext cx="10363200" cy="1500187"/>
          </a:xfrm>
        </p:spPr>
        <p:txBody>
          <a:bodyPr anchor="b"/>
          <a:lstStyle>
            <a:lvl1pPr marL="0" indent="0">
              <a:buNone/>
              <a:defRPr sz="2344">
                <a:solidFill>
                  <a:schemeClr val="tx1">
                    <a:tint val="75000"/>
                  </a:schemeClr>
                </a:solidFill>
              </a:defRPr>
            </a:lvl1pPr>
            <a:lvl2pPr marL="541534" indent="0">
              <a:buNone/>
              <a:defRPr sz="2156">
                <a:solidFill>
                  <a:schemeClr val="tx1">
                    <a:tint val="75000"/>
                  </a:schemeClr>
                </a:solidFill>
              </a:defRPr>
            </a:lvl2pPr>
            <a:lvl3pPr marL="1083064" indent="0">
              <a:buNone/>
              <a:defRPr sz="1875">
                <a:solidFill>
                  <a:schemeClr val="tx1">
                    <a:tint val="75000"/>
                  </a:schemeClr>
                </a:solidFill>
              </a:defRPr>
            </a:lvl3pPr>
            <a:lvl4pPr marL="1624599" indent="0">
              <a:buNone/>
              <a:defRPr sz="1688">
                <a:solidFill>
                  <a:schemeClr val="tx1">
                    <a:tint val="75000"/>
                  </a:schemeClr>
                </a:solidFill>
              </a:defRPr>
            </a:lvl4pPr>
            <a:lvl5pPr marL="2166132" indent="0">
              <a:buNone/>
              <a:defRPr sz="1688">
                <a:solidFill>
                  <a:schemeClr val="tx1">
                    <a:tint val="75000"/>
                  </a:schemeClr>
                </a:solidFill>
              </a:defRPr>
            </a:lvl5pPr>
            <a:lvl6pPr marL="2707677" indent="0">
              <a:buNone/>
              <a:defRPr sz="1688">
                <a:solidFill>
                  <a:schemeClr val="tx1">
                    <a:tint val="75000"/>
                  </a:schemeClr>
                </a:solidFill>
              </a:defRPr>
            </a:lvl6pPr>
            <a:lvl7pPr marL="3249188" indent="0">
              <a:buNone/>
              <a:defRPr sz="1688">
                <a:solidFill>
                  <a:schemeClr val="tx1">
                    <a:tint val="75000"/>
                  </a:schemeClr>
                </a:solidFill>
              </a:defRPr>
            </a:lvl7pPr>
            <a:lvl8pPr marL="3790715" indent="0">
              <a:buNone/>
              <a:defRPr sz="1688">
                <a:solidFill>
                  <a:schemeClr val="tx1">
                    <a:tint val="75000"/>
                  </a:schemeClr>
                </a:solidFill>
              </a:defRPr>
            </a:lvl8pPr>
            <a:lvl9pPr marL="4332258" indent="0">
              <a:buNone/>
              <a:defRPr sz="1688">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7E969FD3-5D7E-49F0-A8A7-BAB272365F0B}" type="slidenum">
              <a:rPr lang="es-ES"/>
              <a:pPr>
                <a:defRPr/>
              </a:pPr>
              <a:t>‹Nº›</a:t>
            </a:fld>
            <a:endParaRPr lang="es-ES"/>
          </a:p>
        </p:txBody>
      </p:sp>
    </p:spTree>
    <p:extLst>
      <p:ext uri="{BB962C8B-B14F-4D97-AF65-F5344CB8AC3E}">
        <p14:creationId xmlns:p14="http://schemas.microsoft.com/office/powerpoint/2010/main" val="4401409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1" y="1600200"/>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600200"/>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25136281-ECB3-416A-B427-381BF27C62EA}" type="slidenum">
              <a:rPr lang="es-ES"/>
              <a:pPr>
                <a:defRPr/>
              </a:pPr>
              <a:t>‹Nº›</a:t>
            </a:fld>
            <a:endParaRPr lang="es-ES"/>
          </a:p>
        </p:txBody>
      </p:sp>
    </p:spTree>
    <p:extLst>
      <p:ext uri="{BB962C8B-B14F-4D97-AF65-F5344CB8AC3E}">
        <p14:creationId xmlns:p14="http://schemas.microsoft.com/office/powerpoint/2010/main" val="32997678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1" y="1535117"/>
            <a:ext cx="5386917" cy="639762"/>
          </a:xfrm>
        </p:spPr>
        <p:txBody>
          <a:bodyPr anchor="b"/>
          <a:lstStyle>
            <a:lvl1pPr marL="0" indent="0">
              <a:buNone/>
              <a:defRPr sz="2813" b="1"/>
            </a:lvl1pPr>
            <a:lvl2pPr marL="541534" indent="0">
              <a:buNone/>
              <a:defRPr sz="2344" b="1"/>
            </a:lvl2pPr>
            <a:lvl3pPr marL="1083064" indent="0">
              <a:buNone/>
              <a:defRPr sz="2156" b="1"/>
            </a:lvl3pPr>
            <a:lvl4pPr marL="1624599" indent="0">
              <a:buNone/>
              <a:defRPr sz="1875" b="1"/>
            </a:lvl4pPr>
            <a:lvl5pPr marL="2166132" indent="0">
              <a:buNone/>
              <a:defRPr sz="1875" b="1"/>
            </a:lvl5pPr>
            <a:lvl6pPr marL="2707677" indent="0">
              <a:buNone/>
              <a:defRPr sz="1875" b="1"/>
            </a:lvl6pPr>
            <a:lvl7pPr marL="3249188" indent="0">
              <a:buNone/>
              <a:defRPr sz="1875" b="1"/>
            </a:lvl7pPr>
            <a:lvl8pPr marL="3790715" indent="0">
              <a:buNone/>
              <a:defRPr sz="1875" b="1"/>
            </a:lvl8pPr>
            <a:lvl9pPr marL="4332258" indent="0">
              <a:buNone/>
              <a:defRPr sz="1875" b="1"/>
            </a:lvl9pPr>
          </a:lstStyle>
          <a:p>
            <a:pPr lvl="0"/>
            <a:r>
              <a:rPr lang="es-ES"/>
              <a:t>Haga clic para modificar el estilo de texto del patrón</a:t>
            </a:r>
          </a:p>
        </p:txBody>
      </p:sp>
      <p:sp>
        <p:nvSpPr>
          <p:cNvPr id="4" name="3 Marcador de contenido"/>
          <p:cNvSpPr>
            <a:spLocks noGrp="1"/>
          </p:cNvSpPr>
          <p:nvPr>
            <p:ph sz="half" idx="2"/>
          </p:nvPr>
        </p:nvSpPr>
        <p:spPr>
          <a:xfrm>
            <a:off x="609601" y="2174879"/>
            <a:ext cx="5386917"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69" y="1535117"/>
            <a:ext cx="5389033" cy="639762"/>
          </a:xfrm>
        </p:spPr>
        <p:txBody>
          <a:bodyPr anchor="b"/>
          <a:lstStyle>
            <a:lvl1pPr marL="0" indent="0">
              <a:buNone/>
              <a:defRPr sz="2813" b="1"/>
            </a:lvl1pPr>
            <a:lvl2pPr marL="541534" indent="0">
              <a:buNone/>
              <a:defRPr sz="2344" b="1"/>
            </a:lvl2pPr>
            <a:lvl3pPr marL="1083064" indent="0">
              <a:buNone/>
              <a:defRPr sz="2156" b="1"/>
            </a:lvl3pPr>
            <a:lvl4pPr marL="1624599" indent="0">
              <a:buNone/>
              <a:defRPr sz="1875" b="1"/>
            </a:lvl4pPr>
            <a:lvl5pPr marL="2166132" indent="0">
              <a:buNone/>
              <a:defRPr sz="1875" b="1"/>
            </a:lvl5pPr>
            <a:lvl6pPr marL="2707677" indent="0">
              <a:buNone/>
              <a:defRPr sz="1875" b="1"/>
            </a:lvl6pPr>
            <a:lvl7pPr marL="3249188" indent="0">
              <a:buNone/>
              <a:defRPr sz="1875" b="1"/>
            </a:lvl7pPr>
            <a:lvl8pPr marL="3790715" indent="0">
              <a:buNone/>
              <a:defRPr sz="1875" b="1"/>
            </a:lvl8pPr>
            <a:lvl9pPr marL="4332258" indent="0">
              <a:buNone/>
              <a:defRPr sz="1875" b="1"/>
            </a:lvl9pPr>
          </a:lstStyle>
          <a:p>
            <a:pPr lvl="0"/>
            <a:r>
              <a:rPr lang="es-ES"/>
              <a:t>Haga clic para modificar el estilo de texto del patrón</a:t>
            </a:r>
          </a:p>
        </p:txBody>
      </p:sp>
      <p:sp>
        <p:nvSpPr>
          <p:cNvPr id="6" name="5 Marcador de contenido"/>
          <p:cNvSpPr>
            <a:spLocks noGrp="1"/>
          </p:cNvSpPr>
          <p:nvPr>
            <p:ph sz="quarter" idx="4"/>
          </p:nvPr>
        </p:nvSpPr>
        <p:spPr>
          <a:xfrm>
            <a:off x="6193369" y="2174879"/>
            <a:ext cx="5389033"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3 Marcador de fecha"/>
          <p:cNvSpPr>
            <a:spLocks noGrp="1"/>
          </p:cNvSpPr>
          <p:nvPr>
            <p:ph type="dt" sz="half" idx="10"/>
          </p:nvPr>
        </p:nvSpPr>
        <p:spPr/>
        <p:txBody>
          <a:bodyPr/>
          <a:lstStyle>
            <a:lvl1pPr>
              <a:defRPr/>
            </a:lvl1pPr>
          </a:lstStyle>
          <a:p>
            <a:pPr>
              <a:defRPr/>
            </a:pPr>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1AC19978-0618-44BF-87E4-91D49AF6EAA8}" type="slidenum">
              <a:rPr lang="es-ES"/>
              <a:pPr>
                <a:defRPr/>
              </a:pPr>
              <a:t>‹Nº›</a:t>
            </a:fld>
            <a:endParaRPr lang="es-ES"/>
          </a:p>
        </p:txBody>
      </p:sp>
    </p:spTree>
    <p:extLst>
      <p:ext uri="{BB962C8B-B14F-4D97-AF65-F5344CB8AC3E}">
        <p14:creationId xmlns:p14="http://schemas.microsoft.com/office/powerpoint/2010/main" val="18585826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9A9733D0-137A-43B4-A092-CC880A6A7816}" type="slidenum">
              <a:rPr lang="es-ES"/>
              <a:pPr>
                <a:defRPr/>
              </a:pPr>
              <a:t>‹Nº›</a:t>
            </a:fld>
            <a:endParaRPr lang="es-ES"/>
          </a:p>
        </p:txBody>
      </p:sp>
    </p:spTree>
    <p:extLst>
      <p:ext uri="{BB962C8B-B14F-4D97-AF65-F5344CB8AC3E}">
        <p14:creationId xmlns:p14="http://schemas.microsoft.com/office/powerpoint/2010/main" val="33275465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5A043A8D-239C-428B-B66E-66F5AAC42982}" type="slidenum">
              <a:rPr lang="es-ES"/>
              <a:pPr>
                <a:defRPr/>
              </a:pPr>
              <a:t>‹Nº›</a:t>
            </a:fld>
            <a:endParaRPr lang="es-ES"/>
          </a:p>
        </p:txBody>
      </p:sp>
    </p:spTree>
    <p:extLst>
      <p:ext uri="{BB962C8B-B14F-4D97-AF65-F5344CB8AC3E}">
        <p14:creationId xmlns:p14="http://schemas.microsoft.com/office/powerpoint/2010/main" val="26547520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0"/>
          </a:xfrm>
        </p:spPr>
        <p:txBody>
          <a:bodyPr anchor="b"/>
          <a:lstStyle>
            <a:lvl1pPr algn="l">
              <a:defRPr sz="2344"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4" y="273206"/>
            <a:ext cx="6815666" cy="5853113"/>
          </a:xfrm>
        </p:spPr>
        <p:txBody>
          <a:bodyPr/>
          <a:lstStyle>
            <a:lvl1pPr>
              <a:defRPr sz="3844"/>
            </a:lvl1pPr>
            <a:lvl2pPr>
              <a:defRPr sz="3375"/>
            </a:lvl2pPr>
            <a:lvl3pPr>
              <a:defRPr sz="2813"/>
            </a:lvl3pPr>
            <a:lvl4pPr>
              <a:defRPr sz="2344"/>
            </a:lvl4pPr>
            <a:lvl5pPr>
              <a:defRPr sz="2344"/>
            </a:lvl5pPr>
            <a:lvl6pPr>
              <a:defRPr sz="2344"/>
            </a:lvl6pPr>
            <a:lvl7pPr>
              <a:defRPr sz="2344"/>
            </a:lvl7pPr>
            <a:lvl8pPr>
              <a:defRPr sz="2344"/>
            </a:lvl8pPr>
            <a:lvl9pPr>
              <a:defRPr sz="2344"/>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3" y="1435113"/>
            <a:ext cx="4011084" cy="4691063"/>
          </a:xfrm>
        </p:spPr>
        <p:txBody>
          <a:bodyPr/>
          <a:lstStyle>
            <a:lvl1pPr marL="0" indent="0">
              <a:buNone/>
              <a:defRPr sz="1688"/>
            </a:lvl1pPr>
            <a:lvl2pPr marL="541534" indent="0">
              <a:buNone/>
              <a:defRPr sz="1406"/>
            </a:lvl2pPr>
            <a:lvl3pPr marL="1083064" indent="0">
              <a:buNone/>
              <a:defRPr sz="1219"/>
            </a:lvl3pPr>
            <a:lvl4pPr marL="1624599" indent="0">
              <a:buNone/>
              <a:defRPr sz="1031"/>
            </a:lvl4pPr>
            <a:lvl5pPr marL="2166132" indent="0">
              <a:buNone/>
              <a:defRPr sz="1031"/>
            </a:lvl5pPr>
            <a:lvl6pPr marL="2707677" indent="0">
              <a:buNone/>
              <a:defRPr sz="1031"/>
            </a:lvl6pPr>
            <a:lvl7pPr marL="3249188" indent="0">
              <a:buNone/>
              <a:defRPr sz="1031"/>
            </a:lvl7pPr>
            <a:lvl8pPr marL="3790715" indent="0">
              <a:buNone/>
              <a:defRPr sz="1031"/>
            </a:lvl8pPr>
            <a:lvl9pPr marL="4332258" indent="0">
              <a:buNone/>
              <a:defRPr sz="1031"/>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C4D2BEDF-599C-473B-842A-5B623F00BD89}" type="slidenum">
              <a:rPr lang="es-ES"/>
              <a:pPr>
                <a:defRPr/>
              </a:pPr>
              <a:t>‹Nº›</a:t>
            </a:fld>
            <a:endParaRPr lang="es-ES"/>
          </a:p>
        </p:txBody>
      </p:sp>
    </p:spTree>
    <p:extLst>
      <p:ext uri="{BB962C8B-B14F-4D97-AF65-F5344CB8AC3E}">
        <p14:creationId xmlns:p14="http://schemas.microsoft.com/office/powerpoint/2010/main" val="41372446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8" y="4800604"/>
            <a:ext cx="7315200" cy="566738"/>
          </a:xfrm>
        </p:spPr>
        <p:txBody>
          <a:bodyPr anchor="b"/>
          <a:lstStyle>
            <a:lvl1pPr algn="l">
              <a:defRPr sz="2344"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8" y="612775"/>
            <a:ext cx="7315200" cy="4114800"/>
          </a:xfrm>
        </p:spPr>
        <p:txBody>
          <a:bodyPr rtlCol="0">
            <a:normAutofit/>
          </a:bodyPr>
          <a:lstStyle>
            <a:lvl1pPr marL="0" indent="0">
              <a:buNone/>
              <a:defRPr sz="3844"/>
            </a:lvl1pPr>
            <a:lvl2pPr marL="541534" indent="0">
              <a:buNone/>
              <a:defRPr sz="3375"/>
            </a:lvl2pPr>
            <a:lvl3pPr marL="1083064" indent="0">
              <a:buNone/>
              <a:defRPr sz="2813"/>
            </a:lvl3pPr>
            <a:lvl4pPr marL="1624599" indent="0">
              <a:buNone/>
              <a:defRPr sz="2344"/>
            </a:lvl4pPr>
            <a:lvl5pPr marL="2166132" indent="0">
              <a:buNone/>
              <a:defRPr sz="2344"/>
            </a:lvl5pPr>
            <a:lvl6pPr marL="2707677" indent="0">
              <a:buNone/>
              <a:defRPr sz="2344"/>
            </a:lvl6pPr>
            <a:lvl7pPr marL="3249188" indent="0">
              <a:buNone/>
              <a:defRPr sz="2344"/>
            </a:lvl7pPr>
            <a:lvl8pPr marL="3790715" indent="0">
              <a:buNone/>
              <a:defRPr sz="2344"/>
            </a:lvl8pPr>
            <a:lvl9pPr marL="4332258" indent="0">
              <a:buNone/>
              <a:defRPr sz="2344"/>
            </a:lvl9pPr>
          </a:lstStyle>
          <a:p>
            <a:pPr lvl="0"/>
            <a:endParaRPr lang="es-MX" noProof="0"/>
          </a:p>
        </p:txBody>
      </p:sp>
      <p:sp>
        <p:nvSpPr>
          <p:cNvPr id="4" name="3 Marcador de texto"/>
          <p:cNvSpPr>
            <a:spLocks noGrp="1"/>
          </p:cNvSpPr>
          <p:nvPr>
            <p:ph type="body" sz="half" idx="2"/>
          </p:nvPr>
        </p:nvSpPr>
        <p:spPr>
          <a:xfrm>
            <a:off x="2389718" y="5367342"/>
            <a:ext cx="7315200" cy="804862"/>
          </a:xfrm>
        </p:spPr>
        <p:txBody>
          <a:bodyPr/>
          <a:lstStyle>
            <a:lvl1pPr marL="0" indent="0">
              <a:buNone/>
              <a:defRPr sz="1688"/>
            </a:lvl1pPr>
            <a:lvl2pPr marL="541534" indent="0">
              <a:buNone/>
              <a:defRPr sz="1406"/>
            </a:lvl2pPr>
            <a:lvl3pPr marL="1083064" indent="0">
              <a:buNone/>
              <a:defRPr sz="1219"/>
            </a:lvl3pPr>
            <a:lvl4pPr marL="1624599" indent="0">
              <a:buNone/>
              <a:defRPr sz="1031"/>
            </a:lvl4pPr>
            <a:lvl5pPr marL="2166132" indent="0">
              <a:buNone/>
              <a:defRPr sz="1031"/>
            </a:lvl5pPr>
            <a:lvl6pPr marL="2707677" indent="0">
              <a:buNone/>
              <a:defRPr sz="1031"/>
            </a:lvl6pPr>
            <a:lvl7pPr marL="3249188" indent="0">
              <a:buNone/>
              <a:defRPr sz="1031"/>
            </a:lvl7pPr>
            <a:lvl8pPr marL="3790715" indent="0">
              <a:buNone/>
              <a:defRPr sz="1031"/>
            </a:lvl8pPr>
            <a:lvl9pPr marL="4332258" indent="0">
              <a:buNone/>
              <a:defRPr sz="1031"/>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B71A2652-C9AE-438D-8D16-C16A2BC2A7FA}" type="slidenum">
              <a:rPr lang="es-ES"/>
              <a:pPr>
                <a:defRPr/>
              </a:pPr>
              <a:t>‹Nº›</a:t>
            </a:fld>
            <a:endParaRPr lang="es-ES"/>
          </a:p>
        </p:txBody>
      </p:sp>
    </p:spTree>
    <p:extLst>
      <p:ext uri="{BB962C8B-B14F-4D97-AF65-F5344CB8AC3E}">
        <p14:creationId xmlns:p14="http://schemas.microsoft.com/office/powerpoint/2010/main" val="6388750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C2CEF0DD-F97E-4E86-BBD4-C58CEDCD494C}" type="slidenum">
              <a:rPr lang="es-ES"/>
              <a:pPr>
                <a:defRPr/>
              </a:pPr>
              <a:t>‹Nº›</a:t>
            </a:fld>
            <a:endParaRPr lang="es-ES"/>
          </a:p>
        </p:txBody>
      </p:sp>
    </p:spTree>
    <p:extLst>
      <p:ext uri="{BB962C8B-B14F-4D97-AF65-F5344CB8AC3E}">
        <p14:creationId xmlns:p14="http://schemas.microsoft.com/office/powerpoint/2010/main" val="35628388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794"/>
            <a:ext cx="27432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0" y="274794"/>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9BFDF37-3D01-42A7-BA05-76944438CA04}" type="slidenum">
              <a:rPr lang="es-ES"/>
              <a:pPr>
                <a:defRPr/>
              </a:pPr>
              <a:t>‹Nº›</a:t>
            </a:fld>
            <a:endParaRPr lang="es-ES"/>
          </a:p>
        </p:txBody>
      </p:sp>
    </p:spTree>
    <p:extLst>
      <p:ext uri="{BB962C8B-B14F-4D97-AF65-F5344CB8AC3E}">
        <p14:creationId xmlns:p14="http://schemas.microsoft.com/office/powerpoint/2010/main" val="7962990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381000"/>
            <a:ext cx="10972800" cy="1371600"/>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609601" y="1981200"/>
            <a:ext cx="538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6197600" y="1981200"/>
            <a:ext cx="53848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6197600" y="4114800"/>
            <a:ext cx="53848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fecha"/>
          <p:cNvSpPr>
            <a:spLocks noGrp="1"/>
          </p:cNvSpPr>
          <p:nvPr>
            <p:ph type="dt" sz="half" idx="10"/>
          </p:nvPr>
        </p:nvSpPr>
        <p:spPr>
          <a:xfrm>
            <a:off x="609600" y="6245225"/>
            <a:ext cx="2844800" cy="476250"/>
          </a:xfrm>
        </p:spPr>
        <p:txBody>
          <a:bodyPr/>
          <a:lstStyle>
            <a:lvl1pPr>
              <a:defRPr/>
            </a:lvl1pPr>
          </a:lstStyle>
          <a:p>
            <a:pPr>
              <a:defRPr/>
            </a:pPr>
            <a:endParaRPr lang="es-ES"/>
          </a:p>
        </p:txBody>
      </p:sp>
      <p:sp>
        <p:nvSpPr>
          <p:cNvPr id="7" name="6 Marcador de pie de página"/>
          <p:cNvSpPr>
            <a:spLocks noGrp="1"/>
          </p:cNvSpPr>
          <p:nvPr>
            <p:ph type="ftr" sz="quarter" idx="11"/>
          </p:nvPr>
        </p:nvSpPr>
        <p:spPr>
          <a:xfrm>
            <a:off x="4165602" y="6245225"/>
            <a:ext cx="3860800" cy="476250"/>
          </a:xfrm>
        </p:spPr>
        <p:txBody>
          <a:bodyPr/>
          <a:lstStyle>
            <a:lvl1pPr>
              <a:defRPr/>
            </a:lvl1pPr>
          </a:lstStyle>
          <a:p>
            <a:pPr>
              <a:defRPr/>
            </a:pPr>
            <a:endParaRPr lang="es-ES"/>
          </a:p>
        </p:txBody>
      </p:sp>
      <p:sp>
        <p:nvSpPr>
          <p:cNvPr id="8" name="7 Marcador de número de diapositiva"/>
          <p:cNvSpPr>
            <a:spLocks noGrp="1"/>
          </p:cNvSpPr>
          <p:nvPr>
            <p:ph type="sldNum" sz="quarter" idx="12"/>
          </p:nvPr>
        </p:nvSpPr>
        <p:spPr>
          <a:xfrm>
            <a:off x="8737601" y="6245225"/>
            <a:ext cx="2844800" cy="476250"/>
          </a:xfrm>
        </p:spPr>
        <p:txBody>
          <a:bodyPr/>
          <a:lstStyle>
            <a:lvl1pPr>
              <a:defRPr/>
            </a:lvl1pPr>
          </a:lstStyle>
          <a:p>
            <a:pPr>
              <a:defRPr/>
            </a:pPr>
            <a:fld id="{B62DD8CF-60D2-411F-87A2-EEB123D249DC}" type="slidenum">
              <a:rPr lang="es-ES"/>
              <a:pPr>
                <a:defRPr/>
              </a:pPr>
              <a:t>‹Nº›</a:t>
            </a:fld>
            <a:endParaRPr lang="es-ES"/>
          </a:p>
        </p:txBody>
      </p:sp>
    </p:spTree>
    <p:extLst>
      <p:ext uri="{BB962C8B-B14F-4D97-AF65-F5344CB8AC3E}">
        <p14:creationId xmlns:p14="http://schemas.microsoft.com/office/powerpoint/2010/main" val="30991668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609600" y="381000"/>
            <a:ext cx="10972800" cy="1371600"/>
          </a:xfrm>
        </p:spPr>
        <p:txBody>
          <a:bodyPr/>
          <a:lstStyle/>
          <a:p>
            <a:r>
              <a:rPr lang="es-ES"/>
              <a:t>Haga clic para modificar el estilo de título del patrón</a:t>
            </a:r>
            <a:endParaRPr lang="es-MX"/>
          </a:p>
        </p:txBody>
      </p:sp>
      <p:sp>
        <p:nvSpPr>
          <p:cNvPr id="3" name="2 Marcador de tabla"/>
          <p:cNvSpPr>
            <a:spLocks noGrp="1"/>
          </p:cNvSpPr>
          <p:nvPr>
            <p:ph type="tbl" idx="1"/>
          </p:nvPr>
        </p:nvSpPr>
        <p:spPr>
          <a:xfrm>
            <a:off x="609600" y="1981200"/>
            <a:ext cx="10972800" cy="4114800"/>
          </a:xfrm>
        </p:spPr>
        <p:txBody>
          <a:bodyPr rtlCol="0">
            <a:normAutofit/>
          </a:bodyPr>
          <a:lstStyle/>
          <a:p>
            <a:pPr lvl="0"/>
            <a:endParaRPr lang="es-MX" noProof="0"/>
          </a:p>
        </p:txBody>
      </p:sp>
      <p:sp>
        <p:nvSpPr>
          <p:cNvPr id="4" name="3 Marcador de fecha"/>
          <p:cNvSpPr>
            <a:spLocks noGrp="1"/>
          </p:cNvSpPr>
          <p:nvPr>
            <p:ph type="dt" sz="half" idx="10"/>
          </p:nvPr>
        </p:nvSpPr>
        <p:spPr>
          <a:xfrm>
            <a:off x="609600" y="6245225"/>
            <a:ext cx="2844800" cy="476250"/>
          </a:xfrm>
        </p:spPr>
        <p:txBody>
          <a:bodyPr/>
          <a:lstStyle>
            <a:lvl1pPr>
              <a:defRPr/>
            </a:lvl1pPr>
          </a:lstStyle>
          <a:p>
            <a:pPr>
              <a:defRPr/>
            </a:pPr>
            <a:endParaRPr lang="es-ES"/>
          </a:p>
        </p:txBody>
      </p:sp>
      <p:sp>
        <p:nvSpPr>
          <p:cNvPr id="5" name="4 Marcador de pie de página"/>
          <p:cNvSpPr>
            <a:spLocks noGrp="1"/>
          </p:cNvSpPr>
          <p:nvPr>
            <p:ph type="ftr" sz="quarter" idx="11"/>
          </p:nvPr>
        </p:nvSpPr>
        <p:spPr>
          <a:xfrm>
            <a:off x="4165602" y="6245225"/>
            <a:ext cx="3860800" cy="476250"/>
          </a:xfrm>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8737601" y="6245225"/>
            <a:ext cx="2844800" cy="476250"/>
          </a:xfrm>
        </p:spPr>
        <p:txBody>
          <a:bodyPr/>
          <a:lstStyle>
            <a:lvl1pPr>
              <a:defRPr/>
            </a:lvl1pPr>
          </a:lstStyle>
          <a:p>
            <a:pPr>
              <a:defRPr/>
            </a:pPr>
            <a:fld id="{14DC359E-CBDF-4346-BDFE-C44F403C1607}" type="slidenum">
              <a:rPr lang="es-ES"/>
              <a:pPr>
                <a:defRPr/>
              </a:pPr>
              <a:t>‹Nº›</a:t>
            </a:fld>
            <a:endParaRPr lang="es-ES"/>
          </a:p>
        </p:txBody>
      </p:sp>
    </p:spTree>
    <p:extLst>
      <p:ext uri="{BB962C8B-B14F-4D97-AF65-F5344CB8AC3E}">
        <p14:creationId xmlns:p14="http://schemas.microsoft.com/office/powerpoint/2010/main" val="3397821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381000"/>
            <a:ext cx="10972800" cy="1371600"/>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609601" y="1981200"/>
            <a:ext cx="538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981200"/>
            <a:ext cx="538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a:xfrm>
            <a:off x="609600" y="6245225"/>
            <a:ext cx="2844800" cy="476250"/>
          </a:xfrm>
        </p:spPr>
        <p:txBody>
          <a:bodyPr/>
          <a:lstStyle>
            <a:lvl1pPr>
              <a:defRPr/>
            </a:lvl1pPr>
          </a:lstStyle>
          <a:p>
            <a:pPr>
              <a:defRPr/>
            </a:pPr>
            <a:endParaRPr lang="es-ES"/>
          </a:p>
        </p:txBody>
      </p:sp>
      <p:sp>
        <p:nvSpPr>
          <p:cNvPr id="6" name="5 Marcador de pie de página"/>
          <p:cNvSpPr>
            <a:spLocks noGrp="1"/>
          </p:cNvSpPr>
          <p:nvPr>
            <p:ph type="ftr" sz="quarter" idx="11"/>
          </p:nvPr>
        </p:nvSpPr>
        <p:spPr>
          <a:xfrm>
            <a:off x="4165602" y="6245225"/>
            <a:ext cx="3860800" cy="476250"/>
          </a:xfrm>
        </p:spPr>
        <p:txBody>
          <a:bodyPr/>
          <a:lstStyle>
            <a:lvl1pPr>
              <a:defRPr/>
            </a:lvl1pPr>
          </a:lstStyle>
          <a:p>
            <a:pPr>
              <a:defRPr/>
            </a:pPr>
            <a:endParaRPr lang="es-ES"/>
          </a:p>
        </p:txBody>
      </p:sp>
      <p:sp>
        <p:nvSpPr>
          <p:cNvPr id="7" name="6 Marcador de número de diapositiva"/>
          <p:cNvSpPr>
            <a:spLocks noGrp="1"/>
          </p:cNvSpPr>
          <p:nvPr>
            <p:ph type="sldNum" sz="quarter" idx="12"/>
          </p:nvPr>
        </p:nvSpPr>
        <p:spPr>
          <a:xfrm>
            <a:off x="8737601" y="6245225"/>
            <a:ext cx="2844800" cy="476250"/>
          </a:xfrm>
        </p:spPr>
        <p:txBody>
          <a:bodyPr/>
          <a:lstStyle>
            <a:lvl1pPr>
              <a:defRPr/>
            </a:lvl1pPr>
          </a:lstStyle>
          <a:p>
            <a:pPr>
              <a:defRPr/>
            </a:pPr>
            <a:fld id="{C203FC40-0C5B-489C-9B04-AEA94657CA7F}" type="slidenum">
              <a:rPr lang="es-ES"/>
              <a:pPr>
                <a:defRPr/>
              </a:pPr>
              <a:t>‹Nº›</a:t>
            </a:fld>
            <a:endParaRPr lang="es-ES"/>
          </a:p>
        </p:txBody>
      </p:sp>
    </p:spTree>
    <p:extLst>
      <p:ext uri="{BB962C8B-B14F-4D97-AF65-F5344CB8AC3E}">
        <p14:creationId xmlns:p14="http://schemas.microsoft.com/office/powerpoint/2010/main" val="23708381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548"/>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42116" indent="0" algn="ctr">
              <a:buNone/>
              <a:defRPr>
                <a:solidFill>
                  <a:schemeClr val="tx1">
                    <a:tint val="75000"/>
                  </a:schemeClr>
                </a:solidFill>
              </a:defRPr>
            </a:lvl2pPr>
            <a:lvl3pPr marL="1084229" indent="0" algn="ctr">
              <a:buNone/>
              <a:defRPr>
                <a:solidFill>
                  <a:schemeClr val="tx1">
                    <a:tint val="75000"/>
                  </a:schemeClr>
                </a:solidFill>
              </a:defRPr>
            </a:lvl3pPr>
            <a:lvl4pPr marL="1626346" indent="0" algn="ctr">
              <a:buNone/>
              <a:defRPr>
                <a:solidFill>
                  <a:schemeClr val="tx1">
                    <a:tint val="75000"/>
                  </a:schemeClr>
                </a:solidFill>
              </a:defRPr>
            </a:lvl4pPr>
            <a:lvl5pPr marL="2168459" indent="0" algn="ctr">
              <a:buNone/>
              <a:defRPr>
                <a:solidFill>
                  <a:schemeClr val="tx1">
                    <a:tint val="75000"/>
                  </a:schemeClr>
                </a:solidFill>
              </a:defRPr>
            </a:lvl5pPr>
            <a:lvl6pPr marL="2710584" indent="0" algn="ctr">
              <a:buNone/>
              <a:defRPr>
                <a:solidFill>
                  <a:schemeClr val="tx1">
                    <a:tint val="75000"/>
                  </a:schemeClr>
                </a:solidFill>
              </a:defRPr>
            </a:lvl6pPr>
            <a:lvl7pPr marL="3252683" indent="0" algn="ctr">
              <a:buNone/>
              <a:defRPr>
                <a:solidFill>
                  <a:schemeClr val="tx1">
                    <a:tint val="75000"/>
                  </a:schemeClr>
                </a:solidFill>
              </a:defRPr>
            </a:lvl7pPr>
            <a:lvl8pPr marL="3794791" indent="0" algn="ctr">
              <a:buNone/>
              <a:defRPr>
                <a:solidFill>
                  <a:schemeClr val="tx1">
                    <a:tint val="75000"/>
                  </a:schemeClr>
                </a:solidFill>
              </a:defRPr>
            </a:lvl8pPr>
            <a:lvl9pPr marL="4336917"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EFDEAA82-85F6-41F3-A81C-B0A602A43C4A}" type="slidenum">
              <a:rPr lang="es-ES"/>
              <a:pPr>
                <a:defRPr/>
              </a:pPr>
              <a:t>‹Nº›</a:t>
            </a:fld>
            <a:endParaRPr lang="es-ES"/>
          </a:p>
        </p:txBody>
      </p:sp>
    </p:spTree>
    <p:extLst>
      <p:ext uri="{BB962C8B-B14F-4D97-AF65-F5344CB8AC3E}">
        <p14:creationId xmlns:p14="http://schemas.microsoft.com/office/powerpoint/2010/main" val="41285910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428C4D4-B00C-4393-A62F-689B8BE5FD83}" type="slidenum">
              <a:rPr lang="es-ES"/>
              <a:pPr>
                <a:defRPr/>
              </a:pPr>
              <a:t>‹Nº›</a:t>
            </a:fld>
            <a:endParaRPr lang="es-ES"/>
          </a:p>
        </p:txBody>
      </p:sp>
    </p:spTree>
    <p:extLst>
      <p:ext uri="{BB962C8B-B14F-4D97-AF65-F5344CB8AC3E}">
        <p14:creationId xmlns:p14="http://schemas.microsoft.com/office/powerpoint/2010/main" val="10654210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3"/>
            <a:ext cx="10363200" cy="1362075"/>
          </a:xfrm>
        </p:spPr>
        <p:txBody>
          <a:bodyPr anchor="t"/>
          <a:lstStyle>
            <a:lvl1pPr algn="l">
              <a:defRPr sz="4781"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41"/>
            <a:ext cx="10363200" cy="1500187"/>
          </a:xfrm>
        </p:spPr>
        <p:txBody>
          <a:bodyPr anchor="b"/>
          <a:lstStyle>
            <a:lvl1pPr marL="0" indent="0">
              <a:buNone/>
              <a:defRPr sz="2344">
                <a:solidFill>
                  <a:schemeClr val="tx1">
                    <a:tint val="75000"/>
                  </a:schemeClr>
                </a:solidFill>
              </a:defRPr>
            </a:lvl1pPr>
            <a:lvl2pPr marL="542116" indent="0">
              <a:buNone/>
              <a:defRPr sz="2156">
                <a:solidFill>
                  <a:schemeClr val="tx1">
                    <a:tint val="75000"/>
                  </a:schemeClr>
                </a:solidFill>
              </a:defRPr>
            </a:lvl2pPr>
            <a:lvl3pPr marL="1084229" indent="0">
              <a:buNone/>
              <a:defRPr sz="1875">
                <a:solidFill>
                  <a:schemeClr val="tx1">
                    <a:tint val="75000"/>
                  </a:schemeClr>
                </a:solidFill>
              </a:defRPr>
            </a:lvl3pPr>
            <a:lvl4pPr marL="1626346" indent="0">
              <a:buNone/>
              <a:defRPr sz="1688">
                <a:solidFill>
                  <a:schemeClr val="tx1">
                    <a:tint val="75000"/>
                  </a:schemeClr>
                </a:solidFill>
              </a:defRPr>
            </a:lvl4pPr>
            <a:lvl5pPr marL="2168459" indent="0">
              <a:buNone/>
              <a:defRPr sz="1688">
                <a:solidFill>
                  <a:schemeClr val="tx1">
                    <a:tint val="75000"/>
                  </a:schemeClr>
                </a:solidFill>
              </a:defRPr>
            </a:lvl5pPr>
            <a:lvl6pPr marL="2710584" indent="0">
              <a:buNone/>
              <a:defRPr sz="1688">
                <a:solidFill>
                  <a:schemeClr val="tx1">
                    <a:tint val="75000"/>
                  </a:schemeClr>
                </a:solidFill>
              </a:defRPr>
            </a:lvl6pPr>
            <a:lvl7pPr marL="3252683" indent="0">
              <a:buNone/>
              <a:defRPr sz="1688">
                <a:solidFill>
                  <a:schemeClr val="tx1">
                    <a:tint val="75000"/>
                  </a:schemeClr>
                </a:solidFill>
              </a:defRPr>
            </a:lvl7pPr>
            <a:lvl8pPr marL="3794791" indent="0">
              <a:buNone/>
              <a:defRPr sz="1688">
                <a:solidFill>
                  <a:schemeClr val="tx1">
                    <a:tint val="75000"/>
                  </a:schemeClr>
                </a:solidFill>
              </a:defRPr>
            </a:lvl8pPr>
            <a:lvl9pPr marL="4336917" indent="0">
              <a:buNone/>
              <a:defRPr sz="1688">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7E969FD3-5D7E-49F0-A8A7-BAB272365F0B}" type="slidenum">
              <a:rPr lang="es-ES"/>
              <a:pPr>
                <a:defRPr/>
              </a:pPr>
              <a:t>‹Nº›</a:t>
            </a:fld>
            <a:endParaRPr lang="es-ES"/>
          </a:p>
        </p:txBody>
      </p:sp>
    </p:spTree>
    <p:extLst>
      <p:ext uri="{BB962C8B-B14F-4D97-AF65-F5344CB8AC3E}">
        <p14:creationId xmlns:p14="http://schemas.microsoft.com/office/powerpoint/2010/main" val="16575604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1" y="1600200"/>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600200"/>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25136281-ECB3-416A-B427-381BF27C62EA}" type="slidenum">
              <a:rPr lang="es-ES"/>
              <a:pPr>
                <a:defRPr/>
              </a:pPr>
              <a:t>‹Nº›</a:t>
            </a:fld>
            <a:endParaRPr lang="es-ES"/>
          </a:p>
        </p:txBody>
      </p:sp>
    </p:spTree>
    <p:extLst>
      <p:ext uri="{BB962C8B-B14F-4D97-AF65-F5344CB8AC3E}">
        <p14:creationId xmlns:p14="http://schemas.microsoft.com/office/powerpoint/2010/main" val="2895092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1" y="1535117"/>
            <a:ext cx="5386917" cy="639762"/>
          </a:xfrm>
        </p:spPr>
        <p:txBody>
          <a:bodyPr anchor="b"/>
          <a:lstStyle>
            <a:lvl1pPr marL="0" indent="0">
              <a:buNone/>
              <a:defRPr sz="2813" b="1"/>
            </a:lvl1pPr>
            <a:lvl2pPr marL="542116" indent="0">
              <a:buNone/>
              <a:defRPr sz="2344" b="1"/>
            </a:lvl2pPr>
            <a:lvl3pPr marL="1084229" indent="0">
              <a:buNone/>
              <a:defRPr sz="2156" b="1"/>
            </a:lvl3pPr>
            <a:lvl4pPr marL="1626346" indent="0">
              <a:buNone/>
              <a:defRPr sz="1875" b="1"/>
            </a:lvl4pPr>
            <a:lvl5pPr marL="2168459" indent="0">
              <a:buNone/>
              <a:defRPr sz="1875" b="1"/>
            </a:lvl5pPr>
            <a:lvl6pPr marL="2710584" indent="0">
              <a:buNone/>
              <a:defRPr sz="1875" b="1"/>
            </a:lvl6pPr>
            <a:lvl7pPr marL="3252683" indent="0">
              <a:buNone/>
              <a:defRPr sz="1875" b="1"/>
            </a:lvl7pPr>
            <a:lvl8pPr marL="3794791" indent="0">
              <a:buNone/>
              <a:defRPr sz="1875" b="1"/>
            </a:lvl8pPr>
            <a:lvl9pPr marL="4336917" indent="0">
              <a:buNone/>
              <a:defRPr sz="1875" b="1"/>
            </a:lvl9pPr>
          </a:lstStyle>
          <a:p>
            <a:pPr lvl="0"/>
            <a:r>
              <a:rPr lang="es-ES"/>
              <a:t>Haga clic para modificar el estilo de texto del patrón</a:t>
            </a:r>
          </a:p>
        </p:txBody>
      </p:sp>
      <p:sp>
        <p:nvSpPr>
          <p:cNvPr id="4" name="3 Marcador de contenido"/>
          <p:cNvSpPr>
            <a:spLocks noGrp="1"/>
          </p:cNvSpPr>
          <p:nvPr>
            <p:ph sz="half" idx="2"/>
          </p:nvPr>
        </p:nvSpPr>
        <p:spPr>
          <a:xfrm>
            <a:off x="609601" y="2174879"/>
            <a:ext cx="5386917"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69" y="1535117"/>
            <a:ext cx="5389033" cy="639762"/>
          </a:xfrm>
        </p:spPr>
        <p:txBody>
          <a:bodyPr anchor="b"/>
          <a:lstStyle>
            <a:lvl1pPr marL="0" indent="0">
              <a:buNone/>
              <a:defRPr sz="2813" b="1"/>
            </a:lvl1pPr>
            <a:lvl2pPr marL="542116" indent="0">
              <a:buNone/>
              <a:defRPr sz="2344" b="1"/>
            </a:lvl2pPr>
            <a:lvl3pPr marL="1084229" indent="0">
              <a:buNone/>
              <a:defRPr sz="2156" b="1"/>
            </a:lvl3pPr>
            <a:lvl4pPr marL="1626346" indent="0">
              <a:buNone/>
              <a:defRPr sz="1875" b="1"/>
            </a:lvl4pPr>
            <a:lvl5pPr marL="2168459" indent="0">
              <a:buNone/>
              <a:defRPr sz="1875" b="1"/>
            </a:lvl5pPr>
            <a:lvl6pPr marL="2710584" indent="0">
              <a:buNone/>
              <a:defRPr sz="1875" b="1"/>
            </a:lvl6pPr>
            <a:lvl7pPr marL="3252683" indent="0">
              <a:buNone/>
              <a:defRPr sz="1875" b="1"/>
            </a:lvl7pPr>
            <a:lvl8pPr marL="3794791" indent="0">
              <a:buNone/>
              <a:defRPr sz="1875" b="1"/>
            </a:lvl8pPr>
            <a:lvl9pPr marL="4336917" indent="0">
              <a:buNone/>
              <a:defRPr sz="1875" b="1"/>
            </a:lvl9pPr>
          </a:lstStyle>
          <a:p>
            <a:pPr lvl="0"/>
            <a:r>
              <a:rPr lang="es-ES"/>
              <a:t>Haga clic para modificar el estilo de texto del patrón</a:t>
            </a:r>
          </a:p>
        </p:txBody>
      </p:sp>
      <p:sp>
        <p:nvSpPr>
          <p:cNvPr id="6" name="5 Marcador de contenido"/>
          <p:cNvSpPr>
            <a:spLocks noGrp="1"/>
          </p:cNvSpPr>
          <p:nvPr>
            <p:ph sz="quarter" idx="4"/>
          </p:nvPr>
        </p:nvSpPr>
        <p:spPr>
          <a:xfrm>
            <a:off x="6193369" y="2174879"/>
            <a:ext cx="5389033"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3 Marcador de fecha"/>
          <p:cNvSpPr>
            <a:spLocks noGrp="1"/>
          </p:cNvSpPr>
          <p:nvPr>
            <p:ph type="dt" sz="half" idx="10"/>
          </p:nvPr>
        </p:nvSpPr>
        <p:spPr/>
        <p:txBody>
          <a:bodyPr/>
          <a:lstStyle>
            <a:lvl1pPr>
              <a:defRPr/>
            </a:lvl1pPr>
          </a:lstStyle>
          <a:p>
            <a:pPr>
              <a:defRPr/>
            </a:pPr>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1AC19978-0618-44BF-87E4-91D49AF6EAA8}" type="slidenum">
              <a:rPr lang="es-ES"/>
              <a:pPr>
                <a:defRPr/>
              </a:pPr>
              <a:t>‹Nº›</a:t>
            </a:fld>
            <a:endParaRPr lang="es-ES"/>
          </a:p>
        </p:txBody>
      </p:sp>
    </p:spTree>
    <p:extLst>
      <p:ext uri="{BB962C8B-B14F-4D97-AF65-F5344CB8AC3E}">
        <p14:creationId xmlns:p14="http://schemas.microsoft.com/office/powerpoint/2010/main" val="6691963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9A9733D0-137A-43B4-A092-CC880A6A7816}" type="slidenum">
              <a:rPr lang="es-ES"/>
              <a:pPr>
                <a:defRPr/>
              </a:pPr>
              <a:t>‹Nº›</a:t>
            </a:fld>
            <a:endParaRPr lang="es-ES"/>
          </a:p>
        </p:txBody>
      </p:sp>
    </p:spTree>
    <p:extLst>
      <p:ext uri="{BB962C8B-B14F-4D97-AF65-F5344CB8AC3E}">
        <p14:creationId xmlns:p14="http://schemas.microsoft.com/office/powerpoint/2010/main" val="39319198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5A043A8D-239C-428B-B66E-66F5AAC42982}" type="slidenum">
              <a:rPr lang="es-ES"/>
              <a:pPr>
                <a:defRPr/>
              </a:pPr>
              <a:t>‹Nº›</a:t>
            </a:fld>
            <a:endParaRPr lang="es-ES"/>
          </a:p>
        </p:txBody>
      </p:sp>
    </p:spTree>
    <p:extLst>
      <p:ext uri="{BB962C8B-B14F-4D97-AF65-F5344CB8AC3E}">
        <p14:creationId xmlns:p14="http://schemas.microsoft.com/office/powerpoint/2010/main" val="5733143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0"/>
          </a:xfrm>
        </p:spPr>
        <p:txBody>
          <a:bodyPr anchor="b"/>
          <a:lstStyle>
            <a:lvl1pPr algn="l">
              <a:defRPr sz="2344"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4" y="273173"/>
            <a:ext cx="6815666" cy="5853113"/>
          </a:xfrm>
        </p:spPr>
        <p:txBody>
          <a:bodyPr/>
          <a:lstStyle>
            <a:lvl1pPr>
              <a:defRPr sz="3844"/>
            </a:lvl1pPr>
            <a:lvl2pPr>
              <a:defRPr sz="3375"/>
            </a:lvl2pPr>
            <a:lvl3pPr>
              <a:defRPr sz="2813"/>
            </a:lvl3pPr>
            <a:lvl4pPr>
              <a:defRPr sz="2344"/>
            </a:lvl4pPr>
            <a:lvl5pPr>
              <a:defRPr sz="2344"/>
            </a:lvl5pPr>
            <a:lvl6pPr>
              <a:defRPr sz="2344"/>
            </a:lvl6pPr>
            <a:lvl7pPr>
              <a:defRPr sz="2344"/>
            </a:lvl7pPr>
            <a:lvl8pPr>
              <a:defRPr sz="2344"/>
            </a:lvl8pPr>
            <a:lvl9pPr>
              <a:defRPr sz="2344"/>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3" y="1435113"/>
            <a:ext cx="4011084" cy="4691063"/>
          </a:xfrm>
        </p:spPr>
        <p:txBody>
          <a:bodyPr/>
          <a:lstStyle>
            <a:lvl1pPr marL="0" indent="0">
              <a:buNone/>
              <a:defRPr sz="1688"/>
            </a:lvl1pPr>
            <a:lvl2pPr marL="542116" indent="0">
              <a:buNone/>
              <a:defRPr sz="1406"/>
            </a:lvl2pPr>
            <a:lvl3pPr marL="1084229" indent="0">
              <a:buNone/>
              <a:defRPr sz="1219"/>
            </a:lvl3pPr>
            <a:lvl4pPr marL="1626346" indent="0">
              <a:buNone/>
              <a:defRPr sz="1031"/>
            </a:lvl4pPr>
            <a:lvl5pPr marL="2168459" indent="0">
              <a:buNone/>
              <a:defRPr sz="1031"/>
            </a:lvl5pPr>
            <a:lvl6pPr marL="2710584" indent="0">
              <a:buNone/>
              <a:defRPr sz="1031"/>
            </a:lvl6pPr>
            <a:lvl7pPr marL="3252683" indent="0">
              <a:buNone/>
              <a:defRPr sz="1031"/>
            </a:lvl7pPr>
            <a:lvl8pPr marL="3794791" indent="0">
              <a:buNone/>
              <a:defRPr sz="1031"/>
            </a:lvl8pPr>
            <a:lvl9pPr marL="4336917" indent="0">
              <a:buNone/>
              <a:defRPr sz="1031"/>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C4D2BEDF-599C-473B-842A-5B623F00BD89}" type="slidenum">
              <a:rPr lang="es-ES"/>
              <a:pPr>
                <a:defRPr/>
              </a:pPr>
              <a:t>‹Nº›</a:t>
            </a:fld>
            <a:endParaRPr lang="es-ES"/>
          </a:p>
        </p:txBody>
      </p:sp>
    </p:spTree>
    <p:extLst>
      <p:ext uri="{BB962C8B-B14F-4D97-AF65-F5344CB8AC3E}">
        <p14:creationId xmlns:p14="http://schemas.microsoft.com/office/powerpoint/2010/main" val="30740447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8" y="4800604"/>
            <a:ext cx="7315200" cy="566738"/>
          </a:xfrm>
        </p:spPr>
        <p:txBody>
          <a:bodyPr anchor="b"/>
          <a:lstStyle>
            <a:lvl1pPr algn="l">
              <a:defRPr sz="2344"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8" y="612775"/>
            <a:ext cx="7315200" cy="4114800"/>
          </a:xfrm>
        </p:spPr>
        <p:txBody>
          <a:bodyPr rtlCol="0">
            <a:normAutofit/>
          </a:bodyPr>
          <a:lstStyle>
            <a:lvl1pPr marL="0" indent="0">
              <a:buNone/>
              <a:defRPr sz="3844"/>
            </a:lvl1pPr>
            <a:lvl2pPr marL="542116" indent="0">
              <a:buNone/>
              <a:defRPr sz="3375"/>
            </a:lvl2pPr>
            <a:lvl3pPr marL="1084229" indent="0">
              <a:buNone/>
              <a:defRPr sz="2813"/>
            </a:lvl3pPr>
            <a:lvl4pPr marL="1626346" indent="0">
              <a:buNone/>
              <a:defRPr sz="2344"/>
            </a:lvl4pPr>
            <a:lvl5pPr marL="2168459" indent="0">
              <a:buNone/>
              <a:defRPr sz="2344"/>
            </a:lvl5pPr>
            <a:lvl6pPr marL="2710584" indent="0">
              <a:buNone/>
              <a:defRPr sz="2344"/>
            </a:lvl6pPr>
            <a:lvl7pPr marL="3252683" indent="0">
              <a:buNone/>
              <a:defRPr sz="2344"/>
            </a:lvl7pPr>
            <a:lvl8pPr marL="3794791" indent="0">
              <a:buNone/>
              <a:defRPr sz="2344"/>
            </a:lvl8pPr>
            <a:lvl9pPr marL="4336917" indent="0">
              <a:buNone/>
              <a:defRPr sz="2344"/>
            </a:lvl9pPr>
          </a:lstStyle>
          <a:p>
            <a:pPr lvl="0"/>
            <a:endParaRPr lang="es-MX" noProof="0"/>
          </a:p>
        </p:txBody>
      </p:sp>
      <p:sp>
        <p:nvSpPr>
          <p:cNvPr id="4" name="3 Marcador de texto"/>
          <p:cNvSpPr>
            <a:spLocks noGrp="1"/>
          </p:cNvSpPr>
          <p:nvPr>
            <p:ph type="body" sz="half" idx="2"/>
          </p:nvPr>
        </p:nvSpPr>
        <p:spPr>
          <a:xfrm>
            <a:off x="2389718" y="5367342"/>
            <a:ext cx="7315200" cy="804862"/>
          </a:xfrm>
        </p:spPr>
        <p:txBody>
          <a:bodyPr/>
          <a:lstStyle>
            <a:lvl1pPr marL="0" indent="0">
              <a:buNone/>
              <a:defRPr sz="1688"/>
            </a:lvl1pPr>
            <a:lvl2pPr marL="542116" indent="0">
              <a:buNone/>
              <a:defRPr sz="1406"/>
            </a:lvl2pPr>
            <a:lvl3pPr marL="1084229" indent="0">
              <a:buNone/>
              <a:defRPr sz="1219"/>
            </a:lvl3pPr>
            <a:lvl4pPr marL="1626346" indent="0">
              <a:buNone/>
              <a:defRPr sz="1031"/>
            </a:lvl4pPr>
            <a:lvl5pPr marL="2168459" indent="0">
              <a:buNone/>
              <a:defRPr sz="1031"/>
            </a:lvl5pPr>
            <a:lvl6pPr marL="2710584" indent="0">
              <a:buNone/>
              <a:defRPr sz="1031"/>
            </a:lvl6pPr>
            <a:lvl7pPr marL="3252683" indent="0">
              <a:buNone/>
              <a:defRPr sz="1031"/>
            </a:lvl7pPr>
            <a:lvl8pPr marL="3794791" indent="0">
              <a:buNone/>
              <a:defRPr sz="1031"/>
            </a:lvl8pPr>
            <a:lvl9pPr marL="4336917" indent="0">
              <a:buNone/>
              <a:defRPr sz="1031"/>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B71A2652-C9AE-438D-8D16-C16A2BC2A7FA}" type="slidenum">
              <a:rPr lang="es-ES"/>
              <a:pPr>
                <a:defRPr/>
              </a:pPr>
              <a:t>‹Nº›</a:t>
            </a:fld>
            <a:endParaRPr lang="es-ES"/>
          </a:p>
        </p:txBody>
      </p:sp>
    </p:spTree>
    <p:extLst>
      <p:ext uri="{BB962C8B-B14F-4D97-AF65-F5344CB8AC3E}">
        <p14:creationId xmlns:p14="http://schemas.microsoft.com/office/powerpoint/2010/main" val="32106439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C2CEF0DD-F97E-4E86-BBD4-C58CEDCD494C}" type="slidenum">
              <a:rPr lang="es-ES"/>
              <a:pPr>
                <a:defRPr/>
              </a:pPr>
              <a:t>‹Nº›</a:t>
            </a:fld>
            <a:endParaRPr lang="es-ES"/>
          </a:p>
        </p:txBody>
      </p:sp>
    </p:spTree>
    <p:extLst>
      <p:ext uri="{BB962C8B-B14F-4D97-AF65-F5344CB8AC3E}">
        <p14:creationId xmlns:p14="http://schemas.microsoft.com/office/powerpoint/2010/main" val="72687421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761"/>
            <a:ext cx="27432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0" y="274761"/>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9BFDF37-3D01-42A7-BA05-76944438CA04}" type="slidenum">
              <a:rPr lang="es-ES"/>
              <a:pPr>
                <a:defRPr/>
              </a:pPr>
              <a:t>‹Nº›</a:t>
            </a:fld>
            <a:endParaRPr lang="es-ES"/>
          </a:p>
        </p:txBody>
      </p:sp>
    </p:spTree>
    <p:extLst>
      <p:ext uri="{BB962C8B-B14F-4D97-AF65-F5344CB8AC3E}">
        <p14:creationId xmlns:p14="http://schemas.microsoft.com/office/powerpoint/2010/main" val="18388982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381000"/>
            <a:ext cx="10972800" cy="1371600"/>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609601" y="1981200"/>
            <a:ext cx="538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6197600" y="1981200"/>
            <a:ext cx="53848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6197600" y="4114800"/>
            <a:ext cx="53848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fecha"/>
          <p:cNvSpPr>
            <a:spLocks noGrp="1"/>
          </p:cNvSpPr>
          <p:nvPr>
            <p:ph type="dt" sz="half" idx="10"/>
          </p:nvPr>
        </p:nvSpPr>
        <p:spPr>
          <a:xfrm>
            <a:off x="609600" y="6245225"/>
            <a:ext cx="2844800" cy="476250"/>
          </a:xfrm>
        </p:spPr>
        <p:txBody>
          <a:bodyPr/>
          <a:lstStyle>
            <a:lvl1pPr>
              <a:defRPr/>
            </a:lvl1pPr>
          </a:lstStyle>
          <a:p>
            <a:pPr>
              <a:defRPr/>
            </a:pPr>
            <a:endParaRPr lang="es-ES"/>
          </a:p>
        </p:txBody>
      </p:sp>
      <p:sp>
        <p:nvSpPr>
          <p:cNvPr id="7" name="6 Marcador de pie de página"/>
          <p:cNvSpPr>
            <a:spLocks noGrp="1"/>
          </p:cNvSpPr>
          <p:nvPr>
            <p:ph type="ftr" sz="quarter" idx="11"/>
          </p:nvPr>
        </p:nvSpPr>
        <p:spPr>
          <a:xfrm>
            <a:off x="4165602" y="6245225"/>
            <a:ext cx="3860800" cy="476250"/>
          </a:xfrm>
        </p:spPr>
        <p:txBody>
          <a:bodyPr/>
          <a:lstStyle>
            <a:lvl1pPr>
              <a:defRPr/>
            </a:lvl1pPr>
          </a:lstStyle>
          <a:p>
            <a:pPr>
              <a:defRPr/>
            </a:pPr>
            <a:endParaRPr lang="es-ES"/>
          </a:p>
        </p:txBody>
      </p:sp>
      <p:sp>
        <p:nvSpPr>
          <p:cNvPr id="8" name="7 Marcador de número de diapositiva"/>
          <p:cNvSpPr>
            <a:spLocks noGrp="1"/>
          </p:cNvSpPr>
          <p:nvPr>
            <p:ph type="sldNum" sz="quarter" idx="12"/>
          </p:nvPr>
        </p:nvSpPr>
        <p:spPr>
          <a:xfrm>
            <a:off x="8737601" y="6245225"/>
            <a:ext cx="2844800" cy="476250"/>
          </a:xfrm>
        </p:spPr>
        <p:txBody>
          <a:bodyPr/>
          <a:lstStyle>
            <a:lvl1pPr>
              <a:defRPr/>
            </a:lvl1pPr>
          </a:lstStyle>
          <a:p>
            <a:pPr>
              <a:defRPr/>
            </a:pPr>
            <a:fld id="{B62DD8CF-60D2-411F-87A2-EEB123D249DC}" type="slidenum">
              <a:rPr lang="es-ES"/>
              <a:pPr>
                <a:defRPr/>
              </a:pPr>
              <a:t>‹Nº›</a:t>
            </a:fld>
            <a:endParaRPr lang="es-ES"/>
          </a:p>
        </p:txBody>
      </p:sp>
    </p:spTree>
    <p:extLst>
      <p:ext uri="{BB962C8B-B14F-4D97-AF65-F5344CB8AC3E}">
        <p14:creationId xmlns:p14="http://schemas.microsoft.com/office/powerpoint/2010/main" val="36939526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609600" y="381000"/>
            <a:ext cx="10972800" cy="1371600"/>
          </a:xfrm>
        </p:spPr>
        <p:txBody>
          <a:bodyPr/>
          <a:lstStyle/>
          <a:p>
            <a:r>
              <a:rPr lang="es-ES"/>
              <a:t>Haga clic para modificar el estilo de título del patrón</a:t>
            </a:r>
            <a:endParaRPr lang="es-MX"/>
          </a:p>
        </p:txBody>
      </p:sp>
      <p:sp>
        <p:nvSpPr>
          <p:cNvPr id="3" name="2 Marcador de tabla"/>
          <p:cNvSpPr>
            <a:spLocks noGrp="1"/>
          </p:cNvSpPr>
          <p:nvPr>
            <p:ph type="tbl" idx="1"/>
          </p:nvPr>
        </p:nvSpPr>
        <p:spPr>
          <a:xfrm>
            <a:off x="609600" y="1981200"/>
            <a:ext cx="10972800" cy="4114800"/>
          </a:xfrm>
        </p:spPr>
        <p:txBody>
          <a:bodyPr rtlCol="0">
            <a:normAutofit/>
          </a:bodyPr>
          <a:lstStyle/>
          <a:p>
            <a:pPr lvl="0"/>
            <a:endParaRPr lang="es-MX" noProof="0"/>
          </a:p>
        </p:txBody>
      </p:sp>
      <p:sp>
        <p:nvSpPr>
          <p:cNvPr id="4" name="3 Marcador de fecha"/>
          <p:cNvSpPr>
            <a:spLocks noGrp="1"/>
          </p:cNvSpPr>
          <p:nvPr>
            <p:ph type="dt" sz="half" idx="10"/>
          </p:nvPr>
        </p:nvSpPr>
        <p:spPr>
          <a:xfrm>
            <a:off x="609600" y="6245225"/>
            <a:ext cx="2844800" cy="476250"/>
          </a:xfrm>
        </p:spPr>
        <p:txBody>
          <a:bodyPr/>
          <a:lstStyle>
            <a:lvl1pPr>
              <a:defRPr/>
            </a:lvl1pPr>
          </a:lstStyle>
          <a:p>
            <a:pPr>
              <a:defRPr/>
            </a:pPr>
            <a:endParaRPr lang="es-ES"/>
          </a:p>
        </p:txBody>
      </p:sp>
      <p:sp>
        <p:nvSpPr>
          <p:cNvPr id="5" name="4 Marcador de pie de página"/>
          <p:cNvSpPr>
            <a:spLocks noGrp="1"/>
          </p:cNvSpPr>
          <p:nvPr>
            <p:ph type="ftr" sz="quarter" idx="11"/>
          </p:nvPr>
        </p:nvSpPr>
        <p:spPr>
          <a:xfrm>
            <a:off x="4165602" y="6245225"/>
            <a:ext cx="3860800" cy="476250"/>
          </a:xfrm>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8737601" y="6245225"/>
            <a:ext cx="2844800" cy="476250"/>
          </a:xfrm>
        </p:spPr>
        <p:txBody>
          <a:bodyPr/>
          <a:lstStyle>
            <a:lvl1pPr>
              <a:defRPr/>
            </a:lvl1pPr>
          </a:lstStyle>
          <a:p>
            <a:pPr>
              <a:defRPr/>
            </a:pPr>
            <a:fld id="{14DC359E-CBDF-4346-BDFE-C44F403C1607}" type="slidenum">
              <a:rPr lang="es-ES"/>
              <a:pPr>
                <a:defRPr/>
              </a:pPr>
              <a:t>‹Nº›</a:t>
            </a:fld>
            <a:endParaRPr lang="es-ES"/>
          </a:p>
        </p:txBody>
      </p:sp>
    </p:spTree>
    <p:extLst>
      <p:ext uri="{BB962C8B-B14F-4D97-AF65-F5344CB8AC3E}">
        <p14:creationId xmlns:p14="http://schemas.microsoft.com/office/powerpoint/2010/main" val="34251851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381000"/>
            <a:ext cx="10972800" cy="1371600"/>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609601" y="1981200"/>
            <a:ext cx="538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981200"/>
            <a:ext cx="538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a:xfrm>
            <a:off x="609600" y="6245225"/>
            <a:ext cx="2844800" cy="476250"/>
          </a:xfrm>
        </p:spPr>
        <p:txBody>
          <a:bodyPr/>
          <a:lstStyle>
            <a:lvl1pPr>
              <a:defRPr/>
            </a:lvl1pPr>
          </a:lstStyle>
          <a:p>
            <a:pPr>
              <a:defRPr/>
            </a:pPr>
            <a:endParaRPr lang="es-ES"/>
          </a:p>
        </p:txBody>
      </p:sp>
      <p:sp>
        <p:nvSpPr>
          <p:cNvPr id="6" name="5 Marcador de pie de página"/>
          <p:cNvSpPr>
            <a:spLocks noGrp="1"/>
          </p:cNvSpPr>
          <p:nvPr>
            <p:ph type="ftr" sz="quarter" idx="11"/>
          </p:nvPr>
        </p:nvSpPr>
        <p:spPr>
          <a:xfrm>
            <a:off x="4165602" y="6245225"/>
            <a:ext cx="3860800" cy="476250"/>
          </a:xfrm>
        </p:spPr>
        <p:txBody>
          <a:bodyPr/>
          <a:lstStyle>
            <a:lvl1pPr>
              <a:defRPr/>
            </a:lvl1pPr>
          </a:lstStyle>
          <a:p>
            <a:pPr>
              <a:defRPr/>
            </a:pPr>
            <a:endParaRPr lang="es-ES"/>
          </a:p>
        </p:txBody>
      </p:sp>
      <p:sp>
        <p:nvSpPr>
          <p:cNvPr id="7" name="6 Marcador de número de diapositiva"/>
          <p:cNvSpPr>
            <a:spLocks noGrp="1"/>
          </p:cNvSpPr>
          <p:nvPr>
            <p:ph type="sldNum" sz="quarter" idx="12"/>
          </p:nvPr>
        </p:nvSpPr>
        <p:spPr>
          <a:xfrm>
            <a:off x="8737601" y="6245225"/>
            <a:ext cx="2844800" cy="476250"/>
          </a:xfrm>
        </p:spPr>
        <p:txBody>
          <a:bodyPr/>
          <a:lstStyle>
            <a:lvl1pPr>
              <a:defRPr/>
            </a:lvl1pPr>
          </a:lstStyle>
          <a:p>
            <a:pPr>
              <a:defRPr/>
            </a:pPr>
            <a:fld id="{C203FC40-0C5B-489C-9B04-AEA94657CA7F}" type="slidenum">
              <a:rPr lang="es-ES"/>
              <a:pPr>
                <a:defRPr/>
              </a:pPr>
              <a:t>‹Nº›</a:t>
            </a:fld>
            <a:endParaRPr lang="es-ES"/>
          </a:p>
        </p:txBody>
      </p:sp>
    </p:spTree>
    <p:extLst>
      <p:ext uri="{BB962C8B-B14F-4D97-AF65-F5344CB8AC3E}">
        <p14:creationId xmlns:p14="http://schemas.microsoft.com/office/powerpoint/2010/main" val="3233660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theme" Target="../theme/theme4.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C381971-BE56-4FAA-BEC5-364D30ADB2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AC068C1F-9DF5-4CAF-9900-ED7AE0FC64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DA8E31C2-27C7-43F1-8EA1-22CCD0B1B1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77EF05-6A25-48A5-A98C-E68A68A6DFF8}" type="datetimeFigureOut">
              <a:rPr lang="es-MX" smtClean="0">
                <a:solidFill>
                  <a:prstClr val="black">
                    <a:tint val="75000"/>
                  </a:prstClr>
                </a:solidFill>
              </a:rPr>
              <a:pPr/>
              <a:t>08/01/2026</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id="{F2BFC7DF-3751-4EC8-A120-D1E6BE9D4E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id="{A14ECEB9-5396-4CA3-88FB-679B544B0C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8BCF85-848D-4B80-8F3C-FBB1EB6B83C5}"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3779430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116091" tIns="58046" rIns="116091" bIns="58046"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600200"/>
            <a:ext cx="10972800" cy="4525963"/>
          </a:xfrm>
          <a:prstGeom prst="rect">
            <a:avLst/>
          </a:prstGeom>
        </p:spPr>
        <p:txBody>
          <a:bodyPr vert="horz" lIns="116091" tIns="58046" rIns="116091" bIns="58046"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609600" y="6356356"/>
            <a:ext cx="2844800" cy="365125"/>
          </a:xfrm>
          <a:prstGeom prst="rect">
            <a:avLst/>
          </a:prstGeom>
        </p:spPr>
        <p:txBody>
          <a:bodyPr vert="horz" lIns="116091" tIns="58046" rIns="116091" bIns="58046" rtlCol="0" anchor="ctr"/>
          <a:lstStyle>
            <a:lvl1pPr algn="l">
              <a:defRPr sz="1406">
                <a:solidFill>
                  <a:schemeClr val="tx1">
                    <a:tint val="75000"/>
                  </a:schemeClr>
                </a:solidFill>
              </a:defRPr>
            </a:lvl1pPr>
          </a:lstStyle>
          <a:p>
            <a:pPr defTabSz="1088358"/>
            <a:fld id="{A26AB5FA-8182-4CA6-A58E-B649C0EFABC1}" type="datetimeFigureOut">
              <a:rPr lang="es-MX" smtClean="0">
                <a:solidFill>
                  <a:prstClr val="black">
                    <a:tint val="75000"/>
                  </a:prstClr>
                </a:solidFill>
              </a:rPr>
              <a:pPr defTabSz="1088358"/>
              <a:t>08/01/2026</a:t>
            </a:fld>
            <a:endParaRPr lang="es-MX">
              <a:solidFill>
                <a:prstClr val="black">
                  <a:tint val="75000"/>
                </a:prstClr>
              </a:solidFill>
            </a:endParaRPr>
          </a:p>
        </p:txBody>
      </p:sp>
      <p:sp>
        <p:nvSpPr>
          <p:cNvPr id="5" name="4 Marcador de pie de página"/>
          <p:cNvSpPr>
            <a:spLocks noGrp="1"/>
          </p:cNvSpPr>
          <p:nvPr>
            <p:ph type="ftr" sz="quarter" idx="3"/>
          </p:nvPr>
        </p:nvSpPr>
        <p:spPr>
          <a:xfrm>
            <a:off x="4165602" y="6356356"/>
            <a:ext cx="3860800" cy="365125"/>
          </a:xfrm>
          <a:prstGeom prst="rect">
            <a:avLst/>
          </a:prstGeom>
        </p:spPr>
        <p:txBody>
          <a:bodyPr vert="horz" lIns="116091" tIns="58046" rIns="116091" bIns="58046" rtlCol="0" anchor="ctr"/>
          <a:lstStyle>
            <a:lvl1pPr algn="ctr">
              <a:defRPr sz="1406">
                <a:solidFill>
                  <a:schemeClr val="tx1">
                    <a:tint val="75000"/>
                  </a:schemeClr>
                </a:solidFill>
              </a:defRPr>
            </a:lvl1pPr>
          </a:lstStyle>
          <a:p>
            <a:pPr defTabSz="1088358"/>
            <a:endParaRPr lang="es-MX">
              <a:solidFill>
                <a:prstClr val="black">
                  <a:tint val="75000"/>
                </a:prstClr>
              </a:solidFill>
            </a:endParaRPr>
          </a:p>
        </p:txBody>
      </p:sp>
      <p:sp>
        <p:nvSpPr>
          <p:cNvPr id="6" name="5 Marcador de número de diapositiva"/>
          <p:cNvSpPr>
            <a:spLocks noGrp="1"/>
          </p:cNvSpPr>
          <p:nvPr>
            <p:ph type="sldNum" sz="quarter" idx="4"/>
          </p:nvPr>
        </p:nvSpPr>
        <p:spPr>
          <a:xfrm>
            <a:off x="8737601" y="6356356"/>
            <a:ext cx="2844800" cy="365125"/>
          </a:xfrm>
          <a:prstGeom prst="rect">
            <a:avLst/>
          </a:prstGeom>
        </p:spPr>
        <p:txBody>
          <a:bodyPr vert="horz" lIns="116091" tIns="58046" rIns="116091" bIns="58046" rtlCol="0" anchor="ctr"/>
          <a:lstStyle>
            <a:lvl1pPr algn="r">
              <a:defRPr sz="1406">
                <a:solidFill>
                  <a:schemeClr val="tx1">
                    <a:tint val="75000"/>
                  </a:schemeClr>
                </a:solidFill>
              </a:defRPr>
            </a:lvl1pPr>
          </a:lstStyle>
          <a:p>
            <a:pPr defTabSz="1088358"/>
            <a:fld id="{59BFA994-A3D3-4C20-BEF8-AE2562A66D5F}" type="slidenum">
              <a:rPr lang="es-MX" smtClean="0">
                <a:solidFill>
                  <a:prstClr val="black">
                    <a:tint val="75000"/>
                  </a:prstClr>
                </a:solidFill>
              </a:rPr>
              <a:pPr defTabSz="1088358"/>
              <a:t>‹Nº›</a:t>
            </a:fld>
            <a:endParaRPr lang="es-MX">
              <a:solidFill>
                <a:prstClr val="black">
                  <a:tint val="75000"/>
                </a:prstClr>
              </a:solidFill>
            </a:endParaRPr>
          </a:p>
        </p:txBody>
      </p:sp>
    </p:spTree>
    <p:extLst>
      <p:ext uri="{BB962C8B-B14F-4D97-AF65-F5344CB8AC3E}">
        <p14:creationId xmlns:p14="http://schemas.microsoft.com/office/powerpoint/2010/main" val="22912073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1088358" rtl="0" eaLnBrk="1" latinLnBrk="0" hangingPunct="1">
        <a:spcBef>
          <a:spcPct val="0"/>
        </a:spcBef>
        <a:buNone/>
        <a:defRPr sz="5250" kern="1200">
          <a:solidFill>
            <a:schemeClr val="tx1"/>
          </a:solidFill>
          <a:latin typeface="+mj-lt"/>
          <a:ea typeface="+mj-ea"/>
          <a:cs typeface="+mj-cs"/>
        </a:defRPr>
      </a:lvl1pPr>
    </p:titleStyle>
    <p:bodyStyle>
      <a:lvl1pPr marL="408134" indent="-408134" algn="l" defTabSz="1088358" rtl="0" eaLnBrk="1" latinLnBrk="0" hangingPunct="1">
        <a:spcBef>
          <a:spcPct val="20000"/>
        </a:spcBef>
        <a:buFont typeface="Arial" panose="020B0604020202020204" pitchFamily="34" charset="0"/>
        <a:buChar char="•"/>
        <a:defRPr sz="3844" kern="1200">
          <a:solidFill>
            <a:schemeClr val="tx1"/>
          </a:solidFill>
          <a:latin typeface="+mn-lt"/>
          <a:ea typeface="+mn-ea"/>
          <a:cs typeface="+mn-cs"/>
        </a:defRPr>
      </a:lvl1pPr>
      <a:lvl2pPr marL="884291" indent="-340112" algn="l" defTabSz="1088358" rtl="0" eaLnBrk="1" latinLnBrk="0" hangingPunct="1">
        <a:spcBef>
          <a:spcPct val="20000"/>
        </a:spcBef>
        <a:buFont typeface="Arial" panose="020B0604020202020204" pitchFamily="34" charset="0"/>
        <a:buChar char="–"/>
        <a:defRPr sz="3375" kern="1200">
          <a:solidFill>
            <a:schemeClr val="tx1"/>
          </a:solidFill>
          <a:latin typeface="+mn-lt"/>
          <a:ea typeface="+mn-ea"/>
          <a:cs typeface="+mn-cs"/>
        </a:defRPr>
      </a:lvl2pPr>
      <a:lvl3pPr marL="1360448" indent="-272089" algn="l" defTabSz="1088358" rtl="0" eaLnBrk="1" latinLnBrk="0" hangingPunct="1">
        <a:spcBef>
          <a:spcPct val="20000"/>
        </a:spcBef>
        <a:buFont typeface="Arial" panose="020B0604020202020204" pitchFamily="34" charset="0"/>
        <a:buChar char="•"/>
        <a:defRPr sz="2813" kern="1200">
          <a:solidFill>
            <a:schemeClr val="tx1"/>
          </a:solidFill>
          <a:latin typeface="+mn-lt"/>
          <a:ea typeface="+mn-ea"/>
          <a:cs typeface="+mn-cs"/>
        </a:defRPr>
      </a:lvl3pPr>
      <a:lvl4pPr marL="1904629"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4pPr>
      <a:lvl5pPr marL="2448808"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5pPr>
      <a:lvl6pPr marL="2992988"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6pPr>
      <a:lvl7pPr marL="3537170"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7pPr>
      <a:lvl8pPr marL="4081347"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8pPr>
      <a:lvl9pPr marL="4625528"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9pPr>
    </p:bodyStyle>
    <p:otherStyle>
      <a:defPPr>
        <a:defRPr lang="es-MX"/>
      </a:defPPr>
      <a:lvl1pPr marL="0" algn="l" defTabSz="1088358" rtl="0" eaLnBrk="1" latinLnBrk="0" hangingPunct="1">
        <a:defRPr sz="2156" kern="1200">
          <a:solidFill>
            <a:schemeClr val="tx1"/>
          </a:solidFill>
          <a:latin typeface="+mn-lt"/>
          <a:ea typeface="+mn-ea"/>
          <a:cs typeface="+mn-cs"/>
        </a:defRPr>
      </a:lvl1pPr>
      <a:lvl2pPr marL="544180" algn="l" defTabSz="1088358" rtl="0" eaLnBrk="1" latinLnBrk="0" hangingPunct="1">
        <a:defRPr sz="2156" kern="1200">
          <a:solidFill>
            <a:schemeClr val="tx1"/>
          </a:solidFill>
          <a:latin typeface="+mn-lt"/>
          <a:ea typeface="+mn-ea"/>
          <a:cs typeface="+mn-cs"/>
        </a:defRPr>
      </a:lvl2pPr>
      <a:lvl3pPr marL="1088358" algn="l" defTabSz="1088358" rtl="0" eaLnBrk="1" latinLnBrk="0" hangingPunct="1">
        <a:defRPr sz="2156" kern="1200">
          <a:solidFill>
            <a:schemeClr val="tx1"/>
          </a:solidFill>
          <a:latin typeface="+mn-lt"/>
          <a:ea typeface="+mn-ea"/>
          <a:cs typeface="+mn-cs"/>
        </a:defRPr>
      </a:lvl3pPr>
      <a:lvl4pPr marL="1632540" algn="l" defTabSz="1088358" rtl="0" eaLnBrk="1" latinLnBrk="0" hangingPunct="1">
        <a:defRPr sz="2156" kern="1200">
          <a:solidFill>
            <a:schemeClr val="tx1"/>
          </a:solidFill>
          <a:latin typeface="+mn-lt"/>
          <a:ea typeface="+mn-ea"/>
          <a:cs typeface="+mn-cs"/>
        </a:defRPr>
      </a:lvl4pPr>
      <a:lvl5pPr marL="2176718" algn="l" defTabSz="1088358" rtl="0" eaLnBrk="1" latinLnBrk="0" hangingPunct="1">
        <a:defRPr sz="2156" kern="1200">
          <a:solidFill>
            <a:schemeClr val="tx1"/>
          </a:solidFill>
          <a:latin typeface="+mn-lt"/>
          <a:ea typeface="+mn-ea"/>
          <a:cs typeface="+mn-cs"/>
        </a:defRPr>
      </a:lvl5pPr>
      <a:lvl6pPr marL="2720900" algn="l" defTabSz="1088358" rtl="0" eaLnBrk="1" latinLnBrk="0" hangingPunct="1">
        <a:defRPr sz="2156" kern="1200">
          <a:solidFill>
            <a:schemeClr val="tx1"/>
          </a:solidFill>
          <a:latin typeface="+mn-lt"/>
          <a:ea typeface="+mn-ea"/>
          <a:cs typeface="+mn-cs"/>
        </a:defRPr>
      </a:lvl6pPr>
      <a:lvl7pPr marL="3265078" algn="l" defTabSz="1088358" rtl="0" eaLnBrk="1" latinLnBrk="0" hangingPunct="1">
        <a:defRPr sz="2156" kern="1200">
          <a:solidFill>
            <a:schemeClr val="tx1"/>
          </a:solidFill>
          <a:latin typeface="+mn-lt"/>
          <a:ea typeface="+mn-ea"/>
          <a:cs typeface="+mn-cs"/>
        </a:defRPr>
      </a:lvl7pPr>
      <a:lvl8pPr marL="3809258" algn="l" defTabSz="1088358" rtl="0" eaLnBrk="1" latinLnBrk="0" hangingPunct="1">
        <a:defRPr sz="2156" kern="1200">
          <a:solidFill>
            <a:schemeClr val="tx1"/>
          </a:solidFill>
          <a:latin typeface="+mn-lt"/>
          <a:ea typeface="+mn-ea"/>
          <a:cs typeface="+mn-cs"/>
        </a:defRPr>
      </a:lvl8pPr>
      <a:lvl9pPr marL="4353436" algn="l" defTabSz="1088358" rtl="0" eaLnBrk="1" latinLnBrk="0" hangingPunct="1">
        <a:defRPr sz="2156"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718" tIns="57875" rIns="115718" bIns="57875" numCol="1" anchor="ctr" anchorCtr="0" compatLnSpc="1">
            <a:prstTxWarp prst="textNoShape">
              <a:avLst/>
            </a:prstTxWarp>
          </a:bodyPr>
          <a:lstStyle/>
          <a:p>
            <a:pPr lvl="0"/>
            <a:r>
              <a:rPr lang="es-ES"/>
              <a:t>Haga clic para modificar el estilo de título del patrón</a:t>
            </a:r>
            <a:endParaRPr lang="es-MX"/>
          </a:p>
        </p:txBody>
      </p:sp>
      <p:sp>
        <p:nvSpPr>
          <p:cNvPr id="3075" name="2 Marcador de texto"/>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718" tIns="57875" rIns="115718" bIns="57875"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609600" y="6356464"/>
            <a:ext cx="2844800" cy="365125"/>
          </a:xfrm>
          <a:prstGeom prst="rect">
            <a:avLst/>
          </a:prstGeom>
        </p:spPr>
        <p:txBody>
          <a:bodyPr vert="horz" lIns="115718" tIns="57875" rIns="115718" bIns="57875" rtlCol="0" anchor="ctr"/>
          <a:lstStyle>
            <a:lvl1pPr algn="l">
              <a:defRPr sz="1406">
                <a:solidFill>
                  <a:prstClr val="black">
                    <a:tint val="75000"/>
                  </a:prstClr>
                </a:solidFill>
              </a:defRPr>
            </a:lvl1pPr>
          </a:lstStyle>
          <a:p>
            <a:pPr defTabSz="1084899" fontAlgn="base">
              <a:spcBef>
                <a:spcPct val="0"/>
              </a:spcBef>
              <a:spcAft>
                <a:spcPct val="0"/>
              </a:spcAft>
              <a:defRPr/>
            </a:pPr>
            <a:endParaRPr lang="es-ES">
              <a:latin typeface="Tahoma" pitchFamily="34" charset="0"/>
            </a:endParaRPr>
          </a:p>
        </p:txBody>
      </p:sp>
      <p:sp>
        <p:nvSpPr>
          <p:cNvPr id="5" name="4 Marcador de pie de página"/>
          <p:cNvSpPr>
            <a:spLocks noGrp="1"/>
          </p:cNvSpPr>
          <p:nvPr>
            <p:ph type="ftr" sz="quarter" idx="3"/>
          </p:nvPr>
        </p:nvSpPr>
        <p:spPr>
          <a:xfrm>
            <a:off x="4165603" y="6356464"/>
            <a:ext cx="3860800" cy="365125"/>
          </a:xfrm>
          <a:prstGeom prst="rect">
            <a:avLst/>
          </a:prstGeom>
        </p:spPr>
        <p:txBody>
          <a:bodyPr vert="horz" lIns="115718" tIns="57875" rIns="115718" bIns="57875" rtlCol="0" anchor="ctr"/>
          <a:lstStyle>
            <a:lvl1pPr algn="ctr">
              <a:defRPr sz="1406">
                <a:solidFill>
                  <a:prstClr val="black">
                    <a:tint val="75000"/>
                  </a:prstClr>
                </a:solidFill>
              </a:defRPr>
            </a:lvl1pPr>
          </a:lstStyle>
          <a:p>
            <a:pPr defTabSz="1084899" fontAlgn="base">
              <a:spcBef>
                <a:spcPct val="0"/>
              </a:spcBef>
              <a:spcAft>
                <a:spcPct val="0"/>
              </a:spcAft>
              <a:defRPr/>
            </a:pPr>
            <a:endParaRPr lang="es-ES">
              <a:latin typeface="Tahoma" pitchFamily="34" charset="0"/>
            </a:endParaRPr>
          </a:p>
        </p:txBody>
      </p:sp>
      <p:sp>
        <p:nvSpPr>
          <p:cNvPr id="6" name="5 Marcador de número de diapositiva"/>
          <p:cNvSpPr>
            <a:spLocks noGrp="1"/>
          </p:cNvSpPr>
          <p:nvPr>
            <p:ph type="sldNum" sz="quarter" idx="4"/>
          </p:nvPr>
        </p:nvSpPr>
        <p:spPr>
          <a:xfrm>
            <a:off x="8737601" y="6356464"/>
            <a:ext cx="2844800" cy="365125"/>
          </a:xfrm>
          <a:prstGeom prst="rect">
            <a:avLst/>
          </a:prstGeom>
        </p:spPr>
        <p:txBody>
          <a:bodyPr vert="horz" lIns="115718" tIns="57875" rIns="115718" bIns="57875" rtlCol="0" anchor="ctr"/>
          <a:lstStyle>
            <a:lvl1pPr algn="r">
              <a:defRPr sz="1406">
                <a:solidFill>
                  <a:prstClr val="black">
                    <a:tint val="75000"/>
                  </a:prstClr>
                </a:solidFill>
              </a:defRPr>
            </a:lvl1pPr>
          </a:lstStyle>
          <a:p>
            <a:pPr defTabSz="1084899" fontAlgn="base">
              <a:spcBef>
                <a:spcPct val="0"/>
              </a:spcBef>
              <a:spcAft>
                <a:spcPct val="0"/>
              </a:spcAft>
              <a:defRPr/>
            </a:pPr>
            <a:fld id="{0FCC8CF9-8084-41E6-B323-2CEEC40DA871}" type="slidenum">
              <a:rPr lang="es-ES" smtClean="0">
                <a:latin typeface="Tahoma" pitchFamily="34" charset="0"/>
              </a:rPr>
              <a:pPr defTabSz="1084899" fontAlgn="base">
                <a:spcBef>
                  <a:spcPct val="0"/>
                </a:spcBef>
                <a:spcAft>
                  <a:spcPct val="0"/>
                </a:spcAft>
                <a:defRPr/>
              </a:pPr>
              <a:t>‹Nº›</a:t>
            </a:fld>
            <a:endParaRPr lang="es-ES">
              <a:latin typeface="Tahoma" pitchFamily="34" charset="0"/>
            </a:endParaRPr>
          </a:p>
        </p:txBody>
      </p:sp>
    </p:spTree>
    <p:extLst>
      <p:ext uri="{BB962C8B-B14F-4D97-AF65-F5344CB8AC3E}">
        <p14:creationId xmlns:p14="http://schemas.microsoft.com/office/powerpoint/2010/main" val="2214819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Lst>
  <p:txStyles>
    <p:titleStyle>
      <a:lvl1pPr algn="ctr" rtl="0" eaLnBrk="0" fontAlgn="base" hangingPunct="0">
        <a:spcBef>
          <a:spcPct val="0"/>
        </a:spcBef>
        <a:spcAft>
          <a:spcPct val="0"/>
        </a:spcAft>
        <a:defRPr sz="5250" kern="1200">
          <a:solidFill>
            <a:schemeClr val="tx1"/>
          </a:solidFill>
          <a:latin typeface="+mj-lt"/>
          <a:ea typeface="+mj-ea"/>
          <a:cs typeface="+mj-cs"/>
        </a:defRPr>
      </a:lvl1pPr>
      <a:lvl2pPr algn="ctr" rtl="0" eaLnBrk="0" fontAlgn="base" hangingPunct="0">
        <a:spcBef>
          <a:spcPct val="0"/>
        </a:spcBef>
        <a:spcAft>
          <a:spcPct val="0"/>
        </a:spcAft>
        <a:defRPr sz="5250">
          <a:solidFill>
            <a:schemeClr val="tx1"/>
          </a:solidFill>
          <a:latin typeface="Calibri" pitchFamily="34" charset="0"/>
        </a:defRPr>
      </a:lvl2pPr>
      <a:lvl3pPr algn="ctr" rtl="0" eaLnBrk="0" fontAlgn="base" hangingPunct="0">
        <a:spcBef>
          <a:spcPct val="0"/>
        </a:spcBef>
        <a:spcAft>
          <a:spcPct val="0"/>
        </a:spcAft>
        <a:defRPr sz="5250">
          <a:solidFill>
            <a:schemeClr val="tx1"/>
          </a:solidFill>
          <a:latin typeface="Calibri" pitchFamily="34" charset="0"/>
        </a:defRPr>
      </a:lvl3pPr>
      <a:lvl4pPr algn="ctr" rtl="0" eaLnBrk="0" fontAlgn="base" hangingPunct="0">
        <a:spcBef>
          <a:spcPct val="0"/>
        </a:spcBef>
        <a:spcAft>
          <a:spcPct val="0"/>
        </a:spcAft>
        <a:defRPr sz="5250">
          <a:solidFill>
            <a:schemeClr val="tx1"/>
          </a:solidFill>
          <a:latin typeface="Calibri" pitchFamily="34" charset="0"/>
        </a:defRPr>
      </a:lvl4pPr>
      <a:lvl5pPr algn="ctr" rtl="0" eaLnBrk="0" fontAlgn="base" hangingPunct="0">
        <a:spcBef>
          <a:spcPct val="0"/>
        </a:spcBef>
        <a:spcAft>
          <a:spcPct val="0"/>
        </a:spcAft>
        <a:defRPr sz="5250">
          <a:solidFill>
            <a:schemeClr val="tx1"/>
          </a:solidFill>
          <a:latin typeface="Calibri" pitchFamily="34" charset="0"/>
        </a:defRPr>
      </a:lvl5pPr>
      <a:lvl6pPr marL="542451" algn="ctr" rtl="0" fontAlgn="base">
        <a:spcBef>
          <a:spcPct val="0"/>
        </a:spcBef>
        <a:spcAft>
          <a:spcPct val="0"/>
        </a:spcAft>
        <a:defRPr sz="5250">
          <a:solidFill>
            <a:schemeClr val="tx1"/>
          </a:solidFill>
          <a:latin typeface="Calibri" pitchFamily="34" charset="0"/>
        </a:defRPr>
      </a:lvl6pPr>
      <a:lvl7pPr marL="1084899" algn="ctr" rtl="0" fontAlgn="base">
        <a:spcBef>
          <a:spcPct val="0"/>
        </a:spcBef>
        <a:spcAft>
          <a:spcPct val="0"/>
        </a:spcAft>
        <a:defRPr sz="5250">
          <a:solidFill>
            <a:schemeClr val="tx1"/>
          </a:solidFill>
          <a:latin typeface="Calibri" pitchFamily="34" charset="0"/>
        </a:defRPr>
      </a:lvl7pPr>
      <a:lvl8pPr marL="1627352" algn="ctr" rtl="0" fontAlgn="base">
        <a:spcBef>
          <a:spcPct val="0"/>
        </a:spcBef>
        <a:spcAft>
          <a:spcPct val="0"/>
        </a:spcAft>
        <a:defRPr sz="5250">
          <a:solidFill>
            <a:schemeClr val="tx1"/>
          </a:solidFill>
          <a:latin typeface="Calibri" pitchFamily="34" charset="0"/>
        </a:defRPr>
      </a:lvl8pPr>
      <a:lvl9pPr marL="2169801" algn="ctr" rtl="0" fontAlgn="base">
        <a:spcBef>
          <a:spcPct val="0"/>
        </a:spcBef>
        <a:spcAft>
          <a:spcPct val="0"/>
        </a:spcAft>
        <a:defRPr sz="5250">
          <a:solidFill>
            <a:schemeClr val="tx1"/>
          </a:solidFill>
          <a:latin typeface="Calibri" pitchFamily="34" charset="0"/>
        </a:defRPr>
      </a:lvl9pPr>
    </p:titleStyle>
    <p:bodyStyle>
      <a:lvl1pPr marL="406846" indent="-406846" algn="l" rtl="0" eaLnBrk="0" fontAlgn="base" hangingPunct="0">
        <a:spcBef>
          <a:spcPct val="20000"/>
        </a:spcBef>
        <a:spcAft>
          <a:spcPct val="0"/>
        </a:spcAft>
        <a:buFont typeface="Arial" pitchFamily="34" charset="0"/>
        <a:buChar char="•"/>
        <a:defRPr sz="3844" kern="1200">
          <a:solidFill>
            <a:schemeClr val="tx1"/>
          </a:solidFill>
          <a:latin typeface="+mn-lt"/>
          <a:ea typeface="+mn-ea"/>
          <a:cs typeface="+mn-cs"/>
        </a:defRPr>
      </a:lvl1pPr>
      <a:lvl2pPr marL="881492" indent="-339031" algn="l" rtl="0" eaLnBrk="0" fontAlgn="base" hangingPunct="0">
        <a:spcBef>
          <a:spcPct val="20000"/>
        </a:spcBef>
        <a:spcAft>
          <a:spcPct val="0"/>
        </a:spcAft>
        <a:buFont typeface="Arial" pitchFamily="34" charset="0"/>
        <a:buChar char="–"/>
        <a:defRPr sz="3375" kern="1200">
          <a:solidFill>
            <a:schemeClr val="tx1"/>
          </a:solidFill>
          <a:latin typeface="+mn-lt"/>
          <a:ea typeface="+mn-ea"/>
          <a:cs typeface="+mn-cs"/>
        </a:defRPr>
      </a:lvl2pPr>
      <a:lvl3pPr marL="1356131" indent="-271224" algn="l" rtl="0" eaLnBrk="0" fontAlgn="base" hangingPunct="0">
        <a:spcBef>
          <a:spcPct val="20000"/>
        </a:spcBef>
        <a:spcAft>
          <a:spcPct val="0"/>
        </a:spcAft>
        <a:buFont typeface="Arial" pitchFamily="34" charset="0"/>
        <a:buChar char="•"/>
        <a:defRPr sz="2813" kern="1200">
          <a:solidFill>
            <a:schemeClr val="tx1"/>
          </a:solidFill>
          <a:latin typeface="+mn-lt"/>
          <a:ea typeface="+mn-ea"/>
          <a:cs typeface="+mn-cs"/>
        </a:defRPr>
      </a:lvl3pPr>
      <a:lvl4pPr marL="1898566" indent="-271224" algn="l" rtl="0" eaLnBrk="0" fontAlgn="base" hangingPunct="0">
        <a:spcBef>
          <a:spcPct val="20000"/>
        </a:spcBef>
        <a:spcAft>
          <a:spcPct val="0"/>
        </a:spcAft>
        <a:buFont typeface="Arial" pitchFamily="34" charset="0"/>
        <a:buChar char="–"/>
        <a:defRPr sz="2344" kern="1200">
          <a:solidFill>
            <a:schemeClr val="tx1"/>
          </a:solidFill>
          <a:latin typeface="+mn-lt"/>
          <a:ea typeface="+mn-ea"/>
          <a:cs typeface="+mn-cs"/>
        </a:defRPr>
      </a:lvl4pPr>
      <a:lvl5pPr marL="2441023" indent="-271224" algn="l" rtl="0" eaLnBrk="0" fontAlgn="base" hangingPunct="0">
        <a:spcBef>
          <a:spcPct val="20000"/>
        </a:spcBef>
        <a:spcAft>
          <a:spcPct val="0"/>
        </a:spcAft>
        <a:buFont typeface="Arial" pitchFamily="34" charset="0"/>
        <a:buChar char="»"/>
        <a:defRPr sz="2344" kern="1200">
          <a:solidFill>
            <a:schemeClr val="tx1"/>
          </a:solidFill>
          <a:latin typeface="+mn-lt"/>
          <a:ea typeface="+mn-ea"/>
          <a:cs typeface="+mn-cs"/>
        </a:defRPr>
      </a:lvl5pPr>
      <a:lvl6pPr marL="2983476" indent="-271224" algn="l" defTabSz="1084899" rtl="0" eaLnBrk="1" latinLnBrk="0" hangingPunct="1">
        <a:spcBef>
          <a:spcPct val="20000"/>
        </a:spcBef>
        <a:buFont typeface="Arial" pitchFamily="34" charset="0"/>
        <a:buChar char="•"/>
        <a:defRPr sz="2344" kern="1200">
          <a:solidFill>
            <a:schemeClr val="tx1"/>
          </a:solidFill>
          <a:latin typeface="+mn-lt"/>
          <a:ea typeface="+mn-ea"/>
          <a:cs typeface="+mn-cs"/>
        </a:defRPr>
      </a:lvl6pPr>
      <a:lvl7pPr marL="3525928" indent="-271224" algn="l" defTabSz="1084899" rtl="0" eaLnBrk="1" latinLnBrk="0" hangingPunct="1">
        <a:spcBef>
          <a:spcPct val="20000"/>
        </a:spcBef>
        <a:buFont typeface="Arial" pitchFamily="34" charset="0"/>
        <a:buChar char="•"/>
        <a:defRPr sz="2344" kern="1200">
          <a:solidFill>
            <a:schemeClr val="tx1"/>
          </a:solidFill>
          <a:latin typeface="+mn-lt"/>
          <a:ea typeface="+mn-ea"/>
          <a:cs typeface="+mn-cs"/>
        </a:defRPr>
      </a:lvl7pPr>
      <a:lvl8pPr marL="4068381" indent="-271224" algn="l" defTabSz="1084899" rtl="0" eaLnBrk="1" latinLnBrk="0" hangingPunct="1">
        <a:spcBef>
          <a:spcPct val="20000"/>
        </a:spcBef>
        <a:buFont typeface="Arial" pitchFamily="34" charset="0"/>
        <a:buChar char="•"/>
        <a:defRPr sz="2344" kern="1200">
          <a:solidFill>
            <a:schemeClr val="tx1"/>
          </a:solidFill>
          <a:latin typeface="+mn-lt"/>
          <a:ea typeface="+mn-ea"/>
          <a:cs typeface="+mn-cs"/>
        </a:defRPr>
      </a:lvl8pPr>
      <a:lvl9pPr marL="4610828" indent="-271224" algn="l" defTabSz="1084899" rtl="0" eaLnBrk="1" latinLnBrk="0" hangingPunct="1">
        <a:spcBef>
          <a:spcPct val="20000"/>
        </a:spcBef>
        <a:buFont typeface="Arial" pitchFamily="34" charset="0"/>
        <a:buChar char="•"/>
        <a:defRPr sz="2344" kern="1200">
          <a:solidFill>
            <a:schemeClr val="tx1"/>
          </a:solidFill>
          <a:latin typeface="+mn-lt"/>
          <a:ea typeface="+mn-ea"/>
          <a:cs typeface="+mn-cs"/>
        </a:defRPr>
      </a:lvl9pPr>
    </p:bodyStyle>
    <p:otherStyle>
      <a:defPPr>
        <a:defRPr lang="es-MX"/>
      </a:defPPr>
      <a:lvl1pPr marL="0" algn="l" defTabSz="1084899" rtl="0" eaLnBrk="1" latinLnBrk="0" hangingPunct="1">
        <a:defRPr sz="2156" kern="1200">
          <a:solidFill>
            <a:schemeClr val="tx1"/>
          </a:solidFill>
          <a:latin typeface="+mn-lt"/>
          <a:ea typeface="+mn-ea"/>
          <a:cs typeface="+mn-cs"/>
        </a:defRPr>
      </a:lvl1pPr>
      <a:lvl2pPr marL="542451" algn="l" defTabSz="1084899" rtl="0" eaLnBrk="1" latinLnBrk="0" hangingPunct="1">
        <a:defRPr sz="2156" kern="1200">
          <a:solidFill>
            <a:schemeClr val="tx1"/>
          </a:solidFill>
          <a:latin typeface="+mn-lt"/>
          <a:ea typeface="+mn-ea"/>
          <a:cs typeface="+mn-cs"/>
        </a:defRPr>
      </a:lvl2pPr>
      <a:lvl3pPr marL="1084899" algn="l" defTabSz="1084899" rtl="0" eaLnBrk="1" latinLnBrk="0" hangingPunct="1">
        <a:defRPr sz="2156" kern="1200">
          <a:solidFill>
            <a:schemeClr val="tx1"/>
          </a:solidFill>
          <a:latin typeface="+mn-lt"/>
          <a:ea typeface="+mn-ea"/>
          <a:cs typeface="+mn-cs"/>
        </a:defRPr>
      </a:lvl3pPr>
      <a:lvl4pPr marL="1627352" algn="l" defTabSz="1084899" rtl="0" eaLnBrk="1" latinLnBrk="0" hangingPunct="1">
        <a:defRPr sz="2156" kern="1200">
          <a:solidFill>
            <a:schemeClr val="tx1"/>
          </a:solidFill>
          <a:latin typeface="+mn-lt"/>
          <a:ea typeface="+mn-ea"/>
          <a:cs typeface="+mn-cs"/>
        </a:defRPr>
      </a:lvl4pPr>
      <a:lvl5pPr marL="2169801" algn="l" defTabSz="1084899" rtl="0" eaLnBrk="1" latinLnBrk="0" hangingPunct="1">
        <a:defRPr sz="2156" kern="1200">
          <a:solidFill>
            <a:schemeClr val="tx1"/>
          </a:solidFill>
          <a:latin typeface="+mn-lt"/>
          <a:ea typeface="+mn-ea"/>
          <a:cs typeface="+mn-cs"/>
        </a:defRPr>
      </a:lvl5pPr>
      <a:lvl6pPr marL="2712258" algn="l" defTabSz="1084899" rtl="0" eaLnBrk="1" latinLnBrk="0" hangingPunct="1">
        <a:defRPr sz="2156" kern="1200">
          <a:solidFill>
            <a:schemeClr val="tx1"/>
          </a:solidFill>
          <a:latin typeface="+mn-lt"/>
          <a:ea typeface="+mn-ea"/>
          <a:cs typeface="+mn-cs"/>
        </a:defRPr>
      </a:lvl6pPr>
      <a:lvl7pPr marL="3254695" algn="l" defTabSz="1084899" rtl="0" eaLnBrk="1" latinLnBrk="0" hangingPunct="1">
        <a:defRPr sz="2156" kern="1200">
          <a:solidFill>
            <a:schemeClr val="tx1"/>
          </a:solidFill>
          <a:latin typeface="+mn-lt"/>
          <a:ea typeface="+mn-ea"/>
          <a:cs typeface="+mn-cs"/>
        </a:defRPr>
      </a:lvl7pPr>
      <a:lvl8pPr marL="3797138" algn="l" defTabSz="1084899" rtl="0" eaLnBrk="1" latinLnBrk="0" hangingPunct="1">
        <a:defRPr sz="2156" kern="1200">
          <a:solidFill>
            <a:schemeClr val="tx1"/>
          </a:solidFill>
          <a:latin typeface="+mn-lt"/>
          <a:ea typeface="+mn-ea"/>
          <a:cs typeface="+mn-cs"/>
        </a:defRPr>
      </a:lvl8pPr>
      <a:lvl9pPr marL="4339599" algn="l" defTabSz="1084899" rtl="0" eaLnBrk="1" latinLnBrk="0" hangingPunct="1">
        <a:defRPr sz="2156"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520" tIns="57785" rIns="115520" bIns="57785" numCol="1" anchor="ctr" anchorCtr="0" compatLnSpc="1">
            <a:prstTxWarp prst="textNoShape">
              <a:avLst/>
            </a:prstTxWarp>
          </a:bodyPr>
          <a:lstStyle/>
          <a:p>
            <a:pPr lvl="0"/>
            <a:r>
              <a:rPr lang="es-ES"/>
              <a:t>Haga clic para modificar el estilo de título del patrón</a:t>
            </a:r>
            <a:endParaRPr lang="es-MX"/>
          </a:p>
        </p:txBody>
      </p:sp>
      <p:sp>
        <p:nvSpPr>
          <p:cNvPr id="3075" name="2 Marcador de texto"/>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520" tIns="57785" rIns="115520" bIns="57785"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609600" y="6356506"/>
            <a:ext cx="2844800" cy="365125"/>
          </a:xfrm>
          <a:prstGeom prst="rect">
            <a:avLst/>
          </a:prstGeom>
        </p:spPr>
        <p:txBody>
          <a:bodyPr vert="horz" lIns="115520" tIns="57785" rIns="115520" bIns="57785" rtlCol="0" anchor="ctr"/>
          <a:lstStyle>
            <a:lvl1pPr algn="l">
              <a:defRPr sz="1406">
                <a:solidFill>
                  <a:prstClr val="black">
                    <a:tint val="75000"/>
                  </a:prstClr>
                </a:solidFill>
              </a:defRPr>
            </a:lvl1pPr>
          </a:lstStyle>
          <a:p>
            <a:pPr defTabSz="1083064" fontAlgn="base">
              <a:spcBef>
                <a:spcPct val="0"/>
              </a:spcBef>
              <a:spcAft>
                <a:spcPct val="0"/>
              </a:spcAft>
              <a:defRPr/>
            </a:pPr>
            <a:endParaRPr lang="es-ES">
              <a:latin typeface="Tahoma" pitchFamily="34" charset="0"/>
            </a:endParaRPr>
          </a:p>
        </p:txBody>
      </p:sp>
      <p:sp>
        <p:nvSpPr>
          <p:cNvPr id="5" name="4 Marcador de pie de página"/>
          <p:cNvSpPr>
            <a:spLocks noGrp="1"/>
          </p:cNvSpPr>
          <p:nvPr>
            <p:ph type="ftr" sz="quarter" idx="3"/>
          </p:nvPr>
        </p:nvSpPr>
        <p:spPr>
          <a:xfrm>
            <a:off x="4165602" y="6356506"/>
            <a:ext cx="3860800" cy="365125"/>
          </a:xfrm>
          <a:prstGeom prst="rect">
            <a:avLst/>
          </a:prstGeom>
        </p:spPr>
        <p:txBody>
          <a:bodyPr vert="horz" lIns="115520" tIns="57785" rIns="115520" bIns="57785" rtlCol="0" anchor="ctr"/>
          <a:lstStyle>
            <a:lvl1pPr algn="ctr">
              <a:defRPr sz="1406">
                <a:solidFill>
                  <a:prstClr val="black">
                    <a:tint val="75000"/>
                  </a:prstClr>
                </a:solidFill>
              </a:defRPr>
            </a:lvl1pPr>
          </a:lstStyle>
          <a:p>
            <a:pPr defTabSz="1083064" fontAlgn="base">
              <a:spcBef>
                <a:spcPct val="0"/>
              </a:spcBef>
              <a:spcAft>
                <a:spcPct val="0"/>
              </a:spcAft>
              <a:defRPr/>
            </a:pPr>
            <a:endParaRPr lang="es-ES">
              <a:latin typeface="Tahoma" pitchFamily="34" charset="0"/>
            </a:endParaRPr>
          </a:p>
        </p:txBody>
      </p:sp>
      <p:sp>
        <p:nvSpPr>
          <p:cNvPr id="6" name="5 Marcador de número de diapositiva"/>
          <p:cNvSpPr>
            <a:spLocks noGrp="1"/>
          </p:cNvSpPr>
          <p:nvPr>
            <p:ph type="sldNum" sz="quarter" idx="4"/>
          </p:nvPr>
        </p:nvSpPr>
        <p:spPr>
          <a:xfrm>
            <a:off x="8737601" y="6356506"/>
            <a:ext cx="2844800" cy="365125"/>
          </a:xfrm>
          <a:prstGeom prst="rect">
            <a:avLst/>
          </a:prstGeom>
        </p:spPr>
        <p:txBody>
          <a:bodyPr vert="horz" lIns="115520" tIns="57785" rIns="115520" bIns="57785" rtlCol="0" anchor="ctr"/>
          <a:lstStyle>
            <a:lvl1pPr algn="r">
              <a:defRPr sz="1406">
                <a:solidFill>
                  <a:prstClr val="black">
                    <a:tint val="75000"/>
                  </a:prstClr>
                </a:solidFill>
              </a:defRPr>
            </a:lvl1pPr>
          </a:lstStyle>
          <a:p>
            <a:pPr defTabSz="1083064" fontAlgn="base">
              <a:spcBef>
                <a:spcPct val="0"/>
              </a:spcBef>
              <a:spcAft>
                <a:spcPct val="0"/>
              </a:spcAft>
              <a:defRPr/>
            </a:pPr>
            <a:fld id="{0FCC8CF9-8084-41E6-B323-2CEEC40DA871}" type="slidenum">
              <a:rPr lang="es-ES" smtClean="0">
                <a:latin typeface="Tahoma" pitchFamily="34" charset="0"/>
              </a:rPr>
              <a:pPr defTabSz="1083064" fontAlgn="base">
                <a:spcBef>
                  <a:spcPct val="0"/>
                </a:spcBef>
                <a:spcAft>
                  <a:spcPct val="0"/>
                </a:spcAft>
                <a:defRPr/>
              </a:pPr>
              <a:t>‹Nº›</a:t>
            </a:fld>
            <a:endParaRPr lang="es-ES">
              <a:latin typeface="Tahoma" pitchFamily="34" charset="0"/>
            </a:endParaRPr>
          </a:p>
        </p:txBody>
      </p:sp>
    </p:spTree>
    <p:extLst>
      <p:ext uri="{BB962C8B-B14F-4D97-AF65-F5344CB8AC3E}">
        <p14:creationId xmlns:p14="http://schemas.microsoft.com/office/powerpoint/2010/main" val="2403370098"/>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Lst>
  <p:txStyles>
    <p:titleStyle>
      <a:lvl1pPr algn="ctr" rtl="0" eaLnBrk="0" fontAlgn="base" hangingPunct="0">
        <a:spcBef>
          <a:spcPct val="0"/>
        </a:spcBef>
        <a:spcAft>
          <a:spcPct val="0"/>
        </a:spcAft>
        <a:defRPr sz="5250" kern="1200">
          <a:solidFill>
            <a:schemeClr val="tx1"/>
          </a:solidFill>
          <a:latin typeface="+mj-lt"/>
          <a:ea typeface="+mj-ea"/>
          <a:cs typeface="+mj-cs"/>
        </a:defRPr>
      </a:lvl1pPr>
      <a:lvl2pPr algn="ctr" rtl="0" eaLnBrk="0" fontAlgn="base" hangingPunct="0">
        <a:spcBef>
          <a:spcPct val="0"/>
        </a:spcBef>
        <a:spcAft>
          <a:spcPct val="0"/>
        </a:spcAft>
        <a:defRPr sz="5250">
          <a:solidFill>
            <a:schemeClr val="tx1"/>
          </a:solidFill>
          <a:latin typeface="Calibri" pitchFamily="34" charset="0"/>
        </a:defRPr>
      </a:lvl2pPr>
      <a:lvl3pPr algn="ctr" rtl="0" eaLnBrk="0" fontAlgn="base" hangingPunct="0">
        <a:spcBef>
          <a:spcPct val="0"/>
        </a:spcBef>
        <a:spcAft>
          <a:spcPct val="0"/>
        </a:spcAft>
        <a:defRPr sz="5250">
          <a:solidFill>
            <a:schemeClr val="tx1"/>
          </a:solidFill>
          <a:latin typeface="Calibri" pitchFamily="34" charset="0"/>
        </a:defRPr>
      </a:lvl3pPr>
      <a:lvl4pPr algn="ctr" rtl="0" eaLnBrk="0" fontAlgn="base" hangingPunct="0">
        <a:spcBef>
          <a:spcPct val="0"/>
        </a:spcBef>
        <a:spcAft>
          <a:spcPct val="0"/>
        </a:spcAft>
        <a:defRPr sz="5250">
          <a:solidFill>
            <a:schemeClr val="tx1"/>
          </a:solidFill>
          <a:latin typeface="Calibri" pitchFamily="34" charset="0"/>
        </a:defRPr>
      </a:lvl4pPr>
      <a:lvl5pPr algn="ctr" rtl="0" eaLnBrk="0" fontAlgn="base" hangingPunct="0">
        <a:spcBef>
          <a:spcPct val="0"/>
        </a:spcBef>
        <a:spcAft>
          <a:spcPct val="0"/>
        </a:spcAft>
        <a:defRPr sz="5250">
          <a:solidFill>
            <a:schemeClr val="tx1"/>
          </a:solidFill>
          <a:latin typeface="Calibri" pitchFamily="34" charset="0"/>
        </a:defRPr>
      </a:lvl5pPr>
      <a:lvl6pPr marL="541534" algn="ctr" rtl="0" fontAlgn="base">
        <a:spcBef>
          <a:spcPct val="0"/>
        </a:spcBef>
        <a:spcAft>
          <a:spcPct val="0"/>
        </a:spcAft>
        <a:defRPr sz="5250">
          <a:solidFill>
            <a:schemeClr val="tx1"/>
          </a:solidFill>
          <a:latin typeface="Calibri" pitchFamily="34" charset="0"/>
        </a:defRPr>
      </a:lvl6pPr>
      <a:lvl7pPr marL="1083064" algn="ctr" rtl="0" fontAlgn="base">
        <a:spcBef>
          <a:spcPct val="0"/>
        </a:spcBef>
        <a:spcAft>
          <a:spcPct val="0"/>
        </a:spcAft>
        <a:defRPr sz="5250">
          <a:solidFill>
            <a:schemeClr val="tx1"/>
          </a:solidFill>
          <a:latin typeface="Calibri" pitchFamily="34" charset="0"/>
        </a:defRPr>
      </a:lvl7pPr>
      <a:lvl8pPr marL="1624599" algn="ctr" rtl="0" fontAlgn="base">
        <a:spcBef>
          <a:spcPct val="0"/>
        </a:spcBef>
        <a:spcAft>
          <a:spcPct val="0"/>
        </a:spcAft>
        <a:defRPr sz="5250">
          <a:solidFill>
            <a:schemeClr val="tx1"/>
          </a:solidFill>
          <a:latin typeface="Calibri" pitchFamily="34" charset="0"/>
        </a:defRPr>
      </a:lvl8pPr>
      <a:lvl9pPr marL="2166132" algn="ctr" rtl="0" fontAlgn="base">
        <a:spcBef>
          <a:spcPct val="0"/>
        </a:spcBef>
        <a:spcAft>
          <a:spcPct val="0"/>
        </a:spcAft>
        <a:defRPr sz="5250">
          <a:solidFill>
            <a:schemeClr val="tx1"/>
          </a:solidFill>
          <a:latin typeface="Calibri" pitchFamily="34" charset="0"/>
        </a:defRPr>
      </a:lvl9pPr>
    </p:titleStyle>
    <p:bodyStyle>
      <a:lvl1pPr marL="406165" indent="-406165" algn="l" rtl="0" eaLnBrk="0" fontAlgn="base" hangingPunct="0">
        <a:spcBef>
          <a:spcPct val="20000"/>
        </a:spcBef>
        <a:spcAft>
          <a:spcPct val="0"/>
        </a:spcAft>
        <a:buFont typeface="Arial" pitchFamily="34" charset="0"/>
        <a:buChar char="•"/>
        <a:defRPr sz="3844" kern="1200">
          <a:solidFill>
            <a:schemeClr val="tx1"/>
          </a:solidFill>
          <a:latin typeface="+mn-lt"/>
          <a:ea typeface="+mn-ea"/>
          <a:cs typeface="+mn-cs"/>
        </a:defRPr>
      </a:lvl1pPr>
      <a:lvl2pPr marL="880006" indent="-338457" algn="l" rtl="0" eaLnBrk="0" fontAlgn="base" hangingPunct="0">
        <a:spcBef>
          <a:spcPct val="20000"/>
        </a:spcBef>
        <a:spcAft>
          <a:spcPct val="0"/>
        </a:spcAft>
        <a:buFont typeface="Arial" pitchFamily="34" charset="0"/>
        <a:buChar char="–"/>
        <a:defRPr sz="3375" kern="1200">
          <a:solidFill>
            <a:schemeClr val="tx1"/>
          </a:solidFill>
          <a:latin typeface="+mn-lt"/>
          <a:ea typeface="+mn-ea"/>
          <a:cs typeface="+mn-cs"/>
        </a:defRPr>
      </a:lvl2pPr>
      <a:lvl3pPr marL="1353841" indent="-270765" algn="l" rtl="0" eaLnBrk="0" fontAlgn="base" hangingPunct="0">
        <a:spcBef>
          <a:spcPct val="20000"/>
        </a:spcBef>
        <a:spcAft>
          <a:spcPct val="0"/>
        </a:spcAft>
        <a:buFont typeface="Arial" pitchFamily="34" charset="0"/>
        <a:buChar char="•"/>
        <a:defRPr sz="2813" kern="1200">
          <a:solidFill>
            <a:schemeClr val="tx1"/>
          </a:solidFill>
          <a:latin typeface="+mn-lt"/>
          <a:ea typeface="+mn-ea"/>
          <a:cs typeface="+mn-cs"/>
        </a:defRPr>
      </a:lvl3pPr>
      <a:lvl4pPr marL="1895354" indent="-270765" algn="l" rtl="0" eaLnBrk="0" fontAlgn="base" hangingPunct="0">
        <a:spcBef>
          <a:spcPct val="20000"/>
        </a:spcBef>
        <a:spcAft>
          <a:spcPct val="0"/>
        </a:spcAft>
        <a:buFont typeface="Arial" pitchFamily="34" charset="0"/>
        <a:buChar char="–"/>
        <a:defRPr sz="2344" kern="1200">
          <a:solidFill>
            <a:schemeClr val="tx1"/>
          </a:solidFill>
          <a:latin typeface="+mn-lt"/>
          <a:ea typeface="+mn-ea"/>
          <a:cs typeface="+mn-cs"/>
        </a:defRPr>
      </a:lvl4pPr>
      <a:lvl5pPr marL="2436893" indent="-270765" algn="l" rtl="0" eaLnBrk="0" fontAlgn="base" hangingPunct="0">
        <a:spcBef>
          <a:spcPct val="20000"/>
        </a:spcBef>
        <a:spcAft>
          <a:spcPct val="0"/>
        </a:spcAft>
        <a:buFont typeface="Arial" pitchFamily="34" charset="0"/>
        <a:buChar char="»"/>
        <a:defRPr sz="2344" kern="1200">
          <a:solidFill>
            <a:schemeClr val="tx1"/>
          </a:solidFill>
          <a:latin typeface="+mn-lt"/>
          <a:ea typeface="+mn-ea"/>
          <a:cs typeface="+mn-cs"/>
        </a:defRPr>
      </a:lvl5pPr>
      <a:lvl6pPr marL="2978429" indent="-270765" algn="l" defTabSz="1083064" rtl="0" eaLnBrk="1" latinLnBrk="0" hangingPunct="1">
        <a:spcBef>
          <a:spcPct val="20000"/>
        </a:spcBef>
        <a:buFont typeface="Arial" pitchFamily="34" charset="0"/>
        <a:buChar char="•"/>
        <a:defRPr sz="2344" kern="1200">
          <a:solidFill>
            <a:schemeClr val="tx1"/>
          </a:solidFill>
          <a:latin typeface="+mn-lt"/>
          <a:ea typeface="+mn-ea"/>
          <a:cs typeface="+mn-cs"/>
        </a:defRPr>
      </a:lvl6pPr>
      <a:lvl7pPr marL="3519974" indent="-270765" algn="l" defTabSz="1083064" rtl="0" eaLnBrk="1" latinLnBrk="0" hangingPunct="1">
        <a:spcBef>
          <a:spcPct val="20000"/>
        </a:spcBef>
        <a:buFont typeface="Arial" pitchFamily="34" charset="0"/>
        <a:buChar char="•"/>
        <a:defRPr sz="2344" kern="1200">
          <a:solidFill>
            <a:schemeClr val="tx1"/>
          </a:solidFill>
          <a:latin typeface="+mn-lt"/>
          <a:ea typeface="+mn-ea"/>
          <a:cs typeface="+mn-cs"/>
        </a:defRPr>
      </a:lvl7pPr>
      <a:lvl8pPr marL="4061510" indent="-270765" algn="l" defTabSz="1083064" rtl="0" eaLnBrk="1" latinLnBrk="0" hangingPunct="1">
        <a:spcBef>
          <a:spcPct val="20000"/>
        </a:spcBef>
        <a:buFont typeface="Arial" pitchFamily="34" charset="0"/>
        <a:buChar char="•"/>
        <a:defRPr sz="2344" kern="1200">
          <a:solidFill>
            <a:schemeClr val="tx1"/>
          </a:solidFill>
          <a:latin typeface="+mn-lt"/>
          <a:ea typeface="+mn-ea"/>
          <a:cs typeface="+mn-cs"/>
        </a:defRPr>
      </a:lvl8pPr>
      <a:lvl9pPr marL="4603030" indent="-270765" algn="l" defTabSz="1083064" rtl="0" eaLnBrk="1" latinLnBrk="0" hangingPunct="1">
        <a:spcBef>
          <a:spcPct val="20000"/>
        </a:spcBef>
        <a:buFont typeface="Arial" pitchFamily="34" charset="0"/>
        <a:buChar char="•"/>
        <a:defRPr sz="2344" kern="1200">
          <a:solidFill>
            <a:schemeClr val="tx1"/>
          </a:solidFill>
          <a:latin typeface="+mn-lt"/>
          <a:ea typeface="+mn-ea"/>
          <a:cs typeface="+mn-cs"/>
        </a:defRPr>
      </a:lvl9pPr>
    </p:bodyStyle>
    <p:otherStyle>
      <a:defPPr>
        <a:defRPr lang="es-MX"/>
      </a:defPPr>
      <a:lvl1pPr marL="0" algn="l" defTabSz="1083064" rtl="0" eaLnBrk="1" latinLnBrk="0" hangingPunct="1">
        <a:defRPr sz="2156" kern="1200">
          <a:solidFill>
            <a:schemeClr val="tx1"/>
          </a:solidFill>
          <a:latin typeface="+mn-lt"/>
          <a:ea typeface="+mn-ea"/>
          <a:cs typeface="+mn-cs"/>
        </a:defRPr>
      </a:lvl1pPr>
      <a:lvl2pPr marL="541534" algn="l" defTabSz="1083064" rtl="0" eaLnBrk="1" latinLnBrk="0" hangingPunct="1">
        <a:defRPr sz="2156" kern="1200">
          <a:solidFill>
            <a:schemeClr val="tx1"/>
          </a:solidFill>
          <a:latin typeface="+mn-lt"/>
          <a:ea typeface="+mn-ea"/>
          <a:cs typeface="+mn-cs"/>
        </a:defRPr>
      </a:lvl2pPr>
      <a:lvl3pPr marL="1083064" algn="l" defTabSz="1083064" rtl="0" eaLnBrk="1" latinLnBrk="0" hangingPunct="1">
        <a:defRPr sz="2156" kern="1200">
          <a:solidFill>
            <a:schemeClr val="tx1"/>
          </a:solidFill>
          <a:latin typeface="+mn-lt"/>
          <a:ea typeface="+mn-ea"/>
          <a:cs typeface="+mn-cs"/>
        </a:defRPr>
      </a:lvl3pPr>
      <a:lvl4pPr marL="1624599" algn="l" defTabSz="1083064" rtl="0" eaLnBrk="1" latinLnBrk="0" hangingPunct="1">
        <a:defRPr sz="2156" kern="1200">
          <a:solidFill>
            <a:schemeClr val="tx1"/>
          </a:solidFill>
          <a:latin typeface="+mn-lt"/>
          <a:ea typeface="+mn-ea"/>
          <a:cs typeface="+mn-cs"/>
        </a:defRPr>
      </a:lvl4pPr>
      <a:lvl5pPr marL="2166132" algn="l" defTabSz="1083064" rtl="0" eaLnBrk="1" latinLnBrk="0" hangingPunct="1">
        <a:defRPr sz="2156" kern="1200">
          <a:solidFill>
            <a:schemeClr val="tx1"/>
          </a:solidFill>
          <a:latin typeface="+mn-lt"/>
          <a:ea typeface="+mn-ea"/>
          <a:cs typeface="+mn-cs"/>
        </a:defRPr>
      </a:lvl5pPr>
      <a:lvl6pPr marL="2707677" algn="l" defTabSz="1083064" rtl="0" eaLnBrk="1" latinLnBrk="0" hangingPunct="1">
        <a:defRPr sz="2156" kern="1200">
          <a:solidFill>
            <a:schemeClr val="tx1"/>
          </a:solidFill>
          <a:latin typeface="+mn-lt"/>
          <a:ea typeface="+mn-ea"/>
          <a:cs typeface="+mn-cs"/>
        </a:defRPr>
      </a:lvl6pPr>
      <a:lvl7pPr marL="3249188" algn="l" defTabSz="1083064" rtl="0" eaLnBrk="1" latinLnBrk="0" hangingPunct="1">
        <a:defRPr sz="2156" kern="1200">
          <a:solidFill>
            <a:schemeClr val="tx1"/>
          </a:solidFill>
          <a:latin typeface="+mn-lt"/>
          <a:ea typeface="+mn-ea"/>
          <a:cs typeface="+mn-cs"/>
        </a:defRPr>
      </a:lvl7pPr>
      <a:lvl8pPr marL="3790715" algn="l" defTabSz="1083064" rtl="0" eaLnBrk="1" latinLnBrk="0" hangingPunct="1">
        <a:defRPr sz="2156" kern="1200">
          <a:solidFill>
            <a:schemeClr val="tx1"/>
          </a:solidFill>
          <a:latin typeface="+mn-lt"/>
          <a:ea typeface="+mn-ea"/>
          <a:cs typeface="+mn-cs"/>
        </a:defRPr>
      </a:lvl8pPr>
      <a:lvl9pPr marL="4332258" algn="l" defTabSz="1083064" rtl="0" eaLnBrk="1" latinLnBrk="0" hangingPunct="1">
        <a:defRPr sz="2156"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646" tIns="57842" rIns="115646" bIns="57842" numCol="1" anchor="ctr" anchorCtr="0" compatLnSpc="1">
            <a:prstTxWarp prst="textNoShape">
              <a:avLst/>
            </a:prstTxWarp>
          </a:bodyPr>
          <a:lstStyle/>
          <a:p>
            <a:pPr lvl="0"/>
            <a:r>
              <a:rPr lang="es-ES"/>
              <a:t>Haga clic para modificar el estilo de título del patrón</a:t>
            </a:r>
            <a:endParaRPr lang="es-MX"/>
          </a:p>
        </p:txBody>
      </p:sp>
      <p:sp>
        <p:nvSpPr>
          <p:cNvPr id="3075" name="2 Marcador de texto"/>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646" tIns="57842" rIns="115646" bIns="57842"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609600" y="6356473"/>
            <a:ext cx="2844800" cy="365125"/>
          </a:xfrm>
          <a:prstGeom prst="rect">
            <a:avLst/>
          </a:prstGeom>
        </p:spPr>
        <p:txBody>
          <a:bodyPr vert="horz" lIns="115646" tIns="57842" rIns="115646" bIns="57842" rtlCol="0" anchor="ctr"/>
          <a:lstStyle>
            <a:lvl1pPr algn="l">
              <a:defRPr sz="1406">
                <a:solidFill>
                  <a:prstClr val="black">
                    <a:tint val="75000"/>
                  </a:prstClr>
                </a:solidFill>
              </a:defRPr>
            </a:lvl1pPr>
          </a:lstStyle>
          <a:p>
            <a:pPr defTabSz="1084229" fontAlgn="base">
              <a:spcBef>
                <a:spcPct val="0"/>
              </a:spcBef>
              <a:spcAft>
                <a:spcPct val="0"/>
              </a:spcAft>
              <a:defRPr/>
            </a:pPr>
            <a:endParaRPr lang="es-ES">
              <a:latin typeface="Tahoma" pitchFamily="34" charset="0"/>
            </a:endParaRPr>
          </a:p>
        </p:txBody>
      </p:sp>
      <p:sp>
        <p:nvSpPr>
          <p:cNvPr id="5" name="4 Marcador de pie de página"/>
          <p:cNvSpPr>
            <a:spLocks noGrp="1"/>
          </p:cNvSpPr>
          <p:nvPr>
            <p:ph type="ftr" sz="quarter" idx="3"/>
          </p:nvPr>
        </p:nvSpPr>
        <p:spPr>
          <a:xfrm>
            <a:off x="4165602" y="6356473"/>
            <a:ext cx="3860800" cy="365125"/>
          </a:xfrm>
          <a:prstGeom prst="rect">
            <a:avLst/>
          </a:prstGeom>
        </p:spPr>
        <p:txBody>
          <a:bodyPr vert="horz" lIns="115646" tIns="57842" rIns="115646" bIns="57842" rtlCol="0" anchor="ctr"/>
          <a:lstStyle>
            <a:lvl1pPr algn="ctr">
              <a:defRPr sz="1406">
                <a:solidFill>
                  <a:prstClr val="black">
                    <a:tint val="75000"/>
                  </a:prstClr>
                </a:solidFill>
              </a:defRPr>
            </a:lvl1pPr>
          </a:lstStyle>
          <a:p>
            <a:pPr defTabSz="1084229" fontAlgn="base">
              <a:spcBef>
                <a:spcPct val="0"/>
              </a:spcBef>
              <a:spcAft>
                <a:spcPct val="0"/>
              </a:spcAft>
              <a:defRPr/>
            </a:pPr>
            <a:endParaRPr lang="es-ES">
              <a:latin typeface="Tahoma" pitchFamily="34" charset="0"/>
            </a:endParaRPr>
          </a:p>
        </p:txBody>
      </p:sp>
      <p:sp>
        <p:nvSpPr>
          <p:cNvPr id="6" name="5 Marcador de número de diapositiva"/>
          <p:cNvSpPr>
            <a:spLocks noGrp="1"/>
          </p:cNvSpPr>
          <p:nvPr>
            <p:ph type="sldNum" sz="quarter" idx="4"/>
          </p:nvPr>
        </p:nvSpPr>
        <p:spPr>
          <a:xfrm>
            <a:off x="8737601" y="6356473"/>
            <a:ext cx="2844800" cy="365125"/>
          </a:xfrm>
          <a:prstGeom prst="rect">
            <a:avLst/>
          </a:prstGeom>
        </p:spPr>
        <p:txBody>
          <a:bodyPr vert="horz" lIns="115646" tIns="57842" rIns="115646" bIns="57842" rtlCol="0" anchor="ctr"/>
          <a:lstStyle>
            <a:lvl1pPr algn="r">
              <a:defRPr sz="1406">
                <a:solidFill>
                  <a:prstClr val="black">
                    <a:tint val="75000"/>
                  </a:prstClr>
                </a:solidFill>
              </a:defRPr>
            </a:lvl1pPr>
          </a:lstStyle>
          <a:p>
            <a:pPr defTabSz="1084229" fontAlgn="base">
              <a:spcBef>
                <a:spcPct val="0"/>
              </a:spcBef>
              <a:spcAft>
                <a:spcPct val="0"/>
              </a:spcAft>
              <a:defRPr/>
            </a:pPr>
            <a:fld id="{0FCC8CF9-8084-41E6-B323-2CEEC40DA871}" type="slidenum">
              <a:rPr lang="es-ES" smtClean="0">
                <a:latin typeface="Tahoma" pitchFamily="34" charset="0"/>
              </a:rPr>
              <a:pPr defTabSz="1084229" fontAlgn="base">
                <a:spcBef>
                  <a:spcPct val="0"/>
                </a:spcBef>
                <a:spcAft>
                  <a:spcPct val="0"/>
                </a:spcAft>
                <a:defRPr/>
              </a:pPr>
              <a:t>‹Nº›</a:t>
            </a:fld>
            <a:endParaRPr lang="es-ES">
              <a:latin typeface="Tahoma" pitchFamily="34" charset="0"/>
            </a:endParaRPr>
          </a:p>
        </p:txBody>
      </p:sp>
    </p:spTree>
    <p:extLst>
      <p:ext uri="{BB962C8B-B14F-4D97-AF65-F5344CB8AC3E}">
        <p14:creationId xmlns:p14="http://schemas.microsoft.com/office/powerpoint/2010/main" val="106146754"/>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Lst>
  <p:txStyles>
    <p:titleStyle>
      <a:lvl1pPr algn="ctr" rtl="0" eaLnBrk="0" fontAlgn="base" hangingPunct="0">
        <a:spcBef>
          <a:spcPct val="0"/>
        </a:spcBef>
        <a:spcAft>
          <a:spcPct val="0"/>
        </a:spcAft>
        <a:defRPr sz="5250" kern="1200">
          <a:solidFill>
            <a:schemeClr val="tx1"/>
          </a:solidFill>
          <a:latin typeface="+mj-lt"/>
          <a:ea typeface="+mj-ea"/>
          <a:cs typeface="+mj-cs"/>
        </a:defRPr>
      </a:lvl1pPr>
      <a:lvl2pPr algn="ctr" rtl="0" eaLnBrk="0" fontAlgn="base" hangingPunct="0">
        <a:spcBef>
          <a:spcPct val="0"/>
        </a:spcBef>
        <a:spcAft>
          <a:spcPct val="0"/>
        </a:spcAft>
        <a:defRPr sz="5250">
          <a:solidFill>
            <a:schemeClr val="tx1"/>
          </a:solidFill>
          <a:latin typeface="Calibri" pitchFamily="34" charset="0"/>
        </a:defRPr>
      </a:lvl2pPr>
      <a:lvl3pPr algn="ctr" rtl="0" eaLnBrk="0" fontAlgn="base" hangingPunct="0">
        <a:spcBef>
          <a:spcPct val="0"/>
        </a:spcBef>
        <a:spcAft>
          <a:spcPct val="0"/>
        </a:spcAft>
        <a:defRPr sz="5250">
          <a:solidFill>
            <a:schemeClr val="tx1"/>
          </a:solidFill>
          <a:latin typeface="Calibri" pitchFamily="34" charset="0"/>
        </a:defRPr>
      </a:lvl3pPr>
      <a:lvl4pPr algn="ctr" rtl="0" eaLnBrk="0" fontAlgn="base" hangingPunct="0">
        <a:spcBef>
          <a:spcPct val="0"/>
        </a:spcBef>
        <a:spcAft>
          <a:spcPct val="0"/>
        </a:spcAft>
        <a:defRPr sz="5250">
          <a:solidFill>
            <a:schemeClr val="tx1"/>
          </a:solidFill>
          <a:latin typeface="Calibri" pitchFamily="34" charset="0"/>
        </a:defRPr>
      </a:lvl4pPr>
      <a:lvl5pPr algn="ctr" rtl="0" eaLnBrk="0" fontAlgn="base" hangingPunct="0">
        <a:spcBef>
          <a:spcPct val="0"/>
        </a:spcBef>
        <a:spcAft>
          <a:spcPct val="0"/>
        </a:spcAft>
        <a:defRPr sz="5250">
          <a:solidFill>
            <a:schemeClr val="tx1"/>
          </a:solidFill>
          <a:latin typeface="Calibri" pitchFamily="34" charset="0"/>
        </a:defRPr>
      </a:lvl5pPr>
      <a:lvl6pPr marL="542116" algn="ctr" rtl="0" fontAlgn="base">
        <a:spcBef>
          <a:spcPct val="0"/>
        </a:spcBef>
        <a:spcAft>
          <a:spcPct val="0"/>
        </a:spcAft>
        <a:defRPr sz="5250">
          <a:solidFill>
            <a:schemeClr val="tx1"/>
          </a:solidFill>
          <a:latin typeface="Calibri" pitchFamily="34" charset="0"/>
        </a:defRPr>
      </a:lvl6pPr>
      <a:lvl7pPr marL="1084229" algn="ctr" rtl="0" fontAlgn="base">
        <a:spcBef>
          <a:spcPct val="0"/>
        </a:spcBef>
        <a:spcAft>
          <a:spcPct val="0"/>
        </a:spcAft>
        <a:defRPr sz="5250">
          <a:solidFill>
            <a:schemeClr val="tx1"/>
          </a:solidFill>
          <a:latin typeface="Calibri" pitchFamily="34" charset="0"/>
        </a:defRPr>
      </a:lvl7pPr>
      <a:lvl8pPr marL="1626346" algn="ctr" rtl="0" fontAlgn="base">
        <a:spcBef>
          <a:spcPct val="0"/>
        </a:spcBef>
        <a:spcAft>
          <a:spcPct val="0"/>
        </a:spcAft>
        <a:defRPr sz="5250">
          <a:solidFill>
            <a:schemeClr val="tx1"/>
          </a:solidFill>
          <a:latin typeface="Calibri" pitchFamily="34" charset="0"/>
        </a:defRPr>
      </a:lvl8pPr>
      <a:lvl9pPr marL="2168459" algn="ctr" rtl="0" fontAlgn="base">
        <a:spcBef>
          <a:spcPct val="0"/>
        </a:spcBef>
        <a:spcAft>
          <a:spcPct val="0"/>
        </a:spcAft>
        <a:defRPr sz="5250">
          <a:solidFill>
            <a:schemeClr val="tx1"/>
          </a:solidFill>
          <a:latin typeface="Calibri" pitchFamily="34" charset="0"/>
        </a:defRPr>
      </a:lvl9pPr>
    </p:titleStyle>
    <p:bodyStyle>
      <a:lvl1pPr marL="406598" indent="-406598" algn="l" rtl="0" eaLnBrk="0" fontAlgn="base" hangingPunct="0">
        <a:spcBef>
          <a:spcPct val="20000"/>
        </a:spcBef>
        <a:spcAft>
          <a:spcPct val="0"/>
        </a:spcAft>
        <a:buFont typeface="Arial" pitchFamily="34" charset="0"/>
        <a:buChar char="•"/>
        <a:defRPr sz="3844" kern="1200">
          <a:solidFill>
            <a:schemeClr val="tx1"/>
          </a:solidFill>
          <a:latin typeface="+mn-lt"/>
          <a:ea typeface="+mn-ea"/>
          <a:cs typeface="+mn-cs"/>
        </a:defRPr>
      </a:lvl1pPr>
      <a:lvl2pPr marL="880949" indent="-338821" algn="l" rtl="0" eaLnBrk="0" fontAlgn="base" hangingPunct="0">
        <a:spcBef>
          <a:spcPct val="20000"/>
        </a:spcBef>
        <a:spcAft>
          <a:spcPct val="0"/>
        </a:spcAft>
        <a:buFont typeface="Arial" pitchFamily="34" charset="0"/>
        <a:buChar char="–"/>
        <a:defRPr sz="3375" kern="1200">
          <a:solidFill>
            <a:schemeClr val="tx1"/>
          </a:solidFill>
          <a:latin typeface="+mn-lt"/>
          <a:ea typeface="+mn-ea"/>
          <a:cs typeface="+mn-cs"/>
        </a:defRPr>
      </a:lvl2pPr>
      <a:lvl3pPr marL="1355294" indent="-271057" algn="l" rtl="0" eaLnBrk="0" fontAlgn="base" hangingPunct="0">
        <a:spcBef>
          <a:spcPct val="20000"/>
        </a:spcBef>
        <a:spcAft>
          <a:spcPct val="0"/>
        </a:spcAft>
        <a:buFont typeface="Arial" pitchFamily="34" charset="0"/>
        <a:buChar char="•"/>
        <a:defRPr sz="2813" kern="1200">
          <a:solidFill>
            <a:schemeClr val="tx1"/>
          </a:solidFill>
          <a:latin typeface="+mn-lt"/>
          <a:ea typeface="+mn-ea"/>
          <a:cs typeface="+mn-cs"/>
        </a:defRPr>
      </a:lvl3pPr>
      <a:lvl4pPr marL="1897392" indent="-271057" algn="l" rtl="0" eaLnBrk="0" fontAlgn="base" hangingPunct="0">
        <a:spcBef>
          <a:spcPct val="20000"/>
        </a:spcBef>
        <a:spcAft>
          <a:spcPct val="0"/>
        </a:spcAft>
        <a:buFont typeface="Arial" pitchFamily="34" charset="0"/>
        <a:buChar char="–"/>
        <a:defRPr sz="2344" kern="1200">
          <a:solidFill>
            <a:schemeClr val="tx1"/>
          </a:solidFill>
          <a:latin typeface="+mn-lt"/>
          <a:ea typeface="+mn-ea"/>
          <a:cs typeface="+mn-cs"/>
        </a:defRPr>
      </a:lvl4pPr>
      <a:lvl5pPr marL="2439514" indent="-271057" algn="l" rtl="0" eaLnBrk="0" fontAlgn="base" hangingPunct="0">
        <a:spcBef>
          <a:spcPct val="20000"/>
        </a:spcBef>
        <a:spcAft>
          <a:spcPct val="0"/>
        </a:spcAft>
        <a:buFont typeface="Arial" pitchFamily="34" charset="0"/>
        <a:buChar char="»"/>
        <a:defRPr sz="2344" kern="1200">
          <a:solidFill>
            <a:schemeClr val="tx1"/>
          </a:solidFill>
          <a:latin typeface="+mn-lt"/>
          <a:ea typeface="+mn-ea"/>
          <a:cs typeface="+mn-cs"/>
        </a:defRPr>
      </a:lvl5pPr>
      <a:lvl6pPr marL="2981632" indent="-271057" algn="l" defTabSz="1084229" rtl="0" eaLnBrk="1" latinLnBrk="0" hangingPunct="1">
        <a:spcBef>
          <a:spcPct val="20000"/>
        </a:spcBef>
        <a:buFont typeface="Arial" pitchFamily="34" charset="0"/>
        <a:buChar char="•"/>
        <a:defRPr sz="2344" kern="1200">
          <a:solidFill>
            <a:schemeClr val="tx1"/>
          </a:solidFill>
          <a:latin typeface="+mn-lt"/>
          <a:ea typeface="+mn-ea"/>
          <a:cs typeface="+mn-cs"/>
        </a:defRPr>
      </a:lvl6pPr>
      <a:lvl7pPr marL="3523749" indent="-271057" algn="l" defTabSz="1084229" rtl="0" eaLnBrk="1" latinLnBrk="0" hangingPunct="1">
        <a:spcBef>
          <a:spcPct val="20000"/>
        </a:spcBef>
        <a:buFont typeface="Arial" pitchFamily="34" charset="0"/>
        <a:buChar char="•"/>
        <a:defRPr sz="2344" kern="1200">
          <a:solidFill>
            <a:schemeClr val="tx1"/>
          </a:solidFill>
          <a:latin typeface="+mn-lt"/>
          <a:ea typeface="+mn-ea"/>
          <a:cs typeface="+mn-cs"/>
        </a:defRPr>
      </a:lvl7pPr>
      <a:lvl8pPr marL="4065870" indent="-271057" algn="l" defTabSz="1084229" rtl="0" eaLnBrk="1" latinLnBrk="0" hangingPunct="1">
        <a:spcBef>
          <a:spcPct val="20000"/>
        </a:spcBef>
        <a:buFont typeface="Arial" pitchFamily="34" charset="0"/>
        <a:buChar char="•"/>
        <a:defRPr sz="2344" kern="1200">
          <a:solidFill>
            <a:schemeClr val="tx1"/>
          </a:solidFill>
          <a:latin typeface="+mn-lt"/>
          <a:ea typeface="+mn-ea"/>
          <a:cs typeface="+mn-cs"/>
        </a:defRPr>
      </a:lvl8pPr>
      <a:lvl9pPr marL="4607978" indent="-271057" algn="l" defTabSz="1084229" rtl="0" eaLnBrk="1" latinLnBrk="0" hangingPunct="1">
        <a:spcBef>
          <a:spcPct val="20000"/>
        </a:spcBef>
        <a:buFont typeface="Arial" pitchFamily="34" charset="0"/>
        <a:buChar char="•"/>
        <a:defRPr sz="2344" kern="1200">
          <a:solidFill>
            <a:schemeClr val="tx1"/>
          </a:solidFill>
          <a:latin typeface="+mn-lt"/>
          <a:ea typeface="+mn-ea"/>
          <a:cs typeface="+mn-cs"/>
        </a:defRPr>
      </a:lvl9pPr>
    </p:bodyStyle>
    <p:otherStyle>
      <a:defPPr>
        <a:defRPr lang="es-MX"/>
      </a:defPPr>
      <a:lvl1pPr marL="0" algn="l" defTabSz="1084229" rtl="0" eaLnBrk="1" latinLnBrk="0" hangingPunct="1">
        <a:defRPr sz="2156" kern="1200">
          <a:solidFill>
            <a:schemeClr val="tx1"/>
          </a:solidFill>
          <a:latin typeface="+mn-lt"/>
          <a:ea typeface="+mn-ea"/>
          <a:cs typeface="+mn-cs"/>
        </a:defRPr>
      </a:lvl1pPr>
      <a:lvl2pPr marL="542116" algn="l" defTabSz="1084229" rtl="0" eaLnBrk="1" latinLnBrk="0" hangingPunct="1">
        <a:defRPr sz="2156" kern="1200">
          <a:solidFill>
            <a:schemeClr val="tx1"/>
          </a:solidFill>
          <a:latin typeface="+mn-lt"/>
          <a:ea typeface="+mn-ea"/>
          <a:cs typeface="+mn-cs"/>
        </a:defRPr>
      </a:lvl2pPr>
      <a:lvl3pPr marL="1084229" algn="l" defTabSz="1084229" rtl="0" eaLnBrk="1" latinLnBrk="0" hangingPunct="1">
        <a:defRPr sz="2156" kern="1200">
          <a:solidFill>
            <a:schemeClr val="tx1"/>
          </a:solidFill>
          <a:latin typeface="+mn-lt"/>
          <a:ea typeface="+mn-ea"/>
          <a:cs typeface="+mn-cs"/>
        </a:defRPr>
      </a:lvl3pPr>
      <a:lvl4pPr marL="1626346" algn="l" defTabSz="1084229" rtl="0" eaLnBrk="1" latinLnBrk="0" hangingPunct="1">
        <a:defRPr sz="2156" kern="1200">
          <a:solidFill>
            <a:schemeClr val="tx1"/>
          </a:solidFill>
          <a:latin typeface="+mn-lt"/>
          <a:ea typeface="+mn-ea"/>
          <a:cs typeface="+mn-cs"/>
        </a:defRPr>
      </a:lvl4pPr>
      <a:lvl5pPr marL="2168459" algn="l" defTabSz="1084229" rtl="0" eaLnBrk="1" latinLnBrk="0" hangingPunct="1">
        <a:defRPr sz="2156" kern="1200">
          <a:solidFill>
            <a:schemeClr val="tx1"/>
          </a:solidFill>
          <a:latin typeface="+mn-lt"/>
          <a:ea typeface="+mn-ea"/>
          <a:cs typeface="+mn-cs"/>
        </a:defRPr>
      </a:lvl5pPr>
      <a:lvl6pPr marL="2710584" algn="l" defTabSz="1084229" rtl="0" eaLnBrk="1" latinLnBrk="0" hangingPunct="1">
        <a:defRPr sz="2156" kern="1200">
          <a:solidFill>
            <a:schemeClr val="tx1"/>
          </a:solidFill>
          <a:latin typeface="+mn-lt"/>
          <a:ea typeface="+mn-ea"/>
          <a:cs typeface="+mn-cs"/>
        </a:defRPr>
      </a:lvl6pPr>
      <a:lvl7pPr marL="3252683" algn="l" defTabSz="1084229" rtl="0" eaLnBrk="1" latinLnBrk="0" hangingPunct="1">
        <a:defRPr sz="2156" kern="1200">
          <a:solidFill>
            <a:schemeClr val="tx1"/>
          </a:solidFill>
          <a:latin typeface="+mn-lt"/>
          <a:ea typeface="+mn-ea"/>
          <a:cs typeface="+mn-cs"/>
        </a:defRPr>
      </a:lvl7pPr>
      <a:lvl8pPr marL="3794791" algn="l" defTabSz="1084229" rtl="0" eaLnBrk="1" latinLnBrk="0" hangingPunct="1">
        <a:defRPr sz="2156" kern="1200">
          <a:solidFill>
            <a:schemeClr val="tx1"/>
          </a:solidFill>
          <a:latin typeface="+mn-lt"/>
          <a:ea typeface="+mn-ea"/>
          <a:cs typeface="+mn-cs"/>
        </a:defRPr>
      </a:lvl8pPr>
      <a:lvl9pPr marL="4336917" algn="l" defTabSz="1084229" rtl="0" eaLnBrk="1" latinLnBrk="0" hangingPunct="1">
        <a:defRPr sz="215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4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38.xm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8.xml"/><Relationship Id="rId4" Type="http://schemas.openxmlformats.org/officeDocument/2006/relationships/image" Target="../media/image2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F13673-7986-471A-9153-B3C35F0D7DA3}"/>
              </a:ext>
            </a:extLst>
          </p:cNvPr>
          <p:cNvSpPr>
            <a:spLocks noGrp="1"/>
          </p:cNvSpPr>
          <p:nvPr>
            <p:ph type="ctrTitle"/>
          </p:nvPr>
        </p:nvSpPr>
        <p:spPr>
          <a:xfrm>
            <a:off x="344861" y="2846228"/>
            <a:ext cx="11383943" cy="2279560"/>
          </a:xfrm>
          <a:ln w="57150">
            <a:solidFill>
              <a:schemeClr val="accent1"/>
            </a:solidFill>
          </a:ln>
        </p:spPr>
        <p:txBody>
          <a:bodyPr>
            <a:normAutofit fontScale="90000"/>
          </a:bodyPr>
          <a:lstStyle/>
          <a:p>
            <a:br>
              <a:rPr lang="es-MX" dirty="0">
                <a:latin typeface="Arial Rounded MT Bold" panose="020F0704030504030204" pitchFamily="34" charset="0"/>
              </a:rPr>
            </a:br>
            <a:br>
              <a:rPr lang="es-MX" dirty="0">
                <a:latin typeface="Arial Rounded MT Bold" panose="020F0704030504030204" pitchFamily="34" charset="0"/>
              </a:rPr>
            </a:br>
            <a:br>
              <a:rPr lang="es-MX" dirty="0">
                <a:latin typeface="Arial Rounded MT Bold" panose="020F0704030504030204" pitchFamily="34" charset="0"/>
              </a:rPr>
            </a:br>
            <a:r>
              <a:rPr lang="es-MX" sz="5300" dirty="0">
                <a:latin typeface="Arial Rounded MT Bold" panose="020F0704030504030204" pitchFamily="34" charset="0"/>
              </a:rPr>
              <a:t>RESOLUCIÓN MISCELÁNEA FISCAL 2026 (DOF 28/12/25)</a:t>
            </a:r>
            <a:br>
              <a:rPr lang="es-MX" sz="5300" dirty="0">
                <a:latin typeface="Arial Rounded MT Bold" panose="020F0704030504030204" pitchFamily="34" charset="0"/>
              </a:rPr>
            </a:br>
            <a:r>
              <a:rPr lang="es-MX" sz="5300" dirty="0">
                <a:latin typeface="Arial Rounded MT Bold" panose="020F0704030504030204" pitchFamily="34" charset="0"/>
              </a:rPr>
              <a:t>Reglas Trascendentales</a:t>
            </a:r>
            <a:endParaRPr lang="es-MX" dirty="0">
              <a:latin typeface="Arial Rounded MT Bold" panose="020F0704030504030204" pitchFamily="34" charset="0"/>
            </a:endParaRPr>
          </a:p>
        </p:txBody>
      </p:sp>
      <p:sp>
        <p:nvSpPr>
          <p:cNvPr id="3" name="Subtítulo 2">
            <a:extLst>
              <a:ext uri="{FF2B5EF4-FFF2-40B4-BE49-F238E27FC236}">
                <a16:creationId xmlns:a16="http://schemas.microsoft.com/office/drawing/2014/main" id="{6D06749F-9A4F-4DB9-9DCC-5C2F14C5E350}"/>
              </a:ext>
            </a:extLst>
          </p:cNvPr>
          <p:cNvSpPr>
            <a:spLocks noGrp="1"/>
          </p:cNvSpPr>
          <p:nvPr>
            <p:ph type="subTitle" idx="1"/>
          </p:nvPr>
        </p:nvSpPr>
        <p:spPr>
          <a:xfrm>
            <a:off x="1513242" y="5043567"/>
            <a:ext cx="9144000" cy="1655762"/>
          </a:xfrm>
        </p:spPr>
        <p:txBody>
          <a:bodyPr/>
          <a:lstStyle/>
          <a:p>
            <a:endParaRPr lang="es-MX" dirty="0"/>
          </a:p>
          <a:p>
            <a:r>
              <a:rPr lang="es-MX" sz="3200" dirty="0"/>
              <a:t>LCP MF MIGUEL ALARCON DIAZ</a:t>
            </a:r>
          </a:p>
        </p:txBody>
      </p:sp>
      <p:pic>
        <p:nvPicPr>
          <p:cNvPr id="4" name="Imagen 3">
            <a:extLst>
              <a:ext uri="{FF2B5EF4-FFF2-40B4-BE49-F238E27FC236}">
                <a16:creationId xmlns:a16="http://schemas.microsoft.com/office/drawing/2014/main" id="{AB537EE9-D0AA-2885-BB6F-E4FA15EE5425}"/>
              </a:ext>
            </a:extLst>
          </p:cNvPr>
          <p:cNvPicPr>
            <a:picLocks noChangeAspect="1"/>
          </p:cNvPicPr>
          <p:nvPr/>
        </p:nvPicPr>
        <p:blipFill>
          <a:blip r:embed="rId2"/>
          <a:stretch>
            <a:fillRect/>
          </a:stretch>
        </p:blipFill>
        <p:spPr>
          <a:xfrm>
            <a:off x="6772683" y="340543"/>
            <a:ext cx="4671818" cy="2079444"/>
          </a:xfrm>
          <a:prstGeom prst="rect">
            <a:avLst/>
          </a:prstGeom>
        </p:spPr>
      </p:pic>
    </p:spTree>
    <p:extLst>
      <p:ext uri="{BB962C8B-B14F-4D97-AF65-F5344CB8AC3E}">
        <p14:creationId xmlns:p14="http://schemas.microsoft.com/office/powerpoint/2010/main" val="2927542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ÍNDICE, ENUNCIATIVO MÁS NO LIMITATIVO</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6" name="CuadroTexto 5">
            <a:extLst>
              <a:ext uri="{FF2B5EF4-FFF2-40B4-BE49-F238E27FC236}">
                <a16:creationId xmlns:a16="http://schemas.microsoft.com/office/drawing/2014/main" id="{0C3B87CC-9464-DD9A-87F2-3FF13A8C8C26}"/>
              </a:ext>
            </a:extLst>
          </p:cNvPr>
          <p:cNvSpPr txBox="1"/>
          <p:nvPr/>
        </p:nvSpPr>
        <p:spPr>
          <a:xfrm>
            <a:off x="148040" y="560088"/>
            <a:ext cx="11416940" cy="5847755"/>
          </a:xfrm>
          <a:prstGeom prst="rect">
            <a:avLst/>
          </a:prstGeom>
          <a:noFill/>
        </p:spPr>
        <p:txBody>
          <a:bodyPr wrap="square">
            <a:spAutoFit/>
          </a:bodyPr>
          <a:lstStyle/>
          <a:p>
            <a:pPr marL="285750" indent="-285750" algn="just">
              <a:buFont typeface="Wingdings" panose="05000000000000000000" pitchFamily="2" charset="2"/>
              <a:buChar char="Ø"/>
            </a:pPr>
            <a:r>
              <a:rPr lang="es-MX" sz="2200" dirty="0"/>
              <a:t>Actualización de Tarifas de ISR para 2026.</a:t>
            </a:r>
          </a:p>
          <a:p>
            <a:pPr marL="285750" indent="-285750" algn="just">
              <a:buFont typeface="Wingdings" panose="05000000000000000000" pitchFamily="2" charset="2"/>
              <a:buChar char="Ø"/>
            </a:pPr>
            <a:r>
              <a:rPr lang="es-MX" sz="2200" dirty="0"/>
              <a:t>Aplicación del nuevo importe del subsidio para el Empleo 2026. </a:t>
            </a:r>
          </a:p>
          <a:p>
            <a:pPr marL="285750" indent="-285750" algn="just">
              <a:buFont typeface="Wingdings" panose="05000000000000000000" pitchFamily="2" charset="2"/>
              <a:buChar char="Ø"/>
            </a:pPr>
            <a:r>
              <a:rPr lang="es-MX" sz="2200" dirty="0"/>
              <a:t>Nuevos Requisitos para la Opinión de Cumplimiento.</a:t>
            </a:r>
          </a:p>
          <a:p>
            <a:pPr marL="285750" indent="-285750" algn="just">
              <a:buFont typeface="Wingdings" panose="05000000000000000000" pitchFamily="2" charset="2"/>
              <a:buChar char="Ø"/>
            </a:pPr>
            <a:r>
              <a:rPr lang="es-MX" sz="2200" dirty="0"/>
              <a:t>Saldos a Favor de ISR Personas Físicas superiores a $10,000.00 con </a:t>
            </a:r>
            <a:r>
              <a:rPr lang="es-MX" sz="2200" dirty="0" err="1"/>
              <a:t>e.fima</a:t>
            </a:r>
            <a:endParaRPr lang="es-MX" sz="2200" dirty="0"/>
          </a:p>
          <a:p>
            <a:pPr marL="285750" indent="-285750" algn="just">
              <a:buFont typeface="Wingdings" panose="05000000000000000000" pitchFamily="2" charset="2"/>
              <a:buChar char="Ø"/>
            </a:pPr>
            <a:r>
              <a:rPr lang="es-MX" sz="2200" dirty="0"/>
              <a:t>Expedición de CFDI de Ingresos y Retenciones en Enero 26</a:t>
            </a:r>
          </a:p>
          <a:p>
            <a:pPr marL="285750" indent="-285750" algn="just">
              <a:buFont typeface="Wingdings" panose="05000000000000000000" pitchFamily="2" charset="2"/>
              <a:buChar char="Ø"/>
            </a:pPr>
            <a:r>
              <a:rPr lang="es-MX" sz="2200" dirty="0"/>
              <a:t>Nuevo Requisito para Devolución de Saldos a favor de IVA Sector AGAPE</a:t>
            </a:r>
          </a:p>
          <a:p>
            <a:pPr marL="285750" indent="-285750" algn="just">
              <a:buFont typeface="Wingdings" panose="05000000000000000000" pitchFamily="2" charset="2"/>
              <a:buChar char="Ø"/>
            </a:pPr>
            <a:r>
              <a:rPr lang="es-MX" sz="2200" dirty="0"/>
              <a:t>Procedimiento por Negativa en la Inscripción en el RFC de Personas Morales</a:t>
            </a:r>
          </a:p>
          <a:p>
            <a:pPr marL="285750" indent="-285750" algn="just">
              <a:buFont typeface="Wingdings" panose="05000000000000000000" pitchFamily="2" charset="2"/>
              <a:buChar char="Ø"/>
            </a:pPr>
            <a:r>
              <a:rPr lang="es-MX" sz="2200" dirty="0"/>
              <a:t>Personas Relevadas de presentar Aviso de Disminución de Obligaciones Fiscales y Aviso de Suspensión de Actividades</a:t>
            </a:r>
          </a:p>
          <a:p>
            <a:pPr marL="285750" indent="-285750" algn="just">
              <a:buFont typeface="Wingdings" panose="05000000000000000000" pitchFamily="2" charset="2"/>
              <a:buChar char="Ø"/>
            </a:pPr>
            <a:r>
              <a:rPr lang="es-MX" sz="2200" dirty="0"/>
              <a:t>Fecha para Cancelar y re expedir CFDI de Nómina de 25 por Errores y Omisiones</a:t>
            </a:r>
          </a:p>
          <a:p>
            <a:pPr marL="285750" indent="-285750" algn="just">
              <a:buFont typeface="Wingdings" panose="05000000000000000000" pitchFamily="2" charset="2"/>
              <a:buChar char="Ø"/>
            </a:pPr>
            <a:r>
              <a:rPr lang="es-MX" sz="2200" dirty="0"/>
              <a:t>Aceptación para cancelar CFDI Tipo Ingreso y Egreso por Facturación de Hidrocarburos y Petrolíferos</a:t>
            </a:r>
          </a:p>
          <a:p>
            <a:pPr marL="285750" indent="-285750" algn="just">
              <a:buFont typeface="Wingdings" panose="05000000000000000000" pitchFamily="2" charset="2"/>
              <a:buChar char="Ø"/>
            </a:pPr>
            <a:r>
              <a:rPr lang="es-MX" sz="2200" dirty="0"/>
              <a:t>Cancelación del CFDI Sin aceptación del Receptor, casos de excepción</a:t>
            </a:r>
          </a:p>
          <a:p>
            <a:pPr marL="285750" indent="-285750" algn="just">
              <a:buFont typeface="Wingdings" panose="05000000000000000000" pitchFamily="2" charset="2"/>
              <a:buChar char="Ø"/>
            </a:pPr>
            <a:r>
              <a:rPr lang="es-MX" sz="2200" dirty="0"/>
              <a:t>Expedición de CFDI  de Nómina para Adultos Mayores y Personas con Discapacidad</a:t>
            </a:r>
          </a:p>
          <a:p>
            <a:pPr marL="285750" indent="-285750" algn="just">
              <a:buFont typeface="Wingdings" panose="05000000000000000000" pitchFamily="2" charset="2"/>
              <a:buChar char="Ø"/>
            </a:pPr>
            <a:r>
              <a:rPr lang="es-MX" sz="2200" dirty="0"/>
              <a:t>Formalidades para el ofrecimiento de la Garantía del Interés Fiscal.</a:t>
            </a:r>
          </a:p>
          <a:p>
            <a:pPr marL="285750" indent="-285750" algn="just">
              <a:buFont typeface="Wingdings" panose="05000000000000000000" pitchFamily="2" charset="2"/>
              <a:buChar char="Ø"/>
            </a:pPr>
            <a:r>
              <a:rPr lang="es-MX" sz="2200" dirty="0"/>
              <a:t>Programa de Regularización Fiscal 2026</a:t>
            </a:r>
          </a:p>
          <a:p>
            <a:pPr marL="285750" indent="-285750" algn="just">
              <a:buFont typeface="Wingdings" panose="05000000000000000000" pitchFamily="2" charset="2"/>
              <a:buChar char="Ø"/>
            </a:pPr>
            <a:r>
              <a:rPr lang="es-MX" sz="2200" dirty="0"/>
              <a:t>Retorno o Ingreso de Recursos del Extranjero</a:t>
            </a:r>
          </a:p>
        </p:txBody>
      </p:sp>
    </p:spTree>
    <p:extLst>
      <p:ext uri="{BB962C8B-B14F-4D97-AF65-F5344CB8AC3E}">
        <p14:creationId xmlns:p14="http://schemas.microsoft.com/office/powerpoint/2010/main" val="2848122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FC1C5-46E8-CDC9-D4E9-2EFAFC930B2C}"/>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ACA3014B-BE18-7B8F-C9FE-8D3A95A4A669}"/>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34B0FD4B-840C-5D32-261B-E29288BFE2F3}"/>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ESTRUCTURA DE LA RMF</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5" name="CuadroTexto 4">
            <a:extLst>
              <a:ext uri="{FF2B5EF4-FFF2-40B4-BE49-F238E27FC236}">
                <a16:creationId xmlns:a16="http://schemas.microsoft.com/office/drawing/2014/main" id="{44547727-2173-B60D-DFF0-2D13DB2FE384}"/>
              </a:ext>
            </a:extLst>
          </p:cNvPr>
          <p:cNvSpPr txBox="1"/>
          <p:nvPr/>
        </p:nvSpPr>
        <p:spPr>
          <a:xfrm>
            <a:off x="431829" y="622737"/>
            <a:ext cx="10415452" cy="56938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0" normalizeH="0" baseline="0" noProof="0" dirty="0">
                <a:ln>
                  <a:noFill/>
                </a:ln>
                <a:solidFill>
                  <a:prstClr val="black"/>
                </a:solidFill>
                <a:effectLst/>
                <a:uLnTx/>
                <a:uFillTx/>
                <a:latin typeface="Calibri"/>
                <a:ea typeface="+mn-ea"/>
                <a:cs typeface="+mn-cs"/>
              </a:rPr>
              <a:t>Título</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s-MX" sz="2800" b="0" i="0" u="none" strike="noStrike" kern="1200" cap="none" spc="0" normalizeH="0" baseline="0" noProof="0" dirty="0">
                <a:ln>
                  <a:noFill/>
                </a:ln>
                <a:solidFill>
                  <a:prstClr val="black"/>
                </a:solidFill>
                <a:effectLst/>
                <a:uLnTx/>
                <a:uFillTx/>
                <a:latin typeface="Calibri"/>
                <a:ea typeface="+mn-ea"/>
                <a:cs typeface="+mn-cs"/>
              </a:rPr>
              <a:t>Disposiciones Generales.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s-MX" sz="2800" b="0" i="0" u="none" strike="noStrike" kern="1200" cap="none" spc="0" normalizeH="0" baseline="0" noProof="0" dirty="0">
                <a:ln>
                  <a:noFill/>
                </a:ln>
                <a:solidFill>
                  <a:prstClr val="black"/>
                </a:solidFill>
                <a:effectLst/>
                <a:uLnTx/>
                <a:uFillTx/>
                <a:latin typeface="Calibri"/>
                <a:ea typeface="+mn-ea"/>
                <a:cs typeface="+mn-cs"/>
              </a:rPr>
              <a:t>Código Fiscal de la Federación.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s-MX" sz="2800" b="0" i="0" u="none" strike="noStrike" kern="1200" cap="none" spc="0" normalizeH="0" baseline="0" noProof="0" dirty="0">
                <a:ln>
                  <a:noFill/>
                </a:ln>
                <a:solidFill>
                  <a:prstClr val="black"/>
                </a:solidFill>
                <a:effectLst/>
                <a:uLnTx/>
                <a:uFillTx/>
                <a:latin typeface="Calibri"/>
                <a:ea typeface="+mn-ea"/>
                <a:cs typeface="+mn-cs"/>
              </a:rPr>
              <a:t>Impuesto Sobre la Renta.</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s-MX" sz="2800" b="0" i="0" u="none" strike="noStrike" kern="1200" cap="none" spc="0" normalizeH="0" baseline="0" noProof="0" dirty="0">
                <a:ln>
                  <a:noFill/>
                </a:ln>
                <a:solidFill>
                  <a:prstClr val="black"/>
                </a:solidFill>
                <a:effectLst/>
                <a:uLnTx/>
                <a:uFillTx/>
                <a:latin typeface="Calibri"/>
                <a:ea typeface="+mn-ea"/>
                <a:cs typeface="+mn-cs"/>
              </a:rPr>
              <a:t>Impuesto al Valor Agregado.</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s-MX" sz="2800" b="0" i="0" u="none" strike="noStrike" kern="1200" cap="none" spc="0" normalizeH="0" baseline="0" noProof="0" dirty="0">
                <a:ln>
                  <a:noFill/>
                </a:ln>
                <a:solidFill>
                  <a:prstClr val="black"/>
                </a:solidFill>
                <a:effectLst/>
                <a:uLnTx/>
                <a:uFillTx/>
                <a:latin typeface="Calibri"/>
                <a:ea typeface="+mn-ea"/>
                <a:cs typeface="+mn-cs"/>
              </a:rPr>
              <a:t>Impuesto Especial Sobre Producción y Servicios.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s-MX" sz="2800" b="0" i="0" u="none" strike="noStrike" kern="1200" cap="none" spc="0" normalizeH="0" baseline="0" noProof="0" dirty="0">
                <a:ln>
                  <a:noFill/>
                </a:ln>
                <a:solidFill>
                  <a:prstClr val="black"/>
                </a:solidFill>
                <a:effectLst/>
                <a:uLnTx/>
                <a:uFillTx/>
                <a:latin typeface="Calibri"/>
                <a:ea typeface="+mn-ea"/>
                <a:cs typeface="+mn-cs"/>
              </a:rPr>
              <a:t>Contribuciones de Mejoras.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s-MX" sz="2800" b="0" i="0" u="none" strike="noStrike" kern="1200" cap="none" spc="0" normalizeH="0" baseline="0" noProof="0" dirty="0">
                <a:ln>
                  <a:noFill/>
                </a:ln>
                <a:solidFill>
                  <a:prstClr val="black"/>
                </a:solidFill>
                <a:effectLst/>
                <a:uLnTx/>
                <a:uFillTx/>
                <a:latin typeface="Calibri"/>
                <a:ea typeface="+mn-ea"/>
                <a:cs typeface="+mn-cs"/>
              </a:rPr>
              <a:t>Derechos.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s-MX" sz="2800" b="0" i="0" u="none" strike="noStrike" kern="1200" cap="none" spc="0" normalizeH="0" baseline="0" noProof="0" dirty="0">
                <a:ln>
                  <a:noFill/>
                </a:ln>
                <a:solidFill>
                  <a:prstClr val="black"/>
                </a:solidFill>
                <a:effectLst/>
                <a:uLnTx/>
                <a:uFillTx/>
                <a:latin typeface="Calibri"/>
                <a:ea typeface="+mn-ea"/>
                <a:cs typeface="+mn-cs"/>
              </a:rPr>
              <a:t>Impuesto Sobre Automóviles Nuevos.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s-MX" sz="2800" b="0" i="0" u="none" strike="noStrike" kern="1200" cap="none" spc="0" normalizeH="0" baseline="0" noProof="0" dirty="0">
                <a:ln>
                  <a:noFill/>
                </a:ln>
                <a:solidFill>
                  <a:prstClr val="black"/>
                </a:solidFill>
                <a:effectLst/>
                <a:uLnTx/>
                <a:uFillTx/>
                <a:latin typeface="Calibri"/>
                <a:ea typeface="+mn-ea"/>
                <a:cs typeface="+mn-cs"/>
              </a:rPr>
              <a:t>Ley de Ingresos de la Federación.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s-MX" sz="2800" b="0" i="0" u="none" strike="noStrike" kern="1200" cap="none" spc="0" normalizeH="0" baseline="0" noProof="0" dirty="0">
                <a:ln>
                  <a:noFill/>
                </a:ln>
                <a:solidFill>
                  <a:prstClr val="black"/>
                </a:solidFill>
                <a:effectLst/>
                <a:uLnTx/>
                <a:uFillTx/>
                <a:latin typeface="Calibri"/>
                <a:ea typeface="+mn-ea"/>
                <a:cs typeface="+mn-cs"/>
              </a:rPr>
              <a:t>Ley de Ingresos sobre Hidrocarburos.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s-MX" sz="2800" b="0" i="0" u="none" strike="noStrike" kern="1200" cap="none" spc="0" normalizeH="0" baseline="0" noProof="0" dirty="0">
                <a:ln>
                  <a:noFill/>
                </a:ln>
                <a:solidFill>
                  <a:prstClr val="black"/>
                </a:solidFill>
                <a:effectLst/>
                <a:uLnTx/>
                <a:uFillTx/>
                <a:latin typeface="Calibri"/>
                <a:ea typeface="+mn-ea"/>
                <a:cs typeface="+mn-cs"/>
              </a:rPr>
              <a:t>Decretos, Circulares y Otras Disposiciones.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s-MX" sz="2800" b="0" i="0" u="none" strike="noStrike" kern="1200" cap="none" spc="0" normalizeH="0" baseline="0" noProof="0" dirty="0">
                <a:ln>
                  <a:noFill/>
                </a:ln>
                <a:solidFill>
                  <a:prstClr val="black"/>
                </a:solidFill>
                <a:effectLst/>
                <a:uLnTx/>
                <a:uFillTx/>
                <a:latin typeface="Calibri"/>
                <a:ea typeface="+mn-ea"/>
                <a:cs typeface="+mn-cs"/>
              </a:rPr>
              <a:t> Artículos Transitorios.</a:t>
            </a:r>
          </a:p>
        </p:txBody>
      </p:sp>
      <p:pic>
        <p:nvPicPr>
          <p:cNvPr id="7" name="Imagen 6">
            <a:extLst>
              <a:ext uri="{FF2B5EF4-FFF2-40B4-BE49-F238E27FC236}">
                <a16:creationId xmlns:a16="http://schemas.microsoft.com/office/drawing/2014/main" id="{11AFDA35-8425-6117-9510-B6A2163429CB}"/>
              </a:ext>
            </a:extLst>
          </p:cNvPr>
          <p:cNvPicPr>
            <a:picLocks noChangeAspect="1"/>
          </p:cNvPicPr>
          <p:nvPr/>
        </p:nvPicPr>
        <p:blipFill>
          <a:blip r:embed="rId2"/>
          <a:stretch>
            <a:fillRect/>
          </a:stretch>
        </p:blipFill>
        <p:spPr>
          <a:xfrm>
            <a:off x="8211515" y="718531"/>
            <a:ext cx="3422320" cy="1711160"/>
          </a:xfrm>
          <a:prstGeom prst="rect">
            <a:avLst/>
          </a:prstGeom>
        </p:spPr>
      </p:pic>
    </p:spTree>
    <p:extLst>
      <p:ext uri="{BB962C8B-B14F-4D97-AF65-F5344CB8AC3E}">
        <p14:creationId xmlns:p14="http://schemas.microsoft.com/office/powerpoint/2010/main" val="2282631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4BDC3-BDB5-1EBF-2774-79B1D93F05EF}"/>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5659F649-3FAD-02CB-F0C9-ED361E207B76}"/>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773BFB17-AABD-AFFC-8755-6100E892B338}"/>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REGLAS DE CARÁCTER GENERAL</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9" name="CuadroTexto 8">
            <a:extLst>
              <a:ext uri="{FF2B5EF4-FFF2-40B4-BE49-F238E27FC236}">
                <a16:creationId xmlns:a16="http://schemas.microsoft.com/office/drawing/2014/main" id="{2017E513-21E7-3DA5-8390-2DA5D5A6DC69}"/>
              </a:ext>
            </a:extLst>
          </p:cNvPr>
          <p:cNvSpPr txBox="1"/>
          <p:nvPr/>
        </p:nvSpPr>
        <p:spPr>
          <a:xfrm>
            <a:off x="182880" y="541318"/>
            <a:ext cx="11469189" cy="38164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0" normalizeH="0" baseline="0" noProof="0" dirty="0">
                <a:ln>
                  <a:noFill/>
                </a:ln>
                <a:solidFill>
                  <a:prstClr val="black"/>
                </a:solidFill>
                <a:effectLst/>
                <a:uLnTx/>
                <a:uFillTx/>
                <a:latin typeface="Calibri"/>
                <a:ea typeface="+mn-ea"/>
                <a:cs typeface="+mn-cs"/>
              </a:rPr>
              <a:t>Publicar anualmente las resoluciones dictadas por las Autoridades </a:t>
            </a:r>
            <a:r>
              <a:rPr lang="es-MX" sz="2800" dirty="0">
                <a:solidFill>
                  <a:prstClr val="black"/>
                </a:solidFill>
                <a:latin typeface="Calibri"/>
              </a:rPr>
              <a:t>F</a:t>
            </a:r>
            <a:r>
              <a:rPr kumimoji="0" lang="es-MX" sz="2800" b="0" i="0" u="none" strike="noStrike" kern="1200" cap="none" spc="0" normalizeH="0" baseline="0" noProof="0" dirty="0">
                <a:ln>
                  <a:noFill/>
                </a:ln>
                <a:solidFill>
                  <a:prstClr val="black"/>
                </a:solidFill>
                <a:effectLst/>
                <a:uLnTx/>
                <a:uFillTx/>
                <a:latin typeface="Calibri"/>
                <a:ea typeface="+mn-ea"/>
                <a:cs typeface="+mn-cs"/>
              </a:rPr>
              <a:t>iscales que </a:t>
            </a:r>
            <a:r>
              <a:rPr kumimoji="0" lang="es-MX" sz="2800" b="1" i="0" u="sng" strike="noStrike" kern="1200" cap="none" spc="0" normalizeH="0" baseline="0" noProof="0" dirty="0">
                <a:ln>
                  <a:noFill/>
                </a:ln>
                <a:solidFill>
                  <a:srgbClr val="FF0000"/>
                </a:solidFill>
                <a:effectLst/>
                <a:uLnTx/>
                <a:uFillTx/>
                <a:latin typeface="Calibri"/>
                <a:ea typeface="+mn-ea"/>
                <a:cs typeface="+mn-cs"/>
              </a:rPr>
              <a:t>establezcan Disposiciones de Carácter </a:t>
            </a:r>
            <a:r>
              <a:rPr lang="es-MX" sz="2800" b="1" u="sng" dirty="0">
                <a:solidFill>
                  <a:srgbClr val="FF0000"/>
                </a:solidFill>
                <a:latin typeface="Calibri"/>
              </a:rPr>
              <a:t>G</a:t>
            </a:r>
            <a:r>
              <a:rPr kumimoji="0" lang="es-MX" sz="2800" b="1" i="0" u="sng" strike="noStrike" kern="1200" cap="none" spc="0" normalizeH="0" baseline="0" noProof="0" dirty="0" err="1">
                <a:ln>
                  <a:noFill/>
                </a:ln>
                <a:solidFill>
                  <a:srgbClr val="FF0000"/>
                </a:solidFill>
                <a:effectLst/>
                <a:uLnTx/>
                <a:uFillTx/>
                <a:latin typeface="Calibri"/>
                <a:ea typeface="+mn-ea"/>
                <a:cs typeface="+mn-cs"/>
              </a:rPr>
              <a:t>eneral</a:t>
            </a:r>
            <a:r>
              <a:rPr kumimoji="0" lang="es-MX" sz="2800" b="1" i="0" u="sng" strike="noStrike" kern="1200" cap="none" spc="0" normalizeH="0" baseline="0" noProof="0" dirty="0">
                <a:ln>
                  <a:noFill/>
                </a:ln>
                <a:solidFill>
                  <a:srgbClr val="FF0000"/>
                </a:solidFill>
                <a:effectLst/>
                <a:uLnTx/>
                <a:uFillTx/>
                <a:latin typeface="Calibri"/>
                <a:ea typeface="+mn-ea"/>
                <a:cs typeface="+mn-cs"/>
              </a:rPr>
              <a:t> </a:t>
            </a:r>
            <a:r>
              <a:rPr kumimoji="0" lang="es-MX" sz="2800" b="0" i="0" u="none" strike="noStrike" kern="1200" cap="none" spc="0" normalizeH="0" baseline="0" noProof="0" dirty="0">
                <a:ln>
                  <a:noFill/>
                </a:ln>
                <a:solidFill>
                  <a:prstClr val="black"/>
                </a:solidFill>
                <a:effectLst/>
                <a:uLnTx/>
                <a:uFillTx/>
                <a:latin typeface="Calibri"/>
                <a:ea typeface="+mn-ea"/>
                <a:cs typeface="+mn-cs"/>
              </a:rPr>
              <a:t>agrupándolas de manera que faciliten su conocimiento por parte de los contribuyentes; se podrán publicar aisladamente aquellas disposiciones cuyos efectos se limitan a periodos inferiores a un año. </a:t>
            </a:r>
            <a:r>
              <a:rPr kumimoji="0" lang="es-MX" sz="2800" b="1" i="1" u="sng" strike="noStrike" kern="1200" cap="none" spc="0" normalizeH="0" baseline="0" noProof="0" dirty="0">
                <a:ln>
                  <a:noFill/>
                </a:ln>
                <a:solidFill>
                  <a:prstClr val="black"/>
                </a:solidFill>
                <a:effectLst/>
                <a:uLnTx/>
                <a:uFillTx/>
                <a:latin typeface="Calibri"/>
                <a:ea typeface="+mn-ea"/>
                <a:cs typeface="+mn-cs"/>
              </a:rPr>
              <a:t>Las resoluciones que se emitan conforme a este inciso y que se refieran a Sujeto, Objeto, Base, Tasa o Tarifa, </a:t>
            </a:r>
            <a:r>
              <a:rPr lang="es-MX" sz="2800" b="1" i="1" u="sng" dirty="0">
                <a:solidFill>
                  <a:srgbClr val="FF0000"/>
                </a:solidFill>
                <a:latin typeface="Calibri"/>
              </a:rPr>
              <a:t>NO</a:t>
            </a:r>
            <a:r>
              <a:rPr kumimoji="0" lang="es-MX" sz="2800" b="1" i="1" u="sng" strike="noStrike" kern="1200" cap="none" spc="0" normalizeH="0" baseline="0" noProof="0" dirty="0">
                <a:ln>
                  <a:noFill/>
                </a:ln>
                <a:solidFill>
                  <a:prstClr val="black"/>
                </a:solidFill>
                <a:effectLst/>
                <a:uLnTx/>
                <a:uFillTx/>
                <a:latin typeface="Calibri"/>
                <a:ea typeface="+mn-ea"/>
                <a:cs typeface="+mn-cs"/>
              </a:rPr>
              <a:t> generarán obligaciones o cargas adicionales a las establecidas en las propias Leyes </a:t>
            </a:r>
            <a:r>
              <a:rPr lang="es-MX" sz="2800" b="1" i="1" u="sng" dirty="0">
                <a:solidFill>
                  <a:prstClr val="black"/>
                </a:solidFill>
                <a:latin typeface="Calibri"/>
              </a:rPr>
              <a:t>F</a:t>
            </a:r>
            <a:r>
              <a:rPr kumimoji="0" lang="es-MX" sz="2800" b="1" i="1" u="sng" strike="noStrike" kern="1200" cap="none" spc="0" normalizeH="0" baseline="0" noProof="0" dirty="0">
                <a:ln>
                  <a:noFill/>
                </a:ln>
                <a:solidFill>
                  <a:prstClr val="black"/>
                </a:solidFill>
                <a:effectLst/>
                <a:uLnTx/>
                <a:uFillTx/>
                <a:latin typeface="Calibri"/>
                <a:ea typeface="+mn-ea"/>
                <a:cs typeface="+mn-cs"/>
              </a:rPr>
              <a:t>iscales.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CuadroTexto 3">
            <a:extLst>
              <a:ext uri="{FF2B5EF4-FFF2-40B4-BE49-F238E27FC236}">
                <a16:creationId xmlns:a16="http://schemas.microsoft.com/office/drawing/2014/main" id="{3AB4C265-8690-5F05-37A1-7D0AB03F4C1A}"/>
              </a:ext>
            </a:extLst>
          </p:cNvPr>
          <p:cNvSpPr txBox="1"/>
          <p:nvPr/>
        </p:nvSpPr>
        <p:spPr>
          <a:xfrm>
            <a:off x="26119" y="6470472"/>
            <a:ext cx="2560320" cy="307777"/>
          </a:xfrm>
          <a:prstGeom prst="rect">
            <a:avLst/>
          </a:prstGeom>
          <a:noFill/>
        </p:spPr>
        <p:txBody>
          <a:bodyPr wrap="square" rtlCol="0">
            <a:spAutoFit/>
          </a:bodyPr>
          <a:lstStyle/>
          <a:p>
            <a:r>
              <a:rPr lang="es-MX" sz="1400" dirty="0"/>
              <a:t>Art. 33-I, g) CFF</a:t>
            </a:r>
          </a:p>
        </p:txBody>
      </p:sp>
      <p:pic>
        <p:nvPicPr>
          <p:cNvPr id="5" name="Imagen 4">
            <a:extLst>
              <a:ext uri="{FF2B5EF4-FFF2-40B4-BE49-F238E27FC236}">
                <a16:creationId xmlns:a16="http://schemas.microsoft.com/office/drawing/2014/main" id="{00FA51F3-7D50-2D62-9BCD-2EE94D0D8254}"/>
              </a:ext>
            </a:extLst>
          </p:cNvPr>
          <p:cNvPicPr>
            <a:picLocks noChangeAspect="1"/>
          </p:cNvPicPr>
          <p:nvPr/>
        </p:nvPicPr>
        <p:blipFill>
          <a:blip r:embed="rId2"/>
          <a:stretch>
            <a:fillRect/>
          </a:stretch>
        </p:blipFill>
        <p:spPr>
          <a:xfrm>
            <a:off x="8338729" y="3924083"/>
            <a:ext cx="3313340" cy="2366671"/>
          </a:xfrm>
          <a:prstGeom prst="rect">
            <a:avLst/>
          </a:prstGeom>
        </p:spPr>
      </p:pic>
      <p:pic>
        <p:nvPicPr>
          <p:cNvPr id="6" name="Imagen 5">
            <a:extLst>
              <a:ext uri="{FF2B5EF4-FFF2-40B4-BE49-F238E27FC236}">
                <a16:creationId xmlns:a16="http://schemas.microsoft.com/office/drawing/2014/main" id="{D2B43321-C407-6437-807D-6C35CFFEC1B9}"/>
              </a:ext>
            </a:extLst>
          </p:cNvPr>
          <p:cNvPicPr>
            <a:picLocks noChangeAspect="1"/>
          </p:cNvPicPr>
          <p:nvPr/>
        </p:nvPicPr>
        <p:blipFill>
          <a:blip r:embed="rId3"/>
          <a:stretch>
            <a:fillRect/>
          </a:stretch>
        </p:blipFill>
        <p:spPr>
          <a:xfrm>
            <a:off x="2499360" y="3924083"/>
            <a:ext cx="3732439" cy="2239463"/>
          </a:xfrm>
          <a:prstGeom prst="rect">
            <a:avLst/>
          </a:prstGeom>
        </p:spPr>
      </p:pic>
    </p:spTree>
    <p:extLst>
      <p:ext uri="{BB962C8B-B14F-4D97-AF65-F5344CB8AC3E}">
        <p14:creationId xmlns:p14="http://schemas.microsoft.com/office/powerpoint/2010/main" val="71568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D995A-FC78-FE0F-5975-F2FA4D65524C}"/>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2CC66C74-877D-38A2-D79E-07E682246F51}"/>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A9090BC9-31E0-BE48-32D4-8E5A0531A227}"/>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Cédula de Identificación </a:t>
            </a:r>
            <a:r>
              <a:rPr lang="es-MX" sz="2813" dirty="0">
                <a:solidFill>
                  <a:prstClr val="black"/>
                </a:solidFill>
                <a:latin typeface="Arial Rounded MT Bold" pitchFamily="34" charset="0"/>
              </a:rPr>
              <a:t>F</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iscal y Constancia de Situación </a:t>
            </a:r>
            <a:r>
              <a:rPr lang="es-MX" sz="2813" dirty="0">
                <a:solidFill>
                  <a:prstClr val="black"/>
                </a:solidFill>
                <a:latin typeface="Arial Rounded MT Bold" pitchFamily="34" charset="0"/>
              </a:rPr>
              <a:t>F</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iscal</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C26D1B54-D36A-8090-8E1C-41BA75E70F6C}"/>
              </a:ext>
            </a:extLst>
          </p:cNvPr>
          <p:cNvSpPr txBox="1"/>
          <p:nvPr/>
        </p:nvSpPr>
        <p:spPr>
          <a:xfrm>
            <a:off x="26119" y="6470472"/>
            <a:ext cx="256032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prstClr val="black"/>
                </a:solidFill>
                <a:latin typeface="Calibri"/>
              </a:rPr>
              <a:t>Regla 2.4.9 RMF</a:t>
            </a:r>
            <a:endParaRPr kumimoji="0" lang="es-MX"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CuadroTexto 6">
            <a:extLst>
              <a:ext uri="{FF2B5EF4-FFF2-40B4-BE49-F238E27FC236}">
                <a16:creationId xmlns:a16="http://schemas.microsoft.com/office/drawing/2014/main" id="{79F56F1E-3411-1656-03B8-25F935DAED89}"/>
              </a:ext>
            </a:extLst>
          </p:cNvPr>
          <p:cNvSpPr txBox="1"/>
          <p:nvPr/>
        </p:nvSpPr>
        <p:spPr>
          <a:xfrm>
            <a:off x="539932" y="711310"/>
            <a:ext cx="11068594" cy="1815882"/>
          </a:xfrm>
          <a:prstGeom prst="rect">
            <a:avLst/>
          </a:prstGeom>
          <a:noFill/>
        </p:spPr>
        <p:txBody>
          <a:bodyPr wrap="square">
            <a:spAutoFit/>
          </a:bodyPr>
          <a:lstStyle/>
          <a:p>
            <a:pPr algn="just"/>
            <a:r>
              <a:rPr lang="es-MX" sz="2800" b="1" i="1" u="sng" dirty="0">
                <a:solidFill>
                  <a:srgbClr val="FF0000"/>
                </a:solidFill>
              </a:rPr>
              <a:t>Para la generación de la Constancia de Situación Fiscal con Cédula de Identificación Fiscal, </a:t>
            </a:r>
            <a:r>
              <a:rPr lang="es-MX" sz="2800" i="1" u="sng" strike="sngStrike" dirty="0"/>
              <a:t>(La Cédula de Identificación Fiscal o Constancia de Situación Fiscal)</a:t>
            </a:r>
            <a:r>
              <a:rPr lang="es-MX" sz="2800" b="1" i="1" u="sng" dirty="0">
                <a:solidFill>
                  <a:srgbClr val="FF0000"/>
                </a:solidFill>
              </a:rPr>
              <a:t> </a:t>
            </a:r>
            <a:r>
              <a:rPr lang="es-MX" sz="2800" dirty="0"/>
              <a:t>deberá seguir los procedimientos de la ficha de trámite </a:t>
            </a:r>
            <a:r>
              <a:rPr lang="es-MX" sz="2800" b="1" dirty="0"/>
              <a:t>22/CFF </a:t>
            </a:r>
            <a:r>
              <a:rPr lang="es-MX" sz="2800" b="1" i="1" u="sng" dirty="0"/>
              <a:t>“Constancia de Situación Fiscal con CIF”, </a:t>
            </a:r>
            <a:r>
              <a:rPr lang="es-MX" sz="2800" dirty="0"/>
              <a:t>contenida en el Anexo 2.</a:t>
            </a:r>
          </a:p>
        </p:txBody>
      </p:sp>
      <p:pic>
        <p:nvPicPr>
          <p:cNvPr id="8" name="Imagen 7">
            <a:extLst>
              <a:ext uri="{FF2B5EF4-FFF2-40B4-BE49-F238E27FC236}">
                <a16:creationId xmlns:a16="http://schemas.microsoft.com/office/drawing/2014/main" id="{2CF175F0-D505-407D-298F-39C4F51F00E1}"/>
              </a:ext>
            </a:extLst>
          </p:cNvPr>
          <p:cNvPicPr>
            <a:picLocks noChangeAspect="1"/>
          </p:cNvPicPr>
          <p:nvPr/>
        </p:nvPicPr>
        <p:blipFill>
          <a:blip r:embed="rId2"/>
          <a:stretch>
            <a:fillRect/>
          </a:stretch>
        </p:blipFill>
        <p:spPr>
          <a:xfrm>
            <a:off x="7894183" y="4330809"/>
            <a:ext cx="2847975" cy="1600200"/>
          </a:xfrm>
          <a:prstGeom prst="rect">
            <a:avLst/>
          </a:prstGeom>
        </p:spPr>
      </p:pic>
    </p:spTree>
    <p:extLst>
      <p:ext uri="{BB962C8B-B14F-4D97-AF65-F5344CB8AC3E}">
        <p14:creationId xmlns:p14="http://schemas.microsoft.com/office/powerpoint/2010/main" val="1133169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6DA9D-3E56-9E22-BDA2-11DA4F01D9F0}"/>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31639CB9-C774-4517-9184-DCBEF702BFFD}"/>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D2AF9C16-8F76-CFD1-7135-2DC67C733571}"/>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Constancia de Situación Fiscal con CIF</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FF58FF04-F36C-BD4E-62EA-ADB3E6FA3ECF}"/>
              </a:ext>
            </a:extLst>
          </p:cNvPr>
          <p:cNvSpPr txBox="1"/>
          <p:nvPr/>
        </p:nvSpPr>
        <p:spPr>
          <a:xfrm>
            <a:off x="26119" y="6470472"/>
            <a:ext cx="256032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prstClr val="black"/>
                </a:solidFill>
                <a:latin typeface="Calibri"/>
              </a:rPr>
              <a:t>Ficha de trámite 22/CFF</a:t>
            </a:r>
            <a:endParaRPr kumimoji="0" lang="es-MX" sz="1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1" name="Imagen 10">
            <a:extLst>
              <a:ext uri="{FF2B5EF4-FFF2-40B4-BE49-F238E27FC236}">
                <a16:creationId xmlns:a16="http://schemas.microsoft.com/office/drawing/2014/main" id="{7F9A7264-5721-7EA1-6EF1-A1D9955BBCC7}"/>
              </a:ext>
            </a:extLst>
          </p:cNvPr>
          <p:cNvPicPr>
            <a:picLocks noChangeAspect="1"/>
          </p:cNvPicPr>
          <p:nvPr/>
        </p:nvPicPr>
        <p:blipFill>
          <a:blip r:embed="rId2"/>
          <a:stretch>
            <a:fillRect/>
          </a:stretch>
        </p:blipFill>
        <p:spPr>
          <a:xfrm>
            <a:off x="1349829" y="783771"/>
            <a:ext cx="9509760" cy="5761289"/>
          </a:xfrm>
          <a:prstGeom prst="rect">
            <a:avLst/>
          </a:prstGeom>
        </p:spPr>
      </p:pic>
    </p:spTree>
    <p:extLst>
      <p:ext uri="{BB962C8B-B14F-4D97-AF65-F5344CB8AC3E}">
        <p14:creationId xmlns:p14="http://schemas.microsoft.com/office/powerpoint/2010/main" val="4091824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A8B50-3608-D117-6197-37FE09279258}"/>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D7FDB01C-914D-8EC2-2B98-7D2AA7F112FB}"/>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DE074F95-B65F-BC10-B27C-CA7A36763D6E}"/>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ANEXOS DE LA RESOLCIÓN MISCELÁNEA 2026</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A80639FE-9D94-C855-AF9E-5099C7708A12}"/>
              </a:ext>
            </a:extLst>
          </p:cNvPr>
          <p:cNvSpPr txBox="1"/>
          <p:nvPr/>
        </p:nvSpPr>
        <p:spPr>
          <a:xfrm>
            <a:off x="-8" y="6514017"/>
            <a:ext cx="256032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prstClr val="black"/>
                </a:solidFill>
                <a:latin typeface="Calibri"/>
              </a:rPr>
              <a:t>Regla 1.4 RMF</a:t>
            </a:r>
            <a:endParaRPr kumimoji="0" lang="es-MX"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CuadroTexto 6">
            <a:extLst>
              <a:ext uri="{FF2B5EF4-FFF2-40B4-BE49-F238E27FC236}">
                <a16:creationId xmlns:a16="http://schemas.microsoft.com/office/drawing/2014/main" id="{38F0D04F-6B05-B821-6F72-819915B480FD}"/>
              </a:ext>
            </a:extLst>
          </p:cNvPr>
          <p:cNvSpPr txBox="1"/>
          <p:nvPr/>
        </p:nvSpPr>
        <p:spPr>
          <a:xfrm>
            <a:off x="79535" y="521904"/>
            <a:ext cx="12015512" cy="6124754"/>
          </a:xfrm>
          <a:prstGeom prst="rect">
            <a:avLst/>
          </a:prstGeom>
          <a:noFill/>
        </p:spPr>
        <p:txBody>
          <a:bodyPr wrap="square">
            <a:spAutoFit/>
          </a:bodyPr>
          <a:lstStyle/>
          <a:p>
            <a:pPr algn="just"/>
            <a:r>
              <a:rPr lang="es-MX" sz="2800" dirty="0"/>
              <a:t>I. Anexo 1, que contiene las </a:t>
            </a:r>
            <a:r>
              <a:rPr lang="es-MX" sz="2800" b="1" u="sng" dirty="0"/>
              <a:t>Formas Oficiales Fiscales.</a:t>
            </a:r>
          </a:p>
          <a:p>
            <a:pPr algn="just"/>
            <a:r>
              <a:rPr lang="es-MX" sz="2800" dirty="0"/>
              <a:t>II. Anexo 2,(antes anexo 1-A) que contiene los </a:t>
            </a:r>
            <a:r>
              <a:rPr lang="es-MX" sz="2800" b="1" u="sng" dirty="0">
                <a:solidFill>
                  <a:srgbClr val="FF0000"/>
                </a:solidFill>
              </a:rPr>
              <a:t>Trámites Fiscales. (DOF 29/12/25)</a:t>
            </a:r>
          </a:p>
          <a:p>
            <a:pPr algn="just"/>
            <a:r>
              <a:rPr lang="es-MX" sz="2800" dirty="0"/>
              <a:t>III. Anexo 3, que contiene </a:t>
            </a:r>
            <a:r>
              <a:rPr lang="es-MX" sz="2800" b="1" i="1" u="sng" dirty="0"/>
              <a:t>la compilación de Criterios Sobre Prácticas Fiscales Indebidas. (antes Criterios No Vinculativos)</a:t>
            </a:r>
          </a:p>
          <a:p>
            <a:pPr algn="just"/>
            <a:r>
              <a:rPr lang="es-MX" sz="2800" dirty="0"/>
              <a:t>IV. Anexo 4, que señala las cantidades actualizadas establecidas en la LFD para 2026.</a:t>
            </a:r>
          </a:p>
          <a:p>
            <a:pPr algn="just"/>
            <a:r>
              <a:rPr lang="es-MX" sz="2800" dirty="0"/>
              <a:t>V. Anexo 5, que señala las </a:t>
            </a:r>
            <a:r>
              <a:rPr lang="es-MX" sz="2800" b="1" u="sng" dirty="0">
                <a:solidFill>
                  <a:srgbClr val="FF0000"/>
                </a:solidFill>
              </a:rPr>
              <a:t>cantidades actualizadas del Código Fiscal de la Federación.</a:t>
            </a:r>
          </a:p>
          <a:p>
            <a:pPr algn="just"/>
            <a:r>
              <a:rPr lang="es-MX" sz="2800" dirty="0"/>
              <a:t>VI. Anexo 6, que contiene el </a:t>
            </a:r>
            <a:r>
              <a:rPr lang="es-MX" sz="2800" b="1" u="sng" dirty="0"/>
              <a:t>“Catálogo de Actividades Económicas</a:t>
            </a:r>
            <a:r>
              <a:rPr lang="es-MX" sz="2800" dirty="0"/>
              <a:t>”.</a:t>
            </a:r>
          </a:p>
          <a:p>
            <a:pPr algn="just"/>
            <a:r>
              <a:rPr lang="es-MX" sz="2800" dirty="0"/>
              <a:t>VII. Anexo 7, que contiene la </a:t>
            </a:r>
            <a:r>
              <a:rPr lang="es-MX" sz="2800" b="1" u="sng" dirty="0">
                <a:solidFill>
                  <a:srgbClr val="FF0000"/>
                </a:solidFill>
              </a:rPr>
              <a:t>Compilación de Criterios Normativos Fiscales</a:t>
            </a:r>
            <a:r>
              <a:rPr lang="es-MX" sz="2800" dirty="0"/>
              <a:t>.</a:t>
            </a:r>
          </a:p>
          <a:p>
            <a:pPr algn="just"/>
            <a:r>
              <a:rPr lang="es-MX" sz="2800" dirty="0"/>
              <a:t>VIII. Anexo 8, que señala las </a:t>
            </a:r>
            <a:r>
              <a:rPr lang="es-MX" sz="2800" b="1" u="sng" dirty="0"/>
              <a:t>Tarifas aplicables a Pagos Provisionales, Retenciones y Cálculo del ISR.</a:t>
            </a:r>
          </a:p>
          <a:p>
            <a:pPr algn="just"/>
            <a:r>
              <a:rPr lang="es-MX" sz="2800" dirty="0"/>
              <a:t>[…]</a:t>
            </a:r>
          </a:p>
          <a:p>
            <a:pPr algn="just"/>
            <a:r>
              <a:rPr lang="es-MX" sz="2800" dirty="0"/>
              <a:t>30 Anexos</a:t>
            </a:r>
          </a:p>
        </p:txBody>
      </p:sp>
      <p:sp>
        <p:nvSpPr>
          <p:cNvPr id="8" name="Flecha: hacia la izquierda 7">
            <a:extLst>
              <a:ext uri="{FF2B5EF4-FFF2-40B4-BE49-F238E27FC236}">
                <a16:creationId xmlns:a16="http://schemas.microsoft.com/office/drawing/2014/main" id="{C6314A02-75D5-A3EF-0825-A4E7B1434DAC}"/>
              </a:ext>
            </a:extLst>
          </p:cNvPr>
          <p:cNvSpPr/>
          <p:nvPr/>
        </p:nvSpPr>
        <p:spPr>
          <a:xfrm>
            <a:off x="1837509" y="6209211"/>
            <a:ext cx="513805" cy="32513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Flecha: hacia arriba 4">
            <a:extLst>
              <a:ext uri="{FF2B5EF4-FFF2-40B4-BE49-F238E27FC236}">
                <a16:creationId xmlns:a16="http://schemas.microsoft.com/office/drawing/2014/main" id="{B10F669F-F815-B884-8625-FDF6278E8E61}"/>
              </a:ext>
            </a:extLst>
          </p:cNvPr>
          <p:cNvSpPr/>
          <p:nvPr/>
        </p:nvSpPr>
        <p:spPr>
          <a:xfrm>
            <a:off x="7863840" y="1907177"/>
            <a:ext cx="452846" cy="278674"/>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881382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7CE0A-F678-1042-226A-D5EDC0A81DB3}"/>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8337C5C8-E562-669C-30FD-49765BA74DC5}"/>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6A350CE8-770F-BE7E-1C5E-F4FF102C309B}"/>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REGLAS QUE YA NO SE PUBLICARON EN 2026</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5" name="CuadroTexto 4">
            <a:extLst>
              <a:ext uri="{FF2B5EF4-FFF2-40B4-BE49-F238E27FC236}">
                <a16:creationId xmlns:a16="http://schemas.microsoft.com/office/drawing/2014/main" id="{E26ECE6D-49F2-1855-820B-2B5C3DC346C5}"/>
              </a:ext>
            </a:extLst>
          </p:cNvPr>
          <p:cNvSpPr txBox="1"/>
          <p:nvPr/>
        </p:nvSpPr>
        <p:spPr>
          <a:xfrm>
            <a:off x="60960" y="618303"/>
            <a:ext cx="11486606" cy="830997"/>
          </a:xfrm>
          <a:prstGeom prst="rect">
            <a:avLst/>
          </a:prstGeom>
          <a:noFill/>
        </p:spPr>
        <p:txBody>
          <a:bodyPr wrap="square" rtlCol="0">
            <a:spAutoFit/>
          </a:bodyPr>
          <a:lstStyle/>
          <a:p>
            <a:r>
              <a:rPr lang="es-MX" sz="2400" dirty="0"/>
              <a:t>Regla.- </a:t>
            </a:r>
            <a:r>
              <a:rPr lang="es-MX" sz="2400" b="1" dirty="0"/>
              <a:t>2.7.1.46</a:t>
            </a:r>
            <a:r>
              <a:rPr lang="es-MX" sz="2400" dirty="0"/>
              <a:t> Fecha límite para la cancelación del  CFDI.</a:t>
            </a:r>
          </a:p>
          <a:p>
            <a:endParaRPr lang="es-MX" sz="2400" dirty="0"/>
          </a:p>
        </p:txBody>
      </p:sp>
      <p:sp>
        <p:nvSpPr>
          <p:cNvPr id="6" name="CuadroTexto 5">
            <a:extLst>
              <a:ext uri="{FF2B5EF4-FFF2-40B4-BE49-F238E27FC236}">
                <a16:creationId xmlns:a16="http://schemas.microsoft.com/office/drawing/2014/main" id="{3688DDF0-9959-A72E-6997-A719A2900310}"/>
              </a:ext>
            </a:extLst>
          </p:cNvPr>
          <p:cNvSpPr txBox="1"/>
          <p:nvPr/>
        </p:nvSpPr>
        <p:spPr>
          <a:xfrm>
            <a:off x="134983" y="1570285"/>
            <a:ext cx="11338560" cy="1938992"/>
          </a:xfrm>
          <a:prstGeom prst="rect">
            <a:avLst/>
          </a:prstGeom>
          <a:solidFill>
            <a:schemeClr val="accent6">
              <a:lumMod val="40000"/>
              <a:lumOff val="60000"/>
            </a:schemeClr>
          </a:solidFill>
          <a:ln w="38100">
            <a:solidFill>
              <a:srgbClr val="FF0000"/>
            </a:solidFill>
          </a:ln>
        </p:spPr>
        <p:txBody>
          <a:bodyPr wrap="square">
            <a:spAutoFit/>
          </a:bodyPr>
          <a:lstStyle/>
          <a:p>
            <a:pPr algn="just"/>
            <a:r>
              <a:rPr lang="es-MX" sz="2400" dirty="0"/>
              <a:t>Los Comprobantes Fiscales Digitales por </a:t>
            </a:r>
            <a:r>
              <a:rPr lang="es-MX" sz="2400" b="1" u="sng" dirty="0"/>
              <a:t>Internet se podrán cancelar a más tardar en el mes en el cual se “deba” presentar la Declaración Anual del Impuesto Sobre la Renta </a:t>
            </a:r>
            <a:r>
              <a:rPr lang="es-MX" sz="2400" dirty="0"/>
              <a:t>que corresponda al Ejercicio Fiscal en el cual se expidió el referido comprobante y siempre que la persona a favor de quien se expidan acepte su cancelación. Art. 29-A CFF cuarto párrafo.</a:t>
            </a:r>
          </a:p>
        </p:txBody>
      </p:sp>
      <p:sp>
        <p:nvSpPr>
          <p:cNvPr id="4" name="Flecha: hacia abajo 3">
            <a:extLst>
              <a:ext uri="{FF2B5EF4-FFF2-40B4-BE49-F238E27FC236}">
                <a16:creationId xmlns:a16="http://schemas.microsoft.com/office/drawing/2014/main" id="{170DC051-3C06-BB4E-2529-30976DE224E1}"/>
              </a:ext>
            </a:extLst>
          </p:cNvPr>
          <p:cNvSpPr/>
          <p:nvPr/>
        </p:nvSpPr>
        <p:spPr>
          <a:xfrm>
            <a:off x="4397829" y="1097280"/>
            <a:ext cx="748937" cy="35202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CuadroTexto 7">
            <a:extLst>
              <a:ext uri="{FF2B5EF4-FFF2-40B4-BE49-F238E27FC236}">
                <a16:creationId xmlns:a16="http://schemas.microsoft.com/office/drawing/2014/main" id="{FCC745F8-E192-8FCE-3906-197ACECEEC34}"/>
              </a:ext>
            </a:extLst>
          </p:cNvPr>
          <p:cNvSpPr txBox="1"/>
          <p:nvPr/>
        </p:nvSpPr>
        <p:spPr>
          <a:xfrm>
            <a:off x="263432" y="3722356"/>
            <a:ext cx="9167949" cy="461665"/>
          </a:xfrm>
          <a:prstGeom prst="rect">
            <a:avLst/>
          </a:prstGeom>
          <a:noFill/>
        </p:spPr>
        <p:txBody>
          <a:bodyPr wrap="square">
            <a:spAutoFit/>
          </a:bodyPr>
          <a:lstStyle/>
          <a:p>
            <a:r>
              <a:rPr lang="es-MX" sz="2400" dirty="0"/>
              <a:t>Regla.- </a:t>
            </a:r>
            <a:r>
              <a:rPr lang="es-MX" sz="2400" b="1" dirty="0"/>
              <a:t>2.12.11 </a:t>
            </a:r>
            <a:r>
              <a:rPr lang="es-MX" sz="2400" dirty="0"/>
              <a:t>Títulos Valor como Garantía del Interés Fiscal.</a:t>
            </a:r>
          </a:p>
        </p:txBody>
      </p:sp>
    </p:spTree>
    <p:extLst>
      <p:ext uri="{BB962C8B-B14F-4D97-AF65-F5344CB8AC3E}">
        <p14:creationId xmlns:p14="http://schemas.microsoft.com/office/powerpoint/2010/main" val="3595956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2D6D2-4418-FAE7-5B4E-1F2F0E6BDD2B}"/>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10A7F35C-024A-CC0C-BB30-E062B71A02AC}"/>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A79362EF-E93F-B8B9-E4E7-08C3F7819FF8}"/>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REGLAS NUEVAS PARA EL EJERCICIO 2026</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5" name="CuadroTexto 4">
            <a:extLst>
              <a:ext uri="{FF2B5EF4-FFF2-40B4-BE49-F238E27FC236}">
                <a16:creationId xmlns:a16="http://schemas.microsoft.com/office/drawing/2014/main" id="{219E4EE2-E528-82CA-C7E4-D0D1DD01BE05}"/>
              </a:ext>
            </a:extLst>
          </p:cNvPr>
          <p:cNvSpPr txBox="1"/>
          <p:nvPr/>
        </p:nvSpPr>
        <p:spPr>
          <a:xfrm>
            <a:off x="17415" y="461541"/>
            <a:ext cx="12042796" cy="618630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Regla.- </a:t>
            </a:r>
            <a:r>
              <a:rPr kumimoji="0" lang="es-MX" sz="2200" b="1" i="0" u="none" strike="noStrike" kern="1200" cap="none" spc="0" normalizeH="0" baseline="0" noProof="0" dirty="0">
                <a:ln>
                  <a:noFill/>
                </a:ln>
                <a:solidFill>
                  <a:prstClr val="black"/>
                </a:solidFill>
                <a:effectLst/>
                <a:uLnTx/>
                <a:uFillTx/>
                <a:latin typeface="Calibri"/>
                <a:ea typeface="+mn-ea"/>
                <a:cs typeface="+mn-cs"/>
              </a:rPr>
              <a:t>2.4.17</a:t>
            </a:r>
            <a:r>
              <a:rPr kumimoji="0" lang="es-MX" sz="2200" b="0" i="0" u="none" strike="noStrike" kern="1200" cap="none" spc="0" normalizeH="0" baseline="0" noProof="0" dirty="0">
                <a:ln>
                  <a:noFill/>
                </a:ln>
                <a:solidFill>
                  <a:prstClr val="black"/>
                </a:solidFill>
                <a:effectLst/>
                <a:uLnTx/>
                <a:uFillTx/>
                <a:latin typeface="Calibri"/>
                <a:ea typeface="+mn-ea"/>
                <a:cs typeface="+mn-cs"/>
              </a:rPr>
              <a:t> Procedimiento por negativa en la Inscripción en el RFC de Personas Morales.(Art. 27 CFF).</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Regla.- </a:t>
            </a:r>
            <a:r>
              <a:rPr lang="es-MX" sz="2200" b="1" dirty="0">
                <a:solidFill>
                  <a:prstClr val="black"/>
                </a:solidFill>
                <a:latin typeface="Calibri"/>
              </a:rPr>
              <a:t>2.5.20 </a:t>
            </a:r>
            <a:r>
              <a:rPr kumimoji="0" lang="es-MX" sz="2200" b="0" i="0" u="none" strike="noStrike" kern="1200" cap="none" spc="0" normalizeH="0" baseline="0" noProof="0" dirty="0">
                <a:ln>
                  <a:noFill/>
                </a:ln>
                <a:solidFill>
                  <a:prstClr val="black"/>
                </a:solidFill>
                <a:effectLst/>
                <a:uLnTx/>
                <a:uFillTx/>
                <a:latin typeface="Calibri"/>
                <a:ea typeface="+mn-ea"/>
                <a:cs typeface="+mn-cs"/>
              </a:rPr>
              <a:t> Personas relevadas de presentar aviso de Disminución de Obligaciones Fiscales o de la presentación de aviso por Suspensión de Actividades. (Art. 27 CFF)</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MX" sz="2200" dirty="0">
              <a:solidFill>
                <a:prstClr val="black"/>
              </a:solidFill>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2200" dirty="0">
                <a:solidFill>
                  <a:prstClr val="black"/>
                </a:solidFill>
                <a:latin typeface="Calibri"/>
              </a:rPr>
              <a:t>Regla.- </a:t>
            </a:r>
            <a:r>
              <a:rPr lang="es-MX" sz="2200" b="1" dirty="0">
                <a:solidFill>
                  <a:prstClr val="black"/>
                </a:solidFill>
                <a:latin typeface="Calibri"/>
              </a:rPr>
              <a:t>2.7.1.48 </a:t>
            </a:r>
            <a:r>
              <a:rPr lang="es-MX" sz="2200" dirty="0">
                <a:solidFill>
                  <a:prstClr val="black"/>
                </a:solidFill>
                <a:latin typeface="Calibri"/>
              </a:rPr>
              <a:t>Comprobantes Fiscales por venta o servicios relacionados con Hidrocarburos y Petrolíferos.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2200" dirty="0">
                <a:solidFill>
                  <a:prstClr val="black"/>
                </a:solidFill>
                <a:latin typeface="Calibri"/>
              </a:rPr>
              <a:t>Regla.- </a:t>
            </a:r>
            <a:r>
              <a:rPr lang="es-MX" sz="2200" b="1" dirty="0">
                <a:solidFill>
                  <a:prstClr val="black"/>
                </a:solidFill>
                <a:latin typeface="Calibri"/>
              </a:rPr>
              <a:t>2.7.5.8</a:t>
            </a:r>
            <a:r>
              <a:rPr lang="es-MX" sz="2200" dirty="0">
                <a:solidFill>
                  <a:prstClr val="black"/>
                </a:solidFill>
                <a:latin typeface="Calibri"/>
              </a:rPr>
              <a:t> CFDI por concepto de Nómina que deben expedir los patrones que contraten Adultos Mayores o Personas que Padezcan Discapacidad.</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Regla.- </a:t>
            </a:r>
            <a:r>
              <a:rPr kumimoji="0" lang="es-MX" sz="2200" b="1" i="0" u="none" strike="noStrike" kern="1200" cap="none" spc="0" normalizeH="0" baseline="0" noProof="0" dirty="0">
                <a:ln>
                  <a:noFill/>
                </a:ln>
                <a:solidFill>
                  <a:prstClr val="black"/>
                </a:solidFill>
                <a:effectLst/>
                <a:uLnTx/>
                <a:uFillTx/>
                <a:latin typeface="Calibri"/>
                <a:ea typeface="+mn-ea"/>
                <a:cs typeface="+mn-cs"/>
              </a:rPr>
              <a:t>2.7.7.1.6</a:t>
            </a:r>
            <a:r>
              <a:rPr kumimoji="0" lang="es-MX" sz="2200" b="0" i="0" u="none" strike="noStrike" kern="1200" cap="none" spc="0" normalizeH="0" baseline="0" noProof="0" dirty="0">
                <a:ln>
                  <a:noFill/>
                </a:ln>
                <a:solidFill>
                  <a:prstClr val="black"/>
                </a:solidFill>
                <a:effectLst/>
                <a:uLnTx/>
                <a:uFillTx/>
                <a:latin typeface="Calibri"/>
                <a:ea typeface="+mn-ea"/>
                <a:cs typeface="+mn-cs"/>
              </a:rPr>
              <a:t> Cancelación de CFDI de </a:t>
            </a:r>
            <a:r>
              <a:rPr kumimoji="0" lang="es-MX" sz="2200" b="1" i="0" u="none" strike="noStrike" kern="1200" cap="none" spc="0" normalizeH="0" baseline="0" noProof="0" dirty="0">
                <a:ln>
                  <a:noFill/>
                </a:ln>
                <a:solidFill>
                  <a:prstClr val="black"/>
                </a:solidFill>
                <a:effectLst/>
                <a:uLnTx/>
                <a:uFillTx/>
                <a:latin typeface="Calibri"/>
                <a:ea typeface="+mn-ea"/>
                <a:cs typeface="+mn-cs"/>
              </a:rPr>
              <a:t>Tipo “</a:t>
            </a:r>
            <a:r>
              <a:rPr lang="es-MX" sz="2200" b="1" dirty="0">
                <a:solidFill>
                  <a:prstClr val="black"/>
                </a:solidFill>
                <a:latin typeface="Calibri"/>
              </a:rPr>
              <a:t>T</a:t>
            </a:r>
            <a:r>
              <a:rPr kumimoji="0" lang="es-MX" sz="2200" b="1" i="0" u="none" strike="noStrike" kern="1200" cap="none" spc="0" normalizeH="0" baseline="0" noProof="0" dirty="0" err="1">
                <a:ln>
                  <a:noFill/>
                </a:ln>
                <a:solidFill>
                  <a:prstClr val="black"/>
                </a:solidFill>
                <a:effectLst/>
                <a:uLnTx/>
                <a:uFillTx/>
                <a:latin typeface="Calibri"/>
                <a:ea typeface="+mn-ea"/>
                <a:cs typeface="+mn-cs"/>
              </a:rPr>
              <a:t>raslado</a:t>
            </a:r>
            <a:r>
              <a:rPr kumimoji="0" lang="es-MX" sz="2200" b="1" i="0" u="none" strike="noStrike" kern="1200" cap="none" spc="0" normalizeH="0" baseline="0" noProof="0" dirty="0">
                <a:ln>
                  <a:noFill/>
                </a:ln>
                <a:solidFill>
                  <a:prstClr val="black"/>
                </a:solidFill>
                <a:effectLst/>
                <a:uLnTx/>
                <a:uFillTx/>
                <a:latin typeface="Calibri"/>
                <a:ea typeface="+mn-ea"/>
                <a:cs typeface="+mn-cs"/>
              </a:rPr>
              <a:t>” </a:t>
            </a:r>
            <a:r>
              <a:rPr kumimoji="0" lang="es-MX" sz="2200" b="0" i="0" u="none" strike="noStrike" kern="1200" cap="none" spc="0" normalizeH="0" baseline="0" noProof="0" dirty="0">
                <a:ln>
                  <a:noFill/>
                </a:ln>
                <a:solidFill>
                  <a:prstClr val="black"/>
                </a:solidFill>
                <a:effectLst/>
                <a:uLnTx/>
                <a:uFillTx/>
                <a:latin typeface="Calibri"/>
                <a:ea typeface="+mn-ea"/>
                <a:cs typeface="+mn-cs"/>
              </a:rPr>
              <a:t>con Complemento Carta Porte, cuando se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traslada Gasolina o Diésel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2200" dirty="0">
              <a:solidFill>
                <a:prstClr val="black"/>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9. </a:t>
            </a:r>
            <a:r>
              <a:rPr kumimoji="0" lang="es-MX" sz="2200" b="1" i="0" u="none" strike="noStrike" kern="1200" cap="none" spc="0" normalizeH="0" baseline="0" noProof="0" dirty="0">
                <a:ln>
                  <a:noFill/>
                </a:ln>
                <a:solidFill>
                  <a:prstClr val="black"/>
                </a:solidFill>
                <a:effectLst/>
                <a:uLnTx/>
                <a:uFillTx/>
                <a:latin typeface="Calibri"/>
                <a:ea typeface="+mn-ea"/>
                <a:cs typeface="+mn-cs"/>
              </a:rPr>
              <a:t>Ley de Ingresos de la Federación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Capítulo 9.1. Disposiciones generales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Capítulo 9.2. Programa de Regularización </a:t>
            </a:r>
            <a:r>
              <a:rPr lang="es-MX" sz="2200" dirty="0">
                <a:solidFill>
                  <a:prstClr val="black"/>
                </a:solidFill>
                <a:latin typeface="Calibri"/>
              </a:rPr>
              <a:t>F</a:t>
            </a:r>
            <a:r>
              <a:rPr kumimoji="0" lang="es-MX" sz="2200" b="0" i="0" u="none" strike="noStrike" kern="1200" cap="none" spc="0" normalizeH="0" baseline="0" noProof="0" dirty="0">
                <a:ln>
                  <a:noFill/>
                </a:ln>
                <a:solidFill>
                  <a:prstClr val="black"/>
                </a:solidFill>
                <a:effectLst/>
                <a:uLnTx/>
                <a:uFillTx/>
                <a:latin typeface="Calibri"/>
                <a:ea typeface="+mn-ea"/>
                <a:cs typeface="+mn-cs"/>
              </a:rPr>
              <a:t>iscal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Capítulo 9.3. Programa para Retornar o Ingresar </a:t>
            </a:r>
            <a:r>
              <a:rPr lang="es-MX" sz="2200" dirty="0">
                <a:solidFill>
                  <a:prstClr val="black"/>
                </a:solidFill>
                <a:latin typeface="Calibri"/>
              </a:rPr>
              <a:t>R</a:t>
            </a:r>
            <a:r>
              <a:rPr kumimoji="0" lang="es-MX" sz="2200" b="0" i="0" u="none" strike="noStrike" kern="1200" cap="none" spc="0" normalizeH="0" baseline="0" noProof="0" dirty="0" err="1">
                <a:ln>
                  <a:noFill/>
                </a:ln>
                <a:solidFill>
                  <a:prstClr val="black"/>
                </a:solidFill>
                <a:effectLst/>
                <a:uLnTx/>
                <a:uFillTx/>
                <a:latin typeface="Calibri"/>
                <a:ea typeface="+mn-ea"/>
                <a:cs typeface="+mn-cs"/>
              </a:rPr>
              <a:t>ecursos</a:t>
            </a:r>
            <a:r>
              <a:rPr kumimoji="0" lang="es-MX" sz="2200" b="0" i="0" u="none" strike="noStrike" kern="1200" cap="none" spc="0" normalizeH="0" baseline="0" noProof="0" dirty="0">
                <a:ln>
                  <a:noFill/>
                </a:ln>
                <a:solidFill>
                  <a:prstClr val="black"/>
                </a:solidFill>
                <a:effectLst/>
                <a:uLnTx/>
                <a:uFillTx/>
                <a:latin typeface="Calibri"/>
                <a:ea typeface="+mn-ea"/>
                <a:cs typeface="+mn-cs"/>
              </a:rPr>
              <a:t> del Extranjero al País.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Capítulo 9.4. Copa Mundial de la Federación Internacional de Fútbol Asociación 2026</a:t>
            </a:r>
          </a:p>
        </p:txBody>
      </p:sp>
    </p:spTree>
    <p:extLst>
      <p:ext uri="{BB962C8B-B14F-4D97-AF65-F5344CB8AC3E}">
        <p14:creationId xmlns:p14="http://schemas.microsoft.com/office/powerpoint/2010/main" val="2206692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2E3D7-8C69-8403-9B39-624E85235C76}"/>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A60D4376-9591-7183-85F0-0AF8B9253322}"/>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1ABCE456-4AE6-F266-8CA6-680138997BDB}"/>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REGLAS NUEVAS PARA EL EJERCICIO 2026</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5" name="CuadroTexto 4">
            <a:extLst>
              <a:ext uri="{FF2B5EF4-FFF2-40B4-BE49-F238E27FC236}">
                <a16:creationId xmlns:a16="http://schemas.microsoft.com/office/drawing/2014/main" id="{A16B0C1E-EF0C-807E-DBF6-F84C545E2134}"/>
              </a:ext>
            </a:extLst>
          </p:cNvPr>
          <p:cNvSpPr txBox="1"/>
          <p:nvPr/>
        </p:nvSpPr>
        <p:spPr>
          <a:xfrm>
            <a:off x="34833" y="444123"/>
            <a:ext cx="12042796" cy="292387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Regla.- </a:t>
            </a:r>
            <a:r>
              <a:rPr kumimoji="0" lang="es-MX" sz="2300" b="1" i="0" u="none" strike="noStrike" kern="1200" cap="none" spc="0" normalizeH="0" baseline="0" noProof="0" dirty="0">
                <a:ln>
                  <a:noFill/>
                </a:ln>
                <a:solidFill>
                  <a:prstClr val="black"/>
                </a:solidFill>
                <a:effectLst/>
                <a:uLnTx/>
                <a:uFillTx/>
                <a:latin typeface="Calibri"/>
                <a:ea typeface="+mn-ea"/>
                <a:cs typeface="+mn-cs"/>
              </a:rPr>
              <a:t>2.9.21</a:t>
            </a:r>
            <a:r>
              <a:rPr kumimoji="0" lang="es-MX" sz="2300" b="0" i="0" u="none" strike="noStrike" kern="1200" cap="none" spc="0" normalizeH="0" baseline="0" noProof="0" dirty="0">
                <a:ln>
                  <a:noFill/>
                </a:ln>
                <a:solidFill>
                  <a:prstClr val="black"/>
                </a:solidFill>
                <a:effectLst/>
                <a:uLnTx/>
                <a:uFillTx/>
                <a:latin typeface="Calibri"/>
                <a:ea typeface="+mn-ea"/>
                <a:cs typeface="+mn-cs"/>
              </a:rPr>
              <a:t> Acceso en línea a la Información </a:t>
            </a:r>
            <a:r>
              <a:rPr lang="es-MX" sz="2300" dirty="0">
                <a:solidFill>
                  <a:prstClr val="black"/>
                </a:solidFill>
                <a:latin typeface="Calibri"/>
              </a:rPr>
              <a:t>F</a:t>
            </a:r>
            <a:r>
              <a:rPr kumimoji="0" lang="es-MX" sz="2300" b="0" i="0" u="none" strike="noStrike" kern="1200" cap="none" spc="0" normalizeH="0" baseline="0" noProof="0" dirty="0">
                <a:ln>
                  <a:noFill/>
                </a:ln>
                <a:solidFill>
                  <a:prstClr val="black"/>
                </a:solidFill>
                <a:effectLst/>
                <a:uLnTx/>
                <a:uFillTx/>
                <a:latin typeface="Calibri"/>
                <a:ea typeface="+mn-ea"/>
                <a:cs typeface="+mn-cs"/>
              </a:rPr>
              <a:t>iscal de Plataformas </a:t>
            </a:r>
            <a:r>
              <a:rPr lang="es-MX" sz="2300" dirty="0">
                <a:solidFill>
                  <a:prstClr val="black"/>
                </a:solidFill>
                <a:latin typeface="Calibri"/>
              </a:rPr>
              <a:t>D</a:t>
            </a:r>
            <a:r>
              <a:rPr kumimoji="0" lang="es-MX" sz="2300" b="0" i="0" u="none" strike="noStrike" kern="1200" cap="none" spc="0" normalizeH="0" baseline="0" noProof="0" dirty="0" err="1">
                <a:ln>
                  <a:noFill/>
                </a:ln>
                <a:solidFill>
                  <a:prstClr val="black"/>
                </a:solidFill>
                <a:effectLst/>
                <a:uLnTx/>
                <a:uFillTx/>
                <a:latin typeface="Calibri"/>
                <a:ea typeface="+mn-ea"/>
                <a:cs typeface="+mn-cs"/>
              </a:rPr>
              <a:t>igitales</a:t>
            </a:r>
            <a:r>
              <a:rPr kumimoji="0" lang="es-MX" sz="2300" b="0" i="0" u="none" strike="noStrike" kern="1200" cap="none" spc="0" normalizeH="0" baseline="0" noProof="0" dirty="0">
                <a:ln>
                  <a:noFill/>
                </a:ln>
                <a:solidFill>
                  <a:prstClr val="black"/>
                </a:solidFill>
                <a:effectLst/>
                <a:uLnTx/>
                <a:uFillTx/>
                <a:latin typeface="Calibri"/>
                <a:ea typeface="+mn-ea"/>
                <a:cs typeface="+mn-cs"/>
              </a:rPr>
              <a:t> para comprobar el</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cumplimiento de obligaciones fiscales. (Art. 30-B CFF)</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MX" sz="2300" dirty="0">
              <a:solidFill>
                <a:prstClr val="black"/>
              </a:solidFill>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Regla </a:t>
            </a:r>
            <a:r>
              <a:rPr kumimoji="0" lang="es-MX" sz="2300" b="1" i="0" u="none" strike="noStrike" kern="1200" cap="none" spc="0" normalizeH="0" baseline="0" noProof="0" dirty="0">
                <a:ln>
                  <a:noFill/>
                </a:ln>
                <a:solidFill>
                  <a:prstClr val="black"/>
                </a:solidFill>
                <a:effectLst/>
                <a:uLnTx/>
                <a:uFillTx/>
                <a:latin typeface="Calibri"/>
                <a:ea typeface="+mn-ea"/>
                <a:cs typeface="+mn-cs"/>
              </a:rPr>
              <a:t>2.12.4</a:t>
            </a:r>
            <a:r>
              <a:rPr kumimoji="0" lang="es-MX" sz="2300" b="0" i="0" u="none" strike="noStrike" kern="1200" cap="none" spc="0" normalizeH="0" baseline="0" noProof="0" dirty="0">
                <a:ln>
                  <a:noFill/>
                </a:ln>
                <a:solidFill>
                  <a:prstClr val="black"/>
                </a:solidFill>
                <a:effectLst/>
                <a:uLnTx/>
                <a:uFillTx/>
                <a:latin typeface="Calibri"/>
                <a:ea typeface="+mn-ea"/>
                <a:cs typeface="+mn-cs"/>
              </a:rPr>
              <a:t> Formalidades para el ofrecimiento de la Garantía del Interés Fiscal. (Art. 141 CFF)</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MX" sz="2300" dirty="0">
              <a:solidFill>
                <a:prstClr val="black"/>
              </a:solidFill>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2300" dirty="0">
                <a:solidFill>
                  <a:prstClr val="black"/>
                </a:solidFill>
                <a:latin typeface="Calibri"/>
              </a:rPr>
              <a:t>Regla.- </a:t>
            </a:r>
            <a:r>
              <a:rPr lang="es-MX" sz="2300" b="1" dirty="0">
                <a:solidFill>
                  <a:prstClr val="black"/>
                </a:solidFill>
                <a:latin typeface="Calibri"/>
              </a:rPr>
              <a:t>9.1.21</a:t>
            </a:r>
            <a:r>
              <a:rPr lang="es-MX" sz="2300" dirty="0">
                <a:solidFill>
                  <a:prstClr val="black"/>
                </a:solidFill>
                <a:latin typeface="Calibri"/>
              </a:rPr>
              <a:t>  Emisión del CFDI de retención por los Intereses Nominales pagados por las </a:t>
            </a:r>
            <a:r>
              <a:rPr lang="es-MX" sz="2300" b="1" dirty="0">
                <a:solidFill>
                  <a:prstClr val="black"/>
                </a:solidFill>
                <a:latin typeface="Calibri"/>
              </a:rPr>
              <a:t>Instituciones de Financiamiento Colectivo.</a:t>
            </a:r>
            <a:endParaRPr kumimoji="0" lang="es-MX" sz="23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3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Imagen 3">
            <a:extLst>
              <a:ext uri="{FF2B5EF4-FFF2-40B4-BE49-F238E27FC236}">
                <a16:creationId xmlns:a16="http://schemas.microsoft.com/office/drawing/2014/main" id="{529E5E25-B88C-A2FC-53C0-A8F13CCA6823}"/>
              </a:ext>
            </a:extLst>
          </p:cNvPr>
          <p:cNvPicPr>
            <a:picLocks noChangeAspect="1"/>
          </p:cNvPicPr>
          <p:nvPr/>
        </p:nvPicPr>
        <p:blipFill>
          <a:blip r:embed="rId2"/>
          <a:stretch>
            <a:fillRect/>
          </a:stretch>
        </p:blipFill>
        <p:spPr>
          <a:xfrm>
            <a:off x="7310573" y="3368000"/>
            <a:ext cx="4141198" cy="2414972"/>
          </a:xfrm>
          <a:prstGeom prst="rect">
            <a:avLst/>
          </a:prstGeom>
        </p:spPr>
      </p:pic>
    </p:spTree>
    <p:extLst>
      <p:ext uri="{BB962C8B-B14F-4D97-AF65-F5344CB8AC3E}">
        <p14:creationId xmlns:p14="http://schemas.microsoft.com/office/powerpoint/2010/main" val="44456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41B9B-8283-0057-5789-94B2BBF5C0F0}"/>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9B3D2FE6-9472-8817-F727-4A3F44632E97}"/>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17399787-8E8F-2B49-4F87-8BFB79B76AD9}"/>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REGLAS SIN CAMBIOS PARA EL EJERCICIO 2026</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5" name="CuadroTexto 4">
            <a:extLst>
              <a:ext uri="{FF2B5EF4-FFF2-40B4-BE49-F238E27FC236}">
                <a16:creationId xmlns:a16="http://schemas.microsoft.com/office/drawing/2014/main" id="{564013C6-3971-C234-0357-268D2F4EF959}"/>
              </a:ext>
            </a:extLst>
          </p:cNvPr>
          <p:cNvSpPr txBox="1"/>
          <p:nvPr/>
        </p:nvSpPr>
        <p:spPr>
          <a:xfrm>
            <a:off x="60959" y="365742"/>
            <a:ext cx="12034087" cy="729430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Regla.- </a:t>
            </a:r>
            <a:r>
              <a:rPr lang="es-MX" sz="2400" b="1" dirty="0">
                <a:solidFill>
                  <a:prstClr val="black"/>
                </a:solidFill>
                <a:latin typeface="Calibri"/>
              </a:rPr>
              <a:t>2.5.5</a:t>
            </a:r>
            <a:r>
              <a:rPr kumimoji="0" lang="es-MX" sz="2400" b="0" i="0" u="none" strike="noStrike" kern="1200" cap="none" spc="0" normalizeH="0" baseline="0" noProof="0" dirty="0">
                <a:ln>
                  <a:noFill/>
                </a:ln>
                <a:solidFill>
                  <a:prstClr val="black"/>
                </a:solidFill>
                <a:effectLst/>
                <a:uLnTx/>
                <a:uFillTx/>
                <a:latin typeface="Calibri"/>
                <a:ea typeface="+mn-ea"/>
                <a:cs typeface="+mn-cs"/>
              </a:rPr>
              <a:t> Aumento de obligaciones Fiscales al </a:t>
            </a:r>
            <a:r>
              <a:rPr kumimoji="0" lang="es-MX" sz="2400" b="1" i="0" u="sng" strike="noStrike" kern="1200" cap="none" spc="0" normalizeH="0" baseline="0" noProof="0" dirty="0">
                <a:ln>
                  <a:noFill/>
                </a:ln>
                <a:solidFill>
                  <a:prstClr val="black"/>
                </a:solidFill>
                <a:effectLst/>
                <a:uLnTx/>
                <a:uFillTx/>
                <a:latin typeface="Calibri"/>
                <a:ea typeface="+mn-ea"/>
                <a:cs typeface="+mn-cs"/>
              </a:rPr>
              <a:t>Régimen de Dividendos </a:t>
            </a:r>
            <a:r>
              <a:rPr kumimoji="0" lang="es-MX" sz="2400" b="0" i="0" u="none" strike="noStrike" kern="1200" cap="none" spc="0" normalizeH="0" baseline="0" noProof="0" dirty="0">
                <a:ln>
                  <a:noFill/>
                </a:ln>
                <a:solidFill>
                  <a:prstClr val="black"/>
                </a:solidFill>
                <a:effectLst/>
                <a:uLnTx/>
                <a:uFillTx/>
                <a:latin typeface="Calibri"/>
                <a:ea typeface="+mn-ea"/>
                <a:cs typeface="+mn-cs"/>
              </a:rPr>
              <a:t>y en General por Ganancias Distribuidas para los Socios de Personas Morales.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Regla.- </a:t>
            </a:r>
            <a:r>
              <a:rPr kumimoji="0" lang="es-MX" sz="2400" b="1" i="0" u="none" strike="noStrike" kern="1200" cap="none" spc="0" normalizeH="0" baseline="0" noProof="0" dirty="0">
                <a:ln>
                  <a:noFill/>
                </a:ln>
                <a:solidFill>
                  <a:prstClr val="black"/>
                </a:solidFill>
                <a:effectLst/>
                <a:highlight>
                  <a:srgbClr val="FFFF00"/>
                </a:highlight>
                <a:uLnTx/>
                <a:uFillTx/>
                <a:latin typeface="Calibri"/>
                <a:ea typeface="+mn-ea"/>
                <a:cs typeface="+mn-cs"/>
              </a:rPr>
              <a:t>2.5.8</a:t>
            </a:r>
            <a:r>
              <a:rPr kumimoji="0" lang="es-MX" sz="2400" b="0" i="0" u="none" strike="noStrike" kern="1200" cap="none" spc="0" normalizeH="0" baseline="0" noProof="0" dirty="0">
                <a:ln>
                  <a:noFill/>
                </a:ln>
                <a:solidFill>
                  <a:prstClr val="black"/>
                </a:solidFill>
                <a:effectLst/>
                <a:highlight>
                  <a:srgbClr val="FFFF00"/>
                </a:highlight>
                <a:uLnTx/>
                <a:uFillTx/>
                <a:latin typeface="Calibri"/>
                <a:ea typeface="+mn-ea"/>
                <a:cs typeface="+mn-cs"/>
              </a:rPr>
              <a:t> </a:t>
            </a:r>
            <a:r>
              <a:rPr kumimoji="0" lang="es-MX" sz="2400" b="0" i="0" u="none" strike="noStrike" kern="1200" cap="none" spc="0" normalizeH="0" baseline="0" noProof="0" dirty="0">
                <a:ln>
                  <a:noFill/>
                </a:ln>
                <a:solidFill>
                  <a:prstClr val="black"/>
                </a:solidFill>
                <a:effectLst/>
                <a:uLnTx/>
                <a:uFillTx/>
                <a:latin typeface="Calibri"/>
                <a:ea typeface="+mn-ea"/>
                <a:cs typeface="+mn-cs"/>
              </a:rPr>
              <a:t>Presentación de un caso de aclaración en caso de no estar de acuerdo con la actualización de Obligaciones Fiscales por parte de la Autoridad Fiscal.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MX" sz="2400" dirty="0">
              <a:solidFill>
                <a:prstClr val="black"/>
              </a:solidFill>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Regla.- </a:t>
            </a:r>
            <a:r>
              <a:rPr kumimoji="0" lang="es-MX" sz="2400" b="1" i="0" u="none" strike="noStrike" kern="1200" cap="none" spc="0" normalizeH="0" baseline="0" noProof="0" dirty="0">
                <a:ln>
                  <a:noFill/>
                </a:ln>
                <a:solidFill>
                  <a:prstClr val="black"/>
                </a:solidFill>
                <a:effectLst/>
                <a:uLnTx/>
                <a:uFillTx/>
                <a:latin typeface="Calibri"/>
                <a:ea typeface="+mn-ea"/>
                <a:cs typeface="+mn-cs"/>
              </a:rPr>
              <a:t>2.8.1.17</a:t>
            </a:r>
            <a:r>
              <a:rPr kumimoji="0" lang="es-MX" sz="2400" b="0" i="0" u="none" strike="noStrike" kern="1200" cap="none" spc="0" normalizeH="0" baseline="0" noProof="0" dirty="0">
                <a:ln>
                  <a:noFill/>
                </a:ln>
                <a:solidFill>
                  <a:prstClr val="black"/>
                </a:solidFill>
                <a:effectLst/>
                <a:uLnTx/>
                <a:uFillTx/>
                <a:latin typeface="Calibri"/>
                <a:ea typeface="+mn-ea"/>
                <a:cs typeface="+mn-cs"/>
              </a:rPr>
              <a:t> </a:t>
            </a:r>
            <a:r>
              <a:rPr kumimoji="0" lang="es-MX" sz="2400" b="1" i="0" u="sng" strike="noStrike" kern="1200" cap="none" spc="0" normalizeH="0" baseline="0" noProof="0" dirty="0">
                <a:ln>
                  <a:noFill/>
                </a:ln>
                <a:solidFill>
                  <a:prstClr val="black"/>
                </a:solidFill>
                <a:effectLst/>
                <a:uLnTx/>
                <a:uFillTx/>
                <a:latin typeface="Calibri"/>
                <a:ea typeface="+mn-ea"/>
                <a:cs typeface="+mn-cs"/>
              </a:rPr>
              <a:t>Facilidad para Personas Físicas </a:t>
            </a:r>
            <a:r>
              <a:rPr kumimoji="0" lang="es-MX" sz="2400" b="0" i="0" u="none" strike="noStrike" kern="1200" cap="none" spc="0" normalizeH="0" baseline="0" noProof="0" dirty="0">
                <a:ln>
                  <a:noFill/>
                </a:ln>
                <a:solidFill>
                  <a:prstClr val="black"/>
                </a:solidFill>
                <a:effectLst/>
                <a:uLnTx/>
                <a:uFillTx/>
                <a:latin typeface="Calibri"/>
                <a:ea typeface="+mn-ea"/>
                <a:cs typeface="+mn-cs"/>
              </a:rPr>
              <a:t>con ingresos hasta 4 MDP en el ejercicio inmediato anterior de No enviar la DIOT y la </a:t>
            </a:r>
            <a:r>
              <a:rPr kumimoji="0" lang="es-MX" sz="2400" b="0" i="0" u="none" strike="noStrike" kern="1200" cap="none" spc="0" normalizeH="0" baseline="0" noProof="0" dirty="0" err="1">
                <a:ln>
                  <a:noFill/>
                </a:ln>
                <a:solidFill>
                  <a:prstClr val="black"/>
                </a:solidFill>
                <a:effectLst/>
                <a:uLnTx/>
                <a:uFillTx/>
                <a:latin typeface="Calibri"/>
                <a:ea typeface="+mn-ea"/>
                <a:cs typeface="+mn-cs"/>
              </a:rPr>
              <a:t>e.contabilidad</a:t>
            </a:r>
            <a:r>
              <a:rPr kumimoji="0" lang="es-MX" sz="24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MX" sz="2400" dirty="0">
              <a:solidFill>
                <a:prstClr val="black"/>
              </a:solidFill>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Regla.- </a:t>
            </a:r>
            <a:r>
              <a:rPr kumimoji="0" lang="es-MX" sz="2400" b="1" i="0" u="none" strike="noStrike" kern="1200" cap="none" spc="0" normalizeH="0" baseline="0" noProof="0" dirty="0">
                <a:ln>
                  <a:noFill/>
                </a:ln>
                <a:solidFill>
                  <a:prstClr val="black"/>
                </a:solidFill>
                <a:effectLst/>
                <a:uLnTx/>
                <a:uFillTx/>
                <a:latin typeface="Calibri"/>
                <a:ea typeface="+mn-ea"/>
                <a:cs typeface="+mn-cs"/>
              </a:rPr>
              <a:t>3.13.11</a:t>
            </a:r>
            <a:r>
              <a:rPr kumimoji="0" lang="es-MX" sz="2400" b="0" i="0" u="none" strike="noStrike" kern="1200" cap="none" spc="0" normalizeH="0" baseline="0" noProof="0" dirty="0">
                <a:ln>
                  <a:noFill/>
                </a:ln>
                <a:solidFill>
                  <a:prstClr val="black"/>
                </a:solidFill>
                <a:effectLst/>
                <a:uLnTx/>
                <a:uFillTx/>
                <a:latin typeface="Calibri"/>
                <a:ea typeface="+mn-ea"/>
                <a:cs typeface="+mn-cs"/>
              </a:rPr>
              <a:t> Pago de ISR para RESICOS PF AGAPES cuando excedan de 900 mil pesos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Regla.- </a:t>
            </a:r>
            <a:r>
              <a:rPr kumimoji="0" lang="es-MX" sz="2400" b="1" i="0" u="none" strike="noStrike" kern="1200" cap="none" spc="0" normalizeH="0" baseline="0" noProof="0" dirty="0">
                <a:ln>
                  <a:noFill/>
                </a:ln>
                <a:solidFill>
                  <a:prstClr val="black"/>
                </a:solidFill>
                <a:effectLst/>
                <a:uLnTx/>
                <a:uFillTx/>
                <a:latin typeface="Calibri"/>
                <a:ea typeface="+mn-ea"/>
                <a:cs typeface="+mn-cs"/>
              </a:rPr>
              <a:t>3.13.17</a:t>
            </a:r>
            <a:r>
              <a:rPr kumimoji="0" lang="es-MX" sz="2400" b="0" i="0" u="none" strike="noStrike" kern="1200" cap="none" spc="0" normalizeH="0" baseline="0" noProof="0" dirty="0">
                <a:ln>
                  <a:noFill/>
                </a:ln>
                <a:solidFill>
                  <a:prstClr val="black"/>
                </a:solidFill>
                <a:effectLst/>
                <a:uLnTx/>
                <a:uFillTx/>
                <a:latin typeface="Calibri"/>
                <a:ea typeface="+mn-ea"/>
                <a:cs typeface="+mn-cs"/>
              </a:rPr>
              <a:t> Facilidad para </a:t>
            </a:r>
            <a:r>
              <a:rPr kumimoji="0" lang="es-MX" sz="2400" b="1" i="0" u="sng" strike="noStrike" kern="1200" cap="none" spc="0" normalizeH="0" baseline="0" noProof="0" dirty="0">
                <a:ln>
                  <a:noFill/>
                </a:ln>
                <a:solidFill>
                  <a:prstClr val="black"/>
                </a:solidFill>
                <a:effectLst/>
                <a:uLnTx/>
                <a:uFillTx/>
                <a:latin typeface="Calibri"/>
                <a:ea typeface="+mn-ea"/>
                <a:cs typeface="+mn-cs"/>
              </a:rPr>
              <a:t>RESICO Personas Físicas y Morales </a:t>
            </a:r>
            <a:r>
              <a:rPr kumimoji="0" lang="es-MX" sz="2400" b="0" i="0" u="none" strike="noStrike" kern="1200" cap="none" spc="0" normalizeH="0" baseline="0" noProof="0" dirty="0">
                <a:ln>
                  <a:noFill/>
                </a:ln>
                <a:solidFill>
                  <a:prstClr val="black"/>
                </a:solidFill>
                <a:effectLst/>
                <a:uLnTx/>
                <a:uFillTx/>
                <a:latin typeface="Calibri"/>
                <a:ea typeface="+mn-ea"/>
                <a:cs typeface="+mn-cs"/>
              </a:rPr>
              <a:t>de </a:t>
            </a:r>
            <a:r>
              <a:rPr lang="es-MX" sz="2400" dirty="0">
                <a:solidFill>
                  <a:prstClr val="black"/>
                </a:solidFill>
                <a:latin typeface="Calibri"/>
              </a:rPr>
              <a:t>NO</a:t>
            </a:r>
            <a:r>
              <a:rPr kumimoji="0" lang="es-MX" sz="2400" b="0" i="0" u="none" strike="noStrike" kern="1200" cap="none" spc="0" normalizeH="0" baseline="0" noProof="0" dirty="0">
                <a:ln>
                  <a:noFill/>
                </a:ln>
                <a:solidFill>
                  <a:prstClr val="black"/>
                </a:solidFill>
                <a:effectLst/>
                <a:uLnTx/>
                <a:uFillTx/>
                <a:latin typeface="Calibri"/>
                <a:ea typeface="+mn-ea"/>
                <a:cs typeface="+mn-cs"/>
              </a:rPr>
              <a:t> </a:t>
            </a:r>
            <a:r>
              <a:rPr kumimoji="0" lang="es-MX" sz="2400" b="0" i="0" u="none" strike="noStrike" kern="1200" cap="none" spc="0" normalizeH="0" baseline="0" noProof="0" dirty="0" err="1">
                <a:ln>
                  <a:noFill/>
                </a:ln>
                <a:solidFill>
                  <a:prstClr val="black"/>
                </a:solidFill>
                <a:effectLst/>
                <a:uLnTx/>
                <a:uFillTx/>
                <a:latin typeface="Calibri"/>
                <a:ea typeface="+mn-ea"/>
                <a:cs typeface="+mn-cs"/>
              </a:rPr>
              <a:t>envia</a:t>
            </a:r>
            <a:r>
              <a:rPr lang="es-MX" sz="2400" dirty="0">
                <a:solidFill>
                  <a:prstClr val="black"/>
                </a:solidFill>
                <a:latin typeface="Calibri"/>
              </a:rPr>
              <a:t>r la DIOT y la </a:t>
            </a:r>
            <a:r>
              <a:rPr lang="es-MX" sz="2400" dirty="0" err="1">
                <a:solidFill>
                  <a:prstClr val="black"/>
                </a:solidFill>
                <a:latin typeface="Calibri"/>
              </a:rPr>
              <a:t>e.contabilidad</a:t>
            </a:r>
            <a:r>
              <a:rPr lang="es-MX" sz="2400" dirty="0">
                <a:solidFill>
                  <a:prstClr val="black"/>
                </a:solidFill>
                <a:latin typeface="Calibri"/>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MX" sz="2300" dirty="0">
              <a:solidFill>
                <a:prstClr val="black"/>
              </a:solidFill>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2300" dirty="0">
                <a:solidFill>
                  <a:prstClr val="black"/>
                </a:solidFill>
                <a:latin typeface="Calibri"/>
              </a:rPr>
              <a:t>Regla </a:t>
            </a:r>
            <a:r>
              <a:rPr lang="es-MX" sz="2300" b="1" dirty="0">
                <a:solidFill>
                  <a:prstClr val="black"/>
                </a:solidFill>
                <a:latin typeface="Calibri"/>
              </a:rPr>
              <a:t>2.7.1.46</a:t>
            </a:r>
            <a:r>
              <a:rPr lang="es-MX" sz="2300" dirty="0">
                <a:solidFill>
                  <a:prstClr val="black"/>
                </a:solidFill>
                <a:latin typeface="Calibri"/>
              </a:rPr>
              <a:t> Solicitud de datos al SAT por única ocasión para poder timbrar el CFDI de Nóminas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3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Regla </a:t>
            </a:r>
            <a:r>
              <a:rPr kumimoji="0" lang="es-MX" sz="2300" b="1" i="0" u="none" strike="noStrike" kern="1200" cap="none" spc="0" normalizeH="0" baseline="0" noProof="0" dirty="0">
                <a:ln>
                  <a:noFill/>
                </a:ln>
                <a:solidFill>
                  <a:prstClr val="black"/>
                </a:solidFill>
                <a:effectLst/>
                <a:uLnTx/>
                <a:uFillTx/>
                <a:latin typeface="Calibri"/>
                <a:ea typeface="+mn-ea"/>
                <a:cs typeface="+mn-cs"/>
              </a:rPr>
              <a:t>2.7.1.20</a:t>
            </a:r>
            <a:r>
              <a:rPr kumimoji="0" lang="es-MX" sz="2300" b="0" i="0" u="none" strike="noStrike" kern="1200" cap="none" spc="0" normalizeH="0" baseline="0" noProof="0" dirty="0">
                <a:ln>
                  <a:noFill/>
                </a:ln>
                <a:solidFill>
                  <a:prstClr val="black"/>
                </a:solidFill>
                <a:effectLst/>
                <a:uLnTx/>
                <a:uFillTx/>
                <a:latin typeface="Calibri"/>
                <a:ea typeface="+mn-ea"/>
                <a:cs typeface="+mn-cs"/>
              </a:rPr>
              <a:t> CFDI en operaciones </a:t>
            </a:r>
            <a:r>
              <a:rPr lang="es-MX" sz="2300" b="1" u="sng" dirty="0">
                <a:solidFill>
                  <a:prstClr val="black"/>
                </a:solidFill>
                <a:latin typeface="Calibri"/>
              </a:rPr>
              <a:t>T</a:t>
            </a:r>
            <a:r>
              <a:rPr kumimoji="0" lang="es-MX" sz="2300" b="1" i="0" u="sng" strike="noStrike" kern="1200" cap="none" spc="0" normalizeH="0" baseline="0" noProof="0" dirty="0" err="1">
                <a:ln>
                  <a:noFill/>
                </a:ln>
                <a:solidFill>
                  <a:prstClr val="black"/>
                </a:solidFill>
                <a:effectLst/>
                <a:uLnTx/>
                <a:uFillTx/>
                <a:latin typeface="Calibri"/>
                <a:ea typeface="+mn-ea"/>
                <a:cs typeface="+mn-cs"/>
              </a:rPr>
              <a:t>raslativas</a:t>
            </a:r>
            <a:r>
              <a:rPr kumimoji="0" lang="es-MX" sz="2300" b="1" i="0" u="sng" strike="noStrike" kern="1200" cap="none" spc="0" normalizeH="0" baseline="0" noProof="0" dirty="0">
                <a:ln>
                  <a:noFill/>
                </a:ln>
                <a:solidFill>
                  <a:prstClr val="black"/>
                </a:solidFill>
                <a:effectLst/>
                <a:uLnTx/>
                <a:uFillTx/>
                <a:latin typeface="Calibri"/>
                <a:ea typeface="+mn-ea"/>
                <a:cs typeface="+mn-cs"/>
              </a:rPr>
              <a:t> de Dominio de Bienes Inmuebles </a:t>
            </a:r>
            <a:r>
              <a:rPr kumimoji="0" lang="es-MX" sz="2300" b="0" i="0" u="none" strike="noStrike" kern="1200" cap="none" spc="0" normalizeH="0" baseline="0" noProof="0" dirty="0">
                <a:ln>
                  <a:noFill/>
                </a:ln>
                <a:solidFill>
                  <a:prstClr val="black"/>
                </a:solidFill>
                <a:effectLst/>
                <a:uLnTx/>
                <a:uFillTx/>
                <a:latin typeface="Calibri"/>
                <a:ea typeface="+mn-ea"/>
                <a:cs typeface="+mn-cs"/>
              </a:rPr>
              <a:t>Celebradas ante Notario Público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3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2044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965DF-F16A-78B1-B56F-DA737F228333}"/>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A1989EFE-52DB-3745-8C1A-7AB858CDF809}"/>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A2E2D5B6-8DA3-0A23-6854-C860B2978088}"/>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REGLAS SIN CAMBIOS PARA EL EJERCICIO 2026</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5" name="CuadroTexto 4">
            <a:extLst>
              <a:ext uri="{FF2B5EF4-FFF2-40B4-BE49-F238E27FC236}">
                <a16:creationId xmlns:a16="http://schemas.microsoft.com/office/drawing/2014/main" id="{A8A0AF12-B7A2-31EE-85C5-8142F9E3FE95}"/>
              </a:ext>
            </a:extLst>
          </p:cNvPr>
          <p:cNvSpPr txBox="1"/>
          <p:nvPr/>
        </p:nvSpPr>
        <p:spPr>
          <a:xfrm>
            <a:off x="78956" y="531681"/>
            <a:ext cx="12034087" cy="563231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Regla </a:t>
            </a:r>
            <a:r>
              <a:rPr kumimoji="0" lang="es-MX" sz="2400" b="1" i="0" u="none" strike="noStrike" kern="1200" cap="none" spc="0" normalizeH="0" baseline="0" noProof="0" dirty="0">
                <a:ln>
                  <a:noFill/>
                </a:ln>
                <a:solidFill>
                  <a:prstClr val="black"/>
                </a:solidFill>
                <a:effectLst/>
                <a:uLnTx/>
                <a:uFillTx/>
                <a:latin typeface="Calibri"/>
                <a:ea typeface="+mn-ea"/>
                <a:cs typeface="+mn-cs"/>
              </a:rPr>
              <a:t>2.8.1.5 y 2.8.1.6 </a:t>
            </a:r>
            <a:r>
              <a:rPr kumimoji="0" lang="es-MX" sz="2400" b="1" i="0" u="none" strike="noStrike" kern="1200" cap="none" spc="0" normalizeH="0" baseline="0" noProof="0" dirty="0">
                <a:ln>
                  <a:noFill/>
                </a:ln>
                <a:solidFill>
                  <a:srgbClr val="FF0000"/>
                </a:solidFill>
                <a:effectLst/>
                <a:uLnTx/>
                <a:uFillTx/>
                <a:latin typeface="Calibri"/>
                <a:ea typeface="+mn-ea"/>
                <a:cs typeface="+mn-cs"/>
              </a:rPr>
              <a:t>Envió de la Contabilidad Electrónica</a:t>
            </a:r>
            <a:r>
              <a:rPr kumimoji="0" lang="es-MX" sz="2400" b="0" i="0" u="none" strike="noStrike" kern="1200" cap="none" spc="0" normalizeH="0" baseline="0" noProof="0" dirty="0">
                <a:ln>
                  <a:noFill/>
                </a:ln>
                <a:solidFill>
                  <a:prstClr val="black"/>
                </a:solidFill>
                <a:effectLst/>
                <a:uLnTx/>
                <a:uFillTx/>
                <a:latin typeface="Calibri"/>
                <a:ea typeface="+mn-ea"/>
                <a:cs typeface="+mn-cs"/>
              </a:rPr>
              <a:t>, a nivel mayor y primer nivel, </a:t>
            </a:r>
            <a:r>
              <a:rPr kumimoji="0" lang="es-MX" sz="2400" b="1" i="0" u="sng" strike="noStrike" kern="1200" cap="none" spc="0" normalizeH="0" baseline="0" noProof="0" dirty="0">
                <a:ln>
                  <a:noFill/>
                </a:ln>
                <a:solidFill>
                  <a:prstClr val="black"/>
                </a:solidFill>
                <a:effectLst/>
                <a:uLnTx/>
                <a:uFillTx/>
                <a:latin typeface="Calibri"/>
                <a:ea typeface="+mn-ea"/>
                <a:cs typeface="+mn-cs"/>
              </a:rPr>
              <a:t>excepto que generen cuentas a nivel mayor</a:t>
            </a:r>
            <a:r>
              <a:rPr kumimoji="0" lang="es-MX" sz="24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MX" sz="2400" dirty="0">
              <a:solidFill>
                <a:prstClr val="black"/>
              </a:solidFill>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Regla.- </a:t>
            </a:r>
            <a:r>
              <a:rPr lang="es-MX" sz="2400" b="1" dirty="0">
                <a:solidFill>
                  <a:prstClr val="black"/>
                </a:solidFill>
                <a:latin typeface="Calibri"/>
              </a:rPr>
              <a:t>3.9.16 </a:t>
            </a:r>
            <a:r>
              <a:rPr lang="es-MX" sz="2400" b="1" dirty="0">
                <a:solidFill>
                  <a:srgbClr val="FF0000"/>
                </a:solidFill>
                <a:latin typeface="Calibri"/>
              </a:rPr>
              <a:t>Entero de Retenciones de Salarios y Asimilados a Salarios </a:t>
            </a:r>
            <a:r>
              <a:rPr lang="es-MX" sz="2400" dirty="0">
                <a:solidFill>
                  <a:prstClr val="black"/>
                </a:solidFill>
                <a:latin typeface="Calibri"/>
              </a:rPr>
              <a:t>considerando el CFDI de Nómina y </a:t>
            </a:r>
            <a:r>
              <a:rPr lang="es-MX" sz="2400" b="1" u="sng" dirty="0">
                <a:solidFill>
                  <a:prstClr val="black"/>
                </a:solidFill>
                <a:latin typeface="Calibri"/>
              </a:rPr>
              <a:t>en caso de modificación cancelar el CFDI</a:t>
            </a:r>
            <a:r>
              <a:rPr lang="es-MX" sz="2400" dirty="0">
                <a:solidFill>
                  <a:prstClr val="black"/>
                </a:solidFill>
                <a:latin typeface="Calibri"/>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i="0" u="none" strike="noStrike" kern="1200" cap="none" spc="0" normalizeH="0" baseline="0" noProof="0" dirty="0">
                <a:ln>
                  <a:noFill/>
                </a:ln>
                <a:solidFill>
                  <a:prstClr val="black"/>
                </a:solidFill>
                <a:effectLst/>
                <a:uLnTx/>
                <a:uFillTx/>
                <a:latin typeface="Calibri"/>
                <a:ea typeface="+mn-ea"/>
                <a:cs typeface="+mn-cs"/>
              </a:rPr>
              <a:t>Regla</a:t>
            </a:r>
            <a:r>
              <a:rPr lang="es-MX" sz="2400" dirty="0">
                <a:solidFill>
                  <a:prstClr val="black"/>
                </a:solidFill>
                <a:latin typeface="Calibri"/>
              </a:rPr>
              <a:t>.- </a:t>
            </a:r>
            <a:r>
              <a:rPr lang="es-MX" sz="2400" b="1" dirty="0">
                <a:solidFill>
                  <a:prstClr val="black"/>
                </a:solidFill>
                <a:latin typeface="Calibri"/>
              </a:rPr>
              <a:t>3.13.1 a la 3.13.35 </a:t>
            </a:r>
            <a:r>
              <a:rPr lang="es-MX" sz="2400" b="1" dirty="0">
                <a:solidFill>
                  <a:srgbClr val="FF0000"/>
                </a:solidFill>
                <a:latin typeface="Calibri"/>
              </a:rPr>
              <a:t>RESICOS PF y PM </a:t>
            </a:r>
            <a:r>
              <a:rPr lang="es-MX" sz="2400" dirty="0">
                <a:solidFill>
                  <a:prstClr val="black"/>
                </a:solidFill>
                <a:latin typeface="Calibri"/>
              </a:rPr>
              <a:t>sin cambios, excepto anexo 2 (antes anexo 1-A) y cambia el No. de Fichas de Trámite.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2400" dirty="0">
                <a:solidFill>
                  <a:prstClr val="black"/>
                </a:solidFill>
                <a:latin typeface="Calibri"/>
              </a:rPr>
              <a:t>Reglas </a:t>
            </a:r>
            <a:r>
              <a:rPr lang="es-MX" sz="2400" b="1" dirty="0">
                <a:solidFill>
                  <a:prstClr val="black"/>
                </a:solidFill>
                <a:latin typeface="Calibri"/>
              </a:rPr>
              <a:t>2.8.1.20 a la 2.8.1.23 </a:t>
            </a:r>
            <a:r>
              <a:rPr lang="es-MX" sz="2400" dirty="0">
                <a:solidFill>
                  <a:prstClr val="black"/>
                </a:solidFill>
                <a:latin typeface="Calibri"/>
              </a:rPr>
              <a:t>Referente a la integración del Expediente del </a:t>
            </a:r>
            <a:r>
              <a:rPr lang="es-MX" sz="2400" b="1" dirty="0">
                <a:solidFill>
                  <a:srgbClr val="FF0000"/>
                </a:solidFill>
                <a:latin typeface="Calibri"/>
              </a:rPr>
              <a:t>Beneficiario Controlador.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2400" dirty="0">
                <a:solidFill>
                  <a:prstClr val="black"/>
                </a:solidFill>
                <a:latin typeface="Calibri"/>
              </a:rPr>
              <a:t>Regla </a:t>
            </a:r>
            <a:r>
              <a:rPr lang="es-MX" sz="2400" b="1" dirty="0">
                <a:solidFill>
                  <a:prstClr val="black"/>
                </a:solidFill>
                <a:latin typeface="Calibri"/>
              </a:rPr>
              <a:t>3.3.1.24</a:t>
            </a:r>
            <a:r>
              <a:rPr lang="es-MX" sz="2400" dirty="0">
                <a:solidFill>
                  <a:prstClr val="black"/>
                </a:solidFill>
                <a:latin typeface="Calibri"/>
              </a:rPr>
              <a:t> Opción </a:t>
            </a:r>
            <a:r>
              <a:rPr lang="es-MX" sz="2400" b="1" u="sng" dirty="0">
                <a:solidFill>
                  <a:prstClr val="black"/>
                </a:solidFill>
                <a:latin typeface="Calibri"/>
              </a:rPr>
              <a:t>de Deducción de “Gastos e Inversiones” NO deducibles </a:t>
            </a:r>
            <a:r>
              <a:rPr lang="es-MX" sz="2400" dirty="0">
                <a:solidFill>
                  <a:prstClr val="black"/>
                </a:solidFill>
                <a:latin typeface="Calibri"/>
              </a:rPr>
              <a:t>para contribuyentes del Régimen de Actividades Agrícolas, Ganaderas, Silvícolas y Pesqueras </a:t>
            </a:r>
            <a:r>
              <a:rPr lang="es-MX" sz="2400" dirty="0">
                <a:solidFill>
                  <a:srgbClr val="FF0000"/>
                </a:solidFill>
                <a:latin typeface="Calibri"/>
              </a:rPr>
              <a:t>AGAPES. (Art. 28-II LISR).</a:t>
            </a:r>
            <a:endParaRPr kumimoji="0" lang="es-MX" sz="2400"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847205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BC85D-011A-0469-DEDB-25571957A8B2}"/>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A019591F-308D-7E80-6A69-8756931001B0}"/>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58885E88-AF48-0FB3-ADCD-0B3B23399B9F}"/>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ACTUALIZACIÓN DEL DOMICILIO FISCAL POR LA AUTORIDAD</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70088C80-6E29-7D56-317F-936EAC5E12BE}"/>
              </a:ext>
            </a:extLst>
          </p:cNvPr>
          <p:cNvSpPr txBox="1"/>
          <p:nvPr/>
        </p:nvSpPr>
        <p:spPr>
          <a:xfrm>
            <a:off x="148046" y="6566259"/>
            <a:ext cx="1872343" cy="307777"/>
          </a:xfrm>
          <a:prstGeom prst="rect">
            <a:avLst/>
          </a:prstGeom>
          <a:noFill/>
        </p:spPr>
        <p:txBody>
          <a:bodyPr wrap="square" rtlCol="0">
            <a:spAutoFit/>
          </a:bodyPr>
          <a:lstStyle/>
          <a:p>
            <a:r>
              <a:rPr lang="es-MX" sz="1400" dirty="0"/>
              <a:t>Regla 2.9.1 RMF </a:t>
            </a:r>
          </a:p>
        </p:txBody>
      </p:sp>
      <p:sp>
        <p:nvSpPr>
          <p:cNvPr id="7" name="CuadroTexto 6">
            <a:extLst>
              <a:ext uri="{FF2B5EF4-FFF2-40B4-BE49-F238E27FC236}">
                <a16:creationId xmlns:a16="http://schemas.microsoft.com/office/drawing/2014/main" id="{26E2F674-21AA-64FE-AF77-5792C01A3407}"/>
              </a:ext>
            </a:extLst>
          </p:cNvPr>
          <p:cNvSpPr txBox="1"/>
          <p:nvPr/>
        </p:nvSpPr>
        <p:spPr>
          <a:xfrm>
            <a:off x="566057" y="749167"/>
            <a:ext cx="11460479" cy="4893647"/>
          </a:xfrm>
          <a:prstGeom prst="rect">
            <a:avLst/>
          </a:prstGeom>
          <a:noFill/>
        </p:spPr>
        <p:txBody>
          <a:bodyPr wrap="square">
            <a:spAutoFit/>
          </a:bodyPr>
          <a:lstStyle/>
          <a:p>
            <a:r>
              <a:rPr lang="es-MX" sz="2400" dirty="0"/>
              <a:t>Para los efectos de los artículos 10 y 27, apartado C, fracción V del CFF, </a:t>
            </a:r>
            <a:r>
              <a:rPr lang="es-MX" sz="2400" b="1" dirty="0"/>
              <a:t>el SAT podrá actualizar en el RFC el Domicilio Fiscal </a:t>
            </a:r>
            <a:r>
              <a:rPr lang="es-MX" sz="2400" dirty="0"/>
              <a:t>de los contribuyentes cuando:</a:t>
            </a:r>
          </a:p>
          <a:p>
            <a:pPr algn="just"/>
            <a:endParaRPr lang="es-MX" sz="2400" dirty="0"/>
          </a:p>
          <a:p>
            <a:pPr algn="just"/>
            <a:r>
              <a:rPr lang="es-MX" sz="2400" dirty="0"/>
              <a:t>I</a:t>
            </a:r>
            <a:r>
              <a:rPr lang="es-MX" sz="2400" b="1" u="sng" dirty="0"/>
              <a:t>. No hayan manifestado un Domicilio Fiscal estando obligados a ello</a:t>
            </a:r>
            <a:r>
              <a:rPr lang="es-MX" sz="2400" dirty="0"/>
              <a:t>.</a:t>
            </a:r>
          </a:p>
          <a:p>
            <a:pPr algn="just"/>
            <a:r>
              <a:rPr lang="es-MX" sz="2400" dirty="0"/>
              <a:t>II. </a:t>
            </a:r>
            <a:r>
              <a:rPr lang="es-MX" sz="2400" b="1" u="sng" dirty="0">
                <a:solidFill>
                  <a:srgbClr val="FF0000"/>
                </a:solidFill>
              </a:rPr>
              <a:t>Hubieran manifestado como Domicilio Fiscal un lugar distinto </a:t>
            </a:r>
            <a:r>
              <a:rPr lang="es-MX" sz="2400" dirty="0"/>
              <a:t>al que corresponda</a:t>
            </a:r>
          </a:p>
          <a:p>
            <a:pPr algn="just"/>
            <a:r>
              <a:rPr lang="es-MX" sz="2400" dirty="0"/>
              <a:t>de acuerdo con lo establecido en el artículo 10 del CFF.</a:t>
            </a:r>
          </a:p>
          <a:p>
            <a:pPr algn="just"/>
            <a:r>
              <a:rPr lang="es-MX" sz="2400" dirty="0"/>
              <a:t>III. </a:t>
            </a:r>
            <a:r>
              <a:rPr lang="es-MX" sz="2400" b="1" u="sng" dirty="0"/>
              <a:t>No sean localizados en el Domicilio manifestado</a:t>
            </a:r>
            <a:r>
              <a:rPr lang="es-MX" sz="2400" dirty="0"/>
              <a:t>.</a:t>
            </a:r>
          </a:p>
          <a:p>
            <a:pPr algn="just"/>
            <a:r>
              <a:rPr lang="es-MX" sz="2400" dirty="0"/>
              <a:t>IV. </a:t>
            </a:r>
            <a:r>
              <a:rPr lang="es-MX" sz="2400" b="1" i="1" dirty="0">
                <a:solidFill>
                  <a:srgbClr val="FF0000"/>
                </a:solidFill>
              </a:rPr>
              <a:t>Hubieran manifestado un Domicilio Fiscal “ficticio”</a:t>
            </a:r>
            <a:r>
              <a:rPr lang="es-MX" sz="2400" dirty="0"/>
              <a:t>.</a:t>
            </a:r>
          </a:p>
          <a:p>
            <a:pPr algn="just"/>
            <a:endParaRPr lang="es-MX" sz="2400" dirty="0"/>
          </a:p>
          <a:p>
            <a:pPr algn="just"/>
            <a:r>
              <a:rPr lang="es-MX" sz="2400" dirty="0"/>
              <a:t>La determinación del domicilio correcto se </a:t>
            </a:r>
            <a:r>
              <a:rPr lang="es-MX" sz="2400" i="1" dirty="0"/>
              <a:t>hará con base en la información proporcionada </a:t>
            </a:r>
            <a:r>
              <a:rPr lang="es-MX" sz="2400" dirty="0"/>
              <a:t>por las </a:t>
            </a:r>
            <a:r>
              <a:rPr lang="es-MX" sz="2400" b="1" i="1" u="sng" dirty="0"/>
              <a:t>Entidades Financieras o SOCAP</a:t>
            </a:r>
            <a:r>
              <a:rPr lang="es-MX" sz="2400" dirty="0"/>
              <a:t>, la obtenida en la verificación del Domicilio Fiscal o en el ejercicio de Facultades de Comprobación. </a:t>
            </a:r>
            <a:r>
              <a:rPr lang="es-MX" sz="2400" b="1" i="1" u="sng" dirty="0">
                <a:solidFill>
                  <a:srgbClr val="FF0000"/>
                </a:solidFill>
              </a:rPr>
              <a:t>Una vez efectuada la actualización del Domicilio Fiscal, la Autoridad </a:t>
            </a:r>
            <a:r>
              <a:rPr lang="es-MX" sz="2500" b="1" i="1" u="sng" dirty="0"/>
              <a:t>“deberá notificar” </a:t>
            </a:r>
            <a:r>
              <a:rPr lang="es-MX" sz="2400" b="1" i="1" u="sng" dirty="0">
                <a:solidFill>
                  <a:srgbClr val="FF0000"/>
                </a:solidFill>
              </a:rPr>
              <a:t>a los contribuyentes dicha actualización.</a:t>
            </a:r>
          </a:p>
        </p:txBody>
      </p:sp>
      <p:sp>
        <p:nvSpPr>
          <p:cNvPr id="5" name="Flecha: hacia abajo 4">
            <a:extLst>
              <a:ext uri="{FF2B5EF4-FFF2-40B4-BE49-F238E27FC236}">
                <a16:creationId xmlns:a16="http://schemas.microsoft.com/office/drawing/2014/main" id="{90E17A18-D025-6BCA-DD17-40CC2267CC61}"/>
              </a:ext>
            </a:extLst>
          </p:cNvPr>
          <p:cNvSpPr/>
          <p:nvPr/>
        </p:nvSpPr>
        <p:spPr>
          <a:xfrm>
            <a:off x="8464731" y="3727269"/>
            <a:ext cx="452846" cy="28738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405301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08EFD-730C-6F9F-CF1F-E11733E2D036}"/>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C5C1E5B6-36F3-D1A7-14F6-3B53E282DF5C}"/>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3D6667B7-87B0-FE57-9860-0FDC4579E583}"/>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ACUMULACIÓN DE LOS “</a:t>
            </a: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ANTICIPOS DE CLIENTES</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349923D2-5018-C867-049E-97F566E1B49D}"/>
              </a:ext>
            </a:extLst>
          </p:cNvPr>
          <p:cNvSpPr txBox="1"/>
          <p:nvPr/>
        </p:nvSpPr>
        <p:spPr>
          <a:xfrm>
            <a:off x="148046" y="6566259"/>
            <a:ext cx="187234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a:t>
            </a:r>
            <a:r>
              <a:rPr lang="es-MX" sz="1400" dirty="0">
                <a:solidFill>
                  <a:prstClr val="black"/>
                </a:solidFill>
                <a:latin typeface="Calibri"/>
              </a:rPr>
              <a:t>3.2.24</a:t>
            </a:r>
            <a:r>
              <a:rPr kumimoji="0" lang="es-MX" sz="1400" b="0" i="0" u="none" strike="noStrike" kern="1200" cap="none" spc="0" normalizeH="0" baseline="0" noProof="0" dirty="0">
                <a:ln>
                  <a:noFill/>
                </a:ln>
                <a:solidFill>
                  <a:prstClr val="black"/>
                </a:solidFill>
                <a:effectLst/>
                <a:uLnTx/>
                <a:uFillTx/>
                <a:latin typeface="Calibri"/>
                <a:ea typeface="+mn-ea"/>
                <a:cs typeface="+mn-cs"/>
              </a:rPr>
              <a:t> RMF </a:t>
            </a:r>
          </a:p>
        </p:txBody>
      </p:sp>
      <p:sp>
        <p:nvSpPr>
          <p:cNvPr id="8" name="CuadroTexto 7">
            <a:extLst>
              <a:ext uri="{FF2B5EF4-FFF2-40B4-BE49-F238E27FC236}">
                <a16:creationId xmlns:a16="http://schemas.microsoft.com/office/drawing/2014/main" id="{D068FA54-5B1E-76BA-F890-17C672C9C561}"/>
              </a:ext>
            </a:extLst>
          </p:cNvPr>
          <p:cNvSpPr txBox="1"/>
          <p:nvPr/>
        </p:nvSpPr>
        <p:spPr>
          <a:xfrm>
            <a:off x="70826" y="481050"/>
            <a:ext cx="11998094" cy="6247864"/>
          </a:xfrm>
          <a:prstGeom prst="rect">
            <a:avLst/>
          </a:prstGeom>
          <a:noFill/>
        </p:spPr>
        <p:txBody>
          <a:bodyPr wrap="square">
            <a:spAutoFit/>
          </a:bodyPr>
          <a:lstStyle/>
          <a:p>
            <a:pPr algn="just"/>
            <a:r>
              <a:rPr lang="es-MX" sz="2000" dirty="0"/>
              <a:t>Para los efectos de los artículos 14 y 17, fracción I de la Ley del ISR y 29, primer párrafo del CFF, los contribuyentes del Título II de la Ley del ISR que obtengan ingresos por concepto de anticipos en un Ejercicio Fiscal, “</a:t>
            </a:r>
            <a:r>
              <a:rPr lang="es-MX" sz="2000" b="1" i="1" u="sng" dirty="0">
                <a:solidFill>
                  <a:srgbClr val="FF0000"/>
                </a:solidFill>
              </a:rPr>
              <a:t>deberán” emitir los CFDI en el mes respectivo </a:t>
            </a:r>
            <a:r>
              <a:rPr lang="es-MX" sz="2000" dirty="0"/>
              <a:t>de acuerdo con la guía de llenado de los CFDI que señala el Anexo 20 y “</a:t>
            </a:r>
            <a:r>
              <a:rPr lang="es-MX" sz="2000" b="1" dirty="0"/>
              <a:t>acumular” como Ingreso en el periodo del Pago Provisional respectivo el monto del Anticipo</a:t>
            </a:r>
            <a:r>
              <a:rPr lang="es-MX" sz="2000" dirty="0"/>
              <a:t>.</a:t>
            </a:r>
          </a:p>
          <a:p>
            <a:pPr algn="just"/>
            <a:r>
              <a:rPr lang="es-MX" sz="2000" dirty="0"/>
              <a:t>Asimismo, en el momento en el que </a:t>
            </a:r>
            <a:r>
              <a:rPr lang="es-MX" sz="2000" b="1" i="1" u="sng" dirty="0"/>
              <a:t>se concrete la operación, emitirán el CFDI por el total del precio o contraprestación pactada, en cuyo caso, podrán optar por acumular como ingreso en el pago provisional del mes que se trate, únicamente la cantidad que resulte de disminuir del precio total de la operación los ingresos por anticipos ya acumulados.</a:t>
            </a:r>
          </a:p>
          <a:p>
            <a:pPr algn="just"/>
            <a:r>
              <a:rPr lang="es-MX" sz="2000" dirty="0"/>
              <a:t>Los contribuyentes a que se refiere el párrafo anterior, </a:t>
            </a:r>
            <a:r>
              <a:rPr lang="es-MX" sz="2000" b="1" i="1" u="sng" dirty="0">
                <a:solidFill>
                  <a:srgbClr val="FF0000"/>
                </a:solidFill>
              </a:rPr>
              <a:t>deberán expedir el CFDI correspondiente al Monto Total del precio o la contraprestación de cada operación vinculado con los Anticipos recibidos, así como el comprobante de “Egresos” vinculado con los Anticipos recibidos, </a:t>
            </a:r>
            <a:r>
              <a:rPr lang="es-MX" sz="2000" dirty="0"/>
              <a:t>ambos de acuerdo con la guía de llenado de los CFDI que señala el Anexo 20.</a:t>
            </a:r>
          </a:p>
          <a:p>
            <a:pPr algn="just"/>
            <a:r>
              <a:rPr lang="es-MX" sz="2000" dirty="0"/>
              <a:t>La opción a que se refiere la presente regla solo puede aplicarse dentro del ejercicio en el que se realicen los anticipos y el monto de estos no se hubiera deducido con anterioridad.</a:t>
            </a:r>
          </a:p>
          <a:p>
            <a:pPr algn="just"/>
            <a:r>
              <a:rPr lang="es-MX" sz="2000" dirty="0"/>
              <a:t>Los contribuyentes que apliquen lo establecido en esta regla, </a:t>
            </a:r>
            <a:r>
              <a:rPr lang="es-MX" sz="2000" b="1" i="1" u="sng" dirty="0">
                <a:solidFill>
                  <a:srgbClr val="FF0000"/>
                </a:solidFill>
              </a:rPr>
              <a:t>deberán realizar la Deducción del Costo de lo Vendido conforme al Título II, Capítulo II, Sección III de la Ley del ISR</a:t>
            </a:r>
            <a:r>
              <a:rPr lang="es-MX" sz="2000" dirty="0"/>
              <a:t>, </a:t>
            </a:r>
            <a:r>
              <a:rPr lang="es-MX" sz="2000" b="1" i="1" dirty="0"/>
              <a:t>considerando el total del precio o contraprestación, una vez que hayan emitido el CFDI por el monto total del precio o la contraprestación y acumulado el pago del remanente de cada operación.</a:t>
            </a:r>
          </a:p>
          <a:p>
            <a:pPr algn="just"/>
            <a:r>
              <a:rPr lang="es-MX" sz="2000" dirty="0"/>
              <a:t>Lo establecido en esta regla </a:t>
            </a:r>
            <a:r>
              <a:rPr lang="es-MX" sz="2000" b="1" i="1" dirty="0"/>
              <a:t>NO será aplicable a los contribuyentes a que se refiere el artículo 17, penúltimo y último párrafos de la Ley del ISR</a:t>
            </a:r>
            <a:r>
              <a:rPr lang="es-MX" sz="2000" dirty="0"/>
              <a:t>.</a:t>
            </a:r>
          </a:p>
        </p:txBody>
      </p:sp>
      <p:sp>
        <p:nvSpPr>
          <p:cNvPr id="9" name="Flecha: hacia abajo 8">
            <a:extLst>
              <a:ext uri="{FF2B5EF4-FFF2-40B4-BE49-F238E27FC236}">
                <a16:creationId xmlns:a16="http://schemas.microsoft.com/office/drawing/2014/main" id="{0E01A370-C9AA-568B-54CE-A639C2D8F621}"/>
              </a:ext>
            </a:extLst>
          </p:cNvPr>
          <p:cNvSpPr/>
          <p:nvPr/>
        </p:nvSpPr>
        <p:spPr>
          <a:xfrm>
            <a:off x="9657806" y="4589417"/>
            <a:ext cx="365760" cy="22642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Flecha: hacia abajo 9">
            <a:extLst>
              <a:ext uri="{FF2B5EF4-FFF2-40B4-BE49-F238E27FC236}">
                <a16:creationId xmlns:a16="http://schemas.microsoft.com/office/drawing/2014/main" id="{96A564CC-ABCA-F94E-051A-AD3A48615FA2}"/>
              </a:ext>
            </a:extLst>
          </p:cNvPr>
          <p:cNvSpPr/>
          <p:nvPr/>
        </p:nvSpPr>
        <p:spPr>
          <a:xfrm>
            <a:off x="11173097" y="2699657"/>
            <a:ext cx="339634" cy="28860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Flecha: hacia abajo 10">
            <a:extLst>
              <a:ext uri="{FF2B5EF4-FFF2-40B4-BE49-F238E27FC236}">
                <a16:creationId xmlns:a16="http://schemas.microsoft.com/office/drawing/2014/main" id="{E8435CC5-877A-4671-A82A-68FCB5B1BD27}"/>
              </a:ext>
            </a:extLst>
          </p:cNvPr>
          <p:cNvSpPr/>
          <p:nvPr/>
        </p:nvSpPr>
        <p:spPr>
          <a:xfrm>
            <a:off x="10197742" y="1444397"/>
            <a:ext cx="644435" cy="28860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7810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CB1FA-C542-10AF-D016-5BDEE0D1C3B8}"/>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30E94F2C-E349-39A4-DA16-4C790E0DB7C4}"/>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47362AFA-AAFE-A73D-2C28-6DFC245259A5}"/>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TASA DE ISR ANUAL POR RETENCIÓN DE </a:t>
            </a:r>
            <a:r>
              <a:rPr lang="es-MX" sz="2813" dirty="0">
                <a:solidFill>
                  <a:srgbClr val="FF0000"/>
                </a:solidFill>
                <a:latin typeface="Arial Rounded MT Bold" pitchFamily="34" charset="0"/>
              </a:rPr>
              <a:t>INTERESES</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57388AFF-82A6-088C-1982-5CAFAAD8F5E8}"/>
              </a:ext>
            </a:extLst>
          </p:cNvPr>
          <p:cNvSpPr txBox="1"/>
          <p:nvPr/>
        </p:nvSpPr>
        <p:spPr>
          <a:xfrm>
            <a:off x="148046" y="6566259"/>
            <a:ext cx="187234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3.5.4 RMF </a:t>
            </a:r>
          </a:p>
        </p:txBody>
      </p:sp>
      <p:sp>
        <p:nvSpPr>
          <p:cNvPr id="6" name="CuadroTexto 5">
            <a:extLst>
              <a:ext uri="{FF2B5EF4-FFF2-40B4-BE49-F238E27FC236}">
                <a16:creationId xmlns:a16="http://schemas.microsoft.com/office/drawing/2014/main" id="{8442729B-EB7D-1EC3-4B30-2705A20C81A9}"/>
              </a:ext>
            </a:extLst>
          </p:cNvPr>
          <p:cNvSpPr txBox="1"/>
          <p:nvPr/>
        </p:nvSpPr>
        <p:spPr>
          <a:xfrm>
            <a:off x="78372" y="480877"/>
            <a:ext cx="11895914" cy="4893647"/>
          </a:xfrm>
          <a:prstGeom prst="rect">
            <a:avLst/>
          </a:prstGeom>
          <a:noFill/>
        </p:spPr>
        <p:txBody>
          <a:bodyPr wrap="square">
            <a:spAutoFit/>
          </a:bodyPr>
          <a:lstStyle/>
          <a:p>
            <a:pPr algn="just"/>
            <a:r>
              <a:rPr lang="es-MX" sz="2600" dirty="0"/>
              <a:t>Para los efectos de los artículos 54, 87 y 135 de la Ley del ISR y </a:t>
            </a:r>
            <a:r>
              <a:rPr lang="es-MX" sz="2600" b="1" dirty="0"/>
              <a:t>24 de la LIF</a:t>
            </a:r>
            <a:r>
              <a:rPr lang="es-MX" sz="2600" dirty="0"/>
              <a:t>, se entenderá que la tasa de retención establecida en el último de los preceptos citados</a:t>
            </a:r>
            <a:r>
              <a:rPr lang="es-MX" sz="2600" b="1" u="sng" dirty="0"/>
              <a:t> es anual</a:t>
            </a:r>
            <a:r>
              <a:rPr lang="es-MX" sz="2600" dirty="0"/>
              <a:t>; por lo anterior, la retención a que se refieren dichas disposiciones legales se efectuará aplicando la tasa establecida por el</a:t>
            </a:r>
            <a:r>
              <a:rPr lang="es-MX" sz="2600" b="1" u="sng" dirty="0"/>
              <a:t> (0.90% sobre el monto de la Inversión) Congreso de la Unión </a:t>
            </a:r>
            <a:r>
              <a:rPr lang="es-MX" sz="2600" dirty="0"/>
              <a:t>en la proporción que corresponda al número de días en que se mantenga la inversión que dé lugar al pago de los intereses.</a:t>
            </a:r>
          </a:p>
          <a:p>
            <a:pPr algn="just"/>
            <a:endParaRPr lang="es-MX" sz="2600" dirty="0"/>
          </a:p>
          <a:p>
            <a:pPr algn="just"/>
            <a:r>
              <a:rPr lang="es-MX" sz="2600" dirty="0"/>
              <a:t>Las </a:t>
            </a:r>
            <a:r>
              <a:rPr lang="es-MX" sz="2600" b="1" u="sng" dirty="0"/>
              <a:t>Instituciones que componen el Sistema Financiero </a:t>
            </a:r>
            <a:r>
              <a:rPr lang="es-MX" sz="2600" dirty="0"/>
              <a:t>podrán optar por efectuar la retención a que se refiere el párrafo anterior, multiplicando la </a:t>
            </a:r>
            <a:r>
              <a:rPr lang="es-MX" sz="2600" b="1" u="sng" dirty="0">
                <a:solidFill>
                  <a:srgbClr val="FF0000"/>
                </a:solidFill>
              </a:rPr>
              <a:t>Tasa de 0.00247% por el Promedio Diario de la Inversión que dé lugar al pago de los intereses</a:t>
            </a:r>
            <a:r>
              <a:rPr lang="es-MX" sz="2600" dirty="0"/>
              <a:t>, el resultado obtenido se multiplicará por el número de días a que corresponda a la inversión de que se trate</a:t>
            </a:r>
            <a:r>
              <a:rPr lang="es-MX" dirty="0"/>
              <a:t>.</a:t>
            </a:r>
          </a:p>
        </p:txBody>
      </p:sp>
      <p:pic>
        <p:nvPicPr>
          <p:cNvPr id="7" name="Imagen 6">
            <a:extLst>
              <a:ext uri="{FF2B5EF4-FFF2-40B4-BE49-F238E27FC236}">
                <a16:creationId xmlns:a16="http://schemas.microsoft.com/office/drawing/2014/main" id="{E46221DB-321A-9065-0812-3471A362B452}"/>
              </a:ext>
            </a:extLst>
          </p:cNvPr>
          <p:cNvPicPr>
            <a:picLocks noChangeAspect="1"/>
          </p:cNvPicPr>
          <p:nvPr/>
        </p:nvPicPr>
        <p:blipFill>
          <a:blip r:embed="rId2"/>
          <a:stretch>
            <a:fillRect/>
          </a:stretch>
        </p:blipFill>
        <p:spPr>
          <a:xfrm>
            <a:off x="6486389" y="4935572"/>
            <a:ext cx="2619375" cy="1743075"/>
          </a:xfrm>
          <a:prstGeom prst="rect">
            <a:avLst/>
          </a:prstGeom>
        </p:spPr>
      </p:pic>
      <p:sp>
        <p:nvSpPr>
          <p:cNvPr id="5" name="Flecha: hacia abajo 4">
            <a:extLst>
              <a:ext uri="{FF2B5EF4-FFF2-40B4-BE49-F238E27FC236}">
                <a16:creationId xmlns:a16="http://schemas.microsoft.com/office/drawing/2014/main" id="{494044A1-FD22-3104-DAB8-4256F05C65B2}"/>
              </a:ext>
            </a:extLst>
          </p:cNvPr>
          <p:cNvSpPr/>
          <p:nvPr/>
        </p:nvSpPr>
        <p:spPr>
          <a:xfrm>
            <a:off x="8926286" y="2830286"/>
            <a:ext cx="714103" cy="38317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612328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33409-8D96-3B39-A051-6C6D165AEEB1}"/>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6D04ECF2-D7E7-0B1C-F772-EED1AD48837C}"/>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8309407F-2282-8B21-5DDA-D4AE9689B3EB}"/>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effectLst/>
                <a:uLnTx/>
                <a:uFillTx/>
                <a:latin typeface="Arial Rounded MT Bold" pitchFamily="34" charset="0"/>
                <a:ea typeface="+mn-ea"/>
                <a:cs typeface="+mn-cs"/>
              </a:rPr>
              <a:t>Emisión del CFDI de Retención por los Intereses </a:t>
            </a:r>
            <a:r>
              <a:rPr lang="es-MX" sz="2813" dirty="0">
                <a:latin typeface="Arial Rounded MT Bold" pitchFamily="34" charset="0"/>
              </a:rPr>
              <a:t>N</a:t>
            </a:r>
            <a:r>
              <a:rPr kumimoji="0" lang="es-MX" sz="2813" b="0" i="0" u="none" strike="noStrike" kern="1200" cap="none" spc="0" normalizeH="0" baseline="0" noProof="0" dirty="0" err="1">
                <a:ln>
                  <a:noFill/>
                </a:ln>
                <a:effectLst/>
                <a:uLnTx/>
                <a:uFillTx/>
                <a:latin typeface="Arial Rounded MT Bold" pitchFamily="34" charset="0"/>
                <a:ea typeface="+mn-ea"/>
                <a:cs typeface="+mn-cs"/>
              </a:rPr>
              <a:t>ominales</a:t>
            </a:r>
            <a:r>
              <a:rPr kumimoji="0" lang="es-MX" sz="2813" b="0" i="0" u="none" strike="noStrike" kern="1200" cap="none" spc="0" normalizeH="0" baseline="0" noProof="0" dirty="0">
                <a:ln>
                  <a:noFill/>
                </a:ln>
                <a:effectLst/>
                <a:uLnTx/>
                <a:uFillTx/>
                <a:latin typeface="Arial Rounded MT Bold" pitchFamily="34" charset="0"/>
                <a:ea typeface="+mn-ea"/>
                <a:cs typeface="+mn-cs"/>
              </a:rPr>
              <a:t> </a:t>
            </a:r>
            <a:r>
              <a:rPr lang="es-MX" sz="2813" dirty="0">
                <a:latin typeface="Arial Rounded MT Bold" pitchFamily="34" charset="0"/>
              </a:rPr>
              <a:t>P</a:t>
            </a:r>
            <a:r>
              <a:rPr kumimoji="0" lang="es-MX" sz="2813" b="0" i="0" u="none" strike="noStrike" kern="1200" cap="none" spc="0" normalizeH="0" baseline="0" noProof="0" dirty="0" err="1">
                <a:ln>
                  <a:noFill/>
                </a:ln>
                <a:effectLst/>
                <a:uLnTx/>
                <a:uFillTx/>
                <a:latin typeface="Arial Rounded MT Bold" pitchFamily="34" charset="0"/>
                <a:ea typeface="+mn-ea"/>
                <a:cs typeface="+mn-cs"/>
              </a:rPr>
              <a:t>agados</a:t>
            </a:r>
            <a:r>
              <a:rPr kumimoji="0" lang="es-MX" sz="2813" b="0" i="0" u="none" strike="noStrike" kern="1200" cap="none" spc="0" normalizeH="0" baseline="0" noProof="0" dirty="0">
                <a:ln>
                  <a:noFill/>
                </a:ln>
                <a:effectLst/>
                <a:uLnTx/>
                <a:uFillTx/>
                <a:latin typeface="Arial Rounded MT Bold" pitchFamily="34" charset="0"/>
                <a:ea typeface="+mn-ea"/>
                <a:cs typeface="+mn-cs"/>
              </a:rPr>
              <a:t> por las </a:t>
            </a: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Instituciones de Financiamiento Colectivo.</a:t>
            </a:r>
          </a:p>
        </p:txBody>
      </p:sp>
      <p:sp>
        <p:nvSpPr>
          <p:cNvPr id="4" name="CuadroTexto 3">
            <a:extLst>
              <a:ext uri="{FF2B5EF4-FFF2-40B4-BE49-F238E27FC236}">
                <a16:creationId xmlns:a16="http://schemas.microsoft.com/office/drawing/2014/main" id="{DD78E525-45C9-4484-67A9-954C83574F40}"/>
              </a:ext>
            </a:extLst>
          </p:cNvPr>
          <p:cNvSpPr txBox="1"/>
          <p:nvPr/>
        </p:nvSpPr>
        <p:spPr>
          <a:xfrm>
            <a:off x="148046" y="6566259"/>
            <a:ext cx="187234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9.1.21 RMF </a:t>
            </a:r>
          </a:p>
        </p:txBody>
      </p:sp>
      <p:sp>
        <p:nvSpPr>
          <p:cNvPr id="9" name="CuadroTexto 8">
            <a:extLst>
              <a:ext uri="{FF2B5EF4-FFF2-40B4-BE49-F238E27FC236}">
                <a16:creationId xmlns:a16="http://schemas.microsoft.com/office/drawing/2014/main" id="{77DC54EC-2BA1-EC3F-2CD2-4FBCA1875B50}"/>
              </a:ext>
            </a:extLst>
          </p:cNvPr>
          <p:cNvSpPr txBox="1"/>
          <p:nvPr/>
        </p:nvSpPr>
        <p:spPr>
          <a:xfrm>
            <a:off x="426720" y="1056809"/>
            <a:ext cx="11338560" cy="3108543"/>
          </a:xfrm>
          <a:prstGeom prst="rect">
            <a:avLst/>
          </a:prstGeom>
          <a:noFill/>
        </p:spPr>
        <p:txBody>
          <a:bodyPr wrap="square">
            <a:spAutoFit/>
          </a:bodyPr>
          <a:lstStyle/>
          <a:p>
            <a:pPr algn="just"/>
            <a:r>
              <a:rPr lang="es-MX" sz="2800" dirty="0"/>
              <a:t>Para los efectos del artículo </a:t>
            </a:r>
            <a:r>
              <a:rPr lang="es-MX" sz="2800" b="1" u="sng" dirty="0"/>
              <a:t>25, primer párrafo, fracción VIII</a:t>
            </a:r>
            <a:r>
              <a:rPr lang="es-MX" sz="2800" dirty="0"/>
              <a:t>, inciso c) de la LIF, en relación con los artículos 29 y 29-A del CFF, </a:t>
            </a:r>
            <a:r>
              <a:rPr lang="es-MX" sz="2800" b="1" u="sng" dirty="0">
                <a:solidFill>
                  <a:srgbClr val="FF0000"/>
                </a:solidFill>
              </a:rPr>
              <a:t>las Instituciones de Financiamiento Colectivo que paguen Intereses Nominales </a:t>
            </a:r>
            <a:r>
              <a:rPr lang="es-MX" sz="2800" b="1" i="1" u="sng" dirty="0"/>
              <a:t>deberán expedir a las personas a las que les hubieran efectuado la retención del ISR (20%) e IVA, un CFDI de Retenciones e Información de Pagos</a:t>
            </a:r>
            <a:r>
              <a:rPr lang="es-MX" sz="2800" dirty="0"/>
              <a:t>, </a:t>
            </a:r>
            <a:r>
              <a:rPr lang="es-MX" sz="2800" b="1" u="sng" dirty="0">
                <a:solidFill>
                  <a:srgbClr val="FF0000"/>
                </a:solidFill>
              </a:rPr>
              <a:t>en el que conste el monto de los Intereses Pagados y el Impuesto Retenido</a:t>
            </a:r>
            <a:r>
              <a:rPr lang="es-MX" sz="2800" dirty="0"/>
              <a:t>, al cual se le deberá incorporar </a:t>
            </a:r>
            <a:r>
              <a:rPr lang="es-MX" sz="2800" b="1" u="sng" dirty="0"/>
              <a:t>el ”Complemento de Intereses”, </a:t>
            </a:r>
            <a:r>
              <a:rPr lang="es-MX" sz="2800" dirty="0"/>
              <a:t>publicado en el Portal del SAT.</a:t>
            </a:r>
          </a:p>
        </p:txBody>
      </p:sp>
      <p:pic>
        <p:nvPicPr>
          <p:cNvPr id="10" name="Imagen 9">
            <a:extLst>
              <a:ext uri="{FF2B5EF4-FFF2-40B4-BE49-F238E27FC236}">
                <a16:creationId xmlns:a16="http://schemas.microsoft.com/office/drawing/2014/main" id="{62C311E1-3D70-95FA-8F2E-4195AC296F40}"/>
              </a:ext>
            </a:extLst>
          </p:cNvPr>
          <p:cNvPicPr>
            <a:picLocks noChangeAspect="1"/>
          </p:cNvPicPr>
          <p:nvPr/>
        </p:nvPicPr>
        <p:blipFill>
          <a:blip r:embed="rId2"/>
          <a:stretch>
            <a:fillRect/>
          </a:stretch>
        </p:blipFill>
        <p:spPr>
          <a:xfrm>
            <a:off x="7610202" y="4246370"/>
            <a:ext cx="3638493" cy="1554821"/>
          </a:xfrm>
          <a:prstGeom prst="rect">
            <a:avLst/>
          </a:prstGeom>
        </p:spPr>
      </p:pic>
      <p:sp>
        <p:nvSpPr>
          <p:cNvPr id="5" name="Flecha: hacia arriba 4">
            <a:extLst>
              <a:ext uri="{FF2B5EF4-FFF2-40B4-BE49-F238E27FC236}">
                <a16:creationId xmlns:a16="http://schemas.microsoft.com/office/drawing/2014/main" id="{C91E07F1-5355-6453-C75A-6BAD50FF3907}"/>
              </a:ext>
            </a:extLst>
          </p:cNvPr>
          <p:cNvSpPr/>
          <p:nvPr/>
        </p:nvSpPr>
        <p:spPr>
          <a:xfrm>
            <a:off x="3378926" y="4165352"/>
            <a:ext cx="461554" cy="424065"/>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310886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31164-3C87-A308-A18F-8294992AA9E4}"/>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77B37DB2-94C5-2544-0396-1F3989FECAF0}"/>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43C3D768-8F31-0806-BFF5-047C02DDFE00}"/>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effectLst/>
                <a:uLnTx/>
                <a:uFillTx/>
                <a:latin typeface="Arial Rounded MT Bold" pitchFamily="34" charset="0"/>
                <a:ea typeface="+mn-ea"/>
                <a:cs typeface="+mn-cs"/>
              </a:rPr>
              <a:t>Caso de Aclaración por Actualización de Actividades </a:t>
            </a:r>
            <a:r>
              <a:rPr lang="es-MX" sz="2813" dirty="0">
                <a:latin typeface="Arial Rounded MT Bold" pitchFamily="34" charset="0"/>
              </a:rPr>
              <a:t>D</a:t>
            </a:r>
            <a:r>
              <a:rPr kumimoji="0" lang="es-MX" sz="2813" b="0" i="0" u="none" strike="noStrike" kern="1200" cap="none" spc="0" normalizeH="0" baseline="0" noProof="0" dirty="0" err="1">
                <a:ln>
                  <a:noFill/>
                </a:ln>
                <a:effectLst/>
                <a:uLnTx/>
                <a:uFillTx/>
                <a:latin typeface="Arial Rounded MT Bold" pitchFamily="34" charset="0"/>
                <a:ea typeface="+mn-ea"/>
                <a:cs typeface="+mn-cs"/>
              </a:rPr>
              <a:t>erivado</a:t>
            </a:r>
            <a:r>
              <a:rPr kumimoji="0" lang="es-MX" sz="2813" b="0" i="0" u="none" strike="noStrike" kern="1200" cap="none" spc="0" normalizeH="0" baseline="0" noProof="0" dirty="0">
                <a:ln>
                  <a:noFill/>
                </a:ln>
                <a:effectLst/>
                <a:uLnTx/>
                <a:uFillTx/>
                <a:latin typeface="Arial Rounded MT Bold" pitchFamily="34" charset="0"/>
                <a:ea typeface="+mn-ea"/>
                <a:cs typeface="+mn-cs"/>
              </a:rPr>
              <a:t> de la </a:t>
            </a:r>
            <a:r>
              <a:rPr lang="es-MX" sz="2813" dirty="0">
                <a:latin typeface="Arial Rounded MT Bold" pitchFamily="34" charset="0"/>
              </a:rPr>
              <a:t>E</a:t>
            </a:r>
            <a:r>
              <a:rPr kumimoji="0" lang="es-MX" sz="2813" b="0" i="0" u="none" strike="noStrike" kern="1200" cap="none" spc="0" normalizeH="0" baseline="0" noProof="0" dirty="0">
                <a:ln>
                  <a:noFill/>
                </a:ln>
                <a:effectLst/>
                <a:uLnTx/>
                <a:uFillTx/>
                <a:latin typeface="Arial Rounded MT Bold" pitchFamily="34" charset="0"/>
                <a:ea typeface="+mn-ea"/>
                <a:cs typeface="+mn-cs"/>
              </a:rPr>
              <a:t>misión de un CFDI</a:t>
            </a:r>
          </a:p>
        </p:txBody>
      </p:sp>
      <p:sp>
        <p:nvSpPr>
          <p:cNvPr id="4" name="CuadroTexto 3">
            <a:extLst>
              <a:ext uri="{FF2B5EF4-FFF2-40B4-BE49-F238E27FC236}">
                <a16:creationId xmlns:a16="http://schemas.microsoft.com/office/drawing/2014/main" id="{BF4AE455-EFD6-6D24-9DA0-58BA367BF53A}"/>
              </a:ext>
            </a:extLst>
          </p:cNvPr>
          <p:cNvSpPr txBox="1"/>
          <p:nvPr/>
        </p:nvSpPr>
        <p:spPr>
          <a:xfrm>
            <a:off x="130629" y="6618513"/>
            <a:ext cx="1602377" cy="307777"/>
          </a:xfrm>
          <a:prstGeom prst="rect">
            <a:avLst/>
          </a:prstGeom>
          <a:noFill/>
        </p:spPr>
        <p:txBody>
          <a:bodyPr wrap="square" rtlCol="0">
            <a:spAutoFit/>
          </a:bodyPr>
          <a:lstStyle/>
          <a:p>
            <a:r>
              <a:rPr lang="es-MX" sz="1400" dirty="0"/>
              <a:t>Regla 2.5.23 RMF</a:t>
            </a:r>
          </a:p>
        </p:txBody>
      </p:sp>
      <p:sp>
        <p:nvSpPr>
          <p:cNvPr id="7" name="CuadroTexto 6">
            <a:extLst>
              <a:ext uri="{FF2B5EF4-FFF2-40B4-BE49-F238E27FC236}">
                <a16:creationId xmlns:a16="http://schemas.microsoft.com/office/drawing/2014/main" id="{5A411B74-EC63-88BA-8972-FAD24EAECACD}"/>
              </a:ext>
            </a:extLst>
          </p:cNvPr>
          <p:cNvSpPr txBox="1"/>
          <p:nvPr/>
        </p:nvSpPr>
        <p:spPr>
          <a:xfrm>
            <a:off x="269966" y="1017784"/>
            <a:ext cx="11652068" cy="1815882"/>
          </a:xfrm>
          <a:prstGeom prst="rect">
            <a:avLst/>
          </a:prstGeom>
          <a:noFill/>
        </p:spPr>
        <p:txBody>
          <a:bodyPr wrap="square">
            <a:spAutoFit/>
          </a:bodyPr>
          <a:lstStyle/>
          <a:p>
            <a:pPr algn="just"/>
            <a:r>
              <a:rPr lang="es-MX" sz="2800" dirty="0"/>
              <a:t>Para los efectos del artículo 29-A, fracción V, segundo párrafo del CFF, </a:t>
            </a:r>
            <a:r>
              <a:rPr lang="es-MX" sz="2800" b="1" i="1" u="sng" dirty="0"/>
              <a:t>los contribuyentes que estuvieran inconformes con la Actualización de sus Actividades Económicas y Obligaciones Fiscales, </a:t>
            </a:r>
            <a:r>
              <a:rPr lang="es-MX" sz="2800" b="1" i="1" u="sng" dirty="0">
                <a:solidFill>
                  <a:srgbClr val="FF0000"/>
                </a:solidFill>
              </a:rPr>
              <a:t>podrán ingresar un Caso de Aclaración a través del Portal del SAT, en términos de la regla 2.5.8.</a:t>
            </a:r>
          </a:p>
        </p:txBody>
      </p:sp>
      <p:sp>
        <p:nvSpPr>
          <p:cNvPr id="9" name="CuadroTexto 8">
            <a:extLst>
              <a:ext uri="{FF2B5EF4-FFF2-40B4-BE49-F238E27FC236}">
                <a16:creationId xmlns:a16="http://schemas.microsoft.com/office/drawing/2014/main" id="{5E39E415-0573-44BE-E543-C3BDE576FBEC}"/>
              </a:ext>
            </a:extLst>
          </p:cNvPr>
          <p:cNvSpPr txBox="1"/>
          <p:nvPr/>
        </p:nvSpPr>
        <p:spPr>
          <a:xfrm>
            <a:off x="539931" y="3395024"/>
            <a:ext cx="11103429" cy="2492990"/>
          </a:xfrm>
          <a:prstGeom prst="rect">
            <a:avLst/>
          </a:prstGeom>
          <a:solidFill>
            <a:srgbClr val="FFFF00"/>
          </a:solidFill>
          <a:ln w="38100">
            <a:solidFill>
              <a:schemeClr val="accent1"/>
            </a:solidFill>
          </a:ln>
        </p:spPr>
        <p:txBody>
          <a:bodyPr wrap="square">
            <a:spAutoFit/>
          </a:bodyPr>
          <a:lstStyle/>
          <a:p>
            <a:pPr algn="just"/>
            <a:r>
              <a:rPr lang="es-MX" sz="2200" b="1" i="1" u="sng" dirty="0">
                <a:solidFill>
                  <a:srgbClr val="FF0000"/>
                </a:solidFill>
              </a:rPr>
              <a:t>Cuando exista “Discrepancia” entre la descripción de los bienes, mercancías, servicio o del uso o goce señalados en el comprobante fiscal digital por Internet y la Actividad Económica registrada por el contribuyente, la </a:t>
            </a:r>
            <a:r>
              <a:rPr lang="es-MX" sz="2300" b="1" i="1" u="sng" dirty="0"/>
              <a:t>Autoridad Fiscal actualizará las Actividades Económicas </a:t>
            </a:r>
            <a:r>
              <a:rPr lang="es-MX" sz="2200" b="1" i="1" u="sng" dirty="0">
                <a:solidFill>
                  <a:srgbClr val="FF0000"/>
                </a:solidFill>
              </a:rPr>
              <a:t>y obligaciones de dicho contribuyente al Régimen Fiscal que le corresponda</a:t>
            </a:r>
            <a:r>
              <a:rPr lang="es-MX" sz="2200" dirty="0"/>
              <a:t>. </a:t>
            </a:r>
            <a:r>
              <a:rPr lang="es-MX" sz="2200" b="1" i="1" u="sng" dirty="0"/>
              <a:t>Los contribuyentes que estuvieran </a:t>
            </a:r>
            <a:r>
              <a:rPr lang="es-MX" sz="2400" b="1" i="1" u="sng" dirty="0"/>
              <a:t>“inconformes”</a:t>
            </a:r>
            <a:r>
              <a:rPr lang="es-MX" sz="2200" b="1" i="1" u="sng" dirty="0"/>
              <a:t> con dicha actualización, podrán llevar a cabo el “procedimiento de aclaración” que el Servicio de Administración Tributaria determine mediante Reglas de Carácter General</a:t>
            </a:r>
            <a:r>
              <a:rPr lang="es-MX" sz="2200" dirty="0"/>
              <a:t>. (Art. 29-A, Fracc. V CFF)</a:t>
            </a:r>
          </a:p>
        </p:txBody>
      </p:sp>
    </p:spTree>
    <p:extLst>
      <p:ext uri="{BB962C8B-B14F-4D97-AF65-F5344CB8AC3E}">
        <p14:creationId xmlns:p14="http://schemas.microsoft.com/office/powerpoint/2010/main" val="3340513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7AC7C-800A-0964-8A15-1E7F5E5F348A}"/>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A7F76B09-E8FE-684A-21E0-D97E2B0F2F7D}"/>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A0798430-4872-F148-2585-9867A4920040}"/>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effectLst/>
                <a:uLnTx/>
                <a:uFillTx/>
                <a:latin typeface="Arial Rounded MT Bold" pitchFamily="34" charset="0"/>
                <a:ea typeface="+mn-ea"/>
                <a:cs typeface="+mn-cs"/>
              </a:rPr>
              <a:t>Procedimiento que debe observarse para la obtención de la Opinión del Cumplimiento de </a:t>
            </a:r>
            <a:r>
              <a:rPr lang="es-MX" sz="2813" dirty="0">
                <a:latin typeface="Arial Rounded MT Bold" pitchFamily="34" charset="0"/>
              </a:rPr>
              <a:t>O</a:t>
            </a:r>
            <a:r>
              <a:rPr kumimoji="0" lang="es-MX" sz="2813" b="0" i="0" u="none" strike="noStrike" kern="1200" cap="none" spc="0" normalizeH="0" baseline="0" noProof="0" dirty="0" err="1">
                <a:ln>
                  <a:noFill/>
                </a:ln>
                <a:effectLst/>
                <a:uLnTx/>
                <a:uFillTx/>
                <a:latin typeface="Arial Rounded MT Bold" pitchFamily="34" charset="0"/>
                <a:ea typeface="+mn-ea"/>
                <a:cs typeface="+mn-cs"/>
              </a:rPr>
              <a:t>bligaciones</a:t>
            </a:r>
            <a:r>
              <a:rPr kumimoji="0" lang="es-MX" sz="2813" b="0" i="0" u="none" strike="noStrike" kern="1200" cap="none" spc="0" normalizeH="0" baseline="0" noProof="0" dirty="0">
                <a:ln>
                  <a:noFill/>
                </a:ln>
                <a:effectLst/>
                <a:uLnTx/>
                <a:uFillTx/>
                <a:latin typeface="Arial Rounded MT Bold" pitchFamily="34" charset="0"/>
                <a:ea typeface="+mn-ea"/>
                <a:cs typeface="+mn-cs"/>
              </a:rPr>
              <a:t> Fiscales</a:t>
            </a:r>
          </a:p>
        </p:txBody>
      </p:sp>
      <p:sp>
        <p:nvSpPr>
          <p:cNvPr id="8" name="CuadroTexto 7">
            <a:extLst>
              <a:ext uri="{FF2B5EF4-FFF2-40B4-BE49-F238E27FC236}">
                <a16:creationId xmlns:a16="http://schemas.microsoft.com/office/drawing/2014/main" id="{EF6F16D3-2674-15E8-0754-31B276BA2FB9}"/>
              </a:ext>
            </a:extLst>
          </p:cNvPr>
          <p:cNvSpPr txBox="1"/>
          <p:nvPr/>
        </p:nvSpPr>
        <p:spPr>
          <a:xfrm>
            <a:off x="130620" y="6514007"/>
            <a:ext cx="1733012" cy="338554"/>
          </a:xfrm>
          <a:prstGeom prst="rect">
            <a:avLst/>
          </a:prstGeom>
          <a:noFill/>
        </p:spPr>
        <p:txBody>
          <a:bodyPr wrap="square" rtlCol="0">
            <a:spAutoFit/>
          </a:bodyPr>
          <a:lstStyle/>
          <a:p>
            <a:r>
              <a:rPr lang="es-MX" sz="1600" dirty="0"/>
              <a:t>Regla 2.1.36 RMF</a:t>
            </a:r>
          </a:p>
        </p:txBody>
      </p:sp>
      <p:sp>
        <p:nvSpPr>
          <p:cNvPr id="4" name="CuadroTexto 3">
            <a:extLst>
              <a:ext uri="{FF2B5EF4-FFF2-40B4-BE49-F238E27FC236}">
                <a16:creationId xmlns:a16="http://schemas.microsoft.com/office/drawing/2014/main" id="{D3BC4A87-C8FF-C513-F686-B1B383DDD1ED}"/>
              </a:ext>
            </a:extLst>
          </p:cNvPr>
          <p:cNvSpPr txBox="1"/>
          <p:nvPr/>
        </p:nvSpPr>
        <p:spPr>
          <a:xfrm>
            <a:off x="121918" y="1071148"/>
            <a:ext cx="11634652" cy="5262979"/>
          </a:xfrm>
          <a:prstGeom prst="rect">
            <a:avLst/>
          </a:prstGeom>
          <a:noFill/>
        </p:spPr>
        <p:txBody>
          <a:bodyPr wrap="square" rtlCol="0">
            <a:spAutoFit/>
          </a:bodyPr>
          <a:lstStyle/>
          <a:p>
            <a:pPr algn="just"/>
            <a:r>
              <a:rPr lang="es-MX" sz="2400" b="1" u="sng" dirty="0"/>
              <a:t>Opinión de Cumplimiento</a:t>
            </a:r>
            <a:r>
              <a:rPr lang="es-MX" sz="2400" dirty="0"/>
              <a:t>:</a:t>
            </a:r>
          </a:p>
          <a:p>
            <a:pPr algn="just"/>
            <a:endParaRPr lang="es-MX" sz="2400" dirty="0"/>
          </a:p>
          <a:p>
            <a:pPr marL="285750" indent="-285750" algn="just">
              <a:buFont typeface="Wingdings" panose="05000000000000000000" pitchFamily="2" charset="2"/>
              <a:buChar char="Ø"/>
            </a:pPr>
            <a:r>
              <a:rPr lang="es-MX" sz="2400" dirty="0"/>
              <a:t>Positiva,</a:t>
            </a:r>
          </a:p>
          <a:p>
            <a:pPr marL="285750" indent="-285750" algn="just">
              <a:buFont typeface="Wingdings" panose="05000000000000000000" pitchFamily="2" charset="2"/>
              <a:buChar char="Ø"/>
            </a:pPr>
            <a:r>
              <a:rPr lang="es-MX" sz="2400" dirty="0"/>
              <a:t>Negativa,</a:t>
            </a:r>
          </a:p>
          <a:p>
            <a:pPr marL="285750" indent="-285750" algn="just">
              <a:buFont typeface="Wingdings" panose="05000000000000000000" pitchFamily="2" charset="2"/>
              <a:buChar char="Ø"/>
            </a:pPr>
            <a:r>
              <a:rPr lang="es-MX" sz="2400" dirty="0"/>
              <a:t>En Suspensión de Actividades y</a:t>
            </a:r>
          </a:p>
          <a:p>
            <a:pPr marL="285750" indent="-285750" algn="just">
              <a:buFont typeface="Wingdings" panose="05000000000000000000" pitchFamily="2" charset="2"/>
              <a:buChar char="Ø"/>
            </a:pPr>
            <a:r>
              <a:rPr lang="es-MX" sz="2400" dirty="0"/>
              <a:t>Inscritos sin Obligaciones Fiscales.</a:t>
            </a:r>
          </a:p>
          <a:p>
            <a:pPr algn="just"/>
            <a:endParaRPr lang="es-MX" sz="2400" dirty="0"/>
          </a:p>
          <a:p>
            <a:pPr algn="just"/>
            <a:r>
              <a:rPr lang="es-MX" sz="2400" dirty="0"/>
              <a:t> </a:t>
            </a:r>
            <a:r>
              <a:rPr lang="es-MX" sz="2400" b="1" u="sng" dirty="0"/>
              <a:t>La Autoridad</a:t>
            </a:r>
            <a:r>
              <a:rPr lang="es-MX" sz="2400" dirty="0"/>
              <a:t>, a fin de generar la opinión del cumplimiento de obligaciones fiscales, </a:t>
            </a:r>
            <a:r>
              <a:rPr lang="es-MX" sz="2400" b="1" i="1" u="sng" dirty="0"/>
              <a:t>revisará</a:t>
            </a:r>
          </a:p>
          <a:p>
            <a:pPr algn="just"/>
            <a:r>
              <a:rPr lang="es-MX" sz="2400" b="1" i="1" u="sng" dirty="0"/>
              <a:t>que el contribuyente solicitante:</a:t>
            </a:r>
          </a:p>
          <a:p>
            <a:pPr algn="just"/>
            <a:endParaRPr lang="es-MX" sz="2400" dirty="0"/>
          </a:p>
          <a:p>
            <a:pPr algn="just"/>
            <a:r>
              <a:rPr lang="es-MX" sz="2400" dirty="0"/>
              <a:t>[…]</a:t>
            </a:r>
          </a:p>
          <a:p>
            <a:pPr algn="just"/>
            <a:endParaRPr lang="es-MX" sz="2400" dirty="0"/>
          </a:p>
          <a:p>
            <a:pPr algn="just"/>
            <a:r>
              <a:rPr lang="es-MX" sz="2400" dirty="0"/>
              <a:t>13.- </a:t>
            </a:r>
            <a:r>
              <a:rPr lang="es-MX" sz="2400" b="1" i="1" u="sng" dirty="0">
                <a:solidFill>
                  <a:srgbClr val="FF0000"/>
                </a:solidFill>
              </a:rPr>
              <a:t>No se le haya emitido y notificado la Resolución que determina que </a:t>
            </a:r>
            <a:r>
              <a:rPr lang="es-MX" sz="2500" b="1" i="1" u="sng" dirty="0"/>
              <a:t>“emiten” </a:t>
            </a:r>
            <a:r>
              <a:rPr lang="es-MX" sz="2400" b="1" i="1" u="sng" dirty="0">
                <a:solidFill>
                  <a:srgbClr val="FF0000"/>
                </a:solidFill>
              </a:rPr>
              <a:t>Falsos Comprobantes Fiscales, en términos del artículo 49 Bis del CFF.</a:t>
            </a:r>
          </a:p>
        </p:txBody>
      </p:sp>
      <p:sp>
        <p:nvSpPr>
          <p:cNvPr id="5" name="Flecha: hacia abajo 4">
            <a:extLst>
              <a:ext uri="{FF2B5EF4-FFF2-40B4-BE49-F238E27FC236}">
                <a16:creationId xmlns:a16="http://schemas.microsoft.com/office/drawing/2014/main" id="{E31D1365-4361-B378-092C-4AD65F6C8C85}"/>
              </a:ext>
            </a:extLst>
          </p:cNvPr>
          <p:cNvSpPr/>
          <p:nvPr/>
        </p:nvSpPr>
        <p:spPr>
          <a:xfrm>
            <a:off x="6400800" y="5172891"/>
            <a:ext cx="548640" cy="3048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Imagen 8">
            <a:extLst>
              <a:ext uri="{FF2B5EF4-FFF2-40B4-BE49-F238E27FC236}">
                <a16:creationId xmlns:a16="http://schemas.microsoft.com/office/drawing/2014/main" id="{F31190A4-FECC-1A84-24BA-C512408F4F39}"/>
              </a:ext>
            </a:extLst>
          </p:cNvPr>
          <p:cNvPicPr>
            <a:picLocks noChangeAspect="1"/>
          </p:cNvPicPr>
          <p:nvPr/>
        </p:nvPicPr>
        <p:blipFill>
          <a:blip r:embed="rId2"/>
          <a:stretch>
            <a:fillRect/>
          </a:stretch>
        </p:blipFill>
        <p:spPr>
          <a:xfrm>
            <a:off x="7720962" y="1336086"/>
            <a:ext cx="2847975" cy="1600200"/>
          </a:xfrm>
          <a:prstGeom prst="rect">
            <a:avLst/>
          </a:prstGeom>
        </p:spPr>
      </p:pic>
    </p:spTree>
    <p:extLst>
      <p:ext uri="{BB962C8B-B14F-4D97-AF65-F5344CB8AC3E}">
        <p14:creationId xmlns:p14="http://schemas.microsoft.com/office/powerpoint/2010/main" val="3087911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B7874-1B01-0B87-B8E7-D76DCEF14014}"/>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8F4A22BF-0DC7-513E-E503-9DB9774249B1}"/>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D6D07D05-1879-52E6-AB3C-C2D0982F6190}"/>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Acreditamiento del IVA por contribuyentes del Régimen Simplificado de Confianza para P</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ersonas</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Físicas.</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6" name="CuadroTexto 5">
            <a:extLst>
              <a:ext uri="{FF2B5EF4-FFF2-40B4-BE49-F238E27FC236}">
                <a16:creationId xmlns:a16="http://schemas.microsoft.com/office/drawing/2014/main" id="{5A01F3A7-8D52-4339-CC8D-33C48C0C79A0}"/>
              </a:ext>
            </a:extLst>
          </p:cNvPr>
          <p:cNvSpPr txBox="1"/>
          <p:nvPr/>
        </p:nvSpPr>
        <p:spPr>
          <a:xfrm>
            <a:off x="243834" y="1010082"/>
            <a:ext cx="11617240" cy="509370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500" b="0" i="0" u="none" strike="noStrike" kern="1200" cap="none" spc="0" normalizeH="0" baseline="0" noProof="0" dirty="0">
                <a:ln>
                  <a:noFill/>
                </a:ln>
                <a:solidFill>
                  <a:prstClr val="black"/>
                </a:solidFill>
                <a:effectLst/>
                <a:uLnTx/>
                <a:uFillTx/>
                <a:latin typeface="Calibri"/>
                <a:ea typeface="+mn-ea"/>
                <a:cs typeface="+mn-cs"/>
              </a:rPr>
              <a:t>Para los efectos del artículo 5o., fracción I de la Ley del IVA, en relación con el artículo 113-E, quinto párrafo de la Ley del ISR, </a:t>
            </a:r>
            <a:r>
              <a:rPr kumimoji="0" lang="es-MX" sz="2500" b="1" i="1" u="sng" strike="noStrike" kern="1200" cap="none" spc="0" normalizeH="0" baseline="0" noProof="0" dirty="0">
                <a:ln>
                  <a:noFill/>
                </a:ln>
                <a:solidFill>
                  <a:srgbClr val="FF0000"/>
                </a:solidFill>
                <a:effectLst/>
                <a:uLnTx/>
                <a:uFillTx/>
                <a:latin typeface="Calibri"/>
                <a:ea typeface="+mn-ea"/>
                <a:cs typeface="+mn-cs"/>
              </a:rPr>
              <a:t>los contribuyentes podrán “Acreditar” el IVA que corresponda derivado de la realización de sus Actividades </a:t>
            </a:r>
            <a:r>
              <a:rPr lang="es-MX" sz="2500" b="1" i="1" u="sng" dirty="0">
                <a:solidFill>
                  <a:srgbClr val="FF0000"/>
                </a:solidFill>
                <a:latin typeface="Calibri"/>
              </a:rPr>
              <a:t>E</a:t>
            </a:r>
            <a:r>
              <a:rPr kumimoji="0" lang="es-MX" sz="2500" b="1" i="1" u="sng" strike="noStrike" kern="1200" cap="none" spc="0" normalizeH="0" baseline="0" noProof="0" dirty="0" err="1">
                <a:ln>
                  <a:noFill/>
                </a:ln>
                <a:solidFill>
                  <a:srgbClr val="FF0000"/>
                </a:solidFill>
                <a:effectLst/>
                <a:uLnTx/>
                <a:uFillTx/>
                <a:latin typeface="Calibri"/>
                <a:ea typeface="+mn-ea"/>
                <a:cs typeface="+mn-cs"/>
              </a:rPr>
              <a:t>mpresariales</a:t>
            </a:r>
            <a:r>
              <a:rPr kumimoji="0" lang="es-MX" sz="2500" b="1" i="1" u="sng" strike="noStrike" kern="1200" cap="none" spc="0" normalizeH="0" baseline="0" noProof="0" dirty="0">
                <a:ln>
                  <a:noFill/>
                </a:ln>
                <a:solidFill>
                  <a:srgbClr val="FF0000"/>
                </a:solidFill>
                <a:effectLst/>
                <a:uLnTx/>
                <a:uFillTx/>
                <a:latin typeface="Calibri"/>
                <a:ea typeface="+mn-ea"/>
                <a:cs typeface="+mn-cs"/>
              </a:rPr>
              <a:t>, Profesionales o del Otorgamiento del Uso o Goce temporal de bienes</a:t>
            </a:r>
            <a:r>
              <a:rPr kumimoji="0" lang="es-MX" sz="2500" b="0" i="0" u="none" strike="noStrike" kern="1200" cap="none" spc="0" normalizeH="0" baseline="0" noProof="0" dirty="0">
                <a:ln>
                  <a:noFill/>
                </a:ln>
                <a:solidFill>
                  <a:prstClr val="black"/>
                </a:solidFill>
                <a:effectLst/>
                <a:uLnTx/>
                <a:uFillTx/>
                <a:latin typeface="Calibri"/>
                <a:ea typeface="+mn-ea"/>
                <a:cs typeface="+mn-cs"/>
              </a:rPr>
              <a:t>, siempre y cuando, el “</a:t>
            </a:r>
            <a:r>
              <a:rPr kumimoji="0" lang="es-MX" sz="2500" b="1" i="1" u="none" strike="noStrike" kern="1200" cap="none" spc="0" normalizeH="0" baseline="0" noProof="0" dirty="0">
                <a:ln>
                  <a:noFill/>
                </a:ln>
                <a:solidFill>
                  <a:prstClr val="black"/>
                </a:solidFill>
                <a:effectLst/>
                <a:uLnTx/>
                <a:uFillTx/>
                <a:latin typeface="Calibri"/>
                <a:ea typeface="+mn-ea"/>
                <a:cs typeface="+mn-cs"/>
              </a:rPr>
              <a:t>Gasto sea Deducible” </a:t>
            </a:r>
            <a:r>
              <a:rPr kumimoji="0" lang="es-MX" sz="2500" b="0" i="0" u="none" strike="noStrike" kern="1200" cap="none" spc="0" normalizeH="0" baseline="0" noProof="0" dirty="0">
                <a:ln>
                  <a:noFill/>
                </a:ln>
                <a:solidFill>
                  <a:prstClr val="black"/>
                </a:solidFill>
                <a:effectLst/>
                <a:uLnTx/>
                <a:uFillTx/>
                <a:latin typeface="Calibri"/>
                <a:ea typeface="+mn-ea"/>
                <a:cs typeface="+mn-cs"/>
              </a:rPr>
              <a:t>para efectos del ISR, </a:t>
            </a:r>
            <a:r>
              <a:rPr kumimoji="0" lang="es-MX" sz="2500" b="1" i="1" u="none" strike="noStrike" kern="1200" cap="none" spc="0" normalizeH="0" baseline="0" noProof="0" dirty="0">
                <a:ln>
                  <a:noFill/>
                </a:ln>
                <a:solidFill>
                  <a:prstClr val="black"/>
                </a:solidFill>
                <a:effectLst/>
                <a:uLnTx/>
                <a:uFillTx/>
                <a:latin typeface="Calibri"/>
                <a:ea typeface="+mn-ea"/>
                <a:cs typeface="+mn-cs"/>
              </a:rPr>
              <a:t>con independencia de que dicho gasto NO pueda ser aplicado en la determinación del Pago Mensual</a:t>
            </a:r>
            <a:r>
              <a:rPr kumimoji="0" lang="es-MX" sz="2500" b="0" i="0" u="none" strike="noStrike" kern="1200" cap="none" spc="0" normalizeH="0" baseline="0" noProof="0" dirty="0">
                <a:ln>
                  <a:noFill/>
                </a:ln>
                <a:solidFill>
                  <a:prstClr val="black"/>
                </a:solidFill>
                <a:effectLst/>
                <a:uLnTx/>
                <a:uFillTx/>
                <a:latin typeface="Calibri"/>
                <a:ea typeface="+mn-ea"/>
                <a:cs typeface="+mn-cs"/>
              </a:rPr>
              <a:t>, </a:t>
            </a:r>
            <a:r>
              <a:rPr kumimoji="0" lang="es-MX" sz="2500" b="1" i="0" u="sng" strike="noStrike" kern="1200" cap="none" spc="0" normalizeH="0" baseline="0" noProof="0" dirty="0">
                <a:ln>
                  <a:noFill/>
                </a:ln>
                <a:solidFill>
                  <a:prstClr val="black"/>
                </a:solidFill>
                <a:effectLst/>
                <a:uLnTx/>
                <a:uFillTx/>
                <a:latin typeface="Calibri"/>
                <a:ea typeface="+mn-ea"/>
                <a:cs typeface="+mn-cs"/>
              </a:rPr>
              <a:t>ni en la Declaración </a:t>
            </a:r>
            <a:r>
              <a:rPr lang="es-MX" sz="2500" b="1" u="sng" dirty="0">
                <a:solidFill>
                  <a:prstClr val="black"/>
                </a:solidFill>
                <a:latin typeface="Calibri"/>
              </a:rPr>
              <a:t>A</a:t>
            </a:r>
            <a:r>
              <a:rPr kumimoji="0" lang="es-MX" sz="2500" b="1" i="0" u="sng" strike="noStrike" kern="1200" cap="none" spc="0" normalizeH="0" baseline="0" noProof="0" dirty="0" err="1">
                <a:ln>
                  <a:noFill/>
                </a:ln>
                <a:solidFill>
                  <a:prstClr val="black"/>
                </a:solidFill>
                <a:effectLst/>
                <a:uLnTx/>
                <a:uFillTx/>
                <a:latin typeface="Calibri"/>
                <a:ea typeface="+mn-ea"/>
                <a:cs typeface="+mn-cs"/>
              </a:rPr>
              <a:t>nual</a:t>
            </a:r>
            <a:r>
              <a:rPr kumimoji="0" lang="es-MX" sz="2500" b="0" i="0" u="none" strike="noStrike" kern="1200" cap="none" spc="0" normalizeH="0" baseline="0" noProof="0" dirty="0">
                <a:ln>
                  <a:noFill/>
                </a:ln>
                <a:solidFill>
                  <a:prstClr val="black"/>
                </a:solidFill>
                <a:effectLst/>
                <a:uLnTx/>
                <a:uFillTx/>
                <a:latin typeface="Calibri"/>
                <a:ea typeface="+mn-ea"/>
                <a:cs typeface="+mn-cs"/>
              </a:rPr>
              <a:t> del ISR a que se refieren los artículos 113-E y 113-F de la Ley del ISR, cuando les corresponda presentarla.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5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500" b="1" i="0" u="sng" strike="noStrike" kern="1200" cap="none" spc="0" normalizeH="0" baseline="0" noProof="0" dirty="0">
                <a:ln>
                  <a:noFill/>
                </a:ln>
                <a:solidFill>
                  <a:prstClr val="black"/>
                </a:solidFill>
                <a:effectLst/>
                <a:uLnTx/>
                <a:uFillTx/>
                <a:latin typeface="Calibri"/>
                <a:ea typeface="+mn-ea"/>
                <a:cs typeface="+mn-cs"/>
              </a:rPr>
              <a:t>Tratándose de contribuyentes que se encuentren Exentos </a:t>
            </a:r>
            <a:r>
              <a:rPr kumimoji="0" lang="es-MX" sz="2500" b="0" i="0" u="none" strike="noStrike" kern="1200" cap="none" spc="0" normalizeH="0" baseline="0" noProof="0" dirty="0">
                <a:ln>
                  <a:noFill/>
                </a:ln>
                <a:solidFill>
                  <a:prstClr val="black"/>
                </a:solidFill>
                <a:effectLst/>
                <a:uLnTx/>
                <a:uFillTx/>
                <a:latin typeface="Calibri"/>
                <a:ea typeface="+mn-ea"/>
                <a:cs typeface="+mn-cs"/>
              </a:rPr>
              <a:t>del pago del ISR, en los términos del noveno párrafo del mencionado artículo 113-E, “</a:t>
            </a:r>
            <a:r>
              <a:rPr kumimoji="0" lang="es-MX" sz="2500" b="1" i="1" u="sng" strike="noStrike" kern="1200" cap="none" spc="0" normalizeH="0" baseline="0" noProof="0" dirty="0">
                <a:ln>
                  <a:noFill/>
                </a:ln>
                <a:solidFill>
                  <a:srgbClr val="FF0000"/>
                </a:solidFill>
                <a:effectLst/>
                <a:uLnTx/>
                <a:uFillTx/>
                <a:latin typeface="Calibri"/>
                <a:ea typeface="+mn-ea"/>
                <a:cs typeface="+mn-cs"/>
              </a:rPr>
              <a:t>procederá” el Acreditamiento del IVA, que corresponda siempre que se </a:t>
            </a:r>
            <a:r>
              <a:rPr kumimoji="0" lang="es-MX" sz="2600" b="1" i="1" u="sng" strike="noStrike" kern="1200" cap="none" spc="0" normalizeH="0" baseline="0" noProof="0" dirty="0">
                <a:ln>
                  <a:noFill/>
                </a:ln>
                <a:effectLst/>
                <a:uLnTx/>
                <a:uFillTx/>
                <a:latin typeface="Calibri"/>
                <a:ea typeface="+mn-ea"/>
                <a:cs typeface="+mn-cs"/>
              </a:rPr>
              <a:t>“pague” </a:t>
            </a:r>
            <a:r>
              <a:rPr kumimoji="0" lang="es-MX" sz="2500" b="1" i="1" u="sng" strike="noStrike" kern="1200" cap="none" spc="0" normalizeH="0" baseline="0" noProof="0" dirty="0">
                <a:ln>
                  <a:noFill/>
                </a:ln>
                <a:solidFill>
                  <a:srgbClr val="FF0000"/>
                </a:solidFill>
                <a:effectLst/>
                <a:uLnTx/>
                <a:uFillTx/>
                <a:latin typeface="Calibri"/>
                <a:ea typeface="+mn-ea"/>
                <a:cs typeface="+mn-cs"/>
              </a:rPr>
              <a:t>el Impuesto correspondiente por los Ingresos que se consideran Exentos.</a:t>
            </a:r>
          </a:p>
        </p:txBody>
      </p:sp>
      <p:sp>
        <p:nvSpPr>
          <p:cNvPr id="7" name="Flecha: hacia abajo 6">
            <a:extLst>
              <a:ext uri="{FF2B5EF4-FFF2-40B4-BE49-F238E27FC236}">
                <a16:creationId xmlns:a16="http://schemas.microsoft.com/office/drawing/2014/main" id="{C72D5218-7EA8-49BB-434C-48348F2AF58B}"/>
              </a:ext>
            </a:extLst>
          </p:cNvPr>
          <p:cNvSpPr/>
          <p:nvPr/>
        </p:nvSpPr>
        <p:spPr>
          <a:xfrm>
            <a:off x="7463246" y="4023360"/>
            <a:ext cx="531223" cy="50509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a:extLst>
              <a:ext uri="{FF2B5EF4-FFF2-40B4-BE49-F238E27FC236}">
                <a16:creationId xmlns:a16="http://schemas.microsoft.com/office/drawing/2014/main" id="{F0ACE6DC-19DF-01E6-A84C-52E2F62B9FED}"/>
              </a:ext>
            </a:extLst>
          </p:cNvPr>
          <p:cNvSpPr txBox="1"/>
          <p:nvPr/>
        </p:nvSpPr>
        <p:spPr>
          <a:xfrm>
            <a:off x="130620" y="6514007"/>
            <a:ext cx="173301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black"/>
                </a:solidFill>
                <a:effectLst/>
                <a:uLnTx/>
                <a:uFillTx/>
                <a:latin typeface="Calibri"/>
                <a:ea typeface="+mn-ea"/>
                <a:cs typeface="+mn-cs"/>
              </a:rPr>
              <a:t>Regla 3.13.18 RMF</a:t>
            </a:r>
          </a:p>
        </p:txBody>
      </p:sp>
    </p:spTree>
    <p:extLst>
      <p:ext uri="{BB962C8B-B14F-4D97-AF65-F5344CB8AC3E}">
        <p14:creationId xmlns:p14="http://schemas.microsoft.com/office/powerpoint/2010/main" val="2101325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26989"/>
            <a:ext cx="12192000" cy="1150709"/>
          </a:xfrm>
          <a:solidFill>
            <a:schemeClr val="accent4">
              <a:lumMod val="20000"/>
              <a:lumOff val="80000"/>
            </a:schemeClr>
          </a:solidFill>
          <a:ln>
            <a:solidFill>
              <a:schemeClr val="accent1"/>
            </a:solidFill>
            <a:miter lim="800000"/>
            <a:headEnd/>
            <a:tailEnd/>
          </a:ln>
        </p:spPr>
        <p:txBody>
          <a:bodyPr/>
          <a:lstStyle/>
          <a:p>
            <a:pPr eaLnBrk="1" hangingPunct="1">
              <a:defRPr/>
            </a:pPr>
            <a:r>
              <a:rPr lang="es-MX" sz="3500" dirty="0">
                <a:latin typeface="Arial Rounded MT Bold" pitchFamily="34" charset="0"/>
              </a:rPr>
              <a:t>Acreditamiento del IVA por contribuyentes del RESICO Personas Físicas</a:t>
            </a:r>
          </a:p>
        </p:txBody>
      </p:sp>
      <p:sp>
        <p:nvSpPr>
          <p:cNvPr id="495619" name="Text Box 3"/>
          <p:cNvSpPr txBox="1">
            <a:spLocks noChangeArrowheads="1"/>
          </p:cNvSpPr>
          <p:nvPr/>
        </p:nvSpPr>
        <p:spPr bwMode="auto">
          <a:xfrm>
            <a:off x="2336807" y="220984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p:cNvSpPr txBox="1">
            <a:spLocks noChangeArrowheads="1"/>
          </p:cNvSpPr>
          <p:nvPr/>
        </p:nvSpPr>
        <p:spPr bwMode="auto">
          <a:xfrm>
            <a:off x="1397284" y="5829632"/>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 name="CuadroTexto 2">
            <a:extLst>
              <a:ext uri="{FF2B5EF4-FFF2-40B4-BE49-F238E27FC236}">
                <a16:creationId xmlns:a16="http://schemas.microsoft.com/office/drawing/2014/main" id="{E4D5A7AF-374D-49FA-A4FB-5E01AF7BB53F}"/>
              </a:ext>
            </a:extLst>
          </p:cNvPr>
          <p:cNvSpPr txBox="1"/>
          <p:nvPr/>
        </p:nvSpPr>
        <p:spPr>
          <a:xfrm>
            <a:off x="130629" y="6560181"/>
            <a:ext cx="194854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3.13.18 RMF </a:t>
            </a:r>
          </a:p>
        </p:txBody>
      </p:sp>
      <p:graphicFrame>
        <p:nvGraphicFramePr>
          <p:cNvPr id="2" name="Tabla 3">
            <a:extLst>
              <a:ext uri="{FF2B5EF4-FFF2-40B4-BE49-F238E27FC236}">
                <a16:creationId xmlns:a16="http://schemas.microsoft.com/office/drawing/2014/main" id="{308BABE9-28C5-484A-BD88-85A53DB2709D}"/>
              </a:ext>
            </a:extLst>
          </p:cNvPr>
          <p:cNvGraphicFramePr>
            <a:graphicFrameLocks noGrp="1"/>
          </p:cNvGraphicFramePr>
          <p:nvPr>
            <p:extLst>
              <p:ext uri="{D42A27DB-BD31-4B8C-83A1-F6EECF244321}">
                <p14:modId xmlns:p14="http://schemas.microsoft.com/office/powerpoint/2010/main" val="626087771"/>
              </p:ext>
            </p:extLst>
          </p:nvPr>
        </p:nvGraphicFramePr>
        <p:xfrm>
          <a:off x="1167788" y="1520329"/>
          <a:ext cx="9606708" cy="3501510"/>
        </p:xfrm>
        <a:graphic>
          <a:graphicData uri="http://schemas.openxmlformats.org/drawingml/2006/table">
            <a:tbl>
              <a:tblPr firstRow="1" bandRow="1">
                <a:tableStyleId>{5C22544A-7EE6-4342-B048-85BDC9FD1C3A}</a:tableStyleId>
              </a:tblPr>
              <a:tblGrid>
                <a:gridCol w="4803354">
                  <a:extLst>
                    <a:ext uri="{9D8B030D-6E8A-4147-A177-3AD203B41FA5}">
                      <a16:colId xmlns:a16="http://schemas.microsoft.com/office/drawing/2014/main" val="1183520892"/>
                    </a:ext>
                  </a:extLst>
                </a:gridCol>
                <a:gridCol w="4803354">
                  <a:extLst>
                    <a:ext uri="{9D8B030D-6E8A-4147-A177-3AD203B41FA5}">
                      <a16:colId xmlns:a16="http://schemas.microsoft.com/office/drawing/2014/main" val="2101167015"/>
                    </a:ext>
                  </a:extLst>
                </a:gridCol>
              </a:tblGrid>
              <a:tr h="565565">
                <a:tc>
                  <a:txBody>
                    <a:bodyPr/>
                    <a:lstStyle/>
                    <a:p>
                      <a:pPr algn="ctr"/>
                      <a:r>
                        <a:rPr lang="es-MX" dirty="0"/>
                        <a:t>Causa</a:t>
                      </a:r>
                    </a:p>
                  </a:txBody>
                  <a:tcPr/>
                </a:tc>
                <a:tc>
                  <a:txBody>
                    <a:bodyPr/>
                    <a:lstStyle/>
                    <a:p>
                      <a:pPr algn="ctr"/>
                      <a:r>
                        <a:rPr lang="es-MX" dirty="0"/>
                        <a:t>Efecto</a:t>
                      </a:r>
                    </a:p>
                  </a:txBody>
                  <a:tcPr/>
                </a:tc>
                <a:extLst>
                  <a:ext uri="{0D108BD9-81ED-4DB2-BD59-A6C34878D82A}">
                    <a16:rowId xmlns:a16="http://schemas.microsoft.com/office/drawing/2014/main" val="3510583836"/>
                  </a:ext>
                </a:extLst>
              </a:tr>
              <a:tr h="565565">
                <a:tc>
                  <a:txBody>
                    <a:bodyPr/>
                    <a:lstStyle/>
                    <a:p>
                      <a:r>
                        <a:rPr lang="es-MX" dirty="0"/>
                        <a:t>Ingresos hasta $ 900,000.00</a:t>
                      </a:r>
                    </a:p>
                  </a:txBody>
                  <a:tcPr/>
                </a:tc>
                <a:tc>
                  <a:txBody>
                    <a:bodyPr/>
                    <a:lstStyle/>
                    <a:p>
                      <a:pPr algn="l"/>
                      <a:r>
                        <a:rPr lang="es-MX" b="1" dirty="0"/>
                        <a:t>Ingreso Exento</a:t>
                      </a:r>
                    </a:p>
                  </a:txBody>
                  <a:tcPr/>
                </a:tc>
                <a:extLst>
                  <a:ext uri="{0D108BD9-81ED-4DB2-BD59-A6C34878D82A}">
                    <a16:rowId xmlns:a16="http://schemas.microsoft.com/office/drawing/2014/main" val="1521659618"/>
                  </a:ext>
                </a:extLst>
              </a:tr>
              <a:tr h="796821">
                <a:tc>
                  <a:txBody>
                    <a:bodyPr/>
                    <a:lstStyle/>
                    <a:p>
                      <a:r>
                        <a:rPr lang="es-MX" dirty="0"/>
                        <a:t>Gastos Deducibles con IVA desglosado $ 950,000.00</a:t>
                      </a:r>
                    </a:p>
                  </a:txBody>
                  <a:tcPr/>
                </a:tc>
                <a:tc>
                  <a:txBody>
                    <a:bodyPr/>
                    <a:lstStyle/>
                    <a:p>
                      <a:r>
                        <a:rPr lang="es-MX" dirty="0"/>
                        <a:t>IVA No Acreditable $ 152,000.00</a:t>
                      </a:r>
                    </a:p>
                  </a:txBody>
                  <a:tcPr/>
                </a:tc>
                <a:extLst>
                  <a:ext uri="{0D108BD9-81ED-4DB2-BD59-A6C34878D82A}">
                    <a16:rowId xmlns:a16="http://schemas.microsoft.com/office/drawing/2014/main" val="90023497"/>
                  </a:ext>
                </a:extLst>
              </a:tr>
              <a:tr h="1007994">
                <a:tc>
                  <a:txBody>
                    <a:bodyPr/>
                    <a:lstStyle/>
                    <a:p>
                      <a:pPr algn="l"/>
                      <a:r>
                        <a:rPr lang="es-MX" dirty="0"/>
                        <a:t>Ingreso hasta $ 900,000.00 </a:t>
                      </a:r>
                      <a:r>
                        <a:rPr lang="es-MX" b="1" u="sng" dirty="0">
                          <a:solidFill>
                            <a:srgbClr val="FF0000"/>
                          </a:solidFill>
                        </a:rPr>
                        <a:t>con pago de ISR</a:t>
                      </a:r>
                    </a:p>
                  </a:txBody>
                  <a:tcPr/>
                </a:tc>
                <a:tc>
                  <a:txBody>
                    <a:bodyPr/>
                    <a:lstStyle/>
                    <a:p>
                      <a:r>
                        <a:rPr lang="es-MX" dirty="0"/>
                        <a:t>ISR a cargo a la tasa del 1.50% $ </a:t>
                      </a:r>
                      <a:r>
                        <a:rPr lang="es-MX" b="1" u="sng" dirty="0"/>
                        <a:t>13,500.00</a:t>
                      </a:r>
                    </a:p>
                  </a:txBody>
                  <a:tcPr/>
                </a:tc>
                <a:extLst>
                  <a:ext uri="{0D108BD9-81ED-4DB2-BD59-A6C34878D82A}">
                    <a16:rowId xmlns:a16="http://schemas.microsoft.com/office/drawing/2014/main" val="3179018532"/>
                  </a:ext>
                </a:extLst>
              </a:tr>
              <a:tr h="565565">
                <a:tc>
                  <a:txBody>
                    <a:bodyPr/>
                    <a:lstStyle/>
                    <a:p>
                      <a:r>
                        <a:rPr lang="es-MX" b="1" dirty="0"/>
                        <a:t>IVA Acreditable</a:t>
                      </a:r>
                    </a:p>
                  </a:txBody>
                  <a:tcPr>
                    <a:solidFill>
                      <a:srgbClr val="FFFF00"/>
                    </a:solidFill>
                  </a:tcPr>
                </a:tc>
                <a:tc>
                  <a:txBody>
                    <a:bodyPr/>
                    <a:lstStyle/>
                    <a:p>
                      <a:r>
                        <a:rPr lang="es-MX" b="1" dirty="0"/>
                        <a:t>$ 152,000.00 (Saldo a Favor)</a:t>
                      </a:r>
                    </a:p>
                  </a:txBody>
                  <a:tcPr>
                    <a:solidFill>
                      <a:srgbClr val="FFFF00"/>
                    </a:solidFill>
                  </a:tcPr>
                </a:tc>
                <a:extLst>
                  <a:ext uri="{0D108BD9-81ED-4DB2-BD59-A6C34878D82A}">
                    <a16:rowId xmlns:a16="http://schemas.microsoft.com/office/drawing/2014/main" val="1475412842"/>
                  </a:ext>
                </a:extLst>
              </a:tr>
            </a:tbl>
          </a:graphicData>
        </a:graphic>
      </p:graphicFrame>
      <p:sp>
        <p:nvSpPr>
          <p:cNvPr id="4" name="Flecha: hacia arriba 3">
            <a:extLst>
              <a:ext uri="{FF2B5EF4-FFF2-40B4-BE49-F238E27FC236}">
                <a16:creationId xmlns:a16="http://schemas.microsoft.com/office/drawing/2014/main" id="{DA5E2E5B-898D-CC12-1E78-9A48863C73F6}"/>
              </a:ext>
            </a:extLst>
          </p:cNvPr>
          <p:cNvSpPr/>
          <p:nvPr/>
        </p:nvSpPr>
        <p:spPr>
          <a:xfrm>
            <a:off x="6940296" y="5021839"/>
            <a:ext cx="512064" cy="53771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580479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255A9-6A6C-4B37-4BE7-48EDD2CD0C78}"/>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23468446-787F-372E-3853-194E54BADD3D}"/>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2FF649BC-3F74-E3A9-D599-0560332E7636}"/>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Pago </a:t>
            </a:r>
            <a:r>
              <a:rPr lang="es-MX" sz="2813" dirty="0">
                <a:solidFill>
                  <a:prstClr val="black"/>
                </a:solidFill>
                <a:latin typeface="Arial Rounded MT Bold" pitchFamily="34" charset="0"/>
              </a:rPr>
              <a:t>M</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ensual</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a:t>
            </a: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(Definitivo)</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del Régimen Simplificado de Confianza de Personas </a:t>
            </a:r>
            <a:r>
              <a:rPr lang="es-MX" sz="2813" dirty="0">
                <a:solidFill>
                  <a:prstClr val="black"/>
                </a:solidFill>
                <a:latin typeface="Arial Rounded MT Bold" pitchFamily="34" charset="0"/>
              </a:rPr>
              <a:t>F</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ísicas</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8E871410-B94B-991F-E686-86AFCC2FA1B5}"/>
              </a:ext>
            </a:extLst>
          </p:cNvPr>
          <p:cNvSpPr txBox="1"/>
          <p:nvPr/>
        </p:nvSpPr>
        <p:spPr>
          <a:xfrm>
            <a:off x="148046" y="6534345"/>
            <a:ext cx="1767840" cy="307777"/>
          </a:xfrm>
          <a:prstGeom prst="rect">
            <a:avLst/>
          </a:prstGeom>
          <a:noFill/>
        </p:spPr>
        <p:txBody>
          <a:bodyPr wrap="square" rtlCol="0">
            <a:spAutoFit/>
          </a:bodyPr>
          <a:lstStyle/>
          <a:p>
            <a:r>
              <a:rPr lang="es-MX" sz="1400" dirty="0"/>
              <a:t>Regla 3.13.7 RMF</a:t>
            </a:r>
          </a:p>
        </p:txBody>
      </p:sp>
      <p:sp>
        <p:nvSpPr>
          <p:cNvPr id="8" name="CuadroTexto 7">
            <a:extLst>
              <a:ext uri="{FF2B5EF4-FFF2-40B4-BE49-F238E27FC236}">
                <a16:creationId xmlns:a16="http://schemas.microsoft.com/office/drawing/2014/main" id="{80B55D11-BFAC-705B-5FD0-EE05DE33C889}"/>
              </a:ext>
            </a:extLst>
          </p:cNvPr>
          <p:cNvSpPr txBox="1"/>
          <p:nvPr/>
        </p:nvSpPr>
        <p:spPr>
          <a:xfrm>
            <a:off x="69665" y="852001"/>
            <a:ext cx="12007964" cy="5940088"/>
          </a:xfrm>
          <a:prstGeom prst="rect">
            <a:avLst/>
          </a:prstGeom>
          <a:noFill/>
        </p:spPr>
        <p:txBody>
          <a:bodyPr wrap="square">
            <a:spAutoFit/>
          </a:bodyPr>
          <a:lstStyle/>
          <a:p>
            <a:pPr algn="just"/>
            <a:r>
              <a:rPr lang="es-MX" sz="2000" dirty="0"/>
              <a:t>Para los efectos del artículo 113-E, quinto párrafo de la Ley del ISR, </a:t>
            </a:r>
            <a:r>
              <a:rPr lang="es-MX" sz="2000" b="1" u="sng" dirty="0"/>
              <a:t>las Personas Físicas que tributen en el Régimen Simplificado de Confianza, deberán presentar el Pago Mensua</a:t>
            </a:r>
            <a:r>
              <a:rPr lang="es-MX" sz="2000" dirty="0"/>
              <a:t>l a través de la declaración “ISR simplificado de confianza. Personas Físicas”, a más tardar el día 17 del mes inmediato posterior al que corresponda el pago, conforme a lo establecido en  la regla 2.8.3.1.</a:t>
            </a:r>
          </a:p>
          <a:p>
            <a:pPr algn="just"/>
            <a:r>
              <a:rPr lang="es-MX" sz="2000" dirty="0"/>
              <a:t>Dicha </a:t>
            </a:r>
            <a:r>
              <a:rPr lang="es-MX" sz="2000" b="1" i="1" u="sng" dirty="0"/>
              <a:t>declaración estará prellenada con la información de los CFDI </a:t>
            </a:r>
            <a:r>
              <a:rPr lang="es-MX" sz="2000" dirty="0"/>
              <a:t>de tipo </a:t>
            </a:r>
            <a:r>
              <a:rPr lang="es-MX" sz="2000" i="1" dirty="0"/>
              <a:t>Ingreso, de Egreso y de Pago </a:t>
            </a:r>
            <a:r>
              <a:rPr lang="es-MX" sz="2000" dirty="0"/>
              <a:t>emitidos por las Personas Físicas en el periodo de pago.</a:t>
            </a:r>
          </a:p>
          <a:p>
            <a:pPr algn="just"/>
            <a:r>
              <a:rPr lang="es-MX" sz="2000" dirty="0"/>
              <a:t>Los contribuyentes a que se refiere el primer párrafo de la presente regla, </a:t>
            </a:r>
            <a:r>
              <a:rPr lang="es-MX" sz="2000" b="1" u="sng" dirty="0">
                <a:solidFill>
                  <a:srgbClr val="FF0000"/>
                </a:solidFill>
              </a:rPr>
              <a:t>considerarán que el Pago Mensual </a:t>
            </a:r>
            <a:r>
              <a:rPr lang="es-MX" sz="2000" dirty="0"/>
              <a:t>que realicen en términos del artículo 113-E, cuarto y quinto párrafos de la Ley del ISR, </a:t>
            </a:r>
            <a:r>
              <a:rPr lang="es-MX" sz="2000" b="1" u="sng" dirty="0"/>
              <a:t>será “Definitivo”, por lo que quedarán “relevados” de Presentar la Declaración Anual </a:t>
            </a:r>
            <a:r>
              <a:rPr lang="es-MX" sz="2000" dirty="0"/>
              <a:t>a que se refieren los artículos 113-E, cuarto párrafo, 113-F y 113-G, fracción VII de dicha Ley, </a:t>
            </a:r>
            <a:r>
              <a:rPr lang="es-MX" sz="2000" b="1" u="sng" dirty="0">
                <a:solidFill>
                  <a:srgbClr val="FF0000"/>
                </a:solidFill>
              </a:rPr>
              <a:t>únicamente por los ingresos que correspondan al Régimen Simplificado de Confianza.</a:t>
            </a:r>
          </a:p>
          <a:p>
            <a:pPr algn="just"/>
            <a:r>
              <a:rPr lang="es-MX" sz="2000" dirty="0"/>
              <a:t>Lo establecido en el presente párrafo, </a:t>
            </a:r>
            <a:r>
              <a:rPr lang="es-MX" sz="2000" b="1" u="sng" dirty="0"/>
              <a:t>no exime a los contribuyentes de determinar la Renta Gravable </a:t>
            </a:r>
            <a:r>
              <a:rPr lang="es-MX" sz="2000" dirty="0"/>
              <a:t>en términos del artículo 113-G, último párrafo de la Ley del ISR, cuando así les corresponda.</a:t>
            </a:r>
          </a:p>
          <a:p>
            <a:pPr algn="just"/>
            <a:r>
              <a:rPr lang="es-MX" sz="2000" dirty="0"/>
              <a:t>Los contribuyentes que apliquen lo establecido en las reglas 3.13.20. y 3.13.21., </a:t>
            </a:r>
            <a:r>
              <a:rPr lang="es-MX" sz="2000" b="1" u="sng" dirty="0"/>
              <a:t>podrán optar por presentar su Declaración Anual</a:t>
            </a:r>
            <a:r>
              <a:rPr lang="es-MX" sz="2000" dirty="0"/>
              <a:t>. Para tal efecto</a:t>
            </a:r>
            <a:r>
              <a:rPr lang="es-MX" sz="2000" b="1" u="sng" dirty="0">
                <a:solidFill>
                  <a:srgbClr val="FF0000"/>
                </a:solidFill>
              </a:rPr>
              <a:t>, los copropietarios </a:t>
            </a:r>
            <a:r>
              <a:rPr lang="es-MX" sz="2000" dirty="0"/>
              <a:t>considerarán los ingresos que perciban por las actividades a que se refiere el primer párrafo del artículo 113-E de la Ley del ISR en el ejercicio y que estén amparados por los CFDI efectivamente cobrados, en la parte proporcional que de los mismos les correspondan y acreditarán, en esa misma proporción, el monto del ISR pagado en los pagos mensuales efectuados por el representante común y, en su caso, el que les retuvieron conforme al artículo 113-J de la  referida Ley.</a:t>
            </a:r>
          </a:p>
        </p:txBody>
      </p:sp>
      <p:sp>
        <p:nvSpPr>
          <p:cNvPr id="9" name="Flecha: hacia abajo 8">
            <a:extLst>
              <a:ext uri="{FF2B5EF4-FFF2-40B4-BE49-F238E27FC236}">
                <a16:creationId xmlns:a16="http://schemas.microsoft.com/office/drawing/2014/main" id="{7C605696-9B8E-0886-494E-9623431D76D9}"/>
              </a:ext>
            </a:extLst>
          </p:cNvPr>
          <p:cNvSpPr/>
          <p:nvPr/>
        </p:nvSpPr>
        <p:spPr>
          <a:xfrm>
            <a:off x="9753600" y="2386150"/>
            <a:ext cx="592183" cy="35705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Flecha: hacia arriba 9">
            <a:extLst>
              <a:ext uri="{FF2B5EF4-FFF2-40B4-BE49-F238E27FC236}">
                <a16:creationId xmlns:a16="http://schemas.microsoft.com/office/drawing/2014/main" id="{14B007A8-7E96-740E-D625-44EFB94C9EB1}"/>
              </a:ext>
            </a:extLst>
          </p:cNvPr>
          <p:cNvSpPr/>
          <p:nvPr/>
        </p:nvSpPr>
        <p:spPr>
          <a:xfrm>
            <a:off x="4127863" y="3962400"/>
            <a:ext cx="496388" cy="18288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Flecha: hacia abajo 10">
            <a:extLst>
              <a:ext uri="{FF2B5EF4-FFF2-40B4-BE49-F238E27FC236}">
                <a16:creationId xmlns:a16="http://schemas.microsoft.com/office/drawing/2014/main" id="{7CEDD9A2-FBD9-A137-108E-279F044C9B78}"/>
              </a:ext>
            </a:extLst>
          </p:cNvPr>
          <p:cNvSpPr/>
          <p:nvPr/>
        </p:nvSpPr>
        <p:spPr>
          <a:xfrm>
            <a:off x="10345783" y="4023360"/>
            <a:ext cx="496388" cy="28860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254803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27893-9783-91F1-28EA-21BB9243736E}"/>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9F5D79C9-2001-9088-27C1-4A959D1D2206}"/>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416BAE3B-8551-B374-E633-3C2705EFF0A4}"/>
              </a:ext>
            </a:extLst>
          </p:cNvPr>
          <p:cNvSpPr txBox="1"/>
          <p:nvPr/>
        </p:nvSpPr>
        <p:spPr>
          <a:xfrm>
            <a:off x="1" y="-13883"/>
            <a:ext cx="12191999" cy="1385186"/>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Actualización de obligaciones por </a:t>
            </a:r>
            <a:r>
              <a:rPr lang="es-MX" sz="2813" dirty="0">
                <a:solidFill>
                  <a:prstClr val="black"/>
                </a:solidFill>
                <a:latin typeface="Arial Rounded MT Bold" pitchFamily="34" charset="0"/>
              </a:rPr>
              <a:t>NO</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cumplir con los requisitos para seguir tributando en el Régimen Simplificado de Confianza de </a:t>
            </a:r>
            <a:r>
              <a:rPr kumimoji="0" lang="es-MX" sz="2813" b="0" i="0" u="sng" strike="noStrike" kern="1200" cap="none" spc="0" normalizeH="0" baseline="0" noProof="0" dirty="0">
                <a:ln>
                  <a:noFill/>
                </a:ln>
                <a:solidFill>
                  <a:srgbClr val="FF0000"/>
                </a:solidFill>
                <a:effectLst/>
                <a:uLnTx/>
                <a:uFillTx/>
                <a:latin typeface="Arial Rounded MT Bold" pitchFamily="34" charset="0"/>
                <a:ea typeface="+mn-ea"/>
                <a:cs typeface="+mn-cs"/>
              </a:rPr>
              <a:t>Personas Morales</a:t>
            </a:r>
          </a:p>
        </p:txBody>
      </p:sp>
      <p:sp>
        <p:nvSpPr>
          <p:cNvPr id="4" name="CuadroTexto 3">
            <a:extLst>
              <a:ext uri="{FF2B5EF4-FFF2-40B4-BE49-F238E27FC236}">
                <a16:creationId xmlns:a16="http://schemas.microsoft.com/office/drawing/2014/main" id="{E2D00161-8501-7C40-927B-68D754D8B0D1}"/>
              </a:ext>
            </a:extLst>
          </p:cNvPr>
          <p:cNvSpPr txBox="1"/>
          <p:nvPr/>
        </p:nvSpPr>
        <p:spPr>
          <a:xfrm>
            <a:off x="148046" y="6534345"/>
            <a:ext cx="176784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3.13.28 RMF</a:t>
            </a:r>
          </a:p>
        </p:txBody>
      </p:sp>
      <p:sp>
        <p:nvSpPr>
          <p:cNvPr id="6" name="CuadroTexto 5">
            <a:extLst>
              <a:ext uri="{FF2B5EF4-FFF2-40B4-BE49-F238E27FC236}">
                <a16:creationId xmlns:a16="http://schemas.microsoft.com/office/drawing/2014/main" id="{17A57E8E-0B52-A7B6-D0BE-22CA21026B5E}"/>
              </a:ext>
            </a:extLst>
          </p:cNvPr>
          <p:cNvSpPr txBox="1"/>
          <p:nvPr/>
        </p:nvSpPr>
        <p:spPr>
          <a:xfrm>
            <a:off x="452846" y="1533103"/>
            <a:ext cx="11138263" cy="3108543"/>
          </a:xfrm>
          <a:prstGeom prst="rect">
            <a:avLst/>
          </a:prstGeom>
          <a:noFill/>
        </p:spPr>
        <p:txBody>
          <a:bodyPr wrap="square">
            <a:spAutoFit/>
          </a:bodyPr>
          <a:lstStyle/>
          <a:p>
            <a:pPr algn="just"/>
            <a:r>
              <a:rPr lang="es-MX" sz="2800" dirty="0"/>
              <a:t>Para los efectos del artículo </a:t>
            </a:r>
            <a:r>
              <a:rPr lang="es-MX" sz="2800" b="1" u="sng" dirty="0"/>
              <a:t>214 de la Ley del ISR,</a:t>
            </a:r>
            <a:r>
              <a:rPr lang="es-MX" sz="2800" dirty="0"/>
              <a:t> los </a:t>
            </a:r>
            <a:r>
              <a:rPr lang="es-MX" sz="2800" b="1" u="sng" dirty="0">
                <a:solidFill>
                  <a:srgbClr val="FF0000"/>
                </a:solidFill>
              </a:rPr>
              <a:t>contribuyentes Personas Morales </a:t>
            </a:r>
            <a:r>
              <a:rPr lang="es-MX" sz="2800" dirty="0"/>
              <a:t>que no cumplan con los requisitos para continuar tributando en el Régimen Simplificado de Confianza de Personas Morales, “</a:t>
            </a:r>
            <a:r>
              <a:rPr lang="es-MX" sz="2800" b="1" i="1" u="sng" dirty="0">
                <a:solidFill>
                  <a:srgbClr val="FF0000"/>
                </a:solidFill>
              </a:rPr>
              <a:t>deberán” presentar el aviso de actualización de actividades económicas y obligaciones, conforme a lo señalado en la ficha de trámite </a:t>
            </a:r>
            <a:r>
              <a:rPr lang="es-MX" sz="2800" b="1" i="1" u="sng" dirty="0">
                <a:solidFill>
                  <a:srgbClr val="002060"/>
                </a:solidFill>
              </a:rPr>
              <a:t>28/CFF </a:t>
            </a:r>
            <a:r>
              <a:rPr lang="es-MX" sz="2800" b="1" i="1" u="sng" dirty="0">
                <a:solidFill>
                  <a:srgbClr val="FF0000"/>
                </a:solidFill>
              </a:rPr>
              <a:t>“Aviso de Actualización de Actividades Económicas y Obligaciones”, contenida en el Anexo 2.</a:t>
            </a:r>
          </a:p>
        </p:txBody>
      </p:sp>
      <p:pic>
        <p:nvPicPr>
          <p:cNvPr id="7" name="Imagen 6">
            <a:extLst>
              <a:ext uri="{FF2B5EF4-FFF2-40B4-BE49-F238E27FC236}">
                <a16:creationId xmlns:a16="http://schemas.microsoft.com/office/drawing/2014/main" id="{7F4F8E56-512B-4F69-D999-44CBB07F2B1C}"/>
              </a:ext>
            </a:extLst>
          </p:cNvPr>
          <p:cNvPicPr>
            <a:picLocks noChangeAspect="1"/>
          </p:cNvPicPr>
          <p:nvPr/>
        </p:nvPicPr>
        <p:blipFill>
          <a:blip r:embed="rId2"/>
          <a:stretch>
            <a:fillRect/>
          </a:stretch>
        </p:blipFill>
        <p:spPr>
          <a:xfrm>
            <a:off x="7993923" y="4248694"/>
            <a:ext cx="3274967" cy="1833982"/>
          </a:xfrm>
          <a:prstGeom prst="rect">
            <a:avLst/>
          </a:prstGeom>
        </p:spPr>
      </p:pic>
    </p:spTree>
    <p:extLst>
      <p:ext uri="{BB962C8B-B14F-4D97-AF65-F5344CB8AC3E}">
        <p14:creationId xmlns:p14="http://schemas.microsoft.com/office/powerpoint/2010/main" val="2777153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2DE09-B7E9-B359-4B62-FD06EFAE1581}"/>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F4D54E61-4C36-C3ED-530A-D3AED7754992}"/>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06185166-48B2-D974-82A8-5837E4E130DD}"/>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effectLst/>
                <a:uLnTx/>
                <a:uFillTx/>
                <a:latin typeface="Arial Rounded MT Bold" pitchFamily="34" charset="0"/>
                <a:ea typeface="+mn-ea"/>
                <a:cs typeface="+mn-cs"/>
              </a:rPr>
              <a:t>“Aviso de Actualización de Actividades Económicas y Obligaciones”, </a:t>
            </a:r>
          </a:p>
        </p:txBody>
      </p:sp>
      <p:sp>
        <p:nvSpPr>
          <p:cNvPr id="4" name="CuadroTexto 3">
            <a:extLst>
              <a:ext uri="{FF2B5EF4-FFF2-40B4-BE49-F238E27FC236}">
                <a16:creationId xmlns:a16="http://schemas.microsoft.com/office/drawing/2014/main" id="{23F20869-3E71-8E8B-5DE2-815C88E29946}"/>
              </a:ext>
            </a:extLst>
          </p:cNvPr>
          <p:cNvSpPr txBox="1"/>
          <p:nvPr/>
        </p:nvSpPr>
        <p:spPr>
          <a:xfrm>
            <a:off x="87086" y="6534345"/>
            <a:ext cx="195942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prstClr val="black"/>
                </a:solidFill>
                <a:latin typeface="Calibri"/>
              </a:rPr>
              <a:t>Ficha de Trámite 28/CFF</a:t>
            </a:r>
            <a:endParaRPr kumimoji="0" lang="es-MX" sz="1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6" name="Imagen 5">
            <a:extLst>
              <a:ext uri="{FF2B5EF4-FFF2-40B4-BE49-F238E27FC236}">
                <a16:creationId xmlns:a16="http://schemas.microsoft.com/office/drawing/2014/main" id="{A33FEA5D-CB45-FCB1-803C-E27F2D4BDD78}"/>
              </a:ext>
            </a:extLst>
          </p:cNvPr>
          <p:cNvPicPr>
            <a:picLocks noChangeAspect="1"/>
          </p:cNvPicPr>
          <p:nvPr/>
        </p:nvPicPr>
        <p:blipFill>
          <a:blip r:embed="rId2"/>
          <a:stretch>
            <a:fillRect/>
          </a:stretch>
        </p:blipFill>
        <p:spPr>
          <a:xfrm>
            <a:off x="322217" y="670560"/>
            <a:ext cx="11591001" cy="5707423"/>
          </a:xfrm>
          <a:prstGeom prst="rect">
            <a:avLst/>
          </a:prstGeom>
        </p:spPr>
      </p:pic>
    </p:spTree>
    <p:extLst>
      <p:ext uri="{BB962C8B-B14F-4D97-AF65-F5344CB8AC3E}">
        <p14:creationId xmlns:p14="http://schemas.microsoft.com/office/powerpoint/2010/main" val="2515991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C1896-57BD-FEF3-B673-FB0ED2B28E32}"/>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79C34218-769D-271D-EF21-87D7DA4B80DF}"/>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C1EBBF9B-7A0E-99E6-9601-853F8D840333}"/>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SOLICITUD DE CONCILIACIÓN DE FACTURACIÓN AL SAT</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F6B37B59-C450-DCDD-71B9-90100096426F}"/>
              </a:ext>
            </a:extLst>
          </p:cNvPr>
          <p:cNvSpPr txBox="1"/>
          <p:nvPr/>
        </p:nvSpPr>
        <p:spPr>
          <a:xfrm>
            <a:off x="87086" y="6534345"/>
            <a:ext cx="1584960" cy="307777"/>
          </a:xfrm>
          <a:prstGeom prst="rect">
            <a:avLst/>
          </a:prstGeom>
          <a:noFill/>
        </p:spPr>
        <p:txBody>
          <a:bodyPr wrap="square" rtlCol="0">
            <a:spAutoFit/>
          </a:bodyPr>
          <a:lstStyle/>
          <a:p>
            <a:r>
              <a:rPr lang="es-MX" sz="1400" dirty="0"/>
              <a:t>Regla 2.7.1.44 RMF</a:t>
            </a:r>
          </a:p>
        </p:txBody>
      </p:sp>
      <p:sp>
        <p:nvSpPr>
          <p:cNvPr id="7" name="CuadroTexto 6">
            <a:extLst>
              <a:ext uri="{FF2B5EF4-FFF2-40B4-BE49-F238E27FC236}">
                <a16:creationId xmlns:a16="http://schemas.microsoft.com/office/drawing/2014/main" id="{4B1C6E0F-569C-B555-5544-8570969F0389}"/>
              </a:ext>
            </a:extLst>
          </p:cNvPr>
          <p:cNvSpPr txBox="1"/>
          <p:nvPr/>
        </p:nvSpPr>
        <p:spPr>
          <a:xfrm>
            <a:off x="60951" y="472833"/>
            <a:ext cx="12034096" cy="5663089"/>
          </a:xfrm>
          <a:prstGeom prst="rect">
            <a:avLst/>
          </a:prstGeom>
          <a:noFill/>
        </p:spPr>
        <p:txBody>
          <a:bodyPr wrap="square">
            <a:spAutoFit/>
          </a:bodyPr>
          <a:lstStyle/>
          <a:p>
            <a:pPr algn="just"/>
            <a:r>
              <a:rPr lang="es-MX" sz="2400" dirty="0"/>
              <a:t>Los contribuyentes podrán solicitar la intervención de la </a:t>
            </a:r>
            <a:r>
              <a:rPr lang="es-MX" sz="2500" b="1" u="sng" dirty="0">
                <a:solidFill>
                  <a:srgbClr val="FF0000"/>
                </a:solidFill>
              </a:rPr>
              <a:t>Autoridad Fiscal para que actúe como Conciliadora y Orientadora</a:t>
            </a:r>
            <a:r>
              <a:rPr lang="es-MX" sz="2400" dirty="0"/>
              <a:t>, cuando se ubiquen en alguno de los siguientes supuestos:</a:t>
            </a:r>
          </a:p>
          <a:p>
            <a:pPr algn="just"/>
            <a:endParaRPr lang="es-MX" sz="2400" dirty="0"/>
          </a:p>
          <a:p>
            <a:pPr algn="just"/>
            <a:r>
              <a:rPr lang="es-MX" sz="2400" dirty="0"/>
              <a:t>I. </a:t>
            </a:r>
            <a:r>
              <a:rPr lang="es-MX" sz="2400" b="1" u="sng" dirty="0"/>
              <a:t>No les sea expedido el CFDI </a:t>
            </a:r>
            <a:r>
              <a:rPr lang="es-MX" sz="2400" dirty="0"/>
              <a:t>correspondiente a las personas que adquieran bienes, disfruten de su uso o goce temporal, reciban servicios o aquellas a las que les hubieran retenido contribuciones, aunque ya hayan solicitado la expedición del CFDI, o bien, el CFDI carezca de algún requisito fiscal o existan errores en su contenido. </a:t>
            </a:r>
          </a:p>
          <a:p>
            <a:pPr algn="just"/>
            <a:r>
              <a:rPr lang="es-MX" sz="2400" dirty="0"/>
              <a:t>II. </a:t>
            </a:r>
            <a:r>
              <a:rPr lang="es-MX" sz="2400" b="1" u="sng" dirty="0">
                <a:solidFill>
                  <a:srgbClr val="FF0000"/>
                </a:solidFill>
              </a:rPr>
              <a:t>Les sea cancelado el CFDI de una operación existente sin motivo y no se expida </a:t>
            </a:r>
            <a:r>
              <a:rPr lang="es-MX" sz="2400" dirty="0"/>
              <a:t>nuevamente el CFDI correspondiente.</a:t>
            </a:r>
          </a:p>
          <a:p>
            <a:pPr algn="just"/>
            <a:r>
              <a:rPr lang="es-MX" sz="2400" dirty="0"/>
              <a:t>III</a:t>
            </a:r>
            <a:r>
              <a:rPr lang="es-MX" sz="2400" b="1" u="sng" dirty="0"/>
              <a:t>. Realicen el pago de una factura y no reciban el CFDI de pagos </a:t>
            </a:r>
            <a:r>
              <a:rPr lang="es-MX" sz="2400" dirty="0"/>
              <a:t>correspondiente.</a:t>
            </a:r>
          </a:p>
          <a:p>
            <a:pPr algn="just"/>
            <a:r>
              <a:rPr lang="es-MX" sz="2400" dirty="0"/>
              <a:t>IV. </a:t>
            </a:r>
            <a:r>
              <a:rPr lang="es-MX" sz="2400" b="1" u="sng" dirty="0">
                <a:solidFill>
                  <a:srgbClr val="FF0000"/>
                </a:solidFill>
              </a:rPr>
              <a:t>Les emitan un CFDI de Nómina y NO exista Relación Laboral </a:t>
            </a:r>
            <a:r>
              <a:rPr lang="es-MX" sz="2400" dirty="0"/>
              <a:t>con el emisor del comprobante.</a:t>
            </a:r>
          </a:p>
          <a:p>
            <a:pPr algn="just"/>
            <a:r>
              <a:rPr lang="es-MX" sz="2400" dirty="0"/>
              <a:t>V. </a:t>
            </a:r>
            <a:r>
              <a:rPr lang="es-MX" sz="2400" b="1" u="sng" dirty="0"/>
              <a:t>Le emitan algún CFDI por concepto de Ingreso, Egreso o Pago, en donde no exista relación comercial con el emisor del comprobante.</a:t>
            </a:r>
          </a:p>
          <a:p>
            <a:pPr algn="just"/>
            <a:r>
              <a:rPr lang="es-MX" sz="2400" dirty="0"/>
              <a:t>VI. </a:t>
            </a:r>
            <a:r>
              <a:rPr lang="es-MX" sz="2400" b="1" u="sng" dirty="0">
                <a:solidFill>
                  <a:srgbClr val="FF0000"/>
                </a:solidFill>
              </a:rPr>
              <a:t>Requieran la “cancelación” de una factura y el receptor no la acepte, aun y cuando la cancelación sea procedente.</a:t>
            </a:r>
          </a:p>
        </p:txBody>
      </p:sp>
      <p:sp>
        <p:nvSpPr>
          <p:cNvPr id="5" name="Flecha: hacia arriba 4">
            <a:extLst>
              <a:ext uri="{FF2B5EF4-FFF2-40B4-BE49-F238E27FC236}">
                <a16:creationId xmlns:a16="http://schemas.microsoft.com/office/drawing/2014/main" id="{B24D04F2-0533-5B51-132C-B6779C524C18}"/>
              </a:ext>
            </a:extLst>
          </p:cNvPr>
          <p:cNvSpPr/>
          <p:nvPr/>
        </p:nvSpPr>
        <p:spPr>
          <a:xfrm>
            <a:off x="1994263" y="1332411"/>
            <a:ext cx="566057" cy="32221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729503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B2107-239E-EE15-2E8F-880A03F1F150}"/>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703AFECB-DA94-43B0-A734-00A8B0F7FD4F}"/>
              </a:ext>
            </a:extLst>
          </p:cNvPr>
          <p:cNvSpPr>
            <a:spLocks noGrp="1" noChangeArrowheads="1"/>
          </p:cNvSpPr>
          <p:nvPr>
            <p:ph type="title"/>
          </p:nvPr>
        </p:nvSpPr>
        <p:spPr>
          <a:xfrm>
            <a:off x="0" y="-26989"/>
            <a:ext cx="12192000" cy="611189"/>
          </a:xfrm>
          <a:solidFill>
            <a:schemeClr val="accent4">
              <a:lumMod val="20000"/>
              <a:lumOff val="80000"/>
            </a:schemeClr>
          </a:solidFill>
          <a:ln>
            <a:solidFill>
              <a:schemeClr val="accent1"/>
            </a:solidFill>
            <a:miter lim="800000"/>
            <a:headEnd/>
            <a:tailEnd/>
          </a:ln>
        </p:spPr>
        <p:txBody>
          <a:bodyPr/>
          <a:lstStyle/>
          <a:p>
            <a:pPr eaLnBrk="1" hangingPunct="1">
              <a:defRPr/>
            </a:pPr>
            <a:r>
              <a:rPr lang="es-ES" sz="3600" dirty="0">
                <a:latin typeface="Arial Rounded MT Bold" pitchFamily="34" charset="0"/>
              </a:rPr>
              <a:t>ACTUALIZACIÓN DE TARIFAS ART. 96 y 152 LISR.</a:t>
            </a:r>
          </a:p>
        </p:txBody>
      </p:sp>
      <p:sp>
        <p:nvSpPr>
          <p:cNvPr id="495619" name="Text Box 3">
            <a:extLst>
              <a:ext uri="{FF2B5EF4-FFF2-40B4-BE49-F238E27FC236}">
                <a16:creationId xmlns:a16="http://schemas.microsoft.com/office/drawing/2014/main" id="{295924F6-EA37-8A18-FA4B-FF8265AEB7C5}"/>
              </a:ext>
            </a:extLst>
          </p:cNvPr>
          <p:cNvSpPr txBox="1">
            <a:spLocks noChangeArrowheads="1"/>
          </p:cNvSpPr>
          <p:nvPr/>
        </p:nvSpPr>
        <p:spPr bwMode="auto">
          <a:xfrm>
            <a:off x="2336807" y="220984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672B1ACB-D257-3E9F-FFC6-359C45B1EC2D}"/>
              </a:ext>
            </a:extLst>
          </p:cNvPr>
          <p:cNvSpPr txBox="1">
            <a:spLocks noChangeArrowheads="1"/>
          </p:cNvSpPr>
          <p:nvPr/>
        </p:nvSpPr>
        <p:spPr bwMode="auto">
          <a:xfrm>
            <a:off x="2471458" y="5099084"/>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 name="CuadroTexto 2">
            <a:extLst>
              <a:ext uri="{FF2B5EF4-FFF2-40B4-BE49-F238E27FC236}">
                <a16:creationId xmlns:a16="http://schemas.microsoft.com/office/drawing/2014/main" id="{32A48A0F-03DE-433F-3A13-586056D97A7F}"/>
              </a:ext>
            </a:extLst>
          </p:cNvPr>
          <p:cNvSpPr txBox="1"/>
          <p:nvPr/>
        </p:nvSpPr>
        <p:spPr>
          <a:xfrm>
            <a:off x="152400" y="615498"/>
            <a:ext cx="11641667" cy="540147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1" i="1" u="none" strike="noStrike" kern="1200" cap="none" spc="0" normalizeH="0" baseline="0" noProof="0" dirty="0">
                <a:ln>
                  <a:noFill/>
                </a:ln>
                <a:solidFill>
                  <a:prstClr val="black"/>
                </a:solidFill>
                <a:effectLst/>
                <a:uLnTx/>
                <a:uFillTx/>
                <a:latin typeface="Calibri"/>
                <a:ea typeface="+mn-ea"/>
                <a:cs typeface="+mn-cs"/>
              </a:rPr>
              <a:t>Cuando la </a:t>
            </a:r>
            <a:r>
              <a:rPr lang="es-MX" sz="2300" b="1" i="1" dirty="0">
                <a:solidFill>
                  <a:prstClr val="black"/>
                </a:solidFill>
                <a:latin typeface="Calibri"/>
              </a:rPr>
              <a:t>I</a:t>
            </a:r>
            <a:r>
              <a:rPr kumimoji="0" lang="es-MX" sz="2300" b="1" i="1" u="none" strike="noStrike" kern="1200" cap="none" spc="0" normalizeH="0" baseline="0" noProof="0" dirty="0" err="1">
                <a:ln>
                  <a:noFill/>
                </a:ln>
                <a:solidFill>
                  <a:prstClr val="black"/>
                </a:solidFill>
                <a:effectLst/>
                <a:uLnTx/>
                <a:uFillTx/>
                <a:latin typeface="Calibri"/>
                <a:ea typeface="+mn-ea"/>
                <a:cs typeface="+mn-cs"/>
              </a:rPr>
              <a:t>nflación</a:t>
            </a:r>
            <a:r>
              <a:rPr kumimoji="0" lang="es-MX" sz="2300" b="1" i="1" u="none" strike="noStrike" kern="1200" cap="none" spc="0" normalizeH="0" baseline="0" noProof="0" dirty="0">
                <a:ln>
                  <a:noFill/>
                </a:ln>
                <a:solidFill>
                  <a:prstClr val="black"/>
                </a:solidFill>
                <a:effectLst/>
                <a:uLnTx/>
                <a:uFillTx/>
                <a:latin typeface="Calibri"/>
                <a:ea typeface="+mn-ea"/>
                <a:cs typeface="+mn-cs"/>
              </a:rPr>
              <a:t> observada acumulada </a:t>
            </a:r>
            <a:r>
              <a:rPr kumimoji="0" lang="es-MX" sz="2300" b="0" i="0" u="none" strike="noStrike" kern="1200" cap="none" spc="0" normalizeH="0" baseline="0" noProof="0" dirty="0">
                <a:ln>
                  <a:noFill/>
                </a:ln>
                <a:solidFill>
                  <a:prstClr val="black"/>
                </a:solidFill>
                <a:effectLst/>
                <a:uLnTx/>
                <a:uFillTx/>
                <a:latin typeface="Calibri"/>
                <a:ea typeface="+mn-ea"/>
                <a:cs typeface="+mn-cs"/>
              </a:rPr>
              <a:t>desde el último mes que se utilizó en el cálculo de la última actualización de las cantidades establecidas en moneda nacional de las tarifas contenidas en este artículo y en el artículo 96 de esta Ley, </a:t>
            </a:r>
            <a:r>
              <a:rPr kumimoji="0" lang="es-MX" sz="2300" b="1" i="0" u="sng" strike="noStrike" kern="1200" cap="none" spc="0" normalizeH="0" baseline="0" noProof="0" dirty="0">
                <a:ln>
                  <a:noFill/>
                </a:ln>
                <a:solidFill>
                  <a:srgbClr val="FF0000"/>
                </a:solidFill>
                <a:effectLst/>
                <a:uLnTx/>
                <a:uFillTx/>
                <a:latin typeface="Calibri"/>
                <a:ea typeface="+mn-ea"/>
                <a:cs typeface="+mn-cs"/>
              </a:rPr>
              <a:t>exceda del 10%, </a:t>
            </a:r>
            <a:r>
              <a:rPr kumimoji="0" lang="es-MX" sz="2300" b="0" i="0" u="none" strike="noStrike" kern="1200" cap="none" spc="0" normalizeH="0" baseline="0" noProof="0" dirty="0">
                <a:ln>
                  <a:noFill/>
                </a:ln>
                <a:solidFill>
                  <a:prstClr val="black"/>
                </a:solidFill>
                <a:effectLst/>
                <a:uLnTx/>
                <a:uFillTx/>
                <a:latin typeface="Calibri"/>
                <a:ea typeface="+mn-ea"/>
                <a:cs typeface="+mn-cs"/>
              </a:rPr>
              <a:t>dichas cantidades se actualizarán por el periodo comprendido desde el último mes que se utilizó en el cálculo de la última actualización y hasta el último mes del ejercicio en el que se exceda el porcentaje citado. Para estos efectos, se aplicará el </a:t>
            </a:r>
            <a:r>
              <a:rPr lang="es-MX" sz="2300" b="1" i="1" dirty="0">
                <a:solidFill>
                  <a:prstClr val="black"/>
                </a:solidFill>
                <a:latin typeface="Calibri"/>
              </a:rPr>
              <a:t>F</a:t>
            </a:r>
            <a:r>
              <a:rPr kumimoji="0" lang="es-MX" sz="2300" b="1" i="1" u="none" strike="noStrike" kern="1200" cap="none" spc="0" normalizeH="0" baseline="0" noProof="0" dirty="0">
                <a:ln>
                  <a:noFill/>
                </a:ln>
                <a:solidFill>
                  <a:prstClr val="black"/>
                </a:solidFill>
                <a:effectLst/>
                <a:uLnTx/>
                <a:uFillTx/>
                <a:latin typeface="Calibri"/>
                <a:ea typeface="+mn-ea"/>
                <a:cs typeface="+mn-cs"/>
              </a:rPr>
              <a:t>actor de Actualización </a:t>
            </a:r>
            <a:r>
              <a:rPr kumimoji="0" lang="es-MX" sz="2300" b="0" i="0" u="none" strike="noStrike" kern="1200" cap="none" spc="0" normalizeH="0" baseline="0" noProof="0" dirty="0">
                <a:ln>
                  <a:noFill/>
                </a:ln>
                <a:solidFill>
                  <a:prstClr val="black"/>
                </a:solidFill>
                <a:effectLst/>
                <a:uLnTx/>
                <a:uFillTx/>
                <a:latin typeface="Calibri"/>
                <a:ea typeface="+mn-ea"/>
                <a:cs typeface="+mn-cs"/>
              </a:rPr>
              <a:t>que resulte de dividir el Índice Nacional de Precios al Consumidor del mes inmediato anterior al más reciente del periodo, entre el Índice Nacional de Precios al Consumidor correspondiente al último mes que se utilizó en el cálculo de la última actualización. Dicha actualización entrará en vigor a partir del 1 de enero del ejercicio siguiente en el que se haya presentado el mencionado incremento.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3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FA </a:t>
            </a:r>
            <a:r>
              <a:rPr kumimoji="0" lang="es-MX" sz="2300" b="0" i="0" u="sng" strike="noStrike" kern="1200" cap="none" spc="0" normalizeH="0" baseline="0" noProof="0" dirty="0">
                <a:ln>
                  <a:noFill/>
                </a:ln>
                <a:solidFill>
                  <a:prstClr val="black"/>
                </a:solidFill>
                <a:effectLst/>
                <a:uLnTx/>
                <a:uFillTx/>
                <a:latin typeface="Calibri"/>
                <a:ea typeface="+mn-ea"/>
                <a:cs typeface="+mn-cs"/>
              </a:rPr>
              <a:t>INPC Nov. 25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     INPC Nov. 22</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3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Anexo 8 de la RMF</a:t>
            </a:r>
          </a:p>
        </p:txBody>
      </p:sp>
    </p:spTree>
    <p:extLst>
      <p:ext uri="{BB962C8B-B14F-4D97-AF65-F5344CB8AC3E}">
        <p14:creationId xmlns:p14="http://schemas.microsoft.com/office/powerpoint/2010/main" val="2286146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6CEF0-93BF-2265-3716-CF6EAA7B0ED6}"/>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EDBFB51D-C08A-1857-D96C-89AC6D2D028E}"/>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E29493CC-0E97-BB13-75A0-435E4C5144CA}"/>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TARIFA MENSUAL  ISR</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6" name="CuadroTexto 5">
            <a:extLst>
              <a:ext uri="{FF2B5EF4-FFF2-40B4-BE49-F238E27FC236}">
                <a16:creationId xmlns:a16="http://schemas.microsoft.com/office/drawing/2014/main" id="{611FB29D-E2FE-A34A-136B-C25206D7320E}"/>
              </a:ext>
            </a:extLst>
          </p:cNvPr>
          <p:cNvSpPr txBox="1"/>
          <p:nvPr/>
        </p:nvSpPr>
        <p:spPr>
          <a:xfrm>
            <a:off x="1" y="6534345"/>
            <a:ext cx="151970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prstClr val="black"/>
                </a:solidFill>
                <a:latin typeface="Calibri"/>
              </a:rPr>
              <a:t>Anexo 8</a:t>
            </a:r>
            <a:r>
              <a:rPr kumimoji="0" lang="es-MX" sz="1400" b="0" i="0" u="none" strike="noStrike" kern="1200" cap="none" spc="0" normalizeH="0" baseline="0" noProof="0" dirty="0">
                <a:ln>
                  <a:noFill/>
                </a:ln>
                <a:solidFill>
                  <a:prstClr val="black"/>
                </a:solidFill>
                <a:effectLst/>
                <a:uLnTx/>
                <a:uFillTx/>
                <a:latin typeface="Calibri"/>
                <a:ea typeface="+mn-ea"/>
                <a:cs typeface="+mn-cs"/>
              </a:rPr>
              <a:t> RMF</a:t>
            </a:r>
          </a:p>
        </p:txBody>
      </p:sp>
      <p:pic>
        <p:nvPicPr>
          <p:cNvPr id="7" name="Imagen 6">
            <a:extLst>
              <a:ext uri="{FF2B5EF4-FFF2-40B4-BE49-F238E27FC236}">
                <a16:creationId xmlns:a16="http://schemas.microsoft.com/office/drawing/2014/main" id="{7BEEAC35-5CB0-1560-4499-09FCE9F07175}"/>
              </a:ext>
            </a:extLst>
          </p:cNvPr>
          <p:cNvPicPr>
            <a:picLocks noChangeAspect="1"/>
          </p:cNvPicPr>
          <p:nvPr/>
        </p:nvPicPr>
        <p:blipFill>
          <a:blip r:embed="rId2"/>
          <a:stretch>
            <a:fillRect/>
          </a:stretch>
        </p:blipFill>
        <p:spPr>
          <a:xfrm>
            <a:off x="218577" y="778930"/>
            <a:ext cx="10825132" cy="4402670"/>
          </a:xfrm>
          <a:prstGeom prst="rect">
            <a:avLst/>
          </a:prstGeom>
        </p:spPr>
      </p:pic>
    </p:spTree>
    <p:extLst>
      <p:ext uri="{BB962C8B-B14F-4D97-AF65-F5344CB8AC3E}">
        <p14:creationId xmlns:p14="http://schemas.microsoft.com/office/powerpoint/2010/main" val="1517678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9E40C-8BF0-59A1-72B6-AB87DD11736F}"/>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76D4C561-23C2-539B-BDFF-B7979810D43A}"/>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85596B91-8A45-912E-B07C-FBEDDF830F69}"/>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RETENCIÓN ISR </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Sy</a:t>
            </a:r>
            <a:r>
              <a:rPr lang="es-MX" sz="2813" dirty="0">
                <a:solidFill>
                  <a:prstClr val="black"/>
                </a:solidFill>
                <a:latin typeface="Arial Rounded MT Bold" pitchFamily="34" charset="0"/>
              </a:rPr>
              <a:t>S 25 vs 26</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6" name="Flecha: a la derecha 5">
            <a:extLst>
              <a:ext uri="{FF2B5EF4-FFF2-40B4-BE49-F238E27FC236}">
                <a16:creationId xmlns:a16="http://schemas.microsoft.com/office/drawing/2014/main" id="{B5D18B1B-48E6-3D70-4F0A-E29C18453807}"/>
              </a:ext>
            </a:extLst>
          </p:cNvPr>
          <p:cNvSpPr/>
          <p:nvPr/>
        </p:nvSpPr>
        <p:spPr>
          <a:xfrm>
            <a:off x="1611085" y="2908663"/>
            <a:ext cx="252549" cy="1306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Flecha: a la derecha 6">
            <a:extLst>
              <a:ext uri="{FF2B5EF4-FFF2-40B4-BE49-F238E27FC236}">
                <a16:creationId xmlns:a16="http://schemas.microsoft.com/office/drawing/2014/main" id="{A0977DED-3559-57F8-8881-9FC952FE0BC6}"/>
              </a:ext>
            </a:extLst>
          </p:cNvPr>
          <p:cNvSpPr/>
          <p:nvPr/>
        </p:nvSpPr>
        <p:spPr>
          <a:xfrm>
            <a:off x="1628501" y="5390602"/>
            <a:ext cx="252549" cy="21771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DBD52DD9-BB2A-9977-3242-14F7034F2AEB}"/>
              </a:ext>
            </a:extLst>
          </p:cNvPr>
          <p:cNvSpPr txBox="1"/>
          <p:nvPr/>
        </p:nvSpPr>
        <p:spPr>
          <a:xfrm>
            <a:off x="9422674" y="1121711"/>
            <a:ext cx="2281646" cy="1631216"/>
          </a:xfrm>
          <a:prstGeom prst="rect">
            <a:avLst/>
          </a:prstGeom>
          <a:solidFill>
            <a:schemeClr val="accent6">
              <a:lumMod val="40000"/>
              <a:lumOff val="60000"/>
            </a:schemeClr>
          </a:solidFill>
          <a:ln w="28575">
            <a:solidFill>
              <a:srgbClr val="FF0000"/>
            </a:solidFill>
          </a:ln>
        </p:spPr>
        <p:txBody>
          <a:bodyPr wrap="square" rtlCol="0">
            <a:spAutoFit/>
          </a:bodyPr>
          <a:lstStyle/>
          <a:p>
            <a:r>
              <a:rPr lang="es-MX" sz="2000" dirty="0"/>
              <a:t>Decreto que publica el límite de Ingresos Base del Subsidio para el Empleo DOF 31/12/25</a:t>
            </a:r>
          </a:p>
        </p:txBody>
      </p:sp>
      <p:graphicFrame>
        <p:nvGraphicFramePr>
          <p:cNvPr id="8" name="Tabla 7">
            <a:extLst>
              <a:ext uri="{FF2B5EF4-FFF2-40B4-BE49-F238E27FC236}">
                <a16:creationId xmlns:a16="http://schemas.microsoft.com/office/drawing/2014/main" id="{49A71510-C4B5-36AE-1C48-0B3EAC63EB3A}"/>
              </a:ext>
            </a:extLst>
          </p:cNvPr>
          <p:cNvGraphicFramePr>
            <a:graphicFrameLocks noGrp="1"/>
          </p:cNvGraphicFramePr>
          <p:nvPr>
            <p:extLst>
              <p:ext uri="{D42A27DB-BD31-4B8C-83A1-F6EECF244321}">
                <p14:modId xmlns:p14="http://schemas.microsoft.com/office/powerpoint/2010/main" val="3438136380"/>
              </p:ext>
            </p:extLst>
          </p:nvPr>
        </p:nvGraphicFramePr>
        <p:xfrm>
          <a:off x="1018903" y="896984"/>
          <a:ext cx="7532913" cy="5346496"/>
        </p:xfrm>
        <a:graphic>
          <a:graphicData uri="http://schemas.openxmlformats.org/drawingml/2006/table">
            <a:tbl>
              <a:tblPr/>
              <a:tblGrid>
                <a:gridCol w="1136432">
                  <a:extLst>
                    <a:ext uri="{9D8B030D-6E8A-4147-A177-3AD203B41FA5}">
                      <a16:colId xmlns:a16="http://schemas.microsoft.com/office/drawing/2014/main" val="2733623488"/>
                    </a:ext>
                  </a:extLst>
                </a:gridCol>
                <a:gridCol w="1233840">
                  <a:extLst>
                    <a:ext uri="{9D8B030D-6E8A-4147-A177-3AD203B41FA5}">
                      <a16:colId xmlns:a16="http://schemas.microsoft.com/office/drawing/2014/main" val="803696375"/>
                    </a:ext>
                  </a:extLst>
                </a:gridCol>
                <a:gridCol w="990318">
                  <a:extLst>
                    <a:ext uri="{9D8B030D-6E8A-4147-A177-3AD203B41FA5}">
                      <a16:colId xmlns:a16="http://schemas.microsoft.com/office/drawing/2014/main" val="3130905903"/>
                    </a:ext>
                  </a:extLst>
                </a:gridCol>
                <a:gridCol w="974082">
                  <a:extLst>
                    <a:ext uri="{9D8B030D-6E8A-4147-A177-3AD203B41FA5}">
                      <a16:colId xmlns:a16="http://schemas.microsoft.com/office/drawing/2014/main" val="178273159"/>
                    </a:ext>
                  </a:extLst>
                </a:gridCol>
                <a:gridCol w="974082">
                  <a:extLst>
                    <a:ext uri="{9D8B030D-6E8A-4147-A177-3AD203B41FA5}">
                      <a16:colId xmlns:a16="http://schemas.microsoft.com/office/drawing/2014/main" val="3874475868"/>
                    </a:ext>
                  </a:extLst>
                </a:gridCol>
                <a:gridCol w="1103962">
                  <a:extLst>
                    <a:ext uri="{9D8B030D-6E8A-4147-A177-3AD203B41FA5}">
                      <a16:colId xmlns:a16="http://schemas.microsoft.com/office/drawing/2014/main" val="704038377"/>
                    </a:ext>
                  </a:extLst>
                </a:gridCol>
                <a:gridCol w="1120197">
                  <a:extLst>
                    <a:ext uri="{9D8B030D-6E8A-4147-A177-3AD203B41FA5}">
                      <a16:colId xmlns:a16="http://schemas.microsoft.com/office/drawing/2014/main" val="2907374573"/>
                    </a:ext>
                  </a:extLst>
                </a:gridCol>
              </a:tblGrid>
              <a:tr h="214602">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Ejercicio 25</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"A"</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"B"</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"C"</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"D"</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"E</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84857950"/>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Base Gravable</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    </a:t>
                      </a:r>
                      <a:r>
                        <a:rPr lang="es-MX" sz="1100" b="1" i="0" u="none" strike="noStrike" dirty="0">
                          <a:solidFill>
                            <a:srgbClr val="000000"/>
                          </a:solidFill>
                          <a:effectLst/>
                          <a:latin typeface="Calibri" panose="020F0502020204030204" pitchFamily="34" charset="0"/>
                        </a:rPr>
                        <a:t>10,171.00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15,000.00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20,000.00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25,000.00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30,000.00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015113888"/>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Límite Inferior</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6,332.06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12,935.83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15,487.72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15,487.72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15,487.72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7520353"/>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dirty="0">
                          <a:solidFill>
                            <a:srgbClr val="000000"/>
                          </a:solidFill>
                          <a:effectLst/>
                          <a:latin typeface="Arial" panose="020B0604020202020204" pitchFamily="34" charset="0"/>
                        </a:rPr>
                        <a:t>Excedente </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3,838.94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2,064.17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4,512.28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9,512.28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14,512.28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801367276"/>
                  </a:ext>
                </a:extLst>
              </a:tr>
              <a:tr h="214602">
                <a:tc>
                  <a:txBody>
                    <a:bodyPr/>
                    <a:lstStyle/>
                    <a:p>
                      <a:pPr algn="r" fontAlgn="b">
                        <a:buNone/>
                      </a:pPr>
                      <a:r>
                        <a:rPr lang="es-MX" sz="1000" b="0" i="0" u="none" strike="noStrike">
                          <a:solidFill>
                            <a:srgbClr val="000000"/>
                          </a:solidFill>
                          <a:effectLst/>
                          <a:latin typeface="Arial" panose="020B0604020202020204" pitchFamily="34" charset="0"/>
                        </a:rPr>
                        <a:t>x</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Tasa de ISR</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0.1088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0.1792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2338612"/>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Impto.Marginal</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417.68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369.90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963.82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2,031.82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3,099.82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018070983"/>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Cuota Fija</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371.83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1,182.88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1,640.18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1,640.18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1,640.18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2666386"/>
                  </a:ext>
                </a:extLst>
              </a:tr>
              <a:tr h="2220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ISR Causado</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789.51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1,552.78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2,604.00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dirty="0">
                          <a:solidFill>
                            <a:srgbClr val="000000"/>
                          </a:solidFill>
                          <a:effectLst/>
                          <a:latin typeface="Arial" panose="020B0604020202020204" pitchFamily="34" charset="0"/>
                        </a:rPr>
                        <a:t>       3,672.00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dirty="0">
                          <a:solidFill>
                            <a:srgbClr val="000000"/>
                          </a:solidFill>
                          <a:effectLst/>
                          <a:latin typeface="Arial" panose="020B0604020202020204" pitchFamily="34" charset="0"/>
                        </a:rPr>
                        <a:t>       4,740.00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390968585"/>
                  </a:ext>
                </a:extLst>
              </a:tr>
              <a:tr h="222002">
                <a:tc>
                  <a:txBody>
                    <a:bodyPr/>
                    <a:lstStyle/>
                    <a:p>
                      <a:pPr algn="r" fontAlgn="b">
                        <a:buNone/>
                      </a:pPr>
                      <a:r>
                        <a:rPr lang="es-MX" sz="1000" b="0" i="0" u="none" strike="noStrike" dirty="0">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dirty="0">
                          <a:solidFill>
                            <a:srgbClr val="000000"/>
                          </a:solidFill>
                          <a:effectLst/>
                          <a:latin typeface="Arial" panose="020B0604020202020204" pitchFamily="34" charset="0"/>
                        </a:rPr>
                        <a:t>Subsidio</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475.00 </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3886783"/>
                  </a:ext>
                </a:extLst>
              </a:tr>
              <a:tr h="214602">
                <a:tc>
                  <a:txBody>
                    <a:bodyPr/>
                    <a:lstStyle/>
                    <a:p>
                      <a:pPr algn="r" fontAlgn="b">
                        <a:buNone/>
                      </a:pPr>
                      <a:r>
                        <a:rPr lang="es-MX" sz="1000" b="0" i="0" u="none" strike="noStrike" dirty="0">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ISR a Retener</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314.51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1,552.78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2,604.00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3,672.00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4,740.00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extLst>
                  <a:ext uri="{0D108BD9-81ED-4DB2-BD59-A6C34878D82A}">
                    <a16:rowId xmlns:a16="http://schemas.microsoft.com/office/drawing/2014/main" val="2864381747"/>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Ing Neto</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9,856.49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13,447.22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17,396.00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21,328.00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25,260.00 </a:t>
                      </a:r>
                    </a:p>
                  </a:txBody>
                  <a:tcPr marL="6208" marR="6208" marT="6208" marB="0" anchor="b">
                    <a:lnL>
                      <a:noFill/>
                    </a:lnL>
                    <a:lnR>
                      <a:noFill/>
                    </a:lnR>
                    <a:lnT>
                      <a:noFill/>
                    </a:lnT>
                    <a:lnB>
                      <a:noFill/>
                    </a:lnB>
                    <a:noFill/>
                  </a:tcPr>
                </a:tc>
                <a:extLst>
                  <a:ext uri="{0D108BD9-81ED-4DB2-BD59-A6C34878D82A}">
                    <a16:rowId xmlns:a16="http://schemas.microsoft.com/office/drawing/2014/main" val="313405888"/>
                  </a:ext>
                </a:extLst>
              </a:tr>
              <a:tr h="214602">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5568467"/>
                  </a:ext>
                </a:extLst>
              </a:tr>
              <a:tr h="214602">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Ejercicio 26</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"A"</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"B"</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"C"</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"D"</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"E</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275035869"/>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Base Gravable</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    </a:t>
                      </a:r>
                      <a:r>
                        <a:rPr lang="es-MX" sz="1100" b="1" i="0" u="none" strike="noStrike" dirty="0">
                          <a:solidFill>
                            <a:srgbClr val="000000"/>
                          </a:solidFill>
                          <a:effectLst/>
                          <a:latin typeface="Calibri" panose="020F0502020204030204" pitchFamily="34" charset="0"/>
                        </a:rPr>
                        <a:t>11,492.66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15,000.00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20,000.00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25,000.00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30,000.00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441008399"/>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Límite Inferior</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7,168.52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14,644.65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17,533.65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17,533.65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17,533.65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7894844"/>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Excedente </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4,324.14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355.35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2,466.35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7,466.35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12,466.35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265333111"/>
                  </a:ext>
                </a:extLst>
              </a:tr>
              <a:tr h="214602">
                <a:tc>
                  <a:txBody>
                    <a:bodyPr/>
                    <a:lstStyle/>
                    <a:p>
                      <a:pPr algn="r" fontAlgn="b">
                        <a:buNone/>
                      </a:pPr>
                      <a:r>
                        <a:rPr lang="es-MX" sz="1000" b="0" i="0" u="none" strike="noStrike">
                          <a:solidFill>
                            <a:srgbClr val="000000"/>
                          </a:solidFill>
                          <a:effectLst/>
                          <a:latin typeface="Arial" panose="020B0604020202020204" pitchFamily="34" charset="0"/>
                        </a:rPr>
                        <a:t>x</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Tasa de ISR</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0.1088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0.1792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5170111"/>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Impto.Marginal</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470.47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63.68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526.81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1,594.81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2,662.81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064413177"/>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Cuota Fija</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420.95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1,339.14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1,856.84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1,856.84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1,856.84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1078197"/>
                  </a:ext>
                </a:extLst>
              </a:tr>
              <a:tr h="2220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ISR Causado</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891.42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1,402.82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2,383.65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3,451.65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4,519.65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175460383"/>
                  </a:ext>
                </a:extLst>
              </a:tr>
              <a:tr h="0">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Subsidio</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536.22 </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1128464"/>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ISR a Retener</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355.20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1,402.82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2,383.65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3,451.65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4,519.65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extLst>
                  <a:ext uri="{0D108BD9-81ED-4DB2-BD59-A6C34878D82A}">
                    <a16:rowId xmlns:a16="http://schemas.microsoft.com/office/drawing/2014/main" val="2477854643"/>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Ing Neto</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11,137.46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13,597.18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17,616.35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21,548.35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25,480.35 </a:t>
                      </a:r>
                    </a:p>
                  </a:txBody>
                  <a:tcPr marL="6208" marR="6208" marT="6208" marB="0" anchor="b">
                    <a:lnL>
                      <a:noFill/>
                    </a:lnL>
                    <a:lnR>
                      <a:noFill/>
                    </a:lnR>
                    <a:lnT>
                      <a:noFill/>
                    </a:lnT>
                    <a:lnB>
                      <a:noFill/>
                    </a:lnB>
                    <a:noFill/>
                  </a:tcPr>
                </a:tc>
                <a:extLst>
                  <a:ext uri="{0D108BD9-81ED-4DB2-BD59-A6C34878D82A}">
                    <a16:rowId xmlns:a16="http://schemas.microsoft.com/office/drawing/2014/main" val="3135012585"/>
                  </a:ext>
                </a:extLst>
              </a:tr>
              <a:tr h="214602">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extLst>
                  <a:ext uri="{0D108BD9-81ED-4DB2-BD59-A6C34878D82A}">
                    <a16:rowId xmlns:a16="http://schemas.microsoft.com/office/drawing/2014/main" val="4100938102"/>
                  </a:ext>
                </a:extLst>
              </a:tr>
              <a:tr h="214602">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Diferencia (-)</a:t>
                      </a: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149.96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220.35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220.35 </a:t>
                      </a:r>
                    </a:p>
                  </a:txBody>
                  <a:tcPr marL="6208" marR="6208" marT="6208" marB="0" anchor="b">
                    <a:lnL>
                      <a:noFill/>
                    </a:lnL>
                    <a:lnR>
                      <a:noFill/>
                    </a:lnR>
                    <a:lnT>
                      <a:noFill/>
                    </a:lnT>
                    <a:lnB>
                      <a:noFill/>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             220.35 </a:t>
                      </a:r>
                    </a:p>
                  </a:txBody>
                  <a:tcPr marL="6208" marR="6208" marT="6208" marB="0" anchor="b">
                    <a:lnL>
                      <a:noFill/>
                    </a:lnL>
                    <a:lnR>
                      <a:noFill/>
                    </a:lnR>
                    <a:lnT>
                      <a:noFill/>
                    </a:lnT>
                    <a:lnB>
                      <a:noFill/>
                    </a:lnB>
                    <a:noFill/>
                  </a:tcPr>
                </a:tc>
                <a:extLst>
                  <a:ext uri="{0D108BD9-81ED-4DB2-BD59-A6C34878D82A}">
                    <a16:rowId xmlns:a16="http://schemas.microsoft.com/office/drawing/2014/main" val="1791264714"/>
                  </a:ext>
                </a:extLst>
              </a:tr>
            </a:tbl>
          </a:graphicData>
        </a:graphic>
      </p:graphicFrame>
      <p:sp>
        <p:nvSpPr>
          <p:cNvPr id="4" name="Flecha: hacia abajo 3">
            <a:extLst>
              <a:ext uri="{FF2B5EF4-FFF2-40B4-BE49-F238E27FC236}">
                <a16:creationId xmlns:a16="http://schemas.microsoft.com/office/drawing/2014/main" id="{4E4677DF-E699-16CC-6EEC-3D879859213E}"/>
              </a:ext>
            </a:extLst>
          </p:cNvPr>
          <p:cNvSpPr/>
          <p:nvPr/>
        </p:nvSpPr>
        <p:spPr>
          <a:xfrm>
            <a:off x="10092267" y="2844800"/>
            <a:ext cx="423333" cy="5842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CuadroTexto 8">
            <a:extLst>
              <a:ext uri="{FF2B5EF4-FFF2-40B4-BE49-F238E27FC236}">
                <a16:creationId xmlns:a16="http://schemas.microsoft.com/office/drawing/2014/main" id="{9D7F11F5-AE27-30B5-84C5-6FA1B02B56EC}"/>
              </a:ext>
            </a:extLst>
          </p:cNvPr>
          <p:cNvSpPr txBox="1"/>
          <p:nvPr/>
        </p:nvSpPr>
        <p:spPr>
          <a:xfrm>
            <a:off x="9422674" y="3743761"/>
            <a:ext cx="2369717" cy="923330"/>
          </a:xfrm>
          <a:prstGeom prst="rect">
            <a:avLst/>
          </a:prstGeom>
          <a:solidFill>
            <a:srgbClr val="FFFF00"/>
          </a:solidFill>
          <a:ln w="38100">
            <a:solidFill>
              <a:schemeClr val="accent1"/>
            </a:solidFill>
          </a:ln>
        </p:spPr>
        <p:txBody>
          <a:bodyPr wrap="square" rtlCol="0">
            <a:spAutoFit/>
          </a:bodyPr>
          <a:lstStyle/>
          <a:p>
            <a:r>
              <a:rPr lang="es-MX" dirty="0"/>
              <a:t>$ 113.14 (x) 30.4 = $3,439.46 (x) </a:t>
            </a:r>
            <a:r>
              <a:rPr lang="es-MX" b="1" dirty="0"/>
              <a:t>15.59%</a:t>
            </a:r>
            <a:r>
              <a:rPr lang="es-MX" dirty="0"/>
              <a:t> = </a:t>
            </a:r>
            <a:r>
              <a:rPr lang="es-MX" u="sng" dirty="0"/>
              <a:t>$  536.22 </a:t>
            </a:r>
          </a:p>
        </p:txBody>
      </p:sp>
    </p:spTree>
    <p:extLst>
      <p:ext uri="{BB962C8B-B14F-4D97-AF65-F5344CB8AC3E}">
        <p14:creationId xmlns:p14="http://schemas.microsoft.com/office/powerpoint/2010/main" val="1084589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A5C89-DB05-1546-8355-55AE43081936}"/>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F3DC9B48-9DC5-9A3C-446E-D72BEA7A5542}"/>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6AB84383-563F-CCEC-A54D-ABF7226F8ECD}"/>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DECRETO SUBSIDIO PARA EL EMPLEO 2026</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pic>
        <p:nvPicPr>
          <p:cNvPr id="5" name="Imagen 4">
            <a:extLst>
              <a:ext uri="{FF2B5EF4-FFF2-40B4-BE49-F238E27FC236}">
                <a16:creationId xmlns:a16="http://schemas.microsoft.com/office/drawing/2014/main" id="{DFA92536-0D51-034F-F369-070FF2BD7E81}"/>
              </a:ext>
            </a:extLst>
          </p:cNvPr>
          <p:cNvPicPr>
            <a:picLocks noChangeAspect="1"/>
          </p:cNvPicPr>
          <p:nvPr/>
        </p:nvPicPr>
        <p:blipFill>
          <a:blip r:embed="rId2"/>
          <a:stretch>
            <a:fillRect/>
          </a:stretch>
        </p:blipFill>
        <p:spPr>
          <a:xfrm>
            <a:off x="226423" y="653143"/>
            <a:ext cx="11652068" cy="5881202"/>
          </a:xfrm>
          <a:prstGeom prst="rect">
            <a:avLst/>
          </a:prstGeom>
        </p:spPr>
      </p:pic>
      <p:sp>
        <p:nvSpPr>
          <p:cNvPr id="4" name="Rectángulo: esquinas redondeadas 3">
            <a:extLst>
              <a:ext uri="{FF2B5EF4-FFF2-40B4-BE49-F238E27FC236}">
                <a16:creationId xmlns:a16="http://schemas.microsoft.com/office/drawing/2014/main" id="{E60802F6-7C76-A132-94BA-368F45930874}"/>
              </a:ext>
            </a:extLst>
          </p:cNvPr>
          <p:cNvSpPr/>
          <p:nvPr/>
        </p:nvSpPr>
        <p:spPr>
          <a:xfrm>
            <a:off x="11007633" y="5817324"/>
            <a:ext cx="740229" cy="217715"/>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964756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68E85-EF41-0570-452D-F3EE56DF25D5}"/>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A933EA95-93C9-6866-5AD3-68ACFDF1E631}"/>
              </a:ext>
            </a:extLst>
          </p:cNvPr>
          <p:cNvSpPr/>
          <p:nvPr/>
        </p:nvSpPr>
        <p:spPr>
          <a:xfrm>
            <a:off x="9153417" y="6576680"/>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2689AD2C-41D5-A68B-89EA-34703CAE8E7D}"/>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EXPEDICIÓN DE CFDI DE INGRESOS y RETENCIONES</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DF3125FE-C877-424D-11C2-A9E9BCE6C035}"/>
              </a:ext>
            </a:extLst>
          </p:cNvPr>
          <p:cNvSpPr txBox="1"/>
          <p:nvPr/>
        </p:nvSpPr>
        <p:spPr>
          <a:xfrm>
            <a:off x="130629" y="6534345"/>
            <a:ext cx="1854925" cy="307777"/>
          </a:xfrm>
          <a:prstGeom prst="rect">
            <a:avLst/>
          </a:prstGeom>
          <a:noFill/>
        </p:spPr>
        <p:txBody>
          <a:bodyPr wrap="square" rtlCol="0">
            <a:spAutoFit/>
          </a:bodyPr>
          <a:lstStyle/>
          <a:p>
            <a:r>
              <a:rPr lang="es-MX" sz="1400" dirty="0"/>
              <a:t>Regla 2.7.5.4 RMF</a:t>
            </a:r>
          </a:p>
        </p:txBody>
      </p:sp>
      <p:sp>
        <p:nvSpPr>
          <p:cNvPr id="7" name="CuadroTexto 6">
            <a:extLst>
              <a:ext uri="{FF2B5EF4-FFF2-40B4-BE49-F238E27FC236}">
                <a16:creationId xmlns:a16="http://schemas.microsoft.com/office/drawing/2014/main" id="{BEDFB87C-1B6A-F365-635E-FA21DCAB3A45}"/>
              </a:ext>
            </a:extLst>
          </p:cNvPr>
          <p:cNvSpPr txBox="1"/>
          <p:nvPr/>
        </p:nvSpPr>
        <p:spPr>
          <a:xfrm>
            <a:off x="209006" y="607989"/>
            <a:ext cx="11704320" cy="5262979"/>
          </a:xfrm>
          <a:prstGeom prst="rect">
            <a:avLst/>
          </a:prstGeom>
          <a:noFill/>
        </p:spPr>
        <p:txBody>
          <a:bodyPr wrap="square">
            <a:spAutoFit/>
          </a:bodyPr>
          <a:lstStyle/>
          <a:p>
            <a:pPr algn="just"/>
            <a:r>
              <a:rPr lang="es-MX" sz="2400" b="1" u="sng" dirty="0">
                <a:solidFill>
                  <a:srgbClr val="FF0000"/>
                </a:solidFill>
              </a:rPr>
              <a:t>El CFDI de Retención podrá emitirse de manera Anualizada en el mes de “Enero” del año inmediato siguiente</a:t>
            </a:r>
            <a:r>
              <a:rPr lang="es-MX" sz="2400" dirty="0"/>
              <a:t> a aquel en que se realizó la retención o pago, salvo que exista disposición legal o reglamentaria expresa en contrario, o bien</a:t>
            </a:r>
            <a:r>
              <a:rPr lang="es-MX" sz="2400" b="1" i="1" u="sng" dirty="0"/>
              <a:t>, cuando el receptor del CFDI lo solicite en el momento en que se lleve a cabo la operación</a:t>
            </a:r>
            <a:r>
              <a:rPr lang="es-MX" sz="2400" dirty="0"/>
              <a:t>, tratándose de aquellas realizadas con las personas a que se refiere el último párrafo de esta regla.</a:t>
            </a:r>
          </a:p>
          <a:p>
            <a:pPr algn="just"/>
            <a:endParaRPr lang="es-MX" sz="2400" dirty="0"/>
          </a:p>
          <a:p>
            <a:pPr algn="just"/>
            <a:r>
              <a:rPr lang="es-MX" sz="2400" b="1" u="sng" dirty="0">
                <a:solidFill>
                  <a:srgbClr val="FF0000"/>
                </a:solidFill>
              </a:rPr>
              <a:t>En los casos en donde se emita un CFDI por la realización de Actos o Actividades o por la percepción de “Ingresos”, y se incluya en el mismo toda la información sobre las Retenciones de Impuestos Efectuadas</a:t>
            </a:r>
            <a:r>
              <a:rPr lang="es-MX" sz="2400" dirty="0"/>
              <a:t>, </a:t>
            </a:r>
            <a:r>
              <a:rPr lang="es-MX" sz="2400" b="1" u="sng" dirty="0"/>
              <a:t>los contribuyentes podrán optar por considerarlo como Constancia y Comprobante Fiscal de Retenciones.</a:t>
            </a:r>
          </a:p>
          <a:p>
            <a:pPr algn="just"/>
            <a:endParaRPr lang="es-MX" sz="2400" b="1" u="sng" dirty="0"/>
          </a:p>
          <a:p>
            <a:pPr algn="just"/>
            <a:r>
              <a:rPr lang="es-MX" sz="2400" dirty="0"/>
              <a:t>Cuando en </a:t>
            </a:r>
            <a:r>
              <a:rPr lang="es-MX" sz="2400" b="1" i="1" u="sng" dirty="0"/>
              <a:t>alguna Disposición Fiscal se haga referencia a la obligación de emitir un Comprobante Fiscal por Retenciones efectuadas, este se emitirá</a:t>
            </a:r>
            <a:r>
              <a:rPr lang="es-MX" sz="2400" dirty="0"/>
              <a:t>, salvo disposición en contrario, conforme a lo establecido en esta regla.</a:t>
            </a:r>
          </a:p>
        </p:txBody>
      </p:sp>
      <p:sp>
        <p:nvSpPr>
          <p:cNvPr id="8" name="Flecha: hacia arriba 7">
            <a:extLst>
              <a:ext uri="{FF2B5EF4-FFF2-40B4-BE49-F238E27FC236}">
                <a16:creationId xmlns:a16="http://schemas.microsoft.com/office/drawing/2014/main" id="{1DA5D91D-FB7F-A1A8-CE5D-523AD6F89CDA}"/>
              </a:ext>
            </a:extLst>
          </p:cNvPr>
          <p:cNvSpPr/>
          <p:nvPr/>
        </p:nvSpPr>
        <p:spPr>
          <a:xfrm>
            <a:off x="7419703" y="4084320"/>
            <a:ext cx="505097" cy="296091"/>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9259914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10FA2-C4BD-DC1D-7130-38CDBB9F289D}"/>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6E5A7BB3-C58A-D1AC-55B5-2560FB035EDA}"/>
              </a:ext>
            </a:extLst>
          </p:cNvPr>
          <p:cNvSpPr>
            <a:spLocks noGrp="1" noChangeArrowheads="1"/>
          </p:cNvSpPr>
          <p:nvPr>
            <p:ph type="title"/>
          </p:nvPr>
        </p:nvSpPr>
        <p:spPr>
          <a:xfrm>
            <a:off x="0" y="-26988"/>
            <a:ext cx="12192000" cy="529908"/>
          </a:xfrm>
          <a:solidFill>
            <a:schemeClr val="accent4">
              <a:lumMod val="20000"/>
              <a:lumOff val="80000"/>
            </a:schemeClr>
          </a:solidFill>
          <a:ln>
            <a:solidFill>
              <a:schemeClr val="accent1"/>
            </a:solidFill>
            <a:miter lim="800000"/>
            <a:headEnd/>
            <a:tailEnd/>
          </a:ln>
        </p:spPr>
        <p:txBody>
          <a:bodyPr/>
          <a:lstStyle/>
          <a:p>
            <a:pPr eaLnBrk="1" hangingPunct="1">
              <a:defRPr/>
            </a:pPr>
            <a:r>
              <a:rPr lang="es-ES" sz="3000" dirty="0">
                <a:latin typeface="Arial Rounded MT Bold" pitchFamily="34" charset="0"/>
              </a:rPr>
              <a:t>EXPEDICIÓN DE CFDI DE INGRESOS Y RETENCIONES</a:t>
            </a:r>
          </a:p>
        </p:txBody>
      </p:sp>
      <p:sp>
        <p:nvSpPr>
          <p:cNvPr id="495619" name="Text Box 3">
            <a:extLst>
              <a:ext uri="{FF2B5EF4-FFF2-40B4-BE49-F238E27FC236}">
                <a16:creationId xmlns:a16="http://schemas.microsoft.com/office/drawing/2014/main" id="{8799B969-042F-2900-ADB3-798D49506A12}"/>
              </a:ext>
            </a:extLst>
          </p:cNvPr>
          <p:cNvSpPr txBox="1">
            <a:spLocks noChangeArrowheads="1"/>
          </p:cNvSpPr>
          <p:nvPr/>
        </p:nvSpPr>
        <p:spPr bwMode="auto">
          <a:xfrm>
            <a:off x="2438407" y="215269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EC855EB4-96A1-B66E-C818-C2082DC36722}"/>
              </a:ext>
            </a:extLst>
          </p:cNvPr>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a:extLst>
              <a:ext uri="{FF2B5EF4-FFF2-40B4-BE49-F238E27FC236}">
                <a16:creationId xmlns:a16="http://schemas.microsoft.com/office/drawing/2014/main" id="{BF6CBC28-3849-5A89-BDFF-2227E28B9521}"/>
              </a:ext>
            </a:extLst>
          </p:cNvPr>
          <p:cNvSpPr txBox="1"/>
          <p:nvPr/>
        </p:nvSpPr>
        <p:spPr>
          <a:xfrm>
            <a:off x="34290" y="6541228"/>
            <a:ext cx="20688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2.7.5.4 RMF</a:t>
            </a:r>
          </a:p>
        </p:txBody>
      </p:sp>
      <p:sp>
        <p:nvSpPr>
          <p:cNvPr id="2" name="CuadroTexto 1">
            <a:extLst>
              <a:ext uri="{FF2B5EF4-FFF2-40B4-BE49-F238E27FC236}">
                <a16:creationId xmlns:a16="http://schemas.microsoft.com/office/drawing/2014/main" id="{1032A3C9-3AB7-D593-7E30-A0FA18A87088}"/>
              </a:ext>
            </a:extLst>
          </p:cNvPr>
          <p:cNvSpPr txBox="1"/>
          <p:nvPr/>
        </p:nvSpPr>
        <p:spPr>
          <a:xfrm>
            <a:off x="261258" y="649209"/>
            <a:ext cx="11251474" cy="4708981"/>
          </a:xfrm>
          <a:prstGeom prst="rect">
            <a:avLst/>
          </a:prstGeom>
          <a:noFill/>
        </p:spPr>
        <p:txBody>
          <a:bodyPr wrap="square" rtlCol="0">
            <a:spAutoFit/>
          </a:bodyPr>
          <a:lstStyle/>
          <a:p>
            <a:pPr marL="285750" indent="-285750">
              <a:buFont typeface="Wingdings" panose="05000000000000000000" pitchFamily="2" charset="2"/>
              <a:buChar char="v"/>
            </a:pPr>
            <a:r>
              <a:rPr lang="es-MX" sz="2500" dirty="0"/>
              <a:t>Art. 76-III LISR Retención de ISR por pagos a </a:t>
            </a:r>
            <a:r>
              <a:rPr lang="es-MX" sz="2500" b="1" u="sng" dirty="0"/>
              <a:t>Residentes en el Extranjero</a:t>
            </a:r>
            <a:r>
              <a:rPr lang="es-MX" sz="2500" dirty="0"/>
              <a:t>.</a:t>
            </a:r>
          </a:p>
          <a:p>
            <a:pPr marL="285750" indent="-285750">
              <a:buFont typeface="Wingdings" panose="05000000000000000000" pitchFamily="2" charset="2"/>
              <a:buChar char="v"/>
            </a:pPr>
            <a:r>
              <a:rPr lang="es-MX" sz="2500" dirty="0"/>
              <a:t> Art. 76-XI LISR Retención de ISR por pago de </a:t>
            </a:r>
            <a:r>
              <a:rPr lang="es-MX" sz="2500" b="1" u="sng" dirty="0">
                <a:solidFill>
                  <a:srgbClr val="FF0000"/>
                </a:solidFill>
              </a:rPr>
              <a:t>Dividendos</a:t>
            </a:r>
            <a:r>
              <a:rPr lang="es-MX" sz="2500" dirty="0"/>
              <a:t>.</a:t>
            </a:r>
          </a:p>
          <a:p>
            <a:pPr marL="285750" indent="-285750">
              <a:buFont typeface="Wingdings" panose="05000000000000000000" pitchFamily="2" charset="2"/>
              <a:buChar char="v"/>
            </a:pPr>
            <a:r>
              <a:rPr lang="es-MX" sz="2500" dirty="0"/>
              <a:t>Art. 117 LISR Retención de ISR por pago de </a:t>
            </a:r>
            <a:r>
              <a:rPr lang="es-MX" sz="2500" b="1" u="sng" dirty="0"/>
              <a:t>Rendimientos</a:t>
            </a:r>
            <a:r>
              <a:rPr lang="es-MX" sz="2500" dirty="0"/>
              <a:t>.</a:t>
            </a:r>
          </a:p>
          <a:p>
            <a:pPr marL="285750" indent="-285750">
              <a:buFont typeface="Wingdings" panose="05000000000000000000" pitchFamily="2" charset="2"/>
              <a:buChar char="v"/>
            </a:pPr>
            <a:r>
              <a:rPr lang="es-MX" sz="2500" dirty="0"/>
              <a:t>Art. 126 LISR Retención de ISR Federal por </a:t>
            </a:r>
            <a:r>
              <a:rPr lang="es-MX" sz="2500" b="1" u="sng" dirty="0">
                <a:solidFill>
                  <a:srgbClr val="FF0000"/>
                </a:solidFill>
              </a:rPr>
              <a:t>Enajenación de Bienes </a:t>
            </a:r>
            <a:r>
              <a:rPr lang="es-MX" sz="2500" dirty="0"/>
              <a:t>por Fedatario Público.</a:t>
            </a:r>
          </a:p>
          <a:p>
            <a:pPr marL="285750" indent="-285750">
              <a:buFont typeface="Wingdings" panose="05000000000000000000" pitchFamily="2" charset="2"/>
              <a:buChar char="v"/>
            </a:pPr>
            <a:r>
              <a:rPr lang="es-MX" sz="2500" dirty="0"/>
              <a:t>Art. 127 LISR Retención del ISR Local (5%) por </a:t>
            </a:r>
            <a:r>
              <a:rPr lang="es-MX" sz="2500" b="1" u="sng" dirty="0"/>
              <a:t>Enajenación de Bienes </a:t>
            </a:r>
            <a:r>
              <a:rPr lang="es-MX" sz="2500" dirty="0"/>
              <a:t>por Fedatario Público.</a:t>
            </a:r>
          </a:p>
          <a:p>
            <a:pPr marL="285750" indent="-285750">
              <a:buFont typeface="Wingdings" panose="05000000000000000000" pitchFamily="2" charset="2"/>
              <a:buChar char="v"/>
            </a:pPr>
            <a:r>
              <a:rPr lang="es-MX" sz="2500" dirty="0"/>
              <a:t>Art. 132 LISR Retención de ISR por </a:t>
            </a:r>
            <a:r>
              <a:rPr lang="es-MX" sz="2500" b="1" u="sng" dirty="0">
                <a:solidFill>
                  <a:srgbClr val="FF0000"/>
                </a:solidFill>
              </a:rPr>
              <a:t>Adquisición de Bienes </a:t>
            </a:r>
            <a:r>
              <a:rPr lang="es-MX" sz="2500" dirty="0"/>
              <a:t>por Fedatario Público.</a:t>
            </a:r>
          </a:p>
          <a:p>
            <a:pPr marL="285750" indent="-285750">
              <a:buFont typeface="Wingdings" panose="05000000000000000000" pitchFamily="2" charset="2"/>
              <a:buChar char="v"/>
            </a:pPr>
            <a:r>
              <a:rPr lang="es-MX" sz="2500" dirty="0"/>
              <a:t>Art. 135 LISR Retención de ISR </a:t>
            </a:r>
            <a:r>
              <a:rPr lang="es-MX" sz="2500" b="1" u="sng" dirty="0"/>
              <a:t>por Intereses </a:t>
            </a:r>
            <a:r>
              <a:rPr lang="es-MX" sz="2500" dirty="0"/>
              <a:t>por Instituciones del Sistema Financiero.</a:t>
            </a:r>
          </a:p>
          <a:p>
            <a:pPr marL="285750" indent="-285750">
              <a:buFont typeface="Wingdings" panose="05000000000000000000" pitchFamily="2" charset="2"/>
              <a:buChar char="v"/>
            </a:pPr>
            <a:r>
              <a:rPr lang="es-MX" sz="2500" dirty="0"/>
              <a:t>Art. 139-I LISR Retención de ISR por </a:t>
            </a:r>
            <a:r>
              <a:rPr lang="es-MX" sz="2500" b="1" u="sng" dirty="0">
                <a:solidFill>
                  <a:srgbClr val="FF0000"/>
                </a:solidFill>
              </a:rPr>
              <a:t>obtención de Premios</a:t>
            </a:r>
          </a:p>
          <a:p>
            <a:pPr marL="285750" indent="-285750">
              <a:buFont typeface="Wingdings" panose="05000000000000000000" pitchFamily="2" charset="2"/>
              <a:buChar char="v"/>
            </a:pPr>
            <a:r>
              <a:rPr lang="es-MX" sz="2500" dirty="0"/>
              <a:t>Art. 145 LISR Retención del 35% por pagos de </a:t>
            </a:r>
            <a:r>
              <a:rPr lang="es-MX" sz="2500" b="1" u="sng" dirty="0"/>
              <a:t>Remanente Distribuible</a:t>
            </a:r>
            <a:r>
              <a:rPr lang="es-MX" sz="2500" dirty="0"/>
              <a:t>. </a:t>
            </a:r>
          </a:p>
        </p:txBody>
      </p:sp>
      <p:sp>
        <p:nvSpPr>
          <p:cNvPr id="3" name="CuadroTexto 2">
            <a:extLst>
              <a:ext uri="{FF2B5EF4-FFF2-40B4-BE49-F238E27FC236}">
                <a16:creationId xmlns:a16="http://schemas.microsoft.com/office/drawing/2014/main" id="{A61C025F-1E0F-3E71-0C6E-01D11841CF3D}"/>
              </a:ext>
            </a:extLst>
          </p:cNvPr>
          <p:cNvSpPr txBox="1"/>
          <p:nvPr/>
        </p:nvSpPr>
        <p:spPr>
          <a:xfrm>
            <a:off x="8917579" y="6479178"/>
            <a:ext cx="4014651" cy="307777"/>
          </a:xfrm>
          <a:prstGeom prst="rect">
            <a:avLst/>
          </a:prstGeom>
          <a:noFill/>
        </p:spPr>
        <p:txBody>
          <a:bodyPr wrap="square" rtlCol="0">
            <a:spAutoFit/>
          </a:bodyPr>
          <a:lstStyle/>
          <a:p>
            <a:r>
              <a:rPr lang="es-MX" sz="1400" dirty="0"/>
              <a:t>MISCELANEA 2026</a:t>
            </a:r>
          </a:p>
        </p:txBody>
      </p:sp>
    </p:spTree>
    <p:extLst>
      <p:ext uri="{BB962C8B-B14F-4D97-AF65-F5344CB8AC3E}">
        <p14:creationId xmlns:p14="http://schemas.microsoft.com/office/powerpoint/2010/main" val="594324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842D4-67C7-3855-A280-C767007B1F5D}"/>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A1F93048-CF6C-0738-AA62-671B497DAA75}"/>
              </a:ext>
            </a:extLst>
          </p:cNvPr>
          <p:cNvSpPr>
            <a:spLocks noGrp="1" noChangeArrowheads="1"/>
          </p:cNvSpPr>
          <p:nvPr>
            <p:ph type="title"/>
          </p:nvPr>
        </p:nvSpPr>
        <p:spPr>
          <a:xfrm>
            <a:off x="0" y="-26989"/>
            <a:ext cx="12192000" cy="1019765"/>
          </a:xfrm>
          <a:solidFill>
            <a:schemeClr val="accent4">
              <a:lumMod val="20000"/>
              <a:lumOff val="80000"/>
            </a:schemeClr>
          </a:solidFill>
          <a:ln>
            <a:solidFill>
              <a:schemeClr val="accent1"/>
            </a:solidFill>
            <a:miter lim="800000"/>
            <a:headEnd/>
            <a:tailEnd/>
          </a:ln>
        </p:spPr>
        <p:txBody>
          <a:bodyPr/>
          <a:lstStyle/>
          <a:p>
            <a:pPr eaLnBrk="1" hangingPunct="1">
              <a:defRPr/>
            </a:pPr>
            <a:r>
              <a:rPr lang="es-MX" sz="3000" dirty="0">
                <a:latin typeface="Arial Rounded MT Bold" pitchFamily="34" charset="0"/>
              </a:rPr>
              <a:t>CFDI como Constancia de Retención del IVA en Servicios de Autotransporte de Carga</a:t>
            </a:r>
            <a:endParaRPr lang="es-ES" sz="3000" dirty="0">
              <a:latin typeface="Arial Rounded MT Bold" pitchFamily="34" charset="0"/>
            </a:endParaRPr>
          </a:p>
        </p:txBody>
      </p:sp>
      <p:sp>
        <p:nvSpPr>
          <p:cNvPr id="495619" name="Text Box 3">
            <a:extLst>
              <a:ext uri="{FF2B5EF4-FFF2-40B4-BE49-F238E27FC236}">
                <a16:creationId xmlns:a16="http://schemas.microsoft.com/office/drawing/2014/main" id="{A35F00A2-4493-ECD6-4A61-176A3D13B26A}"/>
              </a:ext>
            </a:extLst>
          </p:cNvPr>
          <p:cNvSpPr txBox="1">
            <a:spLocks noChangeArrowheads="1"/>
          </p:cNvSpPr>
          <p:nvPr/>
        </p:nvSpPr>
        <p:spPr bwMode="auto">
          <a:xfrm>
            <a:off x="2508076" y="1516973"/>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F27EA96A-3A14-A676-BF79-3709E627AFDE}"/>
              </a:ext>
            </a:extLst>
          </p:cNvPr>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a:extLst>
              <a:ext uri="{FF2B5EF4-FFF2-40B4-BE49-F238E27FC236}">
                <a16:creationId xmlns:a16="http://schemas.microsoft.com/office/drawing/2014/main" id="{EB57D1B4-F489-79D2-4EE1-5BE800E7993E}"/>
              </a:ext>
            </a:extLst>
          </p:cNvPr>
          <p:cNvSpPr txBox="1"/>
          <p:nvPr/>
        </p:nvSpPr>
        <p:spPr>
          <a:xfrm>
            <a:off x="34290" y="6541228"/>
            <a:ext cx="20688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2.7.1.11 RMF</a:t>
            </a:r>
          </a:p>
        </p:txBody>
      </p:sp>
      <p:sp>
        <p:nvSpPr>
          <p:cNvPr id="3" name="CuadroTexto 2">
            <a:extLst>
              <a:ext uri="{FF2B5EF4-FFF2-40B4-BE49-F238E27FC236}">
                <a16:creationId xmlns:a16="http://schemas.microsoft.com/office/drawing/2014/main" id="{06527721-8AD9-D145-4027-612B80666090}"/>
              </a:ext>
            </a:extLst>
          </p:cNvPr>
          <p:cNvSpPr txBox="1"/>
          <p:nvPr/>
        </p:nvSpPr>
        <p:spPr>
          <a:xfrm>
            <a:off x="8917579" y="6479178"/>
            <a:ext cx="401465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6" name="CuadroTexto 5">
            <a:extLst>
              <a:ext uri="{FF2B5EF4-FFF2-40B4-BE49-F238E27FC236}">
                <a16:creationId xmlns:a16="http://schemas.microsoft.com/office/drawing/2014/main" id="{FF167DD1-13E2-3497-24D6-E3B27EC09245}"/>
              </a:ext>
            </a:extLst>
          </p:cNvPr>
          <p:cNvSpPr txBox="1"/>
          <p:nvPr/>
        </p:nvSpPr>
        <p:spPr>
          <a:xfrm>
            <a:off x="396837" y="1122372"/>
            <a:ext cx="11211689" cy="2246769"/>
          </a:xfrm>
          <a:prstGeom prst="rect">
            <a:avLst/>
          </a:prstGeom>
          <a:noFill/>
        </p:spPr>
        <p:txBody>
          <a:bodyPr wrap="square">
            <a:spAutoFit/>
          </a:bodyPr>
          <a:lstStyle/>
          <a:p>
            <a:pPr algn="just"/>
            <a:r>
              <a:rPr lang="es-MX" sz="2800" dirty="0"/>
              <a:t>Para los efectos de los artículos 29 del CFF y 1o.-A, fracción II, inciso c), en relación con el 32, fracción V de la Ley del IVA, </a:t>
            </a:r>
            <a:r>
              <a:rPr lang="es-MX" sz="2800" b="1" i="1" u="sng" dirty="0">
                <a:solidFill>
                  <a:srgbClr val="FF0000"/>
                </a:solidFill>
              </a:rPr>
              <a:t>el CFDI que expida el prestador del servicio en donde conste el monto del IVA retenido por la Persona Moral, podrá también considerarse como “Constancia de Retenciones” de dicho impuesto.</a:t>
            </a:r>
          </a:p>
        </p:txBody>
      </p:sp>
      <p:pic>
        <p:nvPicPr>
          <p:cNvPr id="7" name="Imagen 6">
            <a:extLst>
              <a:ext uri="{FF2B5EF4-FFF2-40B4-BE49-F238E27FC236}">
                <a16:creationId xmlns:a16="http://schemas.microsoft.com/office/drawing/2014/main" id="{98BFA8EE-2112-A2FC-02DF-3A8D1BD63F8E}"/>
              </a:ext>
            </a:extLst>
          </p:cNvPr>
          <p:cNvPicPr>
            <a:picLocks noChangeAspect="1"/>
          </p:cNvPicPr>
          <p:nvPr/>
        </p:nvPicPr>
        <p:blipFill>
          <a:blip r:embed="rId2"/>
          <a:stretch>
            <a:fillRect/>
          </a:stretch>
        </p:blipFill>
        <p:spPr>
          <a:xfrm>
            <a:off x="6633628" y="3342001"/>
            <a:ext cx="4797662" cy="1999026"/>
          </a:xfrm>
          <a:prstGeom prst="rect">
            <a:avLst/>
          </a:prstGeom>
        </p:spPr>
      </p:pic>
      <p:pic>
        <p:nvPicPr>
          <p:cNvPr id="2" name="Imagen 1">
            <a:extLst>
              <a:ext uri="{FF2B5EF4-FFF2-40B4-BE49-F238E27FC236}">
                <a16:creationId xmlns:a16="http://schemas.microsoft.com/office/drawing/2014/main" id="{0DB9A6ED-0D0E-1584-6A73-EFB60B18AE78}"/>
              </a:ext>
            </a:extLst>
          </p:cNvPr>
          <p:cNvPicPr>
            <a:picLocks noChangeAspect="1"/>
          </p:cNvPicPr>
          <p:nvPr/>
        </p:nvPicPr>
        <p:blipFill>
          <a:blip r:embed="rId3"/>
          <a:stretch>
            <a:fillRect/>
          </a:stretch>
        </p:blipFill>
        <p:spPr>
          <a:xfrm>
            <a:off x="1068705" y="3620952"/>
            <a:ext cx="3358592" cy="1608646"/>
          </a:xfrm>
          <a:prstGeom prst="rect">
            <a:avLst/>
          </a:prstGeom>
        </p:spPr>
      </p:pic>
      <p:sp>
        <p:nvSpPr>
          <p:cNvPr id="5" name="Flecha: hacia la izquierda 4">
            <a:extLst>
              <a:ext uri="{FF2B5EF4-FFF2-40B4-BE49-F238E27FC236}">
                <a16:creationId xmlns:a16="http://schemas.microsoft.com/office/drawing/2014/main" id="{76C197A4-DAC2-886A-44A4-5493DA130F62}"/>
              </a:ext>
            </a:extLst>
          </p:cNvPr>
          <p:cNvSpPr/>
          <p:nvPr/>
        </p:nvSpPr>
        <p:spPr>
          <a:xfrm>
            <a:off x="4427297" y="4598119"/>
            <a:ext cx="466920" cy="2351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637335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ACCDF-D1F1-98B8-2BBF-424BA8FE8FF9}"/>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FC0EF525-23DD-29F9-3A5F-2FFE51AF5DEE}"/>
              </a:ext>
            </a:extLst>
          </p:cNvPr>
          <p:cNvSpPr>
            <a:spLocks noGrp="1" noChangeArrowheads="1"/>
          </p:cNvSpPr>
          <p:nvPr>
            <p:ph type="title"/>
          </p:nvPr>
        </p:nvSpPr>
        <p:spPr>
          <a:xfrm>
            <a:off x="0" y="-26988"/>
            <a:ext cx="12192000" cy="529908"/>
          </a:xfrm>
          <a:solidFill>
            <a:schemeClr val="accent4">
              <a:lumMod val="20000"/>
              <a:lumOff val="80000"/>
            </a:schemeClr>
          </a:solidFill>
          <a:ln>
            <a:solidFill>
              <a:schemeClr val="accent1"/>
            </a:solidFill>
            <a:miter lim="800000"/>
            <a:headEnd/>
            <a:tailEnd/>
          </a:ln>
        </p:spPr>
        <p:txBody>
          <a:bodyPr/>
          <a:lstStyle/>
          <a:p>
            <a:pPr eaLnBrk="1" hangingPunct="1">
              <a:defRPr/>
            </a:pPr>
            <a:r>
              <a:rPr lang="es-ES" sz="3000" dirty="0">
                <a:latin typeface="Arial Rounded MT Bold" pitchFamily="34" charset="0"/>
              </a:rPr>
              <a:t>TASA DE RECARGOS POR MORA PARA 2026</a:t>
            </a:r>
          </a:p>
        </p:txBody>
      </p:sp>
      <p:sp>
        <p:nvSpPr>
          <p:cNvPr id="495619" name="Text Box 3">
            <a:extLst>
              <a:ext uri="{FF2B5EF4-FFF2-40B4-BE49-F238E27FC236}">
                <a16:creationId xmlns:a16="http://schemas.microsoft.com/office/drawing/2014/main" id="{2FFB39AB-321C-4B56-D888-6CDC0404A443}"/>
              </a:ext>
            </a:extLst>
          </p:cNvPr>
          <p:cNvSpPr txBox="1">
            <a:spLocks noChangeArrowheads="1"/>
          </p:cNvSpPr>
          <p:nvPr/>
        </p:nvSpPr>
        <p:spPr bwMode="auto">
          <a:xfrm>
            <a:off x="2438407" y="215269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B4A60983-F4FC-68F5-03B5-78FC5C698127}"/>
              </a:ext>
            </a:extLst>
          </p:cNvPr>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a:extLst>
              <a:ext uri="{FF2B5EF4-FFF2-40B4-BE49-F238E27FC236}">
                <a16:creationId xmlns:a16="http://schemas.microsoft.com/office/drawing/2014/main" id="{C55C5B19-53A5-D0CB-771E-FBB6D6C00DA5}"/>
              </a:ext>
            </a:extLst>
          </p:cNvPr>
          <p:cNvSpPr txBox="1"/>
          <p:nvPr/>
        </p:nvSpPr>
        <p:spPr>
          <a:xfrm>
            <a:off x="34290" y="6541228"/>
            <a:ext cx="20688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2.1.20 RMF</a:t>
            </a:r>
          </a:p>
        </p:txBody>
      </p:sp>
      <p:sp>
        <p:nvSpPr>
          <p:cNvPr id="3" name="CuadroTexto 2">
            <a:extLst>
              <a:ext uri="{FF2B5EF4-FFF2-40B4-BE49-F238E27FC236}">
                <a16:creationId xmlns:a16="http://schemas.microsoft.com/office/drawing/2014/main" id="{1BD9E139-CC2A-4E43-E2D0-0E6B6C33BB84}"/>
              </a:ext>
            </a:extLst>
          </p:cNvPr>
          <p:cNvSpPr txBox="1"/>
          <p:nvPr/>
        </p:nvSpPr>
        <p:spPr>
          <a:xfrm>
            <a:off x="8917579" y="6479178"/>
            <a:ext cx="401465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6" name="CuadroTexto 5">
            <a:extLst>
              <a:ext uri="{FF2B5EF4-FFF2-40B4-BE49-F238E27FC236}">
                <a16:creationId xmlns:a16="http://schemas.microsoft.com/office/drawing/2014/main" id="{BCF81B8D-0F84-851B-7836-56C6B5990895}"/>
              </a:ext>
            </a:extLst>
          </p:cNvPr>
          <p:cNvSpPr txBox="1"/>
          <p:nvPr/>
        </p:nvSpPr>
        <p:spPr>
          <a:xfrm>
            <a:off x="727762" y="680742"/>
            <a:ext cx="9530935" cy="1815882"/>
          </a:xfrm>
          <a:prstGeom prst="rect">
            <a:avLst/>
          </a:prstGeom>
          <a:noFill/>
        </p:spPr>
        <p:txBody>
          <a:bodyPr wrap="square">
            <a:spAutoFit/>
          </a:bodyPr>
          <a:lstStyle/>
          <a:p>
            <a:pPr algn="just"/>
            <a:r>
              <a:rPr lang="es-MX" sz="2800" dirty="0"/>
              <a:t>Para los efectos del artículo 21 del CFF y con base en la </a:t>
            </a:r>
            <a:r>
              <a:rPr lang="es-MX" sz="2800" b="1" u="sng" dirty="0">
                <a:solidFill>
                  <a:srgbClr val="FF0000"/>
                </a:solidFill>
              </a:rPr>
              <a:t>Tasa de Recargos Mensual </a:t>
            </a:r>
            <a:r>
              <a:rPr lang="es-MX" sz="2800" dirty="0"/>
              <a:t>establecida en el artículo 11, fracción I de la LIF, la Tasa Mensual de recargos por mora aplicable en el Ejercicio Fiscal de 2026 es </a:t>
            </a:r>
            <a:r>
              <a:rPr lang="es-MX" sz="2800" b="1" u="sng" dirty="0"/>
              <a:t>de 2.07%.</a:t>
            </a:r>
          </a:p>
        </p:txBody>
      </p:sp>
      <p:pic>
        <p:nvPicPr>
          <p:cNvPr id="7" name="Imagen 6">
            <a:extLst>
              <a:ext uri="{FF2B5EF4-FFF2-40B4-BE49-F238E27FC236}">
                <a16:creationId xmlns:a16="http://schemas.microsoft.com/office/drawing/2014/main" id="{4E0B7E33-8FF9-D451-A15B-7C57AAF6A0BB}"/>
              </a:ext>
            </a:extLst>
          </p:cNvPr>
          <p:cNvPicPr>
            <a:picLocks noChangeAspect="1"/>
          </p:cNvPicPr>
          <p:nvPr/>
        </p:nvPicPr>
        <p:blipFill>
          <a:blip r:embed="rId2"/>
          <a:stretch>
            <a:fillRect/>
          </a:stretch>
        </p:blipFill>
        <p:spPr>
          <a:xfrm>
            <a:off x="7288529" y="2674446"/>
            <a:ext cx="3780841" cy="2117271"/>
          </a:xfrm>
          <a:prstGeom prst="rect">
            <a:avLst/>
          </a:prstGeom>
        </p:spPr>
      </p:pic>
      <p:sp>
        <p:nvSpPr>
          <p:cNvPr id="8" name="Flecha: hacia arriba 7">
            <a:extLst>
              <a:ext uri="{FF2B5EF4-FFF2-40B4-BE49-F238E27FC236}">
                <a16:creationId xmlns:a16="http://schemas.microsoft.com/office/drawing/2014/main" id="{62FFCFF2-C0BC-B0A1-E0F1-9B3E60D24276}"/>
              </a:ext>
            </a:extLst>
          </p:cNvPr>
          <p:cNvSpPr/>
          <p:nvPr/>
        </p:nvSpPr>
        <p:spPr>
          <a:xfrm>
            <a:off x="5172891" y="2496624"/>
            <a:ext cx="385483" cy="429356"/>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1907070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B9E1B-BD91-F043-7931-23BA50ABC6DF}"/>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7E9F431F-0218-28B7-83BA-8EF686287B28}"/>
              </a:ext>
            </a:extLst>
          </p:cNvPr>
          <p:cNvSpPr>
            <a:spLocks noGrp="1" noChangeArrowheads="1"/>
          </p:cNvSpPr>
          <p:nvPr>
            <p:ph type="title"/>
          </p:nvPr>
        </p:nvSpPr>
        <p:spPr>
          <a:xfrm>
            <a:off x="0" y="-26988"/>
            <a:ext cx="12192000" cy="897846"/>
          </a:xfrm>
          <a:solidFill>
            <a:schemeClr val="accent4">
              <a:lumMod val="20000"/>
              <a:lumOff val="80000"/>
            </a:schemeClr>
          </a:solidFill>
          <a:ln>
            <a:solidFill>
              <a:schemeClr val="accent1"/>
            </a:solidFill>
            <a:miter lim="800000"/>
            <a:headEnd/>
            <a:tailEnd/>
          </a:ln>
        </p:spPr>
        <p:txBody>
          <a:bodyPr/>
          <a:lstStyle/>
          <a:p>
            <a:pPr eaLnBrk="1" hangingPunct="1">
              <a:defRPr/>
            </a:pPr>
            <a:r>
              <a:rPr lang="es-ES" sz="2800" dirty="0">
                <a:latin typeface="Arial Rounded MT Bold" pitchFamily="34" charset="0"/>
              </a:rPr>
              <a:t>SOLICITUD DE ISR A FAVOR PERSONAS FÍSICAS DE MANERA AUTOMÁTICA</a:t>
            </a:r>
          </a:p>
        </p:txBody>
      </p:sp>
      <p:sp>
        <p:nvSpPr>
          <p:cNvPr id="495619" name="Text Box 3">
            <a:extLst>
              <a:ext uri="{FF2B5EF4-FFF2-40B4-BE49-F238E27FC236}">
                <a16:creationId xmlns:a16="http://schemas.microsoft.com/office/drawing/2014/main" id="{806F364A-C653-86C3-E8B3-B7888E9E9BF4}"/>
              </a:ext>
            </a:extLst>
          </p:cNvPr>
          <p:cNvSpPr txBox="1">
            <a:spLocks noChangeArrowheads="1"/>
          </p:cNvSpPr>
          <p:nvPr/>
        </p:nvSpPr>
        <p:spPr bwMode="auto">
          <a:xfrm>
            <a:off x="2438407" y="215269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55267539-1FCC-BA56-1193-1EEB15280AE2}"/>
              </a:ext>
            </a:extLst>
          </p:cNvPr>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a:extLst>
              <a:ext uri="{FF2B5EF4-FFF2-40B4-BE49-F238E27FC236}">
                <a16:creationId xmlns:a16="http://schemas.microsoft.com/office/drawing/2014/main" id="{30D8AC3C-51AB-8CCA-EA35-796731FBF67A}"/>
              </a:ext>
            </a:extLst>
          </p:cNvPr>
          <p:cNvSpPr txBox="1"/>
          <p:nvPr/>
        </p:nvSpPr>
        <p:spPr>
          <a:xfrm>
            <a:off x="34290" y="6541228"/>
            <a:ext cx="20688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2.3.2 RMF</a:t>
            </a:r>
          </a:p>
        </p:txBody>
      </p:sp>
      <p:sp>
        <p:nvSpPr>
          <p:cNvPr id="5" name="CuadroTexto 4">
            <a:extLst>
              <a:ext uri="{FF2B5EF4-FFF2-40B4-BE49-F238E27FC236}">
                <a16:creationId xmlns:a16="http://schemas.microsoft.com/office/drawing/2014/main" id="{29E120B9-D4F5-BDB4-718A-11B390F80A61}"/>
              </a:ext>
            </a:extLst>
          </p:cNvPr>
          <p:cNvSpPr txBox="1"/>
          <p:nvPr/>
        </p:nvSpPr>
        <p:spPr>
          <a:xfrm>
            <a:off x="-26673" y="808782"/>
            <a:ext cx="12123420" cy="5755422"/>
          </a:xfrm>
          <a:prstGeom prst="rect">
            <a:avLst/>
          </a:prstGeom>
          <a:noFill/>
        </p:spPr>
        <p:txBody>
          <a:bodyPr wrap="square">
            <a:spAutoFit/>
          </a:bodyPr>
          <a:lstStyle/>
          <a:p>
            <a:pPr algn="just"/>
            <a:r>
              <a:rPr lang="es-MX" sz="2300" dirty="0"/>
              <a:t>Para los efectos de los artículos 22 y 22-B del CFF, </a:t>
            </a:r>
            <a:r>
              <a:rPr lang="es-MX" sz="2300" b="1" u="sng" dirty="0"/>
              <a:t>las Personas Físicas que presenten su Declaración Anual del Ejercicio Fiscal Inmediato Anterior</a:t>
            </a:r>
            <a:r>
              <a:rPr lang="es-MX" sz="2300" dirty="0"/>
              <a:t> al que se refiere la presente Resolución, mediante el formato electrónico correspondiente y </a:t>
            </a:r>
            <a:r>
              <a:rPr lang="es-MX" sz="2300" b="1" i="1" u="sng" dirty="0">
                <a:solidFill>
                  <a:srgbClr val="FF0000"/>
                </a:solidFill>
              </a:rPr>
              <a:t>determinen saldo a favor del ISR, podrán optar por solicitar a las Autoridades Fiscales su “devolución” marcando el recuadro respectivo, para considerarse dentro del </a:t>
            </a:r>
            <a:r>
              <a:rPr lang="es-MX" sz="2300" b="1" i="1" u="sng" dirty="0"/>
              <a:t>Sistema Automático de Devoluciones </a:t>
            </a:r>
            <a:r>
              <a:rPr lang="es-MX" sz="2300" dirty="0"/>
              <a:t>que constituye una facilidad administrativa para los contribuyentes, siempre que se opte por ejercerla </a:t>
            </a:r>
            <a:r>
              <a:rPr lang="es-MX" sz="2300" b="1" u="sng" dirty="0"/>
              <a:t>hasta el día 31 de julio </a:t>
            </a:r>
            <a:r>
              <a:rPr lang="es-MX" sz="2300" dirty="0"/>
              <a:t>del ejercicio a que se refiere la presente Resolución.</a:t>
            </a:r>
          </a:p>
          <a:p>
            <a:pPr algn="just"/>
            <a:r>
              <a:rPr lang="es-MX" sz="2300" dirty="0"/>
              <a:t>Las Personas Físicas que opten por aplicar la facilidad señalada en la presente regla, además de reunir los requisitos que señalan las disposiciones fiscales, deberán:</a:t>
            </a:r>
          </a:p>
          <a:p>
            <a:pPr algn="just"/>
            <a:r>
              <a:rPr lang="es-MX" sz="2300" dirty="0"/>
              <a:t>I. Presentar la Declaración del Ejercicio fiscal inmediato anterior al que se refiere la presente Resolución, </a:t>
            </a:r>
            <a:r>
              <a:rPr lang="es-MX" sz="2300" b="1" u="sng" dirty="0">
                <a:solidFill>
                  <a:srgbClr val="FF0000"/>
                </a:solidFill>
              </a:rPr>
              <a:t>utilizando la </a:t>
            </a:r>
            <a:r>
              <a:rPr lang="es-MX" sz="2300" b="1" u="sng" dirty="0" err="1">
                <a:solidFill>
                  <a:srgbClr val="FF0000"/>
                </a:solidFill>
              </a:rPr>
              <a:t>e.firma</a:t>
            </a:r>
            <a:r>
              <a:rPr lang="es-MX" sz="2300" b="1" u="sng" dirty="0">
                <a:solidFill>
                  <a:srgbClr val="FF0000"/>
                </a:solidFill>
              </a:rPr>
              <a:t> o la </a:t>
            </a:r>
            <a:r>
              <a:rPr lang="es-MX" sz="2300" b="1" u="sng" dirty="0" err="1">
                <a:solidFill>
                  <a:srgbClr val="FF0000"/>
                </a:solidFill>
              </a:rPr>
              <a:t>e.firma</a:t>
            </a:r>
            <a:r>
              <a:rPr lang="es-MX" sz="2300" b="1" u="sng" dirty="0">
                <a:solidFill>
                  <a:srgbClr val="FF0000"/>
                </a:solidFill>
              </a:rPr>
              <a:t> portable cuando soliciten la devolución del saldo a favor, por un importe de $10,001.00 (diez mil un pesos 00/100 M.N.) a $150,000.00 (ciento cincuenta mil pesos 00/100 M.N.).</a:t>
            </a:r>
          </a:p>
          <a:p>
            <a:pPr algn="just"/>
            <a:r>
              <a:rPr lang="es-MX" sz="2300" dirty="0"/>
              <a:t>Asimismo, los contribuyentes </a:t>
            </a:r>
            <a:r>
              <a:rPr lang="es-MX" sz="2300" b="1" u="sng" dirty="0"/>
              <a:t>podrán utilizar la Contraseña </a:t>
            </a:r>
            <a:r>
              <a:rPr lang="es-MX" sz="2300" dirty="0"/>
              <a:t>para presentar la Declaración del ejercicio inmediato anterior al que se refiere la presente Resolución, </a:t>
            </a:r>
            <a:r>
              <a:rPr lang="es-MX" sz="2300" b="1" u="sng" dirty="0"/>
              <a:t>cuando el importe del saldo a favor sea Igual o Menor a $10,000.00 (Diez mil pesos 00/100 M.N.).</a:t>
            </a:r>
          </a:p>
        </p:txBody>
      </p:sp>
      <p:sp>
        <p:nvSpPr>
          <p:cNvPr id="6" name="CuadroTexto 5">
            <a:extLst>
              <a:ext uri="{FF2B5EF4-FFF2-40B4-BE49-F238E27FC236}">
                <a16:creationId xmlns:a16="http://schemas.microsoft.com/office/drawing/2014/main" id="{F38BB2CA-7933-506C-6471-E5B33BBE2BAF}"/>
              </a:ext>
            </a:extLst>
          </p:cNvPr>
          <p:cNvSpPr txBox="1"/>
          <p:nvPr/>
        </p:nvSpPr>
        <p:spPr>
          <a:xfrm>
            <a:off x="8874039" y="6541228"/>
            <a:ext cx="3884023" cy="307777"/>
          </a:xfrm>
          <a:prstGeom prst="rect">
            <a:avLst/>
          </a:prstGeom>
          <a:noFill/>
        </p:spPr>
        <p:txBody>
          <a:bodyPr wrap="square" rtlCol="0">
            <a:spAutoFit/>
          </a:bodyPr>
          <a:lstStyle/>
          <a:p>
            <a:r>
              <a:rPr lang="es-MX" sz="1400" dirty="0"/>
              <a:t>MISCELANEA 2026</a:t>
            </a:r>
          </a:p>
        </p:txBody>
      </p:sp>
      <p:sp>
        <p:nvSpPr>
          <p:cNvPr id="7" name="Flecha: hacia arriba 6">
            <a:extLst>
              <a:ext uri="{FF2B5EF4-FFF2-40B4-BE49-F238E27FC236}">
                <a16:creationId xmlns:a16="http://schemas.microsoft.com/office/drawing/2014/main" id="{87344DA7-004F-D46D-C0BC-B9983906B8BA}"/>
              </a:ext>
            </a:extLst>
          </p:cNvPr>
          <p:cNvSpPr/>
          <p:nvPr/>
        </p:nvSpPr>
        <p:spPr>
          <a:xfrm>
            <a:off x="4406537" y="5033554"/>
            <a:ext cx="409303" cy="374469"/>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a:extLst>
              <a:ext uri="{FF2B5EF4-FFF2-40B4-BE49-F238E27FC236}">
                <a16:creationId xmlns:a16="http://schemas.microsoft.com/office/drawing/2014/main" id="{573E93F4-6561-3C55-3AE4-EA407F021AC3}"/>
              </a:ext>
            </a:extLst>
          </p:cNvPr>
          <p:cNvPicPr>
            <a:picLocks noChangeAspect="1"/>
          </p:cNvPicPr>
          <p:nvPr/>
        </p:nvPicPr>
        <p:blipFill>
          <a:blip r:embed="rId2"/>
          <a:stretch>
            <a:fillRect/>
          </a:stretch>
        </p:blipFill>
        <p:spPr>
          <a:xfrm>
            <a:off x="8345934" y="6103048"/>
            <a:ext cx="481626" cy="402371"/>
          </a:xfrm>
          <a:prstGeom prst="rect">
            <a:avLst/>
          </a:prstGeom>
        </p:spPr>
      </p:pic>
    </p:spTree>
    <p:extLst>
      <p:ext uri="{BB962C8B-B14F-4D97-AF65-F5344CB8AC3E}">
        <p14:creationId xmlns:p14="http://schemas.microsoft.com/office/powerpoint/2010/main" val="33157883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E14BF-D741-024C-A01B-7D165691B187}"/>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075F0580-AF50-01E3-720C-4746C79923A0}"/>
              </a:ext>
            </a:extLst>
          </p:cNvPr>
          <p:cNvSpPr>
            <a:spLocks noGrp="1" noChangeArrowheads="1"/>
          </p:cNvSpPr>
          <p:nvPr>
            <p:ph type="title"/>
          </p:nvPr>
        </p:nvSpPr>
        <p:spPr>
          <a:xfrm>
            <a:off x="0" y="-26988"/>
            <a:ext cx="12192000" cy="897846"/>
          </a:xfrm>
          <a:solidFill>
            <a:schemeClr val="accent4">
              <a:lumMod val="20000"/>
              <a:lumOff val="80000"/>
            </a:schemeClr>
          </a:solidFill>
          <a:ln>
            <a:solidFill>
              <a:schemeClr val="accent1"/>
            </a:solidFill>
            <a:miter lim="800000"/>
            <a:headEnd/>
            <a:tailEnd/>
          </a:ln>
        </p:spPr>
        <p:txBody>
          <a:bodyPr/>
          <a:lstStyle/>
          <a:p>
            <a:pPr eaLnBrk="1" hangingPunct="1">
              <a:defRPr/>
            </a:pPr>
            <a:r>
              <a:rPr lang="es-ES" sz="2800" dirty="0">
                <a:latin typeface="Arial Rounded MT Bold" pitchFamily="34" charset="0"/>
              </a:rPr>
              <a:t>SOLICITUD DE ISR A FAVOR PERSONAS FÍSICAS DE MANERA AUTOMÁTICA</a:t>
            </a:r>
          </a:p>
        </p:txBody>
      </p:sp>
      <p:sp>
        <p:nvSpPr>
          <p:cNvPr id="495619" name="Text Box 3">
            <a:extLst>
              <a:ext uri="{FF2B5EF4-FFF2-40B4-BE49-F238E27FC236}">
                <a16:creationId xmlns:a16="http://schemas.microsoft.com/office/drawing/2014/main" id="{BFCFBA11-5AD8-3DB6-2D2B-1C9BB355343F}"/>
              </a:ext>
            </a:extLst>
          </p:cNvPr>
          <p:cNvSpPr txBox="1">
            <a:spLocks noChangeArrowheads="1"/>
          </p:cNvSpPr>
          <p:nvPr/>
        </p:nvSpPr>
        <p:spPr bwMode="auto">
          <a:xfrm>
            <a:off x="2438407" y="215269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0EB5BE2C-45FD-ED41-07DC-D15332A8A0F8}"/>
              </a:ext>
            </a:extLst>
          </p:cNvPr>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a:extLst>
              <a:ext uri="{FF2B5EF4-FFF2-40B4-BE49-F238E27FC236}">
                <a16:creationId xmlns:a16="http://schemas.microsoft.com/office/drawing/2014/main" id="{E738853B-3D9C-C324-1312-8BE1FFC75B23}"/>
              </a:ext>
            </a:extLst>
          </p:cNvPr>
          <p:cNvSpPr txBox="1"/>
          <p:nvPr/>
        </p:nvSpPr>
        <p:spPr>
          <a:xfrm>
            <a:off x="34290" y="6541228"/>
            <a:ext cx="20688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2.3.2 RMF</a:t>
            </a:r>
          </a:p>
        </p:txBody>
      </p:sp>
      <p:sp>
        <p:nvSpPr>
          <p:cNvPr id="6" name="CuadroTexto 5">
            <a:extLst>
              <a:ext uri="{FF2B5EF4-FFF2-40B4-BE49-F238E27FC236}">
                <a16:creationId xmlns:a16="http://schemas.microsoft.com/office/drawing/2014/main" id="{C4494F89-791E-2B4D-5245-D6589B99D142}"/>
              </a:ext>
            </a:extLst>
          </p:cNvPr>
          <p:cNvSpPr txBox="1"/>
          <p:nvPr/>
        </p:nvSpPr>
        <p:spPr>
          <a:xfrm>
            <a:off x="8874039" y="6541228"/>
            <a:ext cx="388402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CuadroTexto 2">
            <a:extLst>
              <a:ext uri="{FF2B5EF4-FFF2-40B4-BE49-F238E27FC236}">
                <a16:creationId xmlns:a16="http://schemas.microsoft.com/office/drawing/2014/main" id="{2B00AFD8-95D5-6BAE-D008-FD35D1CD9542}"/>
              </a:ext>
            </a:extLst>
          </p:cNvPr>
          <p:cNvSpPr txBox="1"/>
          <p:nvPr/>
        </p:nvSpPr>
        <p:spPr>
          <a:xfrm>
            <a:off x="60416" y="780659"/>
            <a:ext cx="12061917" cy="5847755"/>
          </a:xfrm>
          <a:prstGeom prst="rect">
            <a:avLst/>
          </a:prstGeom>
          <a:noFill/>
        </p:spPr>
        <p:txBody>
          <a:bodyPr wrap="square">
            <a:spAutoFit/>
          </a:bodyPr>
          <a:lstStyle/>
          <a:p>
            <a:pPr algn="just"/>
            <a:r>
              <a:rPr lang="es-MX" sz="2200" dirty="0"/>
              <a:t>II. </a:t>
            </a:r>
            <a:r>
              <a:rPr lang="es-MX" sz="2200" b="1" u="sng" dirty="0"/>
              <a:t>Capturar o seleccionar una cuenta precargada en el aplicativo </a:t>
            </a:r>
            <a:r>
              <a:rPr lang="es-MX" sz="2200" dirty="0"/>
              <a:t>para presentar la Declaración Anual que corresponda al número de su cuenta bancaria para transferencias electrónicas a 18 dígitos (CLABE), a que se refiere la regla 2.3.5., </a:t>
            </a:r>
            <a:r>
              <a:rPr lang="es-MX" sz="2200" b="1" i="1" dirty="0"/>
              <a:t>la cual deberá estar activa y a nombre del contribuyente como titular de la misma,</a:t>
            </a:r>
            <a:r>
              <a:rPr lang="es-MX" sz="2200" dirty="0"/>
              <a:t> así como la denominación de la institución integrante del sistema financiero a la que corresponda dicha cuenta, se entenderá que es la que autoriza el contribuyente para efectuar el depósito de la devolución respectiva, en caso de que proceda.</a:t>
            </a:r>
          </a:p>
          <a:p>
            <a:pPr algn="just"/>
            <a:r>
              <a:rPr lang="es-MX" sz="2200" dirty="0"/>
              <a:t>El resultado que se obtenga de la declaración que hubiere ingresado a la facilidad administrativa, estará a su disposición ingresando al buzón tributario y en caso de contribuyentes no obligados a contar con dicho buzón o que promovieron algún medio de defensa en el que se les haya otorgado la suspensión respecto del uso de este como medio de comunicación, podrán verificar el resultado en el apartado “Estado de tu devolución” disponible en el Portal del SAT, seleccionando Trámites y servicios / Más trámites y servicios / Constancias, devoluciones y notificaciones / Devoluciones y Compensaciones.</a:t>
            </a:r>
          </a:p>
          <a:p>
            <a:pPr algn="just"/>
            <a:r>
              <a:rPr lang="es-MX" sz="2200" dirty="0"/>
              <a:t>Cuando </a:t>
            </a:r>
            <a:r>
              <a:rPr lang="es-MX" sz="2200" b="1" i="1" dirty="0"/>
              <a:t>el resultado que se obtenga no conlleve a la devolución total o parcial del saldo declarado, el contribuyente podrá solventar las </a:t>
            </a:r>
            <a:r>
              <a:rPr lang="es-MX" sz="2300" b="1" i="1" dirty="0">
                <a:solidFill>
                  <a:srgbClr val="FF0000"/>
                </a:solidFill>
              </a:rPr>
              <a:t>“inconsistencias” </a:t>
            </a:r>
            <a:r>
              <a:rPr lang="es-MX" sz="2200" b="1" i="1" dirty="0"/>
              <a:t>detectadas en el momento de realizar la consulta del resultado, cuando se habilite la opción “solventar inconsistencias</a:t>
            </a:r>
            <a:r>
              <a:rPr lang="es-MX" sz="2200" dirty="0"/>
              <a:t>”, para lo cual, deberá contar con su clave en el RFC, la Contraseña para el acceso al Portal y certificado de </a:t>
            </a:r>
            <a:r>
              <a:rPr lang="es-MX" sz="2200" dirty="0" err="1"/>
              <a:t>e.firma</a:t>
            </a:r>
            <a:r>
              <a:rPr lang="es-MX" sz="2200" dirty="0"/>
              <a:t> o la </a:t>
            </a:r>
            <a:r>
              <a:rPr lang="es-MX" sz="2200" dirty="0" err="1"/>
              <a:t>e.firma</a:t>
            </a:r>
            <a:r>
              <a:rPr lang="es-MX" sz="2200" dirty="0"/>
              <a:t> portable, generándose automáticamente su solicitud de devolución vía FED.</a:t>
            </a:r>
          </a:p>
        </p:txBody>
      </p:sp>
    </p:spTree>
    <p:extLst>
      <p:ext uri="{BB962C8B-B14F-4D97-AF65-F5344CB8AC3E}">
        <p14:creationId xmlns:p14="http://schemas.microsoft.com/office/powerpoint/2010/main" val="3144281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491C4-7A9E-E662-71E5-A8F9B6BB8DAB}"/>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EC2F51EF-10D5-B5FA-6A6F-82FFAFC14D17}"/>
              </a:ext>
            </a:extLst>
          </p:cNvPr>
          <p:cNvSpPr>
            <a:spLocks noGrp="1" noChangeArrowheads="1"/>
          </p:cNvSpPr>
          <p:nvPr>
            <p:ph type="title"/>
          </p:nvPr>
        </p:nvSpPr>
        <p:spPr>
          <a:xfrm>
            <a:off x="0" y="-26988"/>
            <a:ext cx="12192000" cy="897846"/>
          </a:xfrm>
          <a:solidFill>
            <a:schemeClr val="accent4">
              <a:lumMod val="20000"/>
              <a:lumOff val="80000"/>
            </a:schemeClr>
          </a:solidFill>
          <a:ln>
            <a:solidFill>
              <a:schemeClr val="accent1"/>
            </a:solidFill>
            <a:miter lim="800000"/>
            <a:headEnd/>
            <a:tailEnd/>
          </a:ln>
        </p:spPr>
        <p:txBody>
          <a:bodyPr/>
          <a:lstStyle/>
          <a:p>
            <a:pPr eaLnBrk="1" hangingPunct="1">
              <a:defRPr/>
            </a:pPr>
            <a:r>
              <a:rPr lang="es-ES" sz="2800" dirty="0">
                <a:latin typeface="Arial Rounded MT Bold" pitchFamily="34" charset="0"/>
              </a:rPr>
              <a:t>SOLICITUD DE ISR A FAVOR PERSONAS FÍSICAS DE MANERA AUTOMÁTICA</a:t>
            </a:r>
          </a:p>
        </p:txBody>
      </p:sp>
      <p:sp>
        <p:nvSpPr>
          <p:cNvPr id="495619" name="Text Box 3">
            <a:extLst>
              <a:ext uri="{FF2B5EF4-FFF2-40B4-BE49-F238E27FC236}">
                <a16:creationId xmlns:a16="http://schemas.microsoft.com/office/drawing/2014/main" id="{D1AD828E-C37B-1A37-F367-FE477BDFB1CF}"/>
              </a:ext>
            </a:extLst>
          </p:cNvPr>
          <p:cNvSpPr txBox="1">
            <a:spLocks noChangeArrowheads="1"/>
          </p:cNvSpPr>
          <p:nvPr/>
        </p:nvSpPr>
        <p:spPr bwMode="auto">
          <a:xfrm>
            <a:off x="2438407" y="215269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89C87B4D-D655-8906-29E6-C142396CE7E3}"/>
              </a:ext>
            </a:extLst>
          </p:cNvPr>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a:extLst>
              <a:ext uri="{FF2B5EF4-FFF2-40B4-BE49-F238E27FC236}">
                <a16:creationId xmlns:a16="http://schemas.microsoft.com/office/drawing/2014/main" id="{B59FFD93-42E1-DB45-E65B-C83B61C93C2A}"/>
              </a:ext>
            </a:extLst>
          </p:cNvPr>
          <p:cNvSpPr txBox="1"/>
          <p:nvPr/>
        </p:nvSpPr>
        <p:spPr>
          <a:xfrm>
            <a:off x="1236075" y="6541228"/>
            <a:ext cx="20688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2.3.2 RMF</a:t>
            </a:r>
          </a:p>
        </p:txBody>
      </p:sp>
      <p:sp>
        <p:nvSpPr>
          <p:cNvPr id="6" name="CuadroTexto 5">
            <a:extLst>
              <a:ext uri="{FF2B5EF4-FFF2-40B4-BE49-F238E27FC236}">
                <a16:creationId xmlns:a16="http://schemas.microsoft.com/office/drawing/2014/main" id="{E8392A2A-E51A-1017-29D1-44F70A39A774}"/>
              </a:ext>
            </a:extLst>
          </p:cNvPr>
          <p:cNvSpPr txBox="1"/>
          <p:nvPr/>
        </p:nvSpPr>
        <p:spPr>
          <a:xfrm>
            <a:off x="8874039" y="6541228"/>
            <a:ext cx="388402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5" name="CuadroTexto 4">
            <a:extLst>
              <a:ext uri="{FF2B5EF4-FFF2-40B4-BE49-F238E27FC236}">
                <a16:creationId xmlns:a16="http://schemas.microsoft.com/office/drawing/2014/main" id="{6CB6D000-85EC-F99E-F6FA-5D616467617C}"/>
              </a:ext>
            </a:extLst>
          </p:cNvPr>
          <p:cNvSpPr txBox="1"/>
          <p:nvPr/>
        </p:nvSpPr>
        <p:spPr>
          <a:xfrm>
            <a:off x="13644" y="827313"/>
            <a:ext cx="12056433" cy="5940088"/>
          </a:xfrm>
          <a:prstGeom prst="rect">
            <a:avLst/>
          </a:prstGeom>
          <a:noFill/>
        </p:spPr>
        <p:txBody>
          <a:bodyPr wrap="square">
            <a:spAutoFit/>
          </a:bodyPr>
          <a:lstStyle/>
          <a:p>
            <a:pPr algn="just"/>
            <a:r>
              <a:rPr lang="es-MX" sz="2000" b="1" dirty="0"/>
              <a:t>No podrán acogerse a la facilidad señalada en esta regla, las Personas Físicas que:</a:t>
            </a:r>
          </a:p>
          <a:p>
            <a:pPr algn="just"/>
            <a:endParaRPr lang="es-MX" sz="2000" b="1" dirty="0"/>
          </a:p>
          <a:p>
            <a:pPr algn="just"/>
            <a:r>
              <a:rPr lang="es-MX" sz="2000" dirty="0"/>
              <a:t>I. Hayan obtenido durante el ejercicio fiscal inmediato anterior al que se refiere la presente Resolución, </a:t>
            </a:r>
            <a:r>
              <a:rPr lang="es-MX" sz="2000" b="1" u="sng" dirty="0"/>
              <a:t>ingresos derivados de Bienes o Negocios en Copropiedad, Sociedad Conyugal o Sucesión.</a:t>
            </a:r>
          </a:p>
          <a:p>
            <a:pPr algn="just"/>
            <a:r>
              <a:rPr lang="es-MX" sz="2000" dirty="0"/>
              <a:t>II. Opten por solicitar </a:t>
            </a:r>
            <a:r>
              <a:rPr lang="es-MX" sz="2000" b="1" u="sng" dirty="0">
                <a:solidFill>
                  <a:srgbClr val="FF0000"/>
                </a:solidFill>
              </a:rPr>
              <a:t>devolución de saldo a favor por montos superiores a $150,000.00</a:t>
            </a:r>
            <a:r>
              <a:rPr lang="es-MX" sz="2000" dirty="0"/>
              <a:t> (ciento cincuenta mil pesos 00/100 M.N.).</a:t>
            </a:r>
          </a:p>
          <a:p>
            <a:pPr algn="just"/>
            <a:r>
              <a:rPr lang="es-MX" sz="2000" dirty="0"/>
              <a:t>III. </a:t>
            </a:r>
            <a:r>
              <a:rPr lang="es-MX" sz="2000" b="1" u="sng" dirty="0"/>
              <a:t>Soliciten la devolución por ejercicios fiscales distintos al año inmediato anterior </a:t>
            </a:r>
            <a:r>
              <a:rPr lang="es-MX" sz="2000" dirty="0"/>
              <a:t>al que se refiere la presente Resolución.</a:t>
            </a:r>
          </a:p>
          <a:p>
            <a:pPr algn="just"/>
            <a:r>
              <a:rPr lang="es-MX" sz="2000" dirty="0"/>
              <a:t>IV. </a:t>
            </a:r>
            <a:r>
              <a:rPr lang="es-MX" sz="2000" b="1" u="sng" dirty="0">
                <a:solidFill>
                  <a:srgbClr val="FF0000"/>
                </a:solidFill>
              </a:rPr>
              <a:t>Presenten la Declaración del Ejercicio Fiscal </a:t>
            </a:r>
            <a:r>
              <a:rPr lang="es-MX" sz="2000" dirty="0"/>
              <a:t>inmediato anterior al que se refiere la presente Resolución, con la </a:t>
            </a:r>
            <a:r>
              <a:rPr lang="es-MX" sz="2000" b="1" u="sng" dirty="0"/>
              <a:t>Contraseña,</a:t>
            </a:r>
            <a:r>
              <a:rPr lang="es-MX" sz="2000" dirty="0"/>
              <a:t> estando obligadas a utilizar la </a:t>
            </a:r>
            <a:r>
              <a:rPr lang="es-MX" sz="2000" dirty="0" err="1"/>
              <a:t>e.firma</a:t>
            </a:r>
            <a:r>
              <a:rPr lang="es-MX" sz="2000" dirty="0"/>
              <a:t> o la </a:t>
            </a:r>
            <a:r>
              <a:rPr lang="es-MX" sz="2000" dirty="0" err="1"/>
              <a:t>e.firma</a:t>
            </a:r>
            <a:r>
              <a:rPr lang="es-MX" sz="2000" dirty="0"/>
              <a:t> portable, en los términos de la presente regla.</a:t>
            </a:r>
          </a:p>
          <a:p>
            <a:pPr algn="just"/>
            <a:r>
              <a:rPr lang="es-MX" sz="2000" dirty="0"/>
              <a:t>V. </a:t>
            </a:r>
            <a:r>
              <a:rPr lang="es-MX" sz="2000" b="1" u="sng" dirty="0"/>
              <a:t>Presenten solicitud de devolución vía FED, previo a la obtención del resultado de la declaración </a:t>
            </a:r>
            <a:r>
              <a:rPr lang="es-MX" sz="2000" dirty="0"/>
              <a:t>que hubiere ingresado a la facilidad administrativa.</a:t>
            </a:r>
          </a:p>
          <a:p>
            <a:pPr algn="just"/>
            <a:r>
              <a:rPr lang="es-MX" sz="2000" dirty="0"/>
              <a:t>VI. </a:t>
            </a:r>
            <a:r>
              <a:rPr lang="es-MX" sz="2000" b="1" u="sng" dirty="0">
                <a:solidFill>
                  <a:srgbClr val="FF0000"/>
                </a:solidFill>
              </a:rPr>
              <a:t>Presenten la Declaración Anual Normal o Complementaria</a:t>
            </a:r>
            <a:r>
              <a:rPr lang="es-MX" sz="2000" dirty="0"/>
              <a:t>, del ejercicio fiscal inmediato anterior al que se refiere la presente Resolución, </a:t>
            </a:r>
            <a:r>
              <a:rPr lang="es-MX" sz="2000" b="1" u="sng" dirty="0"/>
              <a:t>no habiendo elegido opción de devolución</a:t>
            </a:r>
            <a:r>
              <a:rPr lang="es-MX" sz="2000" dirty="0"/>
              <a:t>.</a:t>
            </a:r>
          </a:p>
          <a:p>
            <a:pPr algn="just"/>
            <a:r>
              <a:rPr lang="es-MX" sz="2000" dirty="0"/>
              <a:t>VII. </a:t>
            </a:r>
            <a:r>
              <a:rPr lang="es-MX" sz="2000" b="1" u="sng" dirty="0"/>
              <a:t>Presenten la Declaración Anual Normal o Complementaria</a:t>
            </a:r>
            <a:r>
              <a:rPr lang="es-MX" sz="2000" dirty="0"/>
              <a:t>, del ejercicio fiscal inmediato anterior al que se refiere la presente Resolución</a:t>
            </a:r>
            <a:r>
              <a:rPr lang="es-MX" sz="2000" b="1" u="sng" dirty="0">
                <a:solidFill>
                  <a:srgbClr val="FF0000"/>
                </a:solidFill>
              </a:rPr>
              <a:t>, posterior al 31 de julio del presente año.</a:t>
            </a:r>
          </a:p>
          <a:p>
            <a:pPr algn="just"/>
            <a:r>
              <a:rPr lang="es-MX" sz="2000" dirty="0"/>
              <a:t>VIII. </a:t>
            </a:r>
            <a:r>
              <a:rPr lang="es-MX" sz="2000" b="1" u="sng" dirty="0"/>
              <a:t>Se trate de contribuyentes cuyos datos estén publicados en el Portal del SAT</a:t>
            </a:r>
            <a:r>
              <a:rPr lang="es-MX" sz="2000" dirty="0"/>
              <a:t>, al momento de presentar su declaración de conformidad con lo establecido en el artículo 69, penúltimo, fracción III y último párrafos del CFF, así como a los que se les haya aplicado la presunción establecida en el artículo 69-B del mismo Código,.</a:t>
            </a:r>
          </a:p>
        </p:txBody>
      </p:sp>
    </p:spTree>
    <p:extLst>
      <p:ext uri="{BB962C8B-B14F-4D97-AF65-F5344CB8AC3E}">
        <p14:creationId xmlns:p14="http://schemas.microsoft.com/office/powerpoint/2010/main" val="5199608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D65CA-B891-B434-96F9-412C0961CBAE}"/>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9424F2E5-502C-7C09-E974-4DABBEBE548F}"/>
              </a:ext>
            </a:extLst>
          </p:cNvPr>
          <p:cNvSpPr>
            <a:spLocks noGrp="1" noChangeArrowheads="1"/>
          </p:cNvSpPr>
          <p:nvPr>
            <p:ph type="title"/>
          </p:nvPr>
        </p:nvSpPr>
        <p:spPr>
          <a:xfrm>
            <a:off x="0" y="-26988"/>
            <a:ext cx="12192000" cy="897846"/>
          </a:xfrm>
          <a:solidFill>
            <a:schemeClr val="accent4">
              <a:lumMod val="20000"/>
              <a:lumOff val="80000"/>
            </a:schemeClr>
          </a:solidFill>
          <a:ln>
            <a:solidFill>
              <a:schemeClr val="accent1"/>
            </a:solidFill>
            <a:miter lim="800000"/>
            <a:headEnd/>
            <a:tailEnd/>
          </a:ln>
        </p:spPr>
        <p:txBody>
          <a:bodyPr/>
          <a:lstStyle/>
          <a:p>
            <a:pPr eaLnBrk="1" hangingPunct="1">
              <a:defRPr/>
            </a:pPr>
            <a:r>
              <a:rPr lang="es-ES" sz="2800" dirty="0">
                <a:latin typeface="Arial Rounded MT Bold" pitchFamily="34" charset="0"/>
              </a:rPr>
              <a:t>SOLICITUD DE ISR A FAVOR PERSONAS FÍSICAS DE MANERA AUTOMÁTICA</a:t>
            </a:r>
          </a:p>
        </p:txBody>
      </p:sp>
      <p:sp>
        <p:nvSpPr>
          <p:cNvPr id="495619" name="Text Box 3">
            <a:extLst>
              <a:ext uri="{FF2B5EF4-FFF2-40B4-BE49-F238E27FC236}">
                <a16:creationId xmlns:a16="http://schemas.microsoft.com/office/drawing/2014/main" id="{1B71FCF0-B32E-54DC-E9EB-362585460675}"/>
              </a:ext>
            </a:extLst>
          </p:cNvPr>
          <p:cNvSpPr txBox="1">
            <a:spLocks noChangeArrowheads="1"/>
          </p:cNvSpPr>
          <p:nvPr/>
        </p:nvSpPr>
        <p:spPr bwMode="auto">
          <a:xfrm>
            <a:off x="2438407" y="215269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DB0D2CB1-320C-0A85-53B7-6E04CFC348DF}"/>
              </a:ext>
            </a:extLst>
          </p:cNvPr>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a:extLst>
              <a:ext uri="{FF2B5EF4-FFF2-40B4-BE49-F238E27FC236}">
                <a16:creationId xmlns:a16="http://schemas.microsoft.com/office/drawing/2014/main" id="{FCFC581A-F560-B4E8-51BD-3EC61AE995E2}"/>
              </a:ext>
            </a:extLst>
          </p:cNvPr>
          <p:cNvSpPr txBox="1"/>
          <p:nvPr/>
        </p:nvSpPr>
        <p:spPr>
          <a:xfrm>
            <a:off x="77831" y="6523810"/>
            <a:ext cx="20688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2.3.2 RMF</a:t>
            </a:r>
          </a:p>
        </p:txBody>
      </p:sp>
      <p:sp>
        <p:nvSpPr>
          <p:cNvPr id="6" name="CuadroTexto 5">
            <a:extLst>
              <a:ext uri="{FF2B5EF4-FFF2-40B4-BE49-F238E27FC236}">
                <a16:creationId xmlns:a16="http://schemas.microsoft.com/office/drawing/2014/main" id="{09D518FA-D1C4-17E3-CD5A-90649B5C1E1D}"/>
              </a:ext>
            </a:extLst>
          </p:cNvPr>
          <p:cNvSpPr txBox="1"/>
          <p:nvPr/>
        </p:nvSpPr>
        <p:spPr>
          <a:xfrm>
            <a:off x="8874039" y="6541228"/>
            <a:ext cx="388402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CuadroTexto 2">
            <a:extLst>
              <a:ext uri="{FF2B5EF4-FFF2-40B4-BE49-F238E27FC236}">
                <a16:creationId xmlns:a16="http://schemas.microsoft.com/office/drawing/2014/main" id="{5C702C73-04D5-D73D-36BC-A37F39ABB785}"/>
              </a:ext>
            </a:extLst>
          </p:cNvPr>
          <p:cNvSpPr txBox="1"/>
          <p:nvPr/>
        </p:nvSpPr>
        <p:spPr>
          <a:xfrm>
            <a:off x="43540" y="855501"/>
            <a:ext cx="12035245" cy="3416320"/>
          </a:xfrm>
          <a:prstGeom prst="rect">
            <a:avLst/>
          </a:prstGeom>
          <a:noFill/>
        </p:spPr>
        <p:txBody>
          <a:bodyPr wrap="square">
            <a:spAutoFit/>
          </a:bodyPr>
          <a:lstStyle/>
          <a:p>
            <a:pPr algn="just"/>
            <a:r>
              <a:rPr lang="es-MX" sz="2400" dirty="0"/>
              <a:t>IX. </a:t>
            </a:r>
            <a:r>
              <a:rPr lang="es-MX" sz="2400" b="1" u="sng" dirty="0"/>
              <a:t>Los contribuyentes soliciten la devolución con base en Comprobantes Fiscales expedidos por los contribuyentes que se encuentren en la publicación </a:t>
            </a:r>
            <a:r>
              <a:rPr lang="es-MX" sz="2400" dirty="0"/>
              <a:t>o el listado a que se refieren los artículos 69 o 69-B del CFF, señalados en la fracción anterior.</a:t>
            </a:r>
          </a:p>
          <a:p>
            <a:pPr algn="just"/>
            <a:r>
              <a:rPr lang="es-MX" sz="2400" dirty="0"/>
              <a:t>X. </a:t>
            </a:r>
            <a:r>
              <a:rPr lang="es-MX" sz="2400" b="1" u="sng" dirty="0">
                <a:solidFill>
                  <a:srgbClr val="FF0000"/>
                </a:solidFill>
              </a:rPr>
              <a:t>Al contribuyente que se le hubiere cancelado el certificado emitido por el SAT </a:t>
            </a:r>
            <a:r>
              <a:rPr lang="es-MX" sz="2400" dirty="0"/>
              <a:t>de conformidad con lo establecido en el artículo 17-H, fracción X del CFF, durante el ejercicio fiscal inmediato anterior al que se refiere la presente resolución.</a:t>
            </a:r>
          </a:p>
          <a:p>
            <a:pPr algn="just"/>
            <a:endParaRPr lang="es-MX" sz="2400" dirty="0"/>
          </a:p>
          <a:p>
            <a:pPr algn="just"/>
            <a:r>
              <a:rPr lang="es-MX" sz="2400" dirty="0"/>
              <a:t>XI. </a:t>
            </a:r>
            <a:r>
              <a:rPr lang="es-MX" sz="2400" b="1" u="sng" dirty="0"/>
              <a:t>No se le haya emitido y notificado la resolución que determina que “emiten” falsos Comprobantes Fiscales, en términos del artículo 49 Bis del CFF.</a:t>
            </a:r>
            <a:r>
              <a:rPr lang="es-MX" sz="2400" b="1" dirty="0">
                <a:solidFill>
                  <a:srgbClr val="FF0000"/>
                </a:solidFill>
              </a:rPr>
              <a:t> Adición</a:t>
            </a:r>
          </a:p>
        </p:txBody>
      </p:sp>
      <p:sp>
        <p:nvSpPr>
          <p:cNvPr id="8" name="CuadroTexto 7">
            <a:extLst>
              <a:ext uri="{FF2B5EF4-FFF2-40B4-BE49-F238E27FC236}">
                <a16:creationId xmlns:a16="http://schemas.microsoft.com/office/drawing/2014/main" id="{3C200979-AD83-DDD8-EF46-A66E7420594B}"/>
              </a:ext>
            </a:extLst>
          </p:cNvPr>
          <p:cNvSpPr txBox="1"/>
          <p:nvPr/>
        </p:nvSpPr>
        <p:spPr>
          <a:xfrm>
            <a:off x="296090" y="4416306"/>
            <a:ext cx="11625943" cy="1938992"/>
          </a:xfrm>
          <a:prstGeom prst="rect">
            <a:avLst/>
          </a:prstGeom>
          <a:solidFill>
            <a:srgbClr val="FFFF00"/>
          </a:solidFill>
          <a:ln w="38100">
            <a:solidFill>
              <a:schemeClr val="accent1"/>
            </a:solidFill>
          </a:ln>
        </p:spPr>
        <p:txBody>
          <a:bodyPr wrap="square">
            <a:spAutoFit/>
          </a:bodyPr>
          <a:lstStyle/>
          <a:p>
            <a:pPr algn="just"/>
            <a:r>
              <a:rPr lang="es-MX" sz="2400" dirty="0"/>
              <a:t>Cuando en la Declaración presentada se haya marcado erróneamente el recuadro </a:t>
            </a:r>
            <a:r>
              <a:rPr lang="es-MX" sz="2400" b="1" u="sng" dirty="0"/>
              <a:t>“Devolución” </a:t>
            </a:r>
            <a:r>
              <a:rPr lang="es-MX" sz="2400" dirty="0"/>
              <a:t>cuando en realidad se quiso elegir </a:t>
            </a:r>
            <a:r>
              <a:rPr lang="es-MX" sz="2400" b="1" u="sng" dirty="0">
                <a:solidFill>
                  <a:srgbClr val="FF0000"/>
                </a:solidFill>
              </a:rPr>
              <a:t>“Compensación”, </a:t>
            </a:r>
            <a:r>
              <a:rPr lang="es-MX" sz="2400" dirty="0"/>
              <a:t>o bien, se marcó “compensación” pero no se tengan impuestos a cargo contra que compensar, </a:t>
            </a:r>
            <a:r>
              <a:rPr lang="es-MX" sz="2400" b="1" u="sng" dirty="0"/>
              <a:t>podrá cambiarse de opción presentando la declaración complementaria del ejercicio señalando dicho cambio, antes del 31 de julio del Ejercicio Fiscal al que se refiere la presente regla.</a:t>
            </a:r>
          </a:p>
        </p:txBody>
      </p:sp>
      <p:sp>
        <p:nvSpPr>
          <p:cNvPr id="2" name="Flecha: hacia abajo 1">
            <a:extLst>
              <a:ext uri="{FF2B5EF4-FFF2-40B4-BE49-F238E27FC236}">
                <a16:creationId xmlns:a16="http://schemas.microsoft.com/office/drawing/2014/main" id="{286E95CA-7BAA-1E66-77B6-D4145B4E8F4D}"/>
              </a:ext>
            </a:extLst>
          </p:cNvPr>
          <p:cNvSpPr/>
          <p:nvPr/>
        </p:nvSpPr>
        <p:spPr>
          <a:xfrm>
            <a:off x="10903140" y="3056707"/>
            <a:ext cx="696686" cy="33745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8530124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008E3-1013-1760-22AC-D73A6925DFFE}"/>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7B949B41-CE1D-34B0-BDA6-AAD51ACDCC3C}"/>
              </a:ext>
            </a:extLst>
          </p:cNvPr>
          <p:cNvSpPr>
            <a:spLocks noGrp="1" noChangeArrowheads="1"/>
          </p:cNvSpPr>
          <p:nvPr>
            <p:ph type="title"/>
          </p:nvPr>
        </p:nvSpPr>
        <p:spPr>
          <a:xfrm>
            <a:off x="0" y="-26988"/>
            <a:ext cx="12192000" cy="897846"/>
          </a:xfrm>
          <a:solidFill>
            <a:schemeClr val="accent4">
              <a:lumMod val="20000"/>
              <a:lumOff val="80000"/>
            </a:schemeClr>
          </a:solidFill>
          <a:ln>
            <a:solidFill>
              <a:schemeClr val="accent1"/>
            </a:solidFill>
            <a:miter lim="800000"/>
            <a:headEnd/>
            <a:tailEnd/>
          </a:ln>
        </p:spPr>
        <p:txBody>
          <a:bodyPr/>
          <a:lstStyle/>
          <a:p>
            <a:pPr eaLnBrk="1" hangingPunct="1">
              <a:defRPr/>
            </a:pPr>
            <a:r>
              <a:rPr lang="es-ES" sz="2800" dirty="0">
                <a:latin typeface="Arial Rounded MT Bold" pitchFamily="34" charset="0"/>
              </a:rPr>
              <a:t>CONTRIBUYENTES RELEVADOS DE PRESENTAR DECLARACIÓN ANUAL DE ISR PF</a:t>
            </a:r>
          </a:p>
        </p:txBody>
      </p:sp>
      <p:sp>
        <p:nvSpPr>
          <p:cNvPr id="495619" name="Text Box 3">
            <a:extLst>
              <a:ext uri="{FF2B5EF4-FFF2-40B4-BE49-F238E27FC236}">
                <a16:creationId xmlns:a16="http://schemas.microsoft.com/office/drawing/2014/main" id="{6DFC0B11-5240-ACFF-A59B-4AC678ECC532}"/>
              </a:ext>
            </a:extLst>
          </p:cNvPr>
          <p:cNvSpPr txBox="1">
            <a:spLocks noChangeArrowheads="1"/>
          </p:cNvSpPr>
          <p:nvPr/>
        </p:nvSpPr>
        <p:spPr bwMode="auto">
          <a:xfrm>
            <a:off x="2438407" y="215269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49654C1D-098A-24A7-6273-E907067058F7}"/>
              </a:ext>
            </a:extLst>
          </p:cNvPr>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a:extLst>
              <a:ext uri="{FF2B5EF4-FFF2-40B4-BE49-F238E27FC236}">
                <a16:creationId xmlns:a16="http://schemas.microsoft.com/office/drawing/2014/main" id="{821C90BC-954F-4783-3090-8DBB7F9A40AB}"/>
              </a:ext>
            </a:extLst>
          </p:cNvPr>
          <p:cNvSpPr txBox="1"/>
          <p:nvPr/>
        </p:nvSpPr>
        <p:spPr>
          <a:xfrm>
            <a:off x="121374" y="6541228"/>
            <a:ext cx="20688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3.17.11 RMF</a:t>
            </a:r>
          </a:p>
        </p:txBody>
      </p:sp>
      <p:sp>
        <p:nvSpPr>
          <p:cNvPr id="6" name="CuadroTexto 5">
            <a:extLst>
              <a:ext uri="{FF2B5EF4-FFF2-40B4-BE49-F238E27FC236}">
                <a16:creationId xmlns:a16="http://schemas.microsoft.com/office/drawing/2014/main" id="{12101B6B-A53D-5A8C-A9D2-71B611752709}"/>
              </a:ext>
            </a:extLst>
          </p:cNvPr>
          <p:cNvSpPr txBox="1"/>
          <p:nvPr/>
        </p:nvSpPr>
        <p:spPr>
          <a:xfrm>
            <a:off x="8874039" y="6541228"/>
            <a:ext cx="388402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CuadroTexto 2">
            <a:extLst>
              <a:ext uri="{FF2B5EF4-FFF2-40B4-BE49-F238E27FC236}">
                <a16:creationId xmlns:a16="http://schemas.microsoft.com/office/drawing/2014/main" id="{247C0079-EE54-84BD-79C6-A4B8952F60F0}"/>
              </a:ext>
            </a:extLst>
          </p:cNvPr>
          <p:cNvSpPr txBox="1"/>
          <p:nvPr/>
        </p:nvSpPr>
        <p:spPr>
          <a:xfrm>
            <a:off x="87090" y="918726"/>
            <a:ext cx="11956869" cy="5170646"/>
          </a:xfrm>
          <a:prstGeom prst="rect">
            <a:avLst/>
          </a:prstGeom>
          <a:noFill/>
        </p:spPr>
        <p:txBody>
          <a:bodyPr wrap="square">
            <a:spAutoFit/>
          </a:bodyPr>
          <a:lstStyle/>
          <a:p>
            <a:pPr algn="just"/>
            <a:r>
              <a:rPr lang="es-MX" sz="2200" dirty="0"/>
              <a:t>Los </a:t>
            </a:r>
            <a:r>
              <a:rPr lang="es-MX" sz="2200" b="1" u="sng" dirty="0"/>
              <a:t>contribuyentes Personas Físicas no estarán obligados a presentar su Declaración Anual del ISR del ejercicio 2025,</a:t>
            </a:r>
            <a:r>
              <a:rPr lang="es-MX" sz="2200" dirty="0"/>
              <a:t> sin que tal situación se considere infracción a las Disposiciones Fiscales, siempre que en dicho Ejercicio Fiscal se ubiquen en los siguientes supuestos:</a:t>
            </a:r>
          </a:p>
          <a:p>
            <a:pPr algn="just"/>
            <a:endParaRPr lang="es-MX" sz="2200" dirty="0"/>
          </a:p>
          <a:p>
            <a:pPr algn="just"/>
            <a:r>
              <a:rPr lang="es-MX" sz="2200" dirty="0"/>
              <a:t>I. Hayan obtenido ingresos exclusivamente </a:t>
            </a:r>
            <a:r>
              <a:rPr lang="es-MX" sz="2200" b="1" i="1" u="sng" dirty="0">
                <a:solidFill>
                  <a:srgbClr val="FF0000"/>
                </a:solidFill>
              </a:rPr>
              <a:t>por Salarios y en General por la Prestación de un Servicio Personal Subordinado de un “solo” empleador</a:t>
            </a:r>
            <a:r>
              <a:rPr lang="es-MX" sz="2200" dirty="0"/>
              <a:t>, </a:t>
            </a:r>
            <a:r>
              <a:rPr lang="es-MX" sz="2200" b="1" dirty="0"/>
              <a:t>siempre que NO exista ISR a cargo del contribuyente en la Declaración Anual.</a:t>
            </a:r>
          </a:p>
          <a:p>
            <a:pPr algn="just"/>
            <a:r>
              <a:rPr lang="es-MX" sz="2200" dirty="0"/>
              <a:t>II. En su caso, hayan obtenido </a:t>
            </a:r>
            <a:r>
              <a:rPr lang="es-MX" sz="2200" b="1" i="1" u="sng" dirty="0">
                <a:solidFill>
                  <a:srgbClr val="FF0000"/>
                </a:solidFill>
              </a:rPr>
              <a:t>Ingresos por Intereses Nominales que no hayan excedido de $ 20,000.00 </a:t>
            </a:r>
            <a:r>
              <a:rPr lang="es-MX" sz="2200" dirty="0"/>
              <a:t>(veinte mil pesos 00/100 M.N.), en el año que provengan de instituciones que componen el sistema financiero, y</a:t>
            </a:r>
          </a:p>
          <a:p>
            <a:pPr algn="just"/>
            <a:r>
              <a:rPr lang="es-MX" sz="2200" dirty="0"/>
              <a:t>III. El </a:t>
            </a:r>
            <a:r>
              <a:rPr lang="es-MX" sz="2200" b="1" u="sng" dirty="0">
                <a:solidFill>
                  <a:srgbClr val="FF0000"/>
                </a:solidFill>
              </a:rPr>
              <a:t>Empleador haya emitido el CFDI por concepto de Nómina </a:t>
            </a:r>
            <a:r>
              <a:rPr lang="es-MX" sz="2200" dirty="0"/>
              <a:t>respecto de la totalidad de los ingresos a que se refiere la fracción I de esta regla.</a:t>
            </a:r>
          </a:p>
          <a:p>
            <a:pPr algn="just"/>
            <a:endParaRPr lang="es-MX" sz="2200" dirty="0"/>
          </a:p>
          <a:p>
            <a:pPr algn="just"/>
            <a:r>
              <a:rPr lang="es-MX" sz="2200" b="1" dirty="0"/>
              <a:t>No obstante, los contribuyentes a que se refiere la presente regla, podrán presentar su Declaración Anual del ISR del Ejercicio 2025</a:t>
            </a:r>
            <a:r>
              <a:rPr lang="es-MX" sz="2200" dirty="0"/>
              <a:t>.</a:t>
            </a:r>
          </a:p>
        </p:txBody>
      </p:sp>
      <p:sp>
        <p:nvSpPr>
          <p:cNvPr id="7" name="Flecha: hacia abajo 6">
            <a:extLst>
              <a:ext uri="{FF2B5EF4-FFF2-40B4-BE49-F238E27FC236}">
                <a16:creationId xmlns:a16="http://schemas.microsoft.com/office/drawing/2014/main" id="{B3B9B36D-9575-7740-BE26-BB327E917687}"/>
              </a:ext>
            </a:extLst>
          </p:cNvPr>
          <p:cNvSpPr/>
          <p:nvPr/>
        </p:nvSpPr>
        <p:spPr>
          <a:xfrm>
            <a:off x="8281851" y="4972595"/>
            <a:ext cx="592188" cy="35705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8008208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207CB-5485-DA00-BE45-5CB3F07A4DA1}"/>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255D8B24-A024-20C7-648E-6DAE6A6F9B2D}"/>
              </a:ext>
            </a:extLst>
          </p:cNvPr>
          <p:cNvSpPr>
            <a:spLocks noGrp="1" noChangeArrowheads="1"/>
          </p:cNvSpPr>
          <p:nvPr>
            <p:ph type="title"/>
          </p:nvPr>
        </p:nvSpPr>
        <p:spPr>
          <a:xfrm>
            <a:off x="0" y="-26988"/>
            <a:ext cx="12192000" cy="897846"/>
          </a:xfrm>
          <a:solidFill>
            <a:schemeClr val="accent4">
              <a:lumMod val="20000"/>
              <a:lumOff val="80000"/>
            </a:schemeClr>
          </a:solidFill>
          <a:ln>
            <a:solidFill>
              <a:schemeClr val="accent1"/>
            </a:solidFill>
            <a:miter lim="800000"/>
            <a:headEnd/>
            <a:tailEnd/>
          </a:ln>
        </p:spPr>
        <p:txBody>
          <a:bodyPr/>
          <a:lstStyle/>
          <a:p>
            <a:pPr eaLnBrk="1" hangingPunct="1">
              <a:defRPr/>
            </a:pPr>
            <a:r>
              <a:rPr lang="es-ES" sz="2800" dirty="0">
                <a:latin typeface="Arial Rounded MT Bold" pitchFamily="34" charset="0"/>
              </a:rPr>
              <a:t>CONTRIBUYENTES RELEVADOS DE PRESENTAR DECLARACIÓN ANUAL DE ISR PF</a:t>
            </a:r>
          </a:p>
        </p:txBody>
      </p:sp>
      <p:sp>
        <p:nvSpPr>
          <p:cNvPr id="495619" name="Text Box 3">
            <a:extLst>
              <a:ext uri="{FF2B5EF4-FFF2-40B4-BE49-F238E27FC236}">
                <a16:creationId xmlns:a16="http://schemas.microsoft.com/office/drawing/2014/main" id="{1E7C6970-EAA4-48CD-D927-0F1E33629C8C}"/>
              </a:ext>
            </a:extLst>
          </p:cNvPr>
          <p:cNvSpPr txBox="1">
            <a:spLocks noChangeArrowheads="1"/>
          </p:cNvSpPr>
          <p:nvPr/>
        </p:nvSpPr>
        <p:spPr bwMode="auto">
          <a:xfrm>
            <a:off x="2438407" y="215269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AFEE0C7F-1B60-D2CA-8D95-D995639DB420}"/>
              </a:ext>
            </a:extLst>
          </p:cNvPr>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a:extLst>
              <a:ext uri="{FF2B5EF4-FFF2-40B4-BE49-F238E27FC236}">
                <a16:creationId xmlns:a16="http://schemas.microsoft.com/office/drawing/2014/main" id="{F9F9D154-29A3-9872-26E9-000F1A285ADA}"/>
              </a:ext>
            </a:extLst>
          </p:cNvPr>
          <p:cNvSpPr txBox="1"/>
          <p:nvPr/>
        </p:nvSpPr>
        <p:spPr>
          <a:xfrm>
            <a:off x="121374" y="6541228"/>
            <a:ext cx="20688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3.17.11 RMF</a:t>
            </a:r>
          </a:p>
        </p:txBody>
      </p:sp>
      <p:sp>
        <p:nvSpPr>
          <p:cNvPr id="6" name="CuadroTexto 5">
            <a:extLst>
              <a:ext uri="{FF2B5EF4-FFF2-40B4-BE49-F238E27FC236}">
                <a16:creationId xmlns:a16="http://schemas.microsoft.com/office/drawing/2014/main" id="{BDE691C2-DEC5-156E-912B-300BF0D30C0D}"/>
              </a:ext>
            </a:extLst>
          </p:cNvPr>
          <p:cNvSpPr txBox="1"/>
          <p:nvPr/>
        </p:nvSpPr>
        <p:spPr>
          <a:xfrm>
            <a:off x="8874039" y="6541228"/>
            <a:ext cx="388402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5" name="CuadroTexto 4">
            <a:extLst>
              <a:ext uri="{FF2B5EF4-FFF2-40B4-BE49-F238E27FC236}">
                <a16:creationId xmlns:a16="http://schemas.microsoft.com/office/drawing/2014/main" id="{35823467-32F9-BECF-C921-D2FBCD96743C}"/>
              </a:ext>
            </a:extLst>
          </p:cNvPr>
          <p:cNvSpPr txBox="1"/>
          <p:nvPr/>
        </p:nvSpPr>
        <p:spPr>
          <a:xfrm>
            <a:off x="156751" y="967881"/>
            <a:ext cx="11713031" cy="4832092"/>
          </a:xfrm>
          <a:prstGeom prst="rect">
            <a:avLst/>
          </a:prstGeom>
          <a:noFill/>
        </p:spPr>
        <p:txBody>
          <a:bodyPr wrap="square">
            <a:spAutoFit/>
          </a:bodyPr>
          <a:lstStyle/>
          <a:p>
            <a:pPr algn="just"/>
            <a:r>
              <a:rPr lang="es-MX" sz="2800" dirty="0"/>
              <a:t>La facilidad señalada en la presente regla </a:t>
            </a:r>
            <a:r>
              <a:rPr lang="es-MX" sz="2800" b="1" u="sng" dirty="0"/>
              <a:t>NO resulta aplicable a los siguientes contribuyentes:</a:t>
            </a:r>
          </a:p>
          <a:p>
            <a:pPr algn="just"/>
            <a:endParaRPr lang="es-MX" sz="2800" dirty="0"/>
          </a:p>
          <a:p>
            <a:pPr algn="just"/>
            <a:r>
              <a:rPr lang="es-MX" sz="2800" dirty="0"/>
              <a:t>I. Quienes hayan percibido ingresos del Título IV, Capítulo I de la Ley del ISR, en el ejercicio de que se trate por concepto de </a:t>
            </a:r>
            <a:r>
              <a:rPr lang="es-MX" sz="2800" b="1" i="1" u="sng" dirty="0">
                <a:solidFill>
                  <a:srgbClr val="FF0000"/>
                </a:solidFill>
              </a:rPr>
              <a:t>Jubilación, Pensión, Liquidación o algún tipo de Indemnización Laboral, </a:t>
            </a:r>
            <a:r>
              <a:rPr lang="es-MX" sz="2800" dirty="0"/>
              <a:t>de conformidad con lo establecido en el artículo 93, fracciones IV y XIII de la Ley del ISR.</a:t>
            </a:r>
          </a:p>
          <a:p>
            <a:pPr algn="just"/>
            <a:endParaRPr lang="es-MX" sz="2800" dirty="0"/>
          </a:p>
          <a:p>
            <a:pPr algn="just"/>
            <a:r>
              <a:rPr lang="es-MX" sz="2800" dirty="0"/>
              <a:t>II. Los que </a:t>
            </a:r>
            <a:r>
              <a:rPr lang="es-MX" sz="2800" b="1" i="1" u="sng" dirty="0"/>
              <a:t>estén obligados a informar, en la declaración del ejercicio, sobre Préstamos, Donativos y Premios (cuando excedan de $ 600,000.00)</a:t>
            </a:r>
            <a:r>
              <a:rPr lang="es-MX" sz="2800" dirty="0"/>
              <a:t>, de acuerdo con el artículo 90, segundo párrafo de la Ley del ISR.</a:t>
            </a:r>
          </a:p>
        </p:txBody>
      </p:sp>
    </p:spTree>
    <p:extLst>
      <p:ext uri="{BB962C8B-B14F-4D97-AF65-F5344CB8AC3E}">
        <p14:creationId xmlns:p14="http://schemas.microsoft.com/office/powerpoint/2010/main" val="23962381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 y="-26989"/>
            <a:ext cx="12261669" cy="1115559"/>
          </a:xfrm>
          <a:solidFill>
            <a:schemeClr val="accent4">
              <a:lumMod val="20000"/>
              <a:lumOff val="80000"/>
            </a:schemeClr>
          </a:solidFill>
          <a:ln>
            <a:solidFill>
              <a:schemeClr val="accent1"/>
            </a:solidFill>
            <a:miter lim="800000"/>
            <a:headEnd/>
            <a:tailEnd/>
          </a:ln>
        </p:spPr>
        <p:txBody>
          <a:bodyPr/>
          <a:lstStyle/>
          <a:p>
            <a:pPr eaLnBrk="1" hangingPunct="1">
              <a:defRPr/>
            </a:pPr>
            <a:r>
              <a:rPr lang="es-MX" sz="3500" dirty="0">
                <a:latin typeface="Arial Rounded MT Bold" pitchFamily="34" charset="0"/>
              </a:rPr>
              <a:t>Devolución de Saldos a Favor del IVA para contribuyentes del Sector Agropecuario</a:t>
            </a:r>
            <a:endParaRPr lang="es-ES" sz="3500" dirty="0">
              <a:latin typeface="Arial Rounded MT Bold" pitchFamily="34" charset="0"/>
            </a:endParaRPr>
          </a:p>
        </p:txBody>
      </p:sp>
      <p:sp>
        <p:nvSpPr>
          <p:cNvPr id="495619" name="Text Box 3"/>
          <p:cNvSpPr txBox="1">
            <a:spLocks noChangeArrowheads="1"/>
          </p:cNvSpPr>
          <p:nvPr/>
        </p:nvSpPr>
        <p:spPr bwMode="auto">
          <a:xfrm>
            <a:off x="2438407" y="215269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p:cNvSpPr txBox="1"/>
          <p:nvPr/>
        </p:nvSpPr>
        <p:spPr>
          <a:xfrm>
            <a:off x="34290" y="6541228"/>
            <a:ext cx="20688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2.3.3 RMF</a:t>
            </a:r>
          </a:p>
        </p:txBody>
      </p:sp>
      <p:sp>
        <p:nvSpPr>
          <p:cNvPr id="3" name="CuadroTexto 2">
            <a:extLst>
              <a:ext uri="{FF2B5EF4-FFF2-40B4-BE49-F238E27FC236}">
                <a16:creationId xmlns:a16="http://schemas.microsoft.com/office/drawing/2014/main" id="{4A001492-823E-A3EA-6001-AA824B8D181A}"/>
              </a:ext>
            </a:extLst>
          </p:cNvPr>
          <p:cNvSpPr txBox="1"/>
          <p:nvPr/>
        </p:nvSpPr>
        <p:spPr>
          <a:xfrm>
            <a:off x="208998" y="1154279"/>
            <a:ext cx="11730453" cy="4832092"/>
          </a:xfrm>
          <a:prstGeom prst="rect">
            <a:avLst/>
          </a:prstGeom>
          <a:noFill/>
        </p:spPr>
        <p:txBody>
          <a:bodyPr wrap="square">
            <a:spAutoFit/>
          </a:bodyPr>
          <a:lstStyle/>
          <a:p>
            <a:pPr algn="just"/>
            <a:r>
              <a:rPr lang="es-MX" sz="2800" dirty="0"/>
              <a:t>[….]</a:t>
            </a:r>
          </a:p>
          <a:p>
            <a:pPr algn="just"/>
            <a:endParaRPr lang="es-MX" sz="2800" dirty="0"/>
          </a:p>
          <a:p>
            <a:pPr algn="just"/>
            <a:r>
              <a:rPr lang="es-MX" sz="2800" b="1" u="sng" dirty="0"/>
              <a:t>El beneficio </a:t>
            </a:r>
            <a:r>
              <a:rPr lang="es-MX" sz="2800" dirty="0"/>
              <a:t>a que se refiere la presente regla </a:t>
            </a:r>
            <a:r>
              <a:rPr lang="es-MX" sz="2800" i="1" u="sng" dirty="0">
                <a:solidFill>
                  <a:srgbClr val="FF0000"/>
                </a:solidFill>
              </a:rPr>
              <a:t>NO procederá respecto de los siguientes contribuyentes</a:t>
            </a:r>
            <a:r>
              <a:rPr lang="es-MX" sz="2800" dirty="0"/>
              <a:t>:</a:t>
            </a:r>
          </a:p>
          <a:p>
            <a:pPr algn="just"/>
            <a:endParaRPr lang="es-MX" sz="2800" dirty="0"/>
          </a:p>
          <a:p>
            <a:pPr algn="just"/>
            <a:r>
              <a:rPr lang="es-MX" sz="2800" dirty="0"/>
              <a:t>I. A los que se les haya aplicado la presunción establecida en el artículo 69-B del CFF, una vez que se haya publicado en el DOF y en el Portal del SAT el listado a que se refiere el cuarto párrafo del artículo citado, </a:t>
            </a:r>
            <a:r>
              <a:rPr lang="es-MX" sz="2800" b="1" dirty="0"/>
              <a:t>o bien</a:t>
            </a:r>
            <a:r>
              <a:rPr lang="es-MX" sz="2800" dirty="0"/>
              <a:t>, </a:t>
            </a:r>
            <a:r>
              <a:rPr lang="es-MX" sz="2800" b="1" i="1" u="sng" dirty="0">
                <a:solidFill>
                  <a:srgbClr val="FF0000"/>
                </a:solidFill>
              </a:rPr>
              <a:t>se trate de contribuyentes a los que se les haya emitido y notificado la resolución que determina que emiten Falsos Comprobantes Fiscales, en términos del artículo 49 Bis del CFF. </a:t>
            </a:r>
          </a:p>
        </p:txBody>
      </p:sp>
      <p:sp>
        <p:nvSpPr>
          <p:cNvPr id="7" name="Flecha: hacia arriba 6">
            <a:extLst>
              <a:ext uri="{FF2B5EF4-FFF2-40B4-BE49-F238E27FC236}">
                <a16:creationId xmlns:a16="http://schemas.microsoft.com/office/drawing/2014/main" id="{02D96249-A9BC-02EC-C58F-A7A4101A2556}"/>
              </a:ext>
            </a:extLst>
          </p:cNvPr>
          <p:cNvSpPr/>
          <p:nvPr/>
        </p:nvSpPr>
        <p:spPr>
          <a:xfrm>
            <a:off x="4232366" y="5512526"/>
            <a:ext cx="426720" cy="473845"/>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8068231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7FBDC-6BB1-6546-DC2F-DA4ABD87CFC6}"/>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82D06AF5-32E1-4CDF-05BD-9E0A3ABF5635}"/>
              </a:ext>
            </a:extLst>
          </p:cNvPr>
          <p:cNvSpPr>
            <a:spLocks noGrp="1" noChangeArrowheads="1"/>
          </p:cNvSpPr>
          <p:nvPr>
            <p:ph type="title"/>
          </p:nvPr>
        </p:nvSpPr>
        <p:spPr>
          <a:xfrm>
            <a:off x="0" y="-26988"/>
            <a:ext cx="12192000" cy="529908"/>
          </a:xfrm>
          <a:solidFill>
            <a:schemeClr val="accent4">
              <a:lumMod val="20000"/>
              <a:lumOff val="80000"/>
            </a:schemeClr>
          </a:solidFill>
          <a:ln>
            <a:solidFill>
              <a:schemeClr val="accent1"/>
            </a:solidFill>
            <a:miter lim="800000"/>
            <a:headEnd/>
            <a:tailEnd/>
          </a:ln>
        </p:spPr>
        <p:txBody>
          <a:bodyPr/>
          <a:lstStyle/>
          <a:p>
            <a:pPr eaLnBrk="1" hangingPunct="1">
              <a:defRPr/>
            </a:pPr>
            <a:r>
              <a:rPr lang="es-ES" sz="3500" dirty="0">
                <a:latin typeface="Arial Rounded MT Bold" pitchFamily="34" charset="0"/>
              </a:rPr>
              <a:t>AVISOS A PRESENTAR ANTE EL RFC</a:t>
            </a:r>
          </a:p>
        </p:txBody>
      </p:sp>
      <p:sp>
        <p:nvSpPr>
          <p:cNvPr id="495619" name="Text Box 3">
            <a:extLst>
              <a:ext uri="{FF2B5EF4-FFF2-40B4-BE49-F238E27FC236}">
                <a16:creationId xmlns:a16="http://schemas.microsoft.com/office/drawing/2014/main" id="{1AFA1093-5F5B-211F-2C82-2588D350B90F}"/>
              </a:ext>
            </a:extLst>
          </p:cNvPr>
          <p:cNvSpPr txBox="1">
            <a:spLocks noChangeArrowheads="1"/>
          </p:cNvSpPr>
          <p:nvPr/>
        </p:nvSpPr>
        <p:spPr bwMode="auto">
          <a:xfrm>
            <a:off x="2438407" y="215269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5CA5B12B-7527-5975-3B54-D35869307DFF}"/>
              </a:ext>
            </a:extLst>
          </p:cNvPr>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a:extLst>
              <a:ext uri="{FF2B5EF4-FFF2-40B4-BE49-F238E27FC236}">
                <a16:creationId xmlns:a16="http://schemas.microsoft.com/office/drawing/2014/main" id="{5C1C3BD9-EC63-CD1E-8C31-BA22599A6EE4}"/>
              </a:ext>
            </a:extLst>
          </p:cNvPr>
          <p:cNvSpPr txBox="1"/>
          <p:nvPr/>
        </p:nvSpPr>
        <p:spPr>
          <a:xfrm>
            <a:off x="34290" y="6541228"/>
            <a:ext cx="20688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2.5.12 RMF</a:t>
            </a:r>
          </a:p>
        </p:txBody>
      </p:sp>
      <p:sp>
        <p:nvSpPr>
          <p:cNvPr id="5" name="Rectángulo 4">
            <a:extLst>
              <a:ext uri="{FF2B5EF4-FFF2-40B4-BE49-F238E27FC236}">
                <a16:creationId xmlns:a16="http://schemas.microsoft.com/office/drawing/2014/main" id="{B05B1E45-19BA-2034-CFF4-7C9EAE3C7C0A}"/>
              </a:ext>
            </a:extLst>
          </p:cNvPr>
          <p:cNvSpPr/>
          <p:nvPr/>
        </p:nvSpPr>
        <p:spPr>
          <a:xfrm>
            <a:off x="70449" y="477733"/>
            <a:ext cx="9979242" cy="6186309"/>
          </a:xfrm>
          <a:prstGeom prst="rect">
            <a:avLst/>
          </a:prstGeom>
        </p:spPr>
        <p:txBody>
          <a:bodyPr wrap="square">
            <a:spAutoFit/>
          </a:bodyPr>
          <a:lstStyle/>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El aviso de cambio de denominación o razón social,</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El aviso de cambio de régimen de capital,</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El aviso de corrección o cambio de nombre,</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1" i="0" u="sng" strike="noStrike" kern="1200" cap="none" spc="0" normalizeH="0" baseline="0" noProof="0" dirty="0">
                <a:ln>
                  <a:noFill/>
                </a:ln>
                <a:solidFill>
                  <a:prstClr val="black"/>
                </a:solidFill>
                <a:effectLst/>
                <a:uLnTx/>
                <a:uFillTx/>
                <a:latin typeface="Calibri"/>
                <a:ea typeface="+mn-ea"/>
                <a:cs typeface="+mn-cs"/>
              </a:rPr>
              <a:t>El aviso de Cambio de Domicilio Fiscal,</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1" i="0" u="sng" strike="noStrike" kern="1200" cap="none" spc="0" normalizeH="0" baseline="0" noProof="0" dirty="0">
                <a:ln>
                  <a:noFill/>
                </a:ln>
                <a:solidFill>
                  <a:srgbClr val="FF0000"/>
                </a:solidFill>
                <a:effectLst/>
                <a:uLnTx/>
                <a:uFillTx/>
                <a:latin typeface="Calibri"/>
                <a:ea typeface="+mn-ea"/>
                <a:cs typeface="+mn-cs"/>
              </a:rPr>
              <a:t>El aviso de Suspensión de Actividades,</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1" i="0" u="sng" strike="noStrike" kern="1200" cap="none" spc="0" normalizeH="0" baseline="0" noProof="0" dirty="0">
                <a:ln>
                  <a:noFill/>
                </a:ln>
                <a:solidFill>
                  <a:prstClr val="black"/>
                </a:solidFill>
                <a:effectLst/>
                <a:uLnTx/>
                <a:uFillTx/>
                <a:latin typeface="Calibri"/>
                <a:ea typeface="+mn-ea"/>
                <a:cs typeface="+mn-cs"/>
              </a:rPr>
              <a:t>El aviso de Reanudación de Actividades</a:t>
            </a:r>
            <a:r>
              <a:rPr kumimoji="0" lang="es-MX" sz="2200" b="0" i="0" u="none" strike="noStrike" kern="1200" cap="none" spc="0" normalizeH="0" baseline="0" noProof="0" dirty="0">
                <a:ln>
                  <a:noFill/>
                </a:ln>
                <a:solidFill>
                  <a:prstClr val="black"/>
                </a:solidFill>
                <a:effectLst/>
                <a:uLnTx/>
                <a:uFillTx/>
                <a:latin typeface="Calibri"/>
                <a:ea typeface="+mn-ea"/>
                <a:cs typeface="+mn-cs"/>
              </a:rPr>
              <a:t>,</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1" i="0" u="sng" strike="noStrike" kern="1200" cap="none" spc="0" normalizeH="0" baseline="0" noProof="0" dirty="0">
                <a:ln>
                  <a:noFill/>
                </a:ln>
                <a:solidFill>
                  <a:srgbClr val="FF0000"/>
                </a:solidFill>
                <a:effectLst/>
                <a:uLnTx/>
                <a:uFillTx/>
                <a:latin typeface="Calibri"/>
                <a:ea typeface="+mn-ea"/>
                <a:cs typeface="+mn-cs"/>
              </a:rPr>
              <a:t>El aviso de Actualización de Actividades Económicas y obligaciones</a:t>
            </a:r>
            <a:r>
              <a:rPr kumimoji="0" lang="es-MX" sz="2200" b="0" i="0" u="none" strike="noStrike" kern="1200" cap="none" spc="0" normalizeH="0" baseline="0" noProof="0" dirty="0">
                <a:ln>
                  <a:noFill/>
                </a:ln>
                <a:solidFill>
                  <a:prstClr val="black"/>
                </a:solidFill>
                <a:effectLst/>
                <a:uLnTx/>
                <a:uFillTx/>
                <a:latin typeface="Calibri"/>
                <a:ea typeface="+mn-ea"/>
                <a:cs typeface="+mn-cs"/>
              </a:rPr>
              <a:t>,</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1" i="0" u="sng" strike="noStrike" kern="1200" cap="none" spc="0" normalizeH="0" baseline="0" noProof="0" dirty="0">
                <a:ln>
                  <a:noFill/>
                </a:ln>
                <a:solidFill>
                  <a:prstClr val="black"/>
                </a:solidFill>
                <a:effectLst/>
                <a:uLnTx/>
                <a:uFillTx/>
                <a:latin typeface="Calibri"/>
                <a:ea typeface="+mn-ea"/>
                <a:cs typeface="+mn-cs"/>
              </a:rPr>
              <a:t>El aviso de Apertura de Establecimientos</a:t>
            </a:r>
            <a:r>
              <a:rPr kumimoji="0" lang="es-MX" sz="2200" b="0" i="0" u="none" strike="noStrike" kern="1200" cap="none" spc="0" normalizeH="0" baseline="0" noProof="0" dirty="0">
                <a:ln>
                  <a:noFill/>
                </a:ln>
                <a:solidFill>
                  <a:prstClr val="black"/>
                </a:solidFill>
                <a:effectLst/>
                <a:uLnTx/>
                <a:uFillTx/>
                <a:latin typeface="Calibri"/>
                <a:ea typeface="+mn-ea"/>
                <a:cs typeface="+mn-cs"/>
              </a:rPr>
              <a:t>,</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1" i="0" u="sng" strike="noStrike" kern="1200" cap="none" spc="0" normalizeH="0" baseline="0" noProof="0" dirty="0">
                <a:ln>
                  <a:noFill/>
                </a:ln>
                <a:solidFill>
                  <a:srgbClr val="FF0000"/>
                </a:solidFill>
                <a:effectLst/>
                <a:uLnTx/>
                <a:uFillTx/>
                <a:latin typeface="Calibri"/>
                <a:ea typeface="+mn-ea"/>
                <a:cs typeface="+mn-cs"/>
              </a:rPr>
              <a:t>El aviso de cierre de establecimientos</a:t>
            </a:r>
            <a:r>
              <a:rPr kumimoji="0" lang="es-MX" sz="2200" b="0" i="0" u="none" strike="noStrike" kern="1200" cap="none" spc="0" normalizeH="0" baseline="0" noProof="0" dirty="0">
                <a:ln>
                  <a:noFill/>
                </a:ln>
                <a:solidFill>
                  <a:prstClr val="black"/>
                </a:solidFill>
                <a:effectLst/>
                <a:uLnTx/>
                <a:uFillTx/>
                <a:latin typeface="Calibri"/>
                <a:ea typeface="+mn-ea"/>
                <a:cs typeface="+mn-cs"/>
              </a:rPr>
              <a:t>,</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El aviso de inicio de liquidación o cambio de residencia fiscal,</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El aviso de apertura de sucesión,</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El aviso de cancelación en el RFC por liquidación de la sucesión,</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El aviso de cancelación en el RFC por defunción,</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El aviso de cancelación en el RFC por liquidación total del activo,</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El aviso de cancelación en el RFC por cese total de operaciones,</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El aviso de cancelación en el RFC por fusión de sociedades,</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El aviso de inicio de procedimiento de concurso mercantil,</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s-MX" sz="2200" b="1" i="0" u="sng" strike="noStrike" kern="1200" cap="none" spc="0" normalizeH="0" baseline="0" noProof="0" dirty="0">
                <a:ln>
                  <a:noFill/>
                </a:ln>
                <a:solidFill>
                  <a:prstClr val="black"/>
                </a:solidFill>
                <a:effectLst/>
                <a:uLnTx/>
                <a:uFillTx/>
                <a:latin typeface="Calibri"/>
                <a:ea typeface="+mn-ea"/>
                <a:cs typeface="+mn-cs"/>
              </a:rPr>
              <a:t>El aviso de Suspensión/Reanudación de actividades de Asalariados.</a:t>
            </a: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6" name="Imagen 5">
            <a:extLst>
              <a:ext uri="{FF2B5EF4-FFF2-40B4-BE49-F238E27FC236}">
                <a16:creationId xmlns:a16="http://schemas.microsoft.com/office/drawing/2014/main" id="{FCE9357A-2A89-1556-73FA-250AF41AFD6C}"/>
              </a:ext>
            </a:extLst>
          </p:cNvPr>
          <p:cNvPicPr>
            <a:picLocks noChangeAspect="1"/>
          </p:cNvPicPr>
          <p:nvPr/>
        </p:nvPicPr>
        <p:blipFill>
          <a:blip r:embed="rId2"/>
          <a:stretch>
            <a:fillRect/>
          </a:stretch>
        </p:blipFill>
        <p:spPr>
          <a:xfrm>
            <a:off x="8812637" y="615434"/>
            <a:ext cx="3125153" cy="3125153"/>
          </a:xfrm>
          <a:prstGeom prst="rect">
            <a:avLst/>
          </a:prstGeom>
        </p:spPr>
      </p:pic>
    </p:spTree>
    <p:extLst>
      <p:ext uri="{BB962C8B-B14F-4D97-AF65-F5344CB8AC3E}">
        <p14:creationId xmlns:p14="http://schemas.microsoft.com/office/powerpoint/2010/main" val="29826653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61290-0A2D-49D6-26C2-F57C48A48AB6}"/>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EC910C9E-AF6C-5886-5468-3B1F30FAB1F0}"/>
              </a:ext>
            </a:extLst>
          </p:cNvPr>
          <p:cNvSpPr>
            <a:spLocks noGrp="1" noChangeArrowheads="1"/>
          </p:cNvSpPr>
          <p:nvPr>
            <p:ph type="title"/>
          </p:nvPr>
        </p:nvSpPr>
        <p:spPr>
          <a:xfrm>
            <a:off x="0" y="-26979"/>
            <a:ext cx="12192000" cy="910427"/>
          </a:xfrm>
          <a:solidFill>
            <a:schemeClr val="accent4">
              <a:lumMod val="20000"/>
              <a:lumOff val="80000"/>
            </a:schemeClr>
          </a:solidFill>
          <a:ln>
            <a:solidFill>
              <a:schemeClr val="accent1"/>
            </a:solidFill>
            <a:miter lim="800000"/>
            <a:headEnd/>
            <a:tailEnd/>
          </a:ln>
        </p:spPr>
        <p:txBody>
          <a:bodyPr/>
          <a:lstStyle/>
          <a:p>
            <a:pPr eaLnBrk="1" hangingPunct="1">
              <a:defRPr/>
            </a:pPr>
            <a:r>
              <a:rPr lang="es-MX" sz="2700" dirty="0">
                <a:latin typeface="Arial Rounded MT Bold" pitchFamily="34" charset="0"/>
              </a:rPr>
              <a:t>Opción para presentar  </a:t>
            </a:r>
            <a:r>
              <a:rPr lang="es-MX" sz="2700" dirty="0">
                <a:solidFill>
                  <a:srgbClr val="FF0000"/>
                </a:solidFill>
                <a:latin typeface="Arial Rounded MT Bold" pitchFamily="34" charset="0"/>
              </a:rPr>
              <a:t>“Consultas” </a:t>
            </a:r>
            <a:r>
              <a:rPr lang="es-MX" sz="2700" dirty="0">
                <a:latin typeface="Arial Rounded MT Bold" pitchFamily="34" charset="0"/>
              </a:rPr>
              <a:t>sobre la Interpretación o Aplicación de Disposiciones Fiscales</a:t>
            </a:r>
            <a:endParaRPr lang="es-ES" sz="2700" dirty="0">
              <a:latin typeface="Arial Rounded MT Bold" pitchFamily="34" charset="0"/>
            </a:endParaRPr>
          </a:p>
        </p:txBody>
      </p:sp>
      <p:sp>
        <p:nvSpPr>
          <p:cNvPr id="495619" name="Text Box 3">
            <a:extLst>
              <a:ext uri="{FF2B5EF4-FFF2-40B4-BE49-F238E27FC236}">
                <a16:creationId xmlns:a16="http://schemas.microsoft.com/office/drawing/2014/main" id="{3099683E-2B17-E430-D7FB-F3E850FEDAA2}"/>
              </a:ext>
            </a:extLst>
          </p:cNvPr>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6F4DC321-4575-033A-862A-0FA917C8D15C}"/>
              </a:ext>
            </a:extLst>
          </p:cNvPr>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a:extLst>
              <a:ext uri="{FF2B5EF4-FFF2-40B4-BE49-F238E27FC236}">
                <a16:creationId xmlns:a16="http://schemas.microsoft.com/office/drawing/2014/main" id="{C94EC250-4938-8672-141B-36690FD401DE}"/>
              </a:ext>
            </a:extLst>
          </p:cNvPr>
          <p:cNvSpPr txBox="1"/>
          <p:nvPr/>
        </p:nvSpPr>
        <p:spPr>
          <a:xfrm>
            <a:off x="2098885" y="6483154"/>
            <a:ext cx="160226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prstClr val="black"/>
                </a:solidFill>
                <a:latin typeface="Calibri"/>
              </a:rPr>
              <a:t>Regla 2.1.45 RMF</a:t>
            </a:r>
            <a:endParaRPr kumimoji="0" lang="es-MX"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CuadroTexto 4">
            <a:extLst>
              <a:ext uri="{FF2B5EF4-FFF2-40B4-BE49-F238E27FC236}">
                <a16:creationId xmlns:a16="http://schemas.microsoft.com/office/drawing/2014/main" id="{A6B7C41D-93A3-B615-3C3E-76A270550FF1}"/>
              </a:ext>
            </a:extLst>
          </p:cNvPr>
          <p:cNvSpPr txBox="1"/>
          <p:nvPr/>
        </p:nvSpPr>
        <p:spPr>
          <a:xfrm>
            <a:off x="43539" y="916122"/>
            <a:ext cx="11964685" cy="5847755"/>
          </a:xfrm>
          <a:prstGeom prst="rect">
            <a:avLst/>
          </a:prstGeom>
          <a:noFill/>
        </p:spPr>
        <p:txBody>
          <a:bodyPr wrap="square">
            <a:spAutoFit/>
          </a:bodyPr>
          <a:lstStyle/>
          <a:p>
            <a:pPr algn="just"/>
            <a:r>
              <a:rPr lang="es-MX" sz="2200" dirty="0"/>
              <a:t>Para los efectos del artículo 34 del CFF, </a:t>
            </a:r>
            <a:r>
              <a:rPr lang="es-MX" sz="2200" b="1" u="sng" dirty="0"/>
              <a:t>el SAT podrá resolver las consultas sobre la interpretación o aplicación de Disposiciones Fiscales que formulen los interesados</a:t>
            </a:r>
            <a:r>
              <a:rPr lang="es-MX" sz="2200" dirty="0"/>
              <a:t>, relacionadas con situaciones concretas que aún no se han realizado, siempre que se presenten de conformidad con la ficha de trámite </a:t>
            </a:r>
            <a:r>
              <a:rPr lang="es-MX" sz="2200" b="1" dirty="0"/>
              <a:t>120/CFF</a:t>
            </a:r>
            <a:r>
              <a:rPr lang="es-MX" sz="2200" dirty="0"/>
              <a:t> “Consultas y autorizaciones en línea”, contenida en el Anexo 2.</a:t>
            </a:r>
          </a:p>
          <a:p>
            <a:pPr algn="just"/>
            <a:endParaRPr lang="es-MX" sz="2200" dirty="0"/>
          </a:p>
          <a:p>
            <a:pPr algn="just"/>
            <a:r>
              <a:rPr lang="es-MX" sz="2200" b="1" u="sng" dirty="0">
                <a:solidFill>
                  <a:srgbClr val="FF0000"/>
                </a:solidFill>
              </a:rPr>
              <a:t>No podrán ser objeto de la facilidad señalada en esta regla las consultas que versen sobre los siguientes sujetos y materias:</a:t>
            </a:r>
          </a:p>
          <a:p>
            <a:pPr algn="just"/>
            <a:endParaRPr lang="es-MX" sz="2200" b="1" u="sng" dirty="0">
              <a:solidFill>
                <a:srgbClr val="FF0000"/>
              </a:solidFill>
            </a:endParaRPr>
          </a:p>
          <a:p>
            <a:pPr algn="just"/>
            <a:r>
              <a:rPr lang="es-MX" sz="2200" dirty="0"/>
              <a:t>I. </a:t>
            </a:r>
            <a:r>
              <a:rPr lang="es-MX" sz="2200" b="1" u="sng" dirty="0"/>
              <a:t>Determinación de Deducciones Autorizadas </a:t>
            </a:r>
            <a:r>
              <a:rPr lang="es-MX" sz="2200" dirty="0"/>
              <a:t>e </a:t>
            </a:r>
            <a:r>
              <a:rPr lang="es-MX" sz="2200" b="1" u="sng" dirty="0">
                <a:solidFill>
                  <a:srgbClr val="FF0000"/>
                </a:solidFill>
              </a:rPr>
              <a:t>Ingresos Acumulables </a:t>
            </a:r>
            <a:r>
              <a:rPr lang="es-MX" sz="2200" dirty="0"/>
              <a:t>en operaciones celebradas con Partes Relacionadas.</a:t>
            </a:r>
          </a:p>
          <a:p>
            <a:pPr algn="just"/>
            <a:r>
              <a:rPr lang="es-MX" sz="2200" dirty="0"/>
              <a:t>II. </a:t>
            </a:r>
            <a:r>
              <a:rPr lang="es-MX" sz="2200" b="1" u="sng" dirty="0">
                <a:solidFill>
                  <a:srgbClr val="FF0000"/>
                </a:solidFill>
              </a:rPr>
              <a:t>Verificaciones de origen </a:t>
            </a:r>
            <a:r>
              <a:rPr lang="es-MX" sz="2200" dirty="0"/>
              <a:t>llevadas a cabo al amparo de los diversos tratados comerciales de los que México sea parte.</a:t>
            </a:r>
          </a:p>
          <a:p>
            <a:pPr algn="just"/>
            <a:r>
              <a:rPr lang="es-MX" sz="2200" dirty="0"/>
              <a:t>III. </a:t>
            </a:r>
            <a:r>
              <a:rPr lang="es-MX" sz="2200" b="1" i="1" u="sng" dirty="0"/>
              <a:t>Acreditamiento de Impuestos Pagados en el Extranjero.</a:t>
            </a:r>
          </a:p>
          <a:p>
            <a:pPr algn="just"/>
            <a:r>
              <a:rPr lang="es-MX" sz="2200" dirty="0"/>
              <a:t>IV. </a:t>
            </a:r>
            <a:r>
              <a:rPr lang="es-MX" sz="2200" b="1" u="sng" dirty="0">
                <a:solidFill>
                  <a:srgbClr val="FF0000"/>
                </a:solidFill>
              </a:rPr>
              <a:t>Establecimiento permanente, así como Ingresos y Deducciones atribuibles a él.</a:t>
            </a:r>
          </a:p>
          <a:p>
            <a:pPr algn="just"/>
            <a:r>
              <a:rPr lang="es-MX" sz="2200" dirty="0"/>
              <a:t>V. </a:t>
            </a:r>
            <a:r>
              <a:rPr lang="es-MX" sz="2200" b="1" u="sng" dirty="0"/>
              <a:t>Deducción de intereses </a:t>
            </a:r>
            <a:r>
              <a:rPr lang="es-MX" sz="2200" dirty="0"/>
              <a:t>a que se refiere el artículo 28, fracciones XXVII y XXXII de la Ley del ISR.</a:t>
            </a:r>
          </a:p>
          <a:p>
            <a:pPr algn="just"/>
            <a:r>
              <a:rPr lang="es-MX" sz="2200" dirty="0"/>
              <a:t>VI. </a:t>
            </a:r>
            <a:r>
              <a:rPr lang="es-MX" sz="2200" b="1" u="sng" dirty="0">
                <a:solidFill>
                  <a:srgbClr val="FF0000"/>
                </a:solidFill>
              </a:rPr>
              <a:t>Entidades extranjeras controladas sujetas a Regímenes Fiscales Preferentes </a:t>
            </a:r>
            <a:r>
              <a:rPr lang="es-MX" sz="2200" dirty="0"/>
              <a:t>a que se refiere el Título VI de la Ley</a:t>
            </a:r>
            <a:r>
              <a:rPr lang="es-MX" dirty="0"/>
              <a:t> del ISR.</a:t>
            </a:r>
          </a:p>
        </p:txBody>
      </p:sp>
    </p:spTree>
    <p:extLst>
      <p:ext uri="{BB962C8B-B14F-4D97-AF65-F5344CB8AC3E}">
        <p14:creationId xmlns:p14="http://schemas.microsoft.com/office/powerpoint/2010/main" val="28156942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9111F-698F-CFAD-A177-B80E615DE727}"/>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43A9F399-08EB-24B0-2E41-19C261FEBCC5}"/>
              </a:ext>
            </a:extLst>
          </p:cNvPr>
          <p:cNvSpPr>
            <a:spLocks noGrp="1" noChangeArrowheads="1"/>
          </p:cNvSpPr>
          <p:nvPr>
            <p:ph type="title"/>
          </p:nvPr>
        </p:nvSpPr>
        <p:spPr>
          <a:xfrm>
            <a:off x="0" y="-26978"/>
            <a:ext cx="12192000" cy="863002"/>
          </a:xfrm>
          <a:solidFill>
            <a:schemeClr val="accent4">
              <a:lumMod val="20000"/>
              <a:lumOff val="80000"/>
            </a:schemeClr>
          </a:solidFill>
          <a:ln>
            <a:solidFill>
              <a:schemeClr val="accent1"/>
            </a:solidFill>
            <a:miter lim="800000"/>
            <a:headEnd/>
            <a:tailEnd/>
          </a:ln>
        </p:spPr>
        <p:txBody>
          <a:bodyPr/>
          <a:lstStyle/>
          <a:p>
            <a:pPr eaLnBrk="1" hangingPunct="1">
              <a:defRPr/>
            </a:pPr>
            <a:r>
              <a:rPr lang="es-MX" sz="2700" dirty="0">
                <a:latin typeface="Arial Rounded MT Bold" pitchFamily="34" charset="0"/>
              </a:rPr>
              <a:t>Opción para presentar  </a:t>
            </a:r>
            <a:r>
              <a:rPr lang="es-MX" sz="2700" dirty="0">
                <a:solidFill>
                  <a:srgbClr val="FF0000"/>
                </a:solidFill>
                <a:latin typeface="Arial Rounded MT Bold" pitchFamily="34" charset="0"/>
              </a:rPr>
              <a:t>“Consultas” </a:t>
            </a:r>
            <a:r>
              <a:rPr lang="es-MX" sz="2700" dirty="0">
                <a:latin typeface="Arial Rounded MT Bold" pitchFamily="34" charset="0"/>
              </a:rPr>
              <a:t>sobre la Interpretación o Aplicación de Disposiciones Fiscales</a:t>
            </a:r>
            <a:endParaRPr lang="es-ES" sz="2700" dirty="0">
              <a:latin typeface="Arial Rounded MT Bold" pitchFamily="34" charset="0"/>
            </a:endParaRPr>
          </a:p>
        </p:txBody>
      </p:sp>
      <p:sp>
        <p:nvSpPr>
          <p:cNvPr id="495619" name="Text Box 3">
            <a:extLst>
              <a:ext uri="{FF2B5EF4-FFF2-40B4-BE49-F238E27FC236}">
                <a16:creationId xmlns:a16="http://schemas.microsoft.com/office/drawing/2014/main" id="{9A96BCC4-BAD9-5124-AB85-0A14188D6553}"/>
              </a:ext>
            </a:extLst>
          </p:cNvPr>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AA582142-D7BC-7C3D-DCDA-C68A634B9138}"/>
              </a:ext>
            </a:extLst>
          </p:cNvPr>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a:extLst>
              <a:ext uri="{FF2B5EF4-FFF2-40B4-BE49-F238E27FC236}">
                <a16:creationId xmlns:a16="http://schemas.microsoft.com/office/drawing/2014/main" id="{3D23F371-42A0-66A0-6838-2F95D5411175}"/>
              </a:ext>
            </a:extLst>
          </p:cNvPr>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a:extLst>
              <a:ext uri="{FF2B5EF4-FFF2-40B4-BE49-F238E27FC236}">
                <a16:creationId xmlns:a16="http://schemas.microsoft.com/office/drawing/2014/main" id="{B6C605CD-E867-DC83-C8AD-1DC319FF3470}"/>
              </a:ext>
            </a:extLst>
          </p:cNvPr>
          <p:cNvSpPr txBox="1"/>
          <p:nvPr/>
        </p:nvSpPr>
        <p:spPr>
          <a:xfrm>
            <a:off x="2098885" y="6483154"/>
            <a:ext cx="160226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2.1.45 RMF</a:t>
            </a:r>
          </a:p>
        </p:txBody>
      </p:sp>
      <p:sp>
        <p:nvSpPr>
          <p:cNvPr id="3" name="CuadroTexto 2">
            <a:extLst>
              <a:ext uri="{FF2B5EF4-FFF2-40B4-BE49-F238E27FC236}">
                <a16:creationId xmlns:a16="http://schemas.microsoft.com/office/drawing/2014/main" id="{C5C791FF-024E-AC5C-35C8-CB345BC25A39}"/>
              </a:ext>
            </a:extLst>
          </p:cNvPr>
          <p:cNvSpPr txBox="1"/>
          <p:nvPr/>
        </p:nvSpPr>
        <p:spPr>
          <a:xfrm>
            <a:off x="70970" y="755328"/>
            <a:ext cx="12121029" cy="5755422"/>
          </a:xfrm>
          <a:prstGeom prst="rect">
            <a:avLst/>
          </a:prstGeom>
          <a:noFill/>
        </p:spPr>
        <p:txBody>
          <a:bodyPr wrap="square">
            <a:spAutoFit/>
          </a:bodyPr>
          <a:lstStyle/>
          <a:p>
            <a:pPr algn="just"/>
            <a:r>
              <a:rPr lang="es-MX" sz="2300" dirty="0"/>
              <a:t>VII. </a:t>
            </a:r>
            <a:r>
              <a:rPr lang="es-MX" sz="2300" b="1" dirty="0"/>
              <a:t>Retorno de capitales</a:t>
            </a:r>
            <a:r>
              <a:rPr lang="es-MX" sz="2300" dirty="0"/>
              <a:t>.</a:t>
            </a:r>
          </a:p>
          <a:p>
            <a:pPr algn="just"/>
            <a:r>
              <a:rPr lang="es-MX" sz="2300" dirty="0"/>
              <a:t>VIII. </a:t>
            </a:r>
            <a:r>
              <a:rPr lang="es-MX" sz="2300" b="1" u="sng" dirty="0">
                <a:solidFill>
                  <a:srgbClr val="FF0000"/>
                </a:solidFill>
              </a:rPr>
              <a:t>Intercambio de Información Fiscal con Autoridades Competentes extranjeras </a:t>
            </a:r>
            <a:r>
              <a:rPr lang="es-MX" sz="2300" dirty="0"/>
              <a:t>que se realiza al amparo de los diversos acuerdos interinstitucionales en el ámbito internacional con cláusula fiscal.</a:t>
            </a:r>
          </a:p>
          <a:p>
            <a:pPr algn="just"/>
            <a:r>
              <a:rPr lang="es-MX" sz="2300" dirty="0"/>
              <a:t>IX. </a:t>
            </a:r>
            <a:r>
              <a:rPr lang="es-MX" sz="2300" b="1" u="sng" dirty="0"/>
              <a:t>Interpretación y aplicación de acuerdos, convenios o tratados fiscales o de intercambio de información fiscal celebrados por México</a:t>
            </a:r>
            <a:r>
              <a:rPr lang="es-MX" sz="2300" dirty="0"/>
              <a:t>.</a:t>
            </a:r>
          </a:p>
          <a:p>
            <a:pPr algn="just"/>
            <a:r>
              <a:rPr lang="es-MX" sz="2300" dirty="0"/>
              <a:t>X. </a:t>
            </a:r>
            <a:r>
              <a:rPr lang="es-MX" sz="2300" b="1" u="sng" dirty="0">
                <a:solidFill>
                  <a:srgbClr val="FF0000"/>
                </a:solidFill>
              </a:rPr>
              <a:t>Interpretación y aplicación de acuerdos interinstitucionales en el ámbito internacional </a:t>
            </a:r>
            <a:r>
              <a:rPr lang="es-MX" sz="2300" dirty="0"/>
              <a:t>con cláusula fiscal, acuerdos, convenios o tratados fiscales o de intercambio de información fiscal de los que México sea parte u otros que contengan disposiciones sobre dichas materias.</a:t>
            </a:r>
          </a:p>
          <a:p>
            <a:pPr algn="just"/>
            <a:r>
              <a:rPr lang="es-MX" sz="2300" dirty="0"/>
              <a:t>XI. </a:t>
            </a:r>
            <a:r>
              <a:rPr lang="es-MX" sz="2300" b="1" u="sng" dirty="0"/>
              <a:t>Régimen Opcional para Grupos de Sociedades </a:t>
            </a:r>
            <a:r>
              <a:rPr lang="es-MX" sz="2300" dirty="0"/>
              <a:t>a que se refiere el Título II, Capítulo VI de la Ley del ISR.</a:t>
            </a:r>
          </a:p>
          <a:p>
            <a:pPr algn="just"/>
            <a:r>
              <a:rPr lang="es-MX" sz="2300" dirty="0"/>
              <a:t>XII. </a:t>
            </a:r>
            <a:r>
              <a:rPr lang="es-MX" sz="2300" b="1" u="sng" dirty="0">
                <a:solidFill>
                  <a:srgbClr val="FF0000"/>
                </a:solidFill>
              </a:rPr>
              <a:t>Las que se relacionen con la LISH, LSH y sus Reglamentos</a:t>
            </a:r>
            <a:r>
              <a:rPr lang="es-MX" sz="2300" dirty="0"/>
              <a:t>, así como cualquier otro régimen, disposición, término o condición fiscal aplicable a las actividades, sujetos y entidades a que se refieren dichas leyes y reglamentos.</a:t>
            </a:r>
          </a:p>
          <a:p>
            <a:r>
              <a:rPr lang="es-MX" sz="2300" dirty="0"/>
              <a:t>XIII. </a:t>
            </a:r>
            <a:r>
              <a:rPr lang="es-MX" sz="2300" b="1" dirty="0"/>
              <a:t>En materia de Devolución, Compensación o Acreditamiento</a:t>
            </a:r>
            <a:r>
              <a:rPr lang="es-MX" sz="2300" dirty="0"/>
              <a:t>.</a:t>
            </a:r>
          </a:p>
          <a:p>
            <a:pPr algn="just"/>
            <a:r>
              <a:rPr lang="es-MX" sz="2300" dirty="0"/>
              <a:t>XIV. </a:t>
            </a:r>
            <a:r>
              <a:rPr lang="es-MX" sz="2300" b="1" u="sng" dirty="0">
                <a:solidFill>
                  <a:srgbClr val="FF0000"/>
                </a:solidFill>
              </a:rPr>
              <a:t>Sobre hechos que cuenten con un Medio de Defensa interpuesto</a:t>
            </a:r>
            <a:r>
              <a:rPr lang="es-MX" sz="2300" dirty="0"/>
              <a:t>.</a:t>
            </a:r>
          </a:p>
          <a:p>
            <a:pPr algn="just"/>
            <a:r>
              <a:rPr lang="es-MX" sz="2300" dirty="0"/>
              <a:t>XV. </a:t>
            </a:r>
            <a:r>
              <a:rPr lang="es-MX" sz="2300" b="1" u="sng" dirty="0"/>
              <a:t>Sobre hechos que se encuentren en Ejercicio de Facultades de Comprobación</a:t>
            </a:r>
          </a:p>
        </p:txBody>
      </p:sp>
    </p:spTree>
    <p:extLst>
      <p:ext uri="{BB962C8B-B14F-4D97-AF65-F5344CB8AC3E}">
        <p14:creationId xmlns:p14="http://schemas.microsoft.com/office/powerpoint/2010/main" val="21570592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FECF5-2F82-B1C0-91B1-D86EBEA4E5DB}"/>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79A3C244-0793-DA9F-6019-1D5A9944CD70}"/>
              </a:ext>
            </a:extLst>
          </p:cNvPr>
          <p:cNvSpPr>
            <a:spLocks noGrp="1" noChangeArrowheads="1"/>
          </p:cNvSpPr>
          <p:nvPr>
            <p:ph type="title"/>
          </p:nvPr>
        </p:nvSpPr>
        <p:spPr>
          <a:xfrm>
            <a:off x="0" y="-26978"/>
            <a:ext cx="12192000" cy="863002"/>
          </a:xfrm>
          <a:solidFill>
            <a:schemeClr val="accent4">
              <a:lumMod val="20000"/>
              <a:lumOff val="80000"/>
            </a:schemeClr>
          </a:solidFill>
          <a:ln>
            <a:solidFill>
              <a:schemeClr val="accent1"/>
            </a:solidFill>
            <a:miter lim="800000"/>
            <a:headEnd/>
            <a:tailEnd/>
          </a:ln>
        </p:spPr>
        <p:txBody>
          <a:bodyPr/>
          <a:lstStyle/>
          <a:p>
            <a:pPr eaLnBrk="1" hangingPunct="1">
              <a:defRPr/>
            </a:pPr>
            <a:r>
              <a:rPr lang="es-MX" sz="2700" dirty="0">
                <a:latin typeface="Arial Rounded MT Bold" pitchFamily="34" charset="0"/>
              </a:rPr>
              <a:t>Opción para presentar  </a:t>
            </a:r>
            <a:r>
              <a:rPr lang="es-MX" sz="2700" dirty="0">
                <a:solidFill>
                  <a:srgbClr val="FF0000"/>
                </a:solidFill>
                <a:latin typeface="Arial Rounded MT Bold" pitchFamily="34" charset="0"/>
              </a:rPr>
              <a:t>“Consultas” </a:t>
            </a:r>
            <a:r>
              <a:rPr lang="es-MX" sz="2700" dirty="0">
                <a:latin typeface="Arial Rounded MT Bold" pitchFamily="34" charset="0"/>
              </a:rPr>
              <a:t>sobre la Interpretación o Aplicación de Disposiciones Fiscales</a:t>
            </a:r>
            <a:endParaRPr lang="es-ES" sz="2700" dirty="0">
              <a:latin typeface="Arial Rounded MT Bold" pitchFamily="34" charset="0"/>
            </a:endParaRPr>
          </a:p>
        </p:txBody>
      </p:sp>
      <p:sp>
        <p:nvSpPr>
          <p:cNvPr id="495619" name="Text Box 3">
            <a:extLst>
              <a:ext uri="{FF2B5EF4-FFF2-40B4-BE49-F238E27FC236}">
                <a16:creationId xmlns:a16="http://schemas.microsoft.com/office/drawing/2014/main" id="{EEAC0282-15EF-DF97-23B0-252733FF0AAB}"/>
              </a:ext>
            </a:extLst>
          </p:cNvPr>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0F8D7DCF-34FD-8E8A-25A8-18698C60E93B}"/>
              </a:ext>
            </a:extLst>
          </p:cNvPr>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a:extLst>
              <a:ext uri="{FF2B5EF4-FFF2-40B4-BE49-F238E27FC236}">
                <a16:creationId xmlns:a16="http://schemas.microsoft.com/office/drawing/2014/main" id="{DA4DD415-36D3-1610-899B-399538657F24}"/>
              </a:ext>
            </a:extLst>
          </p:cNvPr>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a:extLst>
              <a:ext uri="{FF2B5EF4-FFF2-40B4-BE49-F238E27FC236}">
                <a16:creationId xmlns:a16="http://schemas.microsoft.com/office/drawing/2014/main" id="{A6329AC8-55ED-20FF-044F-F0AC41A4BAD8}"/>
              </a:ext>
            </a:extLst>
          </p:cNvPr>
          <p:cNvSpPr txBox="1"/>
          <p:nvPr/>
        </p:nvSpPr>
        <p:spPr>
          <a:xfrm>
            <a:off x="52365" y="6544117"/>
            <a:ext cx="160226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2.1.45 RMF</a:t>
            </a:r>
          </a:p>
        </p:txBody>
      </p:sp>
      <p:sp>
        <p:nvSpPr>
          <p:cNvPr id="6" name="CuadroTexto 5">
            <a:extLst>
              <a:ext uri="{FF2B5EF4-FFF2-40B4-BE49-F238E27FC236}">
                <a16:creationId xmlns:a16="http://schemas.microsoft.com/office/drawing/2014/main" id="{ED3E7CD1-19A1-5326-3F0C-55FC81145644}"/>
              </a:ext>
            </a:extLst>
          </p:cNvPr>
          <p:cNvSpPr txBox="1"/>
          <p:nvPr/>
        </p:nvSpPr>
        <p:spPr>
          <a:xfrm>
            <a:off x="148041" y="890689"/>
            <a:ext cx="11895919" cy="3970318"/>
          </a:xfrm>
          <a:prstGeom prst="rect">
            <a:avLst/>
          </a:prstGeom>
          <a:noFill/>
        </p:spPr>
        <p:txBody>
          <a:bodyPr wrap="square">
            <a:spAutoFit/>
          </a:bodyPr>
          <a:lstStyle/>
          <a:p>
            <a:pPr algn="just"/>
            <a:r>
              <a:rPr lang="es-MX" sz="2100" dirty="0"/>
              <a:t>XVI. </a:t>
            </a:r>
            <a:r>
              <a:rPr lang="es-MX" sz="2100" b="1" u="sng" dirty="0"/>
              <a:t>Estímulos fiscales de la Región Fronteriza Norte o Sur.</a:t>
            </a:r>
          </a:p>
          <a:p>
            <a:pPr algn="just"/>
            <a:r>
              <a:rPr lang="es-MX" sz="2100" dirty="0"/>
              <a:t>XVII. </a:t>
            </a:r>
            <a:r>
              <a:rPr lang="es-MX" sz="2100" b="1" u="sng" dirty="0"/>
              <a:t>Deducción por pagos </a:t>
            </a:r>
            <a:r>
              <a:rPr lang="es-MX" sz="2100" dirty="0"/>
              <a:t>a que se refiere el artículo 28, fracciones XXIII </a:t>
            </a:r>
            <a:r>
              <a:rPr lang="es-MX" sz="2100" b="1" u="sng" dirty="0"/>
              <a:t>(Pagos a Partes Relacionadas</a:t>
            </a:r>
            <a:r>
              <a:rPr lang="es-MX" sz="2100" dirty="0"/>
              <a:t>) y </a:t>
            </a:r>
            <a:r>
              <a:rPr lang="es-MX" sz="2100" b="1" u="sng" dirty="0">
                <a:solidFill>
                  <a:srgbClr val="FF0000"/>
                </a:solidFill>
              </a:rPr>
              <a:t>XXIX (Pagos a Miembros del mismo Grupo que los hagan Deducibles) </a:t>
            </a:r>
            <a:r>
              <a:rPr lang="es-MX" sz="2100" dirty="0"/>
              <a:t>de la Ley del ISR.</a:t>
            </a:r>
          </a:p>
          <a:p>
            <a:pPr algn="just"/>
            <a:r>
              <a:rPr lang="es-MX" sz="2100" dirty="0"/>
              <a:t>XVIII</a:t>
            </a:r>
            <a:r>
              <a:rPr lang="es-MX" sz="2100" b="1" u="sng" dirty="0"/>
              <a:t>. Aplicación de los artículos</a:t>
            </a:r>
            <a:r>
              <a:rPr lang="es-MX" sz="2100" dirty="0"/>
              <a:t> 5o.-A </a:t>
            </a:r>
            <a:r>
              <a:rPr lang="es-MX" sz="2100" b="1" i="1" u="sng" dirty="0"/>
              <a:t>(Actos Jurídicos con Razón de Negocios)</a:t>
            </a:r>
            <a:r>
              <a:rPr lang="es-MX" sz="2100" dirty="0"/>
              <a:t> y 14-B (Casos que no hay enajenación por Fusión y Escisión de Sociedades)  del CFF.</a:t>
            </a:r>
          </a:p>
          <a:p>
            <a:pPr algn="just"/>
            <a:r>
              <a:rPr lang="es-MX" sz="2100" dirty="0"/>
              <a:t>XIX. Aplicación de las disposiciones del Título Sexto del CFF, así como las infracciones y sanciones señaladas en los artículos 82-A al 82-D del CFF.</a:t>
            </a:r>
          </a:p>
          <a:p>
            <a:pPr algn="just"/>
            <a:r>
              <a:rPr lang="es-MX" sz="2100" dirty="0"/>
              <a:t>XX. Aplicación de los artículos 4-A, 4-B y 205 de la Ley del ISR.</a:t>
            </a:r>
          </a:p>
          <a:p>
            <a:pPr algn="just"/>
            <a:r>
              <a:rPr lang="es-MX" sz="2100" dirty="0"/>
              <a:t>XXI. Disposiciones en materia de </a:t>
            </a:r>
            <a:r>
              <a:rPr lang="es-MX" sz="2100" b="1" dirty="0"/>
              <a:t>Beneficiario Controlador </a:t>
            </a:r>
            <a:r>
              <a:rPr lang="es-MX" sz="2100" dirty="0"/>
              <a:t>a que se refieren los artículos 32-B Ter, 32-B </a:t>
            </a:r>
            <a:r>
              <a:rPr lang="es-MX" sz="2100" dirty="0" err="1"/>
              <a:t>Quáter</a:t>
            </a:r>
            <a:r>
              <a:rPr lang="es-MX" sz="2100" dirty="0"/>
              <a:t> y 32-B Quinquies del CFF, así como las infracciones y sanciones que establecen los artículos 84-M y 84-N del propio ordenamiento.</a:t>
            </a:r>
          </a:p>
          <a:p>
            <a:pPr algn="just"/>
            <a:endParaRPr lang="es-MX" sz="2100" dirty="0"/>
          </a:p>
        </p:txBody>
      </p:sp>
      <p:sp>
        <p:nvSpPr>
          <p:cNvPr id="8" name="CuadroTexto 7">
            <a:extLst>
              <a:ext uri="{FF2B5EF4-FFF2-40B4-BE49-F238E27FC236}">
                <a16:creationId xmlns:a16="http://schemas.microsoft.com/office/drawing/2014/main" id="{1B165C82-9474-9140-A942-D61773FB4FE3}"/>
              </a:ext>
            </a:extLst>
          </p:cNvPr>
          <p:cNvSpPr txBox="1"/>
          <p:nvPr/>
        </p:nvSpPr>
        <p:spPr>
          <a:xfrm>
            <a:off x="923109" y="4666102"/>
            <a:ext cx="9936479" cy="1569660"/>
          </a:xfrm>
          <a:prstGeom prst="rect">
            <a:avLst/>
          </a:prstGeom>
          <a:solidFill>
            <a:srgbClr val="FFFF00"/>
          </a:solidFill>
          <a:ln w="38100">
            <a:solidFill>
              <a:schemeClr val="accent1"/>
            </a:solidFill>
          </a:ln>
        </p:spPr>
        <p:txBody>
          <a:bodyPr wrap="square">
            <a:spAutoFit/>
          </a:bodyPr>
          <a:lstStyle/>
          <a:p>
            <a:pPr algn="just"/>
            <a:r>
              <a:rPr lang="es-MX" sz="2400" b="1" i="1" u="sng" dirty="0"/>
              <a:t>El SAT no estará obligado a aplicar los criterios contenidos en la contestación a las consultas relacionadas con Situaciones Concretas </a:t>
            </a:r>
            <a:r>
              <a:rPr lang="es-MX" sz="2400" dirty="0"/>
              <a:t>que aún no se han realizado ni a publicar el extracto de las resoluciones favorables a consultas que hayan sido resueltas conforme a esta regla.</a:t>
            </a:r>
          </a:p>
        </p:txBody>
      </p:sp>
    </p:spTree>
    <p:extLst>
      <p:ext uri="{BB962C8B-B14F-4D97-AF65-F5344CB8AC3E}">
        <p14:creationId xmlns:p14="http://schemas.microsoft.com/office/powerpoint/2010/main" val="28701718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EBD16-4D4E-9DB2-570F-577035FDBE3D}"/>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CE7C1493-D424-C469-7912-C4D842F00D3B}"/>
              </a:ext>
            </a:extLst>
          </p:cNvPr>
          <p:cNvSpPr>
            <a:spLocks noGrp="1" noChangeArrowheads="1"/>
          </p:cNvSpPr>
          <p:nvPr>
            <p:ph type="title"/>
          </p:nvPr>
        </p:nvSpPr>
        <p:spPr>
          <a:xfrm>
            <a:off x="0" y="-26978"/>
            <a:ext cx="12192000" cy="493322"/>
          </a:xfrm>
          <a:solidFill>
            <a:schemeClr val="accent4">
              <a:lumMod val="20000"/>
              <a:lumOff val="80000"/>
            </a:schemeClr>
          </a:solidFill>
          <a:ln>
            <a:solidFill>
              <a:schemeClr val="accent1"/>
            </a:solidFill>
            <a:miter lim="800000"/>
            <a:headEnd/>
            <a:tailEnd/>
          </a:ln>
        </p:spPr>
        <p:txBody>
          <a:bodyPr/>
          <a:lstStyle/>
          <a:p>
            <a:pPr eaLnBrk="1" hangingPunct="1">
              <a:defRPr/>
            </a:pPr>
            <a:r>
              <a:rPr lang="es-MX" sz="2700" dirty="0">
                <a:latin typeface="Arial Rounded MT Bold" pitchFamily="34" charset="0"/>
              </a:rPr>
              <a:t>“</a:t>
            </a:r>
            <a:r>
              <a:rPr lang="es-MX" sz="3500" dirty="0">
                <a:latin typeface="Arial Rounded MT Bold" pitchFamily="34" charset="0"/>
              </a:rPr>
              <a:t>Consultas y Autorizaciones en línea” </a:t>
            </a:r>
            <a:endParaRPr lang="es-ES" sz="3500" dirty="0">
              <a:latin typeface="Arial Rounded MT Bold" pitchFamily="34" charset="0"/>
            </a:endParaRPr>
          </a:p>
        </p:txBody>
      </p:sp>
      <p:sp>
        <p:nvSpPr>
          <p:cNvPr id="495619" name="Text Box 3">
            <a:extLst>
              <a:ext uri="{FF2B5EF4-FFF2-40B4-BE49-F238E27FC236}">
                <a16:creationId xmlns:a16="http://schemas.microsoft.com/office/drawing/2014/main" id="{6B6F2FEB-FF8E-B0A2-EE75-B8E7C1907D7F}"/>
              </a:ext>
            </a:extLst>
          </p:cNvPr>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F59D6094-FD44-DE5E-AEDE-7E5442C4C5DF}"/>
              </a:ext>
            </a:extLst>
          </p:cNvPr>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a:extLst>
              <a:ext uri="{FF2B5EF4-FFF2-40B4-BE49-F238E27FC236}">
                <a16:creationId xmlns:a16="http://schemas.microsoft.com/office/drawing/2014/main" id="{03B78B2E-06B4-1F94-E0A1-3F913DB1E077}"/>
              </a:ext>
            </a:extLst>
          </p:cNvPr>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a:extLst>
              <a:ext uri="{FF2B5EF4-FFF2-40B4-BE49-F238E27FC236}">
                <a16:creationId xmlns:a16="http://schemas.microsoft.com/office/drawing/2014/main" id="{3F0D3AE1-0A85-0A7F-BCB4-725534C16A95}"/>
              </a:ext>
            </a:extLst>
          </p:cNvPr>
          <p:cNvSpPr txBox="1"/>
          <p:nvPr/>
        </p:nvSpPr>
        <p:spPr>
          <a:xfrm>
            <a:off x="52364" y="6544117"/>
            <a:ext cx="257196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prstClr val="black"/>
                </a:solidFill>
                <a:latin typeface="Calibri"/>
              </a:rPr>
              <a:t>Ficha de Trámite 120/CFF</a:t>
            </a:r>
            <a:endParaRPr kumimoji="0" lang="es-MX" sz="1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 name="Imagen 2">
            <a:extLst>
              <a:ext uri="{FF2B5EF4-FFF2-40B4-BE49-F238E27FC236}">
                <a16:creationId xmlns:a16="http://schemas.microsoft.com/office/drawing/2014/main" id="{77001E7E-D81B-CFD6-D783-EE52508B315D}"/>
              </a:ext>
            </a:extLst>
          </p:cNvPr>
          <p:cNvPicPr>
            <a:picLocks noChangeAspect="1"/>
          </p:cNvPicPr>
          <p:nvPr/>
        </p:nvPicPr>
        <p:blipFill>
          <a:blip r:embed="rId3"/>
          <a:stretch>
            <a:fillRect/>
          </a:stretch>
        </p:blipFill>
        <p:spPr>
          <a:xfrm>
            <a:off x="1078992" y="557784"/>
            <a:ext cx="9445752" cy="5986333"/>
          </a:xfrm>
          <a:prstGeom prst="rect">
            <a:avLst/>
          </a:prstGeom>
        </p:spPr>
      </p:pic>
      <p:sp>
        <p:nvSpPr>
          <p:cNvPr id="5" name="CuadroTexto 4">
            <a:extLst>
              <a:ext uri="{FF2B5EF4-FFF2-40B4-BE49-F238E27FC236}">
                <a16:creationId xmlns:a16="http://schemas.microsoft.com/office/drawing/2014/main" id="{A9340610-0B7B-D2E4-01FF-A65E3F1ACB54}"/>
              </a:ext>
            </a:extLst>
          </p:cNvPr>
          <p:cNvSpPr txBox="1"/>
          <p:nvPr/>
        </p:nvSpPr>
        <p:spPr>
          <a:xfrm>
            <a:off x="6068568" y="3063240"/>
            <a:ext cx="2426208" cy="1754326"/>
          </a:xfrm>
          <a:prstGeom prst="rect">
            <a:avLst/>
          </a:prstGeom>
          <a:solidFill>
            <a:schemeClr val="tx2">
              <a:lumMod val="20000"/>
              <a:lumOff val="80000"/>
            </a:schemeClr>
          </a:solidFill>
          <a:ln w="38100">
            <a:solidFill>
              <a:srgbClr val="FF0000"/>
            </a:solidFill>
          </a:ln>
        </p:spPr>
        <p:txBody>
          <a:bodyPr wrap="square" rtlCol="0">
            <a:spAutoFit/>
          </a:bodyPr>
          <a:lstStyle/>
          <a:p>
            <a:r>
              <a:rPr lang="es-MX" dirty="0"/>
              <a:t>Contar con:</a:t>
            </a:r>
          </a:p>
          <a:p>
            <a:endParaRPr lang="es-MX" dirty="0"/>
          </a:p>
          <a:p>
            <a:pPr marL="342900" indent="-342900">
              <a:buAutoNum type="arabicPeriod"/>
            </a:pPr>
            <a:r>
              <a:rPr lang="es-MX" dirty="0"/>
              <a:t>Contraseña,</a:t>
            </a:r>
          </a:p>
          <a:p>
            <a:pPr marL="342900" indent="-342900">
              <a:buAutoNum type="arabicPeriod"/>
            </a:pPr>
            <a:r>
              <a:rPr lang="es-MX" dirty="0" err="1"/>
              <a:t>e.firma</a:t>
            </a:r>
            <a:r>
              <a:rPr lang="es-MX" dirty="0"/>
              <a:t> y</a:t>
            </a:r>
          </a:p>
          <a:p>
            <a:pPr marL="342900" indent="-342900">
              <a:buAutoNum type="arabicPeriod"/>
            </a:pPr>
            <a:r>
              <a:rPr lang="es-MX" dirty="0"/>
              <a:t>Buzón Tributario Activo</a:t>
            </a:r>
          </a:p>
        </p:txBody>
      </p:sp>
    </p:spTree>
    <p:extLst>
      <p:ext uri="{BB962C8B-B14F-4D97-AF65-F5344CB8AC3E}">
        <p14:creationId xmlns:p14="http://schemas.microsoft.com/office/powerpoint/2010/main" val="32397573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26978"/>
            <a:ext cx="12192000" cy="562791"/>
          </a:xfrm>
          <a:solidFill>
            <a:schemeClr val="accent4">
              <a:lumMod val="20000"/>
              <a:lumOff val="80000"/>
            </a:schemeClr>
          </a:solidFill>
          <a:ln>
            <a:solidFill>
              <a:schemeClr val="accent1"/>
            </a:solidFill>
            <a:miter lim="800000"/>
            <a:headEnd/>
            <a:tailEnd/>
          </a:ln>
        </p:spPr>
        <p:txBody>
          <a:bodyPr/>
          <a:lstStyle/>
          <a:p>
            <a:pPr eaLnBrk="1" hangingPunct="1">
              <a:defRPr/>
            </a:pPr>
            <a:r>
              <a:rPr lang="es-ES" sz="4000" dirty="0">
                <a:latin typeface="Arial Rounded MT Bold" pitchFamily="34" charset="0"/>
              </a:rPr>
              <a:t>PRESTADORES DE SERVICIO DE COBRANZA</a:t>
            </a:r>
          </a:p>
        </p:txBody>
      </p:sp>
      <p:sp>
        <p:nvSpPr>
          <p:cNvPr id="495619" name="Text Box 3"/>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p:cNvSpPr txBox="1"/>
          <p:nvPr/>
        </p:nvSpPr>
        <p:spPr>
          <a:xfrm>
            <a:off x="94129" y="6526018"/>
            <a:ext cx="224267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2.7.1.3 RMF</a:t>
            </a:r>
          </a:p>
        </p:txBody>
      </p:sp>
      <p:sp>
        <p:nvSpPr>
          <p:cNvPr id="2" name="Rectángulo 1"/>
          <p:cNvSpPr/>
          <p:nvPr/>
        </p:nvSpPr>
        <p:spPr>
          <a:xfrm>
            <a:off x="94129" y="494026"/>
            <a:ext cx="12097871"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a:ea typeface="+mn-ea"/>
                <a:cs typeface="+mn-cs"/>
              </a:rPr>
              <a:t>Para los efectos del artículo 29, primero y penúltimo párrafos y 29-A del CFF, así como 32, fracción III de la Ley del IVA, los contribuyentes que actúen como </a:t>
            </a:r>
            <a:r>
              <a:rPr kumimoji="0" lang="es-MX" sz="2000" b="1" i="0" u="sng" strike="noStrike" kern="1200" cap="none" spc="0" normalizeH="0" baseline="0" noProof="0" dirty="0">
                <a:ln>
                  <a:noFill/>
                </a:ln>
                <a:solidFill>
                  <a:prstClr val="black"/>
                </a:solidFill>
                <a:effectLst/>
                <a:uLnTx/>
                <a:uFillTx/>
                <a:latin typeface="Calibri"/>
                <a:ea typeface="+mn-ea"/>
                <a:cs typeface="+mn-cs"/>
              </a:rPr>
              <a:t>Comisionistas o que Presten Servicios de Cobranza</a:t>
            </a:r>
            <a:r>
              <a:rPr kumimoji="0" lang="es-MX" sz="2000" b="0" i="0" u="none" strike="noStrike" kern="1200" cap="none" spc="0" normalizeH="0" baseline="0" noProof="0" dirty="0">
                <a:ln>
                  <a:noFill/>
                </a:ln>
                <a:solidFill>
                  <a:prstClr val="black"/>
                </a:solidFill>
                <a:effectLst/>
                <a:uLnTx/>
                <a:uFillTx/>
                <a:latin typeface="Calibri"/>
                <a:ea typeface="+mn-ea"/>
                <a:cs typeface="+mn-cs"/>
              </a:rPr>
              <a:t>, </a:t>
            </a:r>
            <a:r>
              <a:rPr kumimoji="0" lang="es-MX" sz="2000" b="1" i="0" u="sng" strike="noStrike" kern="1200" cap="none" spc="0" normalizeH="0" baseline="0" noProof="0" dirty="0">
                <a:ln>
                  <a:noFill/>
                </a:ln>
                <a:solidFill>
                  <a:srgbClr val="FF0000"/>
                </a:solidFill>
                <a:effectLst/>
                <a:uLnTx/>
                <a:uFillTx/>
                <a:latin typeface="Calibri"/>
                <a:ea typeface="+mn-ea"/>
                <a:cs typeface="+mn-cs"/>
              </a:rPr>
              <a:t>podrán expedir CFDI a nombre y por cuenta de los Comitentes o Prestatarios con los que tengan celebrado el contrato de comisión o Prestación de Servicios de Cobranza</a:t>
            </a:r>
            <a:r>
              <a:rPr kumimoji="0" lang="es-MX" sz="2000" b="0" i="0" u="none" strike="noStrike" kern="1200" cap="none" spc="0" normalizeH="0" baseline="0" noProof="0" dirty="0">
                <a:ln>
                  <a:noFill/>
                </a:ln>
                <a:solidFill>
                  <a:prstClr val="black"/>
                </a:solidFill>
                <a:effectLst/>
                <a:uLnTx/>
                <a:uFillTx/>
                <a:latin typeface="Calibri"/>
                <a:ea typeface="+mn-ea"/>
                <a:cs typeface="+mn-cs"/>
              </a:rPr>
              <a:t>, </a:t>
            </a:r>
            <a:r>
              <a:rPr kumimoji="0" lang="es-MX" sz="2000" b="0" i="1" u="sng" strike="noStrike" kern="1200" cap="none" spc="0" normalizeH="0" baseline="0" noProof="0" dirty="0">
                <a:ln>
                  <a:noFill/>
                </a:ln>
                <a:solidFill>
                  <a:prstClr val="black"/>
                </a:solidFill>
                <a:effectLst/>
                <a:uLnTx/>
                <a:uFillTx/>
                <a:latin typeface="Calibri"/>
                <a:ea typeface="+mn-ea"/>
                <a:cs typeface="+mn-cs"/>
              </a:rPr>
              <a:t>respecto de las operaciones que realicen en su calidad de  comisionistas o prestadores de servicio de cobranza.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a:ea typeface="+mn-ea"/>
                <a:cs typeface="+mn-cs"/>
              </a:rPr>
              <a:t>Para estos efectos, los </a:t>
            </a:r>
            <a:r>
              <a:rPr kumimoji="0" lang="es-MX" sz="2000" b="1" i="0" u="sng" strike="noStrike" kern="1200" cap="none" spc="0" normalizeH="0" baseline="0" noProof="0" dirty="0">
                <a:ln>
                  <a:noFill/>
                </a:ln>
                <a:solidFill>
                  <a:prstClr val="black"/>
                </a:solidFill>
                <a:effectLst/>
                <a:uLnTx/>
                <a:uFillTx/>
                <a:latin typeface="Calibri"/>
                <a:ea typeface="+mn-ea"/>
                <a:cs typeface="+mn-cs"/>
              </a:rPr>
              <a:t>Comprobantes deberán </a:t>
            </a:r>
            <a:r>
              <a:rPr kumimoji="0" lang="es-MX" sz="2000" b="0" i="0" u="none" strike="noStrike" kern="1200" cap="none" spc="0" normalizeH="0" baseline="0" noProof="0" dirty="0">
                <a:ln>
                  <a:noFill/>
                </a:ln>
                <a:solidFill>
                  <a:prstClr val="black"/>
                </a:solidFill>
                <a:effectLst/>
                <a:uLnTx/>
                <a:uFillTx/>
                <a:latin typeface="Calibri"/>
                <a:ea typeface="+mn-ea"/>
                <a:cs typeface="+mn-cs"/>
              </a:rPr>
              <a:t>cumplir además de los requisitos a que se refieren los artículos 29 y 29-A del CFF, con la siguiente información: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a:ea typeface="+mn-ea"/>
                <a:cs typeface="+mn-cs"/>
              </a:rPr>
              <a:t>I. La clave en el </a:t>
            </a:r>
            <a:r>
              <a:rPr kumimoji="0" lang="es-MX" sz="2000" b="1" i="0" u="none" strike="noStrike" kern="1200" cap="none" spc="0" normalizeH="0" baseline="0" noProof="0" dirty="0">
                <a:ln>
                  <a:noFill/>
                </a:ln>
                <a:solidFill>
                  <a:prstClr val="black"/>
                </a:solidFill>
                <a:effectLst/>
                <a:uLnTx/>
                <a:uFillTx/>
                <a:latin typeface="Calibri"/>
                <a:ea typeface="+mn-ea"/>
                <a:cs typeface="+mn-cs"/>
              </a:rPr>
              <a:t>RFC</a:t>
            </a:r>
            <a:r>
              <a:rPr kumimoji="0" lang="es-MX" sz="2000" b="0" i="0" u="none" strike="noStrike" kern="1200" cap="none" spc="0" normalizeH="0" baseline="0" noProof="0" dirty="0">
                <a:ln>
                  <a:noFill/>
                </a:ln>
                <a:solidFill>
                  <a:prstClr val="black"/>
                </a:solidFill>
                <a:effectLst/>
                <a:uLnTx/>
                <a:uFillTx/>
                <a:latin typeface="Calibri"/>
                <a:ea typeface="+mn-ea"/>
                <a:cs typeface="+mn-cs"/>
              </a:rPr>
              <a:t> del comitente o del </a:t>
            </a:r>
            <a:r>
              <a:rPr kumimoji="0" lang="es-MX" sz="2000" b="1" i="0" u="none" strike="noStrike" kern="1200" cap="none" spc="0" normalizeH="0" baseline="0" noProof="0" dirty="0">
                <a:ln>
                  <a:noFill/>
                </a:ln>
                <a:solidFill>
                  <a:prstClr val="black"/>
                </a:solidFill>
                <a:effectLst/>
                <a:uLnTx/>
                <a:uFillTx/>
                <a:latin typeface="Calibri"/>
                <a:ea typeface="+mn-ea"/>
                <a:cs typeface="+mn-cs"/>
              </a:rPr>
              <a:t>prestatario</a:t>
            </a:r>
            <a:r>
              <a:rPr kumimoji="0" lang="es-MX" sz="20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a:ea typeface="+mn-ea"/>
                <a:cs typeface="+mn-cs"/>
              </a:rPr>
              <a:t>II. </a:t>
            </a:r>
            <a:r>
              <a:rPr kumimoji="0" lang="es-MX" sz="2000" b="1" i="0" u="none" strike="noStrike" kern="1200" cap="none" spc="0" normalizeH="0" baseline="0" noProof="0" dirty="0">
                <a:ln>
                  <a:noFill/>
                </a:ln>
                <a:solidFill>
                  <a:srgbClr val="FF0000"/>
                </a:solidFill>
                <a:effectLst/>
                <a:uLnTx/>
                <a:uFillTx/>
                <a:latin typeface="Calibri"/>
                <a:ea typeface="+mn-ea"/>
                <a:cs typeface="+mn-cs"/>
              </a:rPr>
              <a:t>Monto correspondiente a los actos </a:t>
            </a:r>
            <a:r>
              <a:rPr kumimoji="0" lang="es-MX" sz="2000" b="0" i="0" u="none" strike="noStrike" kern="1200" cap="none" spc="0" normalizeH="0" baseline="0" noProof="0" dirty="0">
                <a:ln>
                  <a:noFill/>
                </a:ln>
                <a:solidFill>
                  <a:prstClr val="black"/>
                </a:solidFill>
                <a:effectLst/>
                <a:uLnTx/>
                <a:uFillTx/>
                <a:latin typeface="Calibri"/>
                <a:ea typeface="+mn-ea"/>
                <a:cs typeface="+mn-cs"/>
              </a:rPr>
              <a:t>o actividades realizados por cuenta del comitente o prestatario.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a:ea typeface="+mn-ea"/>
                <a:cs typeface="+mn-cs"/>
              </a:rPr>
              <a:t>III. </a:t>
            </a:r>
            <a:r>
              <a:rPr kumimoji="0" lang="es-MX" sz="2000" b="1" i="0" u="none" strike="noStrike" kern="1200" cap="none" spc="0" normalizeH="0" baseline="0" noProof="0" dirty="0">
                <a:ln>
                  <a:noFill/>
                </a:ln>
                <a:solidFill>
                  <a:prstClr val="black"/>
                </a:solidFill>
                <a:effectLst/>
                <a:uLnTx/>
                <a:uFillTx/>
                <a:latin typeface="Calibri"/>
                <a:ea typeface="+mn-ea"/>
                <a:cs typeface="+mn-cs"/>
              </a:rPr>
              <a:t>Impuesto que se Traslada </a:t>
            </a:r>
            <a:r>
              <a:rPr kumimoji="0" lang="es-MX" sz="2000" b="1" i="0" u="sng" strike="noStrike" kern="1200" cap="none" spc="0" normalizeH="0" baseline="0" noProof="0" dirty="0">
                <a:ln>
                  <a:noFill/>
                </a:ln>
                <a:solidFill>
                  <a:prstClr val="black"/>
                </a:solidFill>
                <a:effectLst/>
                <a:uLnTx/>
                <a:uFillTx/>
                <a:latin typeface="Calibri"/>
                <a:ea typeface="+mn-ea"/>
                <a:cs typeface="+mn-cs"/>
              </a:rPr>
              <a:t>o se Retiene </a:t>
            </a:r>
            <a:r>
              <a:rPr kumimoji="0" lang="es-MX" sz="2000" b="0" i="0" u="none" strike="noStrike" kern="1200" cap="none" spc="0" normalizeH="0" baseline="0" noProof="0" dirty="0">
                <a:ln>
                  <a:noFill/>
                </a:ln>
                <a:solidFill>
                  <a:prstClr val="black"/>
                </a:solidFill>
                <a:effectLst/>
                <a:uLnTx/>
                <a:uFillTx/>
                <a:latin typeface="Calibri"/>
                <a:ea typeface="+mn-ea"/>
                <a:cs typeface="+mn-cs"/>
              </a:rPr>
              <a:t>por cuenta del comitente o prestatario.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a:ea typeface="+mn-ea"/>
                <a:cs typeface="+mn-cs"/>
              </a:rPr>
              <a:t>IV. </a:t>
            </a:r>
            <a:r>
              <a:rPr kumimoji="0" lang="es-MX" sz="2000" b="1" i="0" u="none" strike="noStrike" kern="1200" cap="none" spc="0" normalizeH="0" baseline="0" noProof="0" dirty="0">
                <a:ln>
                  <a:noFill/>
                </a:ln>
                <a:solidFill>
                  <a:srgbClr val="FF0000"/>
                </a:solidFill>
                <a:effectLst/>
                <a:uLnTx/>
                <a:uFillTx/>
                <a:latin typeface="Calibri"/>
                <a:ea typeface="+mn-ea"/>
                <a:cs typeface="+mn-cs"/>
              </a:rPr>
              <a:t>Tasa del impuesto que se Traslada </a:t>
            </a:r>
            <a:r>
              <a:rPr kumimoji="0" lang="es-MX" sz="2000" b="1" i="0" u="sng" strike="noStrike" kern="1200" cap="none" spc="0" normalizeH="0" baseline="0" noProof="0" dirty="0">
                <a:ln>
                  <a:noFill/>
                </a:ln>
                <a:solidFill>
                  <a:prstClr val="black"/>
                </a:solidFill>
                <a:effectLst/>
                <a:uLnTx/>
                <a:uFillTx/>
                <a:latin typeface="Calibri"/>
                <a:ea typeface="+mn-ea"/>
                <a:cs typeface="+mn-cs"/>
              </a:rPr>
              <a:t>o se Retiene </a:t>
            </a:r>
            <a:r>
              <a:rPr kumimoji="0" lang="es-MX" sz="2000" b="0" i="0" u="none" strike="noStrike" kern="1200" cap="none" spc="0" normalizeH="0" baseline="0" noProof="0" dirty="0">
                <a:ln>
                  <a:noFill/>
                </a:ln>
                <a:solidFill>
                  <a:prstClr val="black"/>
                </a:solidFill>
                <a:effectLst/>
                <a:uLnTx/>
                <a:uFillTx/>
                <a:latin typeface="Calibri"/>
                <a:ea typeface="+mn-ea"/>
                <a:cs typeface="+mn-cs"/>
              </a:rPr>
              <a:t>por cuenta del comitente o prestatario.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a:ea typeface="+mn-ea"/>
                <a:cs typeface="+mn-cs"/>
              </a:rPr>
              <a:t>En el CFDI que se expida, se deberá incorporar la sección </a:t>
            </a:r>
            <a:r>
              <a:rPr kumimoji="0" lang="es-MX" sz="2000" b="1" i="0" u="none" strike="noStrike" kern="1200" cap="none" spc="0" normalizeH="0" baseline="0" noProof="0" dirty="0" err="1">
                <a:ln>
                  <a:noFill/>
                </a:ln>
                <a:solidFill>
                  <a:prstClr val="black"/>
                </a:solidFill>
                <a:effectLst/>
                <a:uLnTx/>
                <a:uFillTx/>
                <a:latin typeface="Calibri"/>
                <a:ea typeface="+mn-ea"/>
                <a:cs typeface="+mn-cs"/>
              </a:rPr>
              <a:t>AcuentaTerceros</a:t>
            </a:r>
            <a:r>
              <a:rPr kumimoji="0" lang="es-MX" sz="20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a:ea typeface="+mn-ea"/>
                <a:cs typeface="+mn-cs"/>
              </a:rPr>
              <a:t>Con independencia de lo señalado en la presente regla, el comisionista o </a:t>
            </a:r>
            <a:r>
              <a:rPr lang="es-MX" sz="2000" b="1" i="1" u="sng" dirty="0">
                <a:solidFill>
                  <a:prstClr val="black"/>
                </a:solidFill>
                <a:latin typeface="Calibri"/>
              </a:rPr>
              <a:t>P</a:t>
            </a:r>
            <a:r>
              <a:rPr kumimoji="0" lang="es-MX" sz="2000" b="1" i="1" u="sng" strike="noStrike" kern="1200" cap="none" spc="0" normalizeH="0" baseline="0" noProof="0" dirty="0">
                <a:ln>
                  <a:noFill/>
                </a:ln>
                <a:solidFill>
                  <a:prstClr val="black"/>
                </a:solidFill>
                <a:effectLst/>
                <a:uLnTx/>
                <a:uFillTx/>
                <a:latin typeface="Calibri"/>
                <a:ea typeface="+mn-ea"/>
                <a:cs typeface="+mn-cs"/>
              </a:rPr>
              <a:t>restador de Servicios estará obligado a expedir al comitente o prestatario el CFDI “I” correspondiente a la comisión o prestación del servicio respectivo</a:t>
            </a:r>
            <a:r>
              <a:rPr kumimoji="0" lang="es-MX" sz="20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a:ea typeface="+mn-ea"/>
                <a:cs typeface="+mn-cs"/>
              </a:rPr>
              <a:t>Cuando los contribuyentes que hayan optado por aplicar esta regla, incumplan lo establecido en la misma, perderán el derecho de aplicar la facilidad que en la misma se detalla, </a:t>
            </a:r>
            <a:r>
              <a:rPr kumimoji="0" lang="es-MX" sz="2000" b="1" i="0" u="none" strike="noStrike" kern="1200" cap="none" spc="0" normalizeH="0" baseline="0" noProof="0" dirty="0">
                <a:ln>
                  <a:noFill/>
                </a:ln>
                <a:solidFill>
                  <a:srgbClr val="FF0000"/>
                </a:solidFill>
                <a:effectLst/>
                <a:uLnTx/>
                <a:uFillTx/>
                <a:latin typeface="Calibri"/>
                <a:ea typeface="+mn-ea"/>
                <a:cs typeface="+mn-cs"/>
              </a:rPr>
              <a:t>siendo el Comitente o el Prestatario el Responsable de la emisión del CFDI.</a:t>
            </a:r>
          </a:p>
        </p:txBody>
      </p:sp>
    </p:spTree>
    <p:extLst>
      <p:ext uri="{BB962C8B-B14F-4D97-AF65-F5344CB8AC3E}">
        <p14:creationId xmlns:p14="http://schemas.microsoft.com/office/powerpoint/2010/main" val="493293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4AD91-BFB5-D783-9EAD-8AACBF2DB713}"/>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B27D0269-CA1D-42E1-8E9A-B4D90E4EC097}"/>
              </a:ext>
            </a:extLst>
          </p:cNvPr>
          <p:cNvSpPr>
            <a:spLocks noGrp="1" noChangeArrowheads="1"/>
          </p:cNvSpPr>
          <p:nvPr>
            <p:ph type="title"/>
          </p:nvPr>
        </p:nvSpPr>
        <p:spPr>
          <a:xfrm>
            <a:off x="0" y="-26978"/>
            <a:ext cx="12192000" cy="453182"/>
          </a:xfrm>
          <a:solidFill>
            <a:schemeClr val="accent4">
              <a:lumMod val="20000"/>
              <a:lumOff val="80000"/>
            </a:schemeClr>
          </a:solidFill>
          <a:ln>
            <a:solidFill>
              <a:schemeClr val="accent1"/>
            </a:solidFill>
            <a:miter lim="800000"/>
            <a:headEnd/>
            <a:tailEnd/>
          </a:ln>
        </p:spPr>
        <p:txBody>
          <a:bodyPr/>
          <a:lstStyle/>
          <a:p>
            <a:pPr eaLnBrk="1" hangingPunct="1">
              <a:defRPr/>
            </a:pPr>
            <a:r>
              <a:rPr lang="es-ES" sz="2600" dirty="0">
                <a:latin typeface="Arial Rounded MT Bold" pitchFamily="34" charset="0"/>
              </a:rPr>
              <a:t>FACULTADES DE LA AUTORIDAD FISCAL EN MATERIA DEL RFC</a:t>
            </a:r>
          </a:p>
        </p:txBody>
      </p:sp>
      <p:sp>
        <p:nvSpPr>
          <p:cNvPr id="495619" name="Text Box 3">
            <a:extLst>
              <a:ext uri="{FF2B5EF4-FFF2-40B4-BE49-F238E27FC236}">
                <a16:creationId xmlns:a16="http://schemas.microsoft.com/office/drawing/2014/main" id="{9D0593FC-AA6D-6AFC-4E60-DB87E8BFDF1F}"/>
              </a:ext>
            </a:extLst>
          </p:cNvPr>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FBFDB602-64E6-B603-D630-98804C0766DF}"/>
              </a:ext>
            </a:extLst>
          </p:cNvPr>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a:extLst>
              <a:ext uri="{FF2B5EF4-FFF2-40B4-BE49-F238E27FC236}">
                <a16:creationId xmlns:a16="http://schemas.microsoft.com/office/drawing/2014/main" id="{077AE448-1589-B298-59C8-72B55CA68391}"/>
              </a:ext>
            </a:extLst>
          </p:cNvPr>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a:extLst>
              <a:ext uri="{FF2B5EF4-FFF2-40B4-BE49-F238E27FC236}">
                <a16:creationId xmlns:a16="http://schemas.microsoft.com/office/drawing/2014/main" id="{855BD264-2F86-3F5F-239B-5830C26BC5A4}"/>
              </a:ext>
            </a:extLst>
          </p:cNvPr>
          <p:cNvSpPr txBox="1"/>
          <p:nvPr/>
        </p:nvSpPr>
        <p:spPr>
          <a:xfrm>
            <a:off x="43658" y="6570244"/>
            <a:ext cx="300950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Art. 27, Apartado C, Fracc. XIII y XIV</a:t>
            </a:r>
          </a:p>
        </p:txBody>
      </p:sp>
      <p:sp>
        <p:nvSpPr>
          <p:cNvPr id="2" name="CuadroTexto 1">
            <a:extLst>
              <a:ext uri="{FF2B5EF4-FFF2-40B4-BE49-F238E27FC236}">
                <a16:creationId xmlns:a16="http://schemas.microsoft.com/office/drawing/2014/main" id="{01843510-3FBD-A966-2049-BF4C2AC41C86}"/>
              </a:ext>
            </a:extLst>
          </p:cNvPr>
          <p:cNvSpPr txBox="1"/>
          <p:nvPr/>
        </p:nvSpPr>
        <p:spPr>
          <a:xfrm>
            <a:off x="148558" y="487025"/>
            <a:ext cx="12043442" cy="378565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highlight>
                  <a:srgbClr val="FFFF00"/>
                </a:highlight>
                <a:uLnTx/>
                <a:uFillTx/>
                <a:latin typeface="Calibri"/>
                <a:ea typeface="+mn-ea"/>
                <a:cs typeface="+mn-cs"/>
              </a:rPr>
              <a:t>Apartado C.- Facultades de la Autoridad Fiscal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highlight>
                <a:srgbClr val="FFFF00"/>
              </a:highligh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XIV. </a:t>
            </a:r>
            <a:r>
              <a:rPr kumimoji="0" lang="es-MX" sz="2400" b="1" i="0" u="sng" strike="noStrike" kern="1200" cap="none" spc="0" normalizeH="0" baseline="0" noProof="0" dirty="0">
                <a:ln>
                  <a:noFill/>
                </a:ln>
                <a:solidFill>
                  <a:prstClr val="black"/>
                </a:solidFill>
                <a:effectLst/>
                <a:uLnTx/>
                <a:uFillTx/>
                <a:latin typeface="Calibri"/>
                <a:ea typeface="+mn-ea"/>
                <a:cs typeface="+mn-cs"/>
              </a:rPr>
              <a:t>Negar la Inscripción de Personas Morales en el RFC</a:t>
            </a:r>
            <a:r>
              <a:rPr kumimoji="0" lang="es-MX" sz="2400" b="0" i="0" u="none" strike="noStrike" kern="1200" cap="none" spc="0" normalizeH="0" baseline="0" noProof="0" dirty="0">
                <a:ln>
                  <a:noFill/>
                </a:ln>
                <a:solidFill>
                  <a:prstClr val="black"/>
                </a:solidFill>
                <a:effectLst/>
                <a:uLnTx/>
                <a:uFillTx/>
                <a:latin typeface="Calibri"/>
                <a:ea typeface="+mn-ea"/>
                <a:cs typeface="+mn-cs"/>
              </a:rPr>
              <a:t>, cuando detecte que su </a:t>
            </a:r>
            <a:r>
              <a:rPr kumimoji="0" lang="es-MX" sz="2400" b="1" i="1" u="none" strike="noStrike" kern="1200" cap="none" spc="0" normalizeH="0" baseline="0" noProof="0" dirty="0">
                <a:ln>
                  <a:noFill/>
                </a:ln>
                <a:solidFill>
                  <a:srgbClr val="FF0000"/>
                </a:solidFill>
                <a:effectLst/>
                <a:uLnTx/>
                <a:uFillTx/>
                <a:latin typeface="Calibri"/>
                <a:ea typeface="+mn-ea"/>
                <a:cs typeface="+mn-cs"/>
              </a:rPr>
              <a:t>Representante Legal</a:t>
            </a:r>
            <a:r>
              <a:rPr kumimoji="0" lang="es-MX" sz="2400" b="0" i="0" u="none" strike="noStrike" kern="1200" cap="none" spc="0" normalizeH="0" baseline="0" noProof="0" dirty="0">
                <a:ln>
                  <a:noFill/>
                </a:ln>
                <a:solidFill>
                  <a:prstClr val="black"/>
                </a:solidFill>
                <a:effectLst/>
                <a:uLnTx/>
                <a:uFillTx/>
                <a:latin typeface="Calibri"/>
                <a:ea typeface="+mn-ea"/>
                <a:cs typeface="+mn-cs"/>
              </a:rPr>
              <a:t> conforme al artículo 19 primer párrafo de este Código, </a:t>
            </a:r>
            <a:r>
              <a:rPr kumimoji="0" lang="es-MX" sz="2400" b="0" i="1" u="sng" strike="noStrike" kern="1200" cap="none" spc="0" normalizeH="0" baseline="0" noProof="0" dirty="0">
                <a:ln>
                  <a:noFill/>
                </a:ln>
                <a:solidFill>
                  <a:prstClr val="black"/>
                </a:solidFill>
                <a:effectLst/>
                <a:uLnTx/>
                <a:uFillTx/>
                <a:latin typeface="Calibri"/>
                <a:ea typeface="+mn-ea"/>
                <a:cs typeface="+mn-cs"/>
              </a:rPr>
              <a:t>algún Socio o Accionista o cualquier persona que forme parte de su Estructura Orgánica, conforme a sus Estatutos o</a:t>
            </a:r>
            <a:r>
              <a:rPr kumimoji="0" lang="es-MX" sz="2400" b="0" i="0" u="none" strike="noStrike" kern="1200" cap="none" spc="0" normalizeH="0" baseline="0" noProof="0" dirty="0">
                <a:ln>
                  <a:noFill/>
                </a:ln>
                <a:solidFill>
                  <a:prstClr val="black"/>
                </a:solidFill>
                <a:effectLst/>
                <a:uLnTx/>
                <a:uFillTx/>
                <a:latin typeface="Calibri"/>
                <a:ea typeface="+mn-ea"/>
                <a:cs typeface="+mn-cs"/>
              </a:rPr>
              <a:t> Legislación bajo la cual se constituyeron, </a:t>
            </a:r>
            <a:r>
              <a:rPr kumimoji="0" lang="es-MX" sz="2400" b="1" i="1" u="none" strike="noStrike" kern="1200" cap="none" spc="0" normalizeH="0" baseline="0" noProof="0" dirty="0">
                <a:ln>
                  <a:noFill/>
                </a:ln>
                <a:solidFill>
                  <a:srgbClr val="FF0000"/>
                </a:solidFill>
                <a:effectLst/>
                <a:uLnTx/>
                <a:uFillTx/>
                <a:latin typeface="Calibri"/>
                <a:ea typeface="+mn-ea"/>
                <a:cs typeface="+mn-cs"/>
              </a:rPr>
              <a:t>se “ubique” en alguno de los supuestos establecidos en los artículos 17-H X, XI y XII o XIII, o 69 décimo segundo párrafo, fracciones I a IV y IX de este Código y que No hayan corregido su Situación Fiscal</a:t>
            </a:r>
            <a:r>
              <a:rPr kumimoji="0" lang="es-MX" sz="2400" b="0" i="0" u="none" strike="noStrike" kern="1200" cap="none" spc="0" normalizeH="0" baseline="0" noProof="0" dirty="0">
                <a:ln>
                  <a:noFill/>
                </a:ln>
                <a:solidFill>
                  <a:prstClr val="black"/>
                </a:solidFill>
                <a:effectLst/>
                <a:uLnTx/>
                <a:uFillTx/>
                <a:latin typeface="Calibri"/>
                <a:ea typeface="+mn-ea"/>
                <a:cs typeface="+mn-cs"/>
              </a:rPr>
              <a:t>, o bien, que dicho Representante, Socio, Accionista o persona que forme parte de otra Persona Moral que se encuentre en alguno de los supuestos antes referidos y </a:t>
            </a:r>
            <a:r>
              <a:rPr kumimoji="0" lang="es-MX" sz="2400" b="1" i="1" u="sng" strike="noStrike" kern="1200" cap="none" spc="0" normalizeH="0" baseline="0" noProof="0" dirty="0">
                <a:ln>
                  <a:noFill/>
                </a:ln>
                <a:solidFill>
                  <a:prstClr val="black"/>
                </a:solidFill>
                <a:effectLst/>
                <a:uLnTx/>
                <a:uFillTx/>
                <a:latin typeface="Calibri"/>
                <a:ea typeface="+mn-ea"/>
                <a:cs typeface="+mn-cs"/>
              </a:rPr>
              <a:t>No haya corregido su Situación Fiscal</a:t>
            </a:r>
            <a:r>
              <a:rPr kumimoji="0" lang="es-MX" sz="2400" b="1" i="1" u="none" strike="noStrike" kern="1200" cap="none" spc="0" normalizeH="0" baseline="0" noProof="0" dirty="0">
                <a:ln>
                  <a:noFill/>
                </a:ln>
                <a:solidFill>
                  <a:prstClr val="black"/>
                </a:solidFill>
                <a:effectLst/>
                <a:uLnTx/>
                <a:uFillTx/>
                <a:latin typeface="Calibri"/>
                <a:ea typeface="+mn-ea"/>
                <a:cs typeface="+mn-cs"/>
              </a:rPr>
              <a:t>.</a:t>
            </a:r>
            <a:endParaRPr kumimoji="0" lang="es-MX" sz="2400" b="1" i="1" u="none" strike="noStrike" kern="1200" cap="none" spc="0" normalizeH="0" baseline="0" noProof="0" dirty="0">
              <a:ln>
                <a:noFill/>
              </a:ln>
              <a:solidFill>
                <a:prstClr val="black"/>
              </a:solidFill>
              <a:effectLst/>
              <a:highlight>
                <a:srgbClr val="FFFF00"/>
              </a:highlight>
              <a:uLnTx/>
              <a:uFillTx/>
              <a:latin typeface="Calibri"/>
              <a:ea typeface="+mn-ea"/>
              <a:cs typeface="+mn-cs"/>
            </a:endParaRPr>
          </a:p>
        </p:txBody>
      </p:sp>
    </p:spTree>
    <p:extLst>
      <p:ext uri="{BB962C8B-B14F-4D97-AF65-F5344CB8AC3E}">
        <p14:creationId xmlns:p14="http://schemas.microsoft.com/office/powerpoint/2010/main" val="2577111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61276-7058-0154-1C41-DF6B034ADFD2}"/>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BB761956-CE31-EB90-2335-D9114AB29AEC}"/>
              </a:ext>
            </a:extLst>
          </p:cNvPr>
          <p:cNvSpPr>
            <a:spLocks noGrp="1" noChangeArrowheads="1"/>
          </p:cNvSpPr>
          <p:nvPr>
            <p:ph type="title"/>
          </p:nvPr>
        </p:nvSpPr>
        <p:spPr>
          <a:xfrm>
            <a:off x="0" y="-26989"/>
            <a:ext cx="12192000" cy="1011058"/>
          </a:xfrm>
          <a:solidFill>
            <a:schemeClr val="accent4">
              <a:lumMod val="20000"/>
              <a:lumOff val="80000"/>
            </a:schemeClr>
          </a:solidFill>
          <a:ln>
            <a:solidFill>
              <a:schemeClr val="accent1"/>
            </a:solidFill>
            <a:miter lim="800000"/>
            <a:headEnd/>
            <a:tailEnd/>
          </a:ln>
        </p:spPr>
        <p:txBody>
          <a:bodyPr/>
          <a:lstStyle/>
          <a:p>
            <a:pPr eaLnBrk="1" hangingPunct="1">
              <a:defRPr/>
            </a:pPr>
            <a:r>
              <a:rPr lang="es-MX" sz="3300" dirty="0">
                <a:latin typeface="Arial Rounded MT Bold" pitchFamily="34" charset="0"/>
              </a:rPr>
              <a:t>Procedimiento para validación de la información por </a:t>
            </a:r>
            <a:r>
              <a:rPr lang="es-MX" sz="3300" u="sng" dirty="0">
                <a:solidFill>
                  <a:srgbClr val="FF0000"/>
                </a:solidFill>
                <a:latin typeface="Arial Rounded MT Bold" pitchFamily="34" charset="0"/>
              </a:rPr>
              <a:t>Negativa de inscripción en el RFC</a:t>
            </a:r>
            <a:r>
              <a:rPr lang="es-MX" sz="3300" dirty="0">
                <a:latin typeface="Arial Rounded MT Bold" pitchFamily="34" charset="0"/>
              </a:rPr>
              <a:t> para Personas Morales.</a:t>
            </a:r>
            <a:endParaRPr lang="es-ES" sz="3300" dirty="0">
              <a:solidFill>
                <a:srgbClr val="FF0000"/>
              </a:solidFill>
              <a:latin typeface="Arial Rounded MT Bold" pitchFamily="34" charset="0"/>
            </a:endParaRPr>
          </a:p>
        </p:txBody>
      </p:sp>
      <p:sp>
        <p:nvSpPr>
          <p:cNvPr id="495619" name="Text Box 3">
            <a:extLst>
              <a:ext uri="{FF2B5EF4-FFF2-40B4-BE49-F238E27FC236}">
                <a16:creationId xmlns:a16="http://schemas.microsoft.com/office/drawing/2014/main" id="{A8CD2372-E169-16FC-C899-AB3D5F8819FE}"/>
              </a:ext>
            </a:extLst>
          </p:cNvPr>
          <p:cNvSpPr txBox="1">
            <a:spLocks noChangeArrowheads="1"/>
          </p:cNvSpPr>
          <p:nvPr/>
        </p:nvSpPr>
        <p:spPr bwMode="auto">
          <a:xfrm>
            <a:off x="2438407" y="215269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EC28040B-4E39-7095-AC0F-77AE66A63352}"/>
              </a:ext>
            </a:extLst>
          </p:cNvPr>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a:extLst>
              <a:ext uri="{FF2B5EF4-FFF2-40B4-BE49-F238E27FC236}">
                <a16:creationId xmlns:a16="http://schemas.microsoft.com/office/drawing/2014/main" id="{4AE5CB38-FA51-12D7-5844-9554F4F2CBA9}"/>
              </a:ext>
            </a:extLst>
          </p:cNvPr>
          <p:cNvSpPr txBox="1"/>
          <p:nvPr/>
        </p:nvSpPr>
        <p:spPr>
          <a:xfrm>
            <a:off x="95247" y="6558646"/>
            <a:ext cx="20688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2.4.1</a:t>
            </a:r>
            <a:r>
              <a:rPr lang="es-MX" sz="1400" dirty="0">
                <a:solidFill>
                  <a:prstClr val="black"/>
                </a:solidFill>
                <a:latin typeface="Calibri"/>
              </a:rPr>
              <a:t>7</a:t>
            </a:r>
            <a:r>
              <a:rPr kumimoji="0" lang="es-MX" sz="1400" b="0" i="0" u="none" strike="noStrike" kern="1200" cap="none" spc="0" normalizeH="0" baseline="0" noProof="0" dirty="0">
                <a:ln>
                  <a:noFill/>
                </a:ln>
                <a:solidFill>
                  <a:prstClr val="black"/>
                </a:solidFill>
                <a:effectLst/>
                <a:uLnTx/>
                <a:uFillTx/>
                <a:latin typeface="Calibri"/>
                <a:ea typeface="+mn-ea"/>
                <a:cs typeface="+mn-cs"/>
              </a:rPr>
              <a:t> RMF</a:t>
            </a:r>
          </a:p>
        </p:txBody>
      </p:sp>
      <p:sp>
        <p:nvSpPr>
          <p:cNvPr id="5" name="CuadroTexto 4">
            <a:extLst>
              <a:ext uri="{FF2B5EF4-FFF2-40B4-BE49-F238E27FC236}">
                <a16:creationId xmlns:a16="http://schemas.microsoft.com/office/drawing/2014/main" id="{CBE4A48E-0365-547A-1978-2B4CB3E64EA8}"/>
              </a:ext>
            </a:extLst>
          </p:cNvPr>
          <p:cNvSpPr txBox="1"/>
          <p:nvPr/>
        </p:nvSpPr>
        <p:spPr>
          <a:xfrm>
            <a:off x="16872" y="954393"/>
            <a:ext cx="12123420" cy="5763116"/>
          </a:xfrm>
          <a:prstGeom prst="rect">
            <a:avLst/>
          </a:prstGeom>
          <a:noFill/>
        </p:spPr>
        <p:txBody>
          <a:bodyPr wrap="square">
            <a:spAutoFit/>
          </a:bodyPr>
          <a:lstStyle/>
          <a:p>
            <a:pPr algn="just"/>
            <a:r>
              <a:rPr lang="es-MX" sz="2300" dirty="0"/>
              <a:t>Para los efectos de los artículos 27, apartado C, fracción XIV del CFF, 22, 23 y 24 del Reglamento del CFF, </a:t>
            </a:r>
            <a:r>
              <a:rPr lang="es-MX" sz="2300" b="1" u="sng" dirty="0"/>
              <a:t>cuando el SAT “niegue” la Inscripción en el RFC a las Personas Morales</a:t>
            </a:r>
            <a:r>
              <a:rPr lang="es-MX" sz="2300" dirty="0"/>
              <a:t>, </a:t>
            </a:r>
            <a:r>
              <a:rPr lang="es-MX" sz="2300" b="1" i="1" u="sng" dirty="0">
                <a:solidFill>
                  <a:srgbClr val="FF0000"/>
                </a:solidFill>
              </a:rPr>
              <a:t>entregará el “Acuse” del artículo 27, apartado C, fracción XIV, del CFF”</a:t>
            </a:r>
            <a:r>
              <a:rPr lang="es-MX" sz="2300" dirty="0"/>
              <a:t> al Representante Legal de la persona moral.</a:t>
            </a:r>
          </a:p>
          <a:p>
            <a:pPr algn="just"/>
            <a:endParaRPr lang="es-MX" sz="2300" dirty="0"/>
          </a:p>
          <a:p>
            <a:pPr algn="just"/>
            <a:r>
              <a:rPr lang="es-MX" sz="2300" dirty="0"/>
              <a:t>A partir del día hábil siguiente a aquel en que se reciba dicho acuse, </a:t>
            </a:r>
            <a:r>
              <a:rPr lang="es-MX" sz="2300" b="1" u="sng" dirty="0"/>
              <a:t>contará con un plazo de Diez Días para exhibir la documentación que acredite haber “desvirtuado” la situación fiscal detectada</a:t>
            </a:r>
            <a:r>
              <a:rPr lang="es-MX" sz="2300" dirty="0"/>
              <a:t>, ante la unidad administrativa competente del SAT, de conformidad con la ficha de trámite </a:t>
            </a:r>
            <a:r>
              <a:rPr lang="es-MX" sz="2300" b="1" dirty="0"/>
              <a:t>167/CFF </a:t>
            </a:r>
            <a:r>
              <a:rPr lang="es-MX" sz="2300" dirty="0"/>
              <a:t>“Entrega de la información relacionada con la solicitud de inscripción en el RFC, en términos del artículo 27, apartado C, fracción XIV del CFF”, contenida en el Anexo 2.</a:t>
            </a:r>
          </a:p>
          <a:p>
            <a:pPr algn="just"/>
            <a:endParaRPr lang="es-MX" sz="2300" dirty="0"/>
          </a:p>
          <a:p>
            <a:pPr algn="just"/>
            <a:r>
              <a:rPr lang="es-MX" sz="2300" dirty="0"/>
              <a:t>El </a:t>
            </a:r>
            <a:r>
              <a:rPr lang="es-MX" sz="2300" b="1" u="sng" dirty="0"/>
              <a:t>plazo para presentar la solicitud de inscripción en el RFC</a:t>
            </a:r>
            <a:r>
              <a:rPr lang="es-MX" sz="2300" dirty="0"/>
              <a:t>, a que se refiere el artículo 23, segundo párrafo del Reglamento </a:t>
            </a:r>
            <a:r>
              <a:rPr lang="es-MX" sz="2300" b="1" dirty="0">
                <a:solidFill>
                  <a:srgbClr val="FF0000"/>
                </a:solidFill>
              </a:rPr>
              <a:t> (Mes siguiente) </a:t>
            </a:r>
            <a:r>
              <a:rPr lang="es-MX" sz="2300" dirty="0"/>
              <a:t>del CFF, </a:t>
            </a:r>
            <a:r>
              <a:rPr lang="es-MX" sz="2300" b="1" i="1" u="sng" dirty="0">
                <a:solidFill>
                  <a:srgbClr val="FF0000"/>
                </a:solidFill>
              </a:rPr>
              <a:t>quedará suspendido por única ocasión</a:t>
            </a:r>
            <a:r>
              <a:rPr lang="es-MX" sz="2300" dirty="0"/>
              <a:t>, </a:t>
            </a:r>
            <a:r>
              <a:rPr lang="es-MX" sz="2300" b="1" i="1" u="sng" dirty="0"/>
              <a:t>hasta que la Autoridad “emita” el oficio de respuesta derivado de la presentación de la información </a:t>
            </a:r>
            <a:r>
              <a:rPr lang="es-MX" sz="2300" dirty="0"/>
              <a:t>conforme a la ficha a que se refiere el párrafo anterior. </a:t>
            </a:r>
            <a:r>
              <a:rPr lang="es-MX" sz="2300" b="1" i="1" u="sng" dirty="0">
                <a:solidFill>
                  <a:srgbClr val="FF0000"/>
                </a:solidFill>
              </a:rPr>
              <a:t>No se suspenderá plazo alguno, cuando por cualquier motivo, se presente nuevamente la solicitud de inscripción y entrega de la información a que se refiere la citada ficha de trámite</a:t>
            </a:r>
            <a:r>
              <a:rPr lang="es-MX" sz="2350" b="1" i="1" u="sng" dirty="0">
                <a:solidFill>
                  <a:srgbClr val="FF0000"/>
                </a:solidFill>
              </a:rPr>
              <a:t>.</a:t>
            </a:r>
          </a:p>
        </p:txBody>
      </p:sp>
      <p:sp>
        <p:nvSpPr>
          <p:cNvPr id="6" name="Flecha: hacia arriba 5">
            <a:extLst>
              <a:ext uri="{FF2B5EF4-FFF2-40B4-BE49-F238E27FC236}">
                <a16:creationId xmlns:a16="http://schemas.microsoft.com/office/drawing/2014/main" id="{0184EE34-5398-8E8C-453D-BCDC3B6EDC5D}"/>
              </a:ext>
            </a:extLst>
          </p:cNvPr>
          <p:cNvSpPr/>
          <p:nvPr/>
        </p:nvSpPr>
        <p:spPr>
          <a:xfrm>
            <a:off x="8316686" y="2055223"/>
            <a:ext cx="435428" cy="330926"/>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Flecha: hacia abajo 6">
            <a:extLst>
              <a:ext uri="{FF2B5EF4-FFF2-40B4-BE49-F238E27FC236}">
                <a16:creationId xmlns:a16="http://schemas.microsoft.com/office/drawing/2014/main" id="{4B0E016C-2E18-E24B-3903-9314D73976D2}"/>
              </a:ext>
            </a:extLst>
          </p:cNvPr>
          <p:cNvSpPr/>
          <p:nvPr/>
        </p:nvSpPr>
        <p:spPr>
          <a:xfrm>
            <a:off x="9631681" y="2046507"/>
            <a:ext cx="531223" cy="35705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3585516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17581-AD61-345D-1ADC-605A47C7F39D}"/>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2A85D8C5-6809-9983-CBDB-45FD122915D1}"/>
              </a:ext>
            </a:extLst>
          </p:cNvPr>
          <p:cNvSpPr>
            <a:spLocks noGrp="1" noChangeArrowheads="1"/>
          </p:cNvSpPr>
          <p:nvPr>
            <p:ph type="title"/>
          </p:nvPr>
        </p:nvSpPr>
        <p:spPr>
          <a:xfrm>
            <a:off x="0" y="-26989"/>
            <a:ext cx="12192000" cy="1011058"/>
          </a:xfrm>
          <a:solidFill>
            <a:schemeClr val="accent4">
              <a:lumMod val="20000"/>
              <a:lumOff val="80000"/>
            </a:schemeClr>
          </a:solidFill>
          <a:ln>
            <a:solidFill>
              <a:schemeClr val="accent1"/>
            </a:solidFill>
            <a:miter lim="800000"/>
            <a:headEnd/>
            <a:tailEnd/>
          </a:ln>
        </p:spPr>
        <p:txBody>
          <a:bodyPr/>
          <a:lstStyle/>
          <a:p>
            <a:pPr eaLnBrk="1" hangingPunct="1">
              <a:defRPr/>
            </a:pPr>
            <a:r>
              <a:rPr lang="es-MX" sz="3300" dirty="0">
                <a:latin typeface="Arial Rounded MT Bold" pitchFamily="34" charset="0"/>
              </a:rPr>
              <a:t>Procedimiento para validación de la información por </a:t>
            </a:r>
            <a:r>
              <a:rPr lang="es-MX" sz="3300" u="sng" dirty="0">
                <a:solidFill>
                  <a:srgbClr val="FF0000"/>
                </a:solidFill>
                <a:latin typeface="Arial Rounded MT Bold" pitchFamily="34" charset="0"/>
              </a:rPr>
              <a:t>Negativa de inscripción en el RFC</a:t>
            </a:r>
            <a:r>
              <a:rPr lang="es-MX" sz="3300" dirty="0">
                <a:latin typeface="Arial Rounded MT Bold" pitchFamily="34" charset="0"/>
              </a:rPr>
              <a:t> para Personas Morales.</a:t>
            </a:r>
            <a:endParaRPr lang="es-ES" sz="3300" dirty="0">
              <a:solidFill>
                <a:srgbClr val="FF0000"/>
              </a:solidFill>
              <a:latin typeface="Arial Rounded MT Bold" pitchFamily="34" charset="0"/>
            </a:endParaRPr>
          </a:p>
        </p:txBody>
      </p:sp>
      <p:sp>
        <p:nvSpPr>
          <p:cNvPr id="495619" name="Text Box 3">
            <a:extLst>
              <a:ext uri="{FF2B5EF4-FFF2-40B4-BE49-F238E27FC236}">
                <a16:creationId xmlns:a16="http://schemas.microsoft.com/office/drawing/2014/main" id="{DEB5A08D-5B4A-DBDE-CC7B-4C8AE89EF209}"/>
              </a:ext>
            </a:extLst>
          </p:cNvPr>
          <p:cNvSpPr txBox="1">
            <a:spLocks noChangeArrowheads="1"/>
          </p:cNvSpPr>
          <p:nvPr/>
        </p:nvSpPr>
        <p:spPr bwMode="auto">
          <a:xfrm>
            <a:off x="2438407" y="215269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CC5A629C-95E8-3DBE-A5FD-392213273089}"/>
              </a:ext>
            </a:extLst>
          </p:cNvPr>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a:extLst>
              <a:ext uri="{FF2B5EF4-FFF2-40B4-BE49-F238E27FC236}">
                <a16:creationId xmlns:a16="http://schemas.microsoft.com/office/drawing/2014/main" id="{029128E1-155B-2829-481D-EEC274F54173}"/>
              </a:ext>
            </a:extLst>
          </p:cNvPr>
          <p:cNvSpPr txBox="1"/>
          <p:nvPr/>
        </p:nvSpPr>
        <p:spPr>
          <a:xfrm>
            <a:off x="60411" y="6497683"/>
            <a:ext cx="20688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2.4.17 RMF</a:t>
            </a:r>
          </a:p>
        </p:txBody>
      </p:sp>
      <p:sp>
        <p:nvSpPr>
          <p:cNvPr id="3" name="CuadroTexto 2">
            <a:extLst>
              <a:ext uri="{FF2B5EF4-FFF2-40B4-BE49-F238E27FC236}">
                <a16:creationId xmlns:a16="http://schemas.microsoft.com/office/drawing/2014/main" id="{6012241C-BF11-424B-A775-9DA2FC8865A2}"/>
              </a:ext>
            </a:extLst>
          </p:cNvPr>
          <p:cNvSpPr txBox="1"/>
          <p:nvPr/>
        </p:nvSpPr>
        <p:spPr>
          <a:xfrm>
            <a:off x="73424" y="1046829"/>
            <a:ext cx="11883443" cy="5262979"/>
          </a:xfrm>
          <a:prstGeom prst="rect">
            <a:avLst/>
          </a:prstGeom>
          <a:noFill/>
        </p:spPr>
        <p:txBody>
          <a:bodyPr wrap="square">
            <a:spAutoFit/>
          </a:bodyPr>
          <a:lstStyle/>
          <a:p>
            <a:pPr algn="just"/>
            <a:r>
              <a:rPr lang="es-MX" sz="2400" dirty="0"/>
              <a:t>La </a:t>
            </a:r>
            <a:r>
              <a:rPr lang="es-MX" sz="2400" b="1" u="sng" dirty="0"/>
              <a:t>Autoridad emitirá respuesta en un plazo de diez días</a:t>
            </a:r>
            <a:r>
              <a:rPr lang="es-MX" sz="2400" dirty="0"/>
              <a:t>, contados a partir del día hábil siguiente a la </a:t>
            </a:r>
            <a:r>
              <a:rPr lang="es-MX" sz="2400" b="1" u="sng" dirty="0">
                <a:solidFill>
                  <a:srgbClr val="FF0000"/>
                </a:solidFill>
              </a:rPr>
              <a:t>recepción del Escrito Libre</a:t>
            </a:r>
            <a:r>
              <a:rPr lang="es-MX" sz="2400" dirty="0"/>
              <a:t>. </a:t>
            </a:r>
            <a:r>
              <a:rPr lang="es-MX" sz="2400" b="1" i="1" dirty="0"/>
              <a:t>Para conocer la respuesta, el solicitante deberá acudir a la ADSC en la que presentó el escrito</a:t>
            </a:r>
            <a:r>
              <a:rPr lang="es-MX" sz="2400" dirty="0"/>
              <a:t>.</a:t>
            </a:r>
          </a:p>
          <a:p>
            <a:pPr algn="just"/>
            <a:endParaRPr lang="es-MX" sz="2400" dirty="0"/>
          </a:p>
          <a:p>
            <a:pPr algn="just"/>
            <a:r>
              <a:rPr lang="es-MX" sz="2400" dirty="0"/>
              <a:t>Si derivado de la información presentada, </a:t>
            </a:r>
            <a:r>
              <a:rPr lang="es-MX" sz="2400" b="1" u="sng" dirty="0">
                <a:solidFill>
                  <a:srgbClr val="FF0000"/>
                </a:solidFill>
              </a:rPr>
              <a:t>la Autoridad advierte que la situación fiscal detectada fue “desvirtuada” ante la Unidad Administrativa </a:t>
            </a:r>
            <a:r>
              <a:rPr lang="es-MX" sz="2400" dirty="0"/>
              <a:t>competente del SAT, </a:t>
            </a:r>
            <a:r>
              <a:rPr lang="es-MX" sz="2400" b="1" u="sng" dirty="0"/>
              <a:t>emitirá un Oficio de respuesta comunicando al Representante Legal que deberá presentar nuevamente la solicitud de inscripción en el RFC, previa cita</a:t>
            </a:r>
            <a:r>
              <a:rPr lang="es-MX" sz="2400" dirty="0"/>
              <a:t>, cumpliendo con los requisitos señalados en las fichas de trámite que correspondan.</a:t>
            </a:r>
          </a:p>
          <a:p>
            <a:pPr algn="just"/>
            <a:endParaRPr lang="es-MX" sz="2400" dirty="0"/>
          </a:p>
          <a:p>
            <a:pPr algn="just"/>
            <a:r>
              <a:rPr lang="es-MX" sz="2400" b="1" i="1" u="sng" dirty="0"/>
              <a:t>En caso contrario</a:t>
            </a:r>
            <a:r>
              <a:rPr lang="es-MX" sz="2400" dirty="0"/>
              <a:t>, </a:t>
            </a:r>
            <a:r>
              <a:rPr lang="es-MX" sz="2400" b="1" i="1" u="sng" dirty="0">
                <a:solidFill>
                  <a:srgbClr val="FF0000"/>
                </a:solidFill>
              </a:rPr>
              <a:t>o cuando no se entregue la información dentro del plazo de diez días, se tendrá por no presentada la solicitud de inscripción</a:t>
            </a:r>
            <a:r>
              <a:rPr lang="es-MX" sz="2400" dirty="0"/>
              <a:t>, </a:t>
            </a:r>
            <a:r>
              <a:rPr lang="es-MX" sz="2400" b="1" i="1" u="sng" dirty="0"/>
              <a:t>quedando a “salvo” el derecho del contribuyente para volver a presentar el trámite de inscripción en el RFC, cuando así lo determine.</a:t>
            </a:r>
          </a:p>
        </p:txBody>
      </p:sp>
      <p:sp>
        <p:nvSpPr>
          <p:cNvPr id="8" name="Flecha: hacia arriba 7">
            <a:extLst>
              <a:ext uri="{FF2B5EF4-FFF2-40B4-BE49-F238E27FC236}">
                <a16:creationId xmlns:a16="http://schemas.microsoft.com/office/drawing/2014/main" id="{BA1BAFD1-9976-83FA-E10F-98635D395C9A}"/>
              </a:ext>
            </a:extLst>
          </p:cNvPr>
          <p:cNvSpPr/>
          <p:nvPr/>
        </p:nvSpPr>
        <p:spPr>
          <a:xfrm>
            <a:off x="1846217" y="2177141"/>
            <a:ext cx="478972" cy="235131"/>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Flecha: hacia abajo 8">
            <a:extLst>
              <a:ext uri="{FF2B5EF4-FFF2-40B4-BE49-F238E27FC236}">
                <a16:creationId xmlns:a16="http://schemas.microsoft.com/office/drawing/2014/main" id="{6D487977-7762-8075-025A-DCF94B39E020}"/>
              </a:ext>
            </a:extLst>
          </p:cNvPr>
          <p:cNvSpPr/>
          <p:nvPr/>
        </p:nvSpPr>
        <p:spPr>
          <a:xfrm>
            <a:off x="7132320" y="2290354"/>
            <a:ext cx="383177" cy="21771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4446340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E00F4-E70D-CEFF-570F-C4CF5A0E1F7B}"/>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43BC6A1C-1DBD-4C61-4607-157CED4CC5DC}"/>
              </a:ext>
            </a:extLst>
          </p:cNvPr>
          <p:cNvSpPr>
            <a:spLocks noGrp="1" noChangeArrowheads="1"/>
          </p:cNvSpPr>
          <p:nvPr>
            <p:ph type="title"/>
          </p:nvPr>
        </p:nvSpPr>
        <p:spPr>
          <a:xfrm>
            <a:off x="0" y="-26978"/>
            <a:ext cx="12192000" cy="959666"/>
          </a:xfrm>
          <a:solidFill>
            <a:schemeClr val="accent4">
              <a:lumMod val="20000"/>
              <a:lumOff val="80000"/>
            </a:schemeClr>
          </a:solidFill>
          <a:ln>
            <a:solidFill>
              <a:schemeClr val="accent1"/>
            </a:solidFill>
            <a:miter lim="800000"/>
            <a:headEnd/>
            <a:tailEnd/>
          </a:ln>
        </p:spPr>
        <p:txBody>
          <a:bodyPr/>
          <a:lstStyle/>
          <a:p>
            <a:pPr eaLnBrk="1" hangingPunct="1">
              <a:defRPr/>
            </a:pPr>
            <a:r>
              <a:rPr lang="es-MX" sz="2600" dirty="0">
                <a:latin typeface="Arial Rounded MT Bold" pitchFamily="34" charset="0"/>
              </a:rPr>
              <a:t>“Entrega de la información relacionada con la solicitud de inscripción en el RFC, en términos del artículo 27, apartado C, fracción XIV del CFF”, </a:t>
            </a:r>
            <a:endParaRPr lang="es-ES" sz="2600" dirty="0">
              <a:latin typeface="Arial Rounded MT Bold" pitchFamily="34" charset="0"/>
            </a:endParaRPr>
          </a:p>
        </p:txBody>
      </p:sp>
      <p:sp>
        <p:nvSpPr>
          <p:cNvPr id="495619" name="Text Box 3">
            <a:extLst>
              <a:ext uri="{FF2B5EF4-FFF2-40B4-BE49-F238E27FC236}">
                <a16:creationId xmlns:a16="http://schemas.microsoft.com/office/drawing/2014/main" id="{8608F96E-2D3B-50E8-1BAD-18D05E597FF6}"/>
              </a:ext>
            </a:extLst>
          </p:cNvPr>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F7D124D4-EDA7-DFE4-F4EC-1794B23A9C9D}"/>
              </a:ext>
            </a:extLst>
          </p:cNvPr>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a:extLst>
              <a:ext uri="{FF2B5EF4-FFF2-40B4-BE49-F238E27FC236}">
                <a16:creationId xmlns:a16="http://schemas.microsoft.com/office/drawing/2014/main" id="{2F4746C8-3DD4-CB9A-2ABD-9D7780F6EAAA}"/>
              </a:ext>
            </a:extLst>
          </p:cNvPr>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a:extLst>
              <a:ext uri="{FF2B5EF4-FFF2-40B4-BE49-F238E27FC236}">
                <a16:creationId xmlns:a16="http://schemas.microsoft.com/office/drawing/2014/main" id="{B4E677AC-520D-2106-ED83-2E66034CF7F8}"/>
              </a:ext>
            </a:extLst>
          </p:cNvPr>
          <p:cNvSpPr txBox="1"/>
          <p:nvPr/>
        </p:nvSpPr>
        <p:spPr>
          <a:xfrm>
            <a:off x="43658" y="6570244"/>
            <a:ext cx="300950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prstClr val="black"/>
                </a:solidFill>
                <a:latin typeface="Calibri"/>
              </a:rPr>
              <a:t>Ficha Técnica 167/CFF</a:t>
            </a:r>
            <a:endParaRPr kumimoji="0" lang="es-MX" sz="1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Imagen 4">
            <a:extLst>
              <a:ext uri="{FF2B5EF4-FFF2-40B4-BE49-F238E27FC236}">
                <a16:creationId xmlns:a16="http://schemas.microsoft.com/office/drawing/2014/main" id="{33F0EC6A-7687-11EE-7FFD-50149CD37B63}"/>
              </a:ext>
            </a:extLst>
          </p:cNvPr>
          <p:cNvPicPr>
            <a:picLocks noChangeAspect="1"/>
          </p:cNvPicPr>
          <p:nvPr/>
        </p:nvPicPr>
        <p:blipFill>
          <a:blip r:embed="rId2"/>
          <a:stretch>
            <a:fillRect/>
          </a:stretch>
        </p:blipFill>
        <p:spPr>
          <a:xfrm>
            <a:off x="1499616" y="932688"/>
            <a:ext cx="8577072" cy="5625757"/>
          </a:xfrm>
          <a:prstGeom prst="rect">
            <a:avLst/>
          </a:prstGeom>
        </p:spPr>
      </p:pic>
    </p:spTree>
    <p:extLst>
      <p:ext uri="{BB962C8B-B14F-4D97-AF65-F5344CB8AC3E}">
        <p14:creationId xmlns:p14="http://schemas.microsoft.com/office/powerpoint/2010/main" val="37705837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A9502-81CC-802C-CEA2-3412C283A581}"/>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604B4564-7F30-0E18-21B0-554BCB656742}"/>
              </a:ext>
            </a:extLst>
          </p:cNvPr>
          <p:cNvSpPr>
            <a:spLocks noGrp="1" noChangeArrowheads="1"/>
          </p:cNvSpPr>
          <p:nvPr>
            <p:ph type="title"/>
          </p:nvPr>
        </p:nvSpPr>
        <p:spPr>
          <a:xfrm>
            <a:off x="0" y="-26978"/>
            <a:ext cx="12192000" cy="453182"/>
          </a:xfrm>
          <a:solidFill>
            <a:schemeClr val="accent4">
              <a:lumMod val="20000"/>
              <a:lumOff val="80000"/>
            </a:schemeClr>
          </a:solidFill>
          <a:ln>
            <a:solidFill>
              <a:schemeClr val="accent1"/>
            </a:solidFill>
            <a:miter lim="800000"/>
            <a:headEnd/>
            <a:tailEnd/>
          </a:ln>
        </p:spPr>
        <p:txBody>
          <a:bodyPr/>
          <a:lstStyle/>
          <a:p>
            <a:pPr eaLnBrk="1" hangingPunct="1">
              <a:defRPr/>
            </a:pPr>
            <a:r>
              <a:rPr lang="es-ES" sz="2600" dirty="0">
                <a:latin typeface="Arial Rounded MT Bold" pitchFamily="34" charset="0"/>
              </a:rPr>
              <a:t>Registro de Depósitos en </a:t>
            </a:r>
            <a:r>
              <a:rPr lang="es-ES" sz="2600" dirty="0">
                <a:solidFill>
                  <a:srgbClr val="FF0000"/>
                </a:solidFill>
                <a:latin typeface="Arial Rounded MT Bold" pitchFamily="34" charset="0"/>
              </a:rPr>
              <a:t>Efectivo Mensual que exceda de 15 Mil Pesos</a:t>
            </a:r>
          </a:p>
        </p:txBody>
      </p:sp>
      <p:sp>
        <p:nvSpPr>
          <p:cNvPr id="495619" name="Text Box 3">
            <a:extLst>
              <a:ext uri="{FF2B5EF4-FFF2-40B4-BE49-F238E27FC236}">
                <a16:creationId xmlns:a16="http://schemas.microsoft.com/office/drawing/2014/main" id="{47F617E4-5D4E-FF4F-256B-822D0DB9DC59}"/>
              </a:ext>
            </a:extLst>
          </p:cNvPr>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a:extLst>
              <a:ext uri="{FF2B5EF4-FFF2-40B4-BE49-F238E27FC236}">
                <a16:creationId xmlns:a16="http://schemas.microsoft.com/office/drawing/2014/main" id="{E87A595C-17FD-6002-F31A-7A8A3A5B881C}"/>
              </a:ext>
            </a:extLst>
          </p:cNvPr>
          <p:cNvSpPr txBox="1">
            <a:spLocks noChangeArrowheads="1"/>
          </p:cNvSpPr>
          <p:nvPr/>
        </p:nvSpPr>
        <p:spPr bwMode="auto">
          <a:xfrm>
            <a:off x="8900853" y="6550611"/>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a:extLst>
              <a:ext uri="{FF2B5EF4-FFF2-40B4-BE49-F238E27FC236}">
                <a16:creationId xmlns:a16="http://schemas.microsoft.com/office/drawing/2014/main" id="{C822E053-EAD3-0B49-84BA-FB011BF98FAE}"/>
              </a:ext>
            </a:extLst>
          </p:cNvPr>
          <p:cNvSpPr txBox="1"/>
          <p:nvPr/>
        </p:nvSpPr>
        <p:spPr>
          <a:xfrm>
            <a:off x="182999" y="6544117"/>
            <a:ext cx="162837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3.5.19 RMF</a:t>
            </a:r>
          </a:p>
        </p:txBody>
      </p:sp>
      <p:sp>
        <p:nvSpPr>
          <p:cNvPr id="3" name="CuadroTexto 2">
            <a:extLst>
              <a:ext uri="{FF2B5EF4-FFF2-40B4-BE49-F238E27FC236}">
                <a16:creationId xmlns:a16="http://schemas.microsoft.com/office/drawing/2014/main" id="{793A4837-8B74-F866-F463-D570ED067D35}"/>
              </a:ext>
            </a:extLst>
          </p:cNvPr>
          <p:cNvSpPr txBox="1"/>
          <p:nvPr/>
        </p:nvSpPr>
        <p:spPr>
          <a:xfrm>
            <a:off x="461554" y="472778"/>
            <a:ext cx="11730446" cy="543225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500" b="0" i="0" u="none" strike="noStrike" kern="1200" cap="none" spc="0" normalizeH="0" baseline="0" noProof="0" dirty="0">
                <a:ln>
                  <a:noFill/>
                </a:ln>
                <a:solidFill>
                  <a:prstClr val="black"/>
                </a:solidFill>
                <a:effectLst/>
                <a:uLnTx/>
                <a:uFillTx/>
                <a:latin typeface="Calibri"/>
                <a:ea typeface="+mn-ea"/>
                <a:cs typeface="+mn-cs"/>
              </a:rPr>
              <a:t>Para los efectos del artículo </a:t>
            </a:r>
            <a:r>
              <a:rPr kumimoji="0" lang="es-MX" sz="2500" b="1" i="0" u="sng" strike="noStrike" kern="1200" cap="none" spc="0" normalizeH="0" baseline="0" noProof="0" dirty="0">
                <a:ln>
                  <a:noFill/>
                </a:ln>
                <a:solidFill>
                  <a:prstClr val="black"/>
                </a:solidFill>
                <a:effectLst/>
                <a:uLnTx/>
                <a:uFillTx/>
                <a:latin typeface="Calibri"/>
                <a:ea typeface="+mn-ea"/>
                <a:cs typeface="+mn-cs"/>
              </a:rPr>
              <a:t>55, fracción IV de la Ley del ISR</a:t>
            </a:r>
            <a:r>
              <a:rPr kumimoji="0" lang="es-MX" sz="2500" b="0" i="0" u="none" strike="noStrike" kern="1200" cap="none" spc="0" normalizeH="0" baseline="0" noProof="0" dirty="0">
                <a:ln>
                  <a:noFill/>
                </a:ln>
                <a:solidFill>
                  <a:prstClr val="black"/>
                </a:solidFill>
                <a:effectLst/>
                <a:uLnTx/>
                <a:uFillTx/>
                <a:latin typeface="Calibri"/>
                <a:ea typeface="+mn-ea"/>
                <a:cs typeface="+mn-cs"/>
              </a:rPr>
              <a:t>, </a:t>
            </a:r>
            <a:r>
              <a:rPr kumimoji="0" lang="es-MX" sz="2500" b="1" i="0" u="sng" strike="noStrike" kern="1200" cap="none" spc="0" normalizeH="0" baseline="0" noProof="0" dirty="0">
                <a:ln>
                  <a:noFill/>
                </a:ln>
                <a:solidFill>
                  <a:srgbClr val="FF0000"/>
                </a:solidFill>
                <a:effectLst/>
                <a:uLnTx/>
                <a:uFillTx/>
                <a:latin typeface="Calibri"/>
                <a:ea typeface="+mn-ea"/>
                <a:cs typeface="+mn-cs"/>
              </a:rPr>
              <a:t>las Instituciones del Sistema Financiero deberán llevar un registro de los Depósitos en Efectivo que se realicen en las cuentas o contratos abiertos a nombre de los contribuyentes, así como de las adquisiciones en efectivo de “Cheques de Caja”,</a:t>
            </a:r>
            <a:r>
              <a:rPr kumimoji="0" lang="es-MX" sz="2500" b="0" i="0" u="none" strike="noStrike" kern="1200" cap="none" spc="0" normalizeH="0" baseline="0" noProof="0" dirty="0">
                <a:ln>
                  <a:noFill/>
                </a:ln>
                <a:solidFill>
                  <a:prstClr val="black"/>
                </a:solidFill>
                <a:effectLst/>
                <a:uLnTx/>
                <a:uFillTx/>
                <a:latin typeface="Calibri"/>
                <a:ea typeface="+mn-ea"/>
                <a:cs typeface="+mn-cs"/>
              </a:rPr>
              <a:t> el cual deberá reunir la información y los datos siguientes: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500" b="0" i="0" u="none" strike="noStrike" kern="1200" cap="none" spc="0" normalizeH="0" baseline="0" noProof="0" dirty="0">
              <a:ln>
                <a:noFill/>
              </a:ln>
              <a:solidFill>
                <a:prstClr val="black"/>
              </a:solidFill>
              <a:effectLst/>
              <a:uLnTx/>
              <a:uFillTx/>
              <a:latin typeface="Calibri"/>
              <a:ea typeface="+mn-ea"/>
              <a:cs typeface="+mn-cs"/>
            </a:endParaRPr>
          </a:p>
          <a:p>
            <a:pPr marL="514350" marR="0" lvl="0" indent="-514350" algn="just" defTabSz="914400" rtl="0" eaLnBrk="1" fontAlgn="auto" latinLnBrk="0" hangingPunct="1">
              <a:lnSpc>
                <a:spcPct val="100000"/>
              </a:lnSpc>
              <a:spcBef>
                <a:spcPts val="0"/>
              </a:spcBef>
              <a:spcAft>
                <a:spcPts val="0"/>
              </a:spcAft>
              <a:buClrTx/>
              <a:buSzTx/>
              <a:buFontTx/>
              <a:buAutoNum type="romanUcPeriod"/>
              <a:tabLst/>
              <a:defRPr/>
            </a:pPr>
            <a:r>
              <a:rPr kumimoji="0" lang="es-MX" sz="2500" b="0" i="0" u="none" strike="noStrike" kern="1200" cap="none" spc="0" normalizeH="0" baseline="0" noProof="0" dirty="0">
                <a:ln>
                  <a:noFill/>
                </a:ln>
                <a:solidFill>
                  <a:prstClr val="black"/>
                </a:solidFill>
                <a:effectLst/>
                <a:uLnTx/>
                <a:uFillTx/>
                <a:latin typeface="Calibri"/>
                <a:ea typeface="+mn-ea"/>
                <a:cs typeface="+mn-cs"/>
              </a:rPr>
              <a:t>Datos de identificación de la Institución del Sistema </a:t>
            </a:r>
            <a:r>
              <a:rPr lang="es-MX" sz="2500" dirty="0">
                <a:solidFill>
                  <a:prstClr val="black"/>
                </a:solidFill>
                <a:latin typeface="Calibri"/>
              </a:rPr>
              <a:t>F</a:t>
            </a:r>
            <a:r>
              <a:rPr kumimoji="0" lang="es-MX" sz="2500" b="0" i="0" u="none" strike="noStrike" kern="1200" cap="none" spc="0" normalizeH="0" baseline="0" noProof="0" dirty="0" err="1">
                <a:ln>
                  <a:noFill/>
                </a:ln>
                <a:solidFill>
                  <a:prstClr val="black"/>
                </a:solidFill>
                <a:effectLst/>
                <a:uLnTx/>
                <a:uFillTx/>
                <a:latin typeface="Calibri"/>
                <a:ea typeface="+mn-ea"/>
                <a:cs typeface="+mn-cs"/>
              </a:rPr>
              <a:t>inanciero</a:t>
            </a:r>
            <a:r>
              <a:rPr kumimoji="0" lang="es-MX" sz="2500" b="0" i="0" u="none" strike="noStrike" kern="1200" cap="none" spc="0" normalizeH="0" baseline="0" noProof="0" dirty="0">
                <a:ln>
                  <a:noFill/>
                </a:ln>
                <a:solidFill>
                  <a:prstClr val="black"/>
                </a:solidFill>
                <a:effectLst/>
                <a:uLnTx/>
                <a:uFillTx/>
                <a:latin typeface="Calibri"/>
                <a:ea typeface="+mn-ea"/>
                <a:cs typeface="+mn-cs"/>
              </a:rPr>
              <a:t>.</a:t>
            </a:r>
          </a:p>
          <a:p>
            <a:pPr marL="514350" marR="0" lvl="0" indent="-514350" algn="just" defTabSz="914400" rtl="0" eaLnBrk="1" fontAlgn="auto" latinLnBrk="0" hangingPunct="1">
              <a:lnSpc>
                <a:spcPct val="100000"/>
              </a:lnSpc>
              <a:spcBef>
                <a:spcPts val="0"/>
              </a:spcBef>
              <a:spcAft>
                <a:spcPts val="0"/>
              </a:spcAft>
              <a:buClrTx/>
              <a:buSzTx/>
              <a:buFontTx/>
              <a:buAutoNum type="romanUcPeriod"/>
              <a:tabLst/>
              <a:defRPr/>
            </a:pPr>
            <a:r>
              <a:rPr kumimoji="0" lang="es-MX" sz="2500" b="0" i="0" u="none" strike="noStrike" kern="1200" cap="none" spc="0" normalizeH="0" baseline="0" noProof="0" dirty="0">
                <a:ln>
                  <a:noFill/>
                </a:ln>
                <a:solidFill>
                  <a:prstClr val="black"/>
                </a:solidFill>
                <a:effectLst/>
                <a:uLnTx/>
                <a:uFillTx/>
                <a:latin typeface="Calibri"/>
                <a:ea typeface="+mn-ea"/>
                <a:cs typeface="+mn-cs"/>
              </a:rPr>
              <a:t>Datos de identificación del contribuyente (tercero o cuentahabiente)</a:t>
            </a:r>
          </a:p>
          <a:p>
            <a:pPr marL="514350" marR="0" lvl="0" indent="-514350" algn="just" defTabSz="914400" rtl="0" eaLnBrk="1" fontAlgn="auto" latinLnBrk="0" hangingPunct="1">
              <a:lnSpc>
                <a:spcPct val="100000"/>
              </a:lnSpc>
              <a:spcBef>
                <a:spcPts val="0"/>
              </a:spcBef>
              <a:spcAft>
                <a:spcPts val="0"/>
              </a:spcAft>
              <a:buClrTx/>
              <a:buSzTx/>
              <a:buFontTx/>
              <a:buAutoNum type="romanUcPeriod"/>
              <a:tabLst/>
              <a:defRPr/>
            </a:pPr>
            <a:r>
              <a:rPr kumimoji="0" lang="es-MX" sz="2500" b="0" i="0" u="none" strike="noStrike" kern="1200" cap="none" spc="0" normalizeH="0" baseline="0" noProof="0" dirty="0">
                <a:ln>
                  <a:noFill/>
                </a:ln>
                <a:solidFill>
                  <a:prstClr val="black"/>
                </a:solidFill>
                <a:effectLst/>
                <a:uLnTx/>
                <a:uFillTx/>
                <a:latin typeface="Calibri"/>
                <a:ea typeface="+mn-ea"/>
                <a:cs typeface="+mn-cs"/>
              </a:rPr>
              <a:t>Datos de identificación de la cuenta o contrato.</a:t>
            </a:r>
          </a:p>
          <a:p>
            <a:pPr marL="514350" marR="0" lvl="0" indent="-514350" algn="just" defTabSz="914400" rtl="0" eaLnBrk="1" fontAlgn="auto" latinLnBrk="0" hangingPunct="1">
              <a:lnSpc>
                <a:spcPct val="100000"/>
              </a:lnSpc>
              <a:spcBef>
                <a:spcPts val="0"/>
              </a:spcBef>
              <a:spcAft>
                <a:spcPts val="0"/>
              </a:spcAft>
              <a:buClrTx/>
              <a:buSzTx/>
              <a:buFontTx/>
              <a:buAutoNum type="romanUcPeriod"/>
              <a:tabLst/>
              <a:defRPr/>
            </a:pPr>
            <a:r>
              <a:rPr kumimoji="0" lang="es-MX" sz="2500" b="0" i="0" u="none" strike="noStrike" kern="1200" cap="none" spc="0" normalizeH="0" baseline="0" noProof="0" dirty="0">
                <a:ln>
                  <a:noFill/>
                </a:ln>
                <a:solidFill>
                  <a:prstClr val="black"/>
                </a:solidFill>
                <a:effectLst/>
                <a:uLnTx/>
                <a:uFillTx/>
                <a:latin typeface="Calibri"/>
                <a:ea typeface="+mn-ea"/>
                <a:cs typeface="+mn-cs"/>
              </a:rPr>
              <a:t>Información de depósitos en efectivo por operación.</a:t>
            </a:r>
          </a:p>
          <a:p>
            <a:pPr marL="514350" marR="0" lvl="0" indent="-514350" algn="just" defTabSz="914400" rtl="0" eaLnBrk="1" fontAlgn="auto" latinLnBrk="0" hangingPunct="1">
              <a:lnSpc>
                <a:spcPct val="100000"/>
              </a:lnSpc>
              <a:spcBef>
                <a:spcPts val="0"/>
              </a:spcBef>
              <a:spcAft>
                <a:spcPts val="0"/>
              </a:spcAft>
              <a:buClrTx/>
              <a:buSzTx/>
              <a:buFontTx/>
              <a:buAutoNum type="romanUcPeriod"/>
              <a:tabLst/>
              <a:defRPr/>
            </a:pPr>
            <a:r>
              <a:rPr kumimoji="0" lang="es-MX" sz="2500" b="0" i="0" u="none" strike="noStrike" kern="1200" cap="none" spc="0" normalizeH="0" baseline="0" noProof="0" dirty="0">
                <a:ln>
                  <a:noFill/>
                </a:ln>
                <a:solidFill>
                  <a:prstClr val="black"/>
                </a:solidFill>
                <a:effectLst/>
                <a:uLnTx/>
                <a:uFillTx/>
                <a:latin typeface="Calibri"/>
                <a:ea typeface="+mn-ea"/>
                <a:cs typeface="+mn-cs"/>
              </a:rPr>
              <a:t>Corte mensual, información de depósito en efectivo por mes por contribuyente.</a:t>
            </a:r>
          </a:p>
          <a:p>
            <a:pPr marL="514350" marR="0" lvl="0" indent="-514350" algn="just" defTabSz="914400" rtl="0" eaLnBrk="1" fontAlgn="auto" latinLnBrk="0" hangingPunct="1">
              <a:lnSpc>
                <a:spcPct val="100000"/>
              </a:lnSpc>
              <a:spcBef>
                <a:spcPts val="0"/>
              </a:spcBef>
              <a:spcAft>
                <a:spcPts val="0"/>
              </a:spcAft>
              <a:buClrTx/>
              <a:buSzTx/>
              <a:buFontTx/>
              <a:buAutoNum type="romanUcPeriod"/>
              <a:tabLst/>
              <a:defRPr/>
            </a:pPr>
            <a:r>
              <a:rPr kumimoji="0" lang="es-MX" sz="2500" b="1" i="1" u="sng" strike="noStrike" kern="1200" cap="none" spc="0" normalizeH="0" baseline="0" noProof="0" dirty="0">
                <a:ln>
                  <a:noFill/>
                </a:ln>
                <a:solidFill>
                  <a:prstClr val="black"/>
                </a:solidFill>
                <a:effectLst/>
                <a:uLnTx/>
                <a:uFillTx/>
                <a:latin typeface="Calibri"/>
                <a:ea typeface="+mn-ea"/>
                <a:cs typeface="+mn-cs"/>
              </a:rPr>
              <a:t>Corte mensual, generales y totales de las Instituciones del Sistema </a:t>
            </a:r>
            <a:r>
              <a:rPr lang="es-MX" sz="2500" b="1" i="1" u="sng" dirty="0">
                <a:solidFill>
                  <a:prstClr val="black"/>
                </a:solidFill>
                <a:latin typeface="Calibri"/>
              </a:rPr>
              <a:t>F</a:t>
            </a:r>
            <a:r>
              <a:rPr kumimoji="0" lang="es-MX" sz="2500" b="1" i="1" u="sng" strike="noStrike" kern="1200" cap="none" spc="0" normalizeH="0" baseline="0" noProof="0" dirty="0" err="1">
                <a:ln>
                  <a:noFill/>
                </a:ln>
                <a:solidFill>
                  <a:prstClr val="black"/>
                </a:solidFill>
                <a:effectLst/>
                <a:uLnTx/>
                <a:uFillTx/>
                <a:latin typeface="Calibri"/>
                <a:ea typeface="+mn-ea"/>
                <a:cs typeface="+mn-cs"/>
              </a:rPr>
              <a:t>inanciero</a:t>
            </a:r>
            <a:r>
              <a:rPr kumimoji="0" lang="es-MX" sz="2500" b="1" i="1" u="sng" strike="noStrike" kern="1200" cap="none" spc="0" normalizeH="0" baseline="0" noProof="0" dirty="0">
                <a:ln>
                  <a:noFill/>
                </a:ln>
                <a:solidFill>
                  <a:prstClr val="black"/>
                </a:solidFill>
                <a:effectLst/>
                <a:uLnTx/>
                <a:uFillTx/>
                <a:latin typeface="Calibri"/>
                <a:ea typeface="+mn-ea"/>
                <a:cs typeface="+mn-cs"/>
              </a:rPr>
              <a:t>.</a:t>
            </a:r>
          </a:p>
          <a:p>
            <a:pPr marL="514350" marR="0" lvl="0" indent="-514350" algn="just" defTabSz="914400" rtl="0" eaLnBrk="1" fontAlgn="auto" latinLnBrk="0" hangingPunct="1">
              <a:lnSpc>
                <a:spcPct val="100000"/>
              </a:lnSpc>
              <a:spcBef>
                <a:spcPts val="0"/>
              </a:spcBef>
              <a:spcAft>
                <a:spcPts val="0"/>
              </a:spcAft>
              <a:buClrTx/>
              <a:buSzTx/>
              <a:buFontTx/>
              <a:buAutoNum type="romanUcPeriod"/>
              <a:tabLst/>
              <a:defRPr/>
            </a:pPr>
            <a:r>
              <a:rPr kumimoji="0" lang="es-MX" sz="2500" b="1" i="1" u="sng" strike="noStrike" kern="1200" cap="none" spc="0" normalizeH="0" baseline="0" noProof="0" dirty="0">
                <a:ln>
                  <a:noFill/>
                </a:ln>
                <a:solidFill>
                  <a:prstClr val="black"/>
                </a:solidFill>
                <a:effectLst/>
                <a:uLnTx/>
                <a:uFillTx/>
                <a:latin typeface="Calibri"/>
                <a:ea typeface="+mn-ea"/>
                <a:cs typeface="+mn-cs"/>
              </a:rPr>
              <a:t>Datos del Cheques de Caja</a:t>
            </a:r>
            <a:r>
              <a:rPr kumimoji="0" lang="es-MX" sz="2400" b="1" i="1" u="sng" strike="noStrike" kern="1200" cap="none" spc="0" normalizeH="0" baseline="0" noProof="0" dirty="0">
                <a:ln>
                  <a:noFill/>
                </a:ln>
                <a:solidFill>
                  <a:prstClr val="black"/>
                </a:solidFill>
                <a:effectLst/>
                <a:uLnTx/>
                <a:uFillTx/>
                <a:latin typeface="Calibri"/>
                <a:ea typeface="+mn-ea"/>
                <a:cs typeface="+mn-cs"/>
              </a:rPr>
              <a:t>.</a:t>
            </a:r>
          </a:p>
          <a:p>
            <a:pPr marL="514350" marR="0" lvl="0" indent="-514350" algn="just" defTabSz="914400" rtl="0" eaLnBrk="1" fontAlgn="auto" latinLnBrk="0" hangingPunct="1">
              <a:lnSpc>
                <a:spcPct val="100000"/>
              </a:lnSpc>
              <a:spcBef>
                <a:spcPts val="0"/>
              </a:spcBef>
              <a:spcAft>
                <a:spcPts val="0"/>
              </a:spcAft>
              <a:buClrTx/>
              <a:buSzTx/>
              <a:buFontTx/>
              <a:buAutoNum type="romanUcPeriod"/>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6" name="Imagen 5">
            <a:extLst>
              <a:ext uri="{FF2B5EF4-FFF2-40B4-BE49-F238E27FC236}">
                <a16:creationId xmlns:a16="http://schemas.microsoft.com/office/drawing/2014/main" id="{58002A38-75E4-F8AA-3AA7-D0E11ED4B01F}"/>
              </a:ext>
            </a:extLst>
          </p:cNvPr>
          <p:cNvPicPr>
            <a:picLocks noChangeAspect="1"/>
          </p:cNvPicPr>
          <p:nvPr/>
        </p:nvPicPr>
        <p:blipFill>
          <a:blip r:embed="rId2"/>
          <a:stretch>
            <a:fillRect/>
          </a:stretch>
        </p:blipFill>
        <p:spPr>
          <a:xfrm>
            <a:off x="8806665" y="5158133"/>
            <a:ext cx="2920774" cy="1493801"/>
          </a:xfrm>
          <a:prstGeom prst="rect">
            <a:avLst/>
          </a:prstGeom>
        </p:spPr>
      </p:pic>
      <p:sp>
        <p:nvSpPr>
          <p:cNvPr id="2" name="Flecha: hacia arriba 1">
            <a:extLst>
              <a:ext uri="{FF2B5EF4-FFF2-40B4-BE49-F238E27FC236}">
                <a16:creationId xmlns:a16="http://schemas.microsoft.com/office/drawing/2014/main" id="{84937AE3-0C8C-E1EB-6298-11A5028F19CD}"/>
              </a:ext>
            </a:extLst>
          </p:cNvPr>
          <p:cNvSpPr/>
          <p:nvPr/>
        </p:nvSpPr>
        <p:spPr>
          <a:xfrm>
            <a:off x="5085806" y="5158133"/>
            <a:ext cx="548640" cy="450187"/>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E3D5AD38-3DE6-855D-3638-02B358057C7D}"/>
              </a:ext>
            </a:extLst>
          </p:cNvPr>
          <p:cNvSpPr txBox="1"/>
          <p:nvPr/>
        </p:nvSpPr>
        <p:spPr>
          <a:xfrm>
            <a:off x="4711335" y="5712821"/>
            <a:ext cx="2081351" cy="707886"/>
          </a:xfrm>
          <a:prstGeom prst="rect">
            <a:avLst/>
          </a:prstGeom>
          <a:solidFill>
            <a:schemeClr val="accent6">
              <a:lumMod val="40000"/>
              <a:lumOff val="60000"/>
            </a:schemeClr>
          </a:solidFill>
          <a:ln w="38100">
            <a:solidFill>
              <a:schemeClr val="accent1"/>
            </a:solidFill>
          </a:ln>
        </p:spPr>
        <p:txBody>
          <a:bodyPr wrap="square" rtlCol="0">
            <a:spAutoFit/>
          </a:bodyPr>
          <a:lstStyle/>
          <a:p>
            <a:r>
              <a:rPr lang="es-MX" sz="2000" dirty="0"/>
              <a:t>Modificación para el ejercicio 2026</a:t>
            </a:r>
          </a:p>
        </p:txBody>
      </p:sp>
    </p:spTree>
    <p:extLst>
      <p:ext uri="{BB962C8B-B14F-4D97-AF65-F5344CB8AC3E}">
        <p14:creationId xmlns:p14="http://schemas.microsoft.com/office/powerpoint/2010/main" val="15143042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AA7C9-A822-AC2E-4ADD-FFE501783847}"/>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675C488A-930E-27DB-A62F-3BADC9B25B61}"/>
              </a:ext>
            </a:extLst>
          </p:cNvPr>
          <p:cNvSpPr>
            <a:spLocks noGrp="1" noChangeArrowheads="1"/>
          </p:cNvSpPr>
          <p:nvPr>
            <p:ph type="title"/>
          </p:nvPr>
        </p:nvSpPr>
        <p:spPr>
          <a:xfrm>
            <a:off x="0" y="-26978"/>
            <a:ext cx="12192000" cy="453182"/>
          </a:xfrm>
          <a:solidFill>
            <a:schemeClr val="accent4">
              <a:lumMod val="20000"/>
              <a:lumOff val="80000"/>
            </a:schemeClr>
          </a:solidFill>
          <a:ln>
            <a:solidFill>
              <a:schemeClr val="accent1"/>
            </a:solidFill>
            <a:miter lim="800000"/>
            <a:headEnd/>
            <a:tailEnd/>
          </a:ln>
        </p:spPr>
        <p:txBody>
          <a:bodyPr/>
          <a:lstStyle/>
          <a:p>
            <a:pPr eaLnBrk="1" hangingPunct="1">
              <a:defRPr/>
            </a:pPr>
            <a:r>
              <a:rPr lang="es-ES" sz="2600" dirty="0">
                <a:latin typeface="Arial Rounded MT Bold" pitchFamily="34" charset="0"/>
              </a:rPr>
              <a:t>EXCEPCIÓN AL SECRETO BANCARIO</a:t>
            </a:r>
          </a:p>
        </p:txBody>
      </p:sp>
      <p:sp>
        <p:nvSpPr>
          <p:cNvPr id="495619" name="Text Box 3">
            <a:extLst>
              <a:ext uri="{FF2B5EF4-FFF2-40B4-BE49-F238E27FC236}">
                <a16:creationId xmlns:a16="http://schemas.microsoft.com/office/drawing/2014/main" id="{1C7CF5F1-2A8B-A02A-9DB2-A1573E9262C8}"/>
              </a:ext>
            </a:extLst>
          </p:cNvPr>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E2B75B8D-35A3-FFFC-CFAD-F24A455549A4}"/>
              </a:ext>
            </a:extLst>
          </p:cNvPr>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a:extLst>
              <a:ext uri="{FF2B5EF4-FFF2-40B4-BE49-F238E27FC236}">
                <a16:creationId xmlns:a16="http://schemas.microsoft.com/office/drawing/2014/main" id="{FD813B51-7F39-8342-5505-9EE91368DC28}"/>
              </a:ext>
            </a:extLst>
          </p:cNvPr>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a:extLst>
              <a:ext uri="{FF2B5EF4-FFF2-40B4-BE49-F238E27FC236}">
                <a16:creationId xmlns:a16="http://schemas.microsoft.com/office/drawing/2014/main" id="{031D3B23-B5F6-1C3E-06C9-8E6BF9075DD8}"/>
              </a:ext>
            </a:extLst>
          </p:cNvPr>
          <p:cNvSpPr txBox="1"/>
          <p:nvPr/>
        </p:nvSpPr>
        <p:spPr>
          <a:xfrm>
            <a:off x="182999" y="6544117"/>
            <a:ext cx="162837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a:t>
            </a:r>
            <a:r>
              <a:rPr lang="es-MX" sz="1400" dirty="0">
                <a:solidFill>
                  <a:prstClr val="black"/>
                </a:solidFill>
                <a:latin typeface="Calibri"/>
              </a:rPr>
              <a:t>2.1.51</a:t>
            </a:r>
            <a:r>
              <a:rPr kumimoji="0" lang="es-MX" sz="1400" b="0" i="0" u="none" strike="noStrike" kern="1200" cap="none" spc="0" normalizeH="0" baseline="0" noProof="0" dirty="0">
                <a:ln>
                  <a:noFill/>
                </a:ln>
                <a:solidFill>
                  <a:prstClr val="black"/>
                </a:solidFill>
                <a:effectLst/>
                <a:uLnTx/>
                <a:uFillTx/>
                <a:latin typeface="Calibri"/>
                <a:ea typeface="+mn-ea"/>
                <a:cs typeface="+mn-cs"/>
              </a:rPr>
              <a:t> RMF</a:t>
            </a:r>
          </a:p>
        </p:txBody>
      </p:sp>
      <p:sp>
        <p:nvSpPr>
          <p:cNvPr id="5" name="CuadroTexto 4">
            <a:extLst>
              <a:ext uri="{FF2B5EF4-FFF2-40B4-BE49-F238E27FC236}">
                <a16:creationId xmlns:a16="http://schemas.microsoft.com/office/drawing/2014/main" id="{DC5E4CB2-0383-7076-024B-A4EC106F52DB}"/>
              </a:ext>
            </a:extLst>
          </p:cNvPr>
          <p:cNvSpPr txBox="1"/>
          <p:nvPr/>
        </p:nvSpPr>
        <p:spPr>
          <a:xfrm>
            <a:off x="583474" y="736223"/>
            <a:ext cx="11086012" cy="3046988"/>
          </a:xfrm>
          <a:prstGeom prst="rect">
            <a:avLst/>
          </a:prstGeom>
          <a:noFill/>
        </p:spPr>
        <p:txBody>
          <a:bodyPr wrap="square">
            <a:spAutoFit/>
          </a:bodyPr>
          <a:lstStyle/>
          <a:p>
            <a:pPr algn="just"/>
            <a:r>
              <a:rPr lang="es-MX" sz="3200" dirty="0"/>
              <a:t>Para los efectos del artículo 32-B, fracción IV, segundo párrafo del CFF </a:t>
            </a:r>
            <a:r>
              <a:rPr lang="es-MX" sz="3200" b="1" u="sng" dirty="0"/>
              <a:t>(Obligación de las Entidades Financieras y SOCAP de proporcionar información al SAT</a:t>
            </a:r>
            <a:r>
              <a:rPr lang="es-MX" sz="3200" dirty="0"/>
              <a:t> , </a:t>
            </a:r>
            <a:r>
              <a:rPr lang="es-MX" sz="3200" b="1" u="sng" dirty="0">
                <a:solidFill>
                  <a:srgbClr val="FF0000"/>
                </a:solidFill>
              </a:rPr>
              <a:t>se entiende que la solicitud de información que se realice conforme al citado precepto legal constituye una “excepción” al procedimiento establecido en el artículo 142 de la LIC </a:t>
            </a:r>
            <a:r>
              <a:rPr lang="es-MX" sz="3200" dirty="0"/>
              <a:t>(Ley de Instituciones de Crédito).</a:t>
            </a:r>
          </a:p>
        </p:txBody>
      </p:sp>
      <p:pic>
        <p:nvPicPr>
          <p:cNvPr id="7" name="Imagen 6">
            <a:extLst>
              <a:ext uri="{FF2B5EF4-FFF2-40B4-BE49-F238E27FC236}">
                <a16:creationId xmlns:a16="http://schemas.microsoft.com/office/drawing/2014/main" id="{73E75245-5FDB-7D58-A7EB-61EC64C3DC4A}"/>
              </a:ext>
            </a:extLst>
          </p:cNvPr>
          <p:cNvPicPr>
            <a:picLocks noChangeAspect="1"/>
          </p:cNvPicPr>
          <p:nvPr/>
        </p:nvPicPr>
        <p:blipFill>
          <a:blip r:embed="rId2"/>
          <a:stretch>
            <a:fillRect/>
          </a:stretch>
        </p:blipFill>
        <p:spPr>
          <a:xfrm>
            <a:off x="8083904" y="3752950"/>
            <a:ext cx="3894056" cy="2228921"/>
          </a:xfrm>
          <a:prstGeom prst="rect">
            <a:avLst/>
          </a:prstGeom>
        </p:spPr>
      </p:pic>
    </p:spTree>
    <p:extLst>
      <p:ext uri="{BB962C8B-B14F-4D97-AF65-F5344CB8AC3E}">
        <p14:creationId xmlns:p14="http://schemas.microsoft.com/office/powerpoint/2010/main" val="16469955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69AA7-887A-B273-15B5-92DA77C52D57}"/>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61A9B88A-FAEA-E03C-86D9-22B9B118ED8C}"/>
              </a:ext>
            </a:extLst>
          </p:cNvPr>
          <p:cNvSpPr>
            <a:spLocks noGrp="1" noChangeArrowheads="1"/>
          </p:cNvSpPr>
          <p:nvPr>
            <p:ph type="title"/>
          </p:nvPr>
        </p:nvSpPr>
        <p:spPr>
          <a:xfrm>
            <a:off x="0" y="-26979"/>
            <a:ext cx="12192000" cy="773111"/>
          </a:xfrm>
          <a:solidFill>
            <a:schemeClr val="accent4">
              <a:lumMod val="20000"/>
              <a:lumOff val="80000"/>
            </a:schemeClr>
          </a:solidFill>
          <a:ln>
            <a:solidFill>
              <a:schemeClr val="accent1"/>
            </a:solidFill>
            <a:miter lim="800000"/>
            <a:headEnd/>
            <a:tailEnd/>
          </a:ln>
        </p:spPr>
        <p:txBody>
          <a:bodyPr/>
          <a:lstStyle/>
          <a:p>
            <a:pPr eaLnBrk="1" hangingPunct="1">
              <a:defRPr/>
            </a:pPr>
            <a:r>
              <a:rPr lang="es-MX" sz="2600" dirty="0">
                <a:latin typeface="Arial Rounded MT Bold" pitchFamily="34" charset="0"/>
              </a:rPr>
              <a:t>Información de</a:t>
            </a:r>
            <a:r>
              <a:rPr lang="es-MX" sz="2600" dirty="0">
                <a:solidFill>
                  <a:srgbClr val="FF0000"/>
                </a:solidFill>
                <a:latin typeface="Arial Rounded MT Bold" pitchFamily="34" charset="0"/>
              </a:rPr>
              <a:t> “Pagos en Efectivo”</a:t>
            </a:r>
            <a:r>
              <a:rPr lang="es-MX" sz="2600" dirty="0">
                <a:latin typeface="Arial Rounded MT Bold" pitchFamily="34" charset="0"/>
              </a:rPr>
              <a:t> entre Instituciones del Sistema Financiero</a:t>
            </a:r>
          </a:p>
        </p:txBody>
      </p:sp>
      <p:sp>
        <p:nvSpPr>
          <p:cNvPr id="495619" name="Text Box 3">
            <a:extLst>
              <a:ext uri="{FF2B5EF4-FFF2-40B4-BE49-F238E27FC236}">
                <a16:creationId xmlns:a16="http://schemas.microsoft.com/office/drawing/2014/main" id="{135F45B0-D3C9-5D08-00B6-FAC4E66BD6F3}"/>
              </a:ext>
            </a:extLst>
          </p:cNvPr>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F75C3B13-F47A-C34C-87E3-E27DAFD92B2B}"/>
              </a:ext>
            </a:extLst>
          </p:cNvPr>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a:extLst>
              <a:ext uri="{FF2B5EF4-FFF2-40B4-BE49-F238E27FC236}">
                <a16:creationId xmlns:a16="http://schemas.microsoft.com/office/drawing/2014/main" id="{8B01053D-C8BF-CE47-7CE2-578239F8BB5C}"/>
              </a:ext>
            </a:extLst>
          </p:cNvPr>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a:extLst>
              <a:ext uri="{FF2B5EF4-FFF2-40B4-BE49-F238E27FC236}">
                <a16:creationId xmlns:a16="http://schemas.microsoft.com/office/drawing/2014/main" id="{DD49D2BE-102B-C7FE-8439-073B047B6162}"/>
              </a:ext>
            </a:extLst>
          </p:cNvPr>
          <p:cNvSpPr txBox="1"/>
          <p:nvPr/>
        </p:nvSpPr>
        <p:spPr>
          <a:xfrm>
            <a:off x="182999" y="6544117"/>
            <a:ext cx="162837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a:t>
            </a:r>
            <a:r>
              <a:rPr lang="es-MX" sz="1400" dirty="0">
                <a:solidFill>
                  <a:prstClr val="black"/>
                </a:solidFill>
                <a:latin typeface="Calibri"/>
              </a:rPr>
              <a:t>3.5.17</a:t>
            </a:r>
            <a:r>
              <a:rPr kumimoji="0" lang="es-MX" sz="1400" b="0" i="0" u="none" strike="noStrike" kern="1200" cap="none" spc="0" normalizeH="0" baseline="0" noProof="0" dirty="0">
                <a:ln>
                  <a:noFill/>
                </a:ln>
                <a:solidFill>
                  <a:prstClr val="black"/>
                </a:solidFill>
                <a:effectLst/>
                <a:uLnTx/>
                <a:uFillTx/>
                <a:latin typeface="Calibri"/>
                <a:ea typeface="+mn-ea"/>
                <a:cs typeface="+mn-cs"/>
              </a:rPr>
              <a:t> RMF</a:t>
            </a:r>
          </a:p>
        </p:txBody>
      </p:sp>
      <p:sp>
        <p:nvSpPr>
          <p:cNvPr id="3" name="CuadroTexto 2">
            <a:extLst>
              <a:ext uri="{FF2B5EF4-FFF2-40B4-BE49-F238E27FC236}">
                <a16:creationId xmlns:a16="http://schemas.microsoft.com/office/drawing/2014/main" id="{D3D044E6-D1C2-1E9E-A635-53BBFC2DC039}"/>
              </a:ext>
            </a:extLst>
          </p:cNvPr>
          <p:cNvSpPr txBox="1"/>
          <p:nvPr/>
        </p:nvSpPr>
        <p:spPr>
          <a:xfrm>
            <a:off x="470263" y="920724"/>
            <a:ext cx="11242766" cy="3016210"/>
          </a:xfrm>
          <a:prstGeom prst="rect">
            <a:avLst/>
          </a:prstGeom>
          <a:noFill/>
        </p:spPr>
        <p:txBody>
          <a:bodyPr wrap="square">
            <a:spAutoFit/>
          </a:bodyPr>
          <a:lstStyle/>
          <a:p>
            <a:pPr algn="just"/>
            <a:r>
              <a:rPr lang="es-MX" sz="2600" dirty="0"/>
              <a:t>Para los efectos del artículo 55, fracción IV de la Ley del ISR, </a:t>
            </a:r>
            <a:r>
              <a:rPr lang="es-MX" sz="2600" b="1" i="1" u="sng" dirty="0"/>
              <a:t>cuando se realicen “pagos” a Tarjetas de Crédito a través de Instituciones del Sistema Financiero “</a:t>
            </a:r>
            <a:r>
              <a:rPr lang="es-MX" sz="2600" b="1" u="sng" dirty="0">
                <a:solidFill>
                  <a:srgbClr val="FF0000"/>
                </a:solidFill>
              </a:rPr>
              <a:t>distintas” de la que emitió la Tarjeta de que se trate</a:t>
            </a:r>
            <a:r>
              <a:rPr lang="es-MX" sz="2600" dirty="0"/>
              <a:t>, </a:t>
            </a:r>
            <a:r>
              <a:rPr lang="es-MX" sz="2600" b="1" u="sng" dirty="0">
                <a:solidFill>
                  <a:srgbClr val="FF0000"/>
                </a:solidFill>
              </a:rPr>
              <a:t>la institución que “reciba” el pago por cuenta de la institución en la que se encuentra abierta la cuenta destino del depósito, deberá </a:t>
            </a:r>
            <a:r>
              <a:rPr lang="es-MX" sz="3000" b="1" u="sng" dirty="0"/>
              <a:t>“informar”</a:t>
            </a:r>
            <a:r>
              <a:rPr lang="es-MX" sz="2600" b="1" u="sng" dirty="0">
                <a:solidFill>
                  <a:srgbClr val="FF0000"/>
                </a:solidFill>
              </a:rPr>
              <a:t> a la Institución de Destino del depósito de los</a:t>
            </a:r>
            <a:r>
              <a:rPr lang="es-MX" sz="3000" b="1" u="sng" dirty="0"/>
              <a:t> “Pagos Recibidos en Efectivo”</a:t>
            </a:r>
            <a:r>
              <a:rPr lang="es-MX" sz="2600" b="1" u="sng" dirty="0">
                <a:solidFill>
                  <a:srgbClr val="FF0000"/>
                </a:solidFill>
              </a:rPr>
              <a:t>, así como los datos que permitan su identificación.</a:t>
            </a:r>
          </a:p>
        </p:txBody>
      </p:sp>
      <p:pic>
        <p:nvPicPr>
          <p:cNvPr id="6" name="Imagen 5">
            <a:extLst>
              <a:ext uri="{FF2B5EF4-FFF2-40B4-BE49-F238E27FC236}">
                <a16:creationId xmlns:a16="http://schemas.microsoft.com/office/drawing/2014/main" id="{354C08C9-E7CD-D84B-A537-9AB7B5F0D559}"/>
              </a:ext>
            </a:extLst>
          </p:cNvPr>
          <p:cNvPicPr>
            <a:picLocks noChangeAspect="1"/>
          </p:cNvPicPr>
          <p:nvPr/>
        </p:nvPicPr>
        <p:blipFill>
          <a:blip r:embed="rId2"/>
          <a:stretch>
            <a:fillRect/>
          </a:stretch>
        </p:blipFill>
        <p:spPr>
          <a:xfrm>
            <a:off x="7663543" y="3772729"/>
            <a:ext cx="3650156" cy="2025170"/>
          </a:xfrm>
          <a:prstGeom prst="rect">
            <a:avLst/>
          </a:prstGeom>
        </p:spPr>
      </p:pic>
      <p:sp>
        <p:nvSpPr>
          <p:cNvPr id="8" name="Flecha: hacia arriba 7">
            <a:extLst>
              <a:ext uri="{FF2B5EF4-FFF2-40B4-BE49-F238E27FC236}">
                <a16:creationId xmlns:a16="http://schemas.microsoft.com/office/drawing/2014/main" id="{5D680302-291E-3CC8-A69C-D7D35F75B809}"/>
              </a:ext>
            </a:extLst>
          </p:cNvPr>
          <p:cNvSpPr/>
          <p:nvPr/>
        </p:nvSpPr>
        <p:spPr>
          <a:xfrm>
            <a:off x="4624251" y="3492137"/>
            <a:ext cx="452846" cy="38287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CuadroTexto 9">
            <a:extLst>
              <a:ext uri="{FF2B5EF4-FFF2-40B4-BE49-F238E27FC236}">
                <a16:creationId xmlns:a16="http://schemas.microsoft.com/office/drawing/2014/main" id="{6CA490FA-C1B8-CAD6-46A6-8CDD2A970BD6}"/>
              </a:ext>
            </a:extLst>
          </p:cNvPr>
          <p:cNvSpPr txBox="1"/>
          <p:nvPr/>
        </p:nvSpPr>
        <p:spPr>
          <a:xfrm>
            <a:off x="870856" y="4094769"/>
            <a:ext cx="6200502" cy="1708160"/>
          </a:xfrm>
          <a:prstGeom prst="rect">
            <a:avLst/>
          </a:prstGeom>
          <a:solidFill>
            <a:schemeClr val="accent6">
              <a:lumMod val="40000"/>
              <a:lumOff val="60000"/>
            </a:schemeClr>
          </a:solidFill>
          <a:ln w="28575">
            <a:solidFill>
              <a:schemeClr val="accent1"/>
            </a:solidFill>
          </a:ln>
        </p:spPr>
        <p:txBody>
          <a:bodyPr wrap="square">
            <a:spAutoFit/>
          </a:bodyPr>
          <a:lstStyle/>
          <a:p>
            <a:r>
              <a:rPr lang="es-MX" sz="2100" dirty="0"/>
              <a:t>Información de la Institución del Sistema Financiero al SAT a más tardar el último día del mes de calendario inmediato siguiente al que corresponda a través de la forma, </a:t>
            </a:r>
            <a:r>
              <a:rPr lang="es-MX" sz="2100" b="1" u="sng" dirty="0"/>
              <a:t>“Declaración informativa de depósitos en efectivo” </a:t>
            </a:r>
            <a:r>
              <a:rPr lang="es-MX" sz="2100" dirty="0"/>
              <a:t>Regla 3.5.21</a:t>
            </a:r>
          </a:p>
        </p:txBody>
      </p:sp>
    </p:spTree>
    <p:extLst>
      <p:ext uri="{BB962C8B-B14F-4D97-AF65-F5344CB8AC3E}">
        <p14:creationId xmlns:p14="http://schemas.microsoft.com/office/powerpoint/2010/main" val="29029687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AEFA5-CEC8-29A5-B9E5-C7CCF29BFDB9}"/>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44B370B9-114F-33D7-E429-3730ACA17024}"/>
              </a:ext>
            </a:extLst>
          </p:cNvPr>
          <p:cNvSpPr>
            <a:spLocks noGrp="1" noChangeArrowheads="1"/>
          </p:cNvSpPr>
          <p:nvPr>
            <p:ph type="title"/>
          </p:nvPr>
        </p:nvSpPr>
        <p:spPr>
          <a:xfrm>
            <a:off x="0" y="-26978"/>
            <a:ext cx="12192000" cy="453182"/>
          </a:xfrm>
          <a:solidFill>
            <a:schemeClr val="accent4">
              <a:lumMod val="20000"/>
              <a:lumOff val="80000"/>
            </a:schemeClr>
          </a:solidFill>
          <a:ln>
            <a:solidFill>
              <a:schemeClr val="accent1"/>
            </a:solidFill>
            <a:miter lim="800000"/>
            <a:headEnd/>
            <a:tailEnd/>
          </a:ln>
        </p:spPr>
        <p:txBody>
          <a:bodyPr/>
          <a:lstStyle/>
          <a:p>
            <a:pPr eaLnBrk="1" hangingPunct="1">
              <a:defRPr/>
            </a:pPr>
            <a:r>
              <a:rPr lang="es-ES" sz="2600" dirty="0">
                <a:latin typeface="Arial Rounded MT Bold" pitchFamily="34" charset="0"/>
              </a:rPr>
              <a:t>CANCELACIÓN DEL RFC POR DEFUNCIÓN DE LA PF</a:t>
            </a:r>
          </a:p>
        </p:txBody>
      </p:sp>
      <p:sp>
        <p:nvSpPr>
          <p:cNvPr id="495619" name="Text Box 3">
            <a:extLst>
              <a:ext uri="{FF2B5EF4-FFF2-40B4-BE49-F238E27FC236}">
                <a16:creationId xmlns:a16="http://schemas.microsoft.com/office/drawing/2014/main" id="{97BB98B8-B97A-C43E-BB27-12A552893D25}"/>
              </a:ext>
            </a:extLst>
          </p:cNvPr>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35823306-7067-38B6-AEF9-504B77B90746}"/>
              </a:ext>
            </a:extLst>
          </p:cNvPr>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a:extLst>
              <a:ext uri="{FF2B5EF4-FFF2-40B4-BE49-F238E27FC236}">
                <a16:creationId xmlns:a16="http://schemas.microsoft.com/office/drawing/2014/main" id="{737D42F0-9AB3-698E-9B20-B1D5505A75E0}"/>
              </a:ext>
            </a:extLst>
          </p:cNvPr>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a:extLst>
              <a:ext uri="{FF2B5EF4-FFF2-40B4-BE49-F238E27FC236}">
                <a16:creationId xmlns:a16="http://schemas.microsoft.com/office/drawing/2014/main" id="{D6F19A83-8F3A-39BE-B318-F76FB6E35E36}"/>
              </a:ext>
            </a:extLst>
          </p:cNvPr>
          <p:cNvSpPr txBox="1"/>
          <p:nvPr/>
        </p:nvSpPr>
        <p:spPr>
          <a:xfrm>
            <a:off x="182999" y="6544117"/>
            <a:ext cx="162837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2.5.3 RMF</a:t>
            </a:r>
          </a:p>
        </p:txBody>
      </p:sp>
      <p:sp>
        <p:nvSpPr>
          <p:cNvPr id="5" name="CuadroTexto 4">
            <a:extLst>
              <a:ext uri="{FF2B5EF4-FFF2-40B4-BE49-F238E27FC236}">
                <a16:creationId xmlns:a16="http://schemas.microsoft.com/office/drawing/2014/main" id="{F540C8A3-7E2E-4330-D154-CA87E7347F35}"/>
              </a:ext>
            </a:extLst>
          </p:cNvPr>
          <p:cNvSpPr txBox="1"/>
          <p:nvPr/>
        </p:nvSpPr>
        <p:spPr>
          <a:xfrm>
            <a:off x="69664" y="422942"/>
            <a:ext cx="12017831" cy="623247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100" b="0" i="0" u="none" strike="noStrike" kern="1200" cap="none" spc="0" normalizeH="0" baseline="0" noProof="0" dirty="0">
                <a:ln>
                  <a:noFill/>
                </a:ln>
                <a:solidFill>
                  <a:prstClr val="black"/>
                </a:solidFill>
                <a:effectLst/>
                <a:uLnTx/>
                <a:uFillTx/>
                <a:latin typeface="Calibri"/>
                <a:ea typeface="+mn-ea"/>
                <a:cs typeface="+mn-cs"/>
              </a:rPr>
              <a:t>Para los efectos de los artículos 27, apartados B, fracción II y C, fracciones V y XIII del CFF, 29, primer párrafo, fracción XIII y 30, fracción IX de su Reglamento, </a:t>
            </a:r>
            <a:r>
              <a:rPr kumimoji="0" lang="es-MX" sz="2100" b="1" i="0" u="sng" strike="noStrike" kern="1200" cap="none" spc="0" normalizeH="0" baseline="0" noProof="0" dirty="0">
                <a:ln>
                  <a:noFill/>
                </a:ln>
                <a:solidFill>
                  <a:prstClr val="black"/>
                </a:solidFill>
                <a:effectLst/>
                <a:uLnTx/>
                <a:uFillTx/>
                <a:latin typeface="Calibri"/>
                <a:ea typeface="+mn-ea"/>
                <a:cs typeface="+mn-cs"/>
              </a:rPr>
              <a:t>la Autoridad Fiscal podrá cancelar de oficio el RFC por defunción de la Persona Física</a:t>
            </a:r>
            <a:r>
              <a:rPr kumimoji="0" lang="es-MX" sz="2100" b="0" i="0" u="none" strike="noStrike" kern="1200" cap="none" spc="0" normalizeH="0" baseline="0" noProof="0" dirty="0">
                <a:ln>
                  <a:noFill/>
                </a:ln>
                <a:solidFill>
                  <a:prstClr val="black"/>
                </a:solidFill>
                <a:effectLst/>
                <a:uLnTx/>
                <a:uFillTx/>
                <a:latin typeface="Calibri"/>
                <a:ea typeface="+mn-ea"/>
                <a:cs typeface="+mn-cs"/>
              </a:rPr>
              <a:t>, </a:t>
            </a:r>
            <a:r>
              <a:rPr kumimoji="0" lang="es-MX" sz="2100" b="1" i="0" u="sng" strike="noStrike" kern="1200" cap="none" spc="0" normalizeH="0" baseline="0" noProof="0" dirty="0">
                <a:ln>
                  <a:noFill/>
                </a:ln>
                <a:solidFill>
                  <a:srgbClr val="FF0000"/>
                </a:solidFill>
                <a:effectLst/>
                <a:uLnTx/>
                <a:uFillTx/>
                <a:latin typeface="Calibri"/>
                <a:ea typeface="+mn-ea"/>
                <a:cs typeface="+mn-cs"/>
              </a:rPr>
              <a:t>sin necesidad de que se presente el aviso respectivo, cuando la información proporcionada por Diversas Autoridades o de Terceros, “Acredite” el fallecimiento del contribuyente </a:t>
            </a:r>
            <a:r>
              <a:rPr kumimoji="0" lang="es-MX" sz="2100" b="0" i="0" u="none" strike="noStrike" kern="1200" cap="none" spc="0" normalizeH="0" baseline="0" noProof="0" dirty="0">
                <a:ln>
                  <a:noFill/>
                </a:ln>
                <a:solidFill>
                  <a:prstClr val="black"/>
                </a:solidFill>
                <a:effectLst/>
                <a:uLnTx/>
                <a:uFillTx/>
                <a:latin typeface="Calibri"/>
                <a:ea typeface="+mn-ea"/>
                <a:cs typeface="+mn-cs"/>
              </a:rPr>
              <a:t>y, además, a la fecha de su fallecimiento se </a:t>
            </a:r>
            <a:r>
              <a:rPr kumimoji="0" lang="es-MX" sz="2100" b="1" i="0" u="sng" strike="noStrike" kern="1200" cap="none" spc="0" normalizeH="0" baseline="0" noProof="0" dirty="0">
                <a:ln>
                  <a:noFill/>
                </a:ln>
                <a:solidFill>
                  <a:prstClr val="black"/>
                </a:solidFill>
                <a:effectLst/>
                <a:uLnTx/>
                <a:uFillTx/>
                <a:latin typeface="Calibri"/>
                <a:ea typeface="+mn-ea"/>
                <a:cs typeface="+mn-cs"/>
              </a:rPr>
              <a:t>encuentre activo en el RFC:</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100" b="0" i="0" u="none" strike="noStrike" kern="1200" cap="none" spc="0" normalizeH="0" baseline="0" noProof="0" dirty="0">
                <a:ln>
                  <a:noFill/>
                </a:ln>
                <a:solidFill>
                  <a:prstClr val="black"/>
                </a:solidFill>
                <a:effectLst/>
                <a:uLnTx/>
                <a:uFillTx/>
                <a:latin typeface="Calibri"/>
                <a:ea typeface="+mn-ea"/>
                <a:cs typeface="+mn-cs"/>
              </a:rPr>
              <a:t>I. </a:t>
            </a:r>
            <a:r>
              <a:rPr kumimoji="0" lang="es-MX" sz="2100" b="1" i="0" u="none" strike="noStrike" kern="1200" cap="none" spc="0" normalizeH="0" baseline="0" noProof="0" dirty="0">
                <a:ln>
                  <a:noFill/>
                </a:ln>
                <a:solidFill>
                  <a:prstClr val="black"/>
                </a:solidFill>
                <a:effectLst/>
                <a:uLnTx/>
                <a:uFillTx/>
                <a:latin typeface="Calibri"/>
                <a:ea typeface="+mn-ea"/>
                <a:cs typeface="+mn-cs"/>
              </a:rPr>
              <a:t>Sin obligaciones fiscales, o bien</a:t>
            </a:r>
            <a:r>
              <a:rPr kumimoji="0" lang="es-MX" sz="21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100" b="0" i="0" u="none" strike="noStrike" kern="1200" cap="none" spc="0" normalizeH="0" baseline="0" noProof="0" dirty="0">
                <a:ln>
                  <a:noFill/>
                </a:ln>
                <a:solidFill>
                  <a:prstClr val="black"/>
                </a:solidFill>
                <a:effectLst/>
                <a:uLnTx/>
                <a:uFillTx/>
                <a:latin typeface="Calibri"/>
                <a:ea typeface="+mn-ea"/>
                <a:cs typeface="+mn-cs"/>
              </a:rPr>
              <a:t>II. Tribute conforme al Título </a:t>
            </a:r>
            <a:r>
              <a:rPr kumimoji="0" lang="es-MX" sz="2100" b="1" i="0" u="sng" strike="noStrike" kern="1200" cap="none" spc="0" normalizeH="0" baseline="0" noProof="0" dirty="0">
                <a:ln>
                  <a:noFill/>
                </a:ln>
                <a:solidFill>
                  <a:prstClr val="black"/>
                </a:solidFill>
                <a:effectLst/>
                <a:uLnTx/>
                <a:uFillTx/>
                <a:latin typeface="Calibri"/>
                <a:ea typeface="+mn-ea"/>
                <a:cs typeface="+mn-cs"/>
              </a:rPr>
              <a:t>IV, Capítulo I de la Ley del ISR (SyS)</a:t>
            </a:r>
            <a:r>
              <a:rPr kumimoji="0" lang="es-MX" sz="2100" b="0" i="0" u="none" strike="noStrike" kern="1200" cap="none" spc="0" normalizeH="0" baseline="0" noProof="0" dirty="0">
                <a:ln>
                  <a:noFill/>
                </a:ln>
                <a:solidFill>
                  <a:prstClr val="black"/>
                </a:solidFill>
                <a:effectLst/>
                <a:uLnTx/>
                <a:uFillTx/>
                <a:latin typeface="Calibri"/>
                <a:ea typeface="+mn-ea"/>
                <a:cs typeface="+mn-cs"/>
              </a:rPr>
              <a:t>, o en alguno de los regímenes siguientes o haya obtenido ingresos de los que se mencionan a continuación, o bien, en combinación con alguno de estos: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100" b="0" i="0" u="none" strike="noStrike" kern="1200" cap="none" spc="0" normalizeH="0" baseline="0" noProof="0" dirty="0">
                <a:ln>
                  <a:noFill/>
                </a:ln>
                <a:solidFill>
                  <a:prstClr val="black"/>
                </a:solidFill>
                <a:effectLst/>
                <a:uLnTx/>
                <a:uFillTx/>
                <a:latin typeface="Calibri"/>
                <a:ea typeface="+mn-ea"/>
                <a:cs typeface="+mn-cs"/>
              </a:rPr>
              <a:t>a) </a:t>
            </a:r>
            <a:r>
              <a:rPr kumimoji="0" lang="es-MX" sz="2100" b="1" i="0" u="sng" strike="noStrike" kern="1200" cap="none" spc="0" normalizeH="0" baseline="0" noProof="0" dirty="0">
                <a:ln>
                  <a:noFill/>
                </a:ln>
                <a:solidFill>
                  <a:srgbClr val="FF0000"/>
                </a:solidFill>
                <a:effectLst/>
                <a:uLnTx/>
                <a:uFillTx/>
                <a:latin typeface="Calibri"/>
                <a:ea typeface="+mn-ea"/>
                <a:cs typeface="+mn-cs"/>
              </a:rPr>
              <a:t>RIF,</a:t>
            </a:r>
            <a:r>
              <a:rPr kumimoji="0" lang="es-MX" sz="2100" b="0" i="0" u="none" strike="noStrike" kern="1200" cap="none" spc="0" normalizeH="0" baseline="0" noProof="0" dirty="0">
                <a:ln>
                  <a:noFill/>
                </a:ln>
                <a:solidFill>
                  <a:prstClr val="black"/>
                </a:solidFill>
                <a:effectLst/>
                <a:uLnTx/>
                <a:uFillTx/>
                <a:latin typeface="Calibri"/>
                <a:ea typeface="+mn-ea"/>
                <a:cs typeface="+mn-cs"/>
              </a:rPr>
              <a:t> siempre que NO esté obligado a determinar la Renta Gravable para efectos del Reparto de Utilidades, conforme al Título IV, Capítulo II, Sección II de la Ley del ISR vigente hasta el 31 de diciembre de 2021, en relación con lo dispuesto en el artículo Segundo, fracción IX de las Disposiciones Transitorias de la Ley del Impuesto sobre la Renta, publicada en el DOF el 12 de noviembre de 2021;</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100" b="0" i="0" u="none" strike="noStrike" kern="1200" cap="none" spc="0" normalizeH="0" baseline="0" noProof="0" dirty="0">
                <a:ln>
                  <a:noFill/>
                </a:ln>
                <a:solidFill>
                  <a:prstClr val="black"/>
                </a:solidFill>
                <a:effectLst/>
                <a:uLnTx/>
                <a:uFillTx/>
                <a:latin typeface="Calibri"/>
                <a:ea typeface="+mn-ea"/>
                <a:cs typeface="+mn-cs"/>
              </a:rPr>
              <a:t>b) </a:t>
            </a:r>
            <a:r>
              <a:rPr kumimoji="0" lang="es-MX" sz="2100" b="1" i="0" u="sng" strike="noStrike" kern="1200" cap="none" spc="0" normalizeH="0" baseline="0" noProof="0" dirty="0">
                <a:ln>
                  <a:noFill/>
                </a:ln>
                <a:solidFill>
                  <a:prstClr val="black"/>
                </a:solidFill>
                <a:effectLst/>
                <a:uLnTx/>
                <a:uFillTx/>
                <a:latin typeface="Calibri"/>
                <a:ea typeface="+mn-ea"/>
                <a:cs typeface="+mn-cs"/>
              </a:rPr>
              <a:t>Régimen Simplificado de Confianza</a:t>
            </a:r>
            <a:r>
              <a:rPr kumimoji="0" lang="es-MX" sz="2100" b="0" i="0" u="none" strike="noStrike" kern="1200" cap="none" spc="0" normalizeH="0" baseline="0" noProof="0" dirty="0">
                <a:ln>
                  <a:noFill/>
                </a:ln>
                <a:solidFill>
                  <a:prstClr val="black"/>
                </a:solidFill>
                <a:effectLst/>
                <a:uLnTx/>
                <a:uFillTx/>
                <a:latin typeface="Calibri"/>
                <a:ea typeface="+mn-ea"/>
                <a:cs typeface="+mn-cs"/>
              </a:rPr>
              <a:t>, siempre que NO esté obligado a determinar la Renta Gravable para efectos del Reparto de Utilidades, en términos del artículo 113-G, último párrafo de la Ley del ISR;</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100" b="0" i="0" u="none" strike="noStrike" kern="1200" cap="none" spc="0" normalizeH="0" baseline="0" noProof="0" dirty="0">
                <a:ln>
                  <a:noFill/>
                </a:ln>
                <a:solidFill>
                  <a:prstClr val="black"/>
                </a:solidFill>
                <a:effectLst/>
                <a:uLnTx/>
                <a:uFillTx/>
                <a:latin typeface="Calibri"/>
                <a:ea typeface="+mn-ea"/>
                <a:cs typeface="+mn-cs"/>
              </a:rPr>
              <a:t>c) Ingresos por </a:t>
            </a:r>
            <a:r>
              <a:rPr kumimoji="0" lang="es-MX" sz="2100" b="1" i="0" u="sng" strike="noStrike" kern="1200" cap="none" spc="0" normalizeH="0" baseline="0" noProof="0" dirty="0">
                <a:ln>
                  <a:noFill/>
                </a:ln>
                <a:solidFill>
                  <a:srgbClr val="FF0000"/>
                </a:solidFill>
                <a:effectLst/>
                <a:uLnTx/>
                <a:uFillTx/>
                <a:latin typeface="Calibri"/>
                <a:ea typeface="+mn-ea"/>
                <a:cs typeface="+mn-cs"/>
              </a:rPr>
              <a:t>Intereses</a:t>
            </a:r>
            <a:r>
              <a:rPr kumimoji="0" lang="es-MX" sz="21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100" b="0" i="0" u="none" strike="noStrike" kern="1200" cap="none" spc="0" normalizeH="0" baseline="0" noProof="0" dirty="0">
                <a:ln>
                  <a:noFill/>
                </a:ln>
                <a:solidFill>
                  <a:prstClr val="black"/>
                </a:solidFill>
                <a:effectLst/>
                <a:uLnTx/>
                <a:uFillTx/>
                <a:latin typeface="Calibri"/>
                <a:ea typeface="+mn-ea"/>
                <a:cs typeface="+mn-cs"/>
              </a:rPr>
              <a:t>d) Ingresos por </a:t>
            </a:r>
            <a:r>
              <a:rPr kumimoji="0" lang="es-MX" sz="2100" b="1" i="0" u="sng" strike="noStrike" kern="1200" cap="none" spc="0" normalizeH="0" baseline="0" noProof="0" dirty="0">
                <a:ln>
                  <a:noFill/>
                </a:ln>
                <a:solidFill>
                  <a:srgbClr val="FF0000"/>
                </a:solidFill>
                <a:effectLst/>
                <a:uLnTx/>
                <a:uFillTx/>
                <a:latin typeface="Calibri"/>
                <a:ea typeface="+mn-ea"/>
                <a:cs typeface="+mn-cs"/>
              </a:rPr>
              <a:t>Dividendos</a:t>
            </a:r>
            <a:r>
              <a:rPr kumimoji="0" lang="es-MX" sz="2100" b="0" i="0" u="none" strike="noStrike" kern="1200" cap="none" spc="0" normalizeH="0" baseline="0" noProof="0" dirty="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0191104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5E4B5-609A-E6EC-21FA-45C3249AA357}"/>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8330925C-E88B-2CA1-7DD0-A2B7D672DA00}"/>
              </a:ext>
            </a:extLst>
          </p:cNvPr>
          <p:cNvSpPr>
            <a:spLocks noGrp="1" noChangeArrowheads="1"/>
          </p:cNvSpPr>
          <p:nvPr>
            <p:ph type="title"/>
          </p:nvPr>
        </p:nvSpPr>
        <p:spPr>
          <a:xfrm>
            <a:off x="0" y="-26978"/>
            <a:ext cx="12192000" cy="453182"/>
          </a:xfrm>
          <a:solidFill>
            <a:schemeClr val="accent4">
              <a:lumMod val="20000"/>
              <a:lumOff val="80000"/>
            </a:schemeClr>
          </a:solidFill>
          <a:ln>
            <a:solidFill>
              <a:schemeClr val="accent1"/>
            </a:solidFill>
            <a:miter lim="800000"/>
            <a:headEnd/>
            <a:tailEnd/>
          </a:ln>
        </p:spPr>
        <p:txBody>
          <a:bodyPr/>
          <a:lstStyle/>
          <a:p>
            <a:pPr eaLnBrk="1" hangingPunct="1">
              <a:defRPr/>
            </a:pPr>
            <a:r>
              <a:rPr lang="es-ES" sz="2600" dirty="0">
                <a:latin typeface="Arial Rounded MT Bold" pitchFamily="34" charset="0"/>
              </a:rPr>
              <a:t>CANCELACIÓN DEL RFC POR DEFUNCIÓN</a:t>
            </a:r>
          </a:p>
        </p:txBody>
      </p:sp>
      <p:sp>
        <p:nvSpPr>
          <p:cNvPr id="495619" name="Text Box 3">
            <a:extLst>
              <a:ext uri="{FF2B5EF4-FFF2-40B4-BE49-F238E27FC236}">
                <a16:creationId xmlns:a16="http://schemas.microsoft.com/office/drawing/2014/main" id="{058D2D67-52ED-A0AE-9E61-411E7B12DF26}"/>
              </a:ext>
            </a:extLst>
          </p:cNvPr>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66DAE29C-54E4-E516-6AF8-36A0DE53734A}"/>
              </a:ext>
            </a:extLst>
          </p:cNvPr>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a:extLst>
              <a:ext uri="{FF2B5EF4-FFF2-40B4-BE49-F238E27FC236}">
                <a16:creationId xmlns:a16="http://schemas.microsoft.com/office/drawing/2014/main" id="{7BF22E84-485D-94B1-AA3B-2B01F09E4156}"/>
              </a:ext>
            </a:extLst>
          </p:cNvPr>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a:extLst>
              <a:ext uri="{FF2B5EF4-FFF2-40B4-BE49-F238E27FC236}">
                <a16:creationId xmlns:a16="http://schemas.microsoft.com/office/drawing/2014/main" id="{4FAE65C9-B46A-CED1-1ADF-BC76136313EB}"/>
              </a:ext>
            </a:extLst>
          </p:cNvPr>
          <p:cNvSpPr txBox="1"/>
          <p:nvPr/>
        </p:nvSpPr>
        <p:spPr>
          <a:xfrm>
            <a:off x="182999" y="6544117"/>
            <a:ext cx="162837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2.5.3 RMF</a:t>
            </a:r>
          </a:p>
        </p:txBody>
      </p:sp>
      <p:sp>
        <p:nvSpPr>
          <p:cNvPr id="3" name="CuadroTexto 2">
            <a:extLst>
              <a:ext uri="{FF2B5EF4-FFF2-40B4-BE49-F238E27FC236}">
                <a16:creationId xmlns:a16="http://schemas.microsoft.com/office/drawing/2014/main" id="{8FCD8020-D841-9EFC-BD8B-1805E967CA17}"/>
              </a:ext>
            </a:extLst>
          </p:cNvPr>
          <p:cNvSpPr txBox="1"/>
          <p:nvPr/>
        </p:nvSpPr>
        <p:spPr>
          <a:xfrm>
            <a:off x="348343" y="647905"/>
            <a:ext cx="11556274" cy="378565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Asimismo, </a:t>
            </a:r>
            <a:r>
              <a:rPr kumimoji="0" lang="es-MX" sz="2400" b="1" i="0" u="sng" strike="noStrike" kern="1200" cap="none" spc="0" normalizeH="0" baseline="0" noProof="0" dirty="0">
                <a:ln>
                  <a:noFill/>
                </a:ln>
                <a:solidFill>
                  <a:prstClr val="black"/>
                </a:solidFill>
                <a:effectLst/>
                <a:uLnTx/>
                <a:uFillTx/>
                <a:latin typeface="Calibri"/>
                <a:ea typeface="+mn-ea"/>
                <a:cs typeface="+mn-cs"/>
              </a:rPr>
              <a:t>podrá cancelar el RFC por defunción si existe un aviso de “Suspensión de Actividades” presentado </a:t>
            </a:r>
            <a:r>
              <a:rPr kumimoji="0" lang="es-MX" sz="2500" b="1" i="0" u="sng" strike="noStrike" kern="1200" cap="none" spc="0" normalizeH="0" baseline="0" noProof="0" dirty="0">
                <a:ln>
                  <a:noFill/>
                </a:ln>
                <a:solidFill>
                  <a:srgbClr val="FF0000"/>
                </a:solidFill>
                <a:effectLst/>
                <a:uLnTx/>
                <a:uFillTx/>
                <a:latin typeface="Calibri"/>
                <a:ea typeface="+mn-ea"/>
                <a:cs typeface="+mn-cs"/>
              </a:rPr>
              <a:t>previo</a:t>
            </a:r>
            <a:r>
              <a:rPr kumimoji="0" lang="es-MX" sz="2400" b="1" i="0" u="sng" strike="noStrike" kern="1200" cap="none" spc="0" normalizeH="0" baseline="0" noProof="0" dirty="0">
                <a:ln>
                  <a:noFill/>
                </a:ln>
                <a:solidFill>
                  <a:prstClr val="black"/>
                </a:solidFill>
                <a:effectLst/>
                <a:uLnTx/>
                <a:uFillTx/>
                <a:latin typeface="Calibri"/>
                <a:ea typeface="+mn-ea"/>
                <a:cs typeface="+mn-cs"/>
              </a:rPr>
              <a:t> al fallecimiento del contribuyente</a:t>
            </a:r>
            <a:r>
              <a:rPr kumimoji="0" lang="es-MX" sz="2400" b="0" i="0" u="none" strike="noStrike" kern="1200" cap="none" spc="0" normalizeH="0" baseline="0" noProof="0" dirty="0">
                <a:ln>
                  <a:noFill/>
                </a:ln>
                <a:solidFill>
                  <a:prstClr val="black"/>
                </a:solidFill>
                <a:effectLst/>
                <a:uLnTx/>
                <a:uFillTx/>
                <a:latin typeface="Calibri"/>
                <a:ea typeface="+mn-ea"/>
                <a:cs typeface="+mn-cs"/>
              </a:rPr>
              <a:t>, </a:t>
            </a:r>
            <a:r>
              <a:rPr kumimoji="0" lang="es-MX" sz="2400" b="0" i="1" u="sng" strike="noStrike" kern="1200" cap="none" spc="0" normalizeH="0" baseline="0" noProof="0" dirty="0">
                <a:ln>
                  <a:noFill/>
                </a:ln>
                <a:solidFill>
                  <a:prstClr val="black"/>
                </a:solidFill>
                <a:effectLst/>
                <a:uLnTx/>
                <a:uFillTx/>
                <a:latin typeface="Calibri"/>
                <a:ea typeface="+mn-ea"/>
                <a:cs typeface="+mn-cs"/>
              </a:rPr>
              <a:t>sin importar el Régimen Fiscal </a:t>
            </a:r>
            <a:r>
              <a:rPr kumimoji="0" lang="es-MX" sz="2400" b="0" i="0" u="none" strike="noStrike" kern="1200" cap="none" spc="0" normalizeH="0" baseline="0" noProof="0" dirty="0">
                <a:ln>
                  <a:noFill/>
                </a:ln>
                <a:solidFill>
                  <a:prstClr val="black"/>
                </a:solidFill>
                <a:effectLst/>
                <a:uLnTx/>
                <a:uFillTx/>
                <a:latin typeface="Calibri"/>
                <a:ea typeface="+mn-ea"/>
                <a:cs typeface="+mn-cs"/>
              </a:rPr>
              <a:t>en el que haya tributado conforme a la Ley del ISR.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En todos los casos, </a:t>
            </a:r>
            <a:r>
              <a:rPr kumimoji="0" lang="es-MX" sz="2400" b="1" i="0" u="sng" strike="noStrike" kern="1200" cap="none" spc="0" normalizeH="0" baseline="0" noProof="0" dirty="0">
                <a:ln>
                  <a:noFill/>
                </a:ln>
                <a:solidFill>
                  <a:srgbClr val="FF0000"/>
                </a:solidFill>
                <a:effectLst/>
                <a:uLnTx/>
                <a:uFillTx/>
                <a:latin typeface="Calibri"/>
                <a:ea typeface="+mn-ea"/>
                <a:cs typeface="+mn-cs"/>
              </a:rPr>
              <a:t>NO deberá existir Crédito Fiscal a cargo del contribuyente ni deberá encontrarse sujeto a Facultades de Comprobación por la Autoridad Fiscal</a:t>
            </a:r>
            <a:r>
              <a:rPr kumimoji="0" lang="es-MX" sz="24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El contribuyente o su representante legal </a:t>
            </a:r>
            <a:r>
              <a:rPr kumimoji="0" lang="es-MX" sz="2400" b="0" i="1" u="sng" strike="noStrike" kern="1200" cap="none" spc="0" normalizeH="0" baseline="0" noProof="0" dirty="0">
                <a:ln>
                  <a:noFill/>
                </a:ln>
                <a:solidFill>
                  <a:prstClr val="black"/>
                </a:solidFill>
                <a:effectLst/>
                <a:uLnTx/>
                <a:uFillTx/>
                <a:latin typeface="Calibri"/>
                <a:ea typeface="+mn-ea"/>
                <a:cs typeface="+mn-cs"/>
              </a:rPr>
              <a:t>podrán formular aclaraciones y aportar las pruebas necesarias para desvirtuar la actualización </a:t>
            </a:r>
            <a:r>
              <a:rPr kumimoji="0" lang="es-MX" sz="2400" b="0" i="0" u="none" strike="noStrike" kern="1200" cap="none" spc="0" normalizeH="0" baseline="0" noProof="0" dirty="0">
                <a:ln>
                  <a:noFill/>
                </a:ln>
                <a:solidFill>
                  <a:prstClr val="black"/>
                </a:solidFill>
                <a:effectLst/>
                <a:uLnTx/>
                <a:uFillTx/>
                <a:latin typeface="Calibri"/>
                <a:ea typeface="+mn-ea"/>
                <a:cs typeface="+mn-cs"/>
              </a:rPr>
              <a:t>de datos en el RFC realizada por la autoridad</a:t>
            </a:r>
          </a:p>
        </p:txBody>
      </p:sp>
      <p:sp>
        <p:nvSpPr>
          <p:cNvPr id="6" name="Flecha: hacia abajo 5">
            <a:extLst>
              <a:ext uri="{FF2B5EF4-FFF2-40B4-BE49-F238E27FC236}">
                <a16:creationId xmlns:a16="http://schemas.microsoft.com/office/drawing/2014/main" id="{C6570467-4A11-B27B-D4E8-A9322EA24BD4}"/>
              </a:ext>
            </a:extLst>
          </p:cNvPr>
          <p:cNvSpPr/>
          <p:nvPr/>
        </p:nvSpPr>
        <p:spPr>
          <a:xfrm>
            <a:off x="8900853" y="1933303"/>
            <a:ext cx="478278" cy="27657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Imagen 1">
            <a:extLst>
              <a:ext uri="{FF2B5EF4-FFF2-40B4-BE49-F238E27FC236}">
                <a16:creationId xmlns:a16="http://schemas.microsoft.com/office/drawing/2014/main" id="{AAD9BB24-05D9-DA74-17C4-057E6539B89F}"/>
              </a:ext>
            </a:extLst>
          </p:cNvPr>
          <p:cNvPicPr>
            <a:picLocks noChangeAspect="1"/>
          </p:cNvPicPr>
          <p:nvPr/>
        </p:nvPicPr>
        <p:blipFill>
          <a:blip r:embed="rId2"/>
          <a:stretch>
            <a:fillRect/>
          </a:stretch>
        </p:blipFill>
        <p:spPr>
          <a:xfrm>
            <a:off x="7129054" y="4090532"/>
            <a:ext cx="1905000" cy="1905000"/>
          </a:xfrm>
          <a:prstGeom prst="rect">
            <a:avLst/>
          </a:prstGeom>
        </p:spPr>
      </p:pic>
    </p:spTree>
    <p:extLst>
      <p:ext uri="{BB962C8B-B14F-4D97-AF65-F5344CB8AC3E}">
        <p14:creationId xmlns:p14="http://schemas.microsoft.com/office/powerpoint/2010/main" val="52426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12286-12C9-CC32-7D82-C432070548DD}"/>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82FF932C-3E39-AB1D-27ED-E3E41A91EB7F}"/>
              </a:ext>
            </a:extLst>
          </p:cNvPr>
          <p:cNvSpPr>
            <a:spLocks noGrp="1" noChangeArrowheads="1"/>
          </p:cNvSpPr>
          <p:nvPr>
            <p:ph type="title"/>
          </p:nvPr>
        </p:nvSpPr>
        <p:spPr>
          <a:xfrm>
            <a:off x="1" y="-26979"/>
            <a:ext cx="12192004" cy="767207"/>
          </a:xfrm>
          <a:solidFill>
            <a:schemeClr val="accent4">
              <a:lumMod val="20000"/>
              <a:lumOff val="80000"/>
            </a:schemeClr>
          </a:solidFill>
          <a:ln>
            <a:solidFill>
              <a:schemeClr val="accent1"/>
            </a:solidFill>
            <a:miter lim="800000"/>
            <a:headEnd/>
            <a:tailEnd/>
          </a:ln>
        </p:spPr>
        <p:txBody>
          <a:bodyPr/>
          <a:lstStyle/>
          <a:p>
            <a:pPr eaLnBrk="1" hangingPunct="1">
              <a:defRPr/>
            </a:pPr>
            <a:r>
              <a:rPr lang="es-MX" sz="2600" dirty="0">
                <a:latin typeface="Arial Rounded MT Bold" pitchFamily="34" charset="0"/>
              </a:rPr>
              <a:t>Procedimiento para la Presentación de la Declaración de ISR del Ejercicio para </a:t>
            </a:r>
            <a:r>
              <a:rPr lang="es-MX" sz="2600" dirty="0">
                <a:solidFill>
                  <a:srgbClr val="FF0000"/>
                </a:solidFill>
                <a:latin typeface="Arial Rounded MT Bold" pitchFamily="34" charset="0"/>
              </a:rPr>
              <a:t>Personas Morales del Régimen General de Ley</a:t>
            </a:r>
          </a:p>
        </p:txBody>
      </p:sp>
      <p:sp>
        <p:nvSpPr>
          <p:cNvPr id="495619" name="Text Box 3">
            <a:extLst>
              <a:ext uri="{FF2B5EF4-FFF2-40B4-BE49-F238E27FC236}">
                <a16:creationId xmlns:a16="http://schemas.microsoft.com/office/drawing/2014/main" id="{FF2ED559-A3E1-FDCD-9FF4-B631B97BA7F1}"/>
              </a:ext>
            </a:extLst>
          </p:cNvPr>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6D71E4D6-6FFE-EC97-37A1-B5B3C38AD78F}"/>
              </a:ext>
            </a:extLst>
          </p:cNvPr>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a:extLst>
              <a:ext uri="{FF2B5EF4-FFF2-40B4-BE49-F238E27FC236}">
                <a16:creationId xmlns:a16="http://schemas.microsoft.com/office/drawing/2014/main" id="{474999F4-9968-A37F-CED4-379A1DB267F3}"/>
              </a:ext>
            </a:extLst>
          </p:cNvPr>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a:extLst>
              <a:ext uri="{FF2B5EF4-FFF2-40B4-BE49-F238E27FC236}">
                <a16:creationId xmlns:a16="http://schemas.microsoft.com/office/drawing/2014/main" id="{A99F57C7-21B5-7527-A963-4B341CFC0DAB}"/>
              </a:ext>
            </a:extLst>
          </p:cNvPr>
          <p:cNvSpPr txBox="1"/>
          <p:nvPr/>
        </p:nvSpPr>
        <p:spPr>
          <a:xfrm>
            <a:off x="182999" y="6544117"/>
            <a:ext cx="162837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3.9.14 RMF</a:t>
            </a:r>
          </a:p>
        </p:txBody>
      </p:sp>
      <p:sp>
        <p:nvSpPr>
          <p:cNvPr id="3" name="CuadroTexto 2">
            <a:extLst>
              <a:ext uri="{FF2B5EF4-FFF2-40B4-BE49-F238E27FC236}">
                <a16:creationId xmlns:a16="http://schemas.microsoft.com/office/drawing/2014/main" id="{E43F43E5-3C33-7349-C8D9-4743CF6B6D84}"/>
              </a:ext>
            </a:extLst>
          </p:cNvPr>
          <p:cNvSpPr txBox="1"/>
          <p:nvPr/>
        </p:nvSpPr>
        <p:spPr>
          <a:xfrm>
            <a:off x="139339" y="747825"/>
            <a:ext cx="11913207" cy="5847755"/>
          </a:xfrm>
          <a:prstGeom prst="rect">
            <a:avLst/>
          </a:prstGeom>
          <a:noFill/>
        </p:spPr>
        <p:txBody>
          <a:bodyPr wrap="square">
            <a:spAutoFit/>
          </a:bodyPr>
          <a:lstStyle/>
          <a:p>
            <a:pPr algn="just"/>
            <a:r>
              <a:rPr lang="es-MX" sz="2200" dirty="0"/>
              <a:t>Para los efectos del artículo 76, fracción V de la Ley del ISR, los contribuyentes que tributen en los términos del Título II de la citada Ley, </a:t>
            </a:r>
            <a:r>
              <a:rPr lang="es-MX" sz="2200" b="1" u="sng" dirty="0"/>
              <a:t>deberán presentar la Declaración Anual </a:t>
            </a:r>
            <a:r>
              <a:rPr lang="es-MX" sz="2200" b="1" i="1" dirty="0"/>
              <a:t>en la que determinen el Resultado Fiscal del ejercicio o la Utilidad Gravable del mismo, y el monto del Impuesto correspondiente,</a:t>
            </a:r>
            <a:r>
              <a:rPr lang="es-MX" sz="2200" dirty="0"/>
              <a:t> ingresando al Portal del SAT a través del Servicio de “Declaraciones y Pagos”, conforme a lo establecido en la regla 2.8.3.1.</a:t>
            </a:r>
          </a:p>
          <a:p>
            <a:pPr algn="just"/>
            <a:endParaRPr lang="es-MX" sz="2200" dirty="0"/>
          </a:p>
          <a:p>
            <a:pPr algn="just"/>
            <a:r>
              <a:rPr lang="es-MX" sz="2200" b="1" u="sng" dirty="0">
                <a:solidFill>
                  <a:srgbClr val="FF0000"/>
                </a:solidFill>
              </a:rPr>
              <a:t>La Declaración estará “prellenada” con la información obtenida de los Pagos </a:t>
            </a:r>
            <a:r>
              <a:rPr lang="es-MX" sz="2200" b="1" u="sng" dirty="0"/>
              <a:t>Provisionales del Ejercicio </a:t>
            </a:r>
            <a:r>
              <a:rPr lang="es-MX" sz="2200" b="1" u="sng" dirty="0">
                <a:solidFill>
                  <a:srgbClr val="FF0000"/>
                </a:solidFill>
              </a:rPr>
              <a:t>y con la información de la </a:t>
            </a:r>
            <a:r>
              <a:rPr lang="es-MX" sz="2200" b="1" u="sng" dirty="0"/>
              <a:t>Declaración Anual del Ejercicio Inmediato Anterior </a:t>
            </a:r>
            <a:r>
              <a:rPr lang="es-MX" sz="2200" b="1" u="sng" dirty="0">
                <a:solidFill>
                  <a:srgbClr val="FF0000"/>
                </a:solidFill>
              </a:rPr>
              <a:t>presentada por el contribuyente, así como de los </a:t>
            </a:r>
            <a:r>
              <a:rPr lang="es-MX" sz="2200" b="1" u="sng" dirty="0"/>
              <a:t>CFDI de Nómina </a:t>
            </a:r>
            <a:r>
              <a:rPr lang="es-MX" sz="2200" b="1" u="sng" dirty="0">
                <a:solidFill>
                  <a:srgbClr val="FF0000"/>
                </a:solidFill>
              </a:rPr>
              <a:t>que hayan emitido a sus trabajadores</a:t>
            </a:r>
            <a:r>
              <a:rPr lang="es-MX" sz="2200" dirty="0"/>
              <a:t>.</a:t>
            </a:r>
          </a:p>
          <a:p>
            <a:pPr algn="just"/>
            <a:endParaRPr lang="es-MX" sz="2200" dirty="0"/>
          </a:p>
          <a:p>
            <a:pPr algn="just"/>
            <a:r>
              <a:rPr lang="es-MX" sz="2200" dirty="0"/>
              <a:t>En caso de que el contribuyente deseé </a:t>
            </a:r>
            <a:r>
              <a:rPr lang="es-MX" sz="2200" b="1" u="sng" dirty="0"/>
              <a:t>modificar la información prellenada</a:t>
            </a:r>
            <a:r>
              <a:rPr lang="es-MX" sz="2200" dirty="0"/>
              <a:t>, obtenida de los pagos provisionales, deberá presentar </a:t>
            </a:r>
            <a:r>
              <a:rPr lang="es-MX" sz="2200" b="1" i="1" u="sng" dirty="0">
                <a:solidFill>
                  <a:srgbClr val="FF0000"/>
                </a:solidFill>
              </a:rPr>
              <a:t>Declaraciones Complementarias de dichos pagos</a:t>
            </a:r>
            <a:r>
              <a:rPr lang="es-MX" sz="2200" dirty="0"/>
              <a:t>.</a:t>
            </a:r>
          </a:p>
          <a:p>
            <a:pPr algn="just"/>
            <a:r>
              <a:rPr lang="es-MX" sz="2200" dirty="0"/>
              <a:t>Asimismo, se deberá capturar la información requerida por el propio aplicativo.</a:t>
            </a:r>
          </a:p>
          <a:p>
            <a:pPr algn="just"/>
            <a:r>
              <a:rPr lang="es-MX" sz="2200" dirty="0"/>
              <a:t>Concluido el llenado de la declaración, se deberá realizar el envío </a:t>
            </a:r>
            <a:r>
              <a:rPr lang="es-MX" sz="2200" b="1" u="sng" dirty="0"/>
              <a:t>utilizando la </a:t>
            </a:r>
            <a:r>
              <a:rPr lang="es-MX" sz="2200" b="1" u="sng" dirty="0" err="1"/>
              <a:t>e.firma</a:t>
            </a:r>
            <a:r>
              <a:rPr lang="es-MX" sz="2200" dirty="0"/>
              <a:t>. Los contribuyentes Personas Morales que se ubiquen en los supuestos señalados en el artículo 17-D, sexto párrafo del CFF, podrán realizar el envío de su Declaración Anual, en cualquier ADSC, previa cita registrada en el Portal del SAT.</a:t>
            </a:r>
          </a:p>
        </p:txBody>
      </p:sp>
      <p:sp>
        <p:nvSpPr>
          <p:cNvPr id="6" name="Flecha: hacia abajo 5">
            <a:extLst>
              <a:ext uri="{FF2B5EF4-FFF2-40B4-BE49-F238E27FC236}">
                <a16:creationId xmlns:a16="http://schemas.microsoft.com/office/drawing/2014/main" id="{AA23A760-691C-7A99-C67F-DFA15271C982}"/>
              </a:ext>
            </a:extLst>
          </p:cNvPr>
          <p:cNvSpPr/>
          <p:nvPr/>
        </p:nvSpPr>
        <p:spPr>
          <a:xfrm>
            <a:off x="10258697" y="2386149"/>
            <a:ext cx="531223" cy="3135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9278105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6A65E-843C-850A-BDEF-C25AB1F5C610}"/>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063D0E77-9996-6EB5-DDFD-F3482379C7A6}"/>
              </a:ext>
            </a:extLst>
          </p:cNvPr>
          <p:cNvSpPr>
            <a:spLocks noGrp="1" noChangeArrowheads="1"/>
          </p:cNvSpPr>
          <p:nvPr>
            <p:ph type="title"/>
          </p:nvPr>
        </p:nvSpPr>
        <p:spPr>
          <a:xfrm>
            <a:off x="1" y="-26979"/>
            <a:ext cx="12192004" cy="540785"/>
          </a:xfrm>
          <a:solidFill>
            <a:schemeClr val="accent4">
              <a:lumMod val="20000"/>
              <a:lumOff val="80000"/>
            </a:schemeClr>
          </a:solidFill>
          <a:ln>
            <a:solidFill>
              <a:schemeClr val="accent1"/>
            </a:solidFill>
            <a:miter lim="800000"/>
            <a:headEnd/>
            <a:tailEnd/>
          </a:ln>
        </p:spPr>
        <p:txBody>
          <a:bodyPr/>
          <a:lstStyle/>
          <a:p>
            <a:pPr eaLnBrk="1" hangingPunct="1">
              <a:defRPr/>
            </a:pPr>
            <a:r>
              <a:rPr lang="es-MX" sz="2600" dirty="0">
                <a:latin typeface="Arial Rounded MT Bold" pitchFamily="34" charset="0"/>
              </a:rPr>
              <a:t>DECLARACIÓN ANUAL PERSONAS FÍSICAS PAGO EN PARCIALIDADES</a:t>
            </a:r>
          </a:p>
        </p:txBody>
      </p:sp>
      <p:sp>
        <p:nvSpPr>
          <p:cNvPr id="495620" name="Text Box 5">
            <a:extLst>
              <a:ext uri="{FF2B5EF4-FFF2-40B4-BE49-F238E27FC236}">
                <a16:creationId xmlns:a16="http://schemas.microsoft.com/office/drawing/2014/main" id="{DD134A08-0DD9-FABB-E6D9-1BBEB67AE980}"/>
              </a:ext>
            </a:extLst>
          </p:cNvPr>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a:extLst>
              <a:ext uri="{FF2B5EF4-FFF2-40B4-BE49-F238E27FC236}">
                <a16:creationId xmlns:a16="http://schemas.microsoft.com/office/drawing/2014/main" id="{79F1204E-F53E-3EE1-DA01-A7046945C03D}"/>
              </a:ext>
            </a:extLst>
          </p:cNvPr>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a:extLst>
              <a:ext uri="{FF2B5EF4-FFF2-40B4-BE49-F238E27FC236}">
                <a16:creationId xmlns:a16="http://schemas.microsoft.com/office/drawing/2014/main" id="{2ACCB7DF-B32D-FD25-9FC7-0627315571D4}"/>
              </a:ext>
            </a:extLst>
          </p:cNvPr>
          <p:cNvSpPr txBox="1"/>
          <p:nvPr/>
        </p:nvSpPr>
        <p:spPr>
          <a:xfrm>
            <a:off x="182999" y="6544117"/>
            <a:ext cx="162837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3.17.3 RMF</a:t>
            </a:r>
          </a:p>
        </p:txBody>
      </p:sp>
      <p:sp>
        <p:nvSpPr>
          <p:cNvPr id="5" name="CuadroTexto 4">
            <a:extLst>
              <a:ext uri="{FF2B5EF4-FFF2-40B4-BE49-F238E27FC236}">
                <a16:creationId xmlns:a16="http://schemas.microsoft.com/office/drawing/2014/main" id="{6519A29D-F07D-DD60-8138-F343E19992FA}"/>
              </a:ext>
            </a:extLst>
          </p:cNvPr>
          <p:cNvSpPr txBox="1"/>
          <p:nvPr/>
        </p:nvSpPr>
        <p:spPr>
          <a:xfrm>
            <a:off x="287383" y="513806"/>
            <a:ext cx="11686903" cy="4893647"/>
          </a:xfrm>
          <a:prstGeom prst="rect">
            <a:avLst/>
          </a:prstGeom>
          <a:noFill/>
        </p:spPr>
        <p:txBody>
          <a:bodyPr wrap="square">
            <a:spAutoFit/>
          </a:bodyPr>
          <a:lstStyle/>
          <a:p>
            <a:pPr algn="just"/>
            <a:r>
              <a:rPr lang="es-MX" sz="2600" dirty="0"/>
              <a:t>Las parcialidades se calcularán y pagarán conforme a lo siguiente:</a:t>
            </a:r>
          </a:p>
          <a:p>
            <a:pPr algn="just"/>
            <a:endParaRPr lang="es-MX" sz="2600" dirty="0"/>
          </a:p>
          <a:p>
            <a:pPr marL="571500" indent="-571500" algn="just">
              <a:buAutoNum type="romanUcPeriod"/>
            </a:pPr>
            <a:r>
              <a:rPr lang="es-MX" sz="2600" b="1" u="sng" dirty="0"/>
              <a:t>La primera parcialidad será la cantidad que resulte de dividir el monto total del adeudo, entre el número de parcialidades que el contribuyente haya elegido</a:t>
            </a:r>
            <a:r>
              <a:rPr lang="es-MX" sz="2600" dirty="0"/>
              <a:t>, sin que dicho número exceda de seis.</a:t>
            </a:r>
          </a:p>
          <a:p>
            <a:pPr marL="571500" indent="-571500" algn="just">
              <a:buAutoNum type="romanUcPeriod"/>
            </a:pPr>
            <a:endParaRPr lang="es-MX" sz="2600" dirty="0"/>
          </a:p>
          <a:p>
            <a:pPr marL="571500" indent="-571500" algn="just">
              <a:buAutoNum type="romanUcPeriod"/>
            </a:pPr>
            <a:r>
              <a:rPr lang="es-MX" sz="2600" dirty="0"/>
              <a:t>Para calcular el importe de la </a:t>
            </a:r>
            <a:r>
              <a:rPr lang="es-MX" sz="2600" b="1" u="sng" dirty="0">
                <a:solidFill>
                  <a:srgbClr val="FF0000"/>
                </a:solidFill>
              </a:rPr>
              <a:t>segunda y siguientes parcialidades, la Autoridad considerará lo siguiente:</a:t>
            </a:r>
          </a:p>
          <a:p>
            <a:pPr algn="just"/>
            <a:endParaRPr lang="es-MX" sz="2600" dirty="0"/>
          </a:p>
          <a:p>
            <a:pPr algn="just"/>
            <a:r>
              <a:rPr lang="es-MX" sz="2600" b="1" i="1" u="sng" dirty="0"/>
              <a:t>Al importe total a cargo, se le “disminuirá” la primera parcialidad y el resultado obtenido se “dividirá” entre el Factor que corresponda al número total de parcialidades </a:t>
            </a:r>
            <a:r>
              <a:rPr lang="es-MX" sz="2600" dirty="0"/>
              <a:t>elegidas, de acuerdo al siguiente cuadro:</a:t>
            </a:r>
          </a:p>
        </p:txBody>
      </p:sp>
    </p:spTree>
    <p:extLst>
      <p:ext uri="{BB962C8B-B14F-4D97-AF65-F5344CB8AC3E}">
        <p14:creationId xmlns:p14="http://schemas.microsoft.com/office/powerpoint/2010/main" val="27901389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081C3-0704-C7D9-1B07-5B7CCF4762DB}"/>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C5DBD5F9-D35F-8D39-A53D-565E5ECCBFA5}"/>
              </a:ext>
            </a:extLst>
          </p:cNvPr>
          <p:cNvSpPr>
            <a:spLocks noGrp="1" noChangeArrowheads="1"/>
          </p:cNvSpPr>
          <p:nvPr>
            <p:ph type="title"/>
          </p:nvPr>
        </p:nvSpPr>
        <p:spPr>
          <a:xfrm>
            <a:off x="1" y="-26979"/>
            <a:ext cx="12192004" cy="540785"/>
          </a:xfrm>
          <a:solidFill>
            <a:schemeClr val="accent4">
              <a:lumMod val="20000"/>
              <a:lumOff val="80000"/>
            </a:schemeClr>
          </a:solidFill>
          <a:ln>
            <a:solidFill>
              <a:schemeClr val="accent1"/>
            </a:solidFill>
            <a:miter lim="800000"/>
            <a:headEnd/>
            <a:tailEnd/>
          </a:ln>
        </p:spPr>
        <p:txBody>
          <a:bodyPr/>
          <a:lstStyle/>
          <a:p>
            <a:pPr eaLnBrk="1" hangingPunct="1">
              <a:defRPr/>
            </a:pPr>
            <a:r>
              <a:rPr lang="es-MX" sz="2600" dirty="0">
                <a:latin typeface="Arial Rounded MT Bold" pitchFamily="34" charset="0"/>
              </a:rPr>
              <a:t>DECLARACIÓN ANUAL PERSONAS FÍSICAS PAGO EN PARCIALIDADES</a:t>
            </a:r>
          </a:p>
        </p:txBody>
      </p:sp>
      <p:sp>
        <p:nvSpPr>
          <p:cNvPr id="495620" name="Text Box 5">
            <a:extLst>
              <a:ext uri="{FF2B5EF4-FFF2-40B4-BE49-F238E27FC236}">
                <a16:creationId xmlns:a16="http://schemas.microsoft.com/office/drawing/2014/main" id="{A2136294-0567-E766-B04A-62A0778F3684}"/>
              </a:ext>
            </a:extLst>
          </p:cNvPr>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a:extLst>
              <a:ext uri="{FF2B5EF4-FFF2-40B4-BE49-F238E27FC236}">
                <a16:creationId xmlns:a16="http://schemas.microsoft.com/office/drawing/2014/main" id="{24FFD92B-998C-3863-0FD2-D1C7536C1BE2}"/>
              </a:ext>
            </a:extLst>
          </p:cNvPr>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a:extLst>
              <a:ext uri="{FF2B5EF4-FFF2-40B4-BE49-F238E27FC236}">
                <a16:creationId xmlns:a16="http://schemas.microsoft.com/office/drawing/2014/main" id="{78AB7F61-0764-24FD-92C0-14240540F1D0}"/>
              </a:ext>
            </a:extLst>
          </p:cNvPr>
          <p:cNvSpPr txBox="1"/>
          <p:nvPr/>
        </p:nvSpPr>
        <p:spPr>
          <a:xfrm>
            <a:off x="182999" y="6544117"/>
            <a:ext cx="162837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3.17.3 RMF</a:t>
            </a:r>
          </a:p>
        </p:txBody>
      </p:sp>
      <p:graphicFrame>
        <p:nvGraphicFramePr>
          <p:cNvPr id="2" name="Tabla 1">
            <a:extLst>
              <a:ext uri="{FF2B5EF4-FFF2-40B4-BE49-F238E27FC236}">
                <a16:creationId xmlns:a16="http://schemas.microsoft.com/office/drawing/2014/main" id="{131A3C38-2D26-C61B-1BB3-A91BDCD51E09}"/>
              </a:ext>
            </a:extLst>
          </p:cNvPr>
          <p:cNvGraphicFramePr>
            <a:graphicFrameLocks noGrp="1"/>
          </p:cNvGraphicFramePr>
          <p:nvPr>
            <p:extLst>
              <p:ext uri="{D42A27DB-BD31-4B8C-83A1-F6EECF244321}">
                <p14:modId xmlns:p14="http://schemas.microsoft.com/office/powerpoint/2010/main" val="1987430667"/>
              </p:ext>
            </p:extLst>
          </p:nvPr>
        </p:nvGraphicFramePr>
        <p:xfrm>
          <a:off x="478971" y="775063"/>
          <a:ext cx="5460275" cy="4256740"/>
        </p:xfrm>
        <a:graphic>
          <a:graphicData uri="http://schemas.openxmlformats.org/drawingml/2006/table">
            <a:tbl>
              <a:tblPr/>
              <a:tblGrid>
                <a:gridCol w="1968138">
                  <a:extLst>
                    <a:ext uri="{9D8B030D-6E8A-4147-A177-3AD203B41FA5}">
                      <a16:colId xmlns:a16="http://schemas.microsoft.com/office/drawing/2014/main" val="1584985180"/>
                    </a:ext>
                  </a:extLst>
                </a:gridCol>
                <a:gridCol w="2002971">
                  <a:extLst>
                    <a:ext uri="{9D8B030D-6E8A-4147-A177-3AD203B41FA5}">
                      <a16:colId xmlns:a16="http://schemas.microsoft.com/office/drawing/2014/main" val="2865082029"/>
                    </a:ext>
                  </a:extLst>
                </a:gridCol>
                <a:gridCol w="1489166">
                  <a:extLst>
                    <a:ext uri="{9D8B030D-6E8A-4147-A177-3AD203B41FA5}">
                      <a16:colId xmlns:a16="http://schemas.microsoft.com/office/drawing/2014/main" val="896739284"/>
                    </a:ext>
                  </a:extLst>
                </a:gridCol>
              </a:tblGrid>
              <a:tr h="245244">
                <a:tc>
                  <a:txBody>
                    <a:bodyPr/>
                    <a:lstStyle/>
                    <a:p>
                      <a:pPr algn="ctr" fontAlgn="b">
                        <a:buNone/>
                      </a:pPr>
                      <a:r>
                        <a:rPr lang="es-MX" sz="1600" b="0" i="0" u="none" strike="noStrike" dirty="0">
                          <a:solidFill>
                            <a:srgbClr val="000000"/>
                          </a:solidFill>
                          <a:effectLst/>
                          <a:latin typeface="Calibri" panose="020F0502020204030204" pitchFamily="34" charset="0"/>
                        </a:rPr>
                        <a:t>Parcialidades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600" b="0" i="0" u="none" strike="noStrike">
                          <a:solidFill>
                            <a:srgbClr val="000000"/>
                          </a:solidFill>
                          <a:effectLst/>
                          <a:latin typeface="Calibri" panose="020F0502020204030204" pitchFamily="34" charset="0"/>
                        </a:rPr>
                        <a:t>2025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600" b="0" i="0" u="none" strike="noStrike">
                          <a:solidFill>
                            <a:srgbClr val="000000"/>
                          </a:solidFill>
                          <a:effectLst/>
                          <a:latin typeface="Calibri" panose="020F0502020204030204" pitchFamily="34" charset="0"/>
                        </a:rPr>
                        <a:t>2026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384991430"/>
                  </a:ext>
                </a:extLst>
              </a:tr>
              <a:tr h="245244">
                <a:tc>
                  <a:txBody>
                    <a:bodyPr/>
                    <a:lstStyle/>
                    <a:p>
                      <a:pPr algn="ctr" fontAlgn="b">
                        <a:buNone/>
                      </a:pPr>
                      <a:r>
                        <a:rPr lang="es-MX" sz="1600" b="0" i="0" u="none" strike="noStrike" dirty="0">
                          <a:solidFill>
                            <a:srgbClr val="000000"/>
                          </a:solidFill>
                          <a:effectLst/>
                          <a:latin typeface="Calibri" panose="020F0502020204030204" pitchFamily="34" charset="0"/>
                        </a:rPr>
                        <a:t>2</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r>
                        <a:rPr lang="es-MX" sz="1600" b="0" i="0" u="none" strike="noStrike">
                          <a:solidFill>
                            <a:srgbClr val="000000"/>
                          </a:solidFill>
                          <a:effectLst/>
                          <a:latin typeface="Calibri" panose="020F0502020204030204" pitchFamily="34" charset="0"/>
                        </a:rPr>
                        <a:t>0.9875</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r>
                        <a:rPr lang="es-MX" sz="1600" b="0" i="0" u="none" strike="noStrike">
                          <a:solidFill>
                            <a:srgbClr val="000000"/>
                          </a:solidFill>
                          <a:effectLst/>
                          <a:latin typeface="Calibri" panose="020F0502020204030204" pitchFamily="34" charset="0"/>
                        </a:rPr>
                        <a:t>0.9859</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944768791"/>
                  </a:ext>
                </a:extLst>
              </a:tr>
              <a:tr h="245244">
                <a:tc>
                  <a:txBody>
                    <a:bodyPr/>
                    <a:lstStyle/>
                    <a:p>
                      <a:pPr algn="ctr" fontAlgn="b">
                        <a:buNone/>
                      </a:pPr>
                      <a:r>
                        <a:rPr lang="es-MX" sz="1600" b="0" i="0" u="none" strike="noStrike" dirty="0">
                          <a:solidFill>
                            <a:srgbClr val="000000"/>
                          </a:solidFill>
                          <a:effectLst/>
                          <a:latin typeface="Calibri" panose="020F0502020204030204" pitchFamily="34" charset="0"/>
                        </a:rPr>
                        <a:t>3</a:t>
                      </a:r>
                    </a:p>
                  </a:txBody>
                  <a:tcPr marL="6350" marR="6350" marT="6350" marB="0" anchor="b">
                    <a:lnL>
                      <a:noFill/>
                    </a:lnL>
                    <a:lnR>
                      <a:noFill/>
                    </a:lnR>
                    <a:lnT>
                      <a:noFill/>
                    </a:lnT>
                    <a:lnB>
                      <a:noFill/>
                    </a:lnB>
                    <a:noFill/>
                  </a:tcPr>
                </a:tc>
                <a:tc>
                  <a:txBody>
                    <a:bodyPr/>
                    <a:lstStyle/>
                    <a:p>
                      <a:pPr algn="ctr" fontAlgn="b">
                        <a:buNone/>
                      </a:pPr>
                      <a:r>
                        <a:rPr lang="es-MX" sz="1600" b="0" i="0" u="none" strike="noStrike">
                          <a:solidFill>
                            <a:srgbClr val="000000"/>
                          </a:solidFill>
                          <a:effectLst/>
                          <a:latin typeface="Calibri" panose="020F0502020204030204" pitchFamily="34" charset="0"/>
                        </a:rPr>
                        <a:t>1.9628</a:t>
                      </a:r>
                    </a:p>
                  </a:txBody>
                  <a:tcPr marL="6350" marR="6350" marT="6350" marB="0" anchor="b">
                    <a:lnL>
                      <a:noFill/>
                    </a:lnL>
                    <a:lnR>
                      <a:noFill/>
                    </a:lnR>
                    <a:lnT>
                      <a:noFill/>
                    </a:lnT>
                    <a:lnB>
                      <a:noFill/>
                    </a:lnB>
                    <a:noFill/>
                  </a:tcPr>
                </a:tc>
                <a:tc>
                  <a:txBody>
                    <a:bodyPr/>
                    <a:lstStyle/>
                    <a:p>
                      <a:pPr algn="ctr" fontAlgn="b">
                        <a:buNone/>
                      </a:pPr>
                      <a:r>
                        <a:rPr lang="es-MX" sz="1600" b="0" i="0" u="none" strike="noStrike">
                          <a:solidFill>
                            <a:srgbClr val="000000"/>
                          </a:solidFill>
                          <a:effectLst/>
                          <a:latin typeface="Calibri" panose="020F0502020204030204" pitchFamily="34" charset="0"/>
                        </a:rPr>
                        <a:t>1.9581</a:t>
                      </a:r>
                    </a:p>
                  </a:txBody>
                  <a:tcPr marL="6350" marR="6350" marT="6350" marB="0" anchor="b">
                    <a:lnL>
                      <a:noFill/>
                    </a:lnL>
                    <a:lnR>
                      <a:noFill/>
                    </a:lnR>
                    <a:lnT>
                      <a:noFill/>
                    </a:lnT>
                    <a:lnB>
                      <a:noFill/>
                    </a:lnB>
                    <a:noFill/>
                  </a:tcPr>
                </a:tc>
                <a:extLst>
                  <a:ext uri="{0D108BD9-81ED-4DB2-BD59-A6C34878D82A}">
                    <a16:rowId xmlns:a16="http://schemas.microsoft.com/office/drawing/2014/main" val="3803680508"/>
                  </a:ext>
                </a:extLst>
              </a:tr>
              <a:tr h="245244">
                <a:tc>
                  <a:txBody>
                    <a:bodyPr/>
                    <a:lstStyle/>
                    <a:p>
                      <a:pPr algn="ctr" fontAlgn="b">
                        <a:buNone/>
                      </a:pPr>
                      <a:r>
                        <a:rPr lang="es-MX" sz="1600" b="0" i="0" u="none" strike="noStrike" dirty="0">
                          <a:solidFill>
                            <a:srgbClr val="000000"/>
                          </a:solidFill>
                          <a:effectLst/>
                          <a:latin typeface="Calibri" panose="020F0502020204030204" pitchFamily="34" charset="0"/>
                        </a:rPr>
                        <a:t>4</a:t>
                      </a:r>
                    </a:p>
                  </a:txBody>
                  <a:tcPr marL="6350" marR="6350" marT="6350" marB="0" anchor="b">
                    <a:lnL>
                      <a:noFill/>
                    </a:lnL>
                    <a:lnR>
                      <a:noFill/>
                    </a:lnR>
                    <a:lnT>
                      <a:noFill/>
                    </a:lnT>
                    <a:lnB>
                      <a:noFill/>
                    </a:lnB>
                    <a:noFill/>
                  </a:tcPr>
                </a:tc>
                <a:tc>
                  <a:txBody>
                    <a:bodyPr/>
                    <a:lstStyle/>
                    <a:p>
                      <a:pPr algn="ctr" fontAlgn="b">
                        <a:buNone/>
                      </a:pPr>
                      <a:r>
                        <a:rPr lang="es-MX" sz="1600" b="0" i="0" u="none" strike="noStrike">
                          <a:solidFill>
                            <a:srgbClr val="000000"/>
                          </a:solidFill>
                          <a:effectLst/>
                          <a:latin typeface="Calibri" panose="020F0502020204030204" pitchFamily="34" charset="0"/>
                        </a:rPr>
                        <a:t>2.9259</a:t>
                      </a:r>
                    </a:p>
                  </a:txBody>
                  <a:tcPr marL="6350" marR="6350" marT="6350" marB="0" anchor="b">
                    <a:lnL>
                      <a:noFill/>
                    </a:lnL>
                    <a:lnR>
                      <a:noFill/>
                    </a:lnR>
                    <a:lnT>
                      <a:noFill/>
                    </a:lnT>
                    <a:lnB>
                      <a:noFill/>
                    </a:lnB>
                    <a:noFill/>
                  </a:tcPr>
                </a:tc>
                <a:tc>
                  <a:txBody>
                    <a:bodyPr/>
                    <a:lstStyle/>
                    <a:p>
                      <a:pPr algn="ctr" fontAlgn="b">
                        <a:buNone/>
                      </a:pPr>
                      <a:r>
                        <a:rPr lang="es-MX" sz="1600" b="0" i="0" u="none" strike="noStrike">
                          <a:solidFill>
                            <a:srgbClr val="000000"/>
                          </a:solidFill>
                          <a:effectLst/>
                          <a:latin typeface="Calibri" panose="020F0502020204030204" pitchFamily="34" charset="0"/>
                        </a:rPr>
                        <a:t>2.9167</a:t>
                      </a:r>
                    </a:p>
                  </a:txBody>
                  <a:tcPr marL="6350" marR="6350" marT="6350" marB="0" anchor="b">
                    <a:lnL>
                      <a:noFill/>
                    </a:lnL>
                    <a:lnR>
                      <a:noFill/>
                    </a:lnR>
                    <a:lnT>
                      <a:noFill/>
                    </a:lnT>
                    <a:lnB>
                      <a:noFill/>
                    </a:lnB>
                    <a:noFill/>
                  </a:tcPr>
                </a:tc>
                <a:extLst>
                  <a:ext uri="{0D108BD9-81ED-4DB2-BD59-A6C34878D82A}">
                    <a16:rowId xmlns:a16="http://schemas.microsoft.com/office/drawing/2014/main" val="3206881040"/>
                  </a:ext>
                </a:extLst>
              </a:tr>
              <a:tr h="245244">
                <a:tc>
                  <a:txBody>
                    <a:bodyPr/>
                    <a:lstStyle/>
                    <a:p>
                      <a:pPr algn="ctr" fontAlgn="b">
                        <a:buNone/>
                      </a:pPr>
                      <a:r>
                        <a:rPr lang="es-MX" sz="1600" b="0" i="0" u="none" strike="noStrike" dirty="0">
                          <a:solidFill>
                            <a:srgbClr val="000000"/>
                          </a:solidFill>
                          <a:effectLst/>
                          <a:latin typeface="Calibri" panose="020F0502020204030204" pitchFamily="34" charset="0"/>
                        </a:rPr>
                        <a:t>5</a:t>
                      </a:r>
                    </a:p>
                  </a:txBody>
                  <a:tcPr marL="6350" marR="6350" marT="6350" marB="0" anchor="b">
                    <a:lnL>
                      <a:noFill/>
                    </a:lnL>
                    <a:lnR>
                      <a:noFill/>
                    </a:lnR>
                    <a:lnT>
                      <a:noFill/>
                    </a:lnT>
                    <a:lnB>
                      <a:noFill/>
                    </a:lnB>
                    <a:noFill/>
                  </a:tcPr>
                </a:tc>
                <a:tc>
                  <a:txBody>
                    <a:bodyPr/>
                    <a:lstStyle/>
                    <a:p>
                      <a:pPr algn="ctr" fontAlgn="b">
                        <a:buNone/>
                      </a:pPr>
                      <a:r>
                        <a:rPr lang="es-MX" sz="1600" b="0" i="0" u="none" strike="noStrike">
                          <a:solidFill>
                            <a:srgbClr val="000000"/>
                          </a:solidFill>
                          <a:effectLst/>
                          <a:latin typeface="Calibri" panose="020F0502020204030204" pitchFamily="34" charset="0"/>
                        </a:rPr>
                        <a:t>3.8771</a:t>
                      </a:r>
                    </a:p>
                  </a:txBody>
                  <a:tcPr marL="6350" marR="6350" marT="6350" marB="0" anchor="b">
                    <a:lnL>
                      <a:noFill/>
                    </a:lnL>
                    <a:lnR>
                      <a:noFill/>
                    </a:lnR>
                    <a:lnT>
                      <a:noFill/>
                    </a:lnT>
                    <a:lnB>
                      <a:noFill/>
                    </a:lnB>
                    <a:noFill/>
                  </a:tcPr>
                </a:tc>
                <a:tc>
                  <a:txBody>
                    <a:bodyPr/>
                    <a:lstStyle/>
                    <a:p>
                      <a:pPr algn="ctr" fontAlgn="b">
                        <a:buNone/>
                      </a:pPr>
                      <a:r>
                        <a:rPr lang="es-MX" sz="1600" b="0" i="0" u="none" strike="noStrike">
                          <a:solidFill>
                            <a:srgbClr val="000000"/>
                          </a:solidFill>
                          <a:effectLst/>
                          <a:latin typeface="Calibri" panose="020F0502020204030204" pitchFamily="34" charset="0"/>
                        </a:rPr>
                        <a:t>3.8619</a:t>
                      </a:r>
                    </a:p>
                  </a:txBody>
                  <a:tcPr marL="6350" marR="6350" marT="6350" marB="0" anchor="b">
                    <a:lnL>
                      <a:noFill/>
                    </a:lnL>
                    <a:lnR>
                      <a:noFill/>
                    </a:lnR>
                    <a:lnT>
                      <a:noFill/>
                    </a:lnT>
                    <a:lnB>
                      <a:noFill/>
                    </a:lnB>
                    <a:noFill/>
                  </a:tcPr>
                </a:tc>
                <a:extLst>
                  <a:ext uri="{0D108BD9-81ED-4DB2-BD59-A6C34878D82A}">
                    <a16:rowId xmlns:a16="http://schemas.microsoft.com/office/drawing/2014/main" val="39274791"/>
                  </a:ext>
                </a:extLst>
              </a:tr>
              <a:tr h="245244">
                <a:tc>
                  <a:txBody>
                    <a:bodyPr/>
                    <a:lstStyle/>
                    <a:p>
                      <a:pPr algn="ctr" fontAlgn="b">
                        <a:buNone/>
                      </a:pPr>
                      <a:r>
                        <a:rPr lang="es-MX" sz="1600" b="0" i="0" u="none" strike="noStrike" dirty="0">
                          <a:solidFill>
                            <a:srgbClr val="000000"/>
                          </a:solidFill>
                          <a:effectLst/>
                          <a:latin typeface="Calibri" panose="020F0502020204030204" pitchFamily="34" charset="0"/>
                        </a:rPr>
                        <a:t>6</a:t>
                      </a:r>
                    </a:p>
                  </a:txBody>
                  <a:tcPr marL="6350" marR="6350" marT="6350" marB="0" anchor="b">
                    <a:lnL>
                      <a:noFill/>
                    </a:lnL>
                    <a:lnR>
                      <a:noFill/>
                    </a:lnR>
                    <a:lnT>
                      <a:noFill/>
                    </a:lnT>
                    <a:lnB>
                      <a:noFill/>
                    </a:lnB>
                    <a:noFill/>
                  </a:tcPr>
                </a:tc>
                <a:tc>
                  <a:txBody>
                    <a:bodyPr/>
                    <a:lstStyle/>
                    <a:p>
                      <a:pPr algn="ctr" fontAlgn="b">
                        <a:buNone/>
                      </a:pPr>
                      <a:r>
                        <a:rPr lang="es-MX" sz="1600" b="0" i="0" u="none" strike="noStrike">
                          <a:solidFill>
                            <a:srgbClr val="000000"/>
                          </a:solidFill>
                          <a:effectLst/>
                          <a:latin typeface="Calibri" panose="020F0502020204030204" pitchFamily="34" charset="0"/>
                        </a:rPr>
                        <a:t>4.8164</a:t>
                      </a:r>
                    </a:p>
                  </a:txBody>
                  <a:tcPr marL="6350" marR="6350" marT="6350" marB="0" anchor="b">
                    <a:lnL>
                      <a:noFill/>
                    </a:lnL>
                    <a:lnR>
                      <a:noFill/>
                    </a:lnR>
                    <a:lnT>
                      <a:noFill/>
                    </a:lnT>
                    <a:lnB>
                      <a:noFill/>
                    </a:lnB>
                    <a:noFill/>
                  </a:tcPr>
                </a:tc>
                <a:tc>
                  <a:txBody>
                    <a:bodyPr/>
                    <a:lstStyle/>
                    <a:p>
                      <a:pPr algn="ctr" fontAlgn="b">
                        <a:buNone/>
                      </a:pPr>
                      <a:r>
                        <a:rPr lang="es-MX" sz="1600" b="0" i="0" u="none" strike="noStrike">
                          <a:solidFill>
                            <a:srgbClr val="000000"/>
                          </a:solidFill>
                          <a:effectLst/>
                          <a:latin typeface="Calibri" panose="020F0502020204030204" pitchFamily="34" charset="0"/>
                        </a:rPr>
                        <a:t>4.7938</a:t>
                      </a:r>
                    </a:p>
                  </a:txBody>
                  <a:tcPr marL="6350" marR="6350" marT="6350" marB="0" anchor="b">
                    <a:lnL>
                      <a:noFill/>
                    </a:lnL>
                    <a:lnR>
                      <a:noFill/>
                    </a:lnR>
                    <a:lnT>
                      <a:noFill/>
                    </a:lnT>
                    <a:lnB>
                      <a:noFill/>
                    </a:lnB>
                    <a:noFill/>
                  </a:tcPr>
                </a:tc>
                <a:extLst>
                  <a:ext uri="{0D108BD9-81ED-4DB2-BD59-A6C34878D82A}">
                    <a16:rowId xmlns:a16="http://schemas.microsoft.com/office/drawing/2014/main" val="2924542225"/>
                  </a:ext>
                </a:extLst>
              </a:tr>
              <a:tr h="245244">
                <a:tc>
                  <a:txBody>
                    <a:bodyPr/>
                    <a:lstStyle/>
                    <a:p>
                      <a:pPr algn="l" fontAlgn="b">
                        <a:buNone/>
                      </a:pPr>
                      <a:endParaRPr lang="es-MX" sz="16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endParaRPr lang="es-MX" sz="16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endParaRPr lang="es-MX" sz="16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2367006767"/>
                  </a:ext>
                </a:extLst>
              </a:tr>
              <a:tr h="245244">
                <a:tc>
                  <a:txBody>
                    <a:bodyPr/>
                    <a:lstStyle/>
                    <a:p>
                      <a:pPr algn="l" fontAlgn="b">
                        <a:buNone/>
                      </a:pPr>
                      <a:r>
                        <a:rPr lang="es-MX" sz="1600" b="0" i="0" u="none" strike="noStrike" dirty="0">
                          <a:solidFill>
                            <a:srgbClr val="000000"/>
                          </a:solidFill>
                          <a:effectLst/>
                          <a:latin typeface="Calibri" panose="020F0502020204030204" pitchFamily="34" charset="0"/>
                        </a:rPr>
                        <a:t>Adeudo</a:t>
                      </a:r>
                    </a:p>
                  </a:txBody>
                  <a:tcPr marL="6350" marR="6350" marT="6350" marB="0" anchor="b">
                    <a:lnL>
                      <a:noFill/>
                    </a:lnL>
                    <a:lnR>
                      <a:noFill/>
                    </a:lnR>
                    <a:lnT>
                      <a:noFill/>
                    </a:lnT>
                    <a:lnB>
                      <a:noFill/>
                    </a:lnB>
                    <a:noFill/>
                  </a:tcPr>
                </a:tc>
                <a:tc>
                  <a:txBody>
                    <a:bodyPr/>
                    <a:lstStyle/>
                    <a:p>
                      <a:pPr algn="ctr" fontAlgn="b">
                        <a:buNone/>
                      </a:pPr>
                      <a:r>
                        <a:rPr lang="es-MX" sz="1600" b="0" i="0" u="none" strike="noStrike">
                          <a:solidFill>
                            <a:srgbClr val="000000"/>
                          </a:solidFill>
                          <a:effectLst/>
                          <a:latin typeface="Calibri" panose="020F0502020204030204" pitchFamily="34" charset="0"/>
                        </a:rPr>
                        <a:t>  867,000.00 </a:t>
                      </a:r>
                    </a:p>
                  </a:txBody>
                  <a:tcPr marL="6350" marR="6350" marT="6350" marB="0" anchor="b">
                    <a:lnL>
                      <a:noFill/>
                    </a:lnL>
                    <a:lnR>
                      <a:noFill/>
                    </a:lnR>
                    <a:lnT>
                      <a:noFill/>
                    </a:lnT>
                    <a:lnB>
                      <a:noFill/>
                    </a:lnB>
                    <a:noFill/>
                  </a:tcPr>
                </a:tc>
                <a:tc>
                  <a:txBody>
                    <a:bodyPr/>
                    <a:lstStyle/>
                    <a:p>
                      <a:pPr algn="l" fontAlgn="b">
                        <a:buNone/>
                      </a:pPr>
                      <a:endParaRPr lang="es-MX" sz="16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2378702642"/>
                  </a:ext>
                </a:extLst>
              </a:tr>
              <a:tr h="245244">
                <a:tc>
                  <a:txBody>
                    <a:bodyPr/>
                    <a:lstStyle/>
                    <a:p>
                      <a:pPr algn="l" fontAlgn="b">
                        <a:buNone/>
                      </a:pPr>
                      <a:endParaRPr lang="es-MX" sz="16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6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6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5720845"/>
                  </a:ext>
                </a:extLst>
              </a:tr>
              <a:tr h="245244">
                <a:tc>
                  <a:txBody>
                    <a:bodyPr/>
                    <a:lstStyle/>
                    <a:p>
                      <a:pPr algn="ctr" fontAlgn="b">
                        <a:buNone/>
                      </a:pPr>
                      <a:r>
                        <a:rPr lang="es-MX" sz="1600" b="0" i="0" u="none" strike="noStrike" dirty="0">
                          <a:solidFill>
                            <a:srgbClr val="000000"/>
                          </a:solidFill>
                          <a:effectLst/>
                          <a:latin typeface="Calibri" panose="020F0502020204030204" pitchFamily="34" charset="0"/>
                        </a:rPr>
                        <a:t>Periodo</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600" b="0" i="0" u="none" strike="noStrike">
                          <a:solidFill>
                            <a:srgbClr val="000000"/>
                          </a:solidFill>
                          <a:effectLst/>
                          <a:latin typeface="Calibri" panose="020F0502020204030204" pitchFamily="34" charset="0"/>
                        </a:rPr>
                        <a:t>2025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600" b="0" i="0" u="none" strike="noStrike" dirty="0">
                          <a:solidFill>
                            <a:srgbClr val="000000"/>
                          </a:solidFill>
                          <a:effectLst/>
                          <a:latin typeface="Calibri" panose="020F0502020204030204" pitchFamily="34" charset="0"/>
                        </a:rPr>
                        <a:t>2026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464844241"/>
                  </a:ext>
                </a:extLst>
              </a:tr>
              <a:tr h="245244">
                <a:tc>
                  <a:txBody>
                    <a:bodyPr/>
                    <a:lstStyle/>
                    <a:p>
                      <a:pPr algn="l" fontAlgn="b">
                        <a:buNone/>
                      </a:pPr>
                      <a:r>
                        <a:rPr lang="es-MX" sz="1600" b="0" i="0" u="none" strike="noStrike" dirty="0">
                          <a:solidFill>
                            <a:srgbClr val="000000"/>
                          </a:solidFill>
                          <a:effectLst/>
                          <a:latin typeface="Calibri" panose="020F0502020204030204" pitchFamily="34" charset="0"/>
                        </a:rPr>
                        <a:t>Primer pago</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600" b="0" i="0" u="none" strike="noStrike">
                          <a:solidFill>
                            <a:srgbClr val="000000"/>
                          </a:solidFill>
                          <a:effectLst/>
                          <a:latin typeface="Calibri" panose="020F0502020204030204" pitchFamily="34" charset="0"/>
                        </a:rPr>
                        <a:t>  144,500.00 </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600" b="0" i="0" u="none" strike="noStrike">
                          <a:solidFill>
                            <a:srgbClr val="000000"/>
                          </a:solidFill>
                          <a:effectLst/>
                          <a:latin typeface="Calibri" panose="020F0502020204030204" pitchFamily="34" charset="0"/>
                        </a:rPr>
                        <a:t>  144,500.00 </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76842090"/>
                  </a:ext>
                </a:extLst>
              </a:tr>
              <a:tr h="245244">
                <a:tc>
                  <a:txBody>
                    <a:bodyPr/>
                    <a:lstStyle/>
                    <a:p>
                      <a:pPr algn="l" fontAlgn="b">
                        <a:buNone/>
                      </a:pPr>
                      <a:r>
                        <a:rPr lang="es-MX" sz="1600" b="0" i="0" u="none" strike="noStrike" dirty="0">
                          <a:solidFill>
                            <a:srgbClr val="000000"/>
                          </a:solidFill>
                          <a:effectLst/>
                          <a:latin typeface="Calibri" panose="020F0502020204030204" pitchFamily="34" charset="0"/>
                        </a:rPr>
                        <a:t>2a Parcialidad</a:t>
                      </a:r>
                    </a:p>
                  </a:txBody>
                  <a:tcPr marL="6350" marR="6350" marT="6350" marB="0" anchor="b">
                    <a:lnL>
                      <a:noFill/>
                    </a:lnL>
                    <a:lnR>
                      <a:noFill/>
                    </a:lnR>
                    <a:lnT>
                      <a:noFill/>
                    </a:lnT>
                    <a:lnB>
                      <a:noFill/>
                    </a:lnB>
                    <a:noFill/>
                  </a:tcPr>
                </a:tc>
                <a:tc>
                  <a:txBody>
                    <a:bodyPr/>
                    <a:lstStyle/>
                    <a:p>
                      <a:pPr algn="l" fontAlgn="b">
                        <a:buNone/>
                      </a:pPr>
                      <a:r>
                        <a:rPr lang="es-MX" sz="1600" b="0" i="0" u="none" strike="noStrike">
                          <a:solidFill>
                            <a:srgbClr val="000000"/>
                          </a:solidFill>
                          <a:effectLst/>
                          <a:latin typeface="Calibri" panose="020F0502020204030204" pitchFamily="34" charset="0"/>
                        </a:rPr>
                        <a:t>  150,008.30 </a:t>
                      </a:r>
                    </a:p>
                  </a:txBody>
                  <a:tcPr marL="6350" marR="6350" marT="6350" marB="0" anchor="b">
                    <a:lnL>
                      <a:noFill/>
                    </a:lnL>
                    <a:lnR>
                      <a:noFill/>
                    </a:lnR>
                    <a:lnT>
                      <a:noFill/>
                    </a:lnT>
                    <a:lnB>
                      <a:noFill/>
                    </a:lnB>
                    <a:noFill/>
                  </a:tcPr>
                </a:tc>
                <a:tc>
                  <a:txBody>
                    <a:bodyPr/>
                    <a:lstStyle/>
                    <a:p>
                      <a:pPr algn="l" fontAlgn="b">
                        <a:buNone/>
                      </a:pPr>
                      <a:r>
                        <a:rPr lang="es-MX" sz="1600" b="0" i="0" u="none" strike="noStrike">
                          <a:solidFill>
                            <a:srgbClr val="000000"/>
                          </a:solidFill>
                          <a:effectLst/>
                          <a:latin typeface="Calibri" panose="020F0502020204030204" pitchFamily="34" charset="0"/>
                        </a:rPr>
                        <a:t>  150,715.51 </a:t>
                      </a:r>
                    </a:p>
                  </a:txBody>
                  <a:tcPr marL="6350" marR="6350" marT="6350" marB="0" anchor="b">
                    <a:lnL>
                      <a:noFill/>
                    </a:lnL>
                    <a:lnR>
                      <a:noFill/>
                    </a:lnR>
                    <a:lnT>
                      <a:noFill/>
                    </a:lnT>
                    <a:lnB>
                      <a:noFill/>
                    </a:lnB>
                    <a:noFill/>
                  </a:tcPr>
                </a:tc>
                <a:extLst>
                  <a:ext uri="{0D108BD9-81ED-4DB2-BD59-A6C34878D82A}">
                    <a16:rowId xmlns:a16="http://schemas.microsoft.com/office/drawing/2014/main" val="2682714586"/>
                  </a:ext>
                </a:extLst>
              </a:tr>
              <a:tr h="245244">
                <a:tc>
                  <a:txBody>
                    <a:bodyPr/>
                    <a:lstStyle/>
                    <a:p>
                      <a:pPr algn="l" fontAlgn="b">
                        <a:buNone/>
                      </a:pPr>
                      <a:r>
                        <a:rPr lang="es-MX" sz="1600" b="0" i="0" u="none" strike="noStrike" dirty="0">
                          <a:solidFill>
                            <a:srgbClr val="000000"/>
                          </a:solidFill>
                          <a:effectLst/>
                          <a:latin typeface="Calibri" panose="020F0502020204030204" pitchFamily="34" charset="0"/>
                        </a:rPr>
                        <a:t>3a Parcialidad</a:t>
                      </a:r>
                    </a:p>
                  </a:txBody>
                  <a:tcPr marL="6350" marR="6350" marT="6350" marB="0" anchor="b">
                    <a:lnL>
                      <a:noFill/>
                    </a:lnL>
                    <a:lnR>
                      <a:noFill/>
                    </a:lnR>
                    <a:lnT>
                      <a:noFill/>
                    </a:lnT>
                    <a:lnB>
                      <a:noFill/>
                    </a:lnB>
                    <a:noFill/>
                  </a:tcPr>
                </a:tc>
                <a:tc>
                  <a:txBody>
                    <a:bodyPr/>
                    <a:lstStyle/>
                    <a:p>
                      <a:pPr algn="l" fontAlgn="b">
                        <a:buNone/>
                      </a:pPr>
                      <a:r>
                        <a:rPr lang="es-MX" sz="1600" b="0" i="0" u="none" strike="noStrike">
                          <a:solidFill>
                            <a:srgbClr val="000000"/>
                          </a:solidFill>
                          <a:effectLst/>
                          <a:latin typeface="Calibri" panose="020F0502020204030204" pitchFamily="34" charset="0"/>
                        </a:rPr>
                        <a:t>  150,008.30 </a:t>
                      </a:r>
                    </a:p>
                  </a:txBody>
                  <a:tcPr marL="6350" marR="6350" marT="6350" marB="0" anchor="b">
                    <a:lnL>
                      <a:noFill/>
                    </a:lnL>
                    <a:lnR>
                      <a:noFill/>
                    </a:lnR>
                    <a:lnT>
                      <a:noFill/>
                    </a:lnT>
                    <a:lnB>
                      <a:noFill/>
                    </a:lnB>
                    <a:noFill/>
                  </a:tcPr>
                </a:tc>
                <a:tc>
                  <a:txBody>
                    <a:bodyPr/>
                    <a:lstStyle/>
                    <a:p>
                      <a:pPr algn="l" fontAlgn="b">
                        <a:buNone/>
                      </a:pPr>
                      <a:r>
                        <a:rPr lang="es-MX" sz="1600" b="0" i="0" u="none" strike="noStrike">
                          <a:solidFill>
                            <a:srgbClr val="000000"/>
                          </a:solidFill>
                          <a:effectLst/>
                          <a:latin typeface="Calibri" panose="020F0502020204030204" pitchFamily="34" charset="0"/>
                        </a:rPr>
                        <a:t>  150,715.51 </a:t>
                      </a:r>
                    </a:p>
                  </a:txBody>
                  <a:tcPr marL="6350" marR="6350" marT="6350" marB="0" anchor="b">
                    <a:lnL>
                      <a:noFill/>
                    </a:lnL>
                    <a:lnR>
                      <a:noFill/>
                    </a:lnR>
                    <a:lnT>
                      <a:noFill/>
                    </a:lnT>
                    <a:lnB>
                      <a:noFill/>
                    </a:lnB>
                    <a:noFill/>
                  </a:tcPr>
                </a:tc>
                <a:extLst>
                  <a:ext uri="{0D108BD9-81ED-4DB2-BD59-A6C34878D82A}">
                    <a16:rowId xmlns:a16="http://schemas.microsoft.com/office/drawing/2014/main" val="1781084634"/>
                  </a:ext>
                </a:extLst>
              </a:tr>
              <a:tr h="245244">
                <a:tc>
                  <a:txBody>
                    <a:bodyPr/>
                    <a:lstStyle/>
                    <a:p>
                      <a:pPr algn="l" fontAlgn="b">
                        <a:buNone/>
                      </a:pPr>
                      <a:r>
                        <a:rPr lang="es-MX" sz="1600" b="0" i="0" u="none" strike="noStrike" dirty="0">
                          <a:solidFill>
                            <a:srgbClr val="000000"/>
                          </a:solidFill>
                          <a:effectLst/>
                          <a:latin typeface="Calibri" panose="020F0502020204030204" pitchFamily="34" charset="0"/>
                        </a:rPr>
                        <a:t>4a Parcialidad</a:t>
                      </a:r>
                    </a:p>
                  </a:txBody>
                  <a:tcPr marL="6350" marR="6350" marT="6350" marB="0" anchor="b">
                    <a:lnL>
                      <a:noFill/>
                    </a:lnL>
                    <a:lnR>
                      <a:noFill/>
                    </a:lnR>
                    <a:lnT>
                      <a:noFill/>
                    </a:lnT>
                    <a:lnB>
                      <a:noFill/>
                    </a:lnB>
                    <a:noFill/>
                  </a:tcPr>
                </a:tc>
                <a:tc>
                  <a:txBody>
                    <a:bodyPr/>
                    <a:lstStyle/>
                    <a:p>
                      <a:pPr algn="l" fontAlgn="b">
                        <a:buNone/>
                      </a:pPr>
                      <a:r>
                        <a:rPr lang="es-MX" sz="1600" b="0" i="0" u="none" strike="noStrike">
                          <a:solidFill>
                            <a:srgbClr val="000000"/>
                          </a:solidFill>
                          <a:effectLst/>
                          <a:latin typeface="Calibri" panose="020F0502020204030204" pitchFamily="34" charset="0"/>
                        </a:rPr>
                        <a:t>  150,008.30 </a:t>
                      </a:r>
                    </a:p>
                  </a:txBody>
                  <a:tcPr marL="6350" marR="6350" marT="6350" marB="0" anchor="b">
                    <a:lnL>
                      <a:noFill/>
                    </a:lnL>
                    <a:lnR>
                      <a:noFill/>
                    </a:lnR>
                    <a:lnT>
                      <a:noFill/>
                    </a:lnT>
                    <a:lnB>
                      <a:noFill/>
                    </a:lnB>
                    <a:noFill/>
                  </a:tcPr>
                </a:tc>
                <a:tc>
                  <a:txBody>
                    <a:bodyPr/>
                    <a:lstStyle/>
                    <a:p>
                      <a:pPr algn="l" fontAlgn="b">
                        <a:buNone/>
                      </a:pPr>
                      <a:r>
                        <a:rPr lang="es-MX" sz="1600" b="0" i="0" u="none" strike="noStrike">
                          <a:solidFill>
                            <a:srgbClr val="000000"/>
                          </a:solidFill>
                          <a:effectLst/>
                          <a:latin typeface="Calibri" panose="020F0502020204030204" pitchFamily="34" charset="0"/>
                        </a:rPr>
                        <a:t>  150,715.51 </a:t>
                      </a:r>
                    </a:p>
                  </a:txBody>
                  <a:tcPr marL="6350" marR="6350" marT="6350" marB="0" anchor="b">
                    <a:lnL>
                      <a:noFill/>
                    </a:lnL>
                    <a:lnR>
                      <a:noFill/>
                    </a:lnR>
                    <a:lnT>
                      <a:noFill/>
                    </a:lnT>
                    <a:lnB>
                      <a:noFill/>
                    </a:lnB>
                    <a:noFill/>
                  </a:tcPr>
                </a:tc>
                <a:extLst>
                  <a:ext uri="{0D108BD9-81ED-4DB2-BD59-A6C34878D82A}">
                    <a16:rowId xmlns:a16="http://schemas.microsoft.com/office/drawing/2014/main" val="1328408308"/>
                  </a:ext>
                </a:extLst>
              </a:tr>
              <a:tr h="245244">
                <a:tc>
                  <a:txBody>
                    <a:bodyPr/>
                    <a:lstStyle/>
                    <a:p>
                      <a:pPr algn="l" fontAlgn="b">
                        <a:buNone/>
                      </a:pPr>
                      <a:r>
                        <a:rPr lang="es-MX" sz="1600" b="0" i="0" u="none" strike="noStrike" dirty="0">
                          <a:solidFill>
                            <a:srgbClr val="000000"/>
                          </a:solidFill>
                          <a:effectLst/>
                          <a:latin typeface="Calibri" panose="020F0502020204030204" pitchFamily="34" charset="0"/>
                        </a:rPr>
                        <a:t>5a Parcialidad</a:t>
                      </a:r>
                    </a:p>
                  </a:txBody>
                  <a:tcPr marL="6350" marR="6350" marT="6350" marB="0" anchor="b">
                    <a:lnL>
                      <a:noFill/>
                    </a:lnL>
                    <a:lnR>
                      <a:noFill/>
                    </a:lnR>
                    <a:lnT>
                      <a:noFill/>
                    </a:lnT>
                    <a:lnB>
                      <a:noFill/>
                    </a:lnB>
                    <a:noFill/>
                  </a:tcPr>
                </a:tc>
                <a:tc>
                  <a:txBody>
                    <a:bodyPr/>
                    <a:lstStyle/>
                    <a:p>
                      <a:pPr algn="l" fontAlgn="b">
                        <a:buNone/>
                      </a:pPr>
                      <a:r>
                        <a:rPr lang="es-MX" sz="1600" b="0" i="0" u="none" strike="noStrike">
                          <a:solidFill>
                            <a:srgbClr val="000000"/>
                          </a:solidFill>
                          <a:effectLst/>
                          <a:latin typeface="Calibri" panose="020F0502020204030204" pitchFamily="34" charset="0"/>
                        </a:rPr>
                        <a:t>  150,008.30 </a:t>
                      </a:r>
                    </a:p>
                  </a:txBody>
                  <a:tcPr marL="6350" marR="6350" marT="6350" marB="0" anchor="b">
                    <a:lnL>
                      <a:noFill/>
                    </a:lnL>
                    <a:lnR>
                      <a:noFill/>
                    </a:lnR>
                    <a:lnT>
                      <a:noFill/>
                    </a:lnT>
                    <a:lnB>
                      <a:noFill/>
                    </a:lnB>
                    <a:noFill/>
                  </a:tcPr>
                </a:tc>
                <a:tc>
                  <a:txBody>
                    <a:bodyPr/>
                    <a:lstStyle/>
                    <a:p>
                      <a:pPr algn="l" fontAlgn="b">
                        <a:buNone/>
                      </a:pPr>
                      <a:r>
                        <a:rPr lang="es-MX" sz="1600" b="0" i="0" u="none" strike="noStrike">
                          <a:solidFill>
                            <a:srgbClr val="000000"/>
                          </a:solidFill>
                          <a:effectLst/>
                          <a:latin typeface="Calibri" panose="020F0502020204030204" pitchFamily="34" charset="0"/>
                        </a:rPr>
                        <a:t>  150,715.51 </a:t>
                      </a:r>
                    </a:p>
                  </a:txBody>
                  <a:tcPr marL="6350" marR="6350" marT="6350" marB="0" anchor="b">
                    <a:lnL>
                      <a:noFill/>
                    </a:lnL>
                    <a:lnR>
                      <a:noFill/>
                    </a:lnR>
                    <a:lnT>
                      <a:noFill/>
                    </a:lnT>
                    <a:lnB>
                      <a:noFill/>
                    </a:lnB>
                    <a:noFill/>
                  </a:tcPr>
                </a:tc>
                <a:extLst>
                  <a:ext uri="{0D108BD9-81ED-4DB2-BD59-A6C34878D82A}">
                    <a16:rowId xmlns:a16="http://schemas.microsoft.com/office/drawing/2014/main" val="2323099875"/>
                  </a:ext>
                </a:extLst>
              </a:tr>
              <a:tr h="245244">
                <a:tc>
                  <a:txBody>
                    <a:bodyPr/>
                    <a:lstStyle/>
                    <a:p>
                      <a:pPr algn="l" fontAlgn="b">
                        <a:buNone/>
                      </a:pPr>
                      <a:r>
                        <a:rPr lang="es-MX" sz="1600" b="0" i="0" u="none" strike="noStrike" dirty="0">
                          <a:solidFill>
                            <a:srgbClr val="000000"/>
                          </a:solidFill>
                          <a:effectLst/>
                          <a:latin typeface="Calibri" panose="020F0502020204030204" pitchFamily="34" charset="0"/>
                        </a:rPr>
                        <a:t>6a Parcialidad</a:t>
                      </a:r>
                    </a:p>
                  </a:txBody>
                  <a:tcPr marL="6350" marR="6350" marT="6350" marB="0" anchor="b">
                    <a:lnL>
                      <a:noFill/>
                    </a:lnL>
                    <a:lnR>
                      <a:noFill/>
                    </a:lnR>
                    <a:lnT>
                      <a:noFill/>
                    </a:lnT>
                    <a:lnB>
                      <a:noFill/>
                    </a:lnB>
                    <a:noFill/>
                  </a:tcPr>
                </a:tc>
                <a:tc>
                  <a:txBody>
                    <a:bodyPr/>
                    <a:lstStyle/>
                    <a:p>
                      <a:pPr algn="l" fontAlgn="b">
                        <a:buNone/>
                      </a:pPr>
                      <a:r>
                        <a:rPr lang="es-MX" sz="1600" b="0" i="0" u="none" strike="noStrike">
                          <a:solidFill>
                            <a:srgbClr val="000000"/>
                          </a:solidFill>
                          <a:effectLst/>
                          <a:latin typeface="Calibri" panose="020F0502020204030204" pitchFamily="34" charset="0"/>
                        </a:rPr>
                        <a:t>  150,008.30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600" b="0" i="0" u="none" strike="noStrike">
                          <a:solidFill>
                            <a:srgbClr val="000000"/>
                          </a:solidFill>
                          <a:effectLst/>
                          <a:latin typeface="Calibri" panose="020F0502020204030204" pitchFamily="34" charset="0"/>
                        </a:rPr>
                        <a:t>  150,715.51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3882002"/>
                  </a:ext>
                </a:extLst>
              </a:tr>
              <a:tr h="253700">
                <a:tc>
                  <a:txBody>
                    <a:bodyPr/>
                    <a:lstStyle/>
                    <a:p>
                      <a:pPr algn="l" fontAlgn="b">
                        <a:buNone/>
                      </a:pPr>
                      <a:r>
                        <a:rPr lang="es-MX" sz="1600" b="0" i="0" u="none" strike="noStrike" dirty="0">
                          <a:solidFill>
                            <a:srgbClr val="000000"/>
                          </a:solidFill>
                          <a:effectLst/>
                          <a:latin typeface="Calibri" panose="020F0502020204030204" pitchFamily="34" charset="0"/>
                        </a:rPr>
                        <a:t>Total $</a:t>
                      </a:r>
                    </a:p>
                  </a:txBody>
                  <a:tcPr marL="6350" marR="6350" marT="6350" marB="0" anchor="b">
                    <a:lnL>
                      <a:noFill/>
                    </a:lnL>
                    <a:lnR>
                      <a:noFill/>
                    </a:lnR>
                    <a:lnT>
                      <a:noFill/>
                    </a:lnT>
                    <a:lnB>
                      <a:noFill/>
                    </a:lnB>
                    <a:noFill/>
                  </a:tcPr>
                </a:tc>
                <a:tc>
                  <a:txBody>
                    <a:bodyPr/>
                    <a:lstStyle/>
                    <a:p>
                      <a:pPr algn="l" fontAlgn="b">
                        <a:buNone/>
                      </a:pPr>
                      <a:r>
                        <a:rPr lang="es-MX" sz="1600" b="0" i="0" u="none" strike="noStrike" dirty="0">
                          <a:solidFill>
                            <a:srgbClr val="000000"/>
                          </a:solidFill>
                          <a:effectLst/>
                          <a:latin typeface="Calibri" panose="020F0502020204030204" pitchFamily="34" charset="0"/>
                        </a:rPr>
                        <a:t>  896,566.52 </a:t>
                      </a:r>
                    </a:p>
                  </a:txBody>
                  <a:tcPr marL="6350" marR="6350" marT="635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600" b="0" i="0" u="none" strike="noStrike" dirty="0">
                          <a:solidFill>
                            <a:srgbClr val="000000"/>
                          </a:solidFill>
                          <a:effectLst/>
                          <a:latin typeface="Calibri" panose="020F0502020204030204" pitchFamily="34" charset="0"/>
                        </a:rPr>
                        <a:t>  900,103.54 </a:t>
                      </a:r>
                    </a:p>
                  </a:txBody>
                  <a:tcPr marL="6350" marR="6350" marT="635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611783460"/>
                  </a:ext>
                </a:extLst>
              </a:tr>
            </a:tbl>
          </a:graphicData>
        </a:graphic>
      </p:graphicFrame>
      <p:pic>
        <p:nvPicPr>
          <p:cNvPr id="3" name="Imagen 2">
            <a:extLst>
              <a:ext uri="{FF2B5EF4-FFF2-40B4-BE49-F238E27FC236}">
                <a16:creationId xmlns:a16="http://schemas.microsoft.com/office/drawing/2014/main" id="{A4E1944D-8F71-59F7-00F0-2E1378A522FE}"/>
              </a:ext>
            </a:extLst>
          </p:cNvPr>
          <p:cNvPicPr>
            <a:picLocks noChangeAspect="1"/>
          </p:cNvPicPr>
          <p:nvPr/>
        </p:nvPicPr>
        <p:blipFill>
          <a:blip r:embed="rId2"/>
          <a:stretch>
            <a:fillRect/>
          </a:stretch>
        </p:blipFill>
        <p:spPr>
          <a:xfrm>
            <a:off x="7255930" y="687977"/>
            <a:ext cx="4936070" cy="3293064"/>
          </a:xfrm>
          <a:prstGeom prst="rect">
            <a:avLst/>
          </a:prstGeom>
        </p:spPr>
      </p:pic>
      <p:sp>
        <p:nvSpPr>
          <p:cNvPr id="6" name="Flecha: hacia arriba 5">
            <a:extLst>
              <a:ext uri="{FF2B5EF4-FFF2-40B4-BE49-F238E27FC236}">
                <a16:creationId xmlns:a16="http://schemas.microsoft.com/office/drawing/2014/main" id="{90201F0C-90A9-7ECF-1356-EE07C3E552CB}"/>
              </a:ext>
            </a:extLst>
          </p:cNvPr>
          <p:cNvSpPr/>
          <p:nvPr/>
        </p:nvSpPr>
        <p:spPr>
          <a:xfrm>
            <a:off x="4772297" y="5097519"/>
            <a:ext cx="484632" cy="461555"/>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3379137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74E30-9012-1C02-CA9B-B62FC2612911}"/>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7EF89C8D-324A-E7AA-4936-B026BB00BD58}"/>
              </a:ext>
            </a:extLst>
          </p:cNvPr>
          <p:cNvSpPr>
            <a:spLocks noGrp="1" noChangeArrowheads="1"/>
          </p:cNvSpPr>
          <p:nvPr>
            <p:ph type="title"/>
          </p:nvPr>
        </p:nvSpPr>
        <p:spPr>
          <a:xfrm>
            <a:off x="1" y="-26979"/>
            <a:ext cx="12192004" cy="767207"/>
          </a:xfrm>
          <a:solidFill>
            <a:schemeClr val="accent4">
              <a:lumMod val="20000"/>
              <a:lumOff val="80000"/>
            </a:schemeClr>
          </a:solidFill>
          <a:ln>
            <a:solidFill>
              <a:schemeClr val="accent1"/>
            </a:solidFill>
            <a:miter lim="800000"/>
            <a:headEnd/>
            <a:tailEnd/>
          </a:ln>
        </p:spPr>
        <p:txBody>
          <a:bodyPr/>
          <a:lstStyle/>
          <a:p>
            <a:pPr eaLnBrk="1" hangingPunct="1">
              <a:defRPr/>
            </a:pPr>
            <a:r>
              <a:rPr lang="es-MX" sz="2600" dirty="0">
                <a:latin typeface="Arial Rounded MT Bold" pitchFamily="34" charset="0"/>
              </a:rPr>
              <a:t>Documento que acredite las Actividades por las que se solicite la </a:t>
            </a:r>
            <a:r>
              <a:rPr lang="es-MX" sz="2600" dirty="0">
                <a:solidFill>
                  <a:srgbClr val="FF0000"/>
                </a:solidFill>
                <a:latin typeface="Arial Rounded MT Bold" pitchFamily="34" charset="0"/>
              </a:rPr>
              <a:t>Autorización para recibir Donativos Deducibles</a:t>
            </a:r>
          </a:p>
        </p:txBody>
      </p:sp>
      <p:sp>
        <p:nvSpPr>
          <p:cNvPr id="495619" name="Text Box 3">
            <a:extLst>
              <a:ext uri="{FF2B5EF4-FFF2-40B4-BE49-F238E27FC236}">
                <a16:creationId xmlns:a16="http://schemas.microsoft.com/office/drawing/2014/main" id="{F20BF345-9B13-862A-58D6-8A77103A1459}"/>
              </a:ext>
            </a:extLst>
          </p:cNvPr>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48B228BD-7A8F-B0AA-9D48-2567F6590365}"/>
              </a:ext>
            </a:extLst>
          </p:cNvPr>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a:extLst>
              <a:ext uri="{FF2B5EF4-FFF2-40B4-BE49-F238E27FC236}">
                <a16:creationId xmlns:a16="http://schemas.microsoft.com/office/drawing/2014/main" id="{2BC01058-6DC7-404F-9780-989820C34014}"/>
              </a:ext>
            </a:extLst>
          </p:cNvPr>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a:extLst>
              <a:ext uri="{FF2B5EF4-FFF2-40B4-BE49-F238E27FC236}">
                <a16:creationId xmlns:a16="http://schemas.microsoft.com/office/drawing/2014/main" id="{CD166231-DE4B-4D27-7C10-440C2910FFFC}"/>
              </a:ext>
            </a:extLst>
          </p:cNvPr>
          <p:cNvSpPr txBox="1"/>
          <p:nvPr/>
        </p:nvSpPr>
        <p:spPr>
          <a:xfrm>
            <a:off x="182999" y="6544117"/>
            <a:ext cx="162837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3.</a:t>
            </a:r>
            <a:r>
              <a:rPr lang="es-MX" sz="1400" dirty="0">
                <a:solidFill>
                  <a:prstClr val="black"/>
                </a:solidFill>
                <a:latin typeface="Calibri"/>
              </a:rPr>
              <a:t>10</a:t>
            </a:r>
            <a:r>
              <a:rPr kumimoji="0" lang="es-MX" sz="1400" b="0" i="0" u="none" strike="noStrike" kern="1200" cap="none" spc="0" normalizeH="0" baseline="0" noProof="0" dirty="0">
                <a:ln>
                  <a:noFill/>
                </a:ln>
                <a:solidFill>
                  <a:prstClr val="black"/>
                </a:solidFill>
                <a:effectLst/>
                <a:uLnTx/>
                <a:uFillTx/>
                <a:latin typeface="Calibri"/>
                <a:ea typeface="+mn-ea"/>
                <a:cs typeface="+mn-cs"/>
              </a:rPr>
              <a:t>.1.16 RMF</a:t>
            </a:r>
          </a:p>
        </p:txBody>
      </p:sp>
      <p:sp>
        <p:nvSpPr>
          <p:cNvPr id="5" name="CuadroTexto 4">
            <a:extLst>
              <a:ext uri="{FF2B5EF4-FFF2-40B4-BE49-F238E27FC236}">
                <a16:creationId xmlns:a16="http://schemas.microsoft.com/office/drawing/2014/main" id="{85C83EC5-C16F-8EBB-48A3-43C6D19AB170}"/>
              </a:ext>
            </a:extLst>
          </p:cNvPr>
          <p:cNvSpPr txBox="1"/>
          <p:nvPr/>
        </p:nvSpPr>
        <p:spPr>
          <a:xfrm>
            <a:off x="426720" y="974739"/>
            <a:ext cx="11608526" cy="5478423"/>
          </a:xfrm>
          <a:prstGeom prst="rect">
            <a:avLst/>
          </a:prstGeom>
          <a:noFill/>
        </p:spPr>
        <p:txBody>
          <a:bodyPr wrap="square">
            <a:spAutoFit/>
          </a:bodyPr>
          <a:lstStyle/>
          <a:p>
            <a:pPr algn="just"/>
            <a:r>
              <a:rPr lang="es-MX" sz="2500" b="1" u="sng" dirty="0"/>
              <a:t>Dicho documento, además, deberá señalar expresamente lo siguiente</a:t>
            </a:r>
            <a:r>
              <a:rPr lang="es-MX" sz="2500" dirty="0"/>
              <a:t>:</a:t>
            </a:r>
          </a:p>
          <a:p>
            <a:pPr algn="just"/>
            <a:endParaRPr lang="es-MX" sz="2500" dirty="0"/>
          </a:p>
          <a:p>
            <a:pPr algn="just"/>
            <a:r>
              <a:rPr lang="es-MX" sz="2500" dirty="0"/>
              <a:t>I. </a:t>
            </a:r>
            <a:r>
              <a:rPr lang="es-MX" sz="2500" b="1" u="sng" dirty="0"/>
              <a:t>RFC y Denominación o Razón Social </a:t>
            </a:r>
            <a:r>
              <a:rPr lang="es-MX" sz="2500" dirty="0"/>
              <a:t>completa de la Organización Civil o Fideicomiso a favor de quien se expide.</a:t>
            </a:r>
          </a:p>
          <a:p>
            <a:pPr algn="just"/>
            <a:endParaRPr lang="es-MX" sz="2500" dirty="0"/>
          </a:p>
          <a:p>
            <a:pPr algn="just"/>
            <a:r>
              <a:rPr lang="es-MX" sz="2500" dirty="0"/>
              <a:t>II. </a:t>
            </a:r>
            <a:r>
              <a:rPr lang="es-MX" sz="2500" b="1" i="1" u="sng" dirty="0">
                <a:solidFill>
                  <a:srgbClr val="FF0000"/>
                </a:solidFill>
              </a:rPr>
              <a:t>En qué consisten las Actividades Específicas que realiza la Organización Civil o Fideicomiso, en cumplimiento a su Objeto Social o fin y la forma en la que las acreditó, indicando el lugar o ciudad en la que se realizan</a:t>
            </a:r>
            <a:r>
              <a:rPr lang="es-MX" sz="2500" dirty="0"/>
              <a:t>.</a:t>
            </a:r>
          </a:p>
          <a:p>
            <a:pPr algn="just"/>
            <a:endParaRPr lang="es-MX" sz="2500" dirty="0"/>
          </a:p>
          <a:p>
            <a:pPr algn="just"/>
            <a:r>
              <a:rPr lang="es-MX" sz="2500" b="1" u="sng" dirty="0"/>
              <a:t>No se tendrá por cumplido el requisito señalado en la presente fracción, </a:t>
            </a:r>
            <a:r>
              <a:rPr lang="es-MX" sz="2500" b="1" u="sng" dirty="0">
                <a:solidFill>
                  <a:srgbClr val="FF0000"/>
                </a:solidFill>
              </a:rPr>
              <a:t>cuando la Autoridad (Conforme a sus atribuciones y Competencia) que emita el documento,</a:t>
            </a:r>
            <a:r>
              <a:rPr lang="es-MX" sz="2500" b="1" u="sng" dirty="0"/>
              <a:t> únicamente realice una “transcripción” del Objeto social de la organización civil o fin autorizado del fideicomiso, conforme a sus estatutos sociales, contrato del fideicomiso o a la Ley del ISR.</a:t>
            </a:r>
          </a:p>
        </p:txBody>
      </p:sp>
      <p:sp>
        <p:nvSpPr>
          <p:cNvPr id="7" name="Flecha: hacia abajo 6">
            <a:extLst>
              <a:ext uri="{FF2B5EF4-FFF2-40B4-BE49-F238E27FC236}">
                <a16:creationId xmlns:a16="http://schemas.microsoft.com/office/drawing/2014/main" id="{B7C6CA46-B1A5-FFCB-F1E0-1443AEFCBF40}"/>
              </a:ext>
            </a:extLst>
          </p:cNvPr>
          <p:cNvSpPr/>
          <p:nvPr/>
        </p:nvSpPr>
        <p:spPr>
          <a:xfrm>
            <a:off x="6000206" y="2542903"/>
            <a:ext cx="548640" cy="44008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8650306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C7DDA-7144-8FB6-3084-2BD65357F8A0}"/>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3D395F6D-B406-99BA-11DB-97BC5282E5A7}"/>
              </a:ext>
            </a:extLst>
          </p:cNvPr>
          <p:cNvSpPr>
            <a:spLocks noGrp="1" noChangeArrowheads="1"/>
          </p:cNvSpPr>
          <p:nvPr>
            <p:ph type="title"/>
          </p:nvPr>
        </p:nvSpPr>
        <p:spPr>
          <a:xfrm>
            <a:off x="0" y="-26989"/>
            <a:ext cx="12192000" cy="1050795"/>
          </a:xfrm>
          <a:solidFill>
            <a:schemeClr val="accent4">
              <a:lumMod val="20000"/>
              <a:lumOff val="80000"/>
            </a:schemeClr>
          </a:solidFill>
          <a:ln>
            <a:solidFill>
              <a:schemeClr val="accent1"/>
            </a:solidFill>
            <a:miter lim="800000"/>
            <a:headEnd/>
            <a:tailEnd/>
          </a:ln>
        </p:spPr>
        <p:txBody>
          <a:bodyPr/>
          <a:lstStyle/>
          <a:p>
            <a:pPr eaLnBrk="1" hangingPunct="1">
              <a:defRPr/>
            </a:pPr>
            <a:r>
              <a:rPr lang="es-ES" sz="3500" dirty="0">
                <a:latin typeface="Arial Rounded MT Bold" pitchFamily="34" charset="0"/>
              </a:rPr>
              <a:t>PERSONAS RELEVADAS DE PRESENTAR AVISO POR </a:t>
            </a:r>
            <a:r>
              <a:rPr lang="es-ES" sz="3500" dirty="0">
                <a:solidFill>
                  <a:srgbClr val="FF0000"/>
                </a:solidFill>
                <a:latin typeface="Arial Rounded MT Bold" pitchFamily="34" charset="0"/>
              </a:rPr>
              <a:t>CAMBIO DE RESICO A RÉGIMEN GENERAL</a:t>
            </a:r>
          </a:p>
        </p:txBody>
      </p:sp>
      <p:sp>
        <p:nvSpPr>
          <p:cNvPr id="495619" name="Text Box 3">
            <a:extLst>
              <a:ext uri="{FF2B5EF4-FFF2-40B4-BE49-F238E27FC236}">
                <a16:creationId xmlns:a16="http://schemas.microsoft.com/office/drawing/2014/main" id="{741F98EE-918A-4087-2A25-0B180B1C2A3C}"/>
              </a:ext>
            </a:extLst>
          </p:cNvPr>
          <p:cNvSpPr txBox="1">
            <a:spLocks noChangeArrowheads="1"/>
          </p:cNvSpPr>
          <p:nvPr/>
        </p:nvSpPr>
        <p:spPr bwMode="auto">
          <a:xfrm>
            <a:off x="2438407" y="215269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6169CAE6-B011-1948-41D5-18CC7FD0B04A}"/>
              </a:ext>
            </a:extLst>
          </p:cNvPr>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a:extLst>
              <a:ext uri="{FF2B5EF4-FFF2-40B4-BE49-F238E27FC236}">
                <a16:creationId xmlns:a16="http://schemas.microsoft.com/office/drawing/2014/main" id="{E3297775-C5BF-57A0-79BC-CBF78F5ABDBA}"/>
              </a:ext>
            </a:extLst>
          </p:cNvPr>
          <p:cNvSpPr txBox="1"/>
          <p:nvPr/>
        </p:nvSpPr>
        <p:spPr>
          <a:xfrm>
            <a:off x="34290" y="6541228"/>
            <a:ext cx="20688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2.5.1</a:t>
            </a:r>
            <a:r>
              <a:rPr lang="es-MX" sz="1400" dirty="0">
                <a:solidFill>
                  <a:prstClr val="black"/>
                </a:solidFill>
                <a:latin typeface="Calibri"/>
              </a:rPr>
              <a:t>3</a:t>
            </a:r>
            <a:r>
              <a:rPr kumimoji="0" lang="es-MX" sz="1400" b="0" i="0" u="none" strike="noStrike" kern="1200" cap="none" spc="0" normalizeH="0" baseline="0" noProof="0" dirty="0">
                <a:ln>
                  <a:noFill/>
                </a:ln>
                <a:solidFill>
                  <a:prstClr val="black"/>
                </a:solidFill>
                <a:effectLst/>
                <a:uLnTx/>
                <a:uFillTx/>
                <a:latin typeface="Calibri"/>
                <a:ea typeface="+mn-ea"/>
                <a:cs typeface="+mn-cs"/>
              </a:rPr>
              <a:t> RMF</a:t>
            </a:r>
          </a:p>
        </p:txBody>
      </p:sp>
      <p:sp>
        <p:nvSpPr>
          <p:cNvPr id="3" name="CuadroTexto 2">
            <a:extLst>
              <a:ext uri="{FF2B5EF4-FFF2-40B4-BE49-F238E27FC236}">
                <a16:creationId xmlns:a16="http://schemas.microsoft.com/office/drawing/2014/main" id="{10309D00-78D1-A7AD-460E-FD842EB908A7}"/>
              </a:ext>
            </a:extLst>
          </p:cNvPr>
          <p:cNvSpPr txBox="1"/>
          <p:nvPr/>
        </p:nvSpPr>
        <p:spPr>
          <a:xfrm>
            <a:off x="139334" y="1023807"/>
            <a:ext cx="11843660" cy="5278368"/>
          </a:xfrm>
          <a:prstGeom prst="rect">
            <a:avLst/>
          </a:prstGeom>
          <a:noFill/>
        </p:spPr>
        <p:txBody>
          <a:bodyPr wrap="square">
            <a:spAutoFit/>
          </a:bodyPr>
          <a:lstStyle/>
          <a:p>
            <a:pPr algn="just"/>
            <a:r>
              <a:rPr lang="es-MX" sz="2400" dirty="0"/>
              <a:t>Para los efectos de los artículos 27, apartado C, fracción V del CFF, 29, fracción VII, 30, fracción V, incisos c) y d) del Reglamento del CFF, y </a:t>
            </a:r>
            <a:r>
              <a:rPr lang="es-MX" sz="2400" b="1" dirty="0"/>
              <a:t>113-E de la Ley del ISR</a:t>
            </a:r>
            <a:r>
              <a:rPr lang="es-MX" sz="2400" dirty="0"/>
              <a:t>, </a:t>
            </a:r>
            <a:r>
              <a:rPr lang="es-MX" sz="2400" b="1" u="sng" dirty="0"/>
              <a:t>la Autoridad Fiscal realizará el “Aumento” de obligaciones al Régimen de las Personas Físicas con Actividades Empresariales y Profesionales o arrendamiento y en general por otorgar el uso o goce temporal de bienes inmuebles, según sea el caso, </a:t>
            </a:r>
            <a:r>
              <a:rPr lang="es-MX" sz="2500" b="1" u="sng" dirty="0">
                <a:solidFill>
                  <a:srgbClr val="FF0000"/>
                </a:solidFill>
              </a:rPr>
              <a:t>sin necesidad </a:t>
            </a:r>
            <a:r>
              <a:rPr lang="es-MX" sz="2400" b="1" u="sng" dirty="0">
                <a:solidFill>
                  <a:srgbClr val="FF0000"/>
                </a:solidFill>
              </a:rPr>
              <a:t>de que el contribuyente presente el aviso respectivo</a:t>
            </a:r>
            <a:r>
              <a:rPr lang="es-MX" sz="2400" dirty="0"/>
              <a:t>, cuando este deje de tributar conforme al Título IV, Capítulo II, Sección IV  </a:t>
            </a:r>
            <a:r>
              <a:rPr lang="es-MX" sz="2400" b="1" dirty="0"/>
              <a:t>(RESICO) </a:t>
            </a:r>
            <a:r>
              <a:rPr lang="es-MX" sz="2400" dirty="0"/>
              <a:t>de la Ley del ISR</a:t>
            </a:r>
            <a:r>
              <a:rPr lang="es-MX" sz="2400" b="1" i="1" u="sng" dirty="0"/>
              <a:t>, por exceder del importe de $ 3’500,000.00 (Tres millones quinientos mil pesos 00/100 M.N.), </a:t>
            </a:r>
            <a:r>
              <a:rPr lang="es-MX" sz="2400" i="1" dirty="0"/>
              <a:t>derivado de la información proporcionada por el propio contribuyente, terceros relacionados o bien, obtenida por la autoridad por cualquier otro medio.</a:t>
            </a:r>
          </a:p>
          <a:p>
            <a:pPr algn="just"/>
            <a:endParaRPr lang="es-MX" sz="2400" dirty="0"/>
          </a:p>
          <a:p>
            <a:pPr algn="just"/>
            <a:r>
              <a:rPr lang="es-MX" sz="2400" dirty="0"/>
              <a:t>El contribuyente </a:t>
            </a:r>
            <a:r>
              <a:rPr lang="es-MX" sz="2400" b="1" u="sng" dirty="0"/>
              <a:t>podrá formular las aclaraciones correspondientes </a:t>
            </a:r>
            <a:r>
              <a:rPr lang="es-MX" sz="2400" dirty="0"/>
              <a:t>aportando las pruebas necesarias que desvirtúen la actualización de sus datos en el RFC realizada por la autoridad, en los términos de la regla </a:t>
            </a:r>
            <a:r>
              <a:rPr lang="es-MX" sz="2400" b="1" dirty="0">
                <a:solidFill>
                  <a:srgbClr val="FF0000"/>
                </a:solidFill>
              </a:rPr>
              <a:t>2.5.8</a:t>
            </a:r>
          </a:p>
        </p:txBody>
      </p:sp>
      <p:sp>
        <p:nvSpPr>
          <p:cNvPr id="2" name="Flecha: hacia abajo 1">
            <a:extLst>
              <a:ext uri="{FF2B5EF4-FFF2-40B4-BE49-F238E27FC236}">
                <a16:creationId xmlns:a16="http://schemas.microsoft.com/office/drawing/2014/main" id="{7123EF61-E1CF-162A-DC44-8532D5F7332B}"/>
              </a:ext>
            </a:extLst>
          </p:cNvPr>
          <p:cNvSpPr/>
          <p:nvPr/>
        </p:nvSpPr>
        <p:spPr>
          <a:xfrm>
            <a:off x="5216434" y="4693920"/>
            <a:ext cx="481274" cy="40358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7765578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86E80-2482-9AC4-001E-71A05BB403C1}"/>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4AAF4C5F-40F1-1339-DEF9-AF0BDE621CF5}"/>
              </a:ext>
            </a:extLst>
          </p:cNvPr>
          <p:cNvSpPr>
            <a:spLocks noGrp="1" noChangeArrowheads="1"/>
          </p:cNvSpPr>
          <p:nvPr>
            <p:ph type="title"/>
          </p:nvPr>
        </p:nvSpPr>
        <p:spPr>
          <a:xfrm>
            <a:off x="0" y="-26989"/>
            <a:ext cx="12192000" cy="1050795"/>
          </a:xfrm>
          <a:solidFill>
            <a:schemeClr val="accent4">
              <a:lumMod val="20000"/>
              <a:lumOff val="80000"/>
            </a:schemeClr>
          </a:solidFill>
          <a:ln>
            <a:solidFill>
              <a:schemeClr val="accent1"/>
            </a:solidFill>
            <a:miter lim="800000"/>
            <a:headEnd/>
            <a:tailEnd/>
          </a:ln>
        </p:spPr>
        <p:txBody>
          <a:bodyPr/>
          <a:lstStyle/>
          <a:p>
            <a:pPr eaLnBrk="1" hangingPunct="1">
              <a:defRPr/>
            </a:pPr>
            <a:r>
              <a:rPr lang="es-ES" sz="3500" dirty="0">
                <a:latin typeface="Arial Rounded MT Bold" pitchFamily="34" charset="0"/>
              </a:rPr>
              <a:t>PERSONAS RELEVADAS DE PRESENTAR AVISO POR CAMBIO DE RÉGIMEN,</a:t>
            </a:r>
            <a:r>
              <a:rPr lang="es-ES" sz="3500" dirty="0">
                <a:solidFill>
                  <a:srgbClr val="FF0000"/>
                </a:solidFill>
                <a:latin typeface="Arial Rounded MT Bold" pitchFamily="34" charset="0"/>
              </a:rPr>
              <a:t> SIN OBLIGACIONES FISCALES</a:t>
            </a:r>
          </a:p>
        </p:txBody>
      </p:sp>
      <p:sp>
        <p:nvSpPr>
          <p:cNvPr id="495619" name="Text Box 3">
            <a:extLst>
              <a:ext uri="{FF2B5EF4-FFF2-40B4-BE49-F238E27FC236}">
                <a16:creationId xmlns:a16="http://schemas.microsoft.com/office/drawing/2014/main" id="{F2E83828-6408-10F5-5188-68D32FA1EC22}"/>
              </a:ext>
            </a:extLst>
          </p:cNvPr>
          <p:cNvSpPr txBox="1">
            <a:spLocks noChangeArrowheads="1"/>
          </p:cNvSpPr>
          <p:nvPr/>
        </p:nvSpPr>
        <p:spPr bwMode="auto">
          <a:xfrm>
            <a:off x="2438407" y="215269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D4EBCEEA-7875-B210-138E-CEECB1C9015D}"/>
              </a:ext>
            </a:extLst>
          </p:cNvPr>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uadroTexto 3">
            <a:extLst>
              <a:ext uri="{FF2B5EF4-FFF2-40B4-BE49-F238E27FC236}">
                <a16:creationId xmlns:a16="http://schemas.microsoft.com/office/drawing/2014/main" id="{E51D2E48-C19C-06F9-D905-838EB9316698}"/>
              </a:ext>
            </a:extLst>
          </p:cNvPr>
          <p:cNvSpPr txBox="1"/>
          <p:nvPr/>
        </p:nvSpPr>
        <p:spPr>
          <a:xfrm>
            <a:off x="34290" y="6541228"/>
            <a:ext cx="20688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2.5.1</a:t>
            </a:r>
            <a:r>
              <a:rPr lang="es-MX" sz="1400" dirty="0">
                <a:solidFill>
                  <a:prstClr val="black"/>
                </a:solidFill>
                <a:latin typeface="Calibri"/>
              </a:rPr>
              <a:t>4</a:t>
            </a:r>
            <a:r>
              <a:rPr kumimoji="0" lang="es-MX" sz="1400" b="0" i="0" u="none" strike="noStrike" kern="1200" cap="none" spc="0" normalizeH="0" baseline="0" noProof="0" dirty="0">
                <a:ln>
                  <a:noFill/>
                </a:ln>
                <a:solidFill>
                  <a:prstClr val="black"/>
                </a:solidFill>
                <a:effectLst/>
                <a:uLnTx/>
                <a:uFillTx/>
                <a:latin typeface="Calibri"/>
                <a:ea typeface="+mn-ea"/>
                <a:cs typeface="+mn-cs"/>
              </a:rPr>
              <a:t> RMF</a:t>
            </a:r>
          </a:p>
        </p:txBody>
      </p:sp>
      <p:sp>
        <p:nvSpPr>
          <p:cNvPr id="5" name="CuadroTexto 4">
            <a:extLst>
              <a:ext uri="{FF2B5EF4-FFF2-40B4-BE49-F238E27FC236}">
                <a16:creationId xmlns:a16="http://schemas.microsoft.com/office/drawing/2014/main" id="{A3AECC5C-38CF-5DF0-23AC-0427A0288D5D}"/>
              </a:ext>
            </a:extLst>
          </p:cNvPr>
          <p:cNvSpPr txBox="1"/>
          <p:nvPr/>
        </p:nvSpPr>
        <p:spPr>
          <a:xfrm>
            <a:off x="182880" y="1120600"/>
            <a:ext cx="11817532" cy="4524315"/>
          </a:xfrm>
          <a:prstGeom prst="rect">
            <a:avLst/>
          </a:prstGeom>
          <a:noFill/>
        </p:spPr>
        <p:txBody>
          <a:bodyPr wrap="square">
            <a:spAutoFit/>
          </a:bodyPr>
          <a:lstStyle/>
          <a:p>
            <a:pPr algn="just"/>
            <a:r>
              <a:rPr lang="es-MX" sz="2400" dirty="0"/>
              <a:t>Para los efectos de los artículos 27, apartado C, fracción V del CFF, 29, fracción VII y 30, fracción V, incisos c) y d) del Reglamento del CFF</a:t>
            </a:r>
            <a:r>
              <a:rPr lang="es-MX" sz="2400" b="1" u="sng" dirty="0"/>
              <a:t>, la Autoridad Fiscal realizará el </a:t>
            </a:r>
            <a:r>
              <a:rPr lang="es-MX" sz="2500" b="1" u="sng" dirty="0"/>
              <a:t>“Aumento”</a:t>
            </a:r>
            <a:r>
              <a:rPr lang="es-MX" sz="2400" b="1" u="sng" dirty="0"/>
              <a:t> de obligaciones al Régimen correspondiente sin necesidad de que el contribuyente presente el aviso respectivo, </a:t>
            </a:r>
            <a:r>
              <a:rPr lang="es-MX" sz="2400" b="1" i="1" u="sng" dirty="0">
                <a:solidFill>
                  <a:srgbClr val="FF0000"/>
                </a:solidFill>
              </a:rPr>
              <a:t>cuando las Personas Físicas inscritas en el RFC “Sin Obligaciones Fiscales” se ubiquen en alguno de los supuestos establecidos en el artículo 27</a:t>
            </a:r>
            <a:r>
              <a:rPr lang="es-MX" sz="2400" dirty="0"/>
              <a:t>, apartados A, fracciones I, III, IV y VI; B, fracción II y C, fracciones V y VII del CFF, derivado de la información proporcionada por el propio contribuyente, terceros relacionados o bien, obtenida por la Autoridad por cualquier otro medio.</a:t>
            </a:r>
          </a:p>
          <a:p>
            <a:pPr algn="just"/>
            <a:endParaRPr lang="es-MX" sz="2400" dirty="0"/>
          </a:p>
          <a:p>
            <a:pPr algn="just"/>
            <a:r>
              <a:rPr lang="es-MX" sz="2400" dirty="0"/>
              <a:t>El contribuyente </a:t>
            </a:r>
            <a:r>
              <a:rPr lang="es-MX" sz="2400" b="1" dirty="0"/>
              <a:t>podrá formular las aclaraciones correspondientes </a:t>
            </a:r>
            <a:r>
              <a:rPr lang="es-MX" sz="2400" dirty="0"/>
              <a:t>aportando las pruebas necesarias que desvirtúen la actualización de sus datos en el RFC realizada por la autoridad, en los términos de la </a:t>
            </a:r>
            <a:r>
              <a:rPr lang="es-MX" sz="2400" b="1" u="sng" dirty="0">
                <a:solidFill>
                  <a:srgbClr val="FF0000"/>
                </a:solidFill>
              </a:rPr>
              <a:t>regla 2.5.8.</a:t>
            </a:r>
          </a:p>
        </p:txBody>
      </p:sp>
    </p:spTree>
    <p:extLst>
      <p:ext uri="{BB962C8B-B14F-4D97-AF65-F5344CB8AC3E}">
        <p14:creationId xmlns:p14="http://schemas.microsoft.com/office/powerpoint/2010/main" val="38124604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26978"/>
            <a:ext cx="12192000" cy="562791"/>
          </a:xfrm>
          <a:solidFill>
            <a:schemeClr val="accent4">
              <a:lumMod val="20000"/>
              <a:lumOff val="80000"/>
            </a:schemeClr>
          </a:solidFill>
          <a:ln>
            <a:solidFill>
              <a:schemeClr val="accent1"/>
            </a:solidFill>
            <a:miter lim="800000"/>
            <a:headEnd/>
            <a:tailEnd/>
          </a:ln>
        </p:spPr>
        <p:txBody>
          <a:bodyPr/>
          <a:lstStyle/>
          <a:p>
            <a:pPr eaLnBrk="1" hangingPunct="1">
              <a:defRPr/>
            </a:pPr>
            <a:r>
              <a:rPr lang="es-ES" sz="4000" dirty="0">
                <a:latin typeface="Arial Rounded MT Bold" pitchFamily="34" charset="0"/>
              </a:rPr>
              <a:t>GASTOS POR CUENTA DE TERCEROS</a:t>
            </a:r>
          </a:p>
        </p:txBody>
      </p:sp>
      <p:sp>
        <p:nvSpPr>
          <p:cNvPr id="495619" name="Text Box 3"/>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p:cNvSpPr txBox="1"/>
          <p:nvPr/>
        </p:nvSpPr>
        <p:spPr>
          <a:xfrm>
            <a:off x="94129" y="6526018"/>
            <a:ext cx="224267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2.7.1.12 RMF</a:t>
            </a:r>
          </a:p>
        </p:txBody>
      </p:sp>
      <p:sp>
        <p:nvSpPr>
          <p:cNvPr id="3" name="CuadroTexto 2"/>
          <p:cNvSpPr txBox="1"/>
          <p:nvPr/>
        </p:nvSpPr>
        <p:spPr>
          <a:xfrm>
            <a:off x="94131" y="707317"/>
            <a:ext cx="217842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sng" strike="noStrike" kern="1200" cap="none" spc="0" normalizeH="0" baseline="0" noProof="0" dirty="0">
                <a:ln>
                  <a:noFill/>
                </a:ln>
                <a:solidFill>
                  <a:prstClr val="black"/>
                </a:solidFill>
                <a:effectLst/>
                <a:uLnTx/>
                <a:uFillTx/>
                <a:latin typeface="Calibri"/>
                <a:ea typeface="+mn-ea"/>
                <a:cs typeface="+mn-cs"/>
              </a:rPr>
              <a:t>Estructura</a:t>
            </a:r>
          </a:p>
        </p:txBody>
      </p:sp>
      <p:pic>
        <p:nvPicPr>
          <p:cNvPr id="6" name="Imagen 5"/>
          <p:cNvPicPr>
            <a:picLocks noChangeAspect="1"/>
          </p:cNvPicPr>
          <p:nvPr/>
        </p:nvPicPr>
        <p:blipFill>
          <a:blip r:embed="rId2"/>
          <a:stretch>
            <a:fillRect/>
          </a:stretch>
        </p:blipFill>
        <p:spPr>
          <a:xfrm>
            <a:off x="482994" y="2152050"/>
            <a:ext cx="2695575" cy="1695450"/>
          </a:xfrm>
          <a:prstGeom prst="rect">
            <a:avLst/>
          </a:prstGeom>
        </p:spPr>
      </p:pic>
      <p:pic>
        <p:nvPicPr>
          <p:cNvPr id="7" name="Imagen 6"/>
          <p:cNvPicPr>
            <a:picLocks noChangeAspect="1"/>
          </p:cNvPicPr>
          <p:nvPr/>
        </p:nvPicPr>
        <p:blipFill>
          <a:blip r:embed="rId3"/>
          <a:stretch>
            <a:fillRect/>
          </a:stretch>
        </p:blipFill>
        <p:spPr>
          <a:xfrm>
            <a:off x="8808180" y="2049717"/>
            <a:ext cx="3228975" cy="1409700"/>
          </a:xfrm>
          <a:prstGeom prst="rect">
            <a:avLst/>
          </a:prstGeom>
        </p:spPr>
      </p:pic>
      <p:pic>
        <p:nvPicPr>
          <p:cNvPr id="8" name="Imagen 7"/>
          <p:cNvPicPr>
            <a:picLocks noChangeAspect="1"/>
          </p:cNvPicPr>
          <p:nvPr/>
        </p:nvPicPr>
        <p:blipFill>
          <a:blip r:embed="rId4"/>
          <a:stretch>
            <a:fillRect/>
          </a:stretch>
        </p:blipFill>
        <p:spPr>
          <a:xfrm>
            <a:off x="4619625" y="1711393"/>
            <a:ext cx="2952750" cy="1552575"/>
          </a:xfrm>
          <a:prstGeom prst="rect">
            <a:avLst/>
          </a:prstGeom>
        </p:spPr>
      </p:pic>
      <p:cxnSp>
        <p:nvCxnSpPr>
          <p:cNvPr id="10" name="Conector recto 9"/>
          <p:cNvCxnSpPr/>
          <p:nvPr/>
        </p:nvCxnSpPr>
        <p:spPr>
          <a:xfrm>
            <a:off x="1828803" y="1168982"/>
            <a:ext cx="81085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830781" y="1196789"/>
            <a:ext cx="1" cy="8745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p:nvPr/>
        </p:nvCxnSpPr>
        <p:spPr>
          <a:xfrm>
            <a:off x="9937376" y="1196789"/>
            <a:ext cx="0" cy="95526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CuadroTexto 15"/>
          <p:cNvSpPr txBox="1"/>
          <p:nvPr/>
        </p:nvSpPr>
        <p:spPr>
          <a:xfrm>
            <a:off x="4733359" y="749891"/>
            <a:ext cx="327074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a:ea typeface="+mn-ea"/>
                <a:cs typeface="+mn-cs"/>
              </a:rPr>
              <a:t>Emite CFDI Tipo “I”</a:t>
            </a:r>
          </a:p>
        </p:txBody>
      </p:sp>
      <p:cxnSp>
        <p:nvCxnSpPr>
          <p:cNvPr id="19" name="Conector recto 18"/>
          <p:cNvCxnSpPr/>
          <p:nvPr/>
        </p:nvCxnSpPr>
        <p:spPr>
          <a:xfrm flipV="1">
            <a:off x="1721224" y="4235824"/>
            <a:ext cx="4356847" cy="13447"/>
          </a:xfrm>
          <a:prstGeom prst="line">
            <a:avLst/>
          </a:prstGeom>
          <a:ln w="38100"/>
        </p:spPr>
        <p:style>
          <a:lnRef idx="1">
            <a:schemeClr val="dk1"/>
          </a:lnRef>
          <a:fillRef idx="0">
            <a:schemeClr val="dk1"/>
          </a:fillRef>
          <a:effectRef idx="0">
            <a:schemeClr val="dk1"/>
          </a:effectRef>
          <a:fontRef idx="minor">
            <a:schemeClr val="tx1"/>
          </a:fontRef>
        </p:style>
      </p:cxnSp>
      <p:cxnSp>
        <p:nvCxnSpPr>
          <p:cNvPr id="21" name="Conector recto 20"/>
          <p:cNvCxnSpPr>
            <a:stCxn id="8" idx="2"/>
          </p:cNvCxnSpPr>
          <p:nvPr/>
        </p:nvCxnSpPr>
        <p:spPr>
          <a:xfrm flipH="1">
            <a:off x="6078071" y="3263968"/>
            <a:ext cx="17929" cy="971856"/>
          </a:xfrm>
          <a:prstGeom prst="line">
            <a:avLst/>
          </a:prstGeom>
          <a:ln w="38100"/>
        </p:spPr>
        <p:style>
          <a:lnRef idx="1">
            <a:schemeClr val="dk1"/>
          </a:lnRef>
          <a:fillRef idx="0">
            <a:schemeClr val="dk1"/>
          </a:fillRef>
          <a:effectRef idx="0">
            <a:schemeClr val="dk1"/>
          </a:effectRef>
          <a:fontRef idx="minor">
            <a:schemeClr val="tx1"/>
          </a:fontRef>
        </p:style>
      </p:cxnSp>
      <p:cxnSp>
        <p:nvCxnSpPr>
          <p:cNvPr id="23" name="Conector recto de flecha 22"/>
          <p:cNvCxnSpPr/>
          <p:nvPr/>
        </p:nvCxnSpPr>
        <p:spPr>
          <a:xfrm flipV="1">
            <a:off x="1748122" y="3847500"/>
            <a:ext cx="1978" cy="38832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5" name="CuadroTexto 24"/>
          <p:cNvSpPr txBox="1"/>
          <p:nvPr/>
        </p:nvSpPr>
        <p:spPr>
          <a:xfrm>
            <a:off x="6587817" y="4302410"/>
            <a:ext cx="330797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a:ea typeface="+mn-ea"/>
                <a:cs typeface="+mn-cs"/>
              </a:rPr>
              <a:t>Emite CFDI tipo “I” por Servicios Prestados</a:t>
            </a:r>
          </a:p>
        </p:txBody>
      </p:sp>
      <p:cxnSp>
        <p:nvCxnSpPr>
          <p:cNvPr id="5" name="Conector recto 4"/>
          <p:cNvCxnSpPr/>
          <p:nvPr/>
        </p:nvCxnSpPr>
        <p:spPr>
          <a:xfrm flipH="1">
            <a:off x="6508376" y="3263968"/>
            <a:ext cx="13448" cy="98530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6535271" y="4222377"/>
            <a:ext cx="3402105" cy="1344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flipV="1">
            <a:off x="9937376" y="3375212"/>
            <a:ext cx="0" cy="84716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 name="CuadroTexto 19"/>
          <p:cNvSpPr txBox="1"/>
          <p:nvPr/>
        </p:nvSpPr>
        <p:spPr>
          <a:xfrm>
            <a:off x="2346511" y="4408072"/>
            <a:ext cx="310627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a:ea typeface="+mn-ea"/>
                <a:cs typeface="+mn-cs"/>
              </a:rPr>
              <a:t>Realiza el Pago al Proveedor</a:t>
            </a:r>
          </a:p>
        </p:txBody>
      </p:sp>
      <p:cxnSp>
        <p:nvCxnSpPr>
          <p:cNvPr id="24" name="Conector recto 23"/>
          <p:cNvCxnSpPr/>
          <p:nvPr/>
        </p:nvCxnSpPr>
        <p:spPr>
          <a:xfrm flipH="1" flipV="1">
            <a:off x="9184341" y="1815353"/>
            <a:ext cx="13447" cy="39452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p:nvPr/>
        </p:nvCxnSpPr>
        <p:spPr>
          <a:xfrm flipH="1">
            <a:off x="7572375" y="1815353"/>
            <a:ext cx="1600193" cy="0"/>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1" name="CuadroTexto 30"/>
          <p:cNvSpPr txBox="1"/>
          <p:nvPr/>
        </p:nvSpPr>
        <p:spPr>
          <a:xfrm>
            <a:off x="7543799" y="1465729"/>
            <a:ext cx="1882588"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prstClr val="black"/>
                </a:solidFill>
                <a:effectLst/>
                <a:uLnTx/>
                <a:uFillTx/>
                <a:latin typeface="Calibri"/>
                <a:ea typeface="+mn-ea"/>
                <a:cs typeface="+mn-cs"/>
              </a:rPr>
              <a:t>Reintegran</a:t>
            </a:r>
            <a:r>
              <a:rPr kumimoji="0" lang="es-MX" sz="2000" b="0" i="0" u="none" strike="noStrike" kern="1200" cap="none" spc="0" normalizeH="0" baseline="0" noProof="0" dirty="0">
                <a:ln>
                  <a:noFill/>
                </a:ln>
                <a:solidFill>
                  <a:prstClr val="black"/>
                </a:solidFill>
                <a:effectLst/>
                <a:uLnTx/>
                <a:uFillTx/>
                <a:latin typeface="Calibri"/>
                <a:ea typeface="+mn-ea"/>
                <a:cs typeface="+mn-cs"/>
              </a:rPr>
              <a:t> Recursos al Tercero. Bancarizado</a:t>
            </a:r>
          </a:p>
        </p:txBody>
      </p:sp>
      <p:sp>
        <p:nvSpPr>
          <p:cNvPr id="2" name="Flecha abajo 1"/>
          <p:cNvSpPr/>
          <p:nvPr/>
        </p:nvSpPr>
        <p:spPr>
          <a:xfrm>
            <a:off x="10824882" y="3504021"/>
            <a:ext cx="372285" cy="53009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CuadroTexto 8"/>
          <p:cNvSpPr txBox="1"/>
          <p:nvPr/>
        </p:nvSpPr>
        <p:spPr>
          <a:xfrm>
            <a:off x="10091854" y="4112835"/>
            <a:ext cx="1996068" cy="1107996"/>
          </a:xfrm>
          <a:prstGeom prst="rect">
            <a:avLst/>
          </a:prstGeom>
          <a:solidFill>
            <a:schemeClr val="tx2">
              <a:lumMod val="20000"/>
              <a:lumOff val="80000"/>
            </a:schemeClr>
          </a:solid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200" b="1" i="0" u="none" strike="noStrike" kern="1200" cap="none" spc="0" normalizeH="0" baseline="0" noProof="0" dirty="0">
                <a:ln>
                  <a:noFill/>
                </a:ln>
                <a:solidFill>
                  <a:prstClr val="black"/>
                </a:solidFill>
                <a:effectLst/>
                <a:uLnTx/>
                <a:uFillTx/>
                <a:latin typeface="Calibri"/>
                <a:ea typeface="+mn-ea"/>
                <a:cs typeface="+mn-cs"/>
              </a:rPr>
              <a:t>Deduce el Gasto y Acredita el IVA</a:t>
            </a:r>
          </a:p>
        </p:txBody>
      </p:sp>
      <p:sp>
        <p:nvSpPr>
          <p:cNvPr id="11" name="CuadroTexto 10"/>
          <p:cNvSpPr txBox="1"/>
          <p:nvPr/>
        </p:nvSpPr>
        <p:spPr>
          <a:xfrm>
            <a:off x="161365" y="3872756"/>
            <a:ext cx="141194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a:ea typeface="+mn-ea"/>
                <a:cs typeface="+mn-cs"/>
              </a:rPr>
              <a:t>Proveedores de Bienes y/o Servicios</a:t>
            </a:r>
          </a:p>
        </p:txBody>
      </p:sp>
    </p:spTree>
    <p:extLst>
      <p:ext uri="{BB962C8B-B14F-4D97-AF65-F5344CB8AC3E}">
        <p14:creationId xmlns:p14="http://schemas.microsoft.com/office/powerpoint/2010/main" val="26325221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26979"/>
            <a:ext cx="12192000" cy="700079"/>
          </a:xfrm>
          <a:solidFill>
            <a:schemeClr val="accent4">
              <a:lumMod val="20000"/>
              <a:lumOff val="80000"/>
            </a:schemeClr>
          </a:solidFill>
          <a:ln>
            <a:solidFill>
              <a:schemeClr val="accent1"/>
            </a:solidFill>
            <a:miter lim="800000"/>
            <a:headEnd/>
            <a:tailEnd/>
          </a:ln>
        </p:spPr>
        <p:txBody>
          <a:bodyPr/>
          <a:lstStyle/>
          <a:p>
            <a:pPr eaLnBrk="1" hangingPunct="1">
              <a:defRPr/>
            </a:pPr>
            <a:r>
              <a:rPr lang="es-ES" sz="4000" dirty="0">
                <a:latin typeface="Arial Rounded MT Bold" pitchFamily="34" charset="0"/>
              </a:rPr>
              <a:t>GASTOS POR CUENTA DE TERCEROS</a:t>
            </a:r>
          </a:p>
        </p:txBody>
      </p:sp>
      <p:sp>
        <p:nvSpPr>
          <p:cNvPr id="495619" name="Text Box 3"/>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p:cNvSpPr txBox="1"/>
          <p:nvPr/>
        </p:nvSpPr>
        <p:spPr>
          <a:xfrm>
            <a:off x="94129" y="6526018"/>
            <a:ext cx="224267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2.7.1.12 RMF</a:t>
            </a:r>
          </a:p>
        </p:txBody>
      </p:sp>
      <p:sp>
        <p:nvSpPr>
          <p:cNvPr id="5" name="Rectángulo 4"/>
          <p:cNvSpPr/>
          <p:nvPr/>
        </p:nvSpPr>
        <p:spPr>
          <a:xfrm>
            <a:off x="67234" y="621711"/>
            <a:ext cx="12124765" cy="61093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Para los efectos de los artículos 29 del CFF, </a:t>
            </a:r>
            <a:r>
              <a:rPr kumimoji="0" lang="es-MX" sz="2300" b="1" i="0" u="sng" strike="noStrike" kern="1200" cap="none" spc="0" normalizeH="0" baseline="0" noProof="0" dirty="0">
                <a:ln>
                  <a:noFill/>
                </a:ln>
                <a:solidFill>
                  <a:prstClr val="black"/>
                </a:solidFill>
                <a:effectLst/>
                <a:uLnTx/>
                <a:uFillTx/>
                <a:latin typeface="Calibri"/>
                <a:ea typeface="+mn-ea"/>
                <a:cs typeface="+mn-cs"/>
              </a:rPr>
              <a:t>así como 18, fracción VIII y 90, octavo párrafo</a:t>
            </a:r>
            <a:r>
              <a:rPr kumimoji="0" lang="es-MX" sz="2300" b="0" i="0" u="none" strike="noStrike" kern="1200" cap="none" spc="0" normalizeH="0" baseline="0" noProof="0" dirty="0">
                <a:ln>
                  <a:noFill/>
                </a:ln>
                <a:solidFill>
                  <a:prstClr val="black"/>
                </a:solidFill>
                <a:effectLst/>
                <a:uLnTx/>
                <a:uFillTx/>
                <a:latin typeface="Calibri"/>
                <a:ea typeface="+mn-ea"/>
                <a:cs typeface="+mn-cs"/>
              </a:rPr>
              <a:t> de la Ley del ISR y </a:t>
            </a:r>
            <a:r>
              <a:rPr kumimoji="0" lang="es-MX" sz="2300" b="1" i="0" u="none" strike="noStrike" kern="1200" cap="none" spc="0" normalizeH="0" baseline="0" noProof="0" dirty="0">
                <a:ln>
                  <a:noFill/>
                </a:ln>
                <a:solidFill>
                  <a:prstClr val="black"/>
                </a:solidFill>
                <a:effectLst/>
                <a:uLnTx/>
                <a:uFillTx/>
                <a:latin typeface="Calibri"/>
                <a:ea typeface="+mn-ea"/>
                <a:cs typeface="+mn-cs"/>
              </a:rPr>
              <a:t>41 de su Reglamento</a:t>
            </a:r>
            <a:r>
              <a:rPr kumimoji="0" lang="es-MX" sz="2300" b="0" i="0" u="none" strike="noStrike" kern="1200" cap="none" spc="0" normalizeH="0" baseline="0" noProof="0" dirty="0">
                <a:ln>
                  <a:noFill/>
                </a:ln>
                <a:solidFill>
                  <a:prstClr val="black"/>
                </a:solidFill>
                <a:effectLst/>
                <a:uLnTx/>
                <a:uFillTx/>
                <a:latin typeface="Calibri"/>
                <a:ea typeface="+mn-ea"/>
                <a:cs typeface="+mn-cs"/>
              </a:rPr>
              <a:t>, los </a:t>
            </a:r>
            <a:r>
              <a:rPr kumimoji="0" lang="es-MX" sz="2300" b="1" u="sng" strike="noStrike" kern="1200" cap="none" spc="0" normalizeH="0" baseline="0" noProof="0" dirty="0">
                <a:ln>
                  <a:noFill/>
                </a:ln>
                <a:solidFill>
                  <a:srgbClr val="FF0000"/>
                </a:solidFill>
                <a:effectLst/>
                <a:uLnTx/>
                <a:uFillTx/>
                <a:latin typeface="Calibri"/>
                <a:ea typeface="+mn-ea"/>
                <a:cs typeface="+mn-cs"/>
              </a:rPr>
              <a:t>contribuyentes que realicen erogaciones a través de terceros por Bienes y Servicios </a:t>
            </a:r>
            <a:r>
              <a:rPr kumimoji="0" lang="es-MX" sz="2300" b="0" i="0" u="none" strike="noStrike" kern="1200" cap="none" spc="0" normalizeH="0" baseline="0" noProof="0" dirty="0">
                <a:ln>
                  <a:noFill/>
                </a:ln>
                <a:solidFill>
                  <a:prstClr val="black"/>
                </a:solidFill>
                <a:effectLst/>
                <a:uLnTx/>
                <a:uFillTx/>
                <a:latin typeface="Calibri"/>
                <a:ea typeface="+mn-ea"/>
                <a:cs typeface="+mn-cs"/>
              </a:rPr>
              <a:t>que les sean proporcionados, </a:t>
            </a:r>
            <a:r>
              <a:rPr kumimoji="0" lang="es-MX" sz="2300" b="1" i="0" u="sng" strike="noStrike" kern="1200" cap="none" spc="0" normalizeH="0" baseline="0" noProof="0" dirty="0">
                <a:ln>
                  <a:noFill/>
                </a:ln>
                <a:solidFill>
                  <a:prstClr val="black"/>
                </a:solidFill>
                <a:effectLst/>
                <a:uLnTx/>
                <a:uFillTx/>
                <a:latin typeface="Calibri"/>
                <a:ea typeface="+mn-ea"/>
                <a:cs typeface="+mn-cs"/>
              </a:rPr>
              <a:t>podrán</a:t>
            </a:r>
            <a:r>
              <a:rPr kumimoji="0" lang="es-MX" sz="2300" b="0" i="0" u="none" strike="noStrike" kern="1200" cap="none" spc="0" normalizeH="0" baseline="0" noProof="0" dirty="0">
                <a:ln>
                  <a:noFill/>
                </a:ln>
                <a:solidFill>
                  <a:prstClr val="black"/>
                </a:solidFill>
                <a:effectLst/>
                <a:uLnTx/>
                <a:uFillTx/>
                <a:latin typeface="Calibri"/>
                <a:ea typeface="+mn-ea"/>
                <a:cs typeface="+mn-cs"/>
              </a:rPr>
              <a:t> hacer uso de cualquiera de las siguientes opciones: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3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I. </a:t>
            </a:r>
            <a:r>
              <a:rPr kumimoji="0" lang="es-MX" sz="2300" b="1" i="0" u="sng" strike="noStrike" kern="1200" cap="none" spc="0" normalizeH="0" baseline="0" noProof="0" dirty="0">
                <a:ln>
                  <a:noFill/>
                </a:ln>
                <a:solidFill>
                  <a:srgbClr val="FF0000"/>
                </a:solidFill>
                <a:effectLst/>
                <a:uLnTx/>
                <a:uFillTx/>
                <a:latin typeface="Calibri"/>
                <a:ea typeface="+mn-ea"/>
                <a:cs typeface="+mn-cs"/>
              </a:rPr>
              <a:t>Cuando los terceros realicen las erogaciones y los importes de las mismas les sean reintegrados con </a:t>
            </a:r>
            <a:r>
              <a:rPr kumimoji="0" lang="es-MX" sz="2400" b="1" i="0" u="sng" strike="noStrike" kern="1200" cap="none" spc="0" normalizeH="0" baseline="0" noProof="0" dirty="0">
                <a:ln>
                  <a:noFill/>
                </a:ln>
                <a:solidFill>
                  <a:prstClr val="black"/>
                </a:solidFill>
                <a:effectLst/>
                <a:uLnTx/>
                <a:uFillTx/>
                <a:latin typeface="Calibri"/>
                <a:ea typeface="+mn-ea"/>
                <a:cs typeface="+mn-cs"/>
              </a:rPr>
              <a:t>“Posterioridad”</a:t>
            </a:r>
            <a:r>
              <a:rPr kumimoji="0" lang="es-MX" sz="24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3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a) </a:t>
            </a:r>
            <a:r>
              <a:rPr kumimoji="0" lang="es-MX" sz="2300" b="1" i="1" u="sng" strike="noStrike" kern="1200" cap="none" spc="0" normalizeH="0" baseline="0" noProof="0" dirty="0">
                <a:ln>
                  <a:noFill/>
                </a:ln>
                <a:solidFill>
                  <a:prstClr val="black"/>
                </a:solidFill>
                <a:effectLst/>
                <a:uLnTx/>
                <a:uFillTx/>
                <a:latin typeface="Calibri"/>
                <a:ea typeface="+mn-ea"/>
                <a:cs typeface="+mn-cs"/>
              </a:rPr>
              <a:t>El tercero deberá solicitar el CFDI con la clave en el RFC del contribuyente por el cual está haciendo la erogación</a:t>
            </a:r>
            <a:r>
              <a:rPr kumimoji="0" lang="es-MX" sz="2300" b="0" i="0" u="none" strike="noStrike" kern="1200" cap="none" spc="0" normalizeH="0" baseline="0" noProof="0" dirty="0">
                <a:ln>
                  <a:noFill/>
                </a:ln>
                <a:solidFill>
                  <a:prstClr val="black"/>
                </a:solidFill>
                <a:effectLst/>
                <a:uLnTx/>
                <a:uFillTx/>
                <a:latin typeface="Calibri"/>
                <a:ea typeface="+mn-ea"/>
                <a:cs typeface="+mn-cs"/>
              </a:rPr>
              <a:t>, si este contribuyente es residente en el extranjero para efectos fiscales, en el CFDI se consignará la clave en el RFC a que se refiere la regla 2.7.1.23. (RFC Genérico)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3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b) </a:t>
            </a:r>
            <a:r>
              <a:rPr kumimoji="0" lang="es-MX" sz="2300" b="1" i="0" u="sng" strike="noStrike" kern="1200" cap="none" spc="0" normalizeH="0" baseline="0" noProof="0" dirty="0">
                <a:ln>
                  <a:noFill/>
                </a:ln>
                <a:solidFill>
                  <a:prstClr val="black"/>
                </a:solidFill>
                <a:effectLst/>
                <a:uLnTx/>
                <a:uFillTx/>
                <a:latin typeface="Calibri"/>
                <a:ea typeface="+mn-ea"/>
                <a:cs typeface="+mn-cs"/>
              </a:rPr>
              <a:t>Los contribuyentes, en su caso, tendrán derecho al “</a:t>
            </a:r>
            <a:r>
              <a:rPr kumimoji="0" lang="es-MX" sz="2300" b="1" i="0" u="sng" strike="noStrike" kern="1200" cap="none" spc="0" normalizeH="0" baseline="0" noProof="0" dirty="0" err="1">
                <a:ln>
                  <a:noFill/>
                </a:ln>
                <a:solidFill>
                  <a:prstClr val="black"/>
                </a:solidFill>
                <a:effectLst/>
                <a:uLnTx/>
                <a:uFillTx/>
                <a:latin typeface="Calibri"/>
                <a:ea typeface="+mn-ea"/>
                <a:cs typeface="+mn-cs"/>
              </a:rPr>
              <a:t>Acreditamiento</a:t>
            </a:r>
            <a:r>
              <a:rPr kumimoji="0" lang="es-MX" sz="2300" b="1" i="0" u="sng" strike="noStrike" kern="1200" cap="none" spc="0" normalizeH="0" baseline="0" noProof="0" dirty="0">
                <a:ln>
                  <a:noFill/>
                </a:ln>
                <a:solidFill>
                  <a:prstClr val="black"/>
                </a:solidFill>
                <a:effectLst/>
                <a:uLnTx/>
                <a:uFillTx/>
                <a:latin typeface="Calibri"/>
                <a:ea typeface="+mn-ea"/>
                <a:cs typeface="+mn-cs"/>
              </a:rPr>
              <a:t>” del IVA</a:t>
            </a:r>
            <a:r>
              <a:rPr kumimoji="0" lang="es-MX" sz="2300" b="0" i="0" u="none" strike="noStrike" kern="1200" cap="none" spc="0" normalizeH="0" baseline="0" noProof="0" dirty="0">
                <a:ln>
                  <a:noFill/>
                </a:ln>
                <a:solidFill>
                  <a:prstClr val="black"/>
                </a:solidFill>
                <a:effectLst/>
                <a:uLnTx/>
                <a:uFillTx/>
                <a:latin typeface="Calibri"/>
                <a:ea typeface="+mn-ea"/>
                <a:cs typeface="+mn-cs"/>
              </a:rPr>
              <a:t> en los términos de la Ley de dicho impuesto y su Reglamento.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3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c) </a:t>
            </a:r>
            <a:r>
              <a:rPr kumimoji="0" lang="es-MX" sz="2300" b="1" i="1" u="sng" strike="noStrike" kern="1200" cap="none" spc="0" normalizeH="0" baseline="0" noProof="0" dirty="0">
                <a:ln>
                  <a:noFill/>
                </a:ln>
                <a:solidFill>
                  <a:srgbClr val="FF0000"/>
                </a:solidFill>
                <a:effectLst/>
                <a:uLnTx/>
                <a:uFillTx/>
                <a:latin typeface="Calibri"/>
                <a:ea typeface="+mn-ea"/>
                <a:cs typeface="+mn-cs"/>
              </a:rPr>
              <a:t>El tercero que realice el pago por cuenta del contribuyente, “</a:t>
            </a:r>
            <a:r>
              <a:rPr kumimoji="0" lang="es-MX" sz="2300" b="1" i="1" u="sng" strike="noStrike" kern="1200" cap="none" spc="0" normalizeH="0" baseline="0" noProof="0" dirty="0">
                <a:ln>
                  <a:noFill/>
                </a:ln>
                <a:solidFill>
                  <a:prstClr val="black"/>
                </a:solidFill>
                <a:effectLst/>
                <a:uLnTx/>
                <a:uFillTx/>
                <a:latin typeface="Calibri"/>
                <a:ea typeface="+mn-ea"/>
                <a:cs typeface="+mn-cs"/>
              </a:rPr>
              <a:t>NO”</a:t>
            </a:r>
            <a:r>
              <a:rPr kumimoji="0" lang="es-MX" sz="2300" b="1" i="1" u="sng" strike="noStrike" kern="1200" cap="none" spc="0" normalizeH="0" baseline="0" noProof="0" dirty="0">
                <a:ln>
                  <a:noFill/>
                </a:ln>
                <a:solidFill>
                  <a:srgbClr val="FF0000"/>
                </a:solidFill>
                <a:effectLst/>
                <a:uLnTx/>
                <a:uFillTx/>
                <a:latin typeface="Calibri"/>
                <a:ea typeface="+mn-ea"/>
                <a:cs typeface="+mn-cs"/>
              </a:rPr>
              <a:t> podrá acreditar cantidad alguna del IVA</a:t>
            </a:r>
            <a:r>
              <a:rPr kumimoji="0" lang="es-MX" sz="2300" b="0" i="0" u="none" strike="noStrike" kern="1200" cap="none" spc="0" normalizeH="0" baseline="0" noProof="0" dirty="0">
                <a:ln>
                  <a:noFill/>
                </a:ln>
                <a:solidFill>
                  <a:prstClr val="black"/>
                </a:solidFill>
                <a:effectLst/>
                <a:uLnTx/>
                <a:uFillTx/>
                <a:latin typeface="Calibri"/>
                <a:ea typeface="+mn-ea"/>
                <a:cs typeface="+mn-cs"/>
              </a:rPr>
              <a:t> que los proveedores de bienes y prestadores de servicios trasladen.</a:t>
            </a:r>
          </a:p>
        </p:txBody>
      </p:sp>
    </p:spTree>
    <p:extLst>
      <p:ext uri="{BB962C8B-B14F-4D97-AF65-F5344CB8AC3E}">
        <p14:creationId xmlns:p14="http://schemas.microsoft.com/office/powerpoint/2010/main" val="2565908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26979"/>
            <a:ext cx="12192000" cy="700079"/>
          </a:xfrm>
          <a:solidFill>
            <a:schemeClr val="accent4">
              <a:lumMod val="20000"/>
              <a:lumOff val="80000"/>
            </a:schemeClr>
          </a:solidFill>
          <a:ln>
            <a:solidFill>
              <a:schemeClr val="accent1"/>
            </a:solidFill>
            <a:miter lim="800000"/>
            <a:headEnd/>
            <a:tailEnd/>
          </a:ln>
        </p:spPr>
        <p:txBody>
          <a:bodyPr/>
          <a:lstStyle/>
          <a:p>
            <a:pPr eaLnBrk="1" hangingPunct="1">
              <a:defRPr/>
            </a:pPr>
            <a:r>
              <a:rPr lang="es-ES" sz="4000" dirty="0">
                <a:latin typeface="Arial Rounded MT Bold" pitchFamily="34" charset="0"/>
              </a:rPr>
              <a:t>GASTOS POR CUENTA DE TERCEROS</a:t>
            </a:r>
          </a:p>
        </p:txBody>
      </p:sp>
      <p:sp>
        <p:nvSpPr>
          <p:cNvPr id="495619" name="Text Box 3"/>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p:cNvSpPr txBox="1"/>
          <p:nvPr/>
        </p:nvSpPr>
        <p:spPr>
          <a:xfrm>
            <a:off x="94129" y="6526018"/>
            <a:ext cx="224267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2.7.1.12 RMF</a:t>
            </a:r>
          </a:p>
        </p:txBody>
      </p:sp>
      <p:sp>
        <p:nvSpPr>
          <p:cNvPr id="2" name="Rectángulo 1"/>
          <p:cNvSpPr/>
          <p:nvPr/>
        </p:nvSpPr>
        <p:spPr>
          <a:xfrm>
            <a:off x="268941" y="719109"/>
            <a:ext cx="11698941" cy="600164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d) </a:t>
            </a:r>
            <a:r>
              <a:rPr kumimoji="0" lang="es-MX" sz="2400" b="1" i="0" u="sng" strike="noStrike" kern="1200" cap="none" spc="0" normalizeH="0" baseline="0" noProof="0" dirty="0">
                <a:ln>
                  <a:noFill/>
                </a:ln>
                <a:solidFill>
                  <a:prstClr val="black"/>
                </a:solidFill>
                <a:effectLst/>
                <a:uLnTx/>
                <a:uFillTx/>
                <a:latin typeface="Calibri"/>
                <a:ea typeface="+mn-ea"/>
                <a:cs typeface="+mn-cs"/>
              </a:rPr>
              <a:t>El reintegro a las erogaciones realizadas por cuenta de contribuyentes</a:t>
            </a:r>
            <a:r>
              <a:rPr kumimoji="0" lang="es-MX" sz="2400" b="0" i="0" u="none" strike="noStrike" kern="1200" cap="none" spc="0" normalizeH="0" baseline="0" noProof="0" dirty="0">
                <a:ln>
                  <a:noFill/>
                </a:ln>
                <a:solidFill>
                  <a:prstClr val="black"/>
                </a:solidFill>
                <a:effectLst/>
                <a:uLnTx/>
                <a:uFillTx/>
                <a:latin typeface="Calibri"/>
                <a:ea typeface="+mn-ea"/>
                <a:cs typeface="+mn-cs"/>
              </a:rPr>
              <a:t>, </a:t>
            </a:r>
            <a:r>
              <a:rPr kumimoji="0" lang="es-MX" sz="2400" b="0" i="1" u="sng" strike="noStrike" kern="1200" cap="none" spc="0" normalizeH="0" baseline="0" noProof="0" dirty="0">
                <a:ln>
                  <a:noFill/>
                </a:ln>
                <a:solidFill>
                  <a:srgbClr val="FF0000"/>
                </a:solidFill>
                <a:effectLst/>
                <a:uLnTx/>
                <a:uFillTx/>
                <a:latin typeface="Calibri"/>
                <a:ea typeface="+mn-ea"/>
                <a:cs typeface="+mn-cs"/>
              </a:rPr>
              <a:t>deberá hacerse con cheque nominativo a favor del tercero que realizó el pago por cuenta del contribuyente o mediante traspasos a sus cuentas por instituciones de crédito o casas de bolsa sin cambiar los importes consignados en el CFDI expedido por los proveedores de bienes y prestadores de servicios, es decir, </a:t>
            </a:r>
            <a:r>
              <a:rPr kumimoji="0" lang="es-MX" sz="2400" b="1" i="1" u="sng" strike="noStrike" kern="1200" cap="none" spc="0" normalizeH="0" baseline="0" noProof="0" dirty="0">
                <a:ln>
                  <a:noFill/>
                </a:ln>
                <a:solidFill>
                  <a:srgbClr val="FF0000"/>
                </a:solidFill>
                <a:effectLst/>
                <a:uLnTx/>
                <a:uFillTx/>
                <a:latin typeface="Calibri"/>
                <a:ea typeface="+mn-ea"/>
                <a:cs typeface="+mn-cs"/>
              </a:rPr>
              <a:t>por el valor total incluyendo el IVA </a:t>
            </a:r>
            <a:r>
              <a:rPr kumimoji="0" lang="es-MX" sz="2400" b="0" i="1" u="sng" strike="noStrike" kern="1200" cap="none" spc="0" normalizeH="0" baseline="0" noProof="0" dirty="0">
                <a:ln>
                  <a:noFill/>
                </a:ln>
                <a:solidFill>
                  <a:srgbClr val="FF0000"/>
                </a:solidFill>
                <a:effectLst/>
                <a:uLnTx/>
                <a:uFillTx/>
                <a:latin typeface="Calibri"/>
                <a:ea typeface="+mn-ea"/>
                <a:cs typeface="+mn-cs"/>
              </a:rPr>
              <a:t>que, en su caso, hubiera sido trasladado.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II. </a:t>
            </a:r>
            <a:r>
              <a:rPr kumimoji="0" lang="es-MX" sz="2400" b="1" i="0" u="sng" strike="noStrike" kern="1200" cap="none" spc="0" normalizeH="0" baseline="0" noProof="0" dirty="0">
                <a:ln>
                  <a:noFill/>
                </a:ln>
                <a:solidFill>
                  <a:prstClr val="black"/>
                </a:solidFill>
                <a:effectLst/>
                <a:uLnTx/>
                <a:uFillTx/>
                <a:latin typeface="Calibri"/>
                <a:ea typeface="+mn-ea"/>
                <a:cs typeface="+mn-cs"/>
              </a:rPr>
              <a:t>Cuando el contribuyente de manera </a:t>
            </a:r>
            <a:r>
              <a:rPr kumimoji="0" lang="es-MX" sz="2400" b="1" i="0" u="sng" strike="noStrike" kern="1200" cap="none" spc="0" normalizeH="0" baseline="0" noProof="0" dirty="0">
                <a:ln>
                  <a:noFill/>
                </a:ln>
                <a:solidFill>
                  <a:srgbClr val="FF0000"/>
                </a:solidFill>
                <a:effectLst/>
                <a:uLnTx/>
                <a:uFillTx/>
                <a:latin typeface="Calibri"/>
                <a:ea typeface="+mn-ea"/>
                <a:cs typeface="+mn-cs"/>
              </a:rPr>
              <a:t>“Previa”</a:t>
            </a:r>
            <a:r>
              <a:rPr kumimoji="0" lang="es-MX" sz="2400" b="1" i="0" u="sng" strike="noStrike" kern="1200" cap="none" spc="0" normalizeH="0" baseline="0" noProof="0" dirty="0">
                <a:ln>
                  <a:noFill/>
                </a:ln>
                <a:solidFill>
                  <a:prstClr val="black"/>
                </a:solidFill>
                <a:effectLst/>
                <a:uLnTx/>
                <a:uFillTx/>
                <a:latin typeface="Calibri"/>
                <a:ea typeface="+mn-ea"/>
                <a:cs typeface="+mn-cs"/>
              </a:rPr>
              <a:t> a la realización de las erogaciones, proporcione el dinero para cubrirla al tercero: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a) </a:t>
            </a:r>
            <a:r>
              <a:rPr kumimoji="0" lang="es-MX" sz="2400" b="1" i="1" u="sng" strike="noStrike" kern="1200" cap="none" spc="0" normalizeH="0" baseline="0" noProof="0" dirty="0">
                <a:ln>
                  <a:noFill/>
                </a:ln>
                <a:solidFill>
                  <a:srgbClr val="FF0000"/>
                </a:solidFill>
                <a:effectLst/>
                <a:uLnTx/>
                <a:uFillTx/>
                <a:latin typeface="Calibri"/>
                <a:ea typeface="+mn-ea"/>
                <a:cs typeface="+mn-cs"/>
              </a:rPr>
              <a:t>El contribuyente deberá entregar el dinero mediante cheque nominativo </a:t>
            </a:r>
            <a:r>
              <a:rPr kumimoji="0" lang="es-MX" sz="2400" b="0" i="0" u="none" strike="noStrike" kern="1200" cap="none" spc="0" normalizeH="0" baseline="0" noProof="0" dirty="0">
                <a:ln>
                  <a:noFill/>
                </a:ln>
                <a:solidFill>
                  <a:prstClr val="black"/>
                </a:solidFill>
                <a:effectLst/>
                <a:uLnTx/>
                <a:uFillTx/>
                <a:latin typeface="Calibri"/>
                <a:ea typeface="+mn-ea"/>
                <a:cs typeface="+mn-cs"/>
              </a:rPr>
              <a:t>a favor del tercero o mediante traspasos a sus cuentas por instituciones de crédito o casas de bolsa.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b) </a:t>
            </a:r>
            <a:r>
              <a:rPr kumimoji="0" lang="es-MX" sz="2400" b="1" i="1" u="sng" strike="noStrike" kern="1200" cap="none" spc="0" normalizeH="0" baseline="0" noProof="0" dirty="0">
                <a:ln>
                  <a:noFill/>
                </a:ln>
                <a:solidFill>
                  <a:prstClr val="black"/>
                </a:solidFill>
                <a:effectLst/>
                <a:uLnTx/>
                <a:uFillTx/>
                <a:latin typeface="Calibri"/>
                <a:ea typeface="+mn-ea"/>
                <a:cs typeface="+mn-cs"/>
              </a:rPr>
              <a:t>El tercero deberá identificar en cuenta “independiente” y solamente dedicada a este fin</a:t>
            </a:r>
            <a:r>
              <a:rPr kumimoji="0" lang="es-MX" sz="2400" b="0" i="0" u="none" strike="noStrike" kern="1200" cap="none" spc="0" normalizeH="0" baseline="0" noProof="0" dirty="0">
                <a:ln>
                  <a:noFill/>
                </a:ln>
                <a:solidFill>
                  <a:prstClr val="black"/>
                </a:solidFill>
                <a:effectLst/>
                <a:uLnTx/>
                <a:uFillTx/>
                <a:latin typeface="Calibri"/>
                <a:ea typeface="+mn-ea"/>
                <a:cs typeface="+mn-cs"/>
              </a:rPr>
              <a:t>, los importes de dinero que les sean proporcionados para realizar erogaciones por cuenta de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contribuyentes.</a:t>
            </a:r>
          </a:p>
        </p:txBody>
      </p:sp>
    </p:spTree>
    <p:extLst>
      <p:ext uri="{BB962C8B-B14F-4D97-AF65-F5344CB8AC3E}">
        <p14:creationId xmlns:p14="http://schemas.microsoft.com/office/powerpoint/2010/main" val="19679038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26979"/>
            <a:ext cx="12192000" cy="700079"/>
          </a:xfrm>
          <a:solidFill>
            <a:schemeClr val="accent4">
              <a:lumMod val="20000"/>
              <a:lumOff val="80000"/>
            </a:schemeClr>
          </a:solidFill>
          <a:ln>
            <a:solidFill>
              <a:schemeClr val="accent1"/>
            </a:solidFill>
            <a:miter lim="800000"/>
            <a:headEnd/>
            <a:tailEnd/>
          </a:ln>
        </p:spPr>
        <p:txBody>
          <a:bodyPr/>
          <a:lstStyle/>
          <a:p>
            <a:pPr eaLnBrk="1" hangingPunct="1">
              <a:defRPr/>
            </a:pPr>
            <a:r>
              <a:rPr lang="es-ES" sz="4000" dirty="0">
                <a:latin typeface="Arial Rounded MT Bold" pitchFamily="34" charset="0"/>
              </a:rPr>
              <a:t>GASTOS POR CUENTA DE TERCEROS</a:t>
            </a:r>
          </a:p>
        </p:txBody>
      </p:sp>
      <p:sp>
        <p:nvSpPr>
          <p:cNvPr id="495619" name="Text Box 3"/>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p:cNvSpPr txBox="1"/>
          <p:nvPr/>
        </p:nvSpPr>
        <p:spPr>
          <a:xfrm>
            <a:off x="5048503" y="6526018"/>
            <a:ext cx="224267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2.7.1.12 RMF</a:t>
            </a:r>
          </a:p>
        </p:txBody>
      </p:sp>
      <p:sp>
        <p:nvSpPr>
          <p:cNvPr id="3" name="Rectángulo 2"/>
          <p:cNvSpPr/>
          <p:nvPr/>
        </p:nvSpPr>
        <p:spPr>
          <a:xfrm>
            <a:off x="67235" y="665367"/>
            <a:ext cx="12097871" cy="620169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c) </a:t>
            </a:r>
            <a:r>
              <a:rPr kumimoji="0" lang="es-MX" sz="2200" b="1" i="0" u="sng" strike="noStrike" kern="1200" cap="none" spc="0" normalizeH="0" baseline="0" noProof="0" dirty="0">
                <a:ln>
                  <a:noFill/>
                </a:ln>
                <a:solidFill>
                  <a:prstClr val="black"/>
                </a:solidFill>
                <a:effectLst/>
                <a:uLnTx/>
                <a:uFillTx/>
                <a:latin typeface="Calibri"/>
                <a:ea typeface="+mn-ea"/>
                <a:cs typeface="+mn-cs"/>
              </a:rPr>
              <a:t>El tercero deberá solicitar el CFDI con la clave en el RFC del contribuyente</a:t>
            </a:r>
            <a:r>
              <a:rPr kumimoji="0" lang="es-MX" sz="2200" b="0" i="0" u="none" strike="noStrike" kern="1200" cap="none" spc="0" normalizeH="0" baseline="0" noProof="0" dirty="0">
                <a:ln>
                  <a:noFill/>
                </a:ln>
                <a:solidFill>
                  <a:prstClr val="black"/>
                </a:solidFill>
                <a:effectLst/>
                <a:uLnTx/>
                <a:uFillTx/>
                <a:latin typeface="Calibri"/>
                <a:ea typeface="+mn-ea"/>
                <a:cs typeface="+mn-cs"/>
              </a:rPr>
              <a:t> por el cual está haciendo la erogación, si el contribuyente es Residente en el Extranjero para efectos fiscales, en el CFDI se consignará la clave en el RFC </a:t>
            </a:r>
            <a:r>
              <a:rPr kumimoji="0" lang="es-MX" sz="2200" b="1" i="0" u="none" strike="noStrike" kern="1200" cap="none" spc="0" normalizeH="0" baseline="0" noProof="0" dirty="0">
                <a:ln>
                  <a:noFill/>
                </a:ln>
                <a:solidFill>
                  <a:prstClr val="black"/>
                </a:solidFill>
                <a:effectLst/>
                <a:uLnTx/>
                <a:uFillTx/>
                <a:latin typeface="Calibri"/>
                <a:ea typeface="+mn-ea"/>
                <a:cs typeface="+mn-cs"/>
              </a:rPr>
              <a:t>(Genérico)</a:t>
            </a:r>
            <a:r>
              <a:rPr kumimoji="0" lang="es-MX" sz="2200" b="0" i="0" u="none" strike="noStrike" kern="1200" cap="none" spc="0" normalizeH="0" baseline="0" noProof="0" dirty="0">
                <a:ln>
                  <a:noFill/>
                </a:ln>
                <a:solidFill>
                  <a:prstClr val="black"/>
                </a:solidFill>
                <a:effectLst/>
                <a:uLnTx/>
                <a:uFillTx/>
                <a:latin typeface="Calibri"/>
                <a:ea typeface="+mn-ea"/>
                <a:cs typeface="+mn-cs"/>
              </a:rPr>
              <a:t> a que se refiere la regla 2.7.1.23.</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Tratándose de pagos realizados en el extranjero, los comprobantes deberán reunir los requisitos señalados en la regla 2.7.1.14.</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d) </a:t>
            </a:r>
            <a:r>
              <a:rPr kumimoji="0" lang="es-MX" sz="2200" b="1" i="0" u="sng" strike="noStrike" kern="1200" cap="none" spc="0" normalizeH="0" baseline="0" noProof="0" dirty="0">
                <a:ln>
                  <a:noFill/>
                </a:ln>
                <a:solidFill>
                  <a:srgbClr val="FF0000"/>
                </a:solidFill>
                <a:effectLst/>
                <a:uLnTx/>
                <a:uFillTx/>
                <a:latin typeface="Calibri"/>
                <a:ea typeface="+mn-ea"/>
                <a:cs typeface="+mn-cs"/>
              </a:rPr>
              <a:t>En caso de existir “</a:t>
            </a:r>
            <a:r>
              <a:rPr lang="es-MX" sz="2200" b="1" u="sng" dirty="0">
                <a:solidFill>
                  <a:srgbClr val="FF0000"/>
                </a:solidFill>
                <a:latin typeface="Calibri"/>
              </a:rPr>
              <a:t>R</a:t>
            </a:r>
            <a:r>
              <a:rPr kumimoji="0" lang="es-MX" sz="2200" b="1" i="0" u="sng" strike="noStrike" kern="1200" cap="none" spc="0" normalizeH="0" baseline="0" noProof="0" dirty="0" err="1">
                <a:ln>
                  <a:noFill/>
                </a:ln>
                <a:solidFill>
                  <a:srgbClr val="FF0000"/>
                </a:solidFill>
                <a:effectLst/>
                <a:uLnTx/>
                <a:uFillTx/>
                <a:latin typeface="Calibri"/>
                <a:ea typeface="+mn-ea"/>
                <a:cs typeface="+mn-cs"/>
              </a:rPr>
              <a:t>emanente</a:t>
            </a:r>
            <a:r>
              <a:rPr kumimoji="0" lang="es-MX" sz="2200" b="1" i="0" u="sng" strike="noStrike" kern="1200" cap="none" spc="0" normalizeH="0" baseline="0" noProof="0" dirty="0">
                <a:ln>
                  <a:noFill/>
                </a:ln>
                <a:solidFill>
                  <a:srgbClr val="FF0000"/>
                </a:solidFill>
                <a:effectLst/>
                <a:uLnTx/>
                <a:uFillTx/>
                <a:latin typeface="Calibri"/>
                <a:ea typeface="+mn-ea"/>
                <a:cs typeface="+mn-cs"/>
              </a:rPr>
              <a:t>” de dinero una vez descontadas las erogaciones realizadas por cuenta del contribuyente, el tercero deberá “Reintegrarlo” a este</a:t>
            </a:r>
            <a:r>
              <a:rPr kumimoji="0" lang="es-MX" sz="2200" b="0" i="0" u="none" strike="noStrike" kern="1200" cap="none" spc="0" normalizeH="0" baseline="0" noProof="0" dirty="0">
                <a:ln>
                  <a:noFill/>
                </a:ln>
                <a:solidFill>
                  <a:prstClr val="black"/>
                </a:solidFill>
                <a:effectLst/>
                <a:uLnTx/>
                <a:uFillTx/>
                <a:latin typeface="Calibri"/>
                <a:ea typeface="+mn-ea"/>
                <a:cs typeface="+mn-cs"/>
              </a:rPr>
              <a:t>, de la misma forma en como le fue proporcionado el dinero.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e) </a:t>
            </a:r>
            <a:r>
              <a:rPr kumimoji="0" lang="es-MX" sz="2200" b="1" i="1" u="sng" strike="noStrike" kern="1200" cap="none" spc="0" normalizeH="0" baseline="0" noProof="0" dirty="0">
                <a:ln>
                  <a:noFill/>
                </a:ln>
                <a:solidFill>
                  <a:prstClr val="black"/>
                </a:solidFill>
                <a:effectLst/>
                <a:uLnTx/>
                <a:uFillTx/>
                <a:latin typeface="Calibri"/>
                <a:ea typeface="+mn-ea"/>
                <a:cs typeface="+mn-cs"/>
              </a:rPr>
              <a:t>Las cantidades de dinero que se proporcionen por el contribuyente al tercero, deberán ser usadas para realizar los pagos por cuenta de dicho tercero o reintegradas a este, a más tardar el “último” día del ejercicio en el que el dinero le fue proporcionado, salvo aquellas cantidades proporcionadas en el mes de “Diciembre” que podrán ser reintegradas a más tardar el </a:t>
            </a:r>
            <a:r>
              <a:rPr kumimoji="0" lang="es-MX" sz="2200" b="1" i="1" u="sng" strike="noStrike" kern="1200" cap="none" spc="0" normalizeH="0" baseline="0" noProof="0" dirty="0">
                <a:ln>
                  <a:noFill/>
                </a:ln>
                <a:solidFill>
                  <a:srgbClr val="FF0000"/>
                </a:solidFill>
                <a:effectLst/>
                <a:uLnTx/>
                <a:uFillTx/>
                <a:latin typeface="Calibri"/>
                <a:ea typeface="+mn-ea"/>
                <a:cs typeface="+mn-cs"/>
              </a:rPr>
              <a:t>31 de Marzo </a:t>
            </a:r>
            <a:r>
              <a:rPr kumimoji="0" lang="es-MX" sz="2200" b="1" i="1" u="sng" strike="noStrike" kern="1200" cap="none" spc="0" normalizeH="0" baseline="0" noProof="0" dirty="0">
                <a:ln>
                  <a:noFill/>
                </a:ln>
                <a:solidFill>
                  <a:prstClr val="black"/>
                </a:solidFill>
                <a:effectLst/>
                <a:uLnTx/>
                <a:uFillTx/>
                <a:latin typeface="Calibri"/>
                <a:ea typeface="+mn-ea"/>
                <a:cs typeface="+mn-cs"/>
              </a:rPr>
              <a:t>del ejercicio siguiente.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En caso de que transcurra el plazo mencionado en el párrafo anterior, </a:t>
            </a:r>
            <a:r>
              <a:rPr kumimoji="0" lang="es-MX" sz="2200" b="1" i="0" u="sng" strike="noStrike" kern="1200" cap="none" spc="0" normalizeH="0" baseline="0" noProof="0" dirty="0">
                <a:ln>
                  <a:noFill/>
                </a:ln>
                <a:solidFill>
                  <a:srgbClr val="FF0000"/>
                </a:solidFill>
                <a:effectLst/>
                <a:uLnTx/>
                <a:uFillTx/>
                <a:latin typeface="Calibri"/>
                <a:ea typeface="+mn-ea"/>
                <a:cs typeface="+mn-cs"/>
              </a:rPr>
              <a:t>sin que el dinero se haya usado para realizar las erogaciones o reintegrado al contribuyente, el tercero deberá emitir por dichas cantidades un </a:t>
            </a:r>
            <a:r>
              <a:rPr kumimoji="0" lang="es-MX" sz="2300" b="1" i="0" u="sng" strike="noStrike" kern="1200" cap="none" spc="0" normalizeH="0" baseline="0" noProof="0" dirty="0">
                <a:ln>
                  <a:noFill/>
                </a:ln>
                <a:solidFill>
                  <a:prstClr val="black"/>
                </a:solidFill>
                <a:effectLst/>
                <a:uLnTx/>
                <a:uFillTx/>
                <a:latin typeface="Calibri"/>
                <a:ea typeface="+mn-ea"/>
                <a:cs typeface="+mn-cs"/>
              </a:rPr>
              <a:t>“CFDI de ingreso”</a:t>
            </a:r>
            <a:r>
              <a:rPr kumimoji="0" lang="es-MX" sz="2200" b="1" i="0" u="sng" strike="noStrike" kern="1200" cap="none" spc="0" normalizeH="0" baseline="0" noProof="0" dirty="0">
                <a:ln>
                  <a:noFill/>
                </a:ln>
                <a:solidFill>
                  <a:srgbClr val="FF0000"/>
                </a:solidFill>
                <a:effectLst/>
                <a:uLnTx/>
                <a:uFillTx/>
                <a:latin typeface="Calibri"/>
                <a:ea typeface="+mn-ea"/>
                <a:cs typeface="+mn-cs"/>
              </a:rPr>
              <a:t> y reconocer dicho ingreso en su contabilidad en el mismo ejercicio fiscal en el que fue percibido el ingreso.</a:t>
            </a:r>
          </a:p>
        </p:txBody>
      </p:sp>
      <p:sp>
        <p:nvSpPr>
          <p:cNvPr id="2" name="Flecha: hacia abajo 1">
            <a:extLst>
              <a:ext uri="{FF2B5EF4-FFF2-40B4-BE49-F238E27FC236}">
                <a16:creationId xmlns:a16="http://schemas.microsoft.com/office/drawing/2014/main" id="{57CCA4BB-3E57-9E81-B6A9-AE73BC68E4CB}"/>
              </a:ext>
            </a:extLst>
          </p:cNvPr>
          <p:cNvSpPr/>
          <p:nvPr/>
        </p:nvSpPr>
        <p:spPr>
          <a:xfrm>
            <a:off x="8104909" y="3657600"/>
            <a:ext cx="640080" cy="36576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Flecha: hacia abajo 4">
            <a:extLst>
              <a:ext uri="{FF2B5EF4-FFF2-40B4-BE49-F238E27FC236}">
                <a16:creationId xmlns:a16="http://schemas.microsoft.com/office/drawing/2014/main" id="{186DFAAF-686A-0CCC-B708-5C1548D63B13}"/>
              </a:ext>
            </a:extLst>
          </p:cNvPr>
          <p:cNvSpPr/>
          <p:nvPr/>
        </p:nvSpPr>
        <p:spPr>
          <a:xfrm>
            <a:off x="3238500" y="2466975"/>
            <a:ext cx="371475" cy="2286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9923593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26979"/>
            <a:ext cx="12192000" cy="700079"/>
          </a:xfrm>
          <a:solidFill>
            <a:schemeClr val="accent4">
              <a:lumMod val="20000"/>
              <a:lumOff val="80000"/>
            </a:schemeClr>
          </a:solidFill>
          <a:ln>
            <a:solidFill>
              <a:schemeClr val="accent1"/>
            </a:solidFill>
            <a:miter lim="800000"/>
            <a:headEnd/>
            <a:tailEnd/>
          </a:ln>
        </p:spPr>
        <p:txBody>
          <a:bodyPr/>
          <a:lstStyle/>
          <a:p>
            <a:pPr eaLnBrk="1" hangingPunct="1">
              <a:defRPr/>
            </a:pPr>
            <a:r>
              <a:rPr lang="es-ES" sz="4000" dirty="0">
                <a:latin typeface="Arial Rounded MT Bold" pitchFamily="34" charset="0"/>
              </a:rPr>
              <a:t>GASTOS POR CUENTA DE TERCEROS</a:t>
            </a:r>
          </a:p>
        </p:txBody>
      </p:sp>
      <p:sp>
        <p:nvSpPr>
          <p:cNvPr id="495619" name="Text Box 3"/>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p:cNvSpPr txBox="1"/>
          <p:nvPr/>
        </p:nvSpPr>
        <p:spPr>
          <a:xfrm>
            <a:off x="94129" y="6526018"/>
            <a:ext cx="224267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2.7.1.12 RMF</a:t>
            </a:r>
          </a:p>
        </p:txBody>
      </p:sp>
      <p:sp>
        <p:nvSpPr>
          <p:cNvPr id="2" name="Rectángulo 1"/>
          <p:cNvSpPr/>
          <p:nvPr/>
        </p:nvSpPr>
        <p:spPr>
          <a:xfrm>
            <a:off x="215153" y="682798"/>
            <a:ext cx="11806518" cy="600164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FF0000"/>
                </a:solidFill>
                <a:effectLst/>
                <a:uLnTx/>
                <a:uFillTx/>
                <a:latin typeface="Calibri"/>
                <a:ea typeface="+mn-ea"/>
                <a:cs typeface="+mn-cs"/>
              </a:rPr>
              <a:t>Los CFDI </a:t>
            </a:r>
            <a:r>
              <a:rPr kumimoji="0" lang="es-MX" sz="2400" b="0" i="0" u="none" strike="noStrike" kern="1200" cap="none" spc="0" normalizeH="0" baseline="0" noProof="0" dirty="0">
                <a:ln>
                  <a:noFill/>
                </a:ln>
                <a:solidFill>
                  <a:prstClr val="black"/>
                </a:solidFill>
                <a:effectLst/>
                <a:uLnTx/>
                <a:uFillTx/>
                <a:latin typeface="Calibri"/>
                <a:ea typeface="+mn-ea"/>
                <a:cs typeface="+mn-cs"/>
              </a:rPr>
              <a:t>que amparen erogaciones realizadas por el tercero, </a:t>
            </a:r>
            <a:r>
              <a:rPr kumimoji="0" lang="es-MX" sz="2400" b="1" i="0" u="sng" strike="noStrike" kern="1200" cap="none" spc="0" normalizeH="0" baseline="0" noProof="0" dirty="0">
                <a:ln>
                  <a:noFill/>
                </a:ln>
                <a:solidFill>
                  <a:prstClr val="black"/>
                </a:solidFill>
                <a:effectLst/>
                <a:uLnTx/>
                <a:uFillTx/>
                <a:latin typeface="Calibri"/>
                <a:ea typeface="+mn-ea"/>
                <a:cs typeface="+mn-cs"/>
              </a:rPr>
              <a:t>deberán ser entregados por este al contribuyente por cuenta y a nombre del cual realizó la erogación</a:t>
            </a:r>
            <a:r>
              <a:rPr kumimoji="0" lang="es-MX" sz="2400" b="0" i="0" u="none" strike="noStrike" kern="1200" cap="none" spc="0" normalizeH="0" baseline="0" noProof="0" dirty="0">
                <a:ln>
                  <a:noFill/>
                </a:ln>
                <a:solidFill>
                  <a:prstClr val="black"/>
                </a:solidFill>
                <a:effectLst/>
                <a:uLnTx/>
                <a:uFillTx/>
                <a:latin typeface="Calibri"/>
                <a:ea typeface="+mn-ea"/>
                <a:cs typeface="+mn-cs"/>
              </a:rPr>
              <a:t>, indistintamente de que este puede solicitarlos directamente a los proveedores de bienes o servicios o bien, descargarlos del Portal del SAT.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sng" strike="noStrike" kern="1200" cap="none" spc="0" normalizeH="0" baseline="0" noProof="0" dirty="0">
                <a:ln>
                  <a:noFill/>
                </a:ln>
                <a:solidFill>
                  <a:prstClr val="black"/>
                </a:solidFill>
                <a:effectLst/>
                <a:uLnTx/>
                <a:uFillTx/>
                <a:latin typeface="Calibri"/>
                <a:ea typeface="+mn-ea"/>
                <a:cs typeface="+mn-cs"/>
              </a:rPr>
              <a:t>Lo anterior, independientemente de la obligación del tercero que realiza el pago por cuenta del contribuyente de expedir CFDI por los “Ingresos”</a:t>
            </a:r>
            <a:r>
              <a:rPr kumimoji="0" lang="es-MX" sz="2400" b="0" i="0" u="none" strike="noStrike" kern="1200" cap="none" spc="0" normalizeH="0" baseline="0" noProof="0" dirty="0">
                <a:ln>
                  <a:noFill/>
                </a:ln>
                <a:solidFill>
                  <a:prstClr val="black"/>
                </a:solidFill>
                <a:effectLst/>
                <a:uLnTx/>
                <a:uFillTx/>
                <a:latin typeface="Calibri"/>
                <a:ea typeface="+mn-ea"/>
                <a:cs typeface="+mn-cs"/>
              </a:rPr>
              <a:t> que perciba como resultado de la prestación de servicios otorgados a los contribuyentes al cual deberán </a:t>
            </a:r>
            <a:r>
              <a:rPr kumimoji="0" lang="es-MX" sz="2400" b="1" i="0" u="sng" strike="noStrike" kern="1200" cap="none" spc="0" normalizeH="0" baseline="0" noProof="0" dirty="0">
                <a:ln>
                  <a:noFill/>
                </a:ln>
                <a:solidFill>
                  <a:srgbClr val="FF0000"/>
                </a:solidFill>
                <a:effectLst/>
                <a:uLnTx/>
                <a:uFillTx/>
                <a:latin typeface="Calibri"/>
                <a:ea typeface="+mn-ea"/>
                <a:cs typeface="+mn-cs"/>
              </a:rPr>
              <a:t>incorporar el complemento Identificación del recurso y minuta de gasto por cuenta de terceros</a:t>
            </a:r>
            <a:r>
              <a:rPr kumimoji="0" lang="es-MX" sz="2400" b="0" i="0" u="none" strike="noStrike" kern="1200" cap="none" spc="0" normalizeH="0" baseline="0" noProof="0" dirty="0">
                <a:ln>
                  <a:noFill/>
                </a:ln>
                <a:solidFill>
                  <a:prstClr val="black"/>
                </a:solidFill>
                <a:effectLst/>
                <a:uLnTx/>
                <a:uFillTx/>
                <a:latin typeface="Calibri"/>
                <a:ea typeface="+mn-ea"/>
                <a:cs typeface="+mn-cs"/>
              </a:rPr>
              <a:t>, con el que identificará las cantidades de dinero recibidas, las erogadas por cuenta del contribuyente, los comprobantes que sustenten dichas erogaciones y los remanentes reintegrados efectivamente al contribuyente.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La emisión del CFDI con el complemento Identificación del recurso y minuta de gasto por cuenta de terceros no sustituye ni releva del cumplimiento de las obligaciones a que se refieren los incisos a) de la fracción I y c) de la fracción II de la presente regla.</a:t>
            </a:r>
          </a:p>
        </p:txBody>
      </p:sp>
    </p:spTree>
    <p:extLst>
      <p:ext uri="{BB962C8B-B14F-4D97-AF65-F5344CB8AC3E}">
        <p14:creationId xmlns:p14="http://schemas.microsoft.com/office/powerpoint/2010/main" val="5382596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13CDC-5CF3-ACEA-6F31-64BD98FAE9E3}"/>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28CE02B7-0272-D49F-AF5E-AD52AB4398FC}"/>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05D83378-2B9C-90E8-741E-B721AC709F88}"/>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INSCRIPCIÓN, SUSPENSIÓN o REANUDACIÓN DE ACTIVIDADES  EN EL RFC DEL TRABAJADOR</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E4836F59-E2D7-6BE5-B49B-89ADD6F8C64E}"/>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2.4.6 RMF</a:t>
            </a:r>
          </a:p>
        </p:txBody>
      </p:sp>
      <p:sp>
        <p:nvSpPr>
          <p:cNvPr id="6" name="CuadroTexto 5">
            <a:extLst>
              <a:ext uri="{FF2B5EF4-FFF2-40B4-BE49-F238E27FC236}">
                <a16:creationId xmlns:a16="http://schemas.microsoft.com/office/drawing/2014/main" id="{46A1639B-1D74-9725-1FB2-BB9280A0BEE4}"/>
              </a:ext>
            </a:extLst>
          </p:cNvPr>
          <p:cNvSpPr txBox="1"/>
          <p:nvPr/>
        </p:nvSpPr>
        <p:spPr>
          <a:xfrm>
            <a:off x="418009" y="1005922"/>
            <a:ext cx="11495313" cy="483209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Para los efectos de los artículos 27, apartados A, fracción IV; B, fracción VII y D, fracción IV del CFF, 23, cuarto párrafo, fracción II, 26, 29, primer párrafo, fracción VI y 30, fracción IV, inciso b) de su Reglamento, </a:t>
            </a:r>
            <a:r>
              <a:rPr kumimoji="0" lang="es-MX" sz="2200" b="1" i="0" u="sng" strike="noStrike" kern="1200" cap="none" spc="0" normalizeH="0" baseline="0" noProof="0" dirty="0">
                <a:ln>
                  <a:noFill/>
                </a:ln>
                <a:solidFill>
                  <a:prstClr val="black"/>
                </a:solidFill>
                <a:effectLst/>
                <a:uLnTx/>
                <a:uFillTx/>
                <a:latin typeface="Calibri"/>
                <a:ea typeface="+mn-ea"/>
                <a:cs typeface="+mn-cs"/>
              </a:rPr>
              <a:t>las solicitudes de </a:t>
            </a:r>
            <a:r>
              <a:rPr kumimoji="0" lang="es-MX" sz="2200" b="1" i="0" u="sng" strike="noStrike" kern="1200" cap="none" spc="0" normalizeH="0" baseline="0" noProof="0" dirty="0">
                <a:ln>
                  <a:noFill/>
                </a:ln>
                <a:solidFill>
                  <a:srgbClr val="FF0000"/>
                </a:solidFill>
                <a:effectLst/>
                <a:uLnTx/>
                <a:uFillTx/>
                <a:latin typeface="Calibri"/>
                <a:ea typeface="+mn-ea"/>
                <a:cs typeface="+mn-cs"/>
              </a:rPr>
              <a:t>Inscripción y Reanudación </a:t>
            </a:r>
            <a:r>
              <a:rPr kumimoji="0" lang="es-MX" sz="2200" b="1" i="0" u="sng" strike="noStrike" kern="1200" cap="none" spc="0" normalizeH="0" baseline="0" noProof="0" dirty="0">
                <a:ln>
                  <a:noFill/>
                </a:ln>
                <a:solidFill>
                  <a:prstClr val="black"/>
                </a:solidFill>
                <a:effectLst/>
                <a:uLnTx/>
                <a:uFillTx/>
                <a:latin typeface="Calibri"/>
                <a:ea typeface="+mn-ea"/>
                <a:cs typeface="+mn-cs"/>
              </a:rPr>
              <a:t>de Trabajadores se deberán presentar por el empleador</a:t>
            </a:r>
            <a:r>
              <a:rPr kumimoji="0" lang="es-MX" sz="2200" b="0" i="0" u="none" strike="noStrike" kern="1200" cap="none" spc="0" normalizeH="0" baseline="0" noProof="0" dirty="0">
                <a:ln>
                  <a:noFill/>
                </a:ln>
                <a:solidFill>
                  <a:prstClr val="black"/>
                </a:solidFill>
                <a:effectLst/>
                <a:uLnTx/>
                <a:uFillTx/>
                <a:latin typeface="Calibri"/>
                <a:ea typeface="+mn-ea"/>
                <a:cs typeface="+mn-cs"/>
              </a:rPr>
              <a:t> de conformidad con los medios, las características técnicas y con la información señalada en las </a:t>
            </a:r>
            <a:r>
              <a:rPr kumimoji="0" lang="es-MX" sz="2200" b="0" i="1" u="sng" strike="noStrike" kern="1200" cap="none" spc="0" normalizeH="0" baseline="0" noProof="0" dirty="0">
                <a:ln>
                  <a:noFill/>
                </a:ln>
                <a:solidFill>
                  <a:prstClr val="black"/>
                </a:solidFill>
                <a:effectLst/>
                <a:uLnTx/>
                <a:uFillTx/>
                <a:latin typeface="Calibri"/>
                <a:ea typeface="+mn-ea"/>
                <a:cs typeface="+mn-cs"/>
              </a:rPr>
              <a:t>fichas de trámite 4/CFF “Solicitud de inscripción en el RFC de trabajadores” y 33/CFF “Aviso de suspensión/reanudación de actividades de asalariados</a:t>
            </a:r>
            <a:r>
              <a:rPr kumimoji="0" lang="es-MX" sz="2200" b="0" i="0" u="none" strike="noStrike" kern="1200" cap="none" spc="0" normalizeH="0" baseline="0" noProof="0" dirty="0">
                <a:ln>
                  <a:noFill/>
                </a:ln>
                <a:solidFill>
                  <a:prstClr val="black"/>
                </a:solidFill>
                <a:effectLst/>
                <a:uLnTx/>
                <a:uFillTx/>
                <a:latin typeface="Calibri"/>
                <a:ea typeface="+mn-ea"/>
                <a:cs typeface="+mn-cs"/>
              </a:rPr>
              <a:t>”, respectivamente, contenidas en el Anexo 2.</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En el supuesto de que “</a:t>
            </a:r>
            <a:r>
              <a:rPr kumimoji="0" lang="es-MX" sz="2200" b="1" i="0" u="sng" strike="noStrike" kern="1200" cap="none" spc="0" normalizeH="0" baseline="0" noProof="0" dirty="0">
                <a:ln>
                  <a:noFill/>
                </a:ln>
                <a:solidFill>
                  <a:prstClr val="black"/>
                </a:solidFill>
                <a:effectLst/>
                <a:uLnTx/>
                <a:uFillTx/>
                <a:latin typeface="Calibri"/>
                <a:ea typeface="+mn-ea"/>
                <a:cs typeface="+mn-cs"/>
              </a:rPr>
              <a:t>concluya” la Relación Laboral con los Trabajadores que fueron inscritos </a:t>
            </a:r>
            <a:r>
              <a:rPr kumimoji="0" lang="es-MX" sz="2200" b="0" i="0" u="none" strike="noStrike" kern="1200" cap="none" spc="0" normalizeH="0" baseline="0" noProof="0" dirty="0">
                <a:ln>
                  <a:noFill/>
                </a:ln>
                <a:solidFill>
                  <a:prstClr val="black"/>
                </a:solidFill>
                <a:effectLst/>
                <a:uLnTx/>
                <a:uFillTx/>
                <a:latin typeface="Calibri"/>
                <a:ea typeface="+mn-ea"/>
                <a:cs typeface="+mn-cs"/>
              </a:rPr>
              <a:t>o a los que se realizó la reanudación de actividades en el RFC mediante el procedimiento señalado en el párrafo anterior, </a:t>
            </a:r>
            <a:r>
              <a:rPr kumimoji="0" lang="es-MX" sz="2200" b="1" i="1" u="sng" strike="noStrike" kern="1200" cap="none" spc="0" normalizeH="0" baseline="0" noProof="0" dirty="0">
                <a:ln>
                  <a:noFill/>
                </a:ln>
                <a:solidFill>
                  <a:srgbClr val="FF0000"/>
                </a:solidFill>
                <a:effectLst/>
                <a:uLnTx/>
                <a:uFillTx/>
                <a:latin typeface="Calibri"/>
                <a:ea typeface="+mn-ea"/>
                <a:cs typeface="+mn-cs"/>
              </a:rPr>
              <a:t>el mismo empleador deberá presentar el aviso de Suspensión </a:t>
            </a:r>
            <a:r>
              <a:rPr kumimoji="0" lang="es-MX" sz="2200" b="0" i="0" u="none" strike="noStrike" kern="1200" cap="none" spc="0" normalizeH="0" baseline="0" noProof="0" dirty="0">
                <a:ln>
                  <a:noFill/>
                </a:ln>
                <a:solidFill>
                  <a:prstClr val="black"/>
                </a:solidFill>
                <a:effectLst/>
                <a:uLnTx/>
                <a:uFillTx/>
                <a:latin typeface="Calibri"/>
                <a:ea typeface="+mn-ea"/>
                <a:cs typeface="+mn-cs"/>
              </a:rPr>
              <a:t>a que se refieren los artículos 29, primer párrafo, fracción V, y penúltimo párrafo y 30, fracción IV, inciso a), segundo párrafo del Reglamento del CFF, de conformidad con la ficha de trámite </a:t>
            </a:r>
            <a:r>
              <a:rPr kumimoji="0" lang="es-MX" sz="2200" b="1" i="1" u="sng" strike="noStrike" kern="1200" cap="none" spc="0" normalizeH="0" baseline="0" noProof="0" dirty="0">
                <a:ln>
                  <a:noFill/>
                </a:ln>
                <a:solidFill>
                  <a:prstClr val="black"/>
                </a:solidFill>
                <a:effectLst/>
                <a:uLnTx/>
                <a:uFillTx/>
                <a:latin typeface="Calibri"/>
                <a:ea typeface="+mn-ea"/>
                <a:cs typeface="+mn-cs"/>
              </a:rPr>
              <a:t>33/CFF </a:t>
            </a:r>
            <a:r>
              <a:rPr kumimoji="0" lang="es-MX" sz="2200" b="0" i="1" u="sng" strike="noStrike" kern="1200" cap="none" spc="0" normalizeH="0" baseline="0" noProof="0" dirty="0">
                <a:ln>
                  <a:noFill/>
                </a:ln>
                <a:solidFill>
                  <a:prstClr val="black"/>
                </a:solidFill>
                <a:effectLst/>
                <a:uLnTx/>
                <a:uFillTx/>
                <a:latin typeface="Calibri"/>
                <a:ea typeface="+mn-ea"/>
                <a:cs typeface="+mn-cs"/>
              </a:rPr>
              <a:t>“Aviso de suspensión/reanudación de actividades de asalariados”, </a:t>
            </a:r>
            <a:r>
              <a:rPr kumimoji="0" lang="es-MX" sz="2200" b="0" i="0" u="none" strike="noStrike" kern="1200" cap="none" spc="0" normalizeH="0" baseline="0" noProof="0" dirty="0">
                <a:ln>
                  <a:noFill/>
                </a:ln>
                <a:solidFill>
                  <a:prstClr val="black"/>
                </a:solidFill>
                <a:effectLst/>
                <a:uLnTx/>
                <a:uFillTx/>
                <a:latin typeface="Calibri"/>
                <a:ea typeface="+mn-ea"/>
                <a:cs typeface="+mn-cs"/>
              </a:rPr>
              <a:t>contenida en el Anexo 2.</a:t>
            </a:r>
          </a:p>
        </p:txBody>
      </p:sp>
    </p:spTree>
    <p:extLst>
      <p:ext uri="{BB962C8B-B14F-4D97-AF65-F5344CB8AC3E}">
        <p14:creationId xmlns:p14="http://schemas.microsoft.com/office/powerpoint/2010/main" val="12866028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FDC8B-F9F1-46DA-4199-85CC5FB6D445}"/>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4A25DEDF-103E-5FF3-BE66-FFB6BD4B3121}"/>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B046D16A-A8EB-AA9C-5C25-281E96BCB61F}"/>
              </a:ext>
            </a:extLst>
          </p:cNvPr>
          <p:cNvSpPr txBox="1"/>
          <p:nvPr/>
        </p:nvSpPr>
        <p:spPr>
          <a:xfrm>
            <a:off x="1" y="-13883"/>
            <a:ext cx="12191999" cy="548226"/>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3000" b="0" i="0" u="none" strike="noStrike" kern="1200" cap="none" spc="0" normalizeH="0" baseline="0" noProof="0" dirty="0">
                <a:ln>
                  <a:noFill/>
                </a:ln>
                <a:solidFill>
                  <a:prstClr val="black"/>
                </a:solidFill>
                <a:effectLst/>
                <a:uLnTx/>
                <a:uFillTx/>
                <a:latin typeface="Arial Rounded MT Bold" pitchFamily="34" charset="0"/>
                <a:ea typeface="+mn-ea"/>
                <a:cs typeface="+mn-cs"/>
              </a:rPr>
              <a:t>Aviso de suspensión/reanudación de Actividades de Asalariados</a:t>
            </a:r>
            <a:endParaRPr kumimoji="0" lang="es-MX" sz="3000"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CD0CF6E2-8A20-B3CC-DD96-1FB9E08F0E45}"/>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prstClr val="black"/>
                </a:solidFill>
                <a:latin typeface="Calibri"/>
              </a:rPr>
              <a:t>Ficha de Trámite 33/CFF</a:t>
            </a:r>
            <a:endParaRPr kumimoji="0" lang="es-MX" sz="1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Imagen 6">
            <a:extLst>
              <a:ext uri="{FF2B5EF4-FFF2-40B4-BE49-F238E27FC236}">
                <a16:creationId xmlns:a16="http://schemas.microsoft.com/office/drawing/2014/main" id="{72D268D2-5754-917F-A3AD-510A8A6848B8}"/>
              </a:ext>
            </a:extLst>
          </p:cNvPr>
          <p:cNvPicPr>
            <a:picLocks noChangeAspect="1"/>
          </p:cNvPicPr>
          <p:nvPr/>
        </p:nvPicPr>
        <p:blipFill>
          <a:blip r:embed="rId2"/>
          <a:stretch>
            <a:fillRect/>
          </a:stretch>
        </p:blipFill>
        <p:spPr>
          <a:xfrm>
            <a:off x="1097279" y="489702"/>
            <a:ext cx="10014857" cy="5972715"/>
          </a:xfrm>
          <a:prstGeom prst="rect">
            <a:avLst/>
          </a:prstGeom>
        </p:spPr>
      </p:pic>
    </p:spTree>
    <p:extLst>
      <p:ext uri="{BB962C8B-B14F-4D97-AF65-F5344CB8AC3E}">
        <p14:creationId xmlns:p14="http://schemas.microsoft.com/office/powerpoint/2010/main" val="26529640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5A91D-4F75-CC37-60FC-8B3B076EB73D}"/>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2820672F-8B68-07A4-A740-D2C0D17BCD35}"/>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64B126D3-49F5-942B-1922-E6BCEE247666}"/>
              </a:ext>
            </a:extLst>
          </p:cNvPr>
          <p:cNvSpPr txBox="1"/>
          <p:nvPr/>
        </p:nvSpPr>
        <p:spPr>
          <a:xfrm>
            <a:off x="1" y="-13883"/>
            <a:ext cx="12191999" cy="548226"/>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3000" b="0" i="0" u="none" strike="noStrike" kern="1200" cap="none" spc="0" normalizeH="0" baseline="0" noProof="0" dirty="0">
                <a:ln>
                  <a:noFill/>
                </a:ln>
                <a:solidFill>
                  <a:prstClr val="black"/>
                </a:solidFill>
                <a:effectLst/>
                <a:uLnTx/>
                <a:uFillTx/>
                <a:latin typeface="Arial Rounded MT Bold" pitchFamily="34" charset="0"/>
                <a:ea typeface="+mn-ea"/>
                <a:cs typeface="+mn-cs"/>
              </a:rPr>
              <a:t>Aviso de suspensión/reanudación de Actividades de Asalariados</a:t>
            </a:r>
            <a:endParaRPr kumimoji="0" lang="es-MX" sz="3000"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13D8A398-D96C-570F-011F-03A22123843C}"/>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Ficha de Trámite 33/CFF</a:t>
            </a:r>
          </a:p>
        </p:txBody>
      </p:sp>
      <p:pic>
        <p:nvPicPr>
          <p:cNvPr id="6" name="Imagen 5">
            <a:extLst>
              <a:ext uri="{FF2B5EF4-FFF2-40B4-BE49-F238E27FC236}">
                <a16:creationId xmlns:a16="http://schemas.microsoft.com/office/drawing/2014/main" id="{56E10601-2C45-7AEE-0FA4-9FA0C9BA5C9F}"/>
              </a:ext>
            </a:extLst>
          </p:cNvPr>
          <p:cNvPicPr>
            <a:picLocks noChangeAspect="1"/>
          </p:cNvPicPr>
          <p:nvPr/>
        </p:nvPicPr>
        <p:blipFill>
          <a:blip r:embed="rId2"/>
          <a:stretch>
            <a:fillRect/>
          </a:stretch>
        </p:blipFill>
        <p:spPr>
          <a:xfrm>
            <a:off x="1576250" y="534343"/>
            <a:ext cx="9152709" cy="6021150"/>
          </a:xfrm>
          <a:prstGeom prst="rect">
            <a:avLst/>
          </a:prstGeom>
        </p:spPr>
      </p:pic>
    </p:spTree>
    <p:extLst>
      <p:ext uri="{BB962C8B-B14F-4D97-AF65-F5344CB8AC3E}">
        <p14:creationId xmlns:p14="http://schemas.microsoft.com/office/powerpoint/2010/main" val="21882738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48BD5-95BB-516B-ED0E-48069ABC3765}"/>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7B2ABA02-5792-37FD-10B0-6D85C56629F7}"/>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EEC84A1F-497C-1212-CED7-DA2CEC7510DE}"/>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effectLst/>
                <a:uLnTx/>
                <a:uFillTx/>
                <a:latin typeface="Arial Rounded MT Bold" pitchFamily="34" charset="0"/>
                <a:ea typeface="+mn-ea"/>
                <a:cs typeface="+mn-cs"/>
              </a:rPr>
              <a:t>Tratamiento a contribuyentes sujetos al ejercicio de Facultades de Comprobación que presenten </a:t>
            </a:r>
            <a:r>
              <a:rPr kumimoji="0" lang="es-MX" sz="2813" b="0" i="0" u="sng" strike="noStrike" kern="1200" cap="none" spc="0" normalizeH="0" baseline="0" noProof="0" dirty="0">
                <a:ln>
                  <a:noFill/>
                </a:ln>
                <a:solidFill>
                  <a:srgbClr val="FF0000"/>
                </a:solidFill>
                <a:effectLst/>
                <a:uLnTx/>
                <a:uFillTx/>
                <a:latin typeface="Arial Rounded MT Bold" pitchFamily="34" charset="0"/>
                <a:ea typeface="+mn-ea"/>
                <a:cs typeface="+mn-cs"/>
              </a:rPr>
              <a:t>aviso de cancelación en el RFC</a:t>
            </a:r>
          </a:p>
        </p:txBody>
      </p:sp>
      <p:sp>
        <p:nvSpPr>
          <p:cNvPr id="4" name="CuadroTexto 3">
            <a:extLst>
              <a:ext uri="{FF2B5EF4-FFF2-40B4-BE49-F238E27FC236}">
                <a16:creationId xmlns:a16="http://schemas.microsoft.com/office/drawing/2014/main" id="{0C967782-C058-374A-C920-E9B37DA3FC60}"/>
              </a:ext>
            </a:extLst>
          </p:cNvPr>
          <p:cNvSpPr txBox="1"/>
          <p:nvPr/>
        </p:nvSpPr>
        <p:spPr>
          <a:xfrm>
            <a:off x="104502"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2.5.19 RMF</a:t>
            </a:r>
          </a:p>
        </p:txBody>
      </p:sp>
      <p:sp>
        <p:nvSpPr>
          <p:cNvPr id="6" name="CuadroTexto 5">
            <a:extLst>
              <a:ext uri="{FF2B5EF4-FFF2-40B4-BE49-F238E27FC236}">
                <a16:creationId xmlns:a16="http://schemas.microsoft.com/office/drawing/2014/main" id="{5AE8A6C3-CDDB-A0B7-BA32-50D3ADF3262D}"/>
              </a:ext>
            </a:extLst>
          </p:cNvPr>
          <p:cNvSpPr txBox="1"/>
          <p:nvPr/>
        </p:nvSpPr>
        <p:spPr>
          <a:xfrm>
            <a:off x="330926" y="1034871"/>
            <a:ext cx="11469188" cy="3554819"/>
          </a:xfrm>
          <a:prstGeom prst="rect">
            <a:avLst/>
          </a:prstGeom>
          <a:noFill/>
        </p:spPr>
        <p:txBody>
          <a:bodyPr wrap="square">
            <a:spAutoFit/>
          </a:bodyPr>
          <a:lstStyle/>
          <a:p>
            <a:pPr algn="just"/>
            <a:r>
              <a:rPr lang="es-MX" sz="2500" dirty="0"/>
              <a:t>Para los efectos del artículo 27, apartado D, fracción IX, inciso a), segundo párrafo del CFF </a:t>
            </a:r>
            <a:r>
              <a:rPr lang="es-MX" sz="2500" b="1" dirty="0"/>
              <a:t>(“No” estar sujeto al Ejercicio de Facultades de Comprobación, ni tener Créditos Fiscales a su cargo), </a:t>
            </a:r>
            <a:r>
              <a:rPr lang="es-MX" sz="2500" dirty="0"/>
              <a:t>los contribuyentes que presenten el aviso de cancelación en el RFC por liquidación total del activo, por cese total de operaciones o por fusión de sociedades </a:t>
            </a:r>
            <a:r>
              <a:rPr lang="es-MX" sz="2500" b="1" i="1" u="sng" dirty="0">
                <a:solidFill>
                  <a:srgbClr val="FF0000"/>
                </a:solidFill>
              </a:rPr>
              <a:t>y se coloquen en el supuesto de “improcedencia” establecido en el citado inciso a</a:t>
            </a:r>
            <a:r>
              <a:rPr lang="es-MX" sz="2500" dirty="0"/>
              <a:t>), </a:t>
            </a:r>
            <a:r>
              <a:rPr lang="es-MX" sz="2500" b="1" u="sng" dirty="0"/>
              <a:t>exclusivamente por encontrarse “sujetos” al Ejercicio de Facultades de Comprobación</a:t>
            </a:r>
            <a:r>
              <a:rPr lang="es-MX" sz="2500" dirty="0"/>
              <a:t>, </a:t>
            </a:r>
            <a:r>
              <a:rPr lang="es-MX" sz="2500" b="1" i="1" u="sng" dirty="0">
                <a:solidFill>
                  <a:srgbClr val="FF0000"/>
                </a:solidFill>
              </a:rPr>
              <a:t>quedarán “relevados” de la presentación de Declaraciones Periódicas, así como el cumplimiento de Obligaciones Formales hasta en tanto se “concluya” el ejercicio de Facultades de Comprobación.</a:t>
            </a:r>
          </a:p>
        </p:txBody>
      </p:sp>
      <p:pic>
        <p:nvPicPr>
          <p:cNvPr id="7" name="Imagen 6">
            <a:extLst>
              <a:ext uri="{FF2B5EF4-FFF2-40B4-BE49-F238E27FC236}">
                <a16:creationId xmlns:a16="http://schemas.microsoft.com/office/drawing/2014/main" id="{47951656-60C4-2F95-49E9-180C0A4A01EF}"/>
              </a:ext>
            </a:extLst>
          </p:cNvPr>
          <p:cNvPicPr>
            <a:picLocks noChangeAspect="1"/>
          </p:cNvPicPr>
          <p:nvPr/>
        </p:nvPicPr>
        <p:blipFill>
          <a:blip r:embed="rId2"/>
          <a:stretch>
            <a:fillRect/>
          </a:stretch>
        </p:blipFill>
        <p:spPr>
          <a:xfrm>
            <a:off x="9144950" y="4163513"/>
            <a:ext cx="2333625" cy="1962150"/>
          </a:xfrm>
          <a:prstGeom prst="rect">
            <a:avLst/>
          </a:prstGeom>
        </p:spPr>
      </p:pic>
      <p:sp>
        <p:nvSpPr>
          <p:cNvPr id="5" name="Flecha: hacia arriba 4">
            <a:extLst>
              <a:ext uri="{FF2B5EF4-FFF2-40B4-BE49-F238E27FC236}">
                <a16:creationId xmlns:a16="http://schemas.microsoft.com/office/drawing/2014/main" id="{6EE24B58-3892-2B35-22EA-F2F38E354CCA}"/>
              </a:ext>
            </a:extLst>
          </p:cNvPr>
          <p:cNvSpPr/>
          <p:nvPr/>
        </p:nvSpPr>
        <p:spPr>
          <a:xfrm>
            <a:off x="6644640" y="4249783"/>
            <a:ext cx="505097" cy="77506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4215757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6C837-50D7-558A-A33D-249B389A0602}"/>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C3246BF4-967A-BFD6-FBED-8CEEFBB461D3}"/>
              </a:ext>
            </a:extLst>
          </p:cNvPr>
          <p:cNvSpPr>
            <a:spLocks noGrp="1" noChangeArrowheads="1"/>
          </p:cNvSpPr>
          <p:nvPr>
            <p:ph type="title"/>
          </p:nvPr>
        </p:nvSpPr>
        <p:spPr>
          <a:xfrm>
            <a:off x="0" y="-26978"/>
            <a:ext cx="12192000" cy="846972"/>
          </a:xfrm>
          <a:solidFill>
            <a:schemeClr val="accent4">
              <a:lumMod val="20000"/>
              <a:lumOff val="80000"/>
            </a:schemeClr>
          </a:solidFill>
          <a:ln>
            <a:solidFill>
              <a:schemeClr val="accent1"/>
            </a:solidFill>
            <a:miter lim="800000"/>
            <a:headEnd/>
            <a:tailEnd/>
          </a:ln>
        </p:spPr>
        <p:txBody>
          <a:bodyPr/>
          <a:lstStyle/>
          <a:p>
            <a:pPr eaLnBrk="1" hangingPunct="1">
              <a:defRPr/>
            </a:pPr>
            <a:r>
              <a:rPr lang="es-ES" sz="2600" dirty="0">
                <a:latin typeface="Arial Rounded MT Bold" pitchFamily="34" charset="0"/>
              </a:rPr>
              <a:t>AVISO DE DISMINUCIÓN DE OBLIGACIONES FISCALES O SUSPENSION DE ACTIVIDADES POR PARTE DEL SAT</a:t>
            </a:r>
          </a:p>
        </p:txBody>
      </p:sp>
      <p:sp>
        <p:nvSpPr>
          <p:cNvPr id="495619" name="Text Box 3">
            <a:extLst>
              <a:ext uri="{FF2B5EF4-FFF2-40B4-BE49-F238E27FC236}">
                <a16:creationId xmlns:a16="http://schemas.microsoft.com/office/drawing/2014/main" id="{0E19F4A4-364F-AC5B-C7A9-73179977F624}"/>
              </a:ext>
            </a:extLst>
          </p:cNvPr>
          <p:cNvSpPr txBox="1">
            <a:spLocks noChangeArrowheads="1"/>
          </p:cNvSpPr>
          <p:nvPr/>
        </p:nvSpPr>
        <p:spPr bwMode="auto">
          <a:xfrm>
            <a:off x="2336800" y="2209880"/>
            <a:ext cx="8860367"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1622618F-B516-A3CC-E1E9-0EE8807735E7}"/>
              </a:ext>
            </a:extLst>
          </p:cNvPr>
          <p:cNvSpPr txBox="1">
            <a:spLocks noChangeArrowheads="1"/>
          </p:cNvSpPr>
          <p:nvPr/>
        </p:nvSpPr>
        <p:spPr bwMode="auto">
          <a:xfrm>
            <a:off x="2438402" y="5097519"/>
            <a:ext cx="3119966" cy="1768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3029"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a:extLst>
              <a:ext uri="{FF2B5EF4-FFF2-40B4-BE49-F238E27FC236}">
                <a16:creationId xmlns:a16="http://schemas.microsoft.com/office/drawing/2014/main" id="{43812784-24C5-79CB-117D-AA2D5D4B4AD9}"/>
              </a:ext>
            </a:extLst>
          </p:cNvPr>
          <p:cNvSpPr txBox="1">
            <a:spLocks noChangeArrowheads="1"/>
          </p:cNvSpPr>
          <p:nvPr/>
        </p:nvSpPr>
        <p:spPr bwMode="auto">
          <a:xfrm>
            <a:off x="8900853" y="6472230"/>
            <a:ext cx="3495939" cy="31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296" tIns="54173" rIns="108296" bIns="54173">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3029"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4" name="CuadroTexto 3">
            <a:extLst>
              <a:ext uri="{FF2B5EF4-FFF2-40B4-BE49-F238E27FC236}">
                <a16:creationId xmlns:a16="http://schemas.microsoft.com/office/drawing/2014/main" id="{ACEDDD43-30D2-8D37-71E7-F4320AB9DCBF}"/>
              </a:ext>
            </a:extLst>
          </p:cNvPr>
          <p:cNvSpPr txBox="1"/>
          <p:nvPr/>
        </p:nvSpPr>
        <p:spPr>
          <a:xfrm>
            <a:off x="43658" y="6510975"/>
            <a:ext cx="300950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Art. 27, Apartado C, Fracc. VI y XII</a:t>
            </a:r>
          </a:p>
        </p:txBody>
      </p:sp>
      <p:sp>
        <p:nvSpPr>
          <p:cNvPr id="3" name="CuadroTexto 2">
            <a:extLst>
              <a:ext uri="{FF2B5EF4-FFF2-40B4-BE49-F238E27FC236}">
                <a16:creationId xmlns:a16="http://schemas.microsoft.com/office/drawing/2014/main" id="{D2C3A0C2-2895-F557-C48C-7FBA826BC95F}"/>
              </a:ext>
            </a:extLst>
          </p:cNvPr>
          <p:cNvSpPr txBox="1"/>
          <p:nvPr/>
        </p:nvSpPr>
        <p:spPr>
          <a:xfrm>
            <a:off x="51407" y="867465"/>
            <a:ext cx="12104684" cy="32778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1" i="0" u="none" strike="noStrike" kern="1200" cap="none" spc="0" normalizeH="0" baseline="0" noProof="0" dirty="0">
                <a:ln>
                  <a:noFill/>
                </a:ln>
                <a:solidFill>
                  <a:prstClr val="black"/>
                </a:solidFill>
                <a:effectLst/>
                <a:uLnTx/>
                <a:uFillTx/>
                <a:latin typeface="Calibri"/>
                <a:ea typeface="+mn-ea"/>
                <a:cs typeface="+mn-cs"/>
              </a:rPr>
              <a:t>Apartado “C” </a:t>
            </a:r>
            <a:r>
              <a:rPr kumimoji="0" lang="es-MX" sz="2300" b="1" i="0" u="none" strike="noStrike" kern="1200" cap="none" spc="0" normalizeH="0" baseline="0" noProof="0" dirty="0">
                <a:ln>
                  <a:noFill/>
                </a:ln>
                <a:solidFill>
                  <a:srgbClr val="FF0000"/>
                </a:solidFill>
                <a:effectLst/>
                <a:uLnTx/>
                <a:uFillTx/>
                <a:latin typeface="Calibri"/>
                <a:ea typeface="+mn-ea"/>
                <a:cs typeface="+mn-cs"/>
              </a:rPr>
              <a:t>Facultades de la Autoridad Fiscal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3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XII. </a:t>
            </a:r>
            <a:r>
              <a:rPr kumimoji="0" lang="es-MX" sz="2300" b="1" i="0" u="none" strike="noStrike" kern="1200" cap="none" spc="0" normalizeH="0" baseline="0" noProof="0" dirty="0">
                <a:ln>
                  <a:noFill/>
                </a:ln>
                <a:solidFill>
                  <a:prstClr val="black"/>
                </a:solidFill>
                <a:effectLst/>
                <a:uLnTx/>
                <a:uFillTx/>
                <a:latin typeface="Calibri"/>
                <a:ea typeface="+mn-ea"/>
                <a:cs typeface="+mn-cs"/>
              </a:rPr>
              <a:t>Suspende</a:t>
            </a:r>
            <a:r>
              <a:rPr kumimoji="0" lang="es-MX" sz="2300" b="0" i="0" u="none" strike="noStrike" kern="1200" cap="none" spc="0" normalizeH="0" baseline="0" noProof="0" dirty="0">
                <a:ln>
                  <a:noFill/>
                </a:ln>
                <a:solidFill>
                  <a:prstClr val="black"/>
                </a:solidFill>
                <a:effectLst/>
                <a:uLnTx/>
                <a:uFillTx/>
                <a:latin typeface="Calibri"/>
                <a:ea typeface="+mn-ea"/>
                <a:cs typeface="+mn-cs"/>
              </a:rPr>
              <a:t>r las </a:t>
            </a:r>
            <a:r>
              <a:rPr kumimoji="0" lang="es-MX" sz="2300" b="1" i="0" u="none" strike="noStrike" kern="1200" cap="none" spc="0" normalizeH="0" baseline="0" noProof="0" dirty="0">
                <a:ln>
                  <a:noFill/>
                </a:ln>
                <a:solidFill>
                  <a:prstClr val="black"/>
                </a:solidFill>
                <a:effectLst/>
                <a:uLnTx/>
                <a:uFillTx/>
                <a:latin typeface="Calibri"/>
                <a:ea typeface="+mn-ea"/>
                <a:cs typeface="+mn-cs"/>
              </a:rPr>
              <a:t>Actividades</a:t>
            </a:r>
            <a:r>
              <a:rPr kumimoji="0" lang="es-MX" sz="2300" b="0" i="0" u="none" strike="noStrike" kern="1200" cap="none" spc="0" normalizeH="0" baseline="0" noProof="0" dirty="0">
                <a:ln>
                  <a:noFill/>
                </a:ln>
                <a:solidFill>
                  <a:prstClr val="black"/>
                </a:solidFill>
                <a:effectLst/>
                <a:uLnTx/>
                <a:uFillTx/>
                <a:latin typeface="Calibri"/>
                <a:ea typeface="+mn-ea"/>
                <a:cs typeface="+mn-cs"/>
              </a:rPr>
              <a:t> o </a:t>
            </a:r>
            <a:r>
              <a:rPr lang="es-MX" sz="2300" b="1" u="sng" dirty="0">
                <a:solidFill>
                  <a:srgbClr val="FF0000"/>
                </a:solidFill>
                <a:latin typeface="Calibri"/>
              </a:rPr>
              <a:t>D</a:t>
            </a:r>
            <a:r>
              <a:rPr kumimoji="0" lang="es-MX" sz="2300" b="1" i="0" u="sng" strike="noStrike" kern="1200" cap="none" spc="0" normalizeH="0" baseline="0" noProof="0" dirty="0" err="1">
                <a:ln>
                  <a:noFill/>
                </a:ln>
                <a:solidFill>
                  <a:srgbClr val="FF0000"/>
                </a:solidFill>
                <a:effectLst/>
                <a:uLnTx/>
                <a:uFillTx/>
                <a:latin typeface="Calibri"/>
                <a:ea typeface="+mn-ea"/>
                <a:cs typeface="+mn-cs"/>
              </a:rPr>
              <a:t>isminuir</a:t>
            </a:r>
            <a:r>
              <a:rPr kumimoji="0" lang="es-MX" sz="2300" b="1" i="0" u="sng" strike="noStrike" kern="1200" cap="none" spc="0" normalizeH="0" baseline="0" noProof="0" dirty="0">
                <a:ln>
                  <a:noFill/>
                </a:ln>
                <a:solidFill>
                  <a:srgbClr val="FF0000"/>
                </a:solidFill>
                <a:effectLst/>
                <a:uLnTx/>
                <a:uFillTx/>
                <a:latin typeface="Calibri"/>
                <a:ea typeface="+mn-ea"/>
                <a:cs typeface="+mn-cs"/>
              </a:rPr>
              <a:t> sus Obligaciones </a:t>
            </a:r>
            <a:r>
              <a:rPr kumimoji="0" lang="es-MX" sz="2300" b="1" i="0" u="none" strike="noStrike" kern="1200" cap="none" spc="0" normalizeH="0" baseline="0" noProof="0" dirty="0">
                <a:ln>
                  <a:noFill/>
                </a:ln>
                <a:solidFill>
                  <a:prstClr val="black"/>
                </a:solidFill>
                <a:effectLst/>
                <a:uLnTx/>
                <a:uFillTx/>
                <a:latin typeface="Calibri"/>
                <a:ea typeface="+mn-ea"/>
                <a:cs typeface="+mn-cs"/>
              </a:rPr>
              <a:t>Fiscales</a:t>
            </a:r>
            <a:r>
              <a:rPr kumimoji="0" lang="es-MX" sz="2300" b="0" i="0" u="none" strike="noStrike" kern="1200" cap="none" spc="0" normalizeH="0" baseline="0" noProof="0" dirty="0">
                <a:ln>
                  <a:noFill/>
                </a:ln>
                <a:solidFill>
                  <a:prstClr val="black"/>
                </a:solidFill>
                <a:effectLst/>
                <a:uLnTx/>
                <a:uFillTx/>
                <a:latin typeface="Calibri"/>
                <a:ea typeface="+mn-ea"/>
                <a:cs typeface="+mn-cs"/>
              </a:rPr>
              <a:t> de los Contribuyentes cuando </a:t>
            </a:r>
            <a:r>
              <a:rPr kumimoji="0" lang="es-MX" sz="2300" b="1" i="0" u="none" strike="noStrike" kern="1200" cap="none" spc="0" normalizeH="0" baseline="0" noProof="0" dirty="0">
                <a:ln>
                  <a:noFill/>
                </a:ln>
                <a:solidFill>
                  <a:prstClr val="black"/>
                </a:solidFill>
                <a:effectLst/>
                <a:uLnTx/>
                <a:uFillTx/>
                <a:latin typeface="Calibri"/>
                <a:ea typeface="+mn-ea"/>
                <a:cs typeface="+mn-cs"/>
              </a:rPr>
              <a:t>con base en la información que obre</a:t>
            </a:r>
            <a:r>
              <a:rPr kumimoji="0" lang="es-MX" sz="2300" b="0" i="0" u="none" strike="noStrike" kern="1200" cap="none" spc="0" normalizeH="0" baseline="0" noProof="0" dirty="0">
                <a:ln>
                  <a:noFill/>
                </a:ln>
                <a:solidFill>
                  <a:prstClr val="black"/>
                </a:solidFill>
                <a:effectLst/>
                <a:uLnTx/>
                <a:uFillTx/>
                <a:latin typeface="Calibri"/>
                <a:ea typeface="+mn-ea"/>
                <a:cs typeface="+mn-cs"/>
              </a:rPr>
              <a:t> en sus sistemas o aquella proporcionada por otras Autoridades o por terceros, se confirme que, durante </a:t>
            </a:r>
            <a:r>
              <a:rPr kumimoji="0" lang="es-MX" sz="2300" b="0" i="0" u="sng" strike="noStrike" kern="1200" cap="none" spc="0" normalizeH="0" baseline="0" noProof="0" dirty="0">
                <a:ln>
                  <a:noFill/>
                </a:ln>
                <a:solidFill>
                  <a:prstClr val="black"/>
                </a:solidFill>
                <a:effectLst/>
                <a:uLnTx/>
                <a:uFillTx/>
                <a:latin typeface="Calibri"/>
                <a:ea typeface="+mn-ea"/>
                <a:cs typeface="+mn-cs"/>
              </a:rPr>
              <a:t>los </a:t>
            </a:r>
            <a:r>
              <a:rPr kumimoji="0" lang="es-MX" sz="2300" b="1" i="0" u="sng" strike="noStrike" kern="1200" cap="none" spc="0" normalizeH="0" baseline="0" noProof="0" dirty="0">
                <a:ln>
                  <a:noFill/>
                </a:ln>
                <a:solidFill>
                  <a:srgbClr val="FF0000"/>
                </a:solidFill>
                <a:effectLst/>
                <a:uLnTx/>
                <a:uFillTx/>
                <a:latin typeface="Calibri"/>
                <a:ea typeface="+mn-ea"/>
                <a:cs typeface="+mn-cs"/>
              </a:rPr>
              <a:t>Tres Ejercicios </a:t>
            </a:r>
            <a:r>
              <a:rPr kumimoji="0" lang="es-MX" sz="2300" b="1" i="1" u="none" strike="noStrike" kern="1200" cap="none" spc="0" normalizeH="0" baseline="0" noProof="0" dirty="0">
                <a:ln>
                  <a:noFill/>
                </a:ln>
                <a:solidFill>
                  <a:prstClr val="black"/>
                </a:solidFill>
                <a:effectLst/>
                <a:uLnTx/>
                <a:uFillTx/>
                <a:latin typeface="Calibri"/>
                <a:ea typeface="+mn-ea"/>
                <a:cs typeface="+mn-cs"/>
              </a:rPr>
              <a:t>inmediatos anteriores</a:t>
            </a:r>
            <a:r>
              <a:rPr kumimoji="0" lang="es-MX" sz="2300" b="0" i="0" u="none" strike="noStrike" kern="1200" cap="none" spc="0" normalizeH="0" baseline="0" noProof="0" dirty="0">
                <a:ln>
                  <a:noFill/>
                </a:ln>
                <a:solidFill>
                  <a:prstClr val="black"/>
                </a:solidFill>
                <a:effectLst/>
                <a:uLnTx/>
                <a:uFillTx/>
                <a:latin typeface="Calibri"/>
                <a:ea typeface="+mn-ea"/>
                <a:cs typeface="+mn-cs"/>
              </a:rPr>
              <a:t>, sin estar obligados a hacerlo </a:t>
            </a:r>
            <a:r>
              <a:rPr kumimoji="0" lang="es-MX" sz="2300" b="1" i="0" u="none" strike="noStrike" kern="1200" cap="none" spc="0" normalizeH="0" baseline="0" noProof="0" dirty="0">
                <a:ln>
                  <a:noFill/>
                </a:ln>
                <a:solidFill>
                  <a:prstClr val="black"/>
                </a:solidFill>
                <a:effectLst/>
                <a:uLnTx/>
                <a:uFillTx/>
                <a:latin typeface="Calibri"/>
                <a:ea typeface="+mn-ea"/>
                <a:cs typeface="+mn-cs"/>
              </a:rPr>
              <a:t>No han presentado declaraciones, No han sido informados en las Declaraciones presentadas por terceros, No han emitido ni recibido Comprobantes Fiscales, No han presentado avisos ante el RFC y No cuenten con Requerimientos de la Autoridad pendientes de cubrir, en los términos que establezca el SAT, mediante </a:t>
            </a:r>
            <a:r>
              <a:rPr kumimoji="0" lang="es-MX" sz="2300" b="1" i="1" u="none" strike="noStrike" kern="1200" cap="none" spc="0" normalizeH="0" baseline="0" noProof="0" dirty="0">
                <a:ln>
                  <a:noFill/>
                </a:ln>
                <a:solidFill>
                  <a:prstClr val="black"/>
                </a:solidFill>
                <a:effectLst/>
                <a:uLnTx/>
                <a:uFillTx/>
                <a:latin typeface="Calibri"/>
                <a:ea typeface="+mn-ea"/>
                <a:cs typeface="+mn-cs"/>
              </a:rPr>
              <a:t>Reglas de Carácter General</a:t>
            </a:r>
            <a:r>
              <a:rPr kumimoji="0" lang="es-MX" sz="2300" b="0" i="0" u="none" strike="noStrike" kern="1200" cap="none" spc="0" normalizeH="0" baseline="0" noProof="0" dirty="0">
                <a:ln>
                  <a:noFill/>
                </a:ln>
                <a:solidFill>
                  <a:prstClr val="black"/>
                </a:solidFill>
                <a:effectLst/>
                <a:uLnTx/>
                <a:uFillTx/>
                <a:latin typeface="Calibri"/>
                <a:ea typeface="+mn-ea"/>
                <a:cs typeface="+mn-cs"/>
              </a:rPr>
              <a:t>.</a:t>
            </a:r>
            <a:r>
              <a:rPr kumimoji="0" lang="es-MX" sz="2300" b="0" i="0" u="none" strike="noStrike" kern="1200" cap="none" spc="0" normalizeH="0" baseline="0" noProof="0" dirty="0">
                <a:ln>
                  <a:noFill/>
                </a:ln>
                <a:solidFill>
                  <a:prstClr val="black"/>
                </a:solidFill>
                <a:effectLst/>
                <a:highlight>
                  <a:srgbClr val="FFFF00"/>
                </a:highlight>
                <a:uLnTx/>
                <a:uFillTx/>
                <a:latin typeface="Calibri"/>
                <a:ea typeface="+mn-ea"/>
                <a:cs typeface="+mn-cs"/>
              </a:rPr>
              <a:t> </a:t>
            </a:r>
          </a:p>
        </p:txBody>
      </p:sp>
      <p:pic>
        <p:nvPicPr>
          <p:cNvPr id="2" name="Imagen 1">
            <a:extLst>
              <a:ext uri="{FF2B5EF4-FFF2-40B4-BE49-F238E27FC236}">
                <a16:creationId xmlns:a16="http://schemas.microsoft.com/office/drawing/2014/main" id="{3E1DFD80-32E4-FF12-DDAE-D1134C9F5904}"/>
              </a:ext>
            </a:extLst>
          </p:cNvPr>
          <p:cNvPicPr>
            <a:picLocks noChangeAspect="1"/>
          </p:cNvPicPr>
          <p:nvPr/>
        </p:nvPicPr>
        <p:blipFill>
          <a:blip r:embed="rId2"/>
          <a:stretch>
            <a:fillRect/>
          </a:stretch>
        </p:blipFill>
        <p:spPr>
          <a:xfrm>
            <a:off x="8805454" y="4500312"/>
            <a:ext cx="2819400" cy="1619250"/>
          </a:xfrm>
          <a:prstGeom prst="rect">
            <a:avLst/>
          </a:prstGeom>
        </p:spPr>
      </p:pic>
    </p:spTree>
    <p:extLst>
      <p:ext uri="{BB962C8B-B14F-4D97-AF65-F5344CB8AC3E}">
        <p14:creationId xmlns:p14="http://schemas.microsoft.com/office/powerpoint/2010/main" val="14969237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F96E7-B1E5-1450-B083-84F49422A0AB}"/>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09BA21CC-D414-BE2E-97E1-B8CB0067B447}"/>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56B1114B-C331-949D-F373-120A3C8DFD28}"/>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PERSONAS RELEVADAS DE PRESENTAR AVISO DE </a:t>
            </a:r>
            <a:r>
              <a:rPr lang="es-MX" sz="2813" dirty="0">
                <a:solidFill>
                  <a:srgbClr val="FF0000"/>
                </a:solidFill>
                <a:latin typeface="Arial Rounded MT Bold" pitchFamily="34" charset="0"/>
              </a:rPr>
              <a:t>SUSPENSIÓN O DISMINUCIÓN </a:t>
            </a:r>
            <a:r>
              <a:rPr lang="es-MX" sz="2813" dirty="0">
                <a:solidFill>
                  <a:prstClr val="black"/>
                </a:solidFill>
                <a:latin typeface="Arial Rounded MT Bold" pitchFamily="34" charset="0"/>
              </a:rPr>
              <a:t>DE OBLIGACIONES FISCALES.</a:t>
            </a:r>
            <a:endPar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E7BFEB50-3386-731F-02C9-24E13B73E7EE}"/>
              </a:ext>
            </a:extLst>
          </p:cNvPr>
          <p:cNvSpPr txBox="1"/>
          <p:nvPr/>
        </p:nvSpPr>
        <p:spPr>
          <a:xfrm>
            <a:off x="104502"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2.5.20 RMF</a:t>
            </a:r>
          </a:p>
        </p:txBody>
      </p:sp>
      <p:sp>
        <p:nvSpPr>
          <p:cNvPr id="8" name="CuadroTexto 7">
            <a:extLst>
              <a:ext uri="{FF2B5EF4-FFF2-40B4-BE49-F238E27FC236}">
                <a16:creationId xmlns:a16="http://schemas.microsoft.com/office/drawing/2014/main" id="{E43DD7B6-959A-5088-0BED-26B624D7C385}"/>
              </a:ext>
            </a:extLst>
          </p:cNvPr>
          <p:cNvSpPr txBox="1"/>
          <p:nvPr/>
        </p:nvSpPr>
        <p:spPr>
          <a:xfrm>
            <a:off x="313508" y="1038298"/>
            <a:ext cx="11686903" cy="4524315"/>
          </a:xfrm>
          <a:prstGeom prst="rect">
            <a:avLst/>
          </a:prstGeom>
          <a:noFill/>
        </p:spPr>
        <p:txBody>
          <a:bodyPr wrap="square">
            <a:spAutoFit/>
          </a:bodyPr>
          <a:lstStyle/>
          <a:p>
            <a:pPr algn="just"/>
            <a:r>
              <a:rPr lang="es-MX" sz="2400" dirty="0"/>
              <a:t>Para los efectos de los artículos 27, apartados B, fracción II y C</a:t>
            </a:r>
            <a:r>
              <a:rPr lang="es-MX" sz="2400" b="1" dirty="0"/>
              <a:t>, fracciones V y XII </a:t>
            </a:r>
            <a:r>
              <a:rPr lang="es-MX" sz="2400" dirty="0"/>
              <a:t>y 63 del CFF; así como 29, primer párrafo, fracciones V y VII y 30, fracciones IV, inciso a) y V, inciso a) del Reglamento del CFF, </a:t>
            </a:r>
            <a:r>
              <a:rPr lang="es-MX" sz="2400" b="1" u="sng" dirty="0"/>
              <a:t>la Autoridad Fiscal podrá realizar la suspensión en el RFC y Disminución de Obligaciones en dicho registro</a:t>
            </a:r>
            <a:r>
              <a:rPr lang="es-MX" sz="2400" u="sng" dirty="0"/>
              <a:t>, </a:t>
            </a:r>
            <a:r>
              <a:rPr lang="es-MX" sz="2400" b="1" i="1" u="sng" dirty="0">
                <a:solidFill>
                  <a:srgbClr val="FF0000"/>
                </a:solidFill>
              </a:rPr>
              <a:t>SIN necesidad de que estos presenten el “aviso” respectivo, c</a:t>
            </a:r>
            <a:r>
              <a:rPr lang="es-MX" sz="2400" b="1" i="1" dirty="0">
                <a:solidFill>
                  <a:srgbClr val="FF0000"/>
                </a:solidFill>
              </a:rPr>
              <a:t>uando se </a:t>
            </a:r>
            <a:r>
              <a:rPr lang="es-MX" sz="2400" b="1" i="1" u="sng" dirty="0">
                <a:solidFill>
                  <a:srgbClr val="FF0000"/>
                </a:solidFill>
              </a:rPr>
              <a:t>actualicen los “supuestos” establecidos en dichos preceptos</a:t>
            </a:r>
            <a:r>
              <a:rPr lang="es-MX" sz="2400" dirty="0"/>
              <a:t>.</a:t>
            </a:r>
          </a:p>
          <a:p>
            <a:pPr algn="just"/>
            <a:endParaRPr lang="es-MX" sz="2400" dirty="0"/>
          </a:p>
          <a:p>
            <a:pPr algn="just"/>
            <a:r>
              <a:rPr lang="es-MX" sz="2400" dirty="0"/>
              <a:t>La Autoridad Fiscal podrá realizar la suspensión o disminución de manera </a:t>
            </a:r>
            <a:r>
              <a:rPr lang="es-MX" sz="2500" b="1" dirty="0"/>
              <a:t>“retroactiva”</a:t>
            </a:r>
            <a:r>
              <a:rPr lang="es-MX" sz="2400" dirty="0"/>
              <a:t> con base en la información con la que se cuente.</a:t>
            </a:r>
          </a:p>
          <a:p>
            <a:pPr algn="just"/>
            <a:endParaRPr lang="es-MX" sz="2400" dirty="0"/>
          </a:p>
          <a:p>
            <a:pPr algn="just"/>
            <a:r>
              <a:rPr lang="es-MX" sz="2400" dirty="0"/>
              <a:t>El contribuyente </a:t>
            </a:r>
            <a:r>
              <a:rPr lang="es-MX" sz="2400" b="1" u="sng" dirty="0"/>
              <a:t>podrá formular las Aclaraciones correspondientes </a:t>
            </a:r>
            <a:r>
              <a:rPr lang="es-MX" sz="2400" dirty="0"/>
              <a:t>aportando las pruebas necesarias que desvirtúen el movimiento de suspensión o disminución de obligaciones realizado por la autoridad, en los términos de la </a:t>
            </a:r>
            <a:r>
              <a:rPr lang="es-MX" sz="2400" b="1" dirty="0">
                <a:solidFill>
                  <a:srgbClr val="FF0000"/>
                </a:solidFill>
              </a:rPr>
              <a:t>regla 2.5.8.</a:t>
            </a:r>
          </a:p>
        </p:txBody>
      </p:sp>
      <p:sp>
        <p:nvSpPr>
          <p:cNvPr id="5" name="Flecha: hacia abajo 4">
            <a:extLst>
              <a:ext uri="{FF2B5EF4-FFF2-40B4-BE49-F238E27FC236}">
                <a16:creationId xmlns:a16="http://schemas.microsoft.com/office/drawing/2014/main" id="{47CDE880-9826-933C-B898-D0D9FB2B5921}"/>
              </a:ext>
            </a:extLst>
          </p:cNvPr>
          <p:cNvSpPr/>
          <p:nvPr/>
        </p:nvSpPr>
        <p:spPr>
          <a:xfrm>
            <a:off x="3718560" y="4119154"/>
            <a:ext cx="670560" cy="31350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Flecha: hacia arriba 5">
            <a:extLst>
              <a:ext uri="{FF2B5EF4-FFF2-40B4-BE49-F238E27FC236}">
                <a16:creationId xmlns:a16="http://schemas.microsoft.com/office/drawing/2014/main" id="{F30460E5-A89E-5E03-BEFC-2467C54A36DC}"/>
              </a:ext>
            </a:extLst>
          </p:cNvPr>
          <p:cNvSpPr/>
          <p:nvPr/>
        </p:nvSpPr>
        <p:spPr>
          <a:xfrm>
            <a:off x="6008914" y="2917371"/>
            <a:ext cx="261257" cy="24384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7953196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D50AE-CD9A-4723-9E00-2EE274B13931}"/>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459B3A46-A322-AC84-3A37-0F733EFE6DAE}"/>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5C08D92B-05B2-B1A3-6D26-603F88E9D4F0}"/>
              </a:ext>
            </a:extLst>
          </p:cNvPr>
          <p:cNvSpPr txBox="1"/>
          <p:nvPr/>
        </p:nvSpPr>
        <p:spPr>
          <a:xfrm>
            <a:off x="1" y="-13883"/>
            <a:ext cx="12191999" cy="548226"/>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3000" b="0" i="0" u="none" strike="noStrike" kern="1200" cap="none" spc="0" normalizeH="0" baseline="0" noProof="0" dirty="0">
                <a:ln>
                  <a:noFill/>
                </a:ln>
                <a:solidFill>
                  <a:prstClr val="black"/>
                </a:solidFill>
                <a:effectLst/>
                <a:uLnTx/>
                <a:uFillTx/>
                <a:latin typeface="Arial Rounded MT Bold" pitchFamily="34" charset="0"/>
                <a:ea typeface="+mn-ea"/>
                <a:cs typeface="+mn-cs"/>
              </a:rPr>
              <a:t>Conceptos de Control, Influencia </a:t>
            </a:r>
            <a:r>
              <a:rPr lang="es-MX" sz="3000" dirty="0">
                <a:solidFill>
                  <a:prstClr val="black"/>
                </a:solidFill>
                <a:latin typeface="Arial Rounded MT Bold" pitchFamily="34" charset="0"/>
              </a:rPr>
              <a:t>S</a:t>
            </a:r>
            <a:r>
              <a:rPr kumimoji="0" lang="es-MX" sz="3000" b="0" i="0" u="none" strike="noStrike" kern="1200" cap="none" spc="0" normalizeH="0" baseline="0" noProof="0" dirty="0" err="1">
                <a:ln>
                  <a:noFill/>
                </a:ln>
                <a:solidFill>
                  <a:prstClr val="black"/>
                </a:solidFill>
                <a:effectLst/>
                <a:uLnTx/>
                <a:uFillTx/>
                <a:latin typeface="Arial Rounded MT Bold" pitchFamily="34" charset="0"/>
                <a:ea typeface="+mn-ea"/>
                <a:cs typeface="+mn-cs"/>
              </a:rPr>
              <a:t>ignificativa</a:t>
            </a:r>
            <a:r>
              <a:rPr kumimoji="0" lang="es-MX" sz="3000" b="0" i="0" u="none" strike="noStrike" kern="1200" cap="none" spc="0" normalizeH="0" baseline="0" noProof="0" dirty="0">
                <a:ln>
                  <a:noFill/>
                </a:ln>
                <a:solidFill>
                  <a:prstClr val="black"/>
                </a:solidFill>
                <a:effectLst/>
                <a:uLnTx/>
                <a:uFillTx/>
                <a:latin typeface="Arial Rounded MT Bold" pitchFamily="34" charset="0"/>
                <a:ea typeface="+mn-ea"/>
                <a:cs typeface="+mn-cs"/>
              </a:rPr>
              <a:t> y Poder de Mando</a:t>
            </a:r>
          </a:p>
        </p:txBody>
      </p:sp>
      <p:sp>
        <p:nvSpPr>
          <p:cNvPr id="4" name="CuadroTexto 3">
            <a:extLst>
              <a:ext uri="{FF2B5EF4-FFF2-40B4-BE49-F238E27FC236}">
                <a16:creationId xmlns:a16="http://schemas.microsoft.com/office/drawing/2014/main" id="{8B51187B-BD24-924A-BF68-2BA89B8C49B4}"/>
              </a:ext>
            </a:extLst>
          </p:cNvPr>
          <p:cNvSpPr txBox="1"/>
          <p:nvPr/>
        </p:nvSpPr>
        <p:spPr>
          <a:xfrm>
            <a:off x="104502" y="6540141"/>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2.5.22 RMF</a:t>
            </a:r>
          </a:p>
        </p:txBody>
      </p:sp>
      <p:sp>
        <p:nvSpPr>
          <p:cNvPr id="6" name="CuadroTexto 5">
            <a:extLst>
              <a:ext uri="{FF2B5EF4-FFF2-40B4-BE49-F238E27FC236}">
                <a16:creationId xmlns:a16="http://schemas.microsoft.com/office/drawing/2014/main" id="{A70725D1-2D16-BED8-76F0-3C5B47BF93BD}"/>
              </a:ext>
            </a:extLst>
          </p:cNvPr>
          <p:cNvSpPr txBox="1"/>
          <p:nvPr/>
        </p:nvSpPr>
        <p:spPr>
          <a:xfrm>
            <a:off x="78375" y="471228"/>
            <a:ext cx="12104915" cy="6278642"/>
          </a:xfrm>
          <a:prstGeom prst="rect">
            <a:avLst/>
          </a:prstGeom>
          <a:noFill/>
        </p:spPr>
        <p:txBody>
          <a:bodyPr wrap="square">
            <a:spAutoFit/>
          </a:bodyPr>
          <a:lstStyle/>
          <a:p>
            <a:pPr algn="just"/>
            <a:r>
              <a:rPr lang="es-MX" sz="2400" dirty="0"/>
              <a:t>Para los efectos del artículo 27, apartado B, fracción VI, segundo párrafo del </a:t>
            </a:r>
            <a:r>
              <a:rPr lang="es-MX" sz="2400" b="1" dirty="0">
                <a:solidFill>
                  <a:srgbClr val="FF0000"/>
                </a:solidFill>
              </a:rPr>
              <a:t>CFF (Informar al SAT nombre y RFC de los Socios, Accionistas y Asociados que ejerzan Control Efectivo</a:t>
            </a:r>
            <a:r>
              <a:rPr lang="es-MX" sz="2400" dirty="0"/>
              <a:t>), se entenderá por </a:t>
            </a:r>
            <a:r>
              <a:rPr lang="es-MX" sz="2400" b="1" i="1" u="sng" dirty="0"/>
              <a:t>Control, Influencia Significativa y Poder de Mando</a:t>
            </a:r>
            <a:r>
              <a:rPr lang="es-MX" sz="2400" dirty="0"/>
              <a:t>, aquellas definiciones a que se refiere el artículo 2, fracciones III, XI y XX, respectivamente, de la  Ley del Mercado de Valores LMV.</a:t>
            </a:r>
          </a:p>
          <a:p>
            <a:pPr algn="just"/>
            <a:endParaRPr lang="es-MX" sz="2600" dirty="0"/>
          </a:p>
          <a:p>
            <a:pPr algn="just"/>
            <a:r>
              <a:rPr lang="es-MX" sz="2300" dirty="0"/>
              <a:t>III</a:t>
            </a:r>
            <a:r>
              <a:rPr lang="es-MX" sz="2100" dirty="0"/>
              <a:t>. </a:t>
            </a:r>
            <a:r>
              <a:rPr lang="es-MX" sz="2100" b="1" u="sng" dirty="0"/>
              <a:t>Control</a:t>
            </a:r>
            <a:r>
              <a:rPr lang="es-MX" sz="2100" dirty="0"/>
              <a:t>, la capacidad de una persona o grupo de personas, de llevar a cabo cualquiera de los actos siguientes:</a:t>
            </a:r>
          </a:p>
          <a:p>
            <a:pPr algn="just"/>
            <a:endParaRPr lang="es-MX" sz="2100" dirty="0"/>
          </a:p>
          <a:p>
            <a:pPr algn="just"/>
            <a:r>
              <a:rPr lang="es-MX" sz="2100" dirty="0"/>
              <a:t>a) </a:t>
            </a:r>
            <a:r>
              <a:rPr lang="es-MX" sz="2100" b="1" i="1" u="sng" dirty="0">
                <a:solidFill>
                  <a:srgbClr val="FF0000"/>
                </a:solidFill>
              </a:rPr>
              <a:t>Imponer, directa o indirectamente, “decisiones” en las Asambleas Generales de Accionistas</a:t>
            </a:r>
            <a:r>
              <a:rPr lang="es-MX" sz="2100" dirty="0"/>
              <a:t>, de socios u órganos equivalentes, </a:t>
            </a:r>
            <a:r>
              <a:rPr lang="es-MX" sz="2100" b="1" u="sng" dirty="0"/>
              <a:t>o nombrar o destituir </a:t>
            </a:r>
            <a:r>
              <a:rPr lang="es-MX" sz="2100" b="1" dirty="0"/>
              <a:t>a la mayoría de los Consejeros, Administradores o sus equivalentes, de una Persona Moral.</a:t>
            </a:r>
          </a:p>
          <a:p>
            <a:pPr algn="just"/>
            <a:endParaRPr lang="es-MX" sz="2100" dirty="0"/>
          </a:p>
          <a:p>
            <a:pPr algn="just"/>
            <a:r>
              <a:rPr lang="es-MX" sz="2100" dirty="0"/>
              <a:t>b) </a:t>
            </a:r>
            <a:r>
              <a:rPr lang="es-MX" sz="2100" b="1" u="sng" dirty="0"/>
              <a:t>Mantener la “titularidad” de derechos que permitan, directa o indirectamente, ejercer el voto respecto de más del Cincuenta por Ciento </a:t>
            </a:r>
            <a:r>
              <a:rPr lang="es-MX" sz="2100" dirty="0"/>
              <a:t>del Capital Social de una Persona Moral.</a:t>
            </a:r>
          </a:p>
          <a:p>
            <a:pPr algn="just"/>
            <a:endParaRPr lang="es-MX" sz="2100" dirty="0"/>
          </a:p>
          <a:p>
            <a:pPr algn="just"/>
            <a:r>
              <a:rPr lang="es-MX" sz="2100" dirty="0"/>
              <a:t>c) </a:t>
            </a:r>
            <a:r>
              <a:rPr lang="es-MX" sz="2100" b="1" u="sng" dirty="0">
                <a:solidFill>
                  <a:srgbClr val="FF0000"/>
                </a:solidFill>
              </a:rPr>
              <a:t>Dirigir, directa o indirectamente, la “Administración”, la Estrategia o las Principales Políticas </a:t>
            </a:r>
            <a:r>
              <a:rPr lang="es-MX" sz="2100" dirty="0"/>
              <a:t>de una Persona Moral, ya sea a través de la propiedad de valores, por contrato o de cualquier otra forma</a:t>
            </a:r>
            <a:r>
              <a:rPr lang="es-MX" sz="2300" dirty="0"/>
              <a:t>.</a:t>
            </a:r>
            <a:endParaRPr lang="es-MX" sz="2800" dirty="0"/>
          </a:p>
        </p:txBody>
      </p:sp>
    </p:spTree>
    <p:extLst>
      <p:ext uri="{BB962C8B-B14F-4D97-AF65-F5344CB8AC3E}">
        <p14:creationId xmlns:p14="http://schemas.microsoft.com/office/powerpoint/2010/main" val="28238564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00D01-66C6-01AB-1065-1EF035475634}"/>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D45CFBEB-7DF7-00A1-B2A0-0E85968A0CD8}"/>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36A8D3AA-2052-6EBE-486D-D3F035E7AF86}"/>
              </a:ext>
            </a:extLst>
          </p:cNvPr>
          <p:cNvSpPr txBox="1"/>
          <p:nvPr/>
        </p:nvSpPr>
        <p:spPr>
          <a:xfrm>
            <a:off x="1" y="-13883"/>
            <a:ext cx="12191999" cy="548226"/>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3000" b="0" i="0" u="none" strike="noStrike" kern="1200" cap="none" spc="0" normalizeH="0" baseline="0" noProof="0" dirty="0">
                <a:ln>
                  <a:noFill/>
                </a:ln>
                <a:solidFill>
                  <a:prstClr val="black"/>
                </a:solidFill>
                <a:effectLst/>
                <a:uLnTx/>
                <a:uFillTx/>
                <a:latin typeface="Arial Rounded MT Bold" pitchFamily="34" charset="0"/>
                <a:ea typeface="+mn-ea"/>
                <a:cs typeface="+mn-cs"/>
              </a:rPr>
              <a:t>Conceptos de Control, Influencia S</a:t>
            </a:r>
            <a:r>
              <a:rPr kumimoji="0" lang="es-MX" sz="3000" b="0" i="0" u="none" strike="noStrike" kern="1200" cap="none" spc="0" normalizeH="0" baseline="0" noProof="0" dirty="0" err="1">
                <a:ln>
                  <a:noFill/>
                </a:ln>
                <a:solidFill>
                  <a:prstClr val="black"/>
                </a:solidFill>
                <a:effectLst/>
                <a:uLnTx/>
                <a:uFillTx/>
                <a:latin typeface="Arial Rounded MT Bold" pitchFamily="34" charset="0"/>
                <a:ea typeface="+mn-ea"/>
                <a:cs typeface="+mn-cs"/>
              </a:rPr>
              <a:t>ignificativa</a:t>
            </a:r>
            <a:r>
              <a:rPr kumimoji="0" lang="es-MX" sz="3000" b="0" i="0" u="none" strike="noStrike" kern="1200" cap="none" spc="0" normalizeH="0" baseline="0" noProof="0" dirty="0">
                <a:ln>
                  <a:noFill/>
                </a:ln>
                <a:solidFill>
                  <a:prstClr val="black"/>
                </a:solidFill>
                <a:effectLst/>
                <a:uLnTx/>
                <a:uFillTx/>
                <a:latin typeface="Arial Rounded MT Bold" pitchFamily="34" charset="0"/>
                <a:ea typeface="+mn-ea"/>
                <a:cs typeface="+mn-cs"/>
              </a:rPr>
              <a:t> y Poder de Mando</a:t>
            </a:r>
          </a:p>
        </p:txBody>
      </p:sp>
      <p:sp>
        <p:nvSpPr>
          <p:cNvPr id="4" name="CuadroTexto 3">
            <a:extLst>
              <a:ext uri="{FF2B5EF4-FFF2-40B4-BE49-F238E27FC236}">
                <a16:creationId xmlns:a16="http://schemas.microsoft.com/office/drawing/2014/main" id="{BE1B4DD5-4334-9740-C485-23B3801EBE01}"/>
              </a:ext>
            </a:extLst>
          </p:cNvPr>
          <p:cNvSpPr txBox="1"/>
          <p:nvPr/>
        </p:nvSpPr>
        <p:spPr>
          <a:xfrm>
            <a:off x="104502"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2.5.22 RMF</a:t>
            </a:r>
          </a:p>
        </p:txBody>
      </p:sp>
      <p:sp>
        <p:nvSpPr>
          <p:cNvPr id="7" name="CuadroTexto 6">
            <a:extLst>
              <a:ext uri="{FF2B5EF4-FFF2-40B4-BE49-F238E27FC236}">
                <a16:creationId xmlns:a16="http://schemas.microsoft.com/office/drawing/2014/main" id="{6D05F421-4EAF-782B-8012-54B92591A58C}"/>
              </a:ext>
            </a:extLst>
          </p:cNvPr>
          <p:cNvSpPr txBox="1"/>
          <p:nvPr/>
        </p:nvSpPr>
        <p:spPr>
          <a:xfrm>
            <a:off x="287383" y="645154"/>
            <a:ext cx="11652068" cy="4893647"/>
          </a:xfrm>
          <a:prstGeom prst="rect">
            <a:avLst/>
          </a:prstGeom>
          <a:noFill/>
        </p:spPr>
        <p:txBody>
          <a:bodyPr wrap="square">
            <a:spAutoFit/>
          </a:bodyPr>
          <a:lstStyle/>
          <a:p>
            <a:pPr algn="just"/>
            <a:r>
              <a:rPr lang="es-MX" sz="2400" dirty="0"/>
              <a:t>XI. </a:t>
            </a:r>
            <a:r>
              <a:rPr lang="es-MX" sz="2400" b="1" u="sng" dirty="0"/>
              <a:t>Influencia Significativa</a:t>
            </a:r>
            <a:r>
              <a:rPr lang="es-MX" sz="2400" dirty="0"/>
              <a:t>, </a:t>
            </a:r>
            <a:r>
              <a:rPr lang="es-MX" sz="2400" b="1" u="sng" dirty="0">
                <a:solidFill>
                  <a:srgbClr val="FF0000"/>
                </a:solidFill>
              </a:rPr>
              <a:t>la Titularidad de Derechos que permitan, directa o indirectamente, ejercer el voto respecto de cuando menos el “Veinte por Ciento” del Capital Social de una Persona Moral.</a:t>
            </a:r>
          </a:p>
          <a:p>
            <a:pPr algn="just"/>
            <a:endParaRPr lang="es-MX" sz="2400" b="1" u="sng" dirty="0">
              <a:solidFill>
                <a:srgbClr val="FF0000"/>
              </a:solidFill>
            </a:endParaRPr>
          </a:p>
          <a:p>
            <a:pPr algn="just"/>
            <a:r>
              <a:rPr lang="es-MX" sz="2400" dirty="0"/>
              <a:t>XX. </a:t>
            </a:r>
            <a:r>
              <a:rPr lang="es-MX" sz="2400" b="1" u="sng" dirty="0">
                <a:solidFill>
                  <a:srgbClr val="FF0000"/>
                </a:solidFill>
              </a:rPr>
              <a:t>Poder de Mando</a:t>
            </a:r>
            <a:r>
              <a:rPr lang="es-MX" sz="2400" dirty="0">
                <a:solidFill>
                  <a:srgbClr val="FF0000"/>
                </a:solidFill>
              </a:rPr>
              <a:t>, </a:t>
            </a:r>
            <a:r>
              <a:rPr lang="es-MX" sz="2400" b="1" u="sng" dirty="0"/>
              <a:t>la capacidad de hecho de influir de manera decisiva en los acuerdos adoptados en las Asambleas de Accionistas o Sesiones del Consejo de Administración o en la Gestión, Conducción y Ejecución de los Negocios de una emisora o Personas Morales que ésta controle </a:t>
            </a:r>
            <a:r>
              <a:rPr lang="es-MX" sz="2400" dirty="0"/>
              <a:t>o </a:t>
            </a:r>
            <a:r>
              <a:rPr lang="es-MX" sz="2400" b="1" i="1" u="sng" dirty="0">
                <a:solidFill>
                  <a:srgbClr val="FF0000"/>
                </a:solidFill>
              </a:rPr>
              <a:t>en las que tenga una influencia significativa</a:t>
            </a:r>
            <a:r>
              <a:rPr lang="es-MX" sz="2400" dirty="0"/>
              <a:t>. Se presume que tienen poder de mando en una persona moral, salvo prueba en contrario, las personas que se ubiquen en cualquiera de los supuestos siguientes:</a:t>
            </a:r>
          </a:p>
          <a:p>
            <a:pPr algn="just"/>
            <a:endParaRPr lang="es-MX" sz="2400" dirty="0"/>
          </a:p>
          <a:p>
            <a:pPr algn="just"/>
            <a:r>
              <a:rPr lang="es-MX" sz="2400" dirty="0"/>
              <a:t>a) Los accionistas que </a:t>
            </a:r>
            <a:r>
              <a:rPr lang="es-MX" sz="2400" b="1" u="sng" dirty="0">
                <a:solidFill>
                  <a:srgbClr val="FF0000"/>
                </a:solidFill>
              </a:rPr>
              <a:t>tengan el control</a:t>
            </a:r>
            <a:r>
              <a:rPr lang="es-MX" sz="2400" dirty="0"/>
              <a:t>.</a:t>
            </a:r>
          </a:p>
          <a:p>
            <a:pPr algn="just"/>
            <a:endParaRPr lang="es-MX" sz="2400" b="1" u="sng" dirty="0">
              <a:solidFill>
                <a:srgbClr val="FF0000"/>
              </a:solidFill>
            </a:endParaRPr>
          </a:p>
        </p:txBody>
      </p:sp>
      <p:pic>
        <p:nvPicPr>
          <p:cNvPr id="5" name="Imagen 4">
            <a:extLst>
              <a:ext uri="{FF2B5EF4-FFF2-40B4-BE49-F238E27FC236}">
                <a16:creationId xmlns:a16="http://schemas.microsoft.com/office/drawing/2014/main" id="{7AEE6D0A-13CF-DBAE-08B3-EFB77C8F048D}"/>
              </a:ext>
            </a:extLst>
          </p:cNvPr>
          <p:cNvPicPr>
            <a:picLocks noChangeAspect="1"/>
          </p:cNvPicPr>
          <p:nvPr/>
        </p:nvPicPr>
        <p:blipFill>
          <a:blip r:embed="rId3"/>
          <a:stretch>
            <a:fillRect/>
          </a:stretch>
        </p:blipFill>
        <p:spPr>
          <a:xfrm>
            <a:off x="8533856" y="4213860"/>
            <a:ext cx="3205454" cy="1795054"/>
          </a:xfrm>
          <a:prstGeom prst="rect">
            <a:avLst/>
          </a:prstGeom>
        </p:spPr>
      </p:pic>
      <p:sp>
        <p:nvSpPr>
          <p:cNvPr id="6" name="Flecha: hacia arriba 5">
            <a:extLst>
              <a:ext uri="{FF2B5EF4-FFF2-40B4-BE49-F238E27FC236}">
                <a16:creationId xmlns:a16="http://schemas.microsoft.com/office/drawing/2014/main" id="{016DC90A-E8F4-E69B-881A-EF9323328412}"/>
              </a:ext>
            </a:extLst>
          </p:cNvPr>
          <p:cNvSpPr/>
          <p:nvPr/>
        </p:nvSpPr>
        <p:spPr>
          <a:xfrm>
            <a:off x="9877425" y="1543050"/>
            <a:ext cx="561975" cy="32385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Flecha: hacia abajo 7">
            <a:extLst>
              <a:ext uri="{FF2B5EF4-FFF2-40B4-BE49-F238E27FC236}">
                <a16:creationId xmlns:a16="http://schemas.microsoft.com/office/drawing/2014/main" id="{B3FA2C24-9487-2B45-57F2-00BE8AC2FC26}"/>
              </a:ext>
            </a:extLst>
          </p:cNvPr>
          <p:cNvSpPr/>
          <p:nvPr/>
        </p:nvSpPr>
        <p:spPr>
          <a:xfrm>
            <a:off x="8533856" y="1771650"/>
            <a:ext cx="611094" cy="44767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7182621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EFF5B-5AAA-F4C4-D40E-C8D55CC992B8}"/>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B653FF1E-C3B2-1604-1F37-EACC53DB24AB}"/>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E6B077A6-2278-4A20-3474-89E6DE636524}"/>
              </a:ext>
            </a:extLst>
          </p:cNvPr>
          <p:cNvSpPr txBox="1"/>
          <p:nvPr/>
        </p:nvSpPr>
        <p:spPr>
          <a:xfrm>
            <a:off x="1" y="-13883"/>
            <a:ext cx="12191999" cy="100989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3000" dirty="0">
                <a:solidFill>
                  <a:prstClr val="black"/>
                </a:solidFill>
                <a:latin typeface="Arial Rounded MT Bold" pitchFamily="34" charset="0"/>
              </a:rPr>
              <a:t>INSCRIPCIÓN EN EL RFC Y SU E.FIRMA DEL REPRESENTANTE LEGAL DE LA PERSONA MORAL</a:t>
            </a:r>
            <a:endParaRPr kumimoji="0" lang="es-MX" sz="3000" b="0" i="0" u="none" strike="noStrike" kern="1200" cap="none" spc="0" normalizeH="0" baseline="0" noProof="0" dirty="0">
              <a:ln>
                <a:noFill/>
              </a:ln>
              <a:solidFill>
                <a:prstClr val="black"/>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3C7A9645-67A1-C27F-AE28-391B9A787DD6}"/>
              </a:ext>
            </a:extLst>
          </p:cNvPr>
          <p:cNvSpPr txBox="1"/>
          <p:nvPr/>
        </p:nvSpPr>
        <p:spPr>
          <a:xfrm>
            <a:off x="104502"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2.4.13 RMF</a:t>
            </a:r>
          </a:p>
        </p:txBody>
      </p:sp>
      <p:sp>
        <p:nvSpPr>
          <p:cNvPr id="6" name="CuadroTexto 5">
            <a:extLst>
              <a:ext uri="{FF2B5EF4-FFF2-40B4-BE49-F238E27FC236}">
                <a16:creationId xmlns:a16="http://schemas.microsoft.com/office/drawing/2014/main" id="{775B2320-B757-1FF8-D39F-30AA2F77EE25}"/>
              </a:ext>
            </a:extLst>
          </p:cNvPr>
          <p:cNvSpPr txBox="1"/>
          <p:nvPr/>
        </p:nvSpPr>
        <p:spPr>
          <a:xfrm>
            <a:off x="426719" y="1087520"/>
            <a:ext cx="11286310" cy="2677656"/>
          </a:xfrm>
          <a:prstGeom prst="rect">
            <a:avLst/>
          </a:prstGeom>
          <a:noFill/>
        </p:spPr>
        <p:txBody>
          <a:bodyPr wrap="square">
            <a:spAutoFit/>
          </a:bodyPr>
          <a:lstStyle/>
          <a:p>
            <a:pPr algn="just"/>
            <a:r>
              <a:rPr lang="es-MX" sz="2800" dirty="0"/>
              <a:t>Para los efectos del artículo 27, apartados A, fracción III y B, fracción I del CFF, por </a:t>
            </a:r>
            <a:r>
              <a:rPr lang="es-MX" sz="2800" b="1" u="sng" dirty="0">
                <a:solidFill>
                  <a:srgbClr val="FF0000"/>
                </a:solidFill>
              </a:rPr>
              <a:t>Representante Legal obligado a solicitar su inscripción en el RFC y su certificado de </a:t>
            </a:r>
            <a:r>
              <a:rPr lang="es-MX" sz="2800" b="1" u="sng" dirty="0" err="1">
                <a:solidFill>
                  <a:srgbClr val="FF0000"/>
                </a:solidFill>
              </a:rPr>
              <a:t>e.firma</a:t>
            </a:r>
            <a:r>
              <a:rPr lang="es-MX" sz="2800" dirty="0"/>
              <a:t>, </a:t>
            </a:r>
            <a:r>
              <a:rPr lang="es-MX" sz="2800" b="1" i="1" dirty="0"/>
              <a:t>se “entiende” aquel que vaya a solicitar la </a:t>
            </a:r>
            <a:r>
              <a:rPr lang="es-MX" sz="2800" b="1" i="1" dirty="0" err="1"/>
              <a:t>e.firma</a:t>
            </a:r>
            <a:r>
              <a:rPr lang="es-MX" sz="2800" b="1" i="1" dirty="0"/>
              <a:t> de la Persona Moral</a:t>
            </a:r>
            <a:r>
              <a:rPr lang="es-MX" sz="2800" dirty="0"/>
              <a:t>, o bien, </a:t>
            </a:r>
            <a:r>
              <a:rPr lang="es-MX" sz="2800" b="1" i="1" u="sng" dirty="0">
                <a:solidFill>
                  <a:srgbClr val="FF0000"/>
                </a:solidFill>
              </a:rPr>
              <a:t>ejerza Facultades de Representación de la Persona Moral ante las Autoridades Fiscales</a:t>
            </a:r>
            <a:r>
              <a:rPr lang="es-MX" sz="2800" dirty="0"/>
              <a:t>, cuyas facultades le hayan sido conferidas en </a:t>
            </a:r>
            <a:r>
              <a:rPr lang="es-MX" sz="2800" b="1" u="sng" dirty="0"/>
              <a:t>Escritura Pública</a:t>
            </a:r>
          </a:p>
        </p:txBody>
      </p:sp>
      <p:pic>
        <p:nvPicPr>
          <p:cNvPr id="8" name="Imagen 7">
            <a:extLst>
              <a:ext uri="{FF2B5EF4-FFF2-40B4-BE49-F238E27FC236}">
                <a16:creationId xmlns:a16="http://schemas.microsoft.com/office/drawing/2014/main" id="{B58A53C1-01B5-AA74-7689-56F4E23CC2AE}"/>
              </a:ext>
            </a:extLst>
          </p:cNvPr>
          <p:cNvPicPr>
            <a:picLocks noChangeAspect="1"/>
          </p:cNvPicPr>
          <p:nvPr/>
        </p:nvPicPr>
        <p:blipFill>
          <a:blip r:embed="rId3"/>
          <a:stretch>
            <a:fillRect/>
          </a:stretch>
        </p:blipFill>
        <p:spPr>
          <a:xfrm>
            <a:off x="7532914" y="4048532"/>
            <a:ext cx="3747184" cy="1838462"/>
          </a:xfrm>
          <a:prstGeom prst="rect">
            <a:avLst/>
          </a:prstGeom>
        </p:spPr>
      </p:pic>
      <p:sp>
        <p:nvSpPr>
          <p:cNvPr id="5" name="Flecha: hacia arriba 4">
            <a:extLst>
              <a:ext uri="{FF2B5EF4-FFF2-40B4-BE49-F238E27FC236}">
                <a16:creationId xmlns:a16="http://schemas.microsoft.com/office/drawing/2014/main" id="{DA2C9074-29FE-CACD-0E03-C2FDA12E29B1}"/>
              </a:ext>
            </a:extLst>
          </p:cNvPr>
          <p:cNvSpPr/>
          <p:nvPr/>
        </p:nvSpPr>
        <p:spPr>
          <a:xfrm>
            <a:off x="3352800" y="3765176"/>
            <a:ext cx="461554" cy="283356"/>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032467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D8510-160C-7B14-8230-A91D9012D141}"/>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1606F34C-AEAD-09DF-FFB2-5C16504A008B}"/>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5CE94368-8E87-1E03-3287-7CA336A65471}"/>
              </a:ext>
            </a:extLst>
          </p:cNvPr>
          <p:cNvSpPr txBox="1"/>
          <p:nvPr/>
        </p:nvSpPr>
        <p:spPr>
          <a:xfrm>
            <a:off x="1" y="-13883"/>
            <a:ext cx="12191999" cy="100989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3000" b="0" i="0" u="none" strike="noStrike" kern="1200" cap="none" spc="0" normalizeH="0" baseline="0" noProof="0" dirty="0">
                <a:ln>
                  <a:noFill/>
                </a:ln>
                <a:solidFill>
                  <a:prstClr val="black"/>
                </a:solidFill>
                <a:effectLst/>
                <a:uLnTx/>
                <a:uFillTx/>
                <a:latin typeface="Arial Rounded MT Bold" pitchFamily="34" charset="0"/>
                <a:ea typeface="+mn-ea"/>
                <a:cs typeface="+mn-cs"/>
              </a:rPr>
              <a:t>Modificación o Incorporación de información de Socios o Accionistas, así como de Representantes </a:t>
            </a:r>
            <a:r>
              <a:rPr lang="es-MX" sz="3000" dirty="0">
                <a:solidFill>
                  <a:prstClr val="black"/>
                </a:solidFill>
                <a:latin typeface="Arial Rounded MT Bold" pitchFamily="34" charset="0"/>
              </a:rPr>
              <a:t>L</a:t>
            </a:r>
            <a:r>
              <a:rPr kumimoji="0" lang="es-MX" sz="3000" b="0" i="0" u="none" strike="noStrike" kern="1200" cap="none" spc="0" normalizeH="0" baseline="0" noProof="0" dirty="0" err="1">
                <a:ln>
                  <a:noFill/>
                </a:ln>
                <a:solidFill>
                  <a:prstClr val="black"/>
                </a:solidFill>
                <a:effectLst/>
                <a:uLnTx/>
                <a:uFillTx/>
                <a:latin typeface="Arial Rounded MT Bold" pitchFamily="34" charset="0"/>
                <a:ea typeface="+mn-ea"/>
                <a:cs typeface="+mn-cs"/>
              </a:rPr>
              <a:t>egales</a:t>
            </a:r>
            <a:endParaRPr kumimoji="0" lang="es-MX" sz="3000" b="0" i="0" u="none" strike="noStrike" kern="1200" cap="none" spc="0" normalizeH="0" baseline="0" noProof="0" dirty="0">
              <a:ln>
                <a:noFill/>
              </a:ln>
              <a:solidFill>
                <a:prstClr val="black"/>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6C60EBF8-B578-C2D4-7012-96A492B1D3B8}"/>
              </a:ext>
            </a:extLst>
          </p:cNvPr>
          <p:cNvSpPr txBox="1"/>
          <p:nvPr/>
        </p:nvSpPr>
        <p:spPr>
          <a:xfrm>
            <a:off x="-17421" y="6540141"/>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2.4.14 RMF</a:t>
            </a:r>
          </a:p>
        </p:txBody>
      </p:sp>
      <p:sp>
        <p:nvSpPr>
          <p:cNvPr id="7" name="CuadroTexto 6">
            <a:extLst>
              <a:ext uri="{FF2B5EF4-FFF2-40B4-BE49-F238E27FC236}">
                <a16:creationId xmlns:a16="http://schemas.microsoft.com/office/drawing/2014/main" id="{AB9D3407-056C-5644-5227-E2DDDE59C59B}"/>
              </a:ext>
            </a:extLst>
          </p:cNvPr>
          <p:cNvSpPr txBox="1"/>
          <p:nvPr/>
        </p:nvSpPr>
        <p:spPr>
          <a:xfrm>
            <a:off x="0" y="970583"/>
            <a:ext cx="12087498" cy="5632311"/>
          </a:xfrm>
          <a:prstGeom prst="rect">
            <a:avLst/>
          </a:prstGeom>
          <a:noFill/>
        </p:spPr>
        <p:txBody>
          <a:bodyPr wrap="square">
            <a:spAutoFit/>
          </a:bodyPr>
          <a:lstStyle/>
          <a:p>
            <a:pPr algn="just"/>
            <a:r>
              <a:rPr lang="es-MX" sz="2000" dirty="0"/>
              <a:t>Para los efectos del artículo 27, apartados A, fracción II y B, fracción VI del CFF, </a:t>
            </a:r>
            <a:r>
              <a:rPr lang="es-MX" sz="2000" b="1" u="sng" dirty="0">
                <a:solidFill>
                  <a:srgbClr val="FF0000"/>
                </a:solidFill>
              </a:rPr>
              <a:t>las Personas Morales deberán presentar solicitud ante el RFC en la cual informarán el Nombre y la clave del RFC de los Socios, Accionistas o de las Personas que tengan Control, Influencia Significativa o Poder de Mando</a:t>
            </a:r>
            <a:r>
              <a:rPr lang="es-MX" sz="2000" dirty="0"/>
              <a:t> y de los representantes comunes de las acciones que ha emitido la persona moral cada vez que se realice una modificación o incorporación, conforme a la ficha de trámite </a:t>
            </a:r>
            <a:r>
              <a:rPr lang="es-MX" sz="2000" b="1" dirty="0"/>
              <a:t>38/CFF </a:t>
            </a:r>
            <a:r>
              <a:rPr lang="es-MX" sz="2000" dirty="0"/>
              <a:t>“Solicitud de modificación o incorporación de Socios, Accionistas, Asociados y demás personas que forman parte de la estructura orgánica de una Persona Moral, así como de aquellas que tengan control, influencia significativa, poder de mando y de representantes legales”, contenida en el Anexo 2.</a:t>
            </a:r>
          </a:p>
          <a:p>
            <a:pPr algn="just"/>
            <a:endParaRPr lang="es-MX" sz="2000" dirty="0"/>
          </a:p>
          <a:p>
            <a:pPr algn="just"/>
            <a:r>
              <a:rPr lang="es-MX" sz="2000" dirty="0"/>
              <a:t>Para efectos del párrafo anterior, con la finalidad de que el </a:t>
            </a:r>
            <a:r>
              <a:rPr lang="es-MX" sz="2000" b="1" u="sng" dirty="0"/>
              <a:t>sistema realice el cálculo automático del porcentaje de participación,</a:t>
            </a:r>
            <a:r>
              <a:rPr lang="es-MX" sz="2000" dirty="0"/>
              <a:t> </a:t>
            </a:r>
            <a:r>
              <a:rPr lang="es-MX" sz="2000" b="1" i="1" u="sng" dirty="0">
                <a:solidFill>
                  <a:srgbClr val="FF0000"/>
                </a:solidFill>
              </a:rPr>
              <a:t>al momento de presentar el referido aviso se deberá indicar el Número de Acciones, Valor Nominal de las Partes Sociales, Número de Certificados de Aportación </a:t>
            </a:r>
            <a:r>
              <a:rPr lang="es-MX" sz="2000" dirty="0"/>
              <a:t>o cualquier nombre con que se le reconozca a las participaciones en el capital social de sus socios o accionistas.</a:t>
            </a:r>
          </a:p>
          <a:p>
            <a:pPr algn="just"/>
            <a:endParaRPr lang="es-MX" sz="2000" dirty="0"/>
          </a:p>
          <a:p>
            <a:pPr algn="just"/>
            <a:r>
              <a:rPr lang="es-MX" sz="2000" dirty="0"/>
              <a:t>Asimismo, para los efectos del artículo 19 del CFF, los contribuyentes podrán</a:t>
            </a:r>
            <a:r>
              <a:rPr lang="es-MX" sz="2000" b="1" u="sng" dirty="0"/>
              <a:t> Incorporar o Actualizar la información de sus Representantes Legales para efectos fiscales cuando se requiera</a:t>
            </a:r>
            <a:r>
              <a:rPr lang="es-MX" sz="2000" dirty="0"/>
              <a:t>, de conformidad con la ficha de trámite 38/CFF “Solicitud de modificación o incorporación de socios, accionistas, asociados y demás personas que forman parte de la estructura orgánica de una persona moral, así como de aquellas que tengan control, influencia significativa, poder de mando y de representantes legales”, contenida en el Anexo 2.</a:t>
            </a:r>
          </a:p>
        </p:txBody>
      </p:sp>
      <p:sp>
        <p:nvSpPr>
          <p:cNvPr id="9" name="Flecha: hacia abajo 8">
            <a:extLst>
              <a:ext uri="{FF2B5EF4-FFF2-40B4-BE49-F238E27FC236}">
                <a16:creationId xmlns:a16="http://schemas.microsoft.com/office/drawing/2014/main" id="{27EE56AD-4E3B-37D3-EC07-4C66EECEF3E5}"/>
              </a:ext>
            </a:extLst>
          </p:cNvPr>
          <p:cNvSpPr/>
          <p:nvPr/>
        </p:nvSpPr>
        <p:spPr>
          <a:xfrm>
            <a:off x="9353006" y="3143794"/>
            <a:ext cx="484632" cy="41801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5980624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5A12B-348E-961C-1997-DE93478D966C}"/>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09855FFB-9B03-D8A2-7AAD-E1217E90F70C}"/>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1B0CDDE3-CDB3-1978-A4A2-715E9E407949}"/>
              </a:ext>
            </a:extLst>
          </p:cNvPr>
          <p:cNvSpPr txBox="1"/>
          <p:nvPr/>
        </p:nvSpPr>
        <p:spPr>
          <a:xfrm>
            <a:off x="1" y="-13883"/>
            <a:ext cx="12191999" cy="1686999"/>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just" defTabSz="1088358" rtl="0" eaLnBrk="1" fontAlgn="auto" latinLnBrk="0" hangingPunct="1">
              <a:lnSpc>
                <a:spcPct val="100000"/>
              </a:lnSpc>
              <a:spcBef>
                <a:spcPts val="0"/>
              </a:spcBef>
              <a:spcAft>
                <a:spcPts val="0"/>
              </a:spcAft>
              <a:buClrTx/>
              <a:buSzTx/>
              <a:buFontTx/>
              <a:buNone/>
              <a:tabLst/>
              <a:defRPr/>
            </a:pPr>
            <a:r>
              <a:rPr kumimoji="0" lang="es-MX" sz="2600" b="0" i="0" u="none" strike="noStrike" kern="1200" cap="none" spc="0" normalizeH="0" baseline="0" noProof="0" dirty="0">
                <a:ln>
                  <a:noFill/>
                </a:ln>
                <a:solidFill>
                  <a:prstClr val="black"/>
                </a:solidFill>
                <a:effectLst/>
                <a:uLnTx/>
                <a:uFillTx/>
                <a:latin typeface="Arial Rounded MT Bold" pitchFamily="34" charset="0"/>
                <a:ea typeface="+mn-ea"/>
                <a:cs typeface="+mn-cs"/>
              </a:rPr>
              <a:t>Solicitud de modificación o incorporación de Socios, Accionistas, Asociados y demás personas que forman parte de la estructura orgánica de una Persona Moral, así como de aquellas que tengan control, influencia significativa, poder de mando y de </a:t>
            </a:r>
            <a:r>
              <a:rPr lang="es-MX" sz="2600" dirty="0">
                <a:solidFill>
                  <a:prstClr val="black"/>
                </a:solidFill>
                <a:latin typeface="Arial Rounded MT Bold" pitchFamily="34" charset="0"/>
              </a:rPr>
              <a:t>R</a:t>
            </a:r>
            <a:r>
              <a:rPr kumimoji="0" lang="es-MX" sz="2600" b="0" i="0" u="none" strike="noStrike" kern="1200" cap="none" spc="0" normalizeH="0" baseline="0" noProof="0" dirty="0" err="1">
                <a:ln>
                  <a:noFill/>
                </a:ln>
                <a:solidFill>
                  <a:prstClr val="black"/>
                </a:solidFill>
                <a:effectLst/>
                <a:uLnTx/>
                <a:uFillTx/>
                <a:latin typeface="Arial Rounded MT Bold" pitchFamily="34" charset="0"/>
                <a:ea typeface="+mn-ea"/>
                <a:cs typeface="+mn-cs"/>
              </a:rPr>
              <a:t>epresentantes</a:t>
            </a:r>
            <a:r>
              <a:rPr kumimoji="0" lang="es-MX" sz="2600" b="0" i="0" u="none" strike="noStrike" kern="1200" cap="none" spc="0" normalizeH="0" baseline="0" noProof="0" dirty="0">
                <a:ln>
                  <a:noFill/>
                </a:ln>
                <a:solidFill>
                  <a:prstClr val="black"/>
                </a:solidFill>
                <a:effectLst/>
                <a:uLnTx/>
                <a:uFillTx/>
                <a:latin typeface="Arial Rounded MT Bold" pitchFamily="34" charset="0"/>
                <a:ea typeface="+mn-ea"/>
                <a:cs typeface="+mn-cs"/>
              </a:rPr>
              <a:t> Legales.</a:t>
            </a:r>
          </a:p>
        </p:txBody>
      </p:sp>
      <p:sp>
        <p:nvSpPr>
          <p:cNvPr id="4" name="CuadroTexto 3">
            <a:extLst>
              <a:ext uri="{FF2B5EF4-FFF2-40B4-BE49-F238E27FC236}">
                <a16:creationId xmlns:a16="http://schemas.microsoft.com/office/drawing/2014/main" id="{8D3C368A-E686-2F3D-1870-7C33C740DAFB}"/>
              </a:ext>
            </a:extLst>
          </p:cNvPr>
          <p:cNvSpPr txBox="1"/>
          <p:nvPr/>
        </p:nvSpPr>
        <p:spPr>
          <a:xfrm>
            <a:off x="-17421" y="6540141"/>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prstClr val="black"/>
                </a:solidFill>
                <a:latin typeface="Calibri"/>
              </a:rPr>
              <a:t>Ficha de Trámite 38/CFF</a:t>
            </a:r>
            <a:endParaRPr kumimoji="0" lang="es-MX" sz="1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6" name="Imagen 5">
            <a:extLst>
              <a:ext uri="{FF2B5EF4-FFF2-40B4-BE49-F238E27FC236}">
                <a16:creationId xmlns:a16="http://schemas.microsoft.com/office/drawing/2014/main" id="{81323851-C82A-A546-1456-85D1B8DE2250}"/>
              </a:ext>
            </a:extLst>
          </p:cNvPr>
          <p:cNvPicPr>
            <a:picLocks noChangeAspect="1"/>
          </p:cNvPicPr>
          <p:nvPr/>
        </p:nvPicPr>
        <p:blipFill>
          <a:blip r:embed="rId3"/>
          <a:stretch>
            <a:fillRect/>
          </a:stretch>
        </p:blipFill>
        <p:spPr>
          <a:xfrm>
            <a:off x="566057" y="1946277"/>
            <a:ext cx="11129554" cy="4588068"/>
          </a:xfrm>
          <a:prstGeom prst="rect">
            <a:avLst/>
          </a:prstGeom>
        </p:spPr>
      </p:pic>
    </p:spTree>
    <p:extLst>
      <p:ext uri="{BB962C8B-B14F-4D97-AF65-F5344CB8AC3E}">
        <p14:creationId xmlns:p14="http://schemas.microsoft.com/office/powerpoint/2010/main" val="24053431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6EFD0-C4CC-DADC-7FE4-6F6D0AFA48BA}"/>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FCC9D92B-15B7-DF3B-15AA-95364CB20EF9}"/>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5573D5A7-937A-000D-A5E4-09B9F32177FF}"/>
              </a:ext>
            </a:extLst>
          </p:cNvPr>
          <p:cNvSpPr txBox="1"/>
          <p:nvPr/>
        </p:nvSpPr>
        <p:spPr>
          <a:xfrm>
            <a:off x="1" y="-13883"/>
            <a:ext cx="12191999" cy="1686999"/>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just" defTabSz="1088358" rtl="0" eaLnBrk="1" fontAlgn="auto" latinLnBrk="0" hangingPunct="1">
              <a:lnSpc>
                <a:spcPct val="100000"/>
              </a:lnSpc>
              <a:spcBef>
                <a:spcPts val="0"/>
              </a:spcBef>
              <a:spcAft>
                <a:spcPts val="0"/>
              </a:spcAft>
              <a:buClrTx/>
              <a:buSzTx/>
              <a:buFontTx/>
              <a:buNone/>
              <a:tabLst/>
              <a:defRPr/>
            </a:pPr>
            <a:r>
              <a:rPr kumimoji="0" lang="es-MX" sz="2600" b="0" i="0" u="none" strike="noStrike" kern="1200" cap="none" spc="0" normalizeH="0" baseline="0" noProof="0" dirty="0">
                <a:ln>
                  <a:noFill/>
                </a:ln>
                <a:solidFill>
                  <a:prstClr val="black"/>
                </a:solidFill>
                <a:effectLst/>
                <a:uLnTx/>
                <a:uFillTx/>
                <a:latin typeface="Arial Rounded MT Bold" pitchFamily="34" charset="0"/>
                <a:ea typeface="+mn-ea"/>
                <a:cs typeface="+mn-cs"/>
              </a:rPr>
              <a:t>Solicitud de modificación o incorporación de Socios, Accionistas, Asociados y demás personas que forman parte de la estructura orgánica de una Persona Moral, así como de aquellas que tengan Control, Influencia </a:t>
            </a:r>
            <a:r>
              <a:rPr lang="es-MX" sz="2600" dirty="0">
                <a:solidFill>
                  <a:prstClr val="black"/>
                </a:solidFill>
                <a:latin typeface="Arial Rounded MT Bold" pitchFamily="34" charset="0"/>
              </a:rPr>
              <a:t>S</a:t>
            </a:r>
            <a:r>
              <a:rPr kumimoji="0" lang="es-MX" sz="2600" b="0" i="0" u="none" strike="noStrike" kern="1200" cap="none" spc="0" normalizeH="0" baseline="0" noProof="0" dirty="0" err="1">
                <a:ln>
                  <a:noFill/>
                </a:ln>
                <a:solidFill>
                  <a:prstClr val="black"/>
                </a:solidFill>
                <a:effectLst/>
                <a:uLnTx/>
                <a:uFillTx/>
                <a:latin typeface="Arial Rounded MT Bold" pitchFamily="34" charset="0"/>
                <a:ea typeface="+mn-ea"/>
                <a:cs typeface="+mn-cs"/>
              </a:rPr>
              <a:t>ignificativa</a:t>
            </a:r>
            <a:r>
              <a:rPr kumimoji="0" lang="es-MX" sz="2600" b="0" i="0" u="none" strike="noStrike" kern="1200" cap="none" spc="0" normalizeH="0" baseline="0" noProof="0" dirty="0">
                <a:ln>
                  <a:noFill/>
                </a:ln>
                <a:solidFill>
                  <a:prstClr val="black"/>
                </a:solidFill>
                <a:effectLst/>
                <a:uLnTx/>
                <a:uFillTx/>
                <a:latin typeface="Arial Rounded MT Bold" pitchFamily="34" charset="0"/>
                <a:ea typeface="+mn-ea"/>
                <a:cs typeface="+mn-cs"/>
              </a:rPr>
              <a:t>, Poder de Mando y de Representantes Legales.</a:t>
            </a:r>
          </a:p>
        </p:txBody>
      </p:sp>
      <p:sp>
        <p:nvSpPr>
          <p:cNvPr id="4" name="CuadroTexto 3">
            <a:extLst>
              <a:ext uri="{FF2B5EF4-FFF2-40B4-BE49-F238E27FC236}">
                <a16:creationId xmlns:a16="http://schemas.microsoft.com/office/drawing/2014/main" id="{28EB65B7-8E58-4E12-BAEB-53E284CA5AB9}"/>
              </a:ext>
            </a:extLst>
          </p:cNvPr>
          <p:cNvSpPr txBox="1"/>
          <p:nvPr/>
        </p:nvSpPr>
        <p:spPr>
          <a:xfrm>
            <a:off x="-17421" y="6540141"/>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Ficha de Trámite 38/CFF</a:t>
            </a:r>
          </a:p>
        </p:txBody>
      </p:sp>
      <p:pic>
        <p:nvPicPr>
          <p:cNvPr id="7" name="Imagen 6">
            <a:extLst>
              <a:ext uri="{FF2B5EF4-FFF2-40B4-BE49-F238E27FC236}">
                <a16:creationId xmlns:a16="http://schemas.microsoft.com/office/drawing/2014/main" id="{D0F0BD3C-BDC0-33D6-19B9-F09FA4EFC494}"/>
              </a:ext>
            </a:extLst>
          </p:cNvPr>
          <p:cNvPicPr>
            <a:picLocks noChangeAspect="1"/>
          </p:cNvPicPr>
          <p:nvPr/>
        </p:nvPicPr>
        <p:blipFill>
          <a:blip r:embed="rId3"/>
          <a:stretch>
            <a:fillRect/>
          </a:stretch>
        </p:blipFill>
        <p:spPr>
          <a:xfrm>
            <a:off x="836023" y="1821700"/>
            <a:ext cx="10755086" cy="4597718"/>
          </a:xfrm>
          <a:prstGeom prst="rect">
            <a:avLst/>
          </a:prstGeom>
        </p:spPr>
      </p:pic>
    </p:spTree>
    <p:extLst>
      <p:ext uri="{BB962C8B-B14F-4D97-AF65-F5344CB8AC3E}">
        <p14:creationId xmlns:p14="http://schemas.microsoft.com/office/powerpoint/2010/main" val="14177490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26987"/>
            <a:ext cx="12192000" cy="773463"/>
          </a:xfrm>
          <a:solidFill>
            <a:schemeClr val="accent4">
              <a:lumMod val="20000"/>
              <a:lumOff val="80000"/>
            </a:schemeClr>
          </a:solidFill>
          <a:ln>
            <a:solidFill>
              <a:schemeClr val="accent1"/>
            </a:solidFill>
            <a:miter lim="800000"/>
            <a:headEnd/>
            <a:tailEnd/>
          </a:ln>
        </p:spPr>
        <p:txBody>
          <a:bodyPr/>
          <a:lstStyle/>
          <a:p>
            <a:pPr eaLnBrk="1" hangingPunct="1">
              <a:defRPr/>
            </a:pPr>
            <a:r>
              <a:rPr lang="es-ES" sz="4031" dirty="0">
                <a:latin typeface="Arial Rounded MT Bold" pitchFamily="34" charset="0"/>
              </a:rPr>
              <a:t>TIMBRE DE NÓMINA, POSTERIOR AL PAGO</a:t>
            </a:r>
          </a:p>
        </p:txBody>
      </p:sp>
      <p:sp>
        <p:nvSpPr>
          <p:cNvPr id="495619" name="Text Box 3"/>
          <p:cNvSpPr txBox="1">
            <a:spLocks noChangeArrowheads="1"/>
          </p:cNvSpPr>
          <p:nvPr/>
        </p:nvSpPr>
        <p:spPr bwMode="auto">
          <a:xfrm>
            <a:off x="2336800" y="2209849"/>
            <a:ext cx="8860367" cy="773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14" tIns="54226" rIns="108414" bIns="54226">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193"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p:cNvSpPr txBox="1">
            <a:spLocks noChangeArrowheads="1"/>
          </p:cNvSpPr>
          <p:nvPr/>
        </p:nvSpPr>
        <p:spPr bwMode="auto">
          <a:xfrm>
            <a:off x="2438402" y="5097514"/>
            <a:ext cx="3119966" cy="1768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14" tIns="54226" rIns="108414" bIns="54226">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193"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193"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1" name="12 CuadroTexto"/>
          <p:cNvSpPr txBox="1">
            <a:spLocks noChangeArrowheads="1"/>
          </p:cNvSpPr>
          <p:nvPr/>
        </p:nvSpPr>
        <p:spPr bwMode="auto">
          <a:xfrm>
            <a:off x="8745128" y="6491333"/>
            <a:ext cx="5856818" cy="31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414" tIns="54226" rIns="108414" bIns="54226">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193" rtl="0" eaLnBrk="1" fontAlgn="base" latinLnBrk="0" hangingPunct="1">
              <a:lnSpc>
                <a:spcPct val="100000"/>
              </a:lnSpc>
              <a:spcBef>
                <a:spcPct val="0"/>
              </a:spcBef>
              <a:spcAft>
                <a:spcPct val="0"/>
              </a:spcAft>
              <a:buClrTx/>
              <a:buSzTx/>
              <a:buFontTx/>
              <a:buNone/>
              <a:tabLst/>
              <a:defRPr/>
            </a:pPr>
            <a:r>
              <a:rPr kumimoji="0" lang="es-MX" sz="1313" b="0" i="0" u="none" strike="noStrike" kern="1200" cap="none" spc="0" normalizeH="0" baseline="0" noProof="0" dirty="0">
                <a:ln>
                  <a:noFill/>
                </a:ln>
                <a:solidFill>
                  <a:srgbClr val="000000"/>
                </a:solidFill>
                <a:effectLst/>
                <a:uLnTx/>
                <a:uFillTx/>
                <a:latin typeface="Tahoma" pitchFamily="34" charset="0"/>
                <a:ea typeface="+mn-ea"/>
                <a:cs typeface="+mn-cs"/>
              </a:rPr>
              <a:t>MISCELANEA 2026</a:t>
            </a:r>
          </a:p>
        </p:txBody>
      </p:sp>
      <p:sp>
        <p:nvSpPr>
          <p:cNvPr id="7" name="CuadroTexto 6">
            <a:extLst>
              <a:ext uri="{FF2B5EF4-FFF2-40B4-BE49-F238E27FC236}">
                <a16:creationId xmlns:a16="http://schemas.microsoft.com/office/drawing/2014/main" id="{2962A6A2-1C62-4DEF-8BDC-95E92BE19622}"/>
              </a:ext>
            </a:extLst>
          </p:cNvPr>
          <p:cNvSpPr txBox="1"/>
          <p:nvPr/>
        </p:nvSpPr>
        <p:spPr>
          <a:xfrm>
            <a:off x="77117" y="6477916"/>
            <a:ext cx="160846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2.7.5.1 RMF</a:t>
            </a:r>
          </a:p>
        </p:txBody>
      </p:sp>
      <p:graphicFrame>
        <p:nvGraphicFramePr>
          <p:cNvPr id="8" name="Tabla 8">
            <a:extLst>
              <a:ext uri="{FF2B5EF4-FFF2-40B4-BE49-F238E27FC236}">
                <a16:creationId xmlns:a16="http://schemas.microsoft.com/office/drawing/2014/main" id="{61363769-1386-4439-9536-7508FE9A27F2}"/>
              </a:ext>
            </a:extLst>
          </p:cNvPr>
          <p:cNvGraphicFramePr>
            <a:graphicFrameLocks noGrp="1"/>
          </p:cNvGraphicFramePr>
          <p:nvPr>
            <p:extLst>
              <p:ext uri="{D42A27DB-BD31-4B8C-83A1-F6EECF244321}">
                <p14:modId xmlns:p14="http://schemas.microsoft.com/office/powerpoint/2010/main" val="3265759380"/>
              </p:ext>
            </p:extLst>
          </p:nvPr>
        </p:nvGraphicFramePr>
        <p:xfrm>
          <a:off x="181259" y="950898"/>
          <a:ext cx="7491470" cy="2848883"/>
        </p:xfrm>
        <a:graphic>
          <a:graphicData uri="http://schemas.openxmlformats.org/drawingml/2006/table">
            <a:tbl>
              <a:tblPr firstRow="1" bandRow="1">
                <a:tableStyleId>{5C22544A-7EE6-4342-B048-85BDC9FD1C3A}</a:tableStyleId>
              </a:tblPr>
              <a:tblGrid>
                <a:gridCol w="3992402">
                  <a:extLst>
                    <a:ext uri="{9D8B030D-6E8A-4147-A177-3AD203B41FA5}">
                      <a16:colId xmlns:a16="http://schemas.microsoft.com/office/drawing/2014/main" val="2866993613"/>
                    </a:ext>
                  </a:extLst>
                </a:gridCol>
                <a:gridCol w="3499068">
                  <a:extLst>
                    <a:ext uri="{9D8B030D-6E8A-4147-A177-3AD203B41FA5}">
                      <a16:colId xmlns:a16="http://schemas.microsoft.com/office/drawing/2014/main" val="1633955163"/>
                    </a:ext>
                  </a:extLst>
                </a:gridCol>
              </a:tblGrid>
              <a:tr h="748643">
                <a:tc>
                  <a:txBody>
                    <a:bodyPr/>
                    <a:lstStyle/>
                    <a:p>
                      <a:pPr algn="just"/>
                      <a:r>
                        <a:rPr lang="es-MX" dirty="0"/>
                        <a:t>Número de trabajadores o Asimilados a Salarios</a:t>
                      </a:r>
                    </a:p>
                  </a:txBody>
                  <a:tcPr/>
                </a:tc>
                <a:tc>
                  <a:txBody>
                    <a:bodyPr/>
                    <a:lstStyle/>
                    <a:p>
                      <a:pPr algn="ctr"/>
                      <a:r>
                        <a:rPr lang="es-MX" dirty="0"/>
                        <a:t>Día hábil</a:t>
                      </a:r>
                    </a:p>
                  </a:txBody>
                  <a:tcPr/>
                </a:tc>
                <a:extLst>
                  <a:ext uri="{0D108BD9-81ED-4DB2-BD59-A6C34878D82A}">
                    <a16:rowId xmlns:a16="http://schemas.microsoft.com/office/drawing/2014/main" val="2032460103"/>
                  </a:ext>
                </a:extLst>
              </a:tr>
              <a:tr h="420048">
                <a:tc>
                  <a:txBody>
                    <a:bodyPr/>
                    <a:lstStyle/>
                    <a:p>
                      <a:pPr algn="ctr"/>
                      <a:r>
                        <a:rPr lang="es-MX" dirty="0"/>
                        <a:t>De 1 a 50</a:t>
                      </a:r>
                    </a:p>
                  </a:txBody>
                  <a:tcPr/>
                </a:tc>
                <a:tc>
                  <a:txBody>
                    <a:bodyPr/>
                    <a:lstStyle/>
                    <a:p>
                      <a:pPr algn="ctr"/>
                      <a:r>
                        <a:rPr lang="es-MX" dirty="0"/>
                        <a:t>3</a:t>
                      </a:r>
                    </a:p>
                  </a:txBody>
                  <a:tcPr/>
                </a:tc>
                <a:extLst>
                  <a:ext uri="{0D108BD9-81ED-4DB2-BD59-A6C34878D82A}">
                    <a16:rowId xmlns:a16="http://schemas.microsoft.com/office/drawing/2014/main" val="1114192207"/>
                  </a:ext>
                </a:extLst>
              </a:tr>
              <a:tr h="420048">
                <a:tc>
                  <a:txBody>
                    <a:bodyPr/>
                    <a:lstStyle/>
                    <a:p>
                      <a:pPr algn="ctr"/>
                      <a:r>
                        <a:rPr lang="es-MX" dirty="0"/>
                        <a:t>De 51 a 100</a:t>
                      </a:r>
                    </a:p>
                  </a:txBody>
                  <a:tcPr/>
                </a:tc>
                <a:tc>
                  <a:txBody>
                    <a:bodyPr/>
                    <a:lstStyle/>
                    <a:p>
                      <a:pPr algn="ctr"/>
                      <a:r>
                        <a:rPr lang="es-MX" dirty="0"/>
                        <a:t>5</a:t>
                      </a:r>
                    </a:p>
                  </a:txBody>
                  <a:tcPr/>
                </a:tc>
                <a:extLst>
                  <a:ext uri="{0D108BD9-81ED-4DB2-BD59-A6C34878D82A}">
                    <a16:rowId xmlns:a16="http://schemas.microsoft.com/office/drawing/2014/main" val="3727811727"/>
                  </a:ext>
                </a:extLst>
              </a:tr>
              <a:tr h="420048">
                <a:tc>
                  <a:txBody>
                    <a:bodyPr/>
                    <a:lstStyle/>
                    <a:p>
                      <a:pPr algn="ctr"/>
                      <a:r>
                        <a:rPr lang="es-MX" dirty="0"/>
                        <a:t>De 101 a 300</a:t>
                      </a:r>
                    </a:p>
                  </a:txBody>
                  <a:tcPr/>
                </a:tc>
                <a:tc>
                  <a:txBody>
                    <a:bodyPr/>
                    <a:lstStyle/>
                    <a:p>
                      <a:pPr algn="ctr"/>
                      <a:r>
                        <a:rPr lang="es-MX" dirty="0"/>
                        <a:t>7</a:t>
                      </a:r>
                    </a:p>
                  </a:txBody>
                  <a:tcPr/>
                </a:tc>
                <a:extLst>
                  <a:ext uri="{0D108BD9-81ED-4DB2-BD59-A6C34878D82A}">
                    <a16:rowId xmlns:a16="http://schemas.microsoft.com/office/drawing/2014/main" val="1627442550"/>
                  </a:ext>
                </a:extLst>
              </a:tr>
              <a:tr h="420048">
                <a:tc>
                  <a:txBody>
                    <a:bodyPr/>
                    <a:lstStyle/>
                    <a:p>
                      <a:pPr algn="ctr"/>
                      <a:r>
                        <a:rPr lang="es-MX" dirty="0"/>
                        <a:t>De 301 a 500</a:t>
                      </a:r>
                    </a:p>
                  </a:txBody>
                  <a:tcPr/>
                </a:tc>
                <a:tc>
                  <a:txBody>
                    <a:bodyPr/>
                    <a:lstStyle/>
                    <a:p>
                      <a:pPr algn="ctr"/>
                      <a:r>
                        <a:rPr lang="es-MX" dirty="0"/>
                        <a:t>9</a:t>
                      </a:r>
                    </a:p>
                  </a:txBody>
                  <a:tcPr/>
                </a:tc>
                <a:extLst>
                  <a:ext uri="{0D108BD9-81ED-4DB2-BD59-A6C34878D82A}">
                    <a16:rowId xmlns:a16="http://schemas.microsoft.com/office/drawing/2014/main" val="2151607298"/>
                  </a:ext>
                </a:extLst>
              </a:tr>
              <a:tr h="420048">
                <a:tc>
                  <a:txBody>
                    <a:bodyPr/>
                    <a:lstStyle/>
                    <a:p>
                      <a:pPr algn="ctr"/>
                      <a:r>
                        <a:rPr lang="es-MX" dirty="0"/>
                        <a:t>Más de 500</a:t>
                      </a:r>
                    </a:p>
                  </a:txBody>
                  <a:tcPr/>
                </a:tc>
                <a:tc>
                  <a:txBody>
                    <a:bodyPr/>
                    <a:lstStyle/>
                    <a:p>
                      <a:pPr algn="ctr"/>
                      <a:r>
                        <a:rPr lang="es-MX" dirty="0"/>
                        <a:t>11</a:t>
                      </a:r>
                    </a:p>
                  </a:txBody>
                  <a:tcPr/>
                </a:tc>
                <a:extLst>
                  <a:ext uri="{0D108BD9-81ED-4DB2-BD59-A6C34878D82A}">
                    <a16:rowId xmlns:a16="http://schemas.microsoft.com/office/drawing/2014/main" val="1432510156"/>
                  </a:ext>
                </a:extLst>
              </a:tr>
            </a:tbl>
          </a:graphicData>
        </a:graphic>
      </p:graphicFrame>
      <p:sp>
        <p:nvSpPr>
          <p:cNvPr id="15" name="CuadroTexto 14">
            <a:extLst>
              <a:ext uri="{FF2B5EF4-FFF2-40B4-BE49-F238E27FC236}">
                <a16:creationId xmlns:a16="http://schemas.microsoft.com/office/drawing/2014/main" id="{702A55AE-6A28-4F55-B22E-70A597D75FAD}"/>
              </a:ext>
            </a:extLst>
          </p:cNvPr>
          <p:cNvSpPr txBox="1"/>
          <p:nvPr/>
        </p:nvSpPr>
        <p:spPr>
          <a:xfrm>
            <a:off x="605928" y="4788083"/>
            <a:ext cx="10818563" cy="138499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800" b="1" i="0" u="sng" strike="noStrike" kern="1200" cap="none" spc="0" normalizeH="0" baseline="0" noProof="0" dirty="0">
                <a:ln>
                  <a:noFill/>
                </a:ln>
                <a:solidFill>
                  <a:prstClr val="black"/>
                </a:solidFill>
                <a:effectLst/>
                <a:uLnTx/>
                <a:uFillTx/>
                <a:latin typeface="Calibri"/>
                <a:ea typeface="+mn-ea"/>
                <a:cs typeface="+mn-cs"/>
              </a:rPr>
              <a:t>En cuyo caso, considerarán como fecha de expedición y entrega de tales Comprobantes </a:t>
            </a:r>
            <a:r>
              <a:rPr lang="es-MX" sz="2800" b="1" u="sng" dirty="0">
                <a:solidFill>
                  <a:prstClr val="black"/>
                </a:solidFill>
                <a:latin typeface="Calibri"/>
              </a:rPr>
              <a:t>F</a:t>
            </a:r>
            <a:r>
              <a:rPr kumimoji="0" lang="es-MX" sz="2800" b="1" i="0" u="sng" strike="noStrike" kern="1200" cap="none" spc="0" normalizeH="0" baseline="0" noProof="0" dirty="0">
                <a:ln>
                  <a:noFill/>
                </a:ln>
                <a:solidFill>
                  <a:prstClr val="black"/>
                </a:solidFill>
                <a:effectLst/>
                <a:uLnTx/>
                <a:uFillTx/>
                <a:latin typeface="Calibri"/>
                <a:ea typeface="+mn-ea"/>
                <a:cs typeface="+mn-cs"/>
              </a:rPr>
              <a:t>iscales la fecha en que efectivamente se realizó el “</a:t>
            </a:r>
            <a:r>
              <a:rPr kumimoji="0" lang="es-MX" sz="2800" b="1" i="0" u="sng" strike="noStrike" kern="1200" cap="none" spc="0" normalizeH="0" baseline="0" noProof="0" dirty="0">
                <a:ln>
                  <a:noFill/>
                </a:ln>
                <a:solidFill>
                  <a:srgbClr val="FF0000"/>
                </a:solidFill>
                <a:effectLst/>
                <a:uLnTx/>
                <a:uFillTx/>
                <a:latin typeface="Calibri"/>
                <a:ea typeface="+mn-ea"/>
                <a:cs typeface="+mn-cs"/>
              </a:rPr>
              <a:t>pago”</a:t>
            </a:r>
            <a:r>
              <a:rPr kumimoji="0" lang="es-MX" sz="2800" b="1" i="0" u="sng" strike="noStrike" kern="1200" cap="none" spc="0" normalizeH="0" baseline="0" noProof="0" dirty="0">
                <a:ln>
                  <a:noFill/>
                </a:ln>
                <a:solidFill>
                  <a:prstClr val="black"/>
                </a:solidFill>
                <a:effectLst/>
                <a:uLnTx/>
                <a:uFillTx/>
                <a:latin typeface="Calibri"/>
                <a:ea typeface="+mn-ea"/>
                <a:cs typeface="+mn-cs"/>
              </a:rPr>
              <a:t> de dichas remuneraciones</a:t>
            </a:r>
          </a:p>
        </p:txBody>
      </p:sp>
      <p:pic>
        <p:nvPicPr>
          <p:cNvPr id="2" name="Imagen 1"/>
          <p:cNvPicPr>
            <a:picLocks noChangeAspect="1"/>
          </p:cNvPicPr>
          <p:nvPr/>
        </p:nvPicPr>
        <p:blipFill>
          <a:blip r:embed="rId2"/>
          <a:stretch>
            <a:fillRect/>
          </a:stretch>
        </p:blipFill>
        <p:spPr>
          <a:xfrm>
            <a:off x="8039347" y="1199525"/>
            <a:ext cx="3157820" cy="2215187"/>
          </a:xfrm>
          <a:prstGeom prst="rect">
            <a:avLst/>
          </a:prstGeom>
        </p:spPr>
      </p:pic>
    </p:spTree>
    <p:extLst>
      <p:ext uri="{BB962C8B-B14F-4D97-AF65-F5344CB8AC3E}">
        <p14:creationId xmlns:p14="http://schemas.microsoft.com/office/powerpoint/2010/main" val="37332165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622B2-AA78-0314-9797-DAA490630BB3}"/>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83827EB3-0857-7271-FDAE-07BFF7BF88EF}"/>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15B3A5EB-ACF9-9E3F-D1DF-3D3A7168AE5D}"/>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EMISIÓN DE CFDI NÓMINA MENSUAL y  CFDI POR LAUDOS</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C269B60B-66DE-F5BD-087A-4113CD761CB2}"/>
              </a:ext>
            </a:extLst>
          </p:cNvPr>
          <p:cNvSpPr txBox="1"/>
          <p:nvPr/>
        </p:nvSpPr>
        <p:spPr>
          <a:xfrm>
            <a:off x="34830" y="6514014"/>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2.7.5.1 RMF</a:t>
            </a:r>
          </a:p>
        </p:txBody>
      </p:sp>
      <p:sp>
        <p:nvSpPr>
          <p:cNvPr id="11" name="CuadroTexto 10">
            <a:extLst>
              <a:ext uri="{FF2B5EF4-FFF2-40B4-BE49-F238E27FC236}">
                <a16:creationId xmlns:a16="http://schemas.microsoft.com/office/drawing/2014/main" id="{9F6FF67A-5F12-BFF4-4069-510929008F31}"/>
              </a:ext>
            </a:extLst>
          </p:cNvPr>
          <p:cNvSpPr txBox="1"/>
          <p:nvPr/>
        </p:nvSpPr>
        <p:spPr>
          <a:xfrm>
            <a:off x="130628" y="470718"/>
            <a:ext cx="11947001" cy="6247864"/>
          </a:xfrm>
          <a:prstGeom prst="rect">
            <a:avLst/>
          </a:prstGeom>
          <a:noFill/>
        </p:spPr>
        <p:txBody>
          <a:bodyPr wrap="square">
            <a:spAutoFit/>
          </a:bodyPr>
          <a:lstStyle/>
          <a:p>
            <a:pPr algn="just"/>
            <a:r>
              <a:rPr lang="es-MX" sz="2500" dirty="0"/>
              <a:t>Los contribuyentes que realicen “</a:t>
            </a:r>
            <a:r>
              <a:rPr lang="es-MX" sz="2500" b="1" u="sng" dirty="0"/>
              <a:t>pagos” por Remuneraciones a sus Trabajadores o a contribuyentes Asimilados a Salarios</a:t>
            </a:r>
            <a:r>
              <a:rPr lang="es-MX" sz="2500" dirty="0"/>
              <a:t>, </a:t>
            </a:r>
            <a:r>
              <a:rPr lang="es-MX" sz="2500" b="1" i="1" u="sng" dirty="0">
                <a:solidFill>
                  <a:srgbClr val="FF0000"/>
                </a:solidFill>
              </a:rPr>
              <a:t>correspondientes a periodos “menores” a un mes, podrán emitir a cada Trabajador o a cada contribuyente Asimilado un solo “CFDI Mensual”</a:t>
            </a:r>
            <a:r>
              <a:rPr lang="es-MX" sz="2500" dirty="0"/>
              <a:t>, dentro del plazo señalado en el primer párrafo de esta regla posterior al último día del mes laborado y efectivamente pagado, en cuyo caso </a:t>
            </a:r>
            <a:r>
              <a:rPr lang="es-MX" sz="2500" b="1" i="1" dirty="0"/>
              <a:t>se considerará como fecha de expedición y entrega de tal Comprobante Fiscal la fecha en que se realizó efectivamente el pago correspondiente </a:t>
            </a:r>
            <a:r>
              <a:rPr lang="es-MX" sz="2500" dirty="0"/>
              <a:t>al último día o periodo laborado dentro del mes por el que se emita el CFDI.</a:t>
            </a:r>
          </a:p>
          <a:p>
            <a:pPr algn="just"/>
            <a:endParaRPr lang="es-MX" sz="2500" dirty="0"/>
          </a:p>
          <a:p>
            <a:pPr algn="just"/>
            <a:r>
              <a:rPr lang="es-MX" sz="2500" b="1" dirty="0"/>
              <a:t>En el caso de pagos por Separación o con motivo de la Ejecución de Resoluciones Judiciales o Laudos</a:t>
            </a:r>
            <a:r>
              <a:rPr lang="es-MX" sz="2500" dirty="0"/>
              <a:t>, </a:t>
            </a:r>
            <a:r>
              <a:rPr lang="es-MX" sz="2500" b="1" i="1" dirty="0">
                <a:solidFill>
                  <a:srgbClr val="FF0000"/>
                </a:solidFill>
              </a:rPr>
              <a:t>los contribuyentes podrán generar y remitir el CFDI para su certificación al SAT o al PCCFDI</a:t>
            </a:r>
            <a:r>
              <a:rPr lang="es-MX" sz="2500" dirty="0"/>
              <a:t>, según sea el caso, </a:t>
            </a:r>
            <a:r>
              <a:rPr lang="es-MX" sz="2500" b="1" i="1" u="sng" dirty="0"/>
              <a:t>a más tardar el último día hábil del mes en que se haya realizado la erogación,</a:t>
            </a:r>
            <a:r>
              <a:rPr lang="es-MX" sz="2500" dirty="0"/>
              <a:t> en estos casos cada CFDI se deberá entregar o poner a disposición de cada receptor conforme a los plazos señalados en el primer párrafo de esta regla, considerando el cómputo de días hábiles en relación a la fecha en que se certificó el CFDI por el SAT o PCCFDI.</a:t>
            </a:r>
          </a:p>
        </p:txBody>
      </p:sp>
    </p:spTree>
    <p:extLst>
      <p:ext uri="{BB962C8B-B14F-4D97-AF65-F5344CB8AC3E}">
        <p14:creationId xmlns:p14="http://schemas.microsoft.com/office/powerpoint/2010/main" val="14933568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BC409-C837-10CA-3F0A-331CC1465CD2}"/>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109A7825-C6CF-83C7-612D-0CA88BA1C419}"/>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7B61F3E1-F602-3913-8AE6-C5E6B11BD3C7}"/>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ENTREGA DE CFDI POR CONCEPTO DE NÓMINA</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392AD8A6-9BA7-D45E-4C9C-9B3C6C2FEF53}"/>
              </a:ext>
            </a:extLst>
          </p:cNvPr>
          <p:cNvSpPr txBox="1"/>
          <p:nvPr/>
        </p:nvSpPr>
        <p:spPr>
          <a:xfrm>
            <a:off x="34830" y="6514014"/>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2.7.5.2 RMF</a:t>
            </a:r>
          </a:p>
        </p:txBody>
      </p:sp>
      <p:sp>
        <p:nvSpPr>
          <p:cNvPr id="6" name="CuadroTexto 5">
            <a:extLst>
              <a:ext uri="{FF2B5EF4-FFF2-40B4-BE49-F238E27FC236}">
                <a16:creationId xmlns:a16="http://schemas.microsoft.com/office/drawing/2014/main" id="{012AEAF2-9BDF-7454-788A-B5CE8D8CD2D2}"/>
              </a:ext>
            </a:extLst>
          </p:cNvPr>
          <p:cNvSpPr txBox="1"/>
          <p:nvPr/>
        </p:nvSpPr>
        <p:spPr>
          <a:xfrm>
            <a:off x="156755" y="571307"/>
            <a:ext cx="11938292" cy="5847755"/>
          </a:xfrm>
          <a:prstGeom prst="rect">
            <a:avLst/>
          </a:prstGeom>
          <a:noFill/>
        </p:spPr>
        <p:txBody>
          <a:bodyPr wrap="square">
            <a:spAutoFit/>
          </a:bodyPr>
          <a:lstStyle/>
          <a:p>
            <a:pPr algn="just"/>
            <a:r>
              <a:rPr lang="es-MX" sz="2200" dirty="0"/>
              <a:t>Para los efectos de los artículos 29, segundo párrafo, fracción V del CFF y 99, fracción III de la Ley del ISR, </a:t>
            </a:r>
            <a:r>
              <a:rPr lang="es-MX" sz="2200" b="1" u="sng" dirty="0">
                <a:solidFill>
                  <a:srgbClr val="FF0000"/>
                </a:solidFill>
              </a:rPr>
              <a:t>los contribuyentes entregarán o enviarán a sus trabajadores el CFDI en un archivo con el Formato Electrónico XML de las remuneraciones cubiertas</a:t>
            </a:r>
            <a:r>
              <a:rPr lang="es-MX" sz="2200" dirty="0"/>
              <a:t>.</a:t>
            </a:r>
          </a:p>
          <a:p>
            <a:pPr algn="just"/>
            <a:endParaRPr lang="es-MX" sz="2200" dirty="0"/>
          </a:p>
          <a:p>
            <a:pPr algn="just"/>
            <a:r>
              <a:rPr lang="es-MX" sz="2200" b="1" u="sng" dirty="0"/>
              <a:t>Los contribuyentes que se encuentren “Imposibilitados”</a:t>
            </a:r>
            <a:r>
              <a:rPr lang="es-MX" sz="2200" dirty="0"/>
              <a:t> para cumplir con lo establecido en el párrafo anterior, </a:t>
            </a:r>
            <a:r>
              <a:rPr lang="es-MX" sz="2200" b="1" u="sng" dirty="0">
                <a:solidFill>
                  <a:srgbClr val="FF0000"/>
                </a:solidFill>
              </a:rPr>
              <a:t>podrán entregar una representación impresa del CFDI</a:t>
            </a:r>
            <a:r>
              <a:rPr lang="es-MX" sz="2200" dirty="0"/>
              <a:t>. Dicha representación deberá contener al menos los siguientes datos:</a:t>
            </a:r>
          </a:p>
          <a:p>
            <a:pPr algn="just"/>
            <a:r>
              <a:rPr lang="es-MX" sz="2200" dirty="0"/>
              <a:t>I. El folio fiscal.</a:t>
            </a:r>
          </a:p>
          <a:p>
            <a:pPr algn="just"/>
            <a:r>
              <a:rPr lang="es-MX" sz="2200" dirty="0"/>
              <a:t>II. La clave en el RFC del empleador.</a:t>
            </a:r>
          </a:p>
          <a:p>
            <a:pPr algn="just"/>
            <a:r>
              <a:rPr lang="es-MX" sz="2200" dirty="0"/>
              <a:t>III. La clave en el RFC del empleado.</a:t>
            </a:r>
          </a:p>
          <a:p>
            <a:pPr algn="just"/>
            <a:endParaRPr lang="es-MX" sz="2200" dirty="0"/>
          </a:p>
          <a:p>
            <a:pPr algn="just"/>
            <a:r>
              <a:rPr lang="es-MX" sz="2200" dirty="0"/>
              <a:t>Los contribuyentes que </a:t>
            </a:r>
            <a:r>
              <a:rPr lang="es-MX" sz="2200" b="1" i="1" u="sng" dirty="0"/>
              <a:t>pongan a disposición de sus Trabajadores una Página o Dirección Electrónica </a:t>
            </a:r>
            <a:r>
              <a:rPr lang="es-MX" sz="2200" dirty="0"/>
              <a:t>que les </a:t>
            </a:r>
            <a:r>
              <a:rPr lang="es-MX" sz="2200" b="1" i="1" u="sng" dirty="0">
                <a:solidFill>
                  <a:srgbClr val="FF0000"/>
                </a:solidFill>
              </a:rPr>
              <a:t>permita obtener la representación impresa del CFDI, tendrán por cumplida la entrega </a:t>
            </a:r>
            <a:r>
              <a:rPr lang="es-MX" sz="2200" dirty="0"/>
              <a:t>de los mismos.</a:t>
            </a:r>
          </a:p>
          <a:p>
            <a:pPr algn="just"/>
            <a:r>
              <a:rPr lang="es-MX" sz="2200" dirty="0"/>
              <a:t>Los empleadores que no puedan realizar lo señalado en el párrafo que antecede, </a:t>
            </a:r>
            <a:r>
              <a:rPr lang="es-MX" sz="2200" b="1" u="sng" dirty="0"/>
              <a:t>podrán entregar a sus trabajadores las representaciones impresas del CFDI de forma “semestral”</a:t>
            </a:r>
            <a:r>
              <a:rPr lang="es-MX" sz="2200" dirty="0"/>
              <a:t>, dentro del mes inmediato posterior al término de cada semestre</a:t>
            </a:r>
          </a:p>
        </p:txBody>
      </p:sp>
      <p:sp>
        <p:nvSpPr>
          <p:cNvPr id="5" name="Flecha: hacia abajo 4">
            <a:extLst>
              <a:ext uri="{FF2B5EF4-FFF2-40B4-BE49-F238E27FC236}">
                <a16:creationId xmlns:a16="http://schemas.microsoft.com/office/drawing/2014/main" id="{83516667-9490-3A71-7290-60CA9EB8FE5A}"/>
              </a:ext>
            </a:extLst>
          </p:cNvPr>
          <p:cNvSpPr/>
          <p:nvPr/>
        </p:nvSpPr>
        <p:spPr>
          <a:xfrm>
            <a:off x="5353050" y="1619250"/>
            <a:ext cx="419100" cy="36195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0122649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E6761-CE70-54B3-00BA-2CB5D8EAFE9E}"/>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36C6C45F-3F67-B0BC-2ADA-E8131DE55486}"/>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136F88DE-9C03-D3D1-CBE2-6CE4EED5D5A9}"/>
              </a:ext>
            </a:extLst>
          </p:cNvPr>
          <p:cNvSpPr txBox="1"/>
          <p:nvPr/>
        </p:nvSpPr>
        <p:spPr>
          <a:xfrm>
            <a:off x="1" y="-13883"/>
            <a:ext cx="12191999" cy="1385186"/>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just"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effectLst/>
                <a:uLnTx/>
                <a:uFillTx/>
                <a:latin typeface="Arial Rounded MT Bold" pitchFamily="34" charset="0"/>
                <a:ea typeface="+mn-ea"/>
                <a:cs typeface="+mn-cs"/>
              </a:rPr>
              <a:t>No expedición de constancia y CFDI por concepto de </a:t>
            </a: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Viáticos</a:t>
            </a:r>
            <a:r>
              <a:rPr kumimoji="0" lang="es-MX" sz="2813" b="0" i="0" u="none" strike="noStrike" kern="1200" cap="none" spc="0" normalizeH="0" baseline="0" noProof="0" dirty="0">
                <a:ln>
                  <a:noFill/>
                </a:ln>
                <a:effectLst/>
                <a:uLnTx/>
                <a:uFillTx/>
                <a:latin typeface="Arial Rounded MT Bold" pitchFamily="34" charset="0"/>
                <a:ea typeface="+mn-ea"/>
                <a:cs typeface="+mn-cs"/>
              </a:rPr>
              <a:t> comprobados por el Trabajador, cuando se haya cumplido con la emisión del CFDI de Nómina.</a:t>
            </a:r>
          </a:p>
        </p:txBody>
      </p:sp>
      <p:sp>
        <p:nvSpPr>
          <p:cNvPr id="4" name="CuadroTexto 3">
            <a:extLst>
              <a:ext uri="{FF2B5EF4-FFF2-40B4-BE49-F238E27FC236}">
                <a16:creationId xmlns:a16="http://schemas.microsoft.com/office/drawing/2014/main" id="{0267D554-2733-1945-0DBE-3008461BD72A}"/>
              </a:ext>
            </a:extLst>
          </p:cNvPr>
          <p:cNvSpPr txBox="1"/>
          <p:nvPr/>
        </p:nvSpPr>
        <p:spPr>
          <a:xfrm>
            <a:off x="34830" y="6514014"/>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2.7.5.3 RMF</a:t>
            </a:r>
          </a:p>
        </p:txBody>
      </p:sp>
      <p:sp>
        <p:nvSpPr>
          <p:cNvPr id="7" name="CuadroTexto 6">
            <a:extLst>
              <a:ext uri="{FF2B5EF4-FFF2-40B4-BE49-F238E27FC236}">
                <a16:creationId xmlns:a16="http://schemas.microsoft.com/office/drawing/2014/main" id="{026EE881-77D8-52F8-5636-F68BA76C4459}"/>
              </a:ext>
            </a:extLst>
          </p:cNvPr>
          <p:cNvSpPr txBox="1"/>
          <p:nvPr/>
        </p:nvSpPr>
        <p:spPr>
          <a:xfrm>
            <a:off x="87083" y="1412684"/>
            <a:ext cx="11973128" cy="3693319"/>
          </a:xfrm>
          <a:prstGeom prst="rect">
            <a:avLst/>
          </a:prstGeom>
          <a:noFill/>
        </p:spPr>
        <p:txBody>
          <a:bodyPr wrap="square">
            <a:spAutoFit/>
          </a:bodyPr>
          <a:lstStyle/>
          <a:p>
            <a:pPr algn="just"/>
            <a:r>
              <a:rPr lang="es-MX" sz="2600" dirty="0"/>
              <a:t>Para los efectos de los artículos </a:t>
            </a:r>
            <a:r>
              <a:rPr lang="es-MX" sz="2600" b="1" u="sng" dirty="0"/>
              <a:t>28, fracción V</a:t>
            </a:r>
            <a:r>
              <a:rPr lang="es-MX" sz="2600" dirty="0"/>
              <a:t>, 93, fracción XVII y </a:t>
            </a:r>
            <a:r>
              <a:rPr lang="es-MX" sz="2600" b="1" u="sng" dirty="0"/>
              <a:t>99, fracción VI </a:t>
            </a:r>
            <a:r>
              <a:rPr lang="es-MX" sz="2600" dirty="0"/>
              <a:t>de la Ley del ISR y 152 del Reglamento de la Ley del ISR, los contribuyentes que hagan pagos por concepto de sueldos y salarios </a:t>
            </a:r>
            <a:r>
              <a:rPr lang="es-MX" sz="2600" b="1" i="1" u="sng" dirty="0">
                <a:solidFill>
                  <a:srgbClr val="FF0000"/>
                </a:solidFill>
              </a:rPr>
              <a:t>podrán dar por cumplidas las obligaciones de expedir la “Constancia y el Comprobante Fiscal” del monto total de los viáticos </a:t>
            </a:r>
            <a:r>
              <a:rPr lang="es-MX" sz="2600" dirty="0"/>
              <a:t>pagados en el año de calendario a los que se les aplicó lo establecido en el artículo 93, fracción XVII de la Ley del ISR, </a:t>
            </a:r>
            <a:r>
              <a:rPr lang="es-MX" sz="2600" b="1" i="1" u="sng" dirty="0"/>
              <a:t>mediante la expedición y entrega en “Tiempo y Forma” a sus Trabajadores del CFDI de Nómina </a:t>
            </a:r>
            <a:r>
              <a:rPr lang="es-MX" sz="2600" dirty="0"/>
              <a:t>a que se refiere el artículo 99, fracción III de la Ley del ISR, </a:t>
            </a:r>
            <a:r>
              <a:rPr lang="es-MX" sz="2600" i="1" u="sng" dirty="0"/>
              <a:t>siempre que en dicho CFDI hayan reflejado la información de viáticos que corresponda en términos de las disposiciones fiscales aplicables</a:t>
            </a:r>
            <a:r>
              <a:rPr lang="es-MX" sz="2400" dirty="0"/>
              <a:t>.</a:t>
            </a:r>
          </a:p>
        </p:txBody>
      </p:sp>
      <p:pic>
        <p:nvPicPr>
          <p:cNvPr id="8" name="Imagen 7">
            <a:extLst>
              <a:ext uri="{FF2B5EF4-FFF2-40B4-BE49-F238E27FC236}">
                <a16:creationId xmlns:a16="http://schemas.microsoft.com/office/drawing/2014/main" id="{AABFB2FA-F8B2-FF0E-8E1C-94D613C5F685}"/>
              </a:ext>
            </a:extLst>
          </p:cNvPr>
          <p:cNvPicPr>
            <a:picLocks noChangeAspect="1"/>
          </p:cNvPicPr>
          <p:nvPr/>
        </p:nvPicPr>
        <p:blipFill>
          <a:blip r:embed="rId3"/>
          <a:stretch>
            <a:fillRect/>
          </a:stretch>
        </p:blipFill>
        <p:spPr>
          <a:xfrm>
            <a:off x="9144950" y="4683986"/>
            <a:ext cx="2676525" cy="1704975"/>
          </a:xfrm>
          <a:prstGeom prst="rect">
            <a:avLst/>
          </a:prstGeom>
        </p:spPr>
      </p:pic>
    </p:spTree>
    <p:extLst>
      <p:ext uri="{BB962C8B-B14F-4D97-AF65-F5344CB8AC3E}">
        <p14:creationId xmlns:p14="http://schemas.microsoft.com/office/powerpoint/2010/main" val="38314161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CD0AA-9968-97CC-5416-48C20EC64F54}"/>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DB51E0D9-B1E9-F2AC-2E62-5C96AD0891E0}"/>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74439B84-73D2-C1DB-A6E2-DF6A8CD28D75}"/>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EMISIÓN DEL CFDI DE NÓMINA POR EL EJERCICIO 2025</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15FF61DA-CA96-D1E6-0DCD-4D7D30977077}"/>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2.7.5.6 RMF</a:t>
            </a:r>
          </a:p>
        </p:txBody>
      </p:sp>
      <p:sp>
        <p:nvSpPr>
          <p:cNvPr id="7" name="CuadroTexto 6">
            <a:extLst>
              <a:ext uri="{FF2B5EF4-FFF2-40B4-BE49-F238E27FC236}">
                <a16:creationId xmlns:a16="http://schemas.microsoft.com/office/drawing/2014/main" id="{D2DE830E-7BB0-AD2E-F743-DF763B2FBC1E}"/>
              </a:ext>
            </a:extLst>
          </p:cNvPr>
          <p:cNvSpPr txBox="1"/>
          <p:nvPr/>
        </p:nvSpPr>
        <p:spPr>
          <a:xfrm>
            <a:off x="113211" y="578341"/>
            <a:ext cx="11878492" cy="563231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Para los efectos de los artículos 29, segundo párrafo, fracción V y último párrafo del CFF; 27, fracciones V, segundo párrafo y XVIII, primer párrafo, </a:t>
            </a:r>
            <a:r>
              <a:rPr kumimoji="0" lang="es-MX" sz="2400" b="1" i="0" u="none" strike="noStrike" kern="1200" cap="none" spc="0" normalizeH="0" baseline="0" noProof="0" dirty="0">
                <a:ln>
                  <a:noFill/>
                </a:ln>
                <a:solidFill>
                  <a:prstClr val="black"/>
                </a:solidFill>
                <a:effectLst/>
                <a:uLnTx/>
                <a:uFillTx/>
                <a:latin typeface="Calibri"/>
                <a:ea typeface="+mn-ea"/>
                <a:cs typeface="+mn-cs"/>
              </a:rPr>
              <a:t>98, fracción II y 99, fracción III </a:t>
            </a:r>
            <a:r>
              <a:rPr kumimoji="0" lang="es-MX" sz="2400" b="0" i="0" u="none" strike="noStrike" kern="1200" cap="none" spc="0" normalizeH="0" baseline="0" noProof="0" dirty="0">
                <a:ln>
                  <a:noFill/>
                </a:ln>
                <a:solidFill>
                  <a:prstClr val="black"/>
                </a:solidFill>
                <a:effectLst/>
                <a:uLnTx/>
                <a:uFillTx/>
                <a:latin typeface="Calibri"/>
                <a:ea typeface="+mn-ea"/>
                <a:cs typeface="+mn-cs"/>
              </a:rPr>
              <a:t>de la Ley del ISR, así como 39 del Reglamento del CFF, </a:t>
            </a:r>
            <a:r>
              <a:rPr kumimoji="0" lang="es-MX" sz="2400" b="1" i="0" u="sng" strike="noStrike" kern="1200" cap="none" spc="0" normalizeH="0" baseline="0" noProof="0" dirty="0">
                <a:ln>
                  <a:noFill/>
                </a:ln>
                <a:solidFill>
                  <a:srgbClr val="FF0000"/>
                </a:solidFill>
                <a:effectLst/>
                <a:uLnTx/>
                <a:uFillTx/>
                <a:latin typeface="Calibri"/>
                <a:ea typeface="+mn-ea"/>
                <a:cs typeface="+mn-cs"/>
              </a:rPr>
              <a:t>los contribuyentes que durante el Ejercicio Fiscal 2025 hayan emitido CFDI de Nómina que contengan </a:t>
            </a:r>
            <a:r>
              <a:rPr kumimoji="0" lang="es-MX" sz="2500" b="1" i="0" u="sng" strike="noStrike" kern="1200" cap="none" spc="0" normalizeH="0" baseline="0" noProof="0" dirty="0">
                <a:ln>
                  <a:noFill/>
                </a:ln>
                <a:solidFill>
                  <a:prstClr val="black"/>
                </a:solidFill>
                <a:effectLst/>
                <a:uLnTx/>
                <a:uFillTx/>
                <a:latin typeface="Calibri"/>
                <a:ea typeface="+mn-ea"/>
                <a:cs typeface="+mn-cs"/>
              </a:rPr>
              <a:t>“Errores u Omisiones”</a:t>
            </a:r>
            <a:r>
              <a:rPr kumimoji="0" lang="es-MX" sz="2400" b="1" i="0" u="sng" strike="noStrike" kern="1200" cap="none" spc="0" normalizeH="0" baseline="0" noProof="0" dirty="0">
                <a:ln>
                  <a:noFill/>
                </a:ln>
                <a:solidFill>
                  <a:srgbClr val="FF0000"/>
                </a:solidFill>
                <a:effectLst/>
                <a:uLnTx/>
                <a:uFillTx/>
                <a:latin typeface="Calibri"/>
                <a:ea typeface="+mn-ea"/>
                <a:cs typeface="+mn-cs"/>
              </a:rPr>
              <a:t> en su llenado </a:t>
            </a:r>
            <a:r>
              <a:rPr kumimoji="0" lang="es-MX" sz="2400" b="0" i="0" u="none" strike="noStrike" kern="1200" cap="none" spc="0" normalizeH="0" baseline="0" noProof="0" dirty="0">
                <a:ln>
                  <a:noFill/>
                </a:ln>
                <a:solidFill>
                  <a:prstClr val="black"/>
                </a:solidFill>
                <a:effectLst/>
                <a:uLnTx/>
                <a:uFillTx/>
                <a:latin typeface="Calibri"/>
                <a:ea typeface="+mn-ea"/>
                <a:cs typeface="+mn-cs"/>
              </a:rPr>
              <a:t>o en su versión </a:t>
            </a:r>
            <a:r>
              <a:rPr kumimoji="0" lang="es-MX" sz="2400" b="1" i="1" u="sng" strike="noStrike" kern="1200" cap="none" spc="0" normalizeH="0" baseline="0" noProof="0" dirty="0">
                <a:ln>
                  <a:noFill/>
                </a:ln>
                <a:solidFill>
                  <a:prstClr val="black"/>
                </a:solidFill>
                <a:effectLst/>
                <a:uLnTx/>
                <a:uFillTx/>
                <a:latin typeface="Calibri"/>
                <a:ea typeface="+mn-ea"/>
                <a:cs typeface="+mn-cs"/>
              </a:rPr>
              <a:t>podrán, por única ocasión, corregir estos, siempre y cuando el nuevo comprobante que se elabore se emita a más tardar el </a:t>
            </a:r>
            <a:r>
              <a:rPr kumimoji="0" lang="es-MX" sz="2400" b="1" i="1" u="sng" strike="noStrike" kern="1200" cap="none" spc="0" normalizeH="0" baseline="0" noProof="0" dirty="0">
                <a:ln>
                  <a:noFill/>
                </a:ln>
                <a:solidFill>
                  <a:srgbClr val="FF0000"/>
                </a:solidFill>
                <a:effectLst/>
                <a:uLnTx/>
                <a:uFillTx/>
                <a:latin typeface="Calibri"/>
                <a:ea typeface="+mn-ea"/>
                <a:cs typeface="+mn-cs"/>
              </a:rPr>
              <a:t>28 de Febrero de 2026</a:t>
            </a:r>
            <a:r>
              <a:rPr kumimoji="0" lang="es-MX" sz="2400" b="1" i="1" u="sng" strike="noStrike" kern="1200" cap="none" spc="0" normalizeH="0" baseline="0" noProof="0" dirty="0">
                <a:ln>
                  <a:noFill/>
                </a:ln>
                <a:solidFill>
                  <a:prstClr val="black"/>
                </a:solidFill>
                <a:effectLst/>
                <a:uLnTx/>
                <a:uFillTx/>
                <a:latin typeface="Calibri"/>
                <a:ea typeface="+mn-ea"/>
                <a:cs typeface="+mn-cs"/>
              </a:rPr>
              <a:t> y se “cancelen” los comprobantes que sustituyen.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El CFDI de nómina que se emita en atención a esta </a:t>
            </a:r>
            <a:r>
              <a:rPr kumimoji="0" lang="es-MX" sz="2400" b="1" i="0" u="none" strike="noStrike" kern="1200" cap="none" spc="0" normalizeH="0" baseline="0" noProof="0" dirty="0">
                <a:ln>
                  <a:noFill/>
                </a:ln>
                <a:solidFill>
                  <a:prstClr val="black"/>
                </a:solidFill>
                <a:effectLst/>
                <a:uLnTx/>
                <a:uFillTx/>
                <a:latin typeface="Calibri"/>
                <a:ea typeface="+mn-ea"/>
                <a:cs typeface="+mn-cs"/>
              </a:rPr>
              <a:t>facilidad se considerará emitido en el ejercicio fiscal 2025 </a:t>
            </a:r>
            <a:r>
              <a:rPr kumimoji="0" lang="es-MX" sz="2400" b="1" i="0" u="sng" strike="noStrike" kern="1200" cap="none" spc="0" normalizeH="0" baseline="0" noProof="0" dirty="0">
                <a:ln>
                  <a:noFill/>
                </a:ln>
                <a:solidFill>
                  <a:srgbClr val="FF0000"/>
                </a:solidFill>
                <a:effectLst/>
                <a:uLnTx/>
                <a:uFillTx/>
                <a:latin typeface="Calibri"/>
                <a:ea typeface="+mn-ea"/>
                <a:cs typeface="+mn-cs"/>
              </a:rPr>
              <a:t>siempre y cuando refleje como “fecha de pago” el día correspondiente a 2025 en que se realizó el pago asociado al comprobante</a:t>
            </a:r>
            <a:r>
              <a:rPr kumimoji="0" lang="es-MX" sz="24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La aplicación del beneficio contenido en la presente regla </a:t>
            </a:r>
            <a:r>
              <a:rPr kumimoji="0" lang="es-MX" sz="2400" b="0" i="1" u="sng" strike="noStrike" kern="1200" cap="none" spc="0" normalizeH="0" baseline="0" noProof="0" dirty="0">
                <a:ln>
                  <a:noFill/>
                </a:ln>
                <a:solidFill>
                  <a:prstClr val="black"/>
                </a:solidFill>
                <a:effectLst/>
                <a:uLnTx/>
                <a:uFillTx/>
                <a:latin typeface="Calibri"/>
                <a:ea typeface="+mn-ea"/>
                <a:cs typeface="+mn-cs"/>
              </a:rPr>
              <a:t>no libera a los contribuyentes de realizar el pago de la diferencia no cubierta con la </a:t>
            </a:r>
            <a:r>
              <a:rPr lang="es-MX" sz="2400" b="1" i="1" u="sng" dirty="0">
                <a:solidFill>
                  <a:prstClr val="black"/>
                </a:solidFill>
                <a:latin typeface="Calibri"/>
              </a:rPr>
              <a:t>A</a:t>
            </a:r>
            <a:r>
              <a:rPr kumimoji="0" lang="es-MX" sz="2400" b="1" i="1" u="sng" strike="noStrike" kern="1200" cap="none" spc="0" normalizeH="0" baseline="0" noProof="0" dirty="0" err="1">
                <a:ln>
                  <a:noFill/>
                </a:ln>
                <a:solidFill>
                  <a:prstClr val="black"/>
                </a:solidFill>
                <a:effectLst/>
                <a:uLnTx/>
                <a:uFillTx/>
                <a:latin typeface="Calibri"/>
                <a:ea typeface="+mn-ea"/>
                <a:cs typeface="+mn-cs"/>
              </a:rPr>
              <a:t>ctualización</a:t>
            </a:r>
            <a:r>
              <a:rPr kumimoji="0" lang="es-MX" sz="2400" b="1" i="1" u="sng" strike="noStrike" kern="1200" cap="none" spc="0" normalizeH="0" baseline="0" noProof="0" dirty="0">
                <a:ln>
                  <a:noFill/>
                </a:ln>
                <a:solidFill>
                  <a:prstClr val="black"/>
                </a:solidFill>
                <a:effectLst/>
                <a:uLnTx/>
                <a:uFillTx/>
                <a:latin typeface="Calibri"/>
                <a:ea typeface="+mn-ea"/>
                <a:cs typeface="+mn-cs"/>
              </a:rPr>
              <a:t> y Recargos </a:t>
            </a:r>
            <a:r>
              <a:rPr kumimoji="0" lang="es-MX" sz="2400" b="0" i="1" u="sng" strike="noStrike" kern="1200" cap="none" spc="0" normalizeH="0" baseline="0" noProof="0" dirty="0">
                <a:ln>
                  <a:noFill/>
                </a:ln>
                <a:solidFill>
                  <a:prstClr val="black"/>
                </a:solidFill>
                <a:effectLst/>
                <a:uLnTx/>
                <a:uFillTx/>
                <a:latin typeface="Calibri"/>
                <a:ea typeface="+mn-ea"/>
                <a:cs typeface="+mn-cs"/>
              </a:rPr>
              <a:t>que, en su caso, procedan</a:t>
            </a:r>
            <a:r>
              <a:rPr kumimoji="0" lang="es-MX" sz="2200" b="0" i="1" u="sng" strike="noStrike" kern="1200" cap="none" spc="0" normalizeH="0" baseline="0" noProof="0" dirty="0">
                <a:ln>
                  <a:noFill/>
                </a:ln>
                <a:solidFill>
                  <a:prstClr val="black"/>
                </a:solidFill>
                <a:effectLst/>
                <a:uLnTx/>
                <a:uFillTx/>
                <a:latin typeface="Calibri"/>
                <a:ea typeface="+mn-ea"/>
                <a:cs typeface="+mn-cs"/>
              </a:rPr>
              <a:t>.</a:t>
            </a:r>
          </a:p>
        </p:txBody>
      </p:sp>
      <p:sp>
        <p:nvSpPr>
          <p:cNvPr id="5" name="Flecha: hacia arriba 4">
            <a:extLst>
              <a:ext uri="{FF2B5EF4-FFF2-40B4-BE49-F238E27FC236}">
                <a16:creationId xmlns:a16="http://schemas.microsoft.com/office/drawing/2014/main" id="{3A16D421-233A-F9F9-43D1-2BA3047BD77F}"/>
              </a:ext>
            </a:extLst>
          </p:cNvPr>
          <p:cNvSpPr/>
          <p:nvPr/>
        </p:nvSpPr>
        <p:spPr>
          <a:xfrm>
            <a:off x="7820025" y="2990850"/>
            <a:ext cx="685800" cy="352425"/>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5475995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2F66B-A3B3-77EC-0243-4525FB2B60B9}"/>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2CC326ED-FD54-3E39-D060-6CE91D37207D}"/>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A22D4A50-A5D6-CD94-5BCD-870D5B59A2F6}"/>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ACEPTACIÓN DEL RECEPTOR PARA LA CANCELACIÓN DE UN CFDI</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A4338FEE-891A-2ED8-3105-6A2E796E2DCD}"/>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2.7.1.34 RMF</a:t>
            </a:r>
          </a:p>
        </p:txBody>
      </p:sp>
      <p:sp>
        <p:nvSpPr>
          <p:cNvPr id="8" name="CuadroTexto 7">
            <a:extLst>
              <a:ext uri="{FF2B5EF4-FFF2-40B4-BE49-F238E27FC236}">
                <a16:creationId xmlns:a16="http://schemas.microsoft.com/office/drawing/2014/main" id="{8D3782A2-1376-271C-A483-40A2C11E4882}"/>
              </a:ext>
            </a:extLst>
          </p:cNvPr>
          <p:cNvSpPr txBox="1"/>
          <p:nvPr/>
        </p:nvSpPr>
        <p:spPr>
          <a:xfrm>
            <a:off x="313509" y="612844"/>
            <a:ext cx="11781538" cy="5262979"/>
          </a:xfrm>
          <a:prstGeom prst="rect">
            <a:avLst/>
          </a:prstGeom>
          <a:noFill/>
        </p:spPr>
        <p:txBody>
          <a:bodyPr wrap="square">
            <a:spAutoFit/>
          </a:bodyPr>
          <a:lstStyle/>
          <a:p>
            <a:pPr algn="just"/>
            <a:r>
              <a:rPr lang="es-MX" sz="2400" dirty="0"/>
              <a:t>El </a:t>
            </a:r>
            <a:r>
              <a:rPr lang="es-MX" sz="2400" b="1" u="sng" dirty="0"/>
              <a:t>Receptor del CFDI </a:t>
            </a:r>
            <a:r>
              <a:rPr lang="es-MX" sz="2400" dirty="0"/>
              <a:t>recibirá un mensaje a través del buzón tributario indicándole que tiene una solicitud de cancelación de un CFDI, por lo que deberá manifestar a través del Portal del SAT, a </a:t>
            </a:r>
            <a:r>
              <a:rPr lang="es-MX" sz="2400" b="1" i="1" u="sng" dirty="0">
                <a:solidFill>
                  <a:srgbClr val="FF0000"/>
                </a:solidFill>
              </a:rPr>
              <a:t>más tardar dentro de los tres días siguientes </a:t>
            </a:r>
            <a:r>
              <a:rPr lang="es-MX" sz="2400" dirty="0"/>
              <a:t>contados a partir de la recepción de la solicitud de cancelación del CFDI, la aceptación o negación de la cancelación del CFDI.</a:t>
            </a:r>
          </a:p>
          <a:p>
            <a:pPr algn="just"/>
            <a:endParaRPr lang="es-MX" sz="2400" dirty="0"/>
          </a:p>
          <a:p>
            <a:pPr algn="just"/>
            <a:r>
              <a:rPr lang="es-MX" sz="2400" dirty="0"/>
              <a:t>El SAT considerará que el receptor </a:t>
            </a:r>
            <a:r>
              <a:rPr lang="es-MX" sz="2400" b="1" u="sng" dirty="0"/>
              <a:t>acepta la cancelación del CFDI si transcurrido el plazo a que se refiere el párrafo anterior, NO realiza manifestación alguna</a:t>
            </a:r>
            <a:r>
              <a:rPr lang="es-MX" sz="2400" dirty="0"/>
              <a:t>. </a:t>
            </a:r>
            <a:r>
              <a:rPr lang="es-MX" sz="2400" b="1" u="sng" dirty="0">
                <a:solidFill>
                  <a:srgbClr val="FF0000"/>
                </a:solidFill>
              </a:rPr>
              <a:t>Lo dispuesto en este párrafo NO será aplicable tratándose de los CFDI de tipo </a:t>
            </a:r>
            <a:r>
              <a:rPr lang="es-MX" sz="2400" b="1" u="sng" dirty="0"/>
              <a:t>“Ingreso y Egreso”</a:t>
            </a:r>
            <a:r>
              <a:rPr lang="es-MX" sz="2400" b="1" u="sng" dirty="0">
                <a:solidFill>
                  <a:srgbClr val="FF0000"/>
                </a:solidFill>
              </a:rPr>
              <a:t> con el “Complemento Concepto para la facturación de </a:t>
            </a:r>
            <a:r>
              <a:rPr lang="es-MX" sz="2400" b="1" u="sng" dirty="0"/>
              <a:t>Hidrocarburos y Petrolíferos</a:t>
            </a:r>
            <a:r>
              <a:rPr lang="es-MX" sz="2400" b="1" u="sng" dirty="0">
                <a:solidFill>
                  <a:srgbClr val="FF0000"/>
                </a:solidFill>
              </a:rPr>
              <a:t>” y de los CFDI de tipo Ingreso con </a:t>
            </a:r>
            <a:r>
              <a:rPr lang="es-MX" sz="2400" b="1" u="sng" dirty="0"/>
              <a:t>Complemento Carta Porte</a:t>
            </a:r>
            <a:r>
              <a:rPr lang="es-MX" sz="2400" b="1" u="sng" dirty="0">
                <a:solidFill>
                  <a:srgbClr val="FF0000"/>
                </a:solidFill>
              </a:rPr>
              <a:t>, en donde se registre en el campo “</a:t>
            </a:r>
            <a:r>
              <a:rPr lang="es-MX" sz="2400" b="1" u="sng" dirty="0" err="1">
                <a:solidFill>
                  <a:srgbClr val="FF0000"/>
                </a:solidFill>
              </a:rPr>
              <a:t>BienesTransp</a:t>
            </a:r>
            <a:r>
              <a:rPr lang="es-MX" sz="2400" b="1" u="sng" dirty="0">
                <a:solidFill>
                  <a:srgbClr val="FF0000"/>
                </a:solidFill>
              </a:rPr>
              <a:t>” del complemento la o las claves “15101505” Combustible Diesel, “15101514” Gasolina regular menor a 91 octanos, y “15101515” Gasolina premium mayor o igual a 91 octanos, </a:t>
            </a:r>
            <a:r>
              <a:rPr lang="es-MX" sz="2400" b="1" u="sng" dirty="0"/>
              <a:t>debiendo el receptor del comprobante “manifestar” a través del Portal del SAT la aceptación de la cancelación</a:t>
            </a:r>
          </a:p>
        </p:txBody>
      </p:sp>
      <p:sp>
        <p:nvSpPr>
          <p:cNvPr id="9" name="Flecha: hacia arriba 8">
            <a:extLst>
              <a:ext uri="{FF2B5EF4-FFF2-40B4-BE49-F238E27FC236}">
                <a16:creationId xmlns:a16="http://schemas.microsoft.com/office/drawing/2014/main" id="{16279C35-8653-5B68-2485-1AAC22A9982C}"/>
              </a:ext>
            </a:extLst>
          </p:cNvPr>
          <p:cNvSpPr/>
          <p:nvPr/>
        </p:nvSpPr>
        <p:spPr>
          <a:xfrm>
            <a:off x="5425442" y="5538651"/>
            <a:ext cx="400594" cy="44446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CuadroTexto 9">
            <a:extLst>
              <a:ext uri="{FF2B5EF4-FFF2-40B4-BE49-F238E27FC236}">
                <a16:creationId xmlns:a16="http://schemas.microsoft.com/office/drawing/2014/main" id="{EB2ACA61-9DC2-FA17-A456-A27C9216CD0D}"/>
              </a:ext>
            </a:extLst>
          </p:cNvPr>
          <p:cNvSpPr txBox="1"/>
          <p:nvPr/>
        </p:nvSpPr>
        <p:spPr>
          <a:xfrm>
            <a:off x="6679475" y="6000530"/>
            <a:ext cx="2960914" cy="707886"/>
          </a:xfrm>
          <a:prstGeom prst="rect">
            <a:avLst/>
          </a:prstGeom>
          <a:solidFill>
            <a:srgbClr val="FFFF00"/>
          </a:solidFill>
          <a:ln w="38100">
            <a:solidFill>
              <a:schemeClr val="accent1"/>
            </a:solidFill>
          </a:ln>
        </p:spPr>
        <p:txBody>
          <a:bodyPr wrap="square" rtlCol="0">
            <a:spAutoFit/>
          </a:bodyPr>
          <a:lstStyle/>
          <a:p>
            <a:r>
              <a:rPr lang="es-MX" sz="2000" dirty="0"/>
              <a:t>Adición a partir del ejercicio 2026</a:t>
            </a:r>
          </a:p>
        </p:txBody>
      </p:sp>
    </p:spTree>
    <p:extLst>
      <p:ext uri="{BB962C8B-B14F-4D97-AF65-F5344CB8AC3E}">
        <p14:creationId xmlns:p14="http://schemas.microsoft.com/office/powerpoint/2010/main" val="12525199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3A9B1-2203-E3CC-0B61-6DD28FA41C01}"/>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DAC45912-64CF-1533-B6D8-59F6D475ED82}"/>
              </a:ext>
            </a:extLst>
          </p:cNvPr>
          <p:cNvSpPr/>
          <p:nvPr/>
        </p:nvSpPr>
        <p:spPr>
          <a:xfrm>
            <a:off x="9223331" y="6595308"/>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34D7557B-E2A2-B661-4AF4-FFB942ECABD2}"/>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CANCELACIÓN DEL CFDI SIN ACEPTACIÓN DEL RECEPTOR</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7CF3FFB0-FE98-9B75-2C95-1E9DE773B09F}"/>
              </a:ext>
            </a:extLst>
          </p:cNvPr>
          <p:cNvSpPr txBox="1"/>
          <p:nvPr/>
        </p:nvSpPr>
        <p:spPr>
          <a:xfrm>
            <a:off x="60957" y="6505305"/>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2.7.1.35 RMF</a:t>
            </a:r>
          </a:p>
        </p:txBody>
      </p:sp>
      <p:sp>
        <p:nvSpPr>
          <p:cNvPr id="6" name="CuadroTexto 5">
            <a:extLst>
              <a:ext uri="{FF2B5EF4-FFF2-40B4-BE49-F238E27FC236}">
                <a16:creationId xmlns:a16="http://schemas.microsoft.com/office/drawing/2014/main" id="{6D32E324-9993-7B4C-E306-BC8A230F8AA5}"/>
              </a:ext>
            </a:extLst>
          </p:cNvPr>
          <p:cNvSpPr txBox="1"/>
          <p:nvPr/>
        </p:nvSpPr>
        <p:spPr>
          <a:xfrm>
            <a:off x="243840" y="732421"/>
            <a:ext cx="11800114" cy="526297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sng" strike="noStrike" kern="1200" cap="none" spc="0" normalizeH="0" baseline="0" noProof="0" dirty="0">
                <a:ln>
                  <a:noFill/>
                </a:ln>
                <a:solidFill>
                  <a:prstClr val="black"/>
                </a:solidFill>
                <a:effectLst/>
                <a:uLnTx/>
                <a:uFillTx/>
                <a:latin typeface="Calibri"/>
                <a:ea typeface="+mn-ea"/>
                <a:cs typeface="+mn-cs"/>
              </a:rPr>
              <a:t>Los contribuyentes podrán cancelar un CFDI </a:t>
            </a:r>
            <a:r>
              <a:rPr kumimoji="0" lang="es-MX" sz="2400" b="1" i="0" u="sng" strike="noStrike" kern="1200" cap="none" spc="0" normalizeH="0" baseline="0" noProof="0" dirty="0">
                <a:ln>
                  <a:noFill/>
                </a:ln>
                <a:solidFill>
                  <a:srgbClr val="FF0000"/>
                </a:solidFill>
                <a:effectLst/>
                <a:uLnTx/>
                <a:uFillTx/>
                <a:latin typeface="Calibri"/>
                <a:ea typeface="+mn-ea"/>
                <a:cs typeface="+mn-cs"/>
              </a:rPr>
              <a:t>sin que se requiera la aceptación </a:t>
            </a:r>
            <a:r>
              <a:rPr kumimoji="0" lang="es-MX" sz="2400" b="1" i="0" u="sng" strike="noStrike" kern="1200" cap="none" spc="0" normalizeH="0" baseline="0" noProof="0" dirty="0">
                <a:ln>
                  <a:noFill/>
                </a:ln>
                <a:solidFill>
                  <a:prstClr val="black"/>
                </a:solidFill>
                <a:effectLst/>
                <a:uLnTx/>
                <a:uFillTx/>
                <a:latin typeface="Calibri"/>
                <a:ea typeface="+mn-ea"/>
                <a:cs typeface="+mn-cs"/>
              </a:rPr>
              <a:t>del receptor en los siguientes supuestos</a:t>
            </a:r>
            <a:r>
              <a:rPr kumimoji="0" lang="es-MX" sz="24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I. Los que amparen montos totales de hasta $1,000.00 (mil pesos 00/100 M.N.)., </a:t>
            </a:r>
            <a:r>
              <a:rPr kumimoji="0" lang="es-MX" sz="2400" b="1" i="1" u="sng" strike="noStrike" kern="1200" cap="none" spc="0" normalizeH="0" baseline="0" noProof="0" dirty="0">
                <a:ln>
                  <a:noFill/>
                </a:ln>
                <a:solidFill>
                  <a:srgbClr val="FF0000"/>
                </a:solidFill>
                <a:effectLst/>
                <a:uLnTx/>
                <a:uFillTx/>
                <a:latin typeface="Calibri"/>
                <a:ea typeface="+mn-ea"/>
                <a:cs typeface="+mn-cs"/>
              </a:rPr>
              <a:t>excepto los CFDI a los que hace referencia la regla 2.7.1.34., tercer párrafo, así como el CFDI con “Complemento para recepción de Pagos” a que se refiere la regla 2.7.1.32.</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II. Por concepto de nómina.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III. Por concepto de egresos., </a:t>
            </a:r>
            <a:r>
              <a:rPr kumimoji="0" lang="es-MX" sz="2400" b="1" i="1" u="sng" strike="noStrike" kern="1200" cap="none" spc="0" normalizeH="0" baseline="0" noProof="0" dirty="0">
                <a:ln>
                  <a:noFill/>
                </a:ln>
                <a:solidFill>
                  <a:srgbClr val="FF0000"/>
                </a:solidFill>
                <a:effectLst/>
                <a:uLnTx/>
                <a:uFillTx/>
                <a:latin typeface="Calibri"/>
                <a:ea typeface="+mn-ea"/>
                <a:cs typeface="+mn-cs"/>
              </a:rPr>
              <a:t>excepto los CFDI a los que hace referencia la regla 2.7.1.34., tercer párrafo.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IV. </a:t>
            </a:r>
            <a:r>
              <a:rPr kumimoji="0" lang="es-MX" sz="2400" b="1" i="0" u="sng" strike="noStrike" kern="1200" cap="none" spc="0" normalizeH="0" baseline="0" noProof="0" dirty="0">
                <a:ln>
                  <a:noFill/>
                </a:ln>
                <a:solidFill>
                  <a:prstClr val="black"/>
                </a:solidFill>
                <a:effectLst/>
                <a:uLnTx/>
                <a:uFillTx/>
                <a:latin typeface="Calibri"/>
                <a:ea typeface="+mn-ea"/>
                <a:cs typeface="+mn-cs"/>
              </a:rPr>
              <a:t>Por concepto de traslado</a:t>
            </a:r>
            <a:r>
              <a:rPr kumimoji="0" lang="es-MX" sz="2400" b="0" i="0" u="none" strike="noStrike" kern="1200" cap="none" spc="0" normalizeH="0" baseline="0" noProof="0" dirty="0">
                <a:ln>
                  <a:noFill/>
                </a:ln>
                <a:solidFill>
                  <a:prstClr val="black"/>
                </a:solidFill>
                <a:effectLst/>
                <a:uLnTx/>
                <a:uFillTx/>
                <a:latin typeface="Calibri"/>
                <a:ea typeface="+mn-ea"/>
                <a:cs typeface="+mn-cs"/>
              </a:rPr>
              <a:t>., </a:t>
            </a:r>
            <a:r>
              <a:rPr kumimoji="0" lang="es-MX" sz="2400" b="1" i="1" u="none" strike="noStrike" kern="1200" cap="none" spc="0" normalizeH="0" baseline="0" noProof="0" dirty="0">
                <a:ln>
                  <a:noFill/>
                </a:ln>
                <a:solidFill>
                  <a:srgbClr val="FF0000"/>
                </a:solidFill>
                <a:effectLst/>
                <a:uLnTx/>
                <a:uFillTx/>
                <a:latin typeface="Calibri"/>
                <a:ea typeface="+mn-ea"/>
                <a:cs typeface="+mn-cs"/>
              </a:rPr>
              <a:t>excepto aquellos CFDI con complemento Carta Porte en donde se señale en el campo “</a:t>
            </a:r>
            <a:r>
              <a:rPr kumimoji="0" lang="es-MX" sz="2400" b="1" i="1" u="none" strike="noStrike" kern="1200" cap="none" spc="0" normalizeH="0" baseline="0" noProof="0" dirty="0" err="1">
                <a:ln>
                  <a:noFill/>
                </a:ln>
                <a:solidFill>
                  <a:srgbClr val="FF0000"/>
                </a:solidFill>
                <a:effectLst/>
                <a:uLnTx/>
                <a:uFillTx/>
                <a:latin typeface="Calibri"/>
                <a:ea typeface="+mn-ea"/>
                <a:cs typeface="+mn-cs"/>
              </a:rPr>
              <a:t>ClaveProdServ</a:t>
            </a:r>
            <a:r>
              <a:rPr kumimoji="0" lang="es-MX" sz="2400" b="1" i="1" u="none" strike="noStrike" kern="1200" cap="none" spc="0" normalizeH="0" baseline="0" noProof="0" dirty="0">
                <a:ln>
                  <a:noFill/>
                </a:ln>
                <a:solidFill>
                  <a:srgbClr val="FF0000"/>
                </a:solidFill>
                <a:effectLst/>
                <a:uLnTx/>
                <a:uFillTx/>
                <a:latin typeface="Calibri"/>
                <a:ea typeface="+mn-ea"/>
                <a:cs typeface="+mn-cs"/>
              </a:rPr>
              <a:t>” como clave de producto de los bienes y/o mercancías que se trasladan, la “15101505” Combustible Diesel, “15101514” Gasolina regular menor a 91 octanos y “15101515” Gasolina premium mayor o igual a 91 octanos, respecto de los cuales deberá estar a lo dispuesto en la regla 2.7.7.1.6.</a:t>
            </a:r>
          </a:p>
        </p:txBody>
      </p:sp>
    </p:spTree>
    <p:extLst>
      <p:ext uri="{BB962C8B-B14F-4D97-AF65-F5344CB8AC3E}">
        <p14:creationId xmlns:p14="http://schemas.microsoft.com/office/powerpoint/2010/main" val="26213912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E379C-A5DF-05E7-736A-74F0E9DB0C62}"/>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580D824F-EF02-A79E-4DB3-B8E72828249C}"/>
              </a:ext>
            </a:extLst>
          </p:cNvPr>
          <p:cNvSpPr/>
          <p:nvPr/>
        </p:nvSpPr>
        <p:spPr>
          <a:xfrm>
            <a:off x="9223331" y="6595308"/>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25E9A25E-28BD-1964-180A-A7AE05213DD9}"/>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COMPROBANTES FISCALES EMITIDOS POR RESIDENTES EN EL EXTRANJERO SIN ESTABLECIMIENTO PERMANENTE</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C430CC6C-367D-1BB4-3CEF-3DB93DCB6EE1}"/>
              </a:ext>
            </a:extLst>
          </p:cNvPr>
          <p:cNvSpPr txBox="1"/>
          <p:nvPr/>
        </p:nvSpPr>
        <p:spPr>
          <a:xfrm>
            <a:off x="60957" y="6505305"/>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a:t>
            </a:r>
            <a:r>
              <a:rPr lang="es-MX" sz="1400" dirty="0">
                <a:solidFill>
                  <a:prstClr val="black"/>
                </a:solidFill>
                <a:latin typeface="Calibri"/>
              </a:rPr>
              <a:t>2.7.1.14</a:t>
            </a:r>
            <a:r>
              <a:rPr kumimoji="0" lang="es-MX" sz="1400" b="0" i="0" u="none" strike="noStrike" kern="1200" cap="none" spc="0" normalizeH="0" baseline="0" noProof="0" dirty="0">
                <a:ln>
                  <a:noFill/>
                </a:ln>
                <a:solidFill>
                  <a:prstClr val="black"/>
                </a:solidFill>
                <a:effectLst/>
                <a:uLnTx/>
                <a:uFillTx/>
                <a:latin typeface="Calibri"/>
                <a:ea typeface="+mn-ea"/>
                <a:cs typeface="+mn-cs"/>
              </a:rPr>
              <a:t> RMF</a:t>
            </a:r>
          </a:p>
        </p:txBody>
      </p:sp>
      <p:sp>
        <p:nvSpPr>
          <p:cNvPr id="6" name="CuadroTexto 5">
            <a:extLst>
              <a:ext uri="{FF2B5EF4-FFF2-40B4-BE49-F238E27FC236}">
                <a16:creationId xmlns:a16="http://schemas.microsoft.com/office/drawing/2014/main" id="{69ED2805-ED09-7D2C-1C57-7A5415A28D30}"/>
              </a:ext>
            </a:extLst>
          </p:cNvPr>
          <p:cNvSpPr txBox="1"/>
          <p:nvPr/>
        </p:nvSpPr>
        <p:spPr>
          <a:xfrm>
            <a:off x="148046" y="1023662"/>
            <a:ext cx="11878491" cy="5324535"/>
          </a:xfrm>
          <a:prstGeom prst="rect">
            <a:avLst/>
          </a:prstGeom>
          <a:noFill/>
        </p:spPr>
        <p:txBody>
          <a:bodyPr wrap="square">
            <a:spAutoFit/>
          </a:bodyPr>
          <a:lstStyle/>
          <a:p>
            <a:pPr algn="just"/>
            <a:r>
              <a:rPr lang="es-MX" sz="2000" dirty="0"/>
              <a:t>Para los efectos de los artículos 29 y 29-A, antepenúltimo párrafo del CFF, </a:t>
            </a:r>
            <a:r>
              <a:rPr lang="es-MX" sz="2000" b="1" u="sng" dirty="0"/>
              <a:t>los contribuyentes que pretendan Deducir o Acreditar fiscalmente con base en comprobantes emitidos por residentes en el extranjero sin establecimiento permanente en México</a:t>
            </a:r>
            <a:r>
              <a:rPr lang="es-MX" sz="2000" dirty="0"/>
              <a:t>, podrán utilizar dichos comprobantes siempre que contengan los siguientes requisitos:</a:t>
            </a:r>
          </a:p>
          <a:p>
            <a:pPr algn="just"/>
            <a:r>
              <a:rPr lang="es-MX" sz="2000" dirty="0"/>
              <a:t>I. </a:t>
            </a:r>
            <a:r>
              <a:rPr lang="es-MX" sz="2000" b="1" i="1" u="sng" dirty="0">
                <a:solidFill>
                  <a:srgbClr val="FF0000"/>
                </a:solidFill>
              </a:rPr>
              <a:t>Nombre, Denominación o Razón Social; domicilio y, en su caso, número de identificación fiscal, o su equivalente, de quien lo expide</a:t>
            </a:r>
            <a:r>
              <a:rPr lang="es-MX" sz="2000" dirty="0"/>
              <a:t>.</a:t>
            </a:r>
          </a:p>
          <a:p>
            <a:pPr algn="just"/>
            <a:r>
              <a:rPr lang="es-MX" sz="2000" dirty="0"/>
              <a:t>II</a:t>
            </a:r>
            <a:r>
              <a:rPr lang="es-MX" sz="2000" b="1" i="1" u="sng" dirty="0"/>
              <a:t>. Lugar y fecha de expedición</a:t>
            </a:r>
            <a:r>
              <a:rPr lang="es-MX" sz="2000" dirty="0"/>
              <a:t>.</a:t>
            </a:r>
          </a:p>
          <a:p>
            <a:pPr algn="just"/>
            <a:r>
              <a:rPr lang="es-MX" sz="2000" dirty="0"/>
              <a:t>III. </a:t>
            </a:r>
            <a:r>
              <a:rPr lang="es-MX" sz="2000" b="1" u="sng" dirty="0">
                <a:solidFill>
                  <a:srgbClr val="FF0000"/>
                </a:solidFill>
              </a:rPr>
              <a:t>Clave en el RFC de la persona a favor de quien se expida y, nombre, denominación o razón social de dicha persona</a:t>
            </a:r>
            <a:r>
              <a:rPr lang="es-MX" sz="2000" b="1" u="sng" dirty="0"/>
              <a:t>.</a:t>
            </a:r>
          </a:p>
          <a:p>
            <a:pPr algn="just"/>
            <a:r>
              <a:rPr lang="es-MX" sz="2000" dirty="0"/>
              <a:t>IV. Los requisitos establecidos en el artículo 29-A, fracción V, primer párrafo del CFF </a:t>
            </a:r>
            <a:r>
              <a:rPr lang="es-MX" sz="2000" b="1" i="1" u="sng" dirty="0"/>
              <a:t>(Clase Mercancía y/o descripción del servicio).</a:t>
            </a:r>
          </a:p>
          <a:p>
            <a:pPr algn="just"/>
            <a:r>
              <a:rPr lang="es-MX" sz="2000" dirty="0"/>
              <a:t>V. </a:t>
            </a:r>
            <a:r>
              <a:rPr lang="es-MX" sz="2000" b="1" i="1" u="sng" dirty="0"/>
              <a:t>Valor unitario consignado en número e importe total consignado en número o letra</a:t>
            </a:r>
            <a:r>
              <a:rPr lang="es-MX" sz="2000" dirty="0"/>
              <a:t>.</a:t>
            </a:r>
          </a:p>
          <a:p>
            <a:pPr algn="just"/>
            <a:r>
              <a:rPr lang="es-MX" sz="2000" dirty="0"/>
              <a:t>VI. Tratándose de la enajenación de bienes o del otorgamiento de su uso o goce temporal, </a:t>
            </a:r>
            <a:r>
              <a:rPr lang="es-MX" sz="2000" b="1" i="1" u="sng" dirty="0">
                <a:solidFill>
                  <a:srgbClr val="FF0000"/>
                </a:solidFill>
              </a:rPr>
              <a:t>el monto de los impuestos retenidos, así como de los impuestos trasladados, desglosando cada una de las tasas del impuesto </a:t>
            </a:r>
            <a:r>
              <a:rPr lang="es-MX" sz="2000" dirty="0"/>
              <a:t>correspondiente; o bien, se adjunte al comprobante emitido por el residente en el extranjero sin establecimiento permanente en México, el CFDI que emita el contribuyente por las retenciones de las contribuciones que efectuó a dicho residente en el extranjero.</a:t>
            </a:r>
          </a:p>
        </p:txBody>
      </p:sp>
    </p:spTree>
    <p:extLst>
      <p:ext uri="{BB962C8B-B14F-4D97-AF65-F5344CB8AC3E}">
        <p14:creationId xmlns:p14="http://schemas.microsoft.com/office/powerpoint/2010/main" val="33373885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6968F-E649-CE05-70C3-3C9DB4B3BE4F}"/>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CD073DDF-E85F-8C83-3E32-6BFF39E53206}"/>
              </a:ext>
            </a:extLst>
          </p:cNvPr>
          <p:cNvSpPr/>
          <p:nvPr/>
        </p:nvSpPr>
        <p:spPr>
          <a:xfrm>
            <a:off x="9223331" y="6595308"/>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866E2EAD-E04E-E034-844B-7A04628BA0D9}"/>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EXPEDICIÓN DE COMROBANTES EN OPERACIONES CON EL PÚBLICO EN GENERAL.</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BBF336F1-FD97-1D53-D54A-0F2E62F54931}"/>
              </a:ext>
            </a:extLst>
          </p:cNvPr>
          <p:cNvSpPr txBox="1"/>
          <p:nvPr/>
        </p:nvSpPr>
        <p:spPr>
          <a:xfrm>
            <a:off x="60957" y="6505305"/>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a:t>
            </a:r>
            <a:r>
              <a:rPr lang="es-MX" sz="1400" dirty="0">
                <a:solidFill>
                  <a:prstClr val="black"/>
                </a:solidFill>
                <a:latin typeface="Calibri"/>
              </a:rPr>
              <a:t>21</a:t>
            </a:r>
            <a:r>
              <a:rPr kumimoji="0" lang="es-MX" sz="1400" b="0" i="0" u="none" strike="noStrike" kern="1200" cap="none" spc="0" normalizeH="0" baseline="0" noProof="0" dirty="0">
                <a:ln>
                  <a:noFill/>
                </a:ln>
                <a:solidFill>
                  <a:prstClr val="black"/>
                </a:solidFill>
                <a:effectLst/>
                <a:uLnTx/>
                <a:uFillTx/>
                <a:latin typeface="Calibri"/>
                <a:ea typeface="+mn-ea"/>
                <a:cs typeface="+mn-cs"/>
              </a:rPr>
              <a:t> RMF</a:t>
            </a:r>
          </a:p>
        </p:txBody>
      </p:sp>
      <p:sp>
        <p:nvSpPr>
          <p:cNvPr id="5" name="CuadroTexto 4">
            <a:extLst>
              <a:ext uri="{FF2B5EF4-FFF2-40B4-BE49-F238E27FC236}">
                <a16:creationId xmlns:a16="http://schemas.microsoft.com/office/drawing/2014/main" id="{A94E6CF8-1B8C-26E1-2C66-CCCF65096625}"/>
              </a:ext>
            </a:extLst>
          </p:cNvPr>
          <p:cNvSpPr txBox="1"/>
          <p:nvPr/>
        </p:nvSpPr>
        <p:spPr>
          <a:xfrm>
            <a:off x="182878" y="1071155"/>
            <a:ext cx="11059887" cy="2246769"/>
          </a:xfrm>
          <a:prstGeom prst="rect">
            <a:avLst/>
          </a:prstGeom>
          <a:noFill/>
        </p:spPr>
        <p:txBody>
          <a:bodyPr wrap="square" rtlCol="0">
            <a:spAutoFit/>
          </a:bodyPr>
          <a:lstStyle/>
          <a:p>
            <a:pPr marL="342900" indent="-342900" algn="just">
              <a:buAutoNum type="arabicPeriod"/>
            </a:pPr>
            <a:r>
              <a:rPr lang="es-MX" sz="2800" dirty="0"/>
              <a:t>Podrán elaborar un CFDI </a:t>
            </a:r>
            <a:r>
              <a:rPr lang="es-MX" sz="2800" b="1" u="sng" dirty="0"/>
              <a:t>Diario, Semanal o Mensual,</a:t>
            </a:r>
          </a:p>
          <a:p>
            <a:pPr marL="342900" indent="-342900" algn="just">
              <a:buAutoNum type="arabicPeriod"/>
            </a:pPr>
            <a:r>
              <a:rPr lang="es-MX" sz="2800" dirty="0"/>
              <a:t>Se deberá </a:t>
            </a:r>
            <a:r>
              <a:rPr lang="es-MX" sz="2800" b="1" u="sng" dirty="0">
                <a:solidFill>
                  <a:srgbClr val="FF0000"/>
                </a:solidFill>
              </a:rPr>
              <a:t>separar el monto del IVA e IEPS </a:t>
            </a:r>
            <a:r>
              <a:rPr lang="es-MX" sz="2800" dirty="0"/>
              <a:t>a cargo del contribuyente,</a:t>
            </a:r>
          </a:p>
          <a:p>
            <a:pPr marL="342900" indent="-342900" algn="just">
              <a:buAutoNum type="arabicPeriod"/>
            </a:pPr>
            <a:r>
              <a:rPr lang="es-MX" sz="2800" dirty="0"/>
              <a:t>No estarán obligados a expedirlos por operaciones celebradas con el Público en General, </a:t>
            </a:r>
            <a:r>
              <a:rPr lang="es-MX" sz="2800" b="1" u="sng" dirty="0"/>
              <a:t>cuyo importe sea inferior a $100.00 </a:t>
            </a:r>
            <a:r>
              <a:rPr lang="es-MX" sz="2800" dirty="0"/>
              <a:t>(cien pesos 00/100 M.N.).</a:t>
            </a:r>
          </a:p>
        </p:txBody>
      </p:sp>
      <p:sp>
        <p:nvSpPr>
          <p:cNvPr id="8" name="CuadroTexto 7">
            <a:extLst>
              <a:ext uri="{FF2B5EF4-FFF2-40B4-BE49-F238E27FC236}">
                <a16:creationId xmlns:a16="http://schemas.microsoft.com/office/drawing/2014/main" id="{ABAF0103-335B-9DCC-3CE6-1B22B2356947}"/>
              </a:ext>
            </a:extLst>
          </p:cNvPr>
          <p:cNvSpPr txBox="1"/>
          <p:nvPr/>
        </p:nvSpPr>
        <p:spPr>
          <a:xfrm>
            <a:off x="2066107" y="3640141"/>
            <a:ext cx="7731035" cy="2308324"/>
          </a:xfrm>
          <a:prstGeom prst="rect">
            <a:avLst/>
          </a:prstGeom>
          <a:solidFill>
            <a:schemeClr val="accent6">
              <a:lumMod val="40000"/>
              <a:lumOff val="60000"/>
            </a:schemeClr>
          </a:solidFill>
          <a:ln w="28575">
            <a:solidFill>
              <a:srgbClr val="FF0000"/>
            </a:solidFill>
          </a:ln>
        </p:spPr>
        <p:txBody>
          <a:bodyPr wrap="square">
            <a:spAutoFit/>
          </a:bodyPr>
          <a:lstStyle/>
          <a:p>
            <a:pPr algn="just"/>
            <a:r>
              <a:rPr lang="es-MX" sz="2400" dirty="0"/>
              <a:t>Para los efectos del CFDI donde consten las operaciones realizadas con el público en general, </a:t>
            </a:r>
            <a:r>
              <a:rPr lang="es-MX" sz="2400" b="1" u="sng" dirty="0">
                <a:solidFill>
                  <a:srgbClr val="FF0000"/>
                </a:solidFill>
              </a:rPr>
              <a:t>los contribuyentes podrán “Remitir” al SAT o al PCCFDI</a:t>
            </a:r>
            <a:r>
              <a:rPr lang="es-MX" sz="2400" dirty="0"/>
              <a:t>, según sea el caso, el CFDI </a:t>
            </a:r>
            <a:r>
              <a:rPr lang="es-MX" sz="2400" b="1" u="sng" dirty="0"/>
              <a:t>a más tardar dentro de las 24 horas siguientes </a:t>
            </a:r>
            <a:r>
              <a:rPr lang="es-MX" sz="2400" dirty="0"/>
              <a:t>al cierre de las operaciones realizadas de manera diaria, semanal, mensual o bimestral.</a:t>
            </a:r>
          </a:p>
        </p:txBody>
      </p:sp>
    </p:spTree>
    <p:extLst>
      <p:ext uri="{BB962C8B-B14F-4D97-AF65-F5344CB8AC3E}">
        <p14:creationId xmlns:p14="http://schemas.microsoft.com/office/powerpoint/2010/main" val="24895125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53EBA-5875-BBDB-05BB-3F91A54A8A26}"/>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C804F52E-5469-E1C2-023D-7AC8C24D5208}"/>
              </a:ext>
            </a:extLst>
          </p:cNvPr>
          <p:cNvSpPr/>
          <p:nvPr/>
        </p:nvSpPr>
        <p:spPr>
          <a:xfrm>
            <a:off x="9223331" y="6595308"/>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60AFDF70-AEF0-E023-3005-2E914E58CF4A}"/>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REQUISITOS EN LA EXPEDICIÓN DE CFDI</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120AEA61-2143-46C8-F0B8-9A2098B177D6}"/>
              </a:ext>
            </a:extLst>
          </p:cNvPr>
          <p:cNvSpPr txBox="1"/>
          <p:nvPr/>
        </p:nvSpPr>
        <p:spPr>
          <a:xfrm>
            <a:off x="60957" y="6505305"/>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2.7.1.2</a:t>
            </a:r>
            <a:r>
              <a:rPr lang="es-MX" sz="1400" dirty="0">
                <a:solidFill>
                  <a:prstClr val="black"/>
                </a:solidFill>
                <a:latin typeface="Calibri"/>
              </a:rPr>
              <a:t>9</a:t>
            </a:r>
            <a:r>
              <a:rPr kumimoji="0" lang="es-MX" sz="1400" b="0" i="0" u="none" strike="noStrike" kern="1200" cap="none" spc="0" normalizeH="0" baseline="0" noProof="0" dirty="0">
                <a:ln>
                  <a:noFill/>
                </a:ln>
                <a:solidFill>
                  <a:prstClr val="black"/>
                </a:solidFill>
                <a:effectLst/>
                <a:uLnTx/>
                <a:uFillTx/>
                <a:latin typeface="Calibri"/>
                <a:ea typeface="+mn-ea"/>
                <a:cs typeface="+mn-cs"/>
              </a:rPr>
              <a:t> RMF</a:t>
            </a:r>
          </a:p>
        </p:txBody>
      </p:sp>
      <p:sp>
        <p:nvSpPr>
          <p:cNvPr id="7" name="CuadroTexto 6">
            <a:extLst>
              <a:ext uri="{FF2B5EF4-FFF2-40B4-BE49-F238E27FC236}">
                <a16:creationId xmlns:a16="http://schemas.microsoft.com/office/drawing/2014/main" id="{7D54D854-1E92-D6EF-A260-606626AEE808}"/>
              </a:ext>
            </a:extLst>
          </p:cNvPr>
          <p:cNvSpPr txBox="1"/>
          <p:nvPr/>
        </p:nvSpPr>
        <p:spPr>
          <a:xfrm>
            <a:off x="182880" y="570304"/>
            <a:ext cx="11826239" cy="5847755"/>
          </a:xfrm>
          <a:prstGeom prst="rect">
            <a:avLst/>
          </a:prstGeom>
          <a:noFill/>
        </p:spPr>
        <p:txBody>
          <a:bodyPr wrap="square">
            <a:spAutoFit/>
          </a:bodyPr>
          <a:lstStyle/>
          <a:p>
            <a:pPr algn="just"/>
            <a:r>
              <a:rPr lang="es-MX" sz="2200" dirty="0"/>
              <a:t>Para los efectos del artículo 29-A, fracciones I, III, IV y VII, inciso c) del CFF, los contribuyentes incorporarán en los CFDI que expidan, </a:t>
            </a:r>
            <a:r>
              <a:rPr lang="es-MX" sz="2200" b="1" i="1" dirty="0"/>
              <a:t>los requisitos</a:t>
            </a:r>
            <a:r>
              <a:rPr lang="es-MX" sz="2200" dirty="0"/>
              <a:t> correspondientes conforme a lo siguiente:</a:t>
            </a:r>
          </a:p>
          <a:p>
            <a:pPr algn="just"/>
            <a:endParaRPr lang="es-MX" sz="2200" dirty="0"/>
          </a:p>
          <a:p>
            <a:pPr algn="just"/>
            <a:r>
              <a:rPr lang="es-MX" sz="2200" dirty="0"/>
              <a:t>I. </a:t>
            </a:r>
            <a:r>
              <a:rPr lang="es-MX" sz="2200" b="1" u="sng" dirty="0"/>
              <a:t>El Lugar de Expedición</a:t>
            </a:r>
            <a:r>
              <a:rPr lang="es-MX" sz="2200" dirty="0"/>
              <a:t>, se cumplirá señalando el </a:t>
            </a:r>
            <a:r>
              <a:rPr lang="es-MX" sz="2200" b="1" i="1" u="sng" dirty="0">
                <a:solidFill>
                  <a:srgbClr val="FF0000"/>
                </a:solidFill>
              </a:rPr>
              <a:t>Código Postal </a:t>
            </a:r>
            <a:r>
              <a:rPr lang="es-MX" sz="2200" dirty="0"/>
              <a:t>del domicilio fiscal o domicilio del local o establecimiento conforme al catálogo de códigos postales que señala el Anexo 20.</a:t>
            </a:r>
          </a:p>
          <a:p>
            <a:pPr algn="just"/>
            <a:endParaRPr lang="es-MX" sz="2200" dirty="0"/>
          </a:p>
          <a:p>
            <a:pPr algn="just"/>
            <a:r>
              <a:rPr lang="es-MX" sz="2200" dirty="0"/>
              <a:t>II. </a:t>
            </a:r>
            <a:r>
              <a:rPr lang="es-MX" sz="2200" b="1" u="sng" dirty="0"/>
              <a:t>Forma en que se realizó el pago</a:t>
            </a:r>
            <a:r>
              <a:rPr lang="es-MX" sz="2200" dirty="0"/>
              <a:t>, se señalará conforme al </a:t>
            </a:r>
            <a:r>
              <a:rPr lang="es-MX" sz="2200" b="1" i="1" u="sng" dirty="0">
                <a:solidFill>
                  <a:srgbClr val="FF0000"/>
                </a:solidFill>
              </a:rPr>
              <a:t>catálogo “</a:t>
            </a:r>
            <a:r>
              <a:rPr lang="es-MX" sz="2200" b="1" i="1" u="sng" dirty="0" err="1">
                <a:solidFill>
                  <a:srgbClr val="FF0000"/>
                </a:solidFill>
              </a:rPr>
              <a:t>c_FormaPago</a:t>
            </a:r>
            <a:r>
              <a:rPr lang="es-MX" sz="2200" b="1" i="1" u="sng" dirty="0">
                <a:solidFill>
                  <a:srgbClr val="FF0000"/>
                </a:solidFill>
              </a:rPr>
              <a:t>”, </a:t>
            </a:r>
            <a:r>
              <a:rPr lang="es-MX" sz="2200" dirty="0"/>
              <a:t>que señala el Anexo 20, con la </a:t>
            </a:r>
            <a:r>
              <a:rPr lang="es-MX" sz="2200" b="1" i="1" u="sng" dirty="0">
                <a:solidFill>
                  <a:srgbClr val="FF0000"/>
                </a:solidFill>
              </a:rPr>
              <a:t>opción de indicar la clave 99 “Por definir” en el caso de NO haberse recibido el pago </a:t>
            </a:r>
            <a:r>
              <a:rPr lang="es-MX" sz="2200" dirty="0"/>
              <a:t>de la contraprestación, </a:t>
            </a:r>
            <a:r>
              <a:rPr lang="es-MX" sz="2200" b="1" i="1" dirty="0"/>
              <a:t>siempre que una vez que se reciba el pago o pagos </a:t>
            </a:r>
            <a:r>
              <a:rPr lang="es-MX" sz="2200" b="1" i="1" u="sng" dirty="0"/>
              <a:t>se emita por cada uno de ellos un CFDI al que se le incorpore el “Complemento para recepción de Pagos</a:t>
            </a:r>
            <a:r>
              <a:rPr lang="es-MX" sz="2200" dirty="0"/>
              <a:t>”, a que se refiere la regla 2.7.1.32.</a:t>
            </a:r>
          </a:p>
          <a:p>
            <a:pPr algn="just"/>
            <a:endParaRPr lang="es-MX" sz="2200" dirty="0"/>
          </a:p>
          <a:p>
            <a:pPr algn="just"/>
            <a:r>
              <a:rPr lang="es-MX" sz="2200" dirty="0"/>
              <a:t>Lo señalado en esta fracción no será aplicable en los casos siguientes:</a:t>
            </a:r>
          </a:p>
          <a:p>
            <a:pPr algn="just"/>
            <a:endParaRPr lang="es-MX" sz="2200" dirty="0"/>
          </a:p>
          <a:p>
            <a:pPr algn="just"/>
            <a:r>
              <a:rPr lang="es-MX" sz="2200" dirty="0"/>
              <a:t>a) En las operaciones a que se refiere la regla 3.3.1.34.</a:t>
            </a:r>
          </a:p>
          <a:p>
            <a:pPr algn="just"/>
            <a:r>
              <a:rPr lang="es-MX" sz="2200" dirty="0"/>
              <a:t>b) </a:t>
            </a:r>
            <a:r>
              <a:rPr lang="es-MX" sz="2200" b="1" i="1" u="sng" dirty="0"/>
              <a:t>Cuando la contraprestación se pague en una sola exhibición en el momento en el que se expida el CFDI o haya sido pagada antes de la expedición del mismo</a:t>
            </a:r>
            <a:r>
              <a:rPr lang="es-MX" sz="2200" dirty="0"/>
              <a:t>.</a:t>
            </a:r>
          </a:p>
        </p:txBody>
      </p:sp>
      <p:sp>
        <p:nvSpPr>
          <p:cNvPr id="9" name="Flecha: hacia abajo 8">
            <a:extLst>
              <a:ext uri="{FF2B5EF4-FFF2-40B4-BE49-F238E27FC236}">
                <a16:creationId xmlns:a16="http://schemas.microsoft.com/office/drawing/2014/main" id="{4816D5AC-06A6-769E-0229-BFD7B7405FC0}"/>
              </a:ext>
            </a:extLst>
          </p:cNvPr>
          <p:cNvSpPr/>
          <p:nvPr/>
        </p:nvSpPr>
        <p:spPr>
          <a:xfrm>
            <a:off x="9083040" y="2360023"/>
            <a:ext cx="505097" cy="28860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Flecha: hacia abajo 4">
            <a:extLst>
              <a:ext uri="{FF2B5EF4-FFF2-40B4-BE49-F238E27FC236}">
                <a16:creationId xmlns:a16="http://schemas.microsoft.com/office/drawing/2014/main" id="{0F8148BF-1B5B-B58E-56FF-30768B706D54}"/>
              </a:ext>
            </a:extLst>
          </p:cNvPr>
          <p:cNvSpPr/>
          <p:nvPr/>
        </p:nvSpPr>
        <p:spPr>
          <a:xfrm>
            <a:off x="6972300" y="5372100"/>
            <a:ext cx="581025" cy="24765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8341167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E4F67-7679-85A9-788D-8844AEDC3C4C}"/>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EACA07E0-41D8-7F6C-C015-9AE2626C6C1A}"/>
              </a:ext>
            </a:extLst>
          </p:cNvPr>
          <p:cNvSpPr/>
          <p:nvPr/>
        </p:nvSpPr>
        <p:spPr>
          <a:xfrm>
            <a:off x="9223331" y="6595308"/>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F8B097F5-7E2C-3676-9D30-A401B777F294}"/>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REQUISITOS EN </a:t>
            </a:r>
            <a:r>
              <a:rPr lang="es-MX" sz="2813" dirty="0">
                <a:solidFill>
                  <a:prstClr val="black"/>
                </a:solidFill>
                <a:latin typeface="Arial Rounded MT Bold" pitchFamily="34" charset="0"/>
              </a:rPr>
              <a:t>LA</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EXPEDICIÓN DE CFDI</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5E6A6170-CF4D-78D1-4F34-955E52551C5D}"/>
              </a:ext>
            </a:extLst>
          </p:cNvPr>
          <p:cNvSpPr txBox="1"/>
          <p:nvPr/>
        </p:nvSpPr>
        <p:spPr>
          <a:xfrm>
            <a:off x="60957" y="6505305"/>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2.7.1.29 RMF</a:t>
            </a:r>
          </a:p>
        </p:txBody>
      </p:sp>
      <p:sp>
        <p:nvSpPr>
          <p:cNvPr id="6" name="CuadroTexto 5">
            <a:extLst>
              <a:ext uri="{FF2B5EF4-FFF2-40B4-BE49-F238E27FC236}">
                <a16:creationId xmlns:a16="http://schemas.microsoft.com/office/drawing/2014/main" id="{9246D0E6-A6F2-2B02-AC14-58DAACC29DBD}"/>
              </a:ext>
            </a:extLst>
          </p:cNvPr>
          <p:cNvSpPr txBox="1"/>
          <p:nvPr/>
        </p:nvSpPr>
        <p:spPr>
          <a:xfrm>
            <a:off x="287380" y="583862"/>
            <a:ext cx="11547566" cy="4401205"/>
          </a:xfrm>
          <a:prstGeom prst="rect">
            <a:avLst/>
          </a:prstGeom>
          <a:noFill/>
        </p:spPr>
        <p:txBody>
          <a:bodyPr wrap="square">
            <a:spAutoFit/>
          </a:bodyPr>
          <a:lstStyle/>
          <a:p>
            <a:pPr algn="just"/>
            <a:r>
              <a:rPr lang="es-MX" sz="2800" dirty="0"/>
              <a:t>Tratándose de los supuestos establecidos en los incisos antes señalados, </a:t>
            </a:r>
            <a:r>
              <a:rPr lang="es-MX" sz="2800" b="1" u="sng" dirty="0"/>
              <a:t>los contribuyentes deberán consignar en el CFDI la clave correspondiente a la forma de pago, de conformidad con el catálogo “</a:t>
            </a:r>
            <a:r>
              <a:rPr lang="es-MX" sz="2800" b="1" u="sng" dirty="0" err="1"/>
              <a:t>c_FormaPago</a:t>
            </a:r>
            <a:r>
              <a:rPr lang="es-MX" sz="2800" b="1" u="sng" dirty="0"/>
              <a:t>”, que señala el Anexo 20.</a:t>
            </a:r>
          </a:p>
          <a:p>
            <a:pPr algn="just"/>
            <a:endParaRPr lang="es-MX" sz="2800" dirty="0"/>
          </a:p>
          <a:p>
            <a:pPr algn="just"/>
            <a:r>
              <a:rPr lang="es-MX" sz="2800" dirty="0"/>
              <a:t>III. </a:t>
            </a:r>
            <a:r>
              <a:rPr lang="es-MX" sz="2800" b="1" u="sng" dirty="0">
                <a:solidFill>
                  <a:srgbClr val="FF0000"/>
                </a:solidFill>
              </a:rPr>
              <a:t>El Uso Fiscal </a:t>
            </a:r>
            <a:r>
              <a:rPr lang="es-MX" sz="2800" b="1" u="sng" dirty="0"/>
              <a:t>que el receptor le dará al Comprobante</a:t>
            </a:r>
            <a:r>
              <a:rPr lang="es-MX" sz="2800" dirty="0"/>
              <a:t>, se cumplirá señalando la clave correspondiente conforme al catálogo “</a:t>
            </a:r>
            <a:r>
              <a:rPr lang="es-MX" sz="2800" dirty="0" err="1"/>
              <a:t>c_UsoCFDI</a:t>
            </a:r>
            <a:r>
              <a:rPr lang="es-MX" sz="2800" b="1" i="1" dirty="0"/>
              <a:t>”, y registrando la clave del “Régimen Fiscal”</a:t>
            </a:r>
            <a:r>
              <a:rPr lang="es-MX" sz="2800" dirty="0"/>
              <a:t> en el que tribute el receptor de dicho comprobante conforme al catálogo “</a:t>
            </a:r>
            <a:r>
              <a:rPr lang="es-MX" sz="2800" dirty="0" err="1"/>
              <a:t>c_RegimenFiscal</a:t>
            </a:r>
            <a:r>
              <a:rPr lang="es-MX" sz="2800" dirty="0"/>
              <a:t>”, que señala el Anexo 20.</a:t>
            </a:r>
          </a:p>
        </p:txBody>
      </p:sp>
    </p:spTree>
    <p:extLst>
      <p:ext uri="{BB962C8B-B14F-4D97-AF65-F5344CB8AC3E}">
        <p14:creationId xmlns:p14="http://schemas.microsoft.com/office/powerpoint/2010/main" val="5681957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B3F61-6224-FB5A-C31B-5A7CAE948364}"/>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12C390A2-244B-0A5E-D0F1-CF4C988D90EF}"/>
              </a:ext>
            </a:extLst>
          </p:cNvPr>
          <p:cNvSpPr/>
          <p:nvPr/>
        </p:nvSpPr>
        <p:spPr>
          <a:xfrm>
            <a:off x="9223331" y="6595308"/>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BE174E46-7308-D82F-CDBB-C7A9E9F5CFA5}"/>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EXPEDICIÓN DE CFDI POR PAGOS REALIZADOS</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744BE00A-C2D6-E97D-72B4-0FBEA4080920}"/>
              </a:ext>
            </a:extLst>
          </p:cNvPr>
          <p:cNvSpPr txBox="1"/>
          <p:nvPr/>
        </p:nvSpPr>
        <p:spPr>
          <a:xfrm>
            <a:off x="60957" y="6505305"/>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a:t>
            </a:r>
            <a:r>
              <a:rPr lang="es-MX" sz="1400" dirty="0">
                <a:solidFill>
                  <a:prstClr val="black"/>
                </a:solidFill>
                <a:latin typeface="Calibri"/>
              </a:rPr>
              <a:t>32</a:t>
            </a:r>
            <a:r>
              <a:rPr kumimoji="0" lang="es-MX" sz="1400" b="0" i="0" u="none" strike="noStrike" kern="1200" cap="none" spc="0" normalizeH="0" baseline="0" noProof="0" dirty="0">
                <a:ln>
                  <a:noFill/>
                </a:ln>
                <a:solidFill>
                  <a:prstClr val="black"/>
                </a:solidFill>
                <a:effectLst/>
                <a:uLnTx/>
                <a:uFillTx/>
                <a:latin typeface="Calibri"/>
                <a:ea typeface="+mn-ea"/>
                <a:cs typeface="+mn-cs"/>
              </a:rPr>
              <a:t> RMF</a:t>
            </a:r>
          </a:p>
        </p:txBody>
      </p:sp>
      <p:sp>
        <p:nvSpPr>
          <p:cNvPr id="7" name="CuadroTexto 6">
            <a:extLst>
              <a:ext uri="{FF2B5EF4-FFF2-40B4-BE49-F238E27FC236}">
                <a16:creationId xmlns:a16="http://schemas.microsoft.com/office/drawing/2014/main" id="{4BF3B31A-36E7-8EAD-88F9-C83DC87E4297}"/>
              </a:ext>
            </a:extLst>
          </p:cNvPr>
          <p:cNvSpPr txBox="1"/>
          <p:nvPr/>
        </p:nvSpPr>
        <p:spPr>
          <a:xfrm>
            <a:off x="95793" y="471667"/>
            <a:ext cx="12009123" cy="6217087"/>
          </a:xfrm>
          <a:prstGeom prst="rect">
            <a:avLst/>
          </a:prstGeom>
          <a:noFill/>
        </p:spPr>
        <p:txBody>
          <a:bodyPr wrap="square">
            <a:spAutoFit/>
          </a:bodyPr>
          <a:lstStyle/>
          <a:p>
            <a:pPr algn="just"/>
            <a:r>
              <a:rPr lang="es-MX" sz="2200" dirty="0"/>
              <a:t>Para los efectos de los artículos 29, primero, segundo, fracción VI y penúltimo Párrafos y 29-A, primer párrafo, fracción VII, incisos b) y c) del CFF, </a:t>
            </a:r>
            <a:r>
              <a:rPr lang="es-MX" sz="2200" b="1" u="sng" dirty="0"/>
              <a:t>cuando las contraprestaciones no se paguen en una Sola Exhibición, se emitirá un CFDI por el </a:t>
            </a:r>
            <a:r>
              <a:rPr lang="es-MX" sz="2400" b="1" u="sng" dirty="0">
                <a:solidFill>
                  <a:srgbClr val="FF0000"/>
                </a:solidFill>
              </a:rPr>
              <a:t>“valor total”</a:t>
            </a:r>
            <a:r>
              <a:rPr lang="es-MX" sz="2200" b="1" u="sng" dirty="0"/>
              <a:t> de la operación en el momento en que esta se realice </a:t>
            </a:r>
            <a:r>
              <a:rPr lang="es-MX" sz="2200" dirty="0"/>
              <a:t>y </a:t>
            </a:r>
            <a:r>
              <a:rPr lang="es-MX" sz="2200" b="1" i="1" u="sng" dirty="0">
                <a:solidFill>
                  <a:srgbClr val="FF0000"/>
                </a:solidFill>
              </a:rPr>
              <a:t>posteriormente se expedirá un CFDI por cada uno de los pagos que se reciban</a:t>
            </a:r>
            <a:r>
              <a:rPr lang="es-MX" sz="2200" dirty="0"/>
              <a:t>, en el que se deberá </a:t>
            </a:r>
            <a:r>
              <a:rPr lang="es-MX" sz="2200" b="1" dirty="0"/>
              <a:t>señalar “cero” en el campo “Total”, sin registrar dato alguno en los campos “</a:t>
            </a:r>
            <a:r>
              <a:rPr lang="es-MX" sz="2200" b="1" dirty="0" err="1"/>
              <a:t>MetodoPago</a:t>
            </a:r>
            <a:r>
              <a:rPr lang="es-MX" sz="2200" b="1" dirty="0"/>
              <a:t>” y “</a:t>
            </a:r>
            <a:r>
              <a:rPr lang="es-MX" sz="2200" b="1" dirty="0" err="1"/>
              <a:t>FormaPago</a:t>
            </a:r>
            <a:r>
              <a:rPr lang="es-MX" sz="2200" b="1" dirty="0"/>
              <a:t>”, </a:t>
            </a:r>
            <a:r>
              <a:rPr lang="es-MX" sz="2200" dirty="0"/>
              <a:t>debiendo incorporar al mismo el “Complemento para recepción de Pagos”, que al efecto se publique en el Portal del SAT.</a:t>
            </a:r>
          </a:p>
          <a:p>
            <a:pPr algn="just"/>
            <a:r>
              <a:rPr lang="es-MX" sz="2200" dirty="0"/>
              <a:t>El monto del pago se aplicará proporcionalmente a los conceptos integrados en el comprobante emitido por el valor total de la operación a que se refiere el primer párrafo dela presente regla.</a:t>
            </a:r>
          </a:p>
          <a:p>
            <a:pPr algn="just"/>
            <a:r>
              <a:rPr lang="es-MX" sz="2200" dirty="0"/>
              <a:t>Los contribuyentes que al momento de expedir el CFDI no reciban el pago de la contraprestación, deberán utilizar el mecanismo contenido en la presente regla para reflejar el pago con el que se liquide el importe de la operación.</a:t>
            </a:r>
          </a:p>
          <a:p>
            <a:pPr algn="just"/>
            <a:r>
              <a:rPr lang="es-MX" sz="2200" dirty="0"/>
              <a:t>Para </a:t>
            </a:r>
            <a:r>
              <a:rPr lang="es-MX" sz="2200" b="1" i="1" u="sng" dirty="0"/>
              <a:t>efectos de la emisión del CFDI con “Complemento para recepción de Pagos”, podrá emitirse uno solo por cada pago recibido o uno por todos los pagos recibidos en un periodo de un mes, siempre que estos correspondan a un “mismo” receptor del comprobante</a:t>
            </a:r>
            <a:r>
              <a:rPr lang="es-MX" sz="2200" dirty="0"/>
              <a:t>.</a:t>
            </a:r>
          </a:p>
          <a:p>
            <a:pPr algn="just"/>
            <a:endParaRPr lang="es-MX" sz="2200" dirty="0"/>
          </a:p>
          <a:p>
            <a:pPr algn="just"/>
            <a:r>
              <a:rPr lang="es-MX" sz="2200" dirty="0"/>
              <a:t>El CFDI con “Complemento para recepción de Pagos</a:t>
            </a:r>
            <a:r>
              <a:rPr lang="es-MX" sz="2200" b="1" u="sng" dirty="0">
                <a:solidFill>
                  <a:srgbClr val="FF0000"/>
                </a:solidFill>
              </a:rPr>
              <a:t>”, deberá emitirse a más tardar al “quinto día natural” del mes inmediato siguiente al que corresponda el o los pagos recibidos</a:t>
            </a:r>
            <a:r>
              <a:rPr lang="es-MX" sz="2200" dirty="0"/>
              <a:t>.</a:t>
            </a:r>
          </a:p>
        </p:txBody>
      </p:sp>
      <p:sp>
        <p:nvSpPr>
          <p:cNvPr id="8" name="Flecha: hacia abajo 7">
            <a:extLst>
              <a:ext uri="{FF2B5EF4-FFF2-40B4-BE49-F238E27FC236}">
                <a16:creationId xmlns:a16="http://schemas.microsoft.com/office/drawing/2014/main" id="{45E61EFD-7EA4-7635-41DE-F4E92B2CDE92}"/>
              </a:ext>
            </a:extLst>
          </p:cNvPr>
          <p:cNvSpPr/>
          <p:nvPr/>
        </p:nvSpPr>
        <p:spPr>
          <a:xfrm>
            <a:off x="11094720" y="5625737"/>
            <a:ext cx="522514" cy="28860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2315340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E379C-A5DF-05E7-736A-74F0E9DB0C62}"/>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580D824F-EF02-A79E-4DB3-B8E72828249C}"/>
              </a:ext>
            </a:extLst>
          </p:cNvPr>
          <p:cNvSpPr/>
          <p:nvPr/>
        </p:nvSpPr>
        <p:spPr>
          <a:xfrm>
            <a:off x="9223331" y="6595308"/>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25E9A25E-28BD-1964-180A-A7AE05213DD9}"/>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Opción para que en el CFDI se establezca como método de pago </a:t>
            </a: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“Pago en una sola exhibición”</a:t>
            </a:r>
          </a:p>
        </p:txBody>
      </p:sp>
      <p:sp>
        <p:nvSpPr>
          <p:cNvPr id="4" name="CuadroTexto 3">
            <a:extLst>
              <a:ext uri="{FF2B5EF4-FFF2-40B4-BE49-F238E27FC236}">
                <a16:creationId xmlns:a16="http://schemas.microsoft.com/office/drawing/2014/main" id="{C430CC6C-367D-1BB4-3CEF-3DB93DCB6EE1}"/>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2.7.1.39 RMF</a:t>
            </a:r>
          </a:p>
        </p:txBody>
      </p:sp>
      <p:sp>
        <p:nvSpPr>
          <p:cNvPr id="7" name="CuadroTexto 6">
            <a:extLst>
              <a:ext uri="{FF2B5EF4-FFF2-40B4-BE49-F238E27FC236}">
                <a16:creationId xmlns:a16="http://schemas.microsoft.com/office/drawing/2014/main" id="{790AAED1-58F3-AC85-5585-7A807C9A9CFC}"/>
              </a:ext>
            </a:extLst>
          </p:cNvPr>
          <p:cNvSpPr txBox="1"/>
          <p:nvPr/>
        </p:nvSpPr>
        <p:spPr>
          <a:xfrm>
            <a:off x="129293" y="929682"/>
            <a:ext cx="11965754" cy="433965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Para los efectos de los artículos 29, párrafos primero, segundo, fracción VI y penúltimo, 29-A, primer párrafo, fracción VII, inciso b) del CFF, y las reglas 2.7.1.29., fracción II y 2.7.1.32., </a:t>
            </a:r>
            <a:r>
              <a:rPr kumimoji="0" lang="es-MX" sz="2300" b="1" i="0" u="sng" strike="noStrike" kern="1200" cap="none" spc="0" normalizeH="0" baseline="0" noProof="0" dirty="0">
                <a:ln>
                  <a:noFill/>
                </a:ln>
                <a:solidFill>
                  <a:prstClr val="black"/>
                </a:solidFill>
                <a:effectLst/>
                <a:uLnTx/>
                <a:uFillTx/>
                <a:latin typeface="Calibri"/>
                <a:ea typeface="+mn-ea"/>
                <a:cs typeface="+mn-cs"/>
              </a:rPr>
              <a:t>los contribuyentes que NO reciban el pago del monto total del CFDI al momento de su expedición, “</a:t>
            </a:r>
            <a:r>
              <a:rPr kumimoji="0" lang="es-MX" sz="2300" b="1" i="0" u="sng" strike="noStrike" kern="1200" cap="none" spc="0" normalizeH="0" baseline="0" noProof="0" dirty="0">
                <a:ln>
                  <a:noFill/>
                </a:ln>
                <a:solidFill>
                  <a:srgbClr val="FF0000"/>
                </a:solidFill>
                <a:effectLst/>
                <a:uLnTx/>
                <a:uFillTx/>
                <a:latin typeface="Calibri"/>
                <a:ea typeface="+mn-ea"/>
                <a:cs typeface="+mn-cs"/>
              </a:rPr>
              <a:t>podrán” considerarlo como pagado </a:t>
            </a:r>
            <a:r>
              <a:rPr kumimoji="0" lang="es-MX" sz="2300" b="1" i="0" u="sng" strike="noStrike" kern="1200" cap="none" spc="0" normalizeH="0" baseline="0" noProof="0" dirty="0">
                <a:ln>
                  <a:noFill/>
                </a:ln>
                <a:solidFill>
                  <a:prstClr val="black"/>
                </a:solidFill>
                <a:effectLst/>
                <a:uLnTx/>
                <a:uFillTx/>
                <a:latin typeface="Calibri"/>
                <a:ea typeface="+mn-ea"/>
                <a:cs typeface="+mn-cs"/>
              </a:rPr>
              <a:t>en una sola exhibición para efectos de la facturación, siempre que</a:t>
            </a:r>
            <a:r>
              <a:rPr kumimoji="0" lang="es-MX" sz="23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3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I. Se haya pactado o se estime que el monto total que ampare el comprobante </a:t>
            </a:r>
            <a:r>
              <a:rPr kumimoji="0" lang="es-MX" sz="2300" b="1" i="0" u="sng" strike="noStrike" kern="1200" cap="none" spc="0" normalizeH="0" baseline="0" noProof="0" dirty="0">
                <a:ln>
                  <a:noFill/>
                </a:ln>
                <a:solidFill>
                  <a:srgbClr val="FF0000"/>
                </a:solidFill>
                <a:effectLst/>
                <a:uLnTx/>
                <a:uFillTx/>
                <a:latin typeface="Calibri"/>
                <a:ea typeface="+mn-ea"/>
                <a:cs typeface="+mn-cs"/>
              </a:rPr>
              <a:t>se recibirá a más tardar el último día del mes de calendario en el cual se expidió el CFDI</a:t>
            </a:r>
            <a:r>
              <a:rPr kumimoji="0" lang="es-MX" sz="23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II. Señalen en </a:t>
            </a:r>
            <a:r>
              <a:rPr kumimoji="0" lang="es-MX" sz="2300" b="1" i="0" u="sng" strike="noStrike" kern="1200" cap="none" spc="0" normalizeH="0" baseline="0" noProof="0" dirty="0">
                <a:ln>
                  <a:noFill/>
                </a:ln>
                <a:solidFill>
                  <a:prstClr val="black"/>
                </a:solidFill>
                <a:effectLst/>
                <a:uLnTx/>
                <a:uFillTx/>
                <a:latin typeface="Calibri"/>
                <a:ea typeface="+mn-ea"/>
                <a:cs typeface="+mn-cs"/>
              </a:rPr>
              <a:t>el CFDI como método de pago “PUE” </a:t>
            </a:r>
            <a:r>
              <a:rPr kumimoji="0" lang="es-MX" sz="2300" b="0" i="0" u="none" strike="noStrike" kern="1200" cap="none" spc="0" normalizeH="0" baseline="0" noProof="0" dirty="0">
                <a:ln>
                  <a:noFill/>
                </a:ln>
                <a:solidFill>
                  <a:prstClr val="black"/>
                </a:solidFill>
                <a:effectLst/>
                <a:uLnTx/>
                <a:uFillTx/>
                <a:latin typeface="Calibri"/>
                <a:ea typeface="+mn-ea"/>
                <a:cs typeface="+mn-cs"/>
              </a:rPr>
              <a:t>(Pago en una sola exhibición) y cuál será la forma en que se recibirá dicho pago.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III. </a:t>
            </a:r>
            <a:r>
              <a:rPr kumimoji="0" lang="es-MX" sz="2300" b="1" i="1" u="sng" strike="noStrike" kern="1200" cap="none" spc="0" normalizeH="0" baseline="0" noProof="0" dirty="0">
                <a:ln>
                  <a:noFill/>
                </a:ln>
                <a:solidFill>
                  <a:srgbClr val="FF0000"/>
                </a:solidFill>
                <a:effectLst/>
                <a:uLnTx/>
                <a:uFillTx/>
                <a:latin typeface="Calibri"/>
                <a:ea typeface="+mn-ea"/>
                <a:cs typeface="+mn-cs"/>
              </a:rPr>
              <a:t>Se realice efectivamente el pago de la totalidad de la contraprestación </a:t>
            </a:r>
            <a:r>
              <a:rPr kumimoji="0" lang="es-MX" sz="2300" b="0" i="0" u="none" strike="noStrike" kern="1200" cap="none" spc="0" normalizeH="0" baseline="0" noProof="0" dirty="0">
                <a:ln>
                  <a:noFill/>
                </a:ln>
                <a:solidFill>
                  <a:prstClr val="black"/>
                </a:solidFill>
                <a:effectLst/>
                <a:uLnTx/>
                <a:uFillTx/>
                <a:latin typeface="Calibri"/>
                <a:ea typeface="+mn-ea"/>
                <a:cs typeface="+mn-cs"/>
              </a:rPr>
              <a:t>a más tardar en el plazo señalado en la fracción I de esta regla.</a:t>
            </a:r>
          </a:p>
        </p:txBody>
      </p:sp>
      <p:sp>
        <p:nvSpPr>
          <p:cNvPr id="9" name="CuadroTexto 8">
            <a:extLst>
              <a:ext uri="{FF2B5EF4-FFF2-40B4-BE49-F238E27FC236}">
                <a16:creationId xmlns:a16="http://schemas.microsoft.com/office/drawing/2014/main" id="{B99B311E-3045-234A-81F7-469659DCE8AF}"/>
              </a:ext>
            </a:extLst>
          </p:cNvPr>
          <p:cNvSpPr txBox="1"/>
          <p:nvPr/>
        </p:nvSpPr>
        <p:spPr>
          <a:xfrm>
            <a:off x="1840156" y="5201319"/>
            <a:ext cx="7565097" cy="1446550"/>
          </a:xfrm>
          <a:prstGeom prst="rect">
            <a:avLst/>
          </a:prstGeom>
          <a:solidFill>
            <a:srgbClr val="FFFF00"/>
          </a:solidFill>
          <a:ln w="38100">
            <a:solidFill>
              <a:schemeClr val="accent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En aquellos casos en que </a:t>
            </a:r>
            <a:r>
              <a:rPr kumimoji="0" lang="es-MX" sz="2200" b="1" i="0" u="sng" strike="noStrike" kern="1200" cap="none" spc="0" normalizeH="0" baseline="0" noProof="0" dirty="0">
                <a:ln>
                  <a:noFill/>
                </a:ln>
                <a:solidFill>
                  <a:prstClr val="black"/>
                </a:solidFill>
                <a:effectLst/>
                <a:uLnTx/>
                <a:uFillTx/>
                <a:latin typeface="Calibri"/>
                <a:ea typeface="+mn-ea"/>
                <a:cs typeface="+mn-cs"/>
              </a:rPr>
              <a:t>el pago se realice en una forma distinta </a:t>
            </a:r>
            <a:r>
              <a:rPr kumimoji="0" lang="es-MX" sz="2200" b="0" i="0" u="none" strike="noStrike" kern="1200" cap="none" spc="0" normalizeH="0" baseline="0" noProof="0" dirty="0">
                <a:ln>
                  <a:noFill/>
                </a:ln>
                <a:solidFill>
                  <a:prstClr val="black"/>
                </a:solidFill>
                <a:effectLst/>
                <a:uLnTx/>
                <a:uFillTx/>
                <a:latin typeface="Calibri"/>
                <a:ea typeface="+mn-ea"/>
                <a:cs typeface="+mn-cs"/>
              </a:rPr>
              <a:t>a la que se señaló en el CFDI</a:t>
            </a:r>
            <a:r>
              <a:rPr kumimoji="0" lang="es-MX" sz="2200" b="1" i="0" u="sng" strike="noStrike" kern="1200" cap="none" spc="0" normalizeH="0" baseline="0" noProof="0" dirty="0">
                <a:ln>
                  <a:noFill/>
                </a:ln>
                <a:solidFill>
                  <a:srgbClr val="FF0000"/>
                </a:solidFill>
                <a:effectLst/>
                <a:uLnTx/>
                <a:uFillTx/>
                <a:latin typeface="Calibri"/>
                <a:ea typeface="+mn-ea"/>
                <a:cs typeface="+mn-cs"/>
              </a:rPr>
              <a:t>, el contribuyente cancelará el CFDI emitido por la operación y emitirá uno nuevo señalando como forma de pago la que efectivamente corresponda</a:t>
            </a:r>
            <a:r>
              <a:rPr kumimoji="0" lang="es-MX" sz="2200" b="0" i="0" u="none" strike="noStrike" kern="1200" cap="none" spc="0" normalizeH="0" baseline="0" noProof="0" dirty="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2101480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08EC8-4EDB-F79F-7FEC-7BCF87B1E5B6}"/>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A4731A00-AF00-A9FC-61EA-DE3A089EE80E}"/>
              </a:ext>
            </a:extLst>
          </p:cNvPr>
          <p:cNvSpPr/>
          <p:nvPr/>
        </p:nvSpPr>
        <p:spPr>
          <a:xfrm>
            <a:off x="9223331" y="6595308"/>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516F128A-F8C1-D4A1-90DA-EE869C5FF4B3}"/>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Opción para que en el CFDI se establezca como método de pago </a:t>
            </a: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“Pago en una sola exhibición”</a:t>
            </a:r>
          </a:p>
        </p:txBody>
      </p:sp>
      <p:sp>
        <p:nvSpPr>
          <p:cNvPr id="4" name="CuadroTexto 3">
            <a:extLst>
              <a:ext uri="{FF2B5EF4-FFF2-40B4-BE49-F238E27FC236}">
                <a16:creationId xmlns:a16="http://schemas.microsoft.com/office/drawing/2014/main" id="{F1F27566-5B6C-A7B1-23D3-73FBE92490D9}"/>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2.7.1.39 RMF</a:t>
            </a:r>
          </a:p>
        </p:txBody>
      </p:sp>
      <p:sp>
        <p:nvSpPr>
          <p:cNvPr id="6" name="CuadroTexto 5">
            <a:extLst>
              <a:ext uri="{FF2B5EF4-FFF2-40B4-BE49-F238E27FC236}">
                <a16:creationId xmlns:a16="http://schemas.microsoft.com/office/drawing/2014/main" id="{7BFFD4A0-3422-5093-C448-6908CA90B9DE}"/>
              </a:ext>
            </a:extLst>
          </p:cNvPr>
          <p:cNvSpPr txBox="1"/>
          <p:nvPr/>
        </p:nvSpPr>
        <p:spPr>
          <a:xfrm>
            <a:off x="174171" y="1011934"/>
            <a:ext cx="11747863" cy="5401479"/>
          </a:xfrm>
          <a:prstGeom prst="rect">
            <a:avLst/>
          </a:prstGeom>
          <a:noFill/>
        </p:spPr>
        <p:txBody>
          <a:bodyPr wrap="square">
            <a:spAutoFit/>
          </a:bodyPr>
          <a:lstStyle/>
          <a:p>
            <a:pPr algn="just"/>
            <a:r>
              <a:rPr lang="es-MX" sz="2300" b="1" u="sng" dirty="0"/>
              <a:t>En el caso de que la totalidad del pago de la operación que ampara el CFDI no se realice a más tardar el último día del mes en que se expidió este comprobante</a:t>
            </a:r>
            <a:r>
              <a:rPr lang="es-MX" sz="2300" dirty="0"/>
              <a:t>, </a:t>
            </a:r>
            <a:r>
              <a:rPr lang="es-MX" sz="2300" b="1" u="sng" dirty="0">
                <a:solidFill>
                  <a:srgbClr val="FF0000"/>
                </a:solidFill>
              </a:rPr>
              <a:t>el contribuyente cancelará el CFDI emitido por la operación y emitirá uno nuevo señalando como forma de pago “99” por definir y como método de pago “PPD” pago en parcialidades o diferido</a:t>
            </a:r>
            <a:r>
              <a:rPr lang="es-MX" sz="2300" dirty="0"/>
              <a:t>, relacionando el nuevo CFDI con el emitido originalmente como </a:t>
            </a:r>
            <a:r>
              <a:rPr lang="es-MX" sz="2300" b="1" i="1" dirty="0"/>
              <a:t>“Sustitución de los CFDI previos”, </a:t>
            </a:r>
            <a:r>
              <a:rPr lang="es-MX" sz="2300" dirty="0"/>
              <a:t>debiendo adicionalmente emitir por el pago o los pagos que efectivamente le realicen, el CFDI con complemento para recepción de pagos que corresponda de conformidad con las reglas 2.7.1.29. y 2.7.1.32.</a:t>
            </a:r>
          </a:p>
          <a:p>
            <a:pPr algn="just"/>
            <a:endParaRPr lang="es-MX" sz="2300" dirty="0"/>
          </a:p>
          <a:p>
            <a:pPr algn="just"/>
            <a:r>
              <a:rPr lang="es-MX" sz="2300" dirty="0"/>
              <a:t>Tratándose de los integrantes del sector financiero que apliquen la facilidad contenida en esta regla, estos podrán considerar para efectos de lo señalado en la fracción I de la misma, incluso los pagos que reciban a más tardar el día 17 del mes inmediato siguiente a aquel en que se emitió el CFDI por el total de la operación, debiendo, en todo caso el receptor del CFDI realizar el acreditamiento del IVA e IEPS en el mes en que el impuesto trasladado haya sido efectivamente pagado.</a:t>
            </a:r>
          </a:p>
        </p:txBody>
      </p:sp>
    </p:spTree>
    <p:extLst>
      <p:ext uri="{BB962C8B-B14F-4D97-AF65-F5344CB8AC3E}">
        <p14:creationId xmlns:p14="http://schemas.microsoft.com/office/powerpoint/2010/main" val="16745509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3024C-BEEF-2C29-0B0D-429226F9604E}"/>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676F6937-FD2D-260D-0337-DA6C90E5A69C}"/>
              </a:ext>
            </a:extLst>
          </p:cNvPr>
          <p:cNvSpPr/>
          <p:nvPr/>
        </p:nvSpPr>
        <p:spPr>
          <a:xfrm>
            <a:off x="9223331" y="6595308"/>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9EC24703-7500-32A3-6223-E916B9EA88F0}"/>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Comprobantes Fiscales por Venta o Servicios relacionados con Hidrocarburos y Petrolíferos</a:t>
            </a:r>
            <a:r>
              <a:rPr lang="es-MX" sz="2813" dirty="0">
                <a:solidFill>
                  <a:srgbClr val="FF0000"/>
                </a:solidFill>
                <a:latin typeface="Arial Rounded MT Bold" pitchFamily="34" charset="0"/>
              </a:rPr>
              <a:t>.</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D9F1E450-A997-C1B5-FDE7-22D56796BB2B}"/>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2.7.1.48 RMF</a:t>
            </a:r>
          </a:p>
        </p:txBody>
      </p:sp>
      <p:sp>
        <p:nvSpPr>
          <p:cNvPr id="9" name="CuadroTexto 8">
            <a:extLst>
              <a:ext uri="{FF2B5EF4-FFF2-40B4-BE49-F238E27FC236}">
                <a16:creationId xmlns:a16="http://schemas.microsoft.com/office/drawing/2014/main" id="{3816229A-A116-4159-5E86-6458D46919BE}"/>
              </a:ext>
            </a:extLst>
          </p:cNvPr>
          <p:cNvSpPr txBox="1"/>
          <p:nvPr/>
        </p:nvSpPr>
        <p:spPr>
          <a:xfrm>
            <a:off x="313506" y="1081090"/>
            <a:ext cx="11660778" cy="4093428"/>
          </a:xfrm>
          <a:prstGeom prst="rect">
            <a:avLst/>
          </a:prstGeom>
          <a:noFill/>
        </p:spPr>
        <p:txBody>
          <a:bodyPr wrap="square">
            <a:spAutoFit/>
          </a:bodyPr>
          <a:lstStyle/>
          <a:p>
            <a:pPr algn="just"/>
            <a:r>
              <a:rPr lang="es-MX" sz="2600" dirty="0"/>
              <a:t>Para los efectos de los artículos 29 y 29-A del CFF, </a:t>
            </a:r>
            <a:r>
              <a:rPr lang="es-MX" sz="2600" b="1" u="sng" dirty="0">
                <a:solidFill>
                  <a:srgbClr val="FF0000"/>
                </a:solidFill>
              </a:rPr>
              <a:t>los contribuyentes a que hace referencia la regla 2.6.1.1., fracción II, que Enajenen Gasolinas y Diésel</a:t>
            </a:r>
            <a:r>
              <a:rPr lang="es-MX" sz="2600" dirty="0"/>
              <a:t>, </a:t>
            </a:r>
            <a:r>
              <a:rPr lang="es-MX" sz="2600" b="1" u="sng" dirty="0"/>
              <a:t>deben incorporar en el CFDI que se emita, el “Complemento Concepto para la facturación de Hidrocarburos y Petrolíferos”</a:t>
            </a:r>
            <a:r>
              <a:rPr lang="es-MX" sz="2600" dirty="0"/>
              <a:t>, que al efecto publique el SAT en su Portal.</a:t>
            </a:r>
          </a:p>
          <a:p>
            <a:pPr algn="just"/>
            <a:endParaRPr lang="es-MX" sz="2600" dirty="0"/>
          </a:p>
          <a:p>
            <a:pPr algn="just"/>
            <a:r>
              <a:rPr lang="es-MX" sz="2600" dirty="0"/>
              <a:t>Para los efectos de la presente regla, por las operaciones a que se refiere el párrafo anterior, los contribuyentes estarán obligados a registrar en el campo </a:t>
            </a:r>
            <a:r>
              <a:rPr lang="es-MX" sz="2600" b="1" u="sng" dirty="0">
                <a:solidFill>
                  <a:srgbClr val="FF0000"/>
                </a:solidFill>
              </a:rPr>
              <a:t>“</a:t>
            </a:r>
            <a:r>
              <a:rPr lang="es-MX" sz="2600" b="1" u="sng" dirty="0" err="1">
                <a:solidFill>
                  <a:srgbClr val="FF0000"/>
                </a:solidFill>
              </a:rPr>
              <a:t>ClaveProdServ</a:t>
            </a:r>
            <a:r>
              <a:rPr lang="es-MX" sz="2600" b="1" u="sng" dirty="0">
                <a:solidFill>
                  <a:srgbClr val="FF0000"/>
                </a:solidFill>
              </a:rPr>
              <a:t>” la o las claves “15101505 Combustible Diesel”, “15101514 Gasolina regular menor a 91 octanos” y “15101515 Gasolina premium mayor o igual a 91 octanos”, s</a:t>
            </a:r>
            <a:r>
              <a:rPr lang="es-MX" sz="2600" dirty="0"/>
              <a:t>egún corresponda.</a:t>
            </a:r>
          </a:p>
        </p:txBody>
      </p:sp>
      <p:sp>
        <p:nvSpPr>
          <p:cNvPr id="5" name="Flecha: hacia abajo 4">
            <a:extLst>
              <a:ext uri="{FF2B5EF4-FFF2-40B4-BE49-F238E27FC236}">
                <a16:creationId xmlns:a16="http://schemas.microsoft.com/office/drawing/2014/main" id="{97591E87-57CE-667A-94DA-4DB73AFD8506}"/>
              </a:ext>
            </a:extLst>
          </p:cNvPr>
          <p:cNvSpPr/>
          <p:nvPr/>
        </p:nvSpPr>
        <p:spPr>
          <a:xfrm>
            <a:off x="6096000" y="2856411"/>
            <a:ext cx="522514" cy="25254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0614411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0212A-44FA-8B32-7375-114879842FBD}"/>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EFEA67B1-451E-F537-FD36-068D65EFA6E7}"/>
              </a:ext>
            </a:extLst>
          </p:cNvPr>
          <p:cNvSpPr/>
          <p:nvPr/>
        </p:nvSpPr>
        <p:spPr>
          <a:xfrm>
            <a:off x="9223331" y="6595308"/>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1459F682-CFB3-DF65-F600-43804949974F}"/>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CFDI por concepto de Nómina que deben expedir los Patrones que contraten Adultos </a:t>
            </a:r>
            <a:r>
              <a:rPr lang="es-MX" sz="2813" dirty="0">
                <a:solidFill>
                  <a:prstClr val="black"/>
                </a:solidFill>
                <a:latin typeface="Arial Rounded MT Bold" pitchFamily="34" charset="0"/>
              </a:rPr>
              <a:t>M</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ayores</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o Personas que padezcan Discapacidad</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12452115-7C7C-04B6-6C42-585BC9A363E1}"/>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a:t>
            </a:r>
            <a:r>
              <a:rPr lang="es-MX" sz="1400" dirty="0">
                <a:solidFill>
                  <a:prstClr val="black"/>
                </a:solidFill>
                <a:latin typeface="Calibri"/>
              </a:rPr>
              <a:t>5.</a:t>
            </a:r>
            <a:r>
              <a:rPr kumimoji="0" lang="es-MX" sz="1400" b="0" i="0" u="none" strike="noStrike" kern="1200" cap="none" spc="0" normalizeH="0" baseline="0" noProof="0" dirty="0">
                <a:ln>
                  <a:noFill/>
                </a:ln>
                <a:solidFill>
                  <a:prstClr val="black"/>
                </a:solidFill>
                <a:effectLst/>
                <a:uLnTx/>
                <a:uFillTx/>
                <a:latin typeface="Calibri"/>
                <a:ea typeface="+mn-ea"/>
                <a:cs typeface="+mn-cs"/>
              </a:rPr>
              <a:t>8 RMF</a:t>
            </a:r>
          </a:p>
        </p:txBody>
      </p:sp>
      <p:sp>
        <p:nvSpPr>
          <p:cNvPr id="6" name="CuadroTexto 5">
            <a:extLst>
              <a:ext uri="{FF2B5EF4-FFF2-40B4-BE49-F238E27FC236}">
                <a16:creationId xmlns:a16="http://schemas.microsoft.com/office/drawing/2014/main" id="{C16694DA-857E-51DF-4C64-74FCE608C5AE}"/>
              </a:ext>
            </a:extLst>
          </p:cNvPr>
          <p:cNvSpPr txBox="1"/>
          <p:nvPr/>
        </p:nvSpPr>
        <p:spPr>
          <a:xfrm>
            <a:off x="330927" y="1088130"/>
            <a:ext cx="11512730" cy="3539430"/>
          </a:xfrm>
          <a:prstGeom prst="rect">
            <a:avLst/>
          </a:prstGeom>
          <a:noFill/>
        </p:spPr>
        <p:txBody>
          <a:bodyPr wrap="square">
            <a:spAutoFit/>
          </a:bodyPr>
          <a:lstStyle/>
          <a:p>
            <a:pPr algn="just"/>
            <a:r>
              <a:rPr lang="es-MX" sz="2800" dirty="0"/>
              <a:t>Para los efectos del artículo </a:t>
            </a:r>
            <a:r>
              <a:rPr lang="es-MX" sz="2800" b="1" u="sng" dirty="0"/>
              <a:t>186 de la Ley del ISR</a:t>
            </a:r>
            <a:r>
              <a:rPr lang="es-MX" sz="2800" dirty="0"/>
              <a:t>, </a:t>
            </a:r>
            <a:r>
              <a:rPr lang="es-MX" sz="2800" b="1" u="sng" dirty="0">
                <a:solidFill>
                  <a:srgbClr val="FF0000"/>
                </a:solidFill>
              </a:rPr>
              <a:t>los contribuyentes que deseen aplicar el “Estímulo Fiscal” </a:t>
            </a:r>
            <a:r>
              <a:rPr lang="es-MX" sz="2800" b="1" u="sng" dirty="0"/>
              <a:t>(25% del Salario efectivamente Pagado)</a:t>
            </a:r>
            <a:r>
              <a:rPr lang="es-MX" sz="2800" b="1" u="sng" dirty="0">
                <a:solidFill>
                  <a:srgbClr val="FF0000"/>
                </a:solidFill>
              </a:rPr>
              <a:t> por la contratación de Personas Adultas Mayores de 65 años o Personas que Padezcan Discapacidad</a:t>
            </a:r>
            <a:r>
              <a:rPr lang="es-MX" sz="2800" dirty="0"/>
              <a:t>, además de los requisitos a que se refiere el artículo citado, deberán manifestar en el campo </a:t>
            </a:r>
            <a:r>
              <a:rPr lang="es-MX" sz="2800" b="1" i="1" u="sng" dirty="0"/>
              <a:t>”Concepto” del nodo “</a:t>
            </a:r>
            <a:r>
              <a:rPr lang="es-MX" sz="2800" b="1" i="1" u="sng" dirty="0" err="1"/>
              <a:t>Percepcion</a:t>
            </a:r>
            <a:r>
              <a:rPr lang="es-MX" sz="2800" b="1" i="1" u="sng" dirty="0"/>
              <a:t>” del CFDI de Nómina la </a:t>
            </a:r>
            <a:r>
              <a:rPr lang="es-MX" sz="2800" b="1" i="1" u="sng" dirty="0">
                <a:solidFill>
                  <a:srgbClr val="FF0000"/>
                </a:solidFill>
              </a:rPr>
              <a:t>Leyenda</a:t>
            </a:r>
            <a:r>
              <a:rPr lang="es-MX" sz="2800" b="1" i="1" u="sng" dirty="0"/>
              <a:t> “Pago de nómina – Adulto mayor” o “Pago de nómina – Certificado discapacidad”</a:t>
            </a:r>
            <a:r>
              <a:rPr lang="es-MX" sz="2800" dirty="0"/>
              <a:t>, según corresponda, por cada tipo de percepción de acuerdo al tipo de estímulo que corresponda</a:t>
            </a:r>
            <a:r>
              <a:rPr lang="es-MX" sz="2600" dirty="0"/>
              <a:t>.</a:t>
            </a:r>
          </a:p>
        </p:txBody>
      </p:sp>
      <p:pic>
        <p:nvPicPr>
          <p:cNvPr id="7" name="Imagen 6">
            <a:extLst>
              <a:ext uri="{FF2B5EF4-FFF2-40B4-BE49-F238E27FC236}">
                <a16:creationId xmlns:a16="http://schemas.microsoft.com/office/drawing/2014/main" id="{7DF25857-F0CD-EE9B-2CDC-6E5645EFE76A}"/>
              </a:ext>
            </a:extLst>
          </p:cNvPr>
          <p:cNvPicPr>
            <a:picLocks noChangeAspect="1"/>
          </p:cNvPicPr>
          <p:nvPr/>
        </p:nvPicPr>
        <p:blipFill>
          <a:blip r:embed="rId2"/>
          <a:stretch>
            <a:fillRect/>
          </a:stretch>
        </p:blipFill>
        <p:spPr>
          <a:xfrm>
            <a:off x="8503783" y="4623167"/>
            <a:ext cx="3318765" cy="1864724"/>
          </a:xfrm>
          <a:prstGeom prst="rect">
            <a:avLst/>
          </a:prstGeom>
        </p:spPr>
      </p:pic>
    </p:spTree>
    <p:extLst>
      <p:ext uri="{BB962C8B-B14F-4D97-AF65-F5344CB8AC3E}">
        <p14:creationId xmlns:p14="http://schemas.microsoft.com/office/powerpoint/2010/main" val="865311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74E49-C53D-7FB1-7AE1-92D6CC39D93C}"/>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64B68F92-CD41-AC57-C9F9-17F133A8BB1D}"/>
              </a:ext>
            </a:extLst>
          </p:cNvPr>
          <p:cNvSpPr/>
          <p:nvPr/>
        </p:nvSpPr>
        <p:spPr>
          <a:xfrm>
            <a:off x="9223331" y="6595308"/>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5ED16C47-05F4-2A66-6D0F-7C609E6231FE}"/>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Cancelación de CFDI de tipo “Traslado” con Complemento Carta Porte, cuando se traslada Gasolina o Diésel</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BA651826-701B-C59E-A757-BFF20B18E5AA}"/>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2.7.</a:t>
            </a:r>
            <a:r>
              <a:rPr lang="es-MX" sz="1400" dirty="0">
                <a:solidFill>
                  <a:prstClr val="black"/>
                </a:solidFill>
                <a:latin typeface="Calibri"/>
              </a:rPr>
              <a:t>7</a:t>
            </a:r>
            <a:r>
              <a:rPr kumimoji="0" lang="es-MX" sz="1400" b="0" i="0" u="none" strike="noStrike" kern="1200" cap="none" spc="0" normalizeH="0" baseline="0" noProof="0" dirty="0">
                <a:ln>
                  <a:noFill/>
                </a:ln>
                <a:solidFill>
                  <a:prstClr val="black"/>
                </a:solidFill>
                <a:effectLst/>
                <a:uLnTx/>
                <a:uFillTx/>
                <a:latin typeface="Calibri"/>
                <a:ea typeface="+mn-ea"/>
                <a:cs typeface="+mn-cs"/>
              </a:rPr>
              <a:t>.1.6 RMF</a:t>
            </a:r>
          </a:p>
        </p:txBody>
      </p:sp>
      <p:sp>
        <p:nvSpPr>
          <p:cNvPr id="8" name="CuadroTexto 7">
            <a:extLst>
              <a:ext uri="{FF2B5EF4-FFF2-40B4-BE49-F238E27FC236}">
                <a16:creationId xmlns:a16="http://schemas.microsoft.com/office/drawing/2014/main" id="{DD4FD00A-1B0B-5C50-705C-B618DE3532C3}"/>
              </a:ext>
            </a:extLst>
          </p:cNvPr>
          <p:cNvSpPr txBox="1"/>
          <p:nvPr/>
        </p:nvSpPr>
        <p:spPr>
          <a:xfrm>
            <a:off x="365757" y="1039229"/>
            <a:ext cx="11355977" cy="4770537"/>
          </a:xfrm>
          <a:prstGeom prst="rect">
            <a:avLst/>
          </a:prstGeom>
          <a:noFill/>
        </p:spPr>
        <p:txBody>
          <a:bodyPr wrap="square">
            <a:spAutoFit/>
          </a:bodyPr>
          <a:lstStyle/>
          <a:p>
            <a:pPr algn="just"/>
            <a:r>
              <a:rPr lang="es-MX" sz="2600" dirty="0"/>
              <a:t>Para los efectos de los artículos </a:t>
            </a:r>
            <a:r>
              <a:rPr lang="es-MX" sz="2600" b="1" u="sng" dirty="0"/>
              <a:t>29-A, cuarto párrafo del CFF</a:t>
            </a:r>
            <a:r>
              <a:rPr lang="es-MX" sz="2600" dirty="0"/>
              <a:t>, </a:t>
            </a:r>
            <a:r>
              <a:rPr lang="es-MX" sz="2600" b="1" i="1" u="sng" dirty="0">
                <a:solidFill>
                  <a:srgbClr val="FF0000"/>
                </a:solidFill>
              </a:rPr>
              <a:t>la cancelación de los CFDI de Tipo Traslado con ”Complemento Carta Porte”</a:t>
            </a:r>
            <a:r>
              <a:rPr lang="es-MX" sz="2600" dirty="0"/>
              <a:t>, en donde se señale en el campo </a:t>
            </a:r>
            <a:r>
              <a:rPr lang="es-MX" sz="2600" b="1" dirty="0"/>
              <a:t>“</a:t>
            </a:r>
            <a:r>
              <a:rPr lang="es-MX" sz="2600" b="1" dirty="0" err="1"/>
              <a:t>ClaveProdServ</a:t>
            </a:r>
            <a:r>
              <a:rPr lang="es-MX" sz="2600" dirty="0"/>
              <a:t>” como clave de producto de los bienes y/o mercancías que se trasladan, alguna de las siguientes: </a:t>
            </a:r>
            <a:r>
              <a:rPr lang="es-MX" sz="2600" b="1" i="1" u="sng" dirty="0">
                <a:solidFill>
                  <a:srgbClr val="FF0000"/>
                </a:solidFill>
              </a:rPr>
              <a:t>“15101505” Combustible Diesel, “15101514”; Gasolina regular menor a 91 octanos; y “15101515” Gasolina premium mayor o igual a 91 octanos, </a:t>
            </a:r>
            <a:r>
              <a:rPr lang="es-MX" sz="2600" b="1" u="sng" dirty="0"/>
              <a:t>podrán Cancelarse SIN aceptación</a:t>
            </a:r>
            <a:r>
              <a:rPr lang="es-MX" sz="2600" dirty="0"/>
              <a:t>, desde que se emitan y </a:t>
            </a:r>
            <a:r>
              <a:rPr lang="es-MX" sz="2600" b="1" i="1" u="sng" dirty="0"/>
              <a:t>hasta “antes” de que se inicie el t</a:t>
            </a:r>
            <a:r>
              <a:rPr lang="es-MX" sz="2600" b="1" i="1" dirty="0"/>
              <a:t>raslado</a:t>
            </a:r>
            <a:r>
              <a:rPr lang="es-MX" sz="2600" dirty="0"/>
              <a:t>.</a:t>
            </a:r>
          </a:p>
          <a:p>
            <a:pPr algn="just"/>
            <a:endParaRPr lang="es-MX" sz="2600" dirty="0"/>
          </a:p>
          <a:p>
            <a:pPr algn="just"/>
            <a:r>
              <a:rPr lang="es-MX" sz="2600" b="1" u="sng" dirty="0"/>
              <a:t>Transcurrido este plazo</a:t>
            </a:r>
            <a:r>
              <a:rPr lang="es-MX" sz="2600" b="1" i="1" u="sng" dirty="0">
                <a:solidFill>
                  <a:srgbClr val="FF0000"/>
                </a:solidFill>
              </a:rPr>
              <a:t>, los CFDI quedarán como NO cancelables. Una vez iniciado el traslado, NO podrá emitirse el citado CFDI con “Complemento Carta Porte</a:t>
            </a:r>
            <a:r>
              <a:rPr lang="es-MX" sz="2600" dirty="0"/>
              <a:t>”.</a:t>
            </a:r>
          </a:p>
          <a:p>
            <a:endParaRPr lang="es-MX" dirty="0"/>
          </a:p>
        </p:txBody>
      </p:sp>
      <p:sp>
        <p:nvSpPr>
          <p:cNvPr id="5" name="Flecha: hacia arriba 4">
            <a:extLst>
              <a:ext uri="{FF2B5EF4-FFF2-40B4-BE49-F238E27FC236}">
                <a16:creationId xmlns:a16="http://schemas.microsoft.com/office/drawing/2014/main" id="{06088CC9-1F15-DF56-4EE4-56DA13A660F4}"/>
              </a:ext>
            </a:extLst>
          </p:cNvPr>
          <p:cNvSpPr/>
          <p:nvPr/>
        </p:nvSpPr>
        <p:spPr>
          <a:xfrm>
            <a:off x="4572000" y="3944983"/>
            <a:ext cx="583474" cy="330926"/>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Flecha: hacia abajo 5">
            <a:extLst>
              <a:ext uri="{FF2B5EF4-FFF2-40B4-BE49-F238E27FC236}">
                <a16:creationId xmlns:a16="http://schemas.microsoft.com/office/drawing/2014/main" id="{862DAC69-71CF-FEC1-A6A7-969FCD657A74}"/>
              </a:ext>
            </a:extLst>
          </p:cNvPr>
          <p:cNvSpPr/>
          <p:nvPr/>
        </p:nvSpPr>
        <p:spPr>
          <a:xfrm>
            <a:off x="8429625" y="3944983"/>
            <a:ext cx="583474" cy="3309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7833452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B58B2-9469-9452-D441-687D95F620DA}"/>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A80D16FE-CF74-C500-1F0B-C0B759CBED0D}"/>
              </a:ext>
            </a:extLst>
          </p:cNvPr>
          <p:cNvSpPr/>
          <p:nvPr/>
        </p:nvSpPr>
        <p:spPr>
          <a:xfrm>
            <a:off x="9223331" y="6595308"/>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C1B7BD2A-0255-056F-60FB-6EE8ABEC173A}"/>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Aclaración de </a:t>
            </a:r>
            <a:r>
              <a:rPr lang="es-MX" sz="2813" dirty="0">
                <a:solidFill>
                  <a:prstClr val="black"/>
                </a:solidFill>
                <a:latin typeface="Arial Rounded MT Bold" pitchFamily="34" charset="0"/>
              </a:rPr>
              <a:t>C</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artas</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Invitación, Exhortos o  Comunicados por Incumplimiento a las Disposiciones </a:t>
            </a:r>
            <a:r>
              <a:rPr lang="es-MX" sz="2813" dirty="0">
                <a:solidFill>
                  <a:prstClr val="black"/>
                </a:solidFill>
                <a:latin typeface="Arial Rounded MT Bold" pitchFamily="34" charset="0"/>
              </a:rPr>
              <a:t>F</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iscales</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F4843A15-02A8-5802-3D28-98CC50244C0A}"/>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2.9.13 RMF</a:t>
            </a:r>
          </a:p>
        </p:txBody>
      </p:sp>
      <p:sp>
        <p:nvSpPr>
          <p:cNvPr id="7" name="CuadroTexto 6">
            <a:extLst>
              <a:ext uri="{FF2B5EF4-FFF2-40B4-BE49-F238E27FC236}">
                <a16:creationId xmlns:a16="http://schemas.microsoft.com/office/drawing/2014/main" id="{866B2610-5699-7941-2135-2A03383D0C2D}"/>
              </a:ext>
            </a:extLst>
          </p:cNvPr>
          <p:cNvSpPr txBox="1"/>
          <p:nvPr/>
        </p:nvSpPr>
        <p:spPr>
          <a:xfrm>
            <a:off x="192024" y="1068604"/>
            <a:ext cx="11795760" cy="4955203"/>
          </a:xfrm>
          <a:prstGeom prst="rect">
            <a:avLst/>
          </a:prstGeom>
          <a:noFill/>
        </p:spPr>
        <p:txBody>
          <a:bodyPr wrap="square">
            <a:spAutoFit/>
          </a:bodyPr>
          <a:lstStyle/>
          <a:p>
            <a:pPr algn="just"/>
            <a:r>
              <a:rPr lang="es-MX" sz="2400" dirty="0"/>
              <a:t>Cuando </a:t>
            </a:r>
            <a:r>
              <a:rPr lang="es-MX" sz="2400" b="1" u="sng" dirty="0"/>
              <a:t>las Personas Físicas o Morales reciban una Carta Invitación o Exhorto, mediante la cual, cualquier Autoridad del SAT solicite se “Acredite” el cumplimiento a las Disposiciones Fiscales,</a:t>
            </a:r>
            <a:r>
              <a:rPr lang="es-MX" sz="2400" dirty="0"/>
              <a:t> </a:t>
            </a:r>
            <a:r>
              <a:rPr lang="es-MX" sz="2800" b="1" dirty="0">
                <a:solidFill>
                  <a:srgbClr val="FF0000"/>
                </a:solidFill>
              </a:rPr>
              <a:t>podrán</a:t>
            </a:r>
            <a:r>
              <a:rPr lang="es-MX" sz="2400" dirty="0"/>
              <a:t> </a:t>
            </a:r>
            <a:r>
              <a:rPr lang="es-MX" sz="2400" b="1" i="1" u="sng" dirty="0">
                <a:solidFill>
                  <a:srgbClr val="FF0000"/>
                </a:solidFill>
              </a:rPr>
              <a:t>realizar la aclaración correspondiente ante la Autoridad que haya emitido la referida carta o exhorto, de conformidad con el “Procedimiento” que en la carta o exhorto se haya establecido</a:t>
            </a:r>
            <a:r>
              <a:rPr lang="es-MX" sz="2400" dirty="0"/>
              <a:t>.</a:t>
            </a:r>
          </a:p>
          <a:p>
            <a:pPr algn="just"/>
            <a:endParaRPr lang="es-MX" sz="2400" dirty="0"/>
          </a:p>
          <a:p>
            <a:pPr algn="just"/>
            <a:r>
              <a:rPr lang="es-MX" sz="2400" dirty="0"/>
              <a:t>Para los efectos de los artículos 33, fracción IV, inciso b), 41, 81 y 82 del CFF, </a:t>
            </a:r>
            <a:r>
              <a:rPr lang="es-MX" sz="2400" b="1" u="sng" dirty="0"/>
              <a:t>tratándose de Comunicados, Multas o Requerimientos para promover el cumplimiento de obligaciones en materia de Presentación de declaraciones,</a:t>
            </a:r>
            <a:r>
              <a:rPr lang="es-MX" sz="2400" dirty="0"/>
              <a:t> </a:t>
            </a:r>
            <a:r>
              <a:rPr lang="es-MX" sz="2400" b="1" i="1" dirty="0">
                <a:solidFill>
                  <a:srgbClr val="FF0000"/>
                </a:solidFill>
              </a:rPr>
              <a:t>emitidos por la Administración Central de Promoción y Vigilancia del Cumplimiento</a:t>
            </a:r>
            <a:r>
              <a:rPr lang="es-MX" sz="2400" dirty="0"/>
              <a:t> o las ADR, </a:t>
            </a:r>
            <a:r>
              <a:rPr lang="es-MX" sz="2400" b="1" u="sng" dirty="0"/>
              <a:t>los contribuyentes podrán realizar la aclaración correspondiente conforme a la ficha de trámite 113/CFF </a:t>
            </a:r>
            <a:r>
              <a:rPr lang="es-MX" sz="2400" dirty="0"/>
              <a:t>“Aclaración de requerimientos, multas o comunicados de obligaciones omitidas por motivo de la vigilancia del cumplimiento en materia de presentación de declaraciones”, contenida en el Anexo 2.</a:t>
            </a:r>
          </a:p>
        </p:txBody>
      </p:sp>
    </p:spTree>
    <p:extLst>
      <p:ext uri="{BB962C8B-B14F-4D97-AF65-F5344CB8AC3E}">
        <p14:creationId xmlns:p14="http://schemas.microsoft.com/office/powerpoint/2010/main" val="15783309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F5D2F-FB43-EDD2-3EC0-88DE87955362}"/>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CFFC6E64-2210-A2DC-E80C-DDB8358C792C}"/>
              </a:ext>
            </a:extLst>
          </p:cNvPr>
          <p:cNvSpPr/>
          <p:nvPr/>
        </p:nvSpPr>
        <p:spPr>
          <a:xfrm>
            <a:off x="9223331" y="6595308"/>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4" name="CuadroTexto 3">
            <a:extLst>
              <a:ext uri="{FF2B5EF4-FFF2-40B4-BE49-F238E27FC236}">
                <a16:creationId xmlns:a16="http://schemas.microsoft.com/office/drawing/2014/main" id="{2C817224-86F2-1ED9-DBBE-ADB447BB08A0}"/>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2.9.15 y 2.9.16 RMF</a:t>
            </a:r>
          </a:p>
        </p:txBody>
      </p:sp>
      <p:sp>
        <p:nvSpPr>
          <p:cNvPr id="6" name="CuadroTexto 5">
            <a:extLst>
              <a:ext uri="{FF2B5EF4-FFF2-40B4-BE49-F238E27FC236}">
                <a16:creationId xmlns:a16="http://schemas.microsoft.com/office/drawing/2014/main" id="{7E4D2957-933B-6DA0-110F-487A6BA4322D}"/>
              </a:ext>
            </a:extLst>
          </p:cNvPr>
          <p:cNvSpPr txBox="1"/>
          <p:nvPr/>
        </p:nvSpPr>
        <p:spPr>
          <a:xfrm>
            <a:off x="113211" y="237870"/>
            <a:ext cx="11521440" cy="5509200"/>
          </a:xfrm>
          <a:prstGeom prst="rect">
            <a:avLst/>
          </a:prstGeom>
          <a:noFill/>
        </p:spPr>
        <p:txBody>
          <a:bodyPr wrap="square">
            <a:spAutoFit/>
          </a:bodyPr>
          <a:lstStyle/>
          <a:p>
            <a:pPr algn="just"/>
            <a:r>
              <a:rPr lang="es-MX" sz="2300" b="1" u="sng" dirty="0"/>
              <a:t>Aclaración de publicación de datos de los contribuyentes en el Portal del SAT</a:t>
            </a:r>
          </a:p>
          <a:p>
            <a:pPr algn="just"/>
            <a:endParaRPr lang="es-MX" sz="2200" dirty="0"/>
          </a:p>
          <a:p>
            <a:pPr algn="just"/>
            <a:r>
              <a:rPr lang="es-MX" sz="2200" b="1" dirty="0"/>
              <a:t>2.9.15</a:t>
            </a:r>
            <a:r>
              <a:rPr lang="es-MX" sz="2200" dirty="0"/>
              <a:t>. Para los efectos del artículo 69, último párrafo del CFF, </a:t>
            </a:r>
            <a:r>
              <a:rPr lang="es-MX" sz="2200" b="1" u="sng" dirty="0"/>
              <a:t>los contribuyentes que estén inconformes con la publicación de sus datos en el Portal del SAT,</a:t>
            </a:r>
            <a:r>
              <a:rPr lang="es-MX" sz="2200" dirty="0"/>
              <a:t> </a:t>
            </a:r>
            <a:r>
              <a:rPr lang="es-MX" sz="2200" b="1" i="1" u="sng" dirty="0">
                <a:solidFill>
                  <a:srgbClr val="FF0000"/>
                </a:solidFill>
              </a:rPr>
              <a:t>podrán solicitar la aclaración, en la cual podrán “Aportar” las pruebas que a su derecho convengan</a:t>
            </a:r>
            <a:r>
              <a:rPr lang="es-MX" sz="2200" dirty="0"/>
              <a:t> conforme a la ficha de trámite </a:t>
            </a:r>
            <a:r>
              <a:rPr lang="es-MX" sz="2200" b="1" dirty="0"/>
              <a:t>85/CFF </a:t>
            </a:r>
            <a:r>
              <a:rPr lang="es-MX" sz="2200" dirty="0"/>
              <a:t>“Solicitud de aclaración para contribuyentes inconformes con la publicación de sus datos en el Portal del SAT”, contenida en el Anexo 2.</a:t>
            </a:r>
          </a:p>
          <a:p>
            <a:pPr algn="just"/>
            <a:r>
              <a:rPr lang="es-MX" sz="2200" dirty="0"/>
              <a:t>Sin perjuicio de lo señalado en el párrafo anterior, el SAT llevará a cabo de </a:t>
            </a:r>
            <a:r>
              <a:rPr lang="es-MX" sz="2200" b="1" dirty="0"/>
              <a:t>manera trimestral </a:t>
            </a:r>
            <a:r>
              <a:rPr lang="es-MX" sz="2200" dirty="0"/>
              <a:t>la actualización de los datos publicados en su Portal.</a:t>
            </a:r>
          </a:p>
          <a:p>
            <a:pPr algn="just"/>
            <a:r>
              <a:rPr lang="es-MX" sz="2200" dirty="0"/>
              <a:t>CFF 69</a:t>
            </a:r>
          </a:p>
          <a:p>
            <a:pPr algn="just"/>
            <a:endParaRPr lang="es-MX" sz="2200" dirty="0"/>
          </a:p>
          <a:p>
            <a:pPr algn="just"/>
            <a:r>
              <a:rPr lang="es-MX" sz="2300" b="1" u="sng" dirty="0"/>
              <a:t>Publicación de contribuyentes</a:t>
            </a:r>
          </a:p>
          <a:p>
            <a:pPr algn="just"/>
            <a:endParaRPr lang="es-MX" sz="2200" dirty="0"/>
          </a:p>
          <a:p>
            <a:pPr algn="just"/>
            <a:r>
              <a:rPr lang="es-MX" sz="2200" b="1" dirty="0"/>
              <a:t>2.9.16</a:t>
            </a:r>
            <a:r>
              <a:rPr lang="es-MX" sz="2200" dirty="0"/>
              <a:t>. Para los efectos del artículo 69, décimo segundo párrafo, fracción III del CFF, el SAT </a:t>
            </a:r>
            <a:r>
              <a:rPr lang="es-MX" sz="2200" b="1" u="sng" dirty="0"/>
              <a:t>únicamente publicará a los contribuyentes que</a:t>
            </a:r>
            <a:r>
              <a:rPr lang="es-MX" sz="2200" dirty="0"/>
              <a:t>, </a:t>
            </a:r>
            <a:r>
              <a:rPr lang="es-MX" sz="2200" b="1" i="1" u="sng" dirty="0">
                <a:solidFill>
                  <a:srgbClr val="FF0000"/>
                </a:solidFill>
              </a:rPr>
              <a:t>además de estar NO localizados, presenten Incumplimiento “Sistemático” de sus Obligaciones Fiscales.</a:t>
            </a:r>
          </a:p>
        </p:txBody>
      </p:sp>
    </p:spTree>
    <p:extLst>
      <p:ext uri="{BB962C8B-B14F-4D97-AF65-F5344CB8AC3E}">
        <p14:creationId xmlns:p14="http://schemas.microsoft.com/office/powerpoint/2010/main" val="2561939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051B6-0D11-C917-3805-91C7BC639795}"/>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72BD617A-830F-6C36-A84D-6A03A7FEE666}"/>
              </a:ext>
            </a:extLst>
          </p:cNvPr>
          <p:cNvSpPr/>
          <p:nvPr/>
        </p:nvSpPr>
        <p:spPr>
          <a:xfrm>
            <a:off x="9223331" y="6595308"/>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6483EE12-1DBA-D51D-9F44-1F3F6F50C7CF}"/>
              </a:ext>
            </a:extLst>
          </p:cNvPr>
          <p:cNvSpPr txBox="1"/>
          <p:nvPr/>
        </p:nvSpPr>
        <p:spPr>
          <a:xfrm>
            <a:off x="1" y="-13883"/>
            <a:ext cx="12191999" cy="1385186"/>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Procedimiento para Acreditar que efectivamente se Adquirieron los Bienes o Recibieron los Servicios que amparan los Comprobantes </a:t>
            </a:r>
            <a:r>
              <a:rPr lang="es-MX" sz="2813" dirty="0">
                <a:solidFill>
                  <a:prstClr val="black"/>
                </a:solidFill>
                <a:latin typeface="Arial Rounded MT Bold" pitchFamily="34" charset="0"/>
              </a:rPr>
              <a:t>F</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iscales</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4D466059-956F-AFDC-8195-7B096C0FED32}"/>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2.9.18 RMF</a:t>
            </a:r>
          </a:p>
        </p:txBody>
      </p:sp>
      <p:sp>
        <p:nvSpPr>
          <p:cNvPr id="6" name="CuadroTexto 5">
            <a:extLst>
              <a:ext uri="{FF2B5EF4-FFF2-40B4-BE49-F238E27FC236}">
                <a16:creationId xmlns:a16="http://schemas.microsoft.com/office/drawing/2014/main" id="{886924B4-307F-CB00-900B-D981B87122D0}"/>
              </a:ext>
            </a:extLst>
          </p:cNvPr>
          <p:cNvSpPr txBox="1"/>
          <p:nvPr/>
        </p:nvSpPr>
        <p:spPr>
          <a:xfrm>
            <a:off x="113211" y="1347889"/>
            <a:ext cx="11965578" cy="5232202"/>
          </a:xfrm>
          <a:prstGeom prst="rect">
            <a:avLst/>
          </a:prstGeom>
          <a:noFill/>
        </p:spPr>
        <p:txBody>
          <a:bodyPr wrap="square">
            <a:spAutoFit/>
          </a:bodyPr>
          <a:lstStyle/>
          <a:p>
            <a:pPr algn="just"/>
            <a:r>
              <a:rPr lang="es-MX" sz="2200" dirty="0"/>
              <a:t>Para los efectos del artículo 69-B, antepenúltimo párrafo del CFF, </a:t>
            </a:r>
            <a:r>
              <a:rPr lang="es-MX" sz="2200" b="1" u="sng" dirty="0"/>
              <a:t>las Personas Físicas y Morales que hayan dado cualquier </a:t>
            </a:r>
            <a:r>
              <a:rPr lang="es-MX" sz="2400" b="1" u="sng" dirty="0">
                <a:solidFill>
                  <a:srgbClr val="FF0000"/>
                </a:solidFill>
              </a:rPr>
              <a:t>efecto fiscal </a:t>
            </a:r>
            <a:r>
              <a:rPr lang="es-MX" sz="2200" b="1" u="sng" dirty="0"/>
              <a:t>a los CFDI expedidos por los contribuyentes incluidos en el listado definitivo a que se refiere el cuarto párrafo del referido artículo,</a:t>
            </a:r>
            <a:r>
              <a:rPr lang="es-MX" sz="2200" dirty="0"/>
              <a:t> </a:t>
            </a:r>
            <a:r>
              <a:rPr lang="es-MX" sz="2200" b="1" i="1" u="sng" dirty="0">
                <a:solidFill>
                  <a:srgbClr val="FF0000"/>
                </a:solidFill>
              </a:rPr>
              <a:t>podrán “Acreditar” que efectivamente adquirieron los bienes o recibieron los servicios que amparan dichos comprobantes</a:t>
            </a:r>
            <a:r>
              <a:rPr lang="es-MX" sz="2200" dirty="0"/>
              <a:t>, o bien, “</a:t>
            </a:r>
            <a:r>
              <a:rPr lang="es-MX" sz="2200" b="1" u="sng" dirty="0"/>
              <a:t>corregir” su situación fiscal dentro del plazo de</a:t>
            </a:r>
            <a:r>
              <a:rPr lang="es-MX" sz="2400" b="1" u="sng" dirty="0"/>
              <a:t> “Treinta Días”</a:t>
            </a:r>
            <a:r>
              <a:rPr lang="es-MX" sz="2200" b="1" u="sng" dirty="0"/>
              <a:t> siguientes al de la publicación del listado en el DOF y en el Portal del SAT, </a:t>
            </a:r>
            <a:r>
              <a:rPr lang="es-MX" sz="2200" dirty="0"/>
              <a:t>ello de conformidad con la ficha de trámite </a:t>
            </a:r>
            <a:r>
              <a:rPr lang="es-MX" sz="2200" b="1" u="sng" dirty="0"/>
              <a:t>83/CFF </a:t>
            </a:r>
            <a:r>
              <a:rPr lang="es-MX" sz="2200" dirty="0"/>
              <a:t>“Informe y documentación que deberán presentar los contribuyentes a que se refiere la regla 2.9.18. para acreditar que efectivamente recibieron los servicios o adquirieron los bienes que amparan los comprobantes fiscales que les expidieron o que corrigieron su situación fiscal”, contenida en el Anexo 2.</a:t>
            </a:r>
          </a:p>
          <a:p>
            <a:pPr algn="just"/>
            <a:endParaRPr lang="es-MX" sz="2200" dirty="0"/>
          </a:p>
          <a:p>
            <a:pPr algn="just"/>
            <a:r>
              <a:rPr lang="es-MX" sz="2200" b="1" u="sng" dirty="0"/>
              <a:t>La Autoridad podrá requerir información o Documentación Adicional</a:t>
            </a:r>
            <a:r>
              <a:rPr lang="es-MX" sz="2200" dirty="0"/>
              <a:t>, a efecto de resolver lo que en derecho proceda</a:t>
            </a:r>
            <a:r>
              <a:rPr lang="es-MX" sz="2200" b="1" i="1" u="sng" dirty="0">
                <a:solidFill>
                  <a:srgbClr val="FF0000"/>
                </a:solidFill>
              </a:rPr>
              <a:t>. El contribuyente contará con un plazo de </a:t>
            </a:r>
            <a:r>
              <a:rPr lang="es-MX" sz="2400" b="1" i="1" u="sng" dirty="0">
                <a:solidFill>
                  <a:srgbClr val="FF0000"/>
                </a:solidFill>
              </a:rPr>
              <a:t>“Diez Días”</a:t>
            </a:r>
            <a:r>
              <a:rPr lang="es-MX" sz="2200" b="1" i="1" u="sng" dirty="0">
                <a:solidFill>
                  <a:srgbClr val="FF0000"/>
                </a:solidFill>
              </a:rPr>
              <a:t> contados a partir del día hábil siguiente a aquel en que haya surtido efectos la notificación del requerimiento, para proporcionar la información y documentación solicitada</a:t>
            </a:r>
            <a:r>
              <a:rPr lang="es-MX" sz="2200" dirty="0"/>
              <a:t>, </a:t>
            </a:r>
            <a:r>
              <a:rPr lang="es-MX" sz="2200" i="1" u="sng" dirty="0"/>
              <a:t>dicho plazo se </a:t>
            </a:r>
            <a:r>
              <a:rPr lang="es-MX" sz="2200" b="1" i="1" u="sng" dirty="0"/>
              <a:t>podrá ampliar </a:t>
            </a:r>
            <a:r>
              <a:rPr lang="es-MX" sz="2200" i="1" u="sng" dirty="0"/>
              <a:t>por diez días más, siempre que el contribuyente presente su solicitud dentro del plazo inicial de diez días</a:t>
            </a:r>
            <a:r>
              <a:rPr lang="es-MX" sz="2200" dirty="0"/>
              <a:t>.</a:t>
            </a:r>
          </a:p>
        </p:txBody>
      </p:sp>
    </p:spTree>
    <p:extLst>
      <p:ext uri="{BB962C8B-B14F-4D97-AF65-F5344CB8AC3E}">
        <p14:creationId xmlns:p14="http://schemas.microsoft.com/office/powerpoint/2010/main" val="5332869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59A42-0AC7-AEA1-CA52-90629B0BE6E1}"/>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C076B534-87E7-7F5C-DD03-3180232C4FAB}"/>
              </a:ext>
            </a:extLst>
          </p:cNvPr>
          <p:cNvSpPr/>
          <p:nvPr/>
        </p:nvSpPr>
        <p:spPr>
          <a:xfrm>
            <a:off x="9223331" y="6595308"/>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E4AAF698-021E-8566-1650-E0E5816C7336}"/>
              </a:ext>
            </a:extLst>
          </p:cNvPr>
          <p:cNvSpPr txBox="1"/>
          <p:nvPr/>
        </p:nvSpPr>
        <p:spPr>
          <a:xfrm>
            <a:off x="1" y="-13883"/>
            <a:ext cx="12191999" cy="1385186"/>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Procedimiento para Acreditar que efectivamente se Adquirieron los Bienes o Recibieron los Servicios que amparan los Comprobantes Fiscales</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3DEC4ED3-4546-BB0A-5627-9F087B020E88}"/>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2.9.18 RMF</a:t>
            </a:r>
          </a:p>
        </p:txBody>
      </p:sp>
      <p:sp>
        <p:nvSpPr>
          <p:cNvPr id="7" name="CuadroTexto 6">
            <a:extLst>
              <a:ext uri="{FF2B5EF4-FFF2-40B4-BE49-F238E27FC236}">
                <a16:creationId xmlns:a16="http://schemas.microsoft.com/office/drawing/2014/main" id="{EB208D89-E258-F36F-AEBD-3842295126AC}"/>
              </a:ext>
            </a:extLst>
          </p:cNvPr>
          <p:cNvSpPr txBox="1"/>
          <p:nvPr/>
        </p:nvSpPr>
        <p:spPr>
          <a:xfrm>
            <a:off x="435429" y="1455568"/>
            <a:ext cx="11286307" cy="3785652"/>
          </a:xfrm>
          <a:prstGeom prst="rect">
            <a:avLst/>
          </a:prstGeom>
          <a:noFill/>
        </p:spPr>
        <p:txBody>
          <a:bodyPr wrap="square">
            <a:spAutoFit/>
          </a:bodyPr>
          <a:lstStyle/>
          <a:p>
            <a:pPr algn="just"/>
            <a:r>
              <a:rPr lang="es-MX" sz="2400" dirty="0"/>
              <a:t>Transcurrido el plazo a que se refiere el párrafo anterior, </a:t>
            </a:r>
            <a:r>
              <a:rPr lang="es-MX" sz="2400" b="1" i="1" u="sng" dirty="0">
                <a:solidFill>
                  <a:srgbClr val="FF0000"/>
                </a:solidFill>
              </a:rPr>
              <a:t>en caso de que el contribuyente NO proporcione la información y documentación requerida, o bien se proporcione incompleta, </a:t>
            </a:r>
            <a:r>
              <a:rPr lang="es-MX" sz="2400" b="1" u="sng" dirty="0"/>
              <a:t>la Autoridad valorará su situación únicamente con las pruebas aportadas y resolverá lo que en Derecho proceda</a:t>
            </a:r>
            <a:r>
              <a:rPr lang="es-MX" sz="2400" dirty="0"/>
              <a:t>.</a:t>
            </a:r>
          </a:p>
          <a:p>
            <a:pPr algn="just"/>
            <a:endParaRPr lang="es-MX" sz="2400" dirty="0"/>
          </a:p>
          <a:p>
            <a:pPr algn="just"/>
            <a:r>
              <a:rPr lang="es-MX" sz="2400" b="1" u="sng" dirty="0"/>
              <a:t>El plazo máximo con el que contará la Autoridad </a:t>
            </a:r>
            <a:r>
              <a:rPr lang="es-MX" sz="2400" dirty="0"/>
              <a:t>para resolver si el contribuyente acreditó que efectivamente adquirió los bienes o recibió los servicios que amparan dichos comprobantes, </a:t>
            </a:r>
            <a:r>
              <a:rPr lang="es-MX" sz="2400" b="1" i="1" u="sng" dirty="0">
                <a:solidFill>
                  <a:srgbClr val="FF0000"/>
                </a:solidFill>
              </a:rPr>
              <a:t>será de “Treinta Días” contados a partir del día en que presente su solicitud de aclaración, o bien, de que se tenga por cumplido el requerimiento de información.</a:t>
            </a:r>
          </a:p>
        </p:txBody>
      </p:sp>
      <p:sp>
        <p:nvSpPr>
          <p:cNvPr id="8" name="Flecha: hacia arriba 7">
            <a:extLst>
              <a:ext uri="{FF2B5EF4-FFF2-40B4-BE49-F238E27FC236}">
                <a16:creationId xmlns:a16="http://schemas.microsoft.com/office/drawing/2014/main" id="{66F398D5-4B80-1053-4BAE-1D61DD9B9BAF}"/>
              </a:ext>
            </a:extLst>
          </p:cNvPr>
          <p:cNvSpPr/>
          <p:nvPr/>
        </p:nvSpPr>
        <p:spPr>
          <a:xfrm>
            <a:off x="2412274" y="2917365"/>
            <a:ext cx="484632" cy="496389"/>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0376589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9EF11-B0C4-1081-4969-DB19FA864CD1}"/>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F60A8FDB-93E5-FAA7-7A19-C80BC9EA4707}"/>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53308CDA-1C27-DFC8-8213-FD471F9E1D01}"/>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Opción para NO presentar la Declaración I</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nformativa</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de Operaciones con Partes Relacionadas</a:t>
            </a:r>
          </a:p>
        </p:txBody>
      </p:sp>
      <p:sp>
        <p:nvSpPr>
          <p:cNvPr id="4" name="CuadroTexto 3">
            <a:extLst>
              <a:ext uri="{FF2B5EF4-FFF2-40B4-BE49-F238E27FC236}">
                <a16:creationId xmlns:a16="http://schemas.microsoft.com/office/drawing/2014/main" id="{A06B0C59-D0AC-F6A5-B205-A9BDCCBFE8A8}"/>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3.9.18 RMF</a:t>
            </a:r>
          </a:p>
        </p:txBody>
      </p:sp>
      <p:sp>
        <p:nvSpPr>
          <p:cNvPr id="6" name="CuadroTexto 5">
            <a:extLst>
              <a:ext uri="{FF2B5EF4-FFF2-40B4-BE49-F238E27FC236}">
                <a16:creationId xmlns:a16="http://schemas.microsoft.com/office/drawing/2014/main" id="{3911D52B-C45E-E371-CB1C-85E63D3A66F8}"/>
              </a:ext>
            </a:extLst>
          </p:cNvPr>
          <p:cNvSpPr txBox="1"/>
          <p:nvPr/>
        </p:nvSpPr>
        <p:spPr>
          <a:xfrm>
            <a:off x="174203" y="996185"/>
            <a:ext cx="11780373" cy="452431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Para los efectos de los artículos </a:t>
            </a:r>
            <a:r>
              <a:rPr kumimoji="0" lang="es-MX" sz="2400" b="1" i="0" u="sng" strike="noStrike" kern="1200" cap="none" spc="0" normalizeH="0" baseline="0" noProof="0" dirty="0">
                <a:ln>
                  <a:noFill/>
                </a:ln>
                <a:solidFill>
                  <a:prstClr val="black"/>
                </a:solidFill>
                <a:effectLst/>
                <a:uLnTx/>
                <a:uFillTx/>
                <a:latin typeface="Calibri"/>
                <a:ea typeface="+mn-ea"/>
                <a:cs typeface="+mn-cs"/>
              </a:rPr>
              <a:t>76, fracción </a:t>
            </a:r>
            <a:r>
              <a:rPr kumimoji="0" lang="es-MX" sz="2400" b="0" i="0" u="none" strike="noStrike" kern="1200" cap="none" spc="0" normalizeH="0" baseline="0" noProof="0" dirty="0">
                <a:ln>
                  <a:noFill/>
                </a:ln>
                <a:solidFill>
                  <a:prstClr val="black"/>
                </a:solidFill>
                <a:effectLst/>
                <a:uLnTx/>
                <a:uFillTx/>
                <a:latin typeface="Calibri"/>
                <a:ea typeface="+mn-ea"/>
                <a:cs typeface="+mn-cs"/>
              </a:rPr>
              <a:t>X y 110, fracción X de la Ley del ISR, los </a:t>
            </a:r>
            <a:r>
              <a:rPr kumimoji="0" lang="es-MX" sz="2400" b="1" i="0" u="sng" strike="noStrike" kern="1200" cap="none" spc="0" normalizeH="0" baseline="0" noProof="0" dirty="0">
                <a:ln>
                  <a:noFill/>
                </a:ln>
                <a:solidFill>
                  <a:srgbClr val="FF0000"/>
                </a:solidFill>
                <a:effectLst/>
                <a:uLnTx/>
                <a:uFillTx/>
                <a:latin typeface="Calibri"/>
                <a:ea typeface="+mn-ea"/>
                <a:cs typeface="+mn-cs"/>
              </a:rPr>
              <a:t>contribuyentes que celebren operaciones con Partes Relacionadas </a:t>
            </a:r>
            <a:r>
              <a:rPr kumimoji="0" lang="es-MX" sz="2400" b="0" i="0" u="none" strike="noStrike" kern="1200" cap="none" spc="0" normalizeH="0" baseline="0" noProof="0" dirty="0">
                <a:ln>
                  <a:noFill/>
                </a:ln>
                <a:solidFill>
                  <a:prstClr val="black"/>
                </a:solidFill>
                <a:effectLst/>
                <a:uLnTx/>
                <a:uFillTx/>
                <a:latin typeface="Calibri"/>
                <a:ea typeface="+mn-ea"/>
                <a:cs typeface="+mn-cs"/>
              </a:rPr>
              <a:t>y que realicen </a:t>
            </a:r>
            <a:r>
              <a:rPr kumimoji="0" lang="es-MX" sz="2400" b="1" i="0" u="none" strike="noStrike" kern="1200" cap="none" spc="0" normalizeH="0" baseline="0" noProof="0" dirty="0">
                <a:ln>
                  <a:noFill/>
                </a:ln>
                <a:solidFill>
                  <a:prstClr val="black"/>
                </a:solidFill>
                <a:effectLst/>
                <a:uLnTx/>
                <a:uFillTx/>
                <a:latin typeface="Calibri"/>
                <a:ea typeface="+mn-ea"/>
                <a:cs typeface="+mn-cs"/>
              </a:rPr>
              <a:t>actividades empresariales </a:t>
            </a:r>
            <a:r>
              <a:rPr kumimoji="0" lang="es-MX" sz="2400" b="0" i="0" u="none" strike="noStrike" kern="1200" cap="none" spc="0" normalizeH="0" baseline="0" noProof="0" dirty="0">
                <a:ln>
                  <a:noFill/>
                </a:ln>
                <a:solidFill>
                  <a:prstClr val="black"/>
                </a:solidFill>
                <a:effectLst/>
                <a:uLnTx/>
                <a:uFillTx/>
                <a:latin typeface="Calibri"/>
                <a:ea typeface="+mn-ea"/>
                <a:cs typeface="+mn-cs"/>
              </a:rPr>
              <a:t>cuyos ingresos en el ejercicio inmediato anterior </a:t>
            </a:r>
            <a:r>
              <a:rPr kumimoji="0" lang="es-MX" sz="2400" b="1" i="0" u="sng" strike="noStrike" kern="1200" cap="none" spc="0" normalizeH="0" baseline="0" noProof="0" dirty="0">
                <a:ln>
                  <a:noFill/>
                </a:ln>
                <a:solidFill>
                  <a:srgbClr val="FF0000"/>
                </a:solidFill>
                <a:effectLst/>
                <a:uLnTx/>
                <a:uFillTx/>
                <a:latin typeface="Calibri"/>
                <a:ea typeface="+mn-ea"/>
                <a:cs typeface="+mn-cs"/>
              </a:rPr>
              <a:t>no hayan excedido de $13’000,000.00</a:t>
            </a:r>
            <a:r>
              <a:rPr kumimoji="0" lang="es-MX" sz="2400" b="0" i="0" u="none" strike="noStrike" kern="1200" cap="none" spc="0" normalizeH="0" baseline="0" noProof="0" dirty="0">
                <a:ln>
                  <a:noFill/>
                </a:ln>
                <a:solidFill>
                  <a:prstClr val="black"/>
                </a:solidFill>
                <a:effectLst/>
                <a:uLnTx/>
                <a:uFillTx/>
                <a:latin typeface="Calibri"/>
                <a:ea typeface="+mn-ea"/>
                <a:cs typeface="+mn-cs"/>
              </a:rPr>
              <a:t> (trece millones de pesos 00/100 M.N.), así como aquellos cuyos ingresos derivados de la </a:t>
            </a:r>
            <a:r>
              <a:rPr lang="es-MX" sz="2400" b="1" u="sng" dirty="0">
                <a:solidFill>
                  <a:prstClr val="black"/>
                </a:solidFill>
                <a:latin typeface="Calibri"/>
              </a:rPr>
              <a:t>P</a:t>
            </a:r>
            <a:r>
              <a:rPr kumimoji="0" lang="es-MX" sz="2400" b="1" i="0" u="sng" strike="noStrike" kern="1200" cap="none" spc="0" normalizeH="0" baseline="0" noProof="0" dirty="0" err="1">
                <a:ln>
                  <a:noFill/>
                </a:ln>
                <a:solidFill>
                  <a:prstClr val="black"/>
                </a:solidFill>
                <a:effectLst/>
                <a:uLnTx/>
                <a:uFillTx/>
                <a:latin typeface="Calibri"/>
                <a:ea typeface="+mn-ea"/>
                <a:cs typeface="+mn-cs"/>
              </a:rPr>
              <a:t>restación</a:t>
            </a:r>
            <a:r>
              <a:rPr kumimoji="0" lang="es-MX" sz="2400" b="1" i="0" u="sng" strike="noStrike" kern="1200" cap="none" spc="0" normalizeH="0" baseline="0" noProof="0" dirty="0">
                <a:ln>
                  <a:noFill/>
                </a:ln>
                <a:solidFill>
                  <a:prstClr val="black"/>
                </a:solidFill>
                <a:effectLst/>
                <a:uLnTx/>
                <a:uFillTx/>
                <a:latin typeface="Calibri"/>
                <a:ea typeface="+mn-ea"/>
                <a:cs typeface="+mn-cs"/>
              </a:rPr>
              <a:t> de Servicios </a:t>
            </a:r>
            <a:r>
              <a:rPr lang="es-MX" sz="2400" b="1" u="sng" dirty="0">
                <a:solidFill>
                  <a:prstClr val="black"/>
                </a:solidFill>
                <a:latin typeface="Calibri"/>
              </a:rPr>
              <a:t>P</a:t>
            </a:r>
            <a:r>
              <a:rPr kumimoji="0" lang="es-MX" sz="2400" b="1" i="0" u="sng" strike="noStrike" kern="1200" cap="none" spc="0" normalizeH="0" baseline="0" noProof="0" dirty="0" err="1">
                <a:ln>
                  <a:noFill/>
                </a:ln>
                <a:solidFill>
                  <a:prstClr val="black"/>
                </a:solidFill>
                <a:effectLst/>
                <a:uLnTx/>
                <a:uFillTx/>
                <a:latin typeface="Calibri"/>
                <a:ea typeface="+mn-ea"/>
                <a:cs typeface="+mn-cs"/>
              </a:rPr>
              <a:t>rofesionales</a:t>
            </a:r>
            <a:r>
              <a:rPr kumimoji="0" lang="es-MX" sz="2400" b="1" i="0" u="sng" strike="noStrike" kern="1200" cap="none" spc="0" normalizeH="0" baseline="0" noProof="0" dirty="0">
                <a:ln>
                  <a:noFill/>
                </a:ln>
                <a:solidFill>
                  <a:prstClr val="black"/>
                </a:solidFill>
                <a:effectLst/>
                <a:uLnTx/>
                <a:uFillTx/>
                <a:latin typeface="Calibri"/>
                <a:ea typeface="+mn-ea"/>
                <a:cs typeface="+mn-cs"/>
              </a:rPr>
              <a:t> </a:t>
            </a:r>
            <a:r>
              <a:rPr kumimoji="0" lang="es-MX" sz="2400" b="1" i="0" u="sng" strike="noStrike" kern="1200" cap="none" spc="0" normalizeH="0" baseline="0" noProof="0" dirty="0">
                <a:ln>
                  <a:noFill/>
                </a:ln>
                <a:solidFill>
                  <a:srgbClr val="FF0000"/>
                </a:solidFill>
                <a:effectLst/>
                <a:uLnTx/>
                <a:uFillTx/>
                <a:latin typeface="Calibri"/>
                <a:ea typeface="+mn-ea"/>
                <a:cs typeface="+mn-cs"/>
              </a:rPr>
              <a:t>no hubiesen excedido en dicho ejercicio de $3’000,000.00</a:t>
            </a:r>
            <a:r>
              <a:rPr kumimoji="0" lang="es-MX" sz="2400" b="0" i="0" u="none" strike="noStrike" kern="1200" cap="none" spc="0" normalizeH="0" baseline="0" noProof="0" dirty="0">
                <a:ln>
                  <a:noFill/>
                </a:ln>
                <a:solidFill>
                  <a:prstClr val="black"/>
                </a:solidFill>
                <a:effectLst/>
                <a:uLnTx/>
                <a:uFillTx/>
                <a:latin typeface="Calibri"/>
                <a:ea typeface="+mn-ea"/>
                <a:cs typeface="+mn-cs"/>
              </a:rPr>
              <a:t> (tres millones de pesos 00/100 M.N.), </a:t>
            </a:r>
            <a:r>
              <a:rPr kumimoji="0" lang="es-MX" sz="2400" b="1" i="1" u="sng" strike="noStrike" kern="1200" cap="none" spc="0" normalizeH="0" baseline="0" noProof="0" dirty="0">
                <a:ln>
                  <a:noFill/>
                </a:ln>
                <a:solidFill>
                  <a:prstClr val="black"/>
                </a:solidFill>
                <a:effectLst/>
                <a:uLnTx/>
                <a:uFillTx/>
                <a:latin typeface="Calibri"/>
                <a:ea typeface="+mn-ea"/>
                <a:cs typeface="+mn-cs"/>
              </a:rPr>
              <a:t>podrán no presentar la información de las operaciones que realicen con partes relacionadas efectuadas durante el año calendario inmediato anterior.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Lo anterior </a:t>
            </a:r>
            <a:r>
              <a:rPr kumimoji="0" lang="es-MX" sz="2400" b="1" i="1" u="sng" strike="noStrike" kern="1200" cap="none" spc="0" normalizeH="0" baseline="0" noProof="0" dirty="0">
                <a:ln>
                  <a:noFill/>
                </a:ln>
                <a:solidFill>
                  <a:srgbClr val="FF0000"/>
                </a:solidFill>
                <a:effectLst/>
                <a:uLnTx/>
                <a:uFillTx/>
                <a:latin typeface="Calibri"/>
                <a:ea typeface="+mn-ea"/>
                <a:cs typeface="+mn-cs"/>
              </a:rPr>
              <a:t>no será aplicable a aquellos residentes en México que celebren operaciones con sociedades o entidades sujetas a Regímenes Fiscales Preferentes</a:t>
            </a:r>
            <a:r>
              <a:rPr kumimoji="0" lang="es-MX" sz="2400" b="0" i="0" u="none" strike="noStrike" kern="1200" cap="none" spc="0" normalizeH="0" baseline="0" noProof="0" dirty="0">
                <a:ln>
                  <a:noFill/>
                </a:ln>
                <a:solidFill>
                  <a:prstClr val="black"/>
                </a:solidFill>
                <a:effectLst/>
                <a:uLnTx/>
                <a:uFillTx/>
                <a:latin typeface="Calibri"/>
                <a:ea typeface="+mn-ea"/>
                <a:cs typeface="+mn-cs"/>
              </a:rPr>
              <a:t>, así como a los contratistas a que se refiere la LISH.</a:t>
            </a:r>
          </a:p>
        </p:txBody>
      </p:sp>
    </p:spTree>
    <p:extLst>
      <p:ext uri="{BB962C8B-B14F-4D97-AF65-F5344CB8AC3E}">
        <p14:creationId xmlns:p14="http://schemas.microsoft.com/office/powerpoint/2010/main" val="304572060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9874-4E43-2DA0-D820-E4C144FFC3D8}"/>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F4C80A23-7DF0-9716-72DA-348E661B5178}"/>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4F06ECF1-01AE-ED75-3CB6-B9D4E6AA0367}"/>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FACILIDAD PARA NO HABILITAR EL BUZÓN TRIBUTARIO</a:t>
            </a:r>
            <a:endPar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95A36ED3-E209-6033-8899-FFA9B4EF5BD6}"/>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a:t>
            </a:r>
            <a:r>
              <a:rPr lang="es-MX" sz="1400" dirty="0">
                <a:solidFill>
                  <a:prstClr val="black"/>
                </a:solidFill>
                <a:latin typeface="Calibri"/>
              </a:rPr>
              <a:t>2.2.22</a:t>
            </a:r>
            <a:r>
              <a:rPr kumimoji="0" lang="es-MX" sz="1400" b="0" i="0" u="none" strike="noStrike" kern="1200" cap="none" spc="0" normalizeH="0" baseline="0" noProof="0" dirty="0">
                <a:ln>
                  <a:noFill/>
                </a:ln>
                <a:solidFill>
                  <a:prstClr val="black"/>
                </a:solidFill>
                <a:effectLst/>
                <a:uLnTx/>
                <a:uFillTx/>
                <a:latin typeface="Calibri"/>
                <a:ea typeface="+mn-ea"/>
                <a:cs typeface="+mn-cs"/>
              </a:rPr>
              <a:t> RMF</a:t>
            </a:r>
          </a:p>
        </p:txBody>
      </p:sp>
      <p:sp>
        <p:nvSpPr>
          <p:cNvPr id="7" name="CuadroTexto 6">
            <a:extLst>
              <a:ext uri="{FF2B5EF4-FFF2-40B4-BE49-F238E27FC236}">
                <a16:creationId xmlns:a16="http://schemas.microsoft.com/office/drawing/2014/main" id="{7DAC606F-1824-7AFA-7148-0ED7466A7531}"/>
              </a:ext>
            </a:extLst>
          </p:cNvPr>
          <p:cNvSpPr txBox="1"/>
          <p:nvPr/>
        </p:nvSpPr>
        <p:spPr>
          <a:xfrm>
            <a:off x="209004" y="659750"/>
            <a:ext cx="11678193" cy="5262979"/>
          </a:xfrm>
          <a:prstGeom prst="rect">
            <a:avLst/>
          </a:prstGeom>
          <a:noFill/>
        </p:spPr>
        <p:txBody>
          <a:bodyPr wrap="square">
            <a:spAutoFit/>
          </a:bodyPr>
          <a:lstStyle/>
          <a:p>
            <a:pPr marL="342900" indent="-342900" algn="just">
              <a:buAutoNum type="arabicPeriod"/>
            </a:pPr>
            <a:r>
              <a:rPr lang="es-MX" sz="2400" dirty="0"/>
              <a:t>Los </a:t>
            </a:r>
            <a:r>
              <a:rPr lang="es-MX" sz="2400" b="1" u="sng" dirty="0"/>
              <a:t>contribuyentes Personas Físicas </a:t>
            </a:r>
            <a:r>
              <a:rPr lang="es-MX" sz="2400" dirty="0"/>
              <a:t>que </a:t>
            </a:r>
            <a:r>
              <a:rPr lang="es-MX" sz="2400" b="1" i="1" u="sng" dirty="0">
                <a:solidFill>
                  <a:srgbClr val="FF0000"/>
                </a:solidFill>
              </a:rPr>
              <a:t>cuenten ante el RFC con situación fiscal: sin obligaciones fiscales, sin actividad económica o suspendidos</a:t>
            </a:r>
            <a:r>
              <a:rPr lang="es-MX" sz="2400" dirty="0"/>
              <a:t>, tendrán la opción de no habilitar el buzón tributario.</a:t>
            </a:r>
          </a:p>
          <a:p>
            <a:pPr marL="342900" indent="-342900" algn="just">
              <a:buAutoNum type="arabicPeriod"/>
            </a:pPr>
            <a:endParaRPr lang="es-MX" sz="2400" dirty="0"/>
          </a:p>
          <a:p>
            <a:pPr marL="342900" indent="-342900" algn="just">
              <a:buAutoNum type="arabicPeriod"/>
            </a:pPr>
            <a:r>
              <a:rPr lang="es-MX" sz="2400" b="1" u="sng" dirty="0"/>
              <a:t>Las Personas Morales</a:t>
            </a:r>
            <a:r>
              <a:rPr lang="es-MX" sz="2400" dirty="0"/>
              <a:t> </a:t>
            </a:r>
            <a:r>
              <a:rPr lang="es-MX" sz="2400" b="1" i="1" u="sng" dirty="0">
                <a:solidFill>
                  <a:srgbClr val="FF0000"/>
                </a:solidFill>
              </a:rPr>
              <a:t>que cuenten ante el RFC con situación fiscal de suspendidos </a:t>
            </a:r>
            <a:r>
              <a:rPr lang="es-MX" sz="2400" dirty="0"/>
              <a:t>tendrán la opción de habilitar el buzón tributario.</a:t>
            </a:r>
          </a:p>
          <a:p>
            <a:pPr marL="342900" indent="-342900" algn="just">
              <a:buAutoNum type="arabicPeriod"/>
            </a:pPr>
            <a:endParaRPr lang="es-MX" sz="2400" dirty="0"/>
          </a:p>
          <a:p>
            <a:pPr marL="342900" indent="-342900" algn="just">
              <a:buAutoNum type="arabicPeriod"/>
            </a:pPr>
            <a:r>
              <a:rPr lang="es-MX" sz="2400" dirty="0"/>
              <a:t>Para </a:t>
            </a:r>
            <a:r>
              <a:rPr lang="es-MX" sz="2400" b="1" u="sng" dirty="0"/>
              <a:t>las Personas Físicas y Morales </a:t>
            </a:r>
            <a:r>
              <a:rPr lang="es-MX" sz="2400" dirty="0"/>
              <a:t>que se </a:t>
            </a:r>
            <a:r>
              <a:rPr lang="es-MX" sz="2400" b="1" i="1" u="sng" dirty="0">
                <a:solidFill>
                  <a:srgbClr val="FF0000"/>
                </a:solidFill>
              </a:rPr>
              <a:t>encuentren ante el RFC con situación fiscal de cancelados </a:t>
            </a:r>
            <a:r>
              <a:rPr lang="es-MX" sz="2400" dirty="0"/>
              <a:t>quedan relevados de habilitar el buzón tributario.</a:t>
            </a:r>
          </a:p>
          <a:p>
            <a:pPr marL="342900" indent="-342900" algn="just">
              <a:buAutoNum type="arabicPeriod"/>
            </a:pPr>
            <a:endParaRPr lang="es-MX" sz="2400" dirty="0"/>
          </a:p>
          <a:p>
            <a:pPr marL="342900" indent="-342900" algn="just">
              <a:buAutoNum type="arabicPeriod"/>
            </a:pPr>
            <a:r>
              <a:rPr lang="es-MX" sz="2400" dirty="0"/>
              <a:t>Las </a:t>
            </a:r>
            <a:r>
              <a:rPr lang="es-MX" sz="2400" b="1" u="sng" dirty="0"/>
              <a:t>Personas Físicas del Título IV, Capítulo I </a:t>
            </a:r>
            <a:r>
              <a:rPr lang="es-MX" sz="2400" dirty="0"/>
              <a:t>de la Ley del ISR a que se refiere el artículo 94 de dicha Ley, que </a:t>
            </a:r>
            <a:r>
              <a:rPr lang="es-MX" sz="2400" b="1" i="1" u="sng" dirty="0">
                <a:solidFill>
                  <a:srgbClr val="FF0000"/>
                </a:solidFill>
              </a:rPr>
              <a:t>hayan obtenido ingresos en el ejercicio inmediato anterior menores a $400,000.00</a:t>
            </a:r>
            <a:r>
              <a:rPr lang="es-MX" sz="2400" dirty="0"/>
              <a:t> (cuatrocientos mil pesos 00/100 M.N.), </a:t>
            </a:r>
            <a:r>
              <a:rPr lang="es-MX" sz="2400" b="1" dirty="0"/>
              <a:t>podrán optar por no habilitar </a:t>
            </a:r>
            <a:r>
              <a:rPr lang="es-MX" sz="2400" dirty="0"/>
              <a:t>el buzón tributario</a:t>
            </a:r>
            <a:r>
              <a:rPr lang="es-MX" dirty="0"/>
              <a:t>.</a:t>
            </a:r>
          </a:p>
        </p:txBody>
      </p:sp>
    </p:spTree>
    <p:extLst>
      <p:ext uri="{BB962C8B-B14F-4D97-AF65-F5344CB8AC3E}">
        <p14:creationId xmlns:p14="http://schemas.microsoft.com/office/powerpoint/2010/main" val="25508611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E77C8-1D7C-3CE6-0CFC-80334C27CF13}"/>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17945760-6CDD-3B92-2F5B-EB82122B1B8D}"/>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137A279B-5B67-E1AD-8C9E-EED2F11347E9}"/>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MULTA POR NO HABILITAR EL BUZÓN TRIBUTARIO</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8" name="CuadroTexto 7">
            <a:extLst>
              <a:ext uri="{FF2B5EF4-FFF2-40B4-BE49-F238E27FC236}">
                <a16:creationId xmlns:a16="http://schemas.microsoft.com/office/drawing/2014/main" id="{506A6C6B-C4FE-81A7-09B5-BB3A84DE51E7}"/>
              </a:ext>
            </a:extLst>
          </p:cNvPr>
          <p:cNvSpPr txBox="1"/>
          <p:nvPr/>
        </p:nvSpPr>
        <p:spPr>
          <a:xfrm>
            <a:off x="761998" y="739111"/>
            <a:ext cx="10197737" cy="224676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0" normalizeH="0" baseline="0" noProof="0" dirty="0">
                <a:ln>
                  <a:noFill/>
                </a:ln>
                <a:solidFill>
                  <a:prstClr val="black"/>
                </a:solidFill>
                <a:effectLst/>
                <a:uLnTx/>
                <a:uFillTx/>
                <a:latin typeface="Calibri"/>
                <a:ea typeface="+mn-ea"/>
                <a:cs typeface="+mn-cs"/>
              </a:rPr>
              <a:t>Para los efectos de los artículos 17-K y 86-C del CFF, los contribuyentes que </a:t>
            </a:r>
            <a:r>
              <a:rPr lang="es-MX" sz="2800" b="1" u="sng" dirty="0">
                <a:solidFill>
                  <a:srgbClr val="FF0000"/>
                </a:solidFill>
                <a:latin typeface="Calibri"/>
              </a:rPr>
              <a:t>NO</a:t>
            </a:r>
            <a:r>
              <a:rPr kumimoji="0" lang="es-MX" sz="2800" b="1" i="0" u="sng" strike="noStrike" kern="1200" cap="none" spc="0" normalizeH="0" baseline="0" noProof="0" dirty="0">
                <a:ln>
                  <a:noFill/>
                </a:ln>
                <a:solidFill>
                  <a:srgbClr val="FF0000"/>
                </a:solidFill>
                <a:effectLst/>
                <a:uLnTx/>
                <a:uFillTx/>
                <a:latin typeface="Calibri"/>
                <a:ea typeface="+mn-ea"/>
                <a:cs typeface="+mn-cs"/>
              </a:rPr>
              <a:t> hayan habilitado el Buzón </a:t>
            </a:r>
            <a:r>
              <a:rPr lang="es-MX" sz="2800" b="1" u="sng" dirty="0">
                <a:solidFill>
                  <a:srgbClr val="FF0000"/>
                </a:solidFill>
                <a:latin typeface="Calibri"/>
              </a:rPr>
              <a:t>T</a:t>
            </a:r>
            <a:r>
              <a:rPr kumimoji="0" lang="es-MX" sz="2800" b="1" i="0" u="sng" strike="noStrike" kern="1200" cap="none" spc="0" normalizeH="0" baseline="0" noProof="0" dirty="0" err="1">
                <a:ln>
                  <a:noFill/>
                </a:ln>
                <a:solidFill>
                  <a:srgbClr val="FF0000"/>
                </a:solidFill>
                <a:effectLst/>
                <a:uLnTx/>
                <a:uFillTx/>
                <a:latin typeface="Calibri"/>
                <a:ea typeface="+mn-ea"/>
                <a:cs typeface="+mn-cs"/>
              </a:rPr>
              <a:t>ributario</a:t>
            </a:r>
            <a:r>
              <a:rPr kumimoji="0" lang="es-MX" sz="2800" b="1" i="0" u="sng" strike="noStrike" kern="1200" cap="none" spc="0" normalizeH="0" baseline="0" noProof="0" dirty="0">
                <a:ln>
                  <a:noFill/>
                </a:ln>
                <a:solidFill>
                  <a:srgbClr val="FF0000"/>
                </a:solidFill>
                <a:effectLst/>
                <a:uLnTx/>
                <a:uFillTx/>
                <a:latin typeface="Calibri"/>
                <a:ea typeface="+mn-ea"/>
                <a:cs typeface="+mn-cs"/>
              </a:rPr>
              <a:t>, o no hayan registrado o actualizado sus medios de contacto</a:t>
            </a:r>
            <a:r>
              <a:rPr kumimoji="0" lang="es-MX" sz="2800" b="0" i="0" u="none" strike="noStrike" kern="1200" cap="none" spc="0" normalizeH="0" baseline="0" noProof="0" dirty="0">
                <a:ln>
                  <a:noFill/>
                </a:ln>
                <a:solidFill>
                  <a:prstClr val="black"/>
                </a:solidFill>
                <a:effectLst/>
                <a:uLnTx/>
                <a:uFillTx/>
                <a:latin typeface="Calibri"/>
                <a:ea typeface="+mn-ea"/>
                <a:cs typeface="+mn-cs"/>
              </a:rPr>
              <a:t>, les será aplicable lo señalado en el artículo 86-D</a:t>
            </a:r>
            <a:r>
              <a:rPr lang="es-MX" sz="2800" dirty="0">
                <a:solidFill>
                  <a:prstClr val="black"/>
                </a:solidFill>
                <a:latin typeface="Calibri"/>
              </a:rPr>
              <a:t> (Multa de $ 3,850.00 a $11,540.00)</a:t>
            </a:r>
            <a:r>
              <a:rPr kumimoji="0" lang="es-MX" sz="2800" b="0" i="0" u="none" strike="noStrike" kern="1200" cap="none" spc="0" normalizeH="0" baseline="0" noProof="0" dirty="0">
                <a:ln>
                  <a:noFill/>
                </a:ln>
                <a:solidFill>
                  <a:prstClr val="black"/>
                </a:solidFill>
                <a:effectLst/>
                <a:uLnTx/>
                <a:uFillTx/>
                <a:latin typeface="Calibri"/>
                <a:ea typeface="+mn-ea"/>
                <a:cs typeface="+mn-cs"/>
              </a:rPr>
              <a:t> del citado Código </a:t>
            </a:r>
            <a:r>
              <a:rPr kumimoji="0" lang="es-MX" sz="2800" b="1" i="0" u="sng" strike="noStrike" kern="1200" cap="none" spc="0" normalizeH="0" baseline="0" noProof="0" dirty="0">
                <a:ln>
                  <a:noFill/>
                </a:ln>
                <a:solidFill>
                  <a:prstClr val="black"/>
                </a:solidFill>
                <a:effectLst/>
                <a:uLnTx/>
                <a:uFillTx/>
                <a:latin typeface="Calibri"/>
                <a:ea typeface="+mn-ea"/>
                <a:cs typeface="+mn-cs"/>
              </a:rPr>
              <a:t>a partir del 1o. de enero de 2027</a:t>
            </a:r>
            <a:r>
              <a:rPr kumimoji="0" lang="es-MX" sz="2800" b="0" i="0" u="none" strike="noStrike" kern="1200" cap="none" spc="0" normalizeH="0" baseline="0" noProof="0" dirty="0">
                <a:ln>
                  <a:noFill/>
                </a:ln>
                <a:solidFill>
                  <a:prstClr val="black"/>
                </a:solidFill>
                <a:effectLst/>
                <a:uLnTx/>
                <a:uFillTx/>
                <a:latin typeface="Calibri"/>
                <a:ea typeface="+mn-ea"/>
                <a:cs typeface="+mn-cs"/>
              </a:rPr>
              <a:t>.</a:t>
            </a:r>
          </a:p>
        </p:txBody>
      </p:sp>
      <p:sp>
        <p:nvSpPr>
          <p:cNvPr id="4" name="CuadroTexto 3">
            <a:extLst>
              <a:ext uri="{FF2B5EF4-FFF2-40B4-BE49-F238E27FC236}">
                <a16:creationId xmlns:a16="http://schemas.microsoft.com/office/drawing/2014/main" id="{9F85F106-9755-22CA-3E9B-6E99AD006BF8}"/>
              </a:ext>
            </a:extLst>
          </p:cNvPr>
          <p:cNvSpPr txBox="1"/>
          <p:nvPr/>
        </p:nvSpPr>
        <p:spPr>
          <a:xfrm>
            <a:off x="113211" y="6461760"/>
            <a:ext cx="2403566" cy="307777"/>
          </a:xfrm>
          <a:prstGeom prst="rect">
            <a:avLst/>
          </a:prstGeom>
          <a:noFill/>
        </p:spPr>
        <p:txBody>
          <a:bodyPr wrap="square" rtlCol="0">
            <a:spAutoFit/>
          </a:bodyPr>
          <a:lstStyle/>
          <a:p>
            <a:r>
              <a:rPr lang="es-MX" sz="1400" dirty="0"/>
              <a:t>Art. Cuarto Transitorio</a:t>
            </a:r>
          </a:p>
        </p:txBody>
      </p:sp>
      <p:pic>
        <p:nvPicPr>
          <p:cNvPr id="6" name="Imagen 5">
            <a:extLst>
              <a:ext uri="{FF2B5EF4-FFF2-40B4-BE49-F238E27FC236}">
                <a16:creationId xmlns:a16="http://schemas.microsoft.com/office/drawing/2014/main" id="{0D2CFD1E-5B6D-D7CE-AE30-EA3FFEA8CCA2}"/>
              </a:ext>
            </a:extLst>
          </p:cNvPr>
          <p:cNvPicPr>
            <a:picLocks noChangeAspect="1"/>
          </p:cNvPicPr>
          <p:nvPr/>
        </p:nvPicPr>
        <p:blipFill>
          <a:blip r:embed="rId2"/>
          <a:stretch>
            <a:fillRect/>
          </a:stretch>
        </p:blipFill>
        <p:spPr>
          <a:xfrm>
            <a:off x="8244841" y="3628616"/>
            <a:ext cx="3105830" cy="2066789"/>
          </a:xfrm>
          <a:prstGeom prst="rect">
            <a:avLst/>
          </a:prstGeom>
        </p:spPr>
      </p:pic>
    </p:spTree>
    <p:extLst>
      <p:ext uri="{BB962C8B-B14F-4D97-AF65-F5344CB8AC3E}">
        <p14:creationId xmlns:p14="http://schemas.microsoft.com/office/powerpoint/2010/main" val="15364834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8F8CF-C754-E166-72FC-A67F345698A2}"/>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41672A63-E9FB-EFA0-F9E0-798E724FD59B}"/>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EC4CBEC8-D196-B0D6-6F3F-906475B4DEF8}"/>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AVISO DE ACTUALIZACIÓN DE INFORMACIÓN PARA EL BUZÓN TRIBUTARIO</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E7A27F2C-92C0-C180-A4C5-B3952CA1F95F}"/>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2.5.21 RMF</a:t>
            </a:r>
          </a:p>
        </p:txBody>
      </p:sp>
      <p:sp>
        <p:nvSpPr>
          <p:cNvPr id="6" name="CuadroTexto 5">
            <a:extLst>
              <a:ext uri="{FF2B5EF4-FFF2-40B4-BE49-F238E27FC236}">
                <a16:creationId xmlns:a16="http://schemas.microsoft.com/office/drawing/2014/main" id="{948DCC3E-C6FE-2FF0-621A-F4DD0A14BBB4}"/>
              </a:ext>
            </a:extLst>
          </p:cNvPr>
          <p:cNvSpPr txBox="1"/>
          <p:nvPr/>
        </p:nvSpPr>
        <p:spPr>
          <a:xfrm>
            <a:off x="113211" y="949468"/>
            <a:ext cx="11981835" cy="4708981"/>
          </a:xfrm>
          <a:prstGeom prst="rect">
            <a:avLst/>
          </a:prstGeom>
          <a:noFill/>
        </p:spPr>
        <p:txBody>
          <a:bodyPr wrap="square">
            <a:spAutoFit/>
          </a:bodyPr>
          <a:lstStyle/>
          <a:p>
            <a:pPr algn="just"/>
            <a:r>
              <a:rPr lang="es-MX" sz="2500" dirty="0"/>
              <a:t>Para los efectos del artículo 27, apartado B, fracción II del CFF, </a:t>
            </a:r>
            <a:r>
              <a:rPr lang="es-MX" sz="2500" b="1" i="1" dirty="0"/>
              <a:t>se considera que los contribuyentes cumplen con la obligación de Registrar y Mantener Actualizada una sola </a:t>
            </a:r>
            <a:r>
              <a:rPr lang="es-MX" sz="2500" b="1" i="1" dirty="0">
                <a:solidFill>
                  <a:srgbClr val="FF0000"/>
                </a:solidFill>
              </a:rPr>
              <a:t>dirección de correo electrónico o un número telefónico</a:t>
            </a:r>
            <a:r>
              <a:rPr lang="es-MX" sz="2500" b="1" i="1" dirty="0"/>
              <a:t>, </a:t>
            </a:r>
            <a:r>
              <a:rPr lang="es-MX" sz="2500" b="1" u="sng" dirty="0"/>
              <a:t>cuando hayan habilitado su Buzón Tributario </a:t>
            </a:r>
            <a:r>
              <a:rPr lang="es-MX" sz="2500" dirty="0"/>
              <a:t>de conformidad con la ficha de trámite </a:t>
            </a:r>
            <a:r>
              <a:rPr lang="es-MX" sz="2500" b="1" dirty="0"/>
              <a:t>21/CFF </a:t>
            </a:r>
            <a:r>
              <a:rPr lang="es-MX" sz="2500" dirty="0"/>
              <a:t>“Habilitación del buzón tributario y registro de mecanismos de comunicación como medios de contacto”, contenida en el Anexo 2; o bien, </a:t>
            </a:r>
            <a:r>
              <a:rPr lang="es-MX" sz="2500" b="1" i="1" u="sng" dirty="0"/>
              <a:t>cuando NO se encuentren obligados a su habilitación</a:t>
            </a:r>
            <a:r>
              <a:rPr lang="es-MX" sz="2500" dirty="0"/>
              <a:t>, se tendrá por cumplida con motivo de la </a:t>
            </a:r>
            <a:r>
              <a:rPr lang="es-MX" sz="2500" b="1" i="1" dirty="0">
                <a:solidFill>
                  <a:srgbClr val="FF0000"/>
                </a:solidFill>
              </a:rPr>
              <a:t>presentación de los siguientes trámites </a:t>
            </a:r>
            <a:r>
              <a:rPr lang="es-MX" sz="2500" dirty="0"/>
              <a:t>contenidos en el Anexo 2:</a:t>
            </a:r>
          </a:p>
          <a:p>
            <a:pPr algn="just"/>
            <a:r>
              <a:rPr lang="es-MX" sz="2500" dirty="0"/>
              <a:t>I. 1/CFF “Solicitud de inscripción en el RFC de Personas Físicas”.</a:t>
            </a:r>
          </a:p>
          <a:p>
            <a:pPr algn="just"/>
            <a:r>
              <a:rPr lang="es-MX" sz="2500" dirty="0"/>
              <a:t>II. 35/CFF “Aviso de cambio de domicilio fiscal a través del Portal del SAT, en la</a:t>
            </a:r>
          </a:p>
          <a:p>
            <a:pPr algn="just"/>
            <a:r>
              <a:rPr lang="es-MX" sz="2500" dirty="0"/>
              <a:t>Oficina del SAT o en la Oficina virtual”.</a:t>
            </a:r>
          </a:p>
          <a:p>
            <a:pPr algn="just"/>
            <a:r>
              <a:rPr lang="es-MX" sz="2500" dirty="0"/>
              <a:t>III. 32/CFF “Aviso de Reanudación de Actividades”.</a:t>
            </a:r>
          </a:p>
        </p:txBody>
      </p:sp>
    </p:spTree>
    <p:extLst>
      <p:ext uri="{BB962C8B-B14F-4D97-AF65-F5344CB8AC3E}">
        <p14:creationId xmlns:p14="http://schemas.microsoft.com/office/powerpoint/2010/main" val="23014691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8A57F-CA3A-F8F8-028D-5614B44A6DC3}"/>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CA6F81B7-776C-8506-DD40-024D31C41BD9}"/>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B1EBDB5B-8C66-79EC-C0FA-334EE8DAE8D0}"/>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RECURSO DE REVOCACIÓN, SIN GARANTÍA</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4B91FBF0-29E4-FBDC-1B2A-271696953396}"/>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Art. </a:t>
            </a:r>
            <a:r>
              <a:rPr lang="es-MX" sz="1400" dirty="0">
                <a:solidFill>
                  <a:prstClr val="black"/>
                </a:solidFill>
                <a:latin typeface="Calibri"/>
              </a:rPr>
              <a:t>Séptimo</a:t>
            </a:r>
            <a:r>
              <a:rPr kumimoji="0" lang="es-MX" sz="1400" b="0" i="0" u="none" strike="noStrike" kern="1200" cap="none" spc="0" normalizeH="0" baseline="0" noProof="0" dirty="0">
                <a:ln>
                  <a:noFill/>
                </a:ln>
                <a:solidFill>
                  <a:prstClr val="black"/>
                </a:solidFill>
                <a:effectLst/>
                <a:uLnTx/>
                <a:uFillTx/>
                <a:latin typeface="Calibri"/>
                <a:ea typeface="+mn-ea"/>
                <a:cs typeface="+mn-cs"/>
              </a:rPr>
              <a:t> Transitorio</a:t>
            </a:r>
          </a:p>
        </p:txBody>
      </p:sp>
      <p:sp>
        <p:nvSpPr>
          <p:cNvPr id="7" name="CuadroTexto 6">
            <a:extLst>
              <a:ext uri="{FF2B5EF4-FFF2-40B4-BE49-F238E27FC236}">
                <a16:creationId xmlns:a16="http://schemas.microsoft.com/office/drawing/2014/main" id="{1A5EC5A5-BA34-F57B-D701-988C8C16FE69}"/>
              </a:ext>
            </a:extLst>
          </p:cNvPr>
          <p:cNvSpPr txBox="1"/>
          <p:nvPr/>
        </p:nvSpPr>
        <p:spPr>
          <a:xfrm>
            <a:off x="235132" y="656217"/>
            <a:ext cx="11556274" cy="3108543"/>
          </a:xfrm>
          <a:prstGeom prst="rect">
            <a:avLst/>
          </a:prstGeom>
          <a:noFill/>
        </p:spPr>
        <p:txBody>
          <a:bodyPr wrap="square">
            <a:spAutoFit/>
          </a:bodyPr>
          <a:lstStyle/>
          <a:p>
            <a:pPr algn="just"/>
            <a:r>
              <a:rPr lang="es-MX" sz="2800" dirty="0"/>
              <a:t>Los contribuyentes que, </a:t>
            </a:r>
            <a:r>
              <a:rPr lang="es-MX" sz="2800" b="1" i="1" dirty="0"/>
              <a:t>con anterioridad a la entrada en vigor </a:t>
            </a:r>
            <a:r>
              <a:rPr lang="es-MX" sz="2800" dirty="0"/>
              <a:t>del “Decreto por el que se reforman, adicionan y derogan diversas disposiciones del </a:t>
            </a:r>
            <a:r>
              <a:rPr lang="es-MX" sz="2800" b="1" u="sng" dirty="0"/>
              <a:t>Código Fiscal de la Federación”, publicado en el DOF el 7 de noviembre de 2025</a:t>
            </a:r>
            <a:r>
              <a:rPr lang="es-MX" sz="2800" dirty="0"/>
              <a:t>, </a:t>
            </a:r>
            <a:r>
              <a:rPr lang="es-MX" sz="2800" b="1" i="1" u="sng" dirty="0"/>
              <a:t>hubieran interpuesto el Recurso de Revocación en Tiempo y Forma conforme al artículo 144</a:t>
            </a:r>
            <a:r>
              <a:rPr lang="es-MX" sz="2800" dirty="0"/>
              <a:t>, segundo párrafo del CFF vigente, </a:t>
            </a:r>
            <a:r>
              <a:rPr lang="es-MX" sz="2800" b="1" i="1" u="sng" dirty="0"/>
              <a:t>hasta antes de la entrada </a:t>
            </a:r>
            <a:r>
              <a:rPr lang="es-MX" sz="2800" i="1" u="sng" dirty="0"/>
              <a:t>en vigor del referido Decreto, </a:t>
            </a:r>
            <a:r>
              <a:rPr lang="es-MX" sz="2800" b="1" i="1" u="sng" dirty="0">
                <a:solidFill>
                  <a:srgbClr val="FF0000"/>
                </a:solidFill>
              </a:rPr>
              <a:t>NO estarán obligados a exhibir la “Garantía” correspondiente durante la sustanciación del citado recurso</a:t>
            </a:r>
            <a:r>
              <a:rPr lang="es-MX" sz="2800" dirty="0"/>
              <a:t>.</a:t>
            </a:r>
          </a:p>
        </p:txBody>
      </p:sp>
      <p:pic>
        <p:nvPicPr>
          <p:cNvPr id="9" name="Imagen 8">
            <a:extLst>
              <a:ext uri="{FF2B5EF4-FFF2-40B4-BE49-F238E27FC236}">
                <a16:creationId xmlns:a16="http://schemas.microsoft.com/office/drawing/2014/main" id="{6D4763BA-6DA1-FBAE-2B34-52BEAA798BFB}"/>
              </a:ext>
            </a:extLst>
          </p:cNvPr>
          <p:cNvPicPr>
            <a:picLocks noChangeAspect="1"/>
          </p:cNvPicPr>
          <p:nvPr/>
        </p:nvPicPr>
        <p:blipFill>
          <a:blip r:embed="rId2"/>
          <a:stretch>
            <a:fillRect/>
          </a:stretch>
        </p:blipFill>
        <p:spPr>
          <a:xfrm>
            <a:off x="8766333" y="4003085"/>
            <a:ext cx="2950097" cy="1963155"/>
          </a:xfrm>
          <a:prstGeom prst="rect">
            <a:avLst/>
          </a:prstGeom>
        </p:spPr>
      </p:pic>
    </p:spTree>
    <p:extLst>
      <p:ext uri="{BB962C8B-B14F-4D97-AF65-F5344CB8AC3E}">
        <p14:creationId xmlns:p14="http://schemas.microsoft.com/office/powerpoint/2010/main" val="36100168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8F506-0373-2F1B-65C4-B70CB9F7F4FD}"/>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D3B76257-E9A7-467B-6E5E-EF5B5AA3C17C}"/>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1E640D87-8154-04BE-4290-58BE9C80A4F7}"/>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SUSPENSIÓN DE ACTIVIDADES PARA PERSONAS MORALES</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DFE70471-4257-6914-F84B-143F8766BDDD}"/>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prstClr val="black"/>
                </a:solidFill>
                <a:latin typeface="Calibri"/>
              </a:rPr>
              <a:t>Regla 2.5.9 RMF</a:t>
            </a:r>
            <a:endParaRPr kumimoji="0" lang="es-MX"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CuadroTexto 5">
            <a:extLst>
              <a:ext uri="{FF2B5EF4-FFF2-40B4-BE49-F238E27FC236}">
                <a16:creationId xmlns:a16="http://schemas.microsoft.com/office/drawing/2014/main" id="{A9189368-A655-0D1E-4822-A7A118833F86}"/>
              </a:ext>
            </a:extLst>
          </p:cNvPr>
          <p:cNvSpPr txBox="1"/>
          <p:nvPr/>
        </p:nvSpPr>
        <p:spPr>
          <a:xfrm>
            <a:off x="27282" y="504147"/>
            <a:ext cx="12095046" cy="5632311"/>
          </a:xfrm>
          <a:prstGeom prst="rect">
            <a:avLst/>
          </a:prstGeom>
          <a:noFill/>
        </p:spPr>
        <p:txBody>
          <a:bodyPr wrap="square">
            <a:spAutoFit/>
          </a:bodyPr>
          <a:lstStyle/>
          <a:p>
            <a:pPr algn="just"/>
            <a:r>
              <a:rPr lang="es-MX" sz="2400" dirty="0"/>
              <a:t>Para los efectos del artículo 27, apartado B, fracción II del CFF y </a:t>
            </a:r>
            <a:r>
              <a:rPr lang="es-MX" sz="2400" b="1" u="sng" dirty="0"/>
              <a:t>29, fracción V del Reglamento del CFF</a:t>
            </a:r>
            <a:r>
              <a:rPr lang="es-MX" sz="2400" dirty="0"/>
              <a:t>, </a:t>
            </a:r>
            <a:r>
              <a:rPr lang="es-MX" sz="2400" b="1" i="1" dirty="0">
                <a:solidFill>
                  <a:srgbClr val="FF0000"/>
                </a:solidFill>
              </a:rPr>
              <a:t>las Personas Morales podrán presentar por “única ocasión”, el Aviso de Suspensión de actividades cuando interrumpan todas sus actividades económicas que den lugar a la presentación de declaraciones periódicas de pago o informativas, siempre que no deban cumplir con otras obligaciones fiscales periódicas de pago, por sí mismos o por cuenta de terceros</a:t>
            </a:r>
            <a:r>
              <a:rPr lang="es-MX" sz="2400" dirty="0"/>
              <a:t>, y además cumplan lo siguiente:</a:t>
            </a:r>
          </a:p>
          <a:p>
            <a:pPr algn="just"/>
            <a:endParaRPr lang="es-MX" sz="2400" dirty="0"/>
          </a:p>
          <a:p>
            <a:pPr algn="just"/>
            <a:r>
              <a:rPr lang="es-MX" sz="2400" dirty="0"/>
              <a:t>I. Que el </a:t>
            </a:r>
            <a:r>
              <a:rPr lang="es-MX" sz="2400" b="1" u="sng" dirty="0"/>
              <a:t>estado del Domicilio Fiscal </a:t>
            </a:r>
            <a:r>
              <a:rPr lang="es-MX" sz="2400" dirty="0"/>
              <a:t>y del contribuyente en el domicilio, </a:t>
            </a:r>
            <a:r>
              <a:rPr lang="es-MX" sz="2400" b="1" i="1" u="sng" dirty="0">
                <a:solidFill>
                  <a:srgbClr val="FF0000"/>
                </a:solidFill>
              </a:rPr>
              <a:t>sea distinto a no localizado.</a:t>
            </a:r>
          </a:p>
          <a:p>
            <a:pPr algn="just"/>
            <a:r>
              <a:rPr lang="es-MX" sz="2400" dirty="0"/>
              <a:t>II. Se encuentren al </a:t>
            </a:r>
            <a:r>
              <a:rPr lang="es-MX" sz="2400" b="1" i="1" u="sng" dirty="0">
                <a:solidFill>
                  <a:srgbClr val="FF0000"/>
                </a:solidFill>
              </a:rPr>
              <a:t>corriente en el cumplimiento de sus Obligaciones Fiscales</a:t>
            </a:r>
            <a:r>
              <a:rPr lang="es-MX" sz="2400" dirty="0"/>
              <a:t>, acreditándolo con la opinión de cumplimiento en sentido positivo a que se refiere la regla 2.1.36.</a:t>
            </a:r>
          </a:p>
          <a:p>
            <a:pPr algn="just"/>
            <a:r>
              <a:rPr lang="es-MX" sz="2400" dirty="0"/>
              <a:t>III. Que la </a:t>
            </a:r>
            <a:r>
              <a:rPr lang="es-MX" sz="2400" b="1" i="1" u="sng" dirty="0"/>
              <a:t>Denominación o Razón Social y la clave en el RFC de la Persona Moral, no se encuentren en la publicación que hace el SAT en su Portal</a:t>
            </a:r>
            <a:r>
              <a:rPr lang="es-MX" sz="2400" dirty="0"/>
              <a:t>, conforme a lo establecido en el artículo 69, penúltimo y último párrafos del CFF, con excepción de la fracción VI, del penúltimo párrafo de dicho artículo, relativa a los créditos condonados.</a:t>
            </a:r>
          </a:p>
        </p:txBody>
      </p:sp>
    </p:spTree>
    <p:extLst>
      <p:ext uri="{BB962C8B-B14F-4D97-AF65-F5344CB8AC3E}">
        <p14:creationId xmlns:p14="http://schemas.microsoft.com/office/powerpoint/2010/main" val="168529542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648FB-3F12-FB0C-4039-4D3413283311}"/>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04AA0478-73E6-5753-B355-272C32D75BC9}"/>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0B8DE9AF-DC1C-2E10-A45A-95A1A864EA3C}"/>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SUSPENSIÓN DE ACTIVIDADES PARA PERSONAS MORALES</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FE17AEE8-D47D-9FBF-23DF-CAA3C7845DB3}"/>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2.5.9 RMF</a:t>
            </a:r>
          </a:p>
        </p:txBody>
      </p:sp>
      <p:sp>
        <p:nvSpPr>
          <p:cNvPr id="7" name="CuadroTexto 6">
            <a:extLst>
              <a:ext uri="{FF2B5EF4-FFF2-40B4-BE49-F238E27FC236}">
                <a16:creationId xmlns:a16="http://schemas.microsoft.com/office/drawing/2014/main" id="{76B4CF24-F5FB-0624-17D0-FA2FC5089594}"/>
              </a:ext>
            </a:extLst>
          </p:cNvPr>
          <p:cNvSpPr txBox="1"/>
          <p:nvPr/>
        </p:nvSpPr>
        <p:spPr>
          <a:xfrm>
            <a:off x="182876" y="530277"/>
            <a:ext cx="11817532" cy="6001643"/>
          </a:xfrm>
          <a:prstGeom prst="rect">
            <a:avLst/>
          </a:prstGeom>
          <a:noFill/>
        </p:spPr>
        <p:txBody>
          <a:bodyPr wrap="square">
            <a:spAutoFit/>
          </a:bodyPr>
          <a:lstStyle/>
          <a:p>
            <a:pPr algn="just"/>
            <a:r>
              <a:rPr lang="es-MX" sz="2400" dirty="0"/>
              <a:t>IV. </a:t>
            </a:r>
            <a:r>
              <a:rPr lang="es-MX" sz="2400" b="1" i="1" u="sng" dirty="0">
                <a:solidFill>
                  <a:srgbClr val="FF0000"/>
                </a:solidFill>
              </a:rPr>
              <a:t>Que la Persona Moral no se encuentre en el listado de contribuyentes que realizan Operaciones Inexistentes </a:t>
            </a:r>
            <a:r>
              <a:rPr lang="es-MX" sz="2400" dirty="0"/>
              <a:t>que da a conocer el SAT en su Portal, de conformidad con lo indicado en el artículo 69-B del CFF.</a:t>
            </a:r>
          </a:p>
          <a:p>
            <a:pPr algn="just"/>
            <a:r>
              <a:rPr lang="es-MX" sz="2400" dirty="0"/>
              <a:t>V. </a:t>
            </a:r>
            <a:r>
              <a:rPr lang="es-MX" sz="2400" b="1" i="1" u="sng" dirty="0"/>
              <a:t>Que el CSD de la Persona Moral NO haya sido Revocado o Restringido temporalmente</a:t>
            </a:r>
            <a:r>
              <a:rPr lang="es-MX" sz="2400" dirty="0"/>
              <a:t> en términos del artículo 17-H o 17-H Bis del CFF, respectivamente.</a:t>
            </a:r>
          </a:p>
          <a:p>
            <a:pPr algn="just"/>
            <a:endParaRPr lang="es-MX" sz="2400" dirty="0"/>
          </a:p>
          <a:p>
            <a:pPr algn="just"/>
            <a:r>
              <a:rPr lang="es-MX" sz="2400" b="1" i="1" u="sng" dirty="0">
                <a:solidFill>
                  <a:srgbClr val="FF0000"/>
                </a:solidFill>
              </a:rPr>
              <a:t>Las Personas Morales que opten por la facilidad establecida en esta regla, deberán presentar un caso de “Servicio o solicitudes”, de conformidad con la ficha de trámite 31/CFF</a:t>
            </a:r>
            <a:r>
              <a:rPr lang="es-MX" sz="2400" dirty="0"/>
              <a:t> “Aviso de suspensión de actividades de personas morales”, contenida en el Anexo 2, debiendo además estar a lo señalado en el artículo 30, fracción IV, inciso a), tercero y cuarto párrafos del Reglamento del CFF.</a:t>
            </a:r>
          </a:p>
          <a:p>
            <a:pPr algn="just"/>
            <a:endParaRPr lang="es-MX" sz="2400" dirty="0"/>
          </a:p>
          <a:p>
            <a:pPr algn="just"/>
            <a:r>
              <a:rPr lang="es-MX" sz="2400" b="1" i="1" u="sng" dirty="0"/>
              <a:t>La Suspensión de Actividades tendrá una duración de Dos Años, la cual podrá prorrogarse solo hasta en una ocasión por un año</a:t>
            </a:r>
            <a:r>
              <a:rPr lang="es-MX" sz="2400" dirty="0"/>
              <a:t>, siempre que antes del vencimiento respectivo se presente un nuevo caso de “Servicio o solicitudes” de conformidad con la ficha de trámite 31/CFF “Aviso de suspensión de actividades de personas morales”, contenida en el Anexo 2.</a:t>
            </a:r>
          </a:p>
        </p:txBody>
      </p:sp>
      <p:sp>
        <p:nvSpPr>
          <p:cNvPr id="8" name="Flecha: hacia abajo 7">
            <a:extLst>
              <a:ext uri="{FF2B5EF4-FFF2-40B4-BE49-F238E27FC236}">
                <a16:creationId xmlns:a16="http://schemas.microsoft.com/office/drawing/2014/main" id="{19A52DB1-B4A9-DF23-0DB1-B624D84E4709}"/>
              </a:ext>
            </a:extLst>
          </p:cNvPr>
          <p:cNvSpPr/>
          <p:nvPr/>
        </p:nvSpPr>
        <p:spPr>
          <a:xfrm>
            <a:off x="4197530" y="2368722"/>
            <a:ext cx="467215" cy="53993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Flecha: hacia abajo 8">
            <a:extLst>
              <a:ext uri="{FF2B5EF4-FFF2-40B4-BE49-F238E27FC236}">
                <a16:creationId xmlns:a16="http://schemas.microsoft.com/office/drawing/2014/main" id="{49C440F4-4C15-E968-DA02-613531FAE857}"/>
              </a:ext>
            </a:extLst>
          </p:cNvPr>
          <p:cNvSpPr/>
          <p:nvPr/>
        </p:nvSpPr>
        <p:spPr>
          <a:xfrm>
            <a:off x="7707086" y="4493623"/>
            <a:ext cx="487680" cy="42672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421126407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F4391-083F-5841-80D4-0946A4D706B1}"/>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1587A020-6560-C5C3-4CE6-8029DDB1D9D2}"/>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40A922E7-B29B-FB0C-38C6-0614135380A6}"/>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SUSPENSIÓN DE ACTIVIDADES PARA PERSONAS MORALES</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07BD33DB-57F2-9848-1DE8-D84C40F0AA32}"/>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2.5.9 RMF</a:t>
            </a:r>
          </a:p>
        </p:txBody>
      </p:sp>
      <p:sp>
        <p:nvSpPr>
          <p:cNvPr id="6" name="CuadroTexto 5">
            <a:extLst>
              <a:ext uri="{FF2B5EF4-FFF2-40B4-BE49-F238E27FC236}">
                <a16:creationId xmlns:a16="http://schemas.microsoft.com/office/drawing/2014/main" id="{9FCF6361-E8DA-05C1-8E06-5EAAB0986121}"/>
              </a:ext>
            </a:extLst>
          </p:cNvPr>
          <p:cNvSpPr txBox="1"/>
          <p:nvPr/>
        </p:nvSpPr>
        <p:spPr>
          <a:xfrm>
            <a:off x="113211" y="717681"/>
            <a:ext cx="11981835" cy="5047536"/>
          </a:xfrm>
          <a:prstGeom prst="rect">
            <a:avLst/>
          </a:prstGeom>
          <a:noFill/>
        </p:spPr>
        <p:txBody>
          <a:bodyPr wrap="square">
            <a:spAutoFit/>
          </a:bodyPr>
          <a:lstStyle/>
          <a:p>
            <a:pPr algn="just"/>
            <a:r>
              <a:rPr lang="es-MX" sz="2300" b="1" u="sng" dirty="0"/>
              <a:t>A partir de que surta efectos el Aviso de Suspensión de Actividades</a:t>
            </a:r>
            <a:r>
              <a:rPr lang="es-MX" sz="2300" dirty="0"/>
              <a:t>, </a:t>
            </a:r>
            <a:r>
              <a:rPr lang="es-MX" sz="2300" b="1" i="1" u="sng" dirty="0">
                <a:solidFill>
                  <a:srgbClr val="FF0000"/>
                </a:solidFill>
              </a:rPr>
              <a:t>se considerará que el contribuyente realiza la solicitud </a:t>
            </a:r>
            <a:r>
              <a:rPr lang="es-MX" sz="2300" dirty="0"/>
              <a:t>a que se refiere la fracción I del artículo 17-H del CFF, por lo que </a:t>
            </a:r>
            <a:r>
              <a:rPr lang="es-MX" sz="2300" b="1" i="1" dirty="0">
                <a:solidFill>
                  <a:srgbClr val="FF0000"/>
                </a:solidFill>
              </a:rPr>
              <a:t>se dejarán sin efectos los CSD que tenga activos</a:t>
            </a:r>
            <a:r>
              <a:rPr lang="es-MX" sz="2300" dirty="0"/>
              <a:t>; asimismo, durante el periodo de suspensión, el contribuyente no podrá solicitar nuevos CSD.</a:t>
            </a:r>
          </a:p>
          <a:p>
            <a:pPr algn="just"/>
            <a:endParaRPr lang="es-MX" sz="2300" dirty="0"/>
          </a:p>
          <a:p>
            <a:pPr algn="just"/>
            <a:r>
              <a:rPr lang="es-MX" sz="2300" b="1" i="1" u="sng" dirty="0"/>
              <a:t>Una vez concluido el plazo de la suspensión solicitada, el contribuyente deberá presentar el aviso de reanudación de actividades o el correspondiente a la cancelación ante el RFC.</a:t>
            </a:r>
          </a:p>
          <a:p>
            <a:pPr algn="just"/>
            <a:endParaRPr lang="es-MX" sz="2300" dirty="0"/>
          </a:p>
          <a:p>
            <a:pPr algn="just"/>
            <a:r>
              <a:rPr lang="es-MX" sz="2300" dirty="0"/>
              <a:t>En </a:t>
            </a:r>
            <a:r>
              <a:rPr lang="es-MX" sz="2300" b="1" dirty="0"/>
              <a:t>caso de incumplimiento </a:t>
            </a:r>
            <a:r>
              <a:rPr lang="es-MX" sz="2300" dirty="0"/>
              <a:t>de lo señalado en el párrafo anterior</a:t>
            </a:r>
            <a:r>
              <a:rPr lang="es-MX" sz="2300" b="1" i="1" u="sng" dirty="0"/>
              <a:t>, el SAT lo comunicará a través del buzón tributario o en su defecto por correo electrónico registrado ante el RFC, para que el contribuyente realice dicha reanudación o cancelación,</a:t>
            </a:r>
            <a:r>
              <a:rPr lang="es-MX" sz="2300" dirty="0"/>
              <a:t> </a:t>
            </a:r>
            <a:r>
              <a:rPr lang="es-MX" sz="2300" b="1" i="1" u="sng" dirty="0">
                <a:solidFill>
                  <a:srgbClr val="FF0000"/>
                </a:solidFill>
              </a:rPr>
              <a:t>ya que en el supuesto de hacer caso omiso al mismo, la autoridad asignará las características fiscales consistentes en régimen, obligaciones y actividades económicas con las que contaba el contribuyente al momento de solicitar su suspensión de actividades.</a:t>
            </a:r>
          </a:p>
        </p:txBody>
      </p:sp>
      <p:sp>
        <p:nvSpPr>
          <p:cNvPr id="10" name="Flecha: hacia abajo 9">
            <a:extLst>
              <a:ext uri="{FF2B5EF4-FFF2-40B4-BE49-F238E27FC236}">
                <a16:creationId xmlns:a16="http://schemas.microsoft.com/office/drawing/2014/main" id="{2B0F324E-4D36-8FF8-E594-2A8F919FBAB1}"/>
              </a:ext>
            </a:extLst>
          </p:cNvPr>
          <p:cNvSpPr/>
          <p:nvPr/>
        </p:nvSpPr>
        <p:spPr>
          <a:xfrm>
            <a:off x="5573486" y="2090054"/>
            <a:ext cx="583474" cy="45284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8030073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E62B8-BB29-CD01-1094-68B2169026C1}"/>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BB644C80-1952-E2DC-1CDA-88E878357E27}"/>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DDEDDC70-C6A0-A742-6AC7-515F468135F3}"/>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Informe</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de Hechos u Omisiones en “Facultades de Comprobación” y Comparecencia para </a:t>
            </a: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“corregir”</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su “Situación </a:t>
            </a:r>
            <a:r>
              <a:rPr lang="es-MX" sz="2813" dirty="0">
                <a:solidFill>
                  <a:prstClr val="black"/>
                </a:solidFill>
                <a:latin typeface="Arial Rounded MT Bold" pitchFamily="34" charset="0"/>
              </a:rPr>
              <a:t>F</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iscal”</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1F08ACF8-528E-D6A0-2018-430A2B698EE9}"/>
              </a:ext>
            </a:extLst>
          </p:cNvPr>
          <p:cNvSpPr txBox="1"/>
          <p:nvPr/>
        </p:nvSpPr>
        <p:spPr>
          <a:xfrm>
            <a:off x="113211" y="6531432"/>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2.9.9 RMF</a:t>
            </a:r>
          </a:p>
        </p:txBody>
      </p:sp>
      <p:sp>
        <p:nvSpPr>
          <p:cNvPr id="7" name="CuadroTexto 6">
            <a:extLst>
              <a:ext uri="{FF2B5EF4-FFF2-40B4-BE49-F238E27FC236}">
                <a16:creationId xmlns:a16="http://schemas.microsoft.com/office/drawing/2014/main" id="{15164651-60BB-E8DE-34C0-FCC54A329FBF}"/>
              </a:ext>
            </a:extLst>
          </p:cNvPr>
          <p:cNvSpPr txBox="1"/>
          <p:nvPr/>
        </p:nvSpPr>
        <p:spPr>
          <a:xfrm>
            <a:off x="60964" y="858543"/>
            <a:ext cx="12068920" cy="5847755"/>
          </a:xfrm>
          <a:prstGeom prst="rect">
            <a:avLst/>
          </a:prstGeom>
          <a:noFill/>
        </p:spPr>
        <p:txBody>
          <a:bodyPr wrap="square">
            <a:spAutoFit/>
          </a:bodyPr>
          <a:lstStyle/>
          <a:p>
            <a:pPr algn="just"/>
            <a:r>
              <a:rPr lang="es-MX" sz="2200" dirty="0"/>
              <a:t>Para los efectos del artículo 42, sexto y séptimo párrafos del CFF</a:t>
            </a:r>
            <a:r>
              <a:rPr lang="es-MX" sz="2200" b="1" u="sng" dirty="0"/>
              <a:t>, las Personas Morales que deseen ejercer el Derecho consistente en que las Autoridades Fiscales, </a:t>
            </a:r>
            <a:r>
              <a:rPr lang="es-MX" sz="2200" b="1" u="sng" dirty="0">
                <a:solidFill>
                  <a:srgbClr val="FF0000"/>
                </a:solidFill>
              </a:rPr>
              <a:t>informen</a:t>
            </a:r>
            <a:r>
              <a:rPr lang="es-MX" sz="2200" b="1" u="sng" dirty="0"/>
              <a:t> los hechos y omisiones</a:t>
            </a:r>
            <a:r>
              <a:rPr lang="es-MX" sz="2200" dirty="0"/>
              <a:t>, que pudieran implicar que puedan entrañar un incumplimiento en el pago de contribuciones, </a:t>
            </a:r>
            <a:r>
              <a:rPr lang="es-MX" sz="2200" b="1" i="1" u="sng" dirty="0">
                <a:solidFill>
                  <a:srgbClr val="FF0000"/>
                </a:solidFill>
              </a:rPr>
              <a:t>además de proporcionar el Nombre del </a:t>
            </a:r>
            <a:r>
              <a:rPr lang="es-MX" sz="2200" b="1" i="1" u="sng" dirty="0"/>
              <a:t>Presidente del Consejo de Administración</a:t>
            </a:r>
            <a:r>
              <a:rPr lang="es-MX" sz="2200" b="1" i="1" u="sng" dirty="0">
                <a:solidFill>
                  <a:srgbClr val="FF0000"/>
                </a:solidFill>
              </a:rPr>
              <a:t>, del </a:t>
            </a:r>
            <a:r>
              <a:rPr lang="es-MX" sz="2200" b="1" i="1" u="sng" dirty="0"/>
              <a:t>Administrador Único </a:t>
            </a:r>
            <a:r>
              <a:rPr lang="es-MX" sz="2200" b="1" i="1" u="sng" dirty="0">
                <a:solidFill>
                  <a:srgbClr val="FF0000"/>
                </a:solidFill>
              </a:rPr>
              <a:t>y/o de la Persona que tenga ese carácter en su Órgano de Dirección, su </a:t>
            </a:r>
            <a:r>
              <a:rPr lang="es-MX" sz="2200" b="1" i="1" u="sng" dirty="0"/>
              <a:t>Domicilio Fiscal</a:t>
            </a:r>
            <a:r>
              <a:rPr lang="es-MX" sz="2200" b="1" i="1" u="sng" dirty="0">
                <a:solidFill>
                  <a:srgbClr val="FF0000"/>
                </a:solidFill>
              </a:rPr>
              <a:t>, su Dirección de </a:t>
            </a:r>
            <a:r>
              <a:rPr lang="es-MX" sz="2200" b="1" i="1" u="sng" dirty="0"/>
              <a:t>Correo Electrónico</a:t>
            </a:r>
            <a:r>
              <a:rPr lang="es-MX" sz="2200" b="1" i="1" u="sng" dirty="0">
                <a:solidFill>
                  <a:srgbClr val="FF0000"/>
                </a:solidFill>
              </a:rPr>
              <a:t>, </a:t>
            </a:r>
            <a:r>
              <a:rPr lang="es-MX" sz="2200" b="1" i="1" u="sng" dirty="0"/>
              <a:t>Teléfono</a:t>
            </a:r>
            <a:r>
              <a:rPr lang="es-MX" sz="2200" b="1" i="1" u="sng" dirty="0">
                <a:solidFill>
                  <a:srgbClr val="FF0000"/>
                </a:solidFill>
              </a:rPr>
              <a:t> y los medios de contacto que tengan habilitados en el buzón tributario</a:t>
            </a:r>
            <a:r>
              <a:rPr lang="es-MX" sz="2200" dirty="0"/>
              <a:t>, así como, en su caso, </a:t>
            </a:r>
            <a:r>
              <a:rPr lang="es-MX" sz="2200" b="1" i="1" u="sng" dirty="0"/>
              <a:t>el nombre del Representante Legal de los mismos</a:t>
            </a:r>
            <a:r>
              <a:rPr lang="es-MX" sz="2200" dirty="0"/>
              <a:t>, “</a:t>
            </a:r>
            <a:r>
              <a:rPr lang="es-MX" sz="2200" b="1" i="1" u="sng" dirty="0">
                <a:solidFill>
                  <a:srgbClr val="FF0000"/>
                </a:solidFill>
              </a:rPr>
              <a:t>deberán” acompañar la Documentación necesaria que permita “corroborar” la “veracidad” de la información proporcionada, tales como </a:t>
            </a:r>
            <a:r>
              <a:rPr lang="es-MX" sz="2200" b="1" i="1" u="sng" dirty="0">
                <a:solidFill>
                  <a:schemeClr val="tx1">
                    <a:lumMod val="95000"/>
                    <a:lumOff val="5000"/>
                  </a:schemeClr>
                </a:solidFill>
              </a:rPr>
              <a:t>Escritura Constitutiva</a:t>
            </a:r>
            <a:r>
              <a:rPr lang="es-MX" sz="2200" b="1" i="1" u="sng" dirty="0">
                <a:solidFill>
                  <a:srgbClr val="FF0000"/>
                </a:solidFill>
              </a:rPr>
              <a:t>, </a:t>
            </a:r>
            <a:r>
              <a:rPr lang="es-MX" sz="2200" b="1" i="1" u="sng" dirty="0">
                <a:solidFill>
                  <a:schemeClr val="tx1">
                    <a:lumMod val="95000"/>
                    <a:lumOff val="5000"/>
                  </a:schemeClr>
                </a:solidFill>
              </a:rPr>
              <a:t>Testimonio</a:t>
            </a:r>
            <a:r>
              <a:rPr lang="es-MX" sz="2200" b="1" i="1" u="sng" dirty="0">
                <a:solidFill>
                  <a:srgbClr val="FF0000"/>
                </a:solidFill>
              </a:rPr>
              <a:t> o </a:t>
            </a:r>
            <a:r>
              <a:rPr lang="es-MX" sz="2200" b="1" i="1" u="sng" dirty="0">
                <a:solidFill>
                  <a:schemeClr val="tx1">
                    <a:lumMod val="95000"/>
                    <a:lumOff val="5000"/>
                  </a:schemeClr>
                </a:solidFill>
              </a:rPr>
              <a:t>Póliza</a:t>
            </a:r>
            <a:r>
              <a:rPr lang="es-MX" sz="2200" b="1" i="1" u="sng" dirty="0">
                <a:solidFill>
                  <a:srgbClr val="FF0000"/>
                </a:solidFill>
              </a:rPr>
              <a:t> expedida por </a:t>
            </a:r>
            <a:r>
              <a:rPr lang="es-MX" sz="2200" b="1" i="1" u="sng" dirty="0">
                <a:solidFill>
                  <a:schemeClr val="tx1">
                    <a:lumMod val="95000"/>
                    <a:lumOff val="5000"/>
                  </a:schemeClr>
                </a:solidFill>
              </a:rPr>
              <a:t>Fedatario Público.</a:t>
            </a:r>
            <a:r>
              <a:rPr lang="es-MX" sz="2200" b="1" i="1" u="sng" dirty="0">
                <a:solidFill>
                  <a:srgbClr val="FF0000"/>
                </a:solidFill>
              </a:rPr>
              <a:t> </a:t>
            </a:r>
            <a:r>
              <a:rPr lang="es-MX" sz="2200" dirty="0"/>
              <a:t>De no proporcionar lo solicitado, se entenderá que no es su deseo ejercer el derecho contenido en el artículo 42, sexto párrafo del CFF.</a:t>
            </a:r>
          </a:p>
          <a:p>
            <a:pPr algn="just"/>
            <a:endParaRPr lang="es-MX" sz="2200" dirty="0"/>
          </a:p>
          <a:p>
            <a:pPr algn="just"/>
            <a:r>
              <a:rPr lang="es-MX" sz="2200" dirty="0"/>
              <a:t>En el </a:t>
            </a:r>
            <a:r>
              <a:rPr lang="es-MX" sz="2200" b="1" i="1" u="sng" dirty="0"/>
              <a:t>Oficio, en el cual la Autoridad Fiscal “informe” </a:t>
            </a:r>
            <a:r>
              <a:rPr lang="es-MX" sz="2200" dirty="0"/>
              <a:t>al contribuyente, su representante legal y en el caso de las Personas Morales a sus órganos de dirección, </a:t>
            </a:r>
            <a:r>
              <a:rPr lang="es-MX" sz="2200" b="1" u="sng" dirty="0">
                <a:solidFill>
                  <a:srgbClr val="FF0000"/>
                </a:solidFill>
              </a:rPr>
              <a:t>los Hechos u Omisiones detectados en el procedimiento de fiscalización, que pudieran implicar incumplimiento en el pago de contribuciones, también se señalará, el Lugar, Fecha y Hora </a:t>
            </a:r>
            <a:r>
              <a:rPr lang="es-MX" sz="2200" dirty="0"/>
              <a:t>de conformidad con el plazo previsto en el artículo 42, sexto párrafo del CFF, </a:t>
            </a:r>
            <a:r>
              <a:rPr lang="es-MX" sz="2200" b="1" i="1" u="sng" dirty="0"/>
              <a:t>a efecto de que comparezcan a manifestar lo que a su derecho convenga</a:t>
            </a:r>
            <a:r>
              <a:rPr lang="es-MX" dirty="0"/>
              <a:t>.</a:t>
            </a:r>
          </a:p>
        </p:txBody>
      </p:sp>
      <p:sp>
        <p:nvSpPr>
          <p:cNvPr id="8" name="Flecha: hacia arriba 7">
            <a:extLst>
              <a:ext uri="{FF2B5EF4-FFF2-40B4-BE49-F238E27FC236}">
                <a16:creationId xmlns:a16="http://schemas.microsoft.com/office/drawing/2014/main" id="{21BEC250-C633-B162-4707-DE27D218AC07}"/>
              </a:ext>
            </a:extLst>
          </p:cNvPr>
          <p:cNvSpPr/>
          <p:nvPr/>
        </p:nvSpPr>
        <p:spPr>
          <a:xfrm>
            <a:off x="3466011" y="4484914"/>
            <a:ext cx="635726" cy="322217"/>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Flecha: hacia abajo 8">
            <a:extLst>
              <a:ext uri="{FF2B5EF4-FFF2-40B4-BE49-F238E27FC236}">
                <a16:creationId xmlns:a16="http://schemas.microsoft.com/office/drawing/2014/main" id="{21914134-775B-135C-F32A-9A1465B678B2}"/>
              </a:ext>
            </a:extLst>
          </p:cNvPr>
          <p:cNvSpPr/>
          <p:nvPr/>
        </p:nvSpPr>
        <p:spPr>
          <a:xfrm>
            <a:off x="8168640" y="4606834"/>
            <a:ext cx="452846" cy="32221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6458192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C8071-CF51-64EF-11FD-B8D7CC7AFBEB}"/>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BBCADBF9-0B53-F5E8-69BE-FB9D5D57DB55}"/>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8D932401-D23A-B5AC-E736-058B8873C896}"/>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effectLst/>
                <a:uLnTx/>
                <a:uFillTx/>
                <a:latin typeface="Arial Rounded MT Bold" pitchFamily="34" charset="0"/>
                <a:ea typeface="+mn-ea"/>
                <a:cs typeface="+mn-cs"/>
              </a:rPr>
              <a:t>Acceso en línea a la Información </a:t>
            </a:r>
            <a:r>
              <a:rPr lang="es-MX" sz="2813" dirty="0">
                <a:latin typeface="Arial Rounded MT Bold" pitchFamily="34" charset="0"/>
              </a:rPr>
              <a:t>F</a:t>
            </a:r>
            <a:r>
              <a:rPr kumimoji="0" lang="es-MX" sz="2813" b="0" i="0" u="none" strike="noStrike" kern="1200" cap="none" spc="0" normalizeH="0" baseline="0" noProof="0" dirty="0">
                <a:ln>
                  <a:noFill/>
                </a:ln>
                <a:effectLst/>
                <a:uLnTx/>
                <a:uFillTx/>
                <a:latin typeface="Arial Rounded MT Bold" pitchFamily="34" charset="0"/>
                <a:ea typeface="+mn-ea"/>
                <a:cs typeface="+mn-cs"/>
              </a:rPr>
              <a:t>iscal de Plataformas </a:t>
            </a:r>
            <a:r>
              <a:rPr lang="es-MX" sz="2813" dirty="0">
                <a:latin typeface="Arial Rounded MT Bold" pitchFamily="34" charset="0"/>
              </a:rPr>
              <a:t>D</a:t>
            </a:r>
            <a:r>
              <a:rPr kumimoji="0" lang="es-MX" sz="2813" b="0" i="0" u="none" strike="noStrike" kern="1200" cap="none" spc="0" normalizeH="0" baseline="0" noProof="0" dirty="0" err="1">
                <a:ln>
                  <a:noFill/>
                </a:ln>
                <a:effectLst/>
                <a:uLnTx/>
                <a:uFillTx/>
                <a:latin typeface="Arial Rounded MT Bold" pitchFamily="34" charset="0"/>
                <a:ea typeface="+mn-ea"/>
                <a:cs typeface="+mn-cs"/>
              </a:rPr>
              <a:t>igitales</a:t>
            </a:r>
            <a:r>
              <a:rPr kumimoji="0" lang="es-MX" sz="2813" b="0" i="0" u="none" strike="noStrike" kern="1200" cap="none" spc="0" normalizeH="0" baseline="0" noProof="0" dirty="0">
                <a:ln>
                  <a:noFill/>
                </a:ln>
                <a:effectLst/>
                <a:uLnTx/>
                <a:uFillTx/>
                <a:latin typeface="Arial Rounded MT Bold" pitchFamily="34" charset="0"/>
                <a:ea typeface="+mn-ea"/>
                <a:cs typeface="+mn-cs"/>
              </a:rPr>
              <a:t> para Comprobar el cumplimiento de obligaciones fiscales</a:t>
            </a:r>
          </a:p>
        </p:txBody>
      </p:sp>
      <p:sp>
        <p:nvSpPr>
          <p:cNvPr id="4" name="CuadroTexto 3">
            <a:extLst>
              <a:ext uri="{FF2B5EF4-FFF2-40B4-BE49-F238E27FC236}">
                <a16:creationId xmlns:a16="http://schemas.microsoft.com/office/drawing/2014/main" id="{7F5C8CC1-FF0E-9F35-0609-1BCFF8269B5E}"/>
              </a:ext>
            </a:extLst>
          </p:cNvPr>
          <p:cNvSpPr txBox="1"/>
          <p:nvPr/>
        </p:nvSpPr>
        <p:spPr>
          <a:xfrm>
            <a:off x="113211" y="6531432"/>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2.9.21 RMF</a:t>
            </a:r>
          </a:p>
        </p:txBody>
      </p:sp>
      <p:sp>
        <p:nvSpPr>
          <p:cNvPr id="6" name="CuadroTexto 5">
            <a:extLst>
              <a:ext uri="{FF2B5EF4-FFF2-40B4-BE49-F238E27FC236}">
                <a16:creationId xmlns:a16="http://schemas.microsoft.com/office/drawing/2014/main" id="{70E1E2F4-F40A-3DC0-A136-1DEDCD622E0C}"/>
              </a:ext>
            </a:extLst>
          </p:cNvPr>
          <p:cNvSpPr txBox="1"/>
          <p:nvPr/>
        </p:nvSpPr>
        <p:spPr>
          <a:xfrm>
            <a:off x="748936" y="1937216"/>
            <a:ext cx="10990217" cy="4154984"/>
          </a:xfrm>
          <a:prstGeom prst="rect">
            <a:avLst/>
          </a:prstGeom>
          <a:noFill/>
        </p:spPr>
        <p:txBody>
          <a:bodyPr wrap="square">
            <a:spAutoFit/>
          </a:bodyPr>
          <a:lstStyle/>
          <a:p>
            <a:pPr algn="just"/>
            <a:r>
              <a:rPr lang="es-MX" sz="2400" dirty="0"/>
              <a:t>Contribuyentes que proporcionen Servicios Digitales:</a:t>
            </a:r>
          </a:p>
          <a:p>
            <a:pPr algn="just"/>
            <a:endParaRPr lang="es-MX" sz="2400" dirty="0"/>
          </a:p>
          <a:p>
            <a:pPr algn="just"/>
            <a:r>
              <a:rPr lang="es-MX" sz="2400" dirty="0"/>
              <a:t>a) Tipo de servicios u operaciones.</a:t>
            </a:r>
          </a:p>
          <a:p>
            <a:pPr algn="just"/>
            <a:r>
              <a:rPr lang="es-MX" sz="2400" dirty="0"/>
              <a:t>b) RFC del cliente, cuando se solicite el comprobante respectivo por el servicio digital proporcionado.</a:t>
            </a:r>
          </a:p>
          <a:p>
            <a:pPr algn="just"/>
            <a:r>
              <a:rPr lang="es-MX" sz="2400" dirty="0"/>
              <a:t>c) Precio pagado por el cliente sin IVA.</a:t>
            </a:r>
          </a:p>
          <a:p>
            <a:pPr algn="just"/>
            <a:r>
              <a:rPr lang="es-MX" sz="2400" dirty="0"/>
              <a:t>d) IVA trasladado.</a:t>
            </a:r>
          </a:p>
          <a:p>
            <a:pPr algn="just"/>
            <a:r>
              <a:rPr lang="es-MX" sz="2400" dirty="0"/>
              <a:t>e) Precio pagado final con IVA.</a:t>
            </a:r>
          </a:p>
          <a:p>
            <a:pPr algn="just"/>
            <a:r>
              <a:rPr lang="es-MX" sz="2400" dirty="0"/>
              <a:t>f) Folio fiscal del CFDI o, en su caso, información que permita identificar cada comprobante emitido a dichos receptores, cuando esté obligado a proporcionarlo.</a:t>
            </a:r>
          </a:p>
          <a:p>
            <a:pPr algn="just"/>
            <a:r>
              <a:rPr lang="es-MX" sz="2400" dirty="0"/>
              <a:t>g) Método de pago de los receptores</a:t>
            </a:r>
          </a:p>
        </p:txBody>
      </p:sp>
      <p:sp>
        <p:nvSpPr>
          <p:cNvPr id="11" name="CuadroTexto 10">
            <a:extLst>
              <a:ext uri="{FF2B5EF4-FFF2-40B4-BE49-F238E27FC236}">
                <a16:creationId xmlns:a16="http://schemas.microsoft.com/office/drawing/2014/main" id="{9AF34C8B-7688-EB51-2183-B4085E706F71}"/>
              </a:ext>
            </a:extLst>
          </p:cNvPr>
          <p:cNvSpPr txBox="1"/>
          <p:nvPr/>
        </p:nvSpPr>
        <p:spPr>
          <a:xfrm>
            <a:off x="748935" y="938428"/>
            <a:ext cx="10990217" cy="769441"/>
          </a:xfrm>
          <a:prstGeom prst="rect">
            <a:avLst/>
          </a:prstGeom>
          <a:noFill/>
        </p:spPr>
        <p:txBody>
          <a:bodyPr wrap="square">
            <a:spAutoFit/>
          </a:bodyPr>
          <a:lstStyle/>
          <a:p>
            <a:pPr algn="just"/>
            <a:r>
              <a:rPr lang="es-MX" sz="2200" b="1" dirty="0"/>
              <a:t>Los contribuyentes que proporcionen servicios digitales de conformidad con los artículos 1o.-A BIS y 18-B de la Ley del IVA, deberán permitir a la Autoridad Fiscal el acceso en línea,</a:t>
            </a:r>
          </a:p>
        </p:txBody>
      </p:sp>
    </p:spTree>
    <p:extLst>
      <p:ext uri="{BB962C8B-B14F-4D97-AF65-F5344CB8AC3E}">
        <p14:creationId xmlns:p14="http://schemas.microsoft.com/office/powerpoint/2010/main" val="5825819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A9C7C-F17F-367E-37AE-E35FD33A1FC9}"/>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F8EB3805-BA04-6B31-4C11-1D5B07C1E630}"/>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FB48B116-7F63-A832-1184-C3F67B1F94C2}"/>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Acceso en línea a la Información Fiscal de Plataformas D</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igitales</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para Comprobar el cumplimiento de obligaciones fiscales</a:t>
            </a:r>
          </a:p>
        </p:txBody>
      </p:sp>
      <p:sp>
        <p:nvSpPr>
          <p:cNvPr id="4" name="CuadroTexto 3">
            <a:extLst>
              <a:ext uri="{FF2B5EF4-FFF2-40B4-BE49-F238E27FC236}">
                <a16:creationId xmlns:a16="http://schemas.microsoft.com/office/drawing/2014/main" id="{6CD1681A-E4EC-5170-20E5-C75F3AA53609}"/>
              </a:ext>
            </a:extLst>
          </p:cNvPr>
          <p:cNvSpPr txBox="1"/>
          <p:nvPr/>
        </p:nvSpPr>
        <p:spPr>
          <a:xfrm>
            <a:off x="113211" y="6531432"/>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2.9.21 RMF</a:t>
            </a:r>
          </a:p>
        </p:txBody>
      </p:sp>
      <p:sp>
        <p:nvSpPr>
          <p:cNvPr id="7" name="CuadroTexto 6">
            <a:extLst>
              <a:ext uri="{FF2B5EF4-FFF2-40B4-BE49-F238E27FC236}">
                <a16:creationId xmlns:a16="http://schemas.microsoft.com/office/drawing/2014/main" id="{2BB84917-E41B-EB18-EC43-1666904794AC}"/>
              </a:ext>
            </a:extLst>
          </p:cNvPr>
          <p:cNvSpPr txBox="1"/>
          <p:nvPr/>
        </p:nvSpPr>
        <p:spPr>
          <a:xfrm>
            <a:off x="86628" y="876252"/>
            <a:ext cx="11992162" cy="5909310"/>
          </a:xfrm>
          <a:prstGeom prst="rect">
            <a:avLst/>
          </a:prstGeom>
          <a:noFill/>
        </p:spPr>
        <p:txBody>
          <a:bodyPr wrap="square">
            <a:spAutoFit/>
          </a:bodyPr>
          <a:lstStyle/>
          <a:p>
            <a:pPr algn="just"/>
            <a:r>
              <a:rPr lang="es-MX" sz="2100" b="1" dirty="0"/>
              <a:t>Información de los Enajenantes de Bienes, Prestadores de Servicios u Otorgantes del Uso o Goce temporal de Bienes</a:t>
            </a:r>
            <a:r>
              <a:rPr lang="es-MX" sz="2100" dirty="0"/>
              <a:t>:</a:t>
            </a:r>
          </a:p>
          <a:p>
            <a:pPr algn="just"/>
            <a:endParaRPr lang="es-MX" sz="2100" dirty="0"/>
          </a:p>
          <a:p>
            <a:pPr algn="just"/>
            <a:r>
              <a:rPr lang="es-MX" sz="2100" dirty="0"/>
              <a:t>a) Nombre completo, denominación o razón social.</a:t>
            </a:r>
          </a:p>
          <a:p>
            <a:pPr algn="just"/>
            <a:r>
              <a:rPr lang="es-MX" sz="2100" dirty="0"/>
              <a:t>b) Clave en el RFC o número de identificación fiscal.</a:t>
            </a:r>
          </a:p>
          <a:p>
            <a:pPr algn="just"/>
            <a:r>
              <a:rPr lang="es-MX" sz="2100" dirty="0"/>
              <a:t>c) CURP, cuando se trate de personas físicas residentes en México.</a:t>
            </a:r>
          </a:p>
          <a:p>
            <a:pPr algn="just"/>
            <a:r>
              <a:rPr lang="es-MX" sz="2100" dirty="0"/>
              <a:t>d) Domicilio fiscal o lugar de residencia o nacionalidad.</a:t>
            </a:r>
          </a:p>
          <a:p>
            <a:pPr algn="just"/>
            <a:r>
              <a:rPr lang="es-MX" sz="2100" dirty="0"/>
              <a:t>e) Institución financiera y CLABE o número de cuenta bancaria o de depósito nacional o extranjera, donde se reciban los depósitos correspondientes al pago.</a:t>
            </a:r>
          </a:p>
          <a:p>
            <a:pPr algn="just"/>
            <a:r>
              <a:rPr lang="es-MX" sz="2100" dirty="0"/>
              <a:t>f) Monto de la operación celebrada con su intermediación por cada enajenante de bienes, prestador de servicios u otorgante del uso o goce temporal de bienes:</a:t>
            </a:r>
          </a:p>
          <a:p>
            <a:pPr algn="just"/>
            <a:r>
              <a:rPr lang="es-MX" sz="2100" dirty="0"/>
              <a:t>i) Monto de la operación para efectos del ISR.</a:t>
            </a:r>
          </a:p>
          <a:p>
            <a:pPr algn="just"/>
            <a:r>
              <a:rPr lang="es-MX" sz="2100" dirty="0" err="1"/>
              <a:t>ii</a:t>
            </a:r>
            <a:r>
              <a:rPr lang="es-MX" sz="2100" dirty="0"/>
              <a:t>) Monto de la operación para efectos del IVA.</a:t>
            </a:r>
          </a:p>
          <a:p>
            <a:pPr algn="just"/>
            <a:r>
              <a:rPr lang="es-MX" sz="2100" dirty="0" err="1"/>
              <a:t>iii</a:t>
            </a:r>
            <a:r>
              <a:rPr lang="es-MX" sz="2100" dirty="0"/>
              <a:t>) Monto de la operación para efectos del IEPS.</a:t>
            </a:r>
          </a:p>
          <a:p>
            <a:pPr algn="just"/>
            <a:r>
              <a:rPr lang="es-MX" sz="2100" dirty="0" err="1"/>
              <a:t>iv</a:t>
            </a:r>
            <a:r>
              <a:rPr lang="es-MX" sz="2100" dirty="0"/>
              <a:t>) Métodos de pago de los oferentes, de los adquirientes y de las plataformas digitales de intermediación.</a:t>
            </a:r>
          </a:p>
          <a:p>
            <a:pPr algn="just"/>
            <a:r>
              <a:rPr lang="es-MX" sz="2100" dirty="0"/>
              <a:t>v) ISR Retenido.</a:t>
            </a:r>
          </a:p>
          <a:p>
            <a:pPr algn="just"/>
            <a:r>
              <a:rPr lang="es-MX" sz="2100" dirty="0"/>
              <a:t>vi) IVA Retenido.</a:t>
            </a:r>
          </a:p>
          <a:p>
            <a:pPr algn="just"/>
            <a:r>
              <a:rPr lang="es-MX" sz="2100" dirty="0" err="1"/>
              <a:t>vii</a:t>
            </a:r>
            <a:r>
              <a:rPr lang="es-MX" sz="2100" dirty="0"/>
              <a:t>) IEPS Retenido</a:t>
            </a:r>
          </a:p>
        </p:txBody>
      </p:sp>
    </p:spTree>
    <p:extLst>
      <p:ext uri="{BB962C8B-B14F-4D97-AF65-F5344CB8AC3E}">
        <p14:creationId xmlns:p14="http://schemas.microsoft.com/office/powerpoint/2010/main" val="40328714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DBA47-60B2-E390-A22E-479A4F1520DF}"/>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E9F9BF12-C9A9-CAE5-60DB-FD74602DFE14}"/>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AAF2DE02-B148-C69D-1DF0-FB3C9C0EDA94}"/>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INSCRIPCIÓN EN EL SISTEMA DE CONTADORES PÚBLICOS</a:t>
            </a:r>
            <a:endPar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4A0D7B9B-1FD0-35D6-C8E8-CEEB2121E125}"/>
              </a:ext>
            </a:extLst>
          </p:cNvPr>
          <p:cNvSpPr txBox="1"/>
          <p:nvPr/>
        </p:nvSpPr>
        <p:spPr>
          <a:xfrm>
            <a:off x="113211" y="6531432"/>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a:t>
            </a:r>
            <a:r>
              <a:rPr lang="es-MX" sz="1400" dirty="0">
                <a:solidFill>
                  <a:prstClr val="black"/>
                </a:solidFill>
                <a:latin typeface="Calibri"/>
              </a:rPr>
              <a:t>10.10</a:t>
            </a:r>
            <a:r>
              <a:rPr kumimoji="0" lang="es-MX" sz="1400" b="0" i="0" u="none" strike="noStrike" kern="1200" cap="none" spc="0" normalizeH="0" baseline="0" noProof="0" dirty="0">
                <a:ln>
                  <a:noFill/>
                </a:ln>
                <a:solidFill>
                  <a:prstClr val="black"/>
                </a:solidFill>
                <a:effectLst/>
                <a:uLnTx/>
                <a:uFillTx/>
                <a:latin typeface="Calibri"/>
                <a:ea typeface="+mn-ea"/>
                <a:cs typeface="+mn-cs"/>
              </a:rPr>
              <a:t> RMF</a:t>
            </a:r>
          </a:p>
        </p:txBody>
      </p:sp>
      <p:sp>
        <p:nvSpPr>
          <p:cNvPr id="6" name="CuadroTexto 5">
            <a:extLst>
              <a:ext uri="{FF2B5EF4-FFF2-40B4-BE49-F238E27FC236}">
                <a16:creationId xmlns:a16="http://schemas.microsoft.com/office/drawing/2014/main" id="{63923B29-ED29-4259-AED2-784D998A477C}"/>
              </a:ext>
            </a:extLst>
          </p:cNvPr>
          <p:cNvSpPr txBox="1"/>
          <p:nvPr/>
        </p:nvSpPr>
        <p:spPr>
          <a:xfrm>
            <a:off x="635267" y="681563"/>
            <a:ext cx="11069053" cy="4154984"/>
          </a:xfrm>
          <a:prstGeom prst="rect">
            <a:avLst/>
          </a:prstGeom>
          <a:noFill/>
        </p:spPr>
        <p:txBody>
          <a:bodyPr wrap="square">
            <a:spAutoFit/>
          </a:bodyPr>
          <a:lstStyle/>
          <a:p>
            <a:pPr algn="just"/>
            <a:r>
              <a:rPr lang="es-MX" sz="2400" dirty="0"/>
              <a:t>A efecto de cumplir con el requisito establecido en el artículo 52, fracción VII del Reglamento del CFF, </a:t>
            </a:r>
            <a:r>
              <a:rPr lang="es-MX" sz="2400" b="1" u="sng" dirty="0"/>
              <a:t>el Contador Público deberá “Acreditar su Experiencia” en la elaboración de dictámenes fiscales, </a:t>
            </a:r>
            <a:r>
              <a:rPr lang="es-MX" sz="2400" dirty="0"/>
              <a:t>de conformidad con la ficha de trámite </a:t>
            </a:r>
            <a:r>
              <a:rPr lang="es-MX" sz="2400" b="1" dirty="0"/>
              <a:t>133/CFF </a:t>
            </a:r>
            <a:r>
              <a:rPr lang="es-MX" sz="2400" dirty="0"/>
              <a:t>“Solicitud de inscripción de Contador Público vía Internet”, contenida; a efecto de cumplir con el requisito establecido en el artículo 54, antepenúltimo párrafo, del Reglamento del CFF, </a:t>
            </a:r>
            <a:r>
              <a:rPr lang="es-MX" sz="2400" b="1" u="sng" dirty="0">
                <a:solidFill>
                  <a:srgbClr val="FF0000"/>
                </a:solidFill>
              </a:rPr>
              <a:t>los Miembros que formen parte de las Sociedades o Asociaciones de Contadores Públicos que soliciten su registro ante el SAT, deberán encontrarse </a:t>
            </a:r>
            <a:r>
              <a:rPr lang="es-MX" sz="2600" b="1" u="sng" dirty="0"/>
              <a:t>“Activos y al Corriente”</a:t>
            </a:r>
            <a:r>
              <a:rPr lang="es-MX" sz="2400" b="1" u="sng" dirty="0">
                <a:solidFill>
                  <a:srgbClr val="FF0000"/>
                </a:solidFill>
              </a:rPr>
              <a:t> en el Cumplimiento de sus Obligaciones Fiscales como Contadores Públicos Inscritos;</a:t>
            </a:r>
            <a:r>
              <a:rPr lang="es-MX" sz="2400" dirty="0"/>
              <a:t> de conformidad con la ficha de trámite 134/CFF “Solicitud de registro de Sociedades o Asociaciones de Contadores Públicos vía Internet”; ambas contenidas en el Anexo 2.</a:t>
            </a:r>
          </a:p>
        </p:txBody>
      </p:sp>
      <p:pic>
        <p:nvPicPr>
          <p:cNvPr id="8" name="Imagen 7">
            <a:extLst>
              <a:ext uri="{FF2B5EF4-FFF2-40B4-BE49-F238E27FC236}">
                <a16:creationId xmlns:a16="http://schemas.microsoft.com/office/drawing/2014/main" id="{FF1A606B-F1B2-9FB7-FE0F-E888D553ABAB}"/>
              </a:ext>
            </a:extLst>
          </p:cNvPr>
          <p:cNvPicPr>
            <a:picLocks noChangeAspect="1"/>
          </p:cNvPicPr>
          <p:nvPr/>
        </p:nvPicPr>
        <p:blipFill>
          <a:blip r:embed="rId2"/>
          <a:stretch>
            <a:fillRect/>
          </a:stretch>
        </p:blipFill>
        <p:spPr>
          <a:xfrm>
            <a:off x="9009969" y="4433362"/>
            <a:ext cx="2619375" cy="1743075"/>
          </a:xfrm>
          <a:prstGeom prst="rect">
            <a:avLst/>
          </a:prstGeom>
        </p:spPr>
      </p:pic>
    </p:spTree>
    <p:extLst>
      <p:ext uri="{BB962C8B-B14F-4D97-AF65-F5344CB8AC3E}">
        <p14:creationId xmlns:p14="http://schemas.microsoft.com/office/powerpoint/2010/main" val="248018573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BFD50-18A8-54C4-B821-F50ED5D6140D}"/>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E7D5A821-5AC2-6646-52A0-5239C882FD72}"/>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D4DF6ADD-341A-B773-0D0A-E5B100075ED6}"/>
              </a:ext>
            </a:extLst>
          </p:cNvPr>
          <p:cNvSpPr txBox="1"/>
          <p:nvPr/>
        </p:nvSpPr>
        <p:spPr>
          <a:xfrm>
            <a:off x="1" y="-13883"/>
            <a:ext cx="12191999" cy="1385186"/>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Informe proporcionado por el Contador </a:t>
            </a:r>
            <a:r>
              <a:rPr lang="es-MX" sz="2813" dirty="0">
                <a:solidFill>
                  <a:prstClr val="black"/>
                </a:solidFill>
                <a:latin typeface="Arial Rounded MT Bold" pitchFamily="34" charset="0"/>
              </a:rPr>
              <a:t>P</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úblico</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Inscrito respecto del incumplimiento a las Disposiciones </a:t>
            </a:r>
            <a:r>
              <a:rPr lang="es-MX" sz="2813" dirty="0">
                <a:solidFill>
                  <a:prstClr val="black"/>
                </a:solidFill>
                <a:latin typeface="Arial Rounded MT Bold" pitchFamily="34" charset="0"/>
              </a:rPr>
              <a:t>F</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iscales y Aduaneras o </a:t>
            </a:r>
            <a:r>
              <a:rPr kumimoji="0" lang="es-MX" sz="2813" b="0" i="0" u="none" strike="sngStrike" kern="1200" cap="none" spc="0" normalizeH="0" baseline="0" noProof="0" dirty="0">
                <a:ln>
                  <a:noFill/>
                </a:ln>
                <a:solidFill>
                  <a:srgbClr val="FF0000"/>
                </a:solidFill>
                <a:effectLst/>
                <a:uLnTx/>
                <a:uFillTx/>
                <a:latin typeface="Arial Rounded MT Bold" pitchFamily="34" charset="0"/>
                <a:ea typeface="+mn-ea"/>
                <a:cs typeface="+mn-cs"/>
              </a:rPr>
              <a:t>de un Hecho </a:t>
            </a:r>
            <a:r>
              <a:rPr lang="es-MX" sz="2813" strike="sngStrike" dirty="0">
                <a:solidFill>
                  <a:srgbClr val="FF0000"/>
                </a:solidFill>
                <a:latin typeface="Arial Rounded MT Bold" pitchFamily="34" charset="0"/>
              </a:rPr>
              <a:t>P</a:t>
            </a:r>
            <a:r>
              <a:rPr kumimoji="0" lang="es-MX" sz="2813" b="0" i="0" u="none" strike="sngStrike" kern="1200" cap="none" spc="0" normalizeH="0" baseline="0" noProof="0" dirty="0" err="1">
                <a:ln>
                  <a:noFill/>
                </a:ln>
                <a:solidFill>
                  <a:srgbClr val="FF0000"/>
                </a:solidFill>
                <a:effectLst/>
                <a:uLnTx/>
                <a:uFillTx/>
                <a:latin typeface="Arial Rounded MT Bold" pitchFamily="34" charset="0"/>
                <a:ea typeface="+mn-ea"/>
                <a:cs typeface="+mn-cs"/>
              </a:rPr>
              <a:t>robablemente</a:t>
            </a:r>
            <a:r>
              <a:rPr kumimoji="0" lang="es-MX" sz="2813" b="0" i="0" u="none" strike="sngStrike" kern="1200" cap="none" spc="0" normalizeH="0" baseline="0" noProof="0" dirty="0">
                <a:ln>
                  <a:noFill/>
                </a:ln>
                <a:solidFill>
                  <a:srgbClr val="FF0000"/>
                </a:solidFill>
                <a:effectLst/>
                <a:uLnTx/>
                <a:uFillTx/>
                <a:latin typeface="Arial Rounded MT Bold" pitchFamily="34" charset="0"/>
                <a:ea typeface="+mn-ea"/>
                <a:cs typeface="+mn-cs"/>
              </a:rPr>
              <a:t> Constitutivo de </a:t>
            </a:r>
            <a:r>
              <a:rPr kumimoji="0" lang="es-MX" sz="2813" b="0" i="0" u="none" strike="sng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Rounded MT Bold" pitchFamily="34" charset="0"/>
                <a:ea typeface="+mn-ea"/>
                <a:cs typeface="+mn-cs"/>
              </a:rPr>
              <a:t>Delito</a:t>
            </a:r>
          </a:p>
        </p:txBody>
      </p:sp>
      <p:sp>
        <p:nvSpPr>
          <p:cNvPr id="4" name="CuadroTexto 3">
            <a:extLst>
              <a:ext uri="{FF2B5EF4-FFF2-40B4-BE49-F238E27FC236}">
                <a16:creationId xmlns:a16="http://schemas.microsoft.com/office/drawing/2014/main" id="{2E191758-FB9C-2BBA-E33C-500D2C271CBC}"/>
              </a:ext>
            </a:extLst>
          </p:cNvPr>
          <p:cNvSpPr txBox="1"/>
          <p:nvPr/>
        </p:nvSpPr>
        <p:spPr>
          <a:xfrm>
            <a:off x="113211" y="6531432"/>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2.10.28 RMF</a:t>
            </a:r>
          </a:p>
        </p:txBody>
      </p:sp>
      <p:sp>
        <p:nvSpPr>
          <p:cNvPr id="7" name="CuadroTexto 6">
            <a:extLst>
              <a:ext uri="{FF2B5EF4-FFF2-40B4-BE49-F238E27FC236}">
                <a16:creationId xmlns:a16="http://schemas.microsoft.com/office/drawing/2014/main" id="{DF45CED9-E00B-7E8A-96E4-AD6FAFEE2E11}"/>
              </a:ext>
            </a:extLst>
          </p:cNvPr>
          <p:cNvSpPr txBox="1"/>
          <p:nvPr/>
        </p:nvSpPr>
        <p:spPr>
          <a:xfrm>
            <a:off x="278674" y="1562747"/>
            <a:ext cx="11634651" cy="2923877"/>
          </a:xfrm>
          <a:prstGeom prst="rect">
            <a:avLst/>
          </a:prstGeom>
          <a:noFill/>
        </p:spPr>
        <p:txBody>
          <a:bodyPr wrap="square">
            <a:spAutoFit/>
          </a:bodyPr>
          <a:lstStyle/>
          <a:p>
            <a:pPr algn="just"/>
            <a:r>
              <a:rPr lang="es-MX" sz="2600" dirty="0"/>
              <a:t>Para los efectos del </a:t>
            </a:r>
            <a:r>
              <a:rPr lang="es-MX" sz="2600" b="1" u="sng" dirty="0"/>
              <a:t>artículo 52</a:t>
            </a:r>
            <a:r>
              <a:rPr lang="es-MX" sz="2600" dirty="0"/>
              <a:t>, fracción III, tercer párrafo del CFF, </a:t>
            </a:r>
            <a:r>
              <a:rPr lang="es-MX" sz="2600" b="1" i="1" u="sng" dirty="0">
                <a:solidFill>
                  <a:srgbClr val="FF0000"/>
                </a:solidFill>
              </a:rPr>
              <a:t>el Contador Público Inscrito informará a la Autoridad Fiscal sobre el “</a:t>
            </a:r>
            <a:r>
              <a:rPr lang="es-MX" sz="2800" b="1" i="1" u="sng" dirty="0"/>
              <a:t>incumplimiento” </a:t>
            </a:r>
            <a:r>
              <a:rPr lang="es-MX" sz="2600" b="1" i="1" u="sng" dirty="0">
                <a:solidFill>
                  <a:srgbClr val="FF0000"/>
                </a:solidFill>
              </a:rPr>
              <a:t> a las Disposiciones Fiscales o Aduaneras en las que incurra el contribuyente respecto del cual dictaminó sus Estados Financieros,</a:t>
            </a:r>
            <a:r>
              <a:rPr lang="es-MX" sz="2600" dirty="0"/>
              <a:t> observando lo establecido en la ficha de trámite </a:t>
            </a:r>
            <a:r>
              <a:rPr lang="es-MX" sz="2600" b="1" dirty="0"/>
              <a:t>318/CFF </a:t>
            </a:r>
            <a:r>
              <a:rPr lang="es-MX" sz="2600" dirty="0"/>
              <a:t>“Informe proporcionado por el Contador Público Inscrito respecto del incumplimiento a las disposiciones fiscales y aduaneras </a:t>
            </a:r>
            <a:r>
              <a:rPr lang="es-MX" sz="2600" dirty="0">
                <a:highlight>
                  <a:srgbClr val="FFFF00"/>
                </a:highlight>
              </a:rPr>
              <a:t>o </a:t>
            </a:r>
            <a:r>
              <a:rPr lang="es-MX" sz="2600" strike="sngStrike" dirty="0">
                <a:highlight>
                  <a:srgbClr val="FFFF00"/>
                </a:highlight>
              </a:rPr>
              <a:t>de un hecho probablemente constitutivo de Delito”, </a:t>
            </a:r>
            <a:r>
              <a:rPr lang="es-MX" sz="2600" dirty="0"/>
              <a:t>contenida en el Anexo 2.</a:t>
            </a:r>
          </a:p>
        </p:txBody>
      </p:sp>
      <p:pic>
        <p:nvPicPr>
          <p:cNvPr id="9" name="Imagen 8">
            <a:extLst>
              <a:ext uri="{FF2B5EF4-FFF2-40B4-BE49-F238E27FC236}">
                <a16:creationId xmlns:a16="http://schemas.microsoft.com/office/drawing/2014/main" id="{66EB915B-1FAE-197E-1567-848182262018}"/>
              </a:ext>
            </a:extLst>
          </p:cNvPr>
          <p:cNvPicPr>
            <a:picLocks noChangeAspect="1"/>
          </p:cNvPicPr>
          <p:nvPr/>
        </p:nvPicPr>
        <p:blipFill>
          <a:blip r:embed="rId2"/>
          <a:stretch>
            <a:fillRect/>
          </a:stretch>
        </p:blipFill>
        <p:spPr>
          <a:xfrm>
            <a:off x="9005752" y="4485628"/>
            <a:ext cx="2819400" cy="1619250"/>
          </a:xfrm>
          <a:prstGeom prst="rect">
            <a:avLst/>
          </a:prstGeom>
        </p:spPr>
      </p:pic>
      <p:sp>
        <p:nvSpPr>
          <p:cNvPr id="10" name="Flecha: hacia arriba 9">
            <a:extLst>
              <a:ext uri="{FF2B5EF4-FFF2-40B4-BE49-F238E27FC236}">
                <a16:creationId xmlns:a16="http://schemas.microsoft.com/office/drawing/2014/main" id="{63D6BE95-9176-A05C-6805-DD02F30A94A9}"/>
              </a:ext>
            </a:extLst>
          </p:cNvPr>
          <p:cNvSpPr/>
          <p:nvPr/>
        </p:nvSpPr>
        <p:spPr>
          <a:xfrm>
            <a:off x="4589417" y="4397829"/>
            <a:ext cx="496389" cy="418011"/>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15860208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33BB3-BD5A-2F52-4B0A-C8096C3C4906}"/>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0CC17F9D-E81C-CE52-640C-D01B13395A52}"/>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832B71D8-C636-0CD8-9CE9-C18DCB9B36F8}"/>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Contribuyentes </a:t>
            </a: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“relevados”</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de presentar aviso relativo a Deducciones por Pérdidas por Créditos </a:t>
            </a:r>
            <a:r>
              <a:rPr lang="es-MX" sz="2813" dirty="0">
                <a:solidFill>
                  <a:prstClr val="black"/>
                </a:solidFill>
                <a:latin typeface="Arial Rounded MT Bold" pitchFamily="34" charset="0"/>
              </a:rPr>
              <a:t>I</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ncobrables</a:t>
            </a:r>
            <a:endParaRPr kumimoji="0" lang="es-MX" sz="2813" b="0" i="0" u="none" strike="sng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74167C3D-CF7F-5436-AB44-DC044FB358EA}"/>
              </a:ext>
            </a:extLst>
          </p:cNvPr>
          <p:cNvSpPr txBox="1"/>
          <p:nvPr/>
        </p:nvSpPr>
        <p:spPr>
          <a:xfrm>
            <a:off x="113211" y="6531432"/>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a:t>
            </a:r>
            <a:r>
              <a:rPr lang="es-MX" sz="1400" dirty="0">
                <a:solidFill>
                  <a:prstClr val="black"/>
                </a:solidFill>
                <a:latin typeface="Calibri"/>
              </a:rPr>
              <a:t>3</a:t>
            </a:r>
            <a:r>
              <a:rPr kumimoji="0" lang="es-MX" sz="1400" b="0" i="0" u="none" strike="noStrike" kern="1200" cap="none" spc="0" normalizeH="0" baseline="0" noProof="0" dirty="0">
                <a:ln>
                  <a:noFill/>
                </a:ln>
                <a:solidFill>
                  <a:prstClr val="black"/>
                </a:solidFill>
                <a:effectLst/>
                <a:uLnTx/>
                <a:uFillTx/>
                <a:latin typeface="Calibri"/>
                <a:ea typeface="+mn-ea"/>
                <a:cs typeface="+mn-cs"/>
              </a:rPr>
              <a:t>.3</a:t>
            </a:r>
            <a:r>
              <a:rPr lang="es-MX" sz="1400" dirty="0">
                <a:solidFill>
                  <a:prstClr val="black"/>
                </a:solidFill>
                <a:latin typeface="Calibri"/>
              </a:rPr>
              <a:t>.1.23</a:t>
            </a:r>
            <a:r>
              <a:rPr kumimoji="0" lang="es-MX" sz="1400" b="0" i="0" u="none" strike="noStrike" kern="1200" cap="none" spc="0" normalizeH="0" baseline="0" noProof="0" dirty="0">
                <a:ln>
                  <a:noFill/>
                </a:ln>
                <a:solidFill>
                  <a:prstClr val="black"/>
                </a:solidFill>
                <a:effectLst/>
                <a:uLnTx/>
                <a:uFillTx/>
                <a:latin typeface="Calibri"/>
                <a:ea typeface="+mn-ea"/>
                <a:cs typeface="+mn-cs"/>
              </a:rPr>
              <a:t> RMF</a:t>
            </a:r>
          </a:p>
        </p:txBody>
      </p:sp>
      <p:sp>
        <p:nvSpPr>
          <p:cNvPr id="12" name="CuadroTexto 11">
            <a:extLst>
              <a:ext uri="{FF2B5EF4-FFF2-40B4-BE49-F238E27FC236}">
                <a16:creationId xmlns:a16="http://schemas.microsoft.com/office/drawing/2014/main" id="{D9D1D7BF-4E02-913F-6F87-6026FD016BF4}"/>
              </a:ext>
            </a:extLst>
          </p:cNvPr>
          <p:cNvSpPr txBox="1"/>
          <p:nvPr/>
        </p:nvSpPr>
        <p:spPr>
          <a:xfrm>
            <a:off x="322214" y="1044417"/>
            <a:ext cx="11512732" cy="3939540"/>
          </a:xfrm>
          <a:prstGeom prst="rect">
            <a:avLst/>
          </a:prstGeom>
          <a:noFill/>
        </p:spPr>
        <p:txBody>
          <a:bodyPr wrap="square">
            <a:spAutoFit/>
          </a:bodyPr>
          <a:lstStyle/>
          <a:p>
            <a:pPr algn="just"/>
            <a:r>
              <a:rPr lang="es-MX" sz="2500" dirty="0"/>
              <a:t>Para los efectos del artículo </a:t>
            </a:r>
            <a:r>
              <a:rPr lang="es-MX" sz="2500" b="1" dirty="0"/>
              <a:t>27, fracción XV</a:t>
            </a:r>
            <a:r>
              <a:rPr lang="es-MX" sz="2500" dirty="0"/>
              <a:t>, inciso a), último párrafo de la Ley del ISR, </a:t>
            </a:r>
            <a:r>
              <a:rPr lang="es-MX" sz="2500" b="1" i="1" u="sng" dirty="0">
                <a:solidFill>
                  <a:srgbClr val="FF0000"/>
                </a:solidFill>
              </a:rPr>
              <a:t>los contribuyentes “deberán” presentar el aviso relativo a Deducciones por Pérdidas por Créditos Incobrables, de conformidad con la ficha de trámite </a:t>
            </a:r>
            <a:r>
              <a:rPr lang="es-MX" sz="2500" b="1" u="sng" dirty="0"/>
              <a:t>42/ISR </a:t>
            </a:r>
            <a:r>
              <a:rPr lang="es-MX" sz="2500" dirty="0"/>
              <a:t>“Aviso relativo a Deducciones de Pérdidas por Créditos Incobrables”, contenida en el Anexo 2.</a:t>
            </a:r>
          </a:p>
          <a:p>
            <a:pPr algn="just"/>
            <a:endParaRPr lang="es-MX" sz="2500" dirty="0"/>
          </a:p>
          <a:p>
            <a:pPr algn="just"/>
            <a:r>
              <a:rPr lang="es-MX" sz="2500" b="1" i="1" u="sng" dirty="0">
                <a:solidFill>
                  <a:srgbClr val="FF0000"/>
                </a:solidFill>
              </a:rPr>
              <a:t>Los contribuyentes tendrán por cumplido el requisito de presentar el aviso a que se refiere el párrafo anterior, siempre que hayan “Optado o estén Obligados” a dictaminarse </a:t>
            </a:r>
            <a:r>
              <a:rPr lang="es-MX" sz="2500" dirty="0"/>
              <a:t>y la información se manifieste en el Anexo del dictamen fiscal denominado </a:t>
            </a:r>
            <a:r>
              <a:rPr lang="es-MX" sz="2500" b="1" dirty="0"/>
              <a:t>“CONCILIACIÓN ENTRE EL RESULTADO CONTABLE Y FISCAL PARA EFECTOS DEL IMPUESTO SOBRE LA RENTA”.</a:t>
            </a:r>
          </a:p>
        </p:txBody>
      </p:sp>
      <p:pic>
        <p:nvPicPr>
          <p:cNvPr id="13" name="Imagen 12">
            <a:extLst>
              <a:ext uri="{FF2B5EF4-FFF2-40B4-BE49-F238E27FC236}">
                <a16:creationId xmlns:a16="http://schemas.microsoft.com/office/drawing/2014/main" id="{7DE91835-957F-F0EF-2F2D-5FACDF22DAF1}"/>
              </a:ext>
            </a:extLst>
          </p:cNvPr>
          <p:cNvPicPr>
            <a:picLocks noChangeAspect="1"/>
          </p:cNvPicPr>
          <p:nvPr/>
        </p:nvPicPr>
        <p:blipFill>
          <a:blip r:embed="rId2"/>
          <a:stretch>
            <a:fillRect/>
          </a:stretch>
        </p:blipFill>
        <p:spPr>
          <a:xfrm>
            <a:off x="7525157" y="4627517"/>
            <a:ext cx="3533775" cy="1295400"/>
          </a:xfrm>
          <a:prstGeom prst="rect">
            <a:avLst/>
          </a:prstGeom>
        </p:spPr>
      </p:pic>
    </p:spTree>
    <p:extLst>
      <p:ext uri="{BB962C8B-B14F-4D97-AF65-F5344CB8AC3E}">
        <p14:creationId xmlns:p14="http://schemas.microsoft.com/office/powerpoint/2010/main" val="21969567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457D6-07AC-9A77-DF49-922869CFADB9}"/>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D17C58B8-37CE-AAEB-7795-6DFC033D9894}"/>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78777713-A291-4F7B-A181-469B3B97D9E1}"/>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DISPENSA DE GARANTIZAR EL INTERÉS FISCAL</a:t>
            </a:r>
            <a:endParaRPr kumimoji="0" lang="es-MX" sz="2813" b="0" i="0" u="none" strike="sng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942B3FEB-7187-C697-69A7-21E835D27769}"/>
              </a:ext>
            </a:extLst>
          </p:cNvPr>
          <p:cNvSpPr txBox="1"/>
          <p:nvPr/>
        </p:nvSpPr>
        <p:spPr>
          <a:xfrm>
            <a:off x="113211" y="6531432"/>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2.11.15 RMF</a:t>
            </a:r>
          </a:p>
        </p:txBody>
      </p:sp>
      <p:sp>
        <p:nvSpPr>
          <p:cNvPr id="6" name="CuadroTexto 5">
            <a:extLst>
              <a:ext uri="{FF2B5EF4-FFF2-40B4-BE49-F238E27FC236}">
                <a16:creationId xmlns:a16="http://schemas.microsoft.com/office/drawing/2014/main" id="{CA4FB81F-D422-322F-0056-B22E10FF8396}"/>
              </a:ext>
            </a:extLst>
          </p:cNvPr>
          <p:cNvSpPr txBox="1"/>
          <p:nvPr/>
        </p:nvSpPr>
        <p:spPr>
          <a:xfrm>
            <a:off x="365760" y="566288"/>
            <a:ext cx="11469189" cy="563231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1" u="sng"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1" i="1" u="sng"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1" u="sng" strike="noStrike" kern="1200" cap="none" spc="0" normalizeH="0" baseline="0" noProof="0" dirty="0">
                <a:ln>
                  <a:noFill/>
                </a:ln>
                <a:solidFill>
                  <a:prstClr val="black"/>
                </a:solidFill>
                <a:effectLst/>
                <a:uLnTx/>
                <a:uFillTx/>
                <a:latin typeface="Calibri"/>
                <a:ea typeface="+mn-ea"/>
                <a:cs typeface="+mn-cs"/>
              </a:rPr>
              <a:t>Las Únicas Garantías a considerar por parte de la Autoridad Fiscal, son</a:t>
            </a:r>
            <a:r>
              <a:rPr kumimoji="0" lang="es-MX" sz="2400" b="0" i="0" u="sng" strike="noStrike" kern="1200" cap="none" spc="0" normalizeH="0" baseline="0" noProof="0" dirty="0">
                <a:ln>
                  <a:noFill/>
                </a:ln>
                <a:solidFill>
                  <a:prstClr val="black"/>
                </a:solidFill>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sng"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I. </a:t>
            </a:r>
            <a:r>
              <a:rPr kumimoji="0" lang="es-MX" sz="2400" b="1" i="0" u="sng" strike="noStrike" kern="1200" cap="none" spc="0" normalizeH="0" baseline="0" noProof="0" dirty="0">
                <a:ln>
                  <a:noFill/>
                </a:ln>
                <a:solidFill>
                  <a:srgbClr val="FF0000"/>
                </a:solidFill>
                <a:effectLst/>
                <a:uLnTx/>
                <a:uFillTx/>
                <a:latin typeface="Calibri"/>
                <a:ea typeface="+mn-ea"/>
                <a:cs typeface="+mn-cs"/>
              </a:rPr>
              <a:t>Billete de depósito </a:t>
            </a:r>
            <a:r>
              <a:rPr kumimoji="0" lang="es-MX" sz="2400" b="0" i="0" u="none" strike="noStrike" kern="1200" cap="none" spc="0" normalizeH="0" baseline="0" noProof="0" dirty="0">
                <a:ln>
                  <a:noFill/>
                </a:ln>
                <a:solidFill>
                  <a:prstClr val="black"/>
                </a:solidFill>
                <a:effectLst/>
                <a:uLnTx/>
                <a:uFillTx/>
                <a:latin typeface="Calibri"/>
                <a:ea typeface="+mn-ea"/>
                <a:cs typeface="+mn-cs"/>
              </a:rPr>
              <a:t>emitido por Institución autorizada;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II. </a:t>
            </a:r>
            <a:r>
              <a:rPr kumimoji="0" lang="es-MX" sz="2400" b="1" i="0" u="sng" strike="noStrike" kern="1200" cap="none" spc="0" normalizeH="0" baseline="0" noProof="0" dirty="0">
                <a:ln>
                  <a:noFill/>
                </a:ln>
                <a:solidFill>
                  <a:prstClr val="black"/>
                </a:solidFill>
                <a:effectLst/>
                <a:uLnTx/>
                <a:uFillTx/>
                <a:latin typeface="Calibri"/>
                <a:ea typeface="+mn-ea"/>
                <a:cs typeface="+mn-cs"/>
              </a:rPr>
              <a:t>Carta de crédito </a:t>
            </a:r>
            <a:r>
              <a:rPr kumimoji="0" lang="es-MX" sz="2400" b="0" i="0" u="none" strike="noStrike" kern="1200" cap="none" spc="0" normalizeH="0" baseline="0" noProof="0" dirty="0">
                <a:ln>
                  <a:noFill/>
                </a:ln>
                <a:solidFill>
                  <a:prstClr val="black"/>
                </a:solidFill>
                <a:effectLst/>
                <a:uLnTx/>
                <a:uFillTx/>
                <a:latin typeface="Calibri"/>
                <a:ea typeface="+mn-ea"/>
                <a:cs typeface="+mn-cs"/>
              </a:rPr>
              <a:t>emitida por Institución autorizada;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Calibri"/>
                <a:ea typeface="+mn-ea"/>
                <a:cs typeface="+mn-cs"/>
              </a:rPr>
              <a:t>III. </a:t>
            </a:r>
            <a:r>
              <a:rPr kumimoji="0" lang="es-MX" sz="2400" b="1" i="0" u="sng" strike="noStrike" kern="1200" cap="none" spc="0" normalizeH="0" baseline="0" noProof="0" dirty="0">
                <a:ln>
                  <a:noFill/>
                </a:ln>
                <a:solidFill>
                  <a:srgbClr val="FF0000"/>
                </a:solidFill>
                <a:effectLst/>
                <a:uLnTx/>
                <a:uFillTx/>
                <a:latin typeface="Calibri"/>
                <a:ea typeface="+mn-ea"/>
                <a:cs typeface="+mn-cs"/>
              </a:rPr>
              <a:t>Fianza otorgada </a:t>
            </a:r>
            <a:r>
              <a:rPr kumimoji="0" lang="es-MX" sz="2400" b="0" i="0" u="none" strike="noStrike" kern="1200" cap="none" spc="0" normalizeH="0" baseline="0" noProof="0" dirty="0">
                <a:ln>
                  <a:noFill/>
                </a:ln>
                <a:solidFill>
                  <a:prstClr val="black"/>
                </a:solidFill>
                <a:effectLst/>
                <a:uLnTx/>
                <a:uFillTx/>
                <a:latin typeface="Calibri"/>
                <a:ea typeface="+mn-ea"/>
                <a:cs typeface="+mn-cs"/>
              </a:rPr>
              <a:t>por Institución autorizada, misma que no gozará de los beneficios de orden y excusión.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1" i="0" u="sng" strike="noStrike" kern="1200" cap="none" spc="0" normalizeH="0" baseline="0" noProof="0" dirty="0">
                <a:ln>
                  <a:noFill/>
                </a:ln>
                <a:solidFill>
                  <a:prstClr val="black"/>
                </a:solidFill>
                <a:effectLst/>
                <a:uLnTx/>
                <a:uFillTx/>
                <a:latin typeface="Calibri"/>
                <a:ea typeface="+mn-ea"/>
                <a:cs typeface="+mn-cs"/>
              </a:rPr>
              <a:t>Lo dispuesto en esta regla no será aplicable a los contribuyentes que se hubieran ubicado en el supuesto a que se refiere el artículo 17-H Bis, fracción XII </a:t>
            </a:r>
            <a:r>
              <a:rPr kumimoji="0" lang="es-MX" sz="2400" b="1" i="0" u="sng" strike="noStrike" kern="1200" cap="none" spc="0" normalizeH="0" baseline="0" noProof="0" dirty="0">
                <a:ln>
                  <a:noFill/>
                </a:ln>
                <a:solidFill>
                  <a:srgbClr val="FF0000"/>
                </a:solidFill>
                <a:effectLst/>
                <a:uLnTx/>
                <a:uFillTx/>
                <a:latin typeface="Calibri"/>
                <a:ea typeface="+mn-ea"/>
                <a:cs typeface="+mn-cs"/>
              </a:rPr>
              <a:t>(Simulación de Insolvencia)</a:t>
            </a:r>
            <a:r>
              <a:rPr kumimoji="0" lang="es-MX" sz="2400" b="1" i="0" u="sng" strike="noStrike" kern="1200" cap="none" spc="0" normalizeH="0" baseline="0" noProof="0" dirty="0">
                <a:ln>
                  <a:noFill/>
                </a:ln>
                <a:solidFill>
                  <a:prstClr val="black"/>
                </a:solidFill>
                <a:effectLst/>
                <a:uLnTx/>
                <a:uFillTx/>
                <a:latin typeface="Calibri"/>
                <a:ea typeface="+mn-ea"/>
                <a:cs typeface="+mn-cs"/>
              </a:rPr>
              <a:t> </a:t>
            </a:r>
            <a:r>
              <a:rPr kumimoji="0" lang="es-MX" sz="2400" b="0" i="0" u="none" strike="noStrike" kern="1200" cap="none" spc="0" normalizeH="0" baseline="0" noProof="0" dirty="0">
                <a:ln>
                  <a:noFill/>
                </a:ln>
                <a:solidFill>
                  <a:prstClr val="black"/>
                </a:solidFill>
                <a:effectLst/>
                <a:uLnTx/>
                <a:uFillTx/>
                <a:latin typeface="Calibri"/>
                <a:ea typeface="+mn-ea"/>
                <a:cs typeface="+mn-cs"/>
              </a:rPr>
              <a:t>del CFF, </a:t>
            </a:r>
            <a:r>
              <a:rPr kumimoji="0" lang="es-MX" sz="2400" b="1" i="1" u="sng" strike="noStrike" kern="1200" cap="none" spc="0" normalizeH="0" baseline="0" noProof="0" dirty="0">
                <a:ln>
                  <a:noFill/>
                </a:ln>
                <a:solidFill>
                  <a:srgbClr val="FF0000"/>
                </a:solidFill>
                <a:effectLst/>
                <a:uLnTx/>
                <a:uFillTx/>
                <a:latin typeface="Calibri"/>
                <a:ea typeface="+mn-ea"/>
                <a:cs typeface="+mn-cs"/>
              </a:rPr>
              <a:t>a los que previamente se les haya autorizado un convenio de pago a plazos y hayan incumplido el mismo</a:t>
            </a:r>
            <a:r>
              <a:rPr kumimoji="0" lang="es-MX" sz="2400" b="0" i="0" u="none" strike="noStrike" kern="1200" cap="none" spc="0" normalizeH="0" baseline="0" noProof="0" dirty="0">
                <a:ln>
                  <a:noFill/>
                </a:ln>
                <a:solidFill>
                  <a:prstClr val="black"/>
                </a:solidFill>
                <a:effectLst/>
                <a:uLnTx/>
                <a:uFillTx/>
                <a:latin typeface="Calibri"/>
                <a:ea typeface="+mn-ea"/>
                <a:cs typeface="+mn-cs"/>
              </a:rPr>
              <a:t>, </a:t>
            </a:r>
            <a:r>
              <a:rPr kumimoji="0" lang="es-MX" sz="2400" b="1" i="0" u="sng" strike="noStrike" kern="1200" cap="none" spc="0" normalizeH="0" baseline="0" noProof="0" dirty="0">
                <a:ln>
                  <a:noFill/>
                </a:ln>
                <a:solidFill>
                  <a:prstClr val="black"/>
                </a:solidFill>
                <a:effectLst/>
                <a:uLnTx/>
                <a:uFillTx/>
                <a:latin typeface="Calibri"/>
                <a:ea typeface="+mn-ea"/>
                <a:cs typeface="+mn-cs"/>
              </a:rPr>
              <a:t>por lo que deberán garantizar el Crédito Fiscal a satisfacción de la Autoridad, e</a:t>
            </a:r>
            <a:r>
              <a:rPr kumimoji="0" lang="es-MX" sz="2400" b="0" i="0" u="none" strike="noStrike" kern="1200" cap="none" spc="0" normalizeH="0" baseline="0" noProof="0" dirty="0">
                <a:ln>
                  <a:noFill/>
                </a:ln>
                <a:solidFill>
                  <a:prstClr val="black"/>
                </a:solidFill>
                <a:effectLst/>
                <a:uLnTx/>
                <a:uFillTx/>
                <a:latin typeface="Calibri"/>
                <a:ea typeface="+mn-ea"/>
                <a:cs typeface="+mn-cs"/>
              </a:rPr>
              <a:t>n los términos de las formas establecidas en el artículo 141, fracciones I y II del CFF </a:t>
            </a:r>
            <a:r>
              <a:rPr kumimoji="0" lang="es-MX" sz="2400" b="1" i="0" u="sng" strike="noStrike" kern="1200" cap="none" spc="0" normalizeH="0" baseline="0" noProof="0" dirty="0">
                <a:ln>
                  <a:noFill/>
                </a:ln>
                <a:solidFill>
                  <a:srgbClr val="FF0000"/>
                </a:solidFill>
                <a:effectLst/>
                <a:uLnTx/>
                <a:uFillTx/>
                <a:latin typeface="Calibri"/>
                <a:ea typeface="+mn-ea"/>
                <a:cs typeface="+mn-cs"/>
              </a:rPr>
              <a:t>en los subsecuentes convenios que soliciten</a:t>
            </a:r>
            <a:r>
              <a:rPr kumimoji="0" lang="es-MX"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8" name="Flecha: hacia abajo 7">
            <a:extLst>
              <a:ext uri="{FF2B5EF4-FFF2-40B4-BE49-F238E27FC236}">
                <a16:creationId xmlns:a16="http://schemas.microsoft.com/office/drawing/2014/main" id="{38B43DAB-4FBB-3EA4-884E-10776F3DFCA2}"/>
              </a:ext>
            </a:extLst>
          </p:cNvPr>
          <p:cNvSpPr/>
          <p:nvPr/>
        </p:nvSpPr>
        <p:spPr>
          <a:xfrm>
            <a:off x="6923314" y="3300550"/>
            <a:ext cx="435429" cy="35705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6885723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DDEB8-D006-E8BB-93F7-480997DF8F27}"/>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247E717F-A322-5397-6252-3044A5B54471}"/>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B8E365C1-ABDF-87B5-143B-BA7F27465F06}"/>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FORMALIDADES PARA GARANTIZAR EL INTERÉS FISCAL</a:t>
            </a:r>
            <a:endParaRPr kumimoji="0" lang="es-MX" sz="2813" b="0" i="0" u="none" strike="sng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DC6AAE72-87A3-904C-5B6D-A5EF7DAF806D}"/>
              </a:ext>
            </a:extLst>
          </p:cNvPr>
          <p:cNvSpPr txBox="1"/>
          <p:nvPr/>
        </p:nvSpPr>
        <p:spPr>
          <a:xfrm>
            <a:off x="113211" y="6531432"/>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a:t>
            </a:r>
            <a:r>
              <a:rPr lang="es-MX" sz="1400" dirty="0">
                <a:solidFill>
                  <a:prstClr val="black"/>
                </a:solidFill>
                <a:latin typeface="Calibri"/>
              </a:rPr>
              <a:t>12.4</a:t>
            </a:r>
            <a:r>
              <a:rPr kumimoji="0" lang="es-MX" sz="1400" b="0" i="0" u="none" strike="noStrike" kern="1200" cap="none" spc="0" normalizeH="0" baseline="0" noProof="0" dirty="0">
                <a:ln>
                  <a:noFill/>
                </a:ln>
                <a:solidFill>
                  <a:prstClr val="black"/>
                </a:solidFill>
                <a:effectLst/>
                <a:uLnTx/>
                <a:uFillTx/>
                <a:latin typeface="Calibri"/>
                <a:ea typeface="+mn-ea"/>
                <a:cs typeface="+mn-cs"/>
              </a:rPr>
              <a:t> RMF</a:t>
            </a:r>
          </a:p>
        </p:txBody>
      </p:sp>
      <p:sp>
        <p:nvSpPr>
          <p:cNvPr id="7" name="CuadroTexto 6">
            <a:extLst>
              <a:ext uri="{FF2B5EF4-FFF2-40B4-BE49-F238E27FC236}">
                <a16:creationId xmlns:a16="http://schemas.microsoft.com/office/drawing/2014/main" id="{9176E064-BFBF-A2F5-88D1-B573043744B3}"/>
              </a:ext>
            </a:extLst>
          </p:cNvPr>
          <p:cNvSpPr txBox="1"/>
          <p:nvPr/>
        </p:nvSpPr>
        <p:spPr>
          <a:xfrm>
            <a:off x="182880" y="644328"/>
            <a:ext cx="11791406" cy="5755422"/>
          </a:xfrm>
          <a:prstGeom prst="rect">
            <a:avLst/>
          </a:prstGeom>
          <a:noFill/>
        </p:spPr>
        <p:txBody>
          <a:bodyPr wrap="square">
            <a:spAutoFit/>
          </a:bodyPr>
          <a:lstStyle/>
          <a:p>
            <a:pPr algn="just"/>
            <a:r>
              <a:rPr lang="es-MX" sz="2300" dirty="0"/>
              <a:t>Para los efectos del artículo </a:t>
            </a:r>
            <a:r>
              <a:rPr lang="es-MX" sz="2300" b="1" dirty="0"/>
              <a:t>141, primer y segundo párrafos del CFF</a:t>
            </a:r>
            <a:r>
              <a:rPr lang="es-MX" sz="2300" dirty="0"/>
              <a:t>, cuando el ofrecimiento de la garantía por la diferencia se presente en un </a:t>
            </a:r>
            <a:r>
              <a:rPr lang="es-MX" sz="2300" b="1" u="sng" dirty="0">
                <a:solidFill>
                  <a:srgbClr val="FF0000"/>
                </a:solidFill>
              </a:rPr>
              <a:t>orden distinto al señalado </a:t>
            </a:r>
            <a:r>
              <a:rPr lang="es-MX" sz="2300" dirty="0"/>
              <a:t>en el citado artículo, </a:t>
            </a:r>
            <a:r>
              <a:rPr lang="es-MX" sz="2300" b="1" i="1" u="sng" dirty="0">
                <a:solidFill>
                  <a:srgbClr val="FF0000"/>
                </a:solidFill>
              </a:rPr>
              <a:t>los contribuyentes </a:t>
            </a:r>
            <a:r>
              <a:rPr lang="es-MX" sz="2400" b="1" i="1" u="sng" dirty="0"/>
              <a:t>“deberán Acreditar la Imposibilidad”</a:t>
            </a:r>
            <a:r>
              <a:rPr lang="es-MX" sz="2300" b="1" i="1" u="sng" dirty="0">
                <a:solidFill>
                  <a:srgbClr val="FF0000"/>
                </a:solidFill>
              </a:rPr>
              <a:t> para garantizar mediante las modalidades anteriores a la ofrecida ante la Autoridad Fiscal</a:t>
            </a:r>
            <a:r>
              <a:rPr lang="es-MX" sz="2300" dirty="0"/>
              <a:t>, exhibiendo la siguiente documentación:</a:t>
            </a:r>
          </a:p>
          <a:p>
            <a:pPr algn="just"/>
            <a:endParaRPr lang="es-MX" sz="2300" dirty="0"/>
          </a:p>
          <a:p>
            <a:pPr algn="just"/>
            <a:r>
              <a:rPr lang="es-MX" sz="2300" dirty="0"/>
              <a:t>I. </a:t>
            </a:r>
            <a:r>
              <a:rPr lang="es-MX" sz="2300" b="1" u="sng" dirty="0"/>
              <a:t>Para las formas de garantía señaladas en el artículo 141, fracciones II y IV del CFF</a:t>
            </a:r>
            <a:r>
              <a:rPr lang="es-MX" sz="2300" dirty="0"/>
              <a:t>, </a:t>
            </a:r>
            <a:r>
              <a:rPr lang="es-MX" sz="2300" b="1" i="1" dirty="0">
                <a:solidFill>
                  <a:srgbClr val="FF0000"/>
                </a:solidFill>
              </a:rPr>
              <a:t>los “Estados de Cuenta” de los últimos </a:t>
            </a:r>
            <a:r>
              <a:rPr lang="es-MX" sz="2300" b="1" i="1" u="sng" dirty="0">
                <a:solidFill>
                  <a:srgbClr val="FF0000"/>
                </a:solidFill>
              </a:rPr>
              <a:t>tres meses</a:t>
            </a:r>
            <a:r>
              <a:rPr lang="es-MX" sz="2300" b="1" i="1" dirty="0">
                <a:solidFill>
                  <a:srgbClr val="FF0000"/>
                </a:solidFill>
              </a:rPr>
              <a:t> a través de los que se </a:t>
            </a:r>
            <a:r>
              <a:rPr lang="es-MX" sz="2300" b="1" i="1" u="sng" dirty="0">
                <a:solidFill>
                  <a:srgbClr val="FF0000"/>
                </a:solidFill>
              </a:rPr>
              <a:t>demuestre la imposibilidad </a:t>
            </a:r>
            <a:r>
              <a:rPr lang="es-MX" sz="2300" b="1" i="1" dirty="0">
                <a:solidFill>
                  <a:srgbClr val="FF0000"/>
                </a:solidFill>
              </a:rPr>
              <a:t>para la adquisición de un documento valor.</a:t>
            </a:r>
          </a:p>
          <a:p>
            <a:pPr algn="just"/>
            <a:endParaRPr lang="es-MX" sz="2300" dirty="0"/>
          </a:p>
          <a:p>
            <a:pPr algn="just"/>
            <a:r>
              <a:rPr lang="es-MX" sz="2300" dirty="0"/>
              <a:t>II. Tratándose de las modalidades de </a:t>
            </a:r>
            <a:r>
              <a:rPr lang="es-MX" sz="2300" b="1" u="sng" dirty="0"/>
              <a:t>Prenda e Hipoteca </a:t>
            </a:r>
            <a:r>
              <a:rPr lang="es-MX" sz="2300" dirty="0"/>
              <a:t>contenidas en el artículo 141, fracción III del CFF, </a:t>
            </a:r>
            <a:r>
              <a:rPr lang="es-MX" sz="2300" b="1" i="1" u="sng" dirty="0">
                <a:solidFill>
                  <a:srgbClr val="FF0000"/>
                </a:solidFill>
              </a:rPr>
              <a:t>se deberá anexar el oficio del Registro Público de la Propiedad y Comercio</a:t>
            </a:r>
            <a:r>
              <a:rPr lang="es-MX" sz="2300" dirty="0"/>
              <a:t>, así como, </a:t>
            </a:r>
            <a:r>
              <a:rPr lang="es-MX" sz="2300" b="1" i="1" u="sng" dirty="0"/>
              <a:t>el oficio del Registro Vehicular de la entidad que corresponda</a:t>
            </a:r>
            <a:r>
              <a:rPr lang="es-MX" sz="2300" dirty="0"/>
              <a:t> al domicilio fiscal de la contribuyente, en caso </a:t>
            </a:r>
            <a:r>
              <a:rPr lang="es-MX" sz="2300" b="1" i="1" u="sng" dirty="0">
                <a:solidFill>
                  <a:srgbClr val="FF0000"/>
                </a:solidFill>
              </a:rPr>
              <a:t>de Personas Morales, también se deberá anexar la documentación señalada correspondiente al domicilio en el que desarrollen sus actividades, mediante los cuales se acredite que no se cuenta con bienes de su propiedad para garantizar</a:t>
            </a:r>
            <a:r>
              <a:rPr lang="es-MX" sz="2300" dirty="0"/>
              <a:t>.</a:t>
            </a:r>
          </a:p>
        </p:txBody>
      </p:sp>
      <p:sp>
        <p:nvSpPr>
          <p:cNvPr id="9" name="Flecha: hacia arriba 8">
            <a:extLst>
              <a:ext uri="{FF2B5EF4-FFF2-40B4-BE49-F238E27FC236}">
                <a16:creationId xmlns:a16="http://schemas.microsoft.com/office/drawing/2014/main" id="{2017EBE5-011B-8F52-8228-0650E15E8EC6}"/>
              </a:ext>
            </a:extLst>
          </p:cNvPr>
          <p:cNvSpPr/>
          <p:nvPr/>
        </p:nvSpPr>
        <p:spPr>
          <a:xfrm>
            <a:off x="5974080" y="6331131"/>
            <a:ext cx="583474" cy="288604"/>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Flecha: hacia abajo 4">
            <a:extLst>
              <a:ext uri="{FF2B5EF4-FFF2-40B4-BE49-F238E27FC236}">
                <a16:creationId xmlns:a16="http://schemas.microsoft.com/office/drawing/2014/main" id="{12E21854-3765-D016-8A5B-294A0E9489F6}"/>
              </a:ext>
            </a:extLst>
          </p:cNvPr>
          <p:cNvSpPr/>
          <p:nvPr/>
        </p:nvSpPr>
        <p:spPr>
          <a:xfrm>
            <a:off x="11125200" y="2305050"/>
            <a:ext cx="533400" cy="51435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3105257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840A1-7BC5-478E-7754-F2865ABDF85C}"/>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32C23D23-1A47-B059-7700-FD563A5EACD1}"/>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87501DE8-126B-76AF-F98F-5CCD838D662C}"/>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FORMALIDADES PARA GARANTIZAR EL INTERÉS FISCAL</a:t>
            </a:r>
            <a:endParaRPr kumimoji="0" lang="es-MX" sz="2813" b="0" i="0" u="none" strike="sng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19F86DD4-AE38-A505-EA3C-AE3AB71D1DCD}"/>
              </a:ext>
            </a:extLst>
          </p:cNvPr>
          <p:cNvSpPr txBox="1"/>
          <p:nvPr/>
        </p:nvSpPr>
        <p:spPr>
          <a:xfrm>
            <a:off x="113211" y="6531432"/>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2.12.4 RMF</a:t>
            </a:r>
          </a:p>
        </p:txBody>
      </p:sp>
      <p:sp>
        <p:nvSpPr>
          <p:cNvPr id="6" name="CuadroTexto 5">
            <a:extLst>
              <a:ext uri="{FF2B5EF4-FFF2-40B4-BE49-F238E27FC236}">
                <a16:creationId xmlns:a16="http://schemas.microsoft.com/office/drawing/2014/main" id="{91E4CCAE-4DD0-4BF4-67C5-88B75AD8D34C}"/>
              </a:ext>
            </a:extLst>
          </p:cNvPr>
          <p:cNvSpPr txBox="1"/>
          <p:nvPr/>
        </p:nvSpPr>
        <p:spPr>
          <a:xfrm>
            <a:off x="409303" y="593251"/>
            <a:ext cx="11277600" cy="4785926"/>
          </a:xfrm>
          <a:prstGeom prst="rect">
            <a:avLst/>
          </a:prstGeom>
          <a:noFill/>
        </p:spPr>
        <p:txBody>
          <a:bodyPr wrap="square">
            <a:spAutoFit/>
          </a:bodyPr>
          <a:lstStyle/>
          <a:p>
            <a:pPr algn="just"/>
            <a:r>
              <a:rPr lang="es-MX" sz="2300" dirty="0"/>
              <a:t>III. </a:t>
            </a:r>
            <a:r>
              <a:rPr lang="es-MX" sz="2300" b="1" u="sng" dirty="0"/>
              <a:t>Demás información y documentación que el contribuyente considere necesaria </a:t>
            </a:r>
            <a:r>
              <a:rPr lang="es-MX" sz="2300" dirty="0"/>
              <a:t>para acreditar la imposibilidad para garantizar con las fracciones mencionadas.</a:t>
            </a:r>
          </a:p>
          <a:p>
            <a:pPr algn="just"/>
            <a:endParaRPr lang="es-MX" sz="2300" dirty="0"/>
          </a:p>
          <a:p>
            <a:pPr algn="just"/>
            <a:r>
              <a:rPr lang="es-MX" sz="2300" dirty="0"/>
              <a:t>Todas las formas de garantía ofrecidas, deberán cumplir con los requisitos señalados en la ficha de trámite </a:t>
            </a:r>
            <a:r>
              <a:rPr lang="es-MX" sz="2300" b="1" dirty="0"/>
              <a:t>60/CFF </a:t>
            </a:r>
            <a:r>
              <a:rPr lang="es-MX" sz="2300" dirty="0"/>
              <a:t>“Solicitud para el ofrecimiento, ampliación, sustitución de garantía del interés fiscal y solicitud de avalúo (en caso de ofrecimiento de bienes) o avalúo practicado por personas autorizadas”, contenida en el Anexo 2.</a:t>
            </a:r>
          </a:p>
          <a:p>
            <a:pPr algn="just"/>
            <a:endParaRPr lang="es-MX" sz="2300" dirty="0"/>
          </a:p>
          <a:p>
            <a:pPr algn="just"/>
            <a:r>
              <a:rPr lang="es-MX" sz="2300" dirty="0"/>
              <a:t>Para todos los casos en los que </a:t>
            </a:r>
            <a:r>
              <a:rPr lang="es-MX" sz="2300" b="1" i="1" u="sng" dirty="0"/>
              <a:t>NO se garantice conforme al orden obligatorio establecido</a:t>
            </a:r>
            <a:r>
              <a:rPr lang="es-MX" sz="2300" dirty="0"/>
              <a:t>, </a:t>
            </a:r>
            <a:r>
              <a:rPr lang="es-MX" sz="2300" b="1" u="sng" dirty="0">
                <a:solidFill>
                  <a:srgbClr val="FF0000"/>
                </a:solidFill>
              </a:rPr>
              <a:t>se deberá anexar al ofrecimiento de garantía del interés fiscal, </a:t>
            </a:r>
            <a:r>
              <a:rPr lang="es-MX" sz="2500" b="1" u="sng" dirty="0">
                <a:solidFill>
                  <a:srgbClr val="FF0000"/>
                </a:solidFill>
              </a:rPr>
              <a:t>“Escrito Libre”</a:t>
            </a:r>
            <a:r>
              <a:rPr lang="es-MX" sz="2300" b="1" u="sng" dirty="0">
                <a:solidFill>
                  <a:srgbClr val="FF0000"/>
                </a:solidFill>
              </a:rPr>
              <a:t> en el cual se señale “Bajo Protesta de Decir Verdad” que esa es </a:t>
            </a:r>
            <a:r>
              <a:rPr lang="es-MX" sz="2500" b="1" u="sng" dirty="0"/>
              <a:t>la única forma en que puede garantizar</a:t>
            </a:r>
            <a:r>
              <a:rPr lang="es-MX" sz="2300" b="1" u="sng" dirty="0">
                <a:solidFill>
                  <a:srgbClr val="FF0000"/>
                </a:solidFill>
              </a:rPr>
              <a:t>, en caso de que la autoridad detecte que se manifestó con “falsedad”, la autoridad podrá requerir la sustitución de la garantía</a:t>
            </a:r>
            <a:r>
              <a:rPr lang="es-MX" b="1" u="sng" dirty="0">
                <a:solidFill>
                  <a:srgbClr val="FF0000"/>
                </a:solidFill>
              </a:rPr>
              <a:t>.</a:t>
            </a:r>
          </a:p>
        </p:txBody>
      </p:sp>
      <p:sp>
        <p:nvSpPr>
          <p:cNvPr id="8" name="Flecha: hacia arriba 7">
            <a:extLst>
              <a:ext uri="{FF2B5EF4-FFF2-40B4-BE49-F238E27FC236}">
                <a16:creationId xmlns:a16="http://schemas.microsoft.com/office/drawing/2014/main" id="{1E1BB0EB-6D8E-6F7A-2B95-97BB9CC02448}"/>
              </a:ext>
            </a:extLst>
          </p:cNvPr>
          <p:cNvSpPr/>
          <p:nvPr/>
        </p:nvSpPr>
        <p:spPr>
          <a:xfrm>
            <a:off x="10215159" y="4911633"/>
            <a:ext cx="679268" cy="519437"/>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5628983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707FA-78BD-10FB-5067-EB480694154B}"/>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3FA2F6D9-79FB-C60D-B655-D91E30470DF9}"/>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79106FC7-100F-335C-3477-362445A5CCD1}"/>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Formalidades para la </a:t>
            </a:r>
            <a:r>
              <a:rPr lang="es-MX" sz="2813" dirty="0">
                <a:solidFill>
                  <a:prstClr val="black"/>
                </a:solidFill>
                <a:latin typeface="Arial Rounded MT Bold" pitchFamily="34" charset="0"/>
              </a:rPr>
              <a:t>E</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xpedición</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del </a:t>
            </a: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Billete de Depósito</a:t>
            </a:r>
            <a:endParaRPr kumimoji="0" lang="es-MX" sz="2813" b="0" i="0" u="none" strike="sng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71A7EBF7-3E6D-9EB9-155A-A08A1DF12B7F}"/>
              </a:ext>
            </a:extLst>
          </p:cNvPr>
          <p:cNvSpPr txBox="1"/>
          <p:nvPr/>
        </p:nvSpPr>
        <p:spPr>
          <a:xfrm>
            <a:off x="113211" y="6574977"/>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2.12.5 RMF</a:t>
            </a:r>
          </a:p>
        </p:txBody>
      </p:sp>
      <p:sp>
        <p:nvSpPr>
          <p:cNvPr id="6" name="CuadroTexto 5">
            <a:extLst>
              <a:ext uri="{FF2B5EF4-FFF2-40B4-BE49-F238E27FC236}">
                <a16:creationId xmlns:a16="http://schemas.microsoft.com/office/drawing/2014/main" id="{50C48D73-0306-2E25-80A8-B2AB9B3ED96A}"/>
              </a:ext>
            </a:extLst>
          </p:cNvPr>
          <p:cNvSpPr txBox="1"/>
          <p:nvPr/>
        </p:nvSpPr>
        <p:spPr>
          <a:xfrm>
            <a:off x="104501" y="447711"/>
            <a:ext cx="11973128" cy="6386364"/>
          </a:xfrm>
          <a:prstGeom prst="rect">
            <a:avLst/>
          </a:prstGeom>
          <a:noFill/>
        </p:spPr>
        <p:txBody>
          <a:bodyPr wrap="square">
            <a:spAutoFit/>
          </a:bodyPr>
          <a:lstStyle/>
          <a:p>
            <a:pPr algn="just"/>
            <a:r>
              <a:rPr lang="es-MX" sz="2400" dirty="0"/>
              <a:t>Para los efectos del artículo 135, tercer párrafo de la Ley de Amparo, Reglamentaria de los artículos 103 y 107 de la Constitución Política de los Estados Unidos Mexicanos, y del artículo </a:t>
            </a:r>
            <a:r>
              <a:rPr lang="es-MX" sz="2400" b="1" u="sng" dirty="0"/>
              <a:t>141, fracción I del CFF</a:t>
            </a:r>
            <a:r>
              <a:rPr lang="es-MX" sz="2400" dirty="0"/>
              <a:t>, en relación con el artículo 77 de su Reglamento, los </a:t>
            </a:r>
            <a:r>
              <a:rPr lang="es-MX" sz="2400" b="1" u="sng" dirty="0">
                <a:solidFill>
                  <a:srgbClr val="FF0000"/>
                </a:solidFill>
              </a:rPr>
              <a:t>Billetes de Depósito </a:t>
            </a:r>
            <a:r>
              <a:rPr lang="es-MX" sz="2400" b="1" u="sng" dirty="0"/>
              <a:t>que se exhiban para garantizar el Crédito Fiscal</a:t>
            </a:r>
            <a:r>
              <a:rPr lang="es-MX" sz="2400" dirty="0"/>
              <a:t>, </a:t>
            </a:r>
            <a:r>
              <a:rPr lang="es-MX" sz="2400" b="1" i="1" u="sng" dirty="0"/>
              <a:t>deben ser emitidos por Institución Autorizada e </a:t>
            </a:r>
            <a:r>
              <a:rPr lang="es-MX" sz="2500" b="1" i="1" u="sng" dirty="0">
                <a:solidFill>
                  <a:srgbClr val="FF0000"/>
                </a:solidFill>
              </a:rPr>
              <a:t>“incluir”</a:t>
            </a:r>
            <a:r>
              <a:rPr lang="es-MX" sz="2400" b="1" i="1" u="sng" dirty="0"/>
              <a:t> en el cuerpo del mismo lo siguiente:</a:t>
            </a:r>
          </a:p>
          <a:p>
            <a:pPr algn="just"/>
            <a:endParaRPr lang="es-MX" sz="2400" dirty="0"/>
          </a:p>
          <a:p>
            <a:pPr algn="just"/>
            <a:r>
              <a:rPr lang="es-MX" sz="2400" dirty="0"/>
              <a:t>I. Los </a:t>
            </a:r>
            <a:r>
              <a:rPr lang="es-MX" sz="2400" b="1" u="sng" dirty="0"/>
              <a:t>datos de identificación del contribuyente</a:t>
            </a:r>
            <a:r>
              <a:rPr lang="es-MX" sz="2400" dirty="0"/>
              <a:t> (</a:t>
            </a:r>
            <a:r>
              <a:rPr lang="es-MX" sz="2400" b="1" dirty="0">
                <a:solidFill>
                  <a:srgbClr val="FF0000"/>
                </a:solidFill>
              </a:rPr>
              <a:t>nombre, denominación o razón social y RFC del depositante).</a:t>
            </a:r>
          </a:p>
          <a:p>
            <a:pPr algn="just"/>
            <a:endParaRPr lang="es-MX" sz="2400" dirty="0"/>
          </a:p>
          <a:p>
            <a:pPr algn="just"/>
            <a:r>
              <a:rPr lang="es-MX" sz="2400" dirty="0"/>
              <a:t>II</a:t>
            </a:r>
            <a:r>
              <a:rPr lang="es-MX" sz="2400" b="1" u="sng" dirty="0"/>
              <a:t>. Fecha de emisión, número de folio legible y firma autógrafa del funcionario que lo emite</a:t>
            </a:r>
            <a:r>
              <a:rPr lang="es-MX" sz="2400" dirty="0"/>
              <a:t>.</a:t>
            </a:r>
          </a:p>
          <a:p>
            <a:pPr algn="just"/>
            <a:endParaRPr lang="es-MX" sz="2400" dirty="0"/>
          </a:p>
          <a:p>
            <a:pPr algn="just"/>
            <a:r>
              <a:rPr lang="es-MX" sz="2400" dirty="0"/>
              <a:t>III. </a:t>
            </a:r>
            <a:r>
              <a:rPr lang="es-MX" sz="2400" b="1" i="1" u="sng" dirty="0">
                <a:solidFill>
                  <a:srgbClr val="FF0000"/>
                </a:solidFill>
              </a:rPr>
              <a:t>Estar emitido a favor de la TESOFE </a:t>
            </a:r>
            <a:r>
              <a:rPr lang="es-MX" sz="2400" dirty="0"/>
              <a:t>o </a:t>
            </a:r>
            <a:r>
              <a:rPr lang="es-MX" sz="2400" b="1" i="1" u="sng" dirty="0"/>
              <a:t>del Organismo Descentralizado competente para cobrar coactivamente créditos fiscales.</a:t>
            </a:r>
          </a:p>
          <a:p>
            <a:pPr algn="just"/>
            <a:endParaRPr lang="es-MX" sz="2400" dirty="0"/>
          </a:p>
          <a:p>
            <a:pPr algn="just"/>
            <a:r>
              <a:rPr lang="es-MX" sz="2400" dirty="0"/>
              <a:t>IV. </a:t>
            </a:r>
            <a:r>
              <a:rPr lang="es-MX" sz="2400" b="1" u="sng" dirty="0"/>
              <a:t>Señalar con número y letra el importe total por el que se emite</a:t>
            </a:r>
            <a:r>
              <a:rPr lang="es-MX" sz="2400" dirty="0"/>
              <a:t>.</a:t>
            </a:r>
          </a:p>
          <a:p>
            <a:pPr algn="just"/>
            <a:endParaRPr lang="es-MX" sz="2400" dirty="0"/>
          </a:p>
          <a:p>
            <a:pPr algn="just"/>
            <a:r>
              <a:rPr lang="es-MX" sz="2400" dirty="0"/>
              <a:t>V. </a:t>
            </a:r>
            <a:r>
              <a:rPr lang="es-MX" sz="2400" b="1" i="1" u="sng" dirty="0">
                <a:solidFill>
                  <a:srgbClr val="FF0000"/>
                </a:solidFill>
              </a:rPr>
              <a:t>Datos del adeudo que se garantiza </a:t>
            </a:r>
            <a:r>
              <a:rPr lang="es-MX" sz="2400" dirty="0"/>
              <a:t>(número del determinante y/o conceptos).</a:t>
            </a:r>
          </a:p>
        </p:txBody>
      </p:sp>
    </p:spTree>
    <p:extLst>
      <p:ext uri="{BB962C8B-B14F-4D97-AF65-F5344CB8AC3E}">
        <p14:creationId xmlns:p14="http://schemas.microsoft.com/office/powerpoint/2010/main" val="240561903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4AA3F-D548-D189-E5E3-FC896A4FC4BB}"/>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AD7553D4-A3F6-A2CE-45EC-0962BD75A36E}"/>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17EDB35F-66C8-ADC8-7CFB-1389AC066BC4}"/>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Declaración Informativa para “Revelar” </a:t>
            </a:r>
            <a:r>
              <a:rPr lang="es-MX" sz="2813" dirty="0">
                <a:solidFill>
                  <a:srgbClr val="FF0000"/>
                </a:solidFill>
                <a:latin typeface="Arial Rounded MT Bold" pitchFamily="34" charset="0"/>
              </a:rPr>
              <a:t>E</a:t>
            </a:r>
            <a:r>
              <a:rPr kumimoji="0" lang="es-MX" sz="2813" b="0" i="0" u="none" strike="noStrike" kern="1200" cap="none" spc="0" normalizeH="0" baseline="0" noProof="0" dirty="0" err="1">
                <a:ln>
                  <a:noFill/>
                </a:ln>
                <a:solidFill>
                  <a:srgbClr val="FF0000"/>
                </a:solidFill>
                <a:effectLst/>
                <a:uLnTx/>
                <a:uFillTx/>
                <a:latin typeface="Arial Rounded MT Bold" pitchFamily="34" charset="0"/>
                <a:ea typeface="+mn-ea"/>
                <a:cs typeface="+mn-cs"/>
              </a:rPr>
              <a:t>squemas</a:t>
            </a: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 Reportables </a:t>
            </a:r>
            <a:r>
              <a:rPr lang="es-MX" sz="2813" dirty="0">
                <a:solidFill>
                  <a:prstClr val="black"/>
                </a:solidFill>
                <a:latin typeface="Arial Rounded MT Bold" pitchFamily="34" charset="0"/>
              </a:rPr>
              <a:t>G</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eneralizados</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y Personalizados</a:t>
            </a:r>
            <a:endParaRPr kumimoji="0" lang="es-MX" sz="2813" b="0" i="0" u="none" strike="sng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11B33DF5-8888-6D30-0B12-C8CC6A10B868}"/>
              </a:ext>
            </a:extLst>
          </p:cNvPr>
          <p:cNvSpPr txBox="1"/>
          <p:nvPr/>
        </p:nvSpPr>
        <p:spPr>
          <a:xfrm>
            <a:off x="113211" y="6531432"/>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2.19.1 RMF</a:t>
            </a:r>
          </a:p>
        </p:txBody>
      </p:sp>
      <p:sp>
        <p:nvSpPr>
          <p:cNvPr id="7" name="CuadroTexto 6">
            <a:extLst>
              <a:ext uri="{FF2B5EF4-FFF2-40B4-BE49-F238E27FC236}">
                <a16:creationId xmlns:a16="http://schemas.microsoft.com/office/drawing/2014/main" id="{6F1133D0-B07C-7A55-FD7E-FE18E77099F4}"/>
              </a:ext>
            </a:extLst>
          </p:cNvPr>
          <p:cNvSpPr txBox="1"/>
          <p:nvPr/>
        </p:nvSpPr>
        <p:spPr>
          <a:xfrm>
            <a:off x="348343" y="1067196"/>
            <a:ext cx="11303726" cy="3293209"/>
          </a:xfrm>
          <a:prstGeom prst="rect">
            <a:avLst/>
          </a:prstGeom>
          <a:noFill/>
        </p:spPr>
        <p:txBody>
          <a:bodyPr wrap="square">
            <a:spAutoFit/>
          </a:bodyPr>
          <a:lstStyle/>
          <a:p>
            <a:pPr algn="just"/>
            <a:r>
              <a:rPr lang="es-MX" sz="2600" dirty="0"/>
              <a:t>Para los efectos de los artículos 197, 198, 200 y 201 del CFF, </a:t>
            </a:r>
            <a:r>
              <a:rPr lang="es-MX" sz="2600" b="1" dirty="0"/>
              <a:t>los Asesores Fiscales o los Contribuyentes,</a:t>
            </a:r>
            <a:r>
              <a:rPr lang="es-MX" sz="2600" dirty="0"/>
              <a:t> según corresponda, </a:t>
            </a:r>
            <a:r>
              <a:rPr lang="es-MX" sz="2600" b="1" i="1" dirty="0">
                <a:solidFill>
                  <a:srgbClr val="FF0000"/>
                </a:solidFill>
              </a:rPr>
              <a:t>deberán presentar la “Declaración Informativa para revelar Esquemas Reportables Generalizados y Personalizados”, </a:t>
            </a:r>
            <a:r>
              <a:rPr lang="es-MX" sz="2600" dirty="0"/>
              <a:t>de conformidad con lo establecido en la ficha de trámite </a:t>
            </a:r>
            <a:r>
              <a:rPr lang="es-MX" sz="2600" b="1" u="sng" dirty="0"/>
              <a:t>109/CFF </a:t>
            </a:r>
            <a:r>
              <a:rPr lang="es-MX" sz="2600" dirty="0"/>
              <a:t>“Declaración </a:t>
            </a:r>
            <a:r>
              <a:rPr lang="es-MX" sz="2600" dirty="0" err="1"/>
              <a:t>informativaDeclaraciones</a:t>
            </a:r>
            <a:r>
              <a:rPr lang="es-MX" sz="2600" dirty="0"/>
              <a:t> informativas para revelar esquemas reportables generalizados y personalizados </a:t>
            </a:r>
            <a:r>
              <a:rPr lang="es-MX" sz="2600" b="1" i="1" u="sng" dirty="0">
                <a:solidFill>
                  <a:srgbClr val="FF0000"/>
                </a:solidFill>
              </a:rPr>
              <a:t>y proporcionar los datos de los contribuyentes a los cuales se les comercializó un Esquema Reportable Generalizado o Personalizado”</a:t>
            </a:r>
            <a:r>
              <a:rPr lang="es-MX" sz="2600" dirty="0"/>
              <a:t>, contenida en el Anexo 2.</a:t>
            </a:r>
          </a:p>
        </p:txBody>
      </p:sp>
      <p:pic>
        <p:nvPicPr>
          <p:cNvPr id="8" name="Imagen 7">
            <a:extLst>
              <a:ext uri="{FF2B5EF4-FFF2-40B4-BE49-F238E27FC236}">
                <a16:creationId xmlns:a16="http://schemas.microsoft.com/office/drawing/2014/main" id="{1DE37B28-3C25-926F-FFB9-719FF6D484F9}"/>
              </a:ext>
            </a:extLst>
          </p:cNvPr>
          <p:cNvPicPr>
            <a:picLocks noChangeAspect="1"/>
          </p:cNvPicPr>
          <p:nvPr/>
        </p:nvPicPr>
        <p:blipFill>
          <a:blip r:embed="rId2"/>
          <a:stretch>
            <a:fillRect/>
          </a:stretch>
        </p:blipFill>
        <p:spPr>
          <a:xfrm>
            <a:off x="8676867" y="4264206"/>
            <a:ext cx="2466975" cy="1847850"/>
          </a:xfrm>
          <a:prstGeom prst="rect">
            <a:avLst/>
          </a:prstGeom>
        </p:spPr>
      </p:pic>
      <p:sp>
        <p:nvSpPr>
          <p:cNvPr id="9" name="Flecha: hacia arriba 8">
            <a:extLst>
              <a:ext uri="{FF2B5EF4-FFF2-40B4-BE49-F238E27FC236}">
                <a16:creationId xmlns:a16="http://schemas.microsoft.com/office/drawing/2014/main" id="{FC4F1E09-196E-4F4F-427B-1FF78334F63C}"/>
              </a:ext>
            </a:extLst>
          </p:cNvPr>
          <p:cNvSpPr/>
          <p:nvPr/>
        </p:nvSpPr>
        <p:spPr>
          <a:xfrm>
            <a:off x="6461760" y="4023360"/>
            <a:ext cx="618309" cy="46581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48809819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45A11-19F8-2549-4121-DD0B5AD6AA50}"/>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E7B136A3-B798-39DE-A025-824B7BFBD248}"/>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D5839216-0F5C-9555-436E-CFB9CA1FF993}"/>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lang="es-MX" sz="2813" dirty="0">
                <a:solidFill>
                  <a:prstClr val="black"/>
                </a:solidFill>
                <a:latin typeface="Arial Rounded MT Bold" pitchFamily="34" charset="0"/>
              </a:rPr>
              <a:t>ENAJENACIÓN DE CASA HABITACIÓN</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74CEB694-D31F-0C99-2B4C-DF17D83126FE}"/>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Art. Vigésimo Transitorio</a:t>
            </a:r>
          </a:p>
        </p:txBody>
      </p:sp>
      <p:sp>
        <p:nvSpPr>
          <p:cNvPr id="6" name="CuadroTexto 5">
            <a:extLst>
              <a:ext uri="{FF2B5EF4-FFF2-40B4-BE49-F238E27FC236}">
                <a16:creationId xmlns:a16="http://schemas.microsoft.com/office/drawing/2014/main" id="{17434D9B-5B58-344A-EC09-0F38FBA93943}"/>
              </a:ext>
            </a:extLst>
          </p:cNvPr>
          <p:cNvSpPr txBox="1"/>
          <p:nvPr/>
        </p:nvSpPr>
        <p:spPr>
          <a:xfrm>
            <a:off x="400594" y="630930"/>
            <a:ext cx="11260183" cy="3970318"/>
          </a:xfrm>
          <a:prstGeom prst="rect">
            <a:avLst/>
          </a:prstGeom>
          <a:noFill/>
        </p:spPr>
        <p:txBody>
          <a:bodyPr wrap="square">
            <a:spAutoFit/>
          </a:bodyPr>
          <a:lstStyle/>
          <a:p>
            <a:pPr algn="just"/>
            <a:r>
              <a:rPr lang="es-MX" sz="2800" dirty="0"/>
              <a:t>Para los efectos de la regla 3.11.4., </a:t>
            </a:r>
            <a:r>
              <a:rPr lang="es-MX" sz="2800" b="1" i="1" dirty="0"/>
              <a:t>hasta en tanto se libere el Sistema para la Consulta de Enajenaciones de Casa Habitación en el Portal del SAT</a:t>
            </a:r>
            <a:r>
              <a:rPr lang="es-MX" sz="2800" dirty="0"/>
              <a:t>, </a:t>
            </a:r>
            <a:r>
              <a:rPr lang="es-MX" sz="2800" b="1" i="1" dirty="0">
                <a:solidFill>
                  <a:srgbClr val="FF0000"/>
                </a:solidFill>
              </a:rPr>
              <a:t>se tendrá por cumplida la obligación del Fedatario Público de efectuar la consulta a que se refiere el artículo 93, fracción XIX, inciso a)</a:t>
            </a:r>
            <a:r>
              <a:rPr lang="es-MX" sz="2800" dirty="0"/>
              <a:t>, último párrafo de la Ley del ISR</a:t>
            </a:r>
            <a:r>
              <a:rPr lang="es-MX" sz="2800" b="1" i="1" u="sng" dirty="0"/>
              <a:t>, siempre que en la Escritura Pública correspondiente, se incluya la manifestación del enajenante en la que, </a:t>
            </a:r>
            <a:r>
              <a:rPr lang="es-MX" sz="2800" b="1" i="1" u="sng" dirty="0">
                <a:solidFill>
                  <a:srgbClr val="FF0000"/>
                </a:solidFill>
              </a:rPr>
              <a:t>“bajo protesta de decir verdad”</a:t>
            </a:r>
            <a:r>
              <a:rPr lang="es-MX" sz="2800" b="1" i="1" u="sng" dirty="0"/>
              <a:t>, señale si es la primera enajenación de casa habitación efectuada en los Tres Años Inmediatos Anteriores a la fecha de esta enajenación,</a:t>
            </a:r>
          </a:p>
        </p:txBody>
      </p:sp>
      <p:pic>
        <p:nvPicPr>
          <p:cNvPr id="8" name="Imagen 7">
            <a:extLst>
              <a:ext uri="{FF2B5EF4-FFF2-40B4-BE49-F238E27FC236}">
                <a16:creationId xmlns:a16="http://schemas.microsoft.com/office/drawing/2014/main" id="{28FB30E9-E66C-5984-EB36-614D656DB68B}"/>
              </a:ext>
            </a:extLst>
          </p:cNvPr>
          <p:cNvPicPr>
            <a:picLocks noChangeAspect="1"/>
          </p:cNvPicPr>
          <p:nvPr/>
        </p:nvPicPr>
        <p:blipFill>
          <a:blip r:embed="rId2"/>
          <a:stretch>
            <a:fillRect/>
          </a:stretch>
        </p:blipFill>
        <p:spPr>
          <a:xfrm>
            <a:off x="9019359" y="4462211"/>
            <a:ext cx="2705100" cy="1685925"/>
          </a:xfrm>
          <a:prstGeom prst="rect">
            <a:avLst/>
          </a:prstGeom>
        </p:spPr>
      </p:pic>
    </p:spTree>
    <p:extLst>
      <p:ext uri="{BB962C8B-B14F-4D97-AF65-F5344CB8AC3E}">
        <p14:creationId xmlns:p14="http://schemas.microsoft.com/office/powerpoint/2010/main" val="151675662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B3839-EB54-EA33-A53A-B3D3D73C954E}"/>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83E3121E-A9D8-5468-1531-0DF1A9E50D06}"/>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A7B6EBBF-ABC2-A417-B35A-DA0A12776DD7}"/>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Acreditamiento de Gastos por Uso de la Infraestructura </a:t>
            </a:r>
            <a:r>
              <a:rPr lang="es-MX" sz="2813" dirty="0">
                <a:solidFill>
                  <a:prstClr val="black"/>
                </a:solidFill>
                <a:latin typeface="Arial Rounded MT Bold" pitchFamily="34" charset="0"/>
              </a:rPr>
              <a:t>C</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arretera</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para Transportistas de Carga o Pasaje</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0670184D-D90A-B7A1-DB6F-5442E26AD027}"/>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prstClr val="black"/>
                </a:solidFill>
                <a:latin typeface="Calibri"/>
              </a:rPr>
              <a:t>Regla 9.1.8 RMF</a:t>
            </a:r>
            <a:endParaRPr kumimoji="0" lang="es-MX"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CuadroTexto 6">
            <a:extLst>
              <a:ext uri="{FF2B5EF4-FFF2-40B4-BE49-F238E27FC236}">
                <a16:creationId xmlns:a16="http://schemas.microsoft.com/office/drawing/2014/main" id="{99374CDC-D3E5-6281-E644-31E89C05492B}"/>
              </a:ext>
            </a:extLst>
          </p:cNvPr>
          <p:cNvSpPr txBox="1"/>
          <p:nvPr/>
        </p:nvSpPr>
        <p:spPr>
          <a:xfrm>
            <a:off x="113205" y="920489"/>
            <a:ext cx="11965584" cy="5755422"/>
          </a:xfrm>
          <a:prstGeom prst="rect">
            <a:avLst/>
          </a:prstGeom>
          <a:noFill/>
        </p:spPr>
        <p:txBody>
          <a:bodyPr wrap="square">
            <a:spAutoFit/>
          </a:bodyPr>
          <a:lstStyle/>
          <a:p>
            <a:pPr algn="just"/>
            <a:r>
              <a:rPr lang="es-MX" sz="2300" dirty="0"/>
              <a:t>Para los efectos del artículo </a:t>
            </a:r>
            <a:r>
              <a:rPr lang="es-MX" sz="2300" b="1" u="sng" dirty="0"/>
              <a:t>20, apartado A, fracción V de la LIF</a:t>
            </a:r>
            <a:r>
              <a:rPr lang="es-MX" sz="2300" dirty="0"/>
              <a:t>, para que los contribuyentes </a:t>
            </a:r>
            <a:r>
              <a:rPr lang="es-MX" sz="2300" b="1" dirty="0"/>
              <a:t>efectúen el acreditamiento </a:t>
            </a:r>
            <a:r>
              <a:rPr lang="es-MX" sz="2300" dirty="0"/>
              <a:t>a que se refiere dicho precepto deberán observar lo siguiente:</a:t>
            </a:r>
          </a:p>
          <a:p>
            <a:pPr algn="just"/>
            <a:endParaRPr lang="es-MX" sz="2300" dirty="0"/>
          </a:p>
          <a:p>
            <a:pPr algn="just"/>
            <a:r>
              <a:rPr lang="es-MX" sz="2300" dirty="0"/>
              <a:t>I. Presentar durante </a:t>
            </a:r>
            <a:r>
              <a:rPr lang="es-MX" sz="2300" b="1" u="sng" dirty="0">
                <a:solidFill>
                  <a:srgbClr val="FF0000"/>
                </a:solidFill>
              </a:rPr>
              <a:t>el mes de Marzo del siguiente año, mediante “Buzón Tributario”, aviso en el que se señale que es sujeto del Estímulo Fiscal establecido en el precepto citado</a:t>
            </a:r>
            <a:r>
              <a:rPr lang="es-MX" sz="2300" dirty="0"/>
              <a:t>.</a:t>
            </a:r>
          </a:p>
          <a:p>
            <a:pPr algn="just"/>
            <a:r>
              <a:rPr lang="es-MX" sz="2300" dirty="0"/>
              <a:t>En el aviso a que se refiere esta fracción, </a:t>
            </a:r>
            <a:r>
              <a:rPr lang="es-MX" sz="2300" b="1" u="sng" dirty="0"/>
              <a:t>se deberá incluir el “inventario” de los vehículos que se hayan utilizado durante el año inmediato anterior</a:t>
            </a:r>
            <a:r>
              <a:rPr lang="es-MX" sz="2300" dirty="0"/>
              <a:t>, en la Red Nacional de Autopistas de Cuota, desglosado de la siguiente manera:</a:t>
            </a:r>
          </a:p>
          <a:p>
            <a:pPr algn="just"/>
            <a:endParaRPr lang="es-MX" sz="2300" dirty="0"/>
          </a:p>
          <a:p>
            <a:pPr algn="just"/>
            <a:r>
              <a:rPr lang="es-MX" sz="2300" dirty="0"/>
              <a:t>a) </a:t>
            </a:r>
            <a:r>
              <a:rPr lang="es-MX" sz="2300" b="1" u="sng" dirty="0"/>
              <a:t>Denominación del equipo</a:t>
            </a:r>
            <a:r>
              <a:rPr lang="es-MX" sz="2300" dirty="0"/>
              <a:t>, incluyendo el nombre técnico y comercial, así como la capacidad de carga o de pasajeros, según sea el caso.</a:t>
            </a:r>
          </a:p>
          <a:p>
            <a:pPr algn="just"/>
            <a:r>
              <a:rPr lang="es-MX" sz="2300" dirty="0"/>
              <a:t>b) </a:t>
            </a:r>
            <a:r>
              <a:rPr lang="es-MX" sz="2300" b="1" u="sng" dirty="0"/>
              <a:t>Modelo de la unidad</a:t>
            </a:r>
            <a:r>
              <a:rPr lang="es-MX" sz="2300" dirty="0"/>
              <a:t>.</a:t>
            </a:r>
          </a:p>
          <a:p>
            <a:pPr algn="just"/>
            <a:r>
              <a:rPr lang="es-MX" sz="2300" dirty="0"/>
              <a:t>c</a:t>
            </a:r>
            <a:r>
              <a:rPr lang="es-MX" sz="2300" b="1" u="sng" dirty="0"/>
              <a:t>) Número de control de inventario </a:t>
            </a:r>
            <a:r>
              <a:rPr lang="es-MX" sz="2300" dirty="0"/>
              <a:t>o, en su defecto, el número de serie y los datos de la placa vehicular.</a:t>
            </a:r>
          </a:p>
          <a:p>
            <a:pPr algn="just"/>
            <a:r>
              <a:rPr lang="es-MX" sz="2300" dirty="0"/>
              <a:t>d) </a:t>
            </a:r>
            <a:r>
              <a:rPr lang="es-MX" sz="2300" b="1" u="sng" dirty="0"/>
              <a:t>Fecha de incorporación o de baja del </a:t>
            </a:r>
            <a:r>
              <a:rPr lang="es-MX" sz="2300" dirty="0"/>
              <a:t>inventario, para el caso de las modificaciones realizadas durante el año que se informa.</a:t>
            </a:r>
          </a:p>
        </p:txBody>
      </p:sp>
    </p:spTree>
    <p:extLst>
      <p:ext uri="{BB962C8B-B14F-4D97-AF65-F5344CB8AC3E}">
        <p14:creationId xmlns:p14="http://schemas.microsoft.com/office/powerpoint/2010/main" val="336997793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2EF8B-6B78-4341-23A0-A49ABF242463}"/>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0FF956CC-8A42-151E-8C77-F100A9DF9085}"/>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75292311-C6F4-782B-25EA-D8773D7FC06A}"/>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Acreditamiento de Gastos por Uso de la Infraestructura C</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arretera</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 para Transportistas de Carga o Pasaje</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4" name="CuadroTexto 3">
            <a:extLst>
              <a:ext uri="{FF2B5EF4-FFF2-40B4-BE49-F238E27FC236}">
                <a16:creationId xmlns:a16="http://schemas.microsoft.com/office/drawing/2014/main" id="{A1BF1BA4-3B35-41E6-D970-9C225D6464BA}"/>
              </a:ext>
            </a:extLst>
          </p:cNvPr>
          <p:cNvSpPr txBox="1"/>
          <p:nvPr/>
        </p:nvSpPr>
        <p:spPr>
          <a:xfrm>
            <a:off x="113211" y="6461760"/>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9.1.8 RMF</a:t>
            </a:r>
          </a:p>
        </p:txBody>
      </p:sp>
      <p:sp>
        <p:nvSpPr>
          <p:cNvPr id="6" name="CuadroTexto 5">
            <a:extLst>
              <a:ext uri="{FF2B5EF4-FFF2-40B4-BE49-F238E27FC236}">
                <a16:creationId xmlns:a16="http://schemas.microsoft.com/office/drawing/2014/main" id="{B35B61A8-0846-6A2D-1DE7-3F806F30FE4A}"/>
              </a:ext>
            </a:extLst>
          </p:cNvPr>
          <p:cNvSpPr txBox="1"/>
          <p:nvPr/>
        </p:nvSpPr>
        <p:spPr>
          <a:xfrm>
            <a:off x="209007" y="1008100"/>
            <a:ext cx="11660776" cy="4893647"/>
          </a:xfrm>
          <a:prstGeom prst="rect">
            <a:avLst/>
          </a:prstGeom>
          <a:noFill/>
        </p:spPr>
        <p:txBody>
          <a:bodyPr wrap="square">
            <a:spAutoFit/>
          </a:bodyPr>
          <a:lstStyle/>
          <a:p>
            <a:pPr algn="just"/>
            <a:r>
              <a:rPr lang="es-MX" sz="2400" dirty="0"/>
              <a:t>II</a:t>
            </a:r>
            <a:r>
              <a:rPr lang="es-MX" sz="2400" b="1" u="sng" dirty="0"/>
              <a:t>. Llevar una bitácora de viaje de origen y destino</a:t>
            </a:r>
            <a:r>
              <a:rPr lang="es-MX" sz="2400" b="1" i="1" u="sng" dirty="0"/>
              <a:t>, así como la ruta de que se trate, que coincida con el estado de cuenta de la tarjeta de identificación automática vehicular </a:t>
            </a:r>
            <a:r>
              <a:rPr lang="es-MX" sz="2400" dirty="0"/>
              <a:t>IAVE o de un sistema electrónico de pago. Caminos y Puentes Federales de Ingresos y Servicios Conexos podrá proporcionar el servicio de expedición de reportes que contenga la información requerida.</a:t>
            </a:r>
          </a:p>
          <a:p>
            <a:pPr algn="just"/>
            <a:endParaRPr lang="es-MX" sz="2400" dirty="0"/>
          </a:p>
          <a:p>
            <a:pPr algn="just"/>
            <a:r>
              <a:rPr lang="es-MX" sz="2400" dirty="0"/>
              <a:t>III. </a:t>
            </a:r>
            <a:r>
              <a:rPr lang="es-MX" sz="2400" b="1" u="sng" dirty="0"/>
              <a:t>Efectuar los pagos de autopistas mediante la tarjeta de identificación automática vehicular o de cualquier otro sistema electrónico de pago </a:t>
            </a:r>
            <a:r>
              <a:rPr lang="es-MX" sz="2400" dirty="0"/>
              <a:t>con que cuente la autopista y conservar los estados de cuenta de dicha tarjeta o sistema.</a:t>
            </a:r>
          </a:p>
          <a:p>
            <a:pPr algn="just"/>
            <a:endParaRPr lang="es-MX" sz="2400" dirty="0"/>
          </a:p>
          <a:p>
            <a:pPr algn="just"/>
            <a:r>
              <a:rPr lang="es-MX" sz="2400" dirty="0"/>
              <a:t>IV. </a:t>
            </a:r>
            <a:r>
              <a:rPr lang="es-MX" sz="2400" b="1" u="sng" dirty="0"/>
              <a:t>Para la determinación del monto del acreditamiento, se aplicará al importe pagado por concepto del uso de la infraestructura carretera de cuota</a:t>
            </a:r>
            <a:r>
              <a:rPr lang="es-MX" sz="2400" dirty="0"/>
              <a:t>, </a:t>
            </a:r>
            <a:r>
              <a:rPr lang="es-MX" sz="2400" b="1" u="sng" dirty="0">
                <a:solidFill>
                  <a:srgbClr val="FF0000"/>
                </a:solidFill>
              </a:rPr>
              <a:t>sin incluir el IVA, el factor de 0.5 </a:t>
            </a:r>
            <a:r>
              <a:rPr lang="es-MX" sz="2400" dirty="0"/>
              <a:t>para toda la Red Nacional de Autopistas de Cuota</a:t>
            </a:r>
          </a:p>
        </p:txBody>
      </p:sp>
    </p:spTree>
    <p:extLst>
      <p:ext uri="{BB962C8B-B14F-4D97-AF65-F5344CB8AC3E}">
        <p14:creationId xmlns:p14="http://schemas.microsoft.com/office/powerpoint/2010/main" val="99976177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29701-D763-2E1C-91BD-E76F8662F836}"/>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6C024A10-C0A1-7CE3-6922-6AE4D6B93AD6}"/>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57BF9104-01D3-23CA-1998-2EA30F00212D}"/>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effectLst/>
                <a:uLnTx/>
                <a:uFillTx/>
                <a:latin typeface="Arial Rounded MT Bold" pitchFamily="34" charset="0"/>
                <a:ea typeface="+mn-ea"/>
                <a:cs typeface="+mn-cs"/>
              </a:rPr>
              <a:t>Ejercicio fiscal aplicable y verificación de ingresos totales</a:t>
            </a: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 </a:t>
            </a:r>
          </a:p>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Programa de Regularización.</a:t>
            </a:r>
          </a:p>
        </p:txBody>
      </p:sp>
      <p:sp>
        <p:nvSpPr>
          <p:cNvPr id="4" name="CuadroTexto 3">
            <a:extLst>
              <a:ext uri="{FF2B5EF4-FFF2-40B4-BE49-F238E27FC236}">
                <a16:creationId xmlns:a16="http://schemas.microsoft.com/office/drawing/2014/main" id="{C3576BD3-397A-4081-F21E-6408EE3F20B6}"/>
              </a:ext>
            </a:extLst>
          </p:cNvPr>
          <p:cNvSpPr txBox="1"/>
          <p:nvPr/>
        </p:nvSpPr>
        <p:spPr>
          <a:xfrm>
            <a:off x="113211" y="6505305"/>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9.2.1 RMF</a:t>
            </a:r>
          </a:p>
        </p:txBody>
      </p:sp>
      <p:sp>
        <p:nvSpPr>
          <p:cNvPr id="7" name="CuadroTexto 6">
            <a:extLst>
              <a:ext uri="{FF2B5EF4-FFF2-40B4-BE49-F238E27FC236}">
                <a16:creationId xmlns:a16="http://schemas.microsoft.com/office/drawing/2014/main" id="{A738EE0B-CE2F-F2B2-0B09-ADBEF8CE04B2}"/>
              </a:ext>
            </a:extLst>
          </p:cNvPr>
          <p:cNvSpPr txBox="1"/>
          <p:nvPr/>
        </p:nvSpPr>
        <p:spPr>
          <a:xfrm>
            <a:off x="202471" y="928032"/>
            <a:ext cx="11876318" cy="5755422"/>
          </a:xfrm>
          <a:prstGeom prst="rect">
            <a:avLst/>
          </a:prstGeom>
          <a:noFill/>
        </p:spPr>
        <p:txBody>
          <a:bodyPr wrap="square">
            <a:spAutoFit/>
          </a:bodyPr>
          <a:lstStyle/>
          <a:p>
            <a:pPr algn="just"/>
            <a:r>
              <a:rPr lang="es-MX" sz="2300" dirty="0"/>
              <a:t>Para los efectos del </a:t>
            </a:r>
            <a:r>
              <a:rPr lang="es-MX" sz="2300" b="1" u="sng" dirty="0"/>
              <a:t>Vigésimo Segundo transitorio de la LIF</a:t>
            </a:r>
            <a:r>
              <a:rPr lang="es-MX" sz="2300" dirty="0"/>
              <a:t>, </a:t>
            </a:r>
            <a:r>
              <a:rPr lang="es-MX" sz="2300" b="1" u="sng" dirty="0">
                <a:solidFill>
                  <a:srgbClr val="FF0000"/>
                </a:solidFill>
              </a:rPr>
              <a:t>la verificación de que no se excede el límite de ingresos establecido en el mencionado transitorio se realizará conforme a lo siguiente</a:t>
            </a:r>
            <a:r>
              <a:rPr lang="es-MX" sz="2300" dirty="0"/>
              <a:t>: </a:t>
            </a:r>
            <a:r>
              <a:rPr lang="es-MX" sz="2300" b="1" i="1" u="sng" dirty="0"/>
              <a:t>en primer término, se observarán los ingresos totales de la </a:t>
            </a:r>
            <a:r>
              <a:rPr lang="es-MX" sz="2300" b="1" i="1" u="sng" dirty="0">
                <a:solidFill>
                  <a:srgbClr val="FF0000"/>
                </a:solidFill>
              </a:rPr>
              <a:t>declaración</a:t>
            </a:r>
            <a:r>
              <a:rPr lang="es-MX" sz="2300" b="1" i="1" u="sng" dirty="0"/>
              <a:t> normal, complementarias o de corrección fiscal del ejercicio  2024, siempre que hubieran sido presentadas antes del 1 de enero de 2026. En caso de que no se hubiera presentado la declaración normal, complementaria o de corrección fiscal, se considerará el monto total de los </a:t>
            </a:r>
            <a:r>
              <a:rPr lang="es-MX" sz="2300" b="1" i="1" u="sng" dirty="0">
                <a:solidFill>
                  <a:srgbClr val="FF0000"/>
                </a:solidFill>
              </a:rPr>
              <a:t>CFDI emitidos </a:t>
            </a:r>
            <a:r>
              <a:rPr lang="es-MX" sz="2300" b="1" i="1" u="sng" dirty="0"/>
              <a:t>en el ejercicio fiscal 2024 </a:t>
            </a:r>
            <a:r>
              <a:rPr lang="es-MX" sz="2300" dirty="0"/>
              <a:t>o, en su defecto, cualquier otra información que la autoridad posea sobre el ejercicio fiscal de que se trate2024, conforme al artículo 63, párrafos primero y último del CFF.</a:t>
            </a:r>
          </a:p>
          <a:p>
            <a:pPr algn="just"/>
            <a:endParaRPr lang="es-MX" sz="2300" dirty="0"/>
          </a:p>
          <a:p>
            <a:pPr algn="just"/>
            <a:r>
              <a:rPr lang="es-MX" sz="2300" dirty="0"/>
              <a:t>Con independencia de lo anterior, </a:t>
            </a:r>
            <a:r>
              <a:rPr lang="es-MX" sz="2300" b="1" u="sng" dirty="0"/>
              <a:t>si en el ejercicio de facultades de comprobación, la autoridad determina que el contribuyente excede el límite de 300 millones de pesos de ingresos totales en el ejercicio 2024, </a:t>
            </a:r>
            <a:r>
              <a:rPr lang="es-MX" sz="2300" b="1" u="sng" dirty="0">
                <a:solidFill>
                  <a:srgbClr val="FF0000"/>
                </a:solidFill>
              </a:rPr>
              <a:t>no se aplicará el estímulo a que se refiere el presente apartado</a:t>
            </a:r>
            <a:r>
              <a:rPr lang="es-MX" sz="2300" dirty="0"/>
              <a:t>; de la misma manera, en caso de que en dicho ejercicio de facultades, </a:t>
            </a:r>
            <a:r>
              <a:rPr lang="es-MX" sz="2300" b="1" i="1" u="sng" dirty="0"/>
              <a:t>la autoridad determine que los ingresos totales del contribuyente en el ejercicio  2024 son hasta 300 millones de pesos</a:t>
            </a:r>
            <a:r>
              <a:rPr lang="es-MX" sz="2300" dirty="0"/>
              <a:t>, </a:t>
            </a:r>
            <a:r>
              <a:rPr lang="es-MX" sz="2300" b="1" i="1" u="sng" dirty="0">
                <a:solidFill>
                  <a:srgbClr val="FF0000"/>
                </a:solidFill>
              </a:rPr>
              <a:t>se podrá aplicar el Estímulo Fiscal.</a:t>
            </a:r>
          </a:p>
        </p:txBody>
      </p:sp>
    </p:spTree>
    <p:extLst>
      <p:ext uri="{BB962C8B-B14F-4D97-AF65-F5344CB8AC3E}">
        <p14:creationId xmlns:p14="http://schemas.microsoft.com/office/powerpoint/2010/main" val="161901973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1CC65-14ED-91B5-E4A6-6BD6BCD132C1}"/>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AE1ED808-8F56-B5AD-1B14-AB3CF01F13E5}"/>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95CBEEB3-32FC-6C7E-08D0-8AAD42F0A251}"/>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Aplicación del estímulo fiscal en declaraciones </a:t>
            </a:r>
          </a:p>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Programa de Regularización.</a:t>
            </a:r>
          </a:p>
        </p:txBody>
      </p:sp>
      <p:sp>
        <p:nvSpPr>
          <p:cNvPr id="4" name="CuadroTexto 3">
            <a:extLst>
              <a:ext uri="{FF2B5EF4-FFF2-40B4-BE49-F238E27FC236}">
                <a16:creationId xmlns:a16="http://schemas.microsoft.com/office/drawing/2014/main" id="{43DE0FB5-00EE-4575-BD4F-EC7AC2D01488}"/>
              </a:ext>
            </a:extLst>
          </p:cNvPr>
          <p:cNvSpPr txBox="1"/>
          <p:nvPr/>
        </p:nvSpPr>
        <p:spPr>
          <a:xfrm>
            <a:off x="113211" y="6505305"/>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9.2.1 RMF</a:t>
            </a:r>
          </a:p>
        </p:txBody>
      </p:sp>
      <p:sp>
        <p:nvSpPr>
          <p:cNvPr id="6" name="CuadroTexto 5">
            <a:extLst>
              <a:ext uri="{FF2B5EF4-FFF2-40B4-BE49-F238E27FC236}">
                <a16:creationId xmlns:a16="http://schemas.microsoft.com/office/drawing/2014/main" id="{43189E12-5832-8C3F-9965-3A33E8EA3197}"/>
              </a:ext>
            </a:extLst>
          </p:cNvPr>
          <p:cNvSpPr txBox="1"/>
          <p:nvPr/>
        </p:nvSpPr>
        <p:spPr>
          <a:xfrm>
            <a:off x="209474" y="947137"/>
            <a:ext cx="11738680" cy="5509200"/>
          </a:xfrm>
          <a:prstGeom prst="rect">
            <a:avLst/>
          </a:prstGeom>
          <a:noFill/>
        </p:spPr>
        <p:txBody>
          <a:bodyPr wrap="square">
            <a:spAutoFit/>
          </a:bodyPr>
          <a:lstStyle/>
          <a:p>
            <a:pPr algn="just"/>
            <a:r>
              <a:rPr lang="es-MX" sz="2200" dirty="0"/>
              <a:t>Para los efectos del </a:t>
            </a:r>
            <a:r>
              <a:rPr lang="es-MX" sz="2200" b="1" u="sng" dirty="0"/>
              <a:t>Vigésimo Segundo transitorio</a:t>
            </a:r>
            <a:r>
              <a:rPr lang="es-MX" sz="2200" dirty="0"/>
              <a:t>, tercer párrafo, fracciones I, y II de la LIF, los contribuyentes podrán aplicar el </a:t>
            </a:r>
            <a:r>
              <a:rPr lang="es-MX" sz="2200" b="1" u="sng" dirty="0">
                <a:solidFill>
                  <a:srgbClr val="FF0000"/>
                </a:solidFill>
              </a:rPr>
              <a:t>“Estímulo de Regularización Fiscal de la LIF” </a:t>
            </a:r>
            <a:r>
              <a:rPr lang="es-MX" sz="2200" dirty="0"/>
              <a:t>en la sección de “</a:t>
            </a:r>
            <a:r>
              <a:rPr lang="es-MX" sz="2200" b="1" i="1" dirty="0"/>
              <a:t>Pago” o “Determinación de Pago” </a:t>
            </a:r>
            <a:r>
              <a:rPr lang="es-MX" sz="2200" dirty="0"/>
              <a:t>de los formularios de las declaraciones correspondientes bajo el siguiente procedimiento:</a:t>
            </a:r>
          </a:p>
          <a:p>
            <a:pPr algn="just"/>
            <a:r>
              <a:rPr lang="es-MX" sz="2200" dirty="0"/>
              <a:t>I. </a:t>
            </a:r>
            <a:r>
              <a:rPr lang="es-MX" sz="2200" b="1" dirty="0"/>
              <a:t>Ingresar al Portal del SAT (www.sat.gob.mx).</a:t>
            </a:r>
          </a:p>
          <a:p>
            <a:pPr algn="just"/>
            <a:r>
              <a:rPr lang="es-MX" sz="2200" dirty="0"/>
              <a:t>II. </a:t>
            </a:r>
            <a:r>
              <a:rPr lang="es-MX" sz="2200" b="1" dirty="0">
                <a:solidFill>
                  <a:srgbClr val="FF0000"/>
                </a:solidFill>
              </a:rPr>
              <a:t>Seleccionar el apartado Trámites y servicios</a:t>
            </a:r>
            <a:r>
              <a:rPr lang="es-MX" sz="2200" dirty="0"/>
              <a:t>.</a:t>
            </a:r>
          </a:p>
          <a:p>
            <a:pPr algn="just"/>
            <a:r>
              <a:rPr lang="es-MX" sz="2200" dirty="0"/>
              <a:t>III. Elegir los subapartados </a:t>
            </a:r>
            <a:r>
              <a:rPr lang="es-MX" sz="2200" b="1" u="sng" dirty="0"/>
              <a:t>“Declaraciones para personas” o “Declaraciones para empresas”, </a:t>
            </a:r>
            <a:r>
              <a:rPr lang="es-MX" sz="2200" dirty="0"/>
              <a:t>según corresponda.</a:t>
            </a:r>
          </a:p>
          <a:p>
            <a:pPr algn="just"/>
            <a:r>
              <a:rPr lang="es-MX" sz="2200" dirty="0"/>
              <a:t>IV. Selecciona el apartado </a:t>
            </a:r>
            <a:r>
              <a:rPr lang="es-MX" sz="2200" b="1" u="sng" dirty="0"/>
              <a:t>“Provisionales y definitivas” o “Anual”.</a:t>
            </a:r>
          </a:p>
          <a:p>
            <a:pPr algn="just"/>
            <a:r>
              <a:rPr lang="es-MX" sz="2200" dirty="0"/>
              <a:t>Tratándose de contribuyentes que se encuentran sujetos a facultades de comprobación, deberán elegir en el apartado Tipo de declaración, </a:t>
            </a:r>
            <a:r>
              <a:rPr lang="es-MX" sz="2200" b="1" i="1" dirty="0">
                <a:solidFill>
                  <a:srgbClr val="FF0000"/>
                </a:solidFill>
              </a:rPr>
              <a:t>la opción “Normal por Corrección Fiscal” o “Complementaria por Corrección Fiscal”.</a:t>
            </a:r>
          </a:p>
          <a:p>
            <a:pPr algn="just"/>
            <a:r>
              <a:rPr lang="es-MX" sz="2200" dirty="0"/>
              <a:t>V. De las opciones que se despliegan en el apartado, </a:t>
            </a:r>
            <a:r>
              <a:rPr lang="es-MX" sz="2200" b="1" u="sng" dirty="0"/>
              <a:t>seleccionar el formulario de la declaración a presentar conforme al régimen de tributación.</a:t>
            </a:r>
          </a:p>
          <a:p>
            <a:pPr algn="just"/>
            <a:r>
              <a:rPr lang="es-MX" sz="2200" dirty="0"/>
              <a:t>VI. Realizar el </a:t>
            </a:r>
            <a:r>
              <a:rPr lang="es-MX" sz="2200" b="1" dirty="0">
                <a:solidFill>
                  <a:srgbClr val="FF0000"/>
                </a:solidFill>
              </a:rPr>
              <a:t>llenado de la declaración capturando los datos habilitados o validando la información de las declaraciones prellenadas</a:t>
            </a:r>
            <a:r>
              <a:rPr lang="es-MX" sz="2200" dirty="0"/>
              <a:t>.</a:t>
            </a:r>
          </a:p>
        </p:txBody>
      </p:sp>
    </p:spTree>
    <p:extLst>
      <p:ext uri="{BB962C8B-B14F-4D97-AF65-F5344CB8AC3E}">
        <p14:creationId xmlns:p14="http://schemas.microsoft.com/office/powerpoint/2010/main" val="145079392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94B27-7932-8992-25D6-FE43026FD952}"/>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6DD3FCA2-371D-79B0-9BB5-0201DE9F785C}"/>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4583F38C-675F-7081-2328-E07A37B13A1C}"/>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Aplicación del estímulo fiscal en declaraciones </a:t>
            </a:r>
          </a:p>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Programa de Regularización.</a:t>
            </a:r>
          </a:p>
        </p:txBody>
      </p:sp>
      <p:sp>
        <p:nvSpPr>
          <p:cNvPr id="4" name="CuadroTexto 3">
            <a:extLst>
              <a:ext uri="{FF2B5EF4-FFF2-40B4-BE49-F238E27FC236}">
                <a16:creationId xmlns:a16="http://schemas.microsoft.com/office/drawing/2014/main" id="{824FEC7F-C088-D747-3C41-036FE7BA31E3}"/>
              </a:ext>
            </a:extLst>
          </p:cNvPr>
          <p:cNvSpPr txBox="1"/>
          <p:nvPr/>
        </p:nvSpPr>
        <p:spPr>
          <a:xfrm>
            <a:off x="113211" y="6505305"/>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9.2.1 RMF</a:t>
            </a:r>
          </a:p>
        </p:txBody>
      </p:sp>
      <p:sp>
        <p:nvSpPr>
          <p:cNvPr id="7" name="CuadroTexto 6">
            <a:extLst>
              <a:ext uri="{FF2B5EF4-FFF2-40B4-BE49-F238E27FC236}">
                <a16:creationId xmlns:a16="http://schemas.microsoft.com/office/drawing/2014/main" id="{E83C600B-EB46-A0FA-1923-C40A9FF25837}"/>
              </a:ext>
            </a:extLst>
          </p:cNvPr>
          <p:cNvSpPr txBox="1"/>
          <p:nvPr/>
        </p:nvSpPr>
        <p:spPr>
          <a:xfrm>
            <a:off x="130627" y="988815"/>
            <a:ext cx="11930746" cy="4154984"/>
          </a:xfrm>
          <a:prstGeom prst="rect">
            <a:avLst/>
          </a:prstGeom>
          <a:noFill/>
        </p:spPr>
        <p:txBody>
          <a:bodyPr wrap="square">
            <a:spAutoFit/>
          </a:bodyPr>
          <a:lstStyle/>
          <a:p>
            <a:pPr algn="just"/>
            <a:r>
              <a:rPr lang="es-MX" sz="2400" dirty="0"/>
              <a:t>VII. Ingresar al apartado </a:t>
            </a:r>
            <a:r>
              <a:rPr lang="es-MX" sz="2400" b="1" u="sng" dirty="0"/>
              <a:t>“Pago” o “Determinación de pago</a:t>
            </a:r>
            <a:r>
              <a:rPr lang="es-MX" sz="2400" dirty="0"/>
              <a:t>”, al formulario que se presenta.</a:t>
            </a:r>
          </a:p>
          <a:p>
            <a:pPr algn="just"/>
            <a:endParaRPr lang="es-MX" sz="2400" dirty="0"/>
          </a:p>
          <a:p>
            <a:pPr algn="just"/>
            <a:r>
              <a:rPr lang="es-MX" sz="2400" dirty="0"/>
              <a:t>VIII. En el campo </a:t>
            </a:r>
            <a:r>
              <a:rPr lang="es-MX" sz="2400" b="1" u="sng" dirty="0">
                <a:solidFill>
                  <a:srgbClr val="FF0000"/>
                </a:solidFill>
              </a:rPr>
              <a:t>¿Tienes estímulos por aplicar?, </a:t>
            </a:r>
            <a:r>
              <a:rPr lang="es-MX" sz="2400" dirty="0"/>
              <a:t>o bien </a:t>
            </a:r>
            <a:r>
              <a:rPr lang="es-MX" sz="2400" b="1" u="sng" dirty="0"/>
              <a:t>¿Desea aplicar alguna compensación o estímulo fiscal? selecciona “Si”.</a:t>
            </a:r>
          </a:p>
          <a:p>
            <a:pPr algn="just"/>
            <a:endParaRPr lang="es-MX" sz="2400" dirty="0"/>
          </a:p>
          <a:p>
            <a:pPr algn="just"/>
            <a:r>
              <a:rPr lang="es-MX" sz="2400" dirty="0"/>
              <a:t>IX. Seleccionar la opción </a:t>
            </a:r>
            <a:r>
              <a:rPr lang="es-MX" sz="2400" b="1" u="sng" dirty="0">
                <a:solidFill>
                  <a:srgbClr val="FF0000"/>
                </a:solidFill>
              </a:rPr>
              <a:t>“Estímulo de Regularización Fiscal”.</a:t>
            </a:r>
          </a:p>
          <a:p>
            <a:pPr algn="just"/>
            <a:endParaRPr lang="es-MX" sz="2400" dirty="0"/>
          </a:p>
          <a:p>
            <a:pPr algn="just"/>
            <a:r>
              <a:rPr lang="es-MX" sz="2400" dirty="0"/>
              <a:t>X. Posteriormente, en el campo </a:t>
            </a:r>
            <a:r>
              <a:rPr lang="es-MX" sz="2400" b="1" i="1" u="sng" dirty="0"/>
              <a:t>“Por aplicar en el periodo” o en el campo “Monto” captura el importe del estímulo que hayas determinado en papeles de trabajo.</a:t>
            </a:r>
          </a:p>
          <a:p>
            <a:pPr algn="just"/>
            <a:endParaRPr lang="es-MX" sz="2400" dirty="0"/>
          </a:p>
          <a:p>
            <a:pPr algn="just"/>
            <a:r>
              <a:rPr lang="es-MX" sz="2400" dirty="0"/>
              <a:t>XI. Guardar y </a:t>
            </a:r>
            <a:r>
              <a:rPr lang="es-MX" sz="2400" b="1" i="1" dirty="0">
                <a:solidFill>
                  <a:srgbClr val="FF0000"/>
                </a:solidFill>
              </a:rPr>
              <a:t>continuar con la presentación de la declaración hasta el envío</a:t>
            </a:r>
          </a:p>
        </p:txBody>
      </p:sp>
      <p:sp>
        <p:nvSpPr>
          <p:cNvPr id="8" name="Flecha: hacia arriba 7">
            <a:extLst>
              <a:ext uri="{FF2B5EF4-FFF2-40B4-BE49-F238E27FC236}">
                <a16:creationId xmlns:a16="http://schemas.microsoft.com/office/drawing/2014/main" id="{5B4C33E3-85D0-BD59-B58F-5AF6DFEA6246}"/>
              </a:ext>
            </a:extLst>
          </p:cNvPr>
          <p:cNvSpPr/>
          <p:nvPr/>
        </p:nvSpPr>
        <p:spPr>
          <a:xfrm>
            <a:off x="4798423" y="2229394"/>
            <a:ext cx="505097" cy="217714"/>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85562145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C212E-3FF9-E7BD-D014-A2724DC5317B}"/>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EAD5037B-2176-7499-36BA-696E13458AC6}"/>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43C4B8A9-5F95-7AC8-1486-ECEA5D39B536}"/>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Requisitos para pagar el ISR por Recursos mantenidos en el extranjero </a:t>
            </a: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Retornados o Ingresados al País.</a:t>
            </a:r>
          </a:p>
        </p:txBody>
      </p:sp>
      <p:sp>
        <p:nvSpPr>
          <p:cNvPr id="4" name="CuadroTexto 3">
            <a:extLst>
              <a:ext uri="{FF2B5EF4-FFF2-40B4-BE49-F238E27FC236}">
                <a16:creationId xmlns:a16="http://schemas.microsoft.com/office/drawing/2014/main" id="{54E5C0B0-E331-B056-0507-58DEBF84FA72}"/>
              </a:ext>
            </a:extLst>
          </p:cNvPr>
          <p:cNvSpPr txBox="1"/>
          <p:nvPr/>
        </p:nvSpPr>
        <p:spPr>
          <a:xfrm>
            <a:off x="113211" y="6505305"/>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9.3.1 RMF</a:t>
            </a:r>
          </a:p>
        </p:txBody>
      </p:sp>
      <p:sp>
        <p:nvSpPr>
          <p:cNvPr id="6" name="CuadroTexto 5">
            <a:extLst>
              <a:ext uri="{FF2B5EF4-FFF2-40B4-BE49-F238E27FC236}">
                <a16:creationId xmlns:a16="http://schemas.microsoft.com/office/drawing/2014/main" id="{6F23C6C4-29D7-AE7C-4617-60C9313DECE6}"/>
              </a:ext>
            </a:extLst>
          </p:cNvPr>
          <p:cNvSpPr txBox="1"/>
          <p:nvPr/>
        </p:nvSpPr>
        <p:spPr>
          <a:xfrm>
            <a:off x="121922" y="968728"/>
            <a:ext cx="11887197" cy="5509200"/>
          </a:xfrm>
          <a:prstGeom prst="rect">
            <a:avLst/>
          </a:prstGeom>
          <a:noFill/>
        </p:spPr>
        <p:txBody>
          <a:bodyPr wrap="square">
            <a:spAutoFit/>
          </a:bodyPr>
          <a:lstStyle/>
          <a:p>
            <a:pPr marL="514350" indent="-514350" algn="just">
              <a:buAutoNum type="romanUcPeriod"/>
            </a:pPr>
            <a:r>
              <a:rPr lang="es-MX" sz="2200" b="1" dirty="0"/>
              <a:t>El pago del ISR se realice observando el siguiente procedimiento:</a:t>
            </a:r>
          </a:p>
          <a:p>
            <a:pPr marL="514350" indent="-514350" algn="just">
              <a:buAutoNum type="romanUcPeriod"/>
            </a:pPr>
            <a:endParaRPr lang="es-MX" sz="2200" b="1" dirty="0"/>
          </a:p>
          <a:p>
            <a:pPr algn="just"/>
            <a:r>
              <a:rPr lang="es-MX" sz="2200" dirty="0"/>
              <a:t>a) Presentarán la </a:t>
            </a:r>
            <a:r>
              <a:rPr lang="es-MX" sz="2200" b="1" u="sng" dirty="0"/>
              <a:t>“Declaración del ISR por recursos del extranjero retornados o ingresados al país” </a:t>
            </a:r>
            <a:r>
              <a:rPr lang="es-MX" sz="2200" dirty="0"/>
              <a:t>a través del Portal del SAT.</a:t>
            </a:r>
          </a:p>
          <a:p>
            <a:pPr algn="just"/>
            <a:endParaRPr lang="es-MX" sz="2200" dirty="0"/>
          </a:p>
          <a:p>
            <a:pPr algn="just"/>
            <a:r>
              <a:rPr lang="es-MX" sz="2200" dirty="0"/>
              <a:t>En el campo </a:t>
            </a:r>
            <a:r>
              <a:rPr lang="es-MX" sz="2200" b="1" u="sng" dirty="0">
                <a:solidFill>
                  <a:srgbClr val="FF0000"/>
                </a:solidFill>
              </a:rPr>
              <a:t>“fecha de retorno” </a:t>
            </a:r>
            <a:r>
              <a:rPr lang="es-MX" sz="2200" dirty="0"/>
              <a:t>el contribuyente deberá señalar aquélla en la que efectivamente recibió los recursos en su cuenta, ya sea en la institución de crédito o casa de bolsa del país, en la cual fueron depositados o transferidos.</a:t>
            </a:r>
          </a:p>
          <a:p>
            <a:pPr algn="just"/>
            <a:r>
              <a:rPr lang="es-MX" sz="2200" dirty="0"/>
              <a:t>En la </a:t>
            </a:r>
            <a:r>
              <a:rPr lang="es-MX" sz="2200" b="1" u="sng" dirty="0"/>
              <a:t>declaración elegirán el tipo de declaración, ya sea normal o complementaria</a:t>
            </a:r>
            <a:r>
              <a:rPr lang="es-MX" sz="2200" dirty="0"/>
              <a:t>, y capturarán la información solicitada en cada uno de los campos correspondientes.</a:t>
            </a:r>
          </a:p>
          <a:p>
            <a:pPr algn="just"/>
            <a:endParaRPr lang="es-MX" sz="2200" dirty="0"/>
          </a:p>
          <a:p>
            <a:pPr algn="just"/>
            <a:r>
              <a:rPr lang="es-MX" sz="2200" dirty="0"/>
              <a:t>b) Concluida la captura, </a:t>
            </a:r>
            <a:r>
              <a:rPr lang="es-MX" sz="2200" b="1" u="sng" dirty="0">
                <a:solidFill>
                  <a:srgbClr val="FF0000"/>
                </a:solidFill>
              </a:rPr>
              <a:t>enviarán la declaración a través del Portal del SAT</a:t>
            </a:r>
            <a:r>
              <a:rPr lang="es-MX" sz="2200" dirty="0"/>
              <a:t>.</a:t>
            </a:r>
          </a:p>
          <a:p>
            <a:pPr algn="just"/>
            <a:r>
              <a:rPr lang="es-MX" sz="2200" dirty="0"/>
              <a:t>El citado Órgano Desconcentrado remitirá a los contribuyentes por la misma vía, </a:t>
            </a:r>
            <a:r>
              <a:rPr lang="es-MX" sz="2200" b="1" i="1" dirty="0"/>
              <a:t>el acuse de recibo electrónico de la declaración presentada,</a:t>
            </a:r>
            <a:r>
              <a:rPr lang="es-MX" sz="2200" dirty="0"/>
              <a:t> el cual contendrá, entre otros, el número de operación, la fecha de presentación, el sello digital generado por dicho órgano, </a:t>
            </a:r>
            <a:r>
              <a:rPr lang="es-MX" sz="2200" b="1" i="1" dirty="0"/>
              <a:t>así como el importe total a pagar, la línea de captura a través de la cual se efectuará el pago y su fecha de vigencia</a:t>
            </a:r>
            <a:r>
              <a:rPr lang="es-MX" sz="2200" dirty="0"/>
              <a:t>.</a:t>
            </a:r>
          </a:p>
        </p:txBody>
      </p:sp>
    </p:spTree>
    <p:extLst>
      <p:ext uri="{BB962C8B-B14F-4D97-AF65-F5344CB8AC3E}">
        <p14:creationId xmlns:p14="http://schemas.microsoft.com/office/powerpoint/2010/main" val="214485558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4C8B4-E186-4AF8-9E76-FE80E05E4AD3}"/>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0DE3C250-EE5F-0547-766A-93CB6AE72BF5}"/>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222A2BB7-C656-E99F-2D0C-C468E1015499}"/>
              </a:ext>
            </a:extLst>
          </p:cNvPr>
          <p:cNvSpPr txBox="1"/>
          <p:nvPr/>
        </p:nvSpPr>
        <p:spPr>
          <a:xfrm>
            <a:off x="1" y="-13883"/>
            <a:ext cx="12191999" cy="952311"/>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Requisitos para pagar el ISR por Recursos mantenidos en el extranjero </a:t>
            </a:r>
            <a:r>
              <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rPr>
              <a:t>Retornados o Ingresados al País.</a:t>
            </a:r>
          </a:p>
        </p:txBody>
      </p:sp>
      <p:sp>
        <p:nvSpPr>
          <p:cNvPr id="4" name="CuadroTexto 3">
            <a:extLst>
              <a:ext uri="{FF2B5EF4-FFF2-40B4-BE49-F238E27FC236}">
                <a16:creationId xmlns:a16="http://schemas.microsoft.com/office/drawing/2014/main" id="{6B4936D0-5897-50CF-39EE-02DCD3B5D2A1}"/>
              </a:ext>
            </a:extLst>
          </p:cNvPr>
          <p:cNvSpPr txBox="1"/>
          <p:nvPr/>
        </p:nvSpPr>
        <p:spPr>
          <a:xfrm>
            <a:off x="5799925" y="6540141"/>
            <a:ext cx="2403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Regla 9.3.1 RMF</a:t>
            </a:r>
          </a:p>
        </p:txBody>
      </p:sp>
      <p:sp>
        <p:nvSpPr>
          <p:cNvPr id="7" name="CuadroTexto 6">
            <a:extLst>
              <a:ext uri="{FF2B5EF4-FFF2-40B4-BE49-F238E27FC236}">
                <a16:creationId xmlns:a16="http://schemas.microsoft.com/office/drawing/2014/main" id="{E41F56EC-7F60-8D2F-3806-664FEB638BE5}"/>
              </a:ext>
            </a:extLst>
          </p:cNvPr>
          <p:cNvSpPr txBox="1"/>
          <p:nvPr/>
        </p:nvSpPr>
        <p:spPr>
          <a:xfrm>
            <a:off x="104502" y="988232"/>
            <a:ext cx="11965578" cy="5940088"/>
          </a:xfrm>
          <a:prstGeom prst="rect">
            <a:avLst/>
          </a:prstGeom>
          <a:noFill/>
        </p:spPr>
        <p:txBody>
          <a:bodyPr wrap="square">
            <a:spAutoFit/>
          </a:bodyPr>
          <a:lstStyle/>
          <a:p>
            <a:pPr algn="just"/>
            <a:r>
              <a:rPr lang="es-MX" sz="2000" dirty="0"/>
              <a:t>El </a:t>
            </a:r>
            <a:r>
              <a:rPr lang="es-MX" sz="2000" b="1" u="sng" dirty="0"/>
              <a:t>importe total a pagar </a:t>
            </a:r>
            <a:r>
              <a:rPr lang="es-MX" sz="2000" dirty="0"/>
              <a:t>señalado en el párrafo anterior, </a:t>
            </a:r>
            <a:r>
              <a:rPr lang="es-MX" sz="2000" b="1" u="sng" dirty="0">
                <a:solidFill>
                  <a:srgbClr val="FF0000"/>
                </a:solidFill>
              </a:rPr>
              <a:t>deberá cubrirse por transferencia electrónica de fondos mediante pago con línea de captura vía Internet, </a:t>
            </a:r>
            <a:r>
              <a:rPr lang="es-MX" sz="2000" dirty="0"/>
              <a:t>en la página de Internet de las instituciones de crédito autorizadas, las cuales se pueden consultar en el documento publicado en el Portal del SAT denominado </a:t>
            </a:r>
            <a:r>
              <a:rPr lang="es-MX" sz="2000" b="1" u="sng" dirty="0"/>
              <a:t>“Instituciones de crédito autorizadas para la recepción de pago referenciado mediante línea de captura</a:t>
            </a:r>
            <a:r>
              <a:rPr lang="es-MX" sz="2000" dirty="0"/>
              <a:t>”, mismo que se puede descargar conforme a lo siguiente:</a:t>
            </a:r>
          </a:p>
          <a:p>
            <a:pPr algn="just"/>
            <a:r>
              <a:rPr lang="es-MX" sz="2000" dirty="0"/>
              <a:t>1. Ingresar al Portal del SAT en el apartado Trámites y servicios /“Declaración para personas” o “Declaración para empresas”.</a:t>
            </a:r>
          </a:p>
          <a:p>
            <a:pPr algn="just"/>
            <a:r>
              <a:rPr lang="es-MX" sz="2000" dirty="0"/>
              <a:t>2. Seleccionar el rubro Documentos relacionados.</a:t>
            </a:r>
          </a:p>
          <a:p>
            <a:pPr algn="just"/>
            <a:r>
              <a:rPr lang="es-MX" sz="2000" dirty="0"/>
              <a:t>Las instituciones de crédito autorizadas enviarán a los contribuyentes, por la misma vía, el “Recibo Bancario de Pago de Contribuciones Federales” generado por estas.</a:t>
            </a:r>
          </a:p>
          <a:p>
            <a:r>
              <a:rPr lang="es-MX" sz="2000" b="1" u="sng" dirty="0">
                <a:solidFill>
                  <a:srgbClr val="FF0000"/>
                </a:solidFill>
              </a:rPr>
              <a:t>Se considera que los contribuyentes han cumplido con la obligación de pagar el ISR derivado de los recursos de procedencia lícita mantenidos en el extranjero retornados o ingresados al país, cuando hayan presentado la</a:t>
            </a:r>
          </a:p>
          <a:p>
            <a:r>
              <a:rPr lang="es-MX" sz="2000" b="1" u="sng" dirty="0">
                <a:solidFill>
                  <a:srgbClr val="FF0000"/>
                </a:solidFill>
              </a:rPr>
              <a:t>declaración a que hace referencia esta regla a través del Portal del SAT y hayan efectuado el pago en la institución de crédito autorizada.</a:t>
            </a:r>
          </a:p>
          <a:p>
            <a:pPr algn="just"/>
            <a:r>
              <a:rPr lang="es-MX" sz="2000" dirty="0"/>
              <a:t>c) En caso de que se requiera presentar </a:t>
            </a:r>
            <a:r>
              <a:rPr lang="es-MX" sz="2000" b="1" u="sng" dirty="0"/>
              <a:t>declaraciones complementarias</a:t>
            </a:r>
            <a:r>
              <a:rPr lang="es-MX" sz="2000" dirty="0"/>
              <a:t>, se deberá seguir el procedimiento establecido en los incisos a) y b) de la presente regla.</a:t>
            </a:r>
          </a:p>
          <a:p>
            <a:pPr algn="just"/>
            <a:r>
              <a:rPr lang="es-MX" sz="2000" dirty="0"/>
              <a:t>Por la diferencia del ISR a cargo que les resulte </a:t>
            </a:r>
            <a:r>
              <a:rPr lang="es-MX" sz="2000" b="1" u="sng" dirty="0">
                <a:solidFill>
                  <a:srgbClr val="FF0000"/>
                </a:solidFill>
              </a:rPr>
              <a:t>deberán pagar actualización y recargos</a:t>
            </a:r>
            <a:r>
              <a:rPr lang="es-MX" sz="2000" dirty="0"/>
              <a:t>, de conformidad con lo dispuesto por los artículos 17-A y 21 del CFF. En todo caso, la fecha del pago correspondiente a la diferencia del ISR a cargo, no deberá exceder del 18 de enero 2027.</a:t>
            </a:r>
          </a:p>
        </p:txBody>
      </p:sp>
    </p:spTree>
    <p:extLst>
      <p:ext uri="{BB962C8B-B14F-4D97-AF65-F5344CB8AC3E}">
        <p14:creationId xmlns:p14="http://schemas.microsoft.com/office/powerpoint/2010/main" val="73653050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9" name="Text Box 3"/>
          <p:cNvSpPr txBox="1">
            <a:spLocks noChangeArrowheads="1"/>
          </p:cNvSpPr>
          <p:nvPr/>
        </p:nvSpPr>
        <p:spPr bwMode="auto">
          <a:xfrm>
            <a:off x="2438407" y="2032427"/>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p:cNvSpPr txBox="1">
            <a:spLocks noChangeArrowheads="1"/>
          </p:cNvSpPr>
          <p:nvPr/>
        </p:nvSpPr>
        <p:spPr bwMode="auto">
          <a:xfrm>
            <a:off x="2438407" y="5097507"/>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Título 3">
            <a:extLst>
              <a:ext uri="{FF2B5EF4-FFF2-40B4-BE49-F238E27FC236}">
                <a16:creationId xmlns:a16="http://schemas.microsoft.com/office/drawing/2014/main" id="{9E563D04-0F05-44B1-A5A2-0D8954972315}"/>
              </a:ext>
            </a:extLst>
          </p:cNvPr>
          <p:cNvSpPr>
            <a:spLocks noGrp="1"/>
          </p:cNvSpPr>
          <p:nvPr>
            <p:ph type="title"/>
          </p:nvPr>
        </p:nvSpPr>
        <p:spPr/>
        <p:txBody>
          <a:bodyPr/>
          <a:lstStyle/>
          <a:p>
            <a:r>
              <a:rPr lang="es-MX" dirty="0">
                <a:latin typeface="Arial Rounded MT Bold" panose="020F0704030504030204" pitchFamily="34" charset="0"/>
              </a:rPr>
              <a:t>GRACIAS</a:t>
            </a:r>
          </a:p>
        </p:txBody>
      </p:sp>
      <p:sp>
        <p:nvSpPr>
          <p:cNvPr id="5" name="CuadroTexto 4">
            <a:extLst>
              <a:ext uri="{FF2B5EF4-FFF2-40B4-BE49-F238E27FC236}">
                <a16:creationId xmlns:a16="http://schemas.microsoft.com/office/drawing/2014/main" id="{928B8E21-1269-4E51-B51C-DB15D9A90FC2}"/>
              </a:ext>
            </a:extLst>
          </p:cNvPr>
          <p:cNvSpPr txBox="1"/>
          <p:nvPr/>
        </p:nvSpPr>
        <p:spPr>
          <a:xfrm>
            <a:off x="979715" y="5666473"/>
            <a:ext cx="10972800" cy="6309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5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MISCELANEA 2026</a:t>
            </a:r>
          </a:p>
        </p:txBody>
      </p:sp>
      <p:pic>
        <p:nvPicPr>
          <p:cNvPr id="6" name="Imagen 5">
            <a:extLst>
              <a:ext uri="{FF2B5EF4-FFF2-40B4-BE49-F238E27FC236}">
                <a16:creationId xmlns:a16="http://schemas.microsoft.com/office/drawing/2014/main" id="{E7EB70F9-B989-43BA-857D-3F8EE4B5F661}"/>
              </a:ext>
            </a:extLst>
          </p:cNvPr>
          <p:cNvPicPr>
            <a:picLocks noChangeAspect="1"/>
          </p:cNvPicPr>
          <p:nvPr/>
        </p:nvPicPr>
        <p:blipFill>
          <a:blip r:embed="rId2"/>
          <a:stretch>
            <a:fillRect/>
          </a:stretch>
        </p:blipFill>
        <p:spPr>
          <a:xfrm>
            <a:off x="3788230" y="1677761"/>
            <a:ext cx="4205287" cy="3149906"/>
          </a:xfrm>
          <a:prstGeom prst="rect">
            <a:avLst/>
          </a:prstGeom>
        </p:spPr>
      </p:pic>
    </p:spTree>
    <p:extLst>
      <p:ext uri="{BB962C8B-B14F-4D97-AF65-F5344CB8AC3E}">
        <p14:creationId xmlns:p14="http://schemas.microsoft.com/office/powerpoint/2010/main" val="3117362634"/>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4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9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3445</TotalTime>
  <Words>20930</Words>
  <Application>Microsoft Office PowerPoint</Application>
  <PresentationFormat>Panorámica</PresentationFormat>
  <Paragraphs>1243</Paragraphs>
  <Slides>126</Slides>
  <Notes>21</Notes>
  <HiddenSlides>0</HiddenSlides>
  <MMClips>0</MMClips>
  <ScaleCrop>false</ScaleCrop>
  <HeadingPairs>
    <vt:vector size="6" baseType="variant">
      <vt:variant>
        <vt:lpstr>Fuentes usadas</vt:lpstr>
      </vt:variant>
      <vt:variant>
        <vt:i4>7</vt:i4>
      </vt:variant>
      <vt:variant>
        <vt:lpstr>Tema</vt:lpstr>
      </vt:variant>
      <vt:variant>
        <vt:i4>5</vt:i4>
      </vt:variant>
      <vt:variant>
        <vt:lpstr>Títulos de diapositiva</vt:lpstr>
      </vt:variant>
      <vt:variant>
        <vt:i4>126</vt:i4>
      </vt:variant>
    </vt:vector>
  </HeadingPairs>
  <TitlesOfParts>
    <vt:vector size="138" baseType="lpstr">
      <vt:lpstr>Arial</vt:lpstr>
      <vt:lpstr>Arial Rounded MT Bold</vt:lpstr>
      <vt:lpstr>Calibri</vt:lpstr>
      <vt:lpstr>Calibri Light</vt:lpstr>
      <vt:lpstr>Tahoma</vt:lpstr>
      <vt:lpstr>Times New Roman</vt:lpstr>
      <vt:lpstr>Wingdings</vt:lpstr>
      <vt:lpstr>1_Tema de Office</vt:lpstr>
      <vt:lpstr>4_Tema de Office</vt:lpstr>
      <vt:lpstr>14_Tema de Office</vt:lpstr>
      <vt:lpstr>16_Tema de Office</vt:lpstr>
      <vt:lpstr>19_Tema de Office</vt:lpstr>
      <vt:lpstr>   RESOLUCIÓN MISCELÁNEA FISCAL 2026 (DOF 28/12/25) Reglas Trascendentales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Acreditamiento del IVA por contribuyentes del RESICO Personas Físicas</vt:lpstr>
      <vt:lpstr>Presentación de PowerPoint</vt:lpstr>
      <vt:lpstr>Presentación de PowerPoint</vt:lpstr>
      <vt:lpstr>Presentación de PowerPoint</vt:lpstr>
      <vt:lpstr>Presentación de PowerPoint</vt:lpstr>
      <vt:lpstr>ACTUALIZACIÓN DE TARIFAS ART. 96 y 152 LISR.</vt:lpstr>
      <vt:lpstr>Presentación de PowerPoint</vt:lpstr>
      <vt:lpstr>Presentación de PowerPoint</vt:lpstr>
      <vt:lpstr>Presentación de PowerPoint</vt:lpstr>
      <vt:lpstr>Presentación de PowerPoint</vt:lpstr>
      <vt:lpstr>EXPEDICIÓN DE CFDI DE INGRESOS Y RETENCIONES</vt:lpstr>
      <vt:lpstr>CFDI como Constancia de Retención del IVA en Servicios de Autotransporte de Carga</vt:lpstr>
      <vt:lpstr>TASA DE RECARGOS POR MORA PARA 2026</vt:lpstr>
      <vt:lpstr>SOLICITUD DE ISR A FAVOR PERSONAS FÍSICAS DE MANERA AUTOMÁTICA</vt:lpstr>
      <vt:lpstr>SOLICITUD DE ISR A FAVOR PERSONAS FÍSICAS DE MANERA AUTOMÁTICA</vt:lpstr>
      <vt:lpstr>SOLICITUD DE ISR A FAVOR PERSONAS FÍSICAS DE MANERA AUTOMÁTICA</vt:lpstr>
      <vt:lpstr>SOLICITUD DE ISR A FAVOR PERSONAS FÍSICAS DE MANERA AUTOMÁTICA</vt:lpstr>
      <vt:lpstr>CONTRIBUYENTES RELEVADOS DE PRESENTAR DECLARACIÓN ANUAL DE ISR PF</vt:lpstr>
      <vt:lpstr>CONTRIBUYENTES RELEVADOS DE PRESENTAR DECLARACIÓN ANUAL DE ISR PF</vt:lpstr>
      <vt:lpstr>Devolución de Saldos a Favor del IVA para contribuyentes del Sector Agropecuario</vt:lpstr>
      <vt:lpstr>AVISOS A PRESENTAR ANTE EL RFC</vt:lpstr>
      <vt:lpstr>Opción para presentar  “Consultas” sobre la Interpretación o Aplicación de Disposiciones Fiscales</vt:lpstr>
      <vt:lpstr>Opción para presentar  “Consultas” sobre la Interpretación o Aplicación de Disposiciones Fiscales</vt:lpstr>
      <vt:lpstr>Opción para presentar  “Consultas” sobre la Interpretación o Aplicación de Disposiciones Fiscales</vt:lpstr>
      <vt:lpstr>“Consultas y Autorizaciones en línea” </vt:lpstr>
      <vt:lpstr>PRESTADORES DE SERVICIO DE COBRANZA</vt:lpstr>
      <vt:lpstr>FACULTADES DE LA AUTORIDAD FISCAL EN MATERIA DEL RFC</vt:lpstr>
      <vt:lpstr>Procedimiento para validación de la información por Negativa de inscripción en el RFC para Personas Morales.</vt:lpstr>
      <vt:lpstr>Procedimiento para validación de la información por Negativa de inscripción en el RFC para Personas Morales.</vt:lpstr>
      <vt:lpstr>“Entrega de la información relacionada con la solicitud de inscripción en el RFC, en términos del artículo 27, apartado C, fracción XIV del CFF”, </vt:lpstr>
      <vt:lpstr>Registro de Depósitos en Efectivo Mensual que exceda de 15 Mil Pesos</vt:lpstr>
      <vt:lpstr>EXCEPCIÓN AL SECRETO BANCARIO</vt:lpstr>
      <vt:lpstr>Información de “Pagos en Efectivo” entre Instituciones del Sistema Financiero</vt:lpstr>
      <vt:lpstr>CANCELACIÓN DEL RFC POR DEFUNCIÓN DE LA PF</vt:lpstr>
      <vt:lpstr>CANCELACIÓN DEL RFC POR DEFUNCIÓN</vt:lpstr>
      <vt:lpstr>Procedimiento para la Presentación de la Declaración de ISR del Ejercicio para Personas Morales del Régimen General de Ley</vt:lpstr>
      <vt:lpstr>DECLARACIÓN ANUAL PERSONAS FÍSICAS PAGO EN PARCIALIDADES</vt:lpstr>
      <vt:lpstr>DECLARACIÓN ANUAL PERSONAS FÍSICAS PAGO EN PARCIALIDADES</vt:lpstr>
      <vt:lpstr>Documento que acredite las Actividades por las que se solicite la Autorización para recibir Donativos Deducibles</vt:lpstr>
      <vt:lpstr>PERSONAS RELEVADAS DE PRESENTAR AVISO POR CAMBIO DE RESICO A RÉGIMEN GENERAL</vt:lpstr>
      <vt:lpstr>PERSONAS RELEVADAS DE PRESENTAR AVISO POR CAMBIO DE RÉGIMEN, SIN OBLIGACIONES FISCALES</vt:lpstr>
      <vt:lpstr>GASTOS POR CUENTA DE TERCEROS</vt:lpstr>
      <vt:lpstr>GASTOS POR CUENTA DE TERCEROS</vt:lpstr>
      <vt:lpstr>GASTOS POR CUENTA DE TERCEROS</vt:lpstr>
      <vt:lpstr>GASTOS POR CUENTA DE TERCEROS</vt:lpstr>
      <vt:lpstr>GASTOS POR CUENTA DE TERCEROS</vt:lpstr>
      <vt:lpstr>Presentación de PowerPoint</vt:lpstr>
      <vt:lpstr>Presentación de PowerPoint</vt:lpstr>
      <vt:lpstr>Presentación de PowerPoint</vt:lpstr>
      <vt:lpstr>Presentación de PowerPoint</vt:lpstr>
      <vt:lpstr>AVISO DE DISMINUCIÓN DE OBLIGACIONES FISCALES O SUSPENSION DE ACTIVIDADES POR PARTE DEL SAT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TIMBRE DE NÓMINA, POSTERIOR AL PAGO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LCP MIGUEL ALARCON</dc:creator>
  <cp:lastModifiedBy>MIGUEL ALARCON DIAZ</cp:lastModifiedBy>
  <cp:revision>43</cp:revision>
  <dcterms:created xsi:type="dcterms:W3CDTF">2025-12-28T17:49:22Z</dcterms:created>
  <dcterms:modified xsi:type="dcterms:W3CDTF">2026-01-08T19:46:10Z</dcterms:modified>
</cp:coreProperties>
</file>