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66" r:id="rId2"/>
    <p:sldId id="288" r:id="rId3"/>
    <p:sldId id="287" r:id="rId4"/>
    <p:sldId id="292" r:id="rId5"/>
    <p:sldId id="290" r:id="rId6"/>
    <p:sldId id="289" r:id="rId7"/>
    <p:sldId id="291" r:id="rId8"/>
    <p:sldId id="298" r:id="rId9"/>
    <p:sldId id="303" r:id="rId10"/>
    <p:sldId id="257" r:id="rId11"/>
    <p:sldId id="305" r:id="rId12"/>
    <p:sldId id="293" r:id="rId13"/>
    <p:sldId id="296" r:id="rId14"/>
    <p:sldId id="300" r:id="rId15"/>
    <p:sldId id="297" r:id="rId16"/>
    <p:sldId id="299" r:id="rId17"/>
    <p:sldId id="304" r:id="rId18"/>
    <p:sldId id="270" r:id="rId19"/>
    <p:sldId id="294" r:id="rId20"/>
    <p:sldId id="295" r:id="rId21"/>
    <p:sldId id="309" r:id="rId22"/>
    <p:sldId id="281" r:id="rId23"/>
    <p:sldId id="282" r:id="rId24"/>
    <p:sldId id="306" r:id="rId25"/>
    <p:sldId id="286" r:id="rId26"/>
    <p:sldId id="302" r:id="rId27"/>
    <p:sldId id="308" r:id="rId28"/>
    <p:sldId id="310" r:id="rId29"/>
    <p:sldId id="311" r:id="rId30"/>
    <p:sldId id="301" r:id="rId31"/>
    <p:sldId id="313"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5"/>
    <p:restoredTop sz="94628"/>
  </p:normalViewPr>
  <p:slideViewPr>
    <p:cSldViewPr snapToGrid="0" snapToObjects="1">
      <p:cViewPr varScale="1">
        <p:scale>
          <a:sx n="119" d="100"/>
          <a:sy n="119" d="100"/>
        </p:scale>
        <p:origin x="1248"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B41DA1-F468-5F46-BE54-2436856C24D2}" type="datetimeFigureOut">
              <a:rPr lang="es-MX" smtClean="0"/>
              <a:t>28/01/26</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440358-4B7D-164C-B776-743791623FE5}" type="slidenum">
              <a:rPr lang="es-MX" smtClean="0"/>
              <a:t>‹Nº›</a:t>
            </a:fld>
            <a:endParaRPr lang="es-MX"/>
          </a:p>
        </p:txBody>
      </p:sp>
    </p:spTree>
    <p:extLst>
      <p:ext uri="{BB962C8B-B14F-4D97-AF65-F5344CB8AC3E}">
        <p14:creationId xmlns:p14="http://schemas.microsoft.com/office/powerpoint/2010/main" val="2548597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E0440358-4B7D-164C-B776-743791623FE5}" type="slidenum">
              <a:rPr lang="es-MX" smtClean="0"/>
              <a:t>29</a:t>
            </a:fld>
            <a:endParaRPr lang="es-MX"/>
          </a:p>
        </p:txBody>
      </p:sp>
    </p:spTree>
    <p:extLst>
      <p:ext uri="{BB962C8B-B14F-4D97-AF65-F5344CB8AC3E}">
        <p14:creationId xmlns:p14="http://schemas.microsoft.com/office/powerpoint/2010/main" val="480017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1/26/26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1/26/26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1/26/26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1/26/26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1/26/26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1/26/26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1/26/26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1/26/26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1/26/26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1/26/26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1/26/26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‹Nº›</a:t>
            </a:fld>
            <a:endParaRPr lang="en-US" dirty="0"/>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ccpci.economia.gob.mx/swb/work/models/ccpci/Resource/73/documentos/REFORMA_HACENDARIA.pdf"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3196" y="945647"/>
            <a:ext cx="6997608" cy="2123658"/>
          </a:xfrm>
          <a:prstGeom prst="rect">
            <a:avLst/>
          </a:prstGeom>
          <a:noFill/>
        </p:spPr>
        <p:txBody>
          <a:bodyPr wrap="square">
            <a:spAutoFit/>
          </a:bodyPr>
          <a:lstStyle/>
          <a:p>
            <a:pPr algn="ctr">
              <a:defRPr sz="3200" b="1"/>
            </a:pPr>
            <a:r>
              <a:rPr lang="es-MX" sz="4400" dirty="0"/>
              <a:t>TENDENCIAS REGULATORIAS Y FISCALES EN MATERIA DE COMERCIO EXTERIOR 2026</a:t>
            </a:r>
            <a:endParaRPr sz="4400" dirty="0"/>
          </a:p>
        </p:txBody>
      </p:sp>
      <p:sp>
        <p:nvSpPr>
          <p:cNvPr id="4" name="TextBox 3"/>
          <p:cNvSpPr txBox="1"/>
          <p:nvPr/>
        </p:nvSpPr>
        <p:spPr>
          <a:xfrm>
            <a:off x="-695276" y="4510375"/>
            <a:ext cx="6689095" cy="1631216"/>
          </a:xfrm>
          <a:prstGeom prst="rect">
            <a:avLst/>
          </a:prstGeom>
          <a:noFill/>
        </p:spPr>
        <p:txBody>
          <a:bodyPr wrap="square">
            <a:spAutoFit/>
          </a:bodyPr>
          <a:lstStyle/>
          <a:p>
            <a:pPr algn="ctr">
              <a:defRPr sz="1800" i="1"/>
            </a:pPr>
            <a:r>
              <a:rPr lang="es-MX" sz="3200" dirty="0"/>
              <a:t>C.P.C Elizabeth Leyva Valdes</a:t>
            </a:r>
          </a:p>
          <a:p>
            <a:pPr algn="ctr">
              <a:defRPr sz="1800" i="1"/>
            </a:pPr>
            <a:r>
              <a:rPr lang="es-MX" sz="3200" dirty="0"/>
              <a:t>E.F. Miguel Angel Martínez Uc</a:t>
            </a:r>
          </a:p>
          <a:p>
            <a:pPr algn="ctr">
              <a:defRPr sz="1800" i="1"/>
            </a:pPr>
            <a:r>
              <a:rPr lang="es-ES" dirty="0"/>
              <a:t>Enero</a:t>
            </a:r>
            <a:r>
              <a:rPr dirty="0"/>
              <a:t> 202</a:t>
            </a:r>
            <a:r>
              <a:rPr lang="es-ES" dirty="0"/>
              <a:t>6</a:t>
            </a:r>
          </a:p>
          <a:p>
            <a:pPr algn="ctr">
              <a:defRPr sz="1800" i="1"/>
            </a:pPr>
            <a:endParaRPr dirty="0"/>
          </a:p>
        </p:txBody>
      </p:sp>
      <p:sp>
        <p:nvSpPr>
          <p:cNvPr id="6" name="Rectángulo 5">
            <a:extLst>
              <a:ext uri="{FF2B5EF4-FFF2-40B4-BE49-F238E27FC236}">
                <a16:creationId xmlns:a16="http://schemas.microsoft.com/office/drawing/2014/main" id="{A8F8560A-156B-2CA2-A114-D07F4E3C48DB}"/>
              </a:ext>
            </a:extLst>
          </p:cNvPr>
          <p:cNvSpPr/>
          <p:nvPr/>
        </p:nvSpPr>
        <p:spPr>
          <a:xfrm>
            <a:off x="206556" y="252473"/>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7" name="Rectángulo 6">
            <a:extLst>
              <a:ext uri="{FF2B5EF4-FFF2-40B4-BE49-F238E27FC236}">
                <a16:creationId xmlns:a16="http://schemas.microsoft.com/office/drawing/2014/main" id="{BBB1239C-6F43-2133-D8A5-C567AA690025}"/>
              </a:ext>
            </a:extLst>
          </p:cNvPr>
          <p:cNvSpPr/>
          <p:nvPr/>
        </p:nvSpPr>
        <p:spPr>
          <a:xfrm flipV="1">
            <a:off x="206556" y="5998723"/>
            <a:ext cx="8851392" cy="45719"/>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5" name="TextBox 3">
            <a:extLst>
              <a:ext uri="{FF2B5EF4-FFF2-40B4-BE49-F238E27FC236}">
                <a16:creationId xmlns:a16="http://schemas.microsoft.com/office/drawing/2014/main" id="{62AA1FBC-4282-09EC-43C4-DF78D727EE87}"/>
              </a:ext>
            </a:extLst>
          </p:cNvPr>
          <p:cNvSpPr txBox="1"/>
          <p:nvPr/>
        </p:nvSpPr>
        <p:spPr>
          <a:xfrm>
            <a:off x="-1890468" y="6083608"/>
            <a:ext cx="8662166" cy="923330"/>
          </a:xfrm>
          <a:prstGeom prst="rect">
            <a:avLst/>
          </a:prstGeom>
          <a:noFill/>
        </p:spPr>
        <p:txBody>
          <a:bodyPr wrap="square">
            <a:spAutoFit/>
          </a:bodyPr>
          <a:lstStyle/>
          <a:p>
            <a:pPr algn="ctr">
              <a:defRPr sz="1800" i="1"/>
            </a:pPr>
            <a:r>
              <a:rPr lang="es-ES" dirty="0"/>
              <a:t>Asesores Corporativos CAFIG, S.C.</a:t>
            </a:r>
          </a:p>
          <a:p>
            <a:pPr algn="ctr">
              <a:defRPr sz="1800" i="1"/>
            </a:pPr>
            <a:r>
              <a:rPr lang="es-ES" dirty="0"/>
              <a:t>TEL 55 2938 9822, 55282790</a:t>
            </a:r>
            <a:endParaRPr lang="es-ES" sz="1100" dirty="0"/>
          </a:p>
          <a:p>
            <a:pPr algn="ctr">
              <a:defRPr sz="1800" i="1"/>
            </a:pP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18" name="Title 1">
            <a:extLst>
              <a:ext uri="{FF2B5EF4-FFF2-40B4-BE49-F238E27FC236}">
                <a16:creationId xmlns:a16="http://schemas.microsoft.com/office/drawing/2014/main" id="{DB9E316A-1BE8-5051-33C4-61EEADD76E58}"/>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TEMARIO</a:t>
            </a:r>
          </a:p>
        </p:txBody>
      </p:sp>
      <p:sp>
        <p:nvSpPr>
          <p:cNvPr id="15" name="CuadroTexto 14">
            <a:extLst>
              <a:ext uri="{FF2B5EF4-FFF2-40B4-BE49-F238E27FC236}">
                <a16:creationId xmlns:a16="http://schemas.microsoft.com/office/drawing/2014/main" id="{5B47ED41-84F8-233F-BB86-B94BE53FB727}"/>
              </a:ext>
            </a:extLst>
          </p:cNvPr>
          <p:cNvSpPr txBox="1"/>
          <p:nvPr/>
        </p:nvSpPr>
        <p:spPr>
          <a:xfrm>
            <a:off x="376517" y="889792"/>
            <a:ext cx="8310283" cy="4801314"/>
          </a:xfrm>
          <a:prstGeom prst="rect">
            <a:avLst/>
          </a:prstGeom>
          <a:noFill/>
        </p:spPr>
        <p:txBody>
          <a:bodyPr wrap="square">
            <a:spAutoFit/>
          </a:bodyPr>
          <a:lstStyle/>
          <a:p>
            <a:pPr algn="just"/>
            <a:r>
              <a:rPr lang="es-MX" b="1" i="0" dirty="0">
                <a:solidFill>
                  <a:srgbClr val="0A0A0A"/>
                </a:solidFill>
                <a:effectLst/>
                <a:latin typeface="Google Sans"/>
              </a:rPr>
              <a:t>Contexto general en marco legal y reformas 2026.</a:t>
            </a:r>
          </a:p>
          <a:p>
            <a:pPr algn="just"/>
            <a:endParaRPr lang="es-MX" b="1" i="0" dirty="0">
              <a:solidFill>
                <a:srgbClr val="0A0A0A"/>
              </a:solidFill>
              <a:effectLst/>
              <a:latin typeface="Google Sans"/>
            </a:endParaRPr>
          </a:p>
          <a:p>
            <a:pPr algn="just"/>
            <a:r>
              <a:rPr lang="es-MX" b="1" i="0" dirty="0">
                <a:solidFill>
                  <a:srgbClr val="0A0A0A"/>
                </a:solidFill>
                <a:effectLst/>
                <a:latin typeface="Google Sans"/>
              </a:rPr>
              <a:t>•</a:t>
            </a:r>
            <a:r>
              <a:rPr lang="es-MX" i="0" dirty="0">
                <a:solidFill>
                  <a:srgbClr val="0A0A0A"/>
                </a:solidFill>
                <a:effectLst/>
                <a:latin typeface="Google Sans"/>
              </a:rPr>
              <a:t>Fiscalización y cumplimiento.</a:t>
            </a:r>
          </a:p>
          <a:p>
            <a:pPr algn="just"/>
            <a:r>
              <a:rPr lang="es-MX" i="0" dirty="0">
                <a:solidFill>
                  <a:srgbClr val="0A0A0A"/>
                </a:solidFill>
                <a:effectLst/>
                <a:latin typeface="Google Sans"/>
              </a:rPr>
              <a:t>•Análisis a la reforma de la Ley Aduanera 2026.</a:t>
            </a:r>
          </a:p>
          <a:p>
            <a:pPr algn="just"/>
            <a:r>
              <a:rPr lang="es-MX" i="0" dirty="0">
                <a:solidFill>
                  <a:srgbClr val="0A0A0A"/>
                </a:solidFill>
                <a:effectLst/>
                <a:latin typeface="Google Sans"/>
              </a:rPr>
              <a:t>•Modificaciones a Reglas generales en materia de comercio exterior.</a:t>
            </a:r>
          </a:p>
          <a:p>
            <a:pPr algn="just"/>
            <a:r>
              <a:rPr lang="es-MX" i="0" dirty="0">
                <a:solidFill>
                  <a:srgbClr val="0A0A0A"/>
                </a:solidFill>
                <a:effectLst/>
                <a:latin typeface="Google Sans"/>
              </a:rPr>
              <a:t>•Código Fiscal de la Federación.</a:t>
            </a:r>
          </a:p>
          <a:p>
            <a:pPr algn="just"/>
            <a:r>
              <a:rPr lang="es-MX" i="0" dirty="0">
                <a:solidFill>
                  <a:srgbClr val="0A0A0A"/>
                </a:solidFill>
                <a:effectLst/>
                <a:latin typeface="Google Sans"/>
              </a:rPr>
              <a:t>•Nuevas tarifas arancelarias LIGIE</a:t>
            </a:r>
          </a:p>
          <a:p>
            <a:pPr algn="just"/>
            <a:r>
              <a:rPr lang="es-MX" i="0" dirty="0">
                <a:solidFill>
                  <a:srgbClr val="0A0A0A"/>
                </a:solidFill>
                <a:effectLst/>
                <a:latin typeface="Google Sans"/>
              </a:rPr>
              <a:t>•Prevención en materia antilavado.</a:t>
            </a:r>
          </a:p>
          <a:p>
            <a:pPr algn="just"/>
            <a:endParaRPr lang="es-MX" i="0" dirty="0">
              <a:solidFill>
                <a:srgbClr val="0A0A0A"/>
              </a:solidFill>
              <a:effectLst/>
              <a:latin typeface="Google Sans"/>
            </a:endParaRPr>
          </a:p>
          <a:p>
            <a:pPr algn="just"/>
            <a:r>
              <a:rPr lang="es-MX" i="0" dirty="0">
                <a:solidFill>
                  <a:srgbClr val="0A0A0A"/>
                </a:solidFill>
                <a:effectLst/>
                <a:latin typeface="Google Sans"/>
              </a:rPr>
              <a:t>-Debido cumplimiento </a:t>
            </a:r>
          </a:p>
          <a:p>
            <a:pPr algn="just"/>
            <a:r>
              <a:rPr lang="es-MX" i="0" dirty="0">
                <a:solidFill>
                  <a:srgbClr val="0A0A0A"/>
                </a:solidFill>
                <a:effectLst/>
                <a:latin typeface="Google Sans"/>
              </a:rPr>
              <a:t>•Manifestación de valor electrónico</a:t>
            </a:r>
          </a:p>
          <a:p>
            <a:pPr algn="just"/>
            <a:r>
              <a:rPr lang="es-MX" i="0" dirty="0">
                <a:solidFill>
                  <a:srgbClr val="0A0A0A"/>
                </a:solidFill>
                <a:effectLst/>
                <a:latin typeface="Google Sans"/>
              </a:rPr>
              <a:t>•Nuevas estrategias y facultades de la autoridad aduanera.</a:t>
            </a:r>
          </a:p>
          <a:p>
            <a:pPr algn="just"/>
            <a:r>
              <a:rPr lang="es-MX" i="0" dirty="0">
                <a:solidFill>
                  <a:srgbClr val="0A0A0A"/>
                </a:solidFill>
                <a:effectLst/>
                <a:latin typeface="Google Sans"/>
              </a:rPr>
              <a:t>•Nuevas obligaciones y respetabilidades del agente aduanero.</a:t>
            </a:r>
          </a:p>
          <a:p>
            <a:pPr algn="just"/>
            <a:endParaRPr lang="es-MX" i="0" dirty="0">
              <a:solidFill>
                <a:srgbClr val="0A0A0A"/>
              </a:solidFill>
              <a:effectLst/>
              <a:latin typeface="Google Sans"/>
            </a:endParaRPr>
          </a:p>
          <a:p>
            <a:pPr algn="just"/>
            <a:r>
              <a:rPr lang="es-MX" i="0" dirty="0">
                <a:solidFill>
                  <a:srgbClr val="0A0A0A"/>
                </a:solidFill>
                <a:effectLst/>
                <a:latin typeface="Google Sans"/>
              </a:rPr>
              <a:t>	•	IVA en Comercio Exterior: Importación, exportación, base gravable y acreditamiento.</a:t>
            </a:r>
          </a:p>
          <a:p>
            <a:pPr algn="just"/>
            <a:r>
              <a:rPr lang="es-MX" i="0" dirty="0">
                <a:solidFill>
                  <a:srgbClr val="0A0A0A"/>
                </a:solidFill>
                <a:effectLst/>
                <a:latin typeface="Google Sans"/>
              </a:rPr>
              <a:t>	•	Complementos de CFDI: Recepción de pagos y expedientes electrónicos</a:t>
            </a:r>
            <a:endParaRPr lang="es-MX" dirty="0">
              <a:solidFill>
                <a:srgbClr val="0A0A0A"/>
              </a:solidFill>
              <a:latin typeface="Google Sans"/>
            </a:endParaRPr>
          </a:p>
        </p:txBody>
      </p:sp>
    </p:spTree>
    <p:extLst>
      <p:ext uri="{BB962C8B-B14F-4D97-AF65-F5344CB8AC3E}">
        <p14:creationId xmlns:p14="http://schemas.microsoft.com/office/powerpoint/2010/main" val="3994556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18" name="Title 1">
            <a:extLst>
              <a:ext uri="{FF2B5EF4-FFF2-40B4-BE49-F238E27FC236}">
                <a16:creationId xmlns:a16="http://schemas.microsoft.com/office/drawing/2014/main" id="{DB9E316A-1BE8-5051-33C4-61EEADD76E58}"/>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COMUNICADO SAT 01/2026</a:t>
            </a:r>
          </a:p>
        </p:txBody>
      </p:sp>
      <p:sp>
        <p:nvSpPr>
          <p:cNvPr id="20" name="Marcador de contenido 19">
            <a:extLst>
              <a:ext uri="{FF2B5EF4-FFF2-40B4-BE49-F238E27FC236}">
                <a16:creationId xmlns:a16="http://schemas.microsoft.com/office/drawing/2014/main" id="{CBD9318A-F49C-EF92-990F-A57EEDEB363A}"/>
              </a:ext>
            </a:extLst>
          </p:cNvPr>
          <p:cNvSpPr>
            <a:spLocks noGrp="1"/>
          </p:cNvSpPr>
          <p:nvPr>
            <p:ph idx="1"/>
          </p:nvPr>
        </p:nvSpPr>
        <p:spPr>
          <a:xfrm>
            <a:off x="660341" y="1166018"/>
            <a:ext cx="7823318" cy="4525963"/>
          </a:xfrm>
        </p:spPr>
        <p:txBody>
          <a:bodyPr>
            <a:normAutofit fontScale="85000" lnSpcReduction="10000"/>
          </a:bodyPr>
          <a:lstStyle/>
          <a:p>
            <a:pPr marL="0" indent="0" algn="just">
              <a:buNone/>
            </a:pPr>
            <a:endParaRPr lang="es-MX" sz="2400" b="0" i="0" dirty="0">
              <a:solidFill>
                <a:srgbClr val="404041"/>
              </a:solidFill>
              <a:effectLst/>
              <a:latin typeface="Noto Sans" panose="020B0502040504020204" pitchFamily="34" charset="0"/>
            </a:endParaRPr>
          </a:p>
          <a:p>
            <a:pPr marL="0" indent="0" algn="just">
              <a:buNone/>
            </a:pPr>
            <a:r>
              <a:rPr lang="es-MX" sz="2400" b="0" i="0" dirty="0">
                <a:solidFill>
                  <a:srgbClr val="404041"/>
                </a:solidFill>
                <a:effectLst/>
                <a:latin typeface="Noto Sans" panose="020B0502040504020204" pitchFamily="34" charset="0"/>
              </a:rPr>
              <a:t>El Servicio de Administración Tributaria (SAT) establece condiciones equitativas para la inversión y brinda certidumbre jurídica a las y los contribuyentes, por lo que da a conocer mejores prácticas de transparencia para 2026:</a:t>
            </a:r>
          </a:p>
          <a:p>
            <a:pPr marL="0" indent="0" algn="just">
              <a:buNone/>
            </a:pPr>
            <a:endParaRPr lang="es-MX" sz="2400" b="0" i="0" dirty="0">
              <a:solidFill>
                <a:srgbClr val="404041"/>
              </a:solidFill>
              <a:effectLst/>
              <a:latin typeface="Noto Sans" panose="020B0502040504020204" pitchFamily="34" charset="0"/>
            </a:endParaRPr>
          </a:p>
          <a:p>
            <a:pPr marL="0" indent="0" algn="just">
              <a:buNone/>
            </a:pPr>
            <a:r>
              <a:rPr lang="es-MX" sz="2400" b="0" i="0" dirty="0">
                <a:solidFill>
                  <a:srgbClr val="404041"/>
                </a:solidFill>
                <a:effectLst/>
                <a:latin typeface="Noto Sans" panose="020B0502040504020204" pitchFamily="34" charset="0"/>
              </a:rPr>
              <a:t>1.- Se publicará el Plan Maestro 2026 “Atención al contribuyente y fiscalización”.</a:t>
            </a:r>
          </a:p>
          <a:p>
            <a:pPr marL="0" indent="0" algn="just">
              <a:buNone/>
            </a:pPr>
            <a:endParaRPr lang="es-MX" sz="2400" b="0" i="0" dirty="0">
              <a:solidFill>
                <a:srgbClr val="404041"/>
              </a:solidFill>
              <a:effectLst/>
              <a:latin typeface="Noto Sans" panose="020B0502040504020204" pitchFamily="34" charset="0"/>
            </a:endParaRPr>
          </a:p>
          <a:p>
            <a:pPr marL="0" indent="0" algn="just">
              <a:buNone/>
            </a:pPr>
            <a:r>
              <a:rPr lang="es-MX" sz="2400" b="0" i="0" dirty="0">
                <a:solidFill>
                  <a:srgbClr val="404041"/>
                </a:solidFill>
                <a:effectLst/>
                <a:latin typeface="Noto Sans" panose="020B0502040504020204" pitchFamily="34" charset="0"/>
              </a:rPr>
              <a:t>2.- En caso de que se incumpla con el pago de impuestos, se realizará únicamente una auditoría por contribuyente.</a:t>
            </a:r>
          </a:p>
          <a:p>
            <a:pPr marL="0" indent="0" algn="just">
              <a:buNone/>
            </a:pPr>
            <a:endParaRPr lang="es-MX" sz="2400" b="0" i="0" dirty="0">
              <a:solidFill>
                <a:srgbClr val="404041"/>
              </a:solidFill>
              <a:effectLst/>
              <a:latin typeface="Noto Sans" panose="020B0502040504020204" pitchFamily="34" charset="0"/>
            </a:endParaRPr>
          </a:p>
          <a:p>
            <a:pPr marL="0" indent="0" algn="just">
              <a:buNone/>
            </a:pPr>
            <a:r>
              <a:rPr lang="es-MX" sz="2400" b="0" i="0" dirty="0">
                <a:solidFill>
                  <a:srgbClr val="404041"/>
                </a:solidFill>
                <a:effectLst/>
                <a:latin typeface="Noto Sans" panose="020B0502040504020204" pitchFamily="34" charset="0"/>
              </a:rPr>
              <a:t>3.- En los procesos de auditoría, se solicitará una muestra de las partidas sujetas a revisión y no el 100% de la información.</a:t>
            </a:r>
          </a:p>
        </p:txBody>
      </p:sp>
    </p:spTree>
    <p:extLst>
      <p:ext uri="{BB962C8B-B14F-4D97-AF65-F5344CB8AC3E}">
        <p14:creationId xmlns:p14="http://schemas.microsoft.com/office/powerpoint/2010/main" val="3343670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graphicFrame>
        <p:nvGraphicFramePr>
          <p:cNvPr id="6" name="Tabla 5">
            <a:extLst>
              <a:ext uri="{FF2B5EF4-FFF2-40B4-BE49-F238E27FC236}">
                <a16:creationId xmlns:a16="http://schemas.microsoft.com/office/drawing/2014/main" id="{AE943F2B-5392-629D-1FE8-3BF71110E754}"/>
              </a:ext>
            </a:extLst>
          </p:cNvPr>
          <p:cNvGraphicFramePr>
            <a:graphicFrameLocks noGrp="1"/>
          </p:cNvGraphicFramePr>
          <p:nvPr>
            <p:extLst>
              <p:ext uri="{D42A27DB-BD31-4B8C-83A1-F6EECF244321}">
                <p14:modId xmlns:p14="http://schemas.microsoft.com/office/powerpoint/2010/main" val="1459423991"/>
              </p:ext>
            </p:extLst>
          </p:nvPr>
        </p:nvGraphicFramePr>
        <p:xfrm>
          <a:off x="806824" y="1697376"/>
          <a:ext cx="7223534" cy="4317016"/>
        </p:xfrm>
        <a:graphic>
          <a:graphicData uri="http://schemas.openxmlformats.org/drawingml/2006/table">
            <a:tbl>
              <a:tblPr/>
              <a:tblGrid>
                <a:gridCol w="3611767">
                  <a:extLst>
                    <a:ext uri="{9D8B030D-6E8A-4147-A177-3AD203B41FA5}">
                      <a16:colId xmlns:a16="http://schemas.microsoft.com/office/drawing/2014/main" val="1433252495"/>
                    </a:ext>
                  </a:extLst>
                </a:gridCol>
                <a:gridCol w="3611767">
                  <a:extLst>
                    <a:ext uri="{9D8B030D-6E8A-4147-A177-3AD203B41FA5}">
                      <a16:colId xmlns:a16="http://schemas.microsoft.com/office/drawing/2014/main" val="2376991137"/>
                    </a:ext>
                  </a:extLst>
                </a:gridCol>
              </a:tblGrid>
              <a:tr h="4317016">
                <a:tc>
                  <a:txBody>
                    <a:bodyPr/>
                    <a:lstStyle/>
                    <a:p>
                      <a:pPr>
                        <a:buFont typeface="Arial" panose="020B0604020202020204" pitchFamily="34" charset="0"/>
                        <a:buChar char="•"/>
                      </a:pPr>
                      <a:r>
                        <a:rPr lang="es-MX" dirty="0">
                          <a:effectLst/>
                        </a:rPr>
                        <a:t>Celebren operaciones con </a:t>
                      </a:r>
                      <a:r>
                        <a:rPr lang="es-MX" b="1" dirty="0">
                          <a:solidFill>
                            <a:schemeClr val="tx1"/>
                          </a:solidFill>
                          <a:effectLst/>
                        </a:rPr>
                        <a:t>factureras </a:t>
                      </a:r>
                      <a:r>
                        <a:rPr lang="es-MX" dirty="0">
                          <a:effectLst/>
                        </a:rPr>
                        <a:t>o </a:t>
                      </a:r>
                      <a:r>
                        <a:rPr lang="es-MX" b="1" dirty="0">
                          <a:effectLst/>
                        </a:rPr>
                        <a:t>nomineras</a:t>
                      </a:r>
                      <a:r>
                        <a:rPr lang="es-MX" dirty="0">
                          <a:effectLst/>
                        </a:rPr>
                        <a:t>.</a:t>
                      </a:r>
                    </a:p>
                    <a:p>
                      <a:pPr>
                        <a:buFont typeface="Arial" panose="020B0604020202020204" pitchFamily="34" charset="0"/>
                        <a:buChar char="•"/>
                      </a:pPr>
                      <a:r>
                        <a:rPr lang="es-MX" dirty="0">
                          <a:effectLst/>
                        </a:rPr>
                        <a:t>Presenten </a:t>
                      </a:r>
                      <a:r>
                        <a:rPr lang="es-MX" b="1" dirty="0">
                          <a:effectLst/>
                        </a:rPr>
                        <a:t>pérdidas fiscales recurrentes.</a:t>
                      </a:r>
                    </a:p>
                    <a:p>
                      <a:pPr>
                        <a:buFont typeface="Arial" panose="020B0604020202020204" pitchFamily="34" charset="0"/>
                        <a:buChar char="•"/>
                      </a:pPr>
                      <a:r>
                        <a:rPr lang="es-MX" b="1" dirty="0">
                          <a:effectLst/>
                        </a:rPr>
                        <a:t>Simulen o abusen de deducciones</a:t>
                      </a:r>
                      <a:r>
                        <a:rPr lang="es-MX" dirty="0">
                          <a:effectLst/>
                        </a:rPr>
                        <a:t>.</a:t>
                      </a:r>
                    </a:p>
                    <a:p>
                      <a:pPr>
                        <a:buFont typeface="Arial" panose="020B0604020202020204" pitchFamily="34" charset="0"/>
                        <a:buChar char="•"/>
                      </a:pPr>
                      <a:r>
                        <a:rPr lang="es-MX" dirty="0">
                          <a:effectLst/>
                        </a:rPr>
                        <a:t>Obtengan ingresos que no son declarados.</a:t>
                      </a:r>
                    </a:p>
                    <a:p>
                      <a:pPr>
                        <a:buFont typeface="Arial" panose="020B0604020202020204" pitchFamily="34" charset="0"/>
                        <a:buChar char="•"/>
                      </a:pPr>
                      <a:r>
                        <a:rPr lang="es-MX" dirty="0">
                          <a:effectLst/>
                        </a:rPr>
                        <a:t>Abusen de estímulos fiscales.</a:t>
                      </a:r>
                    </a:p>
                    <a:p>
                      <a:pPr>
                        <a:buFont typeface="Arial" panose="020B0604020202020204" pitchFamily="34" charset="0"/>
                        <a:buChar char="•"/>
                      </a:pPr>
                      <a:r>
                        <a:rPr lang="es-MX" dirty="0">
                          <a:effectLst/>
                        </a:rPr>
                        <a:t>Presenten </a:t>
                      </a:r>
                      <a:r>
                        <a:rPr lang="es-MX" b="1" dirty="0">
                          <a:effectLst/>
                        </a:rPr>
                        <a:t>inconsistencias entre lo que importan o compran y lo que venden.</a:t>
                      </a:r>
                    </a:p>
                  </a:txBody>
                  <a:tcPr marL="0" marR="0" marT="0" marB="0" anchor="ctr">
                    <a:lnL>
                      <a:noFill/>
                    </a:lnL>
                    <a:lnR>
                      <a:noFill/>
                    </a:lnR>
                    <a:lnT>
                      <a:noFill/>
                    </a:lnT>
                    <a:lnB>
                      <a:noFill/>
                    </a:lnB>
                    <a:solidFill>
                      <a:srgbClr val="FFFFFF"/>
                    </a:solidFill>
                  </a:tcPr>
                </a:tc>
                <a:tc>
                  <a:txBody>
                    <a:bodyPr/>
                    <a:lstStyle/>
                    <a:p>
                      <a:pPr>
                        <a:buFont typeface="Arial" panose="020B0604020202020204" pitchFamily="34" charset="0"/>
                        <a:buChar char="•"/>
                      </a:pPr>
                      <a:r>
                        <a:rPr lang="es-MX" dirty="0">
                          <a:effectLst/>
                        </a:rPr>
                        <a:t>Importen productos con precios por debajo del mercado e incumplan con regulaciones o restricciones no arancelarias.</a:t>
                      </a:r>
                    </a:p>
                    <a:p>
                      <a:pPr>
                        <a:buFont typeface="Arial" panose="020B0604020202020204" pitchFamily="34" charset="0"/>
                        <a:buChar char="•"/>
                      </a:pPr>
                      <a:r>
                        <a:rPr lang="es-MX" dirty="0">
                          <a:effectLst/>
                        </a:rPr>
                        <a:t>No paguen </a:t>
                      </a:r>
                      <a:r>
                        <a:rPr lang="es-MX" b="1" dirty="0">
                          <a:effectLst/>
                        </a:rPr>
                        <a:t>retenciones</a:t>
                      </a:r>
                      <a:r>
                        <a:rPr lang="es-MX" dirty="0">
                          <a:effectLst/>
                        </a:rPr>
                        <a:t> por sus empleados.</a:t>
                      </a:r>
                    </a:p>
                    <a:p>
                      <a:pPr>
                        <a:buFont typeface="Arial" panose="020B0604020202020204" pitchFamily="34" charset="0"/>
                        <a:buChar char="•"/>
                      </a:pPr>
                      <a:r>
                        <a:rPr lang="es-MX" dirty="0">
                          <a:effectLst/>
                        </a:rPr>
                        <a:t>Realicen </a:t>
                      </a:r>
                      <a:r>
                        <a:rPr lang="es-MX" b="1" dirty="0">
                          <a:effectLst/>
                        </a:rPr>
                        <a:t>operaciones con paraísos fiscales.</a:t>
                      </a:r>
                    </a:p>
                    <a:p>
                      <a:pPr>
                        <a:buFont typeface="Arial" panose="020B0604020202020204" pitchFamily="34" charset="0"/>
                        <a:buChar char="•"/>
                      </a:pPr>
                      <a:r>
                        <a:rPr lang="es-MX" dirty="0">
                          <a:effectLst/>
                        </a:rPr>
                        <a:t>Soliciten </a:t>
                      </a:r>
                      <a:r>
                        <a:rPr lang="es-MX" b="1" dirty="0">
                          <a:effectLst/>
                        </a:rPr>
                        <a:t>devoluciones improcedentes.</a:t>
                      </a:r>
                    </a:p>
                    <a:p>
                      <a:pPr>
                        <a:buFont typeface="Arial" panose="020B0604020202020204" pitchFamily="34" charset="0"/>
                        <a:buChar char="•"/>
                      </a:pPr>
                      <a:r>
                        <a:rPr lang="es-MX" dirty="0">
                          <a:effectLst/>
                        </a:rPr>
                        <a:t>Paguen menos impuestos en tasa efectiva comparado con su sector.</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651578798"/>
                  </a:ext>
                </a:extLst>
              </a:tr>
            </a:tbl>
          </a:graphicData>
        </a:graphic>
      </p:graphicFrame>
      <p:sp>
        <p:nvSpPr>
          <p:cNvPr id="7" name="Rectangle 3">
            <a:extLst>
              <a:ext uri="{FF2B5EF4-FFF2-40B4-BE49-F238E27FC236}">
                <a16:creationId xmlns:a16="http://schemas.microsoft.com/office/drawing/2014/main" id="{552BFFF7-C95C-0576-8B88-0E296D332306}"/>
              </a:ext>
            </a:extLst>
          </p:cNvPr>
          <p:cNvSpPr>
            <a:spLocks noChangeArrowheads="1"/>
          </p:cNvSpPr>
          <p:nvPr/>
        </p:nvSpPr>
        <p:spPr bwMode="auto">
          <a:xfrm>
            <a:off x="577316" y="828702"/>
            <a:ext cx="7915628" cy="1037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58700" rIns="0" bIns="320574"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b="0" i="0" u="none" strike="noStrike" cap="none" normalizeH="0" baseline="0" dirty="0">
                <a:ln>
                  <a:noFill/>
                </a:ln>
                <a:solidFill>
                  <a:srgbClr val="404041"/>
                </a:solidFill>
                <a:effectLst/>
                <a:latin typeface="Noto Sans" panose="020B0502040504020204" pitchFamily="34" charset="0"/>
              </a:rPr>
              <a:t>4.- Se auditará principalmente a aquellos contribuyentes que realicen las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b="0" i="0" u="none" strike="noStrike" cap="none" normalizeH="0" baseline="0" dirty="0">
                <a:ln>
                  <a:noFill/>
                </a:ln>
                <a:solidFill>
                  <a:srgbClr val="404041"/>
                </a:solidFill>
                <a:effectLst/>
                <a:latin typeface="Noto Sans" panose="020B0502040504020204" pitchFamily="34" charset="0"/>
              </a:rPr>
              <a:t>siguientes conductas:</a:t>
            </a:r>
            <a:endParaRPr kumimoji="0" lang="es-MX" altLang="es-MX" sz="2800" b="0" i="0" u="none" strike="noStrike" cap="none" normalizeH="0" baseline="0" dirty="0">
              <a:ln>
                <a:noFill/>
              </a:ln>
              <a:solidFill>
                <a:schemeClr val="tx1"/>
              </a:solidFill>
              <a:effectLst/>
              <a:latin typeface="Arial" panose="020B0604020202020204" pitchFamily="34" charset="0"/>
            </a:endParaRPr>
          </a:p>
        </p:txBody>
      </p:sp>
      <p:sp>
        <p:nvSpPr>
          <p:cNvPr id="8" name="Title 1">
            <a:extLst>
              <a:ext uri="{FF2B5EF4-FFF2-40B4-BE49-F238E27FC236}">
                <a16:creationId xmlns:a16="http://schemas.microsoft.com/office/drawing/2014/main" id="{23937A54-EE11-F128-90E6-4F8179B9872C}"/>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COMUNICADO SAT 01/2026</a:t>
            </a:r>
          </a:p>
        </p:txBody>
      </p:sp>
    </p:spTree>
    <p:extLst>
      <p:ext uri="{BB962C8B-B14F-4D97-AF65-F5344CB8AC3E}">
        <p14:creationId xmlns:p14="http://schemas.microsoft.com/office/powerpoint/2010/main" val="2219315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0" name="Marcador de contenido 19">
            <a:extLst>
              <a:ext uri="{FF2B5EF4-FFF2-40B4-BE49-F238E27FC236}">
                <a16:creationId xmlns:a16="http://schemas.microsoft.com/office/drawing/2014/main" id="{CBD9318A-F49C-EF92-990F-A57EEDEB363A}"/>
              </a:ext>
            </a:extLst>
          </p:cNvPr>
          <p:cNvSpPr>
            <a:spLocks noGrp="1"/>
          </p:cNvSpPr>
          <p:nvPr>
            <p:ph idx="1"/>
          </p:nvPr>
        </p:nvSpPr>
        <p:spPr>
          <a:xfrm>
            <a:off x="710001" y="1147474"/>
            <a:ext cx="7719866" cy="4525963"/>
          </a:xfrm>
        </p:spPr>
        <p:txBody>
          <a:bodyPr>
            <a:normAutofit/>
          </a:bodyPr>
          <a:lstStyle/>
          <a:p>
            <a:pPr marL="0" indent="0" algn="just">
              <a:buNone/>
            </a:pPr>
            <a:r>
              <a:rPr lang="es-MX" sz="1600" b="0" i="0" dirty="0">
                <a:solidFill>
                  <a:srgbClr val="404041"/>
                </a:solidFill>
                <a:effectLst/>
                <a:latin typeface="Noto Sans" panose="020B0502040504020204" pitchFamily="34" charset="0"/>
              </a:rPr>
              <a:t>5.- Se garantizará la misma aplicación y criterios en cualquier oficina del SAT del país respecto a procedimientos de fiscalización en partidas como descuentos, depósitos no identificados, materialidad, mercadotecnia, importaciones, regulaciones no arancelarias, así como permisos, certificaciones y autorizaciones de comercio exterior.</a:t>
            </a:r>
          </a:p>
          <a:p>
            <a:pPr algn="just"/>
            <a:endParaRPr lang="es-MX" sz="1600" b="0" i="0" dirty="0">
              <a:solidFill>
                <a:srgbClr val="404041"/>
              </a:solidFill>
              <a:effectLst/>
              <a:latin typeface="Noto Sans" panose="020B0502040504020204" pitchFamily="34" charset="0"/>
            </a:endParaRPr>
          </a:p>
          <a:p>
            <a:pPr marL="0" indent="0" algn="just">
              <a:buNone/>
            </a:pPr>
            <a:r>
              <a:rPr lang="es-MX" sz="1600" b="0" i="0" dirty="0">
                <a:solidFill>
                  <a:srgbClr val="404041"/>
                </a:solidFill>
                <a:effectLst/>
                <a:latin typeface="Noto Sans" panose="020B0502040504020204" pitchFamily="34" charset="0"/>
              </a:rPr>
              <a:t>6.- Los tiempos de devolución para personas físicas se realizarán en promedio en 5 días, y para empresas en 30 días. El plazo establecido en la ley es de 40 días hábiles.</a:t>
            </a:r>
          </a:p>
          <a:p>
            <a:pPr marL="0" indent="0" algn="just">
              <a:buNone/>
            </a:pPr>
            <a:endParaRPr lang="es-MX" i="0" dirty="0">
              <a:effectLst/>
              <a:latin typeface="Noto Sans" panose="020B0502040504020204" pitchFamily="34" charset="0"/>
            </a:endParaRPr>
          </a:p>
        </p:txBody>
      </p:sp>
      <p:sp>
        <p:nvSpPr>
          <p:cNvPr id="2" name="Title 1">
            <a:extLst>
              <a:ext uri="{FF2B5EF4-FFF2-40B4-BE49-F238E27FC236}">
                <a16:creationId xmlns:a16="http://schemas.microsoft.com/office/drawing/2014/main" id="{577ADBDD-9F31-5467-BECD-D0C584810B81}"/>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COMUNICADO SAT 01/2026</a:t>
            </a:r>
          </a:p>
        </p:txBody>
      </p:sp>
    </p:spTree>
    <p:extLst>
      <p:ext uri="{BB962C8B-B14F-4D97-AF65-F5344CB8AC3E}">
        <p14:creationId xmlns:p14="http://schemas.microsoft.com/office/powerpoint/2010/main" val="1968043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schemeClr val="bg1"/>
              </a:solidFill>
            </a:endParaRPr>
          </a:p>
        </p:txBody>
      </p:sp>
      <p:sp>
        <p:nvSpPr>
          <p:cNvPr id="18" name="Title 1">
            <a:extLst>
              <a:ext uri="{FF2B5EF4-FFF2-40B4-BE49-F238E27FC236}">
                <a16:creationId xmlns:a16="http://schemas.microsoft.com/office/drawing/2014/main" id="{DB9E316A-1BE8-5051-33C4-61EEADD76E58}"/>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COMUNICADO SAT 69-2025</a:t>
            </a:r>
          </a:p>
        </p:txBody>
      </p:sp>
      <p:sp>
        <p:nvSpPr>
          <p:cNvPr id="15" name="CuadroTexto 14">
            <a:extLst>
              <a:ext uri="{FF2B5EF4-FFF2-40B4-BE49-F238E27FC236}">
                <a16:creationId xmlns:a16="http://schemas.microsoft.com/office/drawing/2014/main" id="{5B47ED41-84F8-233F-BB86-B94BE53FB727}"/>
              </a:ext>
            </a:extLst>
          </p:cNvPr>
          <p:cNvSpPr txBox="1"/>
          <p:nvPr/>
        </p:nvSpPr>
        <p:spPr>
          <a:xfrm>
            <a:off x="416858" y="720600"/>
            <a:ext cx="8310283" cy="5355312"/>
          </a:xfrm>
          <a:prstGeom prst="rect">
            <a:avLst/>
          </a:prstGeom>
          <a:noFill/>
        </p:spPr>
        <p:txBody>
          <a:bodyPr wrap="square">
            <a:spAutoFit/>
          </a:bodyPr>
          <a:lstStyle/>
          <a:p>
            <a:pPr algn="just"/>
            <a:r>
              <a:rPr lang="es-MX" b="0" i="0" dirty="0">
                <a:solidFill>
                  <a:srgbClr val="404041"/>
                </a:solidFill>
                <a:effectLst/>
                <a:latin typeface="Noto Sans" panose="020B0502040504020204" pitchFamily="34" charset="0"/>
              </a:rPr>
              <a:t>Como cada año, el Servicio de Administración Tributaria (SAT) emitió la Resolución Miscelánea Fiscal y sus Anexos (RMF), así como las Reglas Generales de Comercio Exterior (RGCE) para 2026, con el fin de facilitar el cumplimiento de las obligaciones fiscales.  </a:t>
            </a:r>
          </a:p>
          <a:p>
            <a:pPr algn="just"/>
            <a:endParaRPr lang="es-MX" b="0" i="0" dirty="0">
              <a:solidFill>
                <a:srgbClr val="404041"/>
              </a:solidFill>
              <a:effectLst/>
              <a:latin typeface="Noto Sans" panose="020B0502040504020204" pitchFamily="34" charset="0"/>
            </a:endParaRPr>
          </a:p>
          <a:p>
            <a:pPr algn="just"/>
            <a:r>
              <a:rPr lang="es-MX" b="0" i="0" dirty="0">
                <a:solidFill>
                  <a:srgbClr val="404041"/>
                </a:solidFill>
                <a:effectLst/>
                <a:latin typeface="Noto Sans" panose="020B0502040504020204" pitchFamily="34" charset="0"/>
              </a:rPr>
              <a:t>Las disposiciones dan a conocer a los contribuyentes cómo realizar su inscripción en el RFC, obtener su e.firma, presentar sus declaraciones y sus solicitudes de devolución de saldos a favor. </a:t>
            </a:r>
          </a:p>
          <a:p>
            <a:pPr algn="just"/>
            <a:endParaRPr lang="es-MX" b="0" i="0" dirty="0">
              <a:solidFill>
                <a:srgbClr val="404041"/>
              </a:solidFill>
              <a:effectLst/>
              <a:latin typeface="Noto Sans" panose="020B0502040504020204" pitchFamily="34" charset="0"/>
            </a:endParaRPr>
          </a:p>
          <a:p>
            <a:pPr algn="just"/>
            <a:r>
              <a:rPr lang="es-MX" b="0" i="0" dirty="0">
                <a:solidFill>
                  <a:srgbClr val="404041"/>
                </a:solidFill>
                <a:effectLst/>
                <a:latin typeface="Noto Sans" panose="020B0502040504020204" pitchFamily="34" charset="0"/>
              </a:rPr>
              <a:t>Además, para el ejercicio fiscal de 2026, la RMF incluye, entre otros temas, los siguientes: </a:t>
            </a:r>
          </a:p>
          <a:p>
            <a:pPr algn="just"/>
            <a:endParaRPr lang="es-MX" b="0" i="0" dirty="0">
              <a:solidFill>
                <a:srgbClr val="404041"/>
              </a:solidFill>
              <a:effectLst/>
              <a:latin typeface="Noto Sans" panose="020B0502040504020204" pitchFamily="34" charset="0"/>
            </a:endParaRPr>
          </a:p>
          <a:p>
            <a:pPr algn="just"/>
            <a:r>
              <a:rPr lang="es-MX" b="0" i="0" dirty="0">
                <a:solidFill>
                  <a:srgbClr val="404041"/>
                </a:solidFill>
                <a:effectLst/>
                <a:latin typeface="Noto Sans" panose="020B0502040504020204" pitchFamily="34" charset="0"/>
              </a:rPr>
              <a:t>• Se eliminan requisitos de los trámites y se establecen, en algunos casos, formatos para facilitar su presentación. </a:t>
            </a:r>
          </a:p>
          <a:p>
            <a:pPr algn="just"/>
            <a:endParaRPr lang="es-MX" b="0" i="0" dirty="0">
              <a:solidFill>
                <a:srgbClr val="404041"/>
              </a:solidFill>
              <a:effectLst/>
              <a:latin typeface="Noto Sans" panose="020B0502040504020204" pitchFamily="34" charset="0"/>
            </a:endParaRPr>
          </a:p>
          <a:p>
            <a:pPr algn="just"/>
            <a:r>
              <a:rPr lang="es-MX" b="0" i="0" dirty="0">
                <a:solidFill>
                  <a:srgbClr val="404041"/>
                </a:solidFill>
                <a:effectLst/>
                <a:latin typeface="Noto Sans" panose="020B0502040504020204" pitchFamily="34" charset="0"/>
              </a:rPr>
              <a:t>• Se realizan reformas a las reglas relacionadas con la emisión de comprobantes fiscales que amparan hidrocarburos, para combatir y prevenir esquemas de evasión y simulación fiscal relacionados con el mercado ilícito de combustible. </a:t>
            </a:r>
          </a:p>
        </p:txBody>
      </p:sp>
    </p:spTree>
    <p:extLst>
      <p:ext uri="{BB962C8B-B14F-4D97-AF65-F5344CB8AC3E}">
        <p14:creationId xmlns:p14="http://schemas.microsoft.com/office/powerpoint/2010/main" val="108631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32734"/>
            <a:ext cx="8229600" cy="4260028"/>
          </a:xfrm>
        </p:spPr>
        <p:txBody>
          <a:bodyPr>
            <a:normAutofit fontScale="47500" lnSpcReduction="20000"/>
          </a:bodyPr>
          <a:lstStyle/>
          <a:p>
            <a:pPr marL="0" indent="0" algn="l">
              <a:buNone/>
            </a:pPr>
            <a:r>
              <a:rPr lang="es-MX" b="0" i="0" dirty="0">
                <a:solidFill>
                  <a:srgbClr val="404041"/>
                </a:solidFill>
                <a:effectLst/>
                <a:latin typeface="Noto Sans" panose="020B0502040504020204" pitchFamily="34" charset="0"/>
              </a:rPr>
              <a:t>• Se dan a conocer las reglas de operación para obtener beneficios otorgados en la Ley de Ingresos de la Federación para el ejercicio fiscal de 2026: </a:t>
            </a:r>
          </a:p>
          <a:p>
            <a:pPr marL="0" indent="0" algn="l">
              <a:buNone/>
            </a:pPr>
            <a:endParaRPr lang="es-MX" b="0" i="0" dirty="0">
              <a:solidFill>
                <a:srgbClr val="404041"/>
              </a:solidFill>
              <a:effectLst/>
              <a:latin typeface="Noto Sans" panose="020B0502040504020204" pitchFamily="34" charset="0"/>
            </a:endParaRPr>
          </a:p>
          <a:p>
            <a:pPr marL="0" indent="0" algn="l">
              <a:buNone/>
            </a:pPr>
            <a:r>
              <a:rPr lang="es-MX" b="0" i="0" dirty="0">
                <a:solidFill>
                  <a:srgbClr val="404041"/>
                </a:solidFill>
                <a:effectLst/>
                <a:latin typeface="Noto Sans" panose="020B0502040504020204" pitchFamily="34" charset="0"/>
              </a:rPr>
              <a:t>✓ </a:t>
            </a:r>
            <a:r>
              <a:rPr lang="es-MX" b="1" i="0" dirty="0">
                <a:solidFill>
                  <a:srgbClr val="404041"/>
                </a:solidFill>
                <a:effectLst/>
                <a:latin typeface="Noto Sans" panose="020B0502040504020204" pitchFamily="34" charset="0"/>
              </a:rPr>
              <a:t>Programa de Regularización Fiscal. </a:t>
            </a:r>
          </a:p>
          <a:p>
            <a:pPr marL="0" indent="0" algn="l">
              <a:buNone/>
            </a:pPr>
            <a:endParaRPr lang="es-MX" b="1" i="0" dirty="0">
              <a:solidFill>
                <a:srgbClr val="404041"/>
              </a:solidFill>
              <a:effectLst/>
              <a:latin typeface="Noto Sans" panose="020B0502040504020204" pitchFamily="34" charset="0"/>
            </a:endParaRPr>
          </a:p>
          <a:p>
            <a:pPr marL="0" indent="0" algn="l">
              <a:buNone/>
            </a:pPr>
            <a:r>
              <a:rPr lang="es-MX" b="1" i="0" dirty="0">
                <a:solidFill>
                  <a:srgbClr val="404041"/>
                </a:solidFill>
                <a:effectLst/>
                <a:latin typeface="Noto Sans" panose="020B0502040504020204" pitchFamily="34" charset="0"/>
              </a:rPr>
              <a:t>✓ Repatriación de capitales</a:t>
            </a:r>
            <a:r>
              <a:rPr lang="es-MX" b="0" i="0" dirty="0">
                <a:solidFill>
                  <a:srgbClr val="404041"/>
                </a:solidFill>
                <a:effectLst/>
                <a:latin typeface="Noto Sans" panose="020B0502040504020204" pitchFamily="34" charset="0"/>
              </a:rPr>
              <a:t>. </a:t>
            </a:r>
          </a:p>
          <a:p>
            <a:pPr marL="0" indent="0" algn="l">
              <a:buNone/>
            </a:pPr>
            <a:endParaRPr lang="es-MX" b="0" i="0" dirty="0">
              <a:solidFill>
                <a:srgbClr val="404041"/>
              </a:solidFill>
              <a:effectLst/>
              <a:latin typeface="Noto Sans" panose="020B0502040504020204" pitchFamily="34" charset="0"/>
            </a:endParaRPr>
          </a:p>
          <a:p>
            <a:pPr marL="0" indent="0" algn="l">
              <a:buNone/>
            </a:pPr>
            <a:r>
              <a:rPr lang="es-MX" b="0" i="0" dirty="0">
                <a:solidFill>
                  <a:srgbClr val="404041"/>
                </a:solidFill>
                <a:effectLst/>
                <a:latin typeface="Noto Sans" panose="020B0502040504020204" pitchFamily="34" charset="0"/>
              </a:rPr>
              <a:t>• Derivado de la reforma al Código Fiscal de la Federación:</a:t>
            </a:r>
          </a:p>
          <a:p>
            <a:pPr marL="0" indent="0" algn="l">
              <a:buNone/>
            </a:pPr>
            <a:endParaRPr lang="es-MX" b="0" i="0" dirty="0">
              <a:solidFill>
                <a:srgbClr val="404041"/>
              </a:solidFill>
              <a:effectLst/>
              <a:latin typeface="Noto Sans" panose="020B0502040504020204" pitchFamily="34" charset="0"/>
            </a:endParaRPr>
          </a:p>
          <a:p>
            <a:pPr marL="0" indent="0" algn="l">
              <a:buNone/>
            </a:pPr>
            <a:r>
              <a:rPr lang="es-MX" b="0" i="0" dirty="0">
                <a:solidFill>
                  <a:srgbClr val="404041"/>
                </a:solidFill>
                <a:effectLst/>
                <a:latin typeface="Noto Sans" panose="020B0502040504020204" pitchFamily="34" charset="0"/>
              </a:rPr>
              <a:t>✓ Se reforman las reglas para trámites de pago a plazos y pago en parcialidades, a efecto de permitir el pago a plazos de créditos fiscales en materia aduanera. </a:t>
            </a:r>
          </a:p>
          <a:p>
            <a:pPr marL="0" indent="0" algn="l">
              <a:buNone/>
            </a:pPr>
            <a:endParaRPr lang="es-MX" b="0" i="0" dirty="0">
              <a:solidFill>
                <a:srgbClr val="404041"/>
              </a:solidFill>
              <a:effectLst/>
              <a:latin typeface="Noto Sans" panose="020B0502040504020204" pitchFamily="34" charset="0"/>
            </a:endParaRPr>
          </a:p>
          <a:p>
            <a:pPr marL="0" indent="0" algn="l">
              <a:buNone/>
            </a:pPr>
            <a:r>
              <a:rPr lang="es-MX" b="0" i="0" dirty="0">
                <a:solidFill>
                  <a:srgbClr val="404041"/>
                </a:solidFill>
                <a:effectLst/>
                <a:latin typeface="Noto Sans" panose="020B0502040504020204" pitchFamily="34" charset="0"/>
              </a:rPr>
              <a:t>✓ Se precisa la información con carácter fiscal que las plataformas digitales deben poner a disposición del SAT.</a:t>
            </a:r>
          </a:p>
          <a:p>
            <a:pPr marL="0" indent="0" algn="l">
              <a:buNone/>
            </a:pPr>
            <a:endParaRPr lang="es-MX" b="0" i="0" dirty="0">
              <a:solidFill>
                <a:srgbClr val="404041"/>
              </a:solidFill>
              <a:effectLst/>
              <a:latin typeface="Noto Sans" panose="020B0502040504020204" pitchFamily="34" charset="0"/>
            </a:endParaRPr>
          </a:p>
          <a:p>
            <a:pPr marL="0" indent="0" algn="l">
              <a:buNone/>
            </a:pPr>
            <a:r>
              <a:rPr lang="es-MX" b="0" i="0" dirty="0">
                <a:solidFill>
                  <a:srgbClr val="404041"/>
                </a:solidFill>
                <a:effectLst/>
                <a:latin typeface="Noto Sans" panose="020B0502040504020204" pitchFamily="34" charset="0"/>
              </a:rPr>
              <a:t>✓ Se indica la forma en que los contribuyentes deberán ofrecer la garantía del interés fiscal.</a:t>
            </a:r>
          </a:p>
        </p:txBody>
      </p:sp>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 name="Title 1">
            <a:extLst>
              <a:ext uri="{FF2B5EF4-FFF2-40B4-BE49-F238E27FC236}">
                <a16:creationId xmlns:a16="http://schemas.microsoft.com/office/drawing/2014/main" id="{999F5D7D-41B0-3459-9CE5-05BBC46FBE81}"/>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COMUNICADO SAT 69-2025</a:t>
            </a:r>
          </a:p>
        </p:txBody>
      </p:sp>
    </p:spTree>
    <p:extLst>
      <p:ext uri="{BB962C8B-B14F-4D97-AF65-F5344CB8AC3E}">
        <p14:creationId xmlns:p14="http://schemas.microsoft.com/office/powerpoint/2010/main" val="1715620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32734"/>
            <a:ext cx="8229600" cy="4260028"/>
          </a:xfrm>
        </p:spPr>
        <p:txBody>
          <a:bodyPr>
            <a:normAutofit fontScale="47500" lnSpcReduction="20000"/>
          </a:bodyPr>
          <a:lstStyle/>
          <a:p>
            <a:pPr marL="0" indent="0" algn="just">
              <a:buNone/>
            </a:pPr>
            <a:r>
              <a:rPr lang="es-MX" b="0" i="0" dirty="0">
                <a:solidFill>
                  <a:srgbClr val="404041"/>
                </a:solidFill>
                <a:effectLst/>
                <a:latin typeface="Noto Sans" panose="020B0502040504020204" pitchFamily="34" charset="0"/>
              </a:rPr>
              <a:t>Con motivo de la reforma a la Ley del Impuesto Especial sobre Producción y Servicios, se incorpora la regulación correspondiente a juegos con apuestas y sorteos en línea, así como a bebidas saborizadas. </a:t>
            </a:r>
          </a:p>
          <a:p>
            <a:pPr algn="just"/>
            <a:endParaRPr lang="es-MX" b="0" i="0" dirty="0">
              <a:solidFill>
                <a:srgbClr val="404041"/>
              </a:solidFill>
              <a:effectLst/>
              <a:latin typeface="Noto Sans" panose="020B0502040504020204" pitchFamily="34" charset="0"/>
            </a:endParaRPr>
          </a:p>
          <a:p>
            <a:pPr marL="0" indent="0" algn="just">
              <a:buNone/>
            </a:pPr>
            <a:r>
              <a:rPr lang="es-MX" b="0" i="0" dirty="0">
                <a:solidFill>
                  <a:srgbClr val="404041"/>
                </a:solidFill>
                <a:effectLst/>
                <a:latin typeface="Noto Sans" panose="020B0502040504020204" pitchFamily="34" charset="0"/>
              </a:rPr>
              <a:t>Por su parte, las Reglas Generales de Comercio Exterior para 2026 incluyen medidas para continuar fortaleciendo el combate a prácticas abusivas e implementando acciones de simplificación y de recaudación.</a:t>
            </a:r>
          </a:p>
          <a:p>
            <a:pPr algn="just"/>
            <a:endParaRPr lang="es-MX" b="0" i="0" dirty="0">
              <a:solidFill>
                <a:srgbClr val="404041"/>
              </a:solidFill>
              <a:effectLst/>
              <a:latin typeface="Noto Sans" panose="020B0502040504020204" pitchFamily="34" charset="0"/>
            </a:endParaRPr>
          </a:p>
          <a:p>
            <a:pPr marL="0" indent="0" algn="just">
              <a:buNone/>
            </a:pPr>
            <a:r>
              <a:rPr lang="es-MX" b="0" i="0" dirty="0">
                <a:solidFill>
                  <a:srgbClr val="404041"/>
                </a:solidFill>
                <a:effectLst/>
                <a:latin typeface="Noto Sans" panose="020B0502040504020204" pitchFamily="34" charset="0"/>
              </a:rPr>
              <a:t>En ese sentido, se publicaron las reglas y anexos necesarios para la operación del nuevo acuerdo de circunscripción de las aduanas y las secciones aduaneras.</a:t>
            </a:r>
          </a:p>
          <a:p>
            <a:pPr algn="just"/>
            <a:endParaRPr lang="es-MX" b="0" i="0" dirty="0">
              <a:solidFill>
                <a:srgbClr val="404041"/>
              </a:solidFill>
              <a:effectLst/>
              <a:latin typeface="Noto Sans" panose="020B0502040504020204" pitchFamily="34" charset="0"/>
            </a:endParaRPr>
          </a:p>
          <a:p>
            <a:pPr marL="0" indent="0" algn="just">
              <a:buNone/>
            </a:pPr>
            <a:r>
              <a:rPr lang="es-MX" b="0" i="0" dirty="0">
                <a:solidFill>
                  <a:srgbClr val="404041"/>
                </a:solidFill>
                <a:effectLst/>
                <a:latin typeface="Noto Sans" panose="020B0502040504020204" pitchFamily="34" charset="0"/>
              </a:rPr>
              <a:t>Asimismo, se detalla la forma en que los diversos actores de comercio exterior </a:t>
            </a:r>
            <a:r>
              <a:rPr lang="es-MX" b="1" i="0" dirty="0">
                <a:solidFill>
                  <a:srgbClr val="404041"/>
                </a:solidFill>
                <a:effectLst/>
                <a:latin typeface="Noto Sans" panose="020B0502040504020204" pitchFamily="34" charset="0"/>
              </a:rPr>
              <a:t>deberán implementar las reformas contenidas en la Ley Aduanera. Por ejemplo, para acreditar sus operaciones de comercio exterior, y la forma de integrar el expediente electrónico respectivo.</a:t>
            </a:r>
          </a:p>
          <a:p>
            <a:pPr algn="just"/>
            <a:endParaRPr lang="es-MX" b="0" i="0" dirty="0">
              <a:solidFill>
                <a:srgbClr val="404041"/>
              </a:solidFill>
              <a:effectLst/>
              <a:latin typeface="Noto Sans" panose="020B0502040504020204" pitchFamily="34" charset="0"/>
            </a:endParaRPr>
          </a:p>
          <a:p>
            <a:pPr marL="0" indent="0" algn="just">
              <a:buNone/>
            </a:pPr>
            <a:r>
              <a:rPr lang="es-MX" b="0" i="0" dirty="0">
                <a:solidFill>
                  <a:srgbClr val="404041"/>
                </a:solidFill>
                <a:effectLst/>
                <a:latin typeface="Noto Sans" panose="020B0502040504020204" pitchFamily="34" charset="0"/>
              </a:rPr>
              <a:t>Con estas acciones, el SAT refrenda su compromiso de dar la mejor atención a los contribuyentes para el cumplimiento de sus obligaciones fiscales. </a:t>
            </a:r>
          </a:p>
          <a:p>
            <a:pPr marL="0" indent="0">
              <a:buNone/>
            </a:pPr>
            <a:endParaRPr lang="es-MX" dirty="0">
              <a:solidFill>
                <a:srgbClr val="0A0A0A"/>
              </a:solidFill>
              <a:latin typeface="Google Sans"/>
            </a:endParaRPr>
          </a:p>
        </p:txBody>
      </p:sp>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 name="Title 1">
            <a:extLst>
              <a:ext uri="{FF2B5EF4-FFF2-40B4-BE49-F238E27FC236}">
                <a16:creationId xmlns:a16="http://schemas.microsoft.com/office/drawing/2014/main" id="{999F5D7D-41B0-3459-9CE5-05BBC46FBE81}"/>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COMUNICADO SAT 69-2025</a:t>
            </a:r>
          </a:p>
        </p:txBody>
      </p:sp>
    </p:spTree>
    <p:extLst>
      <p:ext uri="{BB962C8B-B14F-4D97-AF65-F5344CB8AC3E}">
        <p14:creationId xmlns:p14="http://schemas.microsoft.com/office/powerpoint/2010/main" val="3824206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 name="Title 1">
            <a:extLst>
              <a:ext uri="{FF2B5EF4-FFF2-40B4-BE49-F238E27FC236}">
                <a16:creationId xmlns:a16="http://schemas.microsoft.com/office/drawing/2014/main" id="{999F5D7D-41B0-3459-9CE5-05BBC46FBE81}"/>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TRASFONDO FISCAL</a:t>
            </a:r>
          </a:p>
        </p:txBody>
      </p:sp>
      <p:sp>
        <p:nvSpPr>
          <p:cNvPr id="5" name="Rectángulo 4">
            <a:extLst>
              <a:ext uri="{FF2B5EF4-FFF2-40B4-BE49-F238E27FC236}">
                <a16:creationId xmlns:a16="http://schemas.microsoft.com/office/drawing/2014/main" id="{E676E02C-FE70-6177-852D-12CD89C48793}"/>
              </a:ext>
            </a:extLst>
          </p:cNvPr>
          <p:cNvSpPr/>
          <p:nvPr/>
        </p:nvSpPr>
        <p:spPr>
          <a:xfrm>
            <a:off x="731520" y="1430767"/>
            <a:ext cx="1624405" cy="5378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t>MATERIA FISCAL</a:t>
            </a:r>
          </a:p>
        </p:txBody>
      </p:sp>
      <p:sp>
        <p:nvSpPr>
          <p:cNvPr id="9" name="Rectángulo 8">
            <a:extLst>
              <a:ext uri="{FF2B5EF4-FFF2-40B4-BE49-F238E27FC236}">
                <a16:creationId xmlns:a16="http://schemas.microsoft.com/office/drawing/2014/main" id="{D9D1A77E-B5AC-C7F8-9AD5-382DF6A5EF17}"/>
              </a:ext>
            </a:extLst>
          </p:cNvPr>
          <p:cNvSpPr/>
          <p:nvPr/>
        </p:nvSpPr>
        <p:spPr>
          <a:xfrm>
            <a:off x="765472" y="2472519"/>
            <a:ext cx="1624405" cy="537882"/>
          </a:xfrm>
          <a:prstGeom prst="rect">
            <a:avLst/>
          </a:prstGeom>
          <a:gradFill>
            <a:gsLst>
              <a:gs pos="0">
                <a:schemeClr val="accent6"/>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t>MATERIA ADUANERA</a:t>
            </a:r>
          </a:p>
        </p:txBody>
      </p:sp>
      <p:sp>
        <p:nvSpPr>
          <p:cNvPr id="10" name="Rectángulo 9">
            <a:extLst>
              <a:ext uri="{FF2B5EF4-FFF2-40B4-BE49-F238E27FC236}">
                <a16:creationId xmlns:a16="http://schemas.microsoft.com/office/drawing/2014/main" id="{2B907E2E-0A56-A386-8FF4-B7E33B94DA7D}"/>
              </a:ext>
            </a:extLst>
          </p:cNvPr>
          <p:cNvSpPr/>
          <p:nvPr/>
        </p:nvSpPr>
        <p:spPr>
          <a:xfrm>
            <a:off x="6697980" y="2424107"/>
            <a:ext cx="1624405" cy="537882"/>
          </a:xfrm>
          <a:prstGeom prst="rect">
            <a:avLst/>
          </a:prstGeom>
          <a:gradFill>
            <a:gsLst>
              <a:gs pos="0">
                <a:schemeClr val="accent6"/>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t>REGLAS</a:t>
            </a:r>
          </a:p>
        </p:txBody>
      </p:sp>
      <p:sp>
        <p:nvSpPr>
          <p:cNvPr id="11" name="Rectángulo 10">
            <a:extLst>
              <a:ext uri="{FF2B5EF4-FFF2-40B4-BE49-F238E27FC236}">
                <a16:creationId xmlns:a16="http://schemas.microsoft.com/office/drawing/2014/main" id="{08F04FD7-1619-868A-6AB5-9A2FBEE7ACCA}"/>
              </a:ext>
            </a:extLst>
          </p:cNvPr>
          <p:cNvSpPr/>
          <p:nvPr/>
        </p:nvSpPr>
        <p:spPr>
          <a:xfrm>
            <a:off x="3508001" y="2488655"/>
            <a:ext cx="1803027" cy="537882"/>
          </a:xfrm>
          <a:prstGeom prst="rect">
            <a:avLst/>
          </a:prstGeom>
          <a:gradFill>
            <a:gsLst>
              <a:gs pos="0">
                <a:schemeClr val="accent6"/>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t>PROCEDIMIENTO</a:t>
            </a:r>
          </a:p>
        </p:txBody>
      </p:sp>
      <p:sp>
        <p:nvSpPr>
          <p:cNvPr id="12" name="Rectángulo 11">
            <a:extLst>
              <a:ext uri="{FF2B5EF4-FFF2-40B4-BE49-F238E27FC236}">
                <a16:creationId xmlns:a16="http://schemas.microsoft.com/office/drawing/2014/main" id="{5AE3EB04-9ED5-135A-FA70-1613600ED853}"/>
              </a:ext>
            </a:extLst>
          </p:cNvPr>
          <p:cNvSpPr/>
          <p:nvPr/>
        </p:nvSpPr>
        <p:spPr>
          <a:xfrm>
            <a:off x="3565039" y="1466626"/>
            <a:ext cx="1624405" cy="5378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t>OBLIGACIONES SOBRE CFDI</a:t>
            </a:r>
          </a:p>
        </p:txBody>
      </p:sp>
      <p:cxnSp>
        <p:nvCxnSpPr>
          <p:cNvPr id="15" name="Conector recto de flecha 14">
            <a:extLst>
              <a:ext uri="{FF2B5EF4-FFF2-40B4-BE49-F238E27FC236}">
                <a16:creationId xmlns:a16="http://schemas.microsoft.com/office/drawing/2014/main" id="{1973A3A1-50E3-1EFF-C5C0-8EF2C67AFA04}"/>
              </a:ext>
            </a:extLst>
          </p:cNvPr>
          <p:cNvCxnSpPr/>
          <p:nvPr/>
        </p:nvCxnSpPr>
        <p:spPr>
          <a:xfrm>
            <a:off x="2603351" y="1699708"/>
            <a:ext cx="68848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Conector recto de flecha 18">
            <a:extLst>
              <a:ext uri="{FF2B5EF4-FFF2-40B4-BE49-F238E27FC236}">
                <a16:creationId xmlns:a16="http://schemas.microsoft.com/office/drawing/2014/main" id="{F3CD8ED7-3A3A-5974-9107-AB1E63C04828}"/>
              </a:ext>
            </a:extLst>
          </p:cNvPr>
          <p:cNvCxnSpPr/>
          <p:nvPr/>
        </p:nvCxnSpPr>
        <p:spPr>
          <a:xfrm>
            <a:off x="5545567" y="2741460"/>
            <a:ext cx="68848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Conector recto de flecha 19">
            <a:extLst>
              <a:ext uri="{FF2B5EF4-FFF2-40B4-BE49-F238E27FC236}">
                <a16:creationId xmlns:a16="http://schemas.microsoft.com/office/drawing/2014/main" id="{B89968CE-47F1-64F0-4890-A090F6EE1CA1}"/>
              </a:ext>
            </a:extLst>
          </p:cNvPr>
          <p:cNvCxnSpPr/>
          <p:nvPr/>
        </p:nvCxnSpPr>
        <p:spPr>
          <a:xfrm>
            <a:off x="2603351" y="2764768"/>
            <a:ext cx="68848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1" name="Conector recto de flecha 20">
            <a:extLst>
              <a:ext uri="{FF2B5EF4-FFF2-40B4-BE49-F238E27FC236}">
                <a16:creationId xmlns:a16="http://schemas.microsoft.com/office/drawing/2014/main" id="{DC8F222F-6E46-8B73-4F3C-EA0D07CCEEE5}"/>
              </a:ext>
            </a:extLst>
          </p:cNvPr>
          <p:cNvCxnSpPr/>
          <p:nvPr/>
        </p:nvCxnSpPr>
        <p:spPr>
          <a:xfrm>
            <a:off x="5545566" y="1744531"/>
            <a:ext cx="68848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5" name="Rectángulo 24">
            <a:extLst>
              <a:ext uri="{FF2B5EF4-FFF2-40B4-BE49-F238E27FC236}">
                <a16:creationId xmlns:a16="http://schemas.microsoft.com/office/drawing/2014/main" id="{4D8A004C-FB9E-8E17-6530-A060C1F608FD}"/>
              </a:ext>
            </a:extLst>
          </p:cNvPr>
          <p:cNvSpPr/>
          <p:nvPr/>
        </p:nvSpPr>
        <p:spPr>
          <a:xfrm>
            <a:off x="6398558" y="1464833"/>
            <a:ext cx="2320739" cy="5378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400" dirty="0"/>
              <a:t>FACULTAD DE VERIFICACION EXPRESS 49 BIS CFF</a:t>
            </a:r>
          </a:p>
        </p:txBody>
      </p:sp>
      <p:sp>
        <p:nvSpPr>
          <p:cNvPr id="29" name="Rectángulo 28">
            <a:extLst>
              <a:ext uri="{FF2B5EF4-FFF2-40B4-BE49-F238E27FC236}">
                <a16:creationId xmlns:a16="http://schemas.microsoft.com/office/drawing/2014/main" id="{06B8C682-3582-C43F-7BBF-47CB48B2C87A}"/>
              </a:ext>
            </a:extLst>
          </p:cNvPr>
          <p:cNvSpPr/>
          <p:nvPr/>
        </p:nvSpPr>
        <p:spPr>
          <a:xfrm>
            <a:off x="6608668" y="3188481"/>
            <a:ext cx="1803027" cy="537882"/>
          </a:xfrm>
          <a:prstGeom prst="rect">
            <a:avLst/>
          </a:prstGeom>
          <a:gradFill>
            <a:gsLst>
              <a:gs pos="0">
                <a:schemeClr val="accent6"/>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400" dirty="0"/>
              <a:t>MOVIMIENTOS ATIPICOS</a:t>
            </a:r>
          </a:p>
        </p:txBody>
      </p:sp>
      <p:sp>
        <p:nvSpPr>
          <p:cNvPr id="33" name="Rectángulo 32">
            <a:extLst>
              <a:ext uri="{FF2B5EF4-FFF2-40B4-BE49-F238E27FC236}">
                <a16:creationId xmlns:a16="http://schemas.microsoft.com/office/drawing/2014/main" id="{D1EA95E0-B4FE-2FFD-A13B-89FDE7EC83F7}"/>
              </a:ext>
            </a:extLst>
          </p:cNvPr>
          <p:cNvSpPr/>
          <p:nvPr/>
        </p:nvSpPr>
        <p:spPr>
          <a:xfrm>
            <a:off x="6633432" y="4006642"/>
            <a:ext cx="1803027" cy="537882"/>
          </a:xfrm>
          <a:prstGeom prst="rect">
            <a:avLst/>
          </a:prstGeom>
          <a:gradFill>
            <a:gsLst>
              <a:gs pos="0">
                <a:schemeClr val="accent6"/>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400" dirty="0"/>
              <a:t>BLOQUEO SELLOS REGLA 3.1.42</a:t>
            </a:r>
          </a:p>
        </p:txBody>
      </p:sp>
      <p:sp>
        <p:nvSpPr>
          <p:cNvPr id="36" name="Elipse 35">
            <a:extLst>
              <a:ext uri="{FF2B5EF4-FFF2-40B4-BE49-F238E27FC236}">
                <a16:creationId xmlns:a16="http://schemas.microsoft.com/office/drawing/2014/main" id="{105C871E-23E7-3EB2-FC70-D8FC98F4F217}"/>
              </a:ext>
            </a:extLst>
          </p:cNvPr>
          <p:cNvSpPr/>
          <p:nvPr/>
        </p:nvSpPr>
        <p:spPr>
          <a:xfrm>
            <a:off x="775443" y="4677195"/>
            <a:ext cx="2392684" cy="171244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t>MATERIALIDAD</a:t>
            </a:r>
          </a:p>
        </p:txBody>
      </p:sp>
      <p:sp>
        <p:nvSpPr>
          <p:cNvPr id="37" name="Elipse 36">
            <a:extLst>
              <a:ext uri="{FF2B5EF4-FFF2-40B4-BE49-F238E27FC236}">
                <a16:creationId xmlns:a16="http://schemas.microsoft.com/office/drawing/2014/main" id="{055530ED-1F93-D8B2-C565-152C7458767A}"/>
              </a:ext>
            </a:extLst>
          </p:cNvPr>
          <p:cNvSpPr/>
          <p:nvPr/>
        </p:nvSpPr>
        <p:spPr>
          <a:xfrm>
            <a:off x="3460325" y="4677195"/>
            <a:ext cx="2392684" cy="1712440"/>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t>TRAZABILIDAD</a:t>
            </a:r>
          </a:p>
        </p:txBody>
      </p:sp>
      <p:sp>
        <p:nvSpPr>
          <p:cNvPr id="38" name="Elipse 37">
            <a:extLst>
              <a:ext uri="{FF2B5EF4-FFF2-40B4-BE49-F238E27FC236}">
                <a16:creationId xmlns:a16="http://schemas.microsoft.com/office/drawing/2014/main" id="{06199173-9269-229F-D86B-E5C7F057B87F}"/>
              </a:ext>
            </a:extLst>
          </p:cNvPr>
          <p:cNvSpPr/>
          <p:nvPr/>
        </p:nvSpPr>
        <p:spPr>
          <a:xfrm>
            <a:off x="6098292" y="4724727"/>
            <a:ext cx="2392684" cy="1712440"/>
          </a:xfrm>
          <a:prstGeom prst="ellipse">
            <a:avLst/>
          </a:prstGeom>
          <a:gradFill>
            <a:gsLst>
              <a:gs pos="0">
                <a:srgbClr val="7030A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t>NORMATIVIDAD</a:t>
            </a:r>
          </a:p>
        </p:txBody>
      </p:sp>
      <p:pic>
        <p:nvPicPr>
          <p:cNvPr id="18434" name="Picture 2" descr="Necesaria una política fiscal progresiva y distributiva en México -  Almomento | Noticias, información nacional e internacional">
            <a:extLst>
              <a:ext uri="{FF2B5EF4-FFF2-40B4-BE49-F238E27FC236}">
                <a16:creationId xmlns:a16="http://schemas.microsoft.com/office/drawing/2014/main" id="{99525702-AEFC-1AB4-8458-6B3122DF7B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920" y="3294856"/>
            <a:ext cx="1624405" cy="1097884"/>
          </a:xfrm>
          <a:prstGeom prst="rect">
            <a:avLst/>
          </a:prstGeom>
          <a:noFill/>
          <a:extLst>
            <a:ext uri="{909E8E84-426E-40DD-AFC4-6F175D3DCCD1}">
              <a14:hiddenFill xmlns:a14="http://schemas.microsoft.com/office/drawing/2010/main">
                <a:solidFill>
                  <a:srgbClr val="FFFFFF"/>
                </a:solidFill>
              </a14:hiddenFill>
            </a:ext>
          </a:extLst>
        </p:spPr>
      </p:pic>
      <p:cxnSp>
        <p:nvCxnSpPr>
          <p:cNvPr id="47" name="Conector recto de flecha 46">
            <a:extLst>
              <a:ext uri="{FF2B5EF4-FFF2-40B4-BE49-F238E27FC236}">
                <a16:creationId xmlns:a16="http://schemas.microsoft.com/office/drawing/2014/main" id="{BACDBFB7-0BEE-B01A-88F2-755AF915E92B}"/>
              </a:ext>
            </a:extLst>
          </p:cNvPr>
          <p:cNvCxnSpPr>
            <a:stCxn id="10" idx="2"/>
            <a:endCxn id="29" idx="0"/>
          </p:cNvCxnSpPr>
          <p:nvPr/>
        </p:nvCxnSpPr>
        <p:spPr>
          <a:xfrm flipH="1">
            <a:off x="7510182" y="2961989"/>
            <a:ext cx="1" cy="22649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9" name="Conector recto de flecha 48">
            <a:extLst>
              <a:ext uri="{FF2B5EF4-FFF2-40B4-BE49-F238E27FC236}">
                <a16:creationId xmlns:a16="http://schemas.microsoft.com/office/drawing/2014/main" id="{A94410FF-E37E-070E-CD7A-39CEEEA595E4}"/>
              </a:ext>
            </a:extLst>
          </p:cNvPr>
          <p:cNvCxnSpPr>
            <a:stCxn id="29" idx="2"/>
            <a:endCxn id="33" idx="0"/>
          </p:cNvCxnSpPr>
          <p:nvPr/>
        </p:nvCxnSpPr>
        <p:spPr>
          <a:xfrm>
            <a:off x="7510182" y="3726363"/>
            <a:ext cx="24764" cy="28027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55308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0722"/>
            <a:ext cx="8229600" cy="943076"/>
          </a:xfrm>
        </p:spPr>
        <p:txBody>
          <a:bodyPr>
            <a:noAutofit/>
          </a:bodyPr>
          <a:lstStyle/>
          <a:p>
            <a:r>
              <a:rPr lang="es-ES" sz="3200" dirty="0"/>
              <a:t>REGLAS GENERALES DE COMERCIO EXTERIOR</a:t>
            </a:r>
            <a:endParaRPr sz="3200" dirty="0"/>
          </a:p>
        </p:txBody>
      </p:sp>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18" name="Title 1">
            <a:extLst>
              <a:ext uri="{FF2B5EF4-FFF2-40B4-BE49-F238E27FC236}">
                <a16:creationId xmlns:a16="http://schemas.microsoft.com/office/drawing/2014/main" id="{DB9E316A-1BE8-5051-33C4-61EEADD76E58}"/>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indent="0">
              <a:buNone/>
            </a:pPr>
            <a:r>
              <a:rPr lang="es-MX" sz="1600" dirty="0">
                <a:solidFill>
                  <a:schemeClr val="bg1"/>
                </a:solidFill>
              </a:rPr>
              <a:t>Expediente de Agente aduanal</a:t>
            </a:r>
          </a:p>
        </p:txBody>
      </p:sp>
      <p:graphicFrame>
        <p:nvGraphicFramePr>
          <p:cNvPr id="12" name="Marcador de contenido 11">
            <a:extLst>
              <a:ext uri="{FF2B5EF4-FFF2-40B4-BE49-F238E27FC236}">
                <a16:creationId xmlns:a16="http://schemas.microsoft.com/office/drawing/2014/main" id="{1446EED9-CA2A-4750-6E73-7CCC909E62D0}"/>
              </a:ext>
            </a:extLst>
          </p:cNvPr>
          <p:cNvGraphicFramePr>
            <a:graphicFrameLocks noGrp="1"/>
          </p:cNvGraphicFramePr>
          <p:nvPr>
            <p:ph idx="1"/>
            <p:extLst>
              <p:ext uri="{D42A27DB-BD31-4B8C-83A1-F6EECF244321}">
                <p14:modId xmlns:p14="http://schemas.microsoft.com/office/powerpoint/2010/main" val="1577866186"/>
              </p:ext>
            </p:extLst>
          </p:nvPr>
        </p:nvGraphicFramePr>
        <p:xfrm>
          <a:off x="642937" y="1473798"/>
          <a:ext cx="7858126" cy="5272003"/>
        </p:xfrm>
        <a:graphic>
          <a:graphicData uri="http://schemas.openxmlformats.org/drawingml/2006/table">
            <a:tbl>
              <a:tblPr/>
              <a:tblGrid>
                <a:gridCol w="7858126">
                  <a:extLst>
                    <a:ext uri="{9D8B030D-6E8A-4147-A177-3AD203B41FA5}">
                      <a16:colId xmlns:a16="http://schemas.microsoft.com/office/drawing/2014/main" val="4044037175"/>
                    </a:ext>
                  </a:extLst>
                </a:gridCol>
              </a:tblGrid>
              <a:tr h="1570953">
                <a:tc>
                  <a:txBody>
                    <a:bodyPr/>
                    <a:lstStyle/>
                    <a:p>
                      <a:pPr algn="just" fontAlgn="t"/>
                      <a:r>
                        <a:rPr lang="es-MX" dirty="0">
                          <a:effectLst/>
                        </a:rPr>
                        <a:t>Regla 1.4.14</a:t>
                      </a:r>
                    </a:p>
                    <a:p>
                      <a:pPr algn="just" fontAlgn="t"/>
                      <a:endParaRPr lang="es-MX" dirty="0">
                        <a:effectLst/>
                      </a:endParaRPr>
                    </a:p>
                    <a:p>
                      <a:pPr algn="just" fontAlgn="t"/>
                      <a:r>
                        <a:rPr lang="es-MX" dirty="0">
                          <a:effectLst/>
                        </a:rPr>
                        <a:t>Para los efectos del artículo 162, fracción VI de la Ley Aduanera, </a:t>
                      </a:r>
                      <a:r>
                        <a:rPr lang="es-MX" b="1" dirty="0">
                          <a:effectLst/>
                        </a:rPr>
                        <a:t>el agente aduanal deberá integrar un expediente electrónico con la información de los usuarios que le soliciten las operaciones de comercio exterior</a:t>
                      </a:r>
                      <a:r>
                        <a:rPr lang="es-MX" dirty="0">
                          <a:effectLst/>
                        </a:rPr>
                        <a:t>, mismo que contará con la siguiente información y documentación:</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3120781745"/>
                  </a:ext>
                </a:extLst>
              </a:tr>
              <a:tr h="392738">
                <a:tc>
                  <a:txBody>
                    <a:bodyPr/>
                    <a:lstStyle/>
                    <a:p>
                      <a:pPr algn="just" fontAlgn="t"/>
                      <a:r>
                        <a:rPr lang="es-MX" b="1" dirty="0">
                          <a:effectLst/>
                        </a:rPr>
                        <a:t>I. </a:t>
                      </a:r>
                      <a:r>
                        <a:rPr lang="es-MX" dirty="0">
                          <a:effectLst/>
                        </a:rPr>
                        <a:t>Identificación oficial.</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2808879040"/>
                  </a:ext>
                </a:extLst>
              </a:tr>
              <a:tr h="687292">
                <a:tc>
                  <a:txBody>
                    <a:bodyPr/>
                    <a:lstStyle/>
                    <a:p>
                      <a:pPr algn="just" fontAlgn="t"/>
                      <a:r>
                        <a:rPr lang="es-MX" b="1" dirty="0">
                          <a:effectLst/>
                        </a:rPr>
                        <a:t>II. Acta constitutiva o instrumento notarial y sus modificaciones, e identificación oficial del representante legal.</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3826459996"/>
                  </a:ext>
                </a:extLst>
              </a:tr>
              <a:tr h="392738">
                <a:tc>
                  <a:txBody>
                    <a:bodyPr/>
                    <a:lstStyle/>
                    <a:p>
                      <a:pPr algn="just" fontAlgn="t"/>
                      <a:r>
                        <a:rPr lang="es-MX" b="1" dirty="0">
                          <a:effectLst/>
                        </a:rPr>
                        <a:t>III. </a:t>
                      </a:r>
                      <a:r>
                        <a:rPr lang="es-MX" dirty="0">
                          <a:effectLst/>
                        </a:rPr>
                        <a:t>Datos de contacto: correo electrónico y números telefónicos.</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977508317"/>
                  </a:ext>
                </a:extLst>
              </a:tr>
              <a:tr h="392738">
                <a:tc>
                  <a:txBody>
                    <a:bodyPr/>
                    <a:lstStyle/>
                    <a:p>
                      <a:pPr algn="just" fontAlgn="t"/>
                      <a:r>
                        <a:rPr lang="es-MX" b="1" dirty="0">
                          <a:effectLst/>
                        </a:rPr>
                        <a:t>IV. Comprobante del domicilio en donde realiza sus actividades.</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1122981320"/>
                  </a:ext>
                </a:extLst>
              </a:tr>
              <a:tr h="981845">
                <a:tc>
                  <a:txBody>
                    <a:bodyPr/>
                    <a:lstStyle/>
                    <a:p>
                      <a:pPr algn="just" fontAlgn="t"/>
                      <a:r>
                        <a:rPr lang="es-MX" b="1" dirty="0">
                          <a:effectLst/>
                        </a:rPr>
                        <a:t>V. Fotografías del lugar en el que realiza sus actividades, en las que se observe la fachada del domicilio, maquinaria, equipo de oficina, personal, medios de transporte y demás medios empleados para la realización de sus actividades.</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267003494"/>
                  </a:ext>
                </a:extLst>
              </a:tr>
              <a:tr h="687292">
                <a:tc>
                  <a:txBody>
                    <a:bodyPr/>
                    <a:lstStyle/>
                    <a:p>
                      <a:pPr algn="just" fontAlgn="t"/>
                      <a:r>
                        <a:rPr lang="es-MX" b="1" dirty="0">
                          <a:effectLst/>
                        </a:rPr>
                        <a:t>VI. Aquella con la que acredite la legal propiedad o posesión del inmueble y de los activos con los que realiza sus actividades.</a:t>
                      </a:r>
                    </a:p>
                  </a:txBody>
                  <a:tcPr>
                    <a:lnL>
                      <a:noFill/>
                    </a:lnL>
                    <a:lnR>
                      <a:noFill/>
                    </a:lnR>
                    <a:lnT w="9525" cap="flat" cmpd="sng" algn="ctr">
                      <a:solidFill>
                        <a:srgbClr val="E9ECEF"/>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643039209"/>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 name="Title 1">
            <a:extLst>
              <a:ext uri="{FF2B5EF4-FFF2-40B4-BE49-F238E27FC236}">
                <a16:creationId xmlns:a16="http://schemas.microsoft.com/office/drawing/2014/main" id="{999F5D7D-41B0-3459-9CE5-05BBC46FBE81}"/>
              </a:ext>
            </a:extLst>
          </p:cNvPr>
          <p:cNvSpPr txBox="1">
            <a:spLocks/>
          </p:cNvSpPr>
          <p:nvPr/>
        </p:nvSpPr>
        <p:spPr>
          <a:xfrm>
            <a:off x="3460325" y="228090"/>
            <a:ext cx="5683675"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EXPEDIENTE</a:t>
            </a:r>
          </a:p>
        </p:txBody>
      </p:sp>
      <p:sp>
        <p:nvSpPr>
          <p:cNvPr id="5" name="Rectángulo 4">
            <a:extLst>
              <a:ext uri="{FF2B5EF4-FFF2-40B4-BE49-F238E27FC236}">
                <a16:creationId xmlns:a16="http://schemas.microsoft.com/office/drawing/2014/main" id="{E676E02C-FE70-6177-852D-12CD89C48793}"/>
              </a:ext>
            </a:extLst>
          </p:cNvPr>
          <p:cNvSpPr/>
          <p:nvPr/>
        </p:nvSpPr>
        <p:spPr>
          <a:xfrm>
            <a:off x="731520" y="1430767"/>
            <a:ext cx="1624405" cy="5378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t>MATERIA FISCAL</a:t>
            </a:r>
          </a:p>
        </p:txBody>
      </p:sp>
      <p:sp>
        <p:nvSpPr>
          <p:cNvPr id="9" name="Rectángulo 8">
            <a:extLst>
              <a:ext uri="{FF2B5EF4-FFF2-40B4-BE49-F238E27FC236}">
                <a16:creationId xmlns:a16="http://schemas.microsoft.com/office/drawing/2014/main" id="{D9D1A77E-B5AC-C7F8-9AD5-382DF6A5EF17}"/>
              </a:ext>
            </a:extLst>
          </p:cNvPr>
          <p:cNvSpPr/>
          <p:nvPr/>
        </p:nvSpPr>
        <p:spPr>
          <a:xfrm>
            <a:off x="830020" y="2472519"/>
            <a:ext cx="1624405" cy="537882"/>
          </a:xfrm>
          <a:prstGeom prst="rect">
            <a:avLst/>
          </a:prstGeom>
          <a:gradFill>
            <a:gsLst>
              <a:gs pos="0">
                <a:schemeClr val="accent6"/>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t>MATERIA ADUANERA</a:t>
            </a:r>
          </a:p>
        </p:txBody>
      </p:sp>
      <p:sp>
        <p:nvSpPr>
          <p:cNvPr id="10" name="Rectángulo 9">
            <a:extLst>
              <a:ext uri="{FF2B5EF4-FFF2-40B4-BE49-F238E27FC236}">
                <a16:creationId xmlns:a16="http://schemas.microsoft.com/office/drawing/2014/main" id="{2B907E2E-0A56-A386-8FF4-B7E33B94DA7D}"/>
              </a:ext>
            </a:extLst>
          </p:cNvPr>
          <p:cNvSpPr/>
          <p:nvPr/>
        </p:nvSpPr>
        <p:spPr>
          <a:xfrm>
            <a:off x="6697980" y="2635983"/>
            <a:ext cx="1624405" cy="537882"/>
          </a:xfrm>
          <a:prstGeom prst="rect">
            <a:avLst/>
          </a:prstGeom>
          <a:gradFill>
            <a:gsLst>
              <a:gs pos="0">
                <a:schemeClr val="accent6"/>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t>REGLAS</a:t>
            </a:r>
          </a:p>
        </p:txBody>
      </p:sp>
      <p:sp>
        <p:nvSpPr>
          <p:cNvPr id="11" name="Rectángulo 10">
            <a:extLst>
              <a:ext uri="{FF2B5EF4-FFF2-40B4-BE49-F238E27FC236}">
                <a16:creationId xmlns:a16="http://schemas.microsoft.com/office/drawing/2014/main" id="{08F04FD7-1619-868A-6AB5-9A2FBEE7ACCA}"/>
              </a:ext>
            </a:extLst>
          </p:cNvPr>
          <p:cNvSpPr/>
          <p:nvPr/>
        </p:nvSpPr>
        <p:spPr>
          <a:xfrm>
            <a:off x="3475727" y="2488655"/>
            <a:ext cx="1803027" cy="537882"/>
          </a:xfrm>
          <a:prstGeom prst="rect">
            <a:avLst/>
          </a:prstGeom>
          <a:gradFill>
            <a:gsLst>
              <a:gs pos="0">
                <a:schemeClr val="accent6"/>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t>INTEGRACION DE EXPEDIENTE 3.1.42</a:t>
            </a:r>
          </a:p>
        </p:txBody>
      </p:sp>
      <p:sp>
        <p:nvSpPr>
          <p:cNvPr id="12" name="Rectángulo 11">
            <a:extLst>
              <a:ext uri="{FF2B5EF4-FFF2-40B4-BE49-F238E27FC236}">
                <a16:creationId xmlns:a16="http://schemas.microsoft.com/office/drawing/2014/main" id="{5AE3EB04-9ED5-135A-FA70-1613600ED853}"/>
              </a:ext>
            </a:extLst>
          </p:cNvPr>
          <p:cNvSpPr/>
          <p:nvPr/>
        </p:nvSpPr>
        <p:spPr>
          <a:xfrm>
            <a:off x="3500491" y="1434351"/>
            <a:ext cx="1803027" cy="5943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400" dirty="0"/>
              <a:t>EL AGENTE ADUANAL DICTAMINARA</a:t>
            </a:r>
          </a:p>
        </p:txBody>
      </p:sp>
      <p:sp>
        <p:nvSpPr>
          <p:cNvPr id="13" name="Rectángulo 12">
            <a:extLst>
              <a:ext uri="{FF2B5EF4-FFF2-40B4-BE49-F238E27FC236}">
                <a16:creationId xmlns:a16="http://schemas.microsoft.com/office/drawing/2014/main" id="{0FB91D2D-52F7-DC4A-2825-1C8851B71CE7}"/>
              </a:ext>
            </a:extLst>
          </p:cNvPr>
          <p:cNvSpPr/>
          <p:nvPr/>
        </p:nvSpPr>
        <p:spPr>
          <a:xfrm>
            <a:off x="6697980" y="1290996"/>
            <a:ext cx="1624405" cy="5378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t>CFF</a:t>
            </a:r>
          </a:p>
        </p:txBody>
      </p:sp>
      <p:cxnSp>
        <p:nvCxnSpPr>
          <p:cNvPr id="15" name="Conector recto de flecha 14">
            <a:extLst>
              <a:ext uri="{FF2B5EF4-FFF2-40B4-BE49-F238E27FC236}">
                <a16:creationId xmlns:a16="http://schemas.microsoft.com/office/drawing/2014/main" id="{1973A3A1-50E3-1EFF-C5C0-8EF2C67AFA04}"/>
              </a:ext>
            </a:extLst>
          </p:cNvPr>
          <p:cNvCxnSpPr/>
          <p:nvPr/>
        </p:nvCxnSpPr>
        <p:spPr>
          <a:xfrm>
            <a:off x="2603351" y="1699708"/>
            <a:ext cx="68848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Conector recto de flecha 18">
            <a:extLst>
              <a:ext uri="{FF2B5EF4-FFF2-40B4-BE49-F238E27FC236}">
                <a16:creationId xmlns:a16="http://schemas.microsoft.com/office/drawing/2014/main" id="{F3CD8ED7-3A3A-5974-9107-AB1E63C04828}"/>
              </a:ext>
            </a:extLst>
          </p:cNvPr>
          <p:cNvCxnSpPr>
            <a:cxnSpLocks/>
          </p:cNvCxnSpPr>
          <p:nvPr/>
        </p:nvCxnSpPr>
        <p:spPr>
          <a:xfrm>
            <a:off x="5432612" y="2784057"/>
            <a:ext cx="1183341" cy="3433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Conector recto de flecha 19">
            <a:extLst>
              <a:ext uri="{FF2B5EF4-FFF2-40B4-BE49-F238E27FC236}">
                <a16:creationId xmlns:a16="http://schemas.microsoft.com/office/drawing/2014/main" id="{B89968CE-47F1-64F0-4890-A090F6EE1CA1}"/>
              </a:ext>
            </a:extLst>
          </p:cNvPr>
          <p:cNvCxnSpPr/>
          <p:nvPr/>
        </p:nvCxnSpPr>
        <p:spPr>
          <a:xfrm>
            <a:off x="2603351" y="2764768"/>
            <a:ext cx="68848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1" name="Conector recto de flecha 20">
            <a:extLst>
              <a:ext uri="{FF2B5EF4-FFF2-40B4-BE49-F238E27FC236}">
                <a16:creationId xmlns:a16="http://schemas.microsoft.com/office/drawing/2014/main" id="{DC8F222F-6E46-8B73-4F3C-EA0D07CCEEE5}"/>
              </a:ext>
            </a:extLst>
          </p:cNvPr>
          <p:cNvCxnSpPr/>
          <p:nvPr/>
        </p:nvCxnSpPr>
        <p:spPr>
          <a:xfrm>
            <a:off x="5635215" y="1733774"/>
            <a:ext cx="68848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2" name="Rectángulo 21">
            <a:extLst>
              <a:ext uri="{FF2B5EF4-FFF2-40B4-BE49-F238E27FC236}">
                <a16:creationId xmlns:a16="http://schemas.microsoft.com/office/drawing/2014/main" id="{A7F5AD51-2540-7CA5-213D-985C41920D80}"/>
              </a:ext>
            </a:extLst>
          </p:cNvPr>
          <p:cNvSpPr/>
          <p:nvPr/>
        </p:nvSpPr>
        <p:spPr>
          <a:xfrm>
            <a:off x="2355925" y="622191"/>
            <a:ext cx="1624405" cy="5378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t>REPORTA A CONTRIBUYENTE</a:t>
            </a:r>
          </a:p>
        </p:txBody>
      </p:sp>
      <p:sp>
        <p:nvSpPr>
          <p:cNvPr id="25" name="Rectángulo 24">
            <a:extLst>
              <a:ext uri="{FF2B5EF4-FFF2-40B4-BE49-F238E27FC236}">
                <a16:creationId xmlns:a16="http://schemas.microsoft.com/office/drawing/2014/main" id="{4D8A004C-FB9E-8E17-6530-A060C1F608FD}"/>
              </a:ext>
            </a:extLst>
          </p:cNvPr>
          <p:cNvSpPr/>
          <p:nvPr/>
        </p:nvSpPr>
        <p:spPr>
          <a:xfrm>
            <a:off x="4377241" y="636521"/>
            <a:ext cx="2320739" cy="5378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400" dirty="0"/>
              <a:t>SE CONVIERTE EN DELITO FISCAL</a:t>
            </a:r>
          </a:p>
        </p:txBody>
      </p:sp>
      <p:sp>
        <p:nvSpPr>
          <p:cNvPr id="29" name="Rectángulo 28">
            <a:extLst>
              <a:ext uri="{FF2B5EF4-FFF2-40B4-BE49-F238E27FC236}">
                <a16:creationId xmlns:a16="http://schemas.microsoft.com/office/drawing/2014/main" id="{06B8C682-3582-C43F-7BBF-47CB48B2C87A}"/>
              </a:ext>
            </a:extLst>
          </p:cNvPr>
          <p:cNvSpPr/>
          <p:nvPr/>
        </p:nvSpPr>
        <p:spPr>
          <a:xfrm>
            <a:off x="5018220" y="3357292"/>
            <a:ext cx="1511449" cy="537882"/>
          </a:xfrm>
          <a:prstGeom prst="rect">
            <a:avLst/>
          </a:prstGeom>
          <a:gradFill>
            <a:gsLst>
              <a:gs pos="0">
                <a:schemeClr val="accent6"/>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400" dirty="0"/>
              <a:t>MOVIMIENTOS ATIPICOS</a:t>
            </a:r>
          </a:p>
        </p:txBody>
      </p:sp>
      <p:sp>
        <p:nvSpPr>
          <p:cNvPr id="33" name="Rectángulo 32">
            <a:extLst>
              <a:ext uri="{FF2B5EF4-FFF2-40B4-BE49-F238E27FC236}">
                <a16:creationId xmlns:a16="http://schemas.microsoft.com/office/drawing/2014/main" id="{D1EA95E0-B4FE-2FFD-A13B-89FDE7EC83F7}"/>
              </a:ext>
            </a:extLst>
          </p:cNvPr>
          <p:cNvSpPr/>
          <p:nvPr/>
        </p:nvSpPr>
        <p:spPr>
          <a:xfrm>
            <a:off x="6925010" y="3379740"/>
            <a:ext cx="1803027" cy="537882"/>
          </a:xfrm>
          <a:prstGeom prst="rect">
            <a:avLst/>
          </a:prstGeom>
          <a:gradFill>
            <a:gsLst>
              <a:gs pos="0">
                <a:schemeClr val="accent6"/>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400" dirty="0"/>
              <a:t>BLOQUEO SELLOS REGLA 3.1.42</a:t>
            </a:r>
          </a:p>
        </p:txBody>
      </p:sp>
      <p:sp>
        <p:nvSpPr>
          <p:cNvPr id="36" name="Elipse 35">
            <a:extLst>
              <a:ext uri="{FF2B5EF4-FFF2-40B4-BE49-F238E27FC236}">
                <a16:creationId xmlns:a16="http://schemas.microsoft.com/office/drawing/2014/main" id="{105C871E-23E7-3EB2-FC70-D8FC98F4F217}"/>
              </a:ext>
            </a:extLst>
          </p:cNvPr>
          <p:cNvSpPr/>
          <p:nvPr/>
        </p:nvSpPr>
        <p:spPr>
          <a:xfrm>
            <a:off x="623658" y="4913323"/>
            <a:ext cx="2392684" cy="171244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t>INVENTARIOS DE FORMA AUTOMATIZADA Y PERMANENTE</a:t>
            </a:r>
          </a:p>
        </p:txBody>
      </p:sp>
      <p:sp>
        <p:nvSpPr>
          <p:cNvPr id="37" name="Elipse 36">
            <a:extLst>
              <a:ext uri="{FF2B5EF4-FFF2-40B4-BE49-F238E27FC236}">
                <a16:creationId xmlns:a16="http://schemas.microsoft.com/office/drawing/2014/main" id="{055530ED-1F93-D8B2-C565-152C7458767A}"/>
              </a:ext>
            </a:extLst>
          </p:cNvPr>
          <p:cNvSpPr/>
          <p:nvPr/>
        </p:nvSpPr>
        <p:spPr>
          <a:xfrm>
            <a:off x="3446926" y="4955350"/>
            <a:ext cx="2392684" cy="1712440"/>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t>INFORMACION CONTABLE FINANCIERA</a:t>
            </a:r>
          </a:p>
        </p:txBody>
      </p:sp>
      <p:sp>
        <p:nvSpPr>
          <p:cNvPr id="38" name="Elipse 37">
            <a:extLst>
              <a:ext uri="{FF2B5EF4-FFF2-40B4-BE49-F238E27FC236}">
                <a16:creationId xmlns:a16="http://schemas.microsoft.com/office/drawing/2014/main" id="{06199173-9269-229F-D86B-E5C7F057B87F}"/>
              </a:ext>
            </a:extLst>
          </p:cNvPr>
          <p:cNvSpPr/>
          <p:nvPr/>
        </p:nvSpPr>
        <p:spPr>
          <a:xfrm>
            <a:off x="6127658" y="4955350"/>
            <a:ext cx="2392684" cy="1712440"/>
          </a:xfrm>
          <a:prstGeom prst="ellipse">
            <a:avLst/>
          </a:prstGeom>
          <a:gradFill>
            <a:gsLst>
              <a:gs pos="0">
                <a:srgbClr val="7030A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t>INFORMACION FISCAL</a:t>
            </a:r>
          </a:p>
        </p:txBody>
      </p:sp>
      <p:sp>
        <p:nvSpPr>
          <p:cNvPr id="3" name="Rectángulo 2">
            <a:extLst>
              <a:ext uri="{FF2B5EF4-FFF2-40B4-BE49-F238E27FC236}">
                <a16:creationId xmlns:a16="http://schemas.microsoft.com/office/drawing/2014/main" id="{0690E748-E5F8-4285-C1B2-950FCC715DA1}"/>
              </a:ext>
            </a:extLst>
          </p:cNvPr>
          <p:cNvSpPr/>
          <p:nvPr/>
        </p:nvSpPr>
        <p:spPr>
          <a:xfrm>
            <a:off x="6697980" y="1960684"/>
            <a:ext cx="1624405" cy="537882"/>
          </a:xfrm>
          <a:prstGeom prst="rect">
            <a:avLst/>
          </a:prstGeom>
          <a:gradFill>
            <a:gsLst>
              <a:gs pos="0">
                <a:schemeClr val="accent6"/>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t>LEY ADUANERA</a:t>
            </a:r>
          </a:p>
          <a:p>
            <a:pPr algn="ctr"/>
            <a:r>
              <a:rPr lang="es-MX" sz="1200" dirty="0"/>
              <a:t>ARTS 162 FRACC IV, VI Y VII</a:t>
            </a:r>
          </a:p>
        </p:txBody>
      </p:sp>
      <p:cxnSp>
        <p:nvCxnSpPr>
          <p:cNvPr id="6" name="Conector recto de flecha 5">
            <a:extLst>
              <a:ext uri="{FF2B5EF4-FFF2-40B4-BE49-F238E27FC236}">
                <a16:creationId xmlns:a16="http://schemas.microsoft.com/office/drawing/2014/main" id="{B4057661-DB21-74C0-1D53-EF54DA5F2258}"/>
              </a:ext>
            </a:extLst>
          </p:cNvPr>
          <p:cNvCxnSpPr>
            <a:cxnSpLocks/>
          </p:cNvCxnSpPr>
          <p:nvPr/>
        </p:nvCxnSpPr>
        <p:spPr>
          <a:xfrm flipV="1">
            <a:off x="5432612" y="2151529"/>
            <a:ext cx="1183341" cy="63252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Conector recto de flecha 13">
            <a:extLst>
              <a:ext uri="{FF2B5EF4-FFF2-40B4-BE49-F238E27FC236}">
                <a16:creationId xmlns:a16="http://schemas.microsoft.com/office/drawing/2014/main" id="{A0471531-3DC3-E2ED-1F20-EE1E6831EA86}"/>
              </a:ext>
            </a:extLst>
          </p:cNvPr>
          <p:cNvCxnSpPr/>
          <p:nvPr/>
        </p:nvCxnSpPr>
        <p:spPr>
          <a:xfrm flipH="1" flipV="1">
            <a:off x="3980330" y="1201101"/>
            <a:ext cx="118334" cy="17221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Conector recto de flecha 17">
            <a:extLst>
              <a:ext uri="{FF2B5EF4-FFF2-40B4-BE49-F238E27FC236}">
                <a16:creationId xmlns:a16="http://schemas.microsoft.com/office/drawing/2014/main" id="{2C6C8858-F6D3-30CF-1203-63FD4134B467}"/>
              </a:ext>
            </a:extLst>
          </p:cNvPr>
          <p:cNvCxnSpPr/>
          <p:nvPr/>
        </p:nvCxnSpPr>
        <p:spPr>
          <a:xfrm>
            <a:off x="4039497" y="905462"/>
            <a:ext cx="21246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8" name="Conector recto de flecha 27">
            <a:extLst>
              <a:ext uri="{FF2B5EF4-FFF2-40B4-BE49-F238E27FC236}">
                <a16:creationId xmlns:a16="http://schemas.microsoft.com/office/drawing/2014/main" id="{8481508C-C13E-BBA6-9997-7FFC5F05315E}"/>
              </a:ext>
            </a:extLst>
          </p:cNvPr>
          <p:cNvCxnSpPr>
            <a:cxnSpLocks/>
          </p:cNvCxnSpPr>
          <p:nvPr/>
        </p:nvCxnSpPr>
        <p:spPr>
          <a:xfrm>
            <a:off x="6529892" y="3601564"/>
            <a:ext cx="39489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4" name="Rectángulo 33">
            <a:extLst>
              <a:ext uri="{FF2B5EF4-FFF2-40B4-BE49-F238E27FC236}">
                <a16:creationId xmlns:a16="http://schemas.microsoft.com/office/drawing/2014/main" id="{07F079CB-8A37-D46C-84E4-C2DF44125F5A}"/>
              </a:ext>
            </a:extLst>
          </p:cNvPr>
          <p:cNvSpPr/>
          <p:nvPr/>
        </p:nvSpPr>
        <p:spPr>
          <a:xfrm>
            <a:off x="1153194" y="3308627"/>
            <a:ext cx="1333612" cy="248068"/>
          </a:xfrm>
          <a:prstGeom prst="rect">
            <a:avLst/>
          </a:prstGeom>
          <a:gradFill>
            <a:gsLst>
              <a:gs pos="0">
                <a:schemeClr val="accent6"/>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400" dirty="0"/>
              <a:t>IDENTIDAD</a:t>
            </a:r>
          </a:p>
        </p:txBody>
      </p:sp>
      <p:sp>
        <p:nvSpPr>
          <p:cNvPr id="41" name="Rectángulo 40">
            <a:extLst>
              <a:ext uri="{FF2B5EF4-FFF2-40B4-BE49-F238E27FC236}">
                <a16:creationId xmlns:a16="http://schemas.microsoft.com/office/drawing/2014/main" id="{D7F0C717-AB3D-3AB8-C343-94FC02E04658}"/>
              </a:ext>
            </a:extLst>
          </p:cNvPr>
          <p:cNvSpPr/>
          <p:nvPr/>
        </p:nvSpPr>
        <p:spPr>
          <a:xfrm>
            <a:off x="933003" y="3776142"/>
            <a:ext cx="1803026" cy="209866"/>
          </a:xfrm>
          <a:prstGeom prst="rect">
            <a:avLst/>
          </a:prstGeom>
          <a:gradFill>
            <a:gsLst>
              <a:gs pos="0">
                <a:schemeClr val="accent6"/>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400" dirty="0"/>
              <a:t>INFRAESTRUCTURA</a:t>
            </a:r>
          </a:p>
        </p:txBody>
      </p:sp>
      <p:sp>
        <p:nvSpPr>
          <p:cNvPr id="42" name="Rectángulo 41">
            <a:extLst>
              <a:ext uri="{FF2B5EF4-FFF2-40B4-BE49-F238E27FC236}">
                <a16:creationId xmlns:a16="http://schemas.microsoft.com/office/drawing/2014/main" id="{3B44328F-CBA1-74BC-8F31-EBE3989702A1}"/>
              </a:ext>
            </a:extLst>
          </p:cNvPr>
          <p:cNvSpPr/>
          <p:nvPr/>
        </p:nvSpPr>
        <p:spPr>
          <a:xfrm>
            <a:off x="503594" y="4284221"/>
            <a:ext cx="2661844" cy="248068"/>
          </a:xfrm>
          <a:prstGeom prst="rect">
            <a:avLst/>
          </a:prstGeom>
          <a:gradFill>
            <a:gsLst>
              <a:gs pos="0">
                <a:schemeClr val="accent6"/>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400" dirty="0"/>
              <a:t>CUMPLIMIENTO NORMATIVO </a:t>
            </a:r>
          </a:p>
        </p:txBody>
      </p:sp>
      <p:cxnSp>
        <p:nvCxnSpPr>
          <p:cNvPr id="44" name="Conector recto de flecha 43">
            <a:extLst>
              <a:ext uri="{FF2B5EF4-FFF2-40B4-BE49-F238E27FC236}">
                <a16:creationId xmlns:a16="http://schemas.microsoft.com/office/drawing/2014/main" id="{0BA315E4-449A-5972-1A29-9B0D86BA7785}"/>
              </a:ext>
            </a:extLst>
          </p:cNvPr>
          <p:cNvCxnSpPr>
            <a:cxnSpLocks/>
          </p:cNvCxnSpPr>
          <p:nvPr/>
        </p:nvCxnSpPr>
        <p:spPr>
          <a:xfrm flipH="1">
            <a:off x="2703084" y="3040083"/>
            <a:ext cx="772643" cy="38891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6" name="Conector recto de flecha 45">
            <a:extLst>
              <a:ext uri="{FF2B5EF4-FFF2-40B4-BE49-F238E27FC236}">
                <a16:creationId xmlns:a16="http://schemas.microsoft.com/office/drawing/2014/main" id="{886FCD90-88F7-25AE-BBE5-6D27DD43AA6C}"/>
              </a:ext>
            </a:extLst>
          </p:cNvPr>
          <p:cNvCxnSpPr>
            <a:cxnSpLocks/>
          </p:cNvCxnSpPr>
          <p:nvPr/>
        </p:nvCxnSpPr>
        <p:spPr>
          <a:xfrm flipH="1">
            <a:off x="2851756" y="3062982"/>
            <a:ext cx="603238" cy="76684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8" name="Conector recto de flecha 47">
            <a:extLst>
              <a:ext uri="{FF2B5EF4-FFF2-40B4-BE49-F238E27FC236}">
                <a16:creationId xmlns:a16="http://schemas.microsoft.com/office/drawing/2014/main" id="{FACA572C-063A-C98A-E1A6-E53846A5BBE7}"/>
              </a:ext>
            </a:extLst>
          </p:cNvPr>
          <p:cNvCxnSpPr>
            <a:cxnSpLocks/>
          </p:cNvCxnSpPr>
          <p:nvPr/>
        </p:nvCxnSpPr>
        <p:spPr>
          <a:xfrm flipH="1">
            <a:off x="3199953" y="3040083"/>
            <a:ext cx="255041" cy="124413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3" name="Rectángulo 22">
            <a:extLst>
              <a:ext uri="{FF2B5EF4-FFF2-40B4-BE49-F238E27FC236}">
                <a16:creationId xmlns:a16="http://schemas.microsoft.com/office/drawing/2014/main" id="{C8042A00-B683-BE8A-FAAD-FC53A5973F1D}"/>
              </a:ext>
            </a:extLst>
          </p:cNvPr>
          <p:cNvSpPr/>
          <p:nvPr/>
        </p:nvSpPr>
        <p:spPr>
          <a:xfrm>
            <a:off x="3481665" y="3372388"/>
            <a:ext cx="1426288" cy="525410"/>
          </a:xfrm>
          <a:prstGeom prst="rect">
            <a:avLst/>
          </a:prstGeom>
          <a:gradFill>
            <a:gsLst>
              <a:gs pos="0">
                <a:schemeClr val="accent6"/>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t>INCONTRATOS CONVENIOS</a:t>
            </a:r>
          </a:p>
        </p:txBody>
      </p:sp>
      <p:cxnSp>
        <p:nvCxnSpPr>
          <p:cNvPr id="27" name="Conector recto de flecha 26">
            <a:extLst>
              <a:ext uri="{FF2B5EF4-FFF2-40B4-BE49-F238E27FC236}">
                <a16:creationId xmlns:a16="http://schemas.microsoft.com/office/drawing/2014/main" id="{4664EA96-CB9E-7A50-5938-E571C6B24D22}"/>
              </a:ext>
            </a:extLst>
          </p:cNvPr>
          <p:cNvCxnSpPr>
            <a:stCxn id="11" idx="2"/>
            <a:endCxn id="23" idx="0"/>
          </p:cNvCxnSpPr>
          <p:nvPr/>
        </p:nvCxnSpPr>
        <p:spPr>
          <a:xfrm flipH="1">
            <a:off x="4194809" y="3026537"/>
            <a:ext cx="182432" cy="34585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2" name="Conector recto de flecha 31">
            <a:extLst>
              <a:ext uri="{FF2B5EF4-FFF2-40B4-BE49-F238E27FC236}">
                <a16:creationId xmlns:a16="http://schemas.microsoft.com/office/drawing/2014/main" id="{70BDE15B-C451-DC6F-EA3E-55C54A65A39A}"/>
              </a:ext>
            </a:extLst>
          </p:cNvPr>
          <p:cNvCxnSpPr>
            <a:stCxn id="11" idx="2"/>
          </p:cNvCxnSpPr>
          <p:nvPr/>
        </p:nvCxnSpPr>
        <p:spPr>
          <a:xfrm>
            <a:off x="4377241" y="3026537"/>
            <a:ext cx="1055371" cy="28209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3" name="Rectángulo 42">
            <a:extLst>
              <a:ext uri="{FF2B5EF4-FFF2-40B4-BE49-F238E27FC236}">
                <a16:creationId xmlns:a16="http://schemas.microsoft.com/office/drawing/2014/main" id="{CC009B0D-9F16-8B14-7DC2-FA05EAA7DDE3}"/>
              </a:ext>
            </a:extLst>
          </p:cNvPr>
          <p:cNvSpPr/>
          <p:nvPr/>
        </p:nvSpPr>
        <p:spPr>
          <a:xfrm>
            <a:off x="3513635" y="4253562"/>
            <a:ext cx="4572562" cy="525410"/>
          </a:xfrm>
          <a:prstGeom prst="rect">
            <a:avLst/>
          </a:prstGeom>
          <a:gradFill>
            <a:gsLst>
              <a:gs pos="0">
                <a:schemeClr val="accent6"/>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t>ACREDITA OPERACIONES REGLA 3.1.42</a:t>
            </a:r>
          </a:p>
        </p:txBody>
      </p:sp>
      <p:cxnSp>
        <p:nvCxnSpPr>
          <p:cNvPr id="47" name="Conector recto de flecha 46">
            <a:extLst>
              <a:ext uri="{FF2B5EF4-FFF2-40B4-BE49-F238E27FC236}">
                <a16:creationId xmlns:a16="http://schemas.microsoft.com/office/drawing/2014/main" id="{0F506A73-CDB1-D3A4-D2CE-6B65AFCBAA68}"/>
              </a:ext>
            </a:extLst>
          </p:cNvPr>
          <p:cNvCxnSpPr>
            <a:cxnSpLocks/>
          </p:cNvCxnSpPr>
          <p:nvPr/>
        </p:nvCxnSpPr>
        <p:spPr>
          <a:xfrm>
            <a:off x="4145728" y="3907977"/>
            <a:ext cx="0" cy="31950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1461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18" name="Title 1">
            <a:extLst>
              <a:ext uri="{FF2B5EF4-FFF2-40B4-BE49-F238E27FC236}">
                <a16:creationId xmlns:a16="http://schemas.microsoft.com/office/drawing/2014/main" id="{DB9E316A-1BE8-5051-33C4-61EEADD76E58}"/>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indent="0">
              <a:buNone/>
            </a:pPr>
            <a:r>
              <a:rPr lang="es-MX" sz="1600" dirty="0">
                <a:solidFill>
                  <a:schemeClr val="bg1"/>
                </a:solidFill>
              </a:rPr>
              <a:t>Expediente de Agente aduanal</a:t>
            </a:r>
          </a:p>
        </p:txBody>
      </p:sp>
      <p:graphicFrame>
        <p:nvGraphicFramePr>
          <p:cNvPr id="12" name="Marcador de contenido 11">
            <a:extLst>
              <a:ext uri="{FF2B5EF4-FFF2-40B4-BE49-F238E27FC236}">
                <a16:creationId xmlns:a16="http://schemas.microsoft.com/office/drawing/2014/main" id="{1446EED9-CA2A-4750-6E73-7CCC909E62D0}"/>
              </a:ext>
            </a:extLst>
          </p:cNvPr>
          <p:cNvGraphicFramePr>
            <a:graphicFrameLocks noGrp="1"/>
          </p:cNvGraphicFramePr>
          <p:nvPr>
            <p:ph idx="1"/>
            <p:extLst>
              <p:ext uri="{D42A27DB-BD31-4B8C-83A1-F6EECF244321}">
                <p14:modId xmlns:p14="http://schemas.microsoft.com/office/powerpoint/2010/main" val="279961491"/>
              </p:ext>
            </p:extLst>
          </p:nvPr>
        </p:nvGraphicFramePr>
        <p:xfrm>
          <a:off x="642937" y="1060721"/>
          <a:ext cx="7858126" cy="5577840"/>
        </p:xfrm>
        <a:graphic>
          <a:graphicData uri="http://schemas.openxmlformats.org/drawingml/2006/table">
            <a:tbl>
              <a:tblPr/>
              <a:tblGrid>
                <a:gridCol w="7858126">
                  <a:extLst>
                    <a:ext uri="{9D8B030D-6E8A-4147-A177-3AD203B41FA5}">
                      <a16:colId xmlns:a16="http://schemas.microsoft.com/office/drawing/2014/main" val="4044037175"/>
                    </a:ext>
                  </a:extLst>
                </a:gridCol>
              </a:tblGrid>
              <a:tr h="0">
                <a:tc>
                  <a:txBody>
                    <a:bodyPr/>
                    <a:lstStyle/>
                    <a:p>
                      <a:pPr algn="just" fontAlgn="t"/>
                      <a:r>
                        <a:rPr lang="es-MX" b="1" dirty="0">
                          <a:effectLst/>
                        </a:rPr>
                        <a:t>VII. </a:t>
                      </a:r>
                      <a:r>
                        <a:rPr lang="es-MX" dirty="0">
                          <a:effectLst/>
                        </a:rPr>
                        <a:t>Clave en el RFC o número de identificación fiscal, o su equivalente, en caso de ser residente en el extranjero, para efectos fiscales.</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3120781745"/>
                  </a:ext>
                </a:extLst>
              </a:tr>
              <a:tr h="0">
                <a:tc>
                  <a:txBody>
                    <a:bodyPr/>
                    <a:lstStyle/>
                    <a:p>
                      <a:pPr algn="just" fontAlgn="t"/>
                      <a:r>
                        <a:rPr lang="es-MX" b="1" dirty="0">
                          <a:effectLst/>
                        </a:rPr>
                        <a:t>VIII. </a:t>
                      </a:r>
                      <a:r>
                        <a:rPr lang="es-MX" dirty="0">
                          <a:effectLst/>
                        </a:rPr>
                        <a:t>Constancia de situación fiscal a que se refiere la regla 2.4.9. de la RMF, en su caso.</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2808879040"/>
                  </a:ext>
                </a:extLst>
              </a:tr>
              <a:tr h="0">
                <a:tc>
                  <a:txBody>
                    <a:bodyPr/>
                    <a:lstStyle/>
                    <a:p>
                      <a:pPr algn="just" fontAlgn="t"/>
                      <a:r>
                        <a:rPr lang="es-MX" b="1" dirty="0">
                          <a:effectLst/>
                        </a:rPr>
                        <a:t>IX. </a:t>
                      </a:r>
                      <a:r>
                        <a:rPr lang="es-MX" dirty="0">
                          <a:effectLst/>
                        </a:rPr>
                        <a:t>Manifestación bajo protesta de decir verdad del usuario que solicitó la operación, señalando:</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3826459996"/>
                  </a:ext>
                </a:extLst>
              </a:tr>
              <a:tr h="0">
                <a:tc>
                  <a:txBody>
                    <a:bodyPr/>
                    <a:lstStyle/>
                    <a:p>
                      <a:pPr algn="just" fontAlgn="t"/>
                      <a:r>
                        <a:rPr lang="es-MX" b="1" dirty="0">
                          <a:effectLst/>
                        </a:rPr>
                        <a:t>a) Que no tiene vinculación, en términos del artículo 68 de la Ley con contribuyentes que se encuentren en el listado a que se refiere el artículo 69-B, cuarto párrafo del CFF.</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977508317"/>
                  </a:ext>
                </a:extLst>
              </a:tr>
              <a:tr h="0">
                <a:tc>
                  <a:txBody>
                    <a:bodyPr/>
                    <a:lstStyle/>
                    <a:p>
                      <a:pPr algn="just" fontAlgn="t"/>
                      <a:r>
                        <a:rPr lang="es-MX" b="1" dirty="0">
                          <a:effectLst/>
                        </a:rPr>
                        <a:t>b) Que no se le ha emitido y notificado la resolución que determine que emite falsos comprobantes fiscales, en términos del artículo 49 Bis del CFF.</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1122981320"/>
                  </a:ext>
                </a:extLst>
              </a:tr>
              <a:tr h="0">
                <a:tc>
                  <a:txBody>
                    <a:bodyPr/>
                    <a:lstStyle/>
                    <a:p>
                      <a:pPr algn="just" fontAlgn="t"/>
                      <a:r>
                        <a:rPr lang="es-MX" b="1" dirty="0">
                          <a:effectLst/>
                        </a:rPr>
                        <a:t>X. Manifestación bajo protesta de decir verdad en la que el agente aduanal señale que verificó que el usuario no se encuentra publicado en el listado a que se refieren los artículos 49 Bis, fracción X, 69, con excepción de la fracción VI, 69-B, cuarto párrafo o 69-B Bis del CFF.</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267003494"/>
                  </a:ext>
                </a:extLst>
              </a:tr>
              <a:tr h="0">
                <a:tc>
                  <a:txBody>
                    <a:bodyPr/>
                    <a:lstStyle/>
                    <a:p>
                      <a:pPr algn="just" fontAlgn="t"/>
                      <a:r>
                        <a:rPr lang="es-MX" b="1" dirty="0">
                          <a:effectLst/>
                        </a:rPr>
                        <a:t>XI. </a:t>
                      </a:r>
                      <a:r>
                        <a:rPr lang="es-MX" dirty="0">
                          <a:effectLst/>
                        </a:rPr>
                        <a:t>Cualquier otro documento con el que el agente aduanal considere que se acredita la obligación señalada en el artículo 162, fracción VI, segundo párrafo de la Ley.</a:t>
                      </a:r>
                    </a:p>
                  </a:txBody>
                  <a:tcPr>
                    <a:lnL>
                      <a:noFill/>
                    </a:lnL>
                    <a:lnR>
                      <a:noFill/>
                    </a:lnR>
                    <a:lnT w="9525" cap="flat" cmpd="sng" algn="ctr">
                      <a:solidFill>
                        <a:srgbClr val="E9ECEF"/>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643039209"/>
                  </a:ext>
                </a:extLst>
              </a:tr>
            </a:tbl>
          </a:graphicData>
        </a:graphic>
      </p:graphicFrame>
    </p:spTree>
    <p:extLst>
      <p:ext uri="{BB962C8B-B14F-4D97-AF65-F5344CB8AC3E}">
        <p14:creationId xmlns:p14="http://schemas.microsoft.com/office/powerpoint/2010/main" val="1094393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07FDA4AD-CFF4-500D-B9B7-53CBAE89B305}"/>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5" name="Title 1">
            <a:extLst>
              <a:ext uri="{FF2B5EF4-FFF2-40B4-BE49-F238E27FC236}">
                <a16:creationId xmlns:a16="http://schemas.microsoft.com/office/drawing/2014/main" id="{69FA03DF-74E2-28DD-7F82-B3F90ABCEA57}"/>
              </a:ext>
            </a:extLst>
          </p:cNvPr>
          <p:cNvSpPr txBox="1">
            <a:spLocks/>
          </p:cNvSpPr>
          <p:nvPr/>
        </p:nvSpPr>
        <p:spPr>
          <a:xfrm>
            <a:off x="2990626" y="145983"/>
            <a:ext cx="6153374"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1600" b="1" i="0" dirty="0">
                <a:solidFill>
                  <a:schemeClr val="bg1"/>
                </a:solidFill>
                <a:effectLst/>
                <a:latin typeface="Open Sans" panose="020B0606030504020204" pitchFamily="34" charset="0"/>
              </a:rPr>
              <a:t>Documentos o registros que acreditan la operación de comercio exterior</a:t>
            </a:r>
            <a:endParaRPr lang="es-MX" sz="3600" dirty="0">
              <a:solidFill>
                <a:schemeClr val="bg1"/>
              </a:solidFill>
            </a:endParaRPr>
          </a:p>
        </p:txBody>
      </p:sp>
      <p:graphicFrame>
        <p:nvGraphicFramePr>
          <p:cNvPr id="6" name="Tabla 5">
            <a:extLst>
              <a:ext uri="{FF2B5EF4-FFF2-40B4-BE49-F238E27FC236}">
                <a16:creationId xmlns:a16="http://schemas.microsoft.com/office/drawing/2014/main" id="{7790050E-AA0B-FB2C-C5A2-EC88BB5FB826}"/>
              </a:ext>
            </a:extLst>
          </p:cNvPr>
          <p:cNvGraphicFramePr>
            <a:graphicFrameLocks noGrp="1"/>
          </p:cNvGraphicFramePr>
          <p:nvPr>
            <p:extLst>
              <p:ext uri="{D42A27DB-BD31-4B8C-83A1-F6EECF244321}">
                <p14:modId xmlns:p14="http://schemas.microsoft.com/office/powerpoint/2010/main" val="829566935"/>
              </p:ext>
            </p:extLst>
          </p:nvPr>
        </p:nvGraphicFramePr>
        <p:xfrm>
          <a:off x="537882" y="989704"/>
          <a:ext cx="8197327" cy="5384532"/>
        </p:xfrm>
        <a:graphic>
          <a:graphicData uri="http://schemas.openxmlformats.org/drawingml/2006/table">
            <a:tbl>
              <a:tblPr/>
              <a:tblGrid>
                <a:gridCol w="8197327">
                  <a:extLst>
                    <a:ext uri="{9D8B030D-6E8A-4147-A177-3AD203B41FA5}">
                      <a16:colId xmlns:a16="http://schemas.microsoft.com/office/drawing/2014/main" val="2876045730"/>
                    </a:ext>
                  </a:extLst>
                </a:gridCol>
              </a:tblGrid>
              <a:tr h="1336886">
                <a:tc>
                  <a:txBody>
                    <a:bodyPr/>
                    <a:lstStyle/>
                    <a:p>
                      <a:pPr algn="just" fontAlgn="t"/>
                      <a:r>
                        <a:rPr lang="es-MX" sz="1400" dirty="0">
                          <a:effectLst/>
                        </a:rPr>
                        <a:t>Regla 3.1.42</a:t>
                      </a:r>
                    </a:p>
                    <a:p>
                      <a:pPr algn="just" fontAlgn="t"/>
                      <a:endParaRPr lang="es-MX" sz="1400" dirty="0">
                        <a:effectLst/>
                      </a:endParaRPr>
                    </a:p>
                    <a:p>
                      <a:pPr algn="just" fontAlgn="t"/>
                      <a:r>
                        <a:rPr lang="es-MX" sz="1400" dirty="0">
                          <a:effectLst/>
                        </a:rPr>
                        <a:t>Para efectos del artículo 59, fracción V, segundo párrafo, inciso h) de la Ley Aduanera, la documentación o registros con los que se demuestre que efectivamente se realizó la operación de comercio exterior, deberá incluir todos aquellos que acrediten que las mercancías efectivamente se destinaron al régimen aduanero consignado en el pedimento o en el documento aduanero que corresponda. Dicha documentación y registros, deberán incluir los siguientes documentos:</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3811589787"/>
                  </a:ext>
                </a:extLst>
              </a:tr>
              <a:tr h="1125799">
                <a:tc>
                  <a:txBody>
                    <a:bodyPr/>
                    <a:lstStyle/>
                    <a:p>
                      <a:pPr algn="just" fontAlgn="t"/>
                      <a:r>
                        <a:rPr lang="es-MX" sz="1400" b="1" dirty="0">
                          <a:effectLst/>
                        </a:rPr>
                        <a:t>I. Contratos, convenios modificatorios y sus anexos u órdenes de compra, relacionados con la adquisición de las mercancías</a:t>
                      </a:r>
                      <a:r>
                        <a:rPr lang="es-MX" sz="1400" dirty="0">
                          <a:effectLst/>
                        </a:rPr>
                        <a:t>, o bien, con la </a:t>
                      </a:r>
                      <a:r>
                        <a:rPr lang="es-MX" sz="1400" b="1" dirty="0">
                          <a:effectLst/>
                        </a:rPr>
                        <a:t>prestación de los servicios que correspondan a las mismas; así como los pagos o contraprestaciones realizados que correspondan a los contratos u órdenes de compra y sus respectivos CFDI o documentos equivalentes.</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511967898"/>
                  </a:ext>
                </a:extLst>
              </a:tr>
              <a:tr h="1125799">
                <a:tc>
                  <a:txBody>
                    <a:bodyPr/>
                    <a:lstStyle/>
                    <a:p>
                      <a:pPr algn="just" fontAlgn="t"/>
                      <a:r>
                        <a:rPr lang="es-MX" sz="1400" b="1" dirty="0">
                          <a:effectLst/>
                        </a:rPr>
                        <a:t>II. </a:t>
                      </a:r>
                      <a:r>
                        <a:rPr lang="es-MX" sz="1400" dirty="0">
                          <a:effectLst/>
                        </a:rPr>
                        <a:t>Contratos, convenios modificatorios y sus anexos </a:t>
                      </a:r>
                      <a:r>
                        <a:rPr lang="es-MX" sz="1400" b="1" dirty="0">
                          <a:effectLst/>
                        </a:rPr>
                        <a:t>o títulos de propiedad, que acrediten el legal uso o goce de los inmuebles en donde se almacenan las mercancías o, en donde se llevan a cabo los procesos productivos</a:t>
                      </a:r>
                      <a:r>
                        <a:rPr lang="es-MX" sz="1400" dirty="0">
                          <a:effectLst/>
                        </a:rPr>
                        <a:t>; y, en su caso, los pagos o contraprestaciones realizados que amparen la fecha en la que se efectuó la operación de comercio exterior y su respectivo CFDI.</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2358700600"/>
                  </a:ext>
                </a:extLst>
              </a:tr>
              <a:tr h="1547974">
                <a:tc>
                  <a:txBody>
                    <a:bodyPr/>
                    <a:lstStyle/>
                    <a:p>
                      <a:pPr algn="just" fontAlgn="t"/>
                      <a:r>
                        <a:rPr lang="es-MX" sz="1400" b="1" dirty="0">
                          <a:effectLst/>
                        </a:rPr>
                        <a:t>III. </a:t>
                      </a:r>
                      <a:r>
                        <a:rPr lang="es-MX" sz="1400" dirty="0">
                          <a:effectLst/>
                        </a:rPr>
                        <a:t>Contratos, convenios modificatorios y sus anexos, </a:t>
                      </a:r>
                      <a:r>
                        <a:rPr lang="es-MX" sz="1400" b="1" dirty="0">
                          <a:effectLst/>
                        </a:rPr>
                        <a:t>títulos de propiedad, CFDI o documentos equivalentes, o pedimentos de importación propios, que acrediten el legal uso o goce de la maquinaria y equipo utilizado para el manejo, maniobra, almacenaje, custodia y transporte de las mercancías o para llevar a cabo el proceso productivo de las mismas</a:t>
                      </a:r>
                      <a:r>
                        <a:rPr lang="es-MX" sz="1400" dirty="0">
                          <a:effectLst/>
                        </a:rPr>
                        <a:t>; y, en su caso, los pagos o contraprestaciones realizados que amparen la fecha en la que se efectuó la operación de comercio exterior y sus respectivos CFDI.</a:t>
                      </a:r>
                    </a:p>
                  </a:txBody>
                  <a:tcPr>
                    <a:lnL>
                      <a:noFill/>
                    </a:lnL>
                    <a:lnR>
                      <a:noFill/>
                    </a:lnR>
                    <a:lnT w="9525" cap="flat" cmpd="sng" algn="ctr">
                      <a:solidFill>
                        <a:srgbClr val="E9ECEF"/>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57163708"/>
                  </a:ext>
                </a:extLst>
              </a:tr>
            </a:tbl>
          </a:graphicData>
        </a:graphic>
      </p:graphicFrame>
    </p:spTree>
    <p:extLst>
      <p:ext uri="{BB962C8B-B14F-4D97-AF65-F5344CB8AC3E}">
        <p14:creationId xmlns:p14="http://schemas.microsoft.com/office/powerpoint/2010/main" val="17248638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07FDA4AD-CFF4-500D-B9B7-53CBAE89B305}"/>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5" name="Title 1">
            <a:extLst>
              <a:ext uri="{FF2B5EF4-FFF2-40B4-BE49-F238E27FC236}">
                <a16:creationId xmlns:a16="http://schemas.microsoft.com/office/drawing/2014/main" id="{69FA03DF-74E2-28DD-7F82-B3F90ABCEA57}"/>
              </a:ext>
            </a:extLst>
          </p:cNvPr>
          <p:cNvSpPr txBox="1">
            <a:spLocks/>
          </p:cNvSpPr>
          <p:nvPr/>
        </p:nvSpPr>
        <p:spPr>
          <a:xfrm>
            <a:off x="2990626" y="145983"/>
            <a:ext cx="6153374"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1600" b="1" i="0" dirty="0">
                <a:solidFill>
                  <a:schemeClr val="bg1"/>
                </a:solidFill>
                <a:effectLst/>
                <a:latin typeface="Open Sans" panose="020B0606030504020204" pitchFamily="34" charset="0"/>
              </a:rPr>
              <a:t>Documentos o registros que acreditan la operación de comercio exterior</a:t>
            </a:r>
            <a:endParaRPr lang="es-MX" sz="3600" dirty="0">
              <a:solidFill>
                <a:schemeClr val="bg1"/>
              </a:solidFill>
            </a:endParaRPr>
          </a:p>
        </p:txBody>
      </p:sp>
      <p:graphicFrame>
        <p:nvGraphicFramePr>
          <p:cNvPr id="6" name="Tabla 5">
            <a:extLst>
              <a:ext uri="{FF2B5EF4-FFF2-40B4-BE49-F238E27FC236}">
                <a16:creationId xmlns:a16="http://schemas.microsoft.com/office/drawing/2014/main" id="{7790050E-AA0B-FB2C-C5A2-EC88BB5FB826}"/>
              </a:ext>
            </a:extLst>
          </p:cNvPr>
          <p:cNvGraphicFramePr>
            <a:graphicFrameLocks noGrp="1"/>
          </p:cNvGraphicFramePr>
          <p:nvPr>
            <p:extLst>
              <p:ext uri="{D42A27DB-BD31-4B8C-83A1-F6EECF244321}">
                <p14:modId xmlns:p14="http://schemas.microsoft.com/office/powerpoint/2010/main" val="2501911885"/>
              </p:ext>
            </p:extLst>
          </p:nvPr>
        </p:nvGraphicFramePr>
        <p:xfrm>
          <a:off x="537882" y="989704"/>
          <a:ext cx="8197327" cy="5382259"/>
        </p:xfrm>
        <a:graphic>
          <a:graphicData uri="http://schemas.openxmlformats.org/drawingml/2006/table">
            <a:tbl>
              <a:tblPr/>
              <a:tblGrid>
                <a:gridCol w="8197327">
                  <a:extLst>
                    <a:ext uri="{9D8B030D-6E8A-4147-A177-3AD203B41FA5}">
                      <a16:colId xmlns:a16="http://schemas.microsoft.com/office/drawing/2014/main" val="2876045730"/>
                    </a:ext>
                  </a:extLst>
                </a:gridCol>
              </a:tblGrid>
              <a:tr h="1336886">
                <a:tc>
                  <a:txBody>
                    <a:bodyPr/>
                    <a:lstStyle/>
                    <a:p>
                      <a:pPr algn="just" fontAlgn="t"/>
                      <a:r>
                        <a:rPr lang="es-MX" sz="1400" b="1" dirty="0">
                          <a:effectLst/>
                        </a:rPr>
                        <a:t>IV. Contratos, convenios modificatorios y sus anexos, que acrediten la prestación de servicios especializados relacionados con el manejo, maniobra, almacenaje, custodia y transporte de las mercancías o con el proceso productivo de las mismas</a:t>
                      </a:r>
                      <a:r>
                        <a:rPr lang="es-MX" sz="1400" dirty="0">
                          <a:effectLst/>
                        </a:rPr>
                        <a:t>; así como los pagos o contraprestaciones realizados que amparen la fecha en la que se efectuó la operación de comercio exterior y sus respectivos CFDI o documentos equivalentes.</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3811589787"/>
                  </a:ext>
                </a:extLst>
              </a:tr>
              <a:tr h="1125799">
                <a:tc>
                  <a:txBody>
                    <a:bodyPr/>
                    <a:lstStyle/>
                    <a:p>
                      <a:pPr algn="just" fontAlgn="t"/>
                      <a:r>
                        <a:rPr lang="es-MX" sz="1400" b="1" dirty="0">
                          <a:effectLst/>
                        </a:rPr>
                        <a:t>V. Listado de los trabajadores que participaron en la operación de comercio exterior y los CFDI con complemento de nómina</a:t>
                      </a:r>
                      <a:r>
                        <a:rPr lang="es-MX" sz="1400" dirty="0">
                          <a:effectLst/>
                        </a:rPr>
                        <a:t> respectivos que amparen la fecha en la que se efectuó la referida operación.</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511967898"/>
                  </a:ext>
                </a:extLst>
              </a:tr>
              <a:tr h="1125799">
                <a:tc>
                  <a:txBody>
                    <a:bodyPr/>
                    <a:lstStyle/>
                    <a:p>
                      <a:pPr algn="just" fontAlgn="t"/>
                      <a:r>
                        <a:rPr lang="es-MX" sz="1400" b="1" dirty="0">
                          <a:effectLst/>
                        </a:rPr>
                        <a:t>VI. En caso de que en el valor de transacción de las mercancías se haya incluido el importe por concepto de regalías y derechos de licencia, que se deban pagar como condición de venta de las mercancías, incluidos o no en el precio pagado por las mercancías, los contratos, convenios modificatorios y sus anexos que acrediten los derechos de uso y comercialización de propiedad intelectual; </a:t>
                      </a:r>
                      <a:r>
                        <a:rPr lang="es-MX" sz="1400" dirty="0">
                          <a:effectLst/>
                        </a:rPr>
                        <a:t>así como los pagos o contraprestaciones realizados que correspondan a dichos contratos, convenios o anexos y sus respectivos CFDI o documentos equivalentes.</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2358700600"/>
                  </a:ext>
                </a:extLst>
              </a:tr>
              <a:tr h="1547974">
                <a:tc>
                  <a:txBody>
                    <a:bodyPr/>
                    <a:lstStyle/>
                    <a:p>
                      <a:pPr algn="just" fontAlgn="t"/>
                      <a:r>
                        <a:rPr lang="es-MX" sz="1400" b="1" dirty="0">
                          <a:effectLst/>
                        </a:rPr>
                        <a:t>VII. Fichas técnicas, folletos, trípticos, catálogos, etiquetas, fotografías y, en su caso, análisis de laboratorio, que describan de manera detallada las características físicas y técnicas y demás elementos que permitan la plena identificación de las mercancías</a:t>
                      </a:r>
                      <a:r>
                        <a:rPr lang="es-MX" sz="1400" dirty="0">
                          <a:effectLst/>
                        </a:rPr>
                        <a:t>; así como, en su caso, las marcas comerciales, modelos y números de identificación individual de las mercancías.</a:t>
                      </a:r>
                    </a:p>
                  </a:txBody>
                  <a:tcPr>
                    <a:lnL>
                      <a:noFill/>
                    </a:lnL>
                    <a:lnR>
                      <a:noFill/>
                    </a:lnR>
                    <a:lnT w="9525" cap="flat" cmpd="sng" algn="ctr">
                      <a:solidFill>
                        <a:srgbClr val="E9ECEF"/>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57163708"/>
                  </a:ext>
                </a:extLst>
              </a:tr>
            </a:tbl>
          </a:graphicData>
        </a:graphic>
      </p:graphicFrame>
    </p:spTree>
    <p:extLst>
      <p:ext uri="{BB962C8B-B14F-4D97-AF65-F5344CB8AC3E}">
        <p14:creationId xmlns:p14="http://schemas.microsoft.com/office/powerpoint/2010/main" val="774672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07FDA4AD-CFF4-500D-B9B7-53CBAE89B305}"/>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5" name="Title 1">
            <a:extLst>
              <a:ext uri="{FF2B5EF4-FFF2-40B4-BE49-F238E27FC236}">
                <a16:creationId xmlns:a16="http://schemas.microsoft.com/office/drawing/2014/main" id="{69FA03DF-74E2-28DD-7F82-B3F90ABCEA57}"/>
              </a:ext>
            </a:extLst>
          </p:cNvPr>
          <p:cNvSpPr txBox="1">
            <a:spLocks/>
          </p:cNvSpPr>
          <p:nvPr/>
        </p:nvSpPr>
        <p:spPr>
          <a:xfrm>
            <a:off x="2990626" y="145983"/>
            <a:ext cx="6153374"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1600" b="1" i="0" dirty="0">
                <a:solidFill>
                  <a:schemeClr val="bg1"/>
                </a:solidFill>
                <a:effectLst/>
                <a:latin typeface="Open Sans" panose="020B0606030504020204" pitchFamily="34" charset="0"/>
              </a:rPr>
              <a:t>Documentos o registros que acreditan la operación de comercio exterior</a:t>
            </a:r>
            <a:endParaRPr lang="es-MX" sz="3600" dirty="0">
              <a:solidFill>
                <a:schemeClr val="bg1"/>
              </a:solidFill>
            </a:endParaRPr>
          </a:p>
        </p:txBody>
      </p:sp>
      <p:graphicFrame>
        <p:nvGraphicFramePr>
          <p:cNvPr id="6" name="Tabla 5">
            <a:extLst>
              <a:ext uri="{FF2B5EF4-FFF2-40B4-BE49-F238E27FC236}">
                <a16:creationId xmlns:a16="http://schemas.microsoft.com/office/drawing/2014/main" id="{7790050E-AA0B-FB2C-C5A2-EC88BB5FB826}"/>
              </a:ext>
            </a:extLst>
          </p:cNvPr>
          <p:cNvGraphicFramePr>
            <a:graphicFrameLocks noGrp="1"/>
          </p:cNvGraphicFramePr>
          <p:nvPr>
            <p:extLst>
              <p:ext uri="{D42A27DB-BD31-4B8C-83A1-F6EECF244321}">
                <p14:modId xmlns:p14="http://schemas.microsoft.com/office/powerpoint/2010/main" val="3317177202"/>
              </p:ext>
            </p:extLst>
          </p:nvPr>
        </p:nvGraphicFramePr>
        <p:xfrm>
          <a:off x="591670" y="1012257"/>
          <a:ext cx="8197327" cy="5913120"/>
        </p:xfrm>
        <a:graphic>
          <a:graphicData uri="http://schemas.openxmlformats.org/drawingml/2006/table">
            <a:tbl>
              <a:tblPr/>
              <a:tblGrid>
                <a:gridCol w="8197327">
                  <a:extLst>
                    <a:ext uri="{9D8B030D-6E8A-4147-A177-3AD203B41FA5}">
                      <a16:colId xmlns:a16="http://schemas.microsoft.com/office/drawing/2014/main" val="2876045730"/>
                    </a:ext>
                  </a:extLst>
                </a:gridCol>
              </a:tblGrid>
              <a:tr h="4218782">
                <a:tc>
                  <a:txBody>
                    <a:bodyPr/>
                    <a:lstStyle/>
                    <a:p>
                      <a:pPr algn="just" fontAlgn="t"/>
                      <a:r>
                        <a:rPr lang="es-MX" sz="1400" b="0" dirty="0">
                          <a:effectLst/>
                        </a:rPr>
                        <a:t>VIII. En su caso, la emitida por la SE, respecto a las actualizaciones realizadas a su Programa IMMEX.</a:t>
                      </a:r>
                    </a:p>
                    <a:p>
                      <a:pPr algn="just" fontAlgn="t"/>
                      <a:endParaRPr lang="es-MX" sz="1400" b="0" dirty="0">
                        <a:effectLst/>
                      </a:endParaRPr>
                    </a:p>
                    <a:p>
                      <a:pPr algn="just" fontAlgn="t"/>
                      <a:r>
                        <a:rPr lang="es-MX" sz="1400" b="0" dirty="0">
                          <a:effectLst/>
                        </a:rPr>
                        <a:t>IX. </a:t>
                      </a:r>
                      <a:r>
                        <a:rPr lang="es-MX" sz="1400" b="1" dirty="0">
                          <a:effectLst/>
                          <a:highlight>
                            <a:srgbClr val="FFFF00"/>
                          </a:highlight>
                        </a:rPr>
                        <a:t>Aquella con la que se acredite el método de control de inventarios utilizado, así como los auxiliares, libros diarios, pólizas, cuentas de mayor, o balanzas de comprobación que sustenten la aplicación del referido método de control.</a:t>
                      </a:r>
                    </a:p>
                    <a:p>
                      <a:pPr algn="just" fontAlgn="t"/>
                      <a:endParaRPr lang="es-MX" sz="1400" b="0" dirty="0">
                        <a:effectLst/>
                      </a:endParaRPr>
                    </a:p>
                    <a:p>
                      <a:pPr algn="just" fontAlgn="t"/>
                      <a:r>
                        <a:rPr lang="es-MX" sz="1400" b="0" dirty="0">
                          <a:effectLst/>
                        </a:rPr>
                        <a:t>X. Manifestación, bajo protesta de decir verdad, respecto:</a:t>
                      </a:r>
                    </a:p>
                    <a:p>
                      <a:pPr algn="just" fontAlgn="t"/>
                      <a:endParaRPr lang="es-MX" sz="1400" b="0" dirty="0">
                        <a:effectLst/>
                      </a:endParaRPr>
                    </a:p>
                    <a:p>
                      <a:pPr marL="342900" indent="-342900" algn="just" fontAlgn="t">
                        <a:buAutoNum type="alphaLcParenR"/>
                      </a:pPr>
                      <a:r>
                        <a:rPr lang="es-MX" sz="1400" b="0" dirty="0">
                          <a:effectLst/>
                        </a:rPr>
                        <a:t>Al uso, aplicación o destino de las mercancías.</a:t>
                      </a:r>
                    </a:p>
                    <a:p>
                      <a:pPr marL="342900" indent="-342900" algn="just" fontAlgn="t">
                        <a:buAutoNum type="alphaLcParenR"/>
                      </a:pPr>
                      <a:endParaRPr lang="es-MX" sz="1400" b="0" dirty="0">
                        <a:effectLst/>
                      </a:endParaRPr>
                    </a:p>
                    <a:p>
                      <a:pPr algn="just" fontAlgn="t"/>
                      <a:r>
                        <a:rPr lang="es-MX" sz="1400" b="0" dirty="0">
                          <a:effectLst/>
                        </a:rPr>
                        <a:t>b) Tratándose del régimen para elaboración, transformación o reparación en programas de maquila o de exportación, que las mercancías corresponden a las fracciones arancelarias autorizadas en su ProgramaIMMEX .</a:t>
                      </a:r>
                    </a:p>
                    <a:p>
                      <a:pPr algn="just" fontAlgn="t"/>
                      <a:endParaRPr lang="es-MX" sz="1400" b="0" dirty="0">
                        <a:effectLst/>
                      </a:endParaRPr>
                    </a:p>
                    <a:p>
                      <a:pPr algn="just" fontAlgn="t"/>
                      <a:r>
                        <a:rPr lang="es-MX" sz="1400" b="0" dirty="0">
                          <a:effectLst/>
                        </a:rPr>
                        <a:t>c) Que, al realizar la operación de comercio exterior, se cercioró que sus proveedores o clientes relacionados con la operación de comercio exterior, no se encuentran en los listados de empresas publicadas por el SAT a que se refieren los artículos:</a:t>
                      </a:r>
                    </a:p>
                    <a:p>
                      <a:pPr algn="just" fontAlgn="t"/>
                      <a:endParaRPr lang="es-MX" sz="1400" b="0" dirty="0">
                        <a:effectLst/>
                      </a:endParaRPr>
                    </a:p>
                    <a:p>
                      <a:pPr algn="just" fontAlgn="t"/>
                      <a:r>
                        <a:rPr lang="es-MX" sz="1400" b="0" dirty="0">
                          <a:effectLst/>
                        </a:rPr>
                        <a:t>1. 49 Bis, fracción X del CFF;</a:t>
                      </a:r>
                    </a:p>
                    <a:p>
                      <a:pPr algn="just" fontAlgn="t"/>
                      <a:r>
                        <a:rPr lang="es-MX" sz="1400" b="0" dirty="0">
                          <a:effectLst/>
                        </a:rPr>
                        <a:t>2.  69del CFF, con excepción de la fracción VI;</a:t>
                      </a:r>
                    </a:p>
                    <a:p>
                      <a:pPr algn="just" fontAlgn="t"/>
                      <a:r>
                        <a:rPr lang="es-MX" sz="1400" b="0" dirty="0">
                          <a:effectLst/>
                        </a:rPr>
                        <a:t>3. 69-B, cuarto párrafo del CFF; o</a:t>
                      </a:r>
                    </a:p>
                    <a:p>
                      <a:pPr marL="342900" indent="-342900" algn="just" fontAlgn="t">
                        <a:buAutoNum type="arabicPeriod" startAt="4"/>
                      </a:pPr>
                      <a:r>
                        <a:rPr lang="es-MX" sz="1400" b="0" dirty="0">
                          <a:effectLst/>
                        </a:rPr>
                        <a:t>69-B Bis, noveno párrafo del CFF.</a:t>
                      </a:r>
                    </a:p>
                    <a:p>
                      <a:pPr algn="just" fontAlgn="t"/>
                      <a:r>
                        <a:rPr lang="es-MX" sz="1400" b="0" dirty="0">
                          <a:effectLst/>
                        </a:rPr>
                        <a:t>Ley 59, CFF 49 Bis, 69, 69-B, 69-B Bis</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3811589787"/>
                  </a:ext>
                </a:extLst>
              </a:tr>
              <a:tr h="257243">
                <a:tc>
                  <a:txBody>
                    <a:bodyPr/>
                    <a:lstStyle/>
                    <a:p>
                      <a:pPr algn="just" fontAlgn="t"/>
                      <a:endParaRPr lang="es-MX" sz="1400" dirty="0">
                        <a:effectLst/>
                      </a:endParaRP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511967898"/>
                  </a:ext>
                </a:extLst>
              </a:tr>
              <a:tr h="257243">
                <a:tc>
                  <a:txBody>
                    <a:bodyPr/>
                    <a:lstStyle/>
                    <a:p>
                      <a:pPr algn="just" fontAlgn="t"/>
                      <a:endParaRPr lang="es-MX" sz="1400" dirty="0">
                        <a:effectLst/>
                      </a:endParaRP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2358700600"/>
                  </a:ext>
                </a:extLst>
              </a:tr>
              <a:tr h="257243">
                <a:tc>
                  <a:txBody>
                    <a:bodyPr/>
                    <a:lstStyle/>
                    <a:p>
                      <a:pPr algn="just" fontAlgn="t"/>
                      <a:endParaRPr lang="es-MX" sz="1400" dirty="0">
                        <a:effectLst/>
                      </a:endParaRPr>
                    </a:p>
                  </a:txBody>
                  <a:tcPr>
                    <a:lnL>
                      <a:noFill/>
                    </a:lnL>
                    <a:lnR>
                      <a:noFill/>
                    </a:lnR>
                    <a:lnT w="9525" cap="flat" cmpd="sng" algn="ctr">
                      <a:solidFill>
                        <a:srgbClr val="E9ECEF"/>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57163708"/>
                  </a:ext>
                </a:extLst>
              </a:tr>
            </a:tbl>
          </a:graphicData>
        </a:graphic>
      </p:graphicFrame>
    </p:spTree>
    <p:extLst>
      <p:ext uri="{BB962C8B-B14F-4D97-AF65-F5344CB8AC3E}">
        <p14:creationId xmlns:p14="http://schemas.microsoft.com/office/powerpoint/2010/main" val="23708747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18" name="Title 1">
            <a:extLst>
              <a:ext uri="{FF2B5EF4-FFF2-40B4-BE49-F238E27FC236}">
                <a16:creationId xmlns:a16="http://schemas.microsoft.com/office/drawing/2014/main" id="{DB9E316A-1BE8-5051-33C4-61EEADD76E58}"/>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indent="0">
              <a:buNone/>
            </a:pPr>
            <a:r>
              <a:rPr lang="es-MX" sz="1600" dirty="0">
                <a:solidFill>
                  <a:schemeClr val="bg1"/>
                </a:solidFill>
              </a:rPr>
              <a:t>Evolución patrimonial</a:t>
            </a:r>
          </a:p>
        </p:txBody>
      </p:sp>
      <p:graphicFrame>
        <p:nvGraphicFramePr>
          <p:cNvPr id="12" name="Marcador de contenido 11">
            <a:extLst>
              <a:ext uri="{FF2B5EF4-FFF2-40B4-BE49-F238E27FC236}">
                <a16:creationId xmlns:a16="http://schemas.microsoft.com/office/drawing/2014/main" id="{1446EED9-CA2A-4750-6E73-7CCC909E62D0}"/>
              </a:ext>
            </a:extLst>
          </p:cNvPr>
          <p:cNvGraphicFramePr>
            <a:graphicFrameLocks noGrp="1"/>
          </p:cNvGraphicFramePr>
          <p:nvPr>
            <p:ph idx="1"/>
            <p:extLst>
              <p:ext uri="{D42A27DB-BD31-4B8C-83A1-F6EECF244321}">
                <p14:modId xmlns:p14="http://schemas.microsoft.com/office/powerpoint/2010/main" val="3939048359"/>
              </p:ext>
            </p:extLst>
          </p:nvPr>
        </p:nvGraphicFramePr>
        <p:xfrm>
          <a:off x="642937" y="1071479"/>
          <a:ext cx="7858126" cy="5303520"/>
        </p:xfrm>
        <a:graphic>
          <a:graphicData uri="http://schemas.openxmlformats.org/drawingml/2006/table">
            <a:tbl>
              <a:tblPr/>
              <a:tblGrid>
                <a:gridCol w="7858126">
                  <a:extLst>
                    <a:ext uri="{9D8B030D-6E8A-4147-A177-3AD203B41FA5}">
                      <a16:colId xmlns:a16="http://schemas.microsoft.com/office/drawing/2014/main" val="4044037175"/>
                    </a:ext>
                  </a:extLst>
                </a:gridCol>
              </a:tblGrid>
              <a:tr h="0">
                <a:tc>
                  <a:txBody>
                    <a:bodyPr/>
                    <a:lstStyle/>
                    <a:p>
                      <a:pPr algn="just"/>
                      <a:r>
                        <a:rPr lang="es-MX" b="0" i="0" dirty="0">
                          <a:solidFill>
                            <a:srgbClr val="0A0A0A"/>
                          </a:solidFill>
                          <a:effectLst/>
                          <a:latin typeface="Google Sans"/>
                        </a:rPr>
                        <a:t>Regla 1.4.15 </a:t>
                      </a:r>
                    </a:p>
                    <a:p>
                      <a:pPr algn="just"/>
                      <a:endParaRPr lang="es-MX" b="0" i="0" dirty="0">
                        <a:solidFill>
                          <a:srgbClr val="0A0A0A"/>
                        </a:solidFill>
                        <a:effectLst/>
                        <a:latin typeface="Google Sans"/>
                      </a:endParaRPr>
                    </a:p>
                    <a:p>
                      <a:pPr algn="just"/>
                      <a:r>
                        <a:rPr lang="es-MX" b="0" i="0" dirty="0">
                          <a:solidFill>
                            <a:srgbClr val="0A0A0A"/>
                          </a:solidFill>
                          <a:effectLst/>
                          <a:latin typeface="Google Sans"/>
                        </a:rPr>
                        <a:t>Establece la obligación para los agentes aduanales de presentar anualmente información sobre su evolución patrimonial. Este trámite se realiza mediante la ficha de trámite 150/LA del Anexo 2, siendo una medida de cumplimiento y fiscalización en el sector aduanero. </a:t>
                      </a:r>
                    </a:p>
                    <a:p>
                      <a:pPr algn="just"/>
                      <a:endParaRPr lang="es-MX" b="0" i="0" dirty="0">
                        <a:solidFill>
                          <a:srgbClr val="0A0A0A"/>
                        </a:solidFill>
                        <a:effectLst/>
                        <a:latin typeface="Google Sans"/>
                      </a:endParaRPr>
                    </a:p>
                    <a:p>
                      <a:pPr algn="just">
                        <a:buFont typeface="Arial" panose="020B0604020202020204" pitchFamily="34" charset="0"/>
                        <a:buChar char="•"/>
                      </a:pPr>
                      <a:r>
                        <a:rPr lang="es-MX" b="1" i="0" dirty="0">
                          <a:solidFill>
                            <a:srgbClr val="0A0A0A"/>
                          </a:solidFill>
                          <a:effectLst/>
                          <a:latin typeface="Google Sans"/>
                        </a:rPr>
                        <a:t>Alcance:</a:t>
                      </a:r>
                      <a:r>
                        <a:rPr lang="es-MX" b="0" i="0" dirty="0">
                          <a:solidFill>
                            <a:srgbClr val="0A0A0A"/>
                          </a:solidFill>
                          <a:effectLst/>
                          <a:latin typeface="Google Sans"/>
                        </a:rPr>
                        <a:t> Agentes aduanales activos.</a:t>
                      </a:r>
                    </a:p>
                    <a:p>
                      <a:pPr algn="just">
                        <a:buFont typeface="Arial" panose="020B0604020202020204" pitchFamily="34" charset="0"/>
                        <a:buChar char="•"/>
                      </a:pPr>
                      <a:r>
                        <a:rPr lang="es-MX" b="1" i="0" dirty="0">
                          <a:solidFill>
                            <a:srgbClr val="0A0A0A"/>
                          </a:solidFill>
                          <a:effectLst/>
                          <a:latin typeface="Google Sans"/>
                        </a:rPr>
                        <a:t>Obligación:</a:t>
                      </a:r>
                      <a:r>
                        <a:rPr lang="es-MX" b="0" i="0" dirty="0">
                          <a:solidFill>
                            <a:srgbClr val="0A0A0A"/>
                          </a:solidFill>
                          <a:effectLst/>
                          <a:latin typeface="Google Sans"/>
                        </a:rPr>
                        <a:t> Presentar información de evolución patrimonial (Anual).</a:t>
                      </a:r>
                    </a:p>
                    <a:p>
                      <a:pPr algn="just">
                        <a:buFont typeface="Arial" panose="020B0604020202020204" pitchFamily="34" charset="0"/>
                        <a:buChar char="•"/>
                      </a:pPr>
                      <a:r>
                        <a:rPr lang="es-MX" b="1" i="0" dirty="0">
                          <a:solidFill>
                            <a:srgbClr val="0A0A0A"/>
                          </a:solidFill>
                          <a:effectLst/>
                          <a:latin typeface="Google Sans"/>
                        </a:rPr>
                        <a:t>Fundamento:</a:t>
                      </a:r>
                      <a:r>
                        <a:rPr lang="es-MX" b="0" i="0" dirty="0">
                          <a:solidFill>
                            <a:srgbClr val="0A0A0A"/>
                          </a:solidFill>
                          <a:effectLst/>
                          <a:latin typeface="Google Sans"/>
                        </a:rPr>
                        <a:t> RGCE 2026, Regla 1.4.15.</a:t>
                      </a:r>
                    </a:p>
                    <a:p>
                      <a:pPr algn="just">
                        <a:buFont typeface="Arial" panose="020B0604020202020204" pitchFamily="34" charset="0"/>
                        <a:buChar char="•"/>
                      </a:pPr>
                      <a:r>
                        <a:rPr lang="es-MX" b="1" i="0" dirty="0">
                          <a:solidFill>
                            <a:srgbClr val="0A0A0A"/>
                          </a:solidFill>
                          <a:effectLst/>
                          <a:latin typeface="Google Sans"/>
                        </a:rPr>
                        <a:t>Forma:</a:t>
                      </a:r>
                      <a:r>
                        <a:rPr lang="es-MX" b="0" i="0" dirty="0">
                          <a:solidFill>
                            <a:srgbClr val="0A0A0A"/>
                          </a:solidFill>
                          <a:effectLst/>
                          <a:latin typeface="Google Sans"/>
                        </a:rPr>
                        <a:t> Ficha de trámite 150/LA, contenida en el Anexo 2. </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3120781745"/>
                  </a:ext>
                </a:extLst>
              </a:tr>
              <a:tr h="0">
                <a:tc>
                  <a:txBody>
                    <a:bodyPr/>
                    <a:lstStyle/>
                    <a:p>
                      <a:pPr algn="just"/>
                      <a:endParaRPr lang="es-MX" b="0" i="0" dirty="0">
                        <a:solidFill>
                          <a:srgbClr val="0A0A0A"/>
                        </a:solidFill>
                        <a:effectLst/>
                        <a:latin typeface="Google Sans"/>
                      </a:endParaRP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2808879040"/>
                  </a:ext>
                </a:extLst>
              </a:tr>
              <a:tr h="0">
                <a:tc>
                  <a:txBody>
                    <a:bodyPr/>
                    <a:lstStyle/>
                    <a:p>
                      <a:pPr algn="l"/>
                      <a:endParaRPr lang="es-MX" b="0" i="0" dirty="0">
                        <a:solidFill>
                          <a:srgbClr val="0A0A0A"/>
                        </a:solidFill>
                        <a:effectLst/>
                        <a:latin typeface="Google Sans"/>
                      </a:endParaRP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3826459996"/>
                  </a:ext>
                </a:extLst>
              </a:tr>
              <a:tr h="0">
                <a:tc>
                  <a:txBody>
                    <a:bodyPr/>
                    <a:lstStyle/>
                    <a:p>
                      <a:pPr algn="l"/>
                      <a:endParaRPr lang="es-MX" b="0" i="0" dirty="0">
                        <a:solidFill>
                          <a:srgbClr val="0A0A0A"/>
                        </a:solidFill>
                        <a:effectLst/>
                        <a:latin typeface="Google Sans"/>
                      </a:endParaRP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977508317"/>
                  </a:ext>
                </a:extLst>
              </a:tr>
              <a:tr h="0">
                <a:tc>
                  <a:txBody>
                    <a:bodyPr/>
                    <a:lstStyle/>
                    <a:p>
                      <a:pPr algn="l"/>
                      <a:endParaRPr lang="es-MX" b="0" i="0" dirty="0">
                        <a:solidFill>
                          <a:srgbClr val="0A0A0A"/>
                        </a:solidFill>
                        <a:effectLst/>
                        <a:latin typeface="Google Sans"/>
                      </a:endParaRP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1122981320"/>
                  </a:ext>
                </a:extLst>
              </a:tr>
              <a:tr h="0">
                <a:tc>
                  <a:txBody>
                    <a:bodyPr/>
                    <a:lstStyle/>
                    <a:p>
                      <a:pPr algn="l"/>
                      <a:endParaRPr lang="es-MX" b="0" i="0" dirty="0">
                        <a:solidFill>
                          <a:srgbClr val="0A0A0A"/>
                        </a:solidFill>
                        <a:effectLst/>
                        <a:latin typeface="Google Sans"/>
                      </a:endParaRP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267003494"/>
                  </a:ext>
                </a:extLst>
              </a:tr>
              <a:tr h="0">
                <a:tc>
                  <a:txBody>
                    <a:bodyPr/>
                    <a:lstStyle/>
                    <a:p>
                      <a:pPr algn="l"/>
                      <a:endParaRPr lang="es-MX" b="0" i="0" dirty="0">
                        <a:solidFill>
                          <a:srgbClr val="0A0A0A"/>
                        </a:solidFill>
                        <a:effectLst/>
                        <a:latin typeface="Google Sans"/>
                      </a:endParaRPr>
                    </a:p>
                  </a:txBody>
                  <a:tcPr>
                    <a:lnL>
                      <a:noFill/>
                    </a:lnL>
                    <a:lnR>
                      <a:noFill/>
                    </a:lnR>
                    <a:lnT w="9525" cap="flat" cmpd="sng" algn="ctr">
                      <a:solidFill>
                        <a:srgbClr val="E9ECEF"/>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643039209"/>
                  </a:ext>
                </a:extLst>
              </a:tr>
            </a:tbl>
          </a:graphicData>
        </a:graphic>
      </p:graphicFrame>
      <p:pic>
        <p:nvPicPr>
          <p:cNvPr id="11268" name="Picture 4" descr="La nueva obligación patrimonial de los agentes aduanales: ¿Control  anticorrupción o invasión indebida a la vida privada?">
            <a:extLst>
              <a:ext uri="{FF2B5EF4-FFF2-40B4-BE49-F238E27FC236}">
                <a16:creationId xmlns:a16="http://schemas.microsoft.com/office/drawing/2014/main" id="{98AD65E2-F00C-E1EF-5934-60C9F59B61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3791" y="4271879"/>
            <a:ext cx="2103120" cy="2103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6262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5" name="Rectángulo 4">
            <a:extLst>
              <a:ext uri="{FF2B5EF4-FFF2-40B4-BE49-F238E27FC236}">
                <a16:creationId xmlns:a16="http://schemas.microsoft.com/office/drawing/2014/main" id="{E676E02C-FE70-6177-852D-12CD89C48793}"/>
              </a:ext>
            </a:extLst>
          </p:cNvPr>
          <p:cNvSpPr/>
          <p:nvPr/>
        </p:nvSpPr>
        <p:spPr>
          <a:xfrm>
            <a:off x="731520" y="1430767"/>
            <a:ext cx="1624405" cy="5378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t>MATERIA FISCAL</a:t>
            </a:r>
          </a:p>
        </p:txBody>
      </p:sp>
      <p:sp>
        <p:nvSpPr>
          <p:cNvPr id="9" name="Rectángulo 8">
            <a:extLst>
              <a:ext uri="{FF2B5EF4-FFF2-40B4-BE49-F238E27FC236}">
                <a16:creationId xmlns:a16="http://schemas.microsoft.com/office/drawing/2014/main" id="{D9D1A77E-B5AC-C7F8-9AD5-382DF6A5EF17}"/>
              </a:ext>
            </a:extLst>
          </p:cNvPr>
          <p:cNvSpPr/>
          <p:nvPr/>
        </p:nvSpPr>
        <p:spPr>
          <a:xfrm>
            <a:off x="830020" y="2472519"/>
            <a:ext cx="1624405" cy="537882"/>
          </a:xfrm>
          <a:prstGeom prst="rect">
            <a:avLst/>
          </a:prstGeom>
          <a:gradFill>
            <a:gsLst>
              <a:gs pos="0">
                <a:schemeClr val="accent6"/>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t>AGENTE ADUANAL</a:t>
            </a:r>
          </a:p>
        </p:txBody>
      </p:sp>
      <p:sp>
        <p:nvSpPr>
          <p:cNvPr id="11" name="Rectángulo 10">
            <a:extLst>
              <a:ext uri="{FF2B5EF4-FFF2-40B4-BE49-F238E27FC236}">
                <a16:creationId xmlns:a16="http://schemas.microsoft.com/office/drawing/2014/main" id="{08F04FD7-1619-868A-6AB5-9A2FBEE7ACCA}"/>
              </a:ext>
            </a:extLst>
          </p:cNvPr>
          <p:cNvSpPr/>
          <p:nvPr/>
        </p:nvSpPr>
        <p:spPr>
          <a:xfrm>
            <a:off x="3454208" y="2386445"/>
            <a:ext cx="1803027" cy="723549"/>
          </a:xfrm>
          <a:prstGeom prst="rect">
            <a:avLst/>
          </a:prstGeom>
          <a:gradFill>
            <a:gsLst>
              <a:gs pos="0">
                <a:schemeClr val="accent6"/>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t>COMUNICACIÓN DE VERIFICACION 17H, 49 BIS, 69 B</a:t>
            </a:r>
          </a:p>
        </p:txBody>
      </p:sp>
      <p:sp>
        <p:nvSpPr>
          <p:cNvPr id="12" name="Rectángulo 11">
            <a:extLst>
              <a:ext uri="{FF2B5EF4-FFF2-40B4-BE49-F238E27FC236}">
                <a16:creationId xmlns:a16="http://schemas.microsoft.com/office/drawing/2014/main" id="{5AE3EB04-9ED5-135A-FA70-1613600ED853}"/>
              </a:ext>
            </a:extLst>
          </p:cNvPr>
          <p:cNvSpPr/>
          <p:nvPr/>
        </p:nvSpPr>
        <p:spPr>
          <a:xfrm>
            <a:off x="3468217" y="1434351"/>
            <a:ext cx="1803027" cy="5943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400" dirty="0"/>
              <a:t>CONTRATO AGENTE- TERCEROS INTERESADOS</a:t>
            </a:r>
          </a:p>
        </p:txBody>
      </p:sp>
      <p:sp>
        <p:nvSpPr>
          <p:cNvPr id="13" name="Rectángulo 12">
            <a:extLst>
              <a:ext uri="{FF2B5EF4-FFF2-40B4-BE49-F238E27FC236}">
                <a16:creationId xmlns:a16="http://schemas.microsoft.com/office/drawing/2014/main" id="{0FB91D2D-52F7-DC4A-2825-1C8851B71CE7}"/>
              </a:ext>
            </a:extLst>
          </p:cNvPr>
          <p:cNvSpPr/>
          <p:nvPr/>
        </p:nvSpPr>
        <p:spPr>
          <a:xfrm>
            <a:off x="6519526" y="1414511"/>
            <a:ext cx="1624405" cy="5378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t>DDAA (CFF)</a:t>
            </a:r>
          </a:p>
        </p:txBody>
      </p:sp>
      <p:cxnSp>
        <p:nvCxnSpPr>
          <p:cNvPr id="15" name="Conector recto de flecha 14">
            <a:extLst>
              <a:ext uri="{FF2B5EF4-FFF2-40B4-BE49-F238E27FC236}">
                <a16:creationId xmlns:a16="http://schemas.microsoft.com/office/drawing/2014/main" id="{1973A3A1-50E3-1EFF-C5C0-8EF2C67AFA04}"/>
              </a:ext>
            </a:extLst>
          </p:cNvPr>
          <p:cNvCxnSpPr/>
          <p:nvPr/>
        </p:nvCxnSpPr>
        <p:spPr>
          <a:xfrm>
            <a:off x="2603351" y="1699708"/>
            <a:ext cx="68848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Conector recto de flecha 18">
            <a:extLst>
              <a:ext uri="{FF2B5EF4-FFF2-40B4-BE49-F238E27FC236}">
                <a16:creationId xmlns:a16="http://schemas.microsoft.com/office/drawing/2014/main" id="{F3CD8ED7-3A3A-5974-9107-AB1E63C04828}"/>
              </a:ext>
            </a:extLst>
          </p:cNvPr>
          <p:cNvCxnSpPr>
            <a:cxnSpLocks/>
          </p:cNvCxnSpPr>
          <p:nvPr/>
        </p:nvCxnSpPr>
        <p:spPr>
          <a:xfrm>
            <a:off x="5379242" y="2642874"/>
            <a:ext cx="505191" cy="24824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Conector recto de flecha 19">
            <a:extLst>
              <a:ext uri="{FF2B5EF4-FFF2-40B4-BE49-F238E27FC236}">
                <a16:creationId xmlns:a16="http://schemas.microsoft.com/office/drawing/2014/main" id="{B89968CE-47F1-64F0-4890-A090F6EE1CA1}"/>
              </a:ext>
            </a:extLst>
          </p:cNvPr>
          <p:cNvCxnSpPr/>
          <p:nvPr/>
        </p:nvCxnSpPr>
        <p:spPr>
          <a:xfrm>
            <a:off x="2603351" y="2764768"/>
            <a:ext cx="68848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1" name="Conector recto de flecha 20">
            <a:extLst>
              <a:ext uri="{FF2B5EF4-FFF2-40B4-BE49-F238E27FC236}">
                <a16:creationId xmlns:a16="http://schemas.microsoft.com/office/drawing/2014/main" id="{DC8F222F-6E46-8B73-4F3C-EA0D07CCEEE5}"/>
              </a:ext>
            </a:extLst>
          </p:cNvPr>
          <p:cNvCxnSpPr/>
          <p:nvPr/>
        </p:nvCxnSpPr>
        <p:spPr>
          <a:xfrm>
            <a:off x="5635215" y="1733774"/>
            <a:ext cx="68848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9" name="Rectángulo 28">
            <a:extLst>
              <a:ext uri="{FF2B5EF4-FFF2-40B4-BE49-F238E27FC236}">
                <a16:creationId xmlns:a16="http://schemas.microsoft.com/office/drawing/2014/main" id="{06B8C682-3582-C43F-7BBF-47CB48B2C87A}"/>
              </a:ext>
            </a:extLst>
          </p:cNvPr>
          <p:cNvSpPr/>
          <p:nvPr/>
        </p:nvSpPr>
        <p:spPr>
          <a:xfrm>
            <a:off x="5979459" y="2891118"/>
            <a:ext cx="1803027" cy="537882"/>
          </a:xfrm>
          <a:prstGeom prst="rect">
            <a:avLst/>
          </a:prstGeom>
          <a:gradFill>
            <a:gsLst>
              <a:gs pos="0">
                <a:schemeClr val="accent6"/>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400" dirty="0"/>
              <a:t>MOVIMIENTOS ATIPICOS</a:t>
            </a:r>
          </a:p>
        </p:txBody>
      </p:sp>
      <p:sp>
        <p:nvSpPr>
          <p:cNvPr id="33" name="Rectángulo 32">
            <a:extLst>
              <a:ext uri="{FF2B5EF4-FFF2-40B4-BE49-F238E27FC236}">
                <a16:creationId xmlns:a16="http://schemas.microsoft.com/office/drawing/2014/main" id="{D1EA95E0-B4FE-2FFD-A13B-89FDE7EC83F7}"/>
              </a:ext>
            </a:extLst>
          </p:cNvPr>
          <p:cNvSpPr/>
          <p:nvPr/>
        </p:nvSpPr>
        <p:spPr>
          <a:xfrm>
            <a:off x="7136847" y="3885012"/>
            <a:ext cx="1803027" cy="537882"/>
          </a:xfrm>
          <a:prstGeom prst="rect">
            <a:avLst/>
          </a:prstGeom>
          <a:gradFill>
            <a:gsLst>
              <a:gs pos="0">
                <a:schemeClr val="accent6"/>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400" dirty="0"/>
              <a:t>BLOQUEO SELLOS </a:t>
            </a:r>
          </a:p>
        </p:txBody>
      </p:sp>
      <p:sp>
        <p:nvSpPr>
          <p:cNvPr id="3" name="Rectángulo 2">
            <a:extLst>
              <a:ext uri="{FF2B5EF4-FFF2-40B4-BE49-F238E27FC236}">
                <a16:creationId xmlns:a16="http://schemas.microsoft.com/office/drawing/2014/main" id="{0690E748-E5F8-4285-C1B2-950FCC715DA1}"/>
              </a:ext>
            </a:extLst>
          </p:cNvPr>
          <p:cNvSpPr/>
          <p:nvPr/>
        </p:nvSpPr>
        <p:spPr>
          <a:xfrm>
            <a:off x="862293" y="3634118"/>
            <a:ext cx="1624405" cy="1411217"/>
          </a:xfrm>
          <a:prstGeom prst="rect">
            <a:avLst/>
          </a:prstGeom>
          <a:gradFill>
            <a:gsLst>
              <a:gs pos="0">
                <a:schemeClr val="accent6"/>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t>CONOCIMIENTO NORMATIVO</a:t>
            </a:r>
          </a:p>
          <a:p>
            <a:pPr algn="ctr"/>
            <a:endParaRPr lang="es-MX" sz="1200" dirty="0"/>
          </a:p>
          <a:p>
            <a:pPr algn="ctr"/>
            <a:r>
              <a:rPr lang="es-MX" sz="1200" dirty="0"/>
              <a:t>-LEY ADUANERA</a:t>
            </a:r>
          </a:p>
          <a:p>
            <a:pPr algn="ctr"/>
            <a:r>
              <a:rPr lang="es-MX" sz="1200" dirty="0"/>
              <a:t>-CFF</a:t>
            </a:r>
          </a:p>
          <a:p>
            <a:pPr algn="ctr"/>
            <a:r>
              <a:rPr lang="es-MX" sz="1200" dirty="0"/>
              <a:t>-CIVIL</a:t>
            </a:r>
          </a:p>
          <a:p>
            <a:pPr algn="ctr"/>
            <a:endParaRPr lang="es-MX" sz="1200" dirty="0"/>
          </a:p>
        </p:txBody>
      </p:sp>
      <p:cxnSp>
        <p:nvCxnSpPr>
          <p:cNvPr id="28" name="Conector recto de flecha 27">
            <a:extLst>
              <a:ext uri="{FF2B5EF4-FFF2-40B4-BE49-F238E27FC236}">
                <a16:creationId xmlns:a16="http://schemas.microsoft.com/office/drawing/2014/main" id="{8481508C-C13E-BBA6-9997-7FFC5F05315E}"/>
              </a:ext>
            </a:extLst>
          </p:cNvPr>
          <p:cNvCxnSpPr>
            <a:cxnSpLocks/>
          </p:cNvCxnSpPr>
          <p:nvPr/>
        </p:nvCxnSpPr>
        <p:spPr>
          <a:xfrm>
            <a:off x="7136847" y="3531553"/>
            <a:ext cx="586908" cy="25090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2" name="Conector recto de flecha 51">
            <a:extLst>
              <a:ext uri="{FF2B5EF4-FFF2-40B4-BE49-F238E27FC236}">
                <a16:creationId xmlns:a16="http://schemas.microsoft.com/office/drawing/2014/main" id="{DE204E5B-C5FA-18C6-552B-9CC7011E8542}"/>
              </a:ext>
            </a:extLst>
          </p:cNvPr>
          <p:cNvCxnSpPr/>
          <p:nvPr/>
        </p:nvCxnSpPr>
        <p:spPr>
          <a:xfrm>
            <a:off x="1642222" y="3109994"/>
            <a:ext cx="0" cy="40427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3" name="Title 1">
            <a:extLst>
              <a:ext uri="{FF2B5EF4-FFF2-40B4-BE49-F238E27FC236}">
                <a16:creationId xmlns:a16="http://schemas.microsoft.com/office/drawing/2014/main" id="{A51001CE-6250-7E38-47C5-5DBE31DAF09C}"/>
              </a:ext>
            </a:extLst>
          </p:cNvPr>
          <p:cNvSpPr txBox="1">
            <a:spLocks/>
          </p:cNvSpPr>
          <p:nvPr/>
        </p:nvSpPr>
        <p:spPr>
          <a:xfrm>
            <a:off x="3460325" y="228090"/>
            <a:ext cx="5683675"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DEBIDA DILIGENCIA AGENTE ADUANAL (DDAA)</a:t>
            </a:r>
          </a:p>
        </p:txBody>
      </p:sp>
      <p:sp>
        <p:nvSpPr>
          <p:cNvPr id="54" name="Rectángulo 53">
            <a:extLst>
              <a:ext uri="{FF2B5EF4-FFF2-40B4-BE49-F238E27FC236}">
                <a16:creationId xmlns:a16="http://schemas.microsoft.com/office/drawing/2014/main" id="{03A5B99E-32E3-A3D2-FA82-8073A1FF5984}"/>
              </a:ext>
            </a:extLst>
          </p:cNvPr>
          <p:cNvSpPr/>
          <p:nvPr/>
        </p:nvSpPr>
        <p:spPr>
          <a:xfrm>
            <a:off x="2708292" y="4598387"/>
            <a:ext cx="1624405" cy="1119809"/>
          </a:xfrm>
          <a:prstGeom prst="rect">
            <a:avLst/>
          </a:prstGeom>
          <a:gradFill>
            <a:gsLst>
              <a:gs pos="0">
                <a:schemeClr val="accent6"/>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t>CONOCIMIENTO Y MANEJO DE IA</a:t>
            </a:r>
          </a:p>
          <a:p>
            <a:pPr algn="ctr"/>
            <a:endParaRPr lang="es-MX" sz="1200" dirty="0"/>
          </a:p>
        </p:txBody>
      </p:sp>
      <p:sp>
        <p:nvSpPr>
          <p:cNvPr id="55" name="Rectángulo 54">
            <a:extLst>
              <a:ext uri="{FF2B5EF4-FFF2-40B4-BE49-F238E27FC236}">
                <a16:creationId xmlns:a16="http://schemas.microsoft.com/office/drawing/2014/main" id="{251218E2-7AA7-01FD-5FEA-9EAAF8BA5450}"/>
              </a:ext>
            </a:extLst>
          </p:cNvPr>
          <p:cNvSpPr/>
          <p:nvPr/>
        </p:nvSpPr>
        <p:spPr>
          <a:xfrm>
            <a:off x="4611776" y="5535580"/>
            <a:ext cx="1624405" cy="1119809"/>
          </a:xfrm>
          <a:prstGeom prst="rect">
            <a:avLst/>
          </a:prstGeom>
          <a:gradFill>
            <a:gsLst>
              <a:gs pos="0">
                <a:schemeClr val="accent6"/>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t>MITIGANTES DE RIESGO</a:t>
            </a:r>
          </a:p>
          <a:p>
            <a:pPr algn="ctr"/>
            <a:endParaRPr lang="es-MX" sz="1200" dirty="0"/>
          </a:p>
          <a:p>
            <a:pPr algn="ctr"/>
            <a:endParaRPr lang="es-MX" sz="1200" dirty="0"/>
          </a:p>
        </p:txBody>
      </p:sp>
      <p:cxnSp>
        <p:nvCxnSpPr>
          <p:cNvPr id="57" name="Conector recto de flecha 56">
            <a:extLst>
              <a:ext uri="{FF2B5EF4-FFF2-40B4-BE49-F238E27FC236}">
                <a16:creationId xmlns:a16="http://schemas.microsoft.com/office/drawing/2014/main" id="{C2EF4063-9A2C-B468-1D16-7A46417AD40D}"/>
              </a:ext>
            </a:extLst>
          </p:cNvPr>
          <p:cNvCxnSpPr/>
          <p:nvPr/>
        </p:nvCxnSpPr>
        <p:spPr>
          <a:xfrm>
            <a:off x="2603351" y="3980329"/>
            <a:ext cx="516367" cy="33348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9" name="Conector recto de flecha 58">
            <a:extLst>
              <a:ext uri="{FF2B5EF4-FFF2-40B4-BE49-F238E27FC236}">
                <a16:creationId xmlns:a16="http://schemas.microsoft.com/office/drawing/2014/main" id="{72DD66F2-1850-39CC-E897-7BFE4554A89D}"/>
              </a:ext>
            </a:extLst>
          </p:cNvPr>
          <p:cNvCxnSpPr/>
          <p:nvPr/>
        </p:nvCxnSpPr>
        <p:spPr>
          <a:xfrm>
            <a:off x="4425652" y="5045336"/>
            <a:ext cx="619684" cy="3980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17410" name="Picture 2" descr="Cuáles son las obligaciones del agente aduanal?">
            <a:extLst>
              <a:ext uri="{FF2B5EF4-FFF2-40B4-BE49-F238E27FC236}">
                <a16:creationId xmlns:a16="http://schemas.microsoft.com/office/drawing/2014/main" id="{FB01CB1B-0841-B76B-9976-FD36A086C7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22659" y="3485911"/>
            <a:ext cx="2796867" cy="1012271"/>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Gestión de Riesgos en Comercio Exterior: Cómo Mitigar Problemas Potenciales">
            <a:extLst>
              <a:ext uri="{FF2B5EF4-FFF2-40B4-BE49-F238E27FC236}">
                <a16:creationId xmlns:a16="http://schemas.microsoft.com/office/drawing/2014/main" id="{8AB29902-09F4-7829-EF4D-D12664AEB2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1270" y="5045336"/>
            <a:ext cx="2082431" cy="1385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98925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4A96C2C3-F121-FF3D-D5E6-ABAC7164F939}"/>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6" name="Title 1">
            <a:extLst>
              <a:ext uri="{FF2B5EF4-FFF2-40B4-BE49-F238E27FC236}">
                <a16:creationId xmlns:a16="http://schemas.microsoft.com/office/drawing/2014/main" id="{800DEE50-E976-004A-3E45-DFD179676ABF}"/>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Manifestación de valor</a:t>
            </a:r>
          </a:p>
        </p:txBody>
      </p:sp>
      <p:graphicFrame>
        <p:nvGraphicFramePr>
          <p:cNvPr id="9" name="Marcador de contenido 8">
            <a:extLst>
              <a:ext uri="{FF2B5EF4-FFF2-40B4-BE49-F238E27FC236}">
                <a16:creationId xmlns:a16="http://schemas.microsoft.com/office/drawing/2014/main" id="{634B86A2-C8AC-7C4F-635A-D3BE33055DBB}"/>
              </a:ext>
            </a:extLst>
          </p:cNvPr>
          <p:cNvGraphicFramePr>
            <a:graphicFrameLocks noGrp="1"/>
          </p:cNvGraphicFramePr>
          <p:nvPr>
            <p:ph idx="1"/>
            <p:extLst>
              <p:ext uri="{D42A27DB-BD31-4B8C-83A1-F6EECF244321}">
                <p14:modId xmlns:p14="http://schemas.microsoft.com/office/powerpoint/2010/main" val="2507921649"/>
              </p:ext>
            </p:extLst>
          </p:nvPr>
        </p:nvGraphicFramePr>
        <p:xfrm>
          <a:off x="642937" y="1280160"/>
          <a:ext cx="7858126" cy="4846320"/>
        </p:xfrm>
        <a:graphic>
          <a:graphicData uri="http://schemas.openxmlformats.org/drawingml/2006/table">
            <a:tbl>
              <a:tblPr/>
              <a:tblGrid>
                <a:gridCol w="7858126">
                  <a:extLst>
                    <a:ext uri="{9D8B030D-6E8A-4147-A177-3AD203B41FA5}">
                      <a16:colId xmlns:a16="http://schemas.microsoft.com/office/drawing/2014/main" val="3206213093"/>
                    </a:ext>
                  </a:extLst>
                </a:gridCol>
              </a:tblGrid>
              <a:tr h="0">
                <a:tc>
                  <a:txBody>
                    <a:bodyPr/>
                    <a:lstStyle/>
                    <a:p>
                      <a:pPr algn="just" fontAlgn="t"/>
                      <a:r>
                        <a:rPr lang="es-MX" dirty="0">
                          <a:effectLst/>
                        </a:rPr>
                        <a:t>Regla 1.5.1</a:t>
                      </a:r>
                    </a:p>
                    <a:p>
                      <a:pPr algn="just" fontAlgn="t"/>
                      <a:endParaRPr lang="es-MX" dirty="0">
                        <a:effectLst/>
                      </a:endParaRPr>
                    </a:p>
                    <a:p>
                      <a:pPr algn="just" fontAlgn="t"/>
                      <a:r>
                        <a:rPr lang="es-MX" dirty="0">
                          <a:effectLst/>
                        </a:rPr>
                        <a:t>Para los efectos de los artículos 59, fracción III y 162 , fracción VII, tercer párrafo de la Ley y 68 , fracción IV,  81 y 220 del Reglamento, quienes introduzcan mercancías a territorio nacional, deberán proporcionar a la autoridad aduanera la manifestación de valor, de conformidad con lo siguiente:</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3483467479"/>
                  </a:ext>
                </a:extLst>
              </a:tr>
              <a:tr h="0">
                <a:tc>
                  <a:txBody>
                    <a:bodyPr/>
                    <a:lstStyle/>
                    <a:p>
                      <a:pPr algn="just" fontAlgn="t"/>
                      <a:r>
                        <a:rPr lang="es-MX" b="1" dirty="0">
                          <a:effectLst/>
                        </a:rPr>
                        <a:t>I. </a:t>
                      </a:r>
                      <a:r>
                        <a:rPr lang="es-MX" dirty="0">
                          <a:effectLst/>
                        </a:rPr>
                        <a:t>Transmitir a través de la Ventanilla Digital, el formato E2 “Manifestación de Valor”, contenido en el Anexo 1 , con la información y documentación correspondiente, por cada operación de comercio exterior.</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4225788739"/>
                  </a:ext>
                </a:extLst>
              </a:tr>
              <a:tr h="0">
                <a:tc>
                  <a:txBody>
                    <a:bodyPr/>
                    <a:lstStyle/>
                    <a:p>
                      <a:pPr algn="just" fontAlgn="t"/>
                      <a:r>
                        <a:rPr lang="es-MX" b="1" dirty="0">
                          <a:effectLst/>
                        </a:rPr>
                        <a:t>II. </a:t>
                      </a:r>
                      <a:r>
                        <a:rPr lang="es-MX" dirty="0">
                          <a:effectLst/>
                        </a:rPr>
                        <a:t>El importador podrá señalar la clave en el RFC de las personas, agente aduanal o agencia aduanal, que podrán consultar y, en su caso, descargar el formato E2 “Manifestación de Valor”, contenido en el Anexo 1 , y sus anexos.</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3148700297"/>
                  </a:ext>
                </a:extLst>
              </a:tr>
              <a:tr h="0">
                <a:tc>
                  <a:txBody>
                    <a:bodyPr/>
                    <a:lstStyle/>
                    <a:p>
                      <a:pPr algn="just" fontAlgn="t"/>
                      <a:r>
                        <a:rPr lang="es-MX" b="1">
                          <a:effectLst/>
                        </a:rPr>
                        <a:t>III. </a:t>
                      </a:r>
                      <a:r>
                        <a:rPr lang="es-MX">
                          <a:effectLst/>
                        </a:rPr>
                        <a:t>Declarar en el pedimento el e-document que corresponda.</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777213199"/>
                  </a:ext>
                </a:extLst>
              </a:tr>
              <a:tr h="0">
                <a:tc>
                  <a:txBody>
                    <a:bodyPr/>
                    <a:lstStyle/>
                    <a:p>
                      <a:pPr algn="just" fontAlgn="t"/>
                      <a:r>
                        <a:rPr lang="es-MX" b="1" dirty="0">
                          <a:effectLst/>
                        </a:rPr>
                        <a:t>IV. </a:t>
                      </a:r>
                      <a:r>
                        <a:rPr lang="es-MX" dirty="0">
                          <a:effectLst/>
                        </a:rPr>
                        <a:t>El formato E2 “Manifestación de Valor”, contenido en el Anexo 1, y sus anexos deberán conservarse por el importador en documento digital, por el plazo que señala el artículo 30 del CFF.</a:t>
                      </a:r>
                    </a:p>
                  </a:txBody>
                  <a:tcPr>
                    <a:lnL>
                      <a:noFill/>
                    </a:lnL>
                    <a:lnR>
                      <a:noFill/>
                    </a:lnR>
                    <a:lnT w="9525" cap="flat" cmpd="sng" algn="ctr">
                      <a:solidFill>
                        <a:srgbClr val="E9ECEF"/>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66552734"/>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4A96C2C3-F121-FF3D-D5E6-ABAC7164F939}"/>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6" name="Title 1">
            <a:extLst>
              <a:ext uri="{FF2B5EF4-FFF2-40B4-BE49-F238E27FC236}">
                <a16:creationId xmlns:a16="http://schemas.microsoft.com/office/drawing/2014/main" id="{800DEE50-E976-004A-3E45-DFD179676ABF}"/>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Manifestación de valor</a:t>
            </a:r>
          </a:p>
        </p:txBody>
      </p:sp>
      <p:graphicFrame>
        <p:nvGraphicFramePr>
          <p:cNvPr id="9" name="Marcador de contenido 8">
            <a:extLst>
              <a:ext uri="{FF2B5EF4-FFF2-40B4-BE49-F238E27FC236}">
                <a16:creationId xmlns:a16="http://schemas.microsoft.com/office/drawing/2014/main" id="{634B86A2-C8AC-7C4F-635A-D3BE33055DBB}"/>
              </a:ext>
            </a:extLst>
          </p:cNvPr>
          <p:cNvGraphicFramePr>
            <a:graphicFrameLocks noGrp="1"/>
          </p:cNvGraphicFramePr>
          <p:nvPr>
            <p:ph idx="1"/>
            <p:extLst>
              <p:ext uri="{D42A27DB-BD31-4B8C-83A1-F6EECF244321}">
                <p14:modId xmlns:p14="http://schemas.microsoft.com/office/powerpoint/2010/main" val="2065666501"/>
              </p:ext>
            </p:extLst>
          </p:nvPr>
        </p:nvGraphicFramePr>
        <p:xfrm>
          <a:off x="642937" y="1280160"/>
          <a:ext cx="7858126" cy="4484824"/>
        </p:xfrm>
        <a:graphic>
          <a:graphicData uri="http://schemas.openxmlformats.org/drawingml/2006/table">
            <a:tbl>
              <a:tblPr/>
              <a:tblGrid>
                <a:gridCol w="7858126">
                  <a:extLst>
                    <a:ext uri="{9D8B030D-6E8A-4147-A177-3AD203B41FA5}">
                      <a16:colId xmlns:a16="http://schemas.microsoft.com/office/drawing/2014/main" val="3206213093"/>
                    </a:ext>
                  </a:extLst>
                </a:gridCol>
              </a:tblGrid>
              <a:tr h="1207570">
                <a:tc>
                  <a:txBody>
                    <a:bodyPr/>
                    <a:lstStyle/>
                    <a:p>
                      <a:pPr algn="just" fontAlgn="t"/>
                      <a:r>
                        <a:rPr lang="es-MX" sz="1600" dirty="0">
                          <a:effectLst/>
                        </a:rPr>
                        <a:t>En caso de no haber señalado al agente aduanal o agencia aduanal como persona autorizada para consultar y, en su caso, descargar el formato E2 “Manifestación de Valor”, contenido en el Anexo 1, este y sus modificaciones deberán entregarse en documento digital al agente aduanal que hubiera realizado el despacho aduanero de la operación de comercio exterior.</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3483467479"/>
                  </a:ext>
                </a:extLst>
              </a:tr>
              <a:tr h="931554">
                <a:tc>
                  <a:txBody>
                    <a:bodyPr/>
                    <a:lstStyle/>
                    <a:p>
                      <a:pPr algn="just" fontAlgn="t"/>
                      <a:r>
                        <a:rPr lang="es-MX" sz="1600" b="1" dirty="0">
                          <a:effectLst/>
                        </a:rPr>
                        <a:t>V. </a:t>
                      </a:r>
                      <a:r>
                        <a:rPr lang="es-MX" sz="1600" dirty="0">
                          <a:effectLst/>
                        </a:rPr>
                        <a:t>Cuando la información declarada o la documentación anexa al formato E2 “Manifestación de Valor”, contenido en el Anexo 1, hubiera sido incompleta o con datos inexactos, deberá generarse un nuevo formato en la Ventanilla Digital.</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4225788739"/>
                  </a:ext>
                </a:extLst>
              </a:tr>
              <a:tr h="655538">
                <a:tc>
                  <a:txBody>
                    <a:bodyPr/>
                    <a:lstStyle/>
                    <a:p>
                      <a:pPr algn="just" fontAlgn="t"/>
                      <a:r>
                        <a:rPr lang="es-MX" sz="1600" dirty="0">
                          <a:effectLst/>
                        </a:rPr>
                        <a:t>En caso de afectar el valor declarado en el pedimento, este deberá ser rectificado de conformidad con la regla 6.1.1, cuando proceda.</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3148700297"/>
                  </a:ext>
                </a:extLst>
              </a:tr>
              <a:tr h="379522">
                <a:tc>
                  <a:txBody>
                    <a:bodyPr/>
                    <a:lstStyle/>
                    <a:p>
                      <a:pPr algn="just" fontAlgn="t"/>
                      <a:r>
                        <a:rPr lang="es-MX" sz="1600" b="1" dirty="0">
                          <a:effectLst/>
                        </a:rPr>
                        <a:t>VI. </a:t>
                      </a:r>
                      <a:r>
                        <a:rPr lang="es-MX" sz="1600" dirty="0">
                          <a:effectLst/>
                        </a:rPr>
                        <a:t>No procederá lo señalado en la fracción V de la presente regla en los siguientes casos:</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777213199"/>
                  </a:ext>
                </a:extLst>
              </a:tr>
              <a:tr h="655538">
                <a:tc>
                  <a:txBody>
                    <a:bodyPr/>
                    <a:lstStyle/>
                    <a:p>
                      <a:pPr algn="just" fontAlgn="t"/>
                      <a:r>
                        <a:rPr lang="es-MX" sz="1600" b="1" dirty="0">
                          <a:effectLst/>
                        </a:rPr>
                        <a:t>a) </a:t>
                      </a:r>
                      <a:r>
                        <a:rPr lang="es-MX" sz="1600" dirty="0">
                          <a:effectLst/>
                        </a:rPr>
                        <a:t>Cuando el mecanismo de selección automatizado determine la práctica del reconocimiento aduanero, únicamente procederá hasta que este hubiera concluido.</a:t>
                      </a:r>
                    </a:p>
                    <a:p>
                      <a:pPr algn="just" fontAlgn="t"/>
                      <a:endParaRPr lang="es-MX" sz="1600" dirty="0">
                        <a:effectLst/>
                      </a:endParaRPr>
                    </a:p>
                    <a:p>
                      <a:pPr algn="just" fontAlgn="t"/>
                      <a:r>
                        <a:rPr lang="es-MX" sz="1600" b="1" i="0" kern="1200" dirty="0">
                          <a:solidFill>
                            <a:schemeClr val="tx1"/>
                          </a:solidFill>
                          <a:effectLst/>
                          <a:latin typeface="+mn-lt"/>
                          <a:ea typeface="+mn-ea"/>
                          <a:cs typeface="+mn-cs"/>
                        </a:rPr>
                        <a:t>b) </a:t>
                      </a:r>
                      <a:r>
                        <a:rPr lang="es-MX" sz="1600" b="0" i="0" kern="1200" dirty="0">
                          <a:solidFill>
                            <a:schemeClr val="tx1"/>
                          </a:solidFill>
                          <a:effectLst/>
                          <a:latin typeface="+mn-lt"/>
                          <a:ea typeface="+mn-ea"/>
                          <a:cs typeface="+mn-cs"/>
                        </a:rPr>
                        <a:t>Durante el ejercicio de las facultades de comprobación, salvo en aquellos casos donde el contribuyente proceda a corregir su situación fiscal o aduanera.</a:t>
                      </a:r>
                      <a:endParaRPr lang="es-MX" sz="1400" dirty="0">
                        <a:effectLst/>
                      </a:endParaRPr>
                    </a:p>
                  </a:txBody>
                  <a:tcPr>
                    <a:lnL>
                      <a:noFill/>
                    </a:lnL>
                    <a:lnR>
                      <a:noFill/>
                    </a:lnR>
                    <a:lnT w="9525" cap="flat" cmpd="sng" algn="ctr">
                      <a:solidFill>
                        <a:srgbClr val="E9ECEF"/>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66552734"/>
                  </a:ext>
                </a:extLst>
              </a:tr>
            </a:tbl>
          </a:graphicData>
        </a:graphic>
      </p:graphicFrame>
    </p:spTree>
    <p:extLst>
      <p:ext uri="{BB962C8B-B14F-4D97-AF65-F5344CB8AC3E}">
        <p14:creationId xmlns:p14="http://schemas.microsoft.com/office/powerpoint/2010/main" val="9649883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4A96C2C3-F121-FF3D-D5E6-ABAC7164F939}"/>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6" name="Title 1">
            <a:extLst>
              <a:ext uri="{FF2B5EF4-FFF2-40B4-BE49-F238E27FC236}">
                <a16:creationId xmlns:a16="http://schemas.microsoft.com/office/drawing/2014/main" id="{800DEE50-E976-004A-3E45-DFD179676ABF}"/>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Manifestación de valor</a:t>
            </a:r>
          </a:p>
        </p:txBody>
      </p:sp>
      <p:graphicFrame>
        <p:nvGraphicFramePr>
          <p:cNvPr id="9" name="Marcador de contenido 8">
            <a:extLst>
              <a:ext uri="{FF2B5EF4-FFF2-40B4-BE49-F238E27FC236}">
                <a16:creationId xmlns:a16="http://schemas.microsoft.com/office/drawing/2014/main" id="{634B86A2-C8AC-7C4F-635A-D3BE33055DBB}"/>
              </a:ext>
            </a:extLst>
          </p:cNvPr>
          <p:cNvGraphicFramePr>
            <a:graphicFrameLocks noGrp="1"/>
          </p:cNvGraphicFramePr>
          <p:nvPr>
            <p:ph idx="1"/>
            <p:extLst>
              <p:ext uri="{D42A27DB-BD31-4B8C-83A1-F6EECF244321}">
                <p14:modId xmlns:p14="http://schemas.microsoft.com/office/powerpoint/2010/main" val="1382106082"/>
              </p:ext>
            </p:extLst>
          </p:nvPr>
        </p:nvGraphicFramePr>
        <p:xfrm>
          <a:off x="642937" y="1280160"/>
          <a:ext cx="7858126" cy="4572000"/>
        </p:xfrm>
        <a:graphic>
          <a:graphicData uri="http://schemas.openxmlformats.org/drawingml/2006/table">
            <a:tbl>
              <a:tblPr/>
              <a:tblGrid>
                <a:gridCol w="7858126">
                  <a:extLst>
                    <a:ext uri="{9D8B030D-6E8A-4147-A177-3AD203B41FA5}">
                      <a16:colId xmlns:a16="http://schemas.microsoft.com/office/drawing/2014/main" val="3206213093"/>
                    </a:ext>
                  </a:extLst>
                </a:gridCol>
              </a:tblGrid>
              <a:tr h="0">
                <a:tc>
                  <a:txBody>
                    <a:bodyPr/>
                    <a:lstStyle/>
                    <a:p>
                      <a:pPr algn="just" fontAlgn="t"/>
                      <a:r>
                        <a:rPr lang="es-MX" b="1" dirty="0">
                          <a:effectLst/>
                        </a:rPr>
                        <a:t>VII. </a:t>
                      </a:r>
                      <a:r>
                        <a:rPr lang="es-MX" dirty="0">
                          <a:effectLst/>
                        </a:rPr>
                        <a:t>No será necesario elaborar ni transmitir el formato E2 “Manifestación de valor”, contenido en el Anexo 1 , y sus anexos a través de la Ventanilla Digital, en los siguientes casos:</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3483467479"/>
                  </a:ext>
                </a:extLst>
              </a:tr>
              <a:tr h="0">
                <a:tc>
                  <a:txBody>
                    <a:bodyPr/>
                    <a:lstStyle/>
                    <a:p>
                      <a:pPr algn="just" fontAlgn="t"/>
                      <a:r>
                        <a:rPr lang="es-MX" b="1" dirty="0">
                          <a:effectLst/>
                        </a:rPr>
                        <a:t>a) </a:t>
                      </a:r>
                      <a:r>
                        <a:rPr lang="es-MX" dirty="0">
                          <a:effectLst/>
                        </a:rPr>
                        <a:t>Cuando se importe mercancía que hubiera sido exportada en forma definitiva, que no hubiera sido retornada al territorio nacional dentro del plazo a que se refiere el artículo 103 de la Ley, pudiendo declarar como valor en aduana el valor comercial manifestado en el pedimento de exportación.</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4225788739"/>
                  </a:ext>
                </a:extLst>
              </a:tr>
              <a:tr h="0">
                <a:tc>
                  <a:txBody>
                    <a:bodyPr/>
                    <a:lstStyle/>
                    <a:p>
                      <a:pPr algn="just" fontAlgn="t"/>
                      <a:r>
                        <a:rPr lang="es-MX" b="1" dirty="0">
                          <a:effectLst/>
                        </a:rPr>
                        <a:t>b) </a:t>
                      </a:r>
                      <a:r>
                        <a:rPr lang="es-MX" dirty="0">
                          <a:effectLst/>
                        </a:rPr>
                        <a:t>Se retornen al país sin el pago del IGI mercancías nacionales o nacionalizadas exportadas en definitiva siempre que no hayan sido objeto de modificaciones en el extranjero, ni haya transcurrido más de un año desde su salida del territorio nacional, de conformidad con el artículo 103 de la Ley.</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3148700297"/>
                  </a:ext>
                </a:extLst>
              </a:tr>
              <a:tr h="0">
                <a:tc>
                  <a:txBody>
                    <a:bodyPr/>
                    <a:lstStyle/>
                    <a:p>
                      <a:pPr algn="just" fontAlgn="t"/>
                      <a:r>
                        <a:rPr lang="es-MX" b="1" dirty="0">
                          <a:effectLst/>
                        </a:rPr>
                        <a:t>c) </a:t>
                      </a:r>
                      <a:r>
                        <a:rPr lang="es-MX" dirty="0">
                          <a:effectLst/>
                        </a:rPr>
                        <a:t>Se retornen a territorio nacional mercancías exportadas temporalmente al amparo del 116 artículo , fracciones I, II y III de la Ley.</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777213199"/>
                  </a:ext>
                </a:extLst>
              </a:tr>
              <a:tr h="0">
                <a:tc>
                  <a:txBody>
                    <a:bodyPr/>
                    <a:lstStyle/>
                    <a:p>
                      <a:pPr algn="just" fontAlgn="t"/>
                      <a:r>
                        <a:rPr lang="es-MX" b="1" dirty="0">
                          <a:effectLst/>
                        </a:rPr>
                        <a:t>d) </a:t>
                      </a:r>
                      <a:r>
                        <a:rPr lang="es-MX" dirty="0">
                          <a:effectLst/>
                        </a:rPr>
                        <a:t>Se trate de las importaciones temporales señaladas en el artículo 106, fracciones II, incisos a), c) y d), III, incisos a) y e) o IV, inciso b) de la Ley.</a:t>
                      </a:r>
                    </a:p>
                  </a:txBody>
                  <a:tcPr>
                    <a:lnL>
                      <a:noFill/>
                    </a:lnL>
                    <a:lnR>
                      <a:noFill/>
                    </a:lnR>
                    <a:lnT w="9525" cap="flat" cmpd="sng" algn="ctr">
                      <a:solidFill>
                        <a:srgbClr val="E9ECEF"/>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66552734"/>
                  </a:ext>
                </a:extLst>
              </a:tr>
            </a:tbl>
          </a:graphicData>
        </a:graphic>
      </p:graphicFrame>
    </p:spTree>
    <p:extLst>
      <p:ext uri="{BB962C8B-B14F-4D97-AF65-F5344CB8AC3E}">
        <p14:creationId xmlns:p14="http://schemas.microsoft.com/office/powerpoint/2010/main" val="6453618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6101" y="837560"/>
            <a:ext cx="8229600" cy="5039641"/>
          </a:xfrm>
        </p:spPr>
        <p:txBody>
          <a:bodyPr>
            <a:normAutofit/>
          </a:bodyPr>
          <a:lstStyle/>
          <a:p>
            <a:pPr marL="0" indent="0" algn="l">
              <a:buNone/>
            </a:pPr>
            <a:r>
              <a:rPr lang="es-MX" sz="1800" b="1" i="0" dirty="0">
                <a:solidFill>
                  <a:srgbClr val="0A0A0A"/>
                </a:solidFill>
                <a:effectLst/>
                <a:latin typeface="Google Sans"/>
              </a:rPr>
              <a:t>Manifestación de Valor Electrónica (MVE)</a:t>
            </a:r>
            <a:r>
              <a:rPr lang="es-MX" sz="1800" b="0" i="0" dirty="0">
                <a:solidFill>
                  <a:srgbClr val="0A0A0A"/>
                </a:solidFill>
                <a:effectLst/>
                <a:latin typeface="Google Sans"/>
              </a:rPr>
              <a:t> </a:t>
            </a:r>
          </a:p>
          <a:p>
            <a:pPr marL="0" indent="0" algn="l">
              <a:buNone/>
            </a:pPr>
            <a:endParaRPr lang="es-MX" sz="1800" dirty="0">
              <a:solidFill>
                <a:srgbClr val="0A0A0A"/>
              </a:solidFill>
              <a:latin typeface="Google Sans"/>
            </a:endParaRPr>
          </a:p>
          <a:p>
            <a:pPr marL="0" indent="0" algn="l">
              <a:buNone/>
            </a:pPr>
            <a:r>
              <a:rPr lang="es-MX" sz="1800" b="0" i="0" dirty="0">
                <a:solidFill>
                  <a:srgbClr val="0A0A0A"/>
                </a:solidFill>
                <a:effectLst/>
                <a:latin typeface="Google Sans"/>
              </a:rPr>
              <a:t> </a:t>
            </a:r>
          </a:p>
          <a:p>
            <a:pPr marL="0" indent="0" algn="l">
              <a:buNone/>
            </a:pPr>
            <a:endParaRPr lang="es-MX" sz="1800" b="0" i="0" dirty="0">
              <a:solidFill>
                <a:srgbClr val="0A0A0A"/>
              </a:solidFill>
              <a:effectLst/>
              <a:latin typeface="Google Sans"/>
            </a:endParaRPr>
          </a:p>
        </p:txBody>
      </p:sp>
      <p:sp>
        <p:nvSpPr>
          <p:cNvPr id="4" name="Rectángulo 3">
            <a:extLst>
              <a:ext uri="{FF2B5EF4-FFF2-40B4-BE49-F238E27FC236}">
                <a16:creationId xmlns:a16="http://schemas.microsoft.com/office/drawing/2014/main" id="{BFB66686-F403-3A5D-59D3-A6EB38189CC0}"/>
              </a:ext>
            </a:extLst>
          </p:cNvPr>
          <p:cNvSpPr/>
          <p:nvPr/>
        </p:nvSpPr>
        <p:spPr>
          <a:xfrm>
            <a:off x="73152" y="127630"/>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2200" dirty="0">
                <a:solidFill>
                  <a:schemeClr val="bg1"/>
                </a:solidFill>
              </a:rPr>
              <a:t>MANIFESTACION DE VALOR ELECTRONICO</a:t>
            </a:r>
          </a:p>
        </p:txBody>
      </p:sp>
      <p:sp>
        <p:nvSpPr>
          <p:cNvPr id="2" name="Rectángulo 1">
            <a:extLst>
              <a:ext uri="{FF2B5EF4-FFF2-40B4-BE49-F238E27FC236}">
                <a16:creationId xmlns:a16="http://schemas.microsoft.com/office/drawing/2014/main" id="{EA679202-560B-BF8C-7EEC-A4AF3637E0E9}"/>
              </a:ext>
            </a:extLst>
          </p:cNvPr>
          <p:cNvSpPr/>
          <p:nvPr/>
        </p:nvSpPr>
        <p:spPr>
          <a:xfrm>
            <a:off x="457200" y="4488390"/>
            <a:ext cx="1441525" cy="48678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t>MVE</a:t>
            </a:r>
          </a:p>
        </p:txBody>
      </p:sp>
      <p:sp>
        <p:nvSpPr>
          <p:cNvPr id="5" name="Rectángulo 4">
            <a:extLst>
              <a:ext uri="{FF2B5EF4-FFF2-40B4-BE49-F238E27FC236}">
                <a16:creationId xmlns:a16="http://schemas.microsoft.com/office/drawing/2014/main" id="{CD530054-A59E-CD2C-A216-E1CC8A40F41E}"/>
              </a:ext>
            </a:extLst>
          </p:cNvPr>
          <p:cNvSpPr/>
          <p:nvPr/>
        </p:nvSpPr>
        <p:spPr>
          <a:xfrm>
            <a:off x="2566596" y="3939471"/>
            <a:ext cx="1954305" cy="7980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400" dirty="0"/>
              <a:t>Plataforma: Ventanilla única de comercio exterior VUCEM</a:t>
            </a:r>
          </a:p>
        </p:txBody>
      </p:sp>
      <p:sp>
        <p:nvSpPr>
          <p:cNvPr id="6" name="Rectángulo 5">
            <a:extLst>
              <a:ext uri="{FF2B5EF4-FFF2-40B4-BE49-F238E27FC236}">
                <a16:creationId xmlns:a16="http://schemas.microsoft.com/office/drawing/2014/main" id="{E4859040-E58B-33F4-FE7A-72A38BC923E8}"/>
              </a:ext>
            </a:extLst>
          </p:cNvPr>
          <p:cNvSpPr/>
          <p:nvPr/>
        </p:nvSpPr>
        <p:spPr>
          <a:xfrm>
            <a:off x="2566597" y="3317166"/>
            <a:ext cx="1947134" cy="48678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t>Obligación abril 2026</a:t>
            </a:r>
          </a:p>
        </p:txBody>
      </p:sp>
      <p:sp>
        <p:nvSpPr>
          <p:cNvPr id="7" name="Rectángulo 6">
            <a:extLst>
              <a:ext uri="{FF2B5EF4-FFF2-40B4-BE49-F238E27FC236}">
                <a16:creationId xmlns:a16="http://schemas.microsoft.com/office/drawing/2014/main" id="{66B9AF88-DA07-B969-41E2-431C4FAECBAE}"/>
              </a:ext>
            </a:extLst>
          </p:cNvPr>
          <p:cNvSpPr/>
          <p:nvPr/>
        </p:nvSpPr>
        <p:spPr>
          <a:xfrm>
            <a:off x="2566596" y="5882067"/>
            <a:ext cx="1947135" cy="69066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400" dirty="0"/>
              <a:t>Se requiere de una manifestación por cada operación</a:t>
            </a:r>
          </a:p>
        </p:txBody>
      </p:sp>
      <p:sp>
        <p:nvSpPr>
          <p:cNvPr id="8" name="Rectángulo 7">
            <a:extLst>
              <a:ext uri="{FF2B5EF4-FFF2-40B4-BE49-F238E27FC236}">
                <a16:creationId xmlns:a16="http://schemas.microsoft.com/office/drawing/2014/main" id="{B7DA1F93-F75B-96FE-9B39-5FF5A5C67F3B}"/>
              </a:ext>
            </a:extLst>
          </p:cNvPr>
          <p:cNvSpPr/>
          <p:nvPr/>
        </p:nvSpPr>
        <p:spPr>
          <a:xfrm>
            <a:off x="5311140" y="2990704"/>
            <a:ext cx="1556273" cy="7980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400" dirty="0"/>
              <a:t>Llenar formato E2- Manifestación de valor</a:t>
            </a:r>
          </a:p>
        </p:txBody>
      </p:sp>
      <p:cxnSp>
        <p:nvCxnSpPr>
          <p:cNvPr id="10" name="Conector recto de flecha 9">
            <a:extLst>
              <a:ext uri="{FF2B5EF4-FFF2-40B4-BE49-F238E27FC236}">
                <a16:creationId xmlns:a16="http://schemas.microsoft.com/office/drawing/2014/main" id="{C97144CE-A0BB-2FA0-E93D-3E428F0DFCF2}"/>
              </a:ext>
            </a:extLst>
          </p:cNvPr>
          <p:cNvCxnSpPr>
            <a:cxnSpLocks/>
            <a:stCxn id="2" idx="3"/>
            <a:endCxn id="6" idx="1"/>
          </p:cNvCxnSpPr>
          <p:nvPr/>
        </p:nvCxnSpPr>
        <p:spPr>
          <a:xfrm flipV="1">
            <a:off x="1898725" y="3560558"/>
            <a:ext cx="667872" cy="117122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Conector recto de flecha 11">
            <a:extLst>
              <a:ext uri="{FF2B5EF4-FFF2-40B4-BE49-F238E27FC236}">
                <a16:creationId xmlns:a16="http://schemas.microsoft.com/office/drawing/2014/main" id="{F97F2836-B543-62F6-32E5-0ADC7ABD2F20}"/>
              </a:ext>
            </a:extLst>
          </p:cNvPr>
          <p:cNvCxnSpPr>
            <a:cxnSpLocks/>
            <a:stCxn id="2" idx="3"/>
            <a:endCxn id="5" idx="1"/>
          </p:cNvCxnSpPr>
          <p:nvPr/>
        </p:nvCxnSpPr>
        <p:spPr>
          <a:xfrm flipV="1">
            <a:off x="1898725" y="4338501"/>
            <a:ext cx="667871" cy="39328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Conector recto de flecha 13">
            <a:extLst>
              <a:ext uri="{FF2B5EF4-FFF2-40B4-BE49-F238E27FC236}">
                <a16:creationId xmlns:a16="http://schemas.microsoft.com/office/drawing/2014/main" id="{83AFE1BA-BA5E-0AAD-BBA4-F47F879C6E6A}"/>
              </a:ext>
            </a:extLst>
          </p:cNvPr>
          <p:cNvCxnSpPr>
            <a:cxnSpLocks/>
            <a:stCxn id="7" idx="3"/>
          </p:cNvCxnSpPr>
          <p:nvPr/>
        </p:nvCxnSpPr>
        <p:spPr>
          <a:xfrm flipH="1" flipV="1">
            <a:off x="4355951" y="6125459"/>
            <a:ext cx="157780" cy="10194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Rectángulo 14">
            <a:extLst>
              <a:ext uri="{FF2B5EF4-FFF2-40B4-BE49-F238E27FC236}">
                <a16:creationId xmlns:a16="http://schemas.microsoft.com/office/drawing/2014/main" id="{6A267207-109F-8E57-6A6A-DE87CDF2AF8C}"/>
              </a:ext>
            </a:extLst>
          </p:cNvPr>
          <p:cNvSpPr/>
          <p:nvPr/>
        </p:nvSpPr>
        <p:spPr>
          <a:xfrm>
            <a:off x="4905936" y="1895864"/>
            <a:ext cx="1556273" cy="68444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400" dirty="0"/>
              <a:t>Ingresa al portal con firma o sellos digitales</a:t>
            </a:r>
          </a:p>
        </p:txBody>
      </p:sp>
      <p:sp>
        <p:nvSpPr>
          <p:cNvPr id="16" name="Rectángulo 15">
            <a:extLst>
              <a:ext uri="{FF2B5EF4-FFF2-40B4-BE49-F238E27FC236}">
                <a16:creationId xmlns:a16="http://schemas.microsoft.com/office/drawing/2014/main" id="{C88D593E-922D-7EC5-60E1-369FBCE29D53}"/>
              </a:ext>
            </a:extLst>
          </p:cNvPr>
          <p:cNvSpPr/>
          <p:nvPr/>
        </p:nvSpPr>
        <p:spPr>
          <a:xfrm>
            <a:off x="6342080" y="953243"/>
            <a:ext cx="1441525" cy="48678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t>Proceso</a:t>
            </a:r>
          </a:p>
        </p:txBody>
      </p:sp>
      <p:sp>
        <p:nvSpPr>
          <p:cNvPr id="17" name="Rectángulo 16">
            <a:extLst>
              <a:ext uri="{FF2B5EF4-FFF2-40B4-BE49-F238E27FC236}">
                <a16:creationId xmlns:a16="http://schemas.microsoft.com/office/drawing/2014/main" id="{5EBFD584-C14B-A751-113E-C9D53BFE369E}"/>
              </a:ext>
            </a:extLst>
          </p:cNvPr>
          <p:cNvSpPr/>
          <p:nvPr/>
        </p:nvSpPr>
        <p:spPr>
          <a:xfrm>
            <a:off x="2566596" y="4914864"/>
            <a:ext cx="1947135" cy="7980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400" dirty="0"/>
              <a:t>Momento de presentación: previo al despacho aduanero</a:t>
            </a:r>
          </a:p>
        </p:txBody>
      </p:sp>
      <p:cxnSp>
        <p:nvCxnSpPr>
          <p:cNvPr id="29" name="Conector recto de flecha 28">
            <a:extLst>
              <a:ext uri="{FF2B5EF4-FFF2-40B4-BE49-F238E27FC236}">
                <a16:creationId xmlns:a16="http://schemas.microsoft.com/office/drawing/2014/main" id="{C5CAE30D-0F45-1B7E-A39D-3CF3254F6936}"/>
              </a:ext>
            </a:extLst>
          </p:cNvPr>
          <p:cNvCxnSpPr>
            <a:stCxn id="2" idx="3"/>
            <a:endCxn id="17" idx="1"/>
          </p:cNvCxnSpPr>
          <p:nvPr/>
        </p:nvCxnSpPr>
        <p:spPr>
          <a:xfrm>
            <a:off x="1898725" y="4731782"/>
            <a:ext cx="667871" cy="58211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1" name="Conector recto de flecha 30">
            <a:extLst>
              <a:ext uri="{FF2B5EF4-FFF2-40B4-BE49-F238E27FC236}">
                <a16:creationId xmlns:a16="http://schemas.microsoft.com/office/drawing/2014/main" id="{52D6A376-2613-E8FE-0490-57DC403D6FF0}"/>
              </a:ext>
            </a:extLst>
          </p:cNvPr>
          <p:cNvCxnSpPr>
            <a:stCxn id="2" idx="3"/>
            <a:endCxn id="7" idx="1"/>
          </p:cNvCxnSpPr>
          <p:nvPr/>
        </p:nvCxnSpPr>
        <p:spPr>
          <a:xfrm>
            <a:off x="1898725" y="4731782"/>
            <a:ext cx="667871" cy="149561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2" name="Rectángulo 31">
            <a:extLst>
              <a:ext uri="{FF2B5EF4-FFF2-40B4-BE49-F238E27FC236}">
                <a16:creationId xmlns:a16="http://schemas.microsoft.com/office/drawing/2014/main" id="{8E3B235F-055C-250F-9AC2-AE4A46EDA997}"/>
              </a:ext>
            </a:extLst>
          </p:cNvPr>
          <p:cNvSpPr/>
          <p:nvPr/>
        </p:nvSpPr>
        <p:spPr>
          <a:xfrm>
            <a:off x="4762059" y="4322125"/>
            <a:ext cx="1638746" cy="88204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t>Firmar: se obtiene el folio e-document, el cual se declara en el pedimiento del despacho</a:t>
            </a:r>
            <a:endParaRPr lang="es-MX" sz="1600" dirty="0"/>
          </a:p>
        </p:txBody>
      </p:sp>
      <p:cxnSp>
        <p:nvCxnSpPr>
          <p:cNvPr id="34" name="Conector recto de flecha 33">
            <a:extLst>
              <a:ext uri="{FF2B5EF4-FFF2-40B4-BE49-F238E27FC236}">
                <a16:creationId xmlns:a16="http://schemas.microsoft.com/office/drawing/2014/main" id="{F19772C6-255A-F64C-BEEA-3E16F9EF53E7}"/>
              </a:ext>
            </a:extLst>
          </p:cNvPr>
          <p:cNvCxnSpPr>
            <a:stCxn id="16" idx="2"/>
            <a:endCxn id="15" idx="0"/>
          </p:cNvCxnSpPr>
          <p:nvPr/>
        </p:nvCxnSpPr>
        <p:spPr>
          <a:xfrm flipH="1">
            <a:off x="5684073" y="1440026"/>
            <a:ext cx="1378770" cy="45583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6" name="Conector recto de flecha 35">
            <a:extLst>
              <a:ext uri="{FF2B5EF4-FFF2-40B4-BE49-F238E27FC236}">
                <a16:creationId xmlns:a16="http://schemas.microsoft.com/office/drawing/2014/main" id="{162595DF-E04F-38CB-A11A-4E3026CC9010}"/>
              </a:ext>
            </a:extLst>
          </p:cNvPr>
          <p:cNvCxnSpPr>
            <a:stCxn id="15" idx="2"/>
            <a:endCxn id="8" idx="0"/>
          </p:cNvCxnSpPr>
          <p:nvPr/>
        </p:nvCxnSpPr>
        <p:spPr>
          <a:xfrm>
            <a:off x="5684073" y="2580305"/>
            <a:ext cx="405204" cy="41039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8" name="Conector recto de flecha 37">
            <a:extLst>
              <a:ext uri="{FF2B5EF4-FFF2-40B4-BE49-F238E27FC236}">
                <a16:creationId xmlns:a16="http://schemas.microsoft.com/office/drawing/2014/main" id="{BD003040-DCF7-ED65-3801-8E34B1A41D9D}"/>
              </a:ext>
            </a:extLst>
          </p:cNvPr>
          <p:cNvCxnSpPr>
            <a:stCxn id="8" idx="2"/>
            <a:endCxn id="32" idx="0"/>
          </p:cNvCxnSpPr>
          <p:nvPr/>
        </p:nvCxnSpPr>
        <p:spPr>
          <a:xfrm flipH="1">
            <a:off x="5581432" y="3788763"/>
            <a:ext cx="507845" cy="53336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1" name="Rectángulo 40">
            <a:extLst>
              <a:ext uri="{FF2B5EF4-FFF2-40B4-BE49-F238E27FC236}">
                <a16:creationId xmlns:a16="http://schemas.microsoft.com/office/drawing/2014/main" id="{5FC3416E-82B6-36ED-6698-DCFD9118A9F7}"/>
              </a:ext>
            </a:extLst>
          </p:cNvPr>
          <p:cNvSpPr/>
          <p:nvPr/>
        </p:nvSpPr>
        <p:spPr>
          <a:xfrm>
            <a:off x="7321923" y="2195053"/>
            <a:ext cx="1666270" cy="236147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s-MX" sz="1400" dirty="0"/>
              <a:t>Contenido:</a:t>
            </a:r>
          </a:p>
          <a:p>
            <a:r>
              <a:rPr lang="es-MX" sz="1400" dirty="0"/>
              <a:t>-Información general del importador </a:t>
            </a:r>
          </a:p>
          <a:p>
            <a:r>
              <a:rPr lang="es-MX" sz="1400" dirty="0"/>
              <a:t>-Datos del representante legal</a:t>
            </a:r>
          </a:p>
          <a:p>
            <a:r>
              <a:rPr lang="es-MX" sz="1400" dirty="0"/>
              <a:t>-Método de valoración utilizado -Valor en aduana de las mercancías.</a:t>
            </a:r>
          </a:p>
        </p:txBody>
      </p:sp>
      <p:cxnSp>
        <p:nvCxnSpPr>
          <p:cNvPr id="43" name="Conector recto de flecha 42">
            <a:extLst>
              <a:ext uri="{FF2B5EF4-FFF2-40B4-BE49-F238E27FC236}">
                <a16:creationId xmlns:a16="http://schemas.microsoft.com/office/drawing/2014/main" id="{F35BA078-7078-1428-1A6D-1D18D56FD9FD}"/>
              </a:ext>
            </a:extLst>
          </p:cNvPr>
          <p:cNvCxnSpPr>
            <a:cxnSpLocks/>
            <a:stCxn id="8" idx="3"/>
            <a:endCxn id="41" idx="1"/>
          </p:cNvCxnSpPr>
          <p:nvPr/>
        </p:nvCxnSpPr>
        <p:spPr>
          <a:xfrm flipV="1">
            <a:off x="6867413" y="3375793"/>
            <a:ext cx="454510" cy="1394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7" name="CuadroTexto 46">
            <a:extLst>
              <a:ext uri="{FF2B5EF4-FFF2-40B4-BE49-F238E27FC236}">
                <a16:creationId xmlns:a16="http://schemas.microsoft.com/office/drawing/2014/main" id="{F74DDA44-92EA-4DE6-AE0F-D3FEA192F208}"/>
              </a:ext>
            </a:extLst>
          </p:cNvPr>
          <p:cNvSpPr txBox="1"/>
          <p:nvPr/>
        </p:nvSpPr>
        <p:spPr>
          <a:xfrm>
            <a:off x="131411" y="1247743"/>
            <a:ext cx="4202497" cy="800219"/>
          </a:xfrm>
          <a:prstGeom prst="rect">
            <a:avLst/>
          </a:prstGeom>
          <a:noFill/>
        </p:spPr>
        <p:txBody>
          <a:bodyPr wrap="square" rtlCol="0">
            <a:spAutoFit/>
          </a:bodyPr>
          <a:lstStyle/>
          <a:p>
            <a:pPr algn="ctr"/>
            <a:r>
              <a:rPr lang="es-MX" sz="1400" b="0" i="0" dirty="0">
                <a:solidFill>
                  <a:srgbClr val="0A0A0A"/>
                </a:solidFill>
                <a:effectLst/>
                <a:latin typeface="Google Sans"/>
              </a:rPr>
              <a:t>Es un nuevo formato digital obligatorio, el cual sustituye a la declaración tradicional en papel para operaciones de importación</a:t>
            </a:r>
            <a:r>
              <a:rPr lang="es-MX" sz="1800" b="0" i="0" dirty="0">
                <a:solidFill>
                  <a:srgbClr val="0A0A0A"/>
                </a:solidFill>
                <a:effectLst/>
                <a:latin typeface="Google Sans"/>
              </a:rPr>
              <a:t>.</a:t>
            </a:r>
            <a:endParaRPr lang="es-MX" dirty="0"/>
          </a:p>
        </p:txBody>
      </p:sp>
      <p:sp>
        <p:nvSpPr>
          <p:cNvPr id="48" name="CuadroTexto 47">
            <a:extLst>
              <a:ext uri="{FF2B5EF4-FFF2-40B4-BE49-F238E27FC236}">
                <a16:creationId xmlns:a16="http://schemas.microsoft.com/office/drawing/2014/main" id="{4CDED477-004E-6113-1BB0-1BD813BC6DF3}"/>
              </a:ext>
            </a:extLst>
          </p:cNvPr>
          <p:cNvSpPr txBox="1"/>
          <p:nvPr/>
        </p:nvSpPr>
        <p:spPr>
          <a:xfrm>
            <a:off x="318248" y="2156558"/>
            <a:ext cx="4253752" cy="923330"/>
          </a:xfrm>
          <a:prstGeom prst="rect">
            <a:avLst/>
          </a:prstGeom>
          <a:noFill/>
        </p:spPr>
        <p:txBody>
          <a:bodyPr wrap="square" rtlCol="0">
            <a:spAutoFit/>
          </a:bodyPr>
          <a:lstStyle/>
          <a:p>
            <a:pPr algn="ctr"/>
            <a:r>
              <a:rPr lang="es-MX" sz="1400" dirty="0">
                <a:solidFill>
                  <a:srgbClr val="0A0A0A"/>
                </a:solidFill>
                <a:latin typeface="Google Sans"/>
              </a:rPr>
              <a:t>O</a:t>
            </a:r>
            <a:r>
              <a:rPr lang="es-MX" sz="1400" b="0" i="0" dirty="0">
                <a:solidFill>
                  <a:srgbClr val="0A0A0A"/>
                </a:solidFill>
                <a:effectLst/>
                <a:latin typeface="Google Sans"/>
              </a:rPr>
              <a:t>bjetivo:  Declarar el valor real de las mercancías para asegurar el cálculo correcto de impuestos y mejorar la trazabilidad aduanera.</a:t>
            </a:r>
          </a:p>
          <a:p>
            <a:endParaRPr lang="es-MX" sz="1200" dirty="0"/>
          </a:p>
        </p:txBody>
      </p:sp>
      <p:sp>
        <p:nvSpPr>
          <p:cNvPr id="58" name="Rectángulo 57">
            <a:extLst>
              <a:ext uri="{FF2B5EF4-FFF2-40B4-BE49-F238E27FC236}">
                <a16:creationId xmlns:a16="http://schemas.microsoft.com/office/drawing/2014/main" id="{DA9D5CE9-C93C-385B-0C65-39BB07A976B2}"/>
              </a:ext>
            </a:extLst>
          </p:cNvPr>
          <p:cNvSpPr/>
          <p:nvPr/>
        </p:nvSpPr>
        <p:spPr>
          <a:xfrm>
            <a:off x="6524969" y="4833666"/>
            <a:ext cx="2463224" cy="193319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100" dirty="0"/>
              <a:t>Se adjunta:</a:t>
            </a:r>
          </a:p>
          <a:p>
            <a:pPr algn="ctr"/>
            <a:r>
              <a:rPr lang="es-MX" sz="1100" dirty="0"/>
              <a:t>-Factura comercial</a:t>
            </a:r>
          </a:p>
          <a:p>
            <a:pPr algn="ctr"/>
            <a:r>
              <a:rPr lang="es-MX" sz="1100" dirty="0"/>
              <a:t>-Comprobante de pago</a:t>
            </a:r>
          </a:p>
          <a:p>
            <a:pPr algn="ctr"/>
            <a:r>
              <a:rPr lang="es-MX" sz="1100" dirty="0"/>
              <a:t>-Contratos</a:t>
            </a:r>
          </a:p>
          <a:p>
            <a:pPr algn="ctr"/>
            <a:r>
              <a:rPr lang="es-MX" sz="1100" dirty="0"/>
              <a:t>-Documento de logistica de transporte, seguros, gastos de transporte.</a:t>
            </a:r>
          </a:p>
          <a:p>
            <a:pPr algn="ctr"/>
            <a:r>
              <a:rPr lang="es-MX" sz="1100" dirty="0"/>
              <a:t>-Lista de empaque, certificado de origen, constancias de gastos inv¡crementables.</a:t>
            </a:r>
          </a:p>
          <a:p>
            <a:pPr algn="ctr"/>
            <a:r>
              <a:rPr lang="es-MX" sz="1100" dirty="0"/>
              <a:t>Art 81 RLA</a:t>
            </a:r>
          </a:p>
        </p:txBody>
      </p:sp>
      <p:cxnSp>
        <p:nvCxnSpPr>
          <p:cNvPr id="60" name="Conector recto de flecha 59">
            <a:extLst>
              <a:ext uri="{FF2B5EF4-FFF2-40B4-BE49-F238E27FC236}">
                <a16:creationId xmlns:a16="http://schemas.microsoft.com/office/drawing/2014/main" id="{F5E9A5B5-B2D2-EA6B-8E6D-1098E74E7EC5}"/>
              </a:ext>
            </a:extLst>
          </p:cNvPr>
          <p:cNvCxnSpPr>
            <a:cxnSpLocks/>
            <a:stCxn id="8" idx="2"/>
            <a:endCxn id="58" idx="0"/>
          </p:cNvCxnSpPr>
          <p:nvPr/>
        </p:nvCxnSpPr>
        <p:spPr>
          <a:xfrm>
            <a:off x="6089277" y="3788763"/>
            <a:ext cx="1667304" cy="104490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875175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7796179F-FA43-DB30-3341-B983D12D06CA}"/>
              </a:ext>
            </a:extLst>
          </p:cNvPr>
          <p:cNvSpPr/>
          <p:nvPr/>
        </p:nvSpPr>
        <p:spPr>
          <a:xfrm>
            <a:off x="73152" y="127630"/>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2200" dirty="0">
                <a:solidFill>
                  <a:schemeClr val="bg1"/>
                </a:solidFill>
              </a:rPr>
              <a:t>Obligación de solicitar, proporcionar y conservar la información y documentación art 112 ultimo párrafo</a:t>
            </a:r>
          </a:p>
        </p:txBody>
      </p:sp>
      <p:graphicFrame>
        <p:nvGraphicFramePr>
          <p:cNvPr id="7" name="Tabla 6">
            <a:extLst>
              <a:ext uri="{FF2B5EF4-FFF2-40B4-BE49-F238E27FC236}">
                <a16:creationId xmlns:a16="http://schemas.microsoft.com/office/drawing/2014/main" id="{CBC40FEF-AC8F-DF82-85C5-E849E7D93322}"/>
              </a:ext>
            </a:extLst>
          </p:cNvPr>
          <p:cNvGraphicFramePr>
            <a:graphicFrameLocks noGrp="1"/>
          </p:cNvGraphicFramePr>
          <p:nvPr>
            <p:extLst>
              <p:ext uri="{D42A27DB-BD31-4B8C-83A1-F6EECF244321}">
                <p14:modId xmlns:p14="http://schemas.microsoft.com/office/powerpoint/2010/main" val="3565530884"/>
              </p:ext>
            </p:extLst>
          </p:nvPr>
        </p:nvGraphicFramePr>
        <p:xfrm>
          <a:off x="642937" y="1517174"/>
          <a:ext cx="7858126" cy="3566160"/>
        </p:xfrm>
        <a:graphic>
          <a:graphicData uri="http://schemas.openxmlformats.org/drawingml/2006/table">
            <a:tbl>
              <a:tblPr/>
              <a:tblGrid>
                <a:gridCol w="7858126">
                  <a:extLst>
                    <a:ext uri="{9D8B030D-6E8A-4147-A177-3AD203B41FA5}">
                      <a16:colId xmlns:a16="http://schemas.microsoft.com/office/drawing/2014/main" val="2690988258"/>
                    </a:ext>
                  </a:extLst>
                </a:gridCol>
              </a:tblGrid>
              <a:tr h="0">
                <a:tc>
                  <a:txBody>
                    <a:bodyPr/>
                    <a:lstStyle/>
                    <a:p>
                      <a:pPr algn="just" fontAlgn="t"/>
                      <a:r>
                        <a:rPr lang="es-MX" dirty="0">
                          <a:effectLst/>
                        </a:rPr>
                        <a:t>Para los efectos del artículo 112, último párrafo de la Ley, en el expediente electrónico se deberá incluir la información o documentación señalada en la regla 3.1.42, </a:t>
                      </a:r>
                      <a:r>
                        <a:rPr lang="es-MX" b="1" dirty="0">
                          <a:effectLst/>
                        </a:rPr>
                        <a:t>mediante la cual se acredite el proceso productivo al que se sometió la mercancía transferida, desde que fue importada temporalmente y la correspondiente a todas sus transferencias</a:t>
                      </a:r>
                      <a:r>
                        <a:rPr lang="es-MX" dirty="0">
                          <a:effectLst/>
                        </a:rPr>
                        <a:t>.</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3358294815"/>
                  </a:ext>
                </a:extLst>
              </a:tr>
              <a:tr h="0">
                <a:tc>
                  <a:txBody>
                    <a:bodyPr/>
                    <a:lstStyle/>
                    <a:p>
                      <a:pPr algn="just" fontAlgn="t"/>
                      <a:r>
                        <a:rPr lang="es-MX" dirty="0">
                          <a:effectLst/>
                        </a:rPr>
                        <a:t>En el supuesto de que la empresa que transfiera las mercancías no hubiera realizado el proceso productivo, conforme a lo establecido en el artículo 112, tercer párrafo de la Ley, deberá proporcionar a la empresa que recibe las mercancías la información y documentación que acredite que un tercero realizó el proceso productivo.</a:t>
                      </a:r>
                    </a:p>
                    <a:p>
                      <a:pPr algn="just" fontAlgn="t"/>
                      <a:endParaRPr lang="es-MX" dirty="0">
                        <a:effectLst/>
                      </a:endParaRP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1753720060"/>
                  </a:ext>
                </a:extLst>
              </a:tr>
              <a:tr h="0">
                <a:tc>
                  <a:txBody>
                    <a:bodyPr/>
                    <a:lstStyle/>
                    <a:p>
                      <a:pPr fontAlgn="t"/>
                      <a:r>
                        <a:rPr lang="es-MX" b="1" dirty="0">
                          <a:effectLst/>
                        </a:rPr>
                        <a:t>Ley 112, RGCE 3.1.42.</a:t>
                      </a:r>
                      <a:endParaRPr lang="es-MX" dirty="0">
                        <a:effectLst/>
                      </a:endParaRPr>
                    </a:p>
                  </a:txBody>
                  <a:tcPr>
                    <a:lnL>
                      <a:noFill/>
                    </a:lnL>
                    <a:lnR>
                      <a:noFill/>
                    </a:lnR>
                    <a:lnT w="9525" cap="flat" cmpd="sng" algn="ctr">
                      <a:solidFill>
                        <a:srgbClr val="E9ECEF"/>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615313074"/>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4048" y="548577"/>
            <a:ext cx="8229600" cy="1143000"/>
          </a:xfrm>
        </p:spPr>
        <p:txBody>
          <a:bodyPr>
            <a:normAutofit/>
          </a:bodyPr>
          <a:lstStyle/>
          <a:p>
            <a:r>
              <a:rPr lang="es-ES" sz="4000" dirty="0"/>
              <a:t>Registro de certificados</a:t>
            </a:r>
            <a:endParaRPr sz="4000" dirty="0"/>
          </a:p>
        </p:txBody>
      </p:sp>
      <p:sp>
        <p:nvSpPr>
          <p:cNvPr id="3" name="Content Placeholder 2"/>
          <p:cNvSpPr>
            <a:spLocks noGrp="1"/>
          </p:cNvSpPr>
          <p:nvPr>
            <p:ph idx="1"/>
          </p:nvPr>
        </p:nvSpPr>
        <p:spPr>
          <a:xfrm>
            <a:off x="457200" y="1890656"/>
            <a:ext cx="8229600" cy="4525963"/>
          </a:xfrm>
        </p:spPr>
        <p:txBody>
          <a:bodyPr>
            <a:normAutofit/>
          </a:bodyPr>
          <a:lstStyle/>
          <a:p>
            <a:pPr marL="0" indent="0" algn="just">
              <a:buNone/>
            </a:pPr>
            <a:endParaRPr lang="es-MX" sz="1800" dirty="0">
              <a:solidFill>
                <a:srgbClr val="0A0A0A"/>
              </a:solidFill>
              <a:latin typeface="Google Sans"/>
            </a:endParaRPr>
          </a:p>
          <a:p>
            <a:pPr marL="0" indent="0" algn="just">
              <a:buNone/>
            </a:pPr>
            <a:endParaRPr lang="es-MX" sz="1800" dirty="0">
              <a:solidFill>
                <a:srgbClr val="0A0A0A"/>
              </a:solidFill>
              <a:latin typeface="Google Sans"/>
            </a:endParaRPr>
          </a:p>
          <a:p>
            <a:pPr marL="0" indent="0" algn="just">
              <a:buNone/>
            </a:pPr>
            <a:r>
              <a:rPr lang="es-MX" sz="1800" dirty="0">
                <a:solidFill>
                  <a:srgbClr val="0A0A0A"/>
                </a:solidFill>
                <a:latin typeface="Google Sans"/>
              </a:rPr>
              <a:t>No tener socios condenados por delitos de pena corporal o delitos fiscales.</a:t>
            </a:r>
          </a:p>
          <a:p>
            <a:pPr marL="0" indent="0" algn="just">
              <a:buNone/>
            </a:pPr>
            <a:r>
              <a:rPr lang="es-MX" sz="1800" dirty="0">
                <a:solidFill>
                  <a:srgbClr val="0A0A0A"/>
                </a:solidFill>
                <a:latin typeface="Google Sans"/>
              </a:rPr>
              <a:t>No contar con sanciones administrativas en Comercio Exterior.</a:t>
            </a:r>
          </a:p>
          <a:p>
            <a:pPr marL="0" indent="0" algn="just">
              <a:buNone/>
            </a:pPr>
            <a:r>
              <a:rPr lang="es-MX" sz="1800" dirty="0">
                <a:solidFill>
                  <a:srgbClr val="0A0A0A"/>
                </a:solidFill>
                <a:latin typeface="Google Sans"/>
              </a:rPr>
              <a:t>Garantizar que los proveedores no figuren en las listas de emisiones de comprobantes falsos CFF art 69-B y art 49 BIS.</a:t>
            </a:r>
          </a:p>
          <a:p>
            <a:pPr marL="0" indent="0" algn="just">
              <a:buNone/>
            </a:pPr>
            <a:endParaRPr lang="es-MX" sz="1800" dirty="0">
              <a:solidFill>
                <a:srgbClr val="0A0A0A"/>
              </a:solidFill>
              <a:latin typeface="Google Sans"/>
            </a:endParaRPr>
          </a:p>
          <a:p>
            <a:pPr marL="0" indent="0" algn="just">
              <a:buNone/>
            </a:pPr>
            <a:endParaRPr lang="es-MX" sz="1800" dirty="0">
              <a:solidFill>
                <a:srgbClr val="0A0A0A"/>
              </a:solidFill>
              <a:latin typeface="Google Sans"/>
            </a:endParaRPr>
          </a:p>
        </p:txBody>
      </p:sp>
      <p:sp>
        <p:nvSpPr>
          <p:cNvPr id="4" name="Rectángulo 3">
            <a:extLst>
              <a:ext uri="{FF2B5EF4-FFF2-40B4-BE49-F238E27FC236}">
                <a16:creationId xmlns:a16="http://schemas.microsoft.com/office/drawing/2014/main" id="{E7C1A00E-614C-E6B3-DEC3-D4ED14AC47C7}"/>
              </a:ext>
            </a:extLst>
          </p:cNvPr>
          <p:cNvSpPr/>
          <p:nvPr/>
        </p:nvSpPr>
        <p:spPr>
          <a:xfrm>
            <a:off x="73152" y="127630"/>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2200" dirty="0">
              <a:solidFill>
                <a:schemeClr val="bg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3718"/>
            <a:ext cx="8229600" cy="1143000"/>
          </a:xfrm>
        </p:spPr>
        <p:txBody>
          <a:bodyPr>
            <a:normAutofit/>
          </a:bodyPr>
          <a:lstStyle/>
          <a:p>
            <a:r>
              <a:rPr lang="es-MX" sz="1600" b="1" i="0" dirty="0">
                <a:effectLst/>
                <a:latin typeface="Open Sans" panose="020B0606030504020204" pitchFamily="34" charset="0"/>
              </a:rPr>
              <a:t>Mercancías que pueden importar las empresas que cuenten con el registro en el esquema de certificación de empresas (Anexo 28)</a:t>
            </a:r>
            <a:endParaRPr sz="4000" dirty="0"/>
          </a:p>
        </p:txBody>
      </p:sp>
      <p:sp>
        <p:nvSpPr>
          <p:cNvPr id="3" name="Content Placeholder 2"/>
          <p:cNvSpPr>
            <a:spLocks noGrp="1"/>
          </p:cNvSpPr>
          <p:nvPr>
            <p:ph idx="1"/>
          </p:nvPr>
        </p:nvSpPr>
        <p:spPr>
          <a:xfrm>
            <a:off x="457200" y="2190960"/>
            <a:ext cx="8229600" cy="4525963"/>
          </a:xfrm>
        </p:spPr>
        <p:txBody>
          <a:bodyPr/>
          <a:lstStyle/>
          <a:p>
            <a:pPr marL="0" indent="0" algn="just">
              <a:buNone/>
            </a:pPr>
            <a:r>
              <a:rPr lang="es-ES" sz="1800" dirty="0">
                <a:solidFill>
                  <a:srgbClr val="0A0A0A"/>
                </a:solidFill>
                <a:latin typeface="Google Sans"/>
              </a:rPr>
              <a:t>Regla 7.1.2</a:t>
            </a:r>
          </a:p>
          <a:p>
            <a:pPr marL="0" indent="0" algn="just">
              <a:buNone/>
            </a:pPr>
            <a:endParaRPr sz="1800" dirty="0">
              <a:solidFill>
                <a:srgbClr val="0A0A0A"/>
              </a:solidFill>
              <a:latin typeface="Google Sans"/>
            </a:endParaRPr>
          </a:p>
        </p:txBody>
      </p:sp>
      <p:sp>
        <p:nvSpPr>
          <p:cNvPr id="4" name="Rectángulo 3">
            <a:extLst>
              <a:ext uri="{FF2B5EF4-FFF2-40B4-BE49-F238E27FC236}">
                <a16:creationId xmlns:a16="http://schemas.microsoft.com/office/drawing/2014/main" id="{B6A2404B-9BA7-F0C9-C00D-CF81418EF954}"/>
              </a:ext>
            </a:extLst>
          </p:cNvPr>
          <p:cNvSpPr/>
          <p:nvPr/>
        </p:nvSpPr>
        <p:spPr>
          <a:xfrm>
            <a:off x="73152" y="127630"/>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2200" dirty="0">
              <a:solidFill>
                <a:schemeClr val="bg1"/>
              </a:solidFill>
            </a:endParaRPr>
          </a:p>
        </p:txBody>
      </p:sp>
      <p:graphicFrame>
        <p:nvGraphicFramePr>
          <p:cNvPr id="5" name="Tabla 4">
            <a:extLst>
              <a:ext uri="{FF2B5EF4-FFF2-40B4-BE49-F238E27FC236}">
                <a16:creationId xmlns:a16="http://schemas.microsoft.com/office/drawing/2014/main" id="{40279D53-3C6D-55AE-7E5D-CBE96D940A01}"/>
              </a:ext>
            </a:extLst>
          </p:cNvPr>
          <p:cNvGraphicFramePr>
            <a:graphicFrameLocks noGrp="1"/>
          </p:cNvGraphicFramePr>
          <p:nvPr/>
        </p:nvGraphicFramePr>
        <p:xfrm>
          <a:off x="457200" y="2717492"/>
          <a:ext cx="7858126" cy="3017520"/>
        </p:xfrm>
        <a:graphic>
          <a:graphicData uri="http://schemas.openxmlformats.org/drawingml/2006/table">
            <a:tbl>
              <a:tblPr/>
              <a:tblGrid>
                <a:gridCol w="7858126">
                  <a:extLst>
                    <a:ext uri="{9D8B030D-6E8A-4147-A177-3AD203B41FA5}">
                      <a16:colId xmlns:a16="http://schemas.microsoft.com/office/drawing/2014/main" val="2071281173"/>
                    </a:ext>
                  </a:extLst>
                </a:gridCol>
              </a:tblGrid>
              <a:tr h="0">
                <a:tc>
                  <a:txBody>
                    <a:bodyPr/>
                    <a:lstStyle/>
                    <a:p>
                      <a:pPr algn="just" fontAlgn="t"/>
                      <a:r>
                        <a:rPr lang="es-MX" dirty="0">
                          <a:effectLst/>
                        </a:rPr>
                        <a:t>Para los efectos de la regla , segundo párrafo, apartado B, las mercancías que pueden importar las empresas que cuenten con el Registro en el Esquema de Certificación de Empresas, modalidad de IVA e IEPS, son las que se señalan en el Anexo </a:t>
                      </a: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9958262"/>
                  </a:ext>
                </a:extLst>
              </a:tr>
              <a:tr h="0">
                <a:tc>
                  <a:txBody>
                    <a:bodyPr/>
                    <a:lstStyle/>
                    <a:p>
                      <a:pPr algn="just" fontAlgn="t"/>
                      <a:r>
                        <a:rPr lang="es-MX" dirty="0">
                          <a:effectLst/>
                        </a:rPr>
                        <a:t>Las referidas empresas que operen mediante un programa , únicamente podrán importar las mercancías listadas en el Anexo , siempre que también hayan sido autorizadas por la Secretaría de Economía en su respectivo programa y que las mercancías se encuentren permitidas en el Decreto  y sus Anexos.</a:t>
                      </a:r>
                    </a:p>
                    <a:p>
                      <a:pPr algn="just" fontAlgn="t"/>
                      <a:endParaRPr lang="es-MX" dirty="0">
                        <a:effectLst/>
                      </a:endParaRPr>
                    </a:p>
                  </a:txBody>
                  <a:tcPr>
                    <a:lnL>
                      <a:noFill/>
                    </a:lnL>
                    <a:lnR>
                      <a:noFill/>
                    </a:lnR>
                    <a:lnT w="9525" cap="flat" cmpd="sng" algn="ctr">
                      <a:solidFill>
                        <a:srgbClr val="E9ECEF"/>
                      </a:solidFill>
                      <a:prstDash val="solid"/>
                      <a:round/>
                      <a:headEnd type="none" w="med" len="med"/>
                      <a:tailEnd type="none" w="med" len="med"/>
                    </a:lnT>
                    <a:lnB w="9525" cap="flat" cmpd="sng" algn="ctr">
                      <a:solidFill>
                        <a:srgbClr val="E9ECEF"/>
                      </a:solidFill>
                      <a:prstDash val="solid"/>
                      <a:round/>
                      <a:headEnd type="none" w="med" len="med"/>
                      <a:tailEnd type="none" w="med" len="med"/>
                    </a:lnB>
                    <a:solidFill>
                      <a:srgbClr val="FFFFFF"/>
                    </a:solidFill>
                  </a:tcPr>
                </a:tc>
                <a:extLst>
                  <a:ext uri="{0D108BD9-81ED-4DB2-BD59-A6C34878D82A}">
                    <a16:rowId xmlns:a16="http://schemas.microsoft.com/office/drawing/2014/main" val="3711425483"/>
                  </a:ext>
                </a:extLst>
              </a:tr>
              <a:tr h="0">
                <a:tc>
                  <a:txBody>
                    <a:bodyPr/>
                    <a:lstStyle/>
                    <a:p>
                      <a:pPr fontAlgn="t"/>
                      <a:r>
                        <a:rPr lang="es-MX" b="1" dirty="0">
                          <a:effectLst/>
                        </a:rPr>
                        <a:t>Ley del IVA 28-A, Ley del IEPS 15-A, Decreto IMMEX Anexo II, RGCE Anexo 28</a:t>
                      </a:r>
                      <a:endParaRPr lang="es-MX" dirty="0">
                        <a:effectLst/>
                      </a:endParaRPr>
                    </a:p>
                  </a:txBody>
                  <a:tcPr>
                    <a:lnL>
                      <a:noFill/>
                    </a:lnL>
                    <a:lnR>
                      <a:noFill/>
                    </a:lnR>
                    <a:lnT w="9525" cap="flat" cmpd="sng" algn="ctr">
                      <a:solidFill>
                        <a:srgbClr val="E9ECEF"/>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847657100"/>
                  </a:ext>
                </a:extLst>
              </a:tr>
            </a:tbl>
          </a:graphicData>
        </a:graphic>
      </p:graphicFrame>
    </p:spTree>
    <p:extLst>
      <p:ext uri="{BB962C8B-B14F-4D97-AF65-F5344CB8AC3E}">
        <p14:creationId xmlns:p14="http://schemas.microsoft.com/office/powerpoint/2010/main" val="19580043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86522"/>
            <a:ext cx="8467344" cy="5039641"/>
          </a:xfrm>
        </p:spPr>
        <p:txBody>
          <a:bodyPr>
            <a:normAutofit/>
          </a:bodyPr>
          <a:lstStyle/>
          <a:p>
            <a:pPr marL="0" indent="0" algn="just">
              <a:buNone/>
            </a:pPr>
            <a:r>
              <a:rPr lang="es-ES" sz="1600" dirty="0"/>
              <a:t>-Endurecimiento de fiscalización por parte de la ANAM y el SAT.</a:t>
            </a:r>
          </a:p>
          <a:p>
            <a:pPr marL="0" indent="0" algn="just">
              <a:buNone/>
            </a:pPr>
            <a:r>
              <a:rPr lang="es-ES" sz="1600" dirty="0"/>
              <a:t>-Coordinación de ANAM -  SE -  SAT  con autoridades sanitarias y de seguridad.</a:t>
            </a:r>
          </a:p>
          <a:p>
            <a:pPr marL="0" indent="0" algn="just">
              <a:buNone/>
            </a:pPr>
            <a:r>
              <a:rPr lang="es-ES" sz="1600" dirty="0"/>
              <a:t>-Auditorias electrónicas y actos de fiscalización.</a:t>
            </a:r>
          </a:p>
          <a:p>
            <a:pPr marL="0" indent="0" algn="just">
              <a:buNone/>
            </a:pPr>
            <a:r>
              <a:rPr lang="es-ES" sz="1600" dirty="0"/>
              <a:t>-Uso de analítica de datos, perfiles de riesgo, uso de IA.</a:t>
            </a:r>
          </a:p>
          <a:p>
            <a:pPr marL="0" indent="0" algn="just">
              <a:buNone/>
            </a:pPr>
            <a:r>
              <a:rPr lang="es-ES" sz="1600" dirty="0"/>
              <a:t>-Cruce masivo de información como CFDI, pedimentos, Bancos, contabilidad electrónica.</a:t>
            </a:r>
          </a:p>
          <a:p>
            <a:pPr marL="0" indent="0" algn="just">
              <a:buNone/>
            </a:pPr>
            <a:r>
              <a:rPr lang="es-ES" sz="1600" dirty="0"/>
              <a:t>-Clasificación arancelaria.</a:t>
            </a:r>
          </a:p>
          <a:p>
            <a:pPr marL="0" indent="0" algn="just">
              <a:buNone/>
            </a:pPr>
            <a:r>
              <a:rPr lang="es-ES" sz="1600" dirty="0"/>
              <a:t>-Valor en aduana como incremento en ajustes y observaciones.</a:t>
            </a:r>
          </a:p>
          <a:p>
            <a:pPr marL="0" indent="0" algn="just">
              <a:buNone/>
            </a:pPr>
            <a:r>
              <a:rPr lang="es-ES" sz="1600" dirty="0"/>
              <a:t>-Reglas de origen de T-MEC, TLC.</a:t>
            </a:r>
          </a:p>
          <a:p>
            <a:pPr marL="0" indent="0" algn="just">
              <a:buNone/>
            </a:pPr>
            <a:r>
              <a:rPr lang="es-ES" sz="1600" dirty="0"/>
              <a:t>-Programas IMMEX, PROSEC, OEA, PADRONES.</a:t>
            </a:r>
          </a:p>
          <a:p>
            <a:pPr marL="0" indent="0" algn="just">
              <a:buNone/>
            </a:pPr>
            <a:r>
              <a:rPr lang="es-ES" sz="1600" dirty="0"/>
              <a:t>-Cumplimiento Fiscal IVA, IEPS, CFDIS, ANEXOS.</a:t>
            </a:r>
            <a:endParaRPr sz="1600" dirty="0"/>
          </a:p>
        </p:txBody>
      </p:sp>
      <p:sp>
        <p:nvSpPr>
          <p:cNvPr id="4" name="Rectángulo 3">
            <a:extLst>
              <a:ext uri="{FF2B5EF4-FFF2-40B4-BE49-F238E27FC236}">
                <a16:creationId xmlns:a16="http://schemas.microsoft.com/office/drawing/2014/main" id="{BFB66686-F403-3A5D-59D3-A6EB38189CC0}"/>
              </a:ext>
            </a:extLst>
          </p:cNvPr>
          <p:cNvSpPr/>
          <p:nvPr/>
        </p:nvSpPr>
        <p:spPr>
          <a:xfrm>
            <a:off x="73152" y="127630"/>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2200" dirty="0">
                <a:solidFill>
                  <a:schemeClr val="bg1"/>
                </a:solidFill>
              </a:rPr>
              <a:t>Fiscalización y cumplimiento 2026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86522"/>
            <a:ext cx="8229600" cy="5039641"/>
          </a:xfrm>
        </p:spPr>
        <p:txBody>
          <a:bodyPr>
            <a:normAutofit fontScale="77500" lnSpcReduction="20000"/>
          </a:bodyPr>
          <a:lstStyle/>
          <a:p>
            <a:pPr marL="0" indent="0" algn="just">
              <a:buNone/>
            </a:pPr>
            <a:r>
              <a:rPr lang="es-MX" sz="1600" b="0" i="0" dirty="0">
                <a:solidFill>
                  <a:srgbClr val="404041"/>
                </a:solidFill>
                <a:effectLst/>
                <a:latin typeface="Noto Sans" panose="020B0502040504020204" pitchFamily="34" charset="0"/>
              </a:rPr>
              <a:t>Comunicado Economía</a:t>
            </a:r>
          </a:p>
          <a:p>
            <a:pPr marL="0" indent="0" algn="just">
              <a:buNone/>
            </a:pPr>
            <a:endParaRPr lang="es-MX" sz="1600" b="0" i="0" dirty="0">
              <a:solidFill>
                <a:srgbClr val="404041"/>
              </a:solidFill>
              <a:effectLst/>
              <a:latin typeface="Noto Sans" panose="020B0502040504020204" pitchFamily="34" charset="0"/>
            </a:endParaRPr>
          </a:p>
          <a:p>
            <a:pPr marL="0" indent="0" algn="just">
              <a:buNone/>
            </a:pPr>
            <a:r>
              <a:rPr lang="es-MX" sz="1600" b="0" i="0" dirty="0">
                <a:solidFill>
                  <a:srgbClr val="404041"/>
                </a:solidFill>
                <a:effectLst/>
                <a:latin typeface="Noto Sans" panose="020B0502040504020204" pitchFamily="34" charset="0"/>
              </a:rPr>
              <a:t>Recientemente se publicó en el Diario Oficial de la Federación, el Decreto por el que se reforman diversas fracciones arancelarias de la Tarifa de la Ley de los Impuestos Generales de Importación y de Exportación, que entrará en vigor el 1 de enero de 2026. </a:t>
            </a:r>
          </a:p>
          <a:p>
            <a:pPr marL="0" indent="0" algn="just">
              <a:buNone/>
            </a:pPr>
            <a:endParaRPr lang="es-MX" sz="1600" b="0" i="0" dirty="0">
              <a:solidFill>
                <a:srgbClr val="404041"/>
              </a:solidFill>
              <a:effectLst/>
              <a:latin typeface="Noto Sans" panose="020B0502040504020204" pitchFamily="34" charset="0"/>
            </a:endParaRPr>
          </a:p>
          <a:p>
            <a:pPr marL="0" indent="0" algn="just">
              <a:buNone/>
            </a:pPr>
            <a:r>
              <a:rPr lang="es-MX" sz="1600" b="0" i="0" dirty="0">
                <a:solidFill>
                  <a:srgbClr val="404041"/>
                </a:solidFill>
                <a:effectLst/>
                <a:latin typeface="Noto Sans" panose="020B0502040504020204" pitchFamily="34" charset="0"/>
              </a:rPr>
              <a:t>Esta modificación a los aranceles tiene por objeto principal salvaguardar cerca de 350 mil empleos en el país en sectores sensibles como calzado, textiles, vestido, acero y automotriz, así como contribuir a la reindustrialización soberana, sostenible e incluyente en sectores estratégicos de la economía mexicana que permitirá consolidar un nuevo modelo de desarrollo económico que fortalezca la competitividad interna de nuestro país, corrigiendo distorsiones comerciales y la alta dependencia de importaciones, lo que permitirá implementar medidas que garanticen la igualdad de oportunidades y competencia en productos nacionales.</a:t>
            </a:r>
          </a:p>
          <a:p>
            <a:pPr marL="0" indent="0" algn="just">
              <a:buNone/>
            </a:pPr>
            <a:endParaRPr lang="es-MX" sz="1600" b="0" i="0" dirty="0">
              <a:solidFill>
                <a:srgbClr val="404041"/>
              </a:solidFill>
              <a:effectLst/>
              <a:latin typeface="Noto Sans" panose="020B0502040504020204" pitchFamily="34" charset="0"/>
            </a:endParaRPr>
          </a:p>
          <a:p>
            <a:pPr marL="0" indent="0" algn="just">
              <a:buNone/>
            </a:pPr>
            <a:r>
              <a:rPr lang="es-MX" sz="1600" b="0" i="0" dirty="0">
                <a:solidFill>
                  <a:srgbClr val="404041"/>
                </a:solidFill>
                <a:effectLst/>
                <a:latin typeface="Noto Sans" panose="020B0502040504020204" pitchFamily="34" charset="0"/>
              </a:rPr>
              <a:t>Además, esta medida está vinculada al Plan México, con la que se busca elevar el 15 por ciento de contenido nacional en las cadenas productivas, lo que implica que cada vez se produzca más en México, se reemplacen insumos que se importan para desarrollarlos en el país, reforzar el programa Hecho en México, elevar la inversión nacional hasta el 28 por ciento del PIB, generar 1.5 millones de empleos y lograr que el consumo nacional tenga cada vez más proveeduría de empresas grandes, pequeñas y medianas instaladas en México. </a:t>
            </a:r>
          </a:p>
          <a:p>
            <a:pPr marL="0" indent="0" algn="just">
              <a:buNone/>
            </a:pPr>
            <a:endParaRPr lang="es-MX" sz="1600" b="0" i="0" dirty="0">
              <a:solidFill>
                <a:srgbClr val="404041"/>
              </a:solidFill>
              <a:effectLst/>
              <a:latin typeface="Noto Sans" panose="020B0502040504020204" pitchFamily="34" charset="0"/>
            </a:endParaRPr>
          </a:p>
          <a:p>
            <a:pPr marL="0" indent="0" algn="just">
              <a:buNone/>
            </a:pPr>
            <a:r>
              <a:rPr lang="es-MX" sz="1600" b="0" i="0" dirty="0">
                <a:solidFill>
                  <a:srgbClr val="404041"/>
                </a:solidFill>
                <a:effectLst/>
                <a:latin typeface="Noto Sans" panose="020B0502040504020204" pitchFamily="34" charset="0"/>
              </a:rPr>
              <a:t>Este Decreto </a:t>
            </a:r>
            <a:r>
              <a:rPr lang="es-MX" sz="1600" b="1" i="0" dirty="0">
                <a:solidFill>
                  <a:srgbClr val="404041"/>
                </a:solidFill>
                <a:effectLst/>
                <a:latin typeface="Noto Sans" panose="020B0502040504020204" pitchFamily="34" charset="0"/>
              </a:rPr>
              <a:t>reforma aranceles a la importación para 1,463 fracciones arancelarias de diversas mercancías de las industrias automotriz, textil, vestido, plástico, siderúrgico, electrodomésticos, aluminio, juguetes, muebles, calzado, marroquinería, papel y cartón, motocicletas, remolques y vidrio, provenientes de países con los que México no tiene un acuerdo comercial internacional.</a:t>
            </a:r>
          </a:p>
          <a:p>
            <a:pPr marL="0" indent="0" algn="just">
              <a:buNone/>
            </a:pPr>
            <a:endParaRPr lang="es-MX" sz="1600" b="0" i="0" dirty="0">
              <a:solidFill>
                <a:srgbClr val="404041"/>
              </a:solidFill>
              <a:effectLst/>
              <a:latin typeface="Noto Sans" panose="020B0502040504020204" pitchFamily="34" charset="0"/>
            </a:endParaRPr>
          </a:p>
          <a:p>
            <a:pPr marL="0" indent="0" algn="just">
              <a:buNone/>
            </a:pPr>
            <a:r>
              <a:rPr lang="es-MX" sz="1600" b="0" i="0" dirty="0">
                <a:solidFill>
                  <a:srgbClr val="404041"/>
                </a:solidFill>
                <a:effectLst/>
                <a:latin typeface="Noto Sans" panose="020B0502040504020204" pitchFamily="34" charset="0"/>
              </a:rPr>
              <a:t>Esta modificación de aranceles constituye una medida comercial y económica que busca beneficiar al pueblo de México, por lo que no está dirigida a ningún país en particular.</a:t>
            </a:r>
          </a:p>
          <a:p>
            <a:pPr marL="0" indent="0" algn="just">
              <a:buNone/>
            </a:pPr>
            <a:endParaRPr sz="2800" dirty="0"/>
          </a:p>
        </p:txBody>
      </p:sp>
      <p:sp>
        <p:nvSpPr>
          <p:cNvPr id="4" name="Rectángulo 3">
            <a:extLst>
              <a:ext uri="{FF2B5EF4-FFF2-40B4-BE49-F238E27FC236}">
                <a16:creationId xmlns:a16="http://schemas.microsoft.com/office/drawing/2014/main" id="{BFB66686-F403-3A5D-59D3-A6EB38189CC0}"/>
              </a:ext>
            </a:extLst>
          </p:cNvPr>
          <p:cNvSpPr/>
          <p:nvPr/>
        </p:nvSpPr>
        <p:spPr>
          <a:xfrm>
            <a:off x="73152" y="127630"/>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2200" dirty="0">
                <a:solidFill>
                  <a:schemeClr val="bg1"/>
                </a:solidFill>
              </a:rPr>
              <a:t>COMUNICADO SECRETARIA DE ECONOMIA</a:t>
            </a:r>
          </a:p>
        </p:txBody>
      </p:sp>
    </p:spTree>
    <p:extLst>
      <p:ext uri="{BB962C8B-B14F-4D97-AF65-F5344CB8AC3E}">
        <p14:creationId xmlns:p14="http://schemas.microsoft.com/office/powerpoint/2010/main" val="38362662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86522"/>
            <a:ext cx="8229600" cy="5039641"/>
          </a:xfrm>
        </p:spPr>
        <p:txBody>
          <a:bodyPr>
            <a:normAutofit/>
          </a:bodyPr>
          <a:lstStyle/>
          <a:p>
            <a:pPr marL="0" indent="0" algn="l">
              <a:buNone/>
            </a:pPr>
            <a:r>
              <a:rPr lang="es-MX" sz="1400" dirty="0">
                <a:solidFill>
                  <a:srgbClr val="0A0A0A"/>
                </a:solidFill>
                <a:latin typeface="Google Sans"/>
              </a:rPr>
              <a:t>Cambios en </a:t>
            </a:r>
            <a:r>
              <a:rPr lang="es-MX" sz="1400" b="0" i="0" dirty="0">
                <a:solidFill>
                  <a:srgbClr val="0A0A0A"/>
                </a:solidFill>
                <a:effectLst/>
                <a:latin typeface="Google Sans"/>
              </a:rPr>
              <a:t> tasas oscilan entre el </a:t>
            </a:r>
            <a:r>
              <a:rPr lang="es-MX" sz="1400" b="1" i="0" dirty="0">
                <a:solidFill>
                  <a:srgbClr val="0A0A0A"/>
                </a:solidFill>
                <a:effectLst/>
                <a:latin typeface="Google Sans"/>
              </a:rPr>
              <a:t>5% y el 50%</a:t>
            </a:r>
            <a:r>
              <a:rPr lang="es-MX" sz="1400" b="0" i="0" dirty="0">
                <a:solidFill>
                  <a:srgbClr val="0A0A0A"/>
                </a:solidFill>
                <a:effectLst/>
                <a:latin typeface="Google Sans"/>
              </a:rPr>
              <a:t>. </a:t>
            </a:r>
          </a:p>
          <a:p>
            <a:pPr marL="0" indent="0" algn="l">
              <a:buNone/>
            </a:pPr>
            <a:endParaRPr lang="es-MX" sz="1400" dirty="0">
              <a:solidFill>
                <a:srgbClr val="0A0A0A"/>
              </a:solidFill>
              <a:latin typeface="Google Sans"/>
            </a:endParaRPr>
          </a:p>
          <a:p>
            <a:pPr marL="0" indent="0" algn="l">
              <a:buNone/>
            </a:pPr>
            <a:r>
              <a:rPr lang="es-MX" sz="1400" b="1" i="0" dirty="0">
                <a:solidFill>
                  <a:srgbClr val="0A0A0A"/>
                </a:solidFill>
                <a:effectLst/>
                <a:latin typeface="Google Sans"/>
              </a:rPr>
              <a:t>Modificación de 1,463 fracciones arancelarias</a:t>
            </a:r>
            <a:endParaRPr lang="es-MX" sz="1400" dirty="0">
              <a:solidFill>
                <a:srgbClr val="0A0A0A"/>
              </a:solidFill>
              <a:latin typeface="Google Sans"/>
            </a:endParaRPr>
          </a:p>
          <a:p>
            <a:pPr marL="0" indent="0" algn="l">
              <a:buNone/>
            </a:pPr>
            <a:endParaRPr lang="es-MX" sz="1400" b="0" i="0" dirty="0">
              <a:solidFill>
                <a:srgbClr val="0A0A0A"/>
              </a:solidFill>
              <a:effectLst/>
              <a:latin typeface="Google Sans"/>
            </a:endParaRPr>
          </a:p>
          <a:p>
            <a:pPr marL="0" indent="0" algn="l">
              <a:buNone/>
            </a:pPr>
            <a:r>
              <a:rPr lang="es-MX" sz="1400" b="1" i="0" dirty="0">
                <a:solidFill>
                  <a:srgbClr val="0A0A0A"/>
                </a:solidFill>
                <a:effectLst/>
                <a:latin typeface="Google Sans"/>
              </a:rPr>
              <a:t>35% de arancel:</a:t>
            </a:r>
            <a:r>
              <a:rPr lang="es-MX" sz="1400" b="0" i="0" dirty="0">
                <a:solidFill>
                  <a:srgbClr val="0A0A0A"/>
                </a:solidFill>
                <a:effectLst/>
                <a:latin typeface="Google Sans"/>
              </a:rPr>
              <a:t> Automóviles, autopartes, textiles, calzado, muebles de metal, vidrio y acero.</a:t>
            </a:r>
          </a:p>
          <a:p>
            <a:pPr marL="0" indent="0" algn="l">
              <a:buNone/>
            </a:pPr>
            <a:r>
              <a:rPr lang="es-MX" sz="1400" b="1" i="0" dirty="0">
                <a:solidFill>
                  <a:srgbClr val="0A0A0A"/>
                </a:solidFill>
                <a:effectLst/>
                <a:latin typeface="Google Sans"/>
              </a:rPr>
              <a:t>30% de arancel:</a:t>
            </a:r>
            <a:r>
              <a:rPr lang="es-MX" sz="1400" b="0" i="0" dirty="0">
                <a:solidFill>
                  <a:srgbClr val="0A0A0A"/>
                </a:solidFill>
                <a:effectLst/>
                <a:latin typeface="Google Sans"/>
              </a:rPr>
              <a:t> Artículos de oficina, juguetes, rompecabezas, ventiladores domésticos y dentífricos.</a:t>
            </a:r>
          </a:p>
          <a:p>
            <a:pPr marL="0" indent="0" algn="l">
              <a:buNone/>
            </a:pPr>
            <a:r>
              <a:rPr lang="es-MX" sz="1400" b="1" i="0" dirty="0">
                <a:solidFill>
                  <a:srgbClr val="0A0A0A"/>
                </a:solidFill>
                <a:effectLst/>
                <a:latin typeface="Google Sans"/>
              </a:rPr>
              <a:t>25% de arancel:</a:t>
            </a:r>
            <a:r>
              <a:rPr lang="es-MX" sz="1400" b="0" i="0" dirty="0">
                <a:solidFill>
                  <a:srgbClr val="0A0A0A"/>
                </a:solidFill>
                <a:effectLst/>
                <a:latin typeface="Google Sans"/>
              </a:rPr>
              <a:t> Microondas, champú y muebles de plástico o bambú.</a:t>
            </a:r>
          </a:p>
        </p:txBody>
      </p:sp>
      <p:sp>
        <p:nvSpPr>
          <p:cNvPr id="4" name="Rectángulo 3">
            <a:extLst>
              <a:ext uri="{FF2B5EF4-FFF2-40B4-BE49-F238E27FC236}">
                <a16:creationId xmlns:a16="http://schemas.microsoft.com/office/drawing/2014/main" id="{BFB66686-F403-3A5D-59D3-A6EB38189CC0}"/>
              </a:ext>
            </a:extLst>
          </p:cNvPr>
          <p:cNvSpPr/>
          <p:nvPr/>
        </p:nvSpPr>
        <p:spPr>
          <a:xfrm>
            <a:off x="73152" y="127630"/>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2200" dirty="0">
                <a:solidFill>
                  <a:schemeClr val="bg1"/>
                </a:solidFill>
              </a:rPr>
              <a:t>TARIFAS ARANCELARIAS LIGIE</a:t>
            </a:r>
          </a:p>
        </p:txBody>
      </p:sp>
      <p:sp>
        <p:nvSpPr>
          <p:cNvPr id="2" name="Rectángulo 1">
            <a:extLst>
              <a:ext uri="{FF2B5EF4-FFF2-40B4-BE49-F238E27FC236}">
                <a16:creationId xmlns:a16="http://schemas.microsoft.com/office/drawing/2014/main" id="{EA679202-560B-BF8C-7EEC-A4AF3637E0E9}"/>
              </a:ext>
            </a:extLst>
          </p:cNvPr>
          <p:cNvSpPr/>
          <p:nvPr/>
        </p:nvSpPr>
        <p:spPr>
          <a:xfrm>
            <a:off x="584497" y="4090436"/>
            <a:ext cx="1441525" cy="48678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t>Digitalización</a:t>
            </a:r>
          </a:p>
        </p:txBody>
      </p:sp>
      <p:sp>
        <p:nvSpPr>
          <p:cNvPr id="5" name="Rectángulo 4">
            <a:extLst>
              <a:ext uri="{FF2B5EF4-FFF2-40B4-BE49-F238E27FC236}">
                <a16:creationId xmlns:a16="http://schemas.microsoft.com/office/drawing/2014/main" id="{CD530054-A59E-CD2C-A216-E1CC8A40F41E}"/>
              </a:ext>
            </a:extLst>
          </p:cNvPr>
          <p:cNvSpPr/>
          <p:nvPr/>
        </p:nvSpPr>
        <p:spPr>
          <a:xfrm>
            <a:off x="2566597" y="4922810"/>
            <a:ext cx="1701502" cy="48678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t>Manifestación de valor digital</a:t>
            </a:r>
          </a:p>
        </p:txBody>
      </p:sp>
      <p:sp>
        <p:nvSpPr>
          <p:cNvPr id="6" name="Rectángulo 5">
            <a:extLst>
              <a:ext uri="{FF2B5EF4-FFF2-40B4-BE49-F238E27FC236}">
                <a16:creationId xmlns:a16="http://schemas.microsoft.com/office/drawing/2014/main" id="{E4859040-E58B-33F4-FE7A-72A38BC923E8}"/>
              </a:ext>
            </a:extLst>
          </p:cNvPr>
          <p:cNvSpPr/>
          <p:nvPr/>
        </p:nvSpPr>
        <p:spPr>
          <a:xfrm>
            <a:off x="2566597" y="3317166"/>
            <a:ext cx="1701501" cy="48678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t>Expediente electrónico</a:t>
            </a:r>
          </a:p>
        </p:txBody>
      </p:sp>
      <p:sp>
        <p:nvSpPr>
          <p:cNvPr id="7" name="Rectángulo 6">
            <a:extLst>
              <a:ext uri="{FF2B5EF4-FFF2-40B4-BE49-F238E27FC236}">
                <a16:creationId xmlns:a16="http://schemas.microsoft.com/office/drawing/2014/main" id="{66B9AF88-DA07-B969-41E2-431C4FAECBAE}"/>
              </a:ext>
            </a:extLst>
          </p:cNvPr>
          <p:cNvSpPr/>
          <p:nvPr/>
        </p:nvSpPr>
        <p:spPr>
          <a:xfrm>
            <a:off x="4572000" y="3803658"/>
            <a:ext cx="1441525" cy="48678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t>Sanciones</a:t>
            </a:r>
          </a:p>
        </p:txBody>
      </p:sp>
      <p:sp>
        <p:nvSpPr>
          <p:cNvPr id="8" name="Rectángulo 7">
            <a:extLst>
              <a:ext uri="{FF2B5EF4-FFF2-40B4-BE49-F238E27FC236}">
                <a16:creationId xmlns:a16="http://schemas.microsoft.com/office/drawing/2014/main" id="{B7DA1F93-F75B-96FE-9B39-5FF5A5C67F3B}"/>
              </a:ext>
            </a:extLst>
          </p:cNvPr>
          <p:cNvSpPr/>
          <p:nvPr/>
        </p:nvSpPr>
        <p:spPr>
          <a:xfrm>
            <a:off x="6361355" y="3931906"/>
            <a:ext cx="1954306" cy="159975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t>Multas de hasta 300% del valor de las mercancias por irregularidades</a:t>
            </a:r>
          </a:p>
        </p:txBody>
      </p:sp>
      <p:cxnSp>
        <p:nvCxnSpPr>
          <p:cNvPr id="10" name="Conector recto de flecha 9">
            <a:extLst>
              <a:ext uri="{FF2B5EF4-FFF2-40B4-BE49-F238E27FC236}">
                <a16:creationId xmlns:a16="http://schemas.microsoft.com/office/drawing/2014/main" id="{C97144CE-A0BB-2FA0-E93D-3E428F0DFCF2}"/>
              </a:ext>
            </a:extLst>
          </p:cNvPr>
          <p:cNvCxnSpPr>
            <a:stCxn id="2" idx="3"/>
            <a:endCxn id="6" idx="1"/>
          </p:cNvCxnSpPr>
          <p:nvPr/>
        </p:nvCxnSpPr>
        <p:spPr>
          <a:xfrm flipV="1">
            <a:off x="2026022" y="3560558"/>
            <a:ext cx="540575" cy="7732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Conector recto de flecha 11">
            <a:extLst>
              <a:ext uri="{FF2B5EF4-FFF2-40B4-BE49-F238E27FC236}">
                <a16:creationId xmlns:a16="http://schemas.microsoft.com/office/drawing/2014/main" id="{F97F2836-B543-62F6-32E5-0ADC7ABD2F20}"/>
              </a:ext>
            </a:extLst>
          </p:cNvPr>
          <p:cNvCxnSpPr>
            <a:stCxn id="2" idx="3"/>
            <a:endCxn id="5" idx="1"/>
          </p:cNvCxnSpPr>
          <p:nvPr/>
        </p:nvCxnSpPr>
        <p:spPr>
          <a:xfrm>
            <a:off x="2026022" y="4333828"/>
            <a:ext cx="540575" cy="83237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Conector recto de flecha 13">
            <a:extLst>
              <a:ext uri="{FF2B5EF4-FFF2-40B4-BE49-F238E27FC236}">
                <a16:creationId xmlns:a16="http://schemas.microsoft.com/office/drawing/2014/main" id="{83AFE1BA-BA5E-0AAD-BBA4-F47F879C6E6A}"/>
              </a:ext>
            </a:extLst>
          </p:cNvPr>
          <p:cNvCxnSpPr>
            <a:stCxn id="7" idx="3"/>
          </p:cNvCxnSpPr>
          <p:nvPr/>
        </p:nvCxnSpPr>
        <p:spPr>
          <a:xfrm>
            <a:off x="6013525" y="4047050"/>
            <a:ext cx="34783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Rectángulo 14">
            <a:extLst>
              <a:ext uri="{FF2B5EF4-FFF2-40B4-BE49-F238E27FC236}">
                <a16:creationId xmlns:a16="http://schemas.microsoft.com/office/drawing/2014/main" id="{6A267207-109F-8E57-6A6A-DE87CDF2AF8C}"/>
              </a:ext>
            </a:extLst>
          </p:cNvPr>
          <p:cNvSpPr/>
          <p:nvPr/>
        </p:nvSpPr>
        <p:spPr>
          <a:xfrm>
            <a:off x="4572000" y="5720668"/>
            <a:ext cx="1556273" cy="48678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t>Patentes- certificaciones</a:t>
            </a:r>
          </a:p>
        </p:txBody>
      </p:sp>
      <p:sp>
        <p:nvSpPr>
          <p:cNvPr id="16" name="Rectángulo 15">
            <a:extLst>
              <a:ext uri="{FF2B5EF4-FFF2-40B4-BE49-F238E27FC236}">
                <a16:creationId xmlns:a16="http://schemas.microsoft.com/office/drawing/2014/main" id="{C88D593E-922D-7EC5-60E1-369FBCE29D53}"/>
              </a:ext>
            </a:extLst>
          </p:cNvPr>
          <p:cNvSpPr/>
          <p:nvPr/>
        </p:nvSpPr>
        <p:spPr>
          <a:xfrm>
            <a:off x="4575584" y="4845108"/>
            <a:ext cx="1441525" cy="48678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t>Agentes aduanales</a:t>
            </a:r>
          </a:p>
        </p:txBody>
      </p:sp>
      <p:cxnSp>
        <p:nvCxnSpPr>
          <p:cNvPr id="18" name="Conector recto de flecha 17">
            <a:extLst>
              <a:ext uri="{FF2B5EF4-FFF2-40B4-BE49-F238E27FC236}">
                <a16:creationId xmlns:a16="http://schemas.microsoft.com/office/drawing/2014/main" id="{13007A4A-4677-E6E9-1029-8D7B59FD7587}"/>
              </a:ext>
            </a:extLst>
          </p:cNvPr>
          <p:cNvCxnSpPr>
            <a:stCxn id="7" idx="2"/>
            <a:endCxn id="16" idx="0"/>
          </p:cNvCxnSpPr>
          <p:nvPr/>
        </p:nvCxnSpPr>
        <p:spPr>
          <a:xfrm>
            <a:off x="5292763" y="4290441"/>
            <a:ext cx="3584" cy="55466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Conector recto de flecha 19">
            <a:extLst>
              <a:ext uri="{FF2B5EF4-FFF2-40B4-BE49-F238E27FC236}">
                <a16:creationId xmlns:a16="http://schemas.microsoft.com/office/drawing/2014/main" id="{235B89E5-1B68-F06B-A19A-FF98D1CE73F5}"/>
              </a:ext>
            </a:extLst>
          </p:cNvPr>
          <p:cNvCxnSpPr>
            <a:cxnSpLocks/>
          </p:cNvCxnSpPr>
          <p:nvPr/>
        </p:nvCxnSpPr>
        <p:spPr>
          <a:xfrm flipH="1">
            <a:off x="5289177" y="5349082"/>
            <a:ext cx="3585" cy="36515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849947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86522"/>
            <a:ext cx="8229600" cy="5039641"/>
          </a:xfrm>
        </p:spPr>
        <p:txBody>
          <a:bodyPr>
            <a:normAutofit fontScale="85000" lnSpcReduction="20000"/>
          </a:bodyPr>
          <a:lstStyle/>
          <a:p>
            <a:pPr marL="0" indent="0" algn="just">
              <a:buNone/>
            </a:pPr>
            <a:r>
              <a:rPr lang="es-MX" sz="1600" b="1" i="0" dirty="0">
                <a:solidFill>
                  <a:srgbClr val="404041"/>
                </a:solidFill>
                <a:effectLst/>
                <a:latin typeface="Noto Sans" panose="020B0502040504020204" pitchFamily="34" charset="0"/>
              </a:rPr>
              <a:t>COMUNICACIÓN SAT- ADUANAS –UIF</a:t>
            </a:r>
          </a:p>
          <a:p>
            <a:pPr marL="0" indent="0" algn="just">
              <a:buNone/>
            </a:pPr>
            <a:endParaRPr lang="es-MX" sz="1600" dirty="0">
              <a:solidFill>
                <a:srgbClr val="404041"/>
              </a:solidFill>
              <a:latin typeface="Noto Sans" panose="020B0502040504020204" pitchFamily="34" charset="0"/>
            </a:endParaRPr>
          </a:p>
          <a:p>
            <a:pPr marL="0" indent="0" algn="just">
              <a:buNone/>
            </a:pPr>
            <a:r>
              <a:rPr lang="es-MX" sz="1600" dirty="0">
                <a:solidFill>
                  <a:srgbClr val="404041"/>
                </a:solidFill>
                <a:latin typeface="Noto Sans" panose="020B0502040504020204" pitchFamily="34" charset="0"/>
              </a:rPr>
              <a:t>Intercambio de datos en tiempo real entre la UIF y el nuevo Sistema Electrónico Aduanero (SEA), que identifica las discrepancias entre el valor declarado en aduana y el flujo de efectivo bancario que pudiera detonar operación inusual.</a:t>
            </a:r>
          </a:p>
          <a:p>
            <a:pPr marL="0" indent="0" algn="just">
              <a:buNone/>
            </a:pPr>
            <a:endParaRPr lang="es-MX" sz="1600" dirty="0">
              <a:solidFill>
                <a:srgbClr val="404041"/>
              </a:solidFill>
              <a:latin typeface="Noto Sans" panose="020B0502040504020204" pitchFamily="34" charset="0"/>
            </a:endParaRPr>
          </a:p>
          <a:p>
            <a:pPr marL="0" indent="0" algn="just">
              <a:buNone/>
            </a:pPr>
            <a:r>
              <a:rPr lang="es-MX" sz="1600" dirty="0">
                <a:solidFill>
                  <a:srgbClr val="404041"/>
                </a:solidFill>
                <a:latin typeface="Noto Sans" panose="020B0502040504020204" pitchFamily="34" charset="0"/>
              </a:rPr>
              <a:t>Las agencias aduanales estan obligadas a identificar al dueño Real, quien obtiene beneficio económico de las mercancías.</a:t>
            </a:r>
          </a:p>
          <a:p>
            <a:pPr marL="0" indent="0" algn="just">
              <a:buNone/>
            </a:pPr>
            <a:endParaRPr lang="es-ES" sz="1600" dirty="0">
              <a:solidFill>
                <a:srgbClr val="404041"/>
              </a:solidFill>
              <a:latin typeface="Noto Sans" panose="020B0502040504020204" pitchFamily="34" charset="0"/>
            </a:endParaRPr>
          </a:p>
          <a:p>
            <a:pPr marL="0" indent="0" algn="just">
              <a:buNone/>
            </a:pPr>
            <a:r>
              <a:rPr lang="es-MX" sz="1600" dirty="0">
                <a:solidFill>
                  <a:srgbClr val="404041"/>
                </a:solidFill>
                <a:latin typeface="Noto Sans" panose="020B0502040504020204" pitchFamily="34" charset="0"/>
              </a:rPr>
              <a:t>El Artículo 17, fracción XIV de la LFPIORPI establece que la prestación de servicios de comercio exterior por parte de agentes o apoderados aduanales es una actividad vulnerable cuando intervienen en el despacho de mercancías específicas (como vehículos, joyas, metales preciosos, materiales explosivos, entre otros).</a:t>
            </a:r>
          </a:p>
          <a:p>
            <a:pPr marL="0" indent="0" algn="just">
              <a:buNone/>
            </a:pPr>
            <a:endParaRPr lang="es-MX" sz="1600" dirty="0">
              <a:solidFill>
                <a:srgbClr val="404041"/>
              </a:solidFill>
              <a:latin typeface="Noto Sans" panose="020B0502040504020204" pitchFamily="34" charset="0"/>
            </a:endParaRPr>
          </a:p>
          <a:p>
            <a:pPr marL="0" indent="0" algn="just">
              <a:buNone/>
            </a:pPr>
            <a:r>
              <a:rPr lang="es-MX" sz="1600" b="1" dirty="0">
                <a:solidFill>
                  <a:srgbClr val="404041"/>
                </a:solidFill>
                <a:latin typeface="Noto Sans" panose="020B0502040504020204" pitchFamily="34" charset="0"/>
              </a:rPr>
              <a:t>Consecuencia Legal: </a:t>
            </a:r>
            <a:r>
              <a:rPr lang="es-MX" sz="1600" dirty="0">
                <a:solidFill>
                  <a:srgbClr val="404041"/>
                </a:solidFill>
                <a:latin typeface="Noto Sans" panose="020B0502040504020204" pitchFamily="34" charset="0"/>
              </a:rPr>
              <a:t>No identificar correctamente al beneficiario controlador en operaciones aduaneras puede resultar en multas que superan el millón de pesos e incluso la cancelación de la patente del agente aduanal.</a:t>
            </a:r>
          </a:p>
          <a:p>
            <a:pPr marL="0" indent="0" algn="just">
              <a:buNone/>
            </a:pPr>
            <a:endParaRPr lang="es-ES" sz="1600" dirty="0">
              <a:solidFill>
                <a:srgbClr val="404041"/>
              </a:solidFill>
              <a:latin typeface="Noto Sans" panose="020B0502040504020204" pitchFamily="34" charset="0"/>
            </a:endParaRPr>
          </a:p>
          <a:p>
            <a:pPr marL="0" indent="0" algn="l">
              <a:buNone/>
            </a:pPr>
            <a:r>
              <a:rPr lang="es-MX" sz="1600" dirty="0">
                <a:solidFill>
                  <a:srgbClr val="404041"/>
                </a:solidFill>
                <a:latin typeface="Noto Sans" panose="020B0502040504020204" pitchFamily="34" charset="0"/>
              </a:rPr>
              <a:t>La Agencia Nacional de Aduanas (ANAM), adquiere atribuciones de "policía fiscal"  -la cual puede:</a:t>
            </a:r>
          </a:p>
          <a:p>
            <a:pPr marL="0" indent="0" algn="l">
              <a:buNone/>
            </a:pPr>
            <a:endParaRPr lang="es-MX" sz="1600" dirty="0">
              <a:solidFill>
                <a:srgbClr val="404041"/>
              </a:solidFill>
              <a:latin typeface="Noto Sans" panose="020B0502040504020204" pitchFamily="34" charset="0"/>
            </a:endParaRPr>
          </a:p>
          <a:p>
            <a:pPr marL="0" indent="0" algn="l">
              <a:buNone/>
            </a:pPr>
            <a:r>
              <a:rPr lang="es-MX" sz="1600" dirty="0">
                <a:solidFill>
                  <a:srgbClr val="404041"/>
                </a:solidFill>
                <a:latin typeface="Noto Sans" panose="020B0502040504020204" pitchFamily="34" charset="0"/>
              </a:rPr>
              <a:t>-Realizar auditorías preventivas.</a:t>
            </a:r>
          </a:p>
          <a:p>
            <a:pPr marL="0" indent="0" algn="l">
              <a:buNone/>
            </a:pPr>
            <a:endParaRPr lang="es-MX" sz="1600" dirty="0">
              <a:solidFill>
                <a:srgbClr val="404041"/>
              </a:solidFill>
              <a:latin typeface="Noto Sans" panose="020B0502040504020204" pitchFamily="34" charset="0"/>
            </a:endParaRPr>
          </a:p>
          <a:p>
            <a:pPr marL="0" indent="0" algn="l">
              <a:buNone/>
            </a:pPr>
            <a:r>
              <a:rPr lang="es-MX" sz="1600" dirty="0">
                <a:solidFill>
                  <a:srgbClr val="404041"/>
                </a:solidFill>
                <a:latin typeface="Noto Sans" panose="020B0502040504020204" pitchFamily="34" charset="0"/>
              </a:rPr>
              <a:t>-</a:t>
            </a:r>
            <a:r>
              <a:rPr lang="es-MX" sz="1600" b="1" dirty="0">
                <a:solidFill>
                  <a:srgbClr val="404041"/>
                </a:solidFill>
                <a:latin typeface="Noto Sans" panose="020B0502040504020204" pitchFamily="34" charset="0"/>
              </a:rPr>
              <a:t>Bloquear el Padrón de Importadores de manera inmediata</a:t>
            </a:r>
            <a:r>
              <a:rPr lang="es-MX" sz="1600" dirty="0">
                <a:solidFill>
                  <a:srgbClr val="404041"/>
                </a:solidFill>
                <a:latin typeface="Noto Sans" panose="020B0502040504020204" pitchFamily="34" charset="0"/>
              </a:rPr>
              <a:t> si la empresa no cuenta con un expediente de identidad actualizado del beneficiario controlador.</a:t>
            </a:r>
          </a:p>
          <a:p>
            <a:pPr marL="0" indent="0" algn="l">
              <a:buNone/>
            </a:pPr>
            <a:endParaRPr lang="es-MX" sz="1600" dirty="0">
              <a:solidFill>
                <a:srgbClr val="404041"/>
              </a:solidFill>
              <a:latin typeface="Noto Sans" panose="020B0502040504020204" pitchFamily="34" charset="0"/>
            </a:endParaRPr>
          </a:p>
        </p:txBody>
      </p:sp>
      <p:sp>
        <p:nvSpPr>
          <p:cNvPr id="4" name="Rectángulo 3">
            <a:extLst>
              <a:ext uri="{FF2B5EF4-FFF2-40B4-BE49-F238E27FC236}">
                <a16:creationId xmlns:a16="http://schemas.microsoft.com/office/drawing/2014/main" id="{BFB66686-F403-3A5D-59D3-A6EB38189CC0}"/>
              </a:ext>
            </a:extLst>
          </p:cNvPr>
          <p:cNvSpPr/>
          <p:nvPr/>
        </p:nvSpPr>
        <p:spPr>
          <a:xfrm>
            <a:off x="73152" y="127630"/>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2200" dirty="0">
                <a:solidFill>
                  <a:schemeClr val="bg1"/>
                </a:solidFill>
              </a:rPr>
              <a:t>COMERCIO EXTERIOR Y PLD 2026</a:t>
            </a:r>
          </a:p>
        </p:txBody>
      </p:sp>
    </p:spTree>
    <p:extLst>
      <p:ext uri="{BB962C8B-B14F-4D97-AF65-F5344CB8AC3E}">
        <p14:creationId xmlns:p14="http://schemas.microsoft.com/office/powerpoint/2010/main" val="530182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BFB66686-F403-3A5D-59D3-A6EB38189CC0}"/>
              </a:ext>
            </a:extLst>
          </p:cNvPr>
          <p:cNvSpPr/>
          <p:nvPr/>
        </p:nvSpPr>
        <p:spPr>
          <a:xfrm>
            <a:off x="73152" y="127630"/>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2200" dirty="0">
                <a:solidFill>
                  <a:schemeClr val="bg1"/>
                </a:solidFill>
              </a:rPr>
              <a:t>IVA EN COMERCIO EXTERIOR</a:t>
            </a:r>
          </a:p>
        </p:txBody>
      </p:sp>
      <p:sp>
        <p:nvSpPr>
          <p:cNvPr id="2" name="Rectángulo 1">
            <a:extLst>
              <a:ext uri="{FF2B5EF4-FFF2-40B4-BE49-F238E27FC236}">
                <a16:creationId xmlns:a16="http://schemas.microsoft.com/office/drawing/2014/main" id="{1738240D-1DB6-8041-4809-4E1A32CDC4E4}"/>
              </a:ext>
            </a:extLst>
          </p:cNvPr>
          <p:cNvSpPr/>
          <p:nvPr/>
        </p:nvSpPr>
        <p:spPr>
          <a:xfrm>
            <a:off x="390864" y="951063"/>
            <a:ext cx="1947134" cy="117267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t>IVA EN IMPORTACION</a:t>
            </a:r>
          </a:p>
        </p:txBody>
      </p:sp>
      <p:sp>
        <p:nvSpPr>
          <p:cNvPr id="5" name="Rectángulo 4">
            <a:extLst>
              <a:ext uri="{FF2B5EF4-FFF2-40B4-BE49-F238E27FC236}">
                <a16:creationId xmlns:a16="http://schemas.microsoft.com/office/drawing/2014/main" id="{C47D4531-A343-5D27-C8B2-DF48DF424277}"/>
              </a:ext>
            </a:extLst>
          </p:cNvPr>
          <p:cNvSpPr/>
          <p:nvPr/>
        </p:nvSpPr>
        <p:spPr>
          <a:xfrm>
            <a:off x="2934149" y="2499884"/>
            <a:ext cx="1947134" cy="164736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l"/>
            <a:r>
              <a:rPr lang="es-MX" sz="1100" b="1" i="0" dirty="0">
                <a:solidFill>
                  <a:schemeClr val="bg1"/>
                </a:solidFill>
                <a:effectLst/>
                <a:latin typeface="Google Sans"/>
              </a:rPr>
              <a:t>IVA Virtual:</a:t>
            </a:r>
            <a:r>
              <a:rPr lang="es-MX" sz="1100" b="0" i="0" dirty="0">
                <a:solidFill>
                  <a:schemeClr val="bg1"/>
                </a:solidFill>
                <a:effectLst/>
                <a:latin typeface="Google Sans"/>
              </a:rPr>
              <a:t> En importación de servicios o intangibles, se genera un "IVA virtual". El cual NO se paga en aduana, se declara un cargo y un crédito simultáneo en la declaración mensual, resultando en un efecto neto de cero si la operación es totalmente acreditable.</a:t>
            </a:r>
          </a:p>
        </p:txBody>
      </p:sp>
      <p:sp>
        <p:nvSpPr>
          <p:cNvPr id="6" name="Rectángulo 5">
            <a:extLst>
              <a:ext uri="{FF2B5EF4-FFF2-40B4-BE49-F238E27FC236}">
                <a16:creationId xmlns:a16="http://schemas.microsoft.com/office/drawing/2014/main" id="{7EB5B350-015E-5DA7-A99B-0761679B81DF}"/>
              </a:ext>
            </a:extLst>
          </p:cNvPr>
          <p:cNvSpPr/>
          <p:nvPr/>
        </p:nvSpPr>
        <p:spPr>
          <a:xfrm>
            <a:off x="411933" y="2470935"/>
            <a:ext cx="1947134" cy="82901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solidFill>
                  <a:schemeClr val="bg1"/>
                </a:solidFill>
                <a:latin typeface="Google Sans"/>
              </a:rPr>
              <a:t>B</a:t>
            </a:r>
            <a:r>
              <a:rPr lang="es-MX" sz="1200" b="0" i="0" dirty="0">
                <a:solidFill>
                  <a:schemeClr val="bg1"/>
                </a:solidFill>
                <a:effectLst/>
                <a:latin typeface="Google Sans"/>
              </a:rPr>
              <a:t>ienes o servicios que entren en territorio nacional estarán gravados con la </a:t>
            </a:r>
            <a:r>
              <a:rPr lang="es-MX" sz="1200" b="1" i="0" dirty="0">
                <a:solidFill>
                  <a:schemeClr val="bg1"/>
                </a:solidFill>
                <a:effectLst/>
                <a:latin typeface="Google Sans"/>
              </a:rPr>
              <a:t>tasa general del 16%</a:t>
            </a:r>
            <a:r>
              <a:rPr lang="es-MX" sz="1200" b="0" i="0" dirty="0">
                <a:solidFill>
                  <a:schemeClr val="bg1"/>
                </a:solidFill>
                <a:effectLst/>
                <a:latin typeface="Google Sans"/>
              </a:rPr>
              <a:t>.</a:t>
            </a:r>
            <a:endParaRPr lang="es-MX" sz="1200" dirty="0">
              <a:solidFill>
                <a:schemeClr val="bg1"/>
              </a:solidFill>
            </a:endParaRPr>
          </a:p>
        </p:txBody>
      </p:sp>
      <p:sp>
        <p:nvSpPr>
          <p:cNvPr id="9" name="Rectángulo 8">
            <a:extLst>
              <a:ext uri="{FF2B5EF4-FFF2-40B4-BE49-F238E27FC236}">
                <a16:creationId xmlns:a16="http://schemas.microsoft.com/office/drawing/2014/main" id="{21711E75-E1FA-949F-9F1D-DDD867A5745F}"/>
              </a:ext>
            </a:extLst>
          </p:cNvPr>
          <p:cNvSpPr/>
          <p:nvPr/>
        </p:nvSpPr>
        <p:spPr>
          <a:xfrm>
            <a:off x="2840019" y="920823"/>
            <a:ext cx="2298548" cy="117267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l"/>
            <a:r>
              <a:rPr lang="es-MX" sz="1050" b="1" i="0" dirty="0">
                <a:solidFill>
                  <a:schemeClr val="bg1"/>
                </a:solidFill>
                <a:effectLst/>
                <a:latin typeface="Google Sans"/>
              </a:rPr>
              <a:t>Importaciones Temporales:</a:t>
            </a:r>
            <a:r>
              <a:rPr lang="es-MX" sz="1050" b="0" i="0" dirty="0">
                <a:solidFill>
                  <a:schemeClr val="bg1"/>
                </a:solidFill>
                <a:effectLst/>
                <a:latin typeface="Google Sans"/>
              </a:rPr>
              <a:t> Empresas con certificación </a:t>
            </a:r>
            <a:r>
              <a:rPr lang="es-MX" sz="1050" b="0" i="0" dirty="0">
                <a:solidFill>
                  <a:schemeClr val="bg1"/>
                </a:solidFill>
                <a:effectLst/>
                <a:latin typeface="Google Sans"/>
                <a:hlinkClick r:id="rId3">
                  <a:extLst>
                    <a:ext uri="{A12FA001-AC4F-418D-AE19-62706E023703}">
                      <ahyp:hlinkClr xmlns:ahyp="http://schemas.microsoft.com/office/drawing/2018/hyperlinkcolor" val="tx"/>
                    </a:ext>
                  </a:extLst>
                </a:hlinkClick>
              </a:rPr>
              <a:t>IMMEX</a:t>
            </a:r>
            <a:r>
              <a:rPr lang="es-MX" sz="1050" b="0" i="0" dirty="0">
                <a:solidFill>
                  <a:schemeClr val="bg1"/>
                </a:solidFill>
                <a:effectLst/>
                <a:latin typeface="Google Sans"/>
              </a:rPr>
              <a:t> pueden obtener un crédito fiscal del 100% del IVA en bienes que serán retornados al extranjero.</a:t>
            </a:r>
          </a:p>
        </p:txBody>
      </p:sp>
      <p:cxnSp>
        <p:nvCxnSpPr>
          <p:cNvPr id="11" name="Conector recto de flecha 10">
            <a:extLst>
              <a:ext uri="{FF2B5EF4-FFF2-40B4-BE49-F238E27FC236}">
                <a16:creationId xmlns:a16="http://schemas.microsoft.com/office/drawing/2014/main" id="{410D1F35-93C7-FC07-0319-366C11D6061A}"/>
              </a:ext>
            </a:extLst>
          </p:cNvPr>
          <p:cNvCxnSpPr>
            <a:cxnSpLocks/>
            <a:stCxn id="2" idx="3"/>
          </p:cNvCxnSpPr>
          <p:nvPr/>
        </p:nvCxnSpPr>
        <p:spPr>
          <a:xfrm>
            <a:off x="2337998" y="1537402"/>
            <a:ext cx="50202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Conector recto de flecha 12">
            <a:extLst>
              <a:ext uri="{FF2B5EF4-FFF2-40B4-BE49-F238E27FC236}">
                <a16:creationId xmlns:a16="http://schemas.microsoft.com/office/drawing/2014/main" id="{DB65375D-7CEF-0E68-366E-E7012257987A}"/>
              </a:ext>
            </a:extLst>
          </p:cNvPr>
          <p:cNvCxnSpPr>
            <a:stCxn id="2" idx="2"/>
            <a:endCxn id="6" idx="0"/>
          </p:cNvCxnSpPr>
          <p:nvPr/>
        </p:nvCxnSpPr>
        <p:spPr>
          <a:xfrm>
            <a:off x="1364431" y="2123741"/>
            <a:ext cx="21069" cy="34719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Conector recto de flecha 14">
            <a:extLst>
              <a:ext uri="{FF2B5EF4-FFF2-40B4-BE49-F238E27FC236}">
                <a16:creationId xmlns:a16="http://schemas.microsoft.com/office/drawing/2014/main" id="{A9C0B938-7330-0936-B385-86EC1993546D}"/>
              </a:ext>
            </a:extLst>
          </p:cNvPr>
          <p:cNvCxnSpPr>
            <a:cxnSpLocks/>
          </p:cNvCxnSpPr>
          <p:nvPr/>
        </p:nvCxnSpPr>
        <p:spPr>
          <a:xfrm>
            <a:off x="2337998" y="2128109"/>
            <a:ext cx="1480969" cy="35881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0" name="Rectángulo 19">
            <a:extLst>
              <a:ext uri="{FF2B5EF4-FFF2-40B4-BE49-F238E27FC236}">
                <a16:creationId xmlns:a16="http://schemas.microsoft.com/office/drawing/2014/main" id="{DA897EE9-BC2D-107A-88F5-CF19EEB28E55}"/>
              </a:ext>
            </a:extLst>
          </p:cNvPr>
          <p:cNvSpPr/>
          <p:nvPr/>
        </p:nvSpPr>
        <p:spPr>
          <a:xfrm>
            <a:off x="6522362" y="910065"/>
            <a:ext cx="1947134" cy="1172678"/>
          </a:xfrm>
          <a:prstGeom prst="rect">
            <a:avLst/>
          </a:prstGeom>
          <a:gradFill>
            <a:gsLst>
              <a:gs pos="0">
                <a:schemeClr val="accent2"/>
              </a:gs>
              <a:gs pos="0">
                <a:schemeClr val="accent2">
                  <a:lumMod val="75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t>IVA EN EXPORTACION</a:t>
            </a:r>
          </a:p>
        </p:txBody>
      </p:sp>
      <p:sp>
        <p:nvSpPr>
          <p:cNvPr id="23" name="Rectángulo 22">
            <a:extLst>
              <a:ext uri="{FF2B5EF4-FFF2-40B4-BE49-F238E27FC236}">
                <a16:creationId xmlns:a16="http://schemas.microsoft.com/office/drawing/2014/main" id="{A7022C1D-2B21-E12F-297B-3046F3B53597}"/>
              </a:ext>
            </a:extLst>
          </p:cNvPr>
          <p:cNvSpPr/>
          <p:nvPr/>
        </p:nvSpPr>
        <p:spPr>
          <a:xfrm>
            <a:off x="6481480" y="3560905"/>
            <a:ext cx="1988015" cy="1990041"/>
          </a:xfrm>
          <a:prstGeom prst="rect">
            <a:avLst/>
          </a:prstGeom>
          <a:gradFill>
            <a:gsLst>
              <a:gs pos="0">
                <a:schemeClr val="accent2"/>
              </a:gs>
              <a:gs pos="0">
                <a:schemeClr val="accent2">
                  <a:lumMod val="75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i="0" dirty="0">
                <a:solidFill>
                  <a:schemeClr val="bg1"/>
                </a:solidFill>
                <a:effectLst/>
                <a:latin typeface="Google Sans"/>
              </a:rPr>
              <a:t>Beneficio:</a:t>
            </a:r>
            <a:r>
              <a:rPr lang="es-MX" sz="1200" b="0" i="0" dirty="0">
                <a:solidFill>
                  <a:schemeClr val="bg1"/>
                </a:solidFill>
                <a:effectLst/>
                <a:latin typeface="Google Sans"/>
              </a:rPr>
              <a:t> </a:t>
            </a:r>
          </a:p>
          <a:p>
            <a:pPr algn="ctr"/>
            <a:r>
              <a:rPr lang="es-MX" sz="1200" dirty="0">
                <a:solidFill>
                  <a:schemeClr val="bg1"/>
                </a:solidFill>
                <a:latin typeface="Google Sans"/>
              </a:rPr>
              <a:t>A</a:t>
            </a:r>
            <a:r>
              <a:rPr lang="es-MX" sz="1200" b="0" i="0" dirty="0">
                <a:solidFill>
                  <a:schemeClr val="bg1"/>
                </a:solidFill>
                <a:effectLst/>
                <a:latin typeface="Google Sans"/>
              </a:rPr>
              <a:t>plicar la tasa 0%, el exportador no traslada el impuesto al cliente extranjero y mantiene el derecho de recuperar el IVA que pagó a sus proveedores nacionales o en sus importaciones generando saldos a favor.</a:t>
            </a:r>
          </a:p>
        </p:txBody>
      </p:sp>
      <p:sp>
        <p:nvSpPr>
          <p:cNvPr id="24" name="Rectángulo 23">
            <a:extLst>
              <a:ext uri="{FF2B5EF4-FFF2-40B4-BE49-F238E27FC236}">
                <a16:creationId xmlns:a16="http://schemas.microsoft.com/office/drawing/2014/main" id="{905FDE6B-EE9B-C567-005E-41ECD2E41BFE}"/>
              </a:ext>
            </a:extLst>
          </p:cNvPr>
          <p:cNvSpPr/>
          <p:nvPr/>
        </p:nvSpPr>
        <p:spPr>
          <a:xfrm>
            <a:off x="7455048" y="2499884"/>
            <a:ext cx="1469495" cy="662864"/>
          </a:xfrm>
          <a:prstGeom prst="rect">
            <a:avLst/>
          </a:prstGeom>
          <a:gradFill>
            <a:gsLst>
              <a:gs pos="0">
                <a:schemeClr val="accent2"/>
              </a:gs>
              <a:gs pos="0">
                <a:schemeClr val="accent2">
                  <a:lumMod val="75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t>Ciertos bienes y servicios al 0%</a:t>
            </a:r>
          </a:p>
        </p:txBody>
      </p:sp>
      <p:cxnSp>
        <p:nvCxnSpPr>
          <p:cNvPr id="26" name="Conector recto de flecha 25">
            <a:extLst>
              <a:ext uri="{FF2B5EF4-FFF2-40B4-BE49-F238E27FC236}">
                <a16:creationId xmlns:a16="http://schemas.microsoft.com/office/drawing/2014/main" id="{104B0974-C5F5-6227-6402-82F4FA106D7B}"/>
              </a:ext>
            </a:extLst>
          </p:cNvPr>
          <p:cNvCxnSpPr>
            <a:stCxn id="20" idx="2"/>
            <a:endCxn id="24" idx="0"/>
          </p:cNvCxnSpPr>
          <p:nvPr/>
        </p:nvCxnSpPr>
        <p:spPr>
          <a:xfrm>
            <a:off x="7495929" y="2082743"/>
            <a:ext cx="693867" cy="417141"/>
          </a:xfrm>
          <a:prstGeom prst="straightConnector1">
            <a:avLst/>
          </a:prstGeom>
          <a:ln>
            <a:solidFill>
              <a:schemeClr val="accent2">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28" name="Conector recto de flecha 27">
            <a:extLst>
              <a:ext uri="{FF2B5EF4-FFF2-40B4-BE49-F238E27FC236}">
                <a16:creationId xmlns:a16="http://schemas.microsoft.com/office/drawing/2014/main" id="{47EFC5AA-6DB1-5A01-4E4E-AE340F34788B}"/>
              </a:ext>
            </a:extLst>
          </p:cNvPr>
          <p:cNvCxnSpPr>
            <a:stCxn id="24" idx="2"/>
            <a:endCxn id="23" idx="0"/>
          </p:cNvCxnSpPr>
          <p:nvPr/>
        </p:nvCxnSpPr>
        <p:spPr>
          <a:xfrm flipH="1">
            <a:off x="7475488" y="3162748"/>
            <a:ext cx="714308" cy="398157"/>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30" name="CuadroTexto 29">
            <a:extLst>
              <a:ext uri="{FF2B5EF4-FFF2-40B4-BE49-F238E27FC236}">
                <a16:creationId xmlns:a16="http://schemas.microsoft.com/office/drawing/2014/main" id="{C8AD72A1-B463-A118-410D-66910C2D9214}"/>
              </a:ext>
            </a:extLst>
          </p:cNvPr>
          <p:cNvSpPr txBox="1"/>
          <p:nvPr/>
        </p:nvSpPr>
        <p:spPr>
          <a:xfrm>
            <a:off x="309283" y="4775745"/>
            <a:ext cx="4572000" cy="1200329"/>
          </a:xfrm>
          <a:prstGeom prst="rect">
            <a:avLst/>
          </a:prstGeom>
          <a:noFill/>
        </p:spPr>
        <p:txBody>
          <a:bodyPr wrap="square">
            <a:spAutoFit/>
          </a:bodyPr>
          <a:lstStyle/>
          <a:p>
            <a:pPr algn="just"/>
            <a:r>
              <a:rPr lang="es-MX" b="1" i="0" dirty="0">
                <a:solidFill>
                  <a:srgbClr val="0A0A0A"/>
                </a:solidFill>
                <a:effectLst/>
                <a:latin typeface="Google Sans"/>
              </a:rPr>
              <a:t>Impacto del IVA:</a:t>
            </a:r>
            <a:r>
              <a:rPr lang="es-MX" b="0" i="0" dirty="0">
                <a:solidFill>
                  <a:srgbClr val="0A0A0A"/>
                </a:solidFill>
                <a:effectLst/>
                <a:latin typeface="Google Sans"/>
              </a:rPr>
              <a:t> Al subir el arancel, la </a:t>
            </a:r>
            <a:r>
              <a:rPr lang="es-MX" b="1" i="0" dirty="0">
                <a:solidFill>
                  <a:srgbClr val="0A0A0A"/>
                </a:solidFill>
                <a:effectLst/>
                <a:latin typeface="Google Sans"/>
              </a:rPr>
              <a:t>base gravable del IVA aumenta</a:t>
            </a:r>
            <a:r>
              <a:rPr lang="es-MX" b="0" i="0" dirty="0">
                <a:solidFill>
                  <a:srgbClr val="0A0A0A"/>
                </a:solidFill>
                <a:effectLst/>
                <a:latin typeface="Google Sans"/>
              </a:rPr>
              <a:t>, ya que este impuesto se calcula sobre el valor en aduana más el IGI y otras contribuciones.</a:t>
            </a:r>
            <a:endParaRPr lang="es-MX" dirty="0"/>
          </a:p>
        </p:txBody>
      </p:sp>
    </p:spTree>
    <p:extLst>
      <p:ext uri="{BB962C8B-B14F-4D97-AF65-F5344CB8AC3E}">
        <p14:creationId xmlns:p14="http://schemas.microsoft.com/office/powerpoint/2010/main" val="41421700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18" name="Title 1">
            <a:extLst>
              <a:ext uri="{FF2B5EF4-FFF2-40B4-BE49-F238E27FC236}">
                <a16:creationId xmlns:a16="http://schemas.microsoft.com/office/drawing/2014/main" id="{DB9E316A-1BE8-5051-33C4-61EEADD76E58}"/>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CFDI COMERCIO EXTERIOR</a:t>
            </a:r>
          </a:p>
        </p:txBody>
      </p:sp>
      <p:sp>
        <p:nvSpPr>
          <p:cNvPr id="2" name="Rectángulo 1">
            <a:extLst>
              <a:ext uri="{FF2B5EF4-FFF2-40B4-BE49-F238E27FC236}">
                <a16:creationId xmlns:a16="http://schemas.microsoft.com/office/drawing/2014/main" id="{11169212-732B-A143-BB64-D7739EFE0F6D}"/>
              </a:ext>
            </a:extLst>
          </p:cNvPr>
          <p:cNvSpPr/>
          <p:nvPr/>
        </p:nvSpPr>
        <p:spPr>
          <a:xfrm>
            <a:off x="390864" y="951063"/>
            <a:ext cx="1947134" cy="117267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t>COMPLEMENTO DE COMERCIO EXTERIOR</a:t>
            </a:r>
          </a:p>
        </p:txBody>
      </p:sp>
      <p:sp>
        <p:nvSpPr>
          <p:cNvPr id="3" name="Rectángulo 2">
            <a:extLst>
              <a:ext uri="{FF2B5EF4-FFF2-40B4-BE49-F238E27FC236}">
                <a16:creationId xmlns:a16="http://schemas.microsoft.com/office/drawing/2014/main" id="{1BE91D0B-42F3-141A-1489-86DCE3F6F0BE}"/>
              </a:ext>
            </a:extLst>
          </p:cNvPr>
          <p:cNvSpPr/>
          <p:nvPr/>
        </p:nvSpPr>
        <p:spPr>
          <a:xfrm>
            <a:off x="349629" y="2611421"/>
            <a:ext cx="1947134" cy="162709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solidFill>
                  <a:schemeClr val="bg1"/>
                </a:solidFill>
              </a:rPr>
              <a:t>NODOS “OBJETO DE IMPUESTO”</a:t>
            </a:r>
          </a:p>
          <a:p>
            <a:pPr algn="ctr"/>
            <a:r>
              <a:rPr lang="es-MX" sz="1200" b="1" i="0" dirty="0">
                <a:solidFill>
                  <a:schemeClr val="bg1"/>
                </a:solidFill>
                <a:effectLst/>
                <a:latin typeface="Google Sans"/>
              </a:rPr>
              <a:t>02 (Sí objeto de impuesto)</a:t>
            </a:r>
            <a:r>
              <a:rPr lang="es-MX" sz="1200" b="0" i="0" dirty="0">
                <a:solidFill>
                  <a:schemeClr val="bg1"/>
                </a:solidFill>
                <a:effectLst/>
                <a:latin typeface="Google Sans"/>
              </a:rPr>
              <a:t> para que el SAT reconozca el derecho a la devolución de saldos a favor de IVA por tasa 0%.</a:t>
            </a:r>
            <a:endParaRPr lang="es-MX" sz="1200" dirty="0">
              <a:solidFill>
                <a:schemeClr val="bg1"/>
              </a:solidFill>
            </a:endParaRPr>
          </a:p>
        </p:txBody>
      </p:sp>
      <p:sp>
        <p:nvSpPr>
          <p:cNvPr id="4" name="Rectángulo 3">
            <a:extLst>
              <a:ext uri="{FF2B5EF4-FFF2-40B4-BE49-F238E27FC236}">
                <a16:creationId xmlns:a16="http://schemas.microsoft.com/office/drawing/2014/main" id="{F95CB35B-71CA-2592-0913-290B1F443A83}"/>
              </a:ext>
            </a:extLst>
          </p:cNvPr>
          <p:cNvSpPr/>
          <p:nvPr/>
        </p:nvSpPr>
        <p:spPr>
          <a:xfrm>
            <a:off x="2608732" y="2428541"/>
            <a:ext cx="1947134" cy="199285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t>NODO VALO</a:t>
            </a:r>
            <a:r>
              <a:rPr lang="es-MX" sz="1200" dirty="0">
                <a:solidFill>
                  <a:schemeClr val="bg1"/>
                </a:solidFill>
              </a:rPr>
              <a:t>R DOLARES:</a:t>
            </a:r>
          </a:p>
          <a:p>
            <a:pPr algn="ctr"/>
            <a:r>
              <a:rPr lang="es-MX" sz="1200" b="0" i="0" dirty="0">
                <a:solidFill>
                  <a:schemeClr val="bg1"/>
                </a:solidFill>
                <a:effectLst/>
                <a:latin typeface="Google Sans"/>
              </a:rPr>
              <a:t>Utiliza el tipo de cambio del </a:t>
            </a:r>
            <a:r>
              <a:rPr lang="es-MX" sz="1200" b="1" i="0" dirty="0">
                <a:solidFill>
                  <a:schemeClr val="bg1"/>
                </a:solidFill>
                <a:effectLst/>
                <a:latin typeface="Google Sans"/>
              </a:rPr>
              <a:t>Diario Oficial de la Federación (DOF)</a:t>
            </a:r>
            <a:r>
              <a:rPr lang="es-MX" sz="1200" b="0" i="0" dirty="0">
                <a:solidFill>
                  <a:schemeClr val="bg1"/>
                </a:solidFill>
                <a:effectLst/>
                <a:latin typeface="Google Sans"/>
              </a:rPr>
              <a:t> del día hábil anterior a la fecha de emisión. Una variación de centavos puede causar el rechazo del pedimento en el sistema de validación aduanera.</a:t>
            </a:r>
            <a:endParaRPr lang="es-MX" sz="1200" dirty="0">
              <a:solidFill>
                <a:schemeClr val="bg1"/>
              </a:solidFill>
            </a:endParaRPr>
          </a:p>
        </p:txBody>
      </p:sp>
      <p:sp>
        <p:nvSpPr>
          <p:cNvPr id="5" name="Rectángulo 4">
            <a:extLst>
              <a:ext uri="{FF2B5EF4-FFF2-40B4-BE49-F238E27FC236}">
                <a16:creationId xmlns:a16="http://schemas.microsoft.com/office/drawing/2014/main" id="{6A4E10EE-FBE9-7C77-7F7E-6F7E12A0734F}"/>
              </a:ext>
            </a:extLst>
          </p:cNvPr>
          <p:cNvSpPr/>
          <p:nvPr/>
        </p:nvSpPr>
        <p:spPr>
          <a:xfrm>
            <a:off x="4867835" y="2428540"/>
            <a:ext cx="1947134" cy="199285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i="0" dirty="0">
                <a:solidFill>
                  <a:schemeClr val="bg1"/>
                </a:solidFill>
                <a:effectLst/>
                <a:latin typeface="Google Sans"/>
              </a:rPr>
              <a:t>UUID </a:t>
            </a:r>
            <a:r>
              <a:rPr lang="es-MX" sz="1200" b="1" i="0" dirty="0">
                <a:solidFill>
                  <a:schemeClr val="bg1"/>
                </a:solidFill>
                <a:effectLst/>
                <a:latin typeface="Google Sans"/>
              </a:rPr>
              <a:t>Relacionado (Sustituciones)</a:t>
            </a:r>
          </a:p>
          <a:p>
            <a:pPr algn="ctr"/>
            <a:r>
              <a:rPr lang="es-MX" sz="1200" b="0" i="0" dirty="0">
                <a:solidFill>
                  <a:schemeClr val="bg1"/>
                </a:solidFill>
                <a:effectLst/>
                <a:latin typeface="Google Sans"/>
              </a:rPr>
              <a:t>Si cancelas una factura de exportación y emites una nueva, </a:t>
            </a:r>
            <a:r>
              <a:rPr lang="es-MX" sz="1200" b="1" i="0" dirty="0">
                <a:solidFill>
                  <a:schemeClr val="bg1"/>
                </a:solidFill>
                <a:effectLst/>
                <a:latin typeface="Google Sans"/>
              </a:rPr>
              <a:t>debes relacionar el UUID</a:t>
            </a:r>
            <a:r>
              <a:rPr lang="es-MX" sz="1200" b="0" i="0" dirty="0">
                <a:solidFill>
                  <a:schemeClr val="bg1"/>
                </a:solidFill>
                <a:effectLst/>
                <a:latin typeface="Google Sans"/>
              </a:rPr>
              <a:t> de la factura cancelada con el tipo de relación </a:t>
            </a:r>
            <a:r>
              <a:rPr lang="es-MX" sz="1200" b="1" i="0" dirty="0">
                <a:solidFill>
                  <a:schemeClr val="bg1"/>
                </a:solidFill>
                <a:effectLst/>
                <a:latin typeface="Google Sans"/>
              </a:rPr>
              <a:t>04 (Sustitución de CFDI previos)</a:t>
            </a:r>
            <a:endParaRPr lang="es-MX" sz="1200" dirty="0">
              <a:solidFill>
                <a:schemeClr val="bg1"/>
              </a:solidFill>
            </a:endParaRPr>
          </a:p>
        </p:txBody>
      </p:sp>
      <p:sp>
        <p:nvSpPr>
          <p:cNvPr id="6" name="Rectángulo 5">
            <a:extLst>
              <a:ext uri="{FF2B5EF4-FFF2-40B4-BE49-F238E27FC236}">
                <a16:creationId xmlns:a16="http://schemas.microsoft.com/office/drawing/2014/main" id="{E32E4E50-D1BC-FC66-E4C0-31B4140BC114}"/>
              </a:ext>
            </a:extLst>
          </p:cNvPr>
          <p:cNvSpPr/>
          <p:nvPr/>
        </p:nvSpPr>
        <p:spPr>
          <a:xfrm>
            <a:off x="4867835" y="951063"/>
            <a:ext cx="1947134" cy="117267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t>COMPLEMENTO DE RECEPCION DE PAGO</a:t>
            </a:r>
          </a:p>
        </p:txBody>
      </p:sp>
      <p:sp>
        <p:nvSpPr>
          <p:cNvPr id="7" name="Rectángulo 6">
            <a:extLst>
              <a:ext uri="{FF2B5EF4-FFF2-40B4-BE49-F238E27FC236}">
                <a16:creationId xmlns:a16="http://schemas.microsoft.com/office/drawing/2014/main" id="{1AE4D632-5071-10C8-3EC8-38003788839E}"/>
              </a:ext>
            </a:extLst>
          </p:cNvPr>
          <p:cNvSpPr/>
          <p:nvPr/>
        </p:nvSpPr>
        <p:spPr>
          <a:xfrm>
            <a:off x="2624866" y="951063"/>
            <a:ext cx="1947134" cy="117267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t>Exportación definitiva: con clave pedimento A1 cuando son de enajenación.</a:t>
            </a:r>
          </a:p>
        </p:txBody>
      </p:sp>
      <p:pic>
        <p:nvPicPr>
          <p:cNvPr id="25602" name="Picture 2" descr="Qué tipo de CFDI debo usar? Ingreso, egreso, nómina, traslado o pago -  Facturación y Timbrado de Nómina">
            <a:extLst>
              <a:ext uri="{FF2B5EF4-FFF2-40B4-BE49-F238E27FC236}">
                <a16:creationId xmlns:a16="http://schemas.microsoft.com/office/drawing/2014/main" id="{E8D53C32-D4D6-5650-4334-E0D24BEF4E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1407" y="4596750"/>
            <a:ext cx="3328984" cy="2086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61686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D26F8FB-2114-4242-79D1-524BFA135D34}"/>
              </a:ext>
            </a:extLst>
          </p:cNvPr>
          <p:cNvSpPr>
            <a:spLocks noGrp="1"/>
          </p:cNvSpPr>
          <p:nvPr>
            <p:ph idx="1"/>
          </p:nvPr>
        </p:nvSpPr>
        <p:spPr/>
        <p:txBody>
          <a:bodyPr>
            <a:normAutofit/>
          </a:bodyPr>
          <a:lstStyle/>
          <a:p>
            <a:pPr marL="0" indent="0" algn="ctr">
              <a:buNone/>
            </a:pPr>
            <a:r>
              <a:rPr lang="es-MX" sz="4800" dirty="0">
                <a:solidFill>
                  <a:schemeClr val="accent1">
                    <a:lumMod val="75000"/>
                  </a:schemeClr>
                </a:solidFill>
              </a:rPr>
              <a:t>GRACIAS POR SU ATENCION</a:t>
            </a:r>
          </a:p>
        </p:txBody>
      </p:sp>
    </p:spTree>
    <p:extLst>
      <p:ext uri="{BB962C8B-B14F-4D97-AF65-F5344CB8AC3E}">
        <p14:creationId xmlns:p14="http://schemas.microsoft.com/office/powerpoint/2010/main" val="2592635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6780</TotalTime>
  <Words>4555</Words>
  <Application>Microsoft Macintosh PowerPoint</Application>
  <PresentationFormat>Presentación en pantalla (4:3)</PresentationFormat>
  <Paragraphs>329</Paragraphs>
  <Slides>31</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31</vt:i4>
      </vt:variant>
    </vt:vector>
  </HeadingPairs>
  <TitlesOfParts>
    <vt:vector size="37" baseType="lpstr">
      <vt:lpstr>Arial</vt:lpstr>
      <vt:lpstr>Calibri</vt:lpstr>
      <vt:lpstr>Google Sans</vt:lpstr>
      <vt:lpstr>Noto Sans</vt:lpstr>
      <vt:lpstr>Open Sans</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REGLAS GENERALES DE COMERCIO EXTERIOR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Registro de certificados</vt:lpstr>
      <vt:lpstr>Mercancías que pueden importar las empresas que cuenten con el registro en el esquema de certificación de empresas (Anexo 28)</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subject/>
  <dc:creator>Francisco Tovar Lopez</dc:creator>
  <cp:keywords/>
  <dc:description>generated using python-pptx</dc:description>
  <cp:lastModifiedBy>Jessica Mendoza</cp:lastModifiedBy>
  <cp:revision>17</cp:revision>
  <dcterms:created xsi:type="dcterms:W3CDTF">2013-01-27T09:14:16Z</dcterms:created>
  <dcterms:modified xsi:type="dcterms:W3CDTF">2026-01-29T04:18:06Z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2025-09-18T23:07:43Z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0adfbdae-42e2-40ef-9e63-a6b52afdd169</vt:lpwstr>
  </property>
  <property fmtid="{D5CDD505-2E9C-101B-9397-08002B2CF9AE}" pid="7" name="MSIP_Label_defa4170-0d19-0005-0004-bc88714345d2_ActionId">
    <vt:lpwstr>2910ce9d-b04e-45b6-8a75-a69fbccb24f4</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ies>
</file>