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5"/>
  </p:notesMasterIdLst>
  <p:sldIdLst>
    <p:sldId id="680" r:id="rId2"/>
    <p:sldId id="258" r:id="rId3"/>
    <p:sldId id="282" r:id="rId4"/>
    <p:sldId id="700" r:id="rId5"/>
    <p:sldId id="701" r:id="rId6"/>
    <p:sldId id="702" r:id="rId7"/>
    <p:sldId id="703"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 id="337" r:id="rId35"/>
    <p:sldId id="704" r:id="rId36"/>
    <p:sldId id="290" r:id="rId37"/>
    <p:sldId id="705" r:id="rId38"/>
    <p:sldId id="706" r:id="rId39"/>
    <p:sldId id="707" r:id="rId40"/>
    <p:sldId id="708" r:id="rId41"/>
    <p:sldId id="283" r:id="rId42"/>
    <p:sldId id="284" r:id="rId43"/>
    <p:sldId id="285" r:id="rId44"/>
    <p:sldId id="286" r:id="rId45"/>
    <p:sldId id="697" r:id="rId46"/>
    <p:sldId id="725" r:id="rId47"/>
    <p:sldId id="726" r:id="rId48"/>
    <p:sldId id="727" r:id="rId49"/>
    <p:sldId id="728" r:id="rId50"/>
    <p:sldId id="729" r:id="rId51"/>
    <p:sldId id="440" r:id="rId52"/>
    <p:sldId id="287" r:id="rId53"/>
    <p:sldId id="443" r:id="rId54"/>
    <p:sldId id="257" r:id="rId55"/>
    <p:sldId id="709" r:id="rId56"/>
    <p:sldId id="259" r:id="rId57"/>
    <p:sldId id="260" r:id="rId58"/>
    <p:sldId id="444" r:id="rId59"/>
    <p:sldId id="288" r:id="rId60"/>
    <p:sldId id="291" r:id="rId61"/>
    <p:sldId id="292" r:id="rId62"/>
    <p:sldId id="698" r:id="rId63"/>
    <p:sldId id="293" r:id="rId64"/>
    <p:sldId id="294" r:id="rId65"/>
    <p:sldId id="265" r:id="rId66"/>
    <p:sldId id="266" r:id="rId67"/>
    <p:sldId id="267" r:id="rId68"/>
    <p:sldId id="295" r:id="rId69"/>
    <p:sldId id="710" r:id="rId70"/>
    <p:sldId id="296" r:id="rId71"/>
    <p:sldId id="711" r:id="rId72"/>
    <p:sldId id="712" r:id="rId73"/>
    <p:sldId id="297" r:id="rId74"/>
    <p:sldId id="298" r:id="rId75"/>
    <p:sldId id="713" r:id="rId76"/>
    <p:sldId id="714" r:id="rId77"/>
    <p:sldId id="715" r:id="rId78"/>
    <p:sldId id="299" r:id="rId79"/>
    <p:sldId id="300" r:id="rId80"/>
    <p:sldId id="301" r:id="rId81"/>
    <p:sldId id="302" r:id="rId82"/>
    <p:sldId id="303" r:id="rId83"/>
    <p:sldId id="304" r:id="rId84"/>
    <p:sldId id="305" r:id="rId85"/>
    <p:sldId id="306" r:id="rId86"/>
    <p:sldId id="307" r:id="rId87"/>
    <p:sldId id="699" r:id="rId88"/>
    <p:sldId id="308" r:id="rId89"/>
    <p:sldId id="730" r:id="rId90"/>
    <p:sldId id="309" r:id="rId91"/>
    <p:sldId id="310" r:id="rId92"/>
    <p:sldId id="731" r:id="rId93"/>
    <p:sldId id="492" r:id="rId94"/>
    <p:sldId id="493" r:id="rId95"/>
    <p:sldId id="494" r:id="rId96"/>
    <p:sldId id="495" r:id="rId97"/>
    <p:sldId id="496" r:id="rId98"/>
    <p:sldId id="497" r:id="rId99"/>
    <p:sldId id="498" r:id="rId100"/>
    <p:sldId id="499" r:id="rId101"/>
    <p:sldId id="500" r:id="rId102"/>
    <p:sldId id="733" r:id="rId103"/>
    <p:sldId id="501" r:id="rId104"/>
    <p:sldId id="716" r:id="rId105"/>
    <p:sldId id="717" r:id="rId106"/>
    <p:sldId id="718" r:id="rId107"/>
    <p:sldId id="719" r:id="rId108"/>
    <p:sldId id="743" r:id="rId109"/>
    <p:sldId id="721" r:id="rId110"/>
    <p:sldId id="720" r:id="rId111"/>
    <p:sldId id="722" r:id="rId112"/>
    <p:sldId id="723" r:id="rId113"/>
    <p:sldId id="724" r:id="rId114"/>
    <p:sldId id="1215" r:id="rId115"/>
    <p:sldId id="1229" r:id="rId116"/>
    <p:sldId id="1218" r:id="rId117"/>
    <p:sldId id="1219" r:id="rId118"/>
    <p:sldId id="1220" r:id="rId119"/>
    <p:sldId id="1221" r:id="rId120"/>
    <p:sldId id="1222" r:id="rId121"/>
    <p:sldId id="1224" r:id="rId122"/>
    <p:sldId id="1251" r:id="rId123"/>
    <p:sldId id="1255" r:id="rId124"/>
    <p:sldId id="1256" r:id="rId125"/>
    <p:sldId id="1257" r:id="rId126"/>
    <p:sldId id="1258" r:id="rId127"/>
    <p:sldId id="1259" r:id="rId128"/>
    <p:sldId id="1260" r:id="rId129"/>
    <p:sldId id="1261" r:id="rId130"/>
    <p:sldId id="1252" r:id="rId131"/>
    <p:sldId id="1253" r:id="rId132"/>
    <p:sldId id="1262" r:id="rId133"/>
    <p:sldId id="1263" r:id="rId134"/>
    <p:sldId id="1264" r:id="rId135"/>
    <p:sldId id="1254" r:id="rId136"/>
    <p:sldId id="263" r:id="rId137"/>
    <p:sldId id="1265" r:id="rId138"/>
    <p:sldId id="1223" r:id="rId139"/>
    <p:sldId id="1266" r:id="rId140"/>
    <p:sldId id="1268" r:id="rId141"/>
    <p:sldId id="1267" r:id="rId142"/>
    <p:sldId id="1225" r:id="rId143"/>
    <p:sldId id="1226" r:id="rId144"/>
    <p:sldId id="1234" r:id="rId145"/>
    <p:sldId id="1235" r:id="rId146"/>
    <p:sldId id="1236" r:id="rId147"/>
    <p:sldId id="1237" r:id="rId148"/>
    <p:sldId id="1238" r:id="rId149"/>
    <p:sldId id="1227" r:id="rId150"/>
    <p:sldId id="1245" r:id="rId151"/>
    <p:sldId id="1239" r:id="rId152"/>
    <p:sldId id="1240" r:id="rId153"/>
    <p:sldId id="1246" r:id="rId154"/>
    <p:sldId id="1247" r:id="rId155"/>
    <p:sldId id="1241" r:id="rId156"/>
    <p:sldId id="1242" r:id="rId157"/>
    <p:sldId id="1243" r:id="rId158"/>
    <p:sldId id="1248" r:id="rId159"/>
    <p:sldId id="1269" r:id="rId160"/>
    <p:sldId id="261" r:id="rId161"/>
    <p:sldId id="1228" r:id="rId162"/>
    <p:sldId id="262" r:id="rId163"/>
    <p:sldId id="742" r:id="rId1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1" d="100"/>
          <a:sy n="91" d="100"/>
        </p:scale>
        <p:origin x="48"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microsoft.com/office/2016/11/relationships/changesInfo" Target="changesInfos/changesInfo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Gutierrez Perez" userId="80d4146473f9008d" providerId="LiveId" clId="{8F341114-0A50-4DD4-A431-1157668EA7E7}"/>
    <pc:docChg chg="custSel addSld delSld modSld">
      <pc:chgData name="Carlos Gutierrez Perez" userId="80d4146473f9008d" providerId="LiveId" clId="{8F341114-0A50-4DD4-A431-1157668EA7E7}" dt="2026-03-16T22:52:10.381" v="113"/>
      <pc:docMkLst>
        <pc:docMk/>
      </pc:docMkLst>
      <pc:sldChg chg="delSp modSp mod">
        <pc:chgData name="Carlos Gutierrez Perez" userId="80d4146473f9008d" providerId="LiveId" clId="{8F341114-0A50-4DD4-A431-1157668EA7E7}" dt="2026-03-16T22:43:56.273" v="34" actId="478"/>
        <pc:sldMkLst>
          <pc:docMk/>
          <pc:sldMk cId="1867537854" sldId="258"/>
        </pc:sldMkLst>
        <pc:spChg chg="mod">
          <ac:chgData name="Carlos Gutierrez Perez" userId="80d4146473f9008d" providerId="LiveId" clId="{8F341114-0A50-4DD4-A431-1157668EA7E7}" dt="2026-03-16T22:43:51.834" v="33" actId="403"/>
          <ac:spMkLst>
            <pc:docMk/>
            <pc:sldMk cId="1867537854" sldId="258"/>
            <ac:spMk id="5" creationId="{00000000-0000-0000-0000-000000000000}"/>
          </ac:spMkLst>
        </pc:spChg>
        <pc:picChg chg="del">
          <ac:chgData name="Carlos Gutierrez Perez" userId="80d4146473f9008d" providerId="LiveId" clId="{8F341114-0A50-4DD4-A431-1157668EA7E7}" dt="2026-03-16T22:43:56.273" v="34" actId="478"/>
          <ac:picMkLst>
            <pc:docMk/>
            <pc:sldMk cId="1867537854" sldId="258"/>
            <ac:picMk id="4" creationId="{128513BC-1E2D-BD50-789E-39E5644E8029}"/>
          </ac:picMkLst>
        </pc:picChg>
      </pc:sldChg>
      <pc:sldChg chg="add">
        <pc:chgData name="Carlos Gutierrez Perez" userId="80d4146473f9008d" providerId="LiveId" clId="{8F341114-0A50-4DD4-A431-1157668EA7E7}" dt="2026-03-16T22:52:10.381" v="113"/>
        <pc:sldMkLst>
          <pc:docMk/>
          <pc:sldMk cId="1556065058" sldId="261"/>
        </pc:sldMkLst>
      </pc:sldChg>
      <pc:sldChg chg="add">
        <pc:chgData name="Carlos Gutierrez Perez" userId="80d4146473f9008d" providerId="LiveId" clId="{8F341114-0A50-4DD4-A431-1157668EA7E7}" dt="2026-03-16T22:52:10.381" v="113"/>
        <pc:sldMkLst>
          <pc:docMk/>
          <pc:sldMk cId="3224135726" sldId="262"/>
        </pc:sldMkLst>
      </pc:sldChg>
      <pc:sldChg chg="add">
        <pc:chgData name="Carlos Gutierrez Perez" userId="80d4146473f9008d" providerId="LiveId" clId="{8F341114-0A50-4DD4-A431-1157668EA7E7}" dt="2026-03-16T22:52:10.381" v="113"/>
        <pc:sldMkLst>
          <pc:docMk/>
          <pc:sldMk cId="0" sldId="263"/>
        </pc:sldMkLst>
      </pc:sldChg>
      <pc:sldChg chg="add del">
        <pc:chgData name="Carlos Gutierrez Perez" userId="80d4146473f9008d" providerId="LiveId" clId="{8F341114-0A50-4DD4-A431-1157668EA7E7}" dt="2026-03-16T22:51:19.456" v="112" actId="2696"/>
        <pc:sldMkLst>
          <pc:docMk/>
          <pc:sldMk cId="1692733204" sldId="268"/>
        </pc:sldMkLst>
      </pc:sldChg>
      <pc:sldChg chg="add del">
        <pc:chgData name="Carlos Gutierrez Perez" userId="80d4146473f9008d" providerId="LiveId" clId="{8F341114-0A50-4DD4-A431-1157668EA7E7}" dt="2026-03-16T22:51:19.456" v="112" actId="2696"/>
        <pc:sldMkLst>
          <pc:docMk/>
          <pc:sldMk cId="3901562649" sldId="269"/>
        </pc:sldMkLst>
      </pc:sldChg>
      <pc:sldChg chg="add del">
        <pc:chgData name="Carlos Gutierrez Perez" userId="80d4146473f9008d" providerId="LiveId" clId="{8F341114-0A50-4DD4-A431-1157668EA7E7}" dt="2026-03-16T22:51:19.456" v="112" actId="2696"/>
        <pc:sldMkLst>
          <pc:docMk/>
          <pc:sldMk cId="1979231501" sldId="270"/>
        </pc:sldMkLst>
      </pc:sldChg>
      <pc:sldChg chg="add del">
        <pc:chgData name="Carlos Gutierrez Perez" userId="80d4146473f9008d" providerId="LiveId" clId="{8F341114-0A50-4DD4-A431-1157668EA7E7}" dt="2026-03-16T22:51:19.456" v="112" actId="2696"/>
        <pc:sldMkLst>
          <pc:docMk/>
          <pc:sldMk cId="118070299" sldId="271"/>
        </pc:sldMkLst>
      </pc:sldChg>
      <pc:sldChg chg="add del">
        <pc:chgData name="Carlos Gutierrez Perez" userId="80d4146473f9008d" providerId="LiveId" clId="{8F341114-0A50-4DD4-A431-1157668EA7E7}" dt="2026-03-16T22:51:19.456" v="112" actId="2696"/>
        <pc:sldMkLst>
          <pc:docMk/>
          <pc:sldMk cId="1616751470" sldId="272"/>
        </pc:sldMkLst>
      </pc:sldChg>
      <pc:sldChg chg="add del">
        <pc:chgData name="Carlos Gutierrez Perez" userId="80d4146473f9008d" providerId="LiveId" clId="{8F341114-0A50-4DD4-A431-1157668EA7E7}" dt="2026-03-16T22:51:19.456" v="112" actId="2696"/>
        <pc:sldMkLst>
          <pc:docMk/>
          <pc:sldMk cId="2918936679" sldId="273"/>
        </pc:sldMkLst>
      </pc:sldChg>
      <pc:sldChg chg="add del">
        <pc:chgData name="Carlos Gutierrez Perez" userId="80d4146473f9008d" providerId="LiveId" clId="{8F341114-0A50-4DD4-A431-1157668EA7E7}" dt="2026-03-16T22:51:19.456" v="112" actId="2696"/>
        <pc:sldMkLst>
          <pc:docMk/>
          <pc:sldMk cId="2023001281" sldId="274"/>
        </pc:sldMkLst>
      </pc:sldChg>
      <pc:sldChg chg="add del">
        <pc:chgData name="Carlos Gutierrez Perez" userId="80d4146473f9008d" providerId="LiveId" clId="{8F341114-0A50-4DD4-A431-1157668EA7E7}" dt="2026-03-16T22:51:19.456" v="112" actId="2696"/>
        <pc:sldMkLst>
          <pc:docMk/>
          <pc:sldMk cId="2009466582" sldId="275"/>
        </pc:sldMkLst>
      </pc:sldChg>
      <pc:sldChg chg="delSp mod">
        <pc:chgData name="Carlos Gutierrez Perez" userId="80d4146473f9008d" providerId="LiveId" clId="{8F341114-0A50-4DD4-A431-1157668EA7E7}" dt="2026-03-16T22:45:35.039" v="36" actId="478"/>
        <pc:sldMkLst>
          <pc:docMk/>
          <pc:sldMk cId="1768463823" sldId="287"/>
        </pc:sldMkLst>
        <pc:picChg chg="del">
          <ac:chgData name="Carlos Gutierrez Perez" userId="80d4146473f9008d" providerId="LiveId" clId="{8F341114-0A50-4DD4-A431-1157668EA7E7}" dt="2026-03-16T22:45:35.039" v="36" actId="478"/>
          <ac:picMkLst>
            <pc:docMk/>
            <pc:sldMk cId="1768463823" sldId="287"/>
            <ac:picMk id="4" creationId="{570DA9C0-4238-44BC-8599-9C3D3C66799B}"/>
          </ac:picMkLst>
        </pc:picChg>
      </pc:sldChg>
      <pc:sldChg chg="add del">
        <pc:chgData name="Carlos Gutierrez Perez" userId="80d4146473f9008d" providerId="LiveId" clId="{8F341114-0A50-4DD4-A431-1157668EA7E7}" dt="2026-03-16T22:51:19.456" v="112" actId="2696"/>
        <pc:sldMkLst>
          <pc:docMk/>
          <pc:sldMk cId="2679279231" sldId="289"/>
        </pc:sldMkLst>
      </pc:sldChg>
      <pc:sldChg chg="modSp mod chgLayout">
        <pc:chgData name="Carlos Gutierrez Perez" userId="80d4146473f9008d" providerId="LiveId" clId="{8F341114-0A50-4DD4-A431-1157668EA7E7}" dt="2026-03-16T22:45:58.702" v="40" actId="404"/>
        <pc:sldMkLst>
          <pc:docMk/>
          <pc:sldMk cId="2087613394" sldId="293"/>
        </pc:sldMkLst>
        <pc:spChg chg="mod ord">
          <ac:chgData name="Carlos Gutierrez Perez" userId="80d4146473f9008d" providerId="LiveId" clId="{8F341114-0A50-4DD4-A431-1157668EA7E7}" dt="2026-03-16T22:45:54.620" v="37" actId="700"/>
          <ac:spMkLst>
            <pc:docMk/>
            <pc:sldMk cId="2087613394" sldId="293"/>
            <ac:spMk id="2" creationId="{00000000-0000-0000-0000-000000000000}"/>
          </ac:spMkLst>
        </pc:spChg>
        <pc:spChg chg="mod ord">
          <ac:chgData name="Carlos Gutierrez Perez" userId="80d4146473f9008d" providerId="LiveId" clId="{8F341114-0A50-4DD4-A431-1157668EA7E7}" dt="2026-03-16T22:45:58.702" v="40" actId="404"/>
          <ac:spMkLst>
            <pc:docMk/>
            <pc:sldMk cId="2087613394" sldId="293"/>
            <ac:spMk id="3" creationId="{00000000-0000-0000-0000-000000000000}"/>
          </ac:spMkLst>
        </pc:spChg>
        <pc:spChg chg="mod ord">
          <ac:chgData name="Carlos Gutierrez Perez" userId="80d4146473f9008d" providerId="LiveId" clId="{8F341114-0A50-4DD4-A431-1157668EA7E7}" dt="2026-03-16T22:45:54.620" v="37" actId="700"/>
          <ac:spMkLst>
            <pc:docMk/>
            <pc:sldMk cId="2087613394" sldId="293"/>
            <ac:spMk id="4" creationId="{00000000-0000-0000-0000-000000000000}"/>
          </ac:spMkLst>
        </pc:spChg>
      </pc:sldChg>
      <pc:sldChg chg="modSp mod chgLayout">
        <pc:chgData name="Carlos Gutierrez Perez" userId="80d4146473f9008d" providerId="LiveId" clId="{8F341114-0A50-4DD4-A431-1157668EA7E7}" dt="2026-03-16T22:46:16.475" v="44" actId="404"/>
        <pc:sldMkLst>
          <pc:docMk/>
          <pc:sldMk cId="1085577255" sldId="294"/>
        </pc:sldMkLst>
        <pc:spChg chg="mod ord">
          <ac:chgData name="Carlos Gutierrez Perez" userId="80d4146473f9008d" providerId="LiveId" clId="{8F341114-0A50-4DD4-A431-1157668EA7E7}" dt="2026-03-16T22:46:08.497" v="41" actId="700"/>
          <ac:spMkLst>
            <pc:docMk/>
            <pc:sldMk cId="1085577255" sldId="294"/>
            <ac:spMk id="2" creationId="{00000000-0000-0000-0000-000000000000}"/>
          </ac:spMkLst>
        </pc:spChg>
        <pc:spChg chg="mod ord">
          <ac:chgData name="Carlos Gutierrez Perez" userId="80d4146473f9008d" providerId="LiveId" clId="{8F341114-0A50-4DD4-A431-1157668EA7E7}" dt="2026-03-16T22:46:16.475" v="44" actId="404"/>
          <ac:spMkLst>
            <pc:docMk/>
            <pc:sldMk cId="1085577255" sldId="294"/>
            <ac:spMk id="3" creationId="{00000000-0000-0000-0000-000000000000}"/>
          </ac:spMkLst>
        </pc:spChg>
        <pc:spChg chg="mod ord">
          <ac:chgData name="Carlos Gutierrez Perez" userId="80d4146473f9008d" providerId="LiveId" clId="{8F341114-0A50-4DD4-A431-1157668EA7E7}" dt="2026-03-16T22:46:08.497" v="41" actId="700"/>
          <ac:spMkLst>
            <pc:docMk/>
            <pc:sldMk cId="1085577255" sldId="294"/>
            <ac:spMk id="4" creationId="{00000000-0000-0000-0000-000000000000}"/>
          </ac:spMkLst>
        </pc:spChg>
      </pc:sldChg>
      <pc:sldChg chg="modSp mod">
        <pc:chgData name="Carlos Gutierrez Perez" userId="80d4146473f9008d" providerId="LiveId" clId="{8F341114-0A50-4DD4-A431-1157668EA7E7}" dt="2026-03-16T22:46:49.808" v="88" actId="1035"/>
        <pc:sldMkLst>
          <pc:docMk/>
          <pc:sldMk cId="3784212678" sldId="295"/>
        </pc:sldMkLst>
        <pc:spChg chg="mod">
          <ac:chgData name="Carlos Gutierrez Perez" userId="80d4146473f9008d" providerId="LiveId" clId="{8F341114-0A50-4DD4-A431-1157668EA7E7}" dt="2026-03-16T22:46:30.976" v="58" actId="1035"/>
          <ac:spMkLst>
            <pc:docMk/>
            <pc:sldMk cId="3784212678" sldId="295"/>
            <ac:spMk id="2" creationId="{00000000-0000-0000-0000-000000000000}"/>
          </ac:spMkLst>
        </pc:spChg>
        <pc:picChg chg="mod">
          <ac:chgData name="Carlos Gutierrez Perez" userId="80d4146473f9008d" providerId="LiveId" clId="{8F341114-0A50-4DD4-A431-1157668EA7E7}" dt="2026-03-16T22:46:49.808" v="88" actId="1035"/>
          <ac:picMkLst>
            <pc:docMk/>
            <pc:sldMk cId="3784212678" sldId="295"/>
            <ac:picMk id="60418" creationId="{00000000-0000-0000-0000-000000000000}"/>
          </ac:picMkLst>
        </pc:picChg>
      </pc:sldChg>
      <pc:sldChg chg="modSp mod">
        <pc:chgData name="Carlos Gutierrez Perez" userId="80d4146473f9008d" providerId="LiveId" clId="{8F341114-0A50-4DD4-A431-1157668EA7E7}" dt="2026-03-16T22:47:26.789" v="91" actId="404"/>
        <pc:sldMkLst>
          <pc:docMk/>
          <pc:sldMk cId="1599836814" sldId="493"/>
        </pc:sldMkLst>
        <pc:spChg chg="mod">
          <ac:chgData name="Carlos Gutierrez Perez" userId="80d4146473f9008d" providerId="LiveId" clId="{8F341114-0A50-4DD4-A431-1157668EA7E7}" dt="2026-03-16T22:47:26.789" v="91" actId="404"/>
          <ac:spMkLst>
            <pc:docMk/>
            <pc:sldMk cId="1599836814" sldId="493"/>
            <ac:spMk id="4" creationId="{00000000-0000-0000-0000-000000000000}"/>
          </ac:spMkLst>
        </pc:spChg>
      </pc:sldChg>
      <pc:sldChg chg="modSp mod">
        <pc:chgData name="Carlos Gutierrez Perez" userId="80d4146473f9008d" providerId="LiveId" clId="{8F341114-0A50-4DD4-A431-1157668EA7E7}" dt="2026-03-16T22:47:33.481" v="93" actId="404"/>
        <pc:sldMkLst>
          <pc:docMk/>
          <pc:sldMk cId="974717758" sldId="494"/>
        </pc:sldMkLst>
        <pc:spChg chg="mod">
          <ac:chgData name="Carlos Gutierrez Perez" userId="80d4146473f9008d" providerId="LiveId" clId="{8F341114-0A50-4DD4-A431-1157668EA7E7}" dt="2026-03-16T22:47:33.481" v="93" actId="404"/>
          <ac:spMkLst>
            <pc:docMk/>
            <pc:sldMk cId="974717758" sldId="494"/>
            <ac:spMk id="3" creationId="{00000000-0000-0000-0000-000000000000}"/>
          </ac:spMkLst>
        </pc:spChg>
      </pc:sldChg>
      <pc:sldChg chg="modSp mod">
        <pc:chgData name="Carlos Gutierrez Perez" userId="80d4146473f9008d" providerId="LiveId" clId="{8F341114-0A50-4DD4-A431-1157668EA7E7}" dt="2026-03-16T22:47:42.766" v="95" actId="123"/>
        <pc:sldMkLst>
          <pc:docMk/>
          <pc:sldMk cId="2970788397" sldId="495"/>
        </pc:sldMkLst>
        <pc:spChg chg="mod">
          <ac:chgData name="Carlos Gutierrez Perez" userId="80d4146473f9008d" providerId="LiveId" clId="{8F341114-0A50-4DD4-A431-1157668EA7E7}" dt="2026-03-16T22:47:42.766" v="95" actId="123"/>
          <ac:spMkLst>
            <pc:docMk/>
            <pc:sldMk cId="2970788397" sldId="495"/>
            <ac:spMk id="3" creationId="{00000000-0000-0000-0000-000000000000}"/>
          </ac:spMkLst>
        </pc:spChg>
      </pc:sldChg>
      <pc:sldChg chg="modSp mod">
        <pc:chgData name="Carlos Gutierrez Perez" userId="80d4146473f9008d" providerId="LiveId" clId="{8F341114-0A50-4DD4-A431-1157668EA7E7}" dt="2026-03-16T22:48:07.626" v="105" actId="20577"/>
        <pc:sldMkLst>
          <pc:docMk/>
          <pc:sldMk cId="3831160719" sldId="496"/>
        </pc:sldMkLst>
        <pc:spChg chg="mod">
          <ac:chgData name="Carlos Gutierrez Perez" userId="80d4146473f9008d" providerId="LiveId" clId="{8F341114-0A50-4DD4-A431-1157668EA7E7}" dt="2026-03-16T22:48:07.626" v="105" actId="20577"/>
          <ac:spMkLst>
            <pc:docMk/>
            <pc:sldMk cId="3831160719" sldId="496"/>
            <ac:spMk id="3" creationId="{00000000-0000-0000-0000-000000000000}"/>
          </ac:spMkLst>
        </pc:spChg>
      </pc:sldChg>
      <pc:sldChg chg="modSp mod">
        <pc:chgData name="Carlos Gutierrez Perez" userId="80d4146473f9008d" providerId="LiveId" clId="{8F341114-0A50-4DD4-A431-1157668EA7E7}" dt="2026-03-16T22:48:30.237" v="108" actId="255"/>
        <pc:sldMkLst>
          <pc:docMk/>
          <pc:sldMk cId="2739680802" sldId="497"/>
        </pc:sldMkLst>
        <pc:spChg chg="mod">
          <ac:chgData name="Carlos Gutierrez Perez" userId="80d4146473f9008d" providerId="LiveId" clId="{8F341114-0A50-4DD4-A431-1157668EA7E7}" dt="2026-03-16T22:48:30.237" v="108" actId="255"/>
          <ac:spMkLst>
            <pc:docMk/>
            <pc:sldMk cId="2739680802" sldId="497"/>
            <ac:spMk id="3" creationId="{00000000-0000-0000-0000-000000000000}"/>
          </ac:spMkLst>
        </pc:spChg>
      </pc:sldChg>
      <pc:sldChg chg="modSp mod">
        <pc:chgData name="Carlos Gutierrez Perez" userId="80d4146473f9008d" providerId="LiveId" clId="{8F341114-0A50-4DD4-A431-1157668EA7E7}" dt="2026-03-16T22:48:37.870" v="110" actId="123"/>
        <pc:sldMkLst>
          <pc:docMk/>
          <pc:sldMk cId="1572623857" sldId="498"/>
        </pc:sldMkLst>
        <pc:spChg chg="mod">
          <ac:chgData name="Carlos Gutierrez Perez" userId="80d4146473f9008d" providerId="LiveId" clId="{8F341114-0A50-4DD4-A431-1157668EA7E7}" dt="2026-03-16T22:48:37.870" v="110" actId="123"/>
          <ac:spMkLst>
            <pc:docMk/>
            <pc:sldMk cId="1572623857" sldId="498"/>
            <ac:spMk id="3" creationId="{00000000-0000-0000-0000-000000000000}"/>
          </ac:spMkLst>
        </pc:spChg>
      </pc:sldChg>
      <pc:sldChg chg="delSp mod">
        <pc:chgData name="Carlos Gutierrez Perez" userId="80d4146473f9008d" providerId="LiveId" clId="{8F341114-0A50-4DD4-A431-1157668EA7E7}" dt="2026-03-16T22:44:00.642" v="35" actId="478"/>
        <pc:sldMkLst>
          <pc:docMk/>
          <pc:sldMk cId="3004684647" sldId="680"/>
        </pc:sldMkLst>
        <pc:picChg chg="del">
          <ac:chgData name="Carlos Gutierrez Perez" userId="80d4146473f9008d" providerId="LiveId" clId="{8F341114-0A50-4DD4-A431-1157668EA7E7}" dt="2026-03-16T22:44:00.642" v="35" actId="478"/>
          <ac:picMkLst>
            <pc:docMk/>
            <pc:sldMk cId="3004684647" sldId="680"/>
            <ac:picMk id="2" creationId="{83B95A3A-25B8-360E-3A24-ADDA034AF87A}"/>
          </ac:picMkLst>
        </pc:picChg>
      </pc:sldChg>
      <pc:sldChg chg="add">
        <pc:chgData name="Carlos Gutierrez Perez" userId="80d4146473f9008d" providerId="LiveId" clId="{8F341114-0A50-4DD4-A431-1157668EA7E7}" dt="2026-03-16T22:43:12.298" v="2"/>
        <pc:sldMkLst>
          <pc:docMk/>
          <pc:sldMk cId="1151266516" sldId="716"/>
        </pc:sldMkLst>
      </pc:sldChg>
      <pc:sldChg chg="del">
        <pc:chgData name="Carlos Gutierrez Perez" userId="80d4146473f9008d" providerId="LiveId" clId="{8F341114-0A50-4DD4-A431-1157668EA7E7}" dt="2026-03-16T22:42:59.471" v="1" actId="2696"/>
        <pc:sldMkLst>
          <pc:docMk/>
          <pc:sldMk cId="2326596042" sldId="716"/>
        </pc:sldMkLst>
      </pc:sldChg>
      <pc:sldChg chg="del">
        <pc:chgData name="Carlos Gutierrez Perez" userId="80d4146473f9008d" providerId="LiveId" clId="{8F341114-0A50-4DD4-A431-1157668EA7E7}" dt="2026-03-16T22:42:59.471" v="1" actId="2696"/>
        <pc:sldMkLst>
          <pc:docMk/>
          <pc:sldMk cId="221294848" sldId="717"/>
        </pc:sldMkLst>
      </pc:sldChg>
      <pc:sldChg chg="add">
        <pc:chgData name="Carlos Gutierrez Perez" userId="80d4146473f9008d" providerId="LiveId" clId="{8F341114-0A50-4DD4-A431-1157668EA7E7}" dt="2026-03-16T22:43:12.298" v="2"/>
        <pc:sldMkLst>
          <pc:docMk/>
          <pc:sldMk cId="2082192317" sldId="717"/>
        </pc:sldMkLst>
      </pc:sldChg>
      <pc:sldChg chg="del">
        <pc:chgData name="Carlos Gutierrez Perez" userId="80d4146473f9008d" providerId="LiveId" clId="{8F341114-0A50-4DD4-A431-1157668EA7E7}" dt="2026-03-16T22:42:59.471" v="1" actId="2696"/>
        <pc:sldMkLst>
          <pc:docMk/>
          <pc:sldMk cId="1298889419" sldId="718"/>
        </pc:sldMkLst>
      </pc:sldChg>
      <pc:sldChg chg="add">
        <pc:chgData name="Carlos Gutierrez Perez" userId="80d4146473f9008d" providerId="LiveId" clId="{8F341114-0A50-4DD4-A431-1157668EA7E7}" dt="2026-03-16T22:43:12.298" v="2"/>
        <pc:sldMkLst>
          <pc:docMk/>
          <pc:sldMk cId="3955184788" sldId="718"/>
        </pc:sldMkLst>
      </pc:sldChg>
      <pc:sldChg chg="del">
        <pc:chgData name="Carlos Gutierrez Perez" userId="80d4146473f9008d" providerId="LiveId" clId="{8F341114-0A50-4DD4-A431-1157668EA7E7}" dt="2026-03-16T22:42:59.471" v="1" actId="2696"/>
        <pc:sldMkLst>
          <pc:docMk/>
          <pc:sldMk cId="3623129439" sldId="719"/>
        </pc:sldMkLst>
      </pc:sldChg>
      <pc:sldChg chg="add">
        <pc:chgData name="Carlos Gutierrez Perez" userId="80d4146473f9008d" providerId="LiveId" clId="{8F341114-0A50-4DD4-A431-1157668EA7E7}" dt="2026-03-16T22:43:12.298" v="2"/>
        <pc:sldMkLst>
          <pc:docMk/>
          <pc:sldMk cId="4123005033" sldId="719"/>
        </pc:sldMkLst>
      </pc:sldChg>
      <pc:sldChg chg="add">
        <pc:chgData name="Carlos Gutierrez Perez" userId="80d4146473f9008d" providerId="LiveId" clId="{8F341114-0A50-4DD4-A431-1157668EA7E7}" dt="2026-03-16T22:43:12.298" v="2"/>
        <pc:sldMkLst>
          <pc:docMk/>
          <pc:sldMk cId="336932311" sldId="720"/>
        </pc:sldMkLst>
      </pc:sldChg>
      <pc:sldChg chg="del">
        <pc:chgData name="Carlos Gutierrez Perez" userId="80d4146473f9008d" providerId="LiveId" clId="{8F341114-0A50-4DD4-A431-1157668EA7E7}" dt="2026-03-16T22:42:59.471" v="1" actId="2696"/>
        <pc:sldMkLst>
          <pc:docMk/>
          <pc:sldMk cId="3899041287" sldId="720"/>
        </pc:sldMkLst>
      </pc:sldChg>
      <pc:sldChg chg="add">
        <pc:chgData name="Carlos Gutierrez Perez" userId="80d4146473f9008d" providerId="LiveId" clId="{8F341114-0A50-4DD4-A431-1157668EA7E7}" dt="2026-03-16T22:43:12.298" v="2"/>
        <pc:sldMkLst>
          <pc:docMk/>
          <pc:sldMk cId="329084085" sldId="721"/>
        </pc:sldMkLst>
      </pc:sldChg>
      <pc:sldChg chg="del">
        <pc:chgData name="Carlos Gutierrez Perez" userId="80d4146473f9008d" providerId="LiveId" clId="{8F341114-0A50-4DD4-A431-1157668EA7E7}" dt="2026-03-16T22:42:59.471" v="1" actId="2696"/>
        <pc:sldMkLst>
          <pc:docMk/>
          <pc:sldMk cId="966377919" sldId="721"/>
        </pc:sldMkLst>
      </pc:sldChg>
      <pc:sldChg chg="del">
        <pc:chgData name="Carlos Gutierrez Perez" userId="80d4146473f9008d" providerId="LiveId" clId="{8F341114-0A50-4DD4-A431-1157668EA7E7}" dt="2026-03-16T22:42:59.471" v="1" actId="2696"/>
        <pc:sldMkLst>
          <pc:docMk/>
          <pc:sldMk cId="3252581432" sldId="722"/>
        </pc:sldMkLst>
      </pc:sldChg>
      <pc:sldChg chg="add">
        <pc:chgData name="Carlos Gutierrez Perez" userId="80d4146473f9008d" providerId="LiveId" clId="{8F341114-0A50-4DD4-A431-1157668EA7E7}" dt="2026-03-16T22:43:12.298" v="2"/>
        <pc:sldMkLst>
          <pc:docMk/>
          <pc:sldMk cId="3465988357" sldId="722"/>
        </pc:sldMkLst>
      </pc:sldChg>
      <pc:sldChg chg="del">
        <pc:chgData name="Carlos Gutierrez Perez" userId="80d4146473f9008d" providerId="LiveId" clId="{8F341114-0A50-4DD4-A431-1157668EA7E7}" dt="2026-03-16T22:42:59.471" v="1" actId="2696"/>
        <pc:sldMkLst>
          <pc:docMk/>
          <pc:sldMk cId="41825830" sldId="723"/>
        </pc:sldMkLst>
      </pc:sldChg>
      <pc:sldChg chg="add">
        <pc:chgData name="Carlos Gutierrez Perez" userId="80d4146473f9008d" providerId="LiveId" clId="{8F341114-0A50-4DD4-A431-1157668EA7E7}" dt="2026-03-16T22:43:12.298" v="2"/>
        <pc:sldMkLst>
          <pc:docMk/>
          <pc:sldMk cId="4067898321" sldId="723"/>
        </pc:sldMkLst>
      </pc:sldChg>
      <pc:sldChg chg="add">
        <pc:chgData name="Carlos Gutierrez Perez" userId="80d4146473f9008d" providerId="LiveId" clId="{8F341114-0A50-4DD4-A431-1157668EA7E7}" dt="2026-03-16T22:43:12.298" v="2"/>
        <pc:sldMkLst>
          <pc:docMk/>
          <pc:sldMk cId="1025315486" sldId="724"/>
        </pc:sldMkLst>
      </pc:sldChg>
      <pc:sldChg chg="del">
        <pc:chgData name="Carlos Gutierrez Perez" userId="80d4146473f9008d" providerId="LiveId" clId="{8F341114-0A50-4DD4-A431-1157668EA7E7}" dt="2026-03-16T22:42:59.471" v="1" actId="2696"/>
        <pc:sldMkLst>
          <pc:docMk/>
          <pc:sldMk cId="2191065557" sldId="724"/>
        </pc:sldMkLst>
      </pc:sldChg>
      <pc:sldChg chg="del">
        <pc:chgData name="Carlos Gutierrez Perez" userId="80d4146473f9008d" providerId="LiveId" clId="{8F341114-0A50-4DD4-A431-1157668EA7E7}" dt="2026-03-16T22:42:39.543" v="0" actId="47"/>
        <pc:sldMkLst>
          <pc:docMk/>
          <pc:sldMk cId="2937254994" sldId="734"/>
        </pc:sldMkLst>
      </pc:sldChg>
      <pc:sldChg chg="del">
        <pc:chgData name="Carlos Gutierrez Perez" userId="80d4146473f9008d" providerId="LiveId" clId="{8F341114-0A50-4DD4-A431-1157668EA7E7}" dt="2026-03-16T22:42:39.543" v="0" actId="47"/>
        <pc:sldMkLst>
          <pc:docMk/>
          <pc:sldMk cId="1632421913" sldId="735"/>
        </pc:sldMkLst>
      </pc:sldChg>
      <pc:sldChg chg="del">
        <pc:chgData name="Carlos Gutierrez Perez" userId="80d4146473f9008d" providerId="LiveId" clId="{8F341114-0A50-4DD4-A431-1157668EA7E7}" dt="2026-03-16T22:42:39.543" v="0" actId="47"/>
        <pc:sldMkLst>
          <pc:docMk/>
          <pc:sldMk cId="1256684025" sldId="736"/>
        </pc:sldMkLst>
      </pc:sldChg>
      <pc:sldChg chg="del">
        <pc:chgData name="Carlos Gutierrez Perez" userId="80d4146473f9008d" providerId="LiveId" clId="{8F341114-0A50-4DD4-A431-1157668EA7E7}" dt="2026-03-16T22:42:39.543" v="0" actId="47"/>
        <pc:sldMkLst>
          <pc:docMk/>
          <pc:sldMk cId="2751500121" sldId="737"/>
        </pc:sldMkLst>
      </pc:sldChg>
      <pc:sldChg chg="del">
        <pc:chgData name="Carlos Gutierrez Perez" userId="80d4146473f9008d" providerId="LiveId" clId="{8F341114-0A50-4DD4-A431-1157668EA7E7}" dt="2026-03-16T22:42:39.543" v="0" actId="47"/>
        <pc:sldMkLst>
          <pc:docMk/>
          <pc:sldMk cId="558887820" sldId="738"/>
        </pc:sldMkLst>
      </pc:sldChg>
      <pc:sldChg chg="del">
        <pc:chgData name="Carlos Gutierrez Perez" userId="80d4146473f9008d" providerId="LiveId" clId="{8F341114-0A50-4DD4-A431-1157668EA7E7}" dt="2026-03-16T22:42:39.543" v="0" actId="47"/>
        <pc:sldMkLst>
          <pc:docMk/>
          <pc:sldMk cId="1641320206" sldId="739"/>
        </pc:sldMkLst>
      </pc:sldChg>
      <pc:sldChg chg="del">
        <pc:chgData name="Carlos Gutierrez Perez" userId="80d4146473f9008d" providerId="LiveId" clId="{8F341114-0A50-4DD4-A431-1157668EA7E7}" dt="2026-03-16T22:42:39.543" v="0" actId="47"/>
        <pc:sldMkLst>
          <pc:docMk/>
          <pc:sldMk cId="2925851093" sldId="740"/>
        </pc:sldMkLst>
      </pc:sldChg>
      <pc:sldChg chg="del">
        <pc:chgData name="Carlos Gutierrez Perez" userId="80d4146473f9008d" providerId="LiveId" clId="{8F341114-0A50-4DD4-A431-1157668EA7E7}" dt="2026-03-16T22:42:39.543" v="0" actId="47"/>
        <pc:sldMkLst>
          <pc:docMk/>
          <pc:sldMk cId="430453901" sldId="741"/>
        </pc:sldMkLst>
      </pc:sldChg>
      <pc:sldChg chg="del">
        <pc:chgData name="Carlos Gutierrez Perez" userId="80d4146473f9008d" providerId="LiveId" clId="{8F341114-0A50-4DD4-A431-1157668EA7E7}" dt="2026-03-16T22:42:59.471" v="1" actId="2696"/>
        <pc:sldMkLst>
          <pc:docMk/>
          <pc:sldMk cId="2723914991" sldId="743"/>
        </pc:sldMkLst>
      </pc:sldChg>
      <pc:sldChg chg="add">
        <pc:chgData name="Carlos Gutierrez Perez" userId="80d4146473f9008d" providerId="LiveId" clId="{8F341114-0A50-4DD4-A431-1157668EA7E7}" dt="2026-03-16T22:43:12.298" v="2"/>
        <pc:sldMkLst>
          <pc:docMk/>
          <pc:sldMk cId="3575736219" sldId="743"/>
        </pc:sldMkLst>
      </pc:sldChg>
      <pc:sldChg chg="add del">
        <pc:chgData name="Carlos Gutierrez Perez" userId="80d4146473f9008d" providerId="LiveId" clId="{8F341114-0A50-4DD4-A431-1157668EA7E7}" dt="2026-03-16T22:51:19.456" v="112" actId="2696"/>
        <pc:sldMkLst>
          <pc:docMk/>
          <pc:sldMk cId="1507853619" sldId="744"/>
        </pc:sldMkLst>
      </pc:sldChg>
      <pc:sldChg chg="add del">
        <pc:chgData name="Carlos Gutierrez Perez" userId="80d4146473f9008d" providerId="LiveId" clId="{8F341114-0A50-4DD4-A431-1157668EA7E7}" dt="2026-03-16T22:51:19.456" v="112" actId="2696"/>
        <pc:sldMkLst>
          <pc:docMk/>
          <pc:sldMk cId="2452191002" sldId="745"/>
        </pc:sldMkLst>
      </pc:sldChg>
      <pc:sldChg chg="add">
        <pc:chgData name="Carlos Gutierrez Perez" userId="80d4146473f9008d" providerId="LiveId" clId="{8F341114-0A50-4DD4-A431-1157668EA7E7}" dt="2026-03-16T22:52:10.381" v="113"/>
        <pc:sldMkLst>
          <pc:docMk/>
          <pc:sldMk cId="2082579039" sldId="1215"/>
        </pc:sldMkLst>
      </pc:sldChg>
      <pc:sldChg chg="add">
        <pc:chgData name="Carlos Gutierrez Perez" userId="80d4146473f9008d" providerId="LiveId" clId="{8F341114-0A50-4DD4-A431-1157668EA7E7}" dt="2026-03-16T22:52:10.381" v="113"/>
        <pc:sldMkLst>
          <pc:docMk/>
          <pc:sldMk cId="461460157" sldId="1218"/>
        </pc:sldMkLst>
      </pc:sldChg>
      <pc:sldChg chg="add">
        <pc:chgData name="Carlos Gutierrez Perez" userId="80d4146473f9008d" providerId="LiveId" clId="{8F341114-0A50-4DD4-A431-1157668EA7E7}" dt="2026-03-16T22:52:10.381" v="113"/>
        <pc:sldMkLst>
          <pc:docMk/>
          <pc:sldMk cId="1479742631" sldId="1219"/>
        </pc:sldMkLst>
      </pc:sldChg>
      <pc:sldChg chg="add">
        <pc:chgData name="Carlos Gutierrez Perez" userId="80d4146473f9008d" providerId="LiveId" clId="{8F341114-0A50-4DD4-A431-1157668EA7E7}" dt="2026-03-16T22:52:10.381" v="113"/>
        <pc:sldMkLst>
          <pc:docMk/>
          <pc:sldMk cId="935619801" sldId="1220"/>
        </pc:sldMkLst>
      </pc:sldChg>
      <pc:sldChg chg="add">
        <pc:chgData name="Carlos Gutierrez Perez" userId="80d4146473f9008d" providerId="LiveId" clId="{8F341114-0A50-4DD4-A431-1157668EA7E7}" dt="2026-03-16T22:52:10.381" v="113"/>
        <pc:sldMkLst>
          <pc:docMk/>
          <pc:sldMk cId="3180241206" sldId="1221"/>
        </pc:sldMkLst>
      </pc:sldChg>
      <pc:sldChg chg="add">
        <pc:chgData name="Carlos Gutierrez Perez" userId="80d4146473f9008d" providerId="LiveId" clId="{8F341114-0A50-4DD4-A431-1157668EA7E7}" dt="2026-03-16T22:52:10.381" v="113"/>
        <pc:sldMkLst>
          <pc:docMk/>
          <pc:sldMk cId="551047178" sldId="1222"/>
        </pc:sldMkLst>
      </pc:sldChg>
      <pc:sldChg chg="add">
        <pc:chgData name="Carlos Gutierrez Perez" userId="80d4146473f9008d" providerId="LiveId" clId="{8F341114-0A50-4DD4-A431-1157668EA7E7}" dt="2026-03-16T22:52:10.381" v="113"/>
        <pc:sldMkLst>
          <pc:docMk/>
          <pc:sldMk cId="3988901123" sldId="1223"/>
        </pc:sldMkLst>
      </pc:sldChg>
      <pc:sldChg chg="add">
        <pc:chgData name="Carlos Gutierrez Perez" userId="80d4146473f9008d" providerId="LiveId" clId="{8F341114-0A50-4DD4-A431-1157668EA7E7}" dt="2026-03-16T22:52:10.381" v="113"/>
        <pc:sldMkLst>
          <pc:docMk/>
          <pc:sldMk cId="2191491910" sldId="1224"/>
        </pc:sldMkLst>
      </pc:sldChg>
      <pc:sldChg chg="add">
        <pc:chgData name="Carlos Gutierrez Perez" userId="80d4146473f9008d" providerId="LiveId" clId="{8F341114-0A50-4DD4-A431-1157668EA7E7}" dt="2026-03-16T22:52:10.381" v="113"/>
        <pc:sldMkLst>
          <pc:docMk/>
          <pc:sldMk cId="1519759056" sldId="1225"/>
        </pc:sldMkLst>
      </pc:sldChg>
      <pc:sldChg chg="add">
        <pc:chgData name="Carlos Gutierrez Perez" userId="80d4146473f9008d" providerId="LiveId" clId="{8F341114-0A50-4DD4-A431-1157668EA7E7}" dt="2026-03-16T22:52:10.381" v="113"/>
        <pc:sldMkLst>
          <pc:docMk/>
          <pc:sldMk cId="223113284" sldId="1226"/>
        </pc:sldMkLst>
      </pc:sldChg>
      <pc:sldChg chg="add">
        <pc:chgData name="Carlos Gutierrez Perez" userId="80d4146473f9008d" providerId="LiveId" clId="{8F341114-0A50-4DD4-A431-1157668EA7E7}" dt="2026-03-16T22:52:10.381" v="113"/>
        <pc:sldMkLst>
          <pc:docMk/>
          <pc:sldMk cId="2249533376" sldId="1227"/>
        </pc:sldMkLst>
      </pc:sldChg>
      <pc:sldChg chg="add">
        <pc:chgData name="Carlos Gutierrez Perez" userId="80d4146473f9008d" providerId="LiveId" clId="{8F341114-0A50-4DD4-A431-1157668EA7E7}" dt="2026-03-16T22:52:10.381" v="113"/>
        <pc:sldMkLst>
          <pc:docMk/>
          <pc:sldMk cId="1018777586" sldId="1228"/>
        </pc:sldMkLst>
      </pc:sldChg>
      <pc:sldChg chg="add">
        <pc:chgData name="Carlos Gutierrez Perez" userId="80d4146473f9008d" providerId="LiveId" clId="{8F341114-0A50-4DD4-A431-1157668EA7E7}" dt="2026-03-16T22:52:10.381" v="113"/>
        <pc:sldMkLst>
          <pc:docMk/>
          <pc:sldMk cId="0" sldId="1229"/>
        </pc:sldMkLst>
      </pc:sldChg>
      <pc:sldChg chg="add">
        <pc:chgData name="Carlos Gutierrez Perez" userId="80d4146473f9008d" providerId="LiveId" clId="{8F341114-0A50-4DD4-A431-1157668EA7E7}" dt="2026-03-16T22:52:10.381" v="113"/>
        <pc:sldMkLst>
          <pc:docMk/>
          <pc:sldMk cId="3685512962" sldId="1234"/>
        </pc:sldMkLst>
      </pc:sldChg>
      <pc:sldChg chg="add">
        <pc:chgData name="Carlos Gutierrez Perez" userId="80d4146473f9008d" providerId="LiveId" clId="{8F341114-0A50-4DD4-A431-1157668EA7E7}" dt="2026-03-16T22:52:10.381" v="113"/>
        <pc:sldMkLst>
          <pc:docMk/>
          <pc:sldMk cId="3963875930" sldId="1235"/>
        </pc:sldMkLst>
      </pc:sldChg>
      <pc:sldChg chg="add">
        <pc:chgData name="Carlos Gutierrez Perez" userId="80d4146473f9008d" providerId="LiveId" clId="{8F341114-0A50-4DD4-A431-1157668EA7E7}" dt="2026-03-16T22:52:10.381" v="113"/>
        <pc:sldMkLst>
          <pc:docMk/>
          <pc:sldMk cId="1800983241" sldId="1236"/>
        </pc:sldMkLst>
      </pc:sldChg>
      <pc:sldChg chg="add">
        <pc:chgData name="Carlos Gutierrez Perez" userId="80d4146473f9008d" providerId="LiveId" clId="{8F341114-0A50-4DD4-A431-1157668EA7E7}" dt="2026-03-16T22:52:10.381" v="113"/>
        <pc:sldMkLst>
          <pc:docMk/>
          <pc:sldMk cId="3403577592" sldId="1237"/>
        </pc:sldMkLst>
      </pc:sldChg>
      <pc:sldChg chg="add">
        <pc:chgData name="Carlos Gutierrez Perez" userId="80d4146473f9008d" providerId="LiveId" clId="{8F341114-0A50-4DD4-A431-1157668EA7E7}" dt="2026-03-16T22:52:10.381" v="113"/>
        <pc:sldMkLst>
          <pc:docMk/>
          <pc:sldMk cId="2863496000" sldId="1238"/>
        </pc:sldMkLst>
      </pc:sldChg>
      <pc:sldChg chg="add">
        <pc:chgData name="Carlos Gutierrez Perez" userId="80d4146473f9008d" providerId="LiveId" clId="{8F341114-0A50-4DD4-A431-1157668EA7E7}" dt="2026-03-16T22:52:10.381" v="113"/>
        <pc:sldMkLst>
          <pc:docMk/>
          <pc:sldMk cId="2773424345" sldId="1239"/>
        </pc:sldMkLst>
      </pc:sldChg>
      <pc:sldChg chg="add">
        <pc:chgData name="Carlos Gutierrez Perez" userId="80d4146473f9008d" providerId="LiveId" clId="{8F341114-0A50-4DD4-A431-1157668EA7E7}" dt="2026-03-16T22:52:10.381" v="113"/>
        <pc:sldMkLst>
          <pc:docMk/>
          <pc:sldMk cId="760339186" sldId="1240"/>
        </pc:sldMkLst>
      </pc:sldChg>
      <pc:sldChg chg="add">
        <pc:chgData name="Carlos Gutierrez Perez" userId="80d4146473f9008d" providerId="LiveId" clId="{8F341114-0A50-4DD4-A431-1157668EA7E7}" dt="2026-03-16T22:52:10.381" v="113"/>
        <pc:sldMkLst>
          <pc:docMk/>
          <pc:sldMk cId="4109777905" sldId="1241"/>
        </pc:sldMkLst>
      </pc:sldChg>
      <pc:sldChg chg="add">
        <pc:chgData name="Carlos Gutierrez Perez" userId="80d4146473f9008d" providerId="LiveId" clId="{8F341114-0A50-4DD4-A431-1157668EA7E7}" dt="2026-03-16T22:52:10.381" v="113"/>
        <pc:sldMkLst>
          <pc:docMk/>
          <pc:sldMk cId="3498313958" sldId="1242"/>
        </pc:sldMkLst>
      </pc:sldChg>
      <pc:sldChg chg="add">
        <pc:chgData name="Carlos Gutierrez Perez" userId="80d4146473f9008d" providerId="LiveId" clId="{8F341114-0A50-4DD4-A431-1157668EA7E7}" dt="2026-03-16T22:52:10.381" v="113"/>
        <pc:sldMkLst>
          <pc:docMk/>
          <pc:sldMk cId="3154713934" sldId="1243"/>
        </pc:sldMkLst>
      </pc:sldChg>
      <pc:sldChg chg="add">
        <pc:chgData name="Carlos Gutierrez Perez" userId="80d4146473f9008d" providerId="LiveId" clId="{8F341114-0A50-4DD4-A431-1157668EA7E7}" dt="2026-03-16T22:52:10.381" v="113"/>
        <pc:sldMkLst>
          <pc:docMk/>
          <pc:sldMk cId="4293399118" sldId="1245"/>
        </pc:sldMkLst>
      </pc:sldChg>
      <pc:sldChg chg="add">
        <pc:chgData name="Carlos Gutierrez Perez" userId="80d4146473f9008d" providerId="LiveId" clId="{8F341114-0A50-4DD4-A431-1157668EA7E7}" dt="2026-03-16T22:52:10.381" v="113"/>
        <pc:sldMkLst>
          <pc:docMk/>
          <pc:sldMk cId="1614791698" sldId="1246"/>
        </pc:sldMkLst>
      </pc:sldChg>
      <pc:sldChg chg="add">
        <pc:chgData name="Carlos Gutierrez Perez" userId="80d4146473f9008d" providerId="LiveId" clId="{8F341114-0A50-4DD4-A431-1157668EA7E7}" dt="2026-03-16T22:52:10.381" v="113"/>
        <pc:sldMkLst>
          <pc:docMk/>
          <pc:sldMk cId="1203311447" sldId="1247"/>
        </pc:sldMkLst>
      </pc:sldChg>
      <pc:sldChg chg="add">
        <pc:chgData name="Carlos Gutierrez Perez" userId="80d4146473f9008d" providerId="LiveId" clId="{8F341114-0A50-4DD4-A431-1157668EA7E7}" dt="2026-03-16T22:52:10.381" v="113"/>
        <pc:sldMkLst>
          <pc:docMk/>
          <pc:sldMk cId="1462165349" sldId="1248"/>
        </pc:sldMkLst>
      </pc:sldChg>
      <pc:sldChg chg="add">
        <pc:chgData name="Carlos Gutierrez Perez" userId="80d4146473f9008d" providerId="LiveId" clId="{8F341114-0A50-4DD4-A431-1157668EA7E7}" dt="2026-03-16T22:52:10.381" v="113"/>
        <pc:sldMkLst>
          <pc:docMk/>
          <pc:sldMk cId="0" sldId="1251"/>
        </pc:sldMkLst>
      </pc:sldChg>
      <pc:sldChg chg="add">
        <pc:chgData name="Carlos Gutierrez Perez" userId="80d4146473f9008d" providerId="LiveId" clId="{8F341114-0A50-4DD4-A431-1157668EA7E7}" dt="2026-03-16T22:52:10.381" v="113"/>
        <pc:sldMkLst>
          <pc:docMk/>
          <pc:sldMk cId="0" sldId="1252"/>
        </pc:sldMkLst>
      </pc:sldChg>
      <pc:sldChg chg="add">
        <pc:chgData name="Carlos Gutierrez Perez" userId="80d4146473f9008d" providerId="LiveId" clId="{8F341114-0A50-4DD4-A431-1157668EA7E7}" dt="2026-03-16T22:52:10.381" v="113"/>
        <pc:sldMkLst>
          <pc:docMk/>
          <pc:sldMk cId="0" sldId="1253"/>
        </pc:sldMkLst>
      </pc:sldChg>
      <pc:sldChg chg="add">
        <pc:chgData name="Carlos Gutierrez Perez" userId="80d4146473f9008d" providerId="LiveId" clId="{8F341114-0A50-4DD4-A431-1157668EA7E7}" dt="2026-03-16T22:52:10.381" v="113"/>
        <pc:sldMkLst>
          <pc:docMk/>
          <pc:sldMk cId="0" sldId="1254"/>
        </pc:sldMkLst>
      </pc:sldChg>
      <pc:sldChg chg="add">
        <pc:chgData name="Carlos Gutierrez Perez" userId="80d4146473f9008d" providerId="LiveId" clId="{8F341114-0A50-4DD4-A431-1157668EA7E7}" dt="2026-03-16T22:52:10.381" v="113"/>
        <pc:sldMkLst>
          <pc:docMk/>
          <pc:sldMk cId="182352358" sldId="1255"/>
        </pc:sldMkLst>
      </pc:sldChg>
      <pc:sldChg chg="add">
        <pc:chgData name="Carlos Gutierrez Perez" userId="80d4146473f9008d" providerId="LiveId" clId="{8F341114-0A50-4DD4-A431-1157668EA7E7}" dt="2026-03-16T22:52:10.381" v="113"/>
        <pc:sldMkLst>
          <pc:docMk/>
          <pc:sldMk cId="1455452635" sldId="1256"/>
        </pc:sldMkLst>
      </pc:sldChg>
      <pc:sldChg chg="add">
        <pc:chgData name="Carlos Gutierrez Perez" userId="80d4146473f9008d" providerId="LiveId" clId="{8F341114-0A50-4DD4-A431-1157668EA7E7}" dt="2026-03-16T22:52:10.381" v="113"/>
        <pc:sldMkLst>
          <pc:docMk/>
          <pc:sldMk cId="4100029617" sldId="1257"/>
        </pc:sldMkLst>
      </pc:sldChg>
      <pc:sldChg chg="add">
        <pc:chgData name="Carlos Gutierrez Perez" userId="80d4146473f9008d" providerId="LiveId" clId="{8F341114-0A50-4DD4-A431-1157668EA7E7}" dt="2026-03-16T22:52:10.381" v="113"/>
        <pc:sldMkLst>
          <pc:docMk/>
          <pc:sldMk cId="3133275097" sldId="1258"/>
        </pc:sldMkLst>
      </pc:sldChg>
      <pc:sldChg chg="add">
        <pc:chgData name="Carlos Gutierrez Perez" userId="80d4146473f9008d" providerId="LiveId" clId="{8F341114-0A50-4DD4-A431-1157668EA7E7}" dt="2026-03-16T22:52:10.381" v="113"/>
        <pc:sldMkLst>
          <pc:docMk/>
          <pc:sldMk cId="1130209943" sldId="1259"/>
        </pc:sldMkLst>
      </pc:sldChg>
      <pc:sldChg chg="add">
        <pc:chgData name="Carlos Gutierrez Perez" userId="80d4146473f9008d" providerId="LiveId" clId="{8F341114-0A50-4DD4-A431-1157668EA7E7}" dt="2026-03-16T22:52:10.381" v="113"/>
        <pc:sldMkLst>
          <pc:docMk/>
          <pc:sldMk cId="231170855" sldId="1260"/>
        </pc:sldMkLst>
      </pc:sldChg>
      <pc:sldChg chg="add">
        <pc:chgData name="Carlos Gutierrez Perez" userId="80d4146473f9008d" providerId="LiveId" clId="{8F341114-0A50-4DD4-A431-1157668EA7E7}" dt="2026-03-16T22:52:10.381" v="113"/>
        <pc:sldMkLst>
          <pc:docMk/>
          <pc:sldMk cId="2944409831" sldId="1261"/>
        </pc:sldMkLst>
      </pc:sldChg>
      <pc:sldChg chg="add">
        <pc:chgData name="Carlos Gutierrez Perez" userId="80d4146473f9008d" providerId="LiveId" clId="{8F341114-0A50-4DD4-A431-1157668EA7E7}" dt="2026-03-16T22:52:10.381" v="113"/>
        <pc:sldMkLst>
          <pc:docMk/>
          <pc:sldMk cId="3470622636" sldId="1262"/>
        </pc:sldMkLst>
      </pc:sldChg>
      <pc:sldChg chg="add">
        <pc:chgData name="Carlos Gutierrez Perez" userId="80d4146473f9008d" providerId="LiveId" clId="{8F341114-0A50-4DD4-A431-1157668EA7E7}" dt="2026-03-16T22:52:10.381" v="113"/>
        <pc:sldMkLst>
          <pc:docMk/>
          <pc:sldMk cId="925043599" sldId="1263"/>
        </pc:sldMkLst>
      </pc:sldChg>
      <pc:sldChg chg="add">
        <pc:chgData name="Carlos Gutierrez Perez" userId="80d4146473f9008d" providerId="LiveId" clId="{8F341114-0A50-4DD4-A431-1157668EA7E7}" dt="2026-03-16T22:52:10.381" v="113"/>
        <pc:sldMkLst>
          <pc:docMk/>
          <pc:sldMk cId="1151805821" sldId="1264"/>
        </pc:sldMkLst>
      </pc:sldChg>
      <pc:sldChg chg="add">
        <pc:chgData name="Carlos Gutierrez Perez" userId="80d4146473f9008d" providerId="LiveId" clId="{8F341114-0A50-4DD4-A431-1157668EA7E7}" dt="2026-03-16T22:52:10.381" v="113"/>
        <pc:sldMkLst>
          <pc:docMk/>
          <pc:sldMk cId="0" sldId="1265"/>
        </pc:sldMkLst>
      </pc:sldChg>
      <pc:sldChg chg="add">
        <pc:chgData name="Carlos Gutierrez Perez" userId="80d4146473f9008d" providerId="LiveId" clId="{8F341114-0A50-4DD4-A431-1157668EA7E7}" dt="2026-03-16T22:52:10.381" v="113"/>
        <pc:sldMkLst>
          <pc:docMk/>
          <pc:sldMk cId="1919123689" sldId="1266"/>
        </pc:sldMkLst>
      </pc:sldChg>
      <pc:sldChg chg="add">
        <pc:chgData name="Carlos Gutierrez Perez" userId="80d4146473f9008d" providerId="LiveId" clId="{8F341114-0A50-4DD4-A431-1157668EA7E7}" dt="2026-03-16T22:52:10.381" v="113"/>
        <pc:sldMkLst>
          <pc:docMk/>
          <pc:sldMk cId="2421245024" sldId="1267"/>
        </pc:sldMkLst>
      </pc:sldChg>
      <pc:sldChg chg="add">
        <pc:chgData name="Carlos Gutierrez Perez" userId="80d4146473f9008d" providerId="LiveId" clId="{8F341114-0A50-4DD4-A431-1157668EA7E7}" dt="2026-03-16T22:52:10.381" v="113"/>
        <pc:sldMkLst>
          <pc:docMk/>
          <pc:sldMk cId="1877047669" sldId="1268"/>
        </pc:sldMkLst>
      </pc:sldChg>
      <pc:sldChg chg="add">
        <pc:chgData name="Carlos Gutierrez Perez" userId="80d4146473f9008d" providerId="LiveId" clId="{8F341114-0A50-4DD4-A431-1157668EA7E7}" dt="2026-03-16T22:52:10.381" v="113"/>
        <pc:sldMkLst>
          <pc:docMk/>
          <pc:sldMk cId="4045268634" sldId="1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D5882E-53B5-4E67-A842-994AE7B1906B}" type="datetimeFigureOut">
              <a:rPr lang="es-ES" smtClean="0"/>
              <a:pPr/>
              <a:t>16/03/2026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31519F-F890-42AD-BB6B-352672624B93}" type="slidenum">
              <a:rPr lang="es-ES" smtClean="0"/>
              <a:pPr/>
              <a:t>‹Nº›</a:t>
            </a:fld>
            <a:endParaRPr lang="es-ES"/>
          </a:p>
        </p:txBody>
      </p:sp>
    </p:spTree>
    <p:extLst>
      <p:ext uri="{BB962C8B-B14F-4D97-AF65-F5344CB8AC3E}">
        <p14:creationId xmlns:p14="http://schemas.microsoft.com/office/powerpoint/2010/main" val="3211314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300</a:t>
            </a:r>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2</a:t>
            </a:fld>
            <a:endParaRPr lang="es-MX" dirty="0"/>
          </a:p>
        </p:txBody>
      </p:sp>
    </p:spTree>
    <p:extLst>
      <p:ext uri="{BB962C8B-B14F-4D97-AF65-F5344CB8AC3E}">
        <p14:creationId xmlns:p14="http://schemas.microsoft.com/office/powerpoint/2010/main" val="3459808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B02CAD39-E5DC-4302-9825-0713A10C41FE}" type="slidenum">
              <a:rPr lang="es-MX" smtClean="0"/>
              <a:pPr/>
              <a:t>19</a:t>
            </a:fld>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368</a:t>
            </a:r>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41</a:t>
            </a:fld>
            <a:endParaRPr lang="es-MX" dirty="0"/>
          </a:p>
        </p:txBody>
      </p:sp>
    </p:spTree>
    <p:extLst>
      <p:ext uri="{BB962C8B-B14F-4D97-AF65-F5344CB8AC3E}">
        <p14:creationId xmlns:p14="http://schemas.microsoft.com/office/powerpoint/2010/main" val="3963708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257</a:t>
            </a:r>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52</a:t>
            </a:fld>
            <a:endParaRPr lang="es-MX" dirty="0"/>
          </a:p>
        </p:txBody>
      </p:sp>
    </p:spTree>
    <p:extLst>
      <p:ext uri="{BB962C8B-B14F-4D97-AF65-F5344CB8AC3E}">
        <p14:creationId xmlns:p14="http://schemas.microsoft.com/office/powerpoint/2010/main" val="4135703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fld id="{88AFB035-331A-4588-8492-1C4994068060}" type="slidenum">
              <a:rPr lang="es-ES" altLang="es-MX" sz="1200">
                <a:solidFill>
                  <a:schemeClr val="tx1"/>
                </a:solidFill>
                <a:latin typeface="Arial" charset="0"/>
              </a:rPr>
              <a:pPr/>
              <a:t>59</a:t>
            </a:fld>
            <a:endParaRPr lang="es-ES" altLang="es-MX" sz="1200">
              <a:solidFill>
                <a:schemeClr val="tx1"/>
              </a:solidFill>
              <a:latin typeface="Arial"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5" name="4 Marcador de pie de página"/>
          <p:cNvSpPr>
            <a:spLocks noGrp="1"/>
          </p:cNvSpPr>
          <p:nvPr>
            <p:ph type="ftr" sz="quarter" idx="4"/>
          </p:nvPr>
        </p:nvSpPr>
        <p:spPr/>
        <p:txBody>
          <a:bodyPr/>
          <a:lstStyle/>
          <a:p>
            <a:pPr>
              <a:defRPr/>
            </a:pPr>
            <a:r>
              <a:rPr lang="es-MX"/>
              <a:t>www.mefintax.com.mx</a:t>
            </a:r>
          </a:p>
        </p:txBody>
      </p:sp>
    </p:spTree>
    <p:extLst>
      <p:ext uri="{BB962C8B-B14F-4D97-AF65-F5344CB8AC3E}">
        <p14:creationId xmlns:p14="http://schemas.microsoft.com/office/powerpoint/2010/main" val="586377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100" dirty="0"/>
              <a:t>En la determinación del estado de cambios no se eliminan los efectos de la inflación del periodo;</a:t>
            </a:r>
            <a:endParaRPr lang="es-MX" dirty="0"/>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63</a:t>
            </a:fld>
            <a:endParaRPr lang="es-MX" dirty="0"/>
          </a:p>
        </p:txBody>
      </p:sp>
    </p:spTree>
    <p:extLst>
      <p:ext uri="{BB962C8B-B14F-4D97-AF65-F5344CB8AC3E}">
        <p14:creationId xmlns:p14="http://schemas.microsoft.com/office/powerpoint/2010/main" val="195668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100" dirty="0"/>
              <a:t>En la determinación del estado de cambios no se eliminan los efectos de la inflación del periodo;</a:t>
            </a:r>
            <a:endParaRPr lang="es-MX" dirty="0"/>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64</a:t>
            </a:fld>
            <a:endParaRPr lang="es-MX" dirty="0"/>
          </a:p>
        </p:txBody>
      </p:sp>
    </p:spTree>
    <p:extLst>
      <p:ext uri="{BB962C8B-B14F-4D97-AF65-F5344CB8AC3E}">
        <p14:creationId xmlns:p14="http://schemas.microsoft.com/office/powerpoint/2010/main" val="2521618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5734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660803" indent="-254156" eaLnBrk="0" hangingPunct="0">
              <a:defRPr>
                <a:solidFill>
                  <a:schemeClr val="tx1"/>
                </a:solidFill>
                <a:latin typeface="Arial" charset="0"/>
              </a:defRPr>
            </a:lvl2pPr>
            <a:lvl3pPr marL="1016621" indent="-203324" eaLnBrk="0" hangingPunct="0">
              <a:defRPr>
                <a:solidFill>
                  <a:schemeClr val="tx1"/>
                </a:solidFill>
                <a:latin typeface="Arial" charset="0"/>
              </a:defRPr>
            </a:lvl3pPr>
            <a:lvl4pPr marL="1423269" indent="-203324" eaLnBrk="0" hangingPunct="0">
              <a:defRPr>
                <a:solidFill>
                  <a:schemeClr val="tx1"/>
                </a:solidFill>
                <a:latin typeface="Arial" charset="0"/>
              </a:defRPr>
            </a:lvl4pPr>
            <a:lvl5pPr marL="1829917" indent="-203324" eaLnBrk="0" hangingPunct="0">
              <a:defRPr>
                <a:solidFill>
                  <a:schemeClr val="tx1"/>
                </a:solidFill>
                <a:latin typeface="Arial" charset="0"/>
              </a:defRPr>
            </a:lvl5pPr>
            <a:lvl6pPr marL="2236565" indent="-203324" eaLnBrk="0" fontAlgn="base" hangingPunct="0">
              <a:spcBef>
                <a:spcPct val="0"/>
              </a:spcBef>
              <a:spcAft>
                <a:spcPct val="0"/>
              </a:spcAft>
              <a:defRPr>
                <a:solidFill>
                  <a:schemeClr val="tx1"/>
                </a:solidFill>
                <a:latin typeface="Arial" charset="0"/>
              </a:defRPr>
            </a:lvl6pPr>
            <a:lvl7pPr marL="2643214" indent="-203324" eaLnBrk="0" fontAlgn="base" hangingPunct="0">
              <a:spcBef>
                <a:spcPct val="0"/>
              </a:spcBef>
              <a:spcAft>
                <a:spcPct val="0"/>
              </a:spcAft>
              <a:defRPr>
                <a:solidFill>
                  <a:schemeClr val="tx1"/>
                </a:solidFill>
                <a:latin typeface="Arial" charset="0"/>
              </a:defRPr>
            </a:lvl7pPr>
            <a:lvl8pPr marL="3049862" indent="-203324" eaLnBrk="0" fontAlgn="base" hangingPunct="0">
              <a:spcBef>
                <a:spcPct val="0"/>
              </a:spcBef>
              <a:spcAft>
                <a:spcPct val="0"/>
              </a:spcAft>
              <a:defRPr>
                <a:solidFill>
                  <a:schemeClr val="tx1"/>
                </a:solidFill>
                <a:latin typeface="Arial" charset="0"/>
              </a:defRPr>
            </a:lvl8pPr>
            <a:lvl9pPr marL="3456510" indent="-203324" eaLnBrk="0" fontAlgn="base" hangingPunct="0">
              <a:spcBef>
                <a:spcPct val="0"/>
              </a:spcBef>
              <a:spcAft>
                <a:spcPct val="0"/>
              </a:spcAft>
              <a:defRPr>
                <a:solidFill>
                  <a:schemeClr val="tx1"/>
                </a:solidFill>
                <a:latin typeface="Arial" charset="0"/>
              </a:defRPr>
            </a:lvl9pPr>
          </a:lstStyle>
          <a:p>
            <a:pPr eaLnBrk="1" hangingPunct="1"/>
            <a:fld id="{8FC827D9-D284-44AB-AED8-EDC93E51FAC7}" type="slidenum">
              <a:rPr lang="es-MX" altLang="es-MX" smtClean="0"/>
              <a:pPr eaLnBrk="1" hangingPunct="1"/>
              <a:t>70</a:t>
            </a:fld>
            <a:endParaRPr lang="es-MX" altLang="es-MX"/>
          </a:p>
        </p:txBody>
      </p:sp>
    </p:spTree>
    <p:extLst>
      <p:ext uri="{BB962C8B-B14F-4D97-AF65-F5344CB8AC3E}">
        <p14:creationId xmlns:p14="http://schemas.microsoft.com/office/powerpoint/2010/main" val="3456618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5939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660803" indent="-254156" eaLnBrk="0" hangingPunct="0">
              <a:defRPr>
                <a:solidFill>
                  <a:schemeClr val="tx1"/>
                </a:solidFill>
                <a:latin typeface="Arial" charset="0"/>
              </a:defRPr>
            </a:lvl2pPr>
            <a:lvl3pPr marL="1016621" indent="-203324" eaLnBrk="0" hangingPunct="0">
              <a:defRPr>
                <a:solidFill>
                  <a:schemeClr val="tx1"/>
                </a:solidFill>
                <a:latin typeface="Arial" charset="0"/>
              </a:defRPr>
            </a:lvl3pPr>
            <a:lvl4pPr marL="1423269" indent="-203324" eaLnBrk="0" hangingPunct="0">
              <a:defRPr>
                <a:solidFill>
                  <a:schemeClr val="tx1"/>
                </a:solidFill>
                <a:latin typeface="Arial" charset="0"/>
              </a:defRPr>
            </a:lvl4pPr>
            <a:lvl5pPr marL="1829917" indent="-203324" eaLnBrk="0" hangingPunct="0">
              <a:defRPr>
                <a:solidFill>
                  <a:schemeClr val="tx1"/>
                </a:solidFill>
                <a:latin typeface="Arial" charset="0"/>
              </a:defRPr>
            </a:lvl5pPr>
            <a:lvl6pPr marL="2236565" indent="-203324" eaLnBrk="0" fontAlgn="base" hangingPunct="0">
              <a:spcBef>
                <a:spcPct val="0"/>
              </a:spcBef>
              <a:spcAft>
                <a:spcPct val="0"/>
              </a:spcAft>
              <a:defRPr>
                <a:solidFill>
                  <a:schemeClr val="tx1"/>
                </a:solidFill>
                <a:latin typeface="Arial" charset="0"/>
              </a:defRPr>
            </a:lvl6pPr>
            <a:lvl7pPr marL="2643214" indent="-203324" eaLnBrk="0" fontAlgn="base" hangingPunct="0">
              <a:spcBef>
                <a:spcPct val="0"/>
              </a:spcBef>
              <a:spcAft>
                <a:spcPct val="0"/>
              </a:spcAft>
              <a:defRPr>
                <a:solidFill>
                  <a:schemeClr val="tx1"/>
                </a:solidFill>
                <a:latin typeface="Arial" charset="0"/>
              </a:defRPr>
            </a:lvl7pPr>
            <a:lvl8pPr marL="3049862" indent="-203324" eaLnBrk="0" fontAlgn="base" hangingPunct="0">
              <a:spcBef>
                <a:spcPct val="0"/>
              </a:spcBef>
              <a:spcAft>
                <a:spcPct val="0"/>
              </a:spcAft>
              <a:defRPr>
                <a:solidFill>
                  <a:schemeClr val="tx1"/>
                </a:solidFill>
                <a:latin typeface="Arial" charset="0"/>
              </a:defRPr>
            </a:lvl8pPr>
            <a:lvl9pPr marL="3456510" indent="-203324" eaLnBrk="0" fontAlgn="base" hangingPunct="0">
              <a:spcBef>
                <a:spcPct val="0"/>
              </a:spcBef>
              <a:spcAft>
                <a:spcPct val="0"/>
              </a:spcAft>
              <a:defRPr>
                <a:solidFill>
                  <a:schemeClr val="tx1"/>
                </a:solidFill>
                <a:latin typeface="Arial" charset="0"/>
              </a:defRPr>
            </a:lvl9pPr>
          </a:lstStyle>
          <a:p>
            <a:pPr eaLnBrk="1" hangingPunct="1"/>
            <a:fld id="{505B39F0-1A69-46D8-B8B3-6F9FD2345BDD}" type="slidenum">
              <a:rPr lang="es-MX" altLang="es-MX" smtClean="0"/>
              <a:pPr eaLnBrk="1" hangingPunct="1"/>
              <a:t>73</a:t>
            </a:fld>
            <a:endParaRPr lang="es-MX" altLang="es-MX"/>
          </a:p>
        </p:txBody>
      </p:sp>
    </p:spTree>
    <p:extLst>
      <p:ext uri="{BB962C8B-B14F-4D97-AF65-F5344CB8AC3E}">
        <p14:creationId xmlns:p14="http://schemas.microsoft.com/office/powerpoint/2010/main" val="3401555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a:p>
        </p:txBody>
      </p:sp>
      <p:sp>
        <p:nvSpPr>
          <p:cNvPr id="604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660803" indent="-254156" eaLnBrk="0" hangingPunct="0">
              <a:defRPr>
                <a:solidFill>
                  <a:schemeClr val="tx1"/>
                </a:solidFill>
                <a:latin typeface="Arial" charset="0"/>
              </a:defRPr>
            </a:lvl2pPr>
            <a:lvl3pPr marL="1016621" indent="-203324" eaLnBrk="0" hangingPunct="0">
              <a:defRPr>
                <a:solidFill>
                  <a:schemeClr val="tx1"/>
                </a:solidFill>
                <a:latin typeface="Arial" charset="0"/>
              </a:defRPr>
            </a:lvl3pPr>
            <a:lvl4pPr marL="1423269" indent="-203324" eaLnBrk="0" hangingPunct="0">
              <a:defRPr>
                <a:solidFill>
                  <a:schemeClr val="tx1"/>
                </a:solidFill>
                <a:latin typeface="Arial" charset="0"/>
              </a:defRPr>
            </a:lvl4pPr>
            <a:lvl5pPr marL="1829917" indent="-203324" eaLnBrk="0" hangingPunct="0">
              <a:defRPr>
                <a:solidFill>
                  <a:schemeClr val="tx1"/>
                </a:solidFill>
                <a:latin typeface="Arial" charset="0"/>
              </a:defRPr>
            </a:lvl5pPr>
            <a:lvl6pPr marL="2236565" indent="-203324" eaLnBrk="0" fontAlgn="base" hangingPunct="0">
              <a:spcBef>
                <a:spcPct val="0"/>
              </a:spcBef>
              <a:spcAft>
                <a:spcPct val="0"/>
              </a:spcAft>
              <a:defRPr>
                <a:solidFill>
                  <a:schemeClr val="tx1"/>
                </a:solidFill>
                <a:latin typeface="Arial" charset="0"/>
              </a:defRPr>
            </a:lvl6pPr>
            <a:lvl7pPr marL="2643214" indent="-203324" eaLnBrk="0" fontAlgn="base" hangingPunct="0">
              <a:spcBef>
                <a:spcPct val="0"/>
              </a:spcBef>
              <a:spcAft>
                <a:spcPct val="0"/>
              </a:spcAft>
              <a:defRPr>
                <a:solidFill>
                  <a:schemeClr val="tx1"/>
                </a:solidFill>
                <a:latin typeface="Arial" charset="0"/>
              </a:defRPr>
            </a:lvl7pPr>
            <a:lvl8pPr marL="3049862" indent="-203324" eaLnBrk="0" fontAlgn="base" hangingPunct="0">
              <a:spcBef>
                <a:spcPct val="0"/>
              </a:spcBef>
              <a:spcAft>
                <a:spcPct val="0"/>
              </a:spcAft>
              <a:defRPr>
                <a:solidFill>
                  <a:schemeClr val="tx1"/>
                </a:solidFill>
                <a:latin typeface="Arial" charset="0"/>
              </a:defRPr>
            </a:lvl8pPr>
            <a:lvl9pPr marL="3456510" indent="-203324" eaLnBrk="0" fontAlgn="base" hangingPunct="0">
              <a:spcBef>
                <a:spcPct val="0"/>
              </a:spcBef>
              <a:spcAft>
                <a:spcPct val="0"/>
              </a:spcAft>
              <a:defRPr>
                <a:solidFill>
                  <a:schemeClr val="tx1"/>
                </a:solidFill>
                <a:latin typeface="Arial" charset="0"/>
              </a:defRPr>
            </a:lvl9pPr>
          </a:lstStyle>
          <a:p>
            <a:pPr eaLnBrk="1" hangingPunct="1"/>
            <a:fld id="{5804F802-D426-4191-8F79-77C7F157835A}" type="slidenum">
              <a:rPr lang="es-MX" altLang="es-MX" smtClean="0"/>
              <a:pPr eaLnBrk="1" hangingPunct="1"/>
              <a:t>74</a:t>
            </a:fld>
            <a:endParaRPr lang="es-MX" altLang="es-MX"/>
          </a:p>
        </p:txBody>
      </p:sp>
    </p:spTree>
    <p:extLst>
      <p:ext uri="{BB962C8B-B14F-4D97-AF65-F5344CB8AC3E}">
        <p14:creationId xmlns:p14="http://schemas.microsoft.com/office/powerpoint/2010/main" val="3442980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051270-4D2F-48C2-8B0C-588E7E306377}" type="slidenum">
              <a:rPr lang="es-MX" smtClean="0"/>
              <a:pPr/>
              <a:t>78</a:t>
            </a:fld>
            <a:endParaRPr lang="es-MX"/>
          </a:p>
        </p:txBody>
      </p:sp>
    </p:spTree>
    <p:extLst>
      <p:ext uri="{BB962C8B-B14F-4D97-AF65-F5344CB8AC3E}">
        <p14:creationId xmlns:p14="http://schemas.microsoft.com/office/powerpoint/2010/main" val="223086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051270-4D2F-48C2-8B0C-588E7E306377}" type="slidenum">
              <a:rPr lang="es-MX" smtClean="0"/>
              <a:pPr/>
              <a:t>79</a:t>
            </a:fld>
            <a:endParaRPr lang="es-MX"/>
          </a:p>
        </p:txBody>
      </p:sp>
    </p:spTree>
    <p:extLst>
      <p:ext uri="{BB962C8B-B14F-4D97-AF65-F5344CB8AC3E}">
        <p14:creationId xmlns:p14="http://schemas.microsoft.com/office/powerpoint/2010/main" val="3064880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a:p>
        </p:txBody>
      </p:sp>
      <p:sp>
        <p:nvSpPr>
          <p:cNvPr id="4" name="3 Marcador de número de diapositiva"/>
          <p:cNvSpPr>
            <a:spLocks noGrp="1"/>
          </p:cNvSpPr>
          <p:nvPr>
            <p:ph type="sldNum" sz="quarter" idx="10"/>
          </p:nvPr>
        </p:nvSpPr>
        <p:spPr/>
        <p:txBody>
          <a:bodyPr/>
          <a:lstStyle/>
          <a:p>
            <a:fld id="{00051270-4D2F-48C2-8B0C-588E7E306377}" type="slidenum">
              <a:rPr lang="es-MX" smtClean="0"/>
              <a:pPr/>
              <a:t>80</a:t>
            </a:fld>
            <a:endParaRPr lang="es-MX"/>
          </a:p>
        </p:txBody>
      </p:sp>
    </p:spTree>
    <p:extLst>
      <p:ext uri="{BB962C8B-B14F-4D97-AF65-F5344CB8AC3E}">
        <p14:creationId xmlns:p14="http://schemas.microsoft.com/office/powerpoint/2010/main" val="3453691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fld id="{F9A27DB2-BEBB-4750-B508-8D26AB643E4E}" type="slidenum">
              <a:rPr lang="es-ES" altLang="es-MX" sz="1200">
                <a:solidFill>
                  <a:schemeClr val="tx1"/>
                </a:solidFill>
                <a:latin typeface="Arial" charset="0"/>
              </a:rPr>
              <a:pPr/>
              <a:t>82</a:t>
            </a:fld>
            <a:endParaRPr lang="es-ES" altLang="es-MX" sz="1200">
              <a:solidFill>
                <a:schemeClr val="tx1"/>
              </a:solidFill>
              <a:latin typeface="Arial"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36869" name="4 Marcador de fecha"/>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endParaRPr lang="es-MX" altLang="es-MX" sz="1200">
              <a:solidFill>
                <a:schemeClr val="tx1"/>
              </a:solidFill>
              <a:latin typeface="Arial" charset="0"/>
            </a:endParaRPr>
          </a:p>
        </p:txBody>
      </p:sp>
    </p:spTree>
    <p:extLst>
      <p:ext uri="{BB962C8B-B14F-4D97-AF65-F5344CB8AC3E}">
        <p14:creationId xmlns:p14="http://schemas.microsoft.com/office/powerpoint/2010/main" val="2906643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fld id="{EF8033F0-7485-48F0-899B-18422BD0487A}" type="slidenum">
              <a:rPr lang="es-ES" altLang="es-MX" sz="1200">
                <a:solidFill>
                  <a:schemeClr val="tx1"/>
                </a:solidFill>
                <a:latin typeface="Arial" charset="0"/>
              </a:rPr>
              <a:pPr/>
              <a:t>84</a:t>
            </a:fld>
            <a:endParaRPr lang="es-ES" altLang="es-MX" sz="1200">
              <a:solidFill>
                <a:schemeClr val="tx1"/>
              </a:solidFill>
              <a:latin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s-MX"/>
          </a:p>
        </p:txBody>
      </p:sp>
      <p:sp>
        <p:nvSpPr>
          <p:cNvPr id="40965" name="4 Marcador de fecha"/>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100">
                <a:solidFill>
                  <a:schemeClr val="tx2"/>
                </a:solidFill>
                <a:latin typeface="Century Gothic" charset="0"/>
                <a:ea typeface="ＭＳ Ｐゴシック" charset="-128"/>
              </a:defRPr>
            </a:lvl1pPr>
            <a:lvl2pPr marL="698893" indent="-268805">
              <a:defRPr sz="4100">
                <a:solidFill>
                  <a:schemeClr val="tx2"/>
                </a:solidFill>
                <a:latin typeface="Century Gothic" charset="0"/>
                <a:ea typeface="ＭＳ Ｐゴシック" charset="-128"/>
              </a:defRPr>
            </a:lvl2pPr>
            <a:lvl3pPr marL="1075220" indent="-215044">
              <a:defRPr sz="4100">
                <a:solidFill>
                  <a:schemeClr val="tx2"/>
                </a:solidFill>
                <a:latin typeface="Century Gothic" charset="0"/>
                <a:ea typeface="ＭＳ Ｐゴシック" charset="-128"/>
              </a:defRPr>
            </a:lvl3pPr>
            <a:lvl4pPr marL="1505308" indent="-215044">
              <a:defRPr sz="4100">
                <a:solidFill>
                  <a:schemeClr val="tx2"/>
                </a:solidFill>
                <a:latin typeface="Century Gothic" charset="0"/>
                <a:ea typeface="ＭＳ Ｐゴシック" charset="-128"/>
              </a:defRPr>
            </a:lvl4pPr>
            <a:lvl5pPr marL="1935396" indent="-215044">
              <a:defRPr sz="4100">
                <a:solidFill>
                  <a:schemeClr val="tx2"/>
                </a:solidFill>
                <a:latin typeface="Century Gothic" charset="0"/>
                <a:ea typeface="ＭＳ Ｐゴシック" charset="-128"/>
              </a:defRPr>
            </a:lvl5pPr>
            <a:lvl6pPr marL="2365484" indent="-215044" algn="r" eaLnBrk="0" fontAlgn="base" hangingPunct="0">
              <a:spcBef>
                <a:spcPct val="0"/>
              </a:spcBef>
              <a:spcAft>
                <a:spcPct val="0"/>
              </a:spcAft>
              <a:defRPr sz="4100">
                <a:solidFill>
                  <a:schemeClr val="tx2"/>
                </a:solidFill>
                <a:latin typeface="Century Gothic" charset="0"/>
                <a:ea typeface="ＭＳ Ｐゴシック" charset="-128"/>
              </a:defRPr>
            </a:lvl6pPr>
            <a:lvl7pPr marL="2795572" indent="-215044" algn="r" eaLnBrk="0" fontAlgn="base" hangingPunct="0">
              <a:spcBef>
                <a:spcPct val="0"/>
              </a:spcBef>
              <a:spcAft>
                <a:spcPct val="0"/>
              </a:spcAft>
              <a:defRPr sz="4100">
                <a:solidFill>
                  <a:schemeClr val="tx2"/>
                </a:solidFill>
                <a:latin typeface="Century Gothic" charset="0"/>
                <a:ea typeface="ＭＳ Ｐゴシック" charset="-128"/>
              </a:defRPr>
            </a:lvl7pPr>
            <a:lvl8pPr marL="3225660" indent="-215044" algn="r" eaLnBrk="0" fontAlgn="base" hangingPunct="0">
              <a:spcBef>
                <a:spcPct val="0"/>
              </a:spcBef>
              <a:spcAft>
                <a:spcPct val="0"/>
              </a:spcAft>
              <a:defRPr sz="4100">
                <a:solidFill>
                  <a:schemeClr val="tx2"/>
                </a:solidFill>
                <a:latin typeface="Century Gothic" charset="0"/>
                <a:ea typeface="ＭＳ Ｐゴシック" charset="-128"/>
              </a:defRPr>
            </a:lvl8pPr>
            <a:lvl9pPr marL="3655748" indent="-215044" algn="r" eaLnBrk="0" fontAlgn="base" hangingPunct="0">
              <a:spcBef>
                <a:spcPct val="0"/>
              </a:spcBef>
              <a:spcAft>
                <a:spcPct val="0"/>
              </a:spcAft>
              <a:defRPr sz="4100">
                <a:solidFill>
                  <a:schemeClr val="tx2"/>
                </a:solidFill>
                <a:latin typeface="Century Gothic" charset="0"/>
                <a:ea typeface="ＭＳ Ｐゴシック" charset="-128"/>
              </a:defRPr>
            </a:lvl9pPr>
          </a:lstStyle>
          <a:p>
            <a:endParaRPr lang="es-MX" altLang="es-MX" sz="1200">
              <a:solidFill>
                <a:schemeClr val="tx1"/>
              </a:solidFill>
              <a:latin typeface="Arial" charset="0"/>
            </a:endParaRPr>
          </a:p>
        </p:txBody>
      </p:sp>
    </p:spTree>
    <p:extLst>
      <p:ext uri="{BB962C8B-B14F-4D97-AF65-F5344CB8AC3E}">
        <p14:creationId xmlns:p14="http://schemas.microsoft.com/office/powerpoint/2010/main" val="926272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649</a:t>
            </a:r>
          </a:p>
        </p:txBody>
      </p:sp>
      <p:sp>
        <p:nvSpPr>
          <p:cNvPr id="4" name="Marcador de número de diapositiva 3"/>
          <p:cNvSpPr>
            <a:spLocks noGrp="1"/>
          </p:cNvSpPr>
          <p:nvPr>
            <p:ph type="sldNum" sz="quarter" idx="10"/>
          </p:nvPr>
        </p:nvSpPr>
        <p:spPr/>
        <p:txBody>
          <a:bodyPr/>
          <a:lstStyle/>
          <a:p>
            <a:pPr>
              <a:defRPr/>
            </a:pPr>
            <a:fld id="{3FB9610B-7296-43DE-8BDE-37F06FCD12FA}" type="slidenum">
              <a:rPr lang="es-MX" smtClean="0"/>
              <a:pPr>
                <a:defRPr/>
              </a:pPr>
              <a:t>93</a:t>
            </a:fld>
            <a:endParaRPr lang="es-MX" dirty="0"/>
          </a:p>
        </p:txBody>
      </p:sp>
    </p:spTree>
    <p:extLst>
      <p:ext uri="{BB962C8B-B14F-4D97-AF65-F5344CB8AC3E}">
        <p14:creationId xmlns:p14="http://schemas.microsoft.com/office/powerpoint/2010/main" val="3419117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6152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309247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4873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1931979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134356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208872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
          </a:p>
        </p:txBody>
      </p:sp>
      <p:sp>
        <p:nvSpPr>
          <p:cNvPr id="9" name="Slide Number Placeholder 8"/>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470462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765D1B3-0F84-4B81-9CEA-0B0EF860959C}" type="datetimeFigureOut">
              <a:rPr lang="es-ES" smtClean="0"/>
              <a:pPr/>
              <a:t>16/03/2026</a:t>
            </a:fld>
            <a:endParaRPr lang="es-E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CB273A-874B-4C13-8D95-C8CD0F238DDE}" type="slidenum">
              <a:rPr lang="es-ES" smtClean="0"/>
              <a:pPr/>
              <a:t>‹Nº›</a:t>
            </a:fld>
            <a:endParaRPr lang="es-ES"/>
          </a:p>
        </p:txBody>
      </p:sp>
    </p:spTree>
    <p:extLst>
      <p:ext uri="{BB962C8B-B14F-4D97-AF65-F5344CB8AC3E}">
        <p14:creationId xmlns:p14="http://schemas.microsoft.com/office/powerpoint/2010/main" val="80820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2047894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4142309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765D1B3-0F84-4B81-9CEA-0B0EF860959C}" type="datetimeFigureOut">
              <a:rPr lang="es-ES" smtClean="0"/>
              <a:pPr/>
              <a:t>16/03/2026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CB273A-874B-4C13-8D95-C8CD0F238DDE}" type="slidenum">
              <a:rPr lang="es-ES" smtClean="0"/>
              <a:pPr/>
              <a:t>‹Nº›</a:t>
            </a:fld>
            <a:endParaRPr lang="es-ES"/>
          </a:p>
        </p:txBody>
      </p:sp>
    </p:spTree>
    <p:extLst>
      <p:ext uri="{BB962C8B-B14F-4D97-AF65-F5344CB8AC3E}">
        <p14:creationId xmlns:p14="http://schemas.microsoft.com/office/powerpoint/2010/main" val="1986673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765D1B3-0F84-4B81-9CEA-0B0EF860959C}" type="datetimeFigureOut">
              <a:rPr lang="es-ES" smtClean="0"/>
              <a:pPr/>
              <a:t>16/03/2026</a:t>
            </a:fld>
            <a:endParaRPr lang="es-E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CB273A-874B-4C13-8D95-C8CD0F238DDE}" type="slidenum">
              <a:rPr lang="es-ES" smtClean="0"/>
              <a:pPr/>
              <a:t>‹Nº›</a:t>
            </a:fld>
            <a:endParaRPr lang="es-E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2213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package" Target="../embeddings/Microsoft_Excel_Worksheet.xlsx"/><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package" Target="../embeddings/Microsoft_Excel_Worksheet1.xlsx"/><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package" Target="../embeddings/Microsoft_Excel_Worksheet2.xlsx"/><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package" Target="../embeddings/Microsoft_Excel_Worksheet3.xlsx"/><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package" Target="../embeddings/Microsoft_Excel_Worksheet4.xlsx"/><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package" Target="../embeddings/Microsoft_Excel_Worksheet5.xlsx"/><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package" Target="../embeddings/Microsoft_Excel_Worksheet6.xlsx"/><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package" Target="../embeddings/Microsoft_Excel_Worksheet7.xlsx"/><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package" Target="../embeddings/Microsoft_Excel_Worksheet8.xlsx"/><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package" Target="../embeddings/Microsoft_Excel_Worksheet9.xlsx"/><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0CAA7370-A2C1-424F-BE5D-BF404E5ECFE4}"/>
              </a:ext>
            </a:extLst>
          </p:cNvPr>
          <p:cNvSpPr>
            <a:spLocks noGrp="1"/>
          </p:cNvSpPr>
          <p:nvPr>
            <p:ph type="ctrTitle"/>
          </p:nvPr>
        </p:nvSpPr>
        <p:spPr/>
        <p:txBody>
          <a:bodyPr>
            <a:normAutofit/>
          </a:bodyPr>
          <a:lstStyle/>
          <a:p>
            <a:pPr algn="ctr"/>
            <a:r>
              <a:rPr lang="es-MX" sz="6600" dirty="0"/>
              <a:t>Puntos finos de normas aplicables a los estados financieros </a:t>
            </a:r>
            <a:br>
              <a:rPr lang="es-MX" sz="6600" dirty="0"/>
            </a:br>
            <a:r>
              <a:rPr lang="es-MX" sz="6600" dirty="0"/>
              <a:t>NIF serie B</a:t>
            </a:r>
          </a:p>
        </p:txBody>
      </p:sp>
      <p:sp>
        <p:nvSpPr>
          <p:cNvPr id="7" name="Subtítulo 6">
            <a:extLst>
              <a:ext uri="{FF2B5EF4-FFF2-40B4-BE49-F238E27FC236}">
                <a16:creationId xmlns:a16="http://schemas.microsoft.com/office/drawing/2014/main" id="{2444EE70-FCB9-40A5-BA40-1481399225B6}"/>
              </a:ext>
            </a:extLst>
          </p:cNvPr>
          <p:cNvSpPr>
            <a:spLocks noGrp="1"/>
          </p:cNvSpPr>
          <p:nvPr>
            <p:ph type="subTitle" idx="1"/>
          </p:nvPr>
        </p:nvSpPr>
        <p:spPr/>
        <p:txBody>
          <a:bodyPr/>
          <a:lstStyle/>
          <a:p>
            <a:pPr algn="ctr"/>
            <a:r>
              <a:rPr lang="es-MX" dirty="0"/>
              <a:t>DR. Y C.P.C. </a:t>
            </a:r>
            <a:r>
              <a:rPr lang="es-MX"/>
              <a:t>CARLOS GUTIERREZPEREZ</a:t>
            </a:r>
          </a:p>
        </p:txBody>
      </p:sp>
    </p:spTree>
    <p:extLst>
      <p:ext uri="{BB962C8B-B14F-4D97-AF65-F5344CB8AC3E}">
        <p14:creationId xmlns:p14="http://schemas.microsoft.com/office/powerpoint/2010/main" val="3004684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a:bodyPr>
          <a:lstStyle/>
          <a:p>
            <a:r>
              <a:rPr lang="es-MX" dirty="0"/>
              <a:t>Norma de Información Financiera B-3</a:t>
            </a:r>
            <a:br>
              <a:rPr lang="es-MX" dirty="0"/>
            </a:br>
            <a:endParaRPr lang="es-MX" dirty="0"/>
          </a:p>
        </p:txBody>
      </p:sp>
      <p:sp>
        <p:nvSpPr>
          <p:cNvPr id="5" name="Subtítulo 4"/>
          <p:cNvSpPr>
            <a:spLocks noGrp="1"/>
          </p:cNvSpPr>
          <p:nvPr>
            <p:ph type="subTitle" idx="1"/>
          </p:nvPr>
        </p:nvSpPr>
        <p:spPr/>
        <p:txBody>
          <a:bodyPr>
            <a:normAutofit/>
          </a:bodyPr>
          <a:lstStyle/>
          <a:p>
            <a:r>
              <a:rPr lang="es-MX" sz="4000" dirty="0">
                <a:solidFill>
                  <a:schemeClr val="tx1"/>
                </a:solidFill>
              </a:rPr>
              <a:t>ESTADO DE RESULTADO INTEGRAL</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2</a:t>
            </a:fld>
            <a:endParaRPr lang="es-MX" dirty="0"/>
          </a:p>
        </p:txBody>
      </p:sp>
    </p:spTree>
    <p:extLst>
      <p:ext uri="{BB962C8B-B14F-4D97-AF65-F5344CB8AC3E}">
        <p14:creationId xmlns:p14="http://schemas.microsoft.com/office/powerpoint/2010/main" val="186753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normAutofit/>
          </a:bodyPr>
          <a:lstStyle/>
          <a:p>
            <a:r>
              <a:rPr lang="es-MX" b="1" dirty="0">
                <a:solidFill>
                  <a:srgbClr val="002060"/>
                </a:solidFill>
              </a:rPr>
              <a:t>ESTADO DE RESULTADO INTEGRAL</a:t>
            </a:r>
            <a:r>
              <a:rPr lang="es-MX" dirty="0">
                <a:solidFill>
                  <a:srgbClr val="002060"/>
                </a:solidFill>
              </a:rPr>
              <a:t> </a:t>
            </a:r>
          </a:p>
          <a:p>
            <a:pPr algn="just">
              <a:buNone/>
            </a:pPr>
            <a:br>
              <a:rPr lang="es-MX" dirty="0">
                <a:solidFill>
                  <a:srgbClr val="002060"/>
                </a:solidFill>
              </a:rPr>
            </a:br>
            <a:r>
              <a:rPr lang="es-MX" dirty="0">
                <a:solidFill>
                  <a:srgbClr val="002060"/>
                </a:solidFill>
              </a:rPr>
              <a:t>El objetivo de la NIF B-3, </a:t>
            </a:r>
            <a:r>
              <a:rPr lang="es-MX" i="1" dirty="0">
                <a:solidFill>
                  <a:srgbClr val="002060"/>
                </a:solidFill>
              </a:rPr>
              <a:t>Estado de resultado integral</a:t>
            </a:r>
            <a:r>
              <a:rPr lang="es-MX" dirty="0">
                <a:solidFill>
                  <a:srgbClr val="002060"/>
                </a:solidFill>
              </a:rPr>
              <a:t>, es establecer las normas generales para la </a:t>
            </a:r>
            <a:r>
              <a:rPr lang="es-MX" b="1" dirty="0">
                <a:solidFill>
                  <a:srgbClr val="FF0000"/>
                </a:solidFill>
              </a:rPr>
              <a:t>presentación y estructura del estado de resultado integral, los requerimientos mínimos de su contenido y las normas generales de revelación</a:t>
            </a:r>
            <a:r>
              <a:rPr lang="es-MX" dirty="0">
                <a:solidFill>
                  <a:srgbClr val="002060"/>
                </a:solidFill>
              </a:rPr>
              <a:t>. La NIF B-3 fue aprobada por unanimidad para su emisión por el Consejo Emisor del CINIF en diciembre de 2011 para su publicación en diciembre de 2011, estableciendo su entrada en vigor para entidades cuyos ejercicios se inicien a partir del 1º de enero de 2013. </a:t>
            </a:r>
          </a:p>
          <a:p>
            <a:pPr algn="r">
              <a:buNone/>
            </a:pPr>
            <a:r>
              <a:rPr lang="es-MX" dirty="0">
                <a:solidFill>
                  <a:srgbClr val="002060"/>
                </a:solidFill>
              </a:rPr>
              <a:t>						</a:t>
            </a:r>
            <a:r>
              <a:rPr lang="es-MX" b="1" dirty="0">
                <a:solidFill>
                  <a:srgbClr val="002060"/>
                </a:solidFill>
              </a:rPr>
              <a:t>Preámbulo de la NIF B-3 </a:t>
            </a:r>
          </a:p>
          <a:p>
            <a:endParaRPr lang="es-MX" dirty="0">
              <a:solidFill>
                <a:srgbClr val="002060"/>
              </a:solidFill>
            </a:endParaRPr>
          </a:p>
        </p:txBody>
      </p:sp>
      <p:sp>
        <p:nvSpPr>
          <p:cNvPr id="6" name="5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6"/>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6"/>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6"/>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35561" y="2348880"/>
            <a:ext cx="7543801" cy="4023360"/>
          </a:xfrm>
        </p:spPr>
        <p:txBody>
          <a:bodyPr>
            <a:normAutofit/>
          </a:bodyPr>
          <a:lstStyle/>
          <a:p>
            <a:pPr algn="just">
              <a:buNone/>
            </a:pPr>
            <a:r>
              <a:rPr lang="es-MX" dirty="0"/>
              <a:t>   </a:t>
            </a:r>
            <a:r>
              <a:rPr lang="es-MX" dirty="0">
                <a:solidFill>
                  <a:srgbClr val="002060"/>
                </a:solidFill>
              </a:rPr>
              <a:t>Esta NIF </a:t>
            </a:r>
            <a:r>
              <a:rPr lang="es-MX" b="1" dirty="0">
                <a:solidFill>
                  <a:srgbClr val="FF0000"/>
                </a:solidFill>
              </a:rPr>
              <a:t>establece lineamientos para la elaboración del estado de resultado integral con el propósito de lograr una mejor representatividad de las operaciones de una entidad,</a:t>
            </a:r>
            <a:r>
              <a:rPr lang="es-MX" dirty="0">
                <a:solidFill>
                  <a:srgbClr val="002060"/>
                </a:solidFill>
              </a:rPr>
              <a:t> así como para </a:t>
            </a:r>
            <a:r>
              <a:rPr lang="es-MX" b="1" dirty="0">
                <a:solidFill>
                  <a:srgbClr val="FF0000"/>
                </a:solidFill>
              </a:rPr>
              <a:t>promover la comparabilidad de la información financiera, </a:t>
            </a:r>
            <a:r>
              <a:rPr lang="es-MX" dirty="0">
                <a:solidFill>
                  <a:srgbClr val="002060"/>
                </a:solidFill>
              </a:rPr>
              <a:t>tanto de la propia entidad a través del tiempo, como entre otras entidades.</a:t>
            </a:r>
          </a:p>
          <a:p>
            <a:pPr algn="just">
              <a:buNone/>
            </a:pPr>
            <a:r>
              <a:rPr lang="es-MX" dirty="0">
                <a:solidFill>
                  <a:srgbClr val="002060"/>
                </a:solidFill>
              </a:rPr>
              <a:t>							Párrafo 10.2</a:t>
            </a: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49760" y="1229704"/>
            <a:ext cx="8892480" cy="4997152"/>
          </a:xfrm>
        </p:spPr>
        <p:txBody>
          <a:bodyPr>
            <a:noAutofit/>
          </a:bodyPr>
          <a:lstStyle/>
          <a:p>
            <a:pPr algn="just">
              <a:buNone/>
            </a:pPr>
            <a:r>
              <a:rPr lang="es-MX" sz="2800" b="1" dirty="0">
                <a:solidFill>
                  <a:srgbClr val="FF0000"/>
                </a:solidFill>
              </a:rPr>
              <a:t>Alcance</a:t>
            </a:r>
          </a:p>
          <a:p>
            <a:pPr algn="just">
              <a:buNone/>
            </a:pPr>
            <a:endParaRPr lang="es-MX" b="1" dirty="0">
              <a:solidFill>
                <a:srgbClr val="002060"/>
              </a:solidFill>
            </a:endParaRPr>
          </a:p>
          <a:p>
            <a:pPr algn="just">
              <a:buNone/>
            </a:pPr>
            <a:r>
              <a:rPr lang="es-MX" sz="2400" dirty="0">
                <a:solidFill>
                  <a:srgbClr val="002060"/>
                </a:solidFill>
              </a:rPr>
              <a:t>     Las disposiciones de esta NIF son aplicables a las entidades lucrativas que emiten estados financieros en los términos establecidos por la NIF A-3, </a:t>
            </a:r>
            <a:r>
              <a:rPr lang="es-MX" sz="2400" i="1" dirty="0">
                <a:solidFill>
                  <a:srgbClr val="002060"/>
                </a:solidFill>
              </a:rPr>
              <a:t>Necesidades de los usuarios y objetivos de los estados financieros.</a:t>
            </a:r>
            <a:r>
              <a:rPr lang="es-MX" sz="2400" dirty="0">
                <a:solidFill>
                  <a:srgbClr val="002060"/>
                </a:solidFill>
              </a:rPr>
              <a:t> </a:t>
            </a:r>
            <a:endParaRPr lang="es-MX" sz="2400" b="1" dirty="0">
              <a:solidFill>
                <a:srgbClr val="002060"/>
              </a:solidFill>
            </a:endParaRPr>
          </a:p>
          <a:p>
            <a:pPr algn="just">
              <a:buNone/>
            </a:pPr>
            <a:r>
              <a:rPr lang="es-MX" sz="2400" b="1" dirty="0">
                <a:solidFill>
                  <a:srgbClr val="002060"/>
                </a:solidFill>
              </a:rPr>
              <a:t>     </a:t>
            </a:r>
            <a:r>
              <a:rPr lang="es-MX" sz="2400" dirty="0">
                <a:solidFill>
                  <a:srgbClr val="002060"/>
                </a:solidFill>
              </a:rPr>
              <a:t>Las entidades con propósitos no lucrativos no se encuentran comprendidas dentro del alcance de esta NIF. Dichas entidades no emiten </a:t>
            </a:r>
            <a:r>
              <a:rPr lang="es-MX" sz="2400" i="1" dirty="0">
                <a:solidFill>
                  <a:srgbClr val="002060"/>
                </a:solidFill>
              </a:rPr>
              <a:t>estado de resultado integral</a:t>
            </a:r>
            <a:r>
              <a:rPr lang="es-MX" sz="2400" dirty="0">
                <a:solidFill>
                  <a:srgbClr val="002060"/>
                </a:solidFill>
              </a:rPr>
              <a:t> y, en su lugar, </a:t>
            </a:r>
            <a:r>
              <a:rPr lang="es-MX" sz="2400" b="1" dirty="0">
                <a:solidFill>
                  <a:srgbClr val="FF0000"/>
                </a:solidFill>
              </a:rPr>
              <a:t>emiten </a:t>
            </a:r>
            <a:r>
              <a:rPr lang="es-MX" sz="2400" b="1" i="1" dirty="0">
                <a:solidFill>
                  <a:srgbClr val="FF0000"/>
                </a:solidFill>
              </a:rPr>
              <a:t>estado de actividades</a:t>
            </a:r>
            <a:r>
              <a:rPr lang="es-MX" sz="2400" b="1" dirty="0">
                <a:solidFill>
                  <a:srgbClr val="FF0000"/>
                </a:solidFill>
              </a:rPr>
              <a:t>,</a:t>
            </a:r>
            <a:r>
              <a:rPr lang="es-MX" sz="2400" dirty="0">
                <a:solidFill>
                  <a:srgbClr val="002060"/>
                </a:solidFill>
              </a:rPr>
              <a:t> el cual se rige por lo dispuesto en la NIF particular relativa a estados financieros para dichas entidades.</a:t>
            </a:r>
          </a:p>
          <a:p>
            <a:pPr algn="just">
              <a:buNone/>
            </a:pPr>
            <a:r>
              <a:rPr lang="es-MX" dirty="0">
                <a:solidFill>
                  <a:srgbClr val="002060"/>
                </a:solidFill>
              </a:rPr>
              <a:t>                                                                                                                  </a:t>
            </a:r>
          </a:p>
          <a:p>
            <a:pPr algn="r">
              <a:buNone/>
            </a:pPr>
            <a:r>
              <a:rPr lang="es-MX" dirty="0">
                <a:solidFill>
                  <a:srgbClr val="002060"/>
                </a:solidFill>
              </a:rPr>
              <a:t>Párrafos 20.1, 20.2 </a:t>
            </a:r>
          </a:p>
          <a:p>
            <a:pPr algn="just">
              <a:buNone/>
            </a:pPr>
            <a:br>
              <a:rPr lang="es-MX" dirty="0">
                <a:solidFill>
                  <a:srgbClr val="002060"/>
                </a:solidFill>
              </a:rPr>
            </a:br>
            <a:endParaRPr lang="es-MX" dirty="0">
              <a:solidFill>
                <a:srgbClr val="002060"/>
              </a:solidFill>
            </a:endParaRP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buNone/>
            </a:pPr>
            <a:r>
              <a:rPr lang="es-MX" b="1" dirty="0">
                <a:solidFill>
                  <a:srgbClr val="FF0000"/>
                </a:solidFill>
              </a:rPr>
              <a:t>   </a:t>
            </a:r>
            <a:r>
              <a:rPr lang="es-MX" sz="3800" b="1" dirty="0">
                <a:solidFill>
                  <a:srgbClr val="FF0000"/>
                </a:solidFill>
              </a:rPr>
              <a:t>Alcance</a:t>
            </a:r>
            <a:endParaRPr lang="es-MX" b="1" dirty="0">
              <a:solidFill>
                <a:srgbClr val="FF0000"/>
              </a:solidFill>
            </a:endParaRPr>
          </a:p>
          <a:p>
            <a:pPr algn="just">
              <a:buNone/>
            </a:pPr>
            <a:r>
              <a:rPr lang="es-MX" b="1" dirty="0">
                <a:solidFill>
                  <a:srgbClr val="002060"/>
                </a:solidFill>
              </a:rPr>
              <a:t>    </a:t>
            </a:r>
          </a:p>
          <a:p>
            <a:pPr algn="just">
              <a:buNone/>
            </a:pPr>
            <a:r>
              <a:rPr lang="es-MX" b="1" dirty="0">
                <a:solidFill>
                  <a:srgbClr val="002060"/>
                </a:solidFill>
              </a:rPr>
              <a:t>    </a:t>
            </a:r>
            <a:r>
              <a:rPr lang="es-MX" dirty="0">
                <a:solidFill>
                  <a:srgbClr val="002060"/>
                </a:solidFill>
              </a:rPr>
              <a:t>Esta NIF no trata normas particulares de reconocimiento inicial y posterior ni la valuación de las operaciones que se reconocen como ingresos, costos y gastos, dado que dichas disposiciones corresponden a otras NIF particulares; asimismo, estas últimas son las que establecen los criterios específicos de presentación y revelación de dichas operaciones.</a:t>
            </a:r>
          </a:p>
          <a:p>
            <a:pPr algn="just">
              <a:buNone/>
            </a:pPr>
            <a:endParaRPr lang="es-MX" dirty="0">
              <a:solidFill>
                <a:srgbClr val="002060"/>
              </a:solidFill>
            </a:endParaRPr>
          </a:p>
          <a:p>
            <a:pPr algn="r">
              <a:buNone/>
            </a:pPr>
            <a:r>
              <a:rPr lang="es-MX" dirty="0">
                <a:solidFill>
                  <a:srgbClr val="002060"/>
                </a:solidFill>
              </a:rPr>
              <a:t>   Párrafo 20.3 </a:t>
            </a:r>
          </a:p>
          <a:p>
            <a:pPr algn="just"/>
            <a:endParaRPr lang="es-MX" dirty="0"/>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t>   </a:t>
            </a:r>
          </a:p>
          <a:p>
            <a:pPr algn="just">
              <a:buNone/>
            </a:pPr>
            <a:r>
              <a:rPr lang="es-MX" dirty="0"/>
              <a:t>    </a:t>
            </a:r>
            <a:r>
              <a:rPr lang="es-MX" dirty="0">
                <a:solidFill>
                  <a:srgbClr val="002060"/>
                </a:solidFill>
              </a:rPr>
              <a:t>Con base en el párrafo 10 de la NIF A-7, </a:t>
            </a:r>
            <a:r>
              <a:rPr lang="es-MX" i="1" dirty="0">
                <a:solidFill>
                  <a:srgbClr val="002060"/>
                </a:solidFill>
              </a:rPr>
              <a:t>Presentación y revelación, para cumplir con </a:t>
            </a:r>
            <a:r>
              <a:rPr lang="es-MX" dirty="0">
                <a:solidFill>
                  <a:srgbClr val="002060"/>
                </a:solidFill>
              </a:rPr>
              <a:t>las NIF, una entidad lucrativa debe presentar los estados financieros básicos establecidos en la NIF A-3: </a:t>
            </a:r>
            <a:r>
              <a:rPr lang="es-MX" i="1" dirty="0">
                <a:solidFill>
                  <a:srgbClr val="002060"/>
                </a:solidFill>
              </a:rPr>
              <a:t>estado de situación financiera, estado de resultado integral </a:t>
            </a:r>
            <a:r>
              <a:rPr lang="es-MX" dirty="0">
                <a:solidFill>
                  <a:srgbClr val="002060"/>
                </a:solidFill>
              </a:rPr>
              <a:t>(presentado en uno o en dos estados)</a:t>
            </a:r>
            <a:r>
              <a:rPr lang="es-MX" i="1" dirty="0">
                <a:solidFill>
                  <a:srgbClr val="002060"/>
                </a:solidFill>
              </a:rPr>
              <a:t>, estado de cambios en el capital contable y estado de flujos de efectivo, dado que este paquete de información responde a las  </a:t>
            </a:r>
            <a:r>
              <a:rPr lang="es-MX" dirty="0">
                <a:solidFill>
                  <a:srgbClr val="002060"/>
                </a:solidFill>
              </a:rPr>
              <a:t>necesidades comunes del usuario general.</a:t>
            </a:r>
          </a:p>
          <a:p>
            <a:pPr algn="just">
              <a:buNone/>
            </a:pPr>
            <a:r>
              <a:rPr lang="es-MX" dirty="0">
                <a:solidFill>
                  <a:srgbClr val="002060"/>
                </a:solidFill>
              </a:rPr>
              <a:t> </a:t>
            </a:r>
          </a:p>
          <a:p>
            <a:pPr algn="r">
              <a:buNone/>
            </a:pPr>
            <a:r>
              <a:rPr lang="es-MX" dirty="0">
                <a:solidFill>
                  <a:srgbClr val="002060"/>
                </a:solidFill>
              </a:rPr>
              <a:t>Párrafo 51.1</a:t>
            </a: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t>    </a:t>
            </a:r>
            <a:r>
              <a:rPr lang="es-MX" dirty="0">
                <a:solidFill>
                  <a:srgbClr val="002060"/>
                </a:solidFill>
              </a:rPr>
              <a:t>La información contenida en el estado de resultado integral, junto con la de los otros estados financieros básicos, es útil al usuario general para contar con elementos de juicio respecto, entre otras cuestiones, al nivel de eficiencia operativa, rentabilidad, riesgo financiero, grado de solvencia (estabilidad financiera) y liquidez de la entidad, conforme a lo establecido en la NIF A-3.</a:t>
            </a:r>
          </a:p>
          <a:p>
            <a:pPr algn="r">
              <a:buNone/>
            </a:pPr>
            <a:r>
              <a:rPr lang="es-MX" dirty="0">
                <a:solidFill>
                  <a:srgbClr val="002060"/>
                </a:solidFill>
              </a:rPr>
              <a:t> Párrafo 51.2 </a:t>
            </a: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Con base en la NIF A-5, </a:t>
            </a:r>
            <a:r>
              <a:rPr lang="es-MX" i="1" dirty="0">
                <a:solidFill>
                  <a:srgbClr val="002060"/>
                </a:solidFill>
              </a:rPr>
              <a:t>Elementos básicos de los estados financieros, el estado </a:t>
            </a:r>
            <a:r>
              <a:rPr lang="es-MX" dirty="0">
                <a:solidFill>
                  <a:srgbClr val="002060"/>
                </a:solidFill>
              </a:rPr>
              <a:t>de resultado integral debe mostrar la información relativa a las operaciones de una entidad durante un periodo contable, mediante un adecuado enfrentamiento de sus ingresos con los costos y gastos relativos, para determinar la utilidad o pérdida neta, así como el resultado integral del periodo.</a:t>
            </a:r>
          </a:p>
          <a:p>
            <a:pPr algn="r">
              <a:buNone/>
            </a:pPr>
            <a:r>
              <a:rPr lang="es-MX" dirty="0">
                <a:solidFill>
                  <a:srgbClr val="002060"/>
                </a:solidFill>
              </a:rPr>
              <a:t>Párrafo 51.3</a:t>
            </a:r>
          </a:p>
          <a:p>
            <a:pPr algn="just">
              <a:buNone/>
            </a:pPr>
            <a:endParaRPr lang="es-MX" dirty="0"/>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09720" y="1571613"/>
            <a:ext cx="8401080" cy="4840303"/>
          </a:xfrm>
        </p:spPr>
        <p:txBody>
          <a:bodyPr>
            <a:normAutofit/>
          </a:bodyPr>
          <a:lstStyle/>
          <a:p>
            <a:pPr algn="just">
              <a:buNone/>
            </a:pPr>
            <a:r>
              <a:rPr lang="es-MX" dirty="0">
                <a:solidFill>
                  <a:srgbClr val="002060"/>
                </a:solidFill>
              </a:rPr>
              <a:t>    </a:t>
            </a:r>
          </a:p>
          <a:p>
            <a:pPr algn="just">
              <a:buNone/>
            </a:pPr>
            <a:r>
              <a:rPr lang="es-MX" dirty="0">
                <a:solidFill>
                  <a:srgbClr val="002060"/>
                </a:solidFill>
              </a:rPr>
              <a:t>     La entidad debe presentar todas </a:t>
            </a:r>
            <a:r>
              <a:rPr lang="es-MX" u="sng" dirty="0">
                <a:solidFill>
                  <a:srgbClr val="002060"/>
                </a:solidFill>
              </a:rPr>
              <a:t>las partidas de ingreso, costo y gasto devengadas</a:t>
            </a:r>
            <a:r>
              <a:rPr lang="es-MX" dirty="0">
                <a:solidFill>
                  <a:srgbClr val="002060"/>
                </a:solidFill>
              </a:rPr>
              <a:t> en un periodo dentro del estado de resultado integral, a menos que una NIF requiera o permita otra cosa. Por ejemplo, la NIF B-1, </a:t>
            </a:r>
            <a:r>
              <a:rPr lang="es-MX" i="1" dirty="0">
                <a:solidFill>
                  <a:srgbClr val="002060"/>
                </a:solidFill>
              </a:rPr>
              <a:t>Cambios contables y correcciones de errores, establece que los efectos de la corrección de errores y de cambios contables </a:t>
            </a:r>
            <a:r>
              <a:rPr lang="es-MX" dirty="0">
                <a:solidFill>
                  <a:srgbClr val="002060"/>
                </a:solidFill>
              </a:rPr>
              <a:t>determinados mediante el método retrospectivo </a:t>
            </a:r>
            <a:r>
              <a:rPr lang="es-MX" dirty="0">
                <a:solidFill>
                  <a:srgbClr val="FF0000"/>
                </a:solidFill>
              </a:rPr>
              <a:t>deben presentarse directamente en los resultados acumulados.</a:t>
            </a:r>
            <a:r>
              <a:rPr lang="es-MX" dirty="0">
                <a:solidFill>
                  <a:srgbClr val="002060"/>
                </a:solidFill>
              </a:rPr>
              <a:t> </a:t>
            </a:r>
            <a:r>
              <a:rPr lang="es-MX" u="sng" dirty="0">
                <a:solidFill>
                  <a:srgbClr val="002060"/>
                </a:solidFill>
              </a:rPr>
              <a:t>Asimismo, otras NIF, por ejemplo, requieren que ciertos costos o gastos se capitalicen en el valor de los activos</a:t>
            </a:r>
            <a:r>
              <a:rPr lang="es-MX" dirty="0">
                <a:solidFill>
                  <a:srgbClr val="002060"/>
                </a:solidFill>
              </a:rPr>
              <a:t>, como en el caso del resultado integral de financiamiento asociado con la adquisición de determinados inventarios, activos fijos o activos intangibles.</a:t>
            </a:r>
          </a:p>
          <a:p>
            <a:pPr algn="r">
              <a:buNone/>
            </a:pPr>
            <a:r>
              <a:rPr lang="es-MX" dirty="0">
                <a:solidFill>
                  <a:srgbClr val="002060"/>
                </a:solidFill>
              </a:rPr>
              <a:t>				Párrafo 51.4</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114298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lstStyle/>
          <a:p>
            <a:pPr algn="just">
              <a:buNone/>
            </a:pPr>
            <a:endParaRPr lang="es-MX" dirty="0">
              <a:solidFill>
                <a:srgbClr val="002060"/>
              </a:solidFill>
            </a:endParaRPr>
          </a:p>
          <a:p>
            <a:pPr algn="just">
              <a:buNone/>
            </a:pPr>
            <a:endParaRPr lang="es-MX" dirty="0">
              <a:solidFill>
                <a:srgbClr val="002060"/>
              </a:solidFill>
            </a:endParaRPr>
          </a:p>
          <a:p>
            <a:pPr algn="just">
              <a:buNone/>
            </a:pPr>
            <a:r>
              <a:rPr lang="es-MX" dirty="0">
                <a:solidFill>
                  <a:srgbClr val="002060"/>
                </a:solidFill>
              </a:rPr>
              <a:t>   En términos generales, las partidas de ingresos, costos y gastos deben presentarse en forma segregada, a menos que ésta u otra NIF particular permitan su presentación en forma neta.</a:t>
            </a:r>
          </a:p>
          <a:p>
            <a:pPr algn="r">
              <a:buNone/>
            </a:pPr>
            <a:r>
              <a:rPr lang="es-MX" dirty="0">
                <a:solidFill>
                  <a:srgbClr val="002060"/>
                </a:solidFill>
              </a:rPr>
              <a:t>Párrafo 51.5</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277368" y="1040910"/>
            <a:ext cx="8976266" cy="5500726"/>
          </a:xfrm>
        </p:spPr>
        <p:txBody>
          <a:bodyPr>
            <a:normAutofit fontScale="85000" lnSpcReduction="20000"/>
          </a:bodyPr>
          <a:lstStyle/>
          <a:p>
            <a:pPr>
              <a:buNone/>
            </a:pPr>
            <a:r>
              <a:rPr lang="es-MX" b="1" dirty="0">
                <a:solidFill>
                  <a:srgbClr val="002060"/>
                </a:solidFill>
              </a:rPr>
              <a:t>Estructura del estado de resultado integral</a:t>
            </a:r>
          </a:p>
          <a:p>
            <a:pPr>
              <a:buNone/>
            </a:pPr>
            <a:endParaRPr lang="pt-BR" dirty="0">
              <a:solidFill>
                <a:srgbClr val="002060"/>
              </a:solidFill>
            </a:endParaRPr>
          </a:p>
          <a:p>
            <a:pPr>
              <a:buNone/>
            </a:pPr>
            <a:r>
              <a:rPr lang="pt-BR" dirty="0">
                <a:solidFill>
                  <a:srgbClr val="002060"/>
                </a:solidFill>
              </a:rPr>
              <a:t>ventas o </a:t>
            </a:r>
            <a:r>
              <a:rPr lang="pt-BR" dirty="0" err="1">
                <a:solidFill>
                  <a:srgbClr val="002060"/>
                </a:solidFill>
              </a:rPr>
              <a:t>ingresos</a:t>
            </a:r>
            <a:r>
              <a:rPr lang="pt-BR" dirty="0">
                <a:solidFill>
                  <a:srgbClr val="002060"/>
                </a:solidFill>
              </a:rPr>
              <a:t>, netos;</a:t>
            </a:r>
          </a:p>
          <a:p>
            <a:pPr>
              <a:buNone/>
            </a:pPr>
            <a:r>
              <a:rPr lang="es-MX" dirty="0">
                <a:solidFill>
                  <a:srgbClr val="002060"/>
                </a:solidFill>
              </a:rPr>
              <a:t>(-) Costos y gastos (atendiendo a la clasificación empleada) ;</a:t>
            </a:r>
          </a:p>
          <a:p>
            <a:pPr>
              <a:buNone/>
            </a:pPr>
            <a:r>
              <a:rPr lang="es-MX" dirty="0">
                <a:solidFill>
                  <a:srgbClr val="002060"/>
                </a:solidFill>
              </a:rPr>
              <a:t>(+/-) Resultado integral de financiamiento;</a:t>
            </a:r>
          </a:p>
          <a:p>
            <a:pPr>
              <a:buNone/>
            </a:pPr>
            <a:r>
              <a:rPr lang="es-MX" dirty="0">
                <a:solidFill>
                  <a:srgbClr val="002060"/>
                </a:solidFill>
              </a:rPr>
              <a:t>(+/-) Participación en la utilidad o pérdida neta de otras entidades;</a:t>
            </a:r>
          </a:p>
          <a:p>
            <a:pPr>
              <a:buNone/>
            </a:pPr>
            <a:r>
              <a:rPr lang="es-MX" b="1" dirty="0">
                <a:solidFill>
                  <a:srgbClr val="002060"/>
                </a:solidFill>
              </a:rPr>
              <a:t>(=) Utilidad o pérdida antes de impuestos a la utilidad;</a:t>
            </a:r>
          </a:p>
          <a:p>
            <a:pPr>
              <a:buNone/>
            </a:pPr>
            <a:r>
              <a:rPr lang="es-MX" dirty="0">
                <a:solidFill>
                  <a:srgbClr val="002060"/>
                </a:solidFill>
              </a:rPr>
              <a:t>(+/-) Impuestos a la utilidad;</a:t>
            </a:r>
          </a:p>
          <a:p>
            <a:pPr>
              <a:buNone/>
            </a:pPr>
            <a:r>
              <a:rPr lang="es-MX" b="1" dirty="0">
                <a:solidFill>
                  <a:srgbClr val="002060"/>
                </a:solidFill>
              </a:rPr>
              <a:t>(=) Utilidad o pérdida de operaciones continuas;</a:t>
            </a:r>
          </a:p>
          <a:p>
            <a:pPr>
              <a:buNone/>
            </a:pPr>
            <a:r>
              <a:rPr lang="es-MX" dirty="0">
                <a:solidFill>
                  <a:srgbClr val="002060"/>
                </a:solidFill>
              </a:rPr>
              <a:t>(+/-) Operaciones discontinuadas;</a:t>
            </a:r>
          </a:p>
          <a:p>
            <a:pPr>
              <a:buNone/>
            </a:pPr>
            <a:r>
              <a:rPr lang="pt-BR" b="1" dirty="0">
                <a:solidFill>
                  <a:srgbClr val="002060"/>
                </a:solidFill>
              </a:rPr>
              <a:t>(=) </a:t>
            </a:r>
            <a:r>
              <a:rPr lang="pt-BR" b="1" dirty="0" err="1">
                <a:solidFill>
                  <a:srgbClr val="002060"/>
                </a:solidFill>
              </a:rPr>
              <a:t>Utilidad</a:t>
            </a:r>
            <a:r>
              <a:rPr lang="pt-BR" b="1" dirty="0">
                <a:solidFill>
                  <a:srgbClr val="002060"/>
                </a:solidFill>
              </a:rPr>
              <a:t> o </a:t>
            </a:r>
            <a:r>
              <a:rPr lang="pt-BR" b="1" dirty="0" err="1">
                <a:solidFill>
                  <a:srgbClr val="002060"/>
                </a:solidFill>
              </a:rPr>
              <a:t>pérdida</a:t>
            </a:r>
            <a:r>
              <a:rPr lang="pt-BR" b="1" dirty="0">
                <a:solidFill>
                  <a:srgbClr val="002060"/>
                </a:solidFill>
              </a:rPr>
              <a:t> neta;</a:t>
            </a:r>
          </a:p>
          <a:p>
            <a:pPr>
              <a:buNone/>
            </a:pPr>
            <a:r>
              <a:rPr lang="es-MX" dirty="0">
                <a:solidFill>
                  <a:srgbClr val="002060"/>
                </a:solidFill>
              </a:rPr>
              <a:t>(+/-)  Otros resultados integrales (excluyendo los importes a los que se hace referencia en el inciso k);</a:t>
            </a:r>
          </a:p>
          <a:p>
            <a:pPr>
              <a:buNone/>
            </a:pPr>
            <a:r>
              <a:rPr lang="es-MX" dirty="0">
                <a:solidFill>
                  <a:srgbClr val="002060"/>
                </a:solidFill>
              </a:rPr>
              <a:t>(+/-) participación en los otros resultados integrales de otras entidades; y</a:t>
            </a:r>
          </a:p>
          <a:p>
            <a:pPr>
              <a:buNone/>
            </a:pPr>
            <a:r>
              <a:rPr lang="es-MX" b="1" dirty="0">
                <a:solidFill>
                  <a:srgbClr val="002060"/>
                </a:solidFill>
              </a:rPr>
              <a:t>(=) Resultado integral.</a:t>
            </a:r>
          </a:p>
          <a:p>
            <a:pPr algn="r">
              <a:buNone/>
            </a:pPr>
            <a:r>
              <a:rPr lang="es-MX" dirty="0">
                <a:solidFill>
                  <a:srgbClr val="002060"/>
                </a:solidFill>
              </a:rPr>
              <a:t>Párrafo 52.1.1</a:t>
            </a:r>
          </a:p>
          <a:p>
            <a:pPr>
              <a:buNone/>
            </a:pPr>
            <a:endParaRPr lang="es-MX" dirty="0"/>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pt-BR" b="1" dirty="0">
                <a:solidFill>
                  <a:srgbClr val="002060"/>
                </a:solidFill>
              </a:rPr>
              <a:t> Ventas o </a:t>
            </a:r>
            <a:r>
              <a:rPr lang="pt-BR" b="1" dirty="0" err="1">
                <a:solidFill>
                  <a:srgbClr val="002060"/>
                </a:solidFill>
              </a:rPr>
              <a:t>ingresos</a:t>
            </a:r>
            <a:r>
              <a:rPr lang="pt-BR" b="1" dirty="0">
                <a:solidFill>
                  <a:srgbClr val="002060"/>
                </a:solidFill>
              </a:rPr>
              <a:t>, netos</a:t>
            </a:r>
          </a:p>
          <a:p>
            <a:pPr algn="just">
              <a:buNone/>
            </a:pPr>
            <a:r>
              <a:rPr lang="pt-BR" b="1" dirty="0">
                <a:solidFill>
                  <a:srgbClr val="002060"/>
                </a:solidFill>
              </a:rPr>
              <a:t>     </a:t>
            </a:r>
            <a:r>
              <a:rPr lang="es-MX" b="1" dirty="0">
                <a:solidFill>
                  <a:srgbClr val="002060"/>
                </a:solidFill>
              </a:rPr>
              <a:t>Este rubro se integra principalmente por los ingresos que genera una entidad por </a:t>
            </a:r>
            <a:r>
              <a:rPr lang="es-MX" dirty="0">
                <a:solidFill>
                  <a:srgbClr val="002060"/>
                </a:solidFill>
              </a:rPr>
              <a:t>la venta de inventarios, la prestación de servicios o por cualquier otro concepto que se derive de sus actividades de operación y que representan la principal fuente de ingresos para la entidad.</a:t>
            </a:r>
          </a:p>
          <a:p>
            <a:pPr algn="just">
              <a:buNone/>
            </a:pPr>
            <a:r>
              <a:rPr lang="es-MX" b="1" dirty="0">
                <a:solidFill>
                  <a:srgbClr val="002060"/>
                </a:solidFill>
              </a:rPr>
              <a:t>     Los descuentos y bonificaciones comerciales otorgados a los clientes identificados </a:t>
            </a:r>
            <a:r>
              <a:rPr lang="es-MX" dirty="0">
                <a:solidFill>
                  <a:srgbClr val="002060"/>
                </a:solidFill>
              </a:rPr>
              <a:t>con los ingresos o ventas del periodo, así como las devoluciones efectuadas, deben disminuirse de las ventas o ingresos para así obtener el importe de las ventas o ingresos netos; esta NIF permite la presentación de esos rubros en forma separada.</a:t>
            </a:r>
          </a:p>
          <a:p>
            <a:pPr algn="r">
              <a:buNone/>
            </a:pPr>
            <a:r>
              <a:rPr lang="es-MX" dirty="0">
                <a:solidFill>
                  <a:srgbClr val="002060"/>
                </a:solidFill>
              </a:rPr>
              <a:t>52.2.1</a:t>
            </a:r>
          </a:p>
        </p:txBody>
      </p:sp>
      <p:sp>
        <p:nvSpPr>
          <p:cNvPr id="4" name="3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4"/>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4"/>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4"/>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b="1" dirty="0">
                <a:solidFill>
                  <a:srgbClr val="002060"/>
                </a:solidFill>
              </a:rPr>
              <a:t>     Costos y gastos</a:t>
            </a:r>
          </a:p>
          <a:p>
            <a:pPr algn="just">
              <a:buNone/>
            </a:pPr>
            <a:r>
              <a:rPr lang="es-MX" b="1" dirty="0">
                <a:solidFill>
                  <a:srgbClr val="002060"/>
                </a:solidFill>
              </a:rPr>
              <a:t>     En este rubro deben incluirse los costos y gastos relativos a las actividades de operación </a:t>
            </a:r>
            <a:r>
              <a:rPr lang="es-MX" dirty="0">
                <a:solidFill>
                  <a:srgbClr val="002060"/>
                </a:solidFill>
              </a:rPr>
              <a:t>de una entidad y que se identifican con las ventas o ingresos, netos. Como se menciona en la NIF A-2, </a:t>
            </a:r>
            <a:r>
              <a:rPr lang="es-MX" i="1" dirty="0">
                <a:solidFill>
                  <a:srgbClr val="002060"/>
                </a:solidFill>
              </a:rPr>
              <a:t>Postulados básicos, los costos y gastos deben asociarse </a:t>
            </a:r>
            <a:r>
              <a:rPr lang="es-MX" dirty="0">
                <a:solidFill>
                  <a:srgbClr val="002060"/>
                </a:solidFill>
              </a:rPr>
              <a:t>con las ventas o ingresos relativos.</a:t>
            </a:r>
          </a:p>
          <a:p>
            <a:pPr algn="just">
              <a:buNone/>
            </a:pPr>
            <a:r>
              <a:rPr lang="es-MX" b="1" dirty="0">
                <a:solidFill>
                  <a:srgbClr val="002060"/>
                </a:solidFill>
              </a:rPr>
              <a:t>     Existen algunos gastos que, aun cuando no son frecuentes, son inherentes a las </a:t>
            </a:r>
            <a:r>
              <a:rPr lang="es-MX" dirty="0">
                <a:solidFill>
                  <a:srgbClr val="002060"/>
                </a:solidFill>
              </a:rPr>
              <a:t>actividades operativas de la entidad, por lo que deben presentarse en este apartado; es el caso de los costos de una huelga o las reparaciones por daños de un fenómeno natural.</a:t>
            </a:r>
          </a:p>
          <a:p>
            <a:pPr algn="r">
              <a:buNone/>
            </a:pPr>
            <a:r>
              <a:rPr lang="es-MX" dirty="0">
                <a:solidFill>
                  <a:srgbClr val="002060"/>
                </a:solidFill>
              </a:rPr>
              <a:t>Párrafo  52.3</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Ciertos gastos pueden presentarse netos de un ingreso que represente la recuperación directa del propio gasto. Por ejemplo, el valor neto en libros de una partida de propiedades, planta y equipo al momento que se da de baja, se compara con el ingreso derivado de su venta, el cual corresponde al valor residual estimado del activo; tanto el costo como el ingreso representan el ajuste a la estimación sobre la cual se basó la depreciación correspondiente, por lo cual debe afectarse el mismo rubro en resultados en que se reconoció la depreciación</a:t>
            </a:r>
            <a:r>
              <a:rPr lang="es-MX" dirty="0"/>
              <a:t>.</a:t>
            </a:r>
          </a:p>
          <a:p>
            <a:pPr algn="r">
              <a:buNone/>
            </a:pPr>
            <a:r>
              <a:rPr lang="es-MX" dirty="0">
                <a:solidFill>
                  <a:srgbClr val="002060"/>
                </a:solidFill>
              </a:rPr>
              <a:t>Párrafo 52.3.3</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991182" y="1814490"/>
            <a:ext cx="10553991" cy="4638846"/>
          </a:xfrm>
        </p:spPr>
        <p:txBody>
          <a:bodyPr>
            <a:normAutofit fontScale="85000" lnSpcReduction="20000"/>
          </a:bodyPr>
          <a:lstStyle/>
          <a:p>
            <a:pPr algn="just">
              <a:buNone/>
            </a:pPr>
            <a:r>
              <a:rPr lang="es-MX" b="1" dirty="0">
                <a:solidFill>
                  <a:srgbClr val="002060"/>
                </a:solidFill>
              </a:rPr>
              <a:t>Resultado integral de financiamiento</a:t>
            </a:r>
          </a:p>
          <a:p>
            <a:pPr algn="just">
              <a:buNone/>
            </a:pPr>
            <a:r>
              <a:rPr lang="es-MX" b="1" dirty="0">
                <a:solidFill>
                  <a:srgbClr val="002060"/>
                </a:solidFill>
              </a:rPr>
              <a:t>El resultado integral de financiamiento (RIF) se conforma por ingresos y gastos relacionados </a:t>
            </a:r>
            <a:r>
              <a:rPr lang="es-MX" dirty="0">
                <a:solidFill>
                  <a:srgbClr val="002060"/>
                </a:solidFill>
              </a:rPr>
              <a:t>con actividades de tipo financiero, siempre que éstas sean accesorias para la entidad; es decir, cuando el RIF no constituye una actividad principal en la operación de la entidad.</a:t>
            </a:r>
            <a:endParaRPr lang="es-MX" b="1" dirty="0">
              <a:solidFill>
                <a:srgbClr val="002060"/>
              </a:solidFill>
            </a:endParaRPr>
          </a:p>
          <a:p>
            <a:pPr algn="just">
              <a:buNone/>
            </a:pPr>
            <a:r>
              <a:rPr lang="es-MX" b="1" dirty="0">
                <a:solidFill>
                  <a:srgbClr val="002060"/>
                </a:solidFill>
              </a:rPr>
              <a:t>Dentro del RIF deben presentarse partidas tales como:</a:t>
            </a:r>
          </a:p>
          <a:p>
            <a:pPr algn="just">
              <a:buNone/>
            </a:pPr>
            <a:r>
              <a:rPr lang="es-MX" dirty="0">
                <a:solidFill>
                  <a:srgbClr val="002060"/>
                </a:solidFill>
              </a:rPr>
              <a:t>Gastos por intereses;</a:t>
            </a:r>
          </a:p>
          <a:p>
            <a:pPr algn="just">
              <a:buNone/>
            </a:pPr>
            <a:r>
              <a:rPr lang="es-MX" dirty="0">
                <a:solidFill>
                  <a:srgbClr val="002060"/>
                </a:solidFill>
              </a:rPr>
              <a:t>(-) Ingresos por intereses;</a:t>
            </a:r>
          </a:p>
          <a:p>
            <a:pPr algn="just">
              <a:buNone/>
            </a:pPr>
            <a:r>
              <a:rPr lang="es-MX" dirty="0">
                <a:solidFill>
                  <a:srgbClr val="002060"/>
                </a:solidFill>
              </a:rPr>
              <a:t>(+/-) fluctuaciones cambiarias;</a:t>
            </a:r>
          </a:p>
          <a:p>
            <a:pPr algn="just">
              <a:buNone/>
            </a:pPr>
            <a:r>
              <a:rPr lang="es-MX" dirty="0">
                <a:solidFill>
                  <a:srgbClr val="002060"/>
                </a:solidFill>
              </a:rPr>
              <a:t>(+/-)cambios en el valor razonable de activos y pasivos financieros;</a:t>
            </a:r>
          </a:p>
          <a:p>
            <a:pPr algn="just">
              <a:buNone/>
            </a:pPr>
            <a:r>
              <a:rPr lang="es-MX" dirty="0">
                <a:solidFill>
                  <a:srgbClr val="002060"/>
                </a:solidFill>
              </a:rPr>
              <a:t>(+/-) Ganancias o pérdidas, a la fecha de la reclasificación o baja, por la valuación a</a:t>
            </a:r>
          </a:p>
          <a:p>
            <a:pPr algn="just">
              <a:buNone/>
            </a:pPr>
            <a:r>
              <a:rPr lang="es-MX" dirty="0">
                <a:solidFill>
                  <a:srgbClr val="002060"/>
                </a:solidFill>
              </a:rPr>
              <a:t>valor razonable de un activo financiero que estaba valuado a costo amortizado;</a:t>
            </a:r>
          </a:p>
          <a:p>
            <a:pPr algn="just">
              <a:buNone/>
            </a:pPr>
            <a:r>
              <a:rPr lang="es-MX" dirty="0">
                <a:solidFill>
                  <a:srgbClr val="002060"/>
                </a:solidFill>
              </a:rPr>
              <a:t>(+/-) Resultado por posición monetaria.</a:t>
            </a:r>
          </a:p>
          <a:p>
            <a:pPr algn="just">
              <a:buNone/>
            </a:pPr>
            <a:r>
              <a:rPr lang="es-MX" b="1" dirty="0">
                <a:solidFill>
                  <a:srgbClr val="002060"/>
                </a:solidFill>
              </a:rPr>
              <a:t>(=) Resultado integral de financiamiento</a:t>
            </a:r>
          </a:p>
          <a:p>
            <a:pPr algn="r">
              <a:buNone/>
            </a:pPr>
            <a:r>
              <a:rPr lang="es-MX" dirty="0">
                <a:solidFill>
                  <a:srgbClr val="002060"/>
                </a:solidFill>
              </a:rPr>
              <a:t>Párrafos 52.4.1 y 52.4.2</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
        <p:nvSpPr>
          <p:cNvPr id="6" name="4 Título"/>
          <p:cNvSpPr txBox="1">
            <a:spLocks/>
          </p:cNvSpPr>
          <p:nvPr/>
        </p:nvSpPr>
        <p:spPr>
          <a:xfrm>
            <a:off x="2176434" y="581004"/>
            <a:ext cx="4686304" cy="631844"/>
          </a:xfrm>
          <a:prstGeom prst="rect">
            <a:avLst/>
          </a:prstGeom>
        </p:spPr>
        <p:txBody>
          <a:bodyPr vert="horz" lIns="91440" tIns="45720" rIns="91440" bIns="45720" rtlCol="0" anchor="ctr">
            <a:normAutofit fontScale="52500" lnSpcReduction="20000"/>
          </a:bodyPr>
          <a:lstStyle/>
          <a:p>
            <a:pPr algn="ctr" defTabSz="914400">
              <a:spcBef>
                <a:spcPct val="0"/>
              </a:spcBef>
              <a:defRPr/>
            </a:pPr>
            <a:br>
              <a:rPr lang="es-MX" sz="3600" dirty="0">
                <a:latin typeface="+mj-lt"/>
                <a:ea typeface="+mj-ea"/>
                <a:cs typeface="+mj-cs"/>
              </a:rPr>
            </a:br>
            <a:endParaRPr lang="es-MX" sz="4400" b="1" dirty="0">
              <a:solidFill>
                <a:srgbClr val="FF0000"/>
              </a:solidFill>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El RIF debe desglosarse en cada uno de sus componentes mencionados en el </a:t>
            </a:r>
            <a:r>
              <a:rPr lang="es-MX" u="sng" dirty="0">
                <a:solidFill>
                  <a:srgbClr val="002060"/>
                </a:solidFill>
              </a:rPr>
              <a:t>párrafo anterior, </a:t>
            </a:r>
            <a:r>
              <a:rPr lang="es-MX" dirty="0">
                <a:solidFill>
                  <a:srgbClr val="002060"/>
                </a:solidFill>
              </a:rPr>
              <a:t>ya sea en el cuerpo del estado de resultado integral o en notas a  los estados financieros.</a:t>
            </a:r>
          </a:p>
          <a:p>
            <a:pPr algn="just">
              <a:buNone/>
            </a:pPr>
            <a:r>
              <a:rPr lang="es-MX" b="1" dirty="0">
                <a:solidFill>
                  <a:srgbClr val="002060"/>
                </a:solidFill>
              </a:rPr>
              <a:t>     Si una entidad tiene como actividades principales las de tipo financiero, las mismas </a:t>
            </a:r>
            <a:r>
              <a:rPr lang="es-MX" dirty="0">
                <a:solidFill>
                  <a:srgbClr val="002060"/>
                </a:solidFill>
              </a:rPr>
              <a:t>deben considerarse como una actividad de operación y deben presentarse en la primera parte del estado de resultado integral; es decir, como parte de los rubros mencionados en los incisos a) y b) del párrafo 52.1.1.</a:t>
            </a:r>
          </a:p>
          <a:p>
            <a:pPr algn="r">
              <a:buNone/>
            </a:pPr>
            <a:r>
              <a:rPr lang="es-MX" dirty="0">
                <a:solidFill>
                  <a:srgbClr val="002060"/>
                </a:solidFill>
              </a:rPr>
              <a:t>Párrafos 52.4.3. y 52.4.4.</a:t>
            </a:r>
          </a:p>
          <a:p>
            <a:pPr algn="just">
              <a:buNone/>
            </a:pPr>
            <a:endParaRPr lang="es-MX" dirty="0">
              <a:solidFill>
                <a:srgbClr val="002060"/>
              </a:solidFill>
            </a:endParaRPr>
          </a:p>
        </p:txBody>
      </p:sp>
      <p:sp>
        <p:nvSpPr>
          <p:cNvPr id="6" name="5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6"/>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6"/>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6"/>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59741" y="1844824"/>
            <a:ext cx="8472518" cy="4638276"/>
          </a:xfrm>
        </p:spPr>
        <p:txBody>
          <a:bodyPr>
            <a:normAutofit lnSpcReduction="10000"/>
          </a:bodyPr>
          <a:lstStyle/>
          <a:p>
            <a:pPr algn="just">
              <a:buNone/>
            </a:pPr>
            <a:r>
              <a:rPr lang="es-MX" b="1" dirty="0">
                <a:solidFill>
                  <a:srgbClr val="002060"/>
                </a:solidFill>
              </a:rPr>
              <a:t>Participación en la utilidad o pérdida neta de otras entidades</a:t>
            </a:r>
          </a:p>
          <a:p>
            <a:pPr algn="just">
              <a:buNone/>
            </a:pPr>
            <a:r>
              <a:rPr lang="es-MX" b="1" dirty="0">
                <a:solidFill>
                  <a:srgbClr val="002060"/>
                </a:solidFill>
              </a:rPr>
              <a:t>En este rubro debe presentarse, siempre que se considere una actividad accesoria, </a:t>
            </a:r>
            <a:r>
              <a:rPr lang="es-MX" dirty="0">
                <a:solidFill>
                  <a:srgbClr val="002060"/>
                </a:solidFill>
              </a:rPr>
              <a:t>la participación en la utilidad o pérdida neta de los negocios conjuntos y las asociadas; cuando se presentan estados financieros no consolidados, también debe incluirse la participación en la utilidad o pérdida neta de subsidiarias. Dicho importe resulta de la aplicación del método de participación en la valuación de las inversiones permanentes en otras entidades, en los términos definidos por la NIF C-7, </a:t>
            </a:r>
            <a:r>
              <a:rPr lang="es-MX" i="1" dirty="0">
                <a:solidFill>
                  <a:srgbClr val="002060"/>
                </a:solidFill>
              </a:rPr>
              <a:t>Inversiones en asociadas y otras inversiones permanentes.</a:t>
            </a:r>
          </a:p>
          <a:p>
            <a:pPr algn="just">
              <a:buNone/>
            </a:pPr>
            <a:r>
              <a:rPr lang="es-MX" b="1" dirty="0">
                <a:solidFill>
                  <a:srgbClr val="002060"/>
                </a:solidFill>
              </a:rPr>
              <a:t>Si una entidad tiene como actividad principal invertir en otras entidades, la participación </a:t>
            </a:r>
            <a:r>
              <a:rPr lang="es-MX" dirty="0">
                <a:solidFill>
                  <a:srgbClr val="002060"/>
                </a:solidFill>
              </a:rPr>
              <a:t>en la utilidad o pérdida neta en ellas debe considerarse como una actividad de operación y debe presentarse en la primera parte del estado de resultado integral; es decir, como parte de los rubros mencionados en los incisos a) y b) del párrafo 52.1.1.</a:t>
            </a:r>
          </a:p>
          <a:p>
            <a:pPr algn="r">
              <a:buNone/>
            </a:pPr>
            <a:r>
              <a:rPr lang="es-MX" dirty="0">
                <a:solidFill>
                  <a:srgbClr val="002060"/>
                </a:solidFill>
              </a:rPr>
              <a:t>Párrafos 52.5.1 y 52.5.2</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95460" y="1797900"/>
            <a:ext cx="8401080" cy="4655437"/>
          </a:xfrm>
        </p:spPr>
        <p:txBody>
          <a:bodyPr>
            <a:normAutofit/>
          </a:bodyPr>
          <a:lstStyle/>
          <a:p>
            <a:pPr algn="just">
              <a:buNone/>
            </a:pPr>
            <a:r>
              <a:rPr lang="es-MX" b="1" dirty="0">
                <a:solidFill>
                  <a:srgbClr val="002060"/>
                </a:solidFill>
              </a:rPr>
              <a:t>Utilidad o pérdida antes de impuestos a la utilidad</a:t>
            </a:r>
          </a:p>
          <a:p>
            <a:pPr algn="just">
              <a:buNone/>
            </a:pPr>
            <a:r>
              <a:rPr lang="es-MX" b="1" dirty="0">
                <a:solidFill>
                  <a:srgbClr val="002060"/>
                </a:solidFill>
              </a:rPr>
              <a:t>Este nivel representa el importe que resulta de enfrentar los ingresos, costos y gastos </a:t>
            </a:r>
            <a:r>
              <a:rPr lang="es-MX" dirty="0">
                <a:solidFill>
                  <a:srgbClr val="002060"/>
                </a:solidFill>
              </a:rPr>
              <a:t>incluidos en el estado de resultado integral, sin considerar los impuestos a la utilidad, las operaciones discontinuadas y los otros resultados integrales.</a:t>
            </a:r>
          </a:p>
          <a:p>
            <a:pPr algn="just">
              <a:buNone/>
            </a:pPr>
            <a:r>
              <a:rPr lang="es-MX" b="1" dirty="0">
                <a:solidFill>
                  <a:srgbClr val="002060"/>
                </a:solidFill>
              </a:rPr>
              <a:t> Impuestos a la utilidad</a:t>
            </a:r>
          </a:p>
          <a:p>
            <a:pPr algn="just">
              <a:buNone/>
            </a:pPr>
            <a:r>
              <a:rPr lang="es-MX" b="1" dirty="0">
                <a:solidFill>
                  <a:srgbClr val="002060"/>
                </a:solidFill>
              </a:rPr>
              <a:t> En este rubro se informa el importe de los impuestos a la utilidad del periodo determinado </a:t>
            </a:r>
            <a:r>
              <a:rPr lang="es-MX" dirty="0">
                <a:solidFill>
                  <a:srgbClr val="002060"/>
                </a:solidFill>
              </a:rPr>
              <a:t>conforme a la NIF D-4, </a:t>
            </a:r>
            <a:r>
              <a:rPr lang="es-MX" i="1" dirty="0">
                <a:solidFill>
                  <a:srgbClr val="002060"/>
                </a:solidFill>
              </a:rPr>
              <a:t>Impuestos a la utilidad, sin incluir el impuesto atribuible </a:t>
            </a:r>
            <a:r>
              <a:rPr lang="es-MX" dirty="0">
                <a:solidFill>
                  <a:srgbClr val="002060"/>
                </a:solidFill>
              </a:rPr>
              <a:t>a operaciones discontinuadas y otros resultados integrales.</a:t>
            </a:r>
          </a:p>
          <a:p>
            <a:pPr algn="r">
              <a:buNone/>
            </a:pPr>
            <a:r>
              <a:rPr lang="es-MX" dirty="0">
                <a:solidFill>
                  <a:srgbClr val="002060"/>
                </a:solidFill>
              </a:rPr>
              <a:t>Párrafos 52.6.1 y 52.7.1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lstStyle/>
          <a:p>
            <a:pPr algn="just">
              <a:buNone/>
            </a:pPr>
            <a:r>
              <a:rPr lang="es-MX" b="1" dirty="0">
                <a:solidFill>
                  <a:srgbClr val="002060"/>
                </a:solidFill>
              </a:rPr>
              <a:t>Utilidad o pérdida de operaciones Discontinuas Es la suma algebraica de la utilidad o pérdida antes de impuestos a la utilidad y el </a:t>
            </a:r>
            <a:r>
              <a:rPr lang="es-MX" dirty="0">
                <a:solidFill>
                  <a:srgbClr val="002060"/>
                </a:solidFill>
              </a:rPr>
              <a:t>rubro de impuestos a la utilidad. En caso de no existir operaciones discontinuadas, este nivel debe considerarse como la utilidad o pérdida neta.</a:t>
            </a:r>
          </a:p>
          <a:p>
            <a:pPr algn="just">
              <a:buNone/>
            </a:pPr>
            <a:endParaRPr lang="es-MX" dirty="0">
              <a:solidFill>
                <a:srgbClr val="002060"/>
              </a:solidFill>
            </a:endParaRPr>
          </a:p>
          <a:p>
            <a:pPr algn="r">
              <a:buNone/>
            </a:pPr>
            <a:r>
              <a:rPr lang="es-MX" dirty="0">
                <a:solidFill>
                  <a:srgbClr val="002060"/>
                </a:solidFill>
              </a:rPr>
              <a:t>Párrafo 52.8.1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fontScale="92500" lnSpcReduction="10000"/>
          </a:bodyPr>
          <a:lstStyle/>
          <a:p>
            <a:pPr algn="just">
              <a:buNone/>
            </a:pPr>
            <a:endParaRPr lang="es-MX" b="1" dirty="0">
              <a:solidFill>
                <a:srgbClr val="002060"/>
              </a:solidFill>
            </a:endParaRPr>
          </a:p>
          <a:p>
            <a:pPr algn="just">
              <a:buNone/>
            </a:pPr>
            <a:r>
              <a:rPr lang="es-MX" b="1" dirty="0">
                <a:solidFill>
                  <a:srgbClr val="002060"/>
                </a:solidFill>
              </a:rPr>
              <a:t>Operaciones discontinuadas</a:t>
            </a:r>
          </a:p>
          <a:p>
            <a:pPr algn="just">
              <a:buNone/>
            </a:pPr>
            <a:r>
              <a:rPr lang="es-MX" b="1" dirty="0">
                <a:solidFill>
                  <a:srgbClr val="002060"/>
                </a:solidFill>
              </a:rPr>
              <a:t>     En este rubro deben presentarse los ingresos, costos y gastos derivados de las </a:t>
            </a:r>
            <a:r>
              <a:rPr lang="es-MX" dirty="0">
                <a:solidFill>
                  <a:srgbClr val="002060"/>
                </a:solidFill>
              </a:rPr>
              <a:t>operaciones discontinuadas; deben incluirse los resultados del periodo, netos de impuestos a la utilidad y participación de los trabajadores en la utilidad de las empresas (PTU), relativos a:</a:t>
            </a:r>
          </a:p>
          <a:p>
            <a:pPr algn="just">
              <a:buNone/>
            </a:pPr>
            <a:r>
              <a:rPr lang="es-MX" dirty="0">
                <a:solidFill>
                  <a:srgbClr val="002060"/>
                </a:solidFill>
              </a:rPr>
              <a:t>a) la operación del negocio que está en proceso de discontinuación, pero que mientras tanto, sigue operando, o bien, del negocio que dejó de operar durante el propio periodo;</a:t>
            </a:r>
          </a:p>
          <a:p>
            <a:pPr algn="just">
              <a:buNone/>
            </a:pPr>
            <a:r>
              <a:rPr lang="es-MX" dirty="0">
                <a:solidFill>
                  <a:srgbClr val="002060"/>
                </a:solidFill>
              </a:rPr>
              <a:t>b) la valuación a su valor razonable menos costos por vender de los activos netos del segmento en proceso de discontinuación; y</a:t>
            </a:r>
          </a:p>
          <a:p>
            <a:pPr algn="just">
              <a:buNone/>
            </a:pPr>
            <a:r>
              <a:rPr lang="es-MX" dirty="0">
                <a:solidFill>
                  <a:srgbClr val="002060"/>
                </a:solidFill>
              </a:rPr>
              <a:t>c) la venta de los activos netos de la operación discontinuada.</a:t>
            </a:r>
          </a:p>
          <a:p>
            <a:pPr algn="r">
              <a:buNone/>
            </a:pPr>
            <a:r>
              <a:rPr lang="es-MX" dirty="0">
                <a:solidFill>
                  <a:srgbClr val="002060"/>
                </a:solidFill>
              </a:rPr>
              <a:t>Párrafo 52.9.1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Con base en la NIF relativa a operaciones discontinuadas, debe entenderse como operación discontinuada, el </a:t>
            </a:r>
            <a:r>
              <a:rPr lang="es-MX" b="1" dirty="0">
                <a:solidFill>
                  <a:srgbClr val="002060"/>
                </a:solidFill>
              </a:rPr>
              <a:t>proceso de interrupción definitiva de una actividad de negocios significativa de la entidad</a:t>
            </a:r>
            <a:r>
              <a:rPr lang="es-MX" dirty="0">
                <a:solidFill>
                  <a:srgbClr val="002060"/>
                </a:solidFill>
              </a:rPr>
              <a:t>. Una actividad de negocios significativa comprende operaciones y flujos de efectivo que pueden ser claramente distinguidos del resto de la entidad operacionalmente y para propósitos de un informe financiero; puede ser un segmento del negocio o segmento geográfico, una subsidiaria o una unidad generadora de efectivo.</a:t>
            </a:r>
          </a:p>
          <a:p>
            <a:pPr algn="r">
              <a:buNone/>
            </a:pPr>
            <a:r>
              <a:rPr lang="es-MX" dirty="0">
                <a:solidFill>
                  <a:srgbClr val="002060"/>
                </a:solidFill>
              </a:rPr>
              <a:t>Párrafo 52.9.2</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lstStyle/>
          <a:p>
            <a:pPr algn="just">
              <a:buNone/>
            </a:pPr>
            <a:r>
              <a:rPr lang="es-MX" b="1" dirty="0">
                <a:solidFill>
                  <a:srgbClr val="002060"/>
                </a:solidFill>
              </a:rPr>
              <a:t>Utilidad o pérdida neta</a:t>
            </a:r>
          </a:p>
          <a:p>
            <a:pPr algn="just">
              <a:buNone/>
            </a:pPr>
            <a:r>
              <a:rPr lang="es-MX" b="1" dirty="0">
                <a:solidFill>
                  <a:srgbClr val="002060"/>
                </a:solidFill>
              </a:rPr>
              <a:t>    Se determina mediante la suma algebraica de</a:t>
            </a:r>
          </a:p>
          <a:p>
            <a:pPr algn="just">
              <a:buNone/>
            </a:pPr>
            <a:r>
              <a:rPr lang="es-MX" b="1" dirty="0">
                <a:solidFill>
                  <a:srgbClr val="002060"/>
                </a:solidFill>
              </a:rPr>
              <a:t>    la utilidad o pérdida de operaciones </a:t>
            </a:r>
            <a:r>
              <a:rPr lang="es-MX" dirty="0">
                <a:solidFill>
                  <a:srgbClr val="002060"/>
                </a:solidFill>
              </a:rPr>
              <a:t>continuas y, en su caso, el rubro de operaciones discontinuadas.</a:t>
            </a:r>
          </a:p>
          <a:p>
            <a:pPr algn="just">
              <a:buNone/>
            </a:pPr>
            <a:endParaRPr lang="es-MX" dirty="0">
              <a:solidFill>
                <a:srgbClr val="002060"/>
              </a:solidFill>
            </a:endParaRPr>
          </a:p>
          <a:p>
            <a:pPr algn="r">
              <a:buNone/>
            </a:pPr>
            <a:r>
              <a:rPr lang="es-MX" dirty="0">
                <a:solidFill>
                  <a:srgbClr val="002060"/>
                </a:solidFill>
              </a:rPr>
              <a:t>Párrafo 52.10.1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2024034" y="1867138"/>
            <a:ext cx="8401080" cy="4972072"/>
          </a:xfrm>
        </p:spPr>
        <p:txBody>
          <a:bodyPr>
            <a:normAutofit/>
          </a:bodyPr>
          <a:lstStyle/>
          <a:p>
            <a:pPr algn="just">
              <a:buNone/>
            </a:pPr>
            <a:r>
              <a:rPr lang="es-MX" b="1" dirty="0">
                <a:solidFill>
                  <a:srgbClr val="002060"/>
                </a:solidFill>
              </a:rPr>
              <a:t>Otros resultados integrales</a:t>
            </a:r>
          </a:p>
          <a:p>
            <a:pPr algn="just">
              <a:buNone/>
            </a:pPr>
            <a:r>
              <a:rPr lang="es-MX" b="1" dirty="0">
                <a:solidFill>
                  <a:srgbClr val="002060"/>
                </a:solidFill>
              </a:rPr>
              <a:t>    En este rubro, la entidad debe presentar los movimientos del periodo relativos a cada </a:t>
            </a:r>
            <a:r>
              <a:rPr lang="es-MX" dirty="0">
                <a:solidFill>
                  <a:srgbClr val="002060"/>
                </a:solidFill>
              </a:rPr>
              <a:t>uno de los otros resultados integrales (ORI) clasificados por naturaleza, su impuesto a la utilidad y su PTU, relativos; para ello, puede presentar dichos resultados, ya sea:</a:t>
            </a:r>
          </a:p>
          <a:p>
            <a:pPr algn="just">
              <a:buNone/>
            </a:pPr>
            <a:r>
              <a:rPr lang="es-MX" dirty="0">
                <a:solidFill>
                  <a:srgbClr val="002060"/>
                </a:solidFill>
              </a:rPr>
              <a:t>a) antes de los efectos fiscales y mostrando en renglones por separado los importes del impuesto a la utilidad así como de la PTU relativos a dichos ORI, o</a:t>
            </a:r>
          </a:p>
          <a:p>
            <a:pPr algn="just">
              <a:buNone/>
            </a:pPr>
            <a:r>
              <a:rPr lang="es-MX" dirty="0">
                <a:solidFill>
                  <a:srgbClr val="002060"/>
                </a:solidFill>
              </a:rPr>
              <a:t>b) netos de los efectos de impuestos a la utilidad y PTU relacionados y desglosando estas partidas en notas a los estados financieros.</a:t>
            </a:r>
          </a:p>
          <a:p>
            <a:pPr algn="r">
              <a:buNone/>
            </a:pPr>
            <a:r>
              <a:rPr lang="es-MX" dirty="0">
                <a:solidFill>
                  <a:srgbClr val="002060"/>
                </a:solidFill>
              </a:rPr>
              <a:t>Párrafo 52.11.1</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En el estado de situación financiera, el saldo acumulado de los ORI debe presentarse dentro del capital contable en forma separada de las utilidades o pérdidas netas acumuladas.</a:t>
            </a:r>
          </a:p>
          <a:p>
            <a:pPr algn="just">
              <a:buNone/>
            </a:pPr>
            <a:r>
              <a:rPr lang="es-MX" b="1" dirty="0">
                <a:solidFill>
                  <a:srgbClr val="002060"/>
                </a:solidFill>
              </a:rPr>
              <a:t>     Con base en la NIF A-5, párrafo 66A, los ORI </a:t>
            </a:r>
            <a:r>
              <a:rPr lang="es-MX" b="1" i="1" dirty="0">
                <a:solidFill>
                  <a:srgbClr val="002060"/>
                </a:solidFill>
              </a:rPr>
              <a:t>“son ingresos, costos y gastos que si </a:t>
            </a:r>
            <a:r>
              <a:rPr lang="es-MX" i="1" dirty="0">
                <a:solidFill>
                  <a:srgbClr val="002060"/>
                </a:solidFill>
              </a:rPr>
              <a:t>bien ya están devengados, están pendientes de realización, pero además:</a:t>
            </a:r>
          </a:p>
          <a:p>
            <a:pPr algn="just">
              <a:buNone/>
            </a:pPr>
            <a:r>
              <a:rPr lang="es-MX" i="1" dirty="0">
                <a:solidFill>
                  <a:srgbClr val="002060"/>
                </a:solidFill>
              </a:rPr>
              <a:t>a) su realización se prevé a mediano o largo plazo; y </a:t>
            </a:r>
          </a:p>
          <a:p>
            <a:pPr algn="just">
              <a:buNone/>
            </a:pPr>
            <a:r>
              <a:rPr lang="es-MX" i="1" dirty="0">
                <a:solidFill>
                  <a:srgbClr val="002060"/>
                </a:solidFill>
              </a:rPr>
              <a:t>b) es probable que su importe varíe debido a cambios en el valor razonable de los activos o pasivos que les dieron origen, motivo por el cual, podrían incluso no realizarse en una parte o en su totalidad.”</a:t>
            </a:r>
          </a:p>
          <a:p>
            <a:pPr algn="r">
              <a:buNone/>
            </a:pPr>
            <a:r>
              <a:rPr lang="es-MX" i="1" dirty="0">
                <a:solidFill>
                  <a:srgbClr val="002060"/>
                </a:solidFill>
              </a:rPr>
              <a:t>Párrafos 52.11.2 y 52.11.3</a:t>
            </a:r>
            <a:endParaRPr lang="es-MX" dirty="0">
              <a:solidFill>
                <a:srgbClr val="002060"/>
              </a:solidFill>
            </a:endParaRP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También la NIF A-5 establece, en su párrafo 66B, que “</a:t>
            </a:r>
            <a:r>
              <a:rPr lang="es-MX" i="1" dirty="0">
                <a:solidFill>
                  <a:srgbClr val="002060"/>
                </a:solidFill>
              </a:rPr>
              <a:t>debido al riesgo que tienen de no realizarse, se considera cuestionable la distribución de los ORI por parte de los propietarios de la entidad. Por lo tanto, los ORI deben presentarse:</a:t>
            </a:r>
          </a:p>
          <a:p>
            <a:pPr marL="514350" indent="-514350" algn="just">
              <a:buAutoNum type="alphaLcParenR"/>
            </a:pPr>
            <a:r>
              <a:rPr lang="es-MX" i="1" dirty="0">
                <a:solidFill>
                  <a:srgbClr val="002060"/>
                </a:solidFill>
              </a:rPr>
              <a:t>en el estado de resultado integral, inmediatamente después de la utilidad o pérdida neta; es decir, deben presentarse en forma separada de la utilidad o pérdida neta;</a:t>
            </a:r>
          </a:p>
          <a:p>
            <a:pPr algn="just">
              <a:buNone/>
            </a:pPr>
            <a:r>
              <a:rPr lang="es-MX" i="1" dirty="0">
                <a:solidFill>
                  <a:srgbClr val="002060"/>
                </a:solidFill>
              </a:rPr>
              <a:t>b) en el estado de situación financiera, dentro del capital contable, en forma separada de las utilidades o pérdidas netas acumuladas.”</a:t>
            </a:r>
          </a:p>
          <a:p>
            <a:pPr algn="r">
              <a:buNone/>
            </a:pPr>
            <a:r>
              <a:rPr lang="es-MX" i="1" dirty="0">
                <a:solidFill>
                  <a:srgbClr val="002060"/>
                </a:solidFill>
              </a:rPr>
              <a:t>Párrafo 52.11.4</a:t>
            </a:r>
            <a:endParaRPr lang="es-MX" dirty="0">
              <a:solidFill>
                <a:srgbClr val="002060"/>
              </a:solidFill>
            </a:endParaRP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895460" y="1781634"/>
            <a:ext cx="8401080" cy="4743711"/>
          </a:xfrm>
        </p:spPr>
        <p:txBody>
          <a:bodyPr>
            <a:normAutofit/>
          </a:bodyPr>
          <a:lstStyle/>
          <a:p>
            <a:pPr algn="just">
              <a:buNone/>
            </a:pPr>
            <a:r>
              <a:rPr lang="es-MX" dirty="0">
                <a:solidFill>
                  <a:srgbClr val="002060"/>
                </a:solidFill>
              </a:rPr>
              <a:t>      El párrafo 66C de la NIF A-5 requiere que: “</a:t>
            </a:r>
            <a:r>
              <a:rPr lang="es-MX" i="1" dirty="0">
                <a:solidFill>
                  <a:srgbClr val="002060"/>
                </a:solidFill>
              </a:rPr>
              <a:t>Al momento de realizarse, los ORI deben reciclarse. Es decir, deben dejar de reconocerse como un elemento separado dentro del capital contable y reconocerse en la utilidad o pérdida neta del periodo en el que se realicen los activos o pasivos que les dieron origen. Por lo tanto, reciclar implica mostrar en la utilidad o pérdida neta del periodo, y después en utilidades o pérdidas netas acumuladas, conceptos que en un periodo anterior fueron reconocidos como ORI “.</a:t>
            </a:r>
          </a:p>
          <a:p>
            <a:pPr algn="just">
              <a:buNone/>
            </a:pPr>
            <a:r>
              <a:rPr lang="es-MX" b="1" dirty="0">
                <a:solidFill>
                  <a:srgbClr val="002060"/>
                </a:solidFill>
              </a:rPr>
              <a:t>     </a:t>
            </a:r>
          </a:p>
          <a:p>
            <a:pPr algn="just">
              <a:buNone/>
            </a:pPr>
            <a:r>
              <a:rPr lang="es-MX" b="1" dirty="0">
                <a:solidFill>
                  <a:srgbClr val="002060"/>
                </a:solidFill>
              </a:rPr>
              <a:t>     Otras NIF especifican cuándo deben reconocerse los ORI; así como, cuándo y cómo </a:t>
            </a:r>
            <a:r>
              <a:rPr lang="es-MX" dirty="0">
                <a:solidFill>
                  <a:srgbClr val="002060"/>
                </a:solidFill>
              </a:rPr>
              <a:t>reciclar a la utilidad o pérdida neta los importes previamente reconocidos como ORI. Por lo tanto, cuando así sea requerido por otras NIF, la entidad debe presentar en el estado de resultado integral, el reciclaje de los ORI hacia la utilidad o pérdida neta.</a:t>
            </a:r>
          </a:p>
          <a:p>
            <a:pPr algn="r">
              <a:buNone/>
            </a:pPr>
            <a:r>
              <a:rPr lang="es-MX" dirty="0">
                <a:solidFill>
                  <a:srgbClr val="002060"/>
                </a:solidFill>
              </a:rPr>
              <a:t>Párrafos 52.11.5 y 52.11.6</a:t>
            </a:r>
          </a:p>
        </p:txBody>
      </p:sp>
      <p:sp>
        <p:nvSpPr>
          <p:cNvPr id="5" name="4 Cubo"/>
          <p:cNvSpPr/>
          <p:nvPr/>
        </p:nvSpPr>
        <p:spPr>
          <a:xfrm>
            <a:off x="8400256" y="620688"/>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t>     </a:t>
            </a:r>
            <a:r>
              <a:rPr lang="es-MX" dirty="0">
                <a:solidFill>
                  <a:srgbClr val="002060"/>
                </a:solidFill>
              </a:rPr>
              <a:t>Un ejemplo de lo anterior es el siguiente: la NIF B-15, </a:t>
            </a:r>
            <a:r>
              <a:rPr lang="es-MX" i="1" dirty="0">
                <a:solidFill>
                  <a:srgbClr val="002060"/>
                </a:solidFill>
              </a:rPr>
              <a:t>Conversión de monedas extranjeras, </a:t>
            </a:r>
            <a:r>
              <a:rPr lang="es-MX" dirty="0">
                <a:solidFill>
                  <a:srgbClr val="002060"/>
                </a:solidFill>
              </a:rPr>
              <a:t>establece que el efecto de convertir los estados financieros de la moneda funcional a la moneda de informe de una operación extranjera debe presentarse como ORI dentro del estado de resultado integral. Al disponerse de la operación extranjera, por ejemplo, al venderla, dicho efecto por conversión debe reclasificarse en la utilidad o pérdida neta.</a:t>
            </a:r>
          </a:p>
          <a:p>
            <a:pPr algn="just">
              <a:buNone/>
            </a:pPr>
            <a:r>
              <a:rPr lang="es-MX" b="1" dirty="0">
                <a:solidFill>
                  <a:srgbClr val="002060"/>
                </a:solidFill>
              </a:rPr>
              <a:t>     La entidad puede presentar el reciclaje en forma segregada dentro del estado de </a:t>
            </a:r>
            <a:r>
              <a:rPr lang="es-MX" dirty="0">
                <a:solidFill>
                  <a:srgbClr val="002060"/>
                </a:solidFill>
              </a:rPr>
              <a:t>resultado integral o en las notas a los estados financieros. La entidad que revele el reciclaje en las notas, debe presentar en el cuerpo del estado los ORI netos de cualquier ajuste por reciclaje.</a:t>
            </a:r>
          </a:p>
          <a:p>
            <a:pPr algn="r">
              <a:buNone/>
            </a:pPr>
            <a:r>
              <a:rPr lang="es-MX" dirty="0">
                <a:solidFill>
                  <a:srgbClr val="002060"/>
                </a:solidFill>
              </a:rPr>
              <a:t>Párrafos 52.11.7 y 52.11.8</a:t>
            </a:r>
          </a:p>
        </p:txBody>
      </p:sp>
      <p:sp>
        <p:nvSpPr>
          <p:cNvPr id="5" name="4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b="1" dirty="0">
                <a:solidFill>
                  <a:srgbClr val="002060"/>
                </a:solidFill>
              </a:rPr>
              <a:t>     Participación en los otros resultados integrales de otras entidades</a:t>
            </a:r>
          </a:p>
          <a:p>
            <a:pPr algn="just">
              <a:buNone/>
            </a:pPr>
            <a:r>
              <a:rPr lang="es-MX" b="1" dirty="0">
                <a:solidFill>
                  <a:srgbClr val="002060"/>
                </a:solidFill>
              </a:rPr>
              <a:t>     En este rubro debe presentarse la participación en los ORI del periodo de otras </a:t>
            </a:r>
            <a:r>
              <a:rPr lang="es-MX" dirty="0">
                <a:solidFill>
                  <a:srgbClr val="002060"/>
                </a:solidFill>
              </a:rPr>
              <a:t>entidades, derivada de la aplicación del método de participación en la valuación de las inversiones permanentes. Este importe debe incluir el impuesto a la utilidad, así como la PTU, relativos.</a:t>
            </a:r>
          </a:p>
          <a:p>
            <a:pPr algn="just">
              <a:buNone/>
            </a:pPr>
            <a:r>
              <a:rPr lang="es-MX" b="1" dirty="0">
                <a:solidFill>
                  <a:srgbClr val="002060"/>
                </a:solidFill>
              </a:rPr>
              <a:t>    Debido a que la participación en los ORI de otras entidades es en sí misma un ORI, </a:t>
            </a:r>
            <a:r>
              <a:rPr lang="es-MX" dirty="0">
                <a:solidFill>
                  <a:srgbClr val="002060"/>
                </a:solidFill>
              </a:rPr>
              <a:t>deben observarse para su tratamiento contable los párrafos 52.11.1 al 52.11.8 anteriores, en todo lo que sea aplicable a los ORI.</a:t>
            </a:r>
          </a:p>
          <a:p>
            <a:pPr algn="just">
              <a:buNone/>
            </a:pPr>
            <a:endParaRPr lang="es-MX" dirty="0">
              <a:solidFill>
                <a:srgbClr val="002060"/>
              </a:solidFill>
            </a:endParaRPr>
          </a:p>
          <a:p>
            <a:pPr algn="r">
              <a:buNone/>
            </a:pPr>
            <a:r>
              <a:rPr lang="es-MX" dirty="0">
                <a:solidFill>
                  <a:srgbClr val="002060"/>
                </a:solidFill>
              </a:rPr>
              <a:t>Párrafos 52.12.1 y 52.12.2</a:t>
            </a:r>
          </a:p>
        </p:txBody>
      </p:sp>
      <p:sp>
        <p:nvSpPr>
          <p:cNvPr id="5" name="4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lstStyle/>
          <a:p>
            <a:pPr algn="just">
              <a:buNone/>
            </a:pPr>
            <a:r>
              <a:rPr lang="es-MX" b="1" dirty="0">
                <a:solidFill>
                  <a:srgbClr val="002060"/>
                </a:solidFill>
              </a:rPr>
              <a:t>Resultado integral</a:t>
            </a:r>
          </a:p>
          <a:p>
            <a:pPr algn="just">
              <a:buNone/>
            </a:pPr>
            <a:r>
              <a:rPr lang="es-MX" b="1" dirty="0">
                <a:solidFill>
                  <a:srgbClr val="002060"/>
                </a:solidFill>
              </a:rPr>
              <a:t>   Se determina mediante la suma algebraica de la utilidad o pérdida neta, los ORI y la </a:t>
            </a:r>
            <a:r>
              <a:rPr lang="es-MX" dirty="0">
                <a:solidFill>
                  <a:srgbClr val="002060"/>
                </a:solidFill>
              </a:rPr>
              <a:t>participación en los ORI de otras entidades.</a:t>
            </a:r>
          </a:p>
          <a:p>
            <a:pPr algn="just">
              <a:buNone/>
            </a:pPr>
            <a:endParaRPr lang="es-MX" dirty="0">
              <a:solidFill>
                <a:srgbClr val="002060"/>
              </a:solidFill>
            </a:endParaRPr>
          </a:p>
          <a:p>
            <a:pPr algn="r">
              <a:buNone/>
            </a:pPr>
            <a:r>
              <a:rPr lang="es-MX" dirty="0">
                <a:solidFill>
                  <a:srgbClr val="002060"/>
                </a:solidFill>
              </a:rPr>
              <a:t>Párrafo 52.13.1</a:t>
            </a:r>
          </a:p>
        </p:txBody>
      </p:sp>
      <p:sp>
        <p:nvSpPr>
          <p:cNvPr id="6" name="5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6"/>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6"/>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6"/>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a:xfrm>
            <a:off x="1631504" y="1890508"/>
            <a:ext cx="8850022" cy="4346804"/>
          </a:xfrm>
        </p:spPr>
        <p:txBody>
          <a:bodyPr>
            <a:normAutofit fontScale="92500" lnSpcReduction="10000"/>
          </a:bodyPr>
          <a:lstStyle/>
          <a:p>
            <a:pPr algn="just">
              <a:buNone/>
            </a:pPr>
            <a:r>
              <a:rPr lang="es-MX" b="1" dirty="0">
                <a:solidFill>
                  <a:srgbClr val="002060"/>
                </a:solidFill>
              </a:rPr>
              <a:t>Consideraciones adicionales</a:t>
            </a:r>
          </a:p>
          <a:p>
            <a:pPr algn="just">
              <a:buNone/>
            </a:pPr>
            <a:r>
              <a:rPr lang="es-MX" b="1" dirty="0">
                <a:solidFill>
                  <a:srgbClr val="002060"/>
                </a:solidFill>
              </a:rPr>
              <a:t>      La entidad debe segregar partidas con base en la importancia relativa de los ingresos </a:t>
            </a:r>
            <a:r>
              <a:rPr lang="es-MX" dirty="0">
                <a:solidFill>
                  <a:srgbClr val="002060"/>
                </a:solidFill>
              </a:rPr>
              <a:t>y gastos. No obstante, no deben presentarse partidas en forma segregada bajo la denominación de extraordinarias o no ordinarias, ya sea en el cuerpo del estado de resultado integral o en notas a los estados financieros.</a:t>
            </a:r>
          </a:p>
          <a:p>
            <a:pPr algn="just">
              <a:buNone/>
            </a:pPr>
            <a:r>
              <a:rPr lang="es-MX" b="1" dirty="0">
                <a:solidFill>
                  <a:srgbClr val="002060"/>
                </a:solidFill>
              </a:rPr>
              <a:t>      En atención a las prácticas del sector o industria al que pertenece la entidad, pueden </a:t>
            </a:r>
            <a:r>
              <a:rPr lang="es-MX" dirty="0">
                <a:solidFill>
                  <a:srgbClr val="002060"/>
                </a:solidFill>
              </a:rPr>
              <a:t>incluirse en el estado de resultado integral o en notas a los estados financieros, rubros, agrupaciones o niveles de utilidad adicionales o modificar las denominaciones de las partidas cuando ello contribuya a generar información más útil a los usuarios.</a:t>
            </a:r>
          </a:p>
          <a:p>
            <a:pPr algn="just">
              <a:buNone/>
            </a:pPr>
            <a:r>
              <a:rPr lang="es-MX" b="1" dirty="0">
                <a:solidFill>
                  <a:srgbClr val="002060"/>
                </a:solidFill>
              </a:rPr>
              <a:t>      Por ejemplo, una institución financiera puede modificar los nombres de las partidas </a:t>
            </a:r>
            <a:r>
              <a:rPr lang="es-MX" dirty="0">
                <a:solidFill>
                  <a:srgbClr val="002060"/>
                </a:solidFill>
              </a:rPr>
              <a:t>para proporcionar información que sea relevante para los usuarios, utilizando nombres como ingresos por intereses o margen financiero, para sus ingresos principales.</a:t>
            </a:r>
          </a:p>
          <a:p>
            <a:pPr algn="just">
              <a:buNone/>
            </a:pPr>
            <a:endParaRPr lang="es-MX" dirty="0">
              <a:solidFill>
                <a:srgbClr val="002060"/>
              </a:solidFill>
            </a:endParaRPr>
          </a:p>
          <a:p>
            <a:pPr algn="r">
              <a:buNone/>
            </a:pPr>
            <a:r>
              <a:rPr lang="es-MX" dirty="0">
                <a:solidFill>
                  <a:srgbClr val="002060"/>
                </a:solidFill>
              </a:rPr>
              <a:t>Párrafos 52.14.1, 52.14.2 y 52.14.3</a:t>
            </a:r>
          </a:p>
        </p:txBody>
      </p:sp>
      <p:sp>
        <p:nvSpPr>
          <p:cNvPr id="5" name="4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Título"/>
          <p:cNvSpPr>
            <a:spLocks noGrp="1"/>
          </p:cNvSpPr>
          <p:nvPr>
            <p:ph type="title"/>
          </p:nvPr>
        </p:nvSpPr>
        <p:spPr>
          <a:xfrm>
            <a:off x="2024034" y="428604"/>
            <a:ext cx="4686304" cy="631844"/>
          </a:xfrm>
        </p:spPr>
        <p:txBody>
          <a:bodyPr>
            <a:normAutofit fontScale="90000"/>
          </a:bodyPr>
          <a:lstStyle/>
          <a:p>
            <a:br>
              <a:rPr lang="es-MX" sz="3600" dirty="0"/>
            </a:br>
            <a:r>
              <a:rPr lang="es-MX" sz="3600" b="1" dirty="0">
                <a:solidFill>
                  <a:srgbClr val="FF0000"/>
                </a:solidFill>
              </a:rPr>
              <a:t>Normas de presentación</a:t>
            </a:r>
            <a:br>
              <a:rPr lang="es-MX" b="1" dirty="0">
                <a:solidFill>
                  <a:srgbClr val="FF0000"/>
                </a:solidFill>
              </a:rPr>
            </a:br>
            <a:endParaRPr lang="es-MX" b="1" dirty="0">
              <a:solidFill>
                <a:srgbClr val="FF0000"/>
              </a:solidFill>
            </a:endParaRPr>
          </a:p>
        </p:txBody>
      </p:sp>
      <p:sp>
        <p:nvSpPr>
          <p:cNvPr id="3" name="2 Marcador de contenido"/>
          <p:cNvSpPr>
            <a:spLocks noGrp="1"/>
          </p:cNvSpPr>
          <p:nvPr>
            <p:ph idx="1"/>
          </p:nvPr>
        </p:nvSpPr>
        <p:spPr/>
        <p:txBody>
          <a:bodyPr>
            <a:normAutofit/>
          </a:bodyPr>
          <a:lstStyle/>
          <a:p>
            <a:pPr algn="just">
              <a:buNone/>
            </a:pPr>
            <a:r>
              <a:rPr lang="es-MX" dirty="0">
                <a:solidFill>
                  <a:srgbClr val="002060"/>
                </a:solidFill>
              </a:rPr>
              <a:t>    </a:t>
            </a:r>
          </a:p>
          <a:p>
            <a:pPr algn="just">
              <a:buNone/>
            </a:pPr>
            <a:r>
              <a:rPr lang="es-MX" dirty="0">
                <a:solidFill>
                  <a:srgbClr val="002060"/>
                </a:solidFill>
              </a:rPr>
              <a:t>     Esta NIF no requiere la presentación de los rubros de </a:t>
            </a:r>
            <a:r>
              <a:rPr lang="es-MX" i="1" dirty="0">
                <a:solidFill>
                  <a:srgbClr val="002060"/>
                </a:solidFill>
              </a:rPr>
              <a:t>otros ingresos y otros gastos; </a:t>
            </a:r>
            <a:r>
              <a:rPr lang="es-MX" dirty="0">
                <a:solidFill>
                  <a:srgbClr val="002060"/>
                </a:solidFill>
              </a:rPr>
              <a:t>no obstante, cuando la entidad lo juzgue conveniente los puede utilizar y debe presentarlos como parte de los resultados de operación.3</a:t>
            </a:r>
          </a:p>
          <a:p>
            <a:pPr algn="just">
              <a:buNone/>
            </a:pPr>
            <a:r>
              <a:rPr lang="es-MX" b="1" dirty="0">
                <a:solidFill>
                  <a:srgbClr val="002060"/>
                </a:solidFill>
              </a:rPr>
              <a:t>     Asimismo, esta NIF no requiere la presentación del rubro </a:t>
            </a:r>
            <a:r>
              <a:rPr lang="es-MX" b="1" i="1" dirty="0">
                <a:solidFill>
                  <a:srgbClr val="002060"/>
                </a:solidFill>
              </a:rPr>
              <a:t>utilidad o pérdida de operación; </a:t>
            </a:r>
            <a:r>
              <a:rPr lang="es-MX" dirty="0">
                <a:solidFill>
                  <a:srgbClr val="002060"/>
                </a:solidFill>
              </a:rPr>
              <a:t>pero, una entidad puede presentarlo si considera que es un dato relevante para los usuarios de su información financiera. La </a:t>
            </a:r>
            <a:r>
              <a:rPr lang="es-MX" i="1" dirty="0">
                <a:solidFill>
                  <a:srgbClr val="002060"/>
                </a:solidFill>
              </a:rPr>
              <a:t>utilidad o pérdida de operación se </a:t>
            </a:r>
            <a:r>
              <a:rPr lang="es-MX" dirty="0">
                <a:solidFill>
                  <a:srgbClr val="002060"/>
                </a:solidFill>
              </a:rPr>
              <a:t>determina partiendo de la </a:t>
            </a:r>
            <a:r>
              <a:rPr lang="es-MX" i="1" dirty="0">
                <a:solidFill>
                  <a:srgbClr val="002060"/>
                </a:solidFill>
              </a:rPr>
              <a:t>utilidad o pérdida antes de impuestos a la utilidad y eliminando </a:t>
            </a:r>
            <a:r>
              <a:rPr lang="es-MX" dirty="0">
                <a:solidFill>
                  <a:srgbClr val="002060"/>
                </a:solidFill>
              </a:rPr>
              <a:t>los conceptos </a:t>
            </a:r>
            <a:r>
              <a:rPr lang="es-MX" i="1" dirty="0">
                <a:solidFill>
                  <a:srgbClr val="002060"/>
                </a:solidFill>
              </a:rPr>
              <a:t>RIF y participación en los resultados de otras entidades.</a:t>
            </a:r>
          </a:p>
          <a:p>
            <a:pPr algn="just">
              <a:buNone/>
            </a:pPr>
            <a:endParaRPr lang="es-MX" i="1" dirty="0">
              <a:solidFill>
                <a:srgbClr val="002060"/>
              </a:solidFill>
            </a:endParaRPr>
          </a:p>
          <a:p>
            <a:pPr algn="r">
              <a:buNone/>
            </a:pPr>
            <a:r>
              <a:rPr lang="es-MX" i="1" dirty="0">
                <a:solidFill>
                  <a:srgbClr val="002060"/>
                </a:solidFill>
              </a:rPr>
              <a:t>Párrafos 52.14.4 y 52.14.5</a:t>
            </a:r>
            <a:endParaRPr lang="es-MX" dirty="0">
              <a:solidFill>
                <a:srgbClr val="002060"/>
              </a:solidFill>
            </a:endParaRPr>
          </a:p>
        </p:txBody>
      </p:sp>
      <p:sp>
        <p:nvSpPr>
          <p:cNvPr id="5" name="4 Cubo"/>
          <p:cNvSpPr/>
          <p:nvPr/>
        </p:nvSpPr>
        <p:spPr>
          <a:xfrm>
            <a:off x="8453454" y="500042"/>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solidFill>
                  <a:srgbClr val="002060"/>
                </a:solidFill>
              </a:rPr>
              <a:t>Clasificación de los costos y gastos</a:t>
            </a:r>
          </a:p>
        </p:txBody>
      </p:sp>
      <p:sp>
        <p:nvSpPr>
          <p:cNvPr id="4" name="3 Almacenamiento de acceso directo"/>
          <p:cNvSpPr/>
          <p:nvPr/>
        </p:nvSpPr>
        <p:spPr>
          <a:xfrm>
            <a:off x="2095472" y="2857496"/>
            <a:ext cx="2928958" cy="3429024"/>
          </a:xfrm>
          <a:prstGeom prst="flowChartMagneticDrum">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Por función </a:t>
            </a:r>
          </a:p>
        </p:txBody>
      </p:sp>
      <p:sp>
        <p:nvSpPr>
          <p:cNvPr id="5" name="4 Almacenamiento de acceso directo"/>
          <p:cNvSpPr/>
          <p:nvPr/>
        </p:nvSpPr>
        <p:spPr>
          <a:xfrm>
            <a:off x="4452926" y="2857496"/>
            <a:ext cx="2898576" cy="3429024"/>
          </a:xfrm>
          <a:prstGeom prst="flowChartMagneticDrum">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a:t>Por naturaleza</a:t>
            </a:r>
          </a:p>
        </p:txBody>
      </p:sp>
      <p:sp>
        <p:nvSpPr>
          <p:cNvPr id="6" name="5 Almacenamiento de acceso directo"/>
          <p:cNvSpPr/>
          <p:nvPr/>
        </p:nvSpPr>
        <p:spPr>
          <a:xfrm>
            <a:off x="6738942" y="2857496"/>
            <a:ext cx="2898576" cy="3429024"/>
          </a:xfrm>
          <a:prstGeom prst="flowChartMagneticDrum">
            <a:avLst/>
          </a:prstGeom>
          <a:solidFill>
            <a:srgbClr val="262F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err="1"/>
              <a:t>Com</a:t>
            </a:r>
            <a:r>
              <a:rPr lang="es-MX" sz="3200" b="1" dirty="0"/>
              <a:t>-binado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solidFill>
                  <a:srgbClr val="002060"/>
                </a:solidFill>
              </a:rPr>
              <a:t>Normas de revelación</a:t>
            </a:r>
          </a:p>
        </p:txBody>
      </p:sp>
      <p:sp>
        <p:nvSpPr>
          <p:cNvPr id="4" name="3 Flecha derecha"/>
          <p:cNvSpPr/>
          <p:nvPr/>
        </p:nvSpPr>
        <p:spPr>
          <a:xfrm>
            <a:off x="2095472" y="2000240"/>
            <a:ext cx="3429024" cy="2714644"/>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t>Segregación de la utilidad o pérdida neta</a:t>
            </a:r>
          </a:p>
        </p:txBody>
      </p:sp>
      <p:sp>
        <p:nvSpPr>
          <p:cNvPr id="6" name="5 Flecha derecha"/>
          <p:cNvSpPr/>
          <p:nvPr/>
        </p:nvSpPr>
        <p:spPr>
          <a:xfrm>
            <a:off x="5953124" y="2143116"/>
            <a:ext cx="3429024" cy="27146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t>Segregación del resultado integral</a:t>
            </a:r>
          </a:p>
        </p:txBody>
      </p:sp>
      <p:sp>
        <p:nvSpPr>
          <p:cNvPr id="7" name="6 Flecha derecha"/>
          <p:cNvSpPr/>
          <p:nvPr/>
        </p:nvSpPr>
        <p:spPr>
          <a:xfrm>
            <a:off x="3024166" y="4143356"/>
            <a:ext cx="3429024" cy="27146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t>Utilidad por acción</a:t>
            </a:r>
          </a:p>
        </p:txBody>
      </p:sp>
      <p:sp>
        <p:nvSpPr>
          <p:cNvPr id="8" name="7 Flecha derecha"/>
          <p:cNvSpPr/>
          <p:nvPr/>
        </p:nvSpPr>
        <p:spPr>
          <a:xfrm>
            <a:off x="7024694" y="4143356"/>
            <a:ext cx="3429024" cy="2714644"/>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t>Otras revelaciones en las notas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descr="http://pg.dofiscal.com/NXT/gateway.dll?f=id$id=AUD_AUNIF2011-B3A_IMG3.PNG"/>
          <p:cNvPicPr>
            <a:picLocks noChangeAspect="1" noChangeArrowheads="1"/>
          </p:cNvPicPr>
          <p:nvPr/>
        </p:nvPicPr>
        <p:blipFill>
          <a:blip r:embed="rId2" cstate="print"/>
          <a:srcRect/>
          <a:stretch>
            <a:fillRect/>
          </a:stretch>
        </p:blipFill>
        <p:spPr bwMode="auto">
          <a:xfrm>
            <a:off x="1524000" y="0"/>
            <a:ext cx="9144000" cy="6597352"/>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descr="http://pg.dofiscal.com/NXT/gateway.dll?f=id$id=AUD_AUNIF2011-B3A_IMG4.PNG"/>
          <p:cNvPicPr>
            <a:picLocks noChangeAspect="1" noChangeArrowheads="1"/>
          </p:cNvPicPr>
          <p:nvPr/>
        </p:nvPicPr>
        <p:blipFill>
          <a:blip r:embed="rId2" cstate="print"/>
          <a:srcRect/>
          <a:stretch>
            <a:fillRect/>
          </a:stretch>
        </p:blipFill>
        <p:spPr bwMode="auto">
          <a:xfrm>
            <a:off x="1524000" y="116632"/>
            <a:ext cx="9144000" cy="648072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1" descr="http://pg.dofiscal.com/NXT/gateway.dll?f=id$id=AUD_AUNIF2011-B3A_IMG5.PNG"/>
          <p:cNvPicPr>
            <a:picLocks noChangeAspect="1" noChangeArrowheads="1"/>
          </p:cNvPicPr>
          <p:nvPr/>
        </p:nvPicPr>
        <p:blipFill>
          <a:blip r:embed="rId2" cstate="print"/>
          <a:srcRect/>
          <a:stretch>
            <a:fillRect/>
          </a:stretch>
        </p:blipFill>
        <p:spPr bwMode="auto">
          <a:xfrm>
            <a:off x="1524000" y="0"/>
            <a:ext cx="9144000" cy="6597352"/>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descr="http://pg.dofiscal.com/NXT/gateway.dll?f=id$id=AUD_AUNIF2011-B3A_IMG6.PNG"/>
          <p:cNvPicPr>
            <a:picLocks noChangeAspect="1" noChangeArrowheads="1"/>
          </p:cNvPicPr>
          <p:nvPr/>
        </p:nvPicPr>
        <p:blipFill>
          <a:blip r:embed="rId2" cstate="print"/>
          <a:srcRect/>
          <a:stretch>
            <a:fillRect/>
          </a:stretch>
        </p:blipFill>
        <p:spPr bwMode="auto">
          <a:xfrm>
            <a:off x="1524000" y="0"/>
            <a:ext cx="9144000" cy="6381328"/>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 descr="http://pg.dofiscal.com/NXT/gateway.dll?f=id$id=AUD_AUNIF2011-B3A_IMG7.PNG"/>
          <p:cNvPicPr>
            <a:picLocks noChangeAspect="1" noChangeArrowheads="1"/>
          </p:cNvPicPr>
          <p:nvPr/>
        </p:nvPicPr>
        <p:blipFill>
          <a:blip r:embed="rId2" cstate="print"/>
          <a:srcRect/>
          <a:stretch>
            <a:fillRect/>
          </a:stretch>
        </p:blipFill>
        <p:spPr bwMode="auto">
          <a:xfrm>
            <a:off x="1524000" y="0"/>
            <a:ext cx="8604448" cy="6525344"/>
          </a:xfrm>
          <a:prstGeom prst="rect">
            <a:avLst/>
          </a:prstGeom>
          <a:noFill/>
        </p:spPr>
      </p:pic>
      <p:sp>
        <p:nvSpPr>
          <p:cNvPr id="53250" name="Rectangle 2"/>
          <p:cNvSpPr>
            <a:spLocks noChangeArrowheads="1"/>
          </p:cNvSpPr>
          <p:nvPr/>
        </p:nvSpPr>
        <p:spPr bwMode="auto">
          <a:xfrm>
            <a:off x="1524001" y="-323165"/>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defTabSz="914400" fontAlgn="base">
              <a:spcBef>
                <a:spcPct val="0"/>
              </a:spcBef>
              <a:spcAft>
                <a:spcPct val="0"/>
              </a:spcAft>
            </a:pPr>
            <a:br>
              <a:rPr lang="es-MX">
                <a:latin typeface="Arial" pitchFamily="34" charset="0"/>
                <a:cs typeface="Arial" pitchFamily="34" charset="0"/>
              </a:rPr>
            </a:br>
            <a:endParaRPr lang="es-MX">
              <a:latin typeface="Arial" pitchFamily="34" charset="0"/>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buNone/>
            </a:pPr>
            <a:r>
              <a:rPr lang="es-MX" b="1" dirty="0">
                <a:solidFill>
                  <a:srgbClr val="002060"/>
                </a:solidFill>
              </a:rPr>
              <a:t>Vigencia de la NIF </a:t>
            </a:r>
            <a:r>
              <a:rPr lang="es-MX" dirty="0">
                <a:solidFill>
                  <a:srgbClr val="002060"/>
                </a:solidFill>
              </a:rPr>
              <a:t>La NIF B-3 auscultada establecía el inicio de su vigencia, para los ejercicios que iniciaran a partir del 1º de enero de 2012.  </a:t>
            </a:r>
          </a:p>
          <a:p>
            <a:pPr algn="just">
              <a:buNone/>
            </a:pPr>
            <a:r>
              <a:rPr lang="es-MX" dirty="0">
                <a:solidFill>
                  <a:srgbClr val="002060"/>
                </a:solidFill>
              </a:rPr>
              <a:t>    </a:t>
            </a:r>
          </a:p>
          <a:p>
            <a:pPr algn="just">
              <a:buNone/>
            </a:pPr>
            <a:r>
              <a:rPr lang="es-MX" dirty="0">
                <a:solidFill>
                  <a:srgbClr val="002060"/>
                </a:solidFill>
              </a:rPr>
              <a:t>    El CINIF decidió diferir la entrada en vigor y establecerla para los ejercicios que inicien a partir del 1º de enero de 2013. Esto con la intención de que entre en vigor en conjunto con la NIF B-6, </a:t>
            </a:r>
            <a:r>
              <a:rPr lang="es-MX" i="1" dirty="0">
                <a:solidFill>
                  <a:srgbClr val="002060"/>
                </a:solidFill>
              </a:rPr>
              <a:t>Estado de situación financiera</a:t>
            </a:r>
            <a:r>
              <a:rPr lang="es-MX" dirty="0">
                <a:solidFill>
                  <a:srgbClr val="002060"/>
                </a:solidFill>
              </a:rPr>
              <a:t>, cuya vigencia está prevista precisamente para el año 2013. De esta forma, los preparadores de información financiera tendrán más tiempo para adoptar el nuevo paquete de NIF sobre estados financieros. </a:t>
            </a:r>
          </a:p>
          <a:p>
            <a:endParaRPr lang="es-MX" dirty="0"/>
          </a:p>
        </p:txBody>
      </p:sp>
      <p:sp>
        <p:nvSpPr>
          <p:cNvPr id="5" name="4 Cubo"/>
          <p:cNvSpPr/>
          <p:nvPr/>
        </p:nvSpPr>
        <p:spPr>
          <a:xfrm>
            <a:off x="8328248" y="332656"/>
            <a:ext cx="1728192" cy="1080120"/>
          </a:xfrm>
          <a:prstGeom prst="cub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FF00"/>
                </a:solidFill>
              </a:rPr>
              <a:t>NIF B-3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1000" fill="hold"/>
                                        <p:tgtEl>
                                          <p:spTgt spid="5"/>
                                        </p:tgtEl>
                                        <p:attrNameLst>
                                          <p:attrName>r</p:attrName>
                                        </p:attrNameLst>
                                      </p:cBhvr>
                                    </p:animRot>
                                  </p:childTnLst>
                                </p:cTn>
                              </p:par>
                            </p:childTnLst>
                          </p:cTn>
                        </p:par>
                        <p:par>
                          <p:cTn id="7" fill="hold">
                            <p:stCondLst>
                              <p:cond delay="1000"/>
                            </p:stCondLst>
                            <p:childTnLst>
                              <p:par>
                                <p:cTn id="8" presetID="8" presetClass="emph" presetSubtype="0" fill="hold" grpId="1" nodeType="afterEffect">
                                  <p:stCondLst>
                                    <p:cond delay="0"/>
                                  </p:stCondLst>
                                  <p:childTnLst>
                                    <p:animRot by="43200000">
                                      <p:cBhvr>
                                        <p:cTn id="9" dur="1000" fill="hold"/>
                                        <p:tgtEl>
                                          <p:spTgt spid="5"/>
                                        </p:tgtEl>
                                        <p:attrNameLst>
                                          <p:attrName>r</p:attrName>
                                        </p:attrNameLst>
                                      </p:cBhvr>
                                    </p:animRot>
                                  </p:childTnLst>
                                </p:cTn>
                              </p:par>
                            </p:childTnLst>
                          </p:cTn>
                        </p:par>
                        <p:par>
                          <p:cTn id="10" fill="hold">
                            <p:stCondLst>
                              <p:cond delay="2000"/>
                            </p:stCondLst>
                            <p:childTnLst>
                              <p:par>
                                <p:cTn id="11" presetID="8" presetClass="emph" presetSubtype="0" fill="hold" grpId="2" nodeType="afterEffect">
                                  <p:stCondLst>
                                    <p:cond delay="0"/>
                                  </p:stCondLst>
                                  <p:childTnLst>
                                    <p:animRot by="43200000">
                                      <p:cBhvr>
                                        <p:cTn id="12" dur="1000" fill="hold"/>
                                        <p:tgtEl>
                                          <p:spTgt spid="5"/>
                                        </p:tgtEl>
                                        <p:attrNameLst>
                                          <p:attrName>r</p:attrName>
                                        </p:attrNameLst>
                                      </p:cBhvr>
                                    </p:animRot>
                                  </p:childTnLst>
                                </p:cTn>
                              </p:par>
                            </p:childTnLst>
                          </p:cTn>
                        </p:par>
                        <p:par>
                          <p:cTn id="13" fill="hold">
                            <p:stCondLst>
                              <p:cond delay="3000"/>
                            </p:stCondLst>
                            <p:childTnLst>
                              <p:par>
                                <p:cTn id="14" presetID="8" presetClass="emph" presetSubtype="0" fill="hold" grpId="3" nodeType="afterEffect">
                                  <p:stCondLst>
                                    <p:cond delay="0"/>
                                  </p:stCondLst>
                                  <p:childTnLst>
                                    <p:animRot by="43200000">
                                      <p:cBhvr>
                                        <p:cTn id="1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4345BDC-1DE0-05A8-760F-DB80A052C1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952" r="-3" b="5811"/>
          <a:stretch/>
        </p:blipFill>
        <p:spPr>
          <a:xfrm>
            <a:off x="9055993" y="235084"/>
            <a:ext cx="2849821" cy="2405242"/>
          </a:xfrm>
          <a:prstGeom prst="rect">
            <a:avLst/>
          </a:prstGeom>
        </p:spPr>
      </p:pic>
      <p:sp>
        <p:nvSpPr>
          <p:cNvPr id="3" name="2 Título"/>
          <p:cNvSpPr>
            <a:spLocks noGrp="1"/>
          </p:cNvSpPr>
          <p:nvPr>
            <p:ph type="ctrTitle"/>
          </p:nvPr>
        </p:nvSpPr>
        <p:spPr/>
        <p:txBody>
          <a:bodyPr>
            <a:normAutofit/>
          </a:bodyPr>
          <a:lstStyle/>
          <a:p>
            <a:r>
              <a:rPr lang="es-MX" dirty="0"/>
              <a:t>Norma de Información Financiera B-6</a:t>
            </a:r>
            <a:br>
              <a:rPr lang="es-MX" dirty="0"/>
            </a:br>
            <a:endParaRPr lang="es-MX" dirty="0"/>
          </a:p>
        </p:txBody>
      </p:sp>
      <p:sp>
        <p:nvSpPr>
          <p:cNvPr id="5" name="Subtítulo 4"/>
          <p:cNvSpPr>
            <a:spLocks noGrp="1"/>
          </p:cNvSpPr>
          <p:nvPr>
            <p:ph type="subTitle" idx="1"/>
          </p:nvPr>
        </p:nvSpPr>
        <p:spPr/>
        <p:txBody>
          <a:bodyPr>
            <a:normAutofit fontScale="92500" lnSpcReduction="20000"/>
          </a:bodyPr>
          <a:lstStyle/>
          <a:p>
            <a:r>
              <a:rPr lang="es-MX" dirty="0"/>
              <a:t>ESTADO DE SITUACIÓN FINANCIERA</a:t>
            </a:r>
          </a:p>
          <a:p>
            <a:pPr algn="r"/>
            <a:endParaRPr lang="es-MX" sz="2000" dirty="0"/>
          </a:p>
          <a:p>
            <a:pPr algn="r"/>
            <a:r>
              <a:rPr lang="es-MX" sz="2000" dirty="0"/>
              <a:t>Vigencia Ene. 2013</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41</a:t>
            </a:fld>
            <a:endParaRPr lang="es-MX" dirty="0"/>
          </a:p>
        </p:txBody>
      </p:sp>
    </p:spTree>
    <p:extLst>
      <p:ext uri="{BB962C8B-B14F-4D97-AF65-F5344CB8AC3E}">
        <p14:creationId xmlns:p14="http://schemas.microsoft.com/office/powerpoint/2010/main" val="3194643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Autofit/>
          </a:bodyPr>
          <a:lstStyle/>
          <a:p>
            <a:r>
              <a:rPr lang="es-MX" sz="2400" dirty="0">
                <a:latin typeface="Arial" panose="020B0604020202020204" pitchFamily="34" charset="0"/>
                <a:cs typeface="Arial" panose="020B0604020202020204" pitchFamily="34" charset="0"/>
              </a:rPr>
              <a:t>Hasta antes de esta Norma de Información Financiera (NIF) B-6, no existía en la normativa contable mexicana alguna NIF particular</a:t>
            </a:r>
          </a:p>
          <a:p>
            <a:r>
              <a:rPr lang="es-MX" sz="2400" dirty="0">
                <a:latin typeface="Arial" panose="020B0604020202020204" pitchFamily="34" charset="0"/>
                <a:cs typeface="Arial" panose="020B0604020202020204" pitchFamily="34" charset="0"/>
              </a:rPr>
              <a:t>Sin embargo, ese estado se trata específicamente en algunas secciones de las </a:t>
            </a:r>
          </a:p>
          <a:p>
            <a:pPr lvl="1"/>
            <a:r>
              <a:rPr lang="es-MX" sz="2000" dirty="0">
                <a:latin typeface="Arial" panose="020B0604020202020204" pitchFamily="34" charset="0"/>
                <a:cs typeface="Arial" panose="020B0604020202020204" pitchFamily="34" charset="0"/>
              </a:rPr>
              <a:t>NIF A-3, </a:t>
            </a:r>
            <a:r>
              <a:rPr lang="es-MX" sz="2000" i="1" dirty="0">
                <a:latin typeface="Arial" panose="020B0604020202020204" pitchFamily="34" charset="0"/>
                <a:cs typeface="Arial" panose="020B0604020202020204" pitchFamily="34" charset="0"/>
              </a:rPr>
              <a:t>Necesidades de los usuarios y objetivos de los estados financieros</a:t>
            </a:r>
            <a:r>
              <a:rPr lang="es-MX" sz="2000" dirty="0">
                <a:latin typeface="Arial" panose="020B0604020202020204" pitchFamily="34" charset="0"/>
                <a:cs typeface="Arial" panose="020B0604020202020204" pitchFamily="34" charset="0"/>
              </a:rPr>
              <a:t>, </a:t>
            </a:r>
          </a:p>
          <a:p>
            <a:pPr lvl="1"/>
            <a:r>
              <a:rPr lang="es-MX" sz="2000" dirty="0">
                <a:latin typeface="Arial" panose="020B0604020202020204" pitchFamily="34" charset="0"/>
                <a:cs typeface="Arial" panose="020B0604020202020204" pitchFamily="34" charset="0"/>
              </a:rPr>
              <a:t>A-5, </a:t>
            </a:r>
            <a:r>
              <a:rPr lang="es-MX" sz="2000" i="1" dirty="0">
                <a:latin typeface="Arial" panose="020B0604020202020204" pitchFamily="34" charset="0"/>
                <a:cs typeface="Arial" panose="020B0604020202020204" pitchFamily="34" charset="0"/>
              </a:rPr>
              <a:t>Elementos básicos de los estados financieros, </a:t>
            </a:r>
            <a:r>
              <a:rPr lang="es-MX" sz="2000" dirty="0">
                <a:latin typeface="Arial" panose="020B0604020202020204" pitchFamily="34" charset="0"/>
                <a:cs typeface="Arial" panose="020B0604020202020204" pitchFamily="34" charset="0"/>
              </a:rPr>
              <a:t>y</a:t>
            </a:r>
          </a:p>
          <a:p>
            <a:pPr lvl="1"/>
            <a:r>
              <a:rPr lang="es-MX" sz="2000" dirty="0">
                <a:latin typeface="Arial" panose="020B0604020202020204" pitchFamily="34" charset="0"/>
                <a:cs typeface="Arial" panose="020B0604020202020204" pitchFamily="34" charset="0"/>
              </a:rPr>
              <a:t> A-7, </a:t>
            </a:r>
            <a:r>
              <a:rPr lang="es-MX" sz="2000" i="1" dirty="0">
                <a:latin typeface="Arial" panose="020B0604020202020204" pitchFamily="34" charset="0"/>
                <a:cs typeface="Arial" panose="020B0604020202020204" pitchFamily="34" charset="0"/>
              </a:rPr>
              <a:t>Presentación y revelación</a:t>
            </a:r>
            <a:endParaRPr lang="es-MX" sz="2000" dirty="0">
              <a:latin typeface="Arial" panose="020B0604020202020204" pitchFamily="34" charset="0"/>
              <a:cs typeface="Arial" panose="020B0604020202020204" pitchFamily="34" charset="0"/>
            </a:endParaRP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42</a:t>
            </a:fld>
            <a:endParaRPr lang="es-MX"/>
          </a:p>
        </p:txBody>
      </p:sp>
    </p:spTree>
    <p:extLst>
      <p:ext uri="{BB962C8B-B14F-4D97-AF65-F5344CB8AC3E}">
        <p14:creationId xmlns:p14="http://schemas.microsoft.com/office/powerpoint/2010/main" val="17903156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Razones para su emisión</a:t>
            </a:r>
          </a:p>
        </p:txBody>
      </p:sp>
      <p:sp>
        <p:nvSpPr>
          <p:cNvPr id="3" name="Marcador de contenido 2"/>
          <p:cNvSpPr>
            <a:spLocks noGrp="1"/>
          </p:cNvSpPr>
          <p:nvPr>
            <p:ph idx="1"/>
          </p:nvPr>
        </p:nvSpPr>
        <p:spPr/>
        <p:txBody>
          <a:bodyPr>
            <a:normAutofit/>
          </a:bodyPr>
          <a:lstStyle/>
          <a:p>
            <a:r>
              <a:rPr lang="es-MX" dirty="0"/>
              <a:t>EL CINIF teniendo presente su objetivo de convergencia con las IFRS, emitidas por el IASB, consideró necesario modificar las NIF vigentes relativas a los estados financieros a fin de converger y eliminar diferencias</a:t>
            </a:r>
          </a:p>
          <a:p>
            <a:r>
              <a:rPr lang="es-MX" dirty="0"/>
              <a:t>CINIF considera conveniente emitir una NIF relativa a cada uno de los estados financieros básicos, con el propósito de facilitar la consulta y estudio de las normas relativas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43</a:t>
            </a:fld>
            <a:endParaRPr lang="es-MX"/>
          </a:p>
        </p:txBody>
      </p:sp>
    </p:spTree>
    <p:extLst>
      <p:ext uri="{BB962C8B-B14F-4D97-AF65-F5344CB8AC3E}">
        <p14:creationId xmlns:p14="http://schemas.microsoft.com/office/powerpoint/2010/main" val="505027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Principales características</a:t>
            </a:r>
          </a:p>
        </p:txBody>
      </p:sp>
      <p:sp>
        <p:nvSpPr>
          <p:cNvPr id="3" name="Marcador de contenido 2"/>
          <p:cNvSpPr>
            <a:spLocks noGrp="1"/>
          </p:cNvSpPr>
          <p:nvPr>
            <p:ph idx="1"/>
          </p:nvPr>
        </p:nvSpPr>
        <p:spPr/>
        <p:txBody>
          <a:bodyPr>
            <a:normAutofit/>
          </a:bodyPr>
          <a:lstStyle/>
          <a:p>
            <a:r>
              <a:rPr lang="es-MX" dirty="0"/>
              <a:t>Se precisa en una sola norma la estructura del estado de situación financiera, así como las normas de presentación y revelación relativas.</a:t>
            </a:r>
          </a:p>
          <a:p>
            <a:r>
              <a:rPr lang="es-MX" dirty="0"/>
              <a:t>Se incluyen varios párrafos transitorios en los que se modifican algunas disposiciones de la NIF A-1, </a:t>
            </a:r>
            <a:r>
              <a:rPr lang="es-MX" i="1" dirty="0"/>
              <a:t>Estructura de las Normas de Información Financiera </a:t>
            </a:r>
            <a:r>
              <a:rPr lang="es-MX" dirty="0"/>
              <a:t>y de la NIF A-7</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44</a:t>
            </a:fld>
            <a:endParaRPr lang="es-MX"/>
          </a:p>
        </p:txBody>
      </p:sp>
    </p:spTree>
    <p:extLst>
      <p:ext uri="{BB962C8B-B14F-4D97-AF65-F5344CB8AC3E}">
        <p14:creationId xmlns:p14="http://schemas.microsoft.com/office/powerpoint/2010/main" val="2973028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9B2EA3-1934-4944-A2DF-DF57CE96410E}"/>
              </a:ext>
            </a:extLst>
          </p:cNvPr>
          <p:cNvSpPr>
            <a:spLocks noGrp="1"/>
          </p:cNvSpPr>
          <p:nvPr>
            <p:ph type="title"/>
          </p:nvPr>
        </p:nvSpPr>
        <p:spPr/>
        <p:txBody>
          <a:bodyPr/>
          <a:lstStyle/>
          <a:p>
            <a:r>
              <a:rPr lang="es-MX" dirty="0"/>
              <a:t>Información que presentan los estados financieros</a:t>
            </a:r>
          </a:p>
        </p:txBody>
      </p:sp>
      <p:sp>
        <p:nvSpPr>
          <p:cNvPr id="3" name="Marcador de contenido 2">
            <a:extLst>
              <a:ext uri="{FF2B5EF4-FFF2-40B4-BE49-F238E27FC236}">
                <a16:creationId xmlns:a16="http://schemas.microsoft.com/office/drawing/2014/main" id="{C3C35ECA-0CEA-46E1-B2F8-996B4A473D7F}"/>
              </a:ext>
            </a:extLst>
          </p:cNvPr>
          <p:cNvSpPr>
            <a:spLocks noGrp="1"/>
          </p:cNvSpPr>
          <p:nvPr>
            <p:ph idx="1"/>
          </p:nvPr>
        </p:nvSpPr>
        <p:spPr/>
        <p:txBody>
          <a:bodyPr/>
          <a:lstStyle/>
          <a:p>
            <a:r>
              <a:rPr lang="es-MX" b="1" u="sng" dirty="0"/>
              <a:t>Balance general:</a:t>
            </a:r>
          </a:p>
          <a:p>
            <a:pPr>
              <a:buFont typeface="Wingdings" panose="05000000000000000000" pitchFamily="2" charset="2"/>
              <a:buChar char="§"/>
            </a:pPr>
            <a:r>
              <a:rPr lang="es-MX" dirty="0"/>
              <a:t>Es el informe que muestra la posición financiera de una entidad a un momento determinado.</a:t>
            </a:r>
          </a:p>
          <a:p>
            <a:pPr>
              <a:buFont typeface="Wingdings" panose="05000000000000000000" pitchFamily="2" charset="2"/>
              <a:buChar char="§"/>
            </a:pPr>
            <a:r>
              <a:rPr lang="es-MX" dirty="0"/>
              <a:t>Muestra el importe de los activos, pasivos y capital, en una fecha específica. </a:t>
            </a:r>
          </a:p>
          <a:p>
            <a:pPr>
              <a:buFont typeface="Wingdings" panose="05000000000000000000" pitchFamily="2" charset="2"/>
              <a:buChar char="§"/>
            </a:pPr>
            <a:r>
              <a:rPr lang="es-MX" dirty="0"/>
              <a:t>El estado muestra lo que posee el negocio, lo que debe y el capital que se ha invertido. </a:t>
            </a:r>
          </a:p>
          <a:p>
            <a:pPr>
              <a:buFont typeface="Wingdings" panose="05000000000000000000" pitchFamily="2" charset="2"/>
              <a:buChar char="§"/>
            </a:pPr>
            <a:r>
              <a:rPr lang="es-MX" dirty="0"/>
              <a:t>Presenta un estado resumido de la situación financiera de la empresa en un momento específico.</a:t>
            </a:r>
          </a:p>
        </p:txBody>
      </p:sp>
    </p:spTree>
    <p:extLst>
      <p:ext uri="{BB962C8B-B14F-4D97-AF65-F5344CB8AC3E}">
        <p14:creationId xmlns:p14="http://schemas.microsoft.com/office/powerpoint/2010/main" val="4223888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F09BB0-DB4A-4198-9983-E7E2F42FC383}"/>
              </a:ext>
            </a:extLst>
          </p:cNvPr>
          <p:cNvSpPr>
            <a:spLocks noGrp="1"/>
          </p:cNvSpPr>
          <p:nvPr>
            <p:ph type="title"/>
          </p:nvPr>
        </p:nvSpPr>
        <p:spPr/>
        <p:txBody>
          <a:bodyPr/>
          <a:lstStyle/>
          <a:p>
            <a:r>
              <a:rPr lang="es-MX" dirty="0"/>
              <a:t>Elementos básicos</a:t>
            </a:r>
          </a:p>
        </p:txBody>
      </p:sp>
      <p:pic>
        <p:nvPicPr>
          <p:cNvPr id="5" name="Marcador de contenido 4">
            <a:extLst>
              <a:ext uri="{FF2B5EF4-FFF2-40B4-BE49-F238E27FC236}">
                <a16:creationId xmlns:a16="http://schemas.microsoft.com/office/drawing/2014/main" id="{C2F96AC1-0FCF-4EEF-BAB1-59A637E0D12F}"/>
              </a:ext>
            </a:extLst>
          </p:cNvPr>
          <p:cNvPicPr>
            <a:picLocks noGrp="1" noChangeAspect="1"/>
          </p:cNvPicPr>
          <p:nvPr>
            <p:ph idx="1"/>
          </p:nvPr>
        </p:nvPicPr>
        <p:blipFill rotWithShape="1">
          <a:blip r:embed="rId2"/>
          <a:srcRect l="27364" t="34695" r="30662" b="18603"/>
          <a:stretch/>
        </p:blipFill>
        <p:spPr>
          <a:xfrm>
            <a:off x="2826327" y="2189905"/>
            <a:ext cx="5680364" cy="3555035"/>
          </a:xfrm>
        </p:spPr>
      </p:pic>
    </p:spTree>
    <p:extLst>
      <p:ext uri="{BB962C8B-B14F-4D97-AF65-F5344CB8AC3E}">
        <p14:creationId xmlns:p14="http://schemas.microsoft.com/office/powerpoint/2010/main" val="669029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B3128F-0075-4984-9F72-65D7E80B97F1}"/>
              </a:ext>
            </a:extLst>
          </p:cNvPr>
          <p:cNvSpPr>
            <a:spLocks noGrp="1"/>
          </p:cNvSpPr>
          <p:nvPr>
            <p:ph type="title"/>
          </p:nvPr>
        </p:nvSpPr>
        <p:spPr/>
        <p:txBody>
          <a:bodyPr/>
          <a:lstStyle/>
          <a:p>
            <a:r>
              <a:rPr lang="es-MX" dirty="0"/>
              <a:t>Clasificación de los activos</a:t>
            </a:r>
          </a:p>
        </p:txBody>
      </p:sp>
      <p:pic>
        <p:nvPicPr>
          <p:cNvPr id="5" name="Marcador de contenido 4">
            <a:extLst>
              <a:ext uri="{FF2B5EF4-FFF2-40B4-BE49-F238E27FC236}">
                <a16:creationId xmlns:a16="http://schemas.microsoft.com/office/drawing/2014/main" id="{DF6B4CA0-5927-4F52-A0E5-58FEBCDC2063}"/>
              </a:ext>
            </a:extLst>
          </p:cNvPr>
          <p:cNvPicPr>
            <a:picLocks noGrp="1" noChangeAspect="1"/>
          </p:cNvPicPr>
          <p:nvPr>
            <p:ph idx="1"/>
          </p:nvPr>
        </p:nvPicPr>
        <p:blipFill rotWithShape="1">
          <a:blip r:embed="rId2"/>
          <a:srcRect l="20003" t="21378" r="19683" b="12955"/>
          <a:stretch/>
        </p:blipFill>
        <p:spPr>
          <a:xfrm>
            <a:off x="1385455" y="1891715"/>
            <a:ext cx="9384145" cy="4338559"/>
          </a:xfrm>
        </p:spPr>
      </p:pic>
    </p:spTree>
    <p:extLst>
      <p:ext uri="{BB962C8B-B14F-4D97-AF65-F5344CB8AC3E}">
        <p14:creationId xmlns:p14="http://schemas.microsoft.com/office/powerpoint/2010/main" val="4159689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E4EF14-9852-42EB-842D-1A281CB9CB80}"/>
              </a:ext>
            </a:extLst>
          </p:cNvPr>
          <p:cNvSpPr>
            <a:spLocks noGrp="1"/>
          </p:cNvSpPr>
          <p:nvPr>
            <p:ph type="title"/>
          </p:nvPr>
        </p:nvSpPr>
        <p:spPr/>
        <p:txBody>
          <a:bodyPr/>
          <a:lstStyle/>
          <a:p>
            <a:r>
              <a:rPr lang="es-MX" dirty="0"/>
              <a:t>Clasificación de los pasivos</a:t>
            </a:r>
          </a:p>
        </p:txBody>
      </p:sp>
      <p:pic>
        <p:nvPicPr>
          <p:cNvPr id="5" name="Marcador de contenido 4">
            <a:extLst>
              <a:ext uri="{FF2B5EF4-FFF2-40B4-BE49-F238E27FC236}">
                <a16:creationId xmlns:a16="http://schemas.microsoft.com/office/drawing/2014/main" id="{16EA13AD-5155-4EF9-9DC9-B536AD180EA0}"/>
              </a:ext>
            </a:extLst>
          </p:cNvPr>
          <p:cNvPicPr>
            <a:picLocks noGrp="1" noChangeAspect="1"/>
          </p:cNvPicPr>
          <p:nvPr>
            <p:ph idx="1"/>
          </p:nvPr>
        </p:nvPicPr>
        <p:blipFill rotWithShape="1">
          <a:blip r:embed="rId2"/>
          <a:srcRect l="19744" t="29874" r="26141" b="18603"/>
          <a:stretch/>
        </p:blipFill>
        <p:spPr>
          <a:xfrm>
            <a:off x="1283855" y="1949846"/>
            <a:ext cx="9199418" cy="4170016"/>
          </a:xfrm>
        </p:spPr>
      </p:pic>
    </p:spTree>
    <p:extLst>
      <p:ext uri="{BB962C8B-B14F-4D97-AF65-F5344CB8AC3E}">
        <p14:creationId xmlns:p14="http://schemas.microsoft.com/office/powerpoint/2010/main" val="427188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4090E3-9BDF-43EF-B724-D7358E4EABDB}"/>
              </a:ext>
            </a:extLst>
          </p:cNvPr>
          <p:cNvSpPr>
            <a:spLocks noGrp="1"/>
          </p:cNvSpPr>
          <p:nvPr>
            <p:ph type="title"/>
          </p:nvPr>
        </p:nvSpPr>
        <p:spPr/>
        <p:txBody>
          <a:bodyPr/>
          <a:lstStyle/>
          <a:p>
            <a:r>
              <a:rPr lang="es-MX" dirty="0"/>
              <a:t>Clasificación del capital</a:t>
            </a:r>
          </a:p>
        </p:txBody>
      </p:sp>
      <p:pic>
        <p:nvPicPr>
          <p:cNvPr id="5" name="Marcador de contenido 4">
            <a:extLst>
              <a:ext uri="{FF2B5EF4-FFF2-40B4-BE49-F238E27FC236}">
                <a16:creationId xmlns:a16="http://schemas.microsoft.com/office/drawing/2014/main" id="{09B0371F-E213-4C43-87FC-B905059779FE}"/>
              </a:ext>
            </a:extLst>
          </p:cNvPr>
          <p:cNvPicPr>
            <a:picLocks noGrp="1" noChangeAspect="1"/>
          </p:cNvPicPr>
          <p:nvPr>
            <p:ph idx="1"/>
          </p:nvPr>
        </p:nvPicPr>
        <p:blipFill rotWithShape="1">
          <a:blip r:embed="rId2"/>
          <a:srcRect l="21294" t="26200" r="27432" b="13873"/>
          <a:stretch/>
        </p:blipFill>
        <p:spPr>
          <a:xfrm>
            <a:off x="2503055" y="1867933"/>
            <a:ext cx="7536871" cy="3941739"/>
          </a:xfrm>
        </p:spPr>
      </p:pic>
    </p:spTree>
    <p:extLst>
      <p:ext uri="{BB962C8B-B14F-4D97-AF65-F5344CB8AC3E}">
        <p14:creationId xmlns:p14="http://schemas.microsoft.com/office/powerpoint/2010/main" val="2320107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15AEE8-816E-42F6-A9C5-22574B3AD1F4}"/>
              </a:ext>
            </a:extLst>
          </p:cNvPr>
          <p:cNvSpPr>
            <a:spLocks noGrp="1"/>
          </p:cNvSpPr>
          <p:nvPr>
            <p:ph type="title"/>
          </p:nvPr>
        </p:nvSpPr>
        <p:spPr/>
        <p:txBody>
          <a:bodyPr/>
          <a:lstStyle/>
          <a:p>
            <a:r>
              <a:rPr lang="es-MX" dirty="0"/>
              <a:t>Normas de revelación</a:t>
            </a:r>
          </a:p>
        </p:txBody>
      </p:sp>
      <p:sp>
        <p:nvSpPr>
          <p:cNvPr id="3" name="Marcador de contenido 2">
            <a:extLst>
              <a:ext uri="{FF2B5EF4-FFF2-40B4-BE49-F238E27FC236}">
                <a16:creationId xmlns:a16="http://schemas.microsoft.com/office/drawing/2014/main" id="{331690C6-0A3C-4132-BA15-E13C21011F0E}"/>
              </a:ext>
            </a:extLst>
          </p:cNvPr>
          <p:cNvSpPr>
            <a:spLocks noGrp="1"/>
          </p:cNvSpPr>
          <p:nvPr>
            <p:ph idx="1"/>
          </p:nvPr>
        </p:nvSpPr>
        <p:spPr/>
        <p:txBody>
          <a:bodyPr>
            <a:normAutofit/>
          </a:bodyPr>
          <a:lstStyle/>
          <a:p>
            <a:r>
              <a:rPr lang="es-MX" dirty="0"/>
              <a:t>El estado de situación financiera debe revela en sus notas:</a:t>
            </a:r>
          </a:p>
          <a:p>
            <a:r>
              <a:rPr lang="es-MX" dirty="0"/>
              <a:t>Aquellos importes por recuperar o liquidar dentro los 12 meses posteriores al cierre del período informado.</a:t>
            </a:r>
          </a:p>
          <a:p>
            <a:r>
              <a:rPr lang="es-MX" dirty="0"/>
              <a:t>Hechos posteriores a la fecha del estado de situación financiera de acuerdo a los establecido a la NIF B-13.</a:t>
            </a:r>
          </a:p>
          <a:p>
            <a:r>
              <a:rPr lang="es-MX" dirty="0"/>
              <a:t>Y Reclasificaciones en el caso de que tuviera pasivos financieros.</a:t>
            </a:r>
          </a:p>
        </p:txBody>
      </p:sp>
    </p:spTree>
    <p:extLst>
      <p:ext uri="{BB962C8B-B14F-4D97-AF65-F5344CB8AC3E}">
        <p14:creationId xmlns:p14="http://schemas.microsoft.com/office/powerpoint/2010/main" val="3838177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a:extLst>
              <a:ext uri="{FF2B5EF4-FFF2-40B4-BE49-F238E27FC236}">
                <a16:creationId xmlns:a16="http://schemas.microsoft.com/office/drawing/2014/main" id="{7BBCBE66-2349-4098-887B-66B0D1603EE3}"/>
              </a:ext>
            </a:extLst>
          </p:cNvPr>
          <p:cNvGraphicFramePr>
            <a:graphicFrameLocks noGrp="1"/>
          </p:cNvGraphicFramePr>
          <p:nvPr/>
        </p:nvGraphicFramePr>
        <p:xfrm>
          <a:off x="1919289" y="115888"/>
          <a:ext cx="8424869" cy="6664326"/>
        </p:xfrm>
        <a:graphic>
          <a:graphicData uri="http://schemas.openxmlformats.org/drawingml/2006/table">
            <a:tbl>
              <a:tblPr/>
              <a:tblGrid>
                <a:gridCol w="174068">
                  <a:extLst>
                    <a:ext uri="{9D8B030D-6E8A-4147-A177-3AD203B41FA5}">
                      <a16:colId xmlns:a16="http://schemas.microsoft.com/office/drawing/2014/main" val="20000"/>
                    </a:ext>
                  </a:extLst>
                </a:gridCol>
                <a:gridCol w="181031">
                  <a:extLst>
                    <a:ext uri="{9D8B030D-6E8A-4147-A177-3AD203B41FA5}">
                      <a16:colId xmlns:a16="http://schemas.microsoft.com/office/drawing/2014/main" val="20001"/>
                    </a:ext>
                  </a:extLst>
                </a:gridCol>
                <a:gridCol w="557016">
                  <a:extLst>
                    <a:ext uri="{9D8B030D-6E8A-4147-A177-3AD203B41FA5}">
                      <a16:colId xmlns:a16="http://schemas.microsoft.com/office/drawing/2014/main" val="20002"/>
                    </a:ext>
                  </a:extLst>
                </a:gridCol>
                <a:gridCol w="557016">
                  <a:extLst>
                    <a:ext uri="{9D8B030D-6E8A-4147-A177-3AD203B41FA5}">
                      <a16:colId xmlns:a16="http://schemas.microsoft.com/office/drawing/2014/main" val="20003"/>
                    </a:ext>
                  </a:extLst>
                </a:gridCol>
                <a:gridCol w="557016">
                  <a:extLst>
                    <a:ext uri="{9D8B030D-6E8A-4147-A177-3AD203B41FA5}">
                      <a16:colId xmlns:a16="http://schemas.microsoft.com/office/drawing/2014/main" val="20004"/>
                    </a:ext>
                  </a:extLst>
                </a:gridCol>
                <a:gridCol w="557016">
                  <a:extLst>
                    <a:ext uri="{9D8B030D-6E8A-4147-A177-3AD203B41FA5}">
                      <a16:colId xmlns:a16="http://schemas.microsoft.com/office/drawing/2014/main" val="20005"/>
                    </a:ext>
                  </a:extLst>
                </a:gridCol>
                <a:gridCol w="557016">
                  <a:extLst>
                    <a:ext uri="{9D8B030D-6E8A-4147-A177-3AD203B41FA5}">
                      <a16:colId xmlns:a16="http://schemas.microsoft.com/office/drawing/2014/main" val="20006"/>
                    </a:ext>
                  </a:extLst>
                </a:gridCol>
                <a:gridCol w="557016">
                  <a:extLst>
                    <a:ext uri="{9D8B030D-6E8A-4147-A177-3AD203B41FA5}">
                      <a16:colId xmlns:a16="http://schemas.microsoft.com/office/drawing/2014/main" val="20007"/>
                    </a:ext>
                  </a:extLst>
                </a:gridCol>
                <a:gridCol w="557016">
                  <a:extLst>
                    <a:ext uri="{9D8B030D-6E8A-4147-A177-3AD203B41FA5}">
                      <a16:colId xmlns:a16="http://schemas.microsoft.com/office/drawing/2014/main" val="20008"/>
                    </a:ext>
                  </a:extLst>
                </a:gridCol>
                <a:gridCol w="90515">
                  <a:extLst>
                    <a:ext uri="{9D8B030D-6E8A-4147-A177-3AD203B41FA5}">
                      <a16:colId xmlns:a16="http://schemas.microsoft.com/office/drawing/2014/main" val="20009"/>
                    </a:ext>
                  </a:extLst>
                </a:gridCol>
                <a:gridCol w="181031">
                  <a:extLst>
                    <a:ext uri="{9D8B030D-6E8A-4147-A177-3AD203B41FA5}">
                      <a16:colId xmlns:a16="http://schemas.microsoft.com/office/drawing/2014/main" val="20010"/>
                    </a:ext>
                  </a:extLst>
                </a:gridCol>
                <a:gridCol w="557016">
                  <a:extLst>
                    <a:ext uri="{9D8B030D-6E8A-4147-A177-3AD203B41FA5}">
                      <a16:colId xmlns:a16="http://schemas.microsoft.com/office/drawing/2014/main" val="20011"/>
                    </a:ext>
                  </a:extLst>
                </a:gridCol>
                <a:gridCol w="557016">
                  <a:extLst>
                    <a:ext uri="{9D8B030D-6E8A-4147-A177-3AD203B41FA5}">
                      <a16:colId xmlns:a16="http://schemas.microsoft.com/office/drawing/2014/main" val="20012"/>
                    </a:ext>
                  </a:extLst>
                </a:gridCol>
                <a:gridCol w="557016">
                  <a:extLst>
                    <a:ext uri="{9D8B030D-6E8A-4147-A177-3AD203B41FA5}">
                      <a16:colId xmlns:a16="http://schemas.microsoft.com/office/drawing/2014/main" val="20013"/>
                    </a:ext>
                  </a:extLst>
                </a:gridCol>
                <a:gridCol w="557016">
                  <a:extLst>
                    <a:ext uri="{9D8B030D-6E8A-4147-A177-3AD203B41FA5}">
                      <a16:colId xmlns:a16="http://schemas.microsoft.com/office/drawing/2014/main" val="20014"/>
                    </a:ext>
                  </a:extLst>
                </a:gridCol>
                <a:gridCol w="557016">
                  <a:extLst>
                    <a:ext uri="{9D8B030D-6E8A-4147-A177-3AD203B41FA5}">
                      <a16:colId xmlns:a16="http://schemas.microsoft.com/office/drawing/2014/main" val="20015"/>
                    </a:ext>
                  </a:extLst>
                </a:gridCol>
                <a:gridCol w="557016">
                  <a:extLst>
                    <a:ext uri="{9D8B030D-6E8A-4147-A177-3AD203B41FA5}">
                      <a16:colId xmlns:a16="http://schemas.microsoft.com/office/drawing/2014/main" val="20016"/>
                    </a:ext>
                  </a:extLst>
                </a:gridCol>
                <a:gridCol w="557016">
                  <a:extLst>
                    <a:ext uri="{9D8B030D-6E8A-4147-A177-3AD203B41FA5}">
                      <a16:colId xmlns:a16="http://schemas.microsoft.com/office/drawing/2014/main" val="20017"/>
                    </a:ext>
                  </a:extLst>
                </a:gridCol>
              </a:tblGrid>
              <a:tr h="118878">
                <a:tc gridSpan="18">
                  <a:txBody>
                    <a:bodyPr/>
                    <a:lstStyle/>
                    <a:p>
                      <a:pPr algn="ctr" fontAlgn="b"/>
                      <a:r>
                        <a:rPr lang="es-MX" sz="600" b="0" i="0" u="none" strike="noStrike" dirty="0">
                          <a:solidFill>
                            <a:srgbClr val="000000"/>
                          </a:solidFill>
                          <a:effectLst/>
                          <a:latin typeface="Arial Black" pitchFamily="34" charset="0"/>
                        </a:rPr>
                        <a:t>DE ACUERDO A LA NIF B-6 " ESTADO DE SITUACION FINANCIERA"</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1"/>
                  </a:ext>
                </a:extLst>
              </a:tr>
              <a:tr h="96954">
                <a:tc gridSpan="18">
                  <a:txBody>
                    <a:bodyPr/>
                    <a:lstStyle/>
                    <a:p>
                      <a:pPr algn="ctr" fontAlgn="b"/>
                      <a:r>
                        <a:rPr lang="es-MX" sz="600" b="0" i="0" u="none" strike="noStrike" dirty="0">
                          <a:solidFill>
                            <a:srgbClr val="000000"/>
                          </a:solidFill>
                          <a:effectLst/>
                          <a:latin typeface="Arial Black" pitchFamily="34" charset="0"/>
                        </a:rPr>
                        <a:t>NOMBRE DE LA ENTIDAD</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2"/>
                  </a:ext>
                </a:extLst>
              </a:tr>
              <a:tr h="96954">
                <a:tc gridSpan="10">
                  <a:txBody>
                    <a:bodyPr/>
                    <a:lstStyle/>
                    <a:p>
                      <a:pPr algn="r" fontAlgn="b"/>
                      <a:r>
                        <a:rPr lang="es-MX" sz="600" b="0" i="0" u="none" strike="noStrike">
                          <a:solidFill>
                            <a:srgbClr val="000000"/>
                          </a:solidFill>
                          <a:effectLst/>
                          <a:latin typeface="Arial Black" pitchFamily="34" charset="0"/>
                        </a:rPr>
                        <a:t>ESTADO DE SITUACION FINANCIERA AL</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gridSpan="5">
                  <a:txBody>
                    <a:bodyPr/>
                    <a:lstStyle/>
                    <a:p>
                      <a:pPr algn="l" fontAlgn="b"/>
                      <a:r>
                        <a:rPr lang="es-MX" sz="600" b="0" i="0" u="none" strike="noStrike">
                          <a:solidFill>
                            <a:srgbClr val="000000"/>
                          </a:solidFill>
                          <a:effectLst/>
                          <a:latin typeface="Arial Black" pitchFamily="34" charset="0"/>
                        </a:rPr>
                        <a:t>(FECHA A QUE ESTA EMITIDO EL ESTADO FINANCIERO)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3"/>
                  </a:ext>
                </a:extLst>
              </a:tr>
              <a:tr h="96954">
                <a:tc gridSpan="18">
                  <a:txBody>
                    <a:bodyPr/>
                    <a:lstStyle/>
                    <a:p>
                      <a:pPr algn="ctr" fontAlgn="b"/>
                      <a:r>
                        <a:rPr lang="es-MX" sz="600" b="0" i="0" u="none" strike="noStrike" dirty="0">
                          <a:solidFill>
                            <a:srgbClr val="000000"/>
                          </a:solidFill>
                          <a:effectLst/>
                          <a:latin typeface="Arial Black" pitchFamily="34" charset="0"/>
                        </a:rPr>
                        <a:t>UNIDAD MONETARIA EN QUE ESTA EXPRESADO EL ESTADO FINANCIERO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4"/>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5"/>
                  </a:ext>
                </a:extLst>
              </a:tr>
              <a:tr h="96954">
                <a:tc gridSpan="2">
                  <a:txBody>
                    <a:bodyPr/>
                    <a:lstStyle/>
                    <a:p>
                      <a:pPr algn="l" fontAlgn="b"/>
                      <a:r>
                        <a:rPr lang="es-MX" sz="600" b="0" i="0" u="none" strike="noStrike">
                          <a:solidFill>
                            <a:srgbClr val="000000"/>
                          </a:solidFill>
                          <a:effectLst/>
                          <a:latin typeface="Arial Black" pitchFamily="34" charset="0"/>
                        </a:rPr>
                        <a:t>ACTIVO</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PASIVO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6"/>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ACTIVO A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PASIVO A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7"/>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EFECTIVO Y EQUIVALENTES DE EFECTIVO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4">
                  <a:txBody>
                    <a:bodyPr/>
                    <a:lstStyle/>
                    <a:p>
                      <a:pPr algn="l" fontAlgn="b"/>
                      <a:r>
                        <a:rPr lang="es-MX" sz="600" b="0" i="0" u="none" strike="noStrike">
                          <a:solidFill>
                            <a:srgbClr val="000000"/>
                          </a:solidFill>
                          <a:effectLst/>
                          <a:latin typeface="Arial Black" pitchFamily="34" charset="0"/>
                        </a:rPr>
                        <a:t>PROVEEDORES, PASIVOS ACUMULADOS Y OTRAS CUENTAS POR PAGAR</a:t>
                      </a:r>
                    </a:p>
                  </a:txBody>
                  <a:tcPr marL="5497" marR="5497" marT="5498"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8"/>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EFECTIVO Y EQUIVALENTES DE EFECTIVO RESTRINGIDO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09"/>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INVERSIONES A CORTO PLAZO</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ACREEDORES BANCARIOS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0"/>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CUENTAS Y DOCUMENTOS POR COBRAR</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4">
                  <a:txBody>
                    <a:bodyPr/>
                    <a:lstStyle/>
                    <a:p>
                      <a:pPr algn="l" fontAlgn="b"/>
                      <a:r>
                        <a:rPr lang="es-MX" sz="600" b="0" i="0" u="none" strike="noStrike" dirty="0">
                          <a:solidFill>
                            <a:srgbClr val="000000"/>
                          </a:solidFill>
                          <a:effectLst/>
                          <a:latin typeface="Arial Black" pitchFamily="34" charset="0"/>
                        </a:rPr>
                        <a:t>ACREEDORES POR EMISION DE DEUDA SOBRE INSTRUMENTOS FINANCIEROS</a:t>
                      </a:r>
                    </a:p>
                  </a:txBody>
                  <a:tcPr marL="5497" marR="5497" marT="5498"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1"/>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INVENTARIOS</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2"/>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PAGOS ANTICIPADOS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IMPUESTOS RETENIDOS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3"/>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OTROS ACTIVOS DE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ANTICIPOS DE CLIENTES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4"/>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IMPUESTOS  A LA UTILIDAD A FAVOR O POR RECUPERAR</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PROVISIONES</a:t>
                      </a:r>
                    </a:p>
                  </a:txBody>
                  <a:tcPr marL="5497" marR="5497" marT="5498" marB="0" anchor="b">
                    <a:lnL>
                      <a:noFill/>
                    </a:lnL>
                    <a:lnR>
                      <a:noFill/>
                    </a:lnR>
                    <a:lnT>
                      <a:noFill/>
                    </a:lnT>
                    <a:lnB>
                      <a:noFill/>
                    </a:lnB>
                  </a:tcPr>
                </a:tc>
                <a:tc hMerge="1">
                  <a:txBody>
                    <a:bodyPr/>
                    <a:lstStyle/>
                    <a:p>
                      <a:pPr algn="l" fontAlgn="b"/>
                      <a:endParaRPr lang="es-MX" sz="600" b="0" i="0" u="none" strike="noStrike" dirty="0">
                        <a:solidFill>
                          <a:srgbClr val="000000"/>
                        </a:solidFill>
                        <a:effectLst/>
                        <a:latin typeface="Arial Black" pitchFamily="34" charset="0"/>
                      </a:endParaRPr>
                    </a:p>
                  </a:txBody>
                  <a:tcPr marL="5497" marR="5497" marT="5497"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5"/>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SUMA ACTIVO CORTO PLAZO</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OTROS PASIVOS A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6"/>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ACTIVO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SUMA PASIVO A CORTO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extLst>
                  <a:ext uri="{0D108BD9-81ED-4DB2-BD59-A6C34878D82A}">
                    <a16:rowId xmlns:a16="http://schemas.microsoft.com/office/drawing/2014/main" val="10017"/>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INVENTARIOS NETOS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PASIVO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8"/>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INVERSIONES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ACREEDORES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19"/>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4">
                  <a:txBody>
                    <a:bodyPr/>
                    <a:lstStyle/>
                    <a:p>
                      <a:pPr algn="l" fontAlgn="b"/>
                      <a:r>
                        <a:rPr lang="es-MX" sz="600" b="0" i="0" u="none" strike="noStrike">
                          <a:solidFill>
                            <a:srgbClr val="000000"/>
                          </a:solidFill>
                          <a:effectLst/>
                          <a:latin typeface="Arial Black" pitchFamily="34" charset="0"/>
                        </a:rPr>
                        <a:t>DEPRECIACIONES ACUMULADAS DE INVERSIONES A LARGO PLAZO</a:t>
                      </a:r>
                    </a:p>
                  </a:txBody>
                  <a:tcPr marL="5497" marR="5497" marT="5498"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OBLIGACIONES ASOCIADAS CON EL RETIRO DE COMPONENTES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0"/>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v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PROVISION POR IMPUESTO A LA UTILIDAD DIFERIDO </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1"/>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CUENTAS Y DOCUMENTOS POR COBRAR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PROVISION POR PTU DIFERIDA</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2"/>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PROPIEDADES, PLANTA Y EQUIPO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PORCION DEL PASIVO CONVERTIBLE EN CAPITAL</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3"/>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4">
                  <a:txBody>
                    <a:bodyPr/>
                    <a:lstStyle/>
                    <a:p>
                      <a:pPr algn="l" fontAlgn="b"/>
                      <a:r>
                        <a:rPr lang="es-MX" sz="600" b="0" i="0" u="none" strike="noStrike">
                          <a:solidFill>
                            <a:srgbClr val="000000"/>
                          </a:solidFill>
                          <a:effectLst/>
                          <a:latin typeface="Arial Black" pitchFamily="34" charset="0"/>
                        </a:rPr>
                        <a:t>DEPRECIACIONES ACUMULADAS DE DE PROPIEDADES PLANTA Y EQUIPO</a:t>
                      </a:r>
                    </a:p>
                  </a:txBody>
                  <a:tcPr marL="5497" marR="5497" marT="5498" marB="0" anchor="b">
                    <a:lnL>
                      <a:noFill/>
                    </a:lnL>
                    <a:lnR>
                      <a:noFill/>
                    </a:lnR>
                    <a:lnT>
                      <a:noFill/>
                    </a:lnT>
                    <a:lnB>
                      <a:noFill/>
                    </a:lnB>
                  </a:tcPr>
                </a:tc>
                <a:tc rowSpan="2" hMerge="1">
                  <a:txBody>
                    <a:bodyPr/>
                    <a:lstStyle/>
                    <a:p>
                      <a:endParaRPr lang="es-MX"/>
                    </a:p>
                  </a:txBody>
                  <a:tcPr/>
                </a:tc>
                <a:tc rowSpan="2" hMerge="1">
                  <a:txBody>
                    <a:bodyPr/>
                    <a:lstStyle/>
                    <a:p>
                      <a:endParaRPr lang="es-MX"/>
                    </a:p>
                  </a:txBody>
                  <a:tcPr/>
                </a:tc>
                <a:tc rowSpan="2" hMerge="1">
                  <a:txBody>
                    <a:bodyPr/>
                    <a:lstStyle/>
                    <a:p>
                      <a:endParaRPr lang="es-MX"/>
                    </a:p>
                  </a:txBody>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SUMA PASIVO LARGO PLAZO</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vMerge="1">
                  <a:txBody>
                    <a:bodyPr/>
                    <a:lstStyle/>
                    <a:p>
                      <a:endParaRPr lang="es-MX"/>
                    </a:p>
                  </a:txBody>
                  <a:tcPr/>
                </a:tc>
                <a:tc hMerge="1" vMerge="1">
                  <a:txBody>
                    <a:bodyPr/>
                    <a:lstStyle/>
                    <a:p>
                      <a:endParaRPr lang="es-MX"/>
                    </a:p>
                  </a:txBody>
                  <a:tcPr/>
                </a:tc>
                <a:tc hMerge="1" vMerge="1">
                  <a:txBody>
                    <a:bodyPr/>
                    <a:lstStyle/>
                    <a:p>
                      <a:endParaRPr lang="es-MX"/>
                    </a:p>
                  </a:txBody>
                  <a:tcPr/>
                </a:tc>
                <a:tc hMerge="1" vMerge="1">
                  <a:txBody>
                    <a:bodyPr/>
                    <a:lstStyle/>
                    <a:p>
                      <a:endParaRPr lang="es-MX"/>
                    </a:p>
                  </a:txBody>
                  <a:tcPr/>
                </a:tc>
                <a:tc v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TOTAL SUMA DE PASIVOS</a:t>
                      </a:r>
                    </a:p>
                  </a:txBody>
                  <a:tcPr marL="5497" marR="5497" marT="5498" marB="0" anchor="b">
                    <a:lnL>
                      <a:noFill/>
                    </a:lnL>
                    <a:lnR>
                      <a:noFill/>
                    </a:lnR>
                    <a:lnT>
                      <a:noFill/>
                    </a:lnT>
                    <a:lnB>
                      <a:noFill/>
                    </a:lnB>
                  </a:tcPr>
                </a:tc>
                <a:tc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5"/>
                  </a:ext>
                </a:extLst>
              </a:tr>
              <a:tr h="1801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ACTIVOS INTANGIBLES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dirty="0">
                          <a:solidFill>
                            <a:srgbClr val="000000"/>
                          </a:solidFill>
                          <a:effectLst/>
                          <a:latin typeface="Arial Black" pitchFamily="34" charset="0"/>
                        </a:rPr>
                        <a:t>CAPITAL CONTABLE</a:t>
                      </a:r>
                    </a:p>
                  </a:txBody>
                  <a:tcPr marL="5497" marR="5497" marT="5498" marB="0" anchor="b">
                    <a:lnL>
                      <a:noFill/>
                    </a:lnL>
                    <a:lnR>
                      <a:noFill/>
                    </a:lnR>
                    <a:lnT>
                      <a:noFill/>
                    </a:lnT>
                    <a:lnB>
                      <a:noFill/>
                    </a:lnB>
                  </a:tcPr>
                </a:tc>
                <a:tc hMerge="1">
                  <a:txBody>
                    <a:bodyPr/>
                    <a:lstStyle/>
                    <a:p>
                      <a:endParaRPr lang="es-MX"/>
                    </a:p>
                  </a:txBody>
                  <a:tcPr/>
                </a:tc>
                <a:tc hMerge="1">
                  <a:txBody>
                    <a:bodyPr/>
                    <a:lstStyle/>
                    <a:p>
                      <a:pPr algn="l" fontAlgn="b"/>
                      <a:endParaRPr lang="es-MX" sz="600" b="0" i="0" u="none" strike="noStrike" dirty="0">
                        <a:solidFill>
                          <a:srgbClr val="000000"/>
                        </a:solidFill>
                        <a:effectLst/>
                        <a:latin typeface="Arial Black" pitchFamily="34" charset="0"/>
                      </a:endParaRPr>
                    </a:p>
                  </a:txBody>
                  <a:tcPr marL="5497" marR="5497" marT="5497"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6"/>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AMORTIZACIONES ACUMULADAS DE ACTIVOS INTANGIBLES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CAPITAL SOCIAL</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7"/>
                  </a:ext>
                </a:extLst>
              </a:tr>
              <a:tr h="1801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PARTES RELACIONADAS</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dirty="0">
                          <a:solidFill>
                            <a:srgbClr val="000000"/>
                          </a:solidFill>
                          <a:effectLst/>
                          <a:latin typeface="Arial Black" pitchFamily="34" charset="0"/>
                        </a:rPr>
                        <a:t>ACCIONES EN TESORERIA</a:t>
                      </a:r>
                    </a:p>
                  </a:txBody>
                  <a:tcPr marL="5497" marR="5497" marT="5498" marB="0" anchor="b">
                    <a:lnL>
                      <a:noFill/>
                    </a:lnL>
                    <a:lnR>
                      <a:noFill/>
                    </a:lnR>
                    <a:lnT>
                      <a:noFill/>
                    </a:lnT>
                    <a:lnB>
                      <a:noFill/>
                    </a:lnB>
                  </a:tcPr>
                </a:tc>
                <a:tc hMerge="1">
                  <a:txBody>
                    <a:bodyPr/>
                    <a:lstStyle/>
                    <a:p>
                      <a:endParaRPr lang="es-MX"/>
                    </a:p>
                  </a:txBody>
                  <a:tcPr/>
                </a:tc>
                <a:tc hMerge="1">
                  <a:txBody>
                    <a:bodyPr/>
                    <a:lstStyle/>
                    <a:p>
                      <a:pPr algn="l" fontAlgn="b"/>
                      <a:endParaRPr lang="es-MX" sz="600" b="0" i="0" u="none" strike="noStrike" dirty="0">
                        <a:solidFill>
                          <a:srgbClr val="000000"/>
                        </a:solidFill>
                        <a:effectLst/>
                        <a:latin typeface="Arial Black" pitchFamily="34" charset="0"/>
                      </a:endParaRPr>
                    </a:p>
                  </a:txBody>
                  <a:tcPr marL="5497" marR="5497" marT="5497"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8"/>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ACTIVO POR IMPUESTOS A LA UTILIDAD DIFERIDO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PRIMA EN EMISION O VENTA DE ACCIONES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29"/>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APORTACIONES PARA FUTUROA AUMENTOS DE CAPITAL</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0"/>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4">
                  <a:txBody>
                    <a:bodyPr/>
                    <a:lstStyle/>
                    <a:p>
                      <a:pPr algn="l" fontAlgn="b"/>
                      <a:r>
                        <a:rPr lang="es-MX" sz="600" b="0" i="0" u="none" strike="noStrike">
                          <a:solidFill>
                            <a:srgbClr val="000000"/>
                          </a:solidFill>
                          <a:effectLst/>
                          <a:latin typeface="Arial Black" pitchFamily="34" charset="0"/>
                        </a:rPr>
                        <a:t>EFECTIVO Y EQUIVALENTES DE EFECTIVO RESTRINGIDOS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dirty="0">
                          <a:solidFill>
                            <a:srgbClr val="000000"/>
                          </a:solidFill>
                          <a:effectLst/>
                          <a:latin typeface="Arial Black" pitchFamily="34" charset="0"/>
                        </a:rPr>
                        <a:t>RESERVAS DE CAPITAL</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1"/>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a:txBody>
                    <a:bodyPr/>
                    <a:lstStyle/>
                    <a:p>
                      <a:pPr algn="l" fontAlgn="b"/>
                      <a:r>
                        <a:rPr lang="es-MX" sz="600" b="0" i="0" u="none" strike="noStrike">
                          <a:solidFill>
                            <a:srgbClr val="000000"/>
                          </a:solidFill>
                          <a:effectLst/>
                          <a:latin typeface="Arial Black" pitchFamily="34" charset="0"/>
                        </a:rPr>
                        <a:t>CREDITO MERCANTIL</a:t>
                      </a:r>
                    </a:p>
                  </a:txBody>
                  <a:tcPr marL="5497" marR="5497" marT="5498" marB="0" anchor="b">
                    <a:lnL>
                      <a:noFill/>
                    </a:lnL>
                    <a:lnR>
                      <a:noFill/>
                    </a:lnR>
                    <a:lnT>
                      <a:noFill/>
                    </a:lnT>
                    <a:lnB>
                      <a:noFill/>
                    </a:lnB>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5">
                  <a:txBody>
                    <a:bodyPr/>
                    <a:lstStyle/>
                    <a:p>
                      <a:pPr algn="l" fontAlgn="b"/>
                      <a:r>
                        <a:rPr lang="es-MX" sz="600" b="0" i="0" u="none" strike="noStrike">
                          <a:solidFill>
                            <a:srgbClr val="000000"/>
                          </a:solidFill>
                          <a:effectLst/>
                          <a:latin typeface="Arial Black" pitchFamily="34" charset="0"/>
                        </a:rPr>
                        <a:t>OTROS RESULTADOS INTEGRALES NETOS DESPUES DE IMPUESTOS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2"/>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UTILIDADES O PERDIDAS RETENIDAS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3"/>
                  </a:ext>
                </a:extLst>
              </a:tr>
              <a:tr h="188409">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EFECTOS DE LA INFLACION (EN SU CASO)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4"/>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35"/>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2">
                  <a:txBody>
                    <a:bodyPr/>
                    <a:lstStyle/>
                    <a:p>
                      <a:pPr algn="l" fontAlgn="b"/>
                      <a:r>
                        <a:rPr lang="es-MX" sz="600" b="0" i="0" u="none" strike="noStrike">
                          <a:solidFill>
                            <a:srgbClr val="000000"/>
                          </a:solidFill>
                          <a:effectLst/>
                          <a:latin typeface="Arial Black" pitchFamily="34" charset="0"/>
                        </a:rPr>
                        <a:t>TOTAL SUMA DE CAPITAL CONTABLE</a:t>
                      </a:r>
                    </a:p>
                  </a:txBody>
                  <a:tcPr marL="5497" marR="5497" marT="5498" marB="0" anchor="b">
                    <a:lnL>
                      <a:noFill/>
                    </a:lnL>
                    <a:lnR>
                      <a:noFill/>
                    </a:lnR>
                    <a:lnT>
                      <a:noFill/>
                    </a:lnT>
                    <a:lnB>
                      <a:noFill/>
                    </a:lnB>
                  </a:tcPr>
                </a:tc>
                <a:tc rowSpan="2" hMerge="1">
                  <a:txBody>
                    <a:bodyPr/>
                    <a:lstStyle/>
                    <a:p>
                      <a:endParaRPr lang="es-MX"/>
                    </a:p>
                  </a:txBody>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6"/>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vMerge="1">
                  <a:txBody>
                    <a:bodyPr/>
                    <a:lstStyle/>
                    <a:p>
                      <a:endParaRPr lang="es-MX"/>
                    </a:p>
                  </a:txBody>
                  <a:tcPr/>
                </a:tc>
                <a:tc hMerge="1"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vMerge="1">
                  <a:txBody>
                    <a:bodyPr/>
                    <a:lstStyle/>
                    <a:p>
                      <a:endParaRPr lang="es-MX"/>
                    </a:p>
                  </a:txBody>
                  <a:tcPr/>
                </a:tc>
                <a:extLst>
                  <a:ext uri="{0D108BD9-81ED-4DB2-BD59-A6C34878D82A}">
                    <a16:rowId xmlns:a16="http://schemas.microsoft.com/office/drawing/2014/main" val="10037"/>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l" fontAlgn="b"/>
                      <a:r>
                        <a:rPr lang="es-MX" sz="600" b="0" i="0" u="none" strike="noStrike">
                          <a:solidFill>
                            <a:srgbClr val="000000"/>
                          </a:solidFill>
                          <a:effectLst/>
                          <a:latin typeface="Arial Black" pitchFamily="34" charset="0"/>
                        </a:rPr>
                        <a:t>SUMA ACTIVO A LARGO PLAZO</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a:txBody>
                    <a:bodyPr/>
                    <a:lstStyle/>
                    <a:p>
                      <a:pPr algn="ctr" fontAlgn="b"/>
                      <a:r>
                        <a:rPr lang="es-MX" sz="600" b="0" i="0" u="none" strike="noStrike">
                          <a:solidFill>
                            <a:srgbClr val="000000"/>
                          </a:solidFill>
                          <a:effectLst/>
                          <a:latin typeface="Arial Black" pitchFamily="34" charset="0"/>
                        </a:rPr>
                        <a:t>$</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 </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38"/>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rowSpan="2" gridSpan="2">
                  <a:txBody>
                    <a:bodyPr/>
                    <a:lstStyle/>
                    <a:p>
                      <a:pPr algn="ctr" fontAlgn="ctr"/>
                      <a:r>
                        <a:rPr lang="es-MX" sz="600" b="0" i="0" u="none" strike="noStrike">
                          <a:solidFill>
                            <a:srgbClr val="000000"/>
                          </a:solidFill>
                          <a:effectLst/>
                          <a:latin typeface="Arial Black" pitchFamily="34" charset="0"/>
                        </a:rPr>
                        <a:t>TOTAL DE SUMA DE ACTIVOS</a:t>
                      </a:r>
                    </a:p>
                  </a:txBody>
                  <a:tcPr marL="5497" marR="5497" marT="5498" marB="0" anchor="ctr">
                    <a:lnL>
                      <a:noFill/>
                    </a:lnL>
                    <a:lnR>
                      <a:noFill/>
                    </a:lnR>
                    <a:lnT>
                      <a:noFill/>
                    </a:lnT>
                    <a:lnB>
                      <a:noFill/>
                    </a:lnB>
                  </a:tcPr>
                </a:tc>
                <a:tc rowSpan="2" hMerge="1">
                  <a:txBody>
                    <a:bodyPr/>
                    <a:lstStyle/>
                    <a:p>
                      <a:endParaRPr lang="es-MX"/>
                    </a:p>
                  </a:txBody>
                  <a:tcPr/>
                </a:tc>
                <a:tc rowSpan="2">
                  <a:txBody>
                    <a:bodyPr/>
                    <a:lstStyle/>
                    <a:p>
                      <a:pPr algn="ctr" fontAlgn="ctr"/>
                      <a:r>
                        <a:rPr lang="es-MX" sz="600" b="0" i="0" u="none" strike="noStrike">
                          <a:solidFill>
                            <a:srgbClr val="000000"/>
                          </a:solidFill>
                          <a:effectLst/>
                          <a:latin typeface="Arial Black" pitchFamily="34" charset="0"/>
                        </a:rPr>
                        <a:t>$</a:t>
                      </a:r>
                    </a:p>
                  </a:txBody>
                  <a:tcPr marL="5497" marR="5497" marT="5498"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rowSpan="2" gridSpan="2">
                  <a:txBody>
                    <a:bodyPr/>
                    <a:lstStyle/>
                    <a:p>
                      <a:pPr algn="l" fontAlgn="b"/>
                      <a:r>
                        <a:rPr lang="es-MX" sz="600" b="0" i="0" u="none" strike="noStrike">
                          <a:solidFill>
                            <a:srgbClr val="000000"/>
                          </a:solidFill>
                          <a:effectLst/>
                          <a:latin typeface="Arial Black" pitchFamily="34" charset="0"/>
                        </a:rPr>
                        <a:t>TOTAL SUMA DE PASIVO Y CAPITAL CONTABLE</a:t>
                      </a:r>
                    </a:p>
                  </a:txBody>
                  <a:tcPr marL="5497" marR="5497" marT="5498" marB="0" anchor="b">
                    <a:lnL>
                      <a:noFill/>
                    </a:lnL>
                    <a:lnR>
                      <a:noFill/>
                    </a:lnR>
                    <a:lnT>
                      <a:noFill/>
                    </a:lnT>
                    <a:lnB>
                      <a:noFill/>
                    </a:lnB>
                  </a:tcPr>
                </a:tc>
                <a:tc rowSpan="2" hMerge="1">
                  <a:txBody>
                    <a:bodyPr/>
                    <a:lstStyle/>
                    <a:p>
                      <a:endParaRPr lang="es-MX"/>
                    </a:p>
                  </a:txBody>
                  <a:tcPr/>
                </a:tc>
                <a:tc rowSpan="2">
                  <a:txBody>
                    <a:bodyPr/>
                    <a:lstStyle/>
                    <a:p>
                      <a:pPr algn="ctr" fontAlgn="ctr"/>
                      <a:r>
                        <a:rPr lang="es-MX" sz="600" b="0" i="0" u="none" strike="noStrike">
                          <a:solidFill>
                            <a:srgbClr val="000000"/>
                          </a:solidFill>
                          <a:effectLst/>
                          <a:latin typeface="Arial Black" pitchFamily="34" charset="0"/>
                        </a:rPr>
                        <a:t>$</a:t>
                      </a:r>
                    </a:p>
                  </a:txBody>
                  <a:tcPr marL="5497" marR="5497" marT="5498" marB="0" anchor="ctr">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39"/>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gridSpan="2" vMerge="1">
                  <a:txBody>
                    <a:bodyPr/>
                    <a:lstStyle/>
                    <a:p>
                      <a:endParaRPr lang="es-MX"/>
                    </a:p>
                  </a:txBody>
                  <a:tcPr/>
                </a:tc>
                <a:tc hMerge="1" vMerge="1">
                  <a:txBody>
                    <a:bodyPr/>
                    <a:lstStyle/>
                    <a:p>
                      <a:endParaRPr lang="es-MX"/>
                    </a:p>
                  </a:txBody>
                  <a:tcPr/>
                </a:tc>
                <a:tc v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2" vMerge="1">
                  <a:txBody>
                    <a:bodyPr/>
                    <a:lstStyle/>
                    <a:p>
                      <a:endParaRPr lang="es-MX"/>
                    </a:p>
                  </a:txBody>
                  <a:tcPr/>
                </a:tc>
                <a:tc hMerge="1"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40"/>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ctr"/>
                      <a:endParaRPr lang="es-MX" sz="600" b="0" i="0" u="none" strike="noStrike">
                        <a:solidFill>
                          <a:srgbClr val="000000"/>
                        </a:solidFill>
                        <a:effectLst/>
                        <a:latin typeface="Arial Black" pitchFamily="34" charset="0"/>
                      </a:endParaRPr>
                    </a:p>
                  </a:txBody>
                  <a:tcPr marL="5497" marR="5497" marT="5498"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41"/>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r>
                        <a:rPr lang="es-MX" sz="600" b="0" i="0" u="none" strike="noStrike">
                          <a:solidFill>
                            <a:srgbClr val="000000"/>
                          </a:solidFill>
                          <a:effectLst/>
                          <a:latin typeface="Arial Black" pitchFamily="34" charset="0"/>
                        </a:rPr>
                        <a:t> </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 </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MX" sz="600" b="0" i="0" u="none" strike="noStrike">
                          <a:solidFill>
                            <a:srgbClr val="000000"/>
                          </a:solidFill>
                          <a:effectLst/>
                          <a:latin typeface="Arial Black" pitchFamily="34" charset="0"/>
                        </a:rPr>
                        <a:t> </a:t>
                      </a: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2"/>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ctr" fontAlgn="b"/>
                      <a:r>
                        <a:rPr lang="es-MX" sz="600" b="0" i="0" u="none" strike="noStrike">
                          <a:solidFill>
                            <a:srgbClr val="000000"/>
                          </a:solidFill>
                          <a:effectLst/>
                          <a:latin typeface="Arial Black" pitchFamily="34" charset="0"/>
                        </a:rPr>
                        <a:t>FIRMA DEL APODERADO LEGAL</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gridSpan="3">
                  <a:txBody>
                    <a:bodyPr/>
                    <a:lstStyle/>
                    <a:p>
                      <a:pPr algn="ctr" fontAlgn="b"/>
                      <a:r>
                        <a:rPr lang="es-MX" sz="600" b="0" i="0" u="none" strike="noStrike">
                          <a:solidFill>
                            <a:srgbClr val="000000"/>
                          </a:solidFill>
                          <a:effectLst/>
                          <a:latin typeface="Arial Black" pitchFamily="34" charset="0"/>
                        </a:rPr>
                        <a:t>FIRMA DEL CONTADOR PUBLICO</a:t>
                      </a:r>
                    </a:p>
                  </a:txBody>
                  <a:tcPr marL="5497" marR="5497" marT="5498"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s-MX"/>
                    </a:p>
                  </a:txBody>
                  <a:tcPr/>
                </a:tc>
                <a:tc hMerge="1">
                  <a:txBody>
                    <a:bodyPr/>
                    <a:lstStyle/>
                    <a:p>
                      <a:endParaRPr lang="es-MX"/>
                    </a:p>
                  </a:txBody>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3"/>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4"/>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5"/>
                  </a:ext>
                </a:extLst>
              </a:tr>
              <a:tr h="142653">
                <a:tc gridSpan="18">
                  <a:txBody>
                    <a:bodyPr/>
                    <a:lstStyle/>
                    <a:p>
                      <a:pPr algn="ctr" fontAlgn="b"/>
                      <a:r>
                        <a:rPr lang="es-MX" sz="600" b="0" i="0" u="none" strike="noStrike">
                          <a:solidFill>
                            <a:srgbClr val="000000"/>
                          </a:solidFill>
                          <a:effectLst/>
                          <a:latin typeface="Arial Black" pitchFamily="34" charset="0"/>
                        </a:rPr>
                        <a:t>NOTAS A LOS ESTADOS FINANCIEROS</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46"/>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7"/>
                  </a:ext>
                </a:extLst>
              </a:tr>
              <a:tr h="96954">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dirty="0">
                        <a:solidFill>
                          <a:srgbClr val="FF0000"/>
                        </a:solidFill>
                        <a:effectLst/>
                        <a:latin typeface="Arial Black" pitchFamily="34" charset="0"/>
                      </a:endParaRPr>
                    </a:p>
                  </a:txBody>
                  <a:tcPr marL="5497" marR="5497" marT="5498" marB="0" anchor="b">
                    <a:lnL>
                      <a:noFill/>
                    </a:lnL>
                    <a:lnR>
                      <a:noFill/>
                    </a:lnR>
                    <a:lnT>
                      <a:noFill/>
                    </a:lnT>
                    <a:lnB>
                      <a:noFill/>
                    </a:lnB>
                  </a:tcPr>
                </a:tc>
                <a:tc>
                  <a:txBody>
                    <a:bodyPr/>
                    <a:lstStyle/>
                    <a:p>
                      <a:pPr algn="ctr" fontAlgn="b"/>
                      <a:endParaRPr lang="es-MX" sz="600" b="0" i="0" u="none" strike="noStrike">
                        <a:solidFill>
                          <a:srgbClr val="FF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dirty="0">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tc>
                  <a:txBody>
                    <a:bodyPr/>
                    <a:lstStyle/>
                    <a:p>
                      <a:pPr algn="l" fontAlgn="b"/>
                      <a:endParaRPr lang="es-MX" sz="600" b="0" i="0" u="none" strike="noStrike">
                        <a:solidFill>
                          <a:srgbClr val="000000"/>
                        </a:solidFill>
                        <a:effectLst/>
                        <a:latin typeface="Arial Black" pitchFamily="34" charset="0"/>
                      </a:endParaRPr>
                    </a:p>
                  </a:txBody>
                  <a:tcPr marL="5497" marR="5497" marT="5498" marB="0" anchor="b">
                    <a:lnL>
                      <a:noFill/>
                    </a:lnL>
                    <a:lnR>
                      <a:noFill/>
                    </a:lnR>
                    <a:lnT>
                      <a:noFill/>
                    </a:lnT>
                    <a:lnB>
                      <a:noFill/>
                    </a:lnB>
                  </a:tcPr>
                </a:tc>
                <a:extLst>
                  <a:ext uri="{0D108BD9-81ED-4DB2-BD59-A6C34878D82A}">
                    <a16:rowId xmlns:a16="http://schemas.microsoft.com/office/drawing/2014/main" val="10048"/>
                  </a:ext>
                </a:extLst>
              </a:tr>
              <a:tr h="124822">
                <a:tc gridSpan="18">
                  <a:txBody>
                    <a:bodyPr/>
                    <a:lstStyle/>
                    <a:p>
                      <a:pPr algn="ctr" fontAlgn="b"/>
                      <a:r>
                        <a:rPr lang="es-MX" sz="600" b="0" i="0" u="none" strike="noStrike" dirty="0">
                          <a:solidFill>
                            <a:srgbClr val="FF0000"/>
                          </a:solidFill>
                          <a:effectLst/>
                          <a:latin typeface="Arial Black" pitchFamily="34" charset="0"/>
                        </a:rPr>
                        <a:t>FORMA DE PRESENTACION DE CUENTA</a:t>
                      </a:r>
                    </a:p>
                  </a:txBody>
                  <a:tcPr marL="5497" marR="5497" marT="5498" marB="0" anchor="b">
                    <a:lnL>
                      <a:noFill/>
                    </a:lnL>
                    <a:lnR>
                      <a:noFill/>
                    </a:lnR>
                    <a:lnT>
                      <a:noFill/>
                    </a:lnT>
                    <a:lnB>
                      <a:noFill/>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49"/>
                  </a:ext>
                </a:extLst>
              </a:tr>
            </a:tbl>
          </a:graphicData>
        </a:graphic>
      </p:graphicFrame>
      <p:sp>
        <p:nvSpPr>
          <p:cNvPr id="3" name="2 Marcador de número de diapositiva">
            <a:extLst>
              <a:ext uri="{FF2B5EF4-FFF2-40B4-BE49-F238E27FC236}">
                <a16:creationId xmlns:a16="http://schemas.microsoft.com/office/drawing/2014/main" id="{2F7479B7-EB40-451C-8D33-56AC9B27178F}"/>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69C66C9-47F1-4F57-BD61-72DD16DF6DAC}" type="slidenum">
              <a:rPr lang="es-MX" altLang="es-MX">
                <a:solidFill>
                  <a:srgbClr val="898989"/>
                </a:solidFill>
              </a:rPr>
              <a:pPr/>
              <a:t>51</a:t>
            </a:fld>
            <a:endParaRPr lang="es-MX" altLang="es-MX">
              <a:solidFill>
                <a:srgbClr val="898989"/>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a:bodyPr>
          <a:lstStyle/>
          <a:p>
            <a:r>
              <a:rPr lang="es-MX" dirty="0"/>
              <a:t>Norma de Información Financiera B-2</a:t>
            </a:r>
            <a:br>
              <a:rPr lang="es-MX" dirty="0"/>
            </a:br>
            <a:endParaRPr lang="es-MX" dirty="0"/>
          </a:p>
        </p:txBody>
      </p:sp>
      <p:sp>
        <p:nvSpPr>
          <p:cNvPr id="5" name="Subtítulo 4"/>
          <p:cNvSpPr>
            <a:spLocks noGrp="1"/>
          </p:cNvSpPr>
          <p:nvPr>
            <p:ph type="subTitle" idx="1"/>
          </p:nvPr>
        </p:nvSpPr>
        <p:spPr/>
        <p:txBody>
          <a:bodyPr>
            <a:normAutofit fontScale="92500" lnSpcReduction="20000"/>
          </a:bodyPr>
          <a:lstStyle/>
          <a:p>
            <a:r>
              <a:rPr lang="es-MX" dirty="0"/>
              <a:t>ESTADO DE FLUJOS DE EFECTIVO</a:t>
            </a:r>
          </a:p>
          <a:p>
            <a:pPr algn="r"/>
            <a:endParaRPr lang="es-MX" sz="2000" dirty="0"/>
          </a:p>
          <a:p>
            <a:pPr algn="r"/>
            <a:r>
              <a:rPr lang="es-MX" sz="2000" dirty="0"/>
              <a:t>Vigencia Ene. 2008</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52</a:t>
            </a:fld>
            <a:endParaRPr lang="es-MX" dirty="0"/>
          </a:p>
        </p:txBody>
      </p:sp>
    </p:spTree>
    <p:extLst>
      <p:ext uri="{BB962C8B-B14F-4D97-AF65-F5344CB8AC3E}">
        <p14:creationId xmlns:p14="http://schemas.microsoft.com/office/powerpoint/2010/main" val="1768463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rmAutofit/>
          </a:bodyPr>
          <a:lstStyle/>
          <a:p>
            <a:pPr algn="just"/>
            <a:r>
              <a:rPr lang="es-MX" sz="2800" dirty="0"/>
              <a:t>En el año de 1990 entró en vigor el </a:t>
            </a:r>
            <a:r>
              <a:rPr lang="es-MX" sz="2800" i="1" dirty="0"/>
              <a:t>Tercer Documento de Adecuaciones al Boletín B-10, </a:t>
            </a:r>
          </a:p>
          <a:p>
            <a:pPr algn="just"/>
            <a:r>
              <a:rPr lang="es-MX" sz="2800" dirty="0"/>
              <a:t>Como consecuencia de lo anterior, en el mismo año, entró en vigor el Boletín B-12, </a:t>
            </a:r>
            <a:r>
              <a:rPr lang="es-MX" sz="2800" i="1" dirty="0"/>
              <a:t>Estado de cambios en la situación financiera</a:t>
            </a:r>
          </a:p>
          <a:p>
            <a:pPr algn="just"/>
            <a:r>
              <a:rPr lang="es-MX" sz="2800" dirty="0"/>
              <a:t>En años recientes ha crecido sustancialmente el interés de los usuarios de los estados financieros por contar con información relativa a los flujos de efectivo de la entidad</a:t>
            </a:r>
            <a:endParaRPr lang="es-MX" sz="2800" i="1" dirty="0"/>
          </a:p>
          <a:p>
            <a:pPr algn="just"/>
            <a:endParaRPr lang="es-MX" dirty="0"/>
          </a:p>
        </p:txBody>
      </p:sp>
      <p:sp>
        <p:nvSpPr>
          <p:cNvPr id="4" name="Marcador de número de diapositiva 3"/>
          <p:cNvSpPr>
            <a:spLocks noGrp="1"/>
          </p:cNvSpPr>
          <p:nvPr>
            <p:ph type="sldNum" sz="quarter" idx="12"/>
          </p:nvPr>
        </p:nvSpPr>
        <p:spPr/>
        <p:txBody>
          <a:bodyPr/>
          <a:lstStyle/>
          <a:p>
            <a:fld id="{ADB60464-7A18-4E18-9B5A-5331E27A52CD}" type="slidenum">
              <a:rPr lang="es-MX" smtClean="0"/>
              <a:t>53</a:t>
            </a:fld>
            <a:endParaRPr lang="es-MX"/>
          </a:p>
        </p:txBody>
      </p:sp>
    </p:spTree>
    <p:extLst>
      <p:ext uri="{BB962C8B-B14F-4D97-AF65-F5344CB8AC3E}">
        <p14:creationId xmlns:p14="http://schemas.microsoft.com/office/powerpoint/2010/main" val="10330273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MX" dirty="0"/>
              <a:t>Establecer las normas generales para la presentación, estructura y elaboración del estado de flujos de efectivo, así como para las revelaciones que complementan a dicho estado financiero básico.  </a:t>
            </a:r>
          </a:p>
        </p:txBody>
      </p:sp>
      <p:sp>
        <p:nvSpPr>
          <p:cNvPr id="2" name="1 Título"/>
          <p:cNvSpPr>
            <a:spLocks noGrp="1"/>
          </p:cNvSpPr>
          <p:nvPr>
            <p:ph type="title"/>
          </p:nvPr>
        </p:nvSpPr>
        <p:spPr/>
        <p:txBody>
          <a:bodyPr>
            <a:normAutofit/>
          </a:bodyPr>
          <a:lstStyle/>
          <a:p>
            <a:r>
              <a:rPr lang="es-MX" dirty="0"/>
              <a:t>Objetivo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MX" dirty="0"/>
              <a:t>Las disposiciones de esta NIF son aplicables a todas las entidades que emiten estados de flujos de efectivo en los términos establecidos por la NIF A-3, </a:t>
            </a:r>
            <a:r>
              <a:rPr lang="es-MX" i="1" dirty="0"/>
              <a:t>Necesidades de los usuarios y objetivos de los estados financieros. </a:t>
            </a:r>
          </a:p>
        </p:txBody>
      </p:sp>
      <p:sp>
        <p:nvSpPr>
          <p:cNvPr id="2" name="1 Título"/>
          <p:cNvSpPr>
            <a:spLocks noGrp="1"/>
          </p:cNvSpPr>
          <p:nvPr>
            <p:ph type="title"/>
          </p:nvPr>
        </p:nvSpPr>
        <p:spPr/>
        <p:txBody>
          <a:bodyPr>
            <a:normAutofit/>
          </a:bodyPr>
          <a:lstStyle/>
          <a:p>
            <a:r>
              <a:rPr lang="es-MX" dirty="0"/>
              <a:t>Alcance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a:t>Aspectos generales </a:t>
            </a:r>
          </a:p>
        </p:txBody>
      </p:sp>
      <p:sp>
        <p:nvSpPr>
          <p:cNvPr id="3" name="2 Marcador de contenido"/>
          <p:cNvSpPr>
            <a:spLocks noGrp="1"/>
          </p:cNvSpPr>
          <p:nvPr>
            <p:ph idx="1"/>
          </p:nvPr>
        </p:nvSpPr>
        <p:spPr/>
        <p:txBody>
          <a:bodyPr>
            <a:normAutofit/>
          </a:bodyPr>
          <a:lstStyle/>
          <a:p>
            <a:pPr algn="just"/>
            <a:r>
              <a:rPr lang="es-MX" dirty="0"/>
              <a:t>El estado de flujos de efectivo es un estado financiero básico que muestra las fuentes y aplicaciones del efectivo de la entidad en el periodo, las cuales son clasificados en actividades de:</a:t>
            </a:r>
          </a:p>
          <a:p>
            <a:pPr algn="just">
              <a:buNone/>
            </a:pPr>
            <a:r>
              <a:rPr lang="es-MX" dirty="0"/>
              <a:t> </a:t>
            </a:r>
          </a:p>
        </p:txBody>
      </p:sp>
      <p:sp>
        <p:nvSpPr>
          <p:cNvPr id="4" name="3 Flecha a la derecha con muesca"/>
          <p:cNvSpPr/>
          <p:nvPr/>
        </p:nvSpPr>
        <p:spPr>
          <a:xfrm>
            <a:off x="3503712" y="4005064"/>
            <a:ext cx="5328592" cy="1872208"/>
          </a:xfrm>
          <a:prstGeom prst="notched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b="1" dirty="0"/>
              <a:t>Financiamiento</a:t>
            </a:r>
          </a:p>
        </p:txBody>
      </p:sp>
      <p:sp>
        <p:nvSpPr>
          <p:cNvPr id="5" name="4 Flecha a la derecha con muesca"/>
          <p:cNvSpPr/>
          <p:nvPr/>
        </p:nvSpPr>
        <p:spPr>
          <a:xfrm>
            <a:off x="3719736" y="4005064"/>
            <a:ext cx="5328592" cy="1872208"/>
          </a:xfrm>
          <a:prstGeom prst="notchedRightArrow">
            <a:avLst/>
          </a:prstGeom>
          <a:solidFill>
            <a:srgbClr val="1A5C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Inversión</a:t>
            </a:r>
          </a:p>
        </p:txBody>
      </p:sp>
      <p:sp>
        <p:nvSpPr>
          <p:cNvPr id="6" name="5 Flecha a la derecha con muesca"/>
          <p:cNvSpPr/>
          <p:nvPr/>
        </p:nvSpPr>
        <p:spPr>
          <a:xfrm>
            <a:off x="3863752" y="4005064"/>
            <a:ext cx="5328592" cy="18722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t>Operación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6"/>
                                        </p:tgtEl>
                                      </p:cBhvr>
                                      <p:by x="150000" y="150000"/>
                                    </p:animScale>
                                  </p:childTnLst>
                                </p:cTn>
                              </p:par>
                            </p:childTnLst>
                          </p:cTn>
                        </p:par>
                        <p:par>
                          <p:cTn id="7" fill="hold">
                            <p:stCondLst>
                              <p:cond delay="2000"/>
                            </p:stCondLst>
                            <p:childTnLst>
                              <p:par>
                                <p:cTn id="8" presetID="8" presetClass="emph" presetSubtype="0" fill="hold" grpId="1" nodeType="afterEffect">
                                  <p:stCondLst>
                                    <p:cond delay="0"/>
                                  </p:stCondLst>
                                  <p:childTnLst>
                                    <p:animRot by="43200000">
                                      <p:cBhvr>
                                        <p:cTn id="9" dur="1000" fill="hold"/>
                                        <p:tgtEl>
                                          <p:spTgt spid="6"/>
                                        </p:tgtEl>
                                        <p:attrNameLst>
                                          <p:attrName>r</p:attrName>
                                        </p:attrNameLst>
                                      </p:cBhvr>
                                    </p:animRot>
                                  </p:childTnLst>
                                </p:cTn>
                              </p:par>
                            </p:childTnLst>
                          </p:cTn>
                        </p:par>
                        <p:par>
                          <p:cTn id="10" fill="hold">
                            <p:stCondLst>
                              <p:cond delay="3000"/>
                            </p:stCondLst>
                            <p:childTnLst>
                              <p:par>
                                <p:cTn id="11" presetID="8" presetClass="emph" presetSubtype="0" fill="hold" grpId="2" nodeType="afterEffect">
                                  <p:stCondLst>
                                    <p:cond delay="0"/>
                                  </p:stCondLst>
                                  <p:childTnLst>
                                    <p:animRot by="10800000">
                                      <p:cBhvr>
                                        <p:cTn id="12" dur="1000" fill="hold"/>
                                        <p:tgtEl>
                                          <p:spTgt spid="6"/>
                                        </p:tgtEl>
                                        <p:attrNameLst>
                                          <p:attrName>r</p:attrName>
                                        </p:attrNameLst>
                                      </p:cBhvr>
                                    </p:animRot>
                                  </p:childTnLst>
                                </p:cTn>
                              </p:par>
                            </p:childTnLst>
                          </p:cTn>
                        </p:par>
                        <p:par>
                          <p:cTn id="13" fill="hold">
                            <p:stCondLst>
                              <p:cond delay="4000"/>
                            </p:stCondLst>
                            <p:childTnLst>
                              <p:par>
                                <p:cTn id="14" presetID="29" presetClass="exit" presetSubtype="0" fill="hold" grpId="3" nodeType="afterEffect">
                                  <p:stCondLst>
                                    <p:cond delay="0"/>
                                  </p:stCondLst>
                                  <p:childTnLst>
                                    <p:anim calcmode="lin" valueType="num">
                                      <p:cBhvr>
                                        <p:cTn id="15" dur="1000"/>
                                        <p:tgtEl>
                                          <p:spTgt spid="6"/>
                                        </p:tgtEl>
                                        <p:attrNameLst>
                                          <p:attrName>ppt_x</p:attrName>
                                        </p:attrNameLst>
                                      </p:cBhvr>
                                      <p:tavLst>
                                        <p:tav tm="0">
                                          <p:val>
                                            <p:strVal val="ppt_x"/>
                                          </p:val>
                                        </p:tav>
                                        <p:tav tm="100000">
                                          <p:val>
                                            <p:strVal val="ppt_x-.2"/>
                                          </p:val>
                                        </p:tav>
                                      </p:tavLst>
                                    </p:anim>
                                    <p:anim calcmode="lin" valueType="num">
                                      <p:cBhvr>
                                        <p:cTn id="16" dur="1000"/>
                                        <p:tgtEl>
                                          <p:spTgt spid="6"/>
                                        </p:tgtEl>
                                        <p:attrNameLst>
                                          <p:attrName>ppt_y</p:attrName>
                                        </p:attrNameLst>
                                      </p:cBhvr>
                                      <p:tavLst>
                                        <p:tav tm="0">
                                          <p:val>
                                            <p:strVal val="ppt_y"/>
                                          </p:val>
                                        </p:tav>
                                        <p:tav tm="100000">
                                          <p:val>
                                            <p:strVal val="ppt_y"/>
                                          </p:val>
                                        </p:tav>
                                      </p:tavLst>
                                    </p:anim>
                                    <p:animEffect transition="out" filter="fade">
                                      <p:cBhvr>
                                        <p:cTn id="17" dur="1000"/>
                                        <p:tgtEl>
                                          <p:spTgt spid="6"/>
                                        </p:tgtEl>
                                      </p:cBhvr>
                                    </p:animEffect>
                                    <p:set>
                                      <p:cBhvr>
                                        <p:cTn id="18" dur="1" fill="hold">
                                          <p:stCondLst>
                                            <p:cond delay="999"/>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grpId="0" nodeType="clickEffect">
                                  <p:stCondLst>
                                    <p:cond delay="0"/>
                                  </p:stCondLst>
                                  <p:iterate type="lt">
                                    <p:tmPct val="0"/>
                                  </p:iterate>
                                  <p:childTnLst>
                                    <p:animRot by="43200000">
                                      <p:cBhvr>
                                        <p:cTn id="22" dur="1000" fill="hold"/>
                                        <p:tgtEl>
                                          <p:spTgt spid="5"/>
                                        </p:tgtEl>
                                        <p:attrNameLst>
                                          <p:attrName>r</p:attrName>
                                        </p:attrNameLst>
                                      </p:cBhvr>
                                    </p:animRot>
                                  </p:childTnLst>
                                </p:cTn>
                              </p:par>
                            </p:childTnLst>
                          </p:cTn>
                        </p:par>
                        <p:par>
                          <p:cTn id="23" fill="hold">
                            <p:stCondLst>
                              <p:cond delay="1000"/>
                            </p:stCondLst>
                            <p:childTnLst>
                              <p:par>
                                <p:cTn id="24" presetID="8" presetClass="emph" presetSubtype="0" fill="hold" grpId="1" nodeType="afterEffect">
                                  <p:stCondLst>
                                    <p:cond delay="0"/>
                                  </p:stCondLst>
                                  <p:iterate type="lt">
                                    <p:tmPct val="0"/>
                                  </p:iterate>
                                  <p:childTnLst>
                                    <p:animRot by="5400000">
                                      <p:cBhvr>
                                        <p:cTn id="25" dur="500" fill="hold"/>
                                        <p:tgtEl>
                                          <p:spTgt spid="5"/>
                                        </p:tgtEl>
                                        <p:attrNameLst>
                                          <p:attrName>r</p:attrName>
                                        </p:attrNameLst>
                                      </p:cBhvr>
                                    </p:animRot>
                                  </p:childTnLst>
                                </p:cTn>
                              </p:par>
                            </p:childTnLst>
                          </p:cTn>
                        </p:par>
                        <p:par>
                          <p:cTn id="26" fill="hold">
                            <p:stCondLst>
                              <p:cond delay="1500"/>
                            </p:stCondLst>
                            <p:childTnLst>
                              <p:par>
                                <p:cTn id="27" presetID="42" presetClass="exit" presetSubtype="0" fill="hold" grpId="2" nodeType="afterEffect">
                                  <p:stCondLst>
                                    <p:cond delay="0"/>
                                  </p:stCondLst>
                                  <p:iterate type="lt">
                                    <p:tmPct val="0"/>
                                  </p:iterate>
                                  <p:childTnLst>
                                    <p:animEffect transition="out" filter="fade">
                                      <p:cBhvr>
                                        <p:cTn id="28" dur="500"/>
                                        <p:tgtEl>
                                          <p:spTgt spid="5"/>
                                        </p:tgtEl>
                                      </p:cBhvr>
                                    </p:animEffect>
                                    <p:anim calcmode="lin" valueType="num">
                                      <p:cBhvr>
                                        <p:cTn id="29" dur="500"/>
                                        <p:tgtEl>
                                          <p:spTgt spid="5"/>
                                        </p:tgtEl>
                                        <p:attrNameLst>
                                          <p:attrName>ppt_x</p:attrName>
                                        </p:attrNameLst>
                                      </p:cBhvr>
                                      <p:tavLst>
                                        <p:tav tm="0">
                                          <p:val>
                                            <p:strVal val="ppt_x"/>
                                          </p:val>
                                        </p:tav>
                                        <p:tav tm="100000">
                                          <p:val>
                                            <p:strVal val="ppt_x"/>
                                          </p:val>
                                        </p:tav>
                                      </p:tavLst>
                                    </p:anim>
                                    <p:anim calcmode="lin" valueType="num">
                                      <p:cBhvr>
                                        <p:cTn id="30" dur="500"/>
                                        <p:tgtEl>
                                          <p:spTgt spid="5"/>
                                        </p:tgtEl>
                                        <p:attrNameLst>
                                          <p:attrName>ppt_y</p:attrName>
                                        </p:attrNameLst>
                                      </p:cBhvr>
                                      <p:tavLst>
                                        <p:tav tm="0">
                                          <p:val>
                                            <p:strVal val="ppt_y"/>
                                          </p:val>
                                        </p:tav>
                                        <p:tav tm="100000">
                                          <p:val>
                                            <p:strVal val="ppt_y+.1"/>
                                          </p:val>
                                        </p:tav>
                                      </p:tavLst>
                                    </p:anim>
                                    <p:set>
                                      <p:cBhvr>
                                        <p:cTn id="31" dur="1" fill="hold">
                                          <p:stCondLst>
                                            <p:cond delay="499"/>
                                          </p:stCondLst>
                                        </p:cTn>
                                        <p:tgtEl>
                                          <p:spTgt spid="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8" presetClass="emph" presetSubtype="0" fill="hold" grpId="3" nodeType="clickEffect">
                                  <p:stCondLst>
                                    <p:cond delay="0"/>
                                  </p:stCondLst>
                                  <p:iterate type="lt">
                                    <p:tmPct val="10000"/>
                                  </p:iterate>
                                  <p:childTnLst>
                                    <p:animClr clrSpc="rgb" dir="cw">
                                      <p:cBhvr override="childStyle">
                                        <p:cTn id="35" dur="500" fill="hold"/>
                                        <p:tgtEl>
                                          <p:spTgt spid="5"/>
                                        </p:tgtEl>
                                        <p:attrNameLst>
                                          <p:attrName>style.color</p:attrName>
                                        </p:attrNameLst>
                                      </p:cBhvr>
                                      <p:to>
                                        <a:schemeClr val="accent2"/>
                                      </p:to>
                                    </p:animClr>
                                    <p:animClr clrSpc="rgb" dir="cw">
                                      <p:cBhvr>
                                        <p:cTn id="36" dur="500" fill="hold"/>
                                        <p:tgtEl>
                                          <p:spTgt spid="5"/>
                                        </p:tgtEl>
                                        <p:attrNameLst>
                                          <p:attrName>fillcolor</p:attrName>
                                        </p:attrNameLst>
                                      </p:cBhvr>
                                      <p:to>
                                        <a:schemeClr val="accent2"/>
                                      </p:to>
                                    </p:animClr>
                                    <p:set>
                                      <p:cBhvr>
                                        <p:cTn id="37" dur="500" fill="hold"/>
                                        <p:tgtEl>
                                          <p:spTgt spid="5"/>
                                        </p:tgtEl>
                                        <p:attrNameLst>
                                          <p:attrName>fill.type</p:attrName>
                                        </p:attrNameLst>
                                      </p:cBhvr>
                                      <p:to>
                                        <p:strVal val="solid"/>
                                      </p:to>
                                    </p:set>
                                    <p:anim to="1.5" calcmode="lin" valueType="num">
                                      <p:cBhvr override="childStyle">
                                        <p:cTn id="38" dur="500" fill="hold"/>
                                        <p:tgtEl>
                                          <p:spTgt spid="5"/>
                                        </p:tgtEl>
                                        <p:attrNameLst>
                                          <p:attrName>style.fontSize</p:attrName>
                                        </p:attrNameLst>
                                      </p:cBhvr>
                                    </p:anim>
                                  </p:childTnLst>
                                </p:cTn>
                              </p:par>
                            </p:childTnLst>
                          </p:cTn>
                        </p:par>
                      </p:childTnLst>
                    </p:cTn>
                  </p:par>
                  <p:par>
                    <p:cTn id="39" fill="hold">
                      <p:stCondLst>
                        <p:cond delay="indefinite"/>
                      </p:stCondLst>
                      <p:childTnLst>
                        <p:par>
                          <p:cTn id="40" fill="hold">
                            <p:stCondLst>
                              <p:cond delay="0"/>
                            </p:stCondLst>
                            <p:childTnLst>
                              <p:par>
                                <p:cTn id="41" presetID="6" presetClass="emph" presetSubtype="0" fill="hold" grpId="0" nodeType="clickEffect">
                                  <p:stCondLst>
                                    <p:cond delay="0"/>
                                  </p:stCondLst>
                                  <p:childTnLst>
                                    <p:animScale>
                                      <p:cBhvr>
                                        <p:cTn id="42" dur="2000" fill="hold"/>
                                        <p:tgtEl>
                                          <p:spTgt spid="4"/>
                                        </p:tgtEl>
                                      </p:cBhvr>
                                      <p:by x="150000" y="150000"/>
                                    </p:animScale>
                                  </p:childTnLst>
                                </p:cTn>
                              </p:par>
                            </p:childTnLst>
                          </p:cTn>
                        </p:par>
                        <p:par>
                          <p:cTn id="43" fill="hold">
                            <p:stCondLst>
                              <p:cond delay="2000"/>
                            </p:stCondLst>
                            <p:childTnLst>
                              <p:par>
                                <p:cTn id="44" presetID="17" presetClass="exit" presetSubtype="10" fill="hold" grpId="1" nodeType="afterEffect">
                                  <p:stCondLst>
                                    <p:cond delay="0"/>
                                  </p:stCondLst>
                                  <p:childTnLst>
                                    <p:anim calcmode="lin" valueType="num">
                                      <p:cBhvr>
                                        <p:cTn id="45" dur="500"/>
                                        <p:tgtEl>
                                          <p:spTgt spid="4"/>
                                        </p:tgtEl>
                                        <p:attrNameLst>
                                          <p:attrName>ppt_w</p:attrName>
                                        </p:attrNameLst>
                                      </p:cBhvr>
                                      <p:tavLst>
                                        <p:tav tm="0">
                                          <p:val>
                                            <p:strVal val="ppt_w"/>
                                          </p:val>
                                        </p:tav>
                                        <p:tav tm="100000">
                                          <p:val>
                                            <p:fltVal val="0"/>
                                          </p:val>
                                        </p:tav>
                                      </p:tavLst>
                                    </p:anim>
                                    <p:anim calcmode="lin" valueType="num">
                                      <p:cBhvr>
                                        <p:cTn id="46" dur="500"/>
                                        <p:tgtEl>
                                          <p:spTgt spid="4"/>
                                        </p:tgtEl>
                                        <p:attrNameLst>
                                          <p:attrName>ppt_h</p:attrName>
                                        </p:attrNameLst>
                                      </p:cBhvr>
                                      <p:tavLst>
                                        <p:tav tm="0">
                                          <p:val>
                                            <p:strVal val="ppt_h"/>
                                          </p:val>
                                        </p:tav>
                                        <p:tav tm="100000">
                                          <p:val>
                                            <p:strVal val="ppt_h"/>
                                          </p:val>
                                        </p:tav>
                                      </p:tavLst>
                                    </p:anim>
                                    <p:set>
                                      <p:cBhvr>
                                        <p:cTn id="4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5" grpId="2" animBg="1"/>
      <p:bldP spid="5" grpId="3" animBg="1"/>
      <p:bldP spid="6" grpId="0" animBg="1"/>
      <p:bldP spid="6" grpId="1" animBg="1"/>
      <p:bldP spid="6" grpId="2" animBg="1"/>
      <p:bldP spid="6" grpId="3"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MX" dirty="0"/>
              <a:t>La importancia del estado de flujos de efectivo radica en:</a:t>
            </a:r>
          </a:p>
          <a:p>
            <a:pPr algn="just">
              <a:buNone/>
            </a:pPr>
            <a:endParaRPr lang="es-MX" dirty="0"/>
          </a:p>
          <a:p>
            <a:pPr algn="just">
              <a:buFont typeface="Wingdings" pitchFamily="2" charset="2"/>
              <a:buChar char="ü"/>
            </a:pPr>
            <a:r>
              <a:rPr lang="es-MX" dirty="0"/>
              <a:t>Dar a conocer el impacto de las operaciones de la entidad en su efectivo;</a:t>
            </a:r>
          </a:p>
          <a:p>
            <a:pPr algn="just">
              <a:buFont typeface="Wingdings" pitchFamily="2" charset="2"/>
              <a:buChar char="ü"/>
            </a:pPr>
            <a:r>
              <a:rPr lang="es-MX" dirty="0"/>
              <a:t>Dar a conocer el origen de los flujos de efectivo generados y el destino de los flujos de efectivo aplicados.  </a:t>
            </a:r>
          </a:p>
        </p:txBody>
      </p:sp>
      <p:sp>
        <p:nvSpPr>
          <p:cNvPr id="2" name="1 Título"/>
          <p:cNvSpPr>
            <a:spLocks noGrp="1"/>
          </p:cNvSpPr>
          <p:nvPr>
            <p:ph type="title"/>
          </p:nvPr>
        </p:nvSpPr>
        <p:spPr/>
        <p:txBody>
          <a:bodyPr>
            <a:normAutofit/>
          </a:bodyPr>
          <a:lstStyle/>
          <a:p>
            <a:r>
              <a:rPr lang="es-MX" dirty="0"/>
              <a:t>Aspectos generales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8" dur="500"/>
                                        <p:tgtEl>
                                          <p:spTgt spid="3">
                                            <p:txEl>
                                              <p:pRg st="0" end="0"/>
                                            </p:txEl>
                                          </p:spTgt>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Diferencia</a:t>
            </a:r>
          </a:p>
        </p:txBody>
      </p:sp>
      <p:sp>
        <p:nvSpPr>
          <p:cNvPr id="5" name="Marcador de texto 4"/>
          <p:cNvSpPr>
            <a:spLocks noGrp="1"/>
          </p:cNvSpPr>
          <p:nvPr>
            <p:ph type="body" idx="1"/>
          </p:nvPr>
        </p:nvSpPr>
        <p:spPr/>
        <p:txBody>
          <a:bodyPr/>
          <a:lstStyle/>
          <a:p>
            <a:r>
              <a:rPr lang="es-MX" dirty="0"/>
              <a:t>ECSF</a:t>
            </a:r>
          </a:p>
        </p:txBody>
      </p:sp>
      <p:sp>
        <p:nvSpPr>
          <p:cNvPr id="6" name="Marcador de contenido 5"/>
          <p:cNvSpPr>
            <a:spLocks noGrp="1"/>
          </p:cNvSpPr>
          <p:nvPr>
            <p:ph sz="half" idx="2"/>
          </p:nvPr>
        </p:nvSpPr>
        <p:spPr/>
        <p:txBody>
          <a:bodyPr/>
          <a:lstStyle/>
          <a:p>
            <a:pPr marL="457200" indent="-457200">
              <a:buFont typeface="+mj-lt"/>
              <a:buAutoNum type="alphaLcParenR"/>
            </a:pPr>
            <a:r>
              <a:rPr lang="es-MX" sz="1800" dirty="0"/>
              <a:t>Muestra los cambios en la estructura financiera de la entidad, los  cuales pueden o no identificarse con la generación o aplicación de recursos en el periodo;</a:t>
            </a:r>
          </a:p>
          <a:p>
            <a:pPr marL="457200" indent="-457200">
              <a:buFont typeface="+mj-lt"/>
              <a:buAutoNum type="alphaLcParenR"/>
            </a:pPr>
            <a:r>
              <a:rPr lang="es-MX" sz="1800" dirty="0"/>
              <a:t>En un entorno inflacionario, no se eliminan los efectos de la inflación </a:t>
            </a:r>
          </a:p>
          <a:p>
            <a:pPr marL="457200" indent="-457200">
              <a:buFont typeface="+mj-lt"/>
              <a:buAutoNum type="alphaLcParenR"/>
            </a:pPr>
            <a:r>
              <a:rPr lang="es-MX" sz="1800" dirty="0"/>
              <a:t>Se presenta en unidades monetarias de poder adquisitivo de la fecha de cierre del periodo.</a:t>
            </a:r>
          </a:p>
        </p:txBody>
      </p:sp>
      <p:sp>
        <p:nvSpPr>
          <p:cNvPr id="7" name="Marcador de texto 6"/>
          <p:cNvSpPr>
            <a:spLocks noGrp="1"/>
          </p:cNvSpPr>
          <p:nvPr>
            <p:ph type="body" sz="quarter" idx="3"/>
          </p:nvPr>
        </p:nvSpPr>
        <p:spPr/>
        <p:txBody>
          <a:bodyPr/>
          <a:lstStyle/>
          <a:p>
            <a:r>
              <a:rPr lang="es-MX" dirty="0"/>
              <a:t>EFE</a:t>
            </a:r>
          </a:p>
        </p:txBody>
      </p:sp>
      <p:sp>
        <p:nvSpPr>
          <p:cNvPr id="8" name="Marcador de contenido 7"/>
          <p:cNvSpPr>
            <a:spLocks noGrp="1"/>
          </p:cNvSpPr>
          <p:nvPr>
            <p:ph sz="quarter" idx="4"/>
          </p:nvPr>
        </p:nvSpPr>
        <p:spPr/>
        <p:txBody>
          <a:bodyPr/>
          <a:lstStyle/>
          <a:p>
            <a:r>
              <a:rPr lang="es-MX" sz="1800" dirty="0"/>
              <a:t>Muestra las entradas y salidas de efectivo por la generación o aplicación de recursos</a:t>
            </a:r>
          </a:p>
          <a:p>
            <a:r>
              <a:rPr lang="es-MX" sz="1800" dirty="0"/>
              <a:t>En un entorno inflacionario, se eliminan los efectos de la inflación del periodo reconocidos en los estados financieros,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58</a:t>
            </a:fld>
            <a:endParaRPr lang="es-MX"/>
          </a:p>
        </p:txBody>
      </p:sp>
    </p:spTree>
    <p:extLst>
      <p:ext uri="{BB962C8B-B14F-4D97-AF65-F5344CB8AC3E}">
        <p14:creationId xmlns:p14="http://schemas.microsoft.com/office/powerpoint/2010/main" val="33592861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eaLnBrk="1" hangingPunct="1">
              <a:defRPr/>
            </a:pPr>
            <a:r>
              <a:rPr lang="es-MX" dirty="0">
                <a:solidFill>
                  <a:schemeClr val="accent6">
                    <a:lumMod val="75000"/>
                  </a:schemeClr>
                </a:solidFill>
              </a:rPr>
              <a:t>Estado de Flujo de Efectivo</a:t>
            </a:r>
          </a:p>
        </p:txBody>
      </p:sp>
      <p:sp>
        <p:nvSpPr>
          <p:cNvPr id="15364" name="8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fld id="{66055C77-79BB-4719-9F5B-1CCBE6BE72F5}" type="slidenum">
              <a:rPr lang="es-MX" altLang="es-MX" sz="1200">
                <a:solidFill>
                  <a:srgbClr val="002060"/>
                </a:solidFill>
              </a:rPr>
              <a:pPr/>
              <a:t>59</a:t>
            </a:fld>
            <a:endParaRPr lang="es-MX" altLang="es-MX" sz="1200">
              <a:solidFill>
                <a:srgbClr val="002060"/>
              </a:solidFill>
            </a:endParaRPr>
          </a:p>
        </p:txBody>
      </p:sp>
      <p:grpSp>
        <p:nvGrpSpPr>
          <p:cNvPr id="15365" name="10 Grupo"/>
          <p:cNvGrpSpPr>
            <a:grpSpLocks/>
          </p:cNvGrpSpPr>
          <p:nvPr/>
        </p:nvGrpSpPr>
        <p:grpSpPr bwMode="auto">
          <a:xfrm>
            <a:off x="2301875" y="1749425"/>
            <a:ext cx="7539038" cy="4344988"/>
            <a:chOff x="778545" y="1749624"/>
            <a:chExt cx="8208963" cy="4344987"/>
          </a:xfrm>
        </p:grpSpPr>
        <p:sp>
          <p:nvSpPr>
            <p:cNvPr id="15366" name="AutoShape 3"/>
            <p:cNvSpPr>
              <a:spLocks noChangeArrowheads="1"/>
            </p:cNvSpPr>
            <p:nvPr/>
          </p:nvSpPr>
          <p:spPr bwMode="auto">
            <a:xfrm>
              <a:off x="1899320" y="1749624"/>
              <a:ext cx="5181600" cy="3048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s-MX"/>
            </a:p>
          </p:txBody>
        </p:sp>
        <p:sp>
          <p:nvSpPr>
            <p:cNvPr id="15367" name="AutoShape 4"/>
            <p:cNvSpPr>
              <a:spLocks noChangeArrowheads="1"/>
            </p:cNvSpPr>
            <p:nvPr/>
          </p:nvSpPr>
          <p:spPr bwMode="auto">
            <a:xfrm rot="10800000">
              <a:off x="2051720" y="2852936"/>
              <a:ext cx="5181600" cy="3048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s-MX"/>
            </a:p>
          </p:txBody>
        </p:sp>
        <p:sp>
          <p:nvSpPr>
            <p:cNvPr id="5125" name="Text Box 5"/>
            <p:cNvSpPr txBox="1">
              <a:spLocks noChangeArrowheads="1"/>
            </p:cNvSpPr>
            <p:nvPr/>
          </p:nvSpPr>
          <p:spPr bwMode="auto">
            <a:xfrm>
              <a:off x="3803536" y="2637037"/>
              <a:ext cx="1448539" cy="1874837"/>
            </a:xfrm>
            <a:prstGeom prst="rect">
              <a:avLst/>
            </a:prstGeom>
            <a:noFill/>
            <a:ln w="9525">
              <a:noFill/>
              <a:miter lim="800000"/>
              <a:headEnd/>
              <a:tailEnd/>
            </a:ln>
            <a:effectLst/>
          </p:spPr>
          <p:txBody>
            <a:bodyPr>
              <a:spAutoFit/>
            </a:bodyPr>
            <a:lstStyle/>
            <a:p>
              <a:pPr algn="ctr" eaLnBrk="1" hangingPunct="1">
                <a:spcBef>
                  <a:spcPct val="50000"/>
                </a:spcBef>
                <a:defRPr/>
              </a:pPr>
              <a:r>
                <a:rPr lang="es-MX" sz="11700">
                  <a:effectLst>
                    <a:outerShdw blurRad="38100" dist="38100" dir="2700000" algn="tl">
                      <a:srgbClr val="000000"/>
                    </a:outerShdw>
                  </a:effectLst>
                  <a:latin typeface="Times New Roman" pitchFamily="18" charset="0"/>
                </a:rPr>
                <a:t>$</a:t>
              </a:r>
            </a:p>
          </p:txBody>
        </p:sp>
        <p:sp>
          <p:nvSpPr>
            <p:cNvPr id="5126" name="Text Box 6"/>
            <p:cNvSpPr txBox="1">
              <a:spLocks noChangeArrowheads="1"/>
            </p:cNvSpPr>
            <p:nvPr/>
          </p:nvSpPr>
          <p:spPr bwMode="auto">
            <a:xfrm>
              <a:off x="2966910" y="1917899"/>
              <a:ext cx="3657647" cy="457200"/>
            </a:xfrm>
            <a:prstGeom prst="rect">
              <a:avLst/>
            </a:prstGeom>
            <a:noFill/>
            <a:ln w="9525">
              <a:noFill/>
              <a:miter lim="800000"/>
              <a:headEnd/>
              <a:tailEnd/>
            </a:ln>
            <a:effectLst/>
          </p:spPr>
          <p:txBody>
            <a:bodyPr>
              <a:spAutoFit/>
            </a:bodyPr>
            <a:lstStyle/>
            <a:p>
              <a:pPr algn="l" eaLnBrk="1" hangingPunct="1">
                <a:spcBef>
                  <a:spcPct val="50000"/>
                </a:spcBef>
                <a:defRPr/>
              </a:pPr>
              <a:r>
                <a:rPr lang="es-MX" sz="2400" b="1">
                  <a:effectLst>
                    <a:outerShdw blurRad="38100" dist="38100" dir="2700000" algn="tl">
                      <a:srgbClr val="000000"/>
                    </a:outerShdw>
                  </a:effectLst>
                  <a:latin typeface="Times New Roman" pitchFamily="18" charset="0"/>
                </a:rPr>
                <a:t>Decisiones de Inversión</a:t>
              </a:r>
            </a:p>
          </p:txBody>
        </p:sp>
        <p:sp>
          <p:nvSpPr>
            <p:cNvPr id="5127" name="Text Box 7"/>
            <p:cNvSpPr txBox="1">
              <a:spLocks noChangeArrowheads="1"/>
            </p:cNvSpPr>
            <p:nvPr/>
          </p:nvSpPr>
          <p:spPr bwMode="auto">
            <a:xfrm>
              <a:off x="3195081" y="5229423"/>
              <a:ext cx="3657647" cy="457200"/>
            </a:xfrm>
            <a:prstGeom prst="rect">
              <a:avLst/>
            </a:prstGeom>
            <a:noFill/>
            <a:ln w="9525">
              <a:noFill/>
              <a:miter lim="800000"/>
              <a:headEnd/>
              <a:tailEnd/>
            </a:ln>
            <a:effectLst/>
          </p:spPr>
          <p:txBody>
            <a:bodyPr>
              <a:spAutoFit/>
            </a:bodyPr>
            <a:lstStyle/>
            <a:p>
              <a:pPr algn="l" eaLnBrk="1" hangingPunct="1">
                <a:spcBef>
                  <a:spcPct val="50000"/>
                </a:spcBef>
                <a:defRPr/>
              </a:pPr>
              <a:r>
                <a:rPr lang="es-MX" sz="2400" b="1">
                  <a:effectLst>
                    <a:outerShdw blurRad="38100" dist="38100" dir="2700000" algn="tl">
                      <a:srgbClr val="000000"/>
                    </a:outerShdw>
                  </a:effectLst>
                  <a:latin typeface="Times New Roman" pitchFamily="18" charset="0"/>
                </a:rPr>
                <a:t>Decisiones de Liquidez</a:t>
              </a:r>
            </a:p>
          </p:txBody>
        </p:sp>
        <p:sp>
          <p:nvSpPr>
            <p:cNvPr id="15371" name="Line 9"/>
            <p:cNvSpPr>
              <a:spLocks noChangeShapeType="1"/>
            </p:cNvSpPr>
            <p:nvPr/>
          </p:nvSpPr>
          <p:spPr bwMode="auto">
            <a:xfrm>
              <a:off x="778545" y="6094611"/>
              <a:ext cx="8208963" cy="0"/>
            </a:xfrm>
            <a:prstGeom prst="line">
              <a:avLst/>
            </a:prstGeom>
            <a:noFill/>
            <a:ln w="12700">
              <a:solidFill>
                <a:srgbClr val="FFCC66"/>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MX"/>
            </a:p>
          </p:txBody>
        </p:sp>
      </p:grpSp>
    </p:spTree>
    <p:extLst>
      <p:ext uri="{BB962C8B-B14F-4D97-AF65-F5344CB8AC3E}">
        <p14:creationId xmlns:p14="http://schemas.microsoft.com/office/powerpoint/2010/main" val="2021908496"/>
      </p:ext>
    </p:extLst>
  </p:cSld>
  <p:clrMapOvr>
    <a:masterClrMapping/>
  </p:clrMapOvr>
  <p:transition>
    <p:comb/>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es-MX" sz="3600" dirty="0"/>
              <a:t>Diferencia</a:t>
            </a:r>
          </a:p>
        </p:txBody>
      </p:sp>
      <p:sp>
        <p:nvSpPr>
          <p:cNvPr id="9" name="Marcador de contenido 8"/>
          <p:cNvSpPr>
            <a:spLocks noGrp="1"/>
          </p:cNvSpPr>
          <p:nvPr>
            <p:ph idx="1"/>
          </p:nvPr>
        </p:nvSpPr>
        <p:spPr/>
        <p:txBody>
          <a:bodyPr>
            <a:noAutofit/>
          </a:bodyPr>
          <a:lstStyle/>
          <a:p>
            <a:r>
              <a:rPr lang="es-MX" dirty="0"/>
              <a:t>La información proporcionada por ambos estados financieros es útil para los usuarios; </a:t>
            </a:r>
          </a:p>
          <a:p>
            <a:r>
              <a:rPr lang="es-MX" dirty="0"/>
              <a:t>No obstante, el CINIF decidió establecer el estado de flujos de efectivo como estado financiero básico </a:t>
            </a:r>
          </a:p>
          <a:p>
            <a:pPr lvl="1"/>
            <a:r>
              <a:rPr lang="es-MX" dirty="0"/>
              <a:t>porque se considera que es prioritario proporcionar información específicamente sobre los flujos de efectivo realizados</a:t>
            </a:r>
          </a:p>
          <a:p>
            <a:pPr lvl="1"/>
            <a:r>
              <a:rPr lang="es-MX" dirty="0"/>
              <a:t>debido a que el efectivo es esencial no sólo para mantener o acrecentar la operación de una entidad, sino también para poder resarcir a sus acreedores y a sus propietarios, los recursos que le han canalizado a la entidad</a:t>
            </a:r>
          </a:p>
        </p:txBody>
      </p:sp>
      <p:sp>
        <p:nvSpPr>
          <p:cNvPr id="7" name="Marcador de número de diapositiva 6"/>
          <p:cNvSpPr>
            <a:spLocks noGrp="1"/>
          </p:cNvSpPr>
          <p:nvPr>
            <p:ph type="sldNum" sz="quarter" idx="12"/>
          </p:nvPr>
        </p:nvSpPr>
        <p:spPr/>
        <p:txBody>
          <a:bodyPr/>
          <a:lstStyle/>
          <a:p>
            <a:pPr>
              <a:defRPr/>
            </a:pPr>
            <a:fld id="{B599FBF7-7962-4F4E-9FD4-07D0118D4822}" type="slidenum">
              <a:rPr lang="es-MX" smtClean="0"/>
              <a:pPr>
                <a:defRPr/>
              </a:pPr>
              <a:t>60</a:t>
            </a:fld>
            <a:endParaRPr lang="es-MX" dirty="0"/>
          </a:p>
        </p:txBody>
      </p:sp>
    </p:spTree>
    <p:extLst>
      <p:ext uri="{BB962C8B-B14F-4D97-AF65-F5344CB8AC3E}">
        <p14:creationId xmlns:p14="http://schemas.microsoft.com/office/powerpoint/2010/main" val="13931756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es-MX" sz="3600" dirty="0"/>
              <a:t>Convergencia internacional</a:t>
            </a:r>
          </a:p>
        </p:txBody>
      </p:sp>
      <p:sp>
        <p:nvSpPr>
          <p:cNvPr id="9" name="Marcador de contenido 8"/>
          <p:cNvSpPr>
            <a:spLocks noGrp="1"/>
          </p:cNvSpPr>
          <p:nvPr>
            <p:ph idx="1"/>
          </p:nvPr>
        </p:nvSpPr>
        <p:spPr/>
        <p:txBody>
          <a:bodyPr>
            <a:normAutofit/>
          </a:bodyPr>
          <a:lstStyle/>
          <a:p>
            <a:r>
              <a:rPr lang="es-MX" dirty="0"/>
              <a:t>Además de lo anterior, con el establecimiento del estado de flujos de efectivo, también se cumple con el objetivo de converger con las IFRS.</a:t>
            </a:r>
          </a:p>
        </p:txBody>
      </p:sp>
      <p:sp>
        <p:nvSpPr>
          <p:cNvPr id="7" name="Marcador de número de diapositiva 6"/>
          <p:cNvSpPr>
            <a:spLocks noGrp="1"/>
          </p:cNvSpPr>
          <p:nvPr>
            <p:ph type="sldNum" sz="quarter" idx="12"/>
          </p:nvPr>
        </p:nvSpPr>
        <p:spPr/>
        <p:txBody>
          <a:bodyPr/>
          <a:lstStyle/>
          <a:p>
            <a:pPr>
              <a:defRPr/>
            </a:pPr>
            <a:fld id="{B599FBF7-7962-4F4E-9FD4-07D0118D4822}" type="slidenum">
              <a:rPr lang="es-MX" smtClean="0"/>
              <a:pPr>
                <a:defRPr/>
              </a:pPr>
              <a:t>61</a:t>
            </a:fld>
            <a:endParaRPr lang="es-MX" dirty="0"/>
          </a:p>
        </p:txBody>
      </p:sp>
    </p:spTree>
    <p:extLst>
      <p:ext uri="{BB962C8B-B14F-4D97-AF65-F5344CB8AC3E}">
        <p14:creationId xmlns:p14="http://schemas.microsoft.com/office/powerpoint/2010/main" val="40098755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E5D986-E364-4393-831E-6DD94C969789}"/>
              </a:ext>
            </a:extLst>
          </p:cNvPr>
          <p:cNvSpPr>
            <a:spLocks noGrp="1"/>
          </p:cNvSpPr>
          <p:nvPr>
            <p:ph type="title"/>
          </p:nvPr>
        </p:nvSpPr>
        <p:spPr/>
        <p:txBody>
          <a:bodyPr/>
          <a:lstStyle/>
          <a:p>
            <a:r>
              <a:rPr lang="es-MX" dirty="0"/>
              <a:t>Información que presentan los estados financieros (NIF B-2)</a:t>
            </a:r>
          </a:p>
        </p:txBody>
      </p:sp>
      <p:sp>
        <p:nvSpPr>
          <p:cNvPr id="3" name="Marcador de contenido 2">
            <a:extLst>
              <a:ext uri="{FF2B5EF4-FFF2-40B4-BE49-F238E27FC236}">
                <a16:creationId xmlns:a16="http://schemas.microsoft.com/office/drawing/2014/main" id="{3EAE8CEC-28E0-4DA2-AA05-76D2CF2F01A4}"/>
              </a:ext>
            </a:extLst>
          </p:cNvPr>
          <p:cNvSpPr>
            <a:spLocks noGrp="1"/>
          </p:cNvSpPr>
          <p:nvPr>
            <p:ph idx="1"/>
          </p:nvPr>
        </p:nvSpPr>
        <p:spPr/>
        <p:txBody>
          <a:bodyPr/>
          <a:lstStyle/>
          <a:p>
            <a:pPr algn="just"/>
            <a:r>
              <a:rPr lang="es-MX" b="1" u="sng" dirty="0"/>
              <a:t>Estado de Flujos de efectivo.</a:t>
            </a:r>
          </a:p>
          <a:p>
            <a:pPr algn="just">
              <a:buFont typeface="Wingdings" panose="05000000000000000000" pitchFamily="2" charset="2"/>
              <a:buChar char="§"/>
            </a:pPr>
            <a:r>
              <a:rPr lang="es-MX" dirty="0"/>
              <a:t>Es un estado financiero básico que muestra las fuentes y aplicaciones del efectivo de la entidad en el periodo, las cuales con clasificadas actividades de operación, inversión y de financiamiento.</a:t>
            </a:r>
          </a:p>
          <a:p>
            <a:pPr algn="just">
              <a:buFont typeface="Wingdings" panose="05000000000000000000" pitchFamily="2" charset="2"/>
              <a:buChar char="§"/>
            </a:pPr>
            <a:r>
              <a:rPr lang="es-MX" dirty="0"/>
              <a:t>La importancia de este estado radica en dar a conocer el origen de los flujos de efectivo generados y el destino de los flujos de efectivo aplicados.</a:t>
            </a:r>
          </a:p>
          <a:p>
            <a:pPr algn="just">
              <a:buFont typeface="Wingdings" panose="05000000000000000000" pitchFamily="2" charset="2"/>
              <a:buChar char="§"/>
            </a:pPr>
            <a:r>
              <a:rPr lang="es-MX" dirty="0"/>
              <a:t> Proporciona información que permite a los usuarios evaluar los cambios en los activos y pasivos de la entidad y en su estructura financiera (incluyendo su liquidez y solvencia)</a:t>
            </a:r>
          </a:p>
        </p:txBody>
      </p:sp>
    </p:spTree>
    <p:extLst>
      <p:ext uri="{BB962C8B-B14F-4D97-AF65-F5344CB8AC3E}">
        <p14:creationId xmlns:p14="http://schemas.microsoft.com/office/powerpoint/2010/main" val="15408424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Cambios</a:t>
            </a:r>
          </a:p>
        </p:txBody>
      </p:sp>
      <p:sp>
        <p:nvSpPr>
          <p:cNvPr id="3" name="Marcador de contenido 2"/>
          <p:cNvSpPr>
            <a:spLocks noGrp="1"/>
          </p:cNvSpPr>
          <p:nvPr>
            <p:ph idx="1"/>
          </p:nvPr>
        </p:nvSpPr>
        <p:spPr/>
        <p:txBody>
          <a:bodyPr>
            <a:normAutofit/>
          </a:bodyPr>
          <a:lstStyle/>
          <a:p>
            <a:pPr marL="514350" indent="-514350">
              <a:buFont typeface="+mj-lt"/>
              <a:buAutoNum type="arabicPeriod"/>
            </a:pPr>
            <a:r>
              <a:rPr lang="es-MX" sz="2400" dirty="0"/>
              <a:t>Cambio del estado financiero básico</a:t>
            </a:r>
          </a:p>
          <a:p>
            <a:pPr marL="514350" indent="-514350">
              <a:buFont typeface="+mj-lt"/>
              <a:buAutoNum type="arabicPeriod"/>
            </a:pPr>
            <a:r>
              <a:rPr lang="es-MX" sz="2400" dirty="0"/>
              <a:t>Enfoque del estado financiero</a:t>
            </a:r>
          </a:p>
          <a:p>
            <a:pPr lvl="1"/>
            <a:r>
              <a:rPr lang="es-MX" sz="2000" dirty="0"/>
              <a:t>Antes mostraba sólo los cambios en la estructura financiera de la entidad, y no los flujos de efectivo</a:t>
            </a:r>
          </a:p>
          <a:p>
            <a:pPr marL="514350" indent="-514350">
              <a:buFont typeface="+mj-lt"/>
              <a:buAutoNum type="arabicPeriod"/>
            </a:pPr>
            <a:r>
              <a:rPr lang="es-MX" sz="2400" dirty="0"/>
              <a:t>Efectos de la inflación</a:t>
            </a:r>
          </a:p>
          <a:p>
            <a:pPr lvl="1"/>
            <a:r>
              <a:rPr lang="es-MX" sz="2000" dirty="0"/>
              <a:t>En el proceso de preparación del estado de flujos de efectivo, primeramente deben eliminarse los efectos de la inflación del periodo y, sobre dicha base, se determinan los flujos de efectivo a pesos constantes</a:t>
            </a:r>
          </a:p>
          <a:p>
            <a:pPr marL="514350" indent="-514350">
              <a:buFont typeface="+mj-lt"/>
              <a:buAutoNum type="arabicPeriod"/>
            </a:pPr>
            <a:endParaRPr lang="es-MX" sz="1600" dirty="0"/>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63</a:t>
            </a:fld>
            <a:endParaRPr lang="es-MX"/>
          </a:p>
        </p:txBody>
      </p:sp>
    </p:spTree>
    <p:extLst>
      <p:ext uri="{BB962C8B-B14F-4D97-AF65-F5344CB8AC3E}">
        <p14:creationId xmlns:p14="http://schemas.microsoft.com/office/powerpoint/2010/main" val="20876133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Cambios</a:t>
            </a:r>
          </a:p>
        </p:txBody>
      </p:sp>
      <p:sp>
        <p:nvSpPr>
          <p:cNvPr id="3" name="Marcador de contenido 2"/>
          <p:cNvSpPr>
            <a:spLocks noGrp="1"/>
          </p:cNvSpPr>
          <p:nvPr>
            <p:ph idx="1"/>
          </p:nvPr>
        </p:nvSpPr>
        <p:spPr/>
        <p:txBody>
          <a:bodyPr>
            <a:normAutofit/>
          </a:bodyPr>
          <a:lstStyle/>
          <a:p>
            <a:pPr marL="514350" indent="-514350" algn="just">
              <a:buFont typeface="+mj-lt"/>
              <a:buAutoNum type="arabicPeriod" startAt="4"/>
            </a:pPr>
            <a:r>
              <a:rPr lang="es-MX" sz="2400" dirty="0"/>
              <a:t>Estructura (sustancia económica)</a:t>
            </a:r>
          </a:p>
          <a:p>
            <a:pPr marL="914400" lvl="1" indent="-514350" algn="just"/>
            <a:r>
              <a:rPr lang="es-MX" sz="2000" dirty="0"/>
              <a:t>Operación</a:t>
            </a:r>
          </a:p>
          <a:p>
            <a:pPr marL="914400" lvl="1" indent="-514350" algn="just"/>
            <a:r>
              <a:rPr lang="es-MX" sz="2000" dirty="0"/>
              <a:t>Inversión</a:t>
            </a:r>
          </a:p>
          <a:p>
            <a:pPr marL="914400" lvl="1" indent="-514350" algn="just"/>
            <a:r>
              <a:rPr lang="es-MX" sz="2000" dirty="0"/>
              <a:t>Financiamiento</a:t>
            </a:r>
          </a:p>
          <a:p>
            <a:pPr marL="514350" indent="-514350" algn="just">
              <a:buFont typeface="+mj-lt"/>
              <a:buAutoNum type="arabicPeriod" startAt="4"/>
            </a:pPr>
            <a:r>
              <a:rPr lang="es-MX" sz="2400" dirty="0"/>
              <a:t>Métodos directo e Indirecto</a:t>
            </a:r>
          </a:p>
          <a:p>
            <a:pPr marL="514350" indent="-514350" algn="just">
              <a:buFont typeface="+mj-lt"/>
              <a:buAutoNum type="arabicPeriod" startAt="4"/>
            </a:pPr>
            <a:r>
              <a:rPr lang="es-MX" sz="2400" dirty="0"/>
              <a:t>Detalle de información</a:t>
            </a:r>
          </a:p>
          <a:p>
            <a:pPr lvl="1" algn="just"/>
            <a:r>
              <a:rPr lang="es-MX" sz="2000" dirty="0"/>
              <a:t>cobros y pagos preferentemente en términos brutos y, sólo en casos muy específicos, movimientos netos</a:t>
            </a:r>
          </a:p>
          <a:p>
            <a:pPr marL="514350" indent="-514350" algn="just">
              <a:buFont typeface="+mj-lt"/>
              <a:buAutoNum type="arabicPeriod" startAt="4"/>
            </a:pPr>
            <a:endParaRPr lang="es-MX" sz="2400" dirty="0"/>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64</a:t>
            </a:fld>
            <a:endParaRPr lang="es-MX"/>
          </a:p>
        </p:txBody>
      </p:sp>
    </p:spTree>
    <p:extLst>
      <p:ext uri="{BB962C8B-B14F-4D97-AF65-F5344CB8AC3E}">
        <p14:creationId xmlns:p14="http://schemas.microsoft.com/office/powerpoint/2010/main" val="10855772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r>
              <a:rPr lang="es-MX" dirty="0"/>
              <a:t>La entidad debe de excluir del estado de flujos de efectivo, todas las operaciones que no afectaron los flujos de efectivo, como:</a:t>
            </a:r>
          </a:p>
          <a:p>
            <a:pPr algn="just"/>
            <a:endParaRPr lang="es-MX" dirty="0"/>
          </a:p>
          <a:p>
            <a:pPr marL="624078" indent="-514350" algn="just">
              <a:buFont typeface="+mj-lt"/>
              <a:buAutoNum type="alphaLcParenR"/>
            </a:pPr>
            <a:r>
              <a:rPr lang="es-MX" dirty="0"/>
              <a:t>Adquisición a crédito de muebles, maquinaria y equipo;</a:t>
            </a:r>
          </a:p>
          <a:p>
            <a:pPr marL="624078" indent="-514350" algn="just">
              <a:buFont typeface="+mj-lt"/>
              <a:buAutoNum type="alphaLcParenR"/>
            </a:pPr>
            <a:r>
              <a:rPr lang="es-MX" dirty="0"/>
              <a:t>Fluctuaciones cambiarias devengadas no realizadas;</a:t>
            </a:r>
          </a:p>
          <a:p>
            <a:pPr marL="624078" indent="-514350" algn="just">
              <a:buFont typeface="+mj-lt"/>
              <a:buAutoNum type="alphaLcParenR"/>
            </a:pPr>
            <a:r>
              <a:rPr lang="es-MX" dirty="0"/>
              <a:t>Efectos por reconocimiento del valor razonable;</a:t>
            </a:r>
          </a:p>
          <a:p>
            <a:pPr algn="just"/>
            <a:endParaRPr lang="es-MX" dirty="0"/>
          </a:p>
        </p:txBody>
      </p:sp>
      <p:sp>
        <p:nvSpPr>
          <p:cNvPr id="2" name="1 Título"/>
          <p:cNvSpPr>
            <a:spLocks noGrp="1"/>
          </p:cNvSpPr>
          <p:nvPr>
            <p:ph type="title"/>
          </p:nvPr>
        </p:nvSpPr>
        <p:spPr/>
        <p:txBody>
          <a:bodyPr>
            <a:normAutofit/>
          </a:bodyPr>
          <a:lstStyle/>
          <a:p>
            <a:r>
              <a:rPr lang="es-MX" dirty="0"/>
              <a:t>Normas de presentación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0" end="0"/>
                                            </p:txEl>
                                          </p:spTgt>
                                        </p:tgtEl>
                                      </p:cBhvr>
                                    </p:animEffect>
                                  </p:childTnLst>
                                </p:cTn>
                              </p:par>
                            </p:childTnLst>
                          </p:cTn>
                        </p:par>
                        <p:par>
                          <p:cTn id="14" fill="hold">
                            <p:stCondLst>
                              <p:cond delay="3000"/>
                            </p:stCondLst>
                            <p:childTnLst>
                              <p:par>
                                <p:cTn id="15" presetID="55" presetClass="entr" presetSubtype="0"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childTnLst>
                          </p:cTn>
                        </p:par>
                        <p:par>
                          <p:cTn id="20" fill="hold">
                            <p:stCondLst>
                              <p:cond delay="4000"/>
                            </p:stCondLst>
                            <p:childTnLst>
                              <p:par>
                                <p:cTn id="21" presetID="55"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4"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5" dur="1000"/>
                                        <p:tgtEl>
                                          <p:spTgt spid="3">
                                            <p:txEl>
                                              <p:pRg st="3" end="3"/>
                                            </p:txEl>
                                          </p:spTgt>
                                        </p:tgtEl>
                                      </p:cBhvr>
                                    </p:animEffect>
                                  </p:childTnLst>
                                </p:cTn>
                              </p:par>
                            </p:childTnLst>
                          </p:cTn>
                        </p:par>
                        <p:par>
                          <p:cTn id="26" fill="hold">
                            <p:stCondLst>
                              <p:cond delay="5000"/>
                            </p:stCondLst>
                            <p:childTnLst>
                              <p:par>
                                <p:cTn id="27" presetID="55" presetClass="entr" presetSubtype="0"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624078" indent="-514350" algn="just">
              <a:buNone/>
            </a:pPr>
            <a:endParaRPr lang="es-MX" dirty="0"/>
          </a:p>
          <a:p>
            <a:pPr marL="624078" indent="-514350" algn="just">
              <a:buFont typeface="+mj-lt"/>
              <a:buAutoNum type="alphaLcParenR" startAt="4"/>
            </a:pPr>
            <a:r>
              <a:rPr lang="es-MX" dirty="0"/>
              <a:t>Conversión de deuda a capital y distribución de dividendos en acciones;</a:t>
            </a:r>
          </a:p>
          <a:p>
            <a:pPr marL="624078" indent="-514350" algn="just">
              <a:buFont typeface="+mj-lt"/>
              <a:buAutoNum type="alphaLcParenR" startAt="4"/>
            </a:pPr>
            <a:r>
              <a:rPr lang="es-MX" dirty="0"/>
              <a:t>Adquisición de un negocio con pago en acciones;</a:t>
            </a:r>
          </a:p>
          <a:p>
            <a:pPr marL="624078" indent="-514350" algn="just">
              <a:buFont typeface="+mj-lt"/>
              <a:buAutoNum type="alphaLcParenR" startAt="4"/>
            </a:pPr>
            <a:r>
              <a:rPr lang="es-MX" dirty="0"/>
              <a:t>Pagos en acciones a los empleados;</a:t>
            </a:r>
          </a:p>
          <a:p>
            <a:pPr algn="just">
              <a:buNone/>
            </a:pPr>
            <a:endParaRPr lang="es-MX" dirty="0"/>
          </a:p>
        </p:txBody>
      </p:sp>
      <p:sp>
        <p:nvSpPr>
          <p:cNvPr id="2" name="1 Título"/>
          <p:cNvSpPr>
            <a:spLocks noGrp="1"/>
          </p:cNvSpPr>
          <p:nvPr>
            <p:ph type="title"/>
          </p:nvPr>
        </p:nvSpPr>
        <p:spPr/>
        <p:txBody>
          <a:bodyPr>
            <a:normAutofit/>
          </a:bodyPr>
          <a:lstStyle/>
          <a:p>
            <a:r>
              <a:rPr lang="es-MX" dirty="0"/>
              <a:t>Normas de presentación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1" end="1"/>
                                            </p:txEl>
                                          </p:spTgt>
                                        </p:tgtEl>
                                      </p:cBhvr>
                                    </p:animEffect>
                                  </p:childTnLst>
                                </p:cTn>
                              </p:par>
                            </p:childTnLst>
                          </p:cTn>
                        </p:par>
                        <p:par>
                          <p:cTn id="14" fill="hold">
                            <p:stCondLst>
                              <p:cond delay="3000"/>
                            </p:stCondLst>
                            <p:childTnLst>
                              <p:par>
                                <p:cTn id="15" presetID="55" presetClass="entr" presetSubtype="0"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childTnLst>
                          </p:cTn>
                        </p:par>
                        <p:par>
                          <p:cTn id="20" fill="hold">
                            <p:stCondLst>
                              <p:cond delay="4000"/>
                            </p:stCondLst>
                            <p:childTnLst>
                              <p:par>
                                <p:cTn id="21" presetID="55"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4"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624078" indent="-514350" algn="just">
              <a:buFont typeface="+mj-lt"/>
              <a:buAutoNum type="alphaLcParenR" startAt="7"/>
            </a:pPr>
            <a:endParaRPr lang="es-MX" dirty="0"/>
          </a:p>
          <a:p>
            <a:pPr marL="624078" indent="-514350" algn="just">
              <a:buFont typeface="+mj-lt"/>
              <a:buAutoNum type="alphaLcParenR" startAt="7"/>
            </a:pPr>
            <a:r>
              <a:rPr lang="es-MX" dirty="0"/>
              <a:t>Donaciones o aportaciones de capital en especie;</a:t>
            </a:r>
          </a:p>
          <a:p>
            <a:pPr marL="624078" indent="-514350" algn="just">
              <a:buFont typeface="+mj-lt"/>
              <a:buAutoNum type="alphaLcParenR" startAt="7"/>
            </a:pPr>
            <a:r>
              <a:rPr lang="es-MX" dirty="0"/>
              <a:t>Operaciones negociadas con intercambio de activos;</a:t>
            </a:r>
          </a:p>
          <a:p>
            <a:pPr marL="624078" indent="-514350" algn="just">
              <a:buFont typeface="+mj-lt"/>
              <a:buAutoNum type="alphaLcParenR" startAt="7"/>
            </a:pPr>
            <a:r>
              <a:rPr lang="es-MX" dirty="0"/>
              <a:t>Creación de reservas y cualquier otro traspaso entre cuentas de capital contable.</a:t>
            </a:r>
          </a:p>
          <a:p>
            <a:pPr algn="just">
              <a:buNone/>
            </a:pPr>
            <a:endParaRPr lang="es-MX" dirty="0"/>
          </a:p>
        </p:txBody>
      </p:sp>
      <p:sp>
        <p:nvSpPr>
          <p:cNvPr id="2" name="1 Título"/>
          <p:cNvSpPr>
            <a:spLocks noGrp="1"/>
          </p:cNvSpPr>
          <p:nvPr>
            <p:ph type="title"/>
          </p:nvPr>
        </p:nvSpPr>
        <p:spPr/>
        <p:txBody>
          <a:bodyPr>
            <a:normAutofit/>
          </a:bodyPr>
          <a:lstStyle/>
          <a:p>
            <a:r>
              <a:rPr lang="es-MX" dirty="0"/>
              <a:t>Normas de presentación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1" end="1"/>
                                            </p:txEl>
                                          </p:spTgt>
                                        </p:tgtEl>
                                      </p:cBhvr>
                                    </p:animEffect>
                                  </p:childTnLst>
                                </p:cTn>
                              </p:par>
                            </p:childTnLst>
                          </p:cTn>
                        </p:par>
                        <p:par>
                          <p:cTn id="14" fill="hold">
                            <p:stCondLst>
                              <p:cond delay="3000"/>
                            </p:stCondLst>
                            <p:childTnLst>
                              <p:par>
                                <p:cTn id="15" presetID="55" presetClass="entr" presetSubtype="0"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2" end="2"/>
                                            </p:txEl>
                                          </p:spTgt>
                                        </p:tgtEl>
                                      </p:cBhvr>
                                    </p:animEffect>
                                  </p:childTnLst>
                                </p:cTn>
                              </p:par>
                            </p:childTnLst>
                          </p:cTn>
                        </p:par>
                        <p:par>
                          <p:cTn id="20" fill="hold">
                            <p:stCondLst>
                              <p:cond delay="4000"/>
                            </p:stCondLst>
                            <p:childTnLst>
                              <p:par>
                                <p:cTn id="21" presetID="55"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4"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376932"/>
            <a:ext cx="10058400" cy="1206868"/>
          </a:xfrm>
        </p:spPr>
        <p:txBody>
          <a:bodyPr/>
          <a:lstStyle/>
          <a:p>
            <a:r>
              <a:rPr lang="es-MX" dirty="0"/>
              <a:t>Convergencia</a:t>
            </a:r>
          </a:p>
        </p:txBody>
      </p:sp>
      <p:sp>
        <p:nvSpPr>
          <p:cNvPr id="3" name="2 Marcador de contenido"/>
          <p:cNvSpPr>
            <a:spLocks noGrp="1"/>
          </p:cNvSpPr>
          <p:nvPr>
            <p:ph idx="1"/>
          </p:nvPr>
        </p:nvSpPr>
        <p:spPr/>
        <p:txBody>
          <a:bodyPr/>
          <a:lstStyle/>
          <a:p>
            <a:endParaRPr lang="es-MX"/>
          </a:p>
        </p:txBody>
      </p:sp>
      <p:pic>
        <p:nvPicPr>
          <p:cNvPr id="604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81" y="1810644"/>
            <a:ext cx="9997440" cy="4220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3784212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r>
              <a:rPr lang="es-MX" dirty="0"/>
              <a:t>Para las actividades de operación, usando uno de los dos métodos siguientes: </a:t>
            </a:r>
          </a:p>
          <a:p>
            <a:pPr marL="624078" indent="-514350" algn="just">
              <a:buNone/>
            </a:pPr>
            <a:endParaRPr lang="es-MX" dirty="0"/>
          </a:p>
          <a:p>
            <a:pPr marL="624078" indent="-514350" algn="just">
              <a:buNone/>
            </a:pPr>
            <a:endParaRPr lang="es-MX" dirty="0"/>
          </a:p>
          <a:p>
            <a:pPr algn="just"/>
            <a:endParaRPr lang="es-MX" dirty="0"/>
          </a:p>
        </p:txBody>
      </p:sp>
      <p:sp>
        <p:nvSpPr>
          <p:cNvPr id="2" name="1 Título"/>
          <p:cNvSpPr>
            <a:spLocks noGrp="1"/>
          </p:cNvSpPr>
          <p:nvPr>
            <p:ph type="title"/>
          </p:nvPr>
        </p:nvSpPr>
        <p:spPr/>
        <p:txBody>
          <a:bodyPr>
            <a:normAutofit/>
          </a:bodyPr>
          <a:lstStyle/>
          <a:p>
            <a:r>
              <a:rPr lang="es-MX" sz="4000" dirty="0"/>
              <a:t>Procedimiento para elaborar el estado de flujos de efectivo</a:t>
            </a:r>
          </a:p>
        </p:txBody>
      </p:sp>
      <p:sp>
        <p:nvSpPr>
          <p:cNvPr id="8" name="7 Llamada de flecha izquierda y derecha"/>
          <p:cNvSpPr/>
          <p:nvPr/>
        </p:nvSpPr>
        <p:spPr>
          <a:xfrm>
            <a:off x="4871864" y="2996952"/>
            <a:ext cx="2376264" cy="1296144"/>
          </a:xfrm>
          <a:prstGeom prst="lef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Métodos</a:t>
            </a:r>
          </a:p>
        </p:txBody>
      </p:sp>
      <p:sp>
        <p:nvSpPr>
          <p:cNvPr id="9" name="8 Proceso"/>
          <p:cNvSpPr/>
          <p:nvPr/>
        </p:nvSpPr>
        <p:spPr>
          <a:xfrm>
            <a:off x="2783632" y="2996952"/>
            <a:ext cx="1656184" cy="1368152"/>
          </a:xfrm>
          <a:prstGeom prst="flowChartProcess">
            <a:avLst/>
          </a:prstGeom>
          <a:solidFill>
            <a:srgbClr val="1A46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 directo</a:t>
            </a:r>
          </a:p>
        </p:txBody>
      </p:sp>
      <p:sp>
        <p:nvSpPr>
          <p:cNvPr id="11" name="10 Proceso"/>
          <p:cNvSpPr/>
          <p:nvPr/>
        </p:nvSpPr>
        <p:spPr>
          <a:xfrm>
            <a:off x="7608168" y="2996952"/>
            <a:ext cx="1800200" cy="1368152"/>
          </a:xfrm>
          <a:prstGeom prst="flowChartProcess">
            <a:avLst/>
          </a:prstGeom>
          <a:solidFill>
            <a:srgbClr val="1A46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 indirecto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fill="hold" grpId="0" nodeType="clickEffect">
                                  <p:stCondLst>
                                    <p:cond delay="0"/>
                                  </p:stCondLst>
                                  <p:childTnLst>
                                    <p:animMotion origin="layout" path="M -1.38889E-6 1.36815E-6 C 0.00226 -0.05062 0.0026 -0.10123 0.00694 -0.15161 C 0.00729 -0.15531 0.01198 -0.15508 0.01389 -0.15785 C 0.01979 -0.16663 0.02378 -0.17749 0.03021 -0.18558 C 0.04497 -0.2043 0.06007 -0.22233 0.07448 -0.24151 C 0.08976 -0.26185 0.10052 -0.28912 0.12326 -0.29721 C 0.13611 -0.30183 0.14965 -0.30114 0.16285 -0.30322 C 0.25208 -0.30021 0.3276 -0.36284 0.35573 -0.26624 C 0.34722 -0.23319 0.34219 -0.19829 0.33021 -0.16709 C 0.32622 -0.15669 0.31597 -0.15323 0.30938 -0.14537 C 0.27656 -0.10678 0.24896 -0.07974 0.20694 -0.05247 C 0.20417 -0.05062 0.15573 -0.04022 0.15573 -0.04022 C 0.10694 -0.04345 0.04826 -0.0349 0.00469 -0.07419 C -0.01649 -0.14445 0.00747 -0.25191 0.03958 -0.3157 C 0.16285 -0.31154 0.28837 -0.33465 0.40938 -0.30322 C 0.43125 -0.29744 0.38594 -0.25237 0.37205 -0.22903 C 0.3408 -0.17611 0.3224 -0.17611 0.27205 -0.16409 C 0.26042 -0.16617 0.24826 -0.16478 0.23715 -0.1701 C 0.23472 -0.17125 0.23785 -0.17726 0.23958 -0.17957 C 0.27274 -0.22233 0.30747 -0.27433 0.35573 -0.28773 C 0.36649 -0.29074 0.37743 -0.28981 0.38837 -0.29097 C 0.45729 -0.27271 0.50417 -0.2808 0.53264 -0.19506 C 0.53854 -0.15392 0.55486 -0.0802 0.53958 -0.03698 C 0.53507 -0.02381 0.50608 -0.02057 0.49531 -0.01849 C 0.48299 -0.02057 0.47014 -0.02011 0.45816 -0.02473 C 0.45069 -0.02774 0.41215 -0.06749 0.41163 -0.06795 C 0.41094 -0.07419 0.40747 -0.08089 0.40938 -0.08667 C 0.42118 -0.1211 0.44358 -0.15346 0.47205 -0.16409 C 0.47951 -0.16686 0.4875 -0.16617 0.49531 -0.16709 C 0.53333 -0.15669 0.57188 -0.1493 0.60938 -0.13613 C 0.65903 -0.11879 0.69427 -0.05986 0.72326 -0.00925 C 0.73038 0.01964 0.73264 0.04414 0.7349 0.07441 C 0.7342 0.11046 0.73542 0.14675 0.73264 0.1828 C 0.72986 0.21885 0.6625 0.23827 0.65347 0.2415 C 0.64514 0.24451 0.63646 0.24566 0.62795 0.24774 C 0.52743 0.23965 0.53247 0.25167 0.46736 0.21677 C 0.44965 0.2073 0.44063 0.1865 0.42552 0.17333 C 0.44358 0.15807 0.46597 0.16778 0.48368 0.17957 C 0.48611 0.18118 0.48802 0.18465 0.49063 0.18581 C 0.49583 0.18789 0.50156 0.18789 0.50694 0.18881 C 0.54167 0.18349 0.54358 0.19297 0.55816 0.16408 C 0.5566 0.14351 0.55625 0.12248 0.55347 0.10215 C 0.55174 0.08943 0.5467 0.07765 0.54427 0.06517 C 0.5408 0.0476 0.53906 0.02981 0.5349 0.01248 C 0.53559 -0.01942 0.52951 -0.05316 0.53715 -0.08343 C 0.53941 -0.09222 0.55191 -0.08459 0.55816 -0.08043 C 0.56076 -0.07858 0.56042 -0.06633 0.56042 -0.06194 " pathEditMode="relative" ptsTypes="ffffffffffffffffffffffffffffffffffffffffffffffA">
                                      <p:cBhvr>
                                        <p:cTn id="19" dur="2000" fill="hold"/>
                                        <p:tgtEl>
                                          <p:spTgt spid="9"/>
                                        </p:tgtEl>
                                        <p:attrNameLst>
                                          <p:attrName>ppt_x</p:attrName>
                                          <p:attrName>ppt_y</p:attrName>
                                        </p:attrNameLst>
                                      </p:cBhvr>
                                    </p:animMotion>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grpId="0" nodeType="clickEffect">
                                  <p:stCondLst>
                                    <p:cond delay="0"/>
                                  </p:stCondLst>
                                  <p:childTnLst>
                                    <p:animMotion origin="layout" path="M -0.04809 -0.02103 C -0.04097 -0.01849 -0.02118 -0.01155 -0.01649 -0.00693 C -0.00121 0.00971 0.00643 0.03374 0.01702 0.05616 C 0.01615 0.06471 0.01788 0.07442 0.01406 0.08181 C 0.00417 0.10354 -0.02187 0.12041 -0.0401 0.12734 C -0.1092 0.13219 -0.1158 0.16108 -0.13646 0.10123 C -0.13107 0.09545 -0.12708 0.08736 -0.12118 0.08343 C -0.11857 0.08181 -0.11441 0.08366 -0.11198 0.08528 C -0.09566 0.09429 -0.08351 0.11486 -0.07257 0.13219 C -0.05208 0.19529 -0.03403 0.20684 -0.07535 0.26346 C -0.08038 0.2704 -0.08871 0.2697 -0.09548 0.27294 C -0.13003 0.27178 -0.16493 0.27687 -0.19878 0.2697 C -0.23958 0.26092 -0.28351 0.20546 -0.31024 0.17148 C -0.31232 0.16547 -0.31458 0.159 -0.31649 0.15369 C -0.31753 0.14976 -0.32118 0.14537 -0.31944 0.14167 C -0.31597 0.13196 -0.30868 0.12549 -0.30312 0.1174 C -0.26163 0.11371 -0.2342 0.10978 -0.2 0.14514 C -0.19323 0.159 -0.18802 0.16617 -0.1875 0.18396 C -0.18715 0.20291 -0.18698 0.22186 -0.18958 0.24035 C -0.19583 0.28496 -0.27517 0.2979 -0.28976 0.30229 C -0.35278 0.3083 -0.34323 0.32032 -0.38142 0.26947 C -0.39462 0.23619 -0.39219 0.19829 -0.36528 0.1798 C -0.32031 0.18789 -0.30416 0.17703 -0.27864 0.21354 C -0.29791 0.28681 -0.29479 0.31431 -0.34479 0.34181 C -0.36649 0.34343 -0.38802 0.34944 -0.40989 0.34851 C -0.41736 0.34828 -0.43646 0.33095 -0.44219 0.3254 C -0.48264 0.28704 -0.47101 0.30183 -0.49132 0.27063 C -0.49184 0.26693 -0.49982 0.24197 -0.49861 0.24058 C -0.49184 0.23434 -0.48298 0.24035 -0.47517 0.23966 C -0.4059 0.28935 -0.43107 0.26878 -0.39774 0.29697 C -0.40538 0.31361 -0.40798 0.33927 -0.4217 0.34666 C -0.44288 0.35983 -0.46823 0.35544 -0.49132 0.35151 C -0.58316 0.33557 -0.61302 0.22926 -0.63732 0.12434 C -0.62864 0.11463 -0.62153 0.10123 -0.61163 0.09545 C -0.60521 0.09198 -0.57396 0.10608 -0.57066 0.10816 C -0.55677 0.11648 -0.5309 0.13635 -0.5309 0.13659 C -0.52535 0.14606 -0.51736 0.15369 -0.51441 0.16501 C -0.50538 0.20106 -0.53732 0.22233 -0.55798 0.23065 C -0.57552 0.23041 -0.59444 0.23527 -0.6118 0.22949 C -0.63594 0.22186 -0.66545 0.19714 -0.68871 0.17888 C -0.69253 0.17079 -0.70538 0.14768 -0.70399 0.13774 C -0.70312 0.13219 -0.69653 0.13243 -0.69288 0.12965 C -0.64687 0.12688 -0.61007 0.11324 -0.57552 0.16178 C -0.5743 0.16778 -0.57014 0.17426 -0.5717 0.18003 C -0.58073 0.2147 -0.61319 0.20291 -0.63264 0.20476 C -0.63611 0.19852 -0.65538 0.17218 -0.65555 0.15531 C -0.65573 0.0832 -0.65173 0.03998 -0.6217 -0.0275 C -0.60607 -0.06263 -0.60712 -0.07303 -0.57552 -0.08435 C -0.56493 -0.08482 -0.55503 -0.08874 -0.54514 -0.08574 C -0.54219 -0.08482 -0.54236 -0.07742 -0.54184 -0.07395 C -0.53906 -0.04946 -0.53767 -0.0245 -0.53559 -1.23411E-6 " pathEditMode="relative" rAng="-388728" ptsTypes="ffffffffffffffffffffffffffffffffffffffffffffffffffA">
                                      <p:cBhvr>
                                        <p:cTn id="23" dur="2000" fill="hold"/>
                                        <p:tgtEl>
                                          <p:spTgt spid="11"/>
                                        </p:tgtEl>
                                        <p:attrNameLst>
                                          <p:attrName>ppt_x</p:attrName>
                                          <p:attrName>ppt_y</p:attrName>
                                        </p:attrNameLst>
                                      </p:cBhvr>
                                      <p:rCtr x="-29500" y="13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9" grpId="0" animBg="1"/>
      <p:bldP spid="1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pPr eaLnBrk="1" hangingPunct="1"/>
            <a:r>
              <a:rPr lang="es-ES_tradnl" altLang="es-MX" sz="3600" dirty="0">
                <a:latin typeface="Century Gothic" charset="0"/>
              </a:rPr>
              <a:t>Métodos Directo</a:t>
            </a:r>
          </a:p>
        </p:txBody>
      </p:sp>
      <p:sp>
        <p:nvSpPr>
          <p:cNvPr id="2" name="Marcador de contenido 1"/>
          <p:cNvSpPr>
            <a:spLocks noGrp="1"/>
          </p:cNvSpPr>
          <p:nvPr>
            <p:ph idx="1"/>
          </p:nvPr>
        </p:nvSpPr>
        <p:spPr/>
        <p:txBody>
          <a:bodyPr>
            <a:normAutofit/>
          </a:bodyPr>
          <a:lstStyle/>
          <a:p>
            <a:r>
              <a:rPr lang="es-ES_tradnl" dirty="0"/>
              <a:t>Análisis detallado de los aumentos y disminuciones en la cuenta presupuestada de caja.</a:t>
            </a:r>
          </a:p>
          <a:p>
            <a:r>
              <a:rPr lang="es-ES_tradnl" dirty="0"/>
              <a:t>Útil para la planificación de efectivo a corto plazo; no así para el de largo plazo, al ser más general.</a:t>
            </a:r>
          </a:p>
          <a:p>
            <a:r>
              <a:rPr lang="es-ES_tradnl" dirty="0"/>
              <a:t>Se analizan con cuidado para traducirlos de una base de acumulación a una base de efectivo.</a:t>
            </a:r>
            <a:endParaRPr lang="es-MX" dirty="0"/>
          </a:p>
        </p:txBody>
      </p:sp>
    </p:spTree>
    <p:extLst>
      <p:ext uri="{BB962C8B-B14F-4D97-AF65-F5344CB8AC3E}">
        <p14:creationId xmlns:p14="http://schemas.microsoft.com/office/powerpoint/2010/main" val="19638846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286331"/>
            <a:ext cx="10058400" cy="1164705"/>
          </a:xfrm>
        </p:spPr>
        <p:txBody>
          <a:bodyPr>
            <a:normAutofit/>
          </a:bodyPr>
          <a:lstStyle/>
          <a:p>
            <a:r>
              <a:rPr lang="es-MX" sz="4000" dirty="0"/>
              <a:t>Procedimiento para elaborar el estado de flujos de efectivo</a:t>
            </a:r>
          </a:p>
        </p:txBody>
      </p:sp>
      <p:sp>
        <p:nvSpPr>
          <p:cNvPr id="9" name="8 Proceso"/>
          <p:cNvSpPr/>
          <p:nvPr/>
        </p:nvSpPr>
        <p:spPr>
          <a:xfrm>
            <a:off x="2207568" y="1484784"/>
            <a:ext cx="1656184" cy="1368152"/>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 directo</a:t>
            </a:r>
          </a:p>
        </p:txBody>
      </p:sp>
      <p:sp>
        <p:nvSpPr>
          <p:cNvPr id="10" name="9 CuadroTexto"/>
          <p:cNvSpPr txBox="1"/>
          <p:nvPr/>
        </p:nvSpPr>
        <p:spPr>
          <a:xfrm>
            <a:off x="5375920" y="1556792"/>
            <a:ext cx="2952328" cy="923330"/>
          </a:xfrm>
          <a:prstGeom prst="rect">
            <a:avLst/>
          </a:prstGeom>
          <a:noFill/>
        </p:spPr>
        <p:txBody>
          <a:bodyPr wrap="square" rtlCol="0">
            <a:spAutoFit/>
          </a:bodyPr>
          <a:lstStyle/>
          <a:p>
            <a:pPr algn="ctr"/>
            <a:r>
              <a:rPr lang="es-MX" dirty="0"/>
              <a:t>Debe de determinarse por cualquiera de los procedimientos siguientes:</a:t>
            </a:r>
          </a:p>
        </p:txBody>
      </p:sp>
      <p:sp>
        <p:nvSpPr>
          <p:cNvPr id="12" name="11 Flecha derecha"/>
          <p:cNvSpPr/>
          <p:nvPr/>
        </p:nvSpPr>
        <p:spPr>
          <a:xfrm>
            <a:off x="4511824" y="1988840"/>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Preparación"/>
          <p:cNvSpPr/>
          <p:nvPr/>
        </p:nvSpPr>
        <p:spPr>
          <a:xfrm>
            <a:off x="2279576" y="3284984"/>
            <a:ext cx="3600400" cy="2736304"/>
          </a:xfrm>
          <a:prstGeom prst="flowChartPreparation">
            <a:avLst/>
          </a:prstGeom>
          <a:solidFill>
            <a:schemeClr val="bg2">
              <a:lumMod val="50000"/>
            </a:schemeClr>
          </a:solidFill>
          <a:effectLst>
            <a:reflection blurRad="6350" stA="50000" endA="295" endPos="92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Utilizando los registros contables, respecto de las partidas que fueron afectadas por entradas o salidas de efectivo</a:t>
            </a:r>
          </a:p>
        </p:txBody>
      </p:sp>
      <p:sp>
        <p:nvSpPr>
          <p:cNvPr id="15" name="14 Preparación"/>
          <p:cNvSpPr/>
          <p:nvPr/>
        </p:nvSpPr>
        <p:spPr>
          <a:xfrm>
            <a:off x="6672064" y="3212976"/>
            <a:ext cx="3528392" cy="2808312"/>
          </a:xfrm>
          <a:prstGeom prst="flowChartPreparation">
            <a:avLst/>
          </a:prstGeom>
          <a:solidFill>
            <a:schemeClr val="bg2">
              <a:lumMod val="50000"/>
            </a:schemeClr>
          </a:solidFill>
          <a:effectLst>
            <a:reflection blurRad="6350" stA="50000" endA="300" endPos="9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Modificando cada uno de los rubros del estado de resultados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101878"/>
            <a:ext cx="10058400" cy="1450757"/>
          </a:xfrm>
        </p:spPr>
        <p:txBody>
          <a:bodyPr>
            <a:normAutofit/>
          </a:bodyPr>
          <a:lstStyle/>
          <a:p>
            <a:r>
              <a:rPr lang="es-MX" sz="3200" dirty="0"/>
              <a:t>Procedimiento para elaborar el estado de flujos de efectivo</a:t>
            </a:r>
          </a:p>
        </p:txBody>
      </p:sp>
      <p:sp>
        <p:nvSpPr>
          <p:cNvPr id="10" name="9 CuadroTexto"/>
          <p:cNvSpPr txBox="1"/>
          <p:nvPr/>
        </p:nvSpPr>
        <p:spPr>
          <a:xfrm>
            <a:off x="1991544" y="1556793"/>
            <a:ext cx="8136904" cy="646331"/>
          </a:xfrm>
          <a:prstGeom prst="rect">
            <a:avLst/>
          </a:prstGeom>
          <a:noFill/>
        </p:spPr>
        <p:txBody>
          <a:bodyPr wrap="square" rtlCol="0">
            <a:spAutoFit/>
          </a:bodyPr>
          <a:lstStyle/>
          <a:p>
            <a:pPr algn="just"/>
            <a:r>
              <a:rPr lang="es-MX" dirty="0"/>
              <a:t>En el método directo, deben de presentarse por separado y como mínimo las actividades de operación siguientes:</a:t>
            </a:r>
          </a:p>
        </p:txBody>
      </p:sp>
      <p:sp>
        <p:nvSpPr>
          <p:cNvPr id="11" name="10 Triángulo rectángulo"/>
          <p:cNvSpPr/>
          <p:nvPr/>
        </p:nvSpPr>
        <p:spPr>
          <a:xfrm>
            <a:off x="2135560" y="2204864"/>
            <a:ext cx="3024336" cy="1728192"/>
          </a:xfrm>
          <a:prstGeom prst="r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Cobros en efectivo a clientes</a:t>
            </a:r>
          </a:p>
        </p:txBody>
      </p:sp>
      <p:sp>
        <p:nvSpPr>
          <p:cNvPr id="13" name="12 Triángulo rectángulo"/>
          <p:cNvSpPr/>
          <p:nvPr/>
        </p:nvSpPr>
        <p:spPr>
          <a:xfrm>
            <a:off x="2135560" y="4149080"/>
            <a:ext cx="3024336" cy="1656184"/>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a:t>Pagos en efectivo a los empleados</a:t>
            </a:r>
          </a:p>
        </p:txBody>
      </p:sp>
      <p:sp>
        <p:nvSpPr>
          <p:cNvPr id="16" name="15 Triángulo rectángulo"/>
          <p:cNvSpPr/>
          <p:nvPr/>
        </p:nvSpPr>
        <p:spPr>
          <a:xfrm>
            <a:off x="5879976" y="4077072"/>
            <a:ext cx="3528392" cy="1800200"/>
          </a:xfrm>
          <a:prstGeom prst="r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a:t>Pagos o cobros en efectivo por impuestos a la utilidad</a:t>
            </a:r>
          </a:p>
        </p:txBody>
      </p:sp>
      <p:sp>
        <p:nvSpPr>
          <p:cNvPr id="17" name="16 Triángulo rectángulo"/>
          <p:cNvSpPr/>
          <p:nvPr/>
        </p:nvSpPr>
        <p:spPr>
          <a:xfrm>
            <a:off x="5879976" y="2204864"/>
            <a:ext cx="3528392" cy="1728192"/>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Pagos en efectivo a proveedores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grpId="0" nodeType="clickEffect">
                                  <p:stCondLst>
                                    <p:cond delay="0"/>
                                  </p:stCondLst>
                                  <p:childTnLst>
                                    <p:animRot by="10800000">
                                      <p:cBhvr>
                                        <p:cTn id="19" dur="2000" fill="hold"/>
                                        <p:tgtEl>
                                          <p:spTgt spid="11"/>
                                        </p:tgtEl>
                                        <p:attrNameLst>
                                          <p:attrName>r</p:attrName>
                                        </p:attrNameLst>
                                      </p:cBhvr>
                                    </p:animRot>
                                  </p:childTnLst>
                                </p:cTn>
                              </p:par>
                            </p:childTnLst>
                          </p:cTn>
                        </p:par>
                        <p:par>
                          <p:cTn id="20" fill="hold">
                            <p:stCondLst>
                              <p:cond delay="2000"/>
                            </p:stCondLst>
                            <p:childTnLst>
                              <p:par>
                                <p:cTn id="21" presetID="0" presetClass="path" presetSubtype="0" accel="50000" decel="50000" fill="hold" grpId="1" nodeType="afterEffect">
                                  <p:stCondLst>
                                    <p:cond delay="0"/>
                                  </p:stCondLst>
                                  <p:childTnLst>
                                    <p:animMotion origin="layout" path="M -0.02344 0.0654 C 0.01493 0.0342 0.02361 0.02149 0.06493 0.00647 C 0.15851 0.00924 0.14687 1.64086E-7 0.20451 0.02496 C 0.20677 0.02819 0.20903 0.03143 0.21146 0.03443 C 0.2151 0.03883 0.21962 0.04206 0.22309 0.04668 C 0.22812 0.05339 0.23212 0.06171 0.23715 0.06841 C 0.24149 0.07419 0.2467 0.07811 0.25104 0.08389 C 0.25295 0.08643 0.25364 0.09059 0.25573 0.09314 C 0.26232 0.10099 0.26996 0.107 0.27656 0.11486 C 0.28437 0.12434 0.2875 0.13751 0.29288 0.14883 C 0.31163 0.18766 0.29896 0.15553 0.3092 0.18304 C 0.30764 0.18604 0.30694 0.19066 0.30451 0.19228 C 0.29809 0.19644 0.29045 0.19529 0.28368 0.19852 C 0.26354 0.19436 0.24236 0.19505 0.22309 0.18604 C 0.21684 0.18304 0.21146 0.16432 0.21146 0.16455 C 0.20347 0.13173 0.22587 0.12156 0.24184 0.10562 C 0.24444 0.10307 0.24601 0.09845 0.24878 0.09637 C 0.25573 0.09129 0.27812 0.08551 0.28368 0.08389 C 0.31666 0.07465 0.35035 0.07326 0.38368 0.06841 C 0.40382 0.06933 0.42413 0.06795 0.4441 0.07141 C 0.44861 0.07211 0.45173 0.07811 0.45573 0.08089 C 0.46927 0.09059 0.4809 0.09914 0.49531 0.10562 C 0.50451 0.11486 0.51215 0.12364 0.51857 0.13658 C 0.52587 0.16663 0.52465 0.15369 0.52083 0.19852 C 0.52048 0.20176 0.52031 0.20545 0.51857 0.20777 C 0.51094 0.21793 0.4868 0.23735 0.47656 0.24174 C 0.46649 0.26231 0.4684 0.26023 0.44878 0.26023 " pathEditMode="relative" rAng="0" ptsTypes="ffffffffffffffffffffffffffA">
                                      <p:cBhvr>
                                        <p:cTn id="22" dur="2000" fill="hold"/>
                                        <p:tgtEl>
                                          <p:spTgt spid="11"/>
                                        </p:tgtEl>
                                        <p:attrNameLst>
                                          <p:attrName>ppt_x</p:attrName>
                                          <p:attrName>ppt_y</p:attrName>
                                        </p:attrNameLst>
                                      </p:cBhvr>
                                      <p:rCtr x="27500" y="6600"/>
                                    </p:animMotion>
                                  </p:childTnLst>
                                </p:cTn>
                              </p:par>
                            </p:childTnLst>
                          </p:cTn>
                        </p:par>
                      </p:childTnLst>
                    </p:cTn>
                  </p:par>
                  <p:par>
                    <p:cTn id="23" fill="hold">
                      <p:stCondLst>
                        <p:cond delay="indefinite"/>
                      </p:stCondLst>
                      <p:childTnLst>
                        <p:par>
                          <p:cTn id="24" fill="hold">
                            <p:stCondLst>
                              <p:cond delay="0"/>
                            </p:stCondLst>
                            <p:childTnLst>
                              <p:par>
                                <p:cTn id="25" presetID="8" presetClass="emph" presetSubtype="0" fill="hold" grpId="0" nodeType="clickEffect">
                                  <p:stCondLst>
                                    <p:cond delay="0"/>
                                  </p:stCondLst>
                                  <p:childTnLst>
                                    <p:animRot by="-10800000">
                                      <p:cBhvr>
                                        <p:cTn id="26" dur="500" fill="hold"/>
                                        <p:tgtEl>
                                          <p:spTgt spid="17"/>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1" nodeType="clickEffect">
                                  <p:stCondLst>
                                    <p:cond delay="0"/>
                                  </p:stCondLst>
                                  <p:childTnLst>
                                    <p:animMotion origin="layout" path="M -0.06771 0.09545 C -0.10295 0.10007 -0.09219 0.10284 -0.13281 0.09545 C -0.14757 0.08921 -0.15833 0.08019 -0.17014 0.06771 C -0.17535 0.05362 -0.18403 0.0379 -0.17708 0.02126 C -0.17517 0.01664 -0.17083 0.01502 -0.16771 0.01179 C -0.15712 -0.00971 -0.13385 -0.00832 -0.11667 -0.01294 C -0.08299 -0.00878 -0.07604 -0.0037 -0.04913 0.02427 C -0.04253 0.06032 -0.0651 0.08528 -0.08646 0.10469 C -0.08889 0.10677 -0.12014 0.1107 -0.12118 0.11093 C -0.25451 0.10377 -0.2243 0.13612 -0.29566 0.03051 C -0.30417 0.00254 -0.31111 -0.02311 -0.31424 -0.05315 C -0.3118 -0.0869 -0.31719 -0.08643 -0.29566 -0.09337 C -0.23767 -0.08782 -0.22569 -0.10423 -0.2026 -0.04391 C -0.21163 0.03883 -0.19913 0.02588 -0.2283 0.07072 C -0.23264 0.07742 -0.23663 0.08458 -0.24219 0.08921 C -0.25625 0.10122 -0.28646 0.12018 -0.28646 0.12041 C -0.30816 0.11602 -0.33021 0.11463 -0.35156 0.10793 C -0.36632 0.1033 -0.37656 0.0765 -0.38403 0.06147 C -0.39201 0.0141 -0.40573 -0.03836 -0.39566 -0.08713 C -0.39427 -0.09406 -0.38785 -0.09753 -0.38403 -0.10261 C -0.37083 -0.10053 -0.35608 -0.10469 -0.34444 -0.09637 C -0.31927 -0.07835 -0.30226 -0.04483 -0.27934 -0.02219 C -0.27621 -0.01595 -0.27344 -0.00971 -0.27014 -0.0037 C -0.26719 0.00162 -0.26267 0.00578 -0.26076 0.01179 C -0.25868 0.01849 -0.2592 0.02635 -0.25851 0.03351 C -0.27239 0.07095 -0.28351 0.07003 -0.31198 0.09244 C -0.3191 0.09799 -0.32118 0.1033 -0.3283 0.10793 C -0.33055 0.10931 -0.33299 0.10954 -0.33524 0.11093 C -0.34236 0.11555 -0.3493 0.12087 -0.35608 0.12642 C -0.37378 0.14074 -0.39375 0.16617 -0.41424 0.17287 C -0.42083 0.1976 -0.42118 0.22417 -0.42118 0.25029 " pathEditMode="relative" rAng="0" ptsTypes="ffffffffffffffffffffffffffffffA">
                                      <p:cBhvr>
                                        <p:cTn id="30" dur="2000" fill="hold"/>
                                        <p:tgtEl>
                                          <p:spTgt spid="17"/>
                                        </p:tgtEl>
                                        <p:attrNameLst>
                                          <p:attrName>ppt_x</p:attrName>
                                          <p:attrName>ppt_y</p:attrName>
                                        </p:attrNameLst>
                                      </p:cBhvr>
                                      <p:rCtr x="-164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animBg="1"/>
      <p:bldP spid="11" grpId="1" animBg="1"/>
      <p:bldP spid="17" grpId="0" animBg="1"/>
      <p:bldP spid="17" grpId="1"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eaLnBrk="1" hangingPunct="1"/>
            <a:r>
              <a:rPr lang="es-ES_tradnl" altLang="es-MX" sz="3600" dirty="0">
                <a:latin typeface="Century Gothic" charset="0"/>
              </a:rPr>
              <a:t>Método Indirecto</a:t>
            </a:r>
          </a:p>
        </p:txBody>
      </p:sp>
      <p:sp>
        <p:nvSpPr>
          <p:cNvPr id="17411" name="3 Marcador de contenido"/>
          <p:cNvSpPr>
            <a:spLocks noGrp="1"/>
          </p:cNvSpPr>
          <p:nvPr>
            <p:ph idx="1"/>
          </p:nvPr>
        </p:nvSpPr>
        <p:spPr/>
        <p:txBody>
          <a:bodyPr>
            <a:normAutofit/>
          </a:bodyPr>
          <a:lstStyle/>
          <a:p>
            <a:pPr eaLnBrk="1" hangingPunct="1">
              <a:buFont typeface="Wingdings" pitchFamily="2" charset="2"/>
              <a:buChar char="q"/>
              <a:defRPr/>
            </a:pPr>
            <a:r>
              <a:rPr lang="es-MX" dirty="0"/>
              <a:t>El punto de partida es la Utilidad Neta Planificada.</a:t>
            </a:r>
          </a:p>
          <a:p>
            <a:pPr eaLnBrk="1" hangingPunct="1">
              <a:buFont typeface="Wingdings" pitchFamily="2" charset="2"/>
              <a:buChar char="q"/>
              <a:defRPr/>
            </a:pPr>
            <a:r>
              <a:rPr lang="es-MX" dirty="0"/>
              <a:t>La UNP se convierte de una base de acumulación a una base de efectivo.</a:t>
            </a:r>
          </a:p>
          <a:p>
            <a:pPr eaLnBrk="1" hangingPunct="1">
              <a:buFont typeface="Wingdings" pitchFamily="2" charset="2"/>
              <a:buChar char="q"/>
              <a:defRPr/>
            </a:pPr>
            <a:r>
              <a:rPr lang="es-MX" dirty="0"/>
              <a:t>Se ajusta por los cambios en las cuentas de capital de trabajo distintas del efectivo, como:</a:t>
            </a:r>
          </a:p>
          <a:p>
            <a:pPr eaLnBrk="1" hangingPunct="1">
              <a:buFont typeface="Wingdings" pitchFamily="2" charset="2"/>
              <a:buChar char="q"/>
              <a:defRPr/>
            </a:pPr>
            <a:r>
              <a:rPr lang="es-MX" dirty="0"/>
              <a:t>Inventarios, </a:t>
            </a:r>
            <a:r>
              <a:rPr lang="es-MX" dirty="0" err="1"/>
              <a:t>CxC</a:t>
            </a:r>
            <a:r>
              <a:rPr lang="es-MX" dirty="0"/>
              <a:t>, </a:t>
            </a:r>
            <a:r>
              <a:rPr lang="es-MX" dirty="0" err="1"/>
              <a:t>Gtos</a:t>
            </a:r>
            <a:r>
              <a:rPr lang="es-MX" dirty="0"/>
              <a:t> </a:t>
            </a:r>
            <a:r>
              <a:rPr lang="es-MX" dirty="0" err="1"/>
              <a:t>Pag</a:t>
            </a:r>
            <a:r>
              <a:rPr lang="es-MX" dirty="0"/>
              <a:t>. x </a:t>
            </a:r>
            <a:r>
              <a:rPr lang="es-MX" dirty="0" err="1"/>
              <a:t>Ant</a:t>
            </a:r>
            <a:r>
              <a:rPr lang="es-MX" dirty="0"/>
              <a:t>., </a:t>
            </a:r>
            <a:r>
              <a:rPr lang="es-MX" dirty="0" err="1"/>
              <a:t>Gtos</a:t>
            </a:r>
            <a:r>
              <a:rPr lang="es-MX" dirty="0"/>
              <a:t>. </a:t>
            </a:r>
            <a:r>
              <a:rPr lang="es-MX" dirty="0" err="1"/>
              <a:t>Acum</a:t>
            </a:r>
            <a:r>
              <a:rPr lang="es-MX" dirty="0"/>
              <a:t> y Partidas Diferidas.</a:t>
            </a:r>
          </a:p>
          <a:p>
            <a:pPr eaLnBrk="1" hangingPunct="1">
              <a:buFont typeface="Wingdings" pitchFamily="2" charset="2"/>
              <a:buChar char="q"/>
              <a:defRPr/>
            </a:pPr>
            <a:endParaRPr lang="es-MX" dirty="0"/>
          </a:p>
        </p:txBody>
      </p:sp>
    </p:spTree>
    <p:extLst>
      <p:ext uri="{BB962C8B-B14F-4D97-AF65-F5344CB8AC3E}">
        <p14:creationId xmlns:p14="http://schemas.microsoft.com/office/powerpoint/2010/main" val="32752517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hangingPunct="1"/>
            <a:r>
              <a:rPr lang="es-ES_tradnl" altLang="es-MX" sz="3600" dirty="0">
                <a:latin typeface="Century Gothic" charset="0"/>
              </a:rPr>
              <a:t>Método Indirecto</a:t>
            </a:r>
          </a:p>
        </p:txBody>
      </p:sp>
      <p:sp>
        <p:nvSpPr>
          <p:cNvPr id="32771" name="3 Marcador de contenido"/>
          <p:cNvSpPr>
            <a:spLocks noGrp="1"/>
          </p:cNvSpPr>
          <p:nvPr>
            <p:ph idx="1"/>
          </p:nvPr>
        </p:nvSpPr>
        <p:spPr/>
        <p:txBody>
          <a:bodyPr>
            <a:normAutofit/>
          </a:bodyPr>
          <a:lstStyle/>
          <a:p>
            <a:pPr eaLnBrk="1" hangingPunct="1"/>
            <a:r>
              <a:rPr lang="es-MX" altLang="es-MX" dirty="0">
                <a:latin typeface="Century Gothic" charset="0"/>
              </a:rPr>
              <a:t>Después se identifican las demás fuentes y necesidades de efectivo</a:t>
            </a:r>
          </a:p>
          <a:p>
            <a:pPr eaLnBrk="1" hangingPunct="1"/>
            <a:r>
              <a:rPr lang="es-MX" altLang="es-MX" dirty="0">
                <a:latin typeface="Century Gothic" charset="0"/>
              </a:rPr>
              <a:t>Suministra menos detalle sobre los flujos de efectivo.</a:t>
            </a:r>
          </a:p>
          <a:p>
            <a:pPr eaLnBrk="1" hangingPunct="1"/>
            <a:r>
              <a:rPr lang="es-MX" altLang="es-MX" dirty="0">
                <a:latin typeface="Century Gothic" charset="0"/>
              </a:rPr>
              <a:t>Es útil en las proyecciones de efectivo de largo alcance.</a:t>
            </a:r>
          </a:p>
          <a:p>
            <a:pPr eaLnBrk="1" hangingPunct="1"/>
            <a:endParaRPr lang="es-MX" altLang="es-MX" dirty="0">
              <a:latin typeface="Century Gothic" charset="0"/>
            </a:endParaRPr>
          </a:p>
        </p:txBody>
      </p:sp>
    </p:spTree>
    <p:extLst>
      <p:ext uri="{BB962C8B-B14F-4D97-AF65-F5344CB8AC3E}">
        <p14:creationId xmlns:p14="http://schemas.microsoft.com/office/powerpoint/2010/main" val="32337111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286604"/>
            <a:ext cx="10058400" cy="1052670"/>
          </a:xfrm>
        </p:spPr>
        <p:txBody>
          <a:bodyPr>
            <a:normAutofit/>
          </a:bodyPr>
          <a:lstStyle/>
          <a:p>
            <a:r>
              <a:rPr lang="es-MX" sz="3200" dirty="0"/>
              <a:t>Procedimiento para elaborar el estado de flujos de efectivo</a:t>
            </a:r>
          </a:p>
        </p:txBody>
      </p:sp>
      <p:sp>
        <p:nvSpPr>
          <p:cNvPr id="9" name="8 Proceso"/>
          <p:cNvSpPr/>
          <p:nvPr/>
        </p:nvSpPr>
        <p:spPr>
          <a:xfrm>
            <a:off x="2207568" y="1484784"/>
            <a:ext cx="1656184" cy="1368152"/>
          </a:xfrm>
          <a:prstGeom prst="flowChart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Método indirecto</a:t>
            </a:r>
          </a:p>
        </p:txBody>
      </p:sp>
      <p:sp>
        <p:nvSpPr>
          <p:cNvPr id="10" name="9 CuadroTexto"/>
          <p:cNvSpPr txBox="1"/>
          <p:nvPr/>
        </p:nvSpPr>
        <p:spPr>
          <a:xfrm>
            <a:off x="5375920" y="1916832"/>
            <a:ext cx="2952328" cy="369332"/>
          </a:xfrm>
          <a:prstGeom prst="rect">
            <a:avLst/>
          </a:prstGeom>
          <a:noFill/>
        </p:spPr>
        <p:txBody>
          <a:bodyPr wrap="square" rtlCol="0">
            <a:spAutoFit/>
          </a:bodyPr>
          <a:lstStyle/>
          <a:p>
            <a:pPr algn="ctr"/>
            <a:r>
              <a:rPr lang="es-MX" dirty="0"/>
              <a:t>Debe de determinarse:</a:t>
            </a:r>
          </a:p>
        </p:txBody>
      </p:sp>
      <p:sp>
        <p:nvSpPr>
          <p:cNvPr id="12" name="11 Flecha derecha"/>
          <p:cNvSpPr/>
          <p:nvPr/>
        </p:nvSpPr>
        <p:spPr>
          <a:xfrm>
            <a:off x="4511824" y="1988840"/>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Preparación"/>
          <p:cNvSpPr/>
          <p:nvPr/>
        </p:nvSpPr>
        <p:spPr>
          <a:xfrm>
            <a:off x="2279576" y="3284984"/>
            <a:ext cx="3600400" cy="2736304"/>
          </a:xfrm>
          <a:prstGeom prst="flowChartPreparation">
            <a:avLst/>
          </a:prstGeom>
          <a:solidFill>
            <a:schemeClr val="accent4">
              <a:lumMod val="50000"/>
            </a:schemeClr>
          </a:solidFill>
          <a:effectLst>
            <a:reflection blurRad="6350" stA="50000" endA="300" endPos="9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Partiendo de la utilidad o pérdida antes de impuestos a la utilidad, o</a:t>
            </a:r>
          </a:p>
        </p:txBody>
      </p:sp>
      <p:sp>
        <p:nvSpPr>
          <p:cNvPr id="15" name="14 Preparación"/>
          <p:cNvSpPr/>
          <p:nvPr/>
        </p:nvSpPr>
        <p:spPr>
          <a:xfrm>
            <a:off x="6672064" y="3212976"/>
            <a:ext cx="3528392" cy="2808312"/>
          </a:xfrm>
          <a:prstGeom prst="flowChartPreparation">
            <a:avLst/>
          </a:prstGeom>
          <a:solidFill>
            <a:schemeClr val="accent2">
              <a:lumMod val="75000"/>
            </a:schemeClr>
          </a:solidFill>
          <a:effectLst>
            <a:reflection blurRad="6350" stA="50000" endA="300" endPos="90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Del cambio neto en el patrimonio contable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4000" dirty="0"/>
              <a:t>Procedimiento para elaborar el estado de flujos de efectivo</a:t>
            </a:r>
          </a:p>
        </p:txBody>
      </p:sp>
      <p:sp>
        <p:nvSpPr>
          <p:cNvPr id="15" name="14 Preparación"/>
          <p:cNvSpPr/>
          <p:nvPr/>
        </p:nvSpPr>
        <p:spPr>
          <a:xfrm>
            <a:off x="1919536" y="2636912"/>
            <a:ext cx="2736304" cy="1800200"/>
          </a:xfrm>
          <a:prstGeom prst="flowChartPreparation">
            <a:avLst/>
          </a:prstGeom>
          <a:solidFill>
            <a:srgbClr val="3BDE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a:solidFill>
                  <a:schemeClr val="tx1"/>
                </a:solidFill>
              </a:rPr>
              <a:t>Cambio neto en el patrimonio contable</a:t>
            </a:r>
          </a:p>
        </p:txBody>
      </p:sp>
      <p:sp>
        <p:nvSpPr>
          <p:cNvPr id="17" name="16 Rectángulo"/>
          <p:cNvSpPr/>
          <p:nvPr/>
        </p:nvSpPr>
        <p:spPr>
          <a:xfrm>
            <a:off x="6384032" y="1916832"/>
            <a:ext cx="2232248" cy="792088"/>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Actividades de inversión</a:t>
            </a:r>
          </a:p>
        </p:txBody>
      </p:sp>
      <p:sp>
        <p:nvSpPr>
          <p:cNvPr id="18" name="17 Rectángulo"/>
          <p:cNvSpPr/>
          <p:nvPr/>
        </p:nvSpPr>
        <p:spPr>
          <a:xfrm>
            <a:off x="6384032" y="3212976"/>
            <a:ext cx="2232248" cy="792088"/>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Actividades de financiamiento</a:t>
            </a:r>
          </a:p>
        </p:txBody>
      </p:sp>
      <p:sp>
        <p:nvSpPr>
          <p:cNvPr id="19" name="18 Rectángulo"/>
          <p:cNvSpPr/>
          <p:nvPr/>
        </p:nvSpPr>
        <p:spPr>
          <a:xfrm>
            <a:off x="6384032" y="4509120"/>
            <a:ext cx="2232248" cy="122413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Cambios en los rubros que forman parte del capital de trabajo</a:t>
            </a:r>
          </a:p>
        </p:txBody>
      </p:sp>
      <p:sp>
        <p:nvSpPr>
          <p:cNvPr id="20" name="19 CuadroTexto"/>
          <p:cNvSpPr txBox="1"/>
          <p:nvPr/>
        </p:nvSpPr>
        <p:spPr>
          <a:xfrm>
            <a:off x="4799856" y="3140968"/>
            <a:ext cx="1440160" cy="923330"/>
          </a:xfrm>
          <a:prstGeom prst="rect">
            <a:avLst/>
          </a:prstGeom>
          <a:noFill/>
        </p:spPr>
        <p:txBody>
          <a:bodyPr wrap="square" rtlCol="0">
            <a:spAutoFit/>
          </a:bodyPr>
          <a:lstStyle/>
          <a:p>
            <a:r>
              <a:rPr lang="es-MX" dirty="0"/>
              <a:t>Aumenta o disminuye con: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xit" presetSubtype="0" fill="hold" grpId="0" nodeType="clickEffect">
                                  <p:stCondLst>
                                    <p:cond delay="0"/>
                                  </p:stCondLst>
                                  <p:childTnLst>
                                    <p:animEffect transition="out" filter="wipe(down)">
                                      <p:cBhvr>
                                        <p:cTn id="19" dur="180" accel="50000">
                                          <p:stCondLst>
                                            <p:cond delay="1820"/>
                                          </p:stCondLst>
                                        </p:cTn>
                                        <p:tgtEl>
                                          <p:spTgt spid="17"/>
                                        </p:tgtEl>
                                      </p:cBhvr>
                                    </p:animEffect>
                                    <p:anim calcmode="lin" valueType="num">
                                      <p:cBhvr>
                                        <p:cTn id="20" dur="1822" tmFilter="0,0; 0.14,0.31; 0.43,0.73; 0.71,0.91; 1.0,1.0">
                                          <p:stCondLst>
                                            <p:cond delay="0"/>
                                          </p:stCondLst>
                                        </p:cTn>
                                        <p:tgtEl>
                                          <p:spTgt spid="17"/>
                                        </p:tgtEl>
                                        <p:attrNameLst>
                                          <p:attrName>ppt_x</p:attrName>
                                        </p:attrNameLst>
                                      </p:cBhvr>
                                      <p:tavLst>
                                        <p:tav tm="0">
                                          <p:val>
                                            <p:strVal val="ppt_x"/>
                                          </p:val>
                                        </p:tav>
                                        <p:tav tm="100000">
                                          <p:val>
                                            <p:strVal val="#ppt_x+0.25"/>
                                          </p:val>
                                        </p:tav>
                                      </p:tavLst>
                                    </p:anim>
                                    <p:anim calcmode="lin" valueType="num">
                                      <p:cBhvr>
                                        <p:cTn id="21" dur="178">
                                          <p:stCondLst>
                                            <p:cond delay="1822"/>
                                          </p:stCondLst>
                                        </p:cTn>
                                        <p:tgtEl>
                                          <p:spTgt spid="17"/>
                                        </p:tgtEl>
                                        <p:attrNameLst>
                                          <p:attrName>ppt_x</p:attrName>
                                        </p:attrNameLst>
                                      </p:cBhvr>
                                      <p:tavLst>
                                        <p:tav tm="0">
                                          <p:val>
                                            <p:strVal val="ppt_x"/>
                                          </p:val>
                                        </p:tav>
                                        <p:tav tm="100000">
                                          <p:val>
                                            <p:strVal val="ppt_x"/>
                                          </p:val>
                                        </p:tav>
                                      </p:tavLst>
                                    </p:anim>
                                    <p:anim calcmode="lin" valueType="num">
                                      <p:cBhvr>
                                        <p:cTn id="22" dur="664" tmFilter="0.0,0.0;0.25,0.07;0.50,0.2;0.75,0.467;1.0,1.0">
                                          <p:stCondLst>
                                            <p:cond delay="0"/>
                                          </p:stCondLst>
                                        </p:cTn>
                                        <p:tgtEl>
                                          <p:spTgt spid="1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3" dur="664" tmFilter="0, 0; 0.125,0.2665; 0.25,0.4; 0.375,0.465; 0.5,0.5;  0.625,0.535; 0.75,0.6; 0.875,0.7335; 1,1">
                                          <p:stCondLst>
                                            <p:cond delay="664"/>
                                          </p:stCondLst>
                                        </p:cTn>
                                        <p:tgtEl>
                                          <p:spTgt spid="1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4" dur="332" tmFilter="0, 0; 0.125,0.2665; 0.25,0.4; 0.375,0.465; 0.5,0.5;  0.625,0.535; 0.75,0.6; 0.875,0.7335; 1,1">
                                          <p:stCondLst>
                                            <p:cond delay="1324"/>
                                          </p:stCondLst>
                                        </p:cTn>
                                        <p:tgtEl>
                                          <p:spTgt spid="1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5" dur="164" tmFilter="0, 0; 0.125,0.2665; 0.25,0.4; 0.375,0.465; 0.5,0.5;  0.625,0.535; 0.75,0.6; 0.875,0.7335; 1,1">
                                          <p:stCondLst>
                                            <p:cond delay="1656"/>
                                          </p:stCondLst>
                                        </p:cTn>
                                        <p:tgtEl>
                                          <p:spTgt spid="1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6" dur="180" accel="50000">
                                          <p:stCondLst>
                                            <p:cond delay="1820"/>
                                          </p:stCondLst>
                                        </p:cTn>
                                        <p:tgtEl>
                                          <p:spTgt spid="17"/>
                                        </p:tgtEl>
                                        <p:attrNameLst>
                                          <p:attrName>ppt_y</p:attrName>
                                        </p:attrNameLst>
                                      </p:cBhvr>
                                      <p:tavLst>
                                        <p:tav tm="0">
                                          <p:val>
                                            <p:strVal val="ppt_y"/>
                                          </p:val>
                                        </p:tav>
                                        <p:tav tm="100000">
                                          <p:val>
                                            <p:strVal val="ppt_y+ppt_h"/>
                                          </p:val>
                                        </p:tav>
                                      </p:tavLst>
                                    </p:anim>
                                    <p:animScale>
                                      <p:cBhvr>
                                        <p:cTn id="27" dur="26">
                                          <p:stCondLst>
                                            <p:cond delay="620"/>
                                          </p:stCondLst>
                                        </p:cTn>
                                        <p:tgtEl>
                                          <p:spTgt spid="17"/>
                                        </p:tgtEl>
                                      </p:cBhvr>
                                      <p:to x="100000" y="60000"/>
                                    </p:animScale>
                                    <p:animScale>
                                      <p:cBhvr>
                                        <p:cTn id="28" dur="166" decel="50000">
                                          <p:stCondLst>
                                            <p:cond delay="646"/>
                                          </p:stCondLst>
                                        </p:cTn>
                                        <p:tgtEl>
                                          <p:spTgt spid="17"/>
                                        </p:tgtEl>
                                      </p:cBhvr>
                                      <p:to x="100000" y="100000"/>
                                    </p:animScale>
                                    <p:animScale>
                                      <p:cBhvr>
                                        <p:cTn id="29" dur="26">
                                          <p:stCondLst>
                                            <p:cond delay="1312"/>
                                          </p:stCondLst>
                                        </p:cTn>
                                        <p:tgtEl>
                                          <p:spTgt spid="17"/>
                                        </p:tgtEl>
                                      </p:cBhvr>
                                      <p:to x="100000" y="80000"/>
                                    </p:animScale>
                                    <p:animScale>
                                      <p:cBhvr>
                                        <p:cTn id="30" dur="166" decel="50000">
                                          <p:stCondLst>
                                            <p:cond delay="1338"/>
                                          </p:stCondLst>
                                        </p:cTn>
                                        <p:tgtEl>
                                          <p:spTgt spid="17"/>
                                        </p:tgtEl>
                                      </p:cBhvr>
                                      <p:to x="100000" y="100000"/>
                                    </p:animScale>
                                    <p:animScale>
                                      <p:cBhvr>
                                        <p:cTn id="31" dur="26">
                                          <p:stCondLst>
                                            <p:cond delay="1642"/>
                                          </p:stCondLst>
                                        </p:cTn>
                                        <p:tgtEl>
                                          <p:spTgt spid="17"/>
                                        </p:tgtEl>
                                      </p:cBhvr>
                                      <p:to x="100000" y="90000"/>
                                    </p:animScale>
                                    <p:animScale>
                                      <p:cBhvr>
                                        <p:cTn id="32" dur="166" decel="50000">
                                          <p:stCondLst>
                                            <p:cond delay="1668"/>
                                          </p:stCondLst>
                                        </p:cTn>
                                        <p:tgtEl>
                                          <p:spTgt spid="17"/>
                                        </p:tgtEl>
                                      </p:cBhvr>
                                      <p:to x="100000" y="100000"/>
                                    </p:animScale>
                                    <p:animScale>
                                      <p:cBhvr>
                                        <p:cTn id="33" dur="26">
                                          <p:stCondLst>
                                            <p:cond delay="1808"/>
                                          </p:stCondLst>
                                        </p:cTn>
                                        <p:tgtEl>
                                          <p:spTgt spid="17"/>
                                        </p:tgtEl>
                                      </p:cBhvr>
                                      <p:to x="100000" y="95000"/>
                                    </p:animScale>
                                    <p:animScale>
                                      <p:cBhvr>
                                        <p:cTn id="34" dur="166" decel="50000">
                                          <p:stCondLst>
                                            <p:cond delay="1834"/>
                                          </p:stCondLst>
                                        </p:cTn>
                                        <p:tgtEl>
                                          <p:spTgt spid="17"/>
                                        </p:tgtEl>
                                      </p:cBhvr>
                                      <p:to x="100000" y="100000"/>
                                    </p:animScale>
                                    <p:set>
                                      <p:cBhvr>
                                        <p:cTn id="35" dur="1" fill="hold">
                                          <p:stCondLst>
                                            <p:cond delay="1999"/>
                                          </p:stCondLst>
                                        </p:cTn>
                                        <p:tgtEl>
                                          <p:spTgt spid="1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6" presetClass="exit" presetSubtype="0" fill="hold" grpId="0" nodeType="clickEffect">
                                  <p:stCondLst>
                                    <p:cond delay="0"/>
                                  </p:stCondLst>
                                  <p:childTnLst>
                                    <p:animEffect transition="out" filter="wipe(down)">
                                      <p:cBhvr>
                                        <p:cTn id="39" dur="180" accel="50000">
                                          <p:stCondLst>
                                            <p:cond delay="1820"/>
                                          </p:stCondLst>
                                        </p:cTn>
                                        <p:tgtEl>
                                          <p:spTgt spid="18"/>
                                        </p:tgtEl>
                                      </p:cBhvr>
                                    </p:animEffect>
                                    <p:anim calcmode="lin" valueType="num">
                                      <p:cBhvr>
                                        <p:cTn id="40" dur="1822" tmFilter="0,0; 0.14,0.31; 0.43,0.73; 0.71,0.91; 1.0,1.0">
                                          <p:stCondLst>
                                            <p:cond delay="0"/>
                                          </p:stCondLst>
                                        </p:cTn>
                                        <p:tgtEl>
                                          <p:spTgt spid="18"/>
                                        </p:tgtEl>
                                        <p:attrNameLst>
                                          <p:attrName>ppt_x</p:attrName>
                                        </p:attrNameLst>
                                      </p:cBhvr>
                                      <p:tavLst>
                                        <p:tav tm="0">
                                          <p:val>
                                            <p:strVal val="ppt_x"/>
                                          </p:val>
                                        </p:tav>
                                        <p:tav tm="100000">
                                          <p:val>
                                            <p:strVal val="#ppt_x+0.25"/>
                                          </p:val>
                                        </p:tav>
                                      </p:tavLst>
                                    </p:anim>
                                    <p:anim calcmode="lin" valueType="num">
                                      <p:cBhvr>
                                        <p:cTn id="41" dur="178">
                                          <p:stCondLst>
                                            <p:cond delay="1822"/>
                                          </p:stCondLst>
                                        </p:cTn>
                                        <p:tgtEl>
                                          <p:spTgt spid="18"/>
                                        </p:tgtEl>
                                        <p:attrNameLst>
                                          <p:attrName>ppt_x</p:attrName>
                                        </p:attrNameLst>
                                      </p:cBhvr>
                                      <p:tavLst>
                                        <p:tav tm="0">
                                          <p:val>
                                            <p:strVal val="ppt_x"/>
                                          </p:val>
                                        </p:tav>
                                        <p:tav tm="100000">
                                          <p:val>
                                            <p:strVal val="ppt_x"/>
                                          </p:val>
                                        </p:tav>
                                      </p:tavLst>
                                    </p:anim>
                                    <p:anim calcmode="lin" valueType="num">
                                      <p:cBhvr>
                                        <p:cTn id="42" dur="664" tmFilter="0.0,0.0;0.25,0.07;0.50,0.2;0.75,0.467;1.0,1.0">
                                          <p:stCondLst>
                                            <p:cond delay="0"/>
                                          </p:stCondLst>
                                        </p:cTn>
                                        <p:tgtEl>
                                          <p:spTgt spid="18"/>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3" dur="664" tmFilter="0, 0; 0.125,0.2665; 0.25,0.4; 0.375,0.465; 0.5,0.5;  0.625,0.535; 0.75,0.6; 0.875,0.7335; 1,1">
                                          <p:stCondLst>
                                            <p:cond delay="664"/>
                                          </p:stCondLst>
                                        </p:cTn>
                                        <p:tgtEl>
                                          <p:spTgt spid="18"/>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4" dur="332" tmFilter="0, 0; 0.125,0.2665; 0.25,0.4; 0.375,0.465; 0.5,0.5;  0.625,0.535; 0.75,0.6; 0.875,0.7335; 1,1">
                                          <p:stCondLst>
                                            <p:cond delay="1324"/>
                                          </p:stCondLst>
                                        </p:cTn>
                                        <p:tgtEl>
                                          <p:spTgt spid="18"/>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5" dur="164" tmFilter="0, 0; 0.125,0.2665; 0.25,0.4; 0.375,0.465; 0.5,0.5;  0.625,0.535; 0.75,0.6; 0.875,0.7335; 1,1">
                                          <p:stCondLst>
                                            <p:cond delay="1656"/>
                                          </p:stCondLst>
                                        </p:cTn>
                                        <p:tgtEl>
                                          <p:spTgt spid="18"/>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6" dur="180" accel="50000">
                                          <p:stCondLst>
                                            <p:cond delay="1820"/>
                                          </p:stCondLst>
                                        </p:cTn>
                                        <p:tgtEl>
                                          <p:spTgt spid="18"/>
                                        </p:tgtEl>
                                        <p:attrNameLst>
                                          <p:attrName>ppt_y</p:attrName>
                                        </p:attrNameLst>
                                      </p:cBhvr>
                                      <p:tavLst>
                                        <p:tav tm="0">
                                          <p:val>
                                            <p:strVal val="ppt_y"/>
                                          </p:val>
                                        </p:tav>
                                        <p:tav tm="100000">
                                          <p:val>
                                            <p:strVal val="ppt_y+ppt_h"/>
                                          </p:val>
                                        </p:tav>
                                      </p:tavLst>
                                    </p:anim>
                                    <p:animScale>
                                      <p:cBhvr>
                                        <p:cTn id="47" dur="26">
                                          <p:stCondLst>
                                            <p:cond delay="620"/>
                                          </p:stCondLst>
                                        </p:cTn>
                                        <p:tgtEl>
                                          <p:spTgt spid="18"/>
                                        </p:tgtEl>
                                      </p:cBhvr>
                                      <p:to x="100000" y="60000"/>
                                    </p:animScale>
                                    <p:animScale>
                                      <p:cBhvr>
                                        <p:cTn id="48" dur="166" decel="50000">
                                          <p:stCondLst>
                                            <p:cond delay="646"/>
                                          </p:stCondLst>
                                        </p:cTn>
                                        <p:tgtEl>
                                          <p:spTgt spid="18"/>
                                        </p:tgtEl>
                                      </p:cBhvr>
                                      <p:to x="100000" y="100000"/>
                                    </p:animScale>
                                    <p:animScale>
                                      <p:cBhvr>
                                        <p:cTn id="49" dur="26">
                                          <p:stCondLst>
                                            <p:cond delay="1312"/>
                                          </p:stCondLst>
                                        </p:cTn>
                                        <p:tgtEl>
                                          <p:spTgt spid="18"/>
                                        </p:tgtEl>
                                      </p:cBhvr>
                                      <p:to x="100000" y="80000"/>
                                    </p:animScale>
                                    <p:animScale>
                                      <p:cBhvr>
                                        <p:cTn id="50" dur="166" decel="50000">
                                          <p:stCondLst>
                                            <p:cond delay="1338"/>
                                          </p:stCondLst>
                                        </p:cTn>
                                        <p:tgtEl>
                                          <p:spTgt spid="18"/>
                                        </p:tgtEl>
                                      </p:cBhvr>
                                      <p:to x="100000" y="100000"/>
                                    </p:animScale>
                                    <p:animScale>
                                      <p:cBhvr>
                                        <p:cTn id="51" dur="26">
                                          <p:stCondLst>
                                            <p:cond delay="1642"/>
                                          </p:stCondLst>
                                        </p:cTn>
                                        <p:tgtEl>
                                          <p:spTgt spid="18"/>
                                        </p:tgtEl>
                                      </p:cBhvr>
                                      <p:to x="100000" y="90000"/>
                                    </p:animScale>
                                    <p:animScale>
                                      <p:cBhvr>
                                        <p:cTn id="52" dur="166" decel="50000">
                                          <p:stCondLst>
                                            <p:cond delay="1668"/>
                                          </p:stCondLst>
                                        </p:cTn>
                                        <p:tgtEl>
                                          <p:spTgt spid="18"/>
                                        </p:tgtEl>
                                      </p:cBhvr>
                                      <p:to x="100000" y="100000"/>
                                    </p:animScale>
                                    <p:animScale>
                                      <p:cBhvr>
                                        <p:cTn id="53" dur="26">
                                          <p:stCondLst>
                                            <p:cond delay="1808"/>
                                          </p:stCondLst>
                                        </p:cTn>
                                        <p:tgtEl>
                                          <p:spTgt spid="18"/>
                                        </p:tgtEl>
                                      </p:cBhvr>
                                      <p:to x="100000" y="95000"/>
                                    </p:animScale>
                                    <p:animScale>
                                      <p:cBhvr>
                                        <p:cTn id="54" dur="166" decel="50000">
                                          <p:stCondLst>
                                            <p:cond delay="1834"/>
                                          </p:stCondLst>
                                        </p:cTn>
                                        <p:tgtEl>
                                          <p:spTgt spid="18"/>
                                        </p:tgtEl>
                                      </p:cBhvr>
                                      <p:to x="100000" y="100000"/>
                                    </p:animScale>
                                    <p:set>
                                      <p:cBhvr>
                                        <p:cTn id="55" dur="1" fill="hold">
                                          <p:stCondLst>
                                            <p:cond delay="1999"/>
                                          </p:stCondLst>
                                        </p:cTn>
                                        <p:tgtEl>
                                          <p:spTgt spid="18"/>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6" presetClass="exit" presetSubtype="0" fill="hold" grpId="0" nodeType="clickEffect">
                                  <p:stCondLst>
                                    <p:cond delay="0"/>
                                  </p:stCondLst>
                                  <p:childTnLst>
                                    <p:animEffect transition="out" filter="wipe(down)">
                                      <p:cBhvr>
                                        <p:cTn id="59" dur="180" accel="50000">
                                          <p:stCondLst>
                                            <p:cond delay="1820"/>
                                          </p:stCondLst>
                                        </p:cTn>
                                        <p:tgtEl>
                                          <p:spTgt spid="19"/>
                                        </p:tgtEl>
                                      </p:cBhvr>
                                    </p:animEffect>
                                    <p:anim calcmode="lin" valueType="num">
                                      <p:cBhvr>
                                        <p:cTn id="60" dur="1822" tmFilter="0,0; 0.14,0.31; 0.43,0.73; 0.71,0.91; 1.0,1.0">
                                          <p:stCondLst>
                                            <p:cond delay="0"/>
                                          </p:stCondLst>
                                        </p:cTn>
                                        <p:tgtEl>
                                          <p:spTgt spid="19"/>
                                        </p:tgtEl>
                                        <p:attrNameLst>
                                          <p:attrName>ppt_x</p:attrName>
                                        </p:attrNameLst>
                                      </p:cBhvr>
                                      <p:tavLst>
                                        <p:tav tm="0">
                                          <p:val>
                                            <p:strVal val="ppt_x"/>
                                          </p:val>
                                        </p:tav>
                                        <p:tav tm="100000">
                                          <p:val>
                                            <p:strVal val="#ppt_x+0.25"/>
                                          </p:val>
                                        </p:tav>
                                      </p:tavLst>
                                    </p:anim>
                                    <p:anim calcmode="lin" valueType="num">
                                      <p:cBhvr>
                                        <p:cTn id="61" dur="178">
                                          <p:stCondLst>
                                            <p:cond delay="1822"/>
                                          </p:stCondLst>
                                        </p:cTn>
                                        <p:tgtEl>
                                          <p:spTgt spid="19"/>
                                        </p:tgtEl>
                                        <p:attrNameLst>
                                          <p:attrName>ppt_x</p:attrName>
                                        </p:attrNameLst>
                                      </p:cBhvr>
                                      <p:tavLst>
                                        <p:tav tm="0">
                                          <p:val>
                                            <p:strVal val="ppt_x"/>
                                          </p:val>
                                        </p:tav>
                                        <p:tav tm="100000">
                                          <p:val>
                                            <p:strVal val="ppt_x"/>
                                          </p:val>
                                        </p:tav>
                                      </p:tavLst>
                                    </p:anim>
                                    <p:anim calcmode="lin" valueType="num">
                                      <p:cBhvr>
                                        <p:cTn id="62" dur="664" tmFilter="0.0,0.0;0.25,0.07;0.50,0.2;0.75,0.467;1.0,1.0">
                                          <p:stCondLst>
                                            <p:cond delay="0"/>
                                          </p:stCondLst>
                                        </p:cTn>
                                        <p:tgtEl>
                                          <p:spTgt spid="1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3" dur="664" tmFilter="0, 0; 0.125,0.2665; 0.25,0.4; 0.375,0.465; 0.5,0.5;  0.625,0.535; 0.75,0.6; 0.875,0.7335; 1,1">
                                          <p:stCondLst>
                                            <p:cond delay="664"/>
                                          </p:stCondLst>
                                        </p:cTn>
                                        <p:tgtEl>
                                          <p:spTgt spid="1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4" dur="332" tmFilter="0, 0; 0.125,0.2665; 0.25,0.4; 0.375,0.465; 0.5,0.5;  0.625,0.535; 0.75,0.6; 0.875,0.7335; 1,1">
                                          <p:stCondLst>
                                            <p:cond delay="1324"/>
                                          </p:stCondLst>
                                        </p:cTn>
                                        <p:tgtEl>
                                          <p:spTgt spid="1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5" dur="164" tmFilter="0, 0; 0.125,0.2665; 0.25,0.4; 0.375,0.465; 0.5,0.5;  0.625,0.535; 0.75,0.6; 0.875,0.7335; 1,1">
                                          <p:stCondLst>
                                            <p:cond delay="1656"/>
                                          </p:stCondLst>
                                        </p:cTn>
                                        <p:tgtEl>
                                          <p:spTgt spid="1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66" dur="180" accel="50000">
                                          <p:stCondLst>
                                            <p:cond delay="1820"/>
                                          </p:stCondLst>
                                        </p:cTn>
                                        <p:tgtEl>
                                          <p:spTgt spid="19"/>
                                        </p:tgtEl>
                                        <p:attrNameLst>
                                          <p:attrName>ppt_y</p:attrName>
                                        </p:attrNameLst>
                                      </p:cBhvr>
                                      <p:tavLst>
                                        <p:tav tm="0">
                                          <p:val>
                                            <p:strVal val="ppt_y"/>
                                          </p:val>
                                        </p:tav>
                                        <p:tav tm="100000">
                                          <p:val>
                                            <p:strVal val="ppt_y+ppt_h"/>
                                          </p:val>
                                        </p:tav>
                                      </p:tavLst>
                                    </p:anim>
                                    <p:animScale>
                                      <p:cBhvr>
                                        <p:cTn id="67" dur="26">
                                          <p:stCondLst>
                                            <p:cond delay="620"/>
                                          </p:stCondLst>
                                        </p:cTn>
                                        <p:tgtEl>
                                          <p:spTgt spid="19"/>
                                        </p:tgtEl>
                                      </p:cBhvr>
                                      <p:to x="100000" y="60000"/>
                                    </p:animScale>
                                    <p:animScale>
                                      <p:cBhvr>
                                        <p:cTn id="68" dur="166" decel="50000">
                                          <p:stCondLst>
                                            <p:cond delay="646"/>
                                          </p:stCondLst>
                                        </p:cTn>
                                        <p:tgtEl>
                                          <p:spTgt spid="19"/>
                                        </p:tgtEl>
                                      </p:cBhvr>
                                      <p:to x="100000" y="100000"/>
                                    </p:animScale>
                                    <p:animScale>
                                      <p:cBhvr>
                                        <p:cTn id="69" dur="26">
                                          <p:stCondLst>
                                            <p:cond delay="1312"/>
                                          </p:stCondLst>
                                        </p:cTn>
                                        <p:tgtEl>
                                          <p:spTgt spid="19"/>
                                        </p:tgtEl>
                                      </p:cBhvr>
                                      <p:to x="100000" y="80000"/>
                                    </p:animScale>
                                    <p:animScale>
                                      <p:cBhvr>
                                        <p:cTn id="70" dur="166" decel="50000">
                                          <p:stCondLst>
                                            <p:cond delay="1338"/>
                                          </p:stCondLst>
                                        </p:cTn>
                                        <p:tgtEl>
                                          <p:spTgt spid="19"/>
                                        </p:tgtEl>
                                      </p:cBhvr>
                                      <p:to x="100000" y="100000"/>
                                    </p:animScale>
                                    <p:animScale>
                                      <p:cBhvr>
                                        <p:cTn id="71" dur="26">
                                          <p:stCondLst>
                                            <p:cond delay="1642"/>
                                          </p:stCondLst>
                                        </p:cTn>
                                        <p:tgtEl>
                                          <p:spTgt spid="19"/>
                                        </p:tgtEl>
                                      </p:cBhvr>
                                      <p:to x="100000" y="90000"/>
                                    </p:animScale>
                                    <p:animScale>
                                      <p:cBhvr>
                                        <p:cTn id="72" dur="166" decel="50000">
                                          <p:stCondLst>
                                            <p:cond delay="1668"/>
                                          </p:stCondLst>
                                        </p:cTn>
                                        <p:tgtEl>
                                          <p:spTgt spid="19"/>
                                        </p:tgtEl>
                                      </p:cBhvr>
                                      <p:to x="100000" y="100000"/>
                                    </p:animScale>
                                    <p:animScale>
                                      <p:cBhvr>
                                        <p:cTn id="73" dur="26">
                                          <p:stCondLst>
                                            <p:cond delay="1808"/>
                                          </p:stCondLst>
                                        </p:cTn>
                                        <p:tgtEl>
                                          <p:spTgt spid="19"/>
                                        </p:tgtEl>
                                      </p:cBhvr>
                                      <p:to x="100000" y="95000"/>
                                    </p:animScale>
                                    <p:animScale>
                                      <p:cBhvr>
                                        <p:cTn id="74" dur="166" decel="50000">
                                          <p:stCondLst>
                                            <p:cond delay="1834"/>
                                          </p:stCondLst>
                                        </p:cTn>
                                        <p:tgtEl>
                                          <p:spTgt spid="19"/>
                                        </p:tgtEl>
                                      </p:cBhvr>
                                      <p:to x="100000" y="100000"/>
                                    </p:animScale>
                                    <p:set>
                                      <p:cBhvr>
                                        <p:cTn id="75" dur="1" fill="hold">
                                          <p:stCondLst>
                                            <p:cond delay="1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18" grpId="0" animBg="1"/>
      <p:bldP spid="19" grpId="0" animBg="1"/>
      <p:bldP spid="2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buNone/>
            </a:pPr>
            <a:r>
              <a:rPr lang="es-MX" dirty="0"/>
              <a:t>Actividades de inversión y financiamiento</a:t>
            </a:r>
          </a:p>
          <a:p>
            <a:pPr algn="just">
              <a:buNone/>
            </a:pPr>
            <a:endParaRPr lang="es-MX" dirty="0"/>
          </a:p>
          <a:p>
            <a:pPr algn="just"/>
            <a:r>
              <a:rPr lang="es-MX" dirty="0"/>
              <a:t>La entidad debe de determinar y presentar por separado los flujos de efectivo derivados de las principales categorías de cobros y pagos brutos relacionados con las actividades de inversión y financiamiento. </a:t>
            </a:r>
          </a:p>
          <a:p>
            <a:pPr marL="624078" indent="-514350" algn="just">
              <a:buNone/>
            </a:pPr>
            <a:endParaRPr lang="es-MX" dirty="0"/>
          </a:p>
          <a:p>
            <a:pPr marL="624078" indent="-514350" algn="just">
              <a:buNone/>
            </a:pPr>
            <a:endParaRPr lang="es-MX" dirty="0"/>
          </a:p>
          <a:p>
            <a:pPr algn="just"/>
            <a:endParaRPr lang="es-MX" dirty="0"/>
          </a:p>
        </p:txBody>
      </p:sp>
      <p:sp>
        <p:nvSpPr>
          <p:cNvPr id="2" name="1 Título"/>
          <p:cNvSpPr>
            <a:spLocks noGrp="1"/>
          </p:cNvSpPr>
          <p:nvPr>
            <p:ph type="title"/>
          </p:nvPr>
        </p:nvSpPr>
        <p:spPr/>
        <p:txBody>
          <a:bodyPr>
            <a:normAutofit/>
          </a:bodyPr>
          <a:lstStyle/>
          <a:p>
            <a:r>
              <a:rPr lang="es-MX" sz="4000" dirty="0"/>
              <a:t>Procedimiento para elaborar el estado de flujos de efectivo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23" presetClass="entr" presetSubtype="16"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s-MX" sz="3600" dirty="0"/>
              <a:t>Método indirecto</a:t>
            </a:r>
            <a:endParaRPr lang="es-MX" sz="1800" dirty="0"/>
          </a:p>
        </p:txBody>
      </p:sp>
      <p:sp>
        <p:nvSpPr>
          <p:cNvPr id="5123" name="Text Box 3"/>
          <p:cNvSpPr txBox="1">
            <a:spLocks noChangeArrowheads="1"/>
          </p:cNvSpPr>
          <p:nvPr/>
        </p:nvSpPr>
        <p:spPr bwMode="auto">
          <a:xfrm>
            <a:off x="4191000" y="2438400"/>
            <a:ext cx="6008688" cy="457200"/>
          </a:xfrm>
          <a:prstGeom prst="rect">
            <a:avLst/>
          </a:prstGeom>
          <a:noFill/>
          <a:ln w="9525">
            <a:noFill/>
            <a:miter lim="800000"/>
            <a:headEnd/>
            <a:tailEnd/>
          </a:ln>
          <a:effectLst/>
        </p:spPr>
        <p:txBody>
          <a:bodyPr>
            <a:spAutoFit/>
          </a:bodyPr>
          <a:lstStyle/>
          <a:p>
            <a:pPr>
              <a:spcBef>
                <a:spcPct val="50000"/>
              </a:spcBef>
            </a:pPr>
            <a:r>
              <a:rPr lang="es-MX" sz="2400" b="1">
                <a:latin typeface="Times New Roman" pitchFamily="18" charset="0"/>
              </a:rPr>
              <a:t>	</a:t>
            </a:r>
            <a:r>
              <a:rPr lang="es-MX" sz="2400" b="1" u="sng">
                <a:latin typeface="Times New Roman" pitchFamily="18" charset="0"/>
              </a:rPr>
              <a:t>ACTIVO</a:t>
            </a:r>
            <a:r>
              <a:rPr lang="es-MX" sz="2000" b="1">
                <a:latin typeface="Times New Roman" pitchFamily="18" charset="0"/>
              </a:rPr>
              <a:t>	</a:t>
            </a:r>
            <a:r>
              <a:rPr lang="es-MX" sz="2400" b="1" u="sng">
                <a:latin typeface="Times New Roman" pitchFamily="18" charset="0"/>
              </a:rPr>
              <a:t>PASIVO/CAPITAL</a:t>
            </a:r>
          </a:p>
        </p:txBody>
      </p:sp>
      <p:sp>
        <p:nvSpPr>
          <p:cNvPr id="5124" name="Text Box 4"/>
          <p:cNvSpPr txBox="1">
            <a:spLocks noChangeArrowheads="1"/>
          </p:cNvSpPr>
          <p:nvPr/>
        </p:nvSpPr>
        <p:spPr bwMode="auto">
          <a:xfrm>
            <a:off x="5622925" y="3055939"/>
            <a:ext cx="438150" cy="1006475"/>
          </a:xfrm>
          <a:prstGeom prst="rect">
            <a:avLst/>
          </a:prstGeom>
          <a:noFill/>
          <a:ln w="9525">
            <a:noFill/>
            <a:miter lim="800000"/>
            <a:headEnd/>
            <a:tailEnd/>
          </a:ln>
          <a:effectLst/>
        </p:spPr>
        <p:txBody>
          <a:bodyPr wrap="none">
            <a:spAutoFit/>
          </a:bodyPr>
          <a:lstStyle/>
          <a:p>
            <a:r>
              <a:rPr lang="es-MX" sz="6000" b="1">
                <a:latin typeface="Times New Roman" pitchFamily="18" charset="0"/>
              </a:rPr>
              <a:t>-</a:t>
            </a:r>
          </a:p>
        </p:txBody>
      </p:sp>
      <p:sp>
        <p:nvSpPr>
          <p:cNvPr id="5125" name="Text Box 5"/>
          <p:cNvSpPr txBox="1">
            <a:spLocks noChangeArrowheads="1"/>
          </p:cNvSpPr>
          <p:nvPr/>
        </p:nvSpPr>
        <p:spPr bwMode="auto">
          <a:xfrm>
            <a:off x="8332788" y="4022726"/>
            <a:ext cx="438150" cy="1006475"/>
          </a:xfrm>
          <a:prstGeom prst="rect">
            <a:avLst/>
          </a:prstGeom>
          <a:noFill/>
          <a:ln w="9525">
            <a:noFill/>
            <a:miter lim="800000"/>
            <a:headEnd/>
            <a:tailEnd/>
          </a:ln>
          <a:effectLst/>
        </p:spPr>
        <p:txBody>
          <a:bodyPr wrap="none">
            <a:spAutoFit/>
          </a:bodyPr>
          <a:lstStyle/>
          <a:p>
            <a:r>
              <a:rPr lang="es-MX" sz="6000">
                <a:latin typeface="Times New Roman" pitchFamily="18" charset="0"/>
              </a:rPr>
              <a:t>-</a:t>
            </a:r>
          </a:p>
        </p:txBody>
      </p:sp>
      <p:sp>
        <p:nvSpPr>
          <p:cNvPr id="5126" name="Text Box 6"/>
          <p:cNvSpPr txBox="1">
            <a:spLocks noChangeArrowheads="1"/>
          </p:cNvSpPr>
          <p:nvPr/>
        </p:nvSpPr>
        <p:spPr bwMode="auto">
          <a:xfrm>
            <a:off x="8305801" y="3287714"/>
            <a:ext cx="473075" cy="701675"/>
          </a:xfrm>
          <a:prstGeom prst="rect">
            <a:avLst/>
          </a:prstGeom>
          <a:noFill/>
          <a:ln w="9525">
            <a:noFill/>
            <a:miter lim="800000"/>
            <a:headEnd/>
            <a:tailEnd/>
          </a:ln>
          <a:effectLst/>
        </p:spPr>
        <p:txBody>
          <a:bodyPr wrap="none">
            <a:spAutoFit/>
          </a:bodyPr>
          <a:lstStyle/>
          <a:p>
            <a:r>
              <a:rPr lang="es-MX" sz="4000" b="1">
                <a:latin typeface="Times New Roman" pitchFamily="18" charset="0"/>
              </a:rPr>
              <a:t>+</a:t>
            </a:r>
          </a:p>
        </p:txBody>
      </p:sp>
      <p:sp>
        <p:nvSpPr>
          <p:cNvPr id="5127" name="Text Box 7"/>
          <p:cNvSpPr txBox="1">
            <a:spLocks noChangeArrowheads="1"/>
          </p:cNvSpPr>
          <p:nvPr/>
        </p:nvSpPr>
        <p:spPr bwMode="auto">
          <a:xfrm>
            <a:off x="5591176" y="4278314"/>
            <a:ext cx="473075" cy="701675"/>
          </a:xfrm>
          <a:prstGeom prst="rect">
            <a:avLst/>
          </a:prstGeom>
          <a:noFill/>
          <a:ln w="9525">
            <a:noFill/>
            <a:miter lim="800000"/>
            <a:headEnd/>
            <a:tailEnd/>
          </a:ln>
          <a:effectLst/>
        </p:spPr>
        <p:txBody>
          <a:bodyPr wrap="none">
            <a:spAutoFit/>
          </a:bodyPr>
          <a:lstStyle/>
          <a:p>
            <a:r>
              <a:rPr lang="es-MX" sz="4000" b="1">
                <a:latin typeface="Times New Roman" pitchFamily="18" charset="0"/>
              </a:rPr>
              <a:t>+</a:t>
            </a:r>
          </a:p>
        </p:txBody>
      </p:sp>
      <p:sp>
        <p:nvSpPr>
          <p:cNvPr id="5128" name="Text Box 8"/>
          <p:cNvSpPr txBox="1">
            <a:spLocks noChangeArrowheads="1"/>
          </p:cNvSpPr>
          <p:nvPr/>
        </p:nvSpPr>
        <p:spPr bwMode="auto">
          <a:xfrm>
            <a:off x="2474913" y="2420938"/>
            <a:ext cx="1676400" cy="457200"/>
          </a:xfrm>
          <a:prstGeom prst="rect">
            <a:avLst/>
          </a:prstGeom>
          <a:noFill/>
          <a:ln w="9525">
            <a:noFill/>
            <a:miter lim="800000"/>
            <a:headEnd/>
            <a:tailEnd/>
          </a:ln>
          <a:effectLst/>
        </p:spPr>
        <p:txBody>
          <a:bodyPr wrap="none">
            <a:spAutoFit/>
          </a:bodyPr>
          <a:lstStyle/>
          <a:p>
            <a:r>
              <a:rPr lang="es-MX" sz="2400" b="1" u="sng">
                <a:latin typeface="Times New Roman" pitchFamily="18" charset="0"/>
              </a:rPr>
              <a:t>RECURSO</a:t>
            </a:r>
          </a:p>
        </p:txBody>
      </p:sp>
      <p:sp>
        <p:nvSpPr>
          <p:cNvPr id="5129" name="Text Box 9"/>
          <p:cNvSpPr txBox="1">
            <a:spLocks noChangeArrowheads="1"/>
          </p:cNvSpPr>
          <p:nvPr/>
        </p:nvSpPr>
        <p:spPr bwMode="auto">
          <a:xfrm>
            <a:off x="2062163" y="3455988"/>
            <a:ext cx="1528762" cy="519112"/>
          </a:xfrm>
          <a:prstGeom prst="rect">
            <a:avLst/>
          </a:prstGeom>
          <a:noFill/>
          <a:ln w="9525">
            <a:noFill/>
            <a:miter lim="800000"/>
            <a:headEnd/>
            <a:tailEnd/>
          </a:ln>
          <a:effectLst/>
        </p:spPr>
        <p:txBody>
          <a:bodyPr wrap="none">
            <a:spAutoFit/>
          </a:bodyPr>
          <a:lstStyle/>
          <a:p>
            <a:r>
              <a:rPr lang="es-MX" sz="2800">
                <a:latin typeface="Times New Roman" pitchFamily="18" charset="0"/>
              </a:rPr>
              <a:t>ORIGEN</a:t>
            </a:r>
          </a:p>
        </p:txBody>
      </p:sp>
      <p:sp>
        <p:nvSpPr>
          <p:cNvPr id="5130" name="Text Box 10"/>
          <p:cNvSpPr txBox="1">
            <a:spLocks noChangeArrowheads="1"/>
          </p:cNvSpPr>
          <p:nvPr/>
        </p:nvSpPr>
        <p:spPr bwMode="auto">
          <a:xfrm>
            <a:off x="2052639" y="4384676"/>
            <a:ext cx="2339975" cy="519113"/>
          </a:xfrm>
          <a:prstGeom prst="rect">
            <a:avLst/>
          </a:prstGeom>
          <a:noFill/>
          <a:ln w="9525">
            <a:noFill/>
            <a:miter lim="800000"/>
            <a:headEnd/>
            <a:tailEnd/>
          </a:ln>
          <a:effectLst/>
        </p:spPr>
        <p:txBody>
          <a:bodyPr wrap="none">
            <a:spAutoFit/>
          </a:bodyPr>
          <a:lstStyle/>
          <a:p>
            <a:r>
              <a:rPr lang="es-MX" sz="2800">
                <a:latin typeface="Times New Roman" pitchFamily="18" charset="0"/>
              </a:rPr>
              <a:t>APLICACIÓN</a:t>
            </a:r>
          </a:p>
        </p:txBody>
      </p:sp>
    </p:spTree>
    <p:extLst>
      <p:ext uri="{BB962C8B-B14F-4D97-AF65-F5344CB8AC3E}">
        <p14:creationId xmlns:p14="http://schemas.microsoft.com/office/powerpoint/2010/main" val="2831497555"/>
      </p:ext>
    </p:extLst>
  </p:cSld>
  <p:clrMapOvr>
    <a:masterClrMapping/>
  </p:clrMapOvr>
  <p:transition>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s-MX" dirty="0"/>
              <a:t>Método indirecto</a:t>
            </a:r>
            <a:endParaRPr lang="es-MX" sz="1800" dirty="0"/>
          </a:p>
        </p:txBody>
      </p:sp>
      <p:sp>
        <p:nvSpPr>
          <p:cNvPr id="6147" name="Text Box 3"/>
          <p:cNvSpPr txBox="1">
            <a:spLocks noChangeArrowheads="1"/>
          </p:cNvSpPr>
          <p:nvPr/>
        </p:nvSpPr>
        <p:spPr bwMode="auto">
          <a:xfrm>
            <a:off x="1524000" y="1930649"/>
            <a:ext cx="4028282" cy="1015663"/>
          </a:xfrm>
          <a:prstGeom prst="rect">
            <a:avLst/>
          </a:prstGeom>
          <a:noFill/>
          <a:ln w="9525">
            <a:noFill/>
            <a:miter lim="800000"/>
            <a:headEnd/>
            <a:tailEnd/>
          </a:ln>
          <a:effectLst/>
        </p:spPr>
        <p:txBody>
          <a:bodyPr wrap="square">
            <a:spAutoFit/>
          </a:bodyPr>
          <a:lstStyle/>
          <a:p>
            <a:pPr>
              <a:spcBef>
                <a:spcPct val="50000"/>
              </a:spcBef>
            </a:pPr>
            <a:r>
              <a:rPr lang="es-MX" sz="2400" dirty="0">
                <a:latin typeface="Times New Roman" pitchFamily="18" charset="0"/>
              </a:rPr>
              <a:t>(+) Utilidad Neta del Periodo</a:t>
            </a:r>
          </a:p>
          <a:p>
            <a:pPr>
              <a:spcBef>
                <a:spcPct val="50000"/>
              </a:spcBef>
            </a:pPr>
            <a:r>
              <a:rPr lang="es-MX" sz="2400" dirty="0">
                <a:latin typeface="Times New Roman" pitchFamily="18" charset="0"/>
              </a:rPr>
              <a:t>(+) Cargos Virtuales	como:</a:t>
            </a:r>
          </a:p>
        </p:txBody>
      </p:sp>
      <p:sp>
        <p:nvSpPr>
          <p:cNvPr id="6148" name="Text Box 4"/>
          <p:cNvSpPr txBox="1">
            <a:spLocks noChangeArrowheads="1"/>
          </p:cNvSpPr>
          <p:nvPr/>
        </p:nvSpPr>
        <p:spPr bwMode="auto">
          <a:xfrm>
            <a:off x="1789113" y="3876131"/>
            <a:ext cx="7620000" cy="1015663"/>
          </a:xfrm>
          <a:prstGeom prst="rect">
            <a:avLst/>
          </a:prstGeom>
          <a:noFill/>
          <a:ln w="9525">
            <a:noFill/>
            <a:miter lim="800000"/>
            <a:headEnd/>
            <a:tailEnd/>
          </a:ln>
          <a:effectLst/>
        </p:spPr>
        <p:txBody>
          <a:bodyPr>
            <a:spAutoFit/>
          </a:bodyPr>
          <a:lstStyle/>
          <a:p>
            <a:pPr algn="l">
              <a:spcBef>
                <a:spcPct val="50000"/>
              </a:spcBef>
            </a:pPr>
            <a:r>
              <a:rPr lang="es-MX" sz="2400" dirty="0">
                <a:latin typeface="Times New Roman" pitchFamily="18" charset="0"/>
              </a:rPr>
              <a:t>(+) Orígenes de recursos  como:</a:t>
            </a:r>
          </a:p>
          <a:p>
            <a:pPr algn="l">
              <a:spcBef>
                <a:spcPct val="50000"/>
              </a:spcBef>
            </a:pPr>
            <a:r>
              <a:rPr lang="es-MX" sz="2400" dirty="0">
                <a:latin typeface="Times New Roman" pitchFamily="18" charset="0"/>
              </a:rPr>
              <a:t>(-)  Aplicaciones de recursos  como: </a:t>
            </a:r>
          </a:p>
        </p:txBody>
      </p:sp>
      <p:sp>
        <p:nvSpPr>
          <p:cNvPr id="6149" name="Text Box 5"/>
          <p:cNvSpPr txBox="1">
            <a:spLocks noChangeArrowheads="1"/>
          </p:cNvSpPr>
          <p:nvPr/>
        </p:nvSpPr>
        <p:spPr bwMode="auto">
          <a:xfrm>
            <a:off x="6324600" y="1556792"/>
            <a:ext cx="4343400" cy="457200"/>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Depreciaciones y Amortizaciones</a:t>
            </a:r>
          </a:p>
        </p:txBody>
      </p:sp>
      <p:sp>
        <p:nvSpPr>
          <p:cNvPr id="6150" name="Text Box 6"/>
          <p:cNvSpPr txBox="1">
            <a:spLocks noChangeArrowheads="1"/>
          </p:cNvSpPr>
          <p:nvPr/>
        </p:nvSpPr>
        <p:spPr bwMode="auto">
          <a:xfrm>
            <a:off x="6324600" y="1861592"/>
            <a:ext cx="3810000" cy="457200"/>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Estimaciones y provisiones</a:t>
            </a:r>
          </a:p>
        </p:txBody>
      </p:sp>
      <p:sp>
        <p:nvSpPr>
          <p:cNvPr id="6151" name="Text Box 7"/>
          <p:cNvSpPr txBox="1">
            <a:spLocks noChangeArrowheads="1"/>
          </p:cNvSpPr>
          <p:nvPr/>
        </p:nvSpPr>
        <p:spPr bwMode="auto">
          <a:xfrm>
            <a:off x="6324600" y="2166392"/>
            <a:ext cx="3810000" cy="457200"/>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Obsolescencias</a:t>
            </a:r>
          </a:p>
        </p:txBody>
      </p:sp>
      <p:sp>
        <p:nvSpPr>
          <p:cNvPr id="6152" name="Text Box 8"/>
          <p:cNvSpPr txBox="1">
            <a:spLocks noChangeArrowheads="1"/>
          </p:cNvSpPr>
          <p:nvPr/>
        </p:nvSpPr>
        <p:spPr bwMode="auto">
          <a:xfrm>
            <a:off x="6324600" y="2471192"/>
            <a:ext cx="3810000" cy="457200"/>
          </a:xfrm>
          <a:prstGeom prst="rect">
            <a:avLst/>
          </a:prstGeom>
          <a:noFill/>
          <a:ln w="9525">
            <a:noFill/>
            <a:miter lim="800000"/>
            <a:headEnd/>
            <a:tailEnd/>
          </a:ln>
          <a:effectLst/>
        </p:spPr>
        <p:txBody>
          <a:bodyPr>
            <a:spAutoFit/>
          </a:bodyPr>
          <a:lstStyle/>
          <a:p>
            <a:pPr>
              <a:spcBef>
                <a:spcPct val="50000"/>
              </a:spcBef>
            </a:pPr>
            <a:r>
              <a:rPr lang="es-MX" sz="2400" dirty="0">
                <a:latin typeface="Times New Roman" pitchFamily="18" charset="0"/>
              </a:rPr>
              <a:t>Impuestos Diferidos</a:t>
            </a:r>
          </a:p>
        </p:txBody>
      </p:sp>
      <p:sp>
        <p:nvSpPr>
          <p:cNvPr id="6153" name="Text Box 9"/>
          <p:cNvSpPr txBox="1">
            <a:spLocks noChangeArrowheads="1"/>
          </p:cNvSpPr>
          <p:nvPr/>
        </p:nvSpPr>
        <p:spPr bwMode="auto">
          <a:xfrm>
            <a:off x="6324600" y="2775992"/>
            <a:ext cx="3810000" cy="457200"/>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Dividendos entre subsidiarias</a:t>
            </a:r>
          </a:p>
        </p:txBody>
      </p:sp>
      <p:sp>
        <p:nvSpPr>
          <p:cNvPr id="6154" name="Line 10"/>
          <p:cNvSpPr>
            <a:spLocks noChangeShapeType="1"/>
          </p:cNvSpPr>
          <p:nvPr/>
        </p:nvSpPr>
        <p:spPr bwMode="auto">
          <a:xfrm>
            <a:off x="6248400" y="1709192"/>
            <a:ext cx="0" cy="1447800"/>
          </a:xfrm>
          <a:prstGeom prst="line">
            <a:avLst/>
          </a:prstGeom>
          <a:noFill/>
          <a:ln w="12700">
            <a:solidFill>
              <a:schemeClr val="tx1"/>
            </a:solidFill>
            <a:round/>
            <a:headEnd/>
            <a:tailEnd/>
          </a:ln>
          <a:effectLst/>
        </p:spPr>
        <p:txBody>
          <a:bodyPr/>
          <a:lstStyle/>
          <a:p>
            <a:endParaRPr lang="es-MX"/>
          </a:p>
        </p:txBody>
      </p:sp>
      <p:sp>
        <p:nvSpPr>
          <p:cNvPr id="6155" name="Text Box 11"/>
          <p:cNvSpPr txBox="1">
            <a:spLocks noChangeArrowheads="1"/>
          </p:cNvSpPr>
          <p:nvPr/>
        </p:nvSpPr>
        <p:spPr bwMode="auto">
          <a:xfrm>
            <a:off x="6254750" y="3633243"/>
            <a:ext cx="3810000" cy="830997"/>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 Activos Operativos   o  (+) Pasivos Operativos.</a:t>
            </a:r>
          </a:p>
        </p:txBody>
      </p:sp>
      <p:sp>
        <p:nvSpPr>
          <p:cNvPr id="6156" name="Line 12"/>
          <p:cNvSpPr>
            <a:spLocks noChangeShapeType="1"/>
          </p:cNvSpPr>
          <p:nvPr/>
        </p:nvSpPr>
        <p:spPr bwMode="auto">
          <a:xfrm>
            <a:off x="6254750" y="3709442"/>
            <a:ext cx="0" cy="685800"/>
          </a:xfrm>
          <a:prstGeom prst="line">
            <a:avLst/>
          </a:prstGeom>
          <a:noFill/>
          <a:ln w="9525">
            <a:solidFill>
              <a:schemeClr val="tx1"/>
            </a:solidFill>
            <a:round/>
            <a:headEnd/>
            <a:tailEnd/>
          </a:ln>
          <a:effectLst/>
        </p:spPr>
        <p:txBody>
          <a:bodyPr/>
          <a:lstStyle/>
          <a:p>
            <a:endParaRPr lang="es-MX"/>
          </a:p>
        </p:txBody>
      </p:sp>
      <p:sp>
        <p:nvSpPr>
          <p:cNvPr id="6157" name="Line 13"/>
          <p:cNvSpPr>
            <a:spLocks noChangeShapeType="1"/>
          </p:cNvSpPr>
          <p:nvPr/>
        </p:nvSpPr>
        <p:spPr bwMode="auto">
          <a:xfrm flipH="1">
            <a:off x="6096000" y="2699792"/>
            <a:ext cx="76200" cy="0"/>
          </a:xfrm>
          <a:prstGeom prst="line">
            <a:avLst/>
          </a:prstGeom>
          <a:noFill/>
          <a:ln w="9525">
            <a:solidFill>
              <a:schemeClr val="tx1"/>
            </a:solidFill>
            <a:round/>
            <a:headEnd/>
            <a:tailEnd type="triangle" w="med" len="med"/>
          </a:ln>
          <a:effectLst/>
        </p:spPr>
        <p:txBody>
          <a:bodyPr/>
          <a:lstStyle/>
          <a:p>
            <a:endParaRPr lang="es-MX"/>
          </a:p>
        </p:txBody>
      </p:sp>
      <p:sp>
        <p:nvSpPr>
          <p:cNvPr id="6158" name="Line 14"/>
          <p:cNvSpPr>
            <a:spLocks noChangeShapeType="1"/>
          </p:cNvSpPr>
          <p:nvPr/>
        </p:nvSpPr>
        <p:spPr bwMode="auto">
          <a:xfrm flipH="1">
            <a:off x="6102350" y="4166642"/>
            <a:ext cx="76200" cy="0"/>
          </a:xfrm>
          <a:prstGeom prst="line">
            <a:avLst/>
          </a:prstGeom>
          <a:noFill/>
          <a:ln w="9525">
            <a:solidFill>
              <a:schemeClr val="tx1"/>
            </a:solidFill>
            <a:round/>
            <a:headEnd/>
            <a:tailEnd type="triangle" w="med" len="med"/>
          </a:ln>
          <a:effectLst/>
        </p:spPr>
        <p:txBody>
          <a:bodyPr/>
          <a:lstStyle/>
          <a:p>
            <a:endParaRPr lang="es-MX"/>
          </a:p>
        </p:txBody>
      </p:sp>
      <p:sp>
        <p:nvSpPr>
          <p:cNvPr id="6159" name="Text Box 15"/>
          <p:cNvSpPr txBox="1">
            <a:spLocks noChangeArrowheads="1"/>
          </p:cNvSpPr>
          <p:nvPr/>
        </p:nvSpPr>
        <p:spPr bwMode="auto">
          <a:xfrm>
            <a:off x="6711950" y="4471443"/>
            <a:ext cx="3581400" cy="830997"/>
          </a:xfrm>
          <a:prstGeom prst="rect">
            <a:avLst/>
          </a:prstGeom>
          <a:noFill/>
          <a:ln w="9525">
            <a:noFill/>
            <a:miter lim="800000"/>
            <a:headEnd/>
            <a:tailEnd/>
          </a:ln>
          <a:effectLst/>
        </p:spPr>
        <p:txBody>
          <a:bodyPr>
            <a:spAutoFit/>
          </a:bodyPr>
          <a:lstStyle/>
          <a:p>
            <a:pPr>
              <a:spcBef>
                <a:spcPct val="50000"/>
              </a:spcBef>
            </a:pPr>
            <a:r>
              <a:rPr lang="es-MX" sz="2400">
                <a:latin typeface="Times New Roman" pitchFamily="18" charset="0"/>
              </a:rPr>
              <a:t>(+) Activos Operativos   o   (-) Pasivos Operativos.</a:t>
            </a:r>
          </a:p>
        </p:txBody>
      </p:sp>
      <p:sp>
        <p:nvSpPr>
          <p:cNvPr id="6160" name="Line 16"/>
          <p:cNvSpPr>
            <a:spLocks noChangeShapeType="1"/>
          </p:cNvSpPr>
          <p:nvPr/>
        </p:nvSpPr>
        <p:spPr bwMode="auto">
          <a:xfrm>
            <a:off x="6711950" y="4547642"/>
            <a:ext cx="0" cy="685800"/>
          </a:xfrm>
          <a:prstGeom prst="line">
            <a:avLst/>
          </a:prstGeom>
          <a:noFill/>
          <a:ln w="9525">
            <a:solidFill>
              <a:schemeClr val="tx1"/>
            </a:solidFill>
            <a:round/>
            <a:headEnd/>
            <a:tailEnd/>
          </a:ln>
          <a:effectLst/>
        </p:spPr>
        <p:txBody>
          <a:bodyPr/>
          <a:lstStyle/>
          <a:p>
            <a:endParaRPr lang="es-MX"/>
          </a:p>
        </p:txBody>
      </p:sp>
      <p:sp>
        <p:nvSpPr>
          <p:cNvPr id="6161" name="Line 17"/>
          <p:cNvSpPr>
            <a:spLocks noChangeShapeType="1"/>
          </p:cNvSpPr>
          <p:nvPr/>
        </p:nvSpPr>
        <p:spPr bwMode="auto">
          <a:xfrm flipH="1">
            <a:off x="6559550" y="4700042"/>
            <a:ext cx="76200" cy="0"/>
          </a:xfrm>
          <a:prstGeom prst="line">
            <a:avLst/>
          </a:prstGeom>
          <a:noFill/>
          <a:ln w="9525">
            <a:solidFill>
              <a:schemeClr val="tx1"/>
            </a:solidFill>
            <a:round/>
            <a:headEnd/>
            <a:tailEnd type="triangle" w="med" len="med"/>
          </a:ln>
          <a:effectLst/>
        </p:spPr>
        <p:txBody>
          <a:bodyPr/>
          <a:lstStyle/>
          <a:p>
            <a:endParaRPr lang="es-MX"/>
          </a:p>
        </p:txBody>
      </p:sp>
      <p:sp>
        <p:nvSpPr>
          <p:cNvPr id="6162" name="Text Box 18"/>
          <p:cNvSpPr txBox="1">
            <a:spLocks noChangeArrowheads="1"/>
          </p:cNvSpPr>
          <p:nvPr/>
        </p:nvSpPr>
        <p:spPr bwMode="auto">
          <a:xfrm>
            <a:off x="1770063" y="5503317"/>
            <a:ext cx="5427662" cy="457200"/>
          </a:xfrm>
          <a:prstGeom prst="rect">
            <a:avLst/>
          </a:prstGeom>
          <a:noFill/>
          <a:ln w="9525">
            <a:noFill/>
            <a:miter lim="800000"/>
            <a:headEnd/>
            <a:tailEnd/>
          </a:ln>
          <a:effectLst/>
        </p:spPr>
        <p:txBody>
          <a:bodyPr wrap="none">
            <a:spAutoFit/>
          </a:bodyPr>
          <a:lstStyle/>
          <a:p>
            <a:r>
              <a:rPr lang="es-MX" sz="2400" b="1">
                <a:effectLst>
                  <a:outerShdw blurRad="38100" dist="38100" dir="2700000" algn="tl">
                    <a:srgbClr val="C0C0C0"/>
                  </a:outerShdw>
                </a:effectLst>
                <a:latin typeface="Times New Roman" pitchFamily="18" charset="0"/>
              </a:rPr>
              <a:t>(=) Recursos generados por la operación</a:t>
            </a:r>
          </a:p>
        </p:txBody>
      </p:sp>
      <p:sp>
        <p:nvSpPr>
          <p:cNvPr id="6163" name="Text Box 19"/>
          <p:cNvSpPr txBox="1">
            <a:spLocks noChangeArrowheads="1"/>
          </p:cNvSpPr>
          <p:nvPr/>
        </p:nvSpPr>
        <p:spPr bwMode="auto">
          <a:xfrm>
            <a:off x="1804989" y="3128417"/>
            <a:ext cx="3051175" cy="457200"/>
          </a:xfrm>
          <a:prstGeom prst="rect">
            <a:avLst/>
          </a:prstGeom>
          <a:noFill/>
          <a:ln w="9525">
            <a:noFill/>
            <a:miter lim="800000"/>
            <a:headEnd/>
            <a:tailEnd/>
          </a:ln>
          <a:effectLst/>
        </p:spPr>
        <p:txBody>
          <a:bodyPr wrap="none">
            <a:spAutoFit/>
          </a:bodyPr>
          <a:lstStyle/>
          <a:p>
            <a:r>
              <a:rPr lang="es-MX" sz="2400">
                <a:effectLst>
                  <a:outerShdw blurRad="38100" dist="38100" dir="2700000" algn="tl">
                    <a:srgbClr val="C0C0C0"/>
                  </a:outerShdw>
                </a:effectLst>
                <a:latin typeface="Times New Roman" pitchFamily="18" charset="0"/>
              </a:rPr>
              <a:t>(=) Utilidad en efectivo</a:t>
            </a:r>
          </a:p>
        </p:txBody>
      </p:sp>
    </p:spTree>
    <p:extLst>
      <p:ext uri="{BB962C8B-B14F-4D97-AF65-F5344CB8AC3E}">
        <p14:creationId xmlns:p14="http://schemas.microsoft.com/office/powerpoint/2010/main" val="3623815618"/>
      </p:ext>
    </p:extLst>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s-MX" dirty="0"/>
              <a:t>Método indirecto</a:t>
            </a:r>
            <a:endParaRPr lang="es-MX" sz="1800" dirty="0"/>
          </a:p>
        </p:txBody>
      </p:sp>
      <p:sp>
        <p:nvSpPr>
          <p:cNvPr id="7171" name="Text Box 3"/>
          <p:cNvSpPr txBox="1">
            <a:spLocks noChangeArrowheads="1"/>
          </p:cNvSpPr>
          <p:nvPr/>
        </p:nvSpPr>
        <p:spPr bwMode="auto">
          <a:xfrm>
            <a:off x="2567608" y="1428750"/>
            <a:ext cx="7239000" cy="457200"/>
          </a:xfrm>
          <a:prstGeom prst="rect">
            <a:avLst/>
          </a:prstGeom>
          <a:noFill/>
          <a:ln w="9525">
            <a:noFill/>
            <a:miter lim="800000"/>
            <a:headEnd/>
            <a:tailEnd/>
          </a:ln>
          <a:effectLst/>
        </p:spPr>
        <p:txBody>
          <a:bodyPr>
            <a:spAutoFit/>
          </a:bodyPr>
          <a:lstStyle/>
          <a:p>
            <a:pPr algn="l">
              <a:spcBef>
                <a:spcPct val="50000"/>
              </a:spcBef>
            </a:pPr>
            <a:r>
              <a:rPr lang="es-MX" sz="2400" dirty="0">
                <a:latin typeface="Times New Roman" pitchFamily="18" charset="0"/>
              </a:rPr>
              <a:t>(=) Recursos generados por la </a:t>
            </a:r>
            <a:r>
              <a:rPr lang="es-MX" sz="2400" b="1" dirty="0">
                <a:latin typeface="Times New Roman" pitchFamily="18" charset="0"/>
              </a:rPr>
              <a:t>OPERACIÓN</a:t>
            </a:r>
          </a:p>
        </p:txBody>
      </p:sp>
      <p:sp>
        <p:nvSpPr>
          <p:cNvPr id="7177" name="Text Box 9"/>
          <p:cNvSpPr txBox="1">
            <a:spLocks noChangeArrowheads="1"/>
          </p:cNvSpPr>
          <p:nvPr/>
        </p:nvSpPr>
        <p:spPr bwMode="auto">
          <a:xfrm>
            <a:off x="2567608" y="2085970"/>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(+)Desinversiones en activos fijos y otros</a:t>
            </a:r>
          </a:p>
        </p:txBody>
      </p:sp>
      <p:sp>
        <p:nvSpPr>
          <p:cNvPr id="7178" name="Text Box 10"/>
          <p:cNvSpPr txBox="1">
            <a:spLocks noChangeArrowheads="1"/>
          </p:cNvSpPr>
          <p:nvPr/>
        </p:nvSpPr>
        <p:spPr bwMode="auto">
          <a:xfrm>
            <a:off x="2567608" y="2390770"/>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Inversiones en activos fijos y otros</a:t>
            </a:r>
          </a:p>
        </p:txBody>
      </p:sp>
      <p:sp>
        <p:nvSpPr>
          <p:cNvPr id="7179" name="Text Box 11"/>
          <p:cNvSpPr txBox="1">
            <a:spLocks noChangeArrowheads="1"/>
          </p:cNvSpPr>
          <p:nvPr/>
        </p:nvSpPr>
        <p:spPr bwMode="auto">
          <a:xfrm>
            <a:off x="2567608" y="2695570"/>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Recursos generados por la </a:t>
            </a:r>
            <a:r>
              <a:rPr lang="es-MX" sz="2400" b="1">
                <a:latin typeface="Times New Roman" pitchFamily="18" charset="0"/>
              </a:rPr>
              <a:t>INVERSIÓN</a:t>
            </a:r>
          </a:p>
        </p:txBody>
      </p:sp>
      <p:sp>
        <p:nvSpPr>
          <p:cNvPr id="7180" name="Text Box 12"/>
          <p:cNvSpPr txBox="1">
            <a:spLocks noChangeArrowheads="1"/>
          </p:cNvSpPr>
          <p:nvPr/>
        </p:nvSpPr>
        <p:spPr bwMode="auto">
          <a:xfrm>
            <a:off x="2567608" y="5314950"/>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Efecto: Diferencia en las cuentas de bancos</a:t>
            </a:r>
            <a:endParaRPr lang="es-MX" sz="2400" b="1">
              <a:latin typeface="Times New Roman" pitchFamily="18" charset="0"/>
            </a:endParaRPr>
          </a:p>
        </p:txBody>
      </p:sp>
      <p:sp>
        <p:nvSpPr>
          <p:cNvPr id="13" name="Text Box 4"/>
          <p:cNvSpPr txBox="1">
            <a:spLocks noChangeArrowheads="1"/>
          </p:cNvSpPr>
          <p:nvPr/>
        </p:nvSpPr>
        <p:spPr bwMode="auto">
          <a:xfrm>
            <a:off x="2567608" y="3405204"/>
            <a:ext cx="4724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Aportaciones de Socios</a:t>
            </a:r>
          </a:p>
        </p:txBody>
      </p:sp>
      <p:sp>
        <p:nvSpPr>
          <p:cNvPr id="14" name="Text Box 5"/>
          <p:cNvSpPr txBox="1">
            <a:spLocks noChangeArrowheads="1"/>
          </p:cNvSpPr>
          <p:nvPr/>
        </p:nvSpPr>
        <p:spPr bwMode="auto">
          <a:xfrm>
            <a:off x="2567608" y="3710004"/>
            <a:ext cx="4724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Reembolsos de socios</a:t>
            </a:r>
          </a:p>
        </p:txBody>
      </p:sp>
      <p:sp>
        <p:nvSpPr>
          <p:cNvPr id="15" name="Text Box 6"/>
          <p:cNvSpPr txBox="1">
            <a:spLocks noChangeArrowheads="1"/>
          </p:cNvSpPr>
          <p:nvPr/>
        </p:nvSpPr>
        <p:spPr bwMode="auto">
          <a:xfrm>
            <a:off x="2567608" y="4091004"/>
            <a:ext cx="67056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Endeudamiento con acreedores financieros</a:t>
            </a:r>
          </a:p>
        </p:txBody>
      </p:sp>
      <p:sp>
        <p:nvSpPr>
          <p:cNvPr id="16" name="Text Box 7"/>
          <p:cNvSpPr txBox="1">
            <a:spLocks noChangeArrowheads="1"/>
          </p:cNvSpPr>
          <p:nvPr/>
        </p:nvSpPr>
        <p:spPr bwMode="auto">
          <a:xfrm>
            <a:off x="2567608" y="4395804"/>
            <a:ext cx="7010400" cy="457200"/>
          </a:xfrm>
          <a:prstGeom prst="rect">
            <a:avLst/>
          </a:prstGeom>
          <a:noFill/>
          <a:ln w="9525">
            <a:noFill/>
            <a:miter lim="800000"/>
            <a:headEnd/>
            <a:tailEnd/>
          </a:ln>
          <a:effectLst/>
        </p:spPr>
        <p:txBody>
          <a:bodyPr>
            <a:spAutoFit/>
          </a:bodyPr>
          <a:lstStyle/>
          <a:p>
            <a:pPr algn="l">
              <a:spcBef>
                <a:spcPct val="50000"/>
              </a:spcBef>
            </a:pPr>
            <a:r>
              <a:rPr lang="es-MX" sz="2400">
                <a:latin typeface="Times New Roman" pitchFamily="18" charset="0"/>
              </a:rPr>
              <a:t>(-) Amortización de deuda con acreedores financieros</a:t>
            </a:r>
          </a:p>
        </p:txBody>
      </p:sp>
      <p:sp>
        <p:nvSpPr>
          <p:cNvPr id="17" name="Text Box 8"/>
          <p:cNvSpPr txBox="1">
            <a:spLocks noChangeArrowheads="1"/>
          </p:cNvSpPr>
          <p:nvPr/>
        </p:nvSpPr>
        <p:spPr bwMode="auto">
          <a:xfrm>
            <a:off x="2567608" y="4700604"/>
            <a:ext cx="7010400" cy="457200"/>
          </a:xfrm>
          <a:prstGeom prst="rect">
            <a:avLst/>
          </a:prstGeom>
          <a:noFill/>
          <a:ln w="9525">
            <a:noFill/>
            <a:miter lim="800000"/>
            <a:headEnd/>
            <a:tailEnd/>
          </a:ln>
          <a:effectLst/>
        </p:spPr>
        <p:txBody>
          <a:bodyPr>
            <a:spAutoFit/>
          </a:bodyPr>
          <a:lstStyle/>
          <a:p>
            <a:pPr algn="l">
              <a:spcBef>
                <a:spcPct val="50000"/>
              </a:spcBef>
            </a:pPr>
            <a:r>
              <a:rPr lang="es-MX" sz="2400" dirty="0">
                <a:latin typeface="Times New Roman" pitchFamily="18" charset="0"/>
              </a:rPr>
              <a:t>(=) Recursos generados por </a:t>
            </a:r>
            <a:r>
              <a:rPr lang="es-MX" sz="2400" b="1" dirty="0">
                <a:latin typeface="Times New Roman" pitchFamily="18" charset="0"/>
              </a:rPr>
              <a:t>FINANCIAMIENTO</a:t>
            </a:r>
          </a:p>
        </p:txBody>
      </p:sp>
    </p:spTree>
    <p:extLst>
      <p:ext uri="{BB962C8B-B14F-4D97-AF65-F5344CB8AC3E}">
        <p14:creationId xmlns:p14="http://schemas.microsoft.com/office/powerpoint/2010/main" val="1807286271"/>
      </p:ext>
    </p:extLst>
  </p:cSld>
  <p:clrMapOvr>
    <a:masterClrMapping/>
  </p:clrMapOvr>
  <p:transition>
    <p:rand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ctrTitle"/>
          </p:nvPr>
        </p:nvSpPr>
        <p:spPr/>
        <p:txBody>
          <a:bodyPr/>
          <a:lstStyle/>
          <a:p>
            <a:pPr eaLnBrk="1" hangingPunct="1"/>
            <a:r>
              <a:rPr lang="es-MX" altLang="es-MX">
                <a:latin typeface="Century Gothic" charset="0"/>
              </a:rPr>
              <a:t>Caso 1</a:t>
            </a:r>
            <a:endParaRPr lang="es-ES" altLang="es-MX">
              <a:latin typeface="Century Gothic" charset="0"/>
            </a:endParaRPr>
          </a:p>
        </p:txBody>
      </p:sp>
      <p:sp>
        <p:nvSpPr>
          <p:cNvPr id="19459" name="Rectangle 5"/>
          <p:cNvSpPr>
            <a:spLocks noGrp="1" noChangeArrowheads="1"/>
          </p:cNvSpPr>
          <p:nvPr>
            <p:ph type="subTitle" idx="1"/>
          </p:nvPr>
        </p:nvSpPr>
        <p:spPr/>
        <p:txBody>
          <a:bodyPr/>
          <a:lstStyle/>
          <a:p>
            <a:pPr eaLnBrk="1" hangingPunct="1"/>
            <a:r>
              <a:rPr lang="es-MX" altLang="es-MX">
                <a:latin typeface="Century Gothic" charset="0"/>
              </a:rPr>
              <a:t>Estado de Flujos de Efectivo</a:t>
            </a:r>
          </a:p>
          <a:p>
            <a:pPr eaLnBrk="1" hangingPunct="1"/>
            <a:r>
              <a:rPr lang="es-MX" altLang="es-MX">
                <a:latin typeface="Century Gothic" charset="0"/>
              </a:rPr>
              <a:t>NIC 7</a:t>
            </a:r>
          </a:p>
        </p:txBody>
      </p:sp>
      <p:pic>
        <p:nvPicPr>
          <p:cNvPr id="2" name="Imagen 1">
            <a:extLst>
              <a:ext uri="{FF2B5EF4-FFF2-40B4-BE49-F238E27FC236}">
                <a16:creationId xmlns:a16="http://schemas.microsoft.com/office/drawing/2014/main" id="{09DB742B-7546-75FA-301A-A8B47AC26E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952" r="-3" b="5811"/>
          <a:stretch/>
        </p:blipFill>
        <p:spPr>
          <a:xfrm>
            <a:off x="8874978" y="782503"/>
            <a:ext cx="2849821" cy="2405242"/>
          </a:xfrm>
          <a:prstGeom prst="rect">
            <a:avLst/>
          </a:prstGeom>
        </p:spPr>
      </p:pic>
    </p:spTree>
    <p:extLst>
      <p:ext uri="{BB962C8B-B14F-4D97-AF65-F5344CB8AC3E}">
        <p14:creationId xmlns:p14="http://schemas.microsoft.com/office/powerpoint/2010/main" val="26377855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746376" y="115888"/>
            <a:ext cx="6550025" cy="1143000"/>
          </a:xfrm>
        </p:spPr>
        <p:txBody>
          <a:bodyPr/>
          <a:lstStyle/>
          <a:p>
            <a:pPr eaLnBrk="1" hangingPunct="1"/>
            <a:r>
              <a:rPr lang="es-MX" altLang="es-MX">
                <a:solidFill>
                  <a:schemeClr val="tx1"/>
                </a:solidFill>
                <a:latin typeface="Century Gothic" charset="0"/>
              </a:rPr>
              <a:t>Preparación del EFE</a:t>
            </a:r>
            <a:endParaRPr lang="es-ES" altLang="es-MX">
              <a:solidFill>
                <a:schemeClr val="tx1"/>
              </a:solidFill>
              <a:latin typeface="Century Gothic" charset="0"/>
            </a:endParaRPr>
          </a:p>
        </p:txBody>
      </p:sp>
      <p:grpSp>
        <p:nvGrpSpPr>
          <p:cNvPr id="20483" name="94 Grupo"/>
          <p:cNvGrpSpPr>
            <a:grpSpLocks/>
          </p:cNvGrpSpPr>
          <p:nvPr/>
        </p:nvGrpSpPr>
        <p:grpSpPr bwMode="auto">
          <a:xfrm>
            <a:off x="1524000" y="1700214"/>
            <a:ext cx="9144000" cy="4776787"/>
            <a:chOff x="-457200" y="1219200"/>
            <a:chExt cx="9601200" cy="5257800"/>
          </a:xfrm>
        </p:grpSpPr>
        <p:sp>
          <p:nvSpPr>
            <p:cNvPr id="20484" name="Rectangle 3"/>
            <p:cNvSpPr>
              <a:spLocks noChangeArrowheads="1"/>
            </p:cNvSpPr>
            <p:nvPr/>
          </p:nvSpPr>
          <p:spPr bwMode="auto">
            <a:xfrm>
              <a:off x="5380355" y="1257300"/>
              <a:ext cx="1329692" cy="60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ctr" eaLnBrk="1" hangingPunct="1"/>
              <a:r>
                <a:rPr lang="es-ES" altLang="es-MX" sz="1200" b="1">
                  <a:solidFill>
                    <a:schemeClr val="tx1"/>
                  </a:solidFill>
                  <a:latin typeface="Arial" charset="0"/>
                </a:rPr>
                <a:t>Generación (uso)</a:t>
              </a:r>
            </a:p>
            <a:p>
              <a:pPr algn="ctr" eaLnBrk="1" hangingPunct="1"/>
              <a:r>
                <a:rPr lang="es-ES" altLang="es-MX" sz="1200" b="1">
                  <a:solidFill>
                    <a:schemeClr val="tx1"/>
                  </a:solidFill>
                  <a:latin typeface="Arial" charset="0"/>
                </a:rPr>
                <a:t>de efectivo</a:t>
              </a:r>
            </a:p>
            <a:p>
              <a:pPr algn="ctr" eaLnBrk="1" hangingPunct="1"/>
              <a:r>
                <a:rPr lang="es-ES" altLang="es-MX" sz="1200" b="1">
                  <a:solidFill>
                    <a:schemeClr val="tx1"/>
                  </a:solidFill>
                  <a:latin typeface="Arial" charset="0"/>
                </a:rPr>
                <a:t>01 vs 00</a:t>
              </a:r>
            </a:p>
          </p:txBody>
        </p:sp>
        <p:sp>
          <p:nvSpPr>
            <p:cNvPr id="20485" name="Rectangle 4"/>
            <p:cNvSpPr>
              <a:spLocks noChangeArrowheads="1"/>
            </p:cNvSpPr>
            <p:nvPr/>
          </p:nvSpPr>
          <p:spPr bwMode="auto">
            <a:xfrm>
              <a:off x="-304800" y="1901825"/>
              <a:ext cx="610986"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u="sng">
                  <a:solidFill>
                    <a:schemeClr val="tx1"/>
                  </a:solidFill>
                  <a:latin typeface="Arial" charset="0"/>
                </a:rPr>
                <a:t>ACTIVO</a:t>
              </a:r>
              <a:endParaRPr lang="es-ES" altLang="es-MX" sz="1200" u="sng">
                <a:solidFill>
                  <a:schemeClr val="tx1"/>
                </a:solidFill>
                <a:latin typeface="Arial" charset="0"/>
              </a:endParaRPr>
            </a:p>
          </p:txBody>
        </p:sp>
        <p:sp>
          <p:nvSpPr>
            <p:cNvPr id="20486" name="Rectangle 5"/>
            <p:cNvSpPr>
              <a:spLocks noChangeArrowheads="1"/>
            </p:cNvSpPr>
            <p:nvPr/>
          </p:nvSpPr>
          <p:spPr bwMode="auto">
            <a:xfrm>
              <a:off x="26988" y="2149475"/>
              <a:ext cx="101999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Caja y bancos</a:t>
              </a:r>
            </a:p>
          </p:txBody>
        </p:sp>
        <p:sp>
          <p:nvSpPr>
            <p:cNvPr id="20487" name="Rectangle 6"/>
            <p:cNvSpPr>
              <a:spLocks noChangeArrowheads="1"/>
            </p:cNvSpPr>
            <p:nvPr/>
          </p:nvSpPr>
          <p:spPr bwMode="auto">
            <a:xfrm>
              <a:off x="3541713" y="214947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40.00</a:t>
              </a:r>
            </a:p>
          </p:txBody>
        </p:sp>
        <p:sp>
          <p:nvSpPr>
            <p:cNvPr id="20488" name="Rectangle 7"/>
            <p:cNvSpPr>
              <a:spLocks noChangeArrowheads="1"/>
            </p:cNvSpPr>
            <p:nvPr/>
          </p:nvSpPr>
          <p:spPr bwMode="auto">
            <a:xfrm>
              <a:off x="4789488" y="2149475"/>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2.15</a:t>
              </a:r>
            </a:p>
          </p:txBody>
        </p:sp>
        <p:sp>
          <p:nvSpPr>
            <p:cNvPr id="20489" name="Rectangle 8"/>
            <p:cNvSpPr>
              <a:spLocks noChangeArrowheads="1"/>
            </p:cNvSpPr>
            <p:nvPr/>
          </p:nvSpPr>
          <p:spPr bwMode="auto">
            <a:xfrm>
              <a:off x="5876925" y="214947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37.85</a:t>
              </a:r>
            </a:p>
          </p:txBody>
        </p:sp>
        <p:sp>
          <p:nvSpPr>
            <p:cNvPr id="20490" name="Rectangle 9"/>
            <p:cNvSpPr>
              <a:spLocks noChangeArrowheads="1"/>
            </p:cNvSpPr>
            <p:nvPr/>
          </p:nvSpPr>
          <p:spPr bwMode="auto">
            <a:xfrm>
              <a:off x="7158038" y="2149475"/>
              <a:ext cx="64128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 - - - - - - </a:t>
              </a:r>
            </a:p>
          </p:txBody>
        </p:sp>
        <p:sp>
          <p:nvSpPr>
            <p:cNvPr id="20491" name="Rectangle 10"/>
            <p:cNvSpPr>
              <a:spLocks noChangeArrowheads="1"/>
            </p:cNvSpPr>
            <p:nvPr/>
          </p:nvSpPr>
          <p:spPr bwMode="auto">
            <a:xfrm>
              <a:off x="26988" y="2397125"/>
              <a:ext cx="78771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Inventarios</a:t>
              </a:r>
            </a:p>
          </p:txBody>
        </p:sp>
        <p:sp>
          <p:nvSpPr>
            <p:cNvPr id="20492" name="Rectangle 11"/>
            <p:cNvSpPr>
              <a:spLocks noChangeArrowheads="1"/>
            </p:cNvSpPr>
            <p:nvPr/>
          </p:nvSpPr>
          <p:spPr bwMode="auto">
            <a:xfrm>
              <a:off x="3541713" y="239712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90.00</a:t>
              </a:r>
            </a:p>
          </p:txBody>
        </p:sp>
        <p:sp>
          <p:nvSpPr>
            <p:cNvPr id="20493" name="Rectangle 12"/>
            <p:cNvSpPr>
              <a:spLocks noChangeArrowheads="1"/>
            </p:cNvSpPr>
            <p:nvPr/>
          </p:nvSpPr>
          <p:spPr bwMode="auto">
            <a:xfrm>
              <a:off x="4619625" y="23971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264.90</a:t>
              </a:r>
            </a:p>
          </p:txBody>
        </p:sp>
        <p:sp>
          <p:nvSpPr>
            <p:cNvPr id="20494" name="Rectangle 13"/>
            <p:cNvSpPr>
              <a:spLocks noChangeArrowheads="1"/>
            </p:cNvSpPr>
            <p:nvPr/>
          </p:nvSpPr>
          <p:spPr bwMode="auto">
            <a:xfrm>
              <a:off x="5751513" y="2397125"/>
              <a:ext cx="54534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-174.90</a:t>
              </a:r>
            </a:p>
          </p:txBody>
        </p:sp>
        <p:sp>
          <p:nvSpPr>
            <p:cNvPr id="20495" name="Rectangle 14"/>
            <p:cNvSpPr>
              <a:spLocks noChangeArrowheads="1"/>
            </p:cNvSpPr>
            <p:nvPr/>
          </p:nvSpPr>
          <p:spPr bwMode="auto">
            <a:xfrm>
              <a:off x="7150100" y="2397125"/>
              <a:ext cx="74227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Operación</a:t>
              </a:r>
            </a:p>
          </p:txBody>
        </p:sp>
        <p:sp>
          <p:nvSpPr>
            <p:cNvPr id="20496" name="Rectangle 15"/>
            <p:cNvSpPr>
              <a:spLocks noChangeArrowheads="1"/>
            </p:cNvSpPr>
            <p:nvPr/>
          </p:nvSpPr>
          <p:spPr bwMode="auto">
            <a:xfrm>
              <a:off x="26988" y="2644775"/>
              <a:ext cx="1413848"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Cuentas por Cobrar</a:t>
              </a:r>
            </a:p>
          </p:txBody>
        </p:sp>
        <p:sp>
          <p:nvSpPr>
            <p:cNvPr id="20497" name="Rectangle 16"/>
            <p:cNvSpPr>
              <a:spLocks noChangeArrowheads="1"/>
            </p:cNvSpPr>
            <p:nvPr/>
          </p:nvSpPr>
          <p:spPr bwMode="auto">
            <a:xfrm>
              <a:off x="3457575" y="264477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194.00</a:t>
              </a:r>
            </a:p>
          </p:txBody>
        </p:sp>
        <p:sp>
          <p:nvSpPr>
            <p:cNvPr id="20498" name="Rectangle 17"/>
            <p:cNvSpPr>
              <a:spLocks noChangeArrowheads="1"/>
            </p:cNvSpPr>
            <p:nvPr/>
          </p:nvSpPr>
          <p:spPr bwMode="auto">
            <a:xfrm>
              <a:off x="4703763" y="264477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85.10</a:t>
              </a:r>
            </a:p>
          </p:txBody>
        </p:sp>
        <p:sp>
          <p:nvSpPr>
            <p:cNvPr id="20499" name="Rectangle 18"/>
            <p:cNvSpPr>
              <a:spLocks noChangeArrowheads="1"/>
            </p:cNvSpPr>
            <p:nvPr/>
          </p:nvSpPr>
          <p:spPr bwMode="auto">
            <a:xfrm>
              <a:off x="5800725" y="264477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108.90</a:t>
              </a:r>
            </a:p>
          </p:txBody>
        </p:sp>
        <p:sp>
          <p:nvSpPr>
            <p:cNvPr id="20500" name="Rectangle 19"/>
            <p:cNvSpPr>
              <a:spLocks noChangeArrowheads="1"/>
            </p:cNvSpPr>
            <p:nvPr/>
          </p:nvSpPr>
          <p:spPr bwMode="auto">
            <a:xfrm>
              <a:off x="7150100" y="2644775"/>
              <a:ext cx="74227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Operación</a:t>
              </a:r>
            </a:p>
          </p:txBody>
        </p:sp>
        <p:sp>
          <p:nvSpPr>
            <p:cNvPr id="20501" name="Rectangle 20"/>
            <p:cNvSpPr>
              <a:spLocks noChangeArrowheads="1"/>
            </p:cNvSpPr>
            <p:nvPr/>
          </p:nvSpPr>
          <p:spPr bwMode="auto">
            <a:xfrm>
              <a:off x="26988" y="2892425"/>
              <a:ext cx="225374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Inmuebles Maquinaria y Equipo</a:t>
              </a:r>
            </a:p>
          </p:txBody>
        </p:sp>
        <p:sp>
          <p:nvSpPr>
            <p:cNvPr id="20502" name="Rectangle 21"/>
            <p:cNvSpPr>
              <a:spLocks noChangeArrowheads="1"/>
            </p:cNvSpPr>
            <p:nvPr/>
          </p:nvSpPr>
          <p:spPr bwMode="auto">
            <a:xfrm>
              <a:off x="3457575" y="28924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200.00</a:t>
              </a:r>
            </a:p>
          </p:txBody>
        </p:sp>
        <p:sp>
          <p:nvSpPr>
            <p:cNvPr id="20503" name="Rectangle 22"/>
            <p:cNvSpPr>
              <a:spLocks noChangeArrowheads="1"/>
            </p:cNvSpPr>
            <p:nvPr/>
          </p:nvSpPr>
          <p:spPr bwMode="auto">
            <a:xfrm>
              <a:off x="4619625" y="28924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200.00</a:t>
              </a:r>
            </a:p>
          </p:txBody>
        </p:sp>
        <p:sp>
          <p:nvSpPr>
            <p:cNvPr id="20504" name="Rectangle 23"/>
            <p:cNvSpPr>
              <a:spLocks noChangeArrowheads="1"/>
            </p:cNvSpPr>
            <p:nvPr/>
          </p:nvSpPr>
          <p:spPr bwMode="auto">
            <a:xfrm>
              <a:off x="5953125" y="2892425"/>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0.00</a:t>
              </a:r>
            </a:p>
          </p:txBody>
        </p:sp>
        <p:sp>
          <p:nvSpPr>
            <p:cNvPr id="20505" name="Rectangle 24"/>
            <p:cNvSpPr>
              <a:spLocks noChangeArrowheads="1"/>
            </p:cNvSpPr>
            <p:nvPr/>
          </p:nvSpPr>
          <p:spPr bwMode="auto">
            <a:xfrm>
              <a:off x="7177088" y="2892425"/>
              <a:ext cx="65306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Inversión</a:t>
              </a:r>
            </a:p>
          </p:txBody>
        </p:sp>
        <p:sp>
          <p:nvSpPr>
            <p:cNvPr id="20506" name="Rectangle 25"/>
            <p:cNvSpPr>
              <a:spLocks noChangeArrowheads="1"/>
            </p:cNvSpPr>
            <p:nvPr/>
          </p:nvSpPr>
          <p:spPr bwMode="auto">
            <a:xfrm>
              <a:off x="26988" y="3140075"/>
              <a:ext cx="176899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Depreciación acumulada</a:t>
              </a:r>
            </a:p>
          </p:txBody>
        </p:sp>
        <p:sp>
          <p:nvSpPr>
            <p:cNvPr id="20507" name="Rectangle 26"/>
            <p:cNvSpPr>
              <a:spLocks noChangeArrowheads="1"/>
            </p:cNvSpPr>
            <p:nvPr/>
          </p:nvSpPr>
          <p:spPr bwMode="auto">
            <a:xfrm>
              <a:off x="3406775" y="3140075"/>
              <a:ext cx="54534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-100.00</a:t>
              </a:r>
            </a:p>
          </p:txBody>
        </p:sp>
        <p:sp>
          <p:nvSpPr>
            <p:cNvPr id="20508" name="Rectangle 27"/>
            <p:cNvSpPr>
              <a:spLocks noChangeArrowheads="1"/>
            </p:cNvSpPr>
            <p:nvPr/>
          </p:nvSpPr>
          <p:spPr bwMode="auto">
            <a:xfrm>
              <a:off x="4568825" y="3140075"/>
              <a:ext cx="54534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-120.00</a:t>
              </a:r>
            </a:p>
          </p:txBody>
        </p:sp>
        <p:sp>
          <p:nvSpPr>
            <p:cNvPr id="20509" name="Rectangle 28"/>
            <p:cNvSpPr>
              <a:spLocks noChangeArrowheads="1"/>
            </p:cNvSpPr>
            <p:nvPr/>
          </p:nvSpPr>
          <p:spPr bwMode="auto">
            <a:xfrm>
              <a:off x="5876925" y="3140075"/>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20.00</a:t>
              </a:r>
            </a:p>
          </p:txBody>
        </p:sp>
        <p:sp>
          <p:nvSpPr>
            <p:cNvPr id="20510" name="Rectangle 29"/>
            <p:cNvSpPr>
              <a:spLocks noChangeArrowheads="1"/>
            </p:cNvSpPr>
            <p:nvPr/>
          </p:nvSpPr>
          <p:spPr bwMode="auto">
            <a:xfrm>
              <a:off x="7150100" y="3140075"/>
              <a:ext cx="74227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Operación</a:t>
              </a:r>
            </a:p>
          </p:txBody>
        </p:sp>
        <p:sp>
          <p:nvSpPr>
            <p:cNvPr id="20511" name="Rectangle 30"/>
            <p:cNvSpPr>
              <a:spLocks noChangeArrowheads="1"/>
            </p:cNvSpPr>
            <p:nvPr/>
          </p:nvSpPr>
          <p:spPr bwMode="auto">
            <a:xfrm>
              <a:off x="26988" y="3387725"/>
              <a:ext cx="1172956"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TOTAL ACTIVO</a:t>
              </a:r>
              <a:endParaRPr lang="es-ES" altLang="es-MX" sz="1200">
                <a:solidFill>
                  <a:schemeClr val="tx1"/>
                </a:solidFill>
                <a:latin typeface="Arial" charset="0"/>
              </a:endParaRPr>
            </a:p>
          </p:txBody>
        </p:sp>
        <p:sp>
          <p:nvSpPr>
            <p:cNvPr id="20512" name="Rectangle 31"/>
            <p:cNvSpPr>
              <a:spLocks noChangeArrowheads="1"/>
            </p:cNvSpPr>
            <p:nvPr/>
          </p:nvSpPr>
          <p:spPr bwMode="auto">
            <a:xfrm>
              <a:off x="3457575" y="33877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424.00</a:t>
              </a:r>
              <a:endParaRPr lang="es-ES" altLang="es-MX" sz="1200">
                <a:solidFill>
                  <a:schemeClr val="tx1"/>
                </a:solidFill>
                <a:latin typeface="Arial" charset="0"/>
              </a:endParaRPr>
            </a:p>
          </p:txBody>
        </p:sp>
        <p:sp>
          <p:nvSpPr>
            <p:cNvPr id="20513" name="Rectangle 32"/>
            <p:cNvSpPr>
              <a:spLocks noChangeArrowheads="1"/>
            </p:cNvSpPr>
            <p:nvPr/>
          </p:nvSpPr>
          <p:spPr bwMode="auto">
            <a:xfrm>
              <a:off x="4619625" y="3387725"/>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432.15</a:t>
              </a:r>
              <a:endParaRPr lang="es-ES" altLang="es-MX" sz="1200">
                <a:solidFill>
                  <a:schemeClr val="tx1"/>
                </a:solidFill>
                <a:latin typeface="Arial" charset="0"/>
              </a:endParaRPr>
            </a:p>
          </p:txBody>
        </p:sp>
        <p:sp>
          <p:nvSpPr>
            <p:cNvPr id="20514" name="Rectangle 33"/>
            <p:cNvSpPr>
              <a:spLocks noChangeArrowheads="1"/>
            </p:cNvSpPr>
            <p:nvPr/>
          </p:nvSpPr>
          <p:spPr bwMode="auto">
            <a:xfrm>
              <a:off x="-304800" y="3635375"/>
              <a:ext cx="59900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u="sng">
                  <a:solidFill>
                    <a:schemeClr val="tx1"/>
                  </a:solidFill>
                  <a:latin typeface="Arial" charset="0"/>
                </a:rPr>
                <a:t>PASIVO</a:t>
              </a:r>
              <a:endParaRPr lang="es-ES" altLang="es-MX" sz="1200" u="sng">
                <a:solidFill>
                  <a:schemeClr val="tx1"/>
                </a:solidFill>
                <a:latin typeface="Arial" charset="0"/>
              </a:endParaRPr>
            </a:p>
          </p:txBody>
        </p:sp>
        <p:sp>
          <p:nvSpPr>
            <p:cNvPr id="20515" name="Rectangle 34"/>
            <p:cNvSpPr>
              <a:spLocks noChangeArrowheads="1"/>
            </p:cNvSpPr>
            <p:nvPr/>
          </p:nvSpPr>
          <p:spPr bwMode="auto">
            <a:xfrm>
              <a:off x="26988" y="3881438"/>
              <a:ext cx="912269"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Proveedores</a:t>
              </a:r>
            </a:p>
          </p:txBody>
        </p:sp>
        <p:sp>
          <p:nvSpPr>
            <p:cNvPr id="20516" name="Rectangle 35"/>
            <p:cNvSpPr>
              <a:spLocks noChangeArrowheads="1"/>
            </p:cNvSpPr>
            <p:nvPr/>
          </p:nvSpPr>
          <p:spPr bwMode="auto">
            <a:xfrm>
              <a:off x="3541713" y="388143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40.00</a:t>
              </a:r>
            </a:p>
          </p:txBody>
        </p:sp>
        <p:sp>
          <p:nvSpPr>
            <p:cNvPr id="20517" name="Rectangle 36"/>
            <p:cNvSpPr>
              <a:spLocks noChangeArrowheads="1"/>
            </p:cNvSpPr>
            <p:nvPr/>
          </p:nvSpPr>
          <p:spPr bwMode="auto">
            <a:xfrm>
              <a:off x="4619625" y="38814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164.45</a:t>
              </a:r>
            </a:p>
          </p:txBody>
        </p:sp>
        <p:sp>
          <p:nvSpPr>
            <p:cNvPr id="20518" name="Rectangle 37"/>
            <p:cNvSpPr>
              <a:spLocks noChangeArrowheads="1"/>
            </p:cNvSpPr>
            <p:nvPr/>
          </p:nvSpPr>
          <p:spPr bwMode="auto">
            <a:xfrm>
              <a:off x="5800725" y="38814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124.45</a:t>
              </a:r>
            </a:p>
          </p:txBody>
        </p:sp>
        <p:sp>
          <p:nvSpPr>
            <p:cNvPr id="20519" name="Rectangle 38"/>
            <p:cNvSpPr>
              <a:spLocks noChangeArrowheads="1"/>
            </p:cNvSpPr>
            <p:nvPr/>
          </p:nvSpPr>
          <p:spPr bwMode="auto">
            <a:xfrm>
              <a:off x="7150100" y="3881438"/>
              <a:ext cx="74227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Operación</a:t>
              </a:r>
            </a:p>
          </p:txBody>
        </p:sp>
        <p:sp>
          <p:nvSpPr>
            <p:cNvPr id="20520" name="Rectangle 39"/>
            <p:cNvSpPr>
              <a:spLocks noChangeArrowheads="1"/>
            </p:cNvSpPr>
            <p:nvPr/>
          </p:nvSpPr>
          <p:spPr bwMode="auto">
            <a:xfrm>
              <a:off x="26988" y="4129088"/>
              <a:ext cx="241869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Préstamos Bancarios Corto Plazo</a:t>
              </a:r>
            </a:p>
          </p:txBody>
        </p:sp>
        <p:sp>
          <p:nvSpPr>
            <p:cNvPr id="20521" name="Rectangle 40"/>
            <p:cNvSpPr>
              <a:spLocks noChangeArrowheads="1"/>
            </p:cNvSpPr>
            <p:nvPr/>
          </p:nvSpPr>
          <p:spPr bwMode="auto">
            <a:xfrm>
              <a:off x="3541713" y="412908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80.00</a:t>
              </a:r>
            </a:p>
          </p:txBody>
        </p:sp>
        <p:sp>
          <p:nvSpPr>
            <p:cNvPr id="20522" name="Rectangle 41"/>
            <p:cNvSpPr>
              <a:spLocks noChangeArrowheads="1"/>
            </p:cNvSpPr>
            <p:nvPr/>
          </p:nvSpPr>
          <p:spPr bwMode="auto">
            <a:xfrm>
              <a:off x="4789488" y="4129088"/>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0.00</a:t>
              </a:r>
            </a:p>
          </p:txBody>
        </p:sp>
        <p:sp>
          <p:nvSpPr>
            <p:cNvPr id="20523" name="Rectangle 42"/>
            <p:cNvSpPr>
              <a:spLocks noChangeArrowheads="1"/>
            </p:cNvSpPr>
            <p:nvPr/>
          </p:nvSpPr>
          <p:spPr bwMode="auto">
            <a:xfrm>
              <a:off x="5826125" y="4129088"/>
              <a:ext cx="45613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-80.00</a:t>
              </a:r>
            </a:p>
          </p:txBody>
        </p:sp>
        <p:sp>
          <p:nvSpPr>
            <p:cNvPr id="20524" name="Rectangle 43"/>
            <p:cNvSpPr>
              <a:spLocks noChangeArrowheads="1"/>
            </p:cNvSpPr>
            <p:nvPr/>
          </p:nvSpPr>
          <p:spPr bwMode="auto">
            <a:xfrm>
              <a:off x="6985001" y="4129088"/>
              <a:ext cx="109068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Financiamiento</a:t>
              </a:r>
            </a:p>
          </p:txBody>
        </p:sp>
        <p:sp>
          <p:nvSpPr>
            <p:cNvPr id="20525" name="Rectangle 44"/>
            <p:cNvSpPr>
              <a:spLocks noChangeArrowheads="1"/>
            </p:cNvSpPr>
            <p:nvPr/>
          </p:nvSpPr>
          <p:spPr bwMode="auto">
            <a:xfrm>
              <a:off x="26988" y="4408488"/>
              <a:ext cx="243552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Préstamos Bancarios Largo Plazo</a:t>
              </a:r>
            </a:p>
          </p:txBody>
        </p:sp>
        <p:sp>
          <p:nvSpPr>
            <p:cNvPr id="20526" name="Rectangle 45"/>
            <p:cNvSpPr>
              <a:spLocks noChangeArrowheads="1"/>
            </p:cNvSpPr>
            <p:nvPr/>
          </p:nvSpPr>
          <p:spPr bwMode="auto">
            <a:xfrm>
              <a:off x="3541713" y="440848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60.00</a:t>
              </a:r>
            </a:p>
          </p:txBody>
        </p:sp>
        <p:sp>
          <p:nvSpPr>
            <p:cNvPr id="20527" name="Rectangle 46"/>
            <p:cNvSpPr>
              <a:spLocks noChangeArrowheads="1"/>
            </p:cNvSpPr>
            <p:nvPr/>
          </p:nvSpPr>
          <p:spPr bwMode="auto">
            <a:xfrm>
              <a:off x="4789488" y="4408488"/>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0.00</a:t>
              </a:r>
            </a:p>
          </p:txBody>
        </p:sp>
        <p:sp>
          <p:nvSpPr>
            <p:cNvPr id="20528" name="Rectangle 47"/>
            <p:cNvSpPr>
              <a:spLocks noChangeArrowheads="1"/>
            </p:cNvSpPr>
            <p:nvPr/>
          </p:nvSpPr>
          <p:spPr bwMode="auto">
            <a:xfrm>
              <a:off x="5826125" y="4408488"/>
              <a:ext cx="45613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-60.00</a:t>
              </a:r>
            </a:p>
          </p:txBody>
        </p:sp>
        <p:sp>
          <p:nvSpPr>
            <p:cNvPr id="20529" name="Rectangle 48"/>
            <p:cNvSpPr>
              <a:spLocks noChangeArrowheads="1"/>
            </p:cNvSpPr>
            <p:nvPr/>
          </p:nvSpPr>
          <p:spPr bwMode="auto">
            <a:xfrm>
              <a:off x="6985001" y="4408488"/>
              <a:ext cx="109068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Financiamiento</a:t>
              </a:r>
            </a:p>
          </p:txBody>
        </p:sp>
        <p:sp>
          <p:nvSpPr>
            <p:cNvPr id="20530" name="Rectangle 49"/>
            <p:cNvSpPr>
              <a:spLocks noChangeArrowheads="1"/>
            </p:cNvSpPr>
            <p:nvPr/>
          </p:nvSpPr>
          <p:spPr bwMode="auto">
            <a:xfrm>
              <a:off x="26988" y="4656138"/>
              <a:ext cx="116696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TOTAL PASIVO</a:t>
              </a:r>
              <a:endParaRPr lang="es-ES" altLang="es-MX" sz="1200">
                <a:solidFill>
                  <a:schemeClr val="tx1"/>
                </a:solidFill>
                <a:latin typeface="Arial" charset="0"/>
              </a:endParaRPr>
            </a:p>
          </p:txBody>
        </p:sp>
        <p:sp>
          <p:nvSpPr>
            <p:cNvPr id="20531" name="Rectangle 50"/>
            <p:cNvSpPr>
              <a:spLocks noChangeArrowheads="1"/>
            </p:cNvSpPr>
            <p:nvPr/>
          </p:nvSpPr>
          <p:spPr bwMode="auto">
            <a:xfrm>
              <a:off x="3457575" y="46561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180.00</a:t>
              </a:r>
              <a:endParaRPr lang="es-ES" altLang="es-MX" sz="1200">
                <a:solidFill>
                  <a:schemeClr val="tx1"/>
                </a:solidFill>
                <a:latin typeface="Arial" charset="0"/>
              </a:endParaRPr>
            </a:p>
          </p:txBody>
        </p:sp>
        <p:sp>
          <p:nvSpPr>
            <p:cNvPr id="20532" name="Rectangle 51"/>
            <p:cNvSpPr>
              <a:spLocks noChangeArrowheads="1"/>
            </p:cNvSpPr>
            <p:nvPr/>
          </p:nvSpPr>
          <p:spPr bwMode="auto">
            <a:xfrm>
              <a:off x="4619625" y="46561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164.45</a:t>
              </a:r>
              <a:endParaRPr lang="es-ES" altLang="es-MX" sz="1200">
                <a:solidFill>
                  <a:schemeClr val="tx1"/>
                </a:solidFill>
                <a:latin typeface="Arial" charset="0"/>
              </a:endParaRPr>
            </a:p>
          </p:txBody>
        </p:sp>
        <p:sp>
          <p:nvSpPr>
            <p:cNvPr id="20533" name="Rectangle 52"/>
            <p:cNvSpPr>
              <a:spLocks noChangeArrowheads="1"/>
            </p:cNvSpPr>
            <p:nvPr/>
          </p:nvSpPr>
          <p:spPr bwMode="auto">
            <a:xfrm>
              <a:off x="-304800" y="4903788"/>
              <a:ext cx="161589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u="sng">
                  <a:solidFill>
                    <a:schemeClr val="tx1"/>
                  </a:solidFill>
                  <a:latin typeface="Arial" charset="0"/>
                </a:rPr>
                <a:t>CAPITAL CONTABLE</a:t>
              </a:r>
              <a:endParaRPr lang="es-ES" altLang="es-MX" sz="1200" u="sng">
                <a:solidFill>
                  <a:schemeClr val="tx1"/>
                </a:solidFill>
                <a:latin typeface="Arial" charset="0"/>
              </a:endParaRPr>
            </a:p>
          </p:txBody>
        </p:sp>
        <p:sp>
          <p:nvSpPr>
            <p:cNvPr id="20534" name="Rectangle 53"/>
            <p:cNvSpPr>
              <a:spLocks noChangeArrowheads="1"/>
            </p:cNvSpPr>
            <p:nvPr/>
          </p:nvSpPr>
          <p:spPr bwMode="auto">
            <a:xfrm>
              <a:off x="26988" y="5151438"/>
              <a:ext cx="98296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Capital Social</a:t>
              </a:r>
            </a:p>
          </p:txBody>
        </p:sp>
        <p:sp>
          <p:nvSpPr>
            <p:cNvPr id="20535" name="Rectangle 54"/>
            <p:cNvSpPr>
              <a:spLocks noChangeArrowheads="1"/>
            </p:cNvSpPr>
            <p:nvPr/>
          </p:nvSpPr>
          <p:spPr bwMode="auto">
            <a:xfrm>
              <a:off x="3457575" y="51514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214.00</a:t>
              </a:r>
            </a:p>
          </p:txBody>
        </p:sp>
        <p:sp>
          <p:nvSpPr>
            <p:cNvPr id="20536" name="Rectangle 55"/>
            <p:cNvSpPr>
              <a:spLocks noChangeArrowheads="1"/>
            </p:cNvSpPr>
            <p:nvPr/>
          </p:nvSpPr>
          <p:spPr bwMode="auto">
            <a:xfrm>
              <a:off x="4619625" y="51514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214.00</a:t>
              </a:r>
            </a:p>
          </p:txBody>
        </p:sp>
        <p:sp>
          <p:nvSpPr>
            <p:cNvPr id="20537" name="Rectangle 56"/>
            <p:cNvSpPr>
              <a:spLocks noChangeArrowheads="1"/>
            </p:cNvSpPr>
            <p:nvPr/>
          </p:nvSpPr>
          <p:spPr bwMode="auto">
            <a:xfrm>
              <a:off x="5953125" y="5151438"/>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0.00</a:t>
              </a:r>
            </a:p>
          </p:txBody>
        </p:sp>
        <p:sp>
          <p:nvSpPr>
            <p:cNvPr id="20538" name="Rectangle 57"/>
            <p:cNvSpPr>
              <a:spLocks noChangeArrowheads="1"/>
            </p:cNvSpPr>
            <p:nvPr/>
          </p:nvSpPr>
          <p:spPr bwMode="auto">
            <a:xfrm>
              <a:off x="26988" y="5399088"/>
              <a:ext cx="21813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Utilidades ejercicios anteriores</a:t>
              </a:r>
            </a:p>
          </p:txBody>
        </p:sp>
        <p:sp>
          <p:nvSpPr>
            <p:cNvPr id="20539" name="Rectangle 58"/>
            <p:cNvSpPr>
              <a:spLocks noChangeArrowheads="1"/>
            </p:cNvSpPr>
            <p:nvPr/>
          </p:nvSpPr>
          <p:spPr bwMode="auto">
            <a:xfrm>
              <a:off x="3627438" y="5399088"/>
              <a:ext cx="313067"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0.00</a:t>
              </a:r>
            </a:p>
          </p:txBody>
        </p:sp>
        <p:sp>
          <p:nvSpPr>
            <p:cNvPr id="20540" name="Rectangle 59"/>
            <p:cNvSpPr>
              <a:spLocks noChangeArrowheads="1"/>
            </p:cNvSpPr>
            <p:nvPr/>
          </p:nvSpPr>
          <p:spPr bwMode="auto">
            <a:xfrm>
              <a:off x="4703763" y="539908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30.00</a:t>
              </a:r>
            </a:p>
          </p:txBody>
        </p:sp>
        <p:sp>
          <p:nvSpPr>
            <p:cNvPr id="20541" name="Rectangle 60"/>
            <p:cNvSpPr>
              <a:spLocks noChangeArrowheads="1"/>
            </p:cNvSpPr>
            <p:nvPr/>
          </p:nvSpPr>
          <p:spPr bwMode="auto">
            <a:xfrm>
              <a:off x="5876925" y="539908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30.00</a:t>
              </a:r>
            </a:p>
          </p:txBody>
        </p:sp>
        <p:sp>
          <p:nvSpPr>
            <p:cNvPr id="20542" name="Rectangle 61"/>
            <p:cNvSpPr>
              <a:spLocks noChangeArrowheads="1"/>
            </p:cNvSpPr>
            <p:nvPr/>
          </p:nvSpPr>
          <p:spPr bwMode="auto">
            <a:xfrm>
              <a:off x="26988" y="5646738"/>
              <a:ext cx="1598996"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Utilidades del ejercicio</a:t>
              </a:r>
            </a:p>
          </p:txBody>
        </p:sp>
        <p:sp>
          <p:nvSpPr>
            <p:cNvPr id="20543" name="Rectangle 62"/>
            <p:cNvSpPr>
              <a:spLocks noChangeArrowheads="1"/>
            </p:cNvSpPr>
            <p:nvPr/>
          </p:nvSpPr>
          <p:spPr bwMode="auto">
            <a:xfrm>
              <a:off x="3541713" y="564673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30.00</a:t>
              </a:r>
            </a:p>
          </p:txBody>
        </p:sp>
        <p:sp>
          <p:nvSpPr>
            <p:cNvPr id="20544" name="Rectangle 63"/>
            <p:cNvSpPr>
              <a:spLocks noChangeArrowheads="1"/>
            </p:cNvSpPr>
            <p:nvPr/>
          </p:nvSpPr>
          <p:spPr bwMode="auto">
            <a:xfrm>
              <a:off x="4703763" y="5646738"/>
              <a:ext cx="402274"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a:solidFill>
                    <a:schemeClr val="tx1"/>
                  </a:solidFill>
                  <a:latin typeface="Arial" charset="0"/>
                </a:rPr>
                <a:t>23.70</a:t>
              </a:r>
            </a:p>
          </p:txBody>
        </p:sp>
        <p:sp>
          <p:nvSpPr>
            <p:cNvPr id="20545" name="Rectangle 64"/>
            <p:cNvSpPr>
              <a:spLocks noChangeArrowheads="1"/>
            </p:cNvSpPr>
            <p:nvPr/>
          </p:nvSpPr>
          <p:spPr bwMode="auto">
            <a:xfrm>
              <a:off x="5900738" y="5646738"/>
              <a:ext cx="366928"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-6.30</a:t>
              </a:r>
            </a:p>
          </p:txBody>
        </p:sp>
        <p:sp>
          <p:nvSpPr>
            <p:cNvPr id="20546" name="Rectangle 65"/>
            <p:cNvSpPr>
              <a:spLocks noChangeArrowheads="1"/>
            </p:cNvSpPr>
            <p:nvPr/>
          </p:nvSpPr>
          <p:spPr bwMode="auto">
            <a:xfrm>
              <a:off x="26988" y="5894388"/>
              <a:ext cx="2183858"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TOTAL CAPITAL CONTABLE</a:t>
              </a:r>
              <a:endParaRPr lang="es-ES" altLang="es-MX" sz="1200">
                <a:solidFill>
                  <a:schemeClr val="tx1"/>
                </a:solidFill>
                <a:latin typeface="Arial" charset="0"/>
              </a:endParaRPr>
            </a:p>
          </p:txBody>
        </p:sp>
        <p:sp>
          <p:nvSpPr>
            <p:cNvPr id="20547" name="Rectangle 66"/>
            <p:cNvSpPr>
              <a:spLocks noChangeArrowheads="1"/>
            </p:cNvSpPr>
            <p:nvPr/>
          </p:nvSpPr>
          <p:spPr bwMode="auto">
            <a:xfrm>
              <a:off x="3457575" y="589438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244.00</a:t>
              </a:r>
              <a:endParaRPr lang="es-ES" altLang="es-MX" sz="1200">
                <a:solidFill>
                  <a:schemeClr val="tx1"/>
                </a:solidFill>
                <a:latin typeface="Arial" charset="0"/>
              </a:endParaRPr>
            </a:p>
          </p:txBody>
        </p:sp>
        <p:sp>
          <p:nvSpPr>
            <p:cNvPr id="20548" name="Rectangle 67"/>
            <p:cNvSpPr>
              <a:spLocks noChangeArrowheads="1"/>
            </p:cNvSpPr>
            <p:nvPr/>
          </p:nvSpPr>
          <p:spPr bwMode="auto">
            <a:xfrm>
              <a:off x="4619625" y="589438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267.70</a:t>
              </a:r>
              <a:endParaRPr lang="es-ES" altLang="es-MX" sz="1200">
                <a:solidFill>
                  <a:schemeClr val="tx1"/>
                </a:solidFill>
                <a:latin typeface="Arial" charset="0"/>
              </a:endParaRPr>
            </a:p>
          </p:txBody>
        </p:sp>
        <p:sp>
          <p:nvSpPr>
            <p:cNvPr id="20549" name="Rectangle 68"/>
            <p:cNvSpPr>
              <a:spLocks noChangeArrowheads="1"/>
            </p:cNvSpPr>
            <p:nvPr/>
          </p:nvSpPr>
          <p:spPr bwMode="auto">
            <a:xfrm>
              <a:off x="-304800" y="6142038"/>
              <a:ext cx="2264515"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u="sng">
                  <a:solidFill>
                    <a:schemeClr val="tx1"/>
                  </a:solidFill>
                  <a:latin typeface="Arial" charset="0"/>
                </a:rPr>
                <a:t>PASIVO MAS CAPITAL CONT.</a:t>
              </a:r>
              <a:endParaRPr lang="es-ES" altLang="es-MX" sz="1200" u="sng">
                <a:solidFill>
                  <a:schemeClr val="tx1"/>
                </a:solidFill>
                <a:latin typeface="Arial" charset="0"/>
              </a:endParaRPr>
            </a:p>
          </p:txBody>
        </p:sp>
        <p:sp>
          <p:nvSpPr>
            <p:cNvPr id="20550" name="Rectangle 69"/>
            <p:cNvSpPr>
              <a:spLocks noChangeArrowheads="1"/>
            </p:cNvSpPr>
            <p:nvPr/>
          </p:nvSpPr>
          <p:spPr bwMode="auto">
            <a:xfrm>
              <a:off x="3457575" y="61420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424.00</a:t>
              </a:r>
              <a:endParaRPr lang="es-ES" altLang="es-MX" sz="1200">
                <a:solidFill>
                  <a:schemeClr val="tx1"/>
                </a:solidFill>
                <a:latin typeface="Arial" charset="0"/>
              </a:endParaRPr>
            </a:p>
          </p:txBody>
        </p:sp>
        <p:sp>
          <p:nvSpPr>
            <p:cNvPr id="20551" name="Rectangle 70"/>
            <p:cNvSpPr>
              <a:spLocks noChangeArrowheads="1"/>
            </p:cNvSpPr>
            <p:nvPr/>
          </p:nvSpPr>
          <p:spPr bwMode="auto">
            <a:xfrm>
              <a:off x="4619625" y="6142038"/>
              <a:ext cx="49148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eaLnBrk="1" hangingPunct="1"/>
              <a:r>
                <a:rPr lang="es-ES" altLang="es-MX" sz="1200" b="1">
                  <a:solidFill>
                    <a:schemeClr val="tx1"/>
                  </a:solidFill>
                  <a:latin typeface="Arial" charset="0"/>
                </a:rPr>
                <a:t>432.15</a:t>
              </a:r>
              <a:endParaRPr lang="es-ES" altLang="es-MX" sz="1200">
                <a:solidFill>
                  <a:schemeClr val="tx1"/>
                </a:solidFill>
                <a:latin typeface="Arial" charset="0"/>
              </a:endParaRPr>
            </a:p>
          </p:txBody>
        </p:sp>
        <p:sp>
          <p:nvSpPr>
            <p:cNvPr id="20552" name="Rectangle 71"/>
            <p:cNvSpPr>
              <a:spLocks noChangeArrowheads="1"/>
            </p:cNvSpPr>
            <p:nvPr/>
          </p:nvSpPr>
          <p:spPr bwMode="auto">
            <a:xfrm>
              <a:off x="6993200" y="1349375"/>
              <a:ext cx="996427" cy="40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ctr" eaLnBrk="1" hangingPunct="1"/>
              <a:r>
                <a:rPr lang="es-ES" altLang="es-MX" sz="1200" b="1">
                  <a:solidFill>
                    <a:schemeClr val="tx1"/>
                  </a:solidFill>
                  <a:latin typeface="Arial" charset="0"/>
                </a:rPr>
                <a:t>Clasificación</a:t>
              </a:r>
            </a:p>
            <a:p>
              <a:pPr algn="ctr" eaLnBrk="1" hangingPunct="1"/>
              <a:r>
                <a:rPr lang="es-ES" altLang="es-MX" sz="1200" b="1">
                  <a:solidFill>
                    <a:schemeClr val="tx1"/>
                  </a:solidFill>
                  <a:latin typeface="Arial" charset="0"/>
                </a:rPr>
                <a:t>del flujo</a:t>
              </a:r>
            </a:p>
          </p:txBody>
        </p:sp>
        <p:sp>
          <p:nvSpPr>
            <p:cNvPr id="20553" name="Rectangle 72"/>
            <p:cNvSpPr>
              <a:spLocks noChangeArrowheads="1"/>
            </p:cNvSpPr>
            <p:nvPr/>
          </p:nvSpPr>
          <p:spPr bwMode="auto">
            <a:xfrm>
              <a:off x="76200" y="1439864"/>
              <a:ext cx="1928423"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BALANCE GENERAL AL:</a:t>
              </a:r>
            </a:p>
          </p:txBody>
        </p:sp>
        <p:sp>
          <p:nvSpPr>
            <p:cNvPr id="20554" name="Rectangle 73"/>
            <p:cNvSpPr>
              <a:spLocks noChangeArrowheads="1"/>
            </p:cNvSpPr>
            <p:nvPr/>
          </p:nvSpPr>
          <p:spPr bwMode="auto">
            <a:xfrm>
              <a:off x="3260725" y="1439864"/>
              <a:ext cx="71534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31-Dic-00</a:t>
              </a:r>
              <a:endParaRPr lang="es-ES" altLang="es-MX" sz="1200">
                <a:solidFill>
                  <a:schemeClr val="tx1"/>
                </a:solidFill>
                <a:latin typeface="Arial" charset="0"/>
              </a:endParaRPr>
            </a:p>
          </p:txBody>
        </p:sp>
        <p:sp>
          <p:nvSpPr>
            <p:cNvPr id="20555" name="Rectangle 74"/>
            <p:cNvSpPr>
              <a:spLocks noChangeArrowheads="1"/>
            </p:cNvSpPr>
            <p:nvPr/>
          </p:nvSpPr>
          <p:spPr bwMode="auto">
            <a:xfrm>
              <a:off x="4268788" y="1439864"/>
              <a:ext cx="715341"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b="1">
                  <a:solidFill>
                    <a:schemeClr val="tx1"/>
                  </a:solidFill>
                  <a:latin typeface="Arial" charset="0"/>
                </a:rPr>
                <a:t>31-Dic-01</a:t>
              </a:r>
              <a:endParaRPr lang="es-ES" altLang="es-MX" sz="1200">
                <a:solidFill>
                  <a:schemeClr val="tx1"/>
                </a:solidFill>
                <a:latin typeface="Arial" charset="0"/>
              </a:endParaRPr>
            </a:p>
          </p:txBody>
        </p:sp>
        <p:sp>
          <p:nvSpPr>
            <p:cNvPr id="20556" name="Line 75"/>
            <p:cNvSpPr>
              <a:spLocks noChangeShapeType="1"/>
            </p:cNvSpPr>
            <p:nvPr/>
          </p:nvSpPr>
          <p:spPr bwMode="auto">
            <a:xfrm>
              <a:off x="3200400" y="6324600"/>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57" name="Line 76"/>
            <p:cNvSpPr>
              <a:spLocks noChangeShapeType="1"/>
            </p:cNvSpPr>
            <p:nvPr/>
          </p:nvSpPr>
          <p:spPr bwMode="auto">
            <a:xfrm>
              <a:off x="3200400" y="6096000"/>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58" name="Line 77"/>
            <p:cNvSpPr>
              <a:spLocks noChangeShapeType="1"/>
            </p:cNvSpPr>
            <p:nvPr/>
          </p:nvSpPr>
          <p:spPr bwMode="auto">
            <a:xfrm>
              <a:off x="3124200" y="4648200"/>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59" name="Line 78"/>
            <p:cNvSpPr>
              <a:spLocks noChangeShapeType="1"/>
            </p:cNvSpPr>
            <p:nvPr/>
          </p:nvSpPr>
          <p:spPr bwMode="auto">
            <a:xfrm>
              <a:off x="3200400" y="3340100"/>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60" name="Line 79"/>
            <p:cNvSpPr>
              <a:spLocks noChangeShapeType="1"/>
            </p:cNvSpPr>
            <p:nvPr/>
          </p:nvSpPr>
          <p:spPr bwMode="auto">
            <a:xfrm>
              <a:off x="6858000" y="1219200"/>
              <a:ext cx="1588" cy="5257800"/>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61" name="Line 80"/>
            <p:cNvSpPr>
              <a:spLocks noChangeShapeType="1"/>
            </p:cNvSpPr>
            <p:nvPr/>
          </p:nvSpPr>
          <p:spPr bwMode="auto">
            <a:xfrm>
              <a:off x="76200" y="23622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2" name="Line 81"/>
            <p:cNvSpPr>
              <a:spLocks noChangeShapeType="1"/>
            </p:cNvSpPr>
            <p:nvPr/>
          </p:nvSpPr>
          <p:spPr bwMode="auto">
            <a:xfrm>
              <a:off x="76200" y="25908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3" name="Line 82"/>
            <p:cNvSpPr>
              <a:spLocks noChangeShapeType="1"/>
            </p:cNvSpPr>
            <p:nvPr/>
          </p:nvSpPr>
          <p:spPr bwMode="auto">
            <a:xfrm>
              <a:off x="76200" y="28575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4" name="Line 83"/>
            <p:cNvSpPr>
              <a:spLocks noChangeShapeType="1"/>
            </p:cNvSpPr>
            <p:nvPr/>
          </p:nvSpPr>
          <p:spPr bwMode="auto">
            <a:xfrm>
              <a:off x="76200" y="30988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5" name="Line 84"/>
            <p:cNvSpPr>
              <a:spLocks noChangeShapeType="1"/>
            </p:cNvSpPr>
            <p:nvPr/>
          </p:nvSpPr>
          <p:spPr bwMode="auto">
            <a:xfrm>
              <a:off x="76200" y="41021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6" name="Line 85"/>
            <p:cNvSpPr>
              <a:spLocks noChangeShapeType="1"/>
            </p:cNvSpPr>
            <p:nvPr/>
          </p:nvSpPr>
          <p:spPr bwMode="auto">
            <a:xfrm>
              <a:off x="76200" y="43434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7" name="Line 86"/>
            <p:cNvSpPr>
              <a:spLocks noChangeShapeType="1"/>
            </p:cNvSpPr>
            <p:nvPr/>
          </p:nvSpPr>
          <p:spPr bwMode="auto">
            <a:xfrm>
              <a:off x="76200" y="53594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8" name="Line 87"/>
            <p:cNvSpPr>
              <a:spLocks noChangeShapeType="1"/>
            </p:cNvSpPr>
            <p:nvPr/>
          </p:nvSpPr>
          <p:spPr bwMode="auto">
            <a:xfrm>
              <a:off x="76200" y="56134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69" name="Line 88"/>
            <p:cNvSpPr>
              <a:spLocks noChangeShapeType="1"/>
            </p:cNvSpPr>
            <p:nvPr/>
          </p:nvSpPr>
          <p:spPr bwMode="auto">
            <a:xfrm>
              <a:off x="76200" y="5854700"/>
              <a:ext cx="8001000" cy="0"/>
            </a:xfrm>
            <a:prstGeom prst="line">
              <a:avLst/>
            </a:prstGeom>
            <a:noFill/>
            <a:ln w="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s-MX"/>
            </a:p>
          </p:txBody>
        </p:sp>
        <p:sp>
          <p:nvSpPr>
            <p:cNvPr id="20570" name="Rectangle 89"/>
            <p:cNvSpPr>
              <a:spLocks noChangeArrowheads="1"/>
            </p:cNvSpPr>
            <p:nvPr/>
          </p:nvSpPr>
          <p:spPr bwMode="auto">
            <a:xfrm>
              <a:off x="7158038" y="5397500"/>
              <a:ext cx="64128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 - - - - - - </a:t>
              </a:r>
            </a:p>
          </p:txBody>
        </p:sp>
        <p:sp>
          <p:nvSpPr>
            <p:cNvPr id="20571" name="Rectangle 90"/>
            <p:cNvSpPr>
              <a:spLocks noChangeArrowheads="1"/>
            </p:cNvSpPr>
            <p:nvPr/>
          </p:nvSpPr>
          <p:spPr bwMode="auto">
            <a:xfrm>
              <a:off x="7158038" y="5646738"/>
              <a:ext cx="641282" cy="2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4400">
                  <a:solidFill>
                    <a:schemeClr val="tx2"/>
                  </a:solidFill>
                  <a:latin typeface="Century Gothic" charset="0"/>
                  <a:ea typeface="ＭＳ Ｐゴシック" charset="-128"/>
                </a:defRPr>
              </a:lvl1pPr>
              <a:lvl2pPr marL="742950" indent="-285750">
                <a:defRPr sz="4400">
                  <a:solidFill>
                    <a:schemeClr val="tx2"/>
                  </a:solidFill>
                  <a:latin typeface="Century Gothic" charset="0"/>
                  <a:ea typeface="ＭＳ Ｐゴシック" charset="-128"/>
                </a:defRPr>
              </a:lvl2pPr>
              <a:lvl3pPr marL="1143000" indent="-228600">
                <a:defRPr sz="4400">
                  <a:solidFill>
                    <a:schemeClr val="tx2"/>
                  </a:solidFill>
                  <a:latin typeface="Century Gothic" charset="0"/>
                  <a:ea typeface="ＭＳ Ｐゴシック" charset="-128"/>
                </a:defRPr>
              </a:lvl3pPr>
              <a:lvl4pPr marL="1600200" indent="-228600">
                <a:defRPr sz="4400">
                  <a:solidFill>
                    <a:schemeClr val="tx2"/>
                  </a:solidFill>
                  <a:latin typeface="Century Gothic" charset="0"/>
                  <a:ea typeface="ＭＳ Ｐゴシック" charset="-128"/>
                </a:defRPr>
              </a:lvl4pPr>
              <a:lvl5pPr marL="2057400" indent="-228600">
                <a:defRPr sz="4400">
                  <a:solidFill>
                    <a:schemeClr val="tx2"/>
                  </a:solidFill>
                  <a:latin typeface="Century Gothic" charset="0"/>
                  <a:ea typeface="ＭＳ Ｐゴシック" charset="-128"/>
                </a:defRPr>
              </a:lvl5pPr>
              <a:lvl6pPr marL="2514600" indent="-228600" algn="r" eaLnBrk="0" fontAlgn="base" hangingPunct="0">
                <a:spcBef>
                  <a:spcPct val="0"/>
                </a:spcBef>
                <a:spcAft>
                  <a:spcPct val="0"/>
                </a:spcAft>
                <a:defRPr sz="4400">
                  <a:solidFill>
                    <a:schemeClr val="tx2"/>
                  </a:solidFill>
                  <a:latin typeface="Century Gothic" charset="0"/>
                  <a:ea typeface="ＭＳ Ｐゴシック" charset="-128"/>
                </a:defRPr>
              </a:lvl6pPr>
              <a:lvl7pPr marL="2971800" indent="-228600" algn="r" eaLnBrk="0" fontAlgn="base" hangingPunct="0">
                <a:spcBef>
                  <a:spcPct val="0"/>
                </a:spcBef>
                <a:spcAft>
                  <a:spcPct val="0"/>
                </a:spcAft>
                <a:defRPr sz="4400">
                  <a:solidFill>
                    <a:schemeClr val="tx2"/>
                  </a:solidFill>
                  <a:latin typeface="Century Gothic" charset="0"/>
                  <a:ea typeface="ＭＳ Ｐゴシック" charset="-128"/>
                </a:defRPr>
              </a:lvl7pPr>
              <a:lvl8pPr marL="3429000" indent="-228600" algn="r" eaLnBrk="0" fontAlgn="base" hangingPunct="0">
                <a:spcBef>
                  <a:spcPct val="0"/>
                </a:spcBef>
                <a:spcAft>
                  <a:spcPct val="0"/>
                </a:spcAft>
                <a:defRPr sz="4400">
                  <a:solidFill>
                    <a:schemeClr val="tx2"/>
                  </a:solidFill>
                  <a:latin typeface="Century Gothic" charset="0"/>
                  <a:ea typeface="ＭＳ Ｐゴシック" charset="-128"/>
                </a:defRPr>
              </a:lvl8pPr>
              <a:lvl9pPr marL="3886200" indent="-228600" algn="r" eaLnBrk="0" fontAlgn="base" hangingPunct="0">
                <a:spcBef>
                  <a:spcPct val="0"/>
                </a:spcBef>
                <a:spcAft>
                  <a:spcPct val="0"/>
                </a:spcAft>
                <a:defRPr sz="4400">
                  <a:solidFill>
                    <a:schemeClr val="tx2"/>
                  </a:solidFill>
                  <a:latin typeface="Century Gothic" charset="0"/>
                  <a:ea typeface="ＭＳ Ｐゴシック" charset="-128"/>
                </a:defRPr>
              </a:lvl9pPr>
            </a:lstStyle>
            <a:p>
              <a:pPr algn="l" eaLnBrk="1" hangingPunct="1"/>
              <a:r>
                <a:rPr lang="es-ES" altLang="es-MX" sz="1200">
                  <a:solidFill>
                    <a:schemeClr val="tx1"/>
                  </a:solidFill>
                  <a:latin typeface="Arial" charset="0"/>
                </a:rPr>
                <a:t> - - - - - - </a:t>
              </a:r>
            </a:p>
          </p:txBody>
        </p:sp>
        <p:sp>
          <p:nvSpPr>
            <p:cNvPr id="20572" name="Line 91"/>
            <p:cNvSpPr>
              <a:spLocks noChangeShapeType="1"/>
            </p:cNvSpPr>
            <p:nvPr/>
          </p:nvSpPr>
          <p:spPr bwMode="auto">
            <a:xfrm>
              <a:off x="-457200" y="1803400"/>
              <a:ext cx="8534400" cy="1588"/>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sp>
          <p:nvSpPr>
            <p:cNvPr id="20573" name="Line 93"/>
            <p:cNvSpPr>
              <a:spLocks noChangeShapeType="1"/>
            </p:cNvSpPr>
            <p:nvPr/>
          </p:nvSpPr>
          <p:spPr bwMode="auto">
            <a:xfrm>
              <a:off x="5278438" y="1219200"/>
              <a:ext cx="1587" cy="5257800"/>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s-MX"/>
            </a:p>
          </p:txBody>
        </p:sp>
        <p:pic>
          <p:nvPicPr>
            <p:cNvPr id="20574" name="Imagen 9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0024" y="1219200"/>
              <a:ext cx="3863976"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463813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ctrTitle"/>
          </p:nvPr>
        </p:nvSpPr>
        <p:spPr/>
        <p:txBody>
          <a:bodyPr/>
          <a:lstStyle/>
          <a:p>
            <a:pPr eaLnBrk="1" hangingPunct="1"/>
            <a:r>
              <a:rPr lang="es-MX" altLang="es-MX">
                <a:latin typeface="Century Gothic" charset="0"/>
              </a:rPr>
              <a:t>Caso 2</a:t>
            </a:r>
            <a:endParaRPr lang="es-ES" altLang="es-MX">
              <a:latin typeface="Century Gothic" charset="0"/>
            </a:endParaRPr>
          </a:p>
        </p:txBody>
      </p:sp>
      <p:pic>
        <p:nvPicPr>
          <p:cNvPr id="2" name="Imagen 1">
            <a:extLst>
              <a:ext uri="{FF2B5EF4-FFF2-40B4-BE49-F238E27FC236}">
                <a16:creationId xmlns:a16="http://schemas.microsoft.com/office/drawing/2014/main" id="{74C0F7A5-8FE8-02DE-D042-1E3957857D8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952" r="-3" b="5811"/>
          <a:stretch/>
        </p:blipFill>
        <p:spPr>
          <a:xfrm>
            <a:off x="8958740" y="563151"/>
            <a:ext cx="2849821" cy="2405242"/>
          </a:xfrm>
          <a:prstGeom prst="rect">
            <a:avLst/>
          </a:prstGeom>
        </p:spPr>
      </p:pic>
    </p:spTree>
    <p:extLst>
      <p:ext uri="{BB962C8B-B14F-4D97-AF65-F5344CB8AC3E}">
        <p14:creationId xmlns:p14="http://schemas.microsoft.com/office/powerpoint/2010/main" val="4985707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1609725" y="0"/>
          <a:ext cx="8972550" cy="6669088"/>
        </p:xfrm>
        <a:graphic>
          <a:graphicData uri="http://schemas.openxmlformats.org/presentationml/2006/ole">
            <mc:AlternateContent xmlns:mc="http://schemas.openxmlformats.org/markup-compatibility/2006">
              <mc:Choice xmlns:v="urn:schemas-microsoft-com:vml" Requires="v">
                <p:oleObj name="Hoja de cálculo" r:id="rId3" imgW="9896653" imgH="7591592" progId="Excel.Sheet.8">
                  <p:embed/>
                </p:oleObj>
              </mc:Choice>
              <mc:Fallback>
                <p:oleObj name="Hoja de cálculo" r:id="rId3" imgW="9896653" imgH="7591592" progId="Excel.Sheet.8">
                  <p:embed/>
                  <p:pic>
                    <p:nvPicPr>
                      <p:cNvPr id="2560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9725" y="0"/>
                        <a:ext cx="8972550" cy="66690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2506953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a:bodyPr>
          <a:lstStyle/>
          <a:p>
            <a:r>
              <a:rPr lang="es-MX" dirty="0"/>
              <a:t>Norma de Información Financiera B-4</a:t>
            </a:r>
            <a:br>
              <a:rPr lang="es-MX" dirty="0"/>
            </a:br>
            <a:endParaRPr lang="es-MX" dirty="0"/>
          </a:p>
        </p:txBody>
      </p:sp>
      <p:sp>
        <p:nvSpPr>
          <p:cNvPr id="5" name="Subtítulo 4"/>
          <p:cNvSpPr>
            <a:spLocks noGrp="1"/>
          </p:cNvSpPr>
          <p:nvPr>
            <p:ph type="subTitle" idx="1"/>
          </p:nvPr>
        </p:nvSpPr>
        <p:spPr/>
        <p:txBody>
          <a:bodyPr>
            <a:normAutofit fontScale="92500" lnSpcReduction="20000"/>
          </a:bodyPr>
          <a:lstStyle/>
          <a:p>
            <a:r>
              <a:rPr lang="es-MX" dirty="0"/>
              <a:t>ESTADO DE CAMBIOS EN EL CAPITAL CONTABLE</a:t>
            </a:r>
          </a:p>
          <a:p>
            <a:pPr algn="r"/>
            <a:endParaRPr lang="es-MX" sz="2000" dirty="0"/>
          </a:p>
          <a:p>
            <a:pPr algn="r"/>
            <a:r>
              <a:rPr lang="es-MX" sz="2000" dirty="0"/>
              <a:t>Vigencia Ene. 2013</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85</a:t>
            </a:fld>
            <a:endParaRPr lang="es-MX" dirty="0"/>
          </a:p>
        </p:txBody>
      </p:sp>
      <p:pic>
        <p:nvPicPr>
          <p:cNvPr id="4" name="Imagen 3">
            <a:extLst>
              <a:ext uri="{FF2B5EF4-FFF2-40B4-BE49-F238E27FC236}">
                <a16:creationId xmlns:a16="http://schemas.microsoft.com/office/drawing/2014/main" id="{0F9A06AE-993A-4699-0F49-338E5044240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952" r="-3" b="5811"/>
          <a:stretch/>
        </p:blipFill>
        <p:spPr>
          <a:xfrm>
            <a:off x="9131559" y="2112745"/>
            <a:ext cx="2849821" cy="2405242"/>
          </a:xfrm>
          <a:prstGeom prst="rect">
            <a:avLst/>
          </a:prstGeom>
        </p:spPr>
      </p:pic>
    </p:spTree>
    <p:extLst>
      <p:ext uri="{BB962C8B-B14F-4D97-AF65-F5344CB8AC3E}">
        <p14:creationId xmlns:p14="http://schemas.microsoft.com/office/powerpoint/2010/main" val="3613338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Autofit/>
          </a:bodyPr>
          <a:lstStyle/>
          <a:p>
            <a:r>
              <a:rPr lang="es-MX" dirty="0"/>
              <a:t>Con base en la NIF A-3, </a:t>
            </a:r>
            <a:r>
              <a:rPr lang="es-MX" i="1" dirty="0"/>
              <a:t>Necesidades de los usuarios y objetivos de los estados financieros</a:t>
            </a:r>
            <a:r>
              <a:rPr lang="es-MX" dirty="0"/>
              <a:t>, el estado de cambios en el capital contable es un estado financiero básico, por lo que se hace necesario establecer las bases para su determinación</a:t>
            </a:r>
          </a:p>
          <a:p>
            <a:r>
              <a:rPr lang="es-MX" dirty="0"/>
              <a:t>Las NIF incluyen un documento que establece las bases para el reconocimiento contable de los rubros que conforman el capital contable, pero dicho documento no establece las normas para la presentación, la estructura y las revelaciones relativas al estado de cambios en el capital contable</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86</a:t>
            </a:fld>
            <a:endParaRPr lang="es-MX"/>
          </a:p>
        </p:txBody>
      </p:sp>
    </p:spTree>
    <p:extLst>
      <p:ext uri="{BB962C8B-B14F-4D97-AF65-F5344CB8AC3E}">
        <p14:creationId xmlns:p14="http://schemas.microsoft.com/office/powerpoint/2010/main" val="39288672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CB3B86-7E24-4B7D-B907-962ADCA31707}"/>
              </a:ext>
            </a:extLst>
          </p:cNvPr>
          <p:cNvSpPr>
            <a:spLocks noGrp="1"/>
          </p:cNvSpPr>
          <p:nvPr>
            <p:ph type="title"/>
          </p:nvPr>
        </p:nvSpPr>
        <p:spPr/>
        <p:txBody>
          <a:bodyPr/>
          <a:lstStyle/>
          <a:p>
            <a:r>
              <a:rPr lang="es-MX" dirty="0"/>
              <a:t>Información que presentan los estado financieros (NIF B-4)</a:t>
            </a:r>
          </a:p>
        </p:txBody>
      </p:sp>
      <p:sp>
        <p:nvSpPr>
          <p:cNvPr id="3" name="Marcador de contenido 2">
            <a:extLst>
              <a:ext uri="{FF2B5EF4-FFF2-40B4-BE49-F238E27FC236}">
                <a16:creationId xmlns:a16="http://schemas.microsoft.com/office/drawing/2014/main" id="{28F3571E-5FA7-484F-B9E0-AA46AD7B6BCF}"/>
              </a:ext>
            </a:extLst>
          </p:cNvPr>
          <p:cNvSpPr>
            <a:spLocks noGrp="1"/>
          </p:cNvSpPr>
          <p:nvPr>
            <p:ph idx="1"/>
          </p:nvPr>
        </p:nvSpPr>
        <p:spPr/>
        <p:txBody>
          <a:bodyPr/>
          <a:lstStyle/>
          <a:p>
            <a:r>
              <a:rPr lang="es-MX" b="1" u="sng" dirty="0"/>
              <a:t>Estado cambios en el capital contable</a:t>
            </a:r>
          </a:p>
          <a:p>
            <a:pPr>
              <a:buFont typeface="Wingdings" panose="05000000000000000000" pitchFamily="2" charset="2"/>
              <a:buChar char="§"/>
            </a:pPr>
            <a:r>
              <a:rPr lang="es-MX" dirty="0"/>
              <a:t>La información contenida en este estado financiero es útil para comprender los movimientos que afectaron el capital de la entidad.</a:t>
            </a:r>
          </a:p>
          <a:p>
            <a:pPr>
              <a:buFont typeface="Wingdings" panose="05000000000000000000" pitchFamily="2" charset="2"/>
              <a:buChar char="§"/>
            </a:pPr>
            <a:r>
              <a:rPr lang="es-MX" dirty="0"/>
              <a:t>Sirve para poder evaluar los índices de rentabilidad de un periodo.</a:t>
            </a:r>
          </a:p>
          <a:p>
            <a:pPr>
              <a:buFont typeface="Wingdings" panose="05000000000000000000" pitchFamily="2" charset="2"/>
              <a:buChar char="§"/>
            </a:pPr>
            <a:r>
              <a:rPr lang="es-MX" dirty="0"/>
              <a:t>Debe mostrar una conciliación entre los saldos iniciales y finales del periodo de cada uno de los rubros que forman parte del capital contable.</a:t>
            </a:r>
          </a:p>
          <a:p>
            <a:endParaRPr lang="es-MX" dirty="0"/>
          </a:p>
        </p:txBody>
      </p:sp>
    </p:spTree>
    <p:extLst>
      <p:ext uri="{BB962C8B-B14F-4D97-AF65-F5344CB8AC3E}">
        <p14:creationId xmlns:p14="http://schemas.microsoft.com/office/powerpoint/2010/main" val="589636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Principales características</a:t>
            </a:r>
          </a:p>
        </p:txBody>
      </p:sp>
      <p:sp>
        <p:nvSpPr>
          <p:cNvPr id="3" name="Marcador de contenido 2"/>
          <p:cNvSpPr>
            <a:spLocks noGrp="1"/>
          </p:cNvSpPr>
          <p:nvPr>
            <p:ph idx="1"/>
          </p:nvPr>
        </p:nvSpPr>
        <p:spPr/>
        <p:txBody>
          <a:bodyPr>
            <a:noAutofit/>
          </a:bodyPr>
          <a:lstStyle/>
          <a:p>
            <a:pPr marL="0" indent="0">
              <a:buNone/>
            </a:pPr>
            <a:r>
              <a:rPr lang="es-MX" dirty="0"/>
              <a:t>Requiere la presentación en forma segregada de:</a:t>
            </a:r>
          </a:p>
          <a:p>
            <a:pPr marL="514350" indent="-514350">
              <a:buFont typeface="+mj-lt"/>
              <a:buAutoNum type="alphaLcParenR"/>
            </a:pPr>
            <a:r>
              <a:rPr lang="es-MX" dirty="0"/>
              <a:t>Una conciliación entre los saldos iniciales y finales de los rubros que conforman el capital contable;</a:t>
            </a:r>
          </a:p>
          <a:p>
            <a:pPr marL="514350" indent="-514350">
              <a:buFont typeface="+mj-lt"/>
              <a:buAutoNum type="alphaLcParenR"/>
            </a:pPr>
            <a:r>
              <a:rPr lang="es-MX" dirty="0"/>
              <a:t>En su caso, los ajustes retrospectivos por cambios contables y correcciones de errores que afectan los saldos iniciales de cada uno de los rubros del capital contable;</a:t>
            </a:r>
          </a:p>
          <a:p>
            <a:pPr marL="514350" indent="-514350">
              <a:buFont typeface="+mj-lt"/>
              <a:buAutoNum type="alphaLcParenR"/>
            </a:pPr>
            <a:r>
              <a:rPr lang="es-MX" dirty="0"/>
              <a:t>Presentar en forma segregada los movimientos de propietarios relacionados con su inversión en la entidad;</a:t>
            </a:r>
          </a:p>
          <a:p>
            <a:pPr marL="514350" indent="-514350">
              <a:buFont typeface="+mj-lt"/>
              <a:buAutoNum type="alphaLcParenR"/>
            </a:pPr>
            <a:r>
              <a:rPr lang="es-MX" dirty="0"/>
              <a:t>Los movimientos de reservas; </a:t>
            </a:r>
          </a:p>
          <a:p>
            <a:pPr marL="514350" indent="-514350">
              <a:buFont typeface="+mj-lt"/>
              <a:buAutoNum type="alphaLcParenR"/>
            </a:pPr>
            <a:r>
              <a:rPr lang="es-MX" dirty="0"/>
              <a:t>El resultado integral en un solo renglón, pero desglosado en todos los conceptos que lo integran: utilidad o pérdida neta, otros resultados integrales, y la participación en los otros resultados integrales de otras entidades.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88</a:t>
            </a:fld>
            <a:endParaRPr lang="es-MX"/>
          </a:p>
        </p:txBody>
      </p:sp>
    </p:spTree>
    <p:extLst>
      <p:ext uri="{BB962C8B-B14F-4D97-AF65-F5344CB8AC3E}">
        <p14:creationId xmlns:p14="http://schemas.microsoft.com/office/powerpoint/2010/main" val="40480467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6A750E-494F-4A94-94DB-18938816D639}"/>
              </a:ext>
            </a:extLst>
          </p:cNvPr>
          <p:cNvSpPr>
            <a:spLocks noGrp="1"/>
          </p:cNvSpPr>
          <p:nvPr>
            <p:ph type="title"/>
          </p:nvPr>
        </p:nvSpPr>
        <p:spPr/>
        <p:txBody>
          <a:bodyPr/>
          <a:lstStyle/>
          <a:p>
            <a:r>
              <a:rPr lang="es-MX" dirty="0"/>
              <a:t>Normas de presentación</a:t>
            </a:r>
          </a:p>
        </p:txBody>
      </p:sp>
      <p:pic>
        <p:nvPicPr>
          <p:cNvPr id="5" name="Marcador de contenido 4">
            <a:extLst>
              <a:ext uri="{FF2B5EF4-FFF2-40B4-BE49-F238E27FC236}">
                <a16:creationId xmlns:a16="http://schemas.microsoft.com/office/drawing/2014/main" id="{2A31072D-BE6C-46C0-A303-41CFCF387B16}"/>
              </a:ext>
            </a:extLst>
          </p:cNvPr>
          <p:cNvPicPr>
            <a:picLocks noGrp="1" noChangeAspect="1"/>
          </p:cNvPicPr>
          <p:nvPr>
            <p:ph idx="1"/>
          </p:nvPr>
        </p:nvPicPr>
        <p:blipFill rotWithShape="1">
          <a:blip r:embed="rId2"/>
          <a:srcRect l="19098" t="21150" r="28079" b="9510"/>
          <a:stretch/>
        </p:blipFill>
        <p:spPr>
          <a:xfrm>
            <a:off x="1431635" y="1737360"/>
            <a:ext cx="8081819" cy="4351163"/>
          </a:xfrm>
        </p:spPr>
      </p:pic>
    </p:spTree>
    <p:extLst>
      <p:ext uri="{BB962C8B-B14F-4D97-AF65-F5344CB8AC3E}">
        <p14:creationId xmlns:p14="http://schemas.microsoft.com/office/powerpoint/2010/main" val="32651328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Estructura del estado de cambios en el capital contable</a:t>
            </a:r>
          </a:p>
        </p:txBody>
      </p:sp>
      <p:sp>
        <p:nvSpPr>
          <p:cNvPr id="3" name="Marcador de contenido 2"/>
          <p:cNvSpPr>
            <a:spLocks noGrp="1"/>
          </p:cNvSpPr>
          <p:nvPr>
            <p:ph idx="1"/>
          </p:nvPr>
        </p:nvSpPr>
        <p:spPr/>
        <p:txBody>
          <a:bodyPr>
            <a:normAutofit/>
          </a:bodyPr>
          <a:lstStyle/>
          <a:p>
            <a:pPr marL="0" indent="0">
              <a:buNone/>
            </a:pPr>
            <a:r>
              <a:rPr lang="es-MX" dirty="0"/>
              <a:t>Saldos iniciales del capital contable;</a:t>
            </a:r>
          </a:p>
          <a:p>
            <a:pPr marL="0" indent="0">
              <a:buNone/>
            </a:pPr>
            <a:r>
              <a:rPr lang="es-MX" dirty="0"/>
              <a:t>(+/-) Ajustes por aplicación retrospectiva por cambios contables y correcciones de errores;</a:t>
            </a:r>
          </a:p>
          <a:p>
            <a:pPr marL="0" indent="0">
              <a:buNone/>
            </a:pPr>
            <a:r>
              <a:rPr lang="es-MX" dirty="0"/>
              <a:t>(=) Saldos iniciales ajustados;</a:t>
            </a:r>
          </a:p>
          <a:p>
            <a:pPr marL="0" indent="0">
              <a:buNone/>
            </a:pPr>
            <a:r>
              <a:rPr lang="es-MX" dirty="0"/>
              <a:t>(+/-) Movimientos de propietarios;</a:t>
            </a:r>
          </a:p>
          <a:p>
            <a:pPr marL="0" indent="0">
              <a:buNone/>
            </a:pPr>
            <a:r>
              <a:rPr lang="es-MX" dirty="0"/>
              <a:t>(+/-) Movimientos de reservas;</a:t>
            </a:r>
          </a:p>
          <a:p>
            <a:pPr marL="0" indent="0">
              <a:buNone/>
            </a:pPr>
            <a:r>
              <a:rPr lang="es-MX" dirty="0"/>
              <a:t>(+/-) Resultado integral; </a:t>
            </a:r>
          </a:p>
          <a:p>
            <a:pPr marL="0" indent="0">
              <a:buNone/>
            </a:pPr>
            <a:r>
              <a:rPr lang="es-MX" dirty="0"/>
              <a:t>(=)Saldos finales del capital contable.</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pPr/>
              <a:t>90</a:t>
            </a:fld>
            <a:endParaRPr lang="es-MX"/>
          </a:p>
        </p:txBody>
      </p:sp>
    </p:spTree>
    <p:extLst>
      <p:ext uri="{BB962C8B-B14F-4D97-AF65-F5344CB8AC3E}">
        <p14:creationId xmlns:p14="http://schemas.microsoft.com/office/powerpoint/2010/main" val="8730392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ADB60464-7A18-4E18-9B5A-5331E27A52CD}" type="slidenum">
              <a:rPr lang="es-MX" smtClean="0"/>
              <a:pPr/>
              <a:t>91</a:t>
            </a:fld>
            <a:endParaRPr lang="es-MX"/>
          </a:p>
        </p:txBody>
      </p:sp>
      <p:pic>
        <p:nvPicPr>
          <p:cNvPr id="5" name="Imagen 4"/>
          <p:cNvPicPr>
            <a:picLocks noChangeAspect="1"/>
          </p:cNvPicPr>
          <p:nvPr/>
        </p:nvPicPr>
        <p:blipFill>
          <a:blip r:embed="rId2" cstate="print"/>
          <a:stretch>
            <a:fillRect/>
          </a:stretch>
        </p:blipFill>
        <p:spPr>
          <a:xfrm rot="5400000">
            <a:off x="2780362" y="-1053771"/>
            <a:ext cx="6350015" cy="8503715"/>
          </a:xfrm>
          <a:prstGeom prst="rect">
            <a:avLst/>
          </a:prstGeom>
        </p:spPr>
      </p:pic>
    </p:spTree>
    <p:extLst>
      <p:ext uri="{BB962C8B-B14F-4D97-AF65-F5344CB8AC3E}">
        <p14:creationId xmlns:p14="http://schemas.microsoft.com/office/powerpoint/2010/main" val="3591421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D275D1-49E6-4D99-97E4-D5273C4DA146}"/>
              </a:ext>
            </a:extLst>
          </p:cNvPr>
          <p:cNvSpPr>
            <a:spLocks noGrp="1"/>
          </p:cNvSpPr>
          <p:nvPr>
            <p:ph type="title"/>
          </p:nvPr>
        </p:nvSpPr>
        <p:spPr/>
        <p:txBody>
          <a:bodyPr/>
          <a:lstStyle/>
          <a:p>
            <a:r>
              <a:rPr lang="es-MX" dirty="0"/>
              <a:t>Normas de revelación</a:t>
            </a:r>
          </a:p>
        </p:txBody>
      </p:sp>
      <p:sp>
        <p:nvSpPr>
          <p:cNvPr id="3" name="Marcador de contenido 2">
            <a:extLst>
              <a:ext uri="{FF2B5EF4-FFF2-40B4-BE49-F238E27FC236}">
                <a16:creationId xmlns:a16="http://schemas.microsoft.com/office/drawing/2014/main" id="{D6F83EAC-76DA-4983-AB0D-1AEACFB9DBC6}"/>
              </a:ext>
            </a:extLst>
          </p:cNvPr>
          <p:cNvSpPr>
            <a:spLocks noGrp="1"/>
          </p:cNvSpPr>
          <p:nvPr>
            <p:ph idx="1"/>
          </p:nvPr>
        </p:nvSpPr>
        <p:spPr/>
        <p:txBody>
          <a:bodyPr/>
          <a:lstStyle/>
          <a:p>
            <a:r>
              <a:rPr lang="es-MX" dirty="0"/>
              <a:t>En las notas a los estados financieros se deben revelar los siguiente:</a:t>
            </a:r>
          </a:p>
          <a:p>
            <a:pPr>
              <a:buFont typeface="Wingdings" panose="05000000000000000000" pitchFamily="2" charset="2"/>
              <a:buChar char="Ø"/>
            </a:pPr>
            <a:r>
              <a:rPr lang="es-MX" dirty="0"/>
              <a:t>Dividendos distribuidos en el periodo(forma en que se pagaron así como dato de dividendo por acción) </a:t>
            </a:r>
          </a:p>
          <a:p>
            <a:pPr>
              <a:buFont typeface="Wingdings" panose="05000000000000000000" pitchFamily="2" charset="2"/>
              <a:buChar char="Ø"/>
            </a:pPr>
            <a:r>
              <a:rPr lang="es-MX" dirty="0"/>
              <a:t>Dividendos preferentes acumulativos por pagar </a:t>
            </a:r>
          </a:p>
          <a:p>
            <a:pPr>
              <a:buFont typeface="Wingdings" panose="05000000000000000000" pitchFamily="2" charset="2"/>
              <a:buChar char="Ø"/>
            </a:pPr>
            <a:r>
              <a:rPr lang="es-MX" dirty="0"/>
              <a:t>Propósito de reservas creadas en el periodo </a:t>
            </a:r>
          </a:p>
          <a:p>
            <a:pPr>
              <a:buFont typeface="Wingdings" panose="05000000000000000000" pitchFamily="2" charset="2"/>
              <a:buChar char="Ø"/>
            </a:pPr>
            <a:r>
              <a:rPr lang="es-MX" dirty="0"/>
              <a:t>Integración de los otros resultados integrales e(ORI) en caso de que se presenten de forma agrupada.</a:t>
            </a:r>
          </a:p>
        </p:txBody>
      </p:sp>
    </p:spTree>
    <p:extLst>
      <p:ext uri="{BB962C8B-B14F-4D97-AF65-F5344CB8AC3E}">
        <p14:creationId xmlns:p14="http://schemas.microsoft.com/office/powerpoint/2010/main" val="26670531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normAutofit fontScale="90000"/>
          </a:bodyPr>
          <a:lstStyle/>
          <a:p>
            <a:r>
              <a:rPr lang="es-MX" dirty="0"/>
              <a:t>NIF B-16</a:t>
            </a:r>
            <a:br>
              <a:rPr lang="es-MX" dirty="0"/>
            </a:br>
            <a:r>
              <a:rPr lang="es-MX" dirty="0"/>
              <a:t>Estados financieros de entidades con propósitos no lucrativos</a:t>
            </a:r>
          </a:p>
        </p:txBody>
      </p:sp>
      <p:sp>
        <p:nvSpPr>
          <p:cNvPr id="5" name="Subtítulo 4"/>
          <p:cNvSpPr>
            <a:spLocks noGrp="1"/>
          </p:cNvSpPr>
          <p:nvPr>
            <p:ph type="subTitle" idx="1"/>
          </p:nvPr>
        </p:nvSpPr>
        <p:spPr/>
        <p:txBody>
          <a:bodyPr>
            <a:normAutofit fontScale="92500" lnSpcReduction="20000"/>
          </a:bodyPr>
          <a:lstStyle/>
          <a:p>
            <a:r>
              <a:rPr lang="es-MX" dirty="0"/>
              <a:t>Normas de información financiera</a:t>
            </a:r>
          </a:p>
          <a:p>
            <a:endParaRPr lang="es-MX" sz="2000" dirty="0"/>
          </a:p>
          <a:p>
            <a:pPr algn="r"/>
            <a:r>
              <a:rPr lang="es-MX" sz="2000" dirty="0"/>
              <a:t>1º de enero de 2010</a:t>
            </a:r>
          </a:p>
        </p:txBody>
      </p:sp>
      <p:sp>
        <p:nvSpPr>
          <p:cNvPr id="2" name="1 Marcador de número de diapositiva"/>
          <p:cNvSpPr>
            <a:spLocks noGrp="1"/>
          </p:cNvSpPr>
          <p:nvPr>
            <p:ph type="sldNum" sz="quarter" idx="12"/>
          </p:nvPr>
        </p:nvSpPr>
        <p:spPr>
          <a:prstGeom prst="rect">
            <a:avLst/>
          </a:prstGeom>
        </p:spPr>
        <p:txBody>
          <a:bodyPr/>
          <a:lstStyle/>
          <a:p>
            <a:pPr>
              <a:defRPr/>
            </a:pPr>
            <a:fld id="{DEE97CEB-E10F-4B0E-87AC-A5CDF4C07D01}" type="slidenum">
              <a:rPr lang="es-MX" smtClean="0"/>
              <a:pPr>
                <a:defRPr/>
              </a:pPr>
              <a:t>93</a:t>
            </a:fld>
            <a:endParaRPr lang="es-MX" dirty="0"/>
          </a:p>
        </p:txBody>
      </p:sp>
    </p:spTree>
    <p:extLst>
      <p:ext uri="{BB962C8B-B14F-4D97-AF65-F5344CB8AC3E}">
        <p14:creationId xmlns:p14="http://schemas.microsoft.com/office/powerpoint/2010/main" val="17910033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ormAutofit/>
          </a:bodyPr>
          <a:lstStyle/>
          <a:p>
            <a:r>
              <a:rPr lang="es-MX" sz="3600" dirty="0"/>
              <a:t>Antecedentes</a:t>
            </a:r>
          </a:p>
        </p:txBody>
      </p:sp>
      <p:sp>
        <p:nvSpPr>
          <p:cNvPr id="4" name="Marcador de contenido 3"/>
          <p:cNvSpPr>
            <a:spLocks noGrp="1"/>
          </p:cNvSpPr>
          <p:nvPr>
            <p:ph idx="1"/>
          </p:nvPr>
        </p:nvSpPr>
        <p:spPr/>
        <p:txBody>
          <a:bodyPr>
            <a:normAutofit/>
          </a:bodyPr>
          <a:lstStyle/>
          <a:p>
            <a:pPr algn="just"/>
            <a:r>
              <a:rPr lang="es-MX" sz="2400" dirty="0"/>
              <a:t>En enero de 2004</a:t>
            </a:r>
          </a:p>
          <a:p>
            <a:pPr lvl="1" algn="just"/>
            <a:r>
              <a:rPr lang="es-MX" sz="2000" dirty="0"/>
              <a:t>entró en vigor el Boletín B-16, </a:t>
            </a:r>
            <a:r>
              <a:rPr lang="es-MX" sz="2000" i="1" dirty="0"/>
              <a:t>Estados financieros de entidades con propósitos no lucrativos</a:t>
            </a:r>
          </a:p>
          <a:p>
            <a:pPr lvl="1" algn="just"/>
            <a:r>
              <a:rPr lang="es-MX" sz="2000" dirty="0"/>
              <a:t>entró en vigor el Boletín E-2, </a:t>
            </a:r>
            <a:r>
              <a:rPr lang="es-MX" sz="2000" i="1" dirty="0"/>
              <a:t>Ingresos y contribuciones recibidas por entidades con propósitos no lucrativos, así como contribuciones otorgadas por las mismas</a:t>
            </a:r>
            <a:endParaRPr lang="es-MX" sz="2000" dirty="0"/>
          </a:p>
        </p:txBody>
      </p:sp>
      <p:sp>
        <p:nvSpPr>
          <p:cNvPr id="2" name="Marcador de número de diapositiva 1"/>
          <p:cNvSpPr>
            <a:spLocks noGrp="1"/>
          </p:cNvSpPr>
          <p:nvPr>
            <p:ph type="sldNum" sz="quarter" idx="12"/>
          </p:nvPr>
        </p:nvSpPr>
        <p:spPr/>
        <p:txBody>
          <a:bodyPr/>
          <a:lstStyle/>
          <a:p>
            <a:pPr>
              <a:defRPr/>
            </a:pPr>
            <a:fld id="{DEE97CEB-E10F-4B0E-87AC-A5CDF4C07D01}" type="slidenum">
              <a:rPr lang="es-MX" smtClean="0"/>
              <a:pPr>
                <a:defRPr/>
              </a:pPr>
              <a:t>94</a:t>
            </a:fld>
            <a:endParaRPr lang="es-MX" dirty="0"/>
          </a:p>
        </p:txBody>
      </p:sp>
    </p:spTree>
    <p:extLst>
      <p:ext uri="{BB962C8B-B14F-4D97-AF65-F5344CB8AC3E}">
        <p14:creationId xmlns:p14="http://schemas.microsoft.com/office/powerpoint/2010/main" val="15998368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rmAutofit/>
          </a:bodyPr>
          <a:lstStyle/>
          <a:p>
            <a:r>
              <a:rPr lang="es-MX" sz="2400" dirty="0"/>
              <a:t>En enero de 2006 entró en vigor el nuevo Marco Conceptual de las NIF,  que incluye </a:t>
            </a:r>
          </a:p>
          <a:p>
            <a:pPr lvl="1"/>
            <a:r>
              <a:rPr lang="es-MX" sz="2000" dirty="0"/>
              <a:t>la NIF A-3, </a:t>
            </a:r>
            <a:r>
              <a:rPr lang="es-MX" sz="2000" i="1" dirty="0"/>
              <a:t>Necesidades de los usuarios y objetivos de los estados financieros</a:t>
            </a:r>
          </a:p>
          <a:p>
            <a:pPr lvl="1"/>
            <a:r>
              <a:rPr lang="es-MX" sz="2000" dirty="0"/>
              <a:t>NIF A-5, </a:t>
            </a:r>
            <a:r>
              <a:rPr lang="es-MX" sz="2000" i="1" dirty="0"/>
              <a:t>Elementos básicos de los estados financieros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95</a:t>
            </a:fld>
            <a:endParaRPr lang="es-MX"/>
          </a:p>
        </p:txBody>
      </p:sp>
    </p:spTree>
    <p:extLst>
      <p:ext uri="{BB962C8B-B14F-4D97-AF65-F5344CB8AC3E}">
        <p14:creationId xmlns:p14="http://schemas.microsoft.com/office/powerpoint/2010/main" val="9747177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Antecedentes</a:t>
            </a:r>
          </a:p>
        </p:txBody>
      </p:sp>
      <p:sp>
        <p:nvSpPr>
          <p:cNvPr id="3" name="Marcador de contenido 2"/>
          <p:cNvSpPr>
            <a:spLocks noGrp="1"/>
          </p:cNvSpPr>
          <p:nvPr>
            <p:ph idx="1"/>
          </p:nvPr>
        </p:nvSpPr>
        <p:spPr/>
        <p:txBody>
          <a:bodyPr>
            <a:normAutofit/>
          </a:bodyPr>
          <a:lstStyle/>
          <a:p>
            <a:pPr algn="just"/>
            <a:r>
              <a:rPr lang="es-MX" sz="2400" dirty="0"/>
              <a:t>La NIF B-16 se emite junto con la NIF E-2, </a:t>
            </a:r>
            <a:r>
              <a:rPr lang="es-MX" sz="2800" dirty="0"/>
              <a:t>Donativos emitidos u otorgados por entidades con propósitos no lucrativos </a:t>
            </a:r>
            <a:r>
              <a:rPr lang="es-MX" sz="2400" dirty="0"/>
              <a:t>con la finalidad de adecuar ambas NIF particulares aplicables a las entidades con propósitos no lucrativos y lograr que continúen siendo consistentes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96</a:t>
            </a:fld>
            <a:endParaRPr lang="es-MX"/>
          </a:p>
        </p:txBody>
      </p:sp>
    </p:spTree>
    <p:extLst>
      <p:ext uri="{BB962C8B-B14F-4D97-AF65-F5344CB8AC3E}">
        <p14:creationId xmlns:p14="http://schemas.microsoft.com/office/powerpoint/2010/main" val="29707883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Razones de su emisión</a:t>
            </a:r>
          </a:p>
        </p:txBody>
      </p:sp>
      <p:sp>
        <p:nvSpPr>
          <p:cNvPr id="3" name="Marcador de contenido 2"/>
          <p:cNvSpPr>
            <a:spLocks noGrp="1"/>
          </p:cNvSpPr>
          <p:nvPr>
            <p:ph idx="1"/>
          </p:nvPr>
        </p:nvSpPr>
        <p:spPr/>
        <p:txBody>
          <a:bodyPr>
            <a:normAutofit/>
          </a:bodyPr>
          <a:lstStyle/>
          <a:p>
            <a:pPr marL="0" indent="0" algn="just">
              <a:buNone/>
            </a:pPr>
            <a:r>
              <a:rPr lang="es-MX" dirty="0"/>
              <a:t>Incorporar la nueva terminología establecida en el Marco Conceptual de las NIF, en especial en las NIF A-3 y A-5; y los cambios derivados del establecimiento del estado de flujos de efectivo de acuerdo con la NIF B-2.</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97</a:t>
            </a:fld>
            <a:endParaRPr lang="es-MX"/>
          </a:p>
        </p:txBody>
      </p:sp>
    </p:spTree>
    <p:extLst>
      <p:ext uri="{BB962C8B-B14F-4D97-AF65-F5344CB8AC3E}">
        <p14:creationId xmlns:p14="http://schemas.microsoft.com/office/powerpoint/2010/main" val="38311607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Principales cambios</a:t>
            </a:r>
          </a:p>
        </p:txBody>
      </p:sp>
      <p:sp>
        <p:nvSpPr>
          <p:cNvPr id="3" name="Marcador de contenido 2"/>
          <p:cNvSpPr>
            <a:spLocks noGrp="1"/>
          </p:cNvSpPr>
          <p:nvPr>
            <p:ph idx="1"/>
          </p:nvPr>
        </p:nvSpPr>
        <p:spPr/>
        <p:txBody>
          <a:bodyPr>
            <a:noAutofit/>
          </a:bodyPr>
          <a:lstStyle/>
          <a:p>
            <a:pPr marL="514350" indent="-514350">
              <a:buFont typeface="+mj-lt"/>
              <a:buAutoNum type="alphaLcParenR"/>
            </a:pPr>
            <a:r>
              <a:rPr lang="es-MX" dirty="0"/>
              <a:t>Se incorpora un espacio de definiciones aplicables a las entidades con propósitos no lucrativos</a:t>
            </a:r>
          </a:p>
          <a:p>
            <a:pPr marL="514350" indent="-514350">
              <a:buFont typeface="+mj-lt"/>
              <a:buAutoNum type="alphaLcParenR"/>
            </a:pPr>
            <a:r>
              <a:rPr lang="es-MX" dirty="0"/>
              <a:t>Se establece la clasificación de los activos, pasivos y patrimonio contable con base en lo establecido por la NIF A-5 y la A-7, </a:t>
            </a:r>
            <a:r>
              <a:rPr lang="es-MX" i="1" dirty="0"/>
              <a:t>Presentación y revelación</a:t>
            </a:r>
          </a:p>
          <a:p>
            <a:pPr marL="514350" indent="-514350">
              <a:buFont typeface="+mj-lt"/>
              <a:buAutoNum type="alphaLcParenR"/>
            </a:pPr>
            <a:r>
              <a:rPr lang="es-MX" dirty="0"/>
              <a:t>Se precisa que los donativos recibidos deben reconocerse como ingresos </a:t>
            </a:r>
            <a:r>
              <a:rPr lang="es-MX" i="1" dirty="0"/>
              <a:t>(Congruente con la definición de ingresos de la NIF A-5,)</a:t>
            </a:r>
          </a:p>
          <a:p>
            <a:pPr marL="514350" indent="-514350">
              <a:buFont typeface="+mj-lt"/>
              <a:buAutoNum type="alphaLcParenR"/>
            </a:pPr>
            <a:r>
              <a:rPr lang="es-MX" dirty="0"/>
              <a:t>Se definen los principales niveles y clasificaciones que deben presentarse en el estado de actividades</a:t>
            </a:r>
          </a:p>
          <a:p>
            <a:pPr marL="514350" indent="-514350">
              <a:buFont typeface="+mj-lt"/>
              <a:buAutoNum type="alphaLcParenR"/>
            </a:pPr>
            <a:r>
              <a:rPr lang="es-MX" dirty="0"/>
              <a:t>Se permite la presentación de los costos y gastos de acuerdo con su naturaleza</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98</a:t>
            </a:fld>
            <a:endParaRPr lang="es-MX"/>
          </a:p>
        </p:txBody>
      </p:sp>
    </p:spTree>
    <p:extLst>
      <p:ext uri="{BB962C8B-B14F-4D97-AF65-F5344CB8AC3E}">
        <p14:creationId xmlns:p14="http://schemas.microsoft.com/office/powerpoint/2010/main" val="27396808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Convergencia</a:t>
            </a:r>
          </a:p>
        </p:txBody>
      </p:sp>
      <p:sp>
        <p:nvSpPr>
          <p:cNvPr id="3" name="Marcador de contenido 2"/>
          <p:cNvSpPr>
            <a:spLocks noGrp="1"/>
          </p:cNvSpPr>
          <p:nvPr>
            <p:ph idx="1"/>
          </p:nvPr>
        </p:nvSpPr>
        <p:spPr/>
        <p:txBody>
          <a:bodyPr>
            <a:normAutofit/>
          </a:bodyPr>
          <a:lstStyle/>
          <a:p>
            <a:pPr algn="just"/>
            <a:r>
              <a:rPr lang="es-MX" sz="2400" dirty="0"/>
              <a:t>Las Normas Internacionales de Información Financiera (NIIF) no cuentan con normas particulares aplicables específicamente a las entidades con propósitos no lucrativos. </a:t>
            </a:r>
          </a:p>
          <a:p>
            <a:pPr algn="just"/>
            <a:r>
              <a:rPr lang="es-MX" sz="2400" dirty="0"/>
              <a:t>Sin embargo, las modificaciones al Boletín B-16 son consecuencia de los cambios al Marco Conceptual de las NIF y a la NIF B-2, y estas normas convergen en esencia con las NIIF</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99</a:t>
            </a:fld>
            <a:endParaRPr lang="es-MX"/>
          </a:p>
        </p:txBody>
      </p:sp>
    </p:spTree>
    <p:extLst>
      <p:ext uri="{BB962C8B-B14F-4D97-AF65-F5344CB8AC3E}">
        <p14:creationId xmlns:p14="http://schemas.microsoft.com/office/powerpoint/2010/main" val="15726238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600" dirty="0"/>
              <a:t>Estados financieros básicos</a:t>
            </a:r>
          </a:p>
        </p:txBody>
      </p:sp>
      <p:sp>
        <p:nvSpPr>
          <p:cNvPr id="3" name="Marcador de contenido 2"/>
          <p:cNvSpPr>
            <a:spLocks noGrp="1"/>
          </p:cNvSpPr>
          <p:nvPr>
            <p:ph idx="1"/>
          </p:nvPr>
        </p:nvSpPr>
        <p:spPr/>
        <p:txBody>
          <a:bodyPr>
            <a:normAutofit/>
          </a:bodyPr>
          <a:lstStyle/>
          <a:p>
            <a:pPr marL="0" indent="0">
              <a:buNone/>
            </a:pPr>
            <a:r>
              <a:rPr lang="es-MX" sz="3200" dirty="0"/>
              <a:t>De acuerdo con la NIF A-3 son:</a:t>
            </a:r>
          </a:p>
          <a:p>
            <a:pPr marL="0" indent="0">
              <a:buNone/>
            </a:pPr>
            <a:endParaRPr lang="es-MX" sz="3200" dirty="0"/>
          </a:p>
          <a:p>
            <a:pPr lvl="1"/>
            <a:r>
              <a:rPr lang="es-MX" sz="2800" dirty="0"/>
              <a:t>estado de posición financiera</a:t>
            </a:r>
          </a:p>
          <a:p>
            <a:pPr lvl="1"/>
            <a:r>
              <a:rPr lang="es-MX" sz="2800" dirty="0"/>
              <a:t>estado de actividades</a:t>
            </a:r>
          </a:p>
          <a:p>
            <a:pPr lvl="1"/>
            <a:r>
              <a:rPr lang="es-MX" sz="2800" dirty="0"/>
              <a:t>estado de flujos de efectivo</a:t>
            </a:r>
          </a:p>
          <a:p>
            <a:pPr lvl="1"/>
            <a:r>
              <a:rPr lang="es-MX" sz="2800" dirty="0"/>
              <a:t>Las notas a los estados financieros son parte integrante de los mismos</a:t>
            </a:r>
          </a:p>
        </p:txBody>
      </p:sp>
      <p:sp>
        <p:nvSpPr>
          <p:cNvPr id="4" name="Marcador de número de diapositiva 3"/>
          <p:cNvSpPr>
            <a:spLocks noGrp="1"/>
          </p:cNvSpPr>
          <p:nvPr>
            <p:ph type="sldNum" sz="quarter" idx="12"/>
          </p:nvPr>
        </p:nvSpPr>
        <p:spPr/>
        <p:txBody>
          <a:bodyPr/>
          <a:lstStyle/>
          <a:p>
            <a:fld id="{ADB60464-7A18-4E18-9B5A-5331E27A52CD}" type="slidenum">
              <a:rPr lang="es-MX" smtClean="0"/>
              <a:t>100</a:t>
            </a:fld>
            <a:endParaRPr lang="es-MX"/>
          </a:p>
        </p:txBody>
      </p:sp>
    </p:spTree>
    <p:extLst>
      <p:ext uri="{BB962C8B-B14F-4D97-AF65-F5344CB8AC3E}">
        <p14:creationId xmlns:p14="http://schemas.microsoft.com/office/powerpoint/2010/main" val="13272374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pPr>
              <a:defRPr/>
            </a:pPr>
            <a:fld id="{DEE97CEB-E10F-4B0E-87AC-A5CDF4C07D01}" type="slidenum">
              <a:rPr lang="es-MX" smtClean="0"/>
              <a:pPr>
                <a:defRPr/>
              </a:pPr>
              <a:t>101</a:t>
            </a:fld>
            <a:endParaRPr lang="es-MX" dirty="0"/>
          </a:p>
        </p:txBody>
      </p:sp>
      <p:pic>
        <p:nvPicPr>
          <p:cNvPr id="4" name="Imagen 3"/>
          <p:cNvPicPr>
            <a:picLocks noChangeAspect="1"/>
          </p:cNvPicPr>
          <p:nvPr/>
        </p:nvPicPr>
        <p:blipFill>
          <a:blip r:embed="rId2"/>
          <a:stretch>
            <a:fillRect/>
          </a:stretch>
        </p:blipFill>
        <p:spPr>
          <a:xfrm>
            <a:off x="2351584" y="105450"/>
            <a:ext cx="7105650" cy="6210300"/>
          </a:xfrm>
          <a:prstGeom prst="rect">
            <a:avLst/>
          </a:prstGeom>
        </p:spPr>
      </p:pic>
    </p:spTree>
    <p:extLst>
      <p:ext uri="{BB962C8B-B14F-4D97-AF65-F5344CB8AC3E}">
        <p14:creationId xmlns:p14="http://schemas.microsoft.com/office/powerpoint/2010/main" val="6311603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1CFE9CC-8560-4425-AA60-EC719996A715}"/>
              </a:ext>
            </a:extLst>
          </p:cNvPr>
          <p:cNvPicPr>
            <a:picLocks noChangeAspect="1"/>
          </p:cNvPicPr>
          <p:nvPr/>
        </p:nvPicPr>
        <p:blipFill rotWithShape="1">
          <a:blip r:embed="rId2"/>
          <a:srcRect l="32348" t="22626" r="40303" b="8283"/>
          <a:stretch/>
        </p:blipFill>
        <p:spPr>
          <a:xfrm>
            <a:off x="3011055" y="471054"/>
            <a:ext cx="6677890" cy="5814534"/>
          </a:xfrm>
          <a:prstGeom prst="rect">
            <a:avLst/>
          </a:prstGeom>
        </p:spPr>
      </p:pic>
      <p:sp>
        <p:nvSpPr>
          <p:cNvPr id="4" name="Título 3">
            <a:extLst>
              <a:ext uri="{FF2B5EF4-FFF2-40B4-BE49-F238E27FC236}">
                <a16:creationId xmlns:a16="http://schemas.microsoft.com/office/drawing/2014/main" id="{5C8E45D6-BA58-4CFF-BE12-E5E80048F9D9}"/>
              </a:ext>
            </a:extLst>
          </p:cNvPr>
          <p:cNvSpPr>
            <a:spLocks noGrp="1"/>
          </p:cNvSpPr>
          <p:nvPr>
            <p:ph type="title"/>
          </p:nvPr>
        </p:nvSpPr>
        <p:spPr/>
        <p:txBody>
          <a:bodyPr/>
          <a:lstStyle/>
          <a:p>
            <a:endParaRPr lang="es-MX"/>
          </a:p>
        </p:txBody>
      </p:sp>
    </p:spTree>
    <p:extLst>
      <p:ext uri="{BB962C8B-B14F-4D97-AF65-F5344CB8AC3E}">
        <p14:creationId xmlns:p14="http://schemas.microsoft.com/office/powerpoint/2010/main" val="33189183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pPr>
              <a:defRPr/>
            </a:pPr>
            <a:fld id="{DEE97CEB-E10F-4B0E-87AC-A5CDF4C07D01}" type="slidenum">
              <a:rPr lang="es-MX" smtClean="0"/>
              <a:pPr>
                <a:defRPr/>
              </a:pPr>
              <a:t>103</a:t>
            </a:fld>
            <a:endParaRPr lang="es-MX" dirty="0"/>
          </a:p>
        </p:txBody>
      </p:sp>
      <p:pic>
        <p:nvPicPr>
          <p:cNvPr id="4" name="Imagen 3"/>
          <p:cNvPicPr>
            <a:picLocks noChangeAspect="1"/>
          </p:cNvPicPr>
          <p:nvPr/>
        </p:nvPicPr>
        <p:blipFill>
          <a:blip r:embed="rId2">
            <a:extLst>
              <a:ext uri="{BEBA8EAE-BF5A-486C-A8C5-ECC9F3942E4B}">
                <a14:imgProps xmlns:a14="http://schemas.microsoft.com/office/drawing/2010/main">
                  <a14:imgLayer r:embed="rId3">
                    <a14:imgEffect>
                      <a14:sharpenSoften amount="16000"/>
                    </a14:imgEffect>
                  </a14:imgLayer>
                </a14:imgProps>
              </a:ext>
            </a:extLst>
          </a:blip>
          <a:stretch>
            <a:fillRect/>
          </a:stretch>
        </p:blipFill>
        <p:spPr>
          <a:xfrm>
            <a:off x="2855640" y="421112"/>
            <a:ext cx="6048672" cy="5886450"/>
          </a:xfrm>
          <a:prstGeom prst="rect">
            <a:avLst/>
          </a:prstGeom>
        </p:spPr>
      </p:pic>
    </p:spTree>
    <p:extLst>
      <p:ext uri="{BB962C8B-B14F-4D97-AF65-F5344CB8AC3E}">
        <p14:creationId xmlns:p14="http://schemas.microsoft.com/office/powerpoint/2010/main" val="32492287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C93DA39-CD08-4ECB-981B-43B5ECED371D}"/>
              </a:ext>
            </a:extLst>
          </p:cNvPr>
          <p:cNvSpPr>
            <a:spLocks noGrp="1"/>
          </p:cNvSpPr>
          <p:nvPr>
            <p:ph type="ctrTitle"/>
          </p:nvPr>
        </p:nvSpPr>
        <p:spPr/>
        <p:txBody>
          <a:bodyPr/>
          <a:lstStyle/>
          <a:p>
            <a:r>
              <a:rPr lang="es-MX" dirty="0"/>
              <a:t>NIF B1</a:t>
            </a:r>
          </a:p>
        </p:txBody>
      </p:sp>
      <p:sp>
        <p:nvSpPr>
          <p:cNvPr id="5" name="Subtítulo 4">
            <a:extLst>
              <a:ext uri="{FF2B5EF4-FFF2-40B4-BE49-F238E27FC236}">
                <a16:creationId xmlns:a16="http://schemas.microsoft.com/office/drawing/2014/main" id="{3E7A6A1B-5FC0-40CF-A2C3-032FBE0DFEE5}"/>
              </a:ext>
            </a:extLst>
          </p:cNvPr>
          <p:cNvSpPr>
            <a:spLocks noGrp="1"/>
          </p:cNvSpPr>
          <p:nvPr>
            <p:ph type="subTitle" idx="1"/>
          </p:nvPr>
        </p:nvSpPr>
        <p:spPr/>
        <p:txBody>
          <a:bodyPr/>
          <a:lstStyle/>
          <a:p>
            <a:r>
              <a:rPr lang="es-MX" dirty="0"/>
              <a:t>CAMBIOS CONTABLES Y CORRECCION DE ERRORES</a:t>
            </a:r>
          </a:p>
        </p:txBody>
      </p:sp>
      <p:pic>
        <p:nvPicPr>
          <p:cNvPr id="2" name="Imagen 1">
            <a:extLst>
              <a:ext uri="{FF2B5EF4-FFF2-40B4-BE49-F238E27FC236}">
                <a16:creationId xmlns:a16="http://schemas.microsoft.com/office/drawing/2014/main" id="{7B0630D2-A336-F43C-FF75-DDC7267785C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952" r="-3" b="5811"/>
          <a:stretch/>
        </p:blipFill>
        <p:spPr>
          <a:xfrm>
            <a:off x="8616713" y="758952"/>
            <a:ext cx="2849821" cy="2405242"/>
          </a:xfrm>
          <a:prstGeom prst="rect">
            <a:avLst/>
          </a:prstGeom>
        </p:spPr>
      </p:pic>
    </p:spTree>
    <p:extLst>
      <p:ext uri="{BB962C8B-B14F-4D97-AF65-F5344CB8AC3E}">
        <p14:creationId xmlns:p14="http://schemas.microsoft.com/office/powerpoint/2010/main" val="11512665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4024DD-9563-4283-93E3-2977CFAC3E8A}"/>
              </a:ext>
            </a:extLst>
          </p:cNvPr>
          <p:cNvSpPr>
            <a:spLocks noGrp="1"/>
          </p:cNvSpPr>
          <p:nvPr>
            <p:ph type="title"/>
          </p:nvPr>
        </p:nvSpPr>
        <p:spPr/>
        <p:txBody>
          <a:bodyPr/>
          <a:lstStyle/>
          <a:p>
            <a:r>
              <a:rPr lang="es-MX" dirty="0"/>
              <a:t>Objetivo</a:t>
            </a:r>
          </a:p>
        </p:txBody>
      </p:sp>
      <p:sp>
        <p:nvSpPr>
          <p:cNvPr id="3" name="Marcador de contenido 2">
            <a:extLst>
              <a:ext uri="{FF2B5EF4-FFF2-40B4-BE49-F238E27FC236}">
                <a16:creationId xmlns:a16="http://schemas.microsoft.com/office/drawing/2014/main" id="{6D249D87-95B7-46D3-90B6-AC398E24830D}"/>
              </a:ext>
            </a:extLst>
          </p:cNvPr>
          <p:cNvSpPr>
            <a:spLocks noGrp="1"/>
          </p:cNvSpPr>
          <p:nvPr>
            <p:ph idx="1"/>
          </p:nvPr>
        </p:nvSpPr>
        <p:spPr/>
        <p:txBody>
          <a:bodyPr>
            <a:normAutofit/>
          </a:bodyPr>
          <a:lstStyle/>
          <a:p>
            <a:pPr marL="0" indent="0">
              <a:buNone/>
            </a:pPr>
            <a:r>
              <a:rPr lang="es-MX" sz="2400" dirty="0"/>
              <a:t>Establecer normas particulares de presentación y revelación de cambios contables y correcciones de errores.</a:t>
            </a:r>
          </a:p>
        </p:txBody>
      </p:sp>
      <p:pic>
        <p:nvPicPr>
          <p:cNvPr id="4" name="Picture 5" descr="HANDPEN">
            <a:extLst>
              <a:ext uri="{FF2B5EF4-FFF2-40B4-BE49-F238E27FC236}">
                <a16:creationId xmlns:a16="http://schemas.microsoft.com/office/drawing/2014/main" id="{4EFC8062-2BDB-2398-DB7E-9A06A53FF9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2667" y="3492623"/>
            <a:ext cx="258762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1923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FD73BB-D0F4-4F69-9AF8-AC36B623F55B}"/>
              </a:ext>
            </a:extLst>
          </p:cNvPr>
          <p:cNvSpPr>
            <a:spLocks noGrp="1"/>
          </p:cNvSpPr>
          <p:nvPr>
            <p:ph type="title"/>
          </p:nvPr>
        </p:nvSpPr>
        <p:spPr/>
        <p:txBody>
          <a:bodyPr/>
          <a:lstStyle/>
          <a:p>
            <a:r>
              <a:rPr lang="es-MX" dirty="0"/>
              <a:t>Definición de términos</a:t>
            </a:r>
          </a:p>
        </p:txBody>
      </p:sp>
      <p:sp>
        <p:nvSpPr>
          <p:cNvPr id="3" name="Marcador de contenido 2">
            <a:extLst>
              <a:ext uri="{FF2B5EF4-FFF2-40B4-BE49-F238E27FC236}">
                <a16:creationId xmlns:a16="http://schemas.microsoft.com/office/drawing/2014/main" id="{D0EA48D6-775A-4F94-ADC4-275D6D2EA6C5}"/>
              </a:ext>
            </a:extLst>
          </p:cNvPr>
          <p:cNvSpPr>
            <a:spLocks noGrp="1"/>
          </p:cNvSpPr>
          <p:nvPr>
            <p:ph idx="1"/>
          </p:nvPr>
        </p:nvSpPr>
        <p:spPr/>
        <p:txBody>
          <a:bodyPr>
            <a:normAutofit fontScale="92500" lnSpcReduction="20000"/>
          </a:bodyPr>
          <a:lstStyle/>
          <a:p>
            <a:pPr algn="just"/>
            <a:r>
              <a:rPr lang="es-MX" dirty="0"/>
              <a:t>Aplicación Prospectiva Reconocimiento en el período actual y en períodos futuros del efecto de un cambio contable. </a:t>
            </a:r>
          </a:p>
          <a:p>
            <a:pPr algn="just"/>
            <a:r>
              <a:rPr lang="es-MX" dirty="0"/>
              <a:t>Aplicación Retrospectiva Reconocimiento del efecto de un cambio contable o de la corrección de un error en períodos anteriores a la fecha en que esto ocurre. </a:t>
            </a:r>
          </a:p>
          <a:p>
            <a:pPr algn="just"/>
            <a:r>
              <a:rPr lang="es-MX" dirty="0"/>
              <a:t>Cambio Contable </a:t>
            </a:r>
          </a:p>
          <a:p>
            <a:pPr algn="just"/>
            <a:r>
              <a:rPr lang="es-MX" dirty="0"/>
              <a:t>• Cambios en la estructura del ente económico: Modificación en el número de entidades que se consolidan o combinan en un ente económico. </a:t>
            </a:r>
          </a:p>
          <a:p>
            <a:pPr algn="just"/>
            <a:r>
              <a:rPr lang="es-MX" dirty="0"/>
              <a:t>• Cambios en estimación contable: Ajuste al valor en libros de un activo. Los cambios en estimaciones contables son el resultado de modificaciones en el entorno económico, de nueva información o de cambios tecnológicos que dan lugar a mayores elementos de juicio respecto a la información que se considera para hacer las estimaciones. </a:t>
            </a:r>
          </a:p>
          <a:p>
            <a:pPr algn="just"/>
            <a:r>
              <a:rPr lang="es-MX" dirty="0"/>
              <a:t>• Cambio de “norma particular”: Es la modificación a la aplicación de una norma particular. </a:t>
            </a:r>
          </a:p>
          <a:p>
            <a:pPr algn="just"/>
            <a:r>
              <a:rPr lang="es-MX" dirty="0"/>
              <a:t>• Reclasificaciones: Cambios en la presentación de partidas integrantes de los estados financieros que no modifican los importes de utilidad (pérdida) neta o integral o cambio neto en el patrimonio</a:t>
            </a:r>
          </a:p>
        </p:txBody>
      </p:sp>
    </p:spTree>
    <p:extLst>
      <p:ext uri="{BB962C8B-B14F-4D97-AF65-F5344CB8AC3E}">
        <p14:creationId xmlns:p14="http://schemas.microsoft.com/office/powerpoint/2010/main" val="39551847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7B59F9-37F4-42DE-BB6D-4C62CFE1B066}"/>
              </a:ext>
            </a:extLst>
          </p:cNvPr>
          <p:cNvSpPr>
            <a:spLocks noGrp="1"/>
          </p:cNvSpPr>
          <p:nvPr>
            <p:ph type="title"/>
          </p:nvPr>
        </p:nvSpPr>
        <p:spPr/>
        <p:txBody>
          <a:bodyPr>
            <a:normAutofit/>
          </a:bodyPr>
          <a:lstStyle/>
          <a:p>
            <a:r>
              <a:rPr lang="es-MX" sz="3200" dirty="0"/>
              <a:t>Errores en los estados financieros previamente emitidos</a:t>
            </a:r>
          </a:p>
        </p:txBody>
      </p:sp>
      <p:sp>
        <p:nvSpPr>
          <p:cNvPr id="3" name="Marcador de contenido 2">
            <a:extLst>
              <a:ext uri="{FF2B5EF4-FFF2-40B4-BE49-F238E27FC236}">
                <a16:creationId xmlns:a16="http://schemas.microsoft.com/office/drawing/2014/main" id="{D3E010A2-6FE9-4C5C-815A-8B8F06C0E540}"/>
              </a:ext>
            </a:extLst>
          </p:cNvPr>
          <p:cNvSpPr>
            <a:spLocks noGrp="1"/>
          </p:cNvSpPr>
          <p:nvPr>
            <p:ph idx="1"/>
          </p:nvPr>
        </p:nvSpPr>
        <p:spPr/>
        <p:txBody>
          <a:bodyPr>
            <a:normAutofit/>
          </a:bodyPr>
          <a:lstStyle/>
          <a:p>
            <a:pPr algn="just"/>
            <a:r>
              <a:rPr lang="es-MX" sz="2400" dirty="0"/>
              <a:t>Son errores aritméticos, aplicación incorrecta de normas particulares, omisiones o mal uso de información, que sirvió de base para el reconocimiento contable. </a:t>
            </a:r>
          </a:p>
          <a:p>
            <a:pPr algn="just"/>
            <a:r>
              <a:rPr lang="es-MX" sz="2400" dirty="0"/>
              <a:t>Ejemplos de errores:</a:t>
            </a:r>
          </a:p>
          <a:p>
            <a:pPr algn="just"/>
            <a:r>
              <a:rPr lang="es-MX" sz="2400" dirty="0"/>
              <a:t>• Omisión de información.</a:t>
            </a:r>
          </a:p>
          <a:p>
            <a:pPr algn="just"/>
            <a:r>
              <a:rPr lang="es-MX" sz="2400" dirty="0"/>
              <a:t>• Mal uso de información.</a:t>
            </a:r>
          </a:p>
          <a:p>
            <a:pPr algn="just"/>
            <a:r>
              <a:rPr lang="es-MX" sz="2400" dirty="0"/>
              <a:t>• Errores aritméticos.</a:t>
            </a:r>
          </a:p>
          <a:p>
            <a:pPr algn="just"/>
            <a:r>
              <a:rPr lang="es-MX" sz="2400" dirty="0"/>
              <a:t>• Omisiones o aplicaciones incorrectas de las normas particulares.</a:t>
            </a:r>
          </a:p>
          <a:p>
            <a:pPr algn="just"/>
            <a:r>
              <a:rPr lang="es-MX" sz="2400" dirty="0"/>
              <a:t>• Desviaciones claramente correspondientes a períodos anteriores.</a:t>
            </a:r>
          </a:p>
        </p:txBody>
      </p:sp>
    </p:spTree>
    <p:extLst>
      <p:ext uri="{BB962C8B-B14F-4D97-AF65-F5344CB8AC3E}">
        <p14:creationId xmlns:p14="http://schemas.microsoft.com/office/powerpoint/2010/main" val="41230050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08FF0-37CA-619C-6E25-8A4DCB7E00F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3F60784-2E2D-9169-D6B1-7798B3227FB7}"/>
              </a:ext>
            </a:extLst>
          </p:cNvPr>
          <p:cNvSpPr>
            <a:spLocks noGrp="1"/>
          </p:cNvSpPr>
          <p:nvPr>
            <p:ph type="title"/>
          </p:nvPr>
        </p:nvSpPr>
        <p:spPr/>
        <p:txBody>
          <a:bodyPr>
            <a:normAutofit/>
          </a:bodyPr>
          <a:lstStyle/>
          <a:p>
            <a:r>
              <a:rPr lang="es-MX" sz="3200" dirty="0"/>
              <a:t>Errores en los estados financieros previamente emitidos</a:t>
            </a:r>
          </a:p>
        </p:txBody>
      </p:sp>
      <p:sp>
        <p:nvSpPr>
          <p:cNvPr id="3" name="Marcador de contenido 2">
            <a:extLst>
              <a:ext uri="{FF2B5EF4-FFF2-40B4-BE49-F238E27FC236}">
                <a16:creationId xmlns:a16="http://schemas.microsoft.com/office/drawing/2014/main" id="{69084299-BCC6-BB1B-824A-35B0A8A17B7C}"/>
              </a:ext>
            </a:extLst>
          </p:cNvPr>
          <p:cNvSpPr>
            <a:spLocks noGrp="1"/>
          </p:cNvSpPr>
          <p:nvPr>
            <p:ph idx="1"/>
          </p:nvPr>
        </p:nvSpPr>
        <p:spPr/>
        <p:txBody>
          <a:bodyPr>
            <a:normAutofit/>
          </a:bodyPr>
          <a:lstStyle/>
          <a:p>
            <a:pPr algn="just"/>
            <a:r>
              <a:rPr lang="es-MX" dirty="0"/>
              <a:t>Un cambio en una estimación contable es el resultado de nueva información que se obtiene y permite un mejor entendimiento de un determinado asunto, en tanto que un error resulta de información que no fue considerada o se utilizó mal a la fecha de los estados financieros.</a:t>
            </a:r>
          </a:p>
        </p:txBody>
      </p:sp>
    </p:spTree>
    <p:extLst>
      <p:ext uri="{BB962C8B-B14F-4D97-AF65-F5344CB8AC3E}">
        <p14:creationId xmlns:p14="http://schemas.microsoft.com/office/powerpoint/2010/main" val="35757362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CFBBB-D21D-4263-9128-2A874AD62003}"/>
              </a:ext>
            </a:extLst>
          </p:cNvPr>
          <p:cNvSpPr>
            <a:spLocks noGrp="1"/>
          </p:cNvSpPr>
          <p:nvPr>
            <p:ph type="title"/>
          </p:nvPr>
        </p:nvSpPr>
        <p:spPr/>
        <p:txBody>
          <a:bodyPr/>
          <a:lstStyle/>
          <a:p>
            <a:r>
              <a:rPr lang="es-MX" dirty="0"/>
              <a:t>Corrección de errores</a:t>
            </a:r>
          </a:p>
        </p:txBody>
      </p:sp>
      <p:sp>
        <p:nvSpPr>
          <p:cNvPr id="3" name="Marcador de contenido 2">
            <a:extLst>
              <a:ext uri="{FF2B5EF4-FFF2-40B4-BE49-F238E27FC236}">
                <a16:creationId xmlns:a16="http://schemas.microsoft.com/office/drawing/2014/main" id="{1B55B2A1-3ED8-492C-8EBD-AAFD7E45F61C}"/>
              </a:ext>
            </a:extLst>
          </p:cNvPr>
          <p:cNvSpPr>
            <a:spLocks noGrp="1"/>
          </p:cNvSpPr>
          <p:nvPr>
            <p:ph idx="1"/>
          </p:nvPr>
        </p:nvSpPr>
        <p:spPr/>
        <p:txBody>
          <a:bodyPr/>
          <a:lstStyle/>
          <a:p>
            <a:pPr algn="just"/>
            <a:r>
              <a:rPr lang="es-MX" dirty="0"/>
              <a:t>Los errores deben de corregirse desde el momento en que se conocen. </a:t>
            </a:r>
          </a:p>
          <a:p>
            <a:pPr algn="just"/>
            <a:r>
              <a:rPr lang="es-MX" dirty="0"/>
              <a:t>Los cambios en estimaciones contables no deben calificarse como errores contables.</a:t>
            </a:r>
          </a:p>
          <a:p>
            <a:pPr algn="just"/>
            <a:r>
              <a:rPr lang="es-MX" dirty="0"/>
              <a:t>Ejemplos de estimaciones contables:</a:t>
            </a:r>
          </a:p>
          <a:p>
            <a:pPr algn="just"/>
            <a:r>
              <a:rPr lang="es-MX" dirty="0"/>
              <a:t>• Estimación de cuentas incobrables.</a:t>
            </a:r>
          </a:p>
          <a:p>
            <a:pPr algn="just"/>
            <a:r>
              <a:rPr lang="es-MX" dirty="0"/>
              <a:t>• Estimación de inventarios obsoletos y de lento movimiento.</a:t>
            </a:r>
          </a:p>
          <a:p>
            <a:pPr algn="just"/>
            <a:r>
              <a:rPr lang="es-MX" dirty="0"/>
              <a:t>• Deterioro de activos de larga duración.</a:t>
            </a:r>
          </a:p>
        </p:txBody>
      </p:sp>
    </p:spTree>
    <p:extLst>
      <p:ext uri="{BB962C8B-B14F-4D97-AF65-F5344CB8AC3E}">
        <p14:creationId xmlns:p14="http://schemas.microsoft.com/office/powerpoint/2010/main" val="3290840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4C4C0F-FACD-4E72-A24C-05576035BC9A}"/>
              </a:ext>
            </a:extLst>
          </p:cNvPr>
          <p:cNvSpPr>
            <a:spLocks noGrp="1"/>
          </p:cNvSpPr>
          <p:nvPr>
            <p:ph type="title"/>
          </p:nvPr>
        </p:nvSpPr>
        <p:spPr/>
        <p:txBody>
          <a:bodyPr>
            <a:noAutofit/>
          </a:bodyPr>
          <a:lstStyle/>
          <a:p>
            <a:r>
              <a:rPr lang="es-MX" sz="3200" dirty="0"/>
              <a:t>CAMBIOS CONTABLES CON TRATAMIENTO RETROSPECTIVO Y CORRECCIONES DE ERRORES</a:t>
            </a:r>
          </a:p>
        </p:txBody>
      </p:sp>
      <p:sp>
        <p:nvSpPr>
          <p:cNvPr id="3" name="Marcador de contenido 2">
            <a:extLst>
              <a:ext uri="{FF2B5EF4-FFF2-40B4-BE49-F238E27FC236}">
                <a16:creationId xmlns:a16="http://schemas.microsoft.com/office/drawing/2014/main" id="{8313002C-A900-4DA2-A132-0E840902C038}"/>
              </a:ext>
            </a:extLst>
          </p:cNvPr>
          <p:cNvSpPr>
            <a:spLocks noGrp="1"/>
          </p:cNvSpPr>
          <p:nvPr>
            <p:ph idx="1"/>
          </p:nvPr>
        </p:nvSpPr>
        <p:spPr/>
        <p:txBody>
          <a:bodyPr>
            <a:normAutofit fontScale="85000" lnSpcReduction="20000"/>
          </a:bodyPr>
          <a:lstStyle/>
          <a:p>
            <a:pPr algn="just"/>
            <a:r>
              <a:rPr lang="es-MX" dirty="0"/>
              <a:t>“Todos los cambios en normas particulares, reclasificaciones y corrección de errores, deben reconocerse mediante aplicación retrospectiva”. </a:t>
            </a:r>
          </a:p>
          <a:p>
            <a:pPr algn="just"/>
            <a:r>
              <a:rPr lang="es-MX" dirty="0"/>
              <a:t>Los estados básicos deben de ajustarse o reclasificarse retrospectivamente para reconocer en ellos los efectos del cambio o error contable como si la nueva NORMA PARTICULAR ADOPTADA siempre se hubiera utilizado, la clasificación siempre hubiera sido la misma o el error no hubiera ocurrido: “</a:t>
            </a:r>
          </a:p>
          <a:p>
            <a:pPr marL="0" indent="0" algn="just">
              <a:buNone/>
            </a:pPr>
            <a:r>
              <a:rPr lang="es-MX" dirty="0"/>
              <a:t>Deben ajustarse o reclasificarse los efectos acumulados correspondientes a períodos anteriores en los saldos de activos, pasivos y capital o patrimonio contable desde el inicio del período más antiguo que se presente en forma comparativa. </a:t>
            </a:r>
          </a:p>
          <a:p>
            <a:pPr algn="just"/>
            <a:r>
              <a:rPr lang="es-MX" dirty="0"/>
              <a:t>En los casos excepcionales en que resulte impráctico presentar los ajustes o reclasificaciones retrospectivos, deben de reconocerse ajustando en los estados financieros, del período más antiguo afectado que se presenta, los saldos al inicio del periodo de resultados acumulados o de algún otro renglón apropiado de activos, pasivos y capital o patrimonio contable, que proceda. </a:t>
            </a:r>
          </a:p>
          <a:p>
            <a:pPr algn="just"/>
            <a:r>
              <a:rPr lang="es-MX" dirty="0"/>
              <a:t>Los efectos derivados de ajustes retrospectivos por cambios contables y corrección de errores deben reconocerse netos de los impuestos a la utilidad, conforme a las normas de información financiera aplicables: ESTADO DE POSICION FINANCIERA AL INICIO DEL PERIODO MAS ANTIGUO Y EL EFECTO CONCILIANDO EL EFECTO RETROSPECTIVO EN EL ESTADO DE CAMBIOS EN EL CAPITAL-CONTABLE.</a:t>
            </a:r>
          </a:p>
        </p:txBody>
      </p:sp>
    </p:spTree>
    <p:extLst>
      <p:ext uri="{BB962C8B-B14F-4D97-AF65-F5344CB8AC3E}">
        <p14:creationId xmlns:p14="http://schemas.microsoft.com/office/powerpoint/2010/main" val="3369323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D4D1C1-1747-4B1A-BBFD-2039952C6DE4}"/>
              </a:ext>
            </a:extLst>
          </p:cNvPr>
          <p:cNvSpPr>
            <a:spLocks noGrp="1"/>
          </p:cNvSpPr>
          <p:nvPr>
            <p:ph type="title"/>
          </p:nvPr>
        </p:nvSpPr>
        <p:spPr/>
        <p:txBody>
          <a:bodyPr/>
          <a:lstStyle/>
          <a:p>
            <a:r>
              <a:rPr lang="es-MX" dirty="0"/>
              <a:t>Reclasificaciones</a:t>
            </a:r>
          </a:p>
        </p:txBody>
      </p:sp>
      <p:sp>
        <p:nvSpPr>
          <p:cNvPr id="3" name="Marcador de contenido 2">
            <a:extLst>
              <a:ext uri="{FF2B5EF4-FFF2-40B4-BE49-F238E27FC236}">
                <a16:creationId xmlns:a16="http://schemas.microsoft.com/office/drawing/2014/main" id="{A66DEDA5-76C9-43C4-A48E-733EDD685D0A}"/>
              </a:ext>
            </a:extLst>
          </p:cNvPr>
          <p:cNvSpPr>
            <a:spLocks noGrp="1"/>
          </p:cNvSpPr>
          <p:nvPr>
            <p:ph idx="1"/>
          </p:nvPr>
        </p:nvSpPr>
        <p:spPr/>
        <p:txBody>
          <a:bodyPr/>
          <a:lstStyle/>
          <a:p>
            <a:pPr algn="just"/>
            <a:r>
              <a:rPr lang="es-MX" dirty="0"/>
              <a:t>Para mejorar la claridad de la información es necesario efectuar cambios en la presentación y agrupación de las partidas que integran los estados financieros. Las reclasificaciones no modifican los importes de utilidad (pérdida) neta o integral, o cambio neto en el patrimonio contable.</a:t>
            </a:r>
          </a:p>
        </p:txBody>
      </p:sp>
      <p:pic>
        <p:nvPicPr>
          <p:cNvPr id="4" name="Picture 5" descr="ReviewRprt">
            <a:extLst>
              <a:ext uri="{FF2B5EF4-FFF2-40B4-BE49-F238E27FC236}">
                <a16:creationId xmlns:a16="http://schemas.microsoft.com/office/drawing/2014/main" id="{EDCE50C5-374F-3484-E973-DE26A1CBBC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6593" y="3598293"/>
            <a:ext cx="3198813"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9883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50D593-DF4E-4476-A17E-1479FC1B3BF6}"/>
              </a:ext>
            </a:extLst>
          </p:cNvPr>
          <p:cNvSpPr>
            <a:spLocks noGrp="1"/>
          </p:cNvSpPr>
          <p:nvPr>
            <p:ph type="title"/>
          </p:nvPr>
        </p:nvSpPr>
        <p:spPr/>
        <p:txBody>
          <a:bodyPr/>
          <a:lstStyle/>
          <a:p>
            <a:r>
              <a:rPr lang="es-MX" dirty="0"/>
              <a:t>Cuando es impráctico la aplicación</a:t>
            </a:r>
          </a:p>
        </p:txBody>
      </p:sp>
      <p:sp>
        <p:nvSpPr>
          <p:cNvPr id="3" name="Marcador de contenido 2">
            <a:extLst>
              <a:ext uri="{FF2B5EF4-FFF2-40B4-BE49-F238E27FC236}">
                <a16:creationId xmlns:a16="http://schemas.microsoft.com/office/drawing/2014/main" id="{34B03F11-B954-47C9-89DE-8E0B7E3139AB}"/>
              </a:ext>
            </a:extLst>
          </p:cNvPr>
          <p:cNvSpPr>
            <a:spLocks noGrp="1"/>
          </p:cNvSpPr>
          <p:nvPr>
            <p:ph idx="1"/>
          </p:nvPr>
        </p:nvSpPr>
        <p:spPr/>
        <p:txBody>
          <a:bodyPr>
            <a:normAutofit/>
          </a:bodyPr>
          <a:lstStyle/>
          <a:p>
            <a:pPr algn="just"/>
            <a:r>
              <a:rPr lang="es-MX" dirty="0"/>
              <a:t>Cuando es impráctico determinar los efectos acumulados de un cambio contable o de la corrección de un error, deben de ajustarse los saldos al inicio del período más antiguo de activos, pasivos y capital o patrimonio contable, en el cual sí sea práctico hacer la aplicación retrospectiva.</a:t>
            </a:r>
          </a:p>
          <a:p>
            <a:pPr algn="just"/>
            <a:r>
              <a:rPr lang="es-MX" dirty="0"/>
              <a:t>Un ejemplo es el cambio de un método de valuación de inventarios, si no se conservaron los datos de todos los períodos a comparar.</a:t>
            </a:r>
          </a:p>
          <a:p>
            <a:pPr algn="just"/>
            <a:r>
              <a:rPr lang="es-MX" dirty="0"/>
              <a:t>Es impráctico la aplicación retrospectiva cuando:</a:t>
            </a:r>
          </a:p>
          <a:p>
            <a:pPr algn="just">
              <a:buFont typeface="Wingdings" panose="05000000000000000000" pitchFamily="2" charset="2"/>
              <a:buChar char="§"/>
            </a:pPr>
            <a:r>
              <a:rPr lang="es-MX" dirty="0"/>
              <a:t>No pueda determinarse.</a:t>
            </a:r>
          </a:p>
          <a:p>
            <a:pPr algn="just">
              <a:buFont typeface="Wingdings" panose="05000000000000000000" pitchFamily="2" charset="2"/>
              <a:buChar char="§"/>
            </a:pPr>
            <a:r>
              <a:rPr lang="es-MX" dirty="0"/>
              <a:t>Se requiera asumir supuestos acerca de cual hubiera sido la intención de la administración.</a:t>
            </a:r>
          </a:p>
          <a:p>
            <a:pPr algn="just">
              <a:buFont typeface="Wingdings" panose="05000000000000000000" pitchFamily="2" charset="2"/>
              <a:buChar char="§"/>
            </a:pPr>
            <a:r>
              <a:rPr lang="es-MX" dirty="0"/>
              <a:t>La información de los períodos anteriores no estaba disponible.</a:t>
            </a:r>
          </a:p>
        </p:txBody>
      </p:sp>
    </p:spTree>
    <p:extLst>
      <p:ext uri="{BB962C8B-B14F-4D97-AF65-F5344CB8AC3E}">
        <p14:creationId xmlns:p14="http://schemas.microsoft.com/office/powerpoint/2010/main" val="40678983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C3E53-5079-4484-970A-E83CBEB749E9}"/>
              </a:ext>
            </a:extLst>
          </p:cNvPr>
          <p:cNvSpPr>
            <a:spLocks noGrp="1"/>
          </p:cNvSpPr>
          <p:nvPr>
            <p:ph type="title"/>
          </p:nvPr>
        </p:nvSpPr>
        <p:spPr/>
        <p:txBody>
          <a:bodyPr/>
          <a:lstStyle/>
          <a:p>
            <a:r>
              <a:rPr lang="es-MX" dirty="0"/>
              <a:t>Normas de revelación</a:t>
            </a:r>
          </a:p>
        </p:txBody>
      </p:sp>
      <p:sp>
        <p:nvSpPr>
          <p:cNvPr id="3" name="Marcador de contenido 2">
            <a:extLst>
              <a:ext uri="{FF2B5EF4-FFF2-40B4-BE49-F238E27FC236}">
                <a16:creationId xmlns:a16="http://schemas.microsoft.com/office/drawing/2014/main" id="{C401BDA3-B71F-4F14-BBAC-ABABC70B229A}"/>
              </a:ext>
            </a:extLst>
          </p:cNvPr>
          <p:cNvSpPr>
            <a:spLocks noGrp="1"/>
          </p:cNvSpPr>
          <p:nvPr>
            <p:ph idx="1"/>
          </p:nvPr>
        </p:nvSpPr>
        <p:spPr/>
        <p:txBody>
          <a:bodyPr/>
          <a:lstStyle/>
          <a:p>
            <a:pPr algn="just"/>
            <a:r>
              <a:rPr lang="es-MX" dirty="0"/>
              <a:t>Debe de relevarse en las notas a los estados financieros del período en que se reconozca retrospectivamente el cambio contable o la corrección de un error, la siguiente información:</a:t>
            </a:r>
          </a:p>
          <a:p>
            <a:pPr algn="just"/>
            <a:r>
              <a:rPr lang="es-MX" dirty="0"/>
              <a:t>• Las causas que lo provocaron.</a:t>
            </a:r>
          </a:p>
          <a:p>
            <a:pPr algn="just"/>
            <a:r>
              <a:rPr lang="es-MX" dirty="0"/>
              <a:t>• Explicación del por qué la nueva norma particular es preferible.</a:t>
            </a:r>
          </a:p>
          <a:p>
            <a:pPr algn="just"/>
            <a:r>
              <a:rPr lang="es-MX" dirty="0"/>
              <a:t>• El efecto del cambio contable.</a:t>
            </a:r>
          </a:p>
          <a:p>
            <a:pPr algn="just"/>
            <a:r>
              <a:rPr lang="es-MX" dirty="0"/>
              <a:t>• Una declaración de que la información financiera de los periodos anteriores ha sido ajustada retrospectivamente</a:t>
            </a:r>
          </a:p>
        </p:txBody>
      </p:sp>
    </p:spTree>
    <p:extLst>
      <p:ext uri="{BB962C8B-B14F-4D97-AF65-F5344CB8AC3E}">
        <p14:creationId xmlns:p14="http://schemas.microsoft.com/office/powerpoint/2010/main" val="10253154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5472EDF5-96A5-1B60-089A-A7E963791DFE}"/>
              </a:ext>
            </a:extLst>
          </p:cNvPr>
          <p:cNvSpPr>
            <a:spLocks noGrp="1"/>
          </p:cNvSpPr>
          <p:nvPr>
            <p:ph type="title"/>
          </p:nvPr>
        </p:nvSpPr>
        <p:spPr/>
        <p:txBody>
          <a:bodyPr>
            <a:normAutofit/>
          </a:bodyPr>
          <a:lstStyle/>
          <a:p>
            <a:pPr algn="ctr"/>
            <a:r>
              <a:rPr lang="es-MX" sz="4800" dirty="0"/>
              <a:t>NORMAS DE INFORMACION DE SOSTENIBILIDAD</a:t>
            </a:r>
          </a:p>
        </p:txBody>
      </p:sp>
      <p:sp>
        <p:nvSpPr>
          <p:cNvPr id="6" name="Marcador de texto 5">
            <a:extLst>
              <a:ext uri="{FF2B5EF4-FFF2-40B4-BE49-F238E27FC236}">
                <a16:creationId xmlns:a16="http://schemas.microsoft.com/office/drawing/2014/main" id="{24C9784F-316E-22FA-F239-818879B6AC82}"/>
              </a:ext>
            </a:extLst>
          </p:cNvPr>
          <p:cNvSpPr>
            <a:spLocks noGrp="1"/>
          </p:cNvSpPr>
          <p:nvPr>
            <p:ph type="body" idx="1"/>
          </p:nvPr>
        </p:nvSpPr>
        <p:spPr/>
        <p:txBody>
          <a:bodyPr/>
          <a:lstStyle/>
          <a:p>
            <a:endParaRPr lang="es-MX" dirty="0"/>
          </a:p>
          <a:p>
            <a:r>
              <a:rPr lang="es-MX" b="1" dirty="0"/>
              <a:t>DR. Y C.P.C. CARLOS GUTIERREZ PEREZ</a:t>
            </a:r>
          </a:p>
        </p:txBody>
      </p:sp>
    </p:spTree>
    <p:extLst>
      <p:ext uri="{BB962C8B-B14F-4D97-AF65-F5344CB8AC3E}">
        <p14:creationId xmlns:p14="http://schemas.microsoft.com/office/powerpoint/2010/main" val="20825790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¿Qué son las NIS?</a:t>
            </a:r>
          </a:p>
        </p:txBody>
      </p:sp>
      <p:sp>
        <p:nvSpPr>
          <p:cNvPr id="3" name="Content Placeholder 2"/>
          <p:cNvSpPr>
            <a:spLocks noGrp="1"/>
          </p:cNvSpPr>
          <p:nvPr>
            <p:ph idx="1"/>
          </p:nvPr>
        </p:nvSpPr>
        <p:spPr/>
        <p:txBody>
          <a:bodyPr>
            <a:normAutofit/>
          </a:bodyPr>
          <a:lstStyle/>
          <a:p>
            <a:pPr algn="just"/>
            <a:r>
              <a:rPr sz="2800" dirty="0"/>
              <a:t>Son </a:t>
            </a:r>
            <a:r>
              <a:rPr sz="2800" dirty="0" err="1"/>
              <a:t>lineamientos</a:t>
            </a:r>
            <a:r>
              <a:rPr sz="2800" dirty="0"/>
              <a:t> que </a:t>
            </a:r>
            <a:r>
              <a:rPr sz="2800" dirty="0" err="1"/>
              <a:t>guían</a:t>
            </a:r>
            <a:r>
              <a:rPr sz="2800" dirty="0"/>
              <a:t> a las </a:t>
            </a:r>
            <a:r>
              <a:rPr sz="2800" dirty="0" err="1"/>
              <a:t>organizaciones</a:t>
            </a:r>
            <a:r>
              <a:rPr sz="2800" dirty="0"/>
              <a:t> </a:t>
            </a:r>
            <a:r>
              <a:rPr sz="2800" dirty="0" err="1"/>
              <a:t>mexicanas</a:t>
            </a:r>
            <a:r>
              <a:rPr sz="2800" dirty="0"/>
              <a:t> </a:t>
            </a:r>
            <a:r>
              <a:rPr sz="2800" dirty="0" err="1"/>
              <a:t>en</a:t>
            </a:r>
            <a:r>
              <a:rPr sz="2800" dirty="0"/>
              <a:t> la </a:t>
            </a:r>
            <a:r>
              <a:rPr sz="2800" dirty="0" err="1"/>
              <a:t>presentación</a:t>
            </a:r>
            <a:r>
              <a:rPr sz="2800" dirty="0"/>
              <a:t> de </a:t>
            </a:r>
            <a:r>
              <a:rPr sz="2800" dirty="0" err="1"/>
              <a:t>información</a:t>
            </a:r>
            <a:r>
              <a:rPr sz="2800" dirty="0"/>
              <a:t> </a:t>
            </a:r>
            <a:r>
              <a:rPr sz="2800" dirty="0" err="1"/>
              <a:t>sobre</a:t>
            </a:r>
            <a:r>
              <a:rPr sz="2800" dirty="0"/>
              <a:t> </a:t>
            </a:r>
            <a:r>
              <a:rPr sz="2800" dirty="0" err="1"/>
              <a:t>su</a:t>
            </a:r>
            <a:r>
              <a:rPr sz="2800" dirty="0"/>
              <a:t> </a:t>
            </a:r>
            <a:r>
              <a:rPr sz="2800" dirty="0" err="1"/>
              <a:t>impacto</a:t>
            </a:r>
            <a:r>
              <a:rPr sz="2800" dirty="0"/>
              <a:t> </a:t>
            </a:r>
            <a:r>
              <a:rPr sz="2800" dirty="0" err="1"/>
              <a:t>ambiental</a:t>
            </a:r>
            <a:r>
              <a:rPr sz="2800" dirty="0"/>
              <a:t>, social y de </a:t>
            </a:r>
            <a:r>
              <a:rPr sz="2800" dirty="0" err="1"/>
              <a:t>gobernanza</a:t>
            </a:r>
            <a:r>
              <a:rPr sz="2800" dirty="0"/>
              <a:t> (ASG).</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CD0E2B-A5FA-2531-B061-C8B526829A14}"/>
              </a:ext>
            </a:extLst>
          </p:cNvPr>
          <p:cNvSpPr>
            <a:spLocks noGrp="1"/>
          </p:cNvSpPr>
          <p:nvPr>
            <p:ph type="title"/>
          </p:nvPr>
        </p:nvSpPr>
        <p:spPr/>
        <p:txBody>
          <a:bodyPr/>
          <a:lstStyle/>
          <a:p>
            <a:r>
              <a:rPr lang="es-MX" dirty="0"/>
              <a:t>Cuando entran vigor las NIS</a:t>
            </a:r>
          </a:p>
        </p:txBody>
      </p:sp>
      <p:sp>
        <p:nvSpPr>
          <p:cNvPr id="3" name="Marcador de contenido 2">
            <a:extLst>
              <a:ext uri="{FF2B5EF4-FFF2-40B4-BE49-F238E27FC236}">
                <a16:creationId xmlns:a16="http://schemas.microsoft.com/office/drawing/2014/main" id="{62EE5BDC-A439-53F6-D07C-A91647DD6B2A}"/>
              </a:ext>
            </a:extLst>
          </p:cNvPr>
          <p:cNvSpPr>
            <a:spLocks noGrp="1"/>
          </p:cNvSpPr>
          <p:nvPr>
            <p:ph idx="1"/>
          </p:nvPr>
        </p:nvSpPr>
        <p:spPr/>
        <p:txBody>
          <a:bodyPr>
            <a:normAutofit/>
          </a:bodyPr>
          <a:lstStyle/>
          <a:p>
            <a:pPr algn="just"/>
            <a:r>
              <a:rPr lang="es-MX" sz="2400" dirty="0"/>
              <a:t>Entraron en vigor a partir del 1 de enero de 2025, permitiendo su adopción anticipada. </a:t>
            </a:r>
          </a:p>
          <a:p>
            <a:pPr algn="just"/>
            <a:r>
              <a:rPr lang="es-MX" sz="2400" dirty="0"/>
              <a:t>Dentro de su alcance están las entidades que emitan sus estados financieros en los términos establecidos en el Marco Conceptual de las NIF.</a:t>
            </a:r>
          </a:p>
        </p:txBody>
      </p:sp>
    </p:spTree>
    <p:extLst>
      <p:ext uri="{BB962C8B-B14F-4D97-AF65-F5344CB8AC3E}">
        <p14:creationId xmlns:p14="http://schemas.microsoft.com/office/powerpoint/2010/main" val="46146015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01A0D1-F42D-0E51-4D98-15D1AC2579D2}"/>
              </a:ext>
            </a:extLst>
          </p:cNvPr>
          <p:cNvSpPr>
            <a:spLocks noGrp="1"/>
          </p:cNvSpPr>
          <p:nvPr>
            <p:ph type="title"/>
          </p:nvPr>
        </p:nvSpPr>
        <p:spPr/>
        <p:txBody>
          <a:bodyPr/>
          <a:lstStyle/>
          <a:p>
            <a:r>
              <a:rPr lang="es-MX" dirty="0"/>
              <a:t>Cuantas NIS existen</a:t>
            </a:r>
          </a:p>
        </p:txBody>
      </p:sp>
      <p:sp>
        <p:nvSpPr>
          <p:cNvPr id="3" name="Marcador de contenido 2">
            <a:extLst>
              <a:ext uri="{FF2B5EF4-FFF2-40B4-BE49-F238E27FC236}">
                <a16:creationId xmlns:a16="http://schemas.microsoft.com/office/drawing/2014/main" id="{722EFFE4-F9B1-F354-D3A6-E4D649EACE2F}"/>
              </a:ext>
            </a:extLst>
          </p:cNvPr>
          <p:cNvSpPr>
            <a:spLocks noGrp="1"/>
          </p:cNvSpPr>
          <p:nvPr>
            <p:ph idx="1"/>
          </p:nvPr>
        </p:nvSpPr>
        <p:spPr/>
        <p:txBody>
          <a:bodyPr>
            <a:normAutofit/>
          </a:bodyPr>
          <a:lstStyle/>
          <a:p>
            <a:pPr marL="0" indent="0">
              <a:buNone/>
            </a:pPr>
            <a:r>
              <a:rPr lang="es-MX" sz="2400" dirty="0"/>
              <a:t>Existen solo 2:</a:t>
            </a:r>
          </a:p>
          <a:p>
            <a:pPr marL="0" indent="0">
              <a:buNone/>
            </a:pPr>
            <a:r>
              <a:rPr lang="es-MX" sz="2400" dirty="0"/>
              <a:t>NIS A-1 Marco Conceptual de las Normas de Información de Sostenibilidad.</a:t>
            </a:r>
          </a:p>
          <a:p>
            <a:pPr marL="0" indent="0">
              <a:buNone/>
            </a:pPr>
            <a:r>
              <a:rPr lang="es-MX" sz="2400" dirty="0"/>
              <a:t>NIS B-1 Indicadores Básicos de Sostenibilidad.</a:t>
            </a:r>
          </a:p>
        </p:txBody>
      </p:sp>
      <p:pic>
        <p:nvPicPr>
          <p:cNvPr id="5" name="Imagen 4">
            <a:extLst>
              <a:ext uri="{FF2B5EF4-FFF2-40B4-BE49-F238E27FC236}">
                <a16:creationId xmlns:a16="http://schemas.microsoft.com/office/drawing/2014/main" id="{92317A5C-A743-AD3F-177E-DE180C085434}"/>
              </a:ext>
            </a:extLst>
          </p:cNvPr>
          <p:cNvPicPr>
            <a:picLocks noChangeAspect="1"/>
          </p:cNvPicPr>
          <p:nvPr/>
        </p:nvPicPr>
        <p:blipFill>
          <a:blip r:embed="rId2"/>
          <a:stretch>
            <a:fillRect/>
          </a:stretch>
        </p:blipFill>
        <p:spPr>
          <a:xfrm>
            <a:off x="7486620" y="3657601"/>
            <a:ext cx="2550419" cy="2512828"/>
          </a:xfrm>
          <a:prstGeom prst="rect">
            <a:avLst/>
          </a:prstGeom>
        </p:spPr>
      </p:pic>
    </p:spTree>
    <p:extLst>
      <p:ext uri="{BB962C8B-B14F-4D97-AF65-F5344CB8AC3E}">
        <p14:creationId xmlns:p14="http://schemas.microsoft.com/office/powerpoint/2010/main" val="14797426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EF9E2CD4-50AF-D9B2-3FAC-5A5469333CBE}"/>
              </a:ext>
            </a:extLst>
          </p:cNvPr>
          <p:cNvSpPr>
            <a:spLocks noGrp="1"/>
          </p:cNvSpPr>
          <p:nvPr>
            <p:ph type="title"/>
          </p:nvPr>
        </p:nvSpPr>
        <p:spPr>
          <a:xfrm>
            <a:off x="2246313" y="2911255"/>
            <a:ext cx="7772400" cy="1362075"/>
          </a:xfrm>
        </p:spPr>
        <p:txBody>
          <a:bodyPr>
            <a:noAutofit/>
          </a:bodyPr>
          <a:lstStyle/>
          <a:p>
            <a:pPr algn="ctr"/>
            <a:r>
              <a:rPr lang="es-MX" sz="4400" dirty="0"/>
              <a:t>NIS A-1Marco Conceptual de las Normas de Información de Sostenibilidad</a:t>
            </a:r>
          </a:p>
        </p:txBody>
      </p:sp>
      <p:sp>
        <p:nvSpPr>
          <p:cNvPr id="7" name="Marcador de texto 6">
            <a:extLst>
              <a:ext uri="{FF2B5EF4-FFF2-40B4-BE49-F238E27FC236}">
                <a16:creationId xmlns:a16="http://schemas.microsoft.com/office/drawing/2014/main" id="{052429D2-E8AC-3CEE-D20B-0BF442C7E35B}"/>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9356198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4154965-4BF5-DA9A-B53F-82B8C941E48D}"/>
              </a:ext>
            </a:extLst>
          </p:cNvPr>
          <p:cNvSpPr>
            <a:spLocks noGrp="1"/>
          </p:cNvSpPr>
          <p:nvPr>
            <p:ph type="title"/>
          </p:nvPr>
        </p:nvSpPr>
        <p:spPr/>
        <p:txBody>
          <a:bodyPr/>
          <a:lstStyle/>
          <a:p>
            <a:r>
              <a:rPr lang="es-MX" dirty="0"/>
              <a:t>OBJETIVO</a:t>
            </a:r>
          </a:p>
        </p:txBody>
      </p:sp>
      <p:sp>
        <p:nvSpPr>
          <p:cNvPr id="5" name="Marcador de contenido 4">
            <a:extLst>
              <a:ext uri="{FF2B5EF4-FFF2-40B4-BE49-F238E27FC236}">
                <a16:creationId xmlns:a16="http://schemas.microsoft.com/office/drawing/2014/main" id="{C31E158F-A426-CB6F-C723-2644EF55B8BE}"/>
              </a:ext>
            </a:extLst>
          </p:cNvPr>
          <p:cNvSpPr>
            <a:spLocks noGrp="1"/>
          </p:cNvSpPr>
          <p:nvPr>
            <p:ph idx="1"/>
          </p:nvPr>
        </p:nvSpPr>
        <p:spPr/>
        <p:txBody>
          <a:bodyPr>
            <a:normAutofit/>
          </a:bodyPr>
          <a:lstStyle/>
          <a:p>
            <a:pPr algn="just"/>
            <a:r>
              <a:rPr lang="es-MX" sz="2400" dirty="0"/>
              <a:t>Esta norma establece el Marco Conceptual (MC) de las NIS, en consistencia con el Marco Conceptual de las Normas de Información Financiera (NIF), define la estructura de las NIS particulares, los conceptos de sostenibilidad y de información de sostenibilidad.</a:t>
            </a:r>
          </a:p>
        </p:txBody>
      </p:sp>
    </p:spTree>
    <p:extLst>
      <p:ext uri="{BB962C8B-B14F-4D97-AF65-F5344CB8AC3E}">
        <p14:creationId xmlns:p14="http://schemas.microsoft.com/office/powerpoint/2010/main" val="31802412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9625FA-380E-0C4D-E83A-162E5FA2D22D}"/>
              </a:ext>
            </a:extLst>
          </p:cNvPr>
          <p:cNvSpPr>
            <a:spLocks noGrp="1"/>
          </p:cNvSpPr>
          <p:nvPr>
            <p:ph type="title"/>
          </p:nvPr>
        </p:nvSpPr>
        <p:spPr/>
        <p:txBody>
          <a:bodyPr/>
          <a:lstStyle/>
          <a:p>
            <a:r>
              <a:rPr lang="es-MX" dirty="0"/>
              <a:t>PUNTOS A CONSIDERAR</a:t>
            </a:r>
          </a:p>
        </p:txBody>
      </p:sp>
      <p:sp>
        <p:nvSpPr>
          <p:cNvPr id="3" name="Marcador de contenido 2">
            <a:extLst>
              <a:ext uri="{FF2B5EF4-FFF2-40B4-BE49-F238E27FC236}">
                <a16:creationId xmlns:a16="http://schemas.microsoft.com/office/drawing/2014/main" id="{FA0BE219-3F77-1044-4631-5CDC6350C59E}"/>
              </a:ext>
            </a:extLst>
          </p:cNvPr>
          <p:cNvSpPr>
            <a:spLocks noGrp="1"/>
          </p:cNvSpPr>
          <p:nvPr>
            <p:ph idx="1"/>
          </p:nvPr>
        </p:nvSpPr>
        <p:spPr/>
        <p:txBody>
          <a:bodyPr>
            <a:normAutofit/>
          </a:bodyPr>
          <a:lstStyle/>
          <a:p>
            <a:pPr algn="just">
              <a:buFont typeface="Wingdings" panose="05000000000000000000" pitchFamily="2" charset="2"/>
              <a:buChar char="§"/>
            </a:pPr>
            <a:r>
              <a:rPr lang="es-MX" sz="2400" dirty="0"/>
              <a:t>La norma establece que sus disposiciones deben aplicarse junto con las NIS particulares para la preparación y revelación de la información de sostenibilidad de entidades que emitan estados financieros según el MC de las NIF.</a:t>
            </a:r>
          </a:p>
          <a:p>
            <a:pPr algn="just">
              <a:buFont typeface="Wingdings" panose="05000000000000000000" pitchFamily="2" charset="2"/>
              <a:buChar char="§"/>
            </a:pPr>
            <a:r>
              <a:rPr lang="es-MX" sz="2400" dirty="0"/>
              <a:t>Define las características cualitativas fundamentales y de mejora de la información de sostenibilidad.</a:t>
            </a:r>
          </a:p>
          <a:p>
            <a:pPr algn="just">
              <a:buFont typeface="Wingdings" panose="05000000000000000000" pitchFamily="2" charset="2"/>
              <a:buChar char="§"/>
            </a:pPr>
            <a:r>
              <a:rPr lang="es-MX" sz="2400" dirty="0"/>
              <a:t>Al ser un marco conceptual, no requiere revelaciones específicas de información de sostenibilidad, en su lugar, establece las características que debe cumplir la información que se debe revelar a través de las NIS particulares.</a:t>
            </a:r>
          </a:p>
        </p:txBody>
      </p:sp>
    </p:spTree>
    <p:extLst>
      <p:ext uri="{BB962C8B-B14F-4D97-AF65-F5344CB8AC3E}">
        <p14:creationId xmlns:p14="http://schemas.microsoft.com/office/powerpoint/2010/main" val="5510471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C2D0F0-91FF-DE06-5880-5389F7A50A3A}"/>
              </a:ext>
            </a:extLst>
          </p:cNvPr>
          <p:cNvSpPr>
            <a:spLocks noGrp="1"/>
          </p:cNvSpPr>
          <p:nvPr>
            <p:ph type="title"/>
          </p:nvPr>
        </p:nvSpPr>
        <p:spPr/>
        <p:txBody>
          <a:bodyPr/>
          <a:lstStyle/>
          <a:p>
            <a:r>
              <a:rPr lang="es-MX" dirty="0"/>
              <a:t>OBJETIVO</a:t>
            </a:r>
          </a:p>
        </p:txBody>
      </p:sp>
      <p:sp>
        <p:nvSpPr>
          <p:cNvPr id="3" name="Marcador de contenido 2">
            <a:extLst>
              <a:ext uri="{FF2B5EF4-FFF2-40B4-BE49-F238E27FC236}">
                <a16:creationId xmlns:a16="http://schemas.microsoft.com/office/drawing/2014/main" id="{DB85F786-9603-A087-A70A-0E423840DFC8}"/>
              </a:ext>
            </a:extLst>
          </p:cNvPr>
          <p:cNvSpPr>
            <a:spLocks noGrp="1"/>
          </p:cNvSpPr>
          <p:nvPr>
            <p:ph idx="1"/>
          </p:nvPr>
        </p:nvSpPr>
        <p:spPr/>
        <p:txBody>
          <a:bodyPr>
            <a:normAutofit/>
          </a:bodyPr>
          <a:lstStyle/>
          <a:p>
            <a:pPr algn="just"/>
            <a:r>
              <a:rPr lang="es-MX" sz="2400" dirty="0"/>
              <a:t>La norma establece que sus disposiciones son aplicables a todo tipo de entidades, para la preparación y revelación de su información de sostenibilidad.</a:t>
            </a:r>
          </a:p>
        </p:txBody>
      </p:sp>
    </p:spTree>
    <p:extLst>
      <p:ext uri="{BB962C8B-B14F-4D97-AF65-F5344CB8AC3E}">
        <p14:creationId xmlns:p14="http://schemas.microsoft.com/office/powerpoint/2010/main" val="21914919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Alcance de la NIS A-1</a:t>
            </a:r>
          </a:p>
        </p:txBody>
      </p:sp>
      <p:sp>
        <p:nvSpPr>
          <p:cNvPr id="3" name="Content Placeholder 2"/>
          <p:cNvSpPr>
            <a:spLocks noGrp="1"/>
          </p:cNvSpPr>
          <p:nvPr>
            <p:ph idx="1"/>
          </p:nvPr>
        </p:nvSpPr>
        <p:spPr/>
        <p:txBody>
          <a:bodyPr>
            <a:normAutofit/>
          </a:bodyPr>
          <a:lstStyle/>
          <a:p>
            <a:pPr algn="just"/>
            <a:r>
              <a:rPr sz="2400" dirty="0" err="1"/>
              <a:t>Aplica</a:t>
            </a:r>
            <a:r>
              <a:rPr sz="2400" dirty="0"/>
              <a:t> a </a:t>
            </a:r>
            <a:r>
              <a:rPr sz="2400" dirty="0" err="1"/>
              <a:t>todas</a:t>
            </a:r>
            <a:r>
              <a:rPr sz="2400" dirty="0"/>
              <a:t> las </a:t>
            </a:r>
            <a:r>
              <a:rPr sz="2400" dirty="0" err="1"/>
              <a:t>entidades</a:t>
            </a:r>
            <a:r>
              <a:rPr sz="2400" dirty="0"/>
              <a:t> que </a:t>
            </a:r>
            <a:r>
              <a:rPr sz="2400" dirty="0" err="1"/>
              <a:t>voluntariamente</a:t>
            </a:r>
            <a:r>
              <a:rPr sz="2400" dirty="0"/>
              <a:t> </a:t>
            </a:r>
            <a:r>
              <a:rPr sz="2400" dirty="0" err="1"/>
              <a:t>decidan</a:t>
            </a:r>
            <a:r>
              <a:rPr sz="2400" dirty="0"/>
              <a:t> </a:t>
            </a:r>
            <a:r>
              <a:rPr sz="2400" dirty="0" err="1"/>
              <a:t>preparar</a:t>
            </a:r>
            <a:r>
              <a:rPr sz="2400" dirty="0"/>
              <a:t> </a:t>
            </a:r>
            <a:r>
              <a:rPr sz="2400" dirty="0" err="1"/>
              <a:t>informes</a:t>
            </a:r>
            <a:r>
              <a:rPr sz="2400" dirty="0"/>
              <a:t> de </a:t>
            </a:r>
            <a:r>
              <a:rPr sz="2400" dirty="0" err="1"/>
              <a:t>sostenibilidad</a:t>
            </a:r>
            <a:r>
              <a:rPr sz="2400" dirty="0"/>
              <a:t> bajo </a:t>
            </a:r>
            <a:r>
              <a:rPr sz="2400" dirty="0" err="1"/>
              <a:t>los</a:t>
            </a:r>
            <a:r>
              <a:rPr sz="2400" dirty="0"/>
              <a:t> </a:t>
            </a:r>
            <a:r>
              <a:rPr sz="2400" dirty="0" err="1"/>
              <a:t>lineamientos</a:t>
            </a:r>
            <a:r>
              <a:rPr sz="2400" dirty="0"/>
              <a:t> del CINIF. No </a:t>
            </a:r>
            <a:r>
              <a:rPr sz="2400" dirty="0" err="1"/>
              <a:t>sustituye</a:t>
            </a:r>
            <a:r>
              <a:rPr sz="2400" dirty="0"/>
              <a:t> </a:t>
            </a:r>
            <a:r>
              <a:rPr sz="2400" dirty="0" err="1"/>
              <a:t>ni</a:t>
            </a:r>
            <a:r>
              <a:rPr sz="2400" dirty="0"/>
              <a:t> </a:t>
            </a:r>
            <a:r>
              <a:rPr sz="2400" dirty="0" err="1"/>
              <a:t>contradice</a:t>
            </a:r>
            <a:r>
              <a:rPr sz="2400" dirty="0"/>
              <a:t> </a:t>
            </a:r>
            <a:r>
              <a:rPr sz="2400" dirty="0" err="1"/>
              <a:t>otras</a:t>
            </a:r>
            <a:r>
              <a:rPr sz="2400" dirty="0"/>
              <a:t> </a:t>
            </a:r>
            <a:r>
              <a:rPr sz="2400" dirty="0" err="1"/>
              <a:t>normas</a:t>
            </a:r>
            <a:r>
              <a:rPr sz="2400" dirty="0"/>
              <a:t> </a:t>
            </a:r>
            <a:r>
              <a:rPr sz="2400" dirty="0" err="1"/>
              <a:t>obligatorias</a:t>
            </a:r>
            <a:r>
              <a:rPr sz="2400" dirty="0"/>
              <a:t> </a:t>
            </a:r>
            <a:r>
              <a:rPr sz="2400" dirty="0" err="1"/>
              <a:t>nacionales</a:t>
            </a:r>
            <a:r>
              <a:rPr sz="2400" dirty="0"/>
              <a:t> o </a:t>
            </a:r>
            <a:r>
              <a:rPr sz="2400" dirty="0" err="1"/>
              <a:t>internacionales</a:t>
            </a:r>
            <a:r>
              <a:rPr sz="2400" dirty="0"/>
              <a:t>.</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8573F-D882-37C8-83BD-98B4B71A85E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7B58C98-875A-1607-01D6-11A2EEB7A0D9}"/>
              </a:ext>
            </a:extLst>
          </p:cNvPr>
          <p:cNvSpPr>
            <a:spLocks noGrp="1"/>
          </p:cNvSpPr>
          <p:nvPr>
            <p:ph type="title"/>
          </p:nvPr>
        </p:nvSpPr>
        <p:spPr/>
        <p:txBody>
          <a:bodyPr/>
          <a:lstStyle/>
          <a:p>
            <a:r>
              <a:rPr lang="es-MX" dirty="0"/>
              <a:t>OBJETIVO</a:t>
            </a:r>
          </a:p>
        </p:txBody>
      </p:sp>
      <p:sp>
        <p:nvSpPr>
          <p:cNvPr id="3" name="Marcador de contenido 2">
            <a:extLst>
              <a:ext uri="{FF2B5EF4-FFF2-40B4-BE49-F238E27FC236}">
                <a16:creationId xmlns:a16="http://schemas.microsoft.com/office/drawing/2014/main" id="{C67E7143-2546-FDD2-59A8-5E4DD9542170}"/>
              </a:ext>
            </a:extLst>
          </p:cNvPr>
          <p:cNvSpPr>
            <a:spLocks noGrp="1"/>
          </p:cNvSpPr>
          <p:nvPr>
            <p:ph idx="1"/>
          </p:nvPr>
        </p:nvSpPr>
        <p:spPr/>
        <p:txBody>
          <a:bodyPr>
            <a:normAutofit/>
          </a:bodyPr>
          <a:lstStyle/>
          <a:p>
            <a:pPr algn="just"/>
            <a:r>
              <a:rPr lang="es-MX" sz="2400" dirty="0"/>
              <a:t>Requiere determinar y revelar los Indicadores Básicos de Sostenibilidad (IBSO), los cuales representan métricas de aplicación universal que permiten a una entidad conocer con mayor claridad su estatus de sostenibilidad.</a:t>
            </a:r>
          </a:p>
        </p:txBody>
      </p:sp>
    </p:spTree>
    <p:extLst>
      <p:ext uri="{BB962C8B-B14F-4D97-AF65-F5344CB8AC3E}">
        <p14:creationId xmlns:p14="http://schemas.microsoft.com/office/powerpoint/2010/main" val="18235235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CE46B8-64F5-3327-173B-C8A555DEA411}"/>
              </a:ext>
            </a:extLst>
          </p:cNvPr>
          <p:cNvSpPr>
            <a:spLocks noGrp="1"/>
          </p:cNvSpPr>
          <p:nvPr>
            <p:ph type="title"/>
          </p:nvPr>
        </p:nvSpPr>
        <p:spPr/>
        <p:txBody>
          <a:bodyPr/>
          <a:lstStyle/>
          <a:p>
            <a:r>
              <a:rPr lang="es-MX" dirty="0"/>
              <a:t>Aspectos fundamentales</a:t>
            </a:r>
          </a:p>
        </p:txBody>
      </p:sp>
      <p:sp>
        <p:nvSpPr>
          <p:cNvPr id="3" name="Marcador de contenido 2">
            <a:extLst>
              <a:ext uri="{FF2B5EF4-FFF2-40B4-BE49-F238E27FC236}">
                <a16:creationId xmlns:a16="http://schemas.microsoft.com/office/drawing/2014/main" id="{652E5842-1E57-E8C4-7B9F-02A97212C0F6}"/>
              </a:ext>
            </a:extLst>
          </p:cNvPr>
          <p:cNvSpPr>
            <a:spLocks noGrp="1"/>
          </p:cNvSpPr>
          <p:nvPr>
            <p:ph idx="1"/>
          </p:nvPr>
        </p:nvSpPr>
        <p:spPr/>
        <p:txBody>
          <a:bodyPr/>
          <a:lstStyle/>
          <a:p>
            <a:pPr>
              <a:buNone/>
            </a:pPr>
            <a:r>
              <a:rPr lang="es-MX" b="1" dirty="0"/>
              <a:t>🟢 Sostenibilidad</a:t>
            </a:r>
          </a:p>
          <a:p>
            <a:pPr>
              <a:buNone/>
            </a:pPr>
            <a:r>
              <a:rPr lang="es-MX" dirty="0"/>
              <a:t>La </a:t>
            </a:r>
            <a:r>
              <a:rPr lang="es-MX" b="1" dirty="0"/>
              <a:t>sostenibilidad</a:t>
            </a:r>
            <a:r>
              <a:rPr lang="es-MX" dirty="0"/>
              <a:t> es la capacidad de una organización para mantenerse en el tiempo generando valor económico, </a:t>
            </a:r>
            <a:r>
              <a:rPr lang="es-MX" b="1" dirty="0"/>
              <a:t>sin comprometer el bienestar social ni el equilibrio ambiental</a:t>
            </a:r>
            <a:r>
              <a:rPr lang="es-MX" dirty="0"/>
              <a:t>. Involucra tres dimensiones clave:</a:t>
            </a:r>
          </a:p>
          <a:p>
            <a:pPr>
              <a:buFont typeface="Arial" panose="020B0604020202020204" pitchFamily="34" charset="0"/>
              <a:buChar char="•"/>
            </a:pPr>
            <a:r>
              <a:rPr lang="es-MX" b="1" dirty="0"/>
              <a:t>Ambiental</a:t>
            </a:r>
            <a:r>
              <a:rPr lang="es-MX" dirty="0"/>
              <a:t>: Uso responsable de recursos naturales, reducción de emisiones y residuos.</a:t>
            </a:r>
          </a:p>
          <a:p>
            <a:pPr>
              <a:buFont typeface="Arial" panose="020B0604020202020204" pitchFamily="34" charset="0"/>
              <a:buChar char="•"/>
            </a:pPr>
            <a:r>
              <a:rPr lang="es-MX" b="1" dirty="0"/>
              <a:t>Social</a:t>
            </a:r>
            <a:r>
              <a:rPr lang="es-MX" dirty="0"/>
              <a:t>: Respeto a los derechos humanos, bienestar laboral, diversidad e inclusión.</a:t>
            </a:r>
          </a:p>
          <a:p>
            <a:pPr>
              <a:buFont typeface="Arial" panose="020B0604020202020204" pitchFamily="34" charset="0"/>
              <a:buChar char="•"/>
            </a:pPr>
            <a:r>
              <a:rPr lang="es-MX" b="1" dirty="0"/>
              <a:t>Gobernanza (ASG o ESG)</a:t>
            </a:r>
            <a:r>
              <a:rPr lang="es-MX" dirty="0"/>
              <a:t>: Transparencia, ética corporativa, control interno y cumplimiento normativo.</a:t>
            </a:r>
          </a:p>
          <a:p>
            <a:pPr marL="0" indent="0">
              <a:buNone/>
            </a:pPr>
            <a:endParaRPr lang="es-MX" dirty="0"/>
          </a:p>
        </p:txBody>
      </p:sp>
    </p:spTree>
    <p:extLst>
      <p:ext uri="{BB962C8B-B14F-4D97-AF65-F5344CB8AC3E}">
        <p14:creationId xmlns:p14="http://schemas.microsoft.com/office/powerpoint/2010/main" val="14554526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4AFA2-FD8E-5E3E-D354-0BD81512E6D4}"/>
              </a:ext>
            </a:extLst>
          </p:cNvPr>
          <p:cNvSpPr>
            <a:spLocks noGrp="1"/>
          </p:cNvSpPr>
          <p:nvPr>
            <p:ph type="title"/>
          </p:nvPr>
        </p:nvSpPr>
        <p:spPr/>
        <p:txBody>
          <a:bodyPr/>
          <a:lstStyle/>
          <a:p>
            <a:r>
              <a:rPr lang="es-MX" dirty="0"/>
              <a:t>Aspectos fundamentales</a:t>
            </a:r>
          </a:p>
        </p:txBody>
      </p:sp>
      <p:sp>
        <p:nvSpPr>
          <p:cNvPr id="3" name="Marcador de contenido 2">
            <a:extLst>
              <a:ext uri="{FF2B5EF4-FFF2-40B4-BE49-F238E27FC236}">
                <a16:creationId xmlns:a16="http://schemas.microsoft.com/office/drawing/2014/main" id="{B531713B-F664-2C6E-1E4F-B24ECEE4CD79}"/>
              </a:ext>
            </a:extLst>
          </p:cNvPr>
          <p:cNvSpPr>
            <a:spLocks noGrp="1"/>
          </p:cNvSpPr>
          <p:nvPr>
            <p:ph idx="1"/>
          </p:nvPr>
        </p:nvSpPr>
        <p:spPr/>
        <p:txBody>
          <a:bodyPr/>
          <a:lstStyle/>
          <a:p>
            <a:pPr>
              <a:buNone/>
            </a:pPr>
            <a:r>
              <a:rPr lang="es-MX" b="1" dirty="0"/>
              <a:t>🟢 Entidad Sostenible</a:t>
            </a:r>
          </a:p>
          <a:p>
            <a:pPr>
              <a:buNone/>
            </a:pPr>
            <a:r>
              <a:rPr lang="es-MX" dirty="0"/>
              <a:t>Una </a:t>
            </a:r>
            <a:r>
              <a:rPr lang="es-MX" b="1" dirty="0"/>
              <a:t>entidad sostenible</a:t>
            </a:r>
            <a:r>
              <a:rPr lang="es-MX" dirty="0"/>
              <a:t> es aquella que:</a:t>
            </a:r>
          </a:p>
          <a:p>
            <a:pPr>
              <a:buFont typeface="+mj-lt"/>
              <a:buAutoNum type="arabicPeriod"/>
            </a:pPr>
            <a:r>
              <a:rPr lang="es-MX" b="1" dirty="0"/>
              <a:t>Integra criterios ambientales, sociales y de gobernanza (ASG)</a:t>
            </a:r>
            <a:r>
              <a:rPr lang="es-MX" dirty="0"/>
              <a:t> en su estrategia y operaciones.</a:t>
            </a:r>
          </a:p>
          <a:p>
            <a:pPr>
              <a:buFont typeface="+mj-lt"/>
              <a:buAutoNum type="arabicPeriod"/>
            </a:pPr>
            <a:r>
              <a:rPr lang="es-MX" dirty="0"/>
              <a:t>Identifica y gestiona sus </a:t>
            </a:r>
            <a:r>
              <a:rPr lang="es-MX" b="1" dirty="0"/>
              <a:t>impactos positivos y negativos</a:t>
            </a:r>
            <a:r>
              <a:rPr lang="es-MX" dirty="0"/>
              <a:t> en el entorno.</a:t>
            </a:r>
          </a:p>
          <a:p>
            <a:pPr>
              <a:buFont typeface="+mj-lt"/>
              <a:buAutoNum type="arabicPeriod"/>
            </a:pPr>
            <a:r>
              <a:rPr lang="es-MX" b="1" dirty="0"/>
              <a:t>Involucra a sus grupos de interés</a:t>
            </a:r>
            <a:r>
              <a:rPr lang="es-MX" dirty="0"/>
              <a:t> en la toma de decisiones.</a:t>
            </a:r>
          </a:p>
          <a:p>
            <a:pPr>
              <a:buFont typeface="+mj-lt"/>
              <a:buAutoNum type="arabicPeriod"/>
            </a:pPr>
            <a:r>
              <a:rPr lang="es-MX" dirty="0"/>
              <a:t>Reporta de forma transparente sus prácticas y resultados de sostenibilidad.</a:t>
            </a:r>
          </a:p>
          <a:p>
            <a:pPr>
              <a:buFont typeface="+mj-lt"/>
              <a:buAutoNum type="arabicPeriod"/>
            </a:pPr>
            <a:r>
              <a:rPr lang="es-MX" dirty="0"/>
              <a:t>Promueve la mejora continua y la innovación responsable.</a:t>
            </a:r>
          </a:p>
          <a:p>
            <a:endParaRPr lang="es-MX" dirty="0"/>
          </a:p>
        </p:txBody>
      </p:sp>
    </p:spTree>
    <p:extLst>
      <p:ext uri="{BB962C8B-B14F-4D97-AF65-F5344CB8AC3E}">
        <p14:creationId xmlns:p14="http://schemas.microsoft.com/office/powerpoint/2010/main" val="410002961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F0E0A0-B4DA-E2BD-37D6-BCD21B341274}"/>
              </a:ext>
            </a:extLst>
          </p:cNvPr>
          <p:cNvSpPr>
            <a:spLocks noGrp="1"/>
          </p:cNvSpPr>
          <p:nvPr>
            <p:ph type="title"/>
          </p:nvPr>
        </p:nvSpPr>
        <p:spPr/>
        <p:txBody>
          <a:bodyPr/>
          <a:lstStyle/>
          <a:p>
            <a:r>
              <a:rPr lang="es-MX" dirty="0"/>
              <a:t>Aspectos fundamentales</a:t>
            </a:r>
          </a:p>
        </p:txBody>
      </p:sp>
      <p:sp>
        <p:nvSpPr>
          <p:cNvPr id="3" name="Marcador de contenido 2">
            <a:extLst>
              <a:ext uri="{FF2B5EF4-FFF2-40B4-BE49-F238E27FC236}">
                <a16:creationId xmlns:a16="http://schemas.microsoft.com/office/drawing/2014/main" id="{55F17F7A-E534-7915-CD5D-162E5F6E1094}"/>
              </a:ext>
            </a:extLst>
          </p:cNvPr>
          <p:cNvSpPr>
            <a:spLocks noGrp="1"/>
          </p:cNvSpPr>
          <p:nvPr>
            <p:ph idx="1"/>
          </p:nvPr>
        </p:nvSpPr>
        <p:spPr/>
        <p:txBody>
          <a:bodyPr>
            <a:normAutofit/>
          </a:bodyPr>
          <a:lstStyle/>
          <a:p>
            <a:pPr>
              <a:buNone/>
            </a:pPr>
            <a:r>
              <a:rPr lang="es-MX" b="1" dirty="0"/>
              <a:t>🟢 Métricas de Sostenibilidad (Indicadores ASG)</a:t>
            </a:r>
          </a:p>
          <a:p>
            <a:pPr>
              <a:buNone/>
            </a:pPr>
            <a:r>
              <a:rPr lang="es-MX" dirty="0"/>
              <a:t>Las </a:t>
            </a:r>
            <a:r>
              <a:rPr lang="es-MX" b="1" dirty="0"/>
              <a:t>métricas de sostenibilidad</a:t>
            </a:r>
            <a:r>
              <a:rPr lang="es-MX" dirty="0"/>
              <a:t> permiten medir, monitorear y comunicar el desempeño sostenible de una organización. Algunos ejemplos por dimensión:</a:t>
            </a:r>
          </a:p>
          <a:p>
            <a:pPr>
              <a:buNone/>
            </a:pPr>
            <a:r>
              <a:rPr lang="es-MX" b="1" dirty="0"/>
              <a:t>Ambientales:</a:t>
            </a:r>
            <a:endParaRPr lang="es-MX" dirty="0"/>
          </a:p>
          <a:p>
            <a:pPr>
              <a:buFont typeface="Arial" panose="020B0604020202020204" pitchFamily="34" charset="0"/>
              <a:buChar char="•"/>
            </a:pPr>
            <a:r>
              <a:rPr lang="es-MX" dirty="0"/>
              <a:t>Consumo de energía (kWh)</a:t>
            </a:r>
          </a:p>
          <a:p>
            <a:pPr>
              <a:buFont typeface="Arial" panose="020B0604020202020204" pitchFamily="34" charset="0"/>
              <a:buChar char="•"/>
            </a:pPr>
            <a:r>
              <a:rPr lang="es-MX" dirty="0"/>
              <a:t>Emisiones de CO₂ (toneladas)</a:t>
            </a:r>
          </a:p>
          <a:p>
            <a:pPr>
              <a:buFont typeface="Arial" panose="020B0604020202020204" pitchFamily="34" charset="0"/>
              <a:buChar char="•"/>
            </a:pPr>
            <a:r>
              <a:rPr lang="es-MX" dirty="0"/>
              <a:t>Consumo de agua (m³)</a:t>
            </a:r>
          </a:p>
          <a:p>
            <a:pPr>
              <a:buFont typeface="Arial" panose="020B0604020202020204" pitchFamily="34" charset="0"/>
              <a:buChar char="•"/>
            </a:pPr>
            <a:r>
              <a:rPr lang="es-MX" dirty="0"/>
              <a:t>Porcentaje de residuos reciclados</a:t>
            </a:r>
          </a:p>
        </p:txBody>
      </p:sp>
    </p:spTree>
    <p:extLst>
      <p:ext uri="{BB962C8B-B14F-4D97-AF65-F5344CB8AC3E}">
        <p14:creationId xmlns:p14="http://schemas.microsoft.com/office/powerpoint/2010/main" val="31332750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32B06-3B0C-C034-0825-F4C68ACE7E7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B0EA9EC-2BE4-170D-8BA9-54FE7412B6FF}"/>
              </a:ext>
            </a:extLst>
          </p:cNvPr>
          <p:cNvSpPr>
            <a:spLocks noGrp="1"/>
          </p:cNvSpPr>
          <p:nvPr>
            <p:ph type="title"/>
          </p:nvPr>
        </p:nvSpPr>
        <p:spPr/>
        <p:txBody>
          <a:bodyPr/>
          <a:lstStyle/>
          <a:p>
            <a:r>
              <a:rPr lang="es-MX" dirty="0"/>
              <a:t>Aspectos fundamentales</a:t>
            </a:r>
          </a:p>
        </p:txBody>
      </p:sp>
      <p:sp>
        <p:nvSpPr>
          <p:cNvPr id="3" name="Marcador de contenido 2">
            <a:extLst>
              <a:ext uri="{FF2B5EF4-FFF2-40B4-BE49-F238E27FC236}">
                <a16:creationId xmlns:a16="http://schemas.microsoft.com/office/drawing/2014/main" id="{2BAC47D0-EC49-BC78-3D88-DE65323B449E}"/>
              </a:ext>
            </a:extLst>
          </p:cNvPr>
          <p:cNvSpPr>
            <a:spLocks noGrp="1"/>
          </p:cNvSpPr>
          <p:nvPr>
            <p:ph idx="1"/>
          </p:nvPr>
        </p:nvSpPr>
        <p:spPr/>
        <p:txBody>
          <a:bodyPr>
            <a:normAutofit fontScale="92500" lnSpcReduction="20000"/>
          </a:bodyPr>
          <a:lstStyle/>
          <a:p>
            <a:pPr>
              <a:buNone/>
            </a:pPr>
            <a:r>
              <a:rPr lang="es-MX" b="1" dirty="0"/>
              <a:t>Sociales:</a:t>
            </a:r>
            <a:endParaRPr lang="es-MX" dirty="0"/>
          </a:p>
          <a:p>
            <a:pPr>
              <a:buFont typeface="Arial" panose="020B0604020202020204" pitchFamily="34" charset="0"/>
              <a:buChar char="•"/>
            </a:pPr>
            <a:r>
              <a:rPr lang="es-MX" dirty="0"/>
              <a:t>Horas de capacitación por empleado</a:t>
            </a:r>
          </a:p>
          <a:p>
            <a:pPr>
              <a:buFont typeface="Arial" panose="020B0604020202020204" pitchFamily="34" charset="0"/>
              <a:buChar char="•"/>
            </a:pPr>
            <a:r>
              <a:rPr lang="es-MX" dirty="0"/>
              <a:t>Tasa de rotación de personal</a:t>
            </a:r>
          </a:p>
          <a:p>
            <a:pPr>
              <a:buFont typeface="Arial" panose="020B0604020202020204" pitchFamily="34" charset="0"/>
              <a:buChar char="•"/>
            </a:pPr>
            <a:r>
              <a:rPr lang="es-MX" dirty="0"/>
              <a:t>Índice de satisfacción laboral</a:t>
            </a:r>
          </a:p>
          <a:p>
            <a:pPr>
              <a:buFont typeface="Arial" panose="020B0604020202020204" pitchFamily="34" charset="0"/>
              <a:buChar char="•"/>
            </a:pPr>
            <a:r>
              <a:rPr lang="es-MX" dirty="0"/>
              <a:t>Número de incidentes laborales</a:t>
            </a:r>
          </a:p>
          <a:p>
            <a:pPr>
              <a:buNone/>
            </a:pPr>
            <a:r>
              <a:rPr lang="es-MX" b="1" dirty="0"/>
              <a:t>Gobernanza:</a:t>
            </a:r>
            <a:endParaRPr lang="es-MX" dirty="0"/>
          </a:p>
          <a:p>
            <a:pPr>
              <a:buFont typeface="Arial" panose="020B0604020202020204" pitchFamily="34" charset="0"/>
              <a:buChar char="•"/>
            </a:pPr>
            <a:r>
              <a:rPr lang="es-MX" dirty="0"/>
              <a:t>Existencia y cumplimiento del código de ética</a:t>
            </a:r>
          </a:p>
          <a:p>
            <a:pPr>
              <a:buFont typeface="Arial" panose="020B0604020202020204" pitchFamily="34" charset="0"/>
              <a:buChar char="•"/>
            </a:pPr>
            <a:r>
              <a:rPr lang="es-MX" dirty="0"/>
              <a:t>Porcentaje de mujeres en puestos directivos</a:t>
            </a:r>
          </a:p>
          <a:p>
            <a:pPr>
              <a:buFont typeface="Arial" panose="020B0604020202020204" pitchFamily="34" charset="0"/>
              <a:buChar char="•"/>
            </a:pPr>
            <a:r>
              <a:rPr lang="es-MX" dirty="0"/>
              <a:t>Número de auditorías internas</a:t>
            </a:r>
          </a:p>
          <a:p>
            <a:pPr>
              <a:buFont typeface="Arial" panose="020B0604020202020204" pitchFamily="34" charset="0"/>
              <a:buChar char="•"/>
            </a:pPr>
            <a:r>
              <a:rPr lang="es-MX" dirty="0"/>
              <a:t>Denuncias recibidas y resueltas</a:t>
            </a:r>
          </a:p>
          <a:p>
            <a:endParaRPr lang="es-MX" dirty="0"/>
          </a:p>
        </p:txBody>
      </p:sp>
    </p:spTree>
    <p:extLst>
      <p:ext uri="{BB962C8B-B14F-4D97-AF65-F5344CB8AC3E}">
        <p14:creationId xmlns:p14="http://schemas.microsoft.com/office/powerpoint/2010/main" val="113020994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AF3D5-0370-928A-9E59-C42967130A3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6329936-C44B-3D43-5F65-4D7A626A214B}"/>
              </a:ext>
            </a:extLst>
          </p:cNvPr>
          <p:cNvSpPr>
            <a:spLocks noGrp="1"/>
          </p:cNvSpPr>
          <p:nvPr>
            <p:ph type="title"/>
          </p:nvPr>
        </p:nvSpPr>
        <p:spPr/>
        <p:txBody>
          <a:bodyPr/>
          <a:lstStyle/>
          <a:p>
            <a:r>
              <a:rPr lang="es-MX" dirty="0"/>
              <a:t>Aspectos fundamentales</a:t>
            </a:r>
          </a:p>
        </p:txBody>
      </p:sp>
      <p:sp>
        <p:nvSpPr>
          <p:cNvPr id="3" name="Marcador de contenido 2">
            <a:extLst>
              <a:ext uri="{FF2B5EF4-FFF2-40B4-BE49-F238E27FC236}">
                <a16:creationId xmlns:a16="http://schemas.microsoft.com/office/drawing/2014/main" id="{1E3FFA3E-208B-5AFB-7172-5FBE3AB7CB91}"/>
              </a:ext>
            </a:extLst>
          </p:cNvPr>
          <p:cNvSpPr>
            <a:spLocks noGrp="1"/>
          </p:cNvSpPr>
          <p:nvPr>
            <p:ph idx="1"/>
          </p:nvPr>
        </p:nvSpPr>
        <p:spPr/>
        <p:txBody>
          <a:bodyPr>
            <a:normAutofit/>
          </a:bodyPr>
          <a:lstStyle/>
          <a:p>
            <a:pPr>
              <a:buNone/>
            </a:pPr>
            <a:r>
              <a:rPr lang="es-MX" b="1" dirty="0"/>
              <a:t>🟢 Objetivos de Sostenibilidad (ODS)</a:t>
            </a:r>
          </a:p>
          <a:p>
            <a:pPr>
              <a:buNone/>
            </a:pPr>
            <a:r>
              <a:rPr lang="es-MX" dirty="0"/>
              <a:t>Los </a:t>
            </a:r>
            <a:r>
              <a:rPr lang="es-MX" b="1" dirty="0"/>
              <a:t>objetivos de sostenibilidad</a:t>
            </a:r>
            <a:r>
              <a:rPr lang="es-MX" dirty="0"/>
              <a:t> son metas específicas, medibles y alineadas con los valores y estrategia de la entidad. Se enfocan en:</a:t>
            </a:r>
          </a:p>
          <a:p>
            <a:pPr>
              <a:buFont typeface="Arial" panose="020B0604020202020204" pitchFamily="34" charset="0"/>
              <a:buChar char="•"/>
            </a:pPr>
            <a:r>
              <a:rPr lang="es-MX" b="1" dirty="0"/>
              <a:t>Reducir impactos negativos</a:t>
            </a:r>
            <a:r>
              <a:rPr lang="es-MX" dirty="0"/>
              <a:t> (por ejemplo, menos consumo energético)</a:t>
            </a:r>
          </a:p>
          <a:p>
            <a:pPr>
              <a:buFont typeface="Arial" panose="020B0604020202020204" pitchFamily="34" charset="0"/>
              <a:buChar char="•"/>
            </a:pPr>
            <a:r>
              <a:rPr lang="es-MX" b="1" dirty="0"/>
              <a:t>Maximizar impactos positivos</a:t>
            </a:r>
            <a:r>
              <a:rPr lang="es-MX" dirty="0"/>
              <a:t> (por ejemplo, mejorar bienestar laboral)</a:t>
            </a:r>
          </a:p>
          <a:p>
            <a:pPr>
              <a:buFont typeface="Arial" panose="020B0604020202020204" pitchFamily="34" charset="0"/>
              <a:buChar char="•"/>
            </a:pPr>
            <a:r>
              <a:rPr lang="es-MX" b="1" dirty="0"/>
              <a:t>Cumplir con normativas y expectativas sociales</a:t>
            </a:r>
            <a:endParaRPr lang="es-MX" dirty="0"/>
          </a:p>
          <a:p>
            <a:pPr>
              <a:buFont typeface="Arial" panose="020B0604020202020204" pitchFamily="34" charset="0"/>
              <a:buChar char="•"/>
            </a:pPr>
            <a:r>
              <a:rPr lang="es-MX" b="1" dirty="0"/>
              <a:t>Alinearse con los Objetivos de Desarrollo Sostenible (ODS) de la ONU</a:t>
            </a:r>
          </a:p>
          <a:p>
            <a:pPr marL="0" indent="0">
              <a:buNone/>
            </a:pPr>
            <a:r>
              <a:rPr lang="es-MX" b="1" dirty="0"/>
              <a:t>ESG (</a:t>
            </a:r>
            <a:r>
              <a:rPr lang="es-MX" b="1" dirty="0" err="1"/>
              <a:t>Estandares</a:t>
            </a:r>
            <a:r>
              <a:rPr lang="es-MX" b="1" dirty="0"/>
              <a:t> de gobernanza)</a:t>
            </a:r>
            <a:endParaRPr lang="es-MX" dirty="0"/>
          </a:p>
          <a:p>
            <a:endParaRPr lang="es-MX" dirty="0"/>
          </a:p>
        </p:txBody>
      </p:sp>
    </p:spTree>
    <p:extLst>
      <p:ext uri="{BB962C8B-B14F-4D97-AF65-F5344CB8AC3E}">
        <p14:creationId xmlns:p14="http://schemas.microsoft.com/office/powerpoint/2010/main" val="2311708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32C66E-8CDA-0EE4-085C-DE27D4625FC4}"/>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2B0A3903-81B2-A67E-9779-7E418144156F}"/>
              </a:ext>
            </a:extLst>
          </p:cNvPr>
          <p:cNvSpPr>
            <a:spLocks noGrp="1"/>
          </p:cNvSpPr>
          <p:nvPr>
            <p:ph idx="1"/>
          </p:nvPr>
        </p:nvSpPr>
        <p:spPr/>
        <p:txBody>
          <a:bodyPr/>
          <a:lstStyle/>
          <a:p>
            <a:pPr>
              <a:buNone/>
            </a:pPr>
            <a:r>
              <a:rPr lang="es-MX" dirty="0"/>
              <a:t>Ejemplo:</a:t>
            </a:r>
          </a:p>
          <a:p>
            <a:pPr>
              <a:buFont typeface="Arial" panose="020B0604020202020204" pitchFamily="34" charset="0"/>
              <a:buChar char="•"/>
            </a:pPr>
            <a:r>
              <a:rPr lang="es-MX" dirty="0"/>
              <a:t>Reducir en 10% el consumo de energía eléctrica para 2026</a:t>
            </a:r>
          </a:p>
          <a:p>
            <a:pPr>
              <a:buFont typeface="Arial" panose="020B0604020202020204" pitchFamily="34" charset="0"/>
              <a:buChar char="•"/>
            </a:pPr>
            <a:r>
              <a:rPr lang="es-MX" dirty="0"/>
              <a:t>Alcanzar un 50% de mujeres en puestos de liderazgo en 3 años</a:t>
            </a:r>
          </a:p>
          <a:p>
            <a:pPr>
              <a:buFont typeface="Arial" panose="020B0604020202020204" pitchFamily="34" charset="0"/>
              <a:buChar char="•"/>
            </a:pPr>
            <a:r>
              <a:rPr lang="es-MX" dirty="0"/>
              <a:t>Capacitar al 100% del personal en ética y sostenibilidad cada año</a:t>
            </a:r>
          </a:p>
          <a:p>
            <a:endParaRPr lang="es-MX" dirty="0"/>
          </a:p>
        </p:txBody>
      </p:sp>
    </p:spTree>
    <p:extLst>
      <p:ext uri="{BB962C8B-B14F-4D97-AF65-F5344CB8AC3E}">
        <p14:creationId xmlns:p14="http://schemas.microsoft.com/office/powerpoint/2010/main" val="29444098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Estructura del Informe de Sostenibilidad</a:t>
            </a:r>
          </a:p>
        </p:txBody>
      </p:sp>
      <p:sp>
        <p:nvSpPr>
          <p:cNvPr id="3" name="Content Placeholder 2"/>
          <p:cNvSpPr>
            <a:spLocks noGrp="1"/>
          </p:cNvSpPr>
          <p:nvPr>
            <p:ph idx="1"/>
          </p:nvPr>
        </p:nvSpPr>
        <p:spPr/>
        <p:txBody>
          <a:bodyPr/>
          <a:lstStyle/>
          <a:p>
            <a:r>
              <a:t>- Información general de la entidad</a:t>
            </a:r>
          </a:p>
          <a:p>
            <a:r>
              <a:t>- Gobernanza, estrategia y gestión de riesgos</a:t>
            </a:r>
          </a:p>
          <a:p>
            <a:r>
              <a:t>- Indicadores materiales ASG</a:t>
            </a:r>
          </a:p>
          <a:p>
            <a:r>
              <a:t>- Medición, metas y resultados</a:t>
            </a:r>
          </a:p>
          <a:p>
            <a:r>
              <a:t>- Declaraciones de aseguramiento (si aplica)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Características cualitativas fundamentales.</a:t>
            </a:r>
            <a:endParaRPr dirty="0"/>
          </a:p>
        </p:txBody>
      </p:sp>
      <p:sp>
        <p:nvSpPr>
          <p:cNvPr id="3" name="Content Placeholder 2"/>
          <p:cNvSpPr>
            <a:spLocks noGrp="1"/>
          </p:cNvSpPr>
          <p:nvPr>
            <p:ph idx="1"/>
          </p:nvPr>
        </p:nvSpPr>
        <p:spPr/>
        <p:txBody>
          <a:bodyPr>
            <a:normAutofit/>
          </a:bodyPr>
          <a:lstStyle/>
          <a:p>
            <a:r>
              <a:rPr lang="es-MX" dirty="0"/>
              <a:t>Establece principios y directrices para la presentación de información sobre sostenibilidad. </a:t>
            </a:r>
          </a:p>
          <a:p>
            <a:r>
              <a:rPr dirty="0"/>
              <a:t>- </a:t>
            </a:r>
            <a:r>
              <a:rPr dirty="0" err="1"/>
              <a:t>Relevancia</a:t>
            </a:r>
            <a:endParaRPr lang="es-MX" dirty="0"/>
          </a:p>
          <a:p>
            <a:r>
              <a:rPr lang="es-MX" dirty="0"/>
              <a:t>La información es relevante cuando influye en las decisiones de los usuarios, al ayudarlos a formarse juicios o evaluar alternativas.</a:t>
            </a:r>
            <a:endParaRPr dirty="0"/>
          </a:p>
          <a:p>
            <a:r>
              <a:rPr lang="es-MX" dirty="0"/>
              <a:t>-Valores de predicción y confirmación</a:t>
            </a:r>
          </a:p>
          <a:p>
            <a:r>
              <a:rPr lang="es-MX" dirty="0"/>
              <a:t>Estos son atributos de la relevancia: Valor de predicción: la información es útil para prever resultados futuros (por ejemplo, tendencias de consumo de energía o rotación de personal).</a:t>
            </a:r>
          </a:p>
          <a:p>
            <a:r>
              <a:rPr lang="es-MX" dirty="0"/>
              <a:t>Valor de confirmación: permite validar o corregir expectativas previas (por ejemplo, confirmar si una política ambiental fue efectiva).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A29F5-0336-A21A-31CE-86A0C2BED9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52E7F-A89B-9C8C-219E-A9109E54DB65}"/>
              </a:ext>
            </a:extLst>
          </p:cNvPr>
          <p:cNvSpPr>
            <a:spLocks noGrp="1"/>
          </p:cNvSpPr>
          <p:nvPr>
            <p:ph type="title"/>
          </p:nvPr>
        </p:nvSpPr>
        <p:spPr/>
        <p:txBody>
          <a:bodyPr/>
          <a:lstStyle/>
          <a:p>
            <a:r>
              <a:rPr lang="es-MX" dirty="0"/>
              <a:t>Características cualitativas fundamentales.</a:t>
            </a:r>
            <a:endParaRPr dirty="0"/>
          </a:p>
        </p:txBody>
      </p:sp>
      <p:sp>
        <p:nvSpPr>
          <p:cNvPr id="3" name="Content Placeholder 2">
            <a:extLst>
              <a:ext uri="{FF2B5EF4-FFF2-40B4-BE49-F238E27FC236}">
                <a16:creationId xmlns:a16="http://schemas.microsoft.com/office/drawing/2014/main" id="{2D657183-E7E1-5A67-0E80-A406A6BE0666}"/>
              </a:ext>
            </a:extLst>
          </p:cNvPr>
          <p:cNvSpPr>
            <a:spLocks noGrp="1"/>
          </p:cNvSpPr>
          <p:nvPr>
            <p:ph idx="1"/>
          </p:nvPr>
        </p:nvSpPr>
        <p:spPr/>
        <p:txBody>
          <a:bodyPr>
            <a:normAutofit/>
          </a:bodyPr>
          <a:lstStyle/>
          <a:p>
            <a:r>
              <a:rPr dirty="0"/>
              <a:t>- </a:t>
            </a:r>
            <a:r>
              <a:rPr lang="es-MX" dirty="0"/>
              <a:t>Importancia Relativa (material)</a:t>
            </a:r>
          </a:p>
          <a:p>
            <a:r>
              <a:rPr lang="es-MX" dirty="0"/>
              <a:t>Se considera que la información de sostenibilidad  tiene importancia relativa cuando su omisión o presentación incorrecta podría alterar las decisiones de quienes usan la información.</a:t>
            </a:r>
          </a:p>
          <a:p>
            <a:r>
              <a:rPr lang="es-MX" dirty="0"/>
              <a:t>La NIS A-1 establece que la entidad debe hacer un juicio profesional para identificar los temas e indicadores materiales.</a:t>
            </a:r>
          </a:p>
          <a:p>
            <a:r>
              <a:rPr lang="es-MX" dirty="0"/>
              <a:t>En algunos casos la NIS requieren revelar información sobre posibles sucesos futuros con resultados inciertos por ello al juzgar si dicha información es importante la entidad debe considerar:</a:t>
            </a:r>
          </a:p>
          <a:p>
            <a:r>
              <a:rPr lang="es-MX" dirty="0"/>
              <a:t>A) Los efectos potenciales de los sucesos sobre el importe, la periodicidad y la incertidumbre de los flujos de efectivo futuros de la entidad en el corto, mediano y largo plazo.</a:t>
            </a:r>
          </a:p>
          <a:p>
            <a:endParaRPr lang="es-MX" dirty="0"/>
          </a:p>
        </p:txBody>
      </p:sp>
    </p:spTree>
    <p:extLst>
      <p:ext uri="{BB962C8B-B14F-4D97-AF65-F5344CB8AC3E}">
        <p14:creationId xmlns:p14="http://schemas.microsoft.com/office/powerpoint/2010/main" val="347062263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8E73C-BD2F-6AA8-CC44-AC5D8A52EE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712F95-6A98-F8A9-C049-892D29D96473}"/>
              </a:ext>
            </a:extLst>
          </p:cNvPr>
          <p:cNvSpPr>
            <a:spLocks noGrp="1"/>
          </p:cNvSpPr>
          <p:nvPr>
            <p:ph type="title"/>
          </p:nvPr>
        </p:nvSpPr>
        <p:spPr/>
        <p:txBody>
          <a:bodyPr/>
          <a:lstStyle/>
          <a:p>
            <a:r>
              <a:rPr lang="es-MX" dirty="0"/>
              <a:t>Características cualitativas fundamentales.</a:t>
            </a:r>
            <a:endParaRPr dirty="0"/>
          </a:p>
        </p:txBody>
      </p:sp>
      <p:sp>
        <p:nvSpPr>
          <p:cNvPr id="3" name="Content Placeholder 2">
            <a:extLst>
              <a:ext uri="{FF2B5EF4-FFF2-40B4-BE49-F238E27FC236}">
                <a16:creationId xmlns:a16="http://schemas.microsoft.com/office/drawing/2014/main" id="{9AF6ECA9-D19D-FEB8-7CE8-E3ADE3DFD66F}"/>
              </a:ext>
            </a:extLst>
          </p:cNvPr>
          <p:cNvSpPr>
            <a:spLocks noGrp="1"/>
          </p:cNvSpPr>
          <p:nvPr>
            <p:ph idx="1"/>
          </p:nvPr>
        </p:nvSpPr>
        <p:spPr/>
        <p:txBody>
          <a:bodyPr>
            <a:normAutofit lnSpcReduction="10000"/>
          </a:bodyPr>
          <a:lstStyle/>
          <a:p>
            <a:r>
              <a:rPr dirty="0"/>
              <a:t>- </a:t>
            </a:r>
            <a:r>
              <a:rPr lang="es-MX" dirty="0"/>
              <a:t>Importancia Relativa (material)</a:t>
            </a:r>
          </a:p>
          <a:p>
            <a:r>
              <a:rPr lang="es-MX" dirty="0"/>
              <a:t>B) El rango de posibles resultados y su probabilidad de ocurrir dentro de ese rango</a:t>
            </a:r>
          </a:p>
          <a:p>
            <a:r>
              <a:rPr lang="es-MX" dirty="0"/>
              <a:t>Esto implica que no todo debe informarse, solo lo que tiene un efecto significativo sobre el desempeño sostenible.</a:t>
            </a:r>
          </a:p>
          <a:p>
            <a:pPr>
              <a:buNone/>
            </a:pPr>
            <a:r>
              <a:rPr lang="es-MX" b="1" dirty="0"/>
              <a:t>- Representación fiel</a:t>
            </a:r>
          </a:p>
          <a:p>
            <a:pPr>
              <a:buNone/>
            </a:pPr>
            <a:r>
              <a:rPr lang="es-MX" dirty="0"/>
              <a:t>La información debe representar </a:t>
            </a:r>
            <a:r>
              <a:rPr lang="es-MX" b="1" dirty="0"/>
              <a:t>fielmente lo que pretende reflejar</a:t>
            </a:r>
            <a:r>
              <a:rPr lang="es-MX" dirty="0"/>
              <a:t>, cumpliendo con tres condiciones:</a:t>
            </a:r>
          </a:p>
          <a:p>
            <a:pPr>
              <a:buFont typeface="Arial" panose="020B0604020202020204" pitchFamily="34" charset="0"/>
              <a:buChar char="•"/>
            </a:pPr>
            <a:r>
              <a:rPr lang="es-MX" b="1" dirty="0"/>
              <a:t>Completa</a:t>
            </a:r>
            <a:r>
              <a:rPr lang="es-MX" dirty="0"/>
              <a:t>: sin omisiones significativas.</a:t>
            </a:r>
          </a:p>
          <a:p>
            <a:pPr>
              <a:buFont typeface="Arial" panose="020B0604020202020204" pitchFamily="34" charset="0"/>
              <a:buChar char="•"/>
            </a:pPr>
            <a:r>
              <a:rPr lang="es-MX" b="1" dirty="0"/>
              <a:t>Neutral</a:t>
            </a:r>
            <a:r>
              <a:rPr lang="es-MX" dirty="0"/>
              <a:t>: libre de sesgos.</a:t>
            </a:r>
          </a:p>
          <a:p>
            <a:pPr>
              <a:buFont typeface="Arial" panose="020B0604020202020204" pitchFamily="34" charset="0"/>
              <a:buChar char="•"/>
            </a:pPr>
            <a:r>
              <a:rPr lang="es-MX" b="1" dirty="0"/>
              <a:t>Libre de error</a:t>
            </a:r>
            <a:r>
              <a:rPr lang="es-MX" dirty="0"/>
              <a:t>: dentro de lo razonable y con evidencia.</a:t>
            </a:r>
          </a:p>
          <a:p>
            <a:endParaRPr lang="es-MX" dirty="0"/>
          </a:p>
          <a:p>
            <a:endParaRPr lang="es-MX" dirty="0"/>
          </a:p>
        </p:txBody>
      </p:sp>
    </p:spTree>
    <p:extLst>
      <p:ext uri="{BB962C8B-B14F-4D97-AF65-F5344CB8AC3E}">
        <p14:creationId xmlns:p14="http://schemas.microsoft.com/office/powerpoint/2010/main" val="92504359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E211E-5C99-C97A-630D-8A575EBC37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385B99-29DA-4844-26A7-FC3AD7239035}"/>
              </a:ext>
            </a:extLst>
          </p:cNvPr>
          <p:cNvSpPr>
            <a:spLocks noGrp="1"/>
          </p:cNvSpPr>
          <p:nvPr>
            <p:ph type="title"/>
          </p:nvPr>
        </p:nvSpPr>
        <p:spPr/>
        <p:txBody>
          <a:bodyPr/>
          <a:lstStyle/>
          <a:p>
            <a:r>
              <a:rPr lang="es-MX" dirty="0"/>
              <a:t>Características cualitativas fundamentales.</a:t>
            </a:r>
            <a:endParaRPr dirty="0"/>
          </a:p>
        </p:txBody>
      </p:sp>
      <p:sp>
        <p:nvSpPr>
          <p:cNvPr id="3" name="Content Placeholder 2">
            <a:extLst>
              <a:ext uri="{FF2B5EF4-FFF2-40B4-BE49-F238E27FC236}">
                <a16:creationId xmlns:a16="http://schemas.microsoft.com/office/drawing/2014/main" id="{E197BF71-02F2-04FC-F20D-A2883CF998C1}"/>
              </a:ext>
            </a:extLst>
          </p:cNvPr>
          <p:cNvSpPr>
            <a:spLocks noGrp="1"/>
          </p:cNvSpPr>
          <p:nvPr>
            <p:ph idx="1"/>
          </p:nvPr>
        </p:nvSpPr>
        <p:spPr/>
        <p:txBody>
          <a:bodyPr>
            <a:normAutofit/>
          </a:bodyPr>
          <a:lstStyle/>
          <a:p>
            <a:pPr algn="just"/>
            <a:r>
              <a:rPr lang="es-MX" dirty="0"/>
              <a:t>- Neutralidad</a:t>
            </a:r>
          </a:p>
          <a:p>
            <a:pPr algn="just"/>
            <a:r>
              <a:rPr lang="es-MX" dirty="0"/>
              <a:t>La neutralidad es parte de la representación fiel, significa que la información no debe manipularse para inducir decisiones específicas ni mostrar una imagen más favorable o desfavorable.</a:t>
            </a:r>
          </a:p>
          <a:p>
            <a:pPr algn="just"/>
            <a:r>
              <a:rPr lang="es-MX" dirty="0"/>
              <a:t>-Información completa</a:t>
            </a:r>
          </a:p>
          <a:p>
            <a:pPr algn="just"/>
            <a:r>
              <a:rPr lang="es-MX" dirty="0"/>
              <a:t>La información es completa cuando incluye todos los datos e interpretaciones necesarias para que el usuario la comprenda y la use adecuadamente.</a:t>
            </a:r>
          </a:p>
        </p:txBody>
      </p:sp>
    </p:spTree>
    <p:extLst>
      <p:ext uri="{BB962C8B-B14F-4D97-AF65-F5344CB8AC3E}">
        <p14:creationId xmlns:p14="http://schemas.microsoft.com/office/powerpoint/2010/main" val="115180582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Normas de Revelación</a:t>
            </a:r>
            <a:endParaRPr dirty="0"/>
          </a:p>
        </p:txBody>
      </p:sp>
      <p:sp>
        <p:nvSpPr>
          <p:cNvPr id="3" name="Content Placeholder 2"/>
          <p:cNvSpPr>
            <a:spLocks noGrp="1"/>
          </p:cNvSpPr>
          <p:nvPr>
            <p:ph idx="1"/>
          </p:nvPr>
        </p:nvSpPr>
        <p:spPr/>
        <p:txBody>
          <a:bodyPr>
            <a:normAutofit/>
          </a:bodyPr>
          <a:lstStyle/>
          <a:p>
            <a:r>
              <a:rPr sz="2400" dirty="0"/>
              <a:t>La </a:t>
            </a:r>
            <a:r>
              <a:rPr sz="2400" dirty="0" err="1"/>
              <a:t>entidad</a:t>
            </a:r>
            <a:r>
              <a:rPr sz="2400" dirty="0"/>
              <a:t> </a:t>
            </a:r>
            <a:r>
              <a:rPr sz="2400" dirty="0" err="1"/>
              <a:t>debe</a:t>
            </a:r>
            <a:r>
              <a:rPr sz="2400" dirty="0"/>
              <a:t> </a:t>
            </a:r>
            <a:r>
              <a:rPr lang="es-MX" sz="2400" dirty="0"/>
              <a:t>revelar la información </a:t>
            </a:r>
            <a:r>
              <a:rPr sz="2400" dirty="0"/>
              <a:t>de </a:t>
            </a:r>
            <a:r>
              <a:rPr sz="2400" dirty="0" err="1"/>
              <a:t>sostenibilidad</a:t>
            </a:r>
            <a:r>
              <a:rPr sz="2400" dirty="0"/>
              <a:t> </a:t>
            </a:r>
            <a:r>
              <a:rPr lang="es-MX" sz="2400" dirty="0"/>
              <a:t>como parte de las notas a sus estados financieros básicos.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Periodicidad y presentación del informe</a:t>
            </a:r>
          </a:p>
        </p:txBody>
      </p:sp>
      <p:sp>
        <p:nvSpPr>
          <p:cNvPr id="3" name="Content Placeholder 2"/>
          <p:cNvSpPr>
            <a:spLocks noGrp="1"/>
          </p:cNvSpPr>
          <p:nvPr>
            <p:ph idx="1"/>
          </p:nvPr>
        </p:nvSpPr>
        <p:spPr/>
        <p:txBody>
          <a:bodyPr>
            <a:normAutofit/>
          </a:bodyPr>
          <a:lstStyle/>
          <a:p>
            <a:pPr algn="just"/>
            <a:r>
              <a:rPr lang="es-MX" sz="2400" dirty="0"/>
              <a:t>Una entidad de revelar la información de sostenibilidad al mismo tiempo y referirse a la misma fecha y al mismo periodo que los estados financieros.</a:t>
            </a:r>
          </a:p>
          <a:p>
            <a:pPr algn="just"/>
            <a:r>
              <a:rPr sz="2400" dirty="0"/>
              <a:t>Se </a:t>
            </a:r>
            <a:r>
              <a:rPr sz="2400" dirty="0" err="1"/>
              <a:t>recomienda</a:t>
            </a:r>
            <a:r>
              <a:rPr sz="2400" dirty="0"/>
              <a:t> </a:t>
            </a:r>
            <a:r>
              <a:rPr sz="2400" dirty="0" err="1"/>
              <a:t>elaborar</a:t>
            </a:r>
            <a:r>
              <a:rPr sz="2400" dirty="0"/>
              <a:t> </a:t>
            </a:r>
            <a:r>
              <a:rPr sz="2400" dirty="0" err="1"/>
              <a:t>el</a:t>
            </a:r>
            <a:r>
              <a:rPr sz="2400" dirty="0"/>
              <a:t> </a:t>
            </a:r>
            <a:r>
              <a:rPr sz="2400" dirty="0" err="1"/>
              <a:t>informe</a:t>
            </a:r>
            <a:r>
              <a:rPr sz="2400" dirty="0"/>
              <a:t> de forma </a:t>
            </a:r>
            <a:r>
              <a:rPr sz="2400" dirty="0" err="1"/>
              <a:t>anual</a:t>
            </a:r>
            <a:r>
              <a:rPr sz="2400" dirty="0"/>
              <a:t>, </a:t>
            </a:r>
            <a:r>
              <a:rPr sz="2400" dirty="0" err="1"/>
              <a:t>en</a:t>
            </a:r>
            <a:r>
              <a:rPr sz="2400" dirty="0"/>
              <a:t> </a:t>
            </a:r>
            <a:r>
              <a:rPr sz="2400" dirty="0" err="1"/>
              <a:t>idioma</a:t>
            </a:r>
            <a:r>
              <a:rPr sz="2400" dirty="0"/>
              <a:t> </a:t>
            </a:r>
            <a:r>
              <a:rPr sz="2400" dirty="0" err="1"/>
              <a:t>español</a:t>
            </a:r>
            <a:r>
              <a:rPr sz="2400" dirty="0"/>
              <a:t>, y </a:t>
            </a:r>
            <a:r>
              <a:rPr sz="2400" dirty="0" err="1"/>
              <a:t>hacerlo</a:t>
            </a:r>
            <a:r>
              <a:rPr sz="2400" dirty="0"/>
              <a:t> disponible de </a:t>
            </a:r>
            <a:r>
              <a:rPr sz="2400" dirty="0" err="1"/>
              <a:t>manera</a:t>
            </a:r>
            <a:r>
              <a:rPr sz="2400" dirty="0"/>
              <a:t> </a:t>
            </a:r>
            <a:r>
              <a:rPr sz="2400" dirty="0" err="1"/>
              <a:t>accesible</a:t>
            </a:r>
            <a:r>
              <a:rPr sz="2400" dirty="0"/>
              <a:t> para </a:t>
            </a:r>
            <a:r>
              <a:rPr sz="2400" dirty="0" err="1"/>
              <a:t>los</a:t>
            </a:r>
            <a:r>
              <a:rPr sz="2400" dirty="0"/>
              <a:t> </a:t>
            </a:r>
            <a:r>
              <a:rPr sz="2400" dirty="0" err="1"/>
              <a:t>usuarios</a:t>
            </a:r>
            <a:r>
              <a:rPr sz="2400" dirty="0"/>
              <a:t> </a:t>
            </a:r>
            <a:r>
              <a:rPr sz="2400" dirty="0" err="1"/>
              <a:t>interesados</a:t>
            </a:r>
            <a:r>
              <a:rPr lang="es-MX" sz="2400" dirty="0"/>
              <a:t> y que </a:t>
            </a:r>
            <a:r>
              <a:rPr lang="es-MX" sz="2400" b="1" dirty="0"/>
              <a:t>abarque</a:t>
            </a:r>
            <a:r>
              <a:rPr lang="es-MX" sz="2400" dirty="0"/>
              <a:t> el mismo periodo que el </a:t>
            </a:r>
            <a:r>
              <a:rPr lang="es-MX" sz="2400" b="1" dirty="0"/>
              <a:t>estado de resultados integral</a:t>
            </a:r>
            <a:r>
              <a:rPr lang="es-MX" sz="2400" dirty="0"/>
              <a:t>.</a:t>
            </a:r>
          </a:p>
          <a:p>
            <a:pPr algn="just"/>
            <a:r>
              <a:rPr lang="es-MX" sz="2400" dirty="0"/>
              <a:t>Esta información debe ser revelada de manera comparativa con la información del periodo anterior</a:t>
            </a:r>
            <a:endParaRPr sz="24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Relación con otras normas</a:t>
            </a:r>
          </a:p>
        </p:txBody>
      </p:sp>
      <p:sp>
        <p:nvSpPr>
          <p:cNvPr id="3" name="Content Placeholder 2"/>
          <p:cNvSpPr>
            <a:spLocks noGrp="1"/>
          </p:cNvSpPr>
          <p:nvPr>
            <p:ph idx="1"/>
          </p:nvPr>
        </p:nvSpPr>
        <p:spPr/>
        <p:txBody>
          <a:bodyPr>
            <a:normAutofit/>
          </a:bodyPr>
          <a:lstStyle/>
          <a:p>
            <a:pPr algn="just"/>
            <a:r>
              <a:rPr sz="2400" dirty="0"/>
              <a:t>La NIS A-1 se </a:t>
            </a:r>
            <a:r>
              <a:rPr sz="2400" dirty="0" err="1"/>
              <a:t>alinea</a:t>
            </a:r>
            <a:r>
              <a:rPr sz="2400" dirty="0"/>
              <a:t> </a:t>
            </a:r>
            <a:r>
              <a:rPr sz="2400" dirty="0" err="1"/>
              <a:t>conceptualmente</a:t>
            </a:r>
            <a:r>
              <a:rPr sz="2400" dirty="0"/>
              <a:t> con </a:t>
            </a:r>
            <a:r>
              <a:rPr sz="2400" dirty="0" err="1"/>
              <a:t>estándares</a:t>
            </a:r>
            <a:r>
              <a:rPr sz="2400" dirty="0"/>
              <a:t> </a:t>
            </a:r>
            <a:r>
              <a:rPr sz="2400" dirty="0" err="1"/>
              <a:t>como</a:t>
            </a:r>
            <a:r>
              <a:rPr sz="2400" dirty="0"/>
              <a:t>:</a:t>
            </a:r>
          </a:p>
          <a:p>
            <a:pPr algn="just"/>
            <a:r>
              <a:rPr sz="2400" dirty="0"/>
              <a:t>- ISSB (IFRS S1)</a:t>
            </a:r>
          </a:p>
          <a:p>
            <a:pPr algn="just"/>
            <a:r>
              <a:rPr sz="2400" dirty="0"/>
              <a:t>- GRI Standards</a:t>
            </a:r>
          </a:p>
          <a:p>
            <a:pPr algn="just"/>
            <a:r>
              <a:rPr sz="2400" dirty="0"/>
              <a:t>- SASB y </a:t>
            </a:r>
            <a:r>
              <a:rPr sz="2400" dirty="0" err="1"/>
              <a:t>otros</a:t>
            </a:r>
            <a:r>
              <a:rPr sz="2400" dirty="0"/>
              <a:t> </a:t>
            </a:r>
            <a:r>
              <a:rPr sz="2400" dirty="0" err="1"/>
              <a:t>marcos</a:t>
            </a:r>
            <a:r>
              <a:rPr sz="2400" dirty="0"/>
              <a:t> </a:t>
            </a:r>
            <a:r>
              <a:rPr sz="2400" dirty="0" err="1"/>
              <a:t>voluntarios</a:t>
            </a:r>
            <a:endParaRPr sz="24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9B58BF8-30C0-123B-85DD-5CD43AB56ABF}"/>
              </a:ext>
            </a:extLst>
          </p:cNvPr>
          <p:cNvSpPr>
            <a:spLocks noGrp="1"/>
          </p:cNvSpPr>
          <p:nvPr>
            <p:ph type="ctrTitle"/>
          </p:nvPr>
        </p:nvSpPr>
        <p:spPr/>
        <p:txBody>
          <a:bodyPr>
            <a:normAutofit/>
          </a:bodyPr>
          <a:lstStyle/>
          <a:p>
            <a:pPr algn="ctr"/>
            <a:r>
              <a:rPr lang="es-MX" dirty="0"/>
              <a:t>NIS B-1 Indicadores básicos de sostenibilidad</a:t>
            </a:r>
          </a:p>
        </p:txBody>
      </p:sp>
      <p:sp>
        <p:nvSpPr>
          <p:cNvPr id="5" name="Subtítulo 4">
            <a:extLst>
              <a:ext uri="{FF2B5EF4-FFF2-40B4-BE49-F238E27FC236}">
                <a16:creationId xmlns:a16="http://schemas.microsoft.com/office/drawing/2014/main" id="{6718BBDD-1E0F-6441-014E-AABA896755CB}"/>
              </a:ext>
            </a:extLst>
          </p:cNvPr>
          <p:cNvSpPr>
            <a:spLocks noGrp="1"/>
          </p:cNvSpPr>
          <p:nvPr>
            <p:ph type="subTitle" idx="1"/>
          </p:nvPr>
        </p:nvSpPr>
        <p:spPr/>
        <p:txBody>
          <a:bodyPr/>
          <a:lstStyle/>
          <a:p>
            <a:endParaRPr lang="es-MX"/>
          </a:p>
        </p:txBody>
      </p:sp>
    </p:spTree>
    <p:extLst>
      <p:ext uri="{BB962C8B-B14F-4D97-AF65-F5344CB8AC3E}">
        <p14:creationId xmlns:p14="http://schemas.microsoft.com/office/powerpoint/2010/main" val="398890112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C2D0F0-91FF-DE06-5880-5389F7A50A3A}"/>
              </a:ext>
            </a:extLst>
          </p:cNvPr>
          <p:cNvSpPr>
            <a:spLocks noGrp="1"/>
          </p:cNvSpPr>
          <p:nvPr>
            <p:ph type="title"/>
          </p:nvPr>
        </p:nvSpPr>
        <p:spPr/>
        <p:txBody>
          <a:bodyPr/>
          <a:lstStyle/>
          <a:p>
            <a:r>
              <a:rPr lang="es-MX" dirty="0"/>
              <a:t>OBJETIVO</a:t>
            </a:r>
          </a:p>
        </p:txBody>
      </p:sp>
      <p:sp>
        <p:nvSpPr>
          <p:cNvPr id="3" name="Marcador de contenido 2">
            <a:extLst>
              <a:ext uri="{FF2B5EF4-FFF2-40B4-BE49-F238E27FC236}">
                <a16:creationId xmlns:a16="http://schemas.microsoft.com/office/drawing/2014/main" id="{DB85F786-9603-A087-A70A-0E423840DFC8}"/>
              </a:ext>
            </a:extLst>
          </p:cNvPr>
          <p:cNvSpPr>
            <a:spLocks noGrp="1"/>
          </p:cNvSpPr>
          <p:nvPr>
            <p:ph idx="1"/>
          </p:nvPr>
        </p:nvSpPr>
        <p:spPr/>
        <p:txBody>
          <a:bodyPr>
            <a:normAutofit/>
          </a:bodyPr>
          <a:lstStyle/>
          <a:p>
            <a:pPr algn="just"/>
            <a:r>
              <a:rPr lang="es-MX" sz="2400" dirty="0"/>
              <a:t>Es establecer las normas para la determinación de los indicadores básicos de sostenibilidad (IBSO) y su revelación como parte de la información de la entidad.</a:t>
            </a:r>
          </a:p>
        </p:txBody>
      </p:sp>
    </p:spTree>
    <p:extLst>
      <p:ext uri="{BB962C8B-B14F-4D97-AF65-F5344CB8AC3E}">
        <p14:creationId xmlns:p14="http://schemas.microsoft.com/office/powerpoint/2010/main" val="19191236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B06A81-B5E6-62DD-4368-5461E6605DEB}"/>
              </a:ext>
            </a:extLst>
          </p:cNvPr>
          <p:cNvSpPr>
            <a:spLocks noGrp="1"/>
          </p:cNvSpPr>
          <p:nvPr>
            <p:ph type="title"/>
          </p:nvPr>
        </p:nvSpPr>
        <p:spPr/>
        <p:txBody>
          <a:bodyPr/>
          <a:lstStyle/>
          <a:p>
            <a:r>
              <a:rPr lang="es-MX" dirty="0"/>
              <a:t>ALCANCE</a:t>
            </a:r>
          </a:p>
        </p:txBody>
      </p:sp>
      <p:sp>
        <p:nvSpPr>
          <p:cNvPr id="3" name="Marcador de contenido 2">
            <a:extLst>
              <a:ext uri="{FF2B5EF4-FFF2-40B4-BE49-F238E27FC236}">
                <a16:creationId xmlns:a16="http://schemas.microsoft.com/office/drawing/2014/main" id="{95787609-D31F-42B1-251C-2CB033B769C9}"/>
              </a:ext>
            </a:extLst>
          </p:cNvPr>
          <p:cNvSpPr>
            <a:spLocks noGrp="1"/>
          </p:cNvSpPr>
          <p:nvPr>
            <p:ph idx="1"/>
          </p:nvPr>
        </p:nvSpPr>
        <p:spPr/>
        <p:txBody>
          <a:bodyPr/>
          <a:lstStyle/>
          <a:p>
            <a:pPr marL="0" indent="0">
              <a:buNone/>
            </a:pPr>
            <a:r>
              <a:rPr lang="es-MX" dirty="0"/>
              <a:t>La NIS B-1 es de aplicación a todo tipo de entidades, en la preparación y revelación de su información de sostenibilidad.</a:t>
            </a:r>
          </a:p>
        </p:txBody>
      </p:sp>
    </p:spTree>
    <p:extLst>
      <p:ext uri="{BB962C8B-B14F-4D97-AF65-F5344CB8AC3E}">
        <p14:creationId xmlns:p14="http://schemas.microsoft.com/office/powerpoint/2010/main" val="18770476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C3C9302-933D-B051-E650-B247C49AA866}"/>
              </a:ext>
            </a:extLst>
          </p:cNvPr>
          <p:cNvPicPr>
            <a:picLocks noChangeAspect="1"/>
          </p:cNvPicPr>
          <p:nvPr/>
        </p:nvPicPr>
        <p:blipFill>
          <a:blip r:embed="rId2"/>
          <a:stretch>
            <a:fillRect/>
          </a:stretch>
        </p:blipFill>
        <p:spPr>
          <a:xfrm>
            <a:off x="0" y="6983"/>
            <a:ext cx="12192000" cy="6211579"/>
          </a:xfrm>
          <a:prstGeom prst="rect">
            <a:avLst/>
          </a:prstGeom>
        </p:spPr>
      </p:pic>
    </p:spTree>
    <p:extLst>
      <p:ext uri="{BB962C8B-B14F-4D97-AF65-F5344CB8AC3E}">
        <p14:creationId xmlns:p14="http://schemas.microsoft.com/office/powerpoint/2010/main" val="242124502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9F6115-E48D-3CD2-8A6B-A9E18D082FCE}"/>
              </a:ext>
            </a:extLst>
          </p:cNvPr>
          <p:cNvSpPr>
            <a:spLocks noGrp="1"/>
          </p:cNvSpPr>
          <p:nvPr>
            <p:ph type="title"/>
          </p:nvPr>
        </p:nvSpPr>
        <p:spPr/>
        <p:txBody>
          <a:bodyPr/>
          <a:lstStyle/>
          <a:p>
            <a:r>
              <a:rPr lang="es-MX" dirty="0"/>
              <a:t>Indicadores IBSO</a:t>
            </a:r>
          </a:p>
        </p:txBody>
      </p:sp>
      <p:sp>
        <p:nvSpPr>
          <p:cNvPr id="3" name="Marcador de contenido 2">
            <a:extLst>
              <a:ext uri="{FF2B5EF4-FFF2-40B4-BE49-F238E27FC236}">
                <a16:creationId xmlns:a16="http://schemas.microsoft.com/office/drawing/2014/main" id="{B58BF1D1-31E1-861A-4F00-49AED4DC7C0A}"/>
              </a:ext>
            </a:extLst>
          </p:cNvPr>
          <p:cNvSpPr>
            <a:spLocks noGrp="1"/>
          </p:cNvSpPr>
          <p:nvPr>
            <p:ph idx="1"/>
          </p:nvPr>
        </p:nvSpPr>
        <p:spPr/>
        <p:txBody>
          <a:bodyPr>
            <a:normAutofit/>
          </a:bodyPr>
          <a:lstStyle/>
          <a:p>
            <a:pPr marL="0" indent="0" algn="just">
              <a:buNone/>
            </a:pPr>
            <a:r>
              <a:rPr lang="es-MX" sz="2400" dirty="0"/>
              <a:t>Son 30 los Básicos de Sostenibilidad Obligatorios (IBSO), 21 son cuantitativos y 9 cualitativos y la norma requiere que sean revelados en su totalidad se dividen en:</a:t>
            </a:r>
          </a:p>
          <a:p>
            <a:pPr marL="257175" indent="-257175" algn="just">
              <a:buFont typeface="+mj-lt"/>
              <a:buAutoNum type="arabicPeriod"/>
            </a:pPr>
            <a:r>
              <a:rPr lang="es-MX" sz="2400" dirty="0"/>
              <a:t>Indicadores ambientales.</a:t>
            </a:r>
          </a:p>
          <a:p>
            <a:pPr marL="257175" indent="-257175" algn="just">
              <a:buFont typeface="+mj-lt"/>
              <a:buAutoNum type="arabicPeriod"/>
            </a:pPr>
            <a:r>
              <a:rPr lang="es-MX" sz="2400" dirty="0"/>
              <a:t>Indicadores sociales</a:t>
            </a:r>
          </a:p>
          <a:p>
            <a:pPr marL="257175" indent="-257175" algn="just">
              <a:buFont typeface="+mj-lt"/>
              <a:buAutoNum type="arabicPeriod"/>
            </a:pPr>
            <a:r>
              <a:rPr lang="es-MX" sz="2400" dirty="0"/>
              <a:t>Indicadores de gobernanza</a:t>
            </a:r>
          </a:p>
          <a:p>
            <a:pPr marL="257175" indent="-257175" algn="just">
              <a:buFont typeface="+mj-lt"/>
              <a:buAutoNum type="arabicPeriod"/>
            </a:pPr>
            <a:r>
              <a:rPr lang="es-MX" sz="2400" dirty="0"/>
              <a:t>Indicadores económicos</a:t>
            </a:r>
          </a:p>
          <a:p>
            <a:pPr marL="257175" indent="-257175" algn="just">
              <a:buFont typeface="+mj-lt"/>
              <a:buAutoNum type="arabicPeriod"/>
            </a:pPr>
            <a:r>
              <a:rPr lang="es-MX" sz="2400" dirty="0"/>
              <a:t>Indicadores de capital humano.</a:t>
            </a:r>
          </a:p>
        </p:txBody>
      </p:sp>
    </p:spTree>
    <p:extLst>
      <p:ext uri="{BB962C8B-B14F-4D97-AF65-F5344CB8AC3E}">
        <p14:creationId xmlns:p14="http://schemas.microsoft.com/office/powerpoint/2010/main" val="151975905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D9B47FB-628B-EF45-2793-4245055C797E}"/>
              </a:ext>
            </a:extLst>
          </p:cNvPr>
          <p:cNvPicPr>
            <a:picLocks noChangeAspect="1"/>
          </p:cNvPicPr>
          <p:nvPr/>
        </p:nvPicPr>
        <p:blipFill>
          <a:blip r:embed="rId2"/>
          <a:stretch>
            <a:fillRect/>
          </a:stretch>
        </p:blipFill>
        <p:spPr>
          <a:xfrm>
            <a:off x="2151323" y="932430"/>
            <a:ext cx="7884041" cy="4696181"/>
          </a:xfrm>
          <a:prstGeom prst="rect">
            <a:avLst/>
          </a:prstGeom>
        </p:spPr>
      </p:pic>
    </p:spTree>
    <p:extLst>
      <p:ext uri="{BB962C8B-B14F-4D97-AF65-F5344CB8AC3E}">
        <p14:creationId xmlns:p14="http://schemas.microsoft.com/office/powerpoint/2010/main" val="22311328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DFFBFE-453D-7B81-C480-ECE78BF07E23}"/>
              </a:ext>
            </a:extLst>
          </p:cNvPr>
          <p:cNvSpPr>
            <a:spLocks noGrp="1"/>
          </p:cNvSpPr>
          <p:nvPr>
            <p:ph type="title"/>
          </p:nvPr>
        </p:nvSpPr>
        <p:spPr/>
        <p:txBody>
          <a:bodyPr/>
          <a:lstStyle/>
          <a:p>
            <a:r>
              <a:rPr lang="es-MX" dirty="0"/>
              <a:t>Indicadores ambientales</a:t>
            </a:r>
          </a:p>
        </p:txBody>
      </p:sp>
      <p:graphicFrame>
        <p:nvGraphicFramePr>
          <p:cNvPr id="4" name="Objeto 3">
            <a:extLst>
              <a:ext uri="{FF2B5EF4-FFF2-40B4-BE49-F238E27FC236}">
                <a16:creationId xmlns:a16="http://schemas.microsoft.com/office/drawing/2014/main" id="{A42BCC44-3E26-3950-1320-45D3FA6649A4}"/>
              </a:ext>
            </a:extLst>
          </p:cNvPr>
          <p:cNvGraphicFramePr>
            <a:graphicFrameLocks noChangeAspect="1"/>
          </p:cNvGraphicFramePr>
          <p:nvPr/>
        </p:nvGraphicFramePr>
        <p:xfrm>
          <a:off x="2346960" y="1842828"/>
          <a:ext cx="7505168" cy="4090139"/>
        </p:xfrm>
        <a:graphic>
          <a:graphicData uri="http://schemas.openxmlformats.org/presentationml/2006/ole">
            <mc:AlternateContent xmlns:mc="http://schemas.openxmlformats.org/markup-compatibility/2006">
              <mc:Choice xmlns:v="urn:schemas-microsoft-com:vml" Requires="v">
                <p:oleObj name="Worksheet" r:id="rId2" imgW="11652113" imgH="4248015" progId="Excel.Sheet.12">
                  <p:embed/>
                </p:oleObj>
              </mc:Choice>
              <mc:Fallback>
                <p:oleObj name="Worksheet" r:id="rId2" imgW="11652113" imgH="4248015" progId="Excel.Sheet.12">
                  <p:embed/>
                  <p:pic>
                    <p:nvPicPr>
                      <p:cNvPr id="4" name="Objeto 3">
                        <a:extLst>
                          <a:ext uri="{FF2B5EF4-FFF2-40B4-BE49-F238E27FC236}">
                            <a16:creationId xmlns:a16="http://schemas.microsoft.com/office/drawing/2014/main" id="{A42BCC44-3E26-3950-1320-45D3FA6649A4}"/>
                          </a:ext>
                        </a:extLst>
                      </p:cNvPr>
                      <p:cNvPicPr/>
                      <p:nvPr/>
                    </p:nvPicPr>
                    <p:blipFill>
                      <a:blip r:embed="rId3"/>
                      <a:stretch>
                        <a:fillRect/>
                      </a:stretch>
                    </p:blipFill>
                    <p:spPr>
                      <a:xfrm>
                        <a:off x="2346960" y="1842828"/>
                        <a:ext cx="7505168" cy="4090139"/>
                      </a:xfrm>
                      <a:prstGeom prst="rect">
                        <a:avLst/>
                      </a:prstGeom>
                    </p:spPr>
                  </p:pic>
                </p:oleObj>
              </mc:Fallback>
            </mc:AlternateContent>
          </a:graphicData>
        </a:graphic>
      </p:graphicFrame>
    </p:spTree>
    <p:extLst>
      <p:ext uri="{BB962C8B-B14F-4D97-AF65-F5344CB8AC3E}">
        <p14:creationId xmlns:p14="http://schemas.microsoft.com/office/powerpoint/2010/main" val="36855129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5A7A9-DD63-5C3F-7146-D279E701549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5B2C4A7-400C-FE71-4EA4-144F278EBB21}"/>
              </a:ext>
            </a:extLst>
          </p:cNvPr>
          <p:cNvSpPr>
            <a:spLocks noGrp="1"/>
          </p:cNvSpPr>
          <p:nvPr>
            <p:ph type="title"/>
          </p:nvPr>
        </p:nvSpPr>
        <p:spPr/>
        <p:txBody>
          <a:bodyPr/>
          <a:lstStyle/>
          <a:p>
            <a:r>
              <a:rPr lang="es-MX" dirty="0"/>
              <a:t>Indicadores ambientales</a:t>
            </a:r>
          </a:p>
        </p:txBody>
      </p:sp>
      <p:graphicFrame>
        <p:nvGraphicFramePr>
          <p:cNvPr id="5" name="Objeto 4">
            <a:extLst>
              <a:ext uri="{FF2B5EF4-FFF2-40B4-BE49-F238E27FC236}">
                <a16:creationId xmlns:a16="http://schemas.microsoft.com/office/drawing/2014/main" id="{F6D019E4-927C-0EA1-CCBC-8F129AC1C267}"/>
              </a:ext>
            </a:extLst>
          </p:cNvPr>
          <p:cNvGraphicFramePr>
            <a:graphicFrameLocks noChangeAspect="1"/>
          </p:cNvGraphicFramePr>
          <p:nvPr/>
        </p:nvGraphicFramePr>
        <p:xfrm>
          <a:off x="2346960" y="1737361"/>
          <a:ext cx="7864943" cy="3997132"/>
        </p:xfrm>
        <a:graphic>
          <a:graphicData uri="http://schemas.openxmlformats.org/presentationml/2006/ole">
            <mc:AlternateContent xmlns:mc="http://schemas.openxmlformats.org/markup-compatibility/2006">
              <mc:Choice xmlns:v="urn:schemas-microsoft-com:vml" Requires="v">
                <p:oleObj name="Worksheet" r:id="rId2" imgW="11652113" imgH="4064206" progId="Excel.Sheet.12">
                  <p:embed/>
                </p:oleObj>
              </mc:Choice>
              <mc:Fallback>
                <p:oleObj name="Worksheet" r:id="rId2" imgW="11652113" imgH="4064206" progId="Excel.Sheet.12">
                  <p:embed/>
                  <p:pic>
                    <p:nvPicPr>
                      <p:cNvPr id="5" name="Objeto 4">
                        <a:extLst>
                          <a:ext uri="{FF2B5EF4-FFF2-40B4-BE49-F238E27FC236}">
                            <a16:creationId xmlns:a16="http://schemas.microsoft.com/office/drawing/2014/main" id="{F6D019E4-927C-0EA1-CCBC-8F129AC1C267}"/>
                          </a:ext>
                        </a:extLst>
                      </p:cNvPr>
                      <p:cNvPicPr/>
                      <p:nvPr/>
                    </p:nvPicPr>
                    <p:blipFill>
                      <a:blip r:embed="rId3"/>
                      <a:stretch>
                        <a:fillRect/>
                      </a:stretch>
                    </p:blipFill>
                    <p:spPr>
                      <a:xfrm>
                        <a:off x="2346960" y="1737361"/>
                        <a:ext cx="7864943" cy="3997132"/>
                      </a:xfrm>
                      <a:prstGeom prst="rect">
                        <a:avLst/>
                      </a:prstGeom>
                    </p:spPr>
                  </p:pic>
                </p:oleObj>
              </mc:Fallback>
            </mc:AlternateContent>
          </a:graphicData>
        </a:graphic>
      </p:graphicFrame>
    </p:spTree>
    <p:extLst>
      <p:ext uri="{BB962C8B-B14F-4D97-AF65-F5344CB8AC3E}">
        <p14:creationId xmlns:p14="http://schemas.microsoft.com/office/powerpoint/2010/main" val="396387593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C40CD-9ED3-D414-C85E-0992AD84545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F109954-A1AA-4A7B-2AA8-EE1D52C8A6C4}"/>
              </a:ext>
            </a:extLst>
          </p:cNvPr>
          <p:cNvSpPr>
            <a:spLocks noGrp="1"/>
          </p:cNvSpPr>
          <p:nvPr>
            <p:ph type="title"/>
          </p:nvPr>
        </p:nvSpPr>
        <p:spPr/>
        <p:txBody>
          <a:bodyPr/>
          <a:lstStyle/>
          <a:p>
            <a:r>
              <a:rPr lang="es-MX" dirty="0"/>
              <a:t>Indicadores ambientales</a:t>
            </a:r>
          </a:p>
        </p:txBody>
      </p:sp>
      <p:graphicFrame>
        <p:nvGraphicFramePr>
          <p:cNvPr id="3" name="Objeto 2">
            <a:extLst>
              <a:ext uri="{FF2B5EF4-FFF2-40B4-BE49-F238E27FC236}">
                <a16:creationId xmlns:a16="http://schemas.microsoft.com/office/drawing/2014/main" id="{C16159FB-67BD-DA0E-7ADC-9EF6DDBB727E}"/>
              </a:ext>
            </a:extLst>
          </p:cNvPr>
          <p:cNvGraphicFramePr>
            <a:graphicFrameLocks noChangeAspect="1"/>
          </p:cNvGraphicFramePr>
          <p:nvPr/>
        </p:nvGraphicFramePr>
        <p:xfrm>
          <a:off x="2346960" y="1742678"/>
          <a:ext cx="7723929" cy="4119407"/>
        </p:xfrm>
        <a:graphic>
          <a:graphicData uri="http://schemas.openxmlformats.org/presentationml/2006/ole">
            <mc:AlternateContent xmlns:mc="http://schemas.openxmlformats.org/markup-compatibility/2006">
              <mc:Choice xmlns:v="urn:schemas-microsoft-com:vml" Requires="v">
                <p:oleObj name="Worksheet" r:id="rId2" imgW="11652113" imgH="4438785" progId="Excel.Sheet.12">
                  <p:embed/>
                </p:oleObj>
              </mc:Choice>
              <mc:Fallback>
                <p:oleObj name="Worksheet" r:id="rId2" imgW="11652113" imgH="4438785" progId="Excel.Sheet.12">
                  <p:embed/>
                  <p:pic>
                    <p:nvPicPr>
                      <p:cNvPr id="3" name="Objeto 2">
                        <a:extLst>
                          <a:ext uri="{FF2B5EF4-FFF2-40B4-BE49-F238E27FC236}">
                            <a16:creationId xmlns:a16="http://schemas.microsoft.com/office/drawing/2014/main" id="{C16159FB-67BD-DA0E-7ADC-9EF6DDBB727E}"/>
                          </a:ext>
                        </a:extLst>
                      </p:cNvPr>
                      <p:cNvPicPr/>
                      <p:nvPr/>
                    </p:nvPicPr>
                    <p:blipFill>
                      <a:blip r:embed="rId3"/>
                      <a:stretch>
                        <a:fillRect/>
                      </a:stretch>
                    </p:blipFill>
                    <p:spPr>
                      <a:xfrm>
                        <a:off x="2346960" y="1742678"/>
                        <a:ext cx="7723929" cy="4119407"/>
                      </a:xfrm>
                      <a:prstGeom prst="rect">
                        <a:avLst/>
                      </a:prstGeom>
                    </p:spPr>
                  </p:pic>
                </p:oleObj>
              </mc:Fallback>
            </mc:AlternateContent>
          </a:graphicData>
        </a:graphic>
      </p:graphicFrame>
    </p:spTree>
    <p:extLst>
      <p:ext uri="{BB962C8B-B14F-4D97-AF65-F5344CB8AC3E}">
        <p14:creationId xmlns:p14="http://schemas.microsoft.com/office/powerpoint/2010/main" val="180098324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AA249-FED5-515F-189C-C879265E43F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468E6AC-47DA-4368-D71E-F1EF7639D1C9}"/>
              </a:ext>
            </a:extLst>
          </p:cNvPr>
          <p:cNvSpPr>
            <a:spLocks noGrp="1"/>
          </p:cNvSpPr>
          <p:nvPr>
            <p:ph type="title"/>
          </p:nvPr>
        </p:nvSpPr>
        <p:spPr/>
        <p:txBody>
          <a:bodyPr/>
          <a:lstStyle/>
          <a:p>
            <a:r>
              <a:rPr lang="es-MX" dirty="0"/>
              <a:t>Indicadores sociales</a:t>
            </a:r>
          </a:p>
        </p:txBody>
      </p:sp>
      <p:graphicFrame>
        <p:nvGraphicFramePr>
          <p:cNvPr id="3" name="Objeto 2">
            <a:extLst>
              <a:ext uri="{FF2B5EF4-FFF2-40B4-BE49-F238E27FC236}">
                <a16:creationId xmlns:a16="http://schemas.microsoft.com/office/drawing/2014/main" id="{6563561A-9A4D-E3C8-E3EA-68E8930AADC0}"/>
              </a:ext>
            </a:extLst>
          </p:cNvPr>
          <p:cNvGraphicFramePr>
            <a:graphicFrameLocks noChangeAspect="1"/>
          </p:cNvGraphicFramePr>
          <p:nvPr/>
        </p:nvGraphicFramePr>
        <p:xfrm>
          <a:off x="2346960" y="1917220"/>
          <a:ext cx="7723843" cy="3923599"/>
        </p:xfrm>
        <a:graphic>
          <a:graphicData uri="http://schemas.openxmlformats.org/presentationml/2006/ole">
            <mc:AlternateContent xmlns:mc="http://schemas.openxmlformats.org/markup-compatibility/2006">
              <mc:Choice xmlns:v="urn:schemas-microsoft-com:vml" Requires="v">
                <p:oleObj name="Worksheet" r:id="rId2" imgW="11652113" imgH="4070240" progId="Excel.Sheet.12">
                  <p:embed/>
                </p:oleObj>
              </mc:Choice>
              <mc:Fallback>
                <p:oleObj name="Worksheet" r:id="rId2" imgW="11652113" imgH="4070240" progId="Excel.Sheet.12">
                  <p:embed/>
                  <p:pic>
                    <p:nvPicPr>
                      <p:cNvPr id="3" name="Objeto 2">
                        <a:extLst>
                          <a:ext uri="{FF2B5EF4-FFF2-40B4-BE49-F238E27FC236}">
                            <a16:creationId xmlns:a16="http://schemas.microsoft.com/office/drawing/2014/main" id="{6563561A-9A4D-E3C8-E3EA-68E8930AADC0}"/>
                          </a:ext>
                        </a:extLst>
                      </p:cNvPr>
                      <p:cNvPicPr/>
                      <p:nvPr/>
                    </p:nvPicPr>
                    <p:blipFill>
                      <a:blip r:embed="rId3"/>
                      <a:stretch>
                        <a:fillRect/>
                      </a:stretch>
                    </p:blipFill>
                    <p:spPr>
                      <a:xfrm>
                        <a:off x="2346960" y="1917220"/>
                        <a:ext cx="7723843" cy="3923599"/>
                      </a:xfrm>
                      <a:prstGeom prst="rect">
                        <a:avLst/>
                      </a:prstGeom>
                    </p:spPr>
                  </p:pic>
                </p:oleObj>
              </mc:Fallback>
            </mc:AlternateContent>
          </a:graphicData>
        </a:graphic>
      </p:graphicFrame>
    </p:spTree>
    <p:extLst>
      <p:ext uri="{BB962C8B-B14F-4D97-AF65-F5344CB8AC3E}">
        <p14:creationId xmlns:p14="http://schemas.microsoft.com/office/powerpoint/2010/main" val="340357759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03C3B-9E97-03B0-35C2-FBBF776CDF1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F6DABCF-24E7-A487-03AD-D0D52D03083C}"/>
              </a:ext>
            </a:extLst>
          </p:cNvPr>
          <p:cNvSpPr>
            <a:spLocks noGrp="1"/>
          </p:cNvSpPr>
          <p:nvPr>
            <p:ph type="title"/>
          </p:nvPr>
        </p:nvSpPr>
        <p:spPr/>
        <p:txBody>
          <a:bodyPr/>
          <a:lstStyle/>
          <a:p>
            <a:r>
              <a:rPr lang="es-MX" dirty="0"/>
              <a:t>Indicadores gobernanza</a:t>
            </a:r>
          </a:p>
        </p:txBody>
      </p:sp>
      <p:graphicFrame>
        <p:nvGraphicFramePr>
          <p:cNvPr id="4" name="Objeto 3">
            <a:extLst>
              <a:ext uri="{FF2B5EF4-FFF2-40B4-BE49-F238E27FC236}">
                <a16:creationId xmlns:a16="http://schemas.microsoft.com/office/drawing/2014/main" id="{3EEB4F66-B499-5320-E77E-0E1256458C63}"/>
              </a:ext>
            </a:extLst>
          </p:cNvPr>
          <p:cNvGraphicFramePr>
            <a:graphicFrameLocks noChangeAspect="1"/>
          </p:cNvGraphicFramePr>
          <p:nvPr/>
        </p:nvGraphicFramePr>
        <p:xfrm>
          <a:off x="2087747" y="2183219"/>
          <a:ext cx="7906858" cy="1162492"/>
        </p:xfrm>
        <a:graphic>
          <a:graphicData uri="http://schemas.openxmlformats.org/presentationml/2006/ole">
            <mc:AlternateContent xmlns:mc="http://schemas.openxmlformats.org/markup-compatibility/2006">
              <mc:Choice xmlns:v="urn:schemas-microsoft-com:vml" Requires="v">
                <p:oleObj name="Worksheet" r:id="rId2" imgW="12687300" imgH="571384" progId="Excel.Sheet.12">
                  <p:embed/>
                </p:oleObj>
              </mc:Choice>
              <mc:Fallback>
                <p:oleObj name="Worksheet" r:id="rId2" imgW="12687300" imgH="571384" progId="Excel.Sheet.12">
                  <p:embed/>
                  <p:pic>
                    <p:nvPicPr>
                      <p:cNvPr id="4" name="Objeto 3">
                        <a:extLst>
                          <a:ext uri="{FF2B5EF4-FFF2-40B4-BE49-F238E27FC236}">
                            <a16:creationId xmlns:a16="http://schemas.microsoft.com/office/drawing/2014/main" id="{3EEB4F66-B499-5320-E77E-0E1256458C63}"/>
                          </a:ext>
                        </a:extLst>
                      </p:cNvPr>
                      <p:cNvPicPr/>
                      <p:nvPr/>
                    </p:nvPicPr>
                    <p:blipFill>
                      <a:blip r:embed="rId3"/>
                      <a:stretch>
                        <a:fillRect/>
                      </a:stretch>
                    </p:blipFill>
                    <p:spPr>
                      <a:xfrm>
                        <a:off x="2087747" y="2183219"/>
                        <a:ext cx="7906858" cy="1162492"/>
                      </a:xfrm>
                      <a:prstGeom prst="rect">
                        <a:avLst/>
                      </a:prstGeom>
                    </p:spPr>
                  </p:pic>
                </p:oleObj>
              </mc:Fallback>
            </mc:AlternateContent>
          </a:graphicData>
        </a:graphic>
      </p:graphicFrame>
    </p:spTree>
    <p:extLst>
      <p:ext uri="{BB962C8B-B14F-4D97-AF65-F5344CB8AC3E}">
        <p14:creationId xmlns:p14="http://schemas.microsoft.com/office/powerpoint/2010/main" val="286349600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33ACC9-B8AF-59CE-418D-5C50F2B1A000}"/>
              </a:ext>
            </a:extLst>
          </p:cNvPr>
          <p:cNvPicPr>
            <a:picLocks noChangeAspect="1"/>
          </p:cNvPicPr>
          <p:nvPr/>
        </p:nvPicPr>
        <p:blipFill>
          <a:blip r:embed="rId2"/>
          <a:srcRect b="15039"/>
          <a:stretch/>
        </p:blipFill>
        <p:spPr>
          <a:xfrm>
            <a:off x="3209262" y="857250"/>
            <a:ext cx="5810693" cy="4369982"/>
          </a:xfrm>
          <a:prstGeom prst="rect">
            <a:avLst/>
          </a:prstGeom>
        </p:spPr>
      </p:pic>
    </p:spTree>
    <p:extLst>
      <p:ext uri="{BB962C8B-B14F-4D97-AF65-F5344CB8AC3E}">
        <p14:creationId xmlns:p14="http://schemas.microsoft.com/office/powerpoint/2010/main" val="22495333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F82DC6-2EA9-FAD5-8C47-DF0BB2E90B53}"/>
              </a:ext>
            </a:extLst>
          </p:cNvPr>
          <p:cNvSpPr>
            <a:spLocks noGrp="1"/>
          </p:cNvSpPr>
          <p:nvPr>
            <p:ph type="title"/>
          </p:nvPr>
        </p:nvSpPr>
        <p:spPr/>
        <p:txBody>
          <a:bodyPr/>
          <a:lstStyle/>
          <a:p>
            <a:r>
              <a:rPr lang="es-MX" dirty="0"/>
              <a:t>Fuentes de indicadores IBSO de recurso humanos</a:t>
            </a:r>
          </a:p>
        </p:txBody>
      </p:sp>
      <p:sp>
        <p:nvSpPr>
          <p:cNvPr id="3" name="Marcador de contenido 2">
            <a:extLst>
              <a:ext uri="{FF2B5EF4-FFF2-40B4-BE49-F238E27FC236}">
                <a16:creationId xmlns:a16="http://schemas.microsoft.com/office/drawing/2014/main" id="{B4CB6F44-DF68-9C4B-9691-7D45E7E23213}"/>
              </a:ext>
            </a:extLst>
          </p:cNvPr>
          <p:cNvSpPr>
            <a:spLocks noGrp="1"/>
          </p:cNvSpPr>
          <p:nvPr>
            <p:ph idx="1"/>
          </p:nvPr>
        </p:nvSpPr>
        <p:spPr/>
        <p:txBody>
          <a:bodyPr/>
          <a:lstStyle/>
          <a:p>
            <a:pPr>
              <a:buFont typeface="Arial" panose="020B0604020202020204" pitchFamily="34" charset="0"/>
              <a:buChar char="•"/>
            </a:pPr>
            <a:r>
              <a:rPr lang="es-MX" b="1" dirty="0"/>
              <a:t>Indicadores sociales:</a:t>
            </a:r>
            <a:endParaRPr lang="es-MX" dirty="0"/>
          </a:p>
          <a:p>
            <a:pPr marL="742950" lvl="1" indent="-285750">
              <a:buFont typeface="Arial" panose="020B0604020202020204" pitchFamily="34" charset="0"/>
              <a:buChar char="•"/>
            </a:pPr>
            <a:r>
              <a:rPr lang="es-MX" dirty="0"/>
              <a:t>Horas de capacitación por colaborador.</a:t>
            </a:r>
          </a:p>
          <a:p>
            <a:pPr marL="742950" lvl="1" indent="-285750">
              <a:buFont typeface="Arial" panose="020B0604020202020204" pitchFamily="34" charset="0"/>
              <a:buChar char="•"/>
            </a:pPr>
            <a:r>
              <a:rPr lang="es-MX" dirty="0"/>
              <a:t>Porcentaje de rotación de personal.</a:t>
            </a:r>
          </a:p>
          <a:p>
            <a:pPr marL="742950" lvl="1" indent="-285750">
              <a:buFont typeface="Arial" panose="020B0604020202020204" pitchFamily="34" charset="0"/>
              <a:buChar char="•"/>
            </a:pPr>
            <a:r>
              <a:rPr lang="es-MX" dirty="0"/>
              <a:t>Diversidad de género, edad, y puestos.</a:t>
            </a:r>
          </a:p>
          <a:p>
            <a:pPr marL="742950" lvl="1" indent="-285750">
              <a:buFont typeface="Arial" panose="020B0604020202020204" pitchFamily="34" charset="0"/>
              <a:buChar char="•"/>
            </a:pPr>
            <a:r>
              <a:rPr lang="es-MX" dirty="0"/>
              <a:t>Beneficios sociales o bienestar.</a:t>
            </a:r>
          </a:p>
          <a:p>
            <a:pPr>
              <a:buFont typeface="Arial" panose="020B0604020202020204" pitchFamily="34" charset="0"/>
              <a:buChar char="•"/>
            </a:pPr>
            <a:r>
              <a:rPr lang="es-MX" b="1" dirty="0"/>
              <a:t>Dónde buscarlo:</a:t>
            </a:r>
            <a:r>
              <a:rPr lang="es-MX" dirty="0"/>
              <a:t> bases de datos de nómina, informes de capacitación, encuestas internas, expedientes de personal.</a:t>
            </a:r>
          </a:p>
          <a:p>
            <a:endParaRPr lang="es-MX" dirty="0"/>
          </a:p>
        </p:txBody>
      </p:sp>
    </p:spTree>
    <p:extLst>
      <p:ext uri="{BB962C8B-B14F-4D97-AF65-F5344CB8AC3E}">
        <p14:creationId xmlns:p14="http://schemas.microsoft.com/office/powerpoint/2010/main" val="429339911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AAD983-9E34-4D18-F04A-7A8BE4A3299A}"/>
              </a:ext>
            </a:extLst>
          </p:cNvPr>
          <p:cNvSpPr>
            <a:spLocks noGrp="1"/>
          </p:cNvSpPr>
          <p:nvPr>
            <p:ph type="title"/>
          </p:nvPr>
        </p:nvSpPr>
        <p:spPr>
          <a:xfrm rot="16200000">
            <a:off x="925099" y="3034462"/>
            <a:ext cx="3807544" cy="1450757"/>
          </a:xfrm>
        </p:spPr>
        <p:txBody>
          <a:bodyPr>
            <a:normAutofit fontScale="90000"/>
          </a:bodyPr>
          <a:lstStyle/>
          <a:p>
            <a:pPr algn="ctr"/>
            <a:r>
              <a:rPr lang="es-MX" dirty="0"/>
              <a:t>Indicadores capital humano</a:t>
            </a:r>
          </a:p>
        </p:txBody>
      </p:sp>
      <p:graphicFrame>
        <p:nvGraphicFramePr>
          <p:cNvPr id="3" name="Objeto 2">
            <a:extLst>
              <a:ext uri="{FF2B5EF4-FFF2-40B4-BE49-F238E27FC236}">
                <a16:creationId xmlns:a16="http://schemas.microsoft.com/office/drawing/2014/main" id="{EBB5438D-4255-F88B-9DD3-F42D32BA322F}"/>
              </a:ext>
            </a:extLst>
          </p:cNvPr>
          <p:cNvGraphicFramePr>
            <a:graphicFrameLocks noChangeAspect="1"/>
          </p:cNvGraphicFramePr>
          <p:nvPr/>
        </p:nvGraphicFramePr>
        <p:xfrm>
          <a:off x="4023609" y="309011"/>
          <a:ext cx="6356350" cy="5779901"/>
        </p:xfrm>
        <a:graphic>
          <a:graphicData uri="http://schemas.openxmlformats.org/presentationml/2006/ole">
            <mc:AlternateContent xmlns:mc="http://schemas.openxmlformats.org/markup-compatibility/2006">
              <mc:Choice xmlns:v="urn:schemas-microsoft-com:vml" Requires="v">
                <p:oleObj name="Worksheet" r:id="rId2" imgW="6356161" imgH="5162415" progId="Excel.Sheet.12">
                  <p:embed/>
                </p:oleObj>
              </mc:Choice>
              <mc:Fallback>
                <p:oleObj name="Worksheet" r:id="rId2" imgW="6356161" imgH="5162415" progId="Excel.Sheet.12">
                  <p:embed/>
                  <p:pic>
                    <p:nvPicPr>
                      <p:cNvPr id="3" name="Objeto 2">
                        <a:extLst>
                          <a:ext uri="{FF2B5EF4-FFF2-40B4-BE49-F238E27FC236}">
                            <a16:creationId xmlns:a16="http://schemas.microsoft.com/office/drawing/2014/main" id="{EBB5438D-4255-F88B-9DD3-F42D32BA322F}"/>
                          </a:ext>
                        </a:extLst>
                      </p:cNvPr>
                      <p:cNvPicPr/>
                      <p:nvPr/>
                    </p:nvPicPr>
                    <p:blipFill>
                      <a:blip r:embed="rId3"/>
                      <a:stretch>
                        <a:fillRect/>
                      </a:stretch>
                    </p:blipFill>
                    <p:spPr>
                      <a:xfrm>
                        <a:off x="4023609" y="309011"/>
                        <a:ext cx="6356350" cy="5779901"/>
                      </a:xfrm>
                      <a:prstGeom prst="rect">
                        <a:avLst/>
                      </a:prstGeom>
                    </p:spPr>
                  </p:pic>
                </p:oleObj>
              </mc:Fallback>
            </mc:AlternateContent>
          </a:graphicData>
        </a:graphic>
      </p:graphicFrame>
    </p:spTree>
    <p:extLst>
      <p:ext uri="{BB962C8B-B14F-4D97-AF65-F5344CB8AC3E}">
        <p14:creationId xmlns:p14="http://schemas.microsoft.com/office/powerpoint/2010/main" val="277342434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D61E4-C274-3A89-9D84-BF3F3188C08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359F163-B120-EE38-B1C6-E2C69238929F}"/>
              </a:ext>
            </a:extLst>
          </p:cNvPr>
          <p:cNvSpPr>
            <a:spLocks noGrp="1"/>
          </p:cNvSpPr>
          <p:nvPr>
            <p:ph type="title"/>
          </p:nvPr>
        </p:nvSpPr>
        <p:spPr>
          <a:xfrm rot="16200000">
            <a:off x="925099" y="3034462"/>
            <a:ext cx="3807544" cy="1450757"/>
          </a:xfrm>
        </p:spPr>
        <p:txBody>
          <a:bodyPr>
            <a:normAutofit fontScale="90000"/>
          </a:bodyPr>
          <a:lstStyle/>
          <a:p>
            <a:pPr algn="ctr"/>
            <a:r>
              <a:rPr lang="es-MX" dirty="0"/>
              <a:t>Indicadores capital humano</a:t>
            </a:r>
          </a:p>
        </p:txBody>
      </p:sp>
      <p:graphicFrame>
        <p:nvGraphicFramePr>
          <p:cNvPr id="4" name="Objeto 3">
            <a:extLst>
              <a:ext uri="{FF2B5EF4-FFF2-40B4-BE49-F238E27FC236}">
                <a16:creationId xmlns:a16="http://schemas.microsoft.com/office/drawing/2014/main" id="{A088146D-1401-BAB4-452E-0B2E687515E9}"/>
              </a:ext>
            </a:extLst>
          </p:cNvPr>
          <p:cNvGraphicFramePr>
            <a:graphicFrameLocks noChangeAspect="1"/>
          </p:cNvGraphicFramePr>
          <p:nvPr/>
        </p:nvGraphicFramePr>
        <p:xfrm>
          <a:off x="3910197" y="656117"/>
          <a:ext cx="6356350" cy="5446971"/>
        </p:xfrm>
        <a:graphic>
          <a:graphicData uri="http://schemas.openxmlformats.org/presentationml/2006/ole">
            <mc:AlternateContent xmlns:mc="http://schemas.openxmlformats.org/markup-compatibility/2006">
              <mc:Choice xmlns:v="urn:schemas-microsoft-com:vml" Requires="v">
                <p:oleObj name="Worksheet" r:id="rId2" imgW="6356161" imgH="4610061" progId="Excel.Sheet.12">
                  <p:embed/>
                </p:oleObj>
              </mc:Choice>
              <mc:Fallback>
                <p:oleObj name="Worksheet" r:id="rId2" imgW="6356161" imgH="4610061" progId="Excel.Sheet.12">
                  <p:embed/>
                  <p:pic>
                    <p:nvPicPr>
                      <p:cNvPr id="4" name="Objeto 3">
                        <a:extLst>
                          <a:ext uri="{FF2B5EF4-FFF2-40B4-BE49-F238E27FC236}">
                            <a16:creationId xmlns:a16="http://schemas.microsoft.com/office/drawing/2014/main" id="{A088146D-1401-BAB4-452E-0B2E687515E9}"/>
                          </a:ext>
                        </a:extLst>
                      </p:cNvPr>
                      <p:cNvPicPr/>
                      <p:nvPr/>
                    </p:nvPicPr>
                    <p:blipFill>
                      <a:blip r:embed="rId3"/>
                      <a:stretch>
                        <a:fillRect/>
                      </a:stretch>
                    </p:blipFill>
                    <p:spPr>
                      <a:xfrm>
                        <a:off x="3910197" y="656117"/>
                        <a:ext cx="6356350" cy="5446971"/>
                      </a:xfrm>
                      <a:prstGeom prst="rect">
                        <a:avLst/>
                      </a:prstGeom>
                    </p:spPr>
                  </p:pic>
                </p:oleObj>
              </mc:Fallback>
            </mc:AlternateContent>
          </a:graphicData>
        </a:graphic>
      </p:graphicFrame>
    </p:spTree>
    <p:extLst>
      <p:ext uri="{BB962C8B-B14F-4D97-AF65-F5344CB8AC3E}">
        <p14:creationId xmlns:p14="http://schemas.microsoft.com/office/powerpoint/2010/main" val="76033918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516A92B4-7B0E-D8BC-9750-86B67A2E9310}"/>
              </a:ext>
            </a:extLst>
          </p:cNvPr>
          <p:cNvSpPr>
            <a:spLocks noGrp="1"/>
          </p:cNvSpPr>
          <p:nvPr>
            <p:ph type="title"/>
          </p:nvPr>
        </p:nvSpPr>
        <p:spPr/>
        <p:txBody>
          <a:bodyPr/>
          <a:lstStyle/>
          <a:p>
            <a:r>
              <a:rPr lang="es-MX" dirty="0"/>
              <a:t>Fuentes de indicadores IBSO de gobernanza</a:t>
            </a:r>
          </a:p>
        </p:txBody>
      </p:sp>
      <p:sp>
        <p:nvSpPr>
          <p:cNvPr id="4" name="Marcador de contenido 3">
            <a:extLst>
              <a:ext uri="{FF2B5EF4-FFF2-40B4-BE49-F238E27FC236}">
                <a16:creationId xmlns:a16="http://schemas.microsoft.com/office/drawing/2014/main" id="{C3026E90-3606-3141-17C6-1ADA024F8990}"/>
              </a:ext>
            </a:extLst>
          </p:cNvPr>
          <p:cNvSpPr>
            <a:spLocks noGrp="1"/>
          </p:cNvSpPr>
          <p:nvPr>
            <p:ph idx="1"/>
          </p:nvPr>
        </p:nvSpPr>
        <p:spPr/>
        <p:txBody>
          <a:bodyPr/>
          <a:lstStyle/>
          <a:p>
            <a:pPr>
              <a:buFont typeface="Wingdings" panose="05000000000000000000" pitchFamily="2" charset="2"/>
              <a:buChar char="§"/>
            </a:pPr>
            <a:r>
              <a:rPr lang="es-MX" dirty="0"/>
              <a:t>Presupuesto destinado a acciones sociales o ambientales.</a:t>
            </a:r>
          </a:p>
          <a:p>
            <a:pPr>
              <a:buFont typeface="Wingdings" panose="05000000000000000000" pitchFamily="2" charset="2"/>
              <a:buChar char="§"/>
            </a:pPr>
            <a:r>
              <a:rPr lang="es-MX" dirty="0"/>
              <a:t>Existencia de políticas de ética o códigos de conducta.</a:t>
            </a:r>
          </a:p>
          <a:p>
            <a:pPr>
              <a:buFont typeface="Wingdings" panose="05000000000000000000" pitchFamily="2" charset="2"/>
              <a:buChar char="§"/>
            </a:pPr>
            <a:r>
              <a:rPr lang="es-MX" dirty="0"/>
              <a:t>Procedimientos de denuncia o gestión de riesgos.</a:t>
            </a:r>
          </a:p>
          <a:p>
            <a:pPr marL="0" indent="0">
              <a:buNone/>
            </a:pPr>
            <a:endParaRPr lang="es-MX" dirty="0"/>
          </a:p>
          <a:p>
            <a:pPr marL="0" indent="0">
              <a:buNone/>
            </a:pPr>
            <a:r>
              <a:rPr lang="es-MX" dirty="0"/>
              <a:t>Dónde buscarlo: manuales institucionales, reportes financieros, actas de comités, pólizas administrativas.</a:t>
            </a:r>
          </a:p>
        </p:txBody>
      </p:sp>
    </p:spTree>
    <p:extLst>
      <p:ext uri="{BB962C8B-B14F-4D97-AF65-F5344CB8AC3E}">
        <p14:creationId xmlns:p14="http://schemas.microsoft.com/office/powerpoint/2010/main" val="161479169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279CF7-611E-697D-E5F2-CB2013311250}"/>
              </a:ext>
            </a:extLst>
          </p:cNvPr>
          <p:cNvSpPr>
            <a:spLocks noGrp="1"/>
          </p:cNvSpPr>
          <p:nvPr>
            <p:ph type="title"/>
          </p:nvPr>
        </p:nvSpPr>
        <p:spPr/>
        <p:txBody>
          <a:bodyPr/>
          <a:lstStyle/>
          <a:p>
            <a:r>
              <a:rPr lang="es-MX" dirty="0"/>
              <a:t>Fuentes de indicadores IBSO de gobernanza</a:t>
            </a:r>
          </a:p>
        </p:txBody>
      </p:sp>
      <p:sp>
        <p:nvSpPr>
          <p:cNvPr id="3" name="Marcador de contenido 2">
            <a:extLst>
              <a:ext uri="{FF2B5EF4-FFF2-40B4-BE49-F238E27FC236}">
                <a16:creationId xmlns:a16="http://schemas.microsoft.com/office/drawing/2014/main" id="{DCFB46D4-9985-C68F-9C58-C34899DBFA20}"/>
              </a:ext>
            </a:extLst>
          </p:cNvPr>
          <p:cNvSpPr>
            <a:spLocks noGrp="1"/>
          </p:cNvSpPr>
          <p:nvPr>
            <p:ph idx="1"/>
          </p:nvPr>
        </p:nvSpPr>
        <p:spPr/>
        <p:txBody>
          <a:bodyPr/>
          <a:lstStyle/>
          <a:p>
            <a:r>
              <a:rPr lang="es-MX" dirty="0"/>
              <a:t>Indicadores de impacto social:</a:t>
            </a:r>
          </a:p>
          <a:p>
            <a:pPr lvl="1">
              <a:buFont typeface="Arial" panose="020B0604020202020204" pitchFamily="34" charset="0"/>
              <a:buChar char="•"/>
            </a:pPr>
            <a:r>
              <a:rPr lang="es-MX" dirty="0"/>
              <a:t>Número de eventos comunitarios.</a:t>
            </a:r>
          </a:p>
          <a:p>
            <a:pPr lvl="1">
              <a:buFont typeface="Arial" panose="020B0604020202020204" pitchFamily="34" charset="0"/>
              <a:buChar char="•"/>
            </a:pPr>
            <a:r>
              <a:rPr lang="es-MX" dirty="0"/>
              <a:t>Participación de voluntariado.</a:t>
            </a:r>
          </a:p>
          <a:p>
            <a:pPr lvl="1">
              <a:buFont typeface="Arial" panose="020B0604020202020204" pitchFamily="34" charset="0"/>
              <a:buChar char="•"/>
            </a:pPr>
            <a:r>
              <a:rPr lang="es-MX" dirty="0"/>
              <a:t>Proyectos de responsabilidad social.</a:t>
            </a:r>
          </a:p>
          <a:p>
            <a:r>
              <a:rPr lang="es-MX" dirty="0"/>
              <a:t>Dónde buscarlo: memorias institucionales, calendarios de eventos, publicaciones en medios, convenios.</a:t>
            </a:r>
          </a:p>
        </p:txBody>
      </p:sp>
    </p:spTree>
    <p:extLst>
      <p:ext uri="{BB962C8B-B14F-4D97-AF65-F5344CB8AC3E}">
        <p14:creationId xmlns:p14="http://schemas.microsoft.com/office/powerpoint/2010/main" val="120331144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45648-5E38-24CC-B67F-2FD7A7B6C57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A2B9DD0-7D09-8280-3AAC-C6297194D9BE}"/>
              </a:ext>
            </a:extLst>
          </p:cNvPr>
          <p:cNvSpPr>
            <a:spLocks noGrp="1"/>
          </p:cNvSpPr>
          <p:nvPr>
            <p:ph type="title"/>
          </p:nvPr>
        </p:nvSpPr>
        <p:spPr>
          <a:xfrm rot="16200000">
            <a:off x="925099" y="3034462"/>
            <a:ext cx="3807544" cy="1450757"/>
          </a:xfrm>
        </p:spPr>
        <p:txBody>
          <a:bodyPr>
            <a:normAutofit/>
          </a:bodyPr>
          <a:lstStyle/>
          <a:p>
            <a:pPr algn="ctr"/>
            <a:r>
              <a:rPr lang="es-MX" dirty="0"/>
              <a:t>Indicadores gobernanza</a:t>
            </a:r>
          </a:p>
        </p:txBody>
      </p:sp>
      <p:graphicFrame>
        <p:nvGraphicFramePr>
          <p:cNvPr id="5" name="Objeto 4">
            <a:extLst>
              <a:ext uri="{FF2B5EF4-FFF2-40B4-BE49-F238E27FC236}">
                <a16:creationId xmlns:a16="http://schemas.microsoft.com/office/drawing/2014/main" id="{77D34BEF-0430-77E0-FC46-D43E795CE3F5}"/>
              </a:ext>
            </a:extLst>
          </p:cNvPr>
          <p:cNvGraphicFramePr>
            <a:graphicFrameLocks noChangeAspect="1"/>
          </p:cNvGraphicFramePr>
          <p:nvPr/>
        </p:nvGraphicFramePr>
        <p:xfrm>
          <a:off x="4066141" y="188726"/>
          <a:ext cx="6356350" cy="5971068"/>
        </p:xfrm>
        <a:graphic>
          <a:graphicData uri="http://schemas.openxmlformats.org/presentationml/2006/ole">
            <mc:AlternateContent xmlns:mc="http://schemas.openxmlformats.org/markup-compatibility/2006">
              <mc:Choice xmlns:v="urn:schemas-microsoft-com:vml" Requires="v">
                <p:oleObj name="Worksheet" r:id="rId2" imgW="6356161" imgH="5715232" progId="Excel.Sheet.12">
                  <p:embed/>
                </p:oleObj>
              </mc:Choice>
              <mc:Fallback>
                <p:oleObj name="Worksheet" r:id="rId2" imgW="6356161" imgH="5715232" progId="Excel.Sheet.12">
                  <p:embed/>
                  <p:pic>
                    <p:nvPicPr>
                      <p:cNvPr id="5" name="Objeto 4">
                        <a:extLst>
                          <a:ext uri="{FF2B5EF4-FFF2-40B4-BE49-F238E27FC236}">
                            <a16:creationId xmlns:a16="http://schemas.microsoft.com/office/drawing/2014/main" id="{77D34BEF-0430-77E0-FC46-D43E795CE3F5}"/>
                          </a:ext>
                        </a:extLst>
                      </p:cNvPr>
                      <p:cNvPicPr/>
                      <p:nvPr/>
                    </p:nvPicPr>
                    <p:blipFill>
                      <a:blip r:embed="rId3"/>
                      <a:stretch>
                        <a:fillRect/>
                      </a:stretch>
                    </p:blipFill>
                    <p:spPr>
                      <a:xfrm>
                        <a:off x="4066141" y="188726"/>
                        <a:ext cx="6356350" cy="5971068"/>
                      </a:xfrm>
                      <a:prstGeom prst="rect">
                        <a:avLst/>
                      </a:prstGeom>
                    </p:spPr>
                  </p:pic>
                </p:oleObj>
              </mc:Fallback>
            </mc:AlternateContent>
          </a:graphicData>
        </a:graphic>
      </p:graphicFrame>
    </p:spTree>
    <p:extLst>
      <p:ext uri="{BB962C8B-B14F-4D97-AF65-F5344CB8AC3E}">
        <p14:creationId xmlns:p14="http://schemas.microsoft.com/office/powerpoint/2010/main" val="410977790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AD1D1-7209-54D4-45AA-1157E6908DA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FD84D91-A6AA-5D92-B8B5-E3A3C368F9AB}"/>
              </a:ext>
            </a:extLst>
          </p:cNvPr>
          <p:cNvSpPr>
            <a:spLocks noGrp="1"/>
          </p:cNvSpPr>
          <p:nvPr>
            <p:ph type="title"/>
          </p:nvPr>
        </p:nvSpPr>
        <p:spPr>
          <a:xfrm rot="16200000">
            <a:off x="925099" y="3034462"/>
            <a:ext cx="3807544" cy="1450757"/>
          </a:xfrm>
        </p:spPr>
        <p:txBody>
          <a:bodyPr>
            <a:normAutofit/>
          </a:bodyPr>
          <a:lstStyle/>
          <a:p>
            <a:pPr algn="ctr"/>
            <a:r>
              <a:rPr lang="es-MX" dirty="0"/>
              <a:t>Indicadores gobernanza</a:t>
            </a:r>
          </a:p>
        </p:txBody>
      </p:sp>
      <p:graphicFrame>
        <p:nvGraphicFramePr>
          <p:cNvPr id="4" name="Objeto 3">
            <a:extLst>
              <a:ext uri="{FF2B5EF4-FFF2-40B4-BE49-F238E27FC236}">
                <a16:creationId xmlns:a16="http://schemas.microsoft.com/office/drawing/2014/main" id="{3477B614-340B-63E7-DA08-8D6B5D3123D0}"/>
              </a:ext>
            </a:extLst>
          </p:cNvPr>
          <p:cNvGraphicFramePr>
            <a:graphicFrameLocks noChangeAspect="1"/>
          </p:cNvGraphicFramePr>
          <p:nvPr/>
        </p:nvGraphicFramePr>
        <p:xfrm>
          <a:off x="4035960" y="326067"/>
          <a:ext cx="6086232" cy="5918866"/>
        </p:xfrm>
        <a:graphic>
          <a:graphicData uri="http://schemas.openxmlformats.org/presentationml/2006/ole">
            <mc:AlternateContent xmlns:mc="http://schemas.openxmlformats.org/markup-compatibility/2006">
              <mc:Choice xmlns:v="urn:schemas-microsoft-com:vml" Requires="v">
                <p:oleObj name="Worksheet" r:id="rId2" imgW="6356161" imgH="7740837" progId="Excel.Sheet.12">
                  <p:embed/>
                </p:oleObj>
              </mc:Choice>
              <mc:Fallback>
                <p:oleObj name="Worksheet" r:id="rId2" imgW="6356161" imgH="7740837" progId="Excel.Sheet.12">
                  <p:embed/>
                  <p:pic>
                    <p:nvPicPr>
                      <p:cNvPr id="4" name="Objeto 3">
                        <a:extLst>
                          <a:ext uri="{FF2B5EF4-FFF2-40B4-BE49-F238E27FC236}">
                            <a16:creationId xmlns:a16="http://schemas.microsoft.com/office/drawing/2014/main" id="{3477B614-340B-63E7-DA08-8D6B5D3123D0}"/>
                          </a:ext>
                        </a:extLst>
                      </p:cNvPr>
                      <p:cNvPicPr/>
                      <p:nvPr/>
                    </p:nvPicPr>
                    <p:blipFill>
                      <a:blip r:embed="rId3"/>
                      <a:stretch>
                        <a:fillRect/>
                      </a:stretch>
                    </p:blipFill>
                    <p:spPr>
                      <a:xfrm>
                        <a:off x="4035960" y="326067"/>
                        <a:ext cx="6086232" cy="5918866"/>
                      </a:xfrm>
                      <a:prstGeom prst="rect">
                        <a:avLst/>
                      </a:prstGeom>
                    </p:spPr>
                  </p:pic>
                </p:oleObj>
              </mc:Fallback>
            </mc:AlternateContent>
          </a:graphicData>
        </a:graphic>
      </p:graphicFrame>
    </p:spTree>
    <p:extLst>
      <p:ext uri="{BB962C8B-B14F-4D97-AF65-F5344CB8AC3E}">
        <p14:creationId xmlns:p14="http://schemas.microsoft.com/office/powerpoint/2010/main" val="349831395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F12D7-818B-EBB2-019D-A2453DC0BC3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7431A24-9339-7D1A-056A-2D2B44361F43}"/>
              </a:ext>
            </a:extLst>
          </p:cNvPr>
          <p:cNvSpPr>
            <a:spLocks noGrp="1"/>
          </p:cNvSpPr>
          <p:nvPr>
            <p:ph type="title"/>
          </p:nvPr>
        </p:nvSpPr>
        <p:spPr>
          <a:xfrm rot="16200000">
            <a:off x="925099" y="3034462"/>
            <a:ext cx="3807544" cy="1450757"/>
          </a:xfrm>
        </p:spPr>
        <p:txBody>
          <a:bodyPr>
            <a:normAutofit/>
          </a:bodyPr>
          <a:lstStyle/>
          <a:p>
            <a:pPr algn="ctr"/>
            <a:r>
              <a:rPr lang="es-MX" dirty="0"/>
              <a:t>Indicadores gobernanza</a:t>
            </a:r>
          </a:p>
        </p:txBody>
      </p:sp>
      <p:graphicFrame>
        <p:nvGraphicFramePr>
          <p:cNvPr id="3" name="Objeto 2">
            <a:extLst>
              <a:ext uri="{FF2B5EF4-FFF2-40B4-BE49-F238E27FC236}">
                <a16:creationId xmlns:a16="http://schemas.microsoft.com/office/drawing/2014/main" id="{6D395BF6-E2AD-13FE-8821-BB1D20937106}"/>
              </a:ext>
            </a:extLst>
          </p:cNvPr>
          <p:cNvGraphicFramePr>
            <a:graphicFrameLocks noChangeAspect="1"/>
          </p:cNvGraphicFramePr>
          <p:nvPr/>
        </p:nvGraphicFramePr>
        <p:xfrm>
          <a:off x="3714308" y="269361"/>
          <a:ext cx="6414971" cy="5957240"/>
        </p:xfrm>
        <a:graphic>
          <a:graphicData uri="http://schemas.openxmlformats.org/presentationml/2006/ole">
            <mc:AlternateContent xmlns:mc="http://schemas.openxmlformats.org/markup-compatibility/2006">
              <mc:Choice xmlns:v="urn:schemas-microsoft-com:vml" Requires="v">
                <p:oleObj name="Worksheet" r:id="rId2" imgW="6356161" imgH="7378790" progId="Excel.Sheet.12">
                  <p:embed/>
                </p:oleObj>
              </mc:Choice>
              <mc:Fallback>
                <p:oleObj name="Worksheet" r:id="rId2" imgW="6356161" imgH="7378790" progId="Excel.Sheet.12">
                  <p:embed/>
                  <p:pic>
                    <p:nvPicPr>
                      <p:cNvPr id="3" name="Objeto 2">
                        <a:extLst>
                          <a:ext uri="{FF2B5EF4-FFF2-40B4-BE49-F238E27FC236}">
                            <a16:creationId xmlns:a16="http://schemas.microsoft.com/office/drawing/2014/main" id="{6D395BF6-E2AD-13FE-8821-BB1D20937106}"/>
                          </a:ext>
                        </a:extLst>
                      </p:cNvPr>
                      <p:cNvPicPr/>
                      <p:nvPr/>
                    </p:nvPicPr>
                    <p:blipFill>
                      <a:blip r:embed="rId3"/>
                      <a:stretch>
                        <a:fillRect/>
                      </a:stretch>
                    </p:blipFill>
                    <p:spPr>
                      <a:xfrm>
                        <a:off x="3714308" y="269361"/>
                        <a:ext cx="6414971" cy="5957240"/>
                      </a:xfrm>
                      <a:prstGeom prst="rect">
                        <a:avLst/>
                      </a:prstGeom>
                    </p:spPr>
                  </p:pic>
                </p:oleObj>
              </mc:Fallback>
            </mc:AlternateContent>
          </a:graphicData>
        </a:graphic>
      </p:graphicFrame>
    </p:spTree>
    <p:extLst>
      <p:ext uri="{BB962C8B-B14F-4D97-AF65-F5344CB8AC3E}">
        <p14:creationId xmlns:p14="http://schemas.microsoft.com/office/powerpoint/2010/main" val="315471393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A191C3-1DA7-AAB5-759B-C776BD002478}"/>
              </a:ext>
            </a:extLst>
          </p:cNvPr>
          <p:cNvSpPr>
            <a:spLocks noGrp="1"/>
          </p:cNvSpPr>
          <p:nvPr>
            <p:ph type="title"/>
          </p:nvPr>
        </p:nvSpPr>
        <p:spPr/>
        <p:txBody>
          <a:bodyPr/>
          <a:lstStyle/>
          <a:p>
            <a:r>
              <a:rPr lang="es-MX" dirty="0"/>
              <a:t>Complementar con</a:t>
            </a:r>
          </a:p>
        </p:txBody>
      </p:sp>
      <p:sp>
        <p:nvSpPr>
          <p:cNvPr id="3" name="Marcador de contenido 2">
            <a:extLst>
              <a:ext uri="{FF2B5EF4-FFF2-40B4-BE49-F238E27FC236}">
                <a16:creationId xmlns:a16="http://schemas.microsoft.com/office/drawing/2014/main" id="{AE906379-DD6F-026D-48AB-CE3C908EC897}"/>
              </a:ext>
            </a:extLst>
          </p:cNvPr>
          <p:cNvSpPr>
            <a:spLocks noGrp="1"/>
          </p:cNvSpPr>
          <p:nvPr>
            <p:ph idx="1"/>
          </p:nvPr>
        </p:nvSpPr>
        <p:spPr/>
        <p:txBody>
          <a:bodyPr/>
          <a:lstStyle/>
          <a:p>
            <a:r>
              <a:rPr lang="es-MX" dirty="0"/>
              <a:t>Encuestas internas o a grupos de interés.</a:t>
            </a:r>
          </a:p>
          <a:p>
            <a:r>
              <a:rPr lang="es-MX" dirty="0"/>
              <a:t>Revisión de lineamientos oficiales, usa como referencia la estructura de los documentos disponibles en:</a:t>
            </a:r>
          </a:p>
          <a:p>
            <a:pPr lvl="1">
              <a:buFont typeface="Arial" panose="020B0604020202020204" pitchFamily="34" charset="0"/>
              <a:buChar char="•"/>
            </a:pPr>
            <a:r>
              <a:rPr lang="es-MX" sz="2000" dirty="0"/>
              <a:t>CINIF – Normas de Sostenibilidad</a:t>
            </a:r>
          </a:p>
          <a:p>
            <a:pPr lvl="1">
              <a:buFont typeface="Arial" panose="020B0604020202020204" pitchFamily="34" charset="0"/>
              <a:buChar char="•"/>
            </a:pPr>
            <a:r>
              <a:rPr lang="es-MX" sz="2000" dirty="0"/>
              <a:t>GRI </a:t>
            </a:r>
            <a:r>
              <a:rPr lang="es-MX" sz="2000" dirty="0" err="1"/>
              <a:t>Standards</a:t>
            </a:r>
            <a:endParaRPr lang="es-MX" sz="2000" dirty="0"/>
          </a:p>
          <a:p>
            <a:pPr lvl="1">
              <a:buFont typeface="Arial" panose="020B0604020202020204" pitchFamily="34" charset="0"/>
              <a:buChar char="•"/>
            </a:pPr>
            <a:r>
              <a:rPr lang="es-MX" sz="2000" dirty="0"/>
              <a:t>ISSB – Normas internacionales de sostenibilidad</a:t>
            </a:r>
          </a:p>
        </p:txBody>
      </p:sp>
    </p:spTree>
    <p:extLst>
      <p:ext uri="{BB962C8B-B14F-4D97-AF65-F5344CB8AC3E}">
        <p14:creationId xmlns:p14="http://schemas.microsoft.com/office/powerpoint/2010/main" val="146216534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8C0AAC3-7F46-D250-1C6A-C858F4B1558A}"/>
              </a:ext>
            </a:extLst>
          </p:cNvPr>
          <p:cNvSpPr>
            <a:spLocks noGrp="1"/>
          </p:cNvSpPr>
          <p:nvPr>
            <p:ph type="title"/>
          </p:nvPr>
        </p:nvSpPr>
        <p:spPr/>
        <p:txBody>
          <a:bodyPr/>
          <a:lstStyle/>
          <a:p>
            <a:r>
              <a:rPr lang="es-MX" dirty="0"/>
              <a:t>Informe de sostenibilidad</a:t>
            </a:r>
          </a:p>
        </p:txBody>
      </p:sp>
      <p:sp>
        <p:nvSpPr>
          <p:cNvPr id="5" name="Marcador de texto 4">
            <a:extLst>
              <a:ext uri="{FF2B5EF4-FFF2-40B4-BE49-F238E27FC236}">
                <a16:creationId xmlns:a16="http://schemas.microsoft.com/office/drawing/2014/main" id="{5E2571AE-D497-A642-D0EC-421DE56B930F}"/>
              </a:ext>
            </a:extLst>
          </p:cNvPr>
          <p:cNvSpPr>
            <a:spLocks noGrp="1"/>
          </p:cNvSpPr>
          <p:nvPr>
            <p:ph type="body" idx="1"/>
          </p:nvPr>
        </p:nvSpPr>
        <p:spPr/>
        <p:txBody>
          <a:bodyPr/>
          <a:lstStyle/>
          <a:p>
            <a:endParaRPr lang="es-MX"/>
          </a:p>
        </p:txBody>
      </p:sp>
    </p:spTree>
    <p:extLst>
      <p:ext uri="{BB962C8B-B14F-4D97-AF65-F5344CB8AC3E}">
        <p14:creationId xmlns:p14="http://schemas.microsoft.com/office/powerpoint/2010/main" val="404526863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a:t>3. </a:t>
            </a:r>
            <a:r>
              <a:rPr dirty="0" err="1"/>
              <a:t>Estructura</a:t>
            </a:r>
            <a:r>
              <a:rPr dirty="0"/>
              <a:t> del </a:t>
            </a:r>
            <a:r>
              <a:rPr lang="es-MX" dirty="0"/>
              <a:t>primer </a:t>
            </a:r>
            <a:r>
              <a:rPr dirty="0"/>
              <a:t>Informe de </a:t>
            </a:r>
            <a:r>
              <a:rPr dirty="0" err="1"/>
              <a:t>Sostenibilidad</a:t>
            </a:r>
            <a:endParaRPr dirty="0"/>
          </a:p>
        </p:txBody>
      </p:sp>
      <p:sp>
        <p:nvSpPr>
          <p:cNvPr id="3" name="Content Placeholder 2"/>
          <p:cNvSpPr>
            <a:spLocks noGrp="1"/>
          </p:cNvSpPr>
          <p:nvPr>
            <p:ph idx="1"/>
          </p:nvPr>
        </p:nvSpPr>
        <p:spPr/>
        <p:txBody>
          <a:bodyPr>
            <a:normAutofit/>
          </a:bodyPr>
          <a:lstStyle/>
          <a:p>
            <a:pPr marL="0" indent="0">
              <a:buNone/>
            </a:pPr>
            <a:r>
              <a:rPr sz="2400" dirty="0"/>
              <a:t>1. Presentación de</a:t>
            </a:r>
            <a:r>
              <a:rPr lang="es-MX" sz="2400" dirty="0"/>
              <a:t> la entidad.</a:t>
            </a:r>
            <a:endParaRPr sz="2400" dirty="0"/>
          </a:p>
          <a:p>
            <a:pPr marL="0" indent="0">
              <a:buNone/>
            </a:pPr>
            <a:r>
              <a:rPr sz="2400" dirty="0"/>
              <a:t>2. </a:t>
            </a:r>
            <a:r>
              <a:rPr sz="2400" dirty="0" err="1"/>
              <a:t>Compromiso</a:t>
            </a:r>
            <a:r>
              <a:rPr sz="2400" dirty="0"/>
              <a:t> con la </a:t>
            </a:r>
            <a:r>
              <a:rPr sz="2400" dirty="0" err="1"/>
              <a:t>sostenibilidad</a:t>
            </a:r>
            <a:endParaRPr sz="2400" dirty="0"/>
          </a:p>
          <a:p>
            <a:pPr marL="0" indent="0">
              <a:buNone/>
            </a:pPr>
            <a:r>
              <a:rPr sz="2400" dirty="0"/>
              <a:t>3. </a:t>
            </a:r>
            <a:r>
              <a:rPr sz="2400" dirty="0" err="1"/>
              <a:t>Diagnóstico</a:t>
            </a:r>
            <a:r>
              <a:rPr sz="2400" dirty="0"/>
              <a:t> y </a:t>
            </a:r>
            <a:r>
              <a:rPr sz="2400" dirty="0" err="1"/>
              <a:t>temas</a:t>
            </a:r>
            <a:r>
              <a:rPr sz="2400" dirty="0"/>
              <a:t> </a:t>
            </a:r>
            <a:r>
              <a:rPr sz="2400" dirty="0" err="1"/>
              <a:t>relevantes</a:t>
            </a:r>
            <a:endParaRPr sz="2400" dirty="0"/>
          </a:p>
          <a:p>
            <a:pPr marL="0" indent="0">
              <a:buNone/>
            </a:pPr>
            <a:r>
              <a:rPr sz="2400" dirty="0"/>
              <a:t>4. Indicadores y </a:t>
            </a:r>
            <a:r>
              <a:rPr sz="2400" dirty="0" err="1"/>
              <a:t>resultados</a:t>
            </a:r>
            <a:endParaRPr sz="2400" dirty="0"/>
          </a:p>
          <a:p>
            <a:pPr marL="0" indent="0">
              <a:buNone/>
            </a:pPr>
            <a:r>
              <a:rPr sz="2400" dirty="0"/>
              <a:t>5. Metas para </a:t>
            </a:r>
            <a:r>
              <a:rPr sz="2400" dirty="0" err="1"/>
              <a:t>el</a:t>
            </a:r>
            <a:r>
              <a:rPr sz="2400" dirty="0"/>
              <a:t> </a:t>
            </a:r>
            <a:r>
              <a:rPr sz="2400" dirty="0" err="1"/>
              <a:t>siguiente</a:t>
            </a:r>
            <a:r>
              <a:rPr sz="2400" dirty="0"/>
              <a:t> </a:t>
            </a:r>
            <a:r>
              <a:rPr sz="2400" dirty="0" err="1"/>
              <a:t>año</a:t>
            </a:r>
            <a:endParaRPr sz="2400" dirty="0"/>
          </a:p>
          <a:p>
            <a:pPr marL="0" indent="0">
              <a:buNone/>
            </a:pPr>
            <a:r>
              <a:rPr sz="2400" dirty="0"/>
              <a:t>6. </a:t>
            </a:r>
            <a:r>
              <a:rPr sz="2400" dirty="0" err="1"/>
              <a:t>Anexos</a:t>
            </a:r>
            <a:r>
              <a:rPr sz="2400" dirty="0"/>
              <a:t> o </a:t>
            </a:r>
            <a:r>
              <a:rPr sz="2400" dirty="0" err="1"/>
              <a:t>declaraciones</a:t>
            </a:r>
            <a:r>
              <a:rPr sz="2400" dirty="0"/>
              <a:t> </a:t>
            </a:r>
            <a:r>
              <a:rPr sz="2400" dirty="0" err="1"/>
              <a:t>voluntarias</a:t>
            </a:r>
            <a:endParaRPr sz="2400" dirty="0"/>
          </a:p>
        </p:txBody>
      </p:sp>
    </p:spTree>
    <p:extLst>
      <p:ext uri="{BB962C8B-B14F-4D97-AF65-F5344CB8AC3E}">
        <p14:creationId xmlns:p14="http://schemas.microsoft.com/office/powerpoint/2010/main" val="155606505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921693-F36A-A330-BF85-30059617CA62}"/>
              </a:ext>
            </a:extLst>
          </p:cNvPr>
          <p:cNvSpPr>
            <a:spLocks noGrp="1"/>
          </p:cNvSpPr>
          <p:nvPr>
            <p:ph type="title"/>
          </p:nvPr>
        </p:nvSpPr>
        <p:spPr/>
        <p:txBody>
          <a:bodyPr/>
          <a:lstStyle/>
          <a:p>
            <a:r>
              <a:rPr lang="es-MX" dirty="0"/>
              <a:t>Aspectos de revelación</a:t>
            </a:r>
          </a:p>
        </p:txBody>
      </p:sp>
      <p:sp>
        <p:nvSpPr>
          <p:cNvPr id="3" name="Marcador de contenido 2">
            <a:extLst>
              <a:ext uri="{FF2B5EF4-FFF2-40B4-BE49-F238E27FC236}">
                <a16:creationId xmlns:a16="http://schemas.microsoft.com/office/drawing/2014/main" id="{7F9458E5-8208-628F-3E52-F7C50634366E}"/>
              </a:ext>
            </a:extLst>
          </p:cNvPr>
          <p:cNvSpPr>
            <a:spLocks noGrp="1"/>
          </p:cNvSpPr>
          <p:nvPr>
            <p:ph idx="1"/>
          </p:nvPr>
        </p:nvSpPr>
        <p:spPr/>
        <p:txBody>
          <a:bodyPr>
            <a:normAutofit/>
          </a:bodyPr>
          <a:lstStyle/>
          <a:p>
            <a:pPr algn="just"/>
            <a:r>
              <a:rPr lang="es-MX" sz="2400" dirty="0"/>
              <a:t>Una entidad debe revelar como parte de las notas a sus estados financieros los IBSO determinados al cierre del periodo de informe y deben pertenecer a la misma entidad económica que presenta los estados financieros.</a:t>
            </a:r>
          </a:p>
          <a:p>
            <a:pPr algn="just"/>
            <a:r>
              <a:rPr lang="es-MX" sz="2400" dirty="0"/>
              <a:t>Los IBSO cuantitativos se determinan y revelan su valor absoluto y valor relativo, para lo cual la norma específica como determinarlos para cada indicador.</a:t>
            </a:r>
          </a:p>
          <a:p>
            <a:pPr algn="just"/>
            <a:r>
              <a:rPr lang="es-MX" sz="2400" dirty="0"/>
              <a:t>Los IBSO cualitativos pueden revelarse utilizando el formato proporcionado en el Apéndice B de esta norma, así como los IBSO cualitativos utilizando el formato proporcionado en el Apéndice C.</a:t>
            </a:r>
          </a:p>
        </p:txBody>
      </p:sp>
    </p:spTree>
    <p:extLst>
      <p:ext uri="{BB962C8B-B14F-4D97-AF65-F5344CB8AC3E}">
        <p14:creationId xmlns:p14="http://schemas.microsoft.com/office/powerpoint/2010/main" val="101877758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Recursos Útiles</a:t>
            </a:r>
          </a:p>
        </p:txBody>
      </p:sp>
      <p:sp>
        <p:nvSpPr>
          <p:cNvPr id="3" name="Content Placeholder 2"/>
          <p:cNvSpPr>
            <a:spLocks noGrp="1"/>
          </p:cNvSpPr>
          <p:nvPr>
            <p:ph idx="1"/>
          </p:nvPr>
        </p:nvSpPr>
        <p:spPr/>
        <p:txBody>
          <a:bodyPr>
            <a:normAutofit/>
          </a:bodyPr>
          <a:lstStyle/>
          <a:p>
            <a:r>
              <a:rPr sz="2400" dirty="0"/>
              <a:t>- www.cinif.org.mx</a:t>
            </a:r>
          </a:p>
          <a:p>
            <a:r>
              <a:rPr sz="2400" dirty="0"/>
              <a:t>- www.ifrs.org/issb</a:t>
            </a:r>
          </a:p>
          <a:p>
            <a:r>
              <a:rPr sz="2400" dirty="0"/>
              <a:t>- www.globalreporting.org</a:t>
            </a:r>
          </a:p>
        </p:txBody>
      </p:sp>
    </p:spTree>
    <p:extLst>
      <p:ext uri="{BB962C8B-B14F-4D97-AF65-F5344CB8AC3E}">
        <p14:creationId xmlns:p14="http://schemas.microsoft.com/office/powerpoint/2010/main" val="322413572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A2D9EE7-6952-4FC8-BC46-89D36D7114A2}"/>
              </a:ext>
            </a:extLst>
          </p:cNvPr>
          <p:cNvSpPr>
            <a:spLocks noGrp="1"/>
          </p:cNvSpPr>
          <p:nvPr>
            <p:ph type="ctrTitle"/>
          </p:nvPr>
        </p:nvSpPr>
        <p:spPr/>
        <p:txBody>
          <a:bodyPr/>
          <a:lstStyle/>
          <a:p>
            <a:r>
              <a:rPr lang="es-MX" dirty="0"/>
              <a:t>Gracias por tu participación</a:t>
            </a:r>
          </a:p>
        </p:txBody>
      </p:sp>
      <p:sp>
        <p:nvSpPr>
          <p:cNvPr id="5" name="Subtítulo 4">
            <a:extLst>
              <a:ext uri="{FF2B5EF4-FFF2-40B4-BE49-F238E27FC236}">
                <a16:creationId xmlns:a16="http://schemas.microsoft.com/office/drawing/2014/main" id="{A577713C-0E32-49FF-800C-C36E0958D781}"/>
              </a:ext>
            </a:extLst>
          </p:cNvPr>
          <p:cNvSpPr>
            <a:spLocks noGrp="1"/>
          </p:cNvSpPr>
          <p:nvPr>
            <p:ph type="subTitle" idx="1"/>
          </p:nvPr>
        </p:nvSpPr>
        <p:spPr/>
        <p:txBody>
          <a:bodyPr/>
          <a:lstStyle/>
          <a:p>
            <a:endParaRPr lang="es-MX"/>
          </a:p>
        </p:txBody>
      </p:sp>
    </p:spTree>
    <p:extLst>
      <p:ext uri="{BB962C8B-B14F-4D97-AF65-F5344CB8AC3E}">
        <p14:creationId xmlns:p14="http://schemas.microsoft.com/office/powerpoint/2010/main" val="1818156189"/>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1533</TotalTime>
  <Words>9115</Words>
  <Application>Microsoft Office PowerPoint</Application>
  <PresentationFormat>Panorámica</PresentationFormat>
  <Paragraphs>950</Paragraphs>
  <Slides>163</Slides>
  <Notes>16</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2</vt:i4>
      </vt:variant>
      <vt:variant>
        <vt:lpstr>Títulos de diapositiva</vt:lpstr>
      </vt:variant>
      <vt:variant>
        <vt:i4>163</vt:i4>
      </vt:variant>
    </vt:vector>
  </HeadingPairs>
  <TitlesOfParts>
    <vt:vector size="173" baseType="lpstr">
      <vt:lpstr>Arial</vt:lpstr>
      <vt:lpstr>Arial Black</vt:lpstr>
      <vt:lpstr>Calibri</vt:lpstr>
      <vt:lpstr>Calibri Light</vt:lpstr>
      <vt:lpstr>Century Gothic</vt:lpstr>
      <vt:lpstr>Times New Roman</vt:lpstr>
      <vt:lpstr>Wingdings</vt:lpstr>
      <vt:lpstr>Retrospección</vt:lpstr>
      <vt:lpstr>Hoja de cálculo</vt:lpstr>
      <vt:lpstr>Worksheet</vt:lpstr>
      <vt:lpstr>Puntos finos de normas aplicables a los estados financieros  NIF serie B</vt:lpstr>
      <vt:lpstr>Norma de Información Financiera B-3 </vt:lpstr>
      <vt:lpstr>Presentación de PowerPoint</vt:lpstr>
      <vt:lpstr>Presentación de PowerPoint</vt:lpstr>
      <vt:lpstr>Presentación de PowerPoint</vt:lpstr>
      <vt:lpstr>Presentación de PowerPoint</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 Normas de presentación </vt:lpstr>
      <vt:lpstr>Clasificación de los costos y gastos</vt:lpstr>
      <vt:lpstr>Normas de revelación</vt:lpstr>
      <vt:lpstr>Presentación de PowerPoint</vt:lpstr>
      <vt:lpstr>Presentación de PowerPoint</vt:lpstr>
      <vt:lpstr>Presentación de PowerPoint</vt:lpstr>
      <vt:lpstr>Presentación de PowerPoint</vt:lpstr>
      <vt:lpstr>Presentación de PowerPoint</vt:lpstr>
      <vt:lpstr>Presentación de PowerPoint</vt:lpstr>
      <vt:lpstr>Norma de Información Financiera B-6 </vt:lpstr>
      <vt:lpstr>Antecedentes</vt:lpstr>
      <vt:lpstr>Razones para su emisión</vt:lpstr>
      <vt:lpstr>Principales características</vt:lpstr>
      <vt:lpstr>Información que presentan los estados financieros</vt:lpstr>
      <vt:lpstr>Elementos básicos</vt:lpstr>
      <vt:lpstr>Clasificación de los activos</vt:lpstr>
      <vt:lpstr>Clasificación de los pasivos</vt:lpstr>
      <vt:lpstr>Clasificación del capital</vt:lpstr>
      <vt:lpstr>Normas de revelación</vt:lpstr>
      <vt:lpstr>Presentación de PowerPoint</vt:lpstr>
      <vt:lpstr>Norma de Información Financiera B-2 </vt:lpstr>
      <vt:lpstr>Antecedentes</vt:lpstr>
      <vt:lpstr>Objetivo</vt:lpstr>
      <vt:lpstr>Alcance</vt:lpstr>
      <vt:lpstr>Aspectos generales </vt:lpstr>
      <vt:lpstr>Aspectos generales </vt:lpstr>
      <vt:lpstr>Diferencia</vt:lpstr>
      <vt:lpstr>Estado de Flujo de Efectivo</vt:lpstr>
      <vt:lpstr>Diferencia</vt:lpstr>
      <vt:lpstr>Convergencia internacional</vt:lpstr>
      <vt:lpstr>Información que presentan los estados financieros (NIF B-2)</vt:lpstr>
      <vt:lpstr>Cambios</vt:lpstr>
      <vt:lpstr>Cambios</vt:lpstr>
      <vt:lpstr>Normas de presentación  </vt:lpstr>
      <vt:lpstr>Normas de presentación  </vt:lpstr>
      <vt:lpstr>Normas de presentación  </vt:lpstr>
      <vt:lpstr>Convergencia</vt:lpstr>
      <vt:lpstr>Procedimiento para elaborar el estado de flujos de efectivo</vt:lpstr>
      <vt:lpstr>Métodos Directo</vt:lpstr>
      <vt:lpstr>Procedimiento para elaborar el estado de flujos de efectivo</vt:lpstr>
      <vt:lpstr>Procedimiento para elaborar el estado de flujos de efectivo</vt:lpstr>
      <vt:lpstr>Método Indirecto</vt:lpstr>
      <vt:lpstr>Método Indirecto</vt:lpstr>
      <vt:lpstr>Procedimiento para elaborar el estado de flujos de efectivo</vt:lpstr>
      <vt:lpstr>Procedimiento para elaborar el estado de flujos de efectivo</vt:lpstr>
      <vt:lpstr>Procedimiento para elaborar el estado de flujos de efectivo</vt:lpstr>
      <vt:lpstr>Método indirecto</vt:lpstr>
      <vt:lpstr>Método indirecto</vt:lpstr>
      <vt:lpstr>Método indirecto</vt:lpstr>
      <vt:lpstr>Caso 1</vt:lpstr>
      <vt:lpstr>Preparación del EFE</vt:lpstr>
      <vt:lpstr>Caso 2</vt:lpstr>
      <vt:lpstr>Presentación de PowerPoint</vt:lpstr>
      <vt:lpstr>Norma de Información Financiera B-4 </vt:lpstr>
      <vt:lpstr>Antecedentes</vt:lpstr>
      <vt:lpstr>Información que presentan los estado financieros (NIF B-4)</vt:lpstr>
      <vt:lpstr>Principales características</vt:lpstr>
      <vt:lpstr>Normas de presentación</vt:lpstr>
      <vt:lpstr>Estructura del estado de cambios en el capital contable</vt:lpstr>
      <vt:lpstr>Presentación de PowerPoint</vt:lpstr>
      <vt:lpstr>Normas de revelación</vt:lpstr>
      <vt:lpstr>NIF B-16 Estados financieros de entidades con propósitos no lucrativos</vt:lpstr>
      <vt:lpstr>Antecedentes</vt:lpstr>
      <vt:lpstr>Antecedentes</vt:lpstr>
      <vt:lpstr>Antecedentes</vt:lpstr>
      <vt:lpstr>Razones de su emisión</vt:lpstr>
      <vt:lpstr>Principales cambios</vt:lpstr>
      <vt:lpstr>Convergencia</vt:lpstr>
      <vt:lpstr>Estados financieros básicos</vt:lpstr>
      <vt:lpstr>Presentación de PowerPoint</vt:lpstr>
      <vt:lpstr>Presentación de PowerPoint</vt:lpstr>
      <vt:lpstr>Presentación de PowerPoint</vt:lpstr>
      <vt:lpstr>NIF B1</vt:lpstr>
      <vt:lpstr>Objetivo</vt:lpstr>
      <vt:lpstr>Definición de términos</vt:lpstr>
      <vt:lpstr>Errores en los estados financieros previamente emitidos</vt:lpstr>
      <vt:lpstr>Errores en los estados financieros previamente emitidos</vt:lpstr>
      <vt:lpstr>Corrección de errores</vt:lpstr>
      <vt:lpstr>CAMBIOS CONTABLES CON TRATAMIENTO RETROSPECTIVO Y CORRECCIONES DE ERRORES</vt:lpstr>
      <vt:lpstr>Reclasificaciones</vt:lpstr>
      <vt:lpstr>Cuando es impráctico la aplicación</vt:lpstr>
      <vt:lpstr>Normas de revelación</vt:lpstr>
      <vt:lpstr>NORMAS DE INFORMACION DE SOSTENIBILIDAD</vt:lpstr>
      <vt:lpstr>¿Qué son las NIS?</vt:lpstr>
      <vt:lpstr>Cuando entran vigor las NIS</vt:lpstr>
      <vt:lpstr>Cuantas NIS existen</vt:lpstr>
      <vt:lpstr>NIS A-1Marco Conceptual de las Normas de Información de Sostenibilidad</vt:lpstr>
      <vt:lpstr>OBJETIVO</vt:lpstr>
      <vt:lpstr>PUNTOS A CONSIDERAR</vt:lpstr>
      <vt:lpstr>OBJETIVO</vt:lpstr>
      <vt:lpstr>Alcance de la NIS A-1</vt:lpstr>
      <vt:lpstr>OBJETIVO</vt:lpstr>
      <vt:lpstr>Aspectos fundamentales</vt:lpstr>
      <vt:lpstr>Aspectos fundamentales</vt:lpstr>
      <vt:lpstr>Aspectos fundamentales</vt:lpstr>
      <vt:lpstr>Aspectos fundamentales</vt:lpstr>
      <vt:lpstr>Aspectos fundamentales</vt:lpstr>
      <vt:lpstr>Presentación de PowerPoint</vt:lpstr>
      <vt:lpstr>Estructura del Informe de Sostenibilidad</vt:lpstr>
      <vt:lpstr>Características cualitativas fundamentales.</vt:lpstr>
      <vt:lpstr>Características cualitativas fundamentales.</vt:lpstr>
      <vt:lpstr>Características cualitativas fundamentales.</vt:lpstr>
      <vt:lpstr>Características cualitativas fundamentales.</vt:lpstr>
      <vt:lpstr>Normas de Revelación</vt:lpstr>
      <vt:lpstr>Periodicidad y presentación del informe</vt:lpstr>
      <vt:lpstr>Relación con otras normas</vt:lpstr>
      <vt:lpstr>NIS B-1 Indicadores básicos de sostenibilidad</vt:lpstr>
      <vt:lpstr>OBJETIVO</vt:lpstr>
      <vt:lpstr>ALCANCE</vt:lpstr>
      <vt:lpstr>Presentación de PowerPoint</vt:lpstr>
      <vt:lpstr>Indicadores IBSO</vt:lpstr>
      <vt:lpstr>Presentación de PowerPoint</vt:lpstr>
      <vt:lpstr>Indicadores ambientales</vt:lpstr>
      <vt:lpstr>Indicadores ambientales</vt:lpstr>
      <vt:lpstr>Indicadores ambientales</vt:lpstr>
      <vt:lpstr>Indicadores sociales</vt:lpstr>
      <vt:lpstr>Indicadores gobernanza</vt:lpstr>
      <vt:lpstr>Presentación de PowerPoint</vt:lpstr>
      <vt:lpstr>Fuentes de indicadores IBSO de recurso humanos</vt:lpstr>
      <vt:lpstr>Indicadores capital humano</vt:lpstr>
      <vt:lpstr>Indicadores capital humano</vt:lpstr>
      <vt:lpstr>Fuentes de indicadores IBSO de gobernanza</vt:lpstr>
      <vt:lpstr>Fuentes de indicadores IBSO de gobernanza</vt:lpstr>
      <vt:lpstr>Indicadores gobernanza</vt:lpstr>
      <vt:lpstr>Indicadores gobernanza</vt:lpstr>
      <vt:lpstr>Indicadores gobernanza</vt:lpstr>
      <vt:lpstr>Complementar con</vt:lpstr>
      <vt:lpstr>Informe de sostenibilidad</vt:lpstr>
      <vt:lpstr>3. Estructura del primer Informe de Sostenibilidad</vt:lpstr>
      <vt:lpstr>Aspectos de revelación</vt:lpstr>
      <vt:lpstr>Recursos Útiles</vt:lpstr>
      <vt:lpstr>Gracias por tu participación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Actualización de Normas de Información Financiera</dc:title>
  <dc:creator>Carlos Gutierrez Perez</dc:creator>
  <cp:lastModifiedBy>Carlos Gutierrez Perez</cp:lastModifiedBy>
  <cp:revision>47</cp:revision>
  <dcterms:created xsi:type="dcterms:W3CDTF">2015-08-10T19:20:07Z</dcterms:created>
  <dcterms:modified xsi:type="dcterms:W3CDTF">2026-03-16T22:52:38Z</dcterms:modified>
</cp:coreProperties>
</file>