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66" r:id="rId2"/>
    <p:sldId id="287" r:id="rId3"/>
    <p:sldId id="292" r:id="rId4"/>
    <p:sldId id="344" r:id="rId5"/>
    <p:sldId id="345" r:id="rId6"/>
    <p:sldId id="346" r:id="rId7"/>
    <p:sldId id="347" r:id="rId8"/>
    <p:sldId id="348" r:id="rId9"/>
    <p:sldId id="349" r:id="rId10"/>
    <p:sldId id="350" r:id="rId11"/>
    <p:sldId id="342" r:id="rId12"/>
    <p:sldId id="343" r:id="rId13"/>
    <p:sldId id="290" r:id="rId14"/>
    <p:sldId id="289" r:id="rId15"/>
    <p:sldId id="291" r:id="rId16"/>
    <p:sldId id="298" r:id="rId17"/>
    <p:sldId id="315" r:id="rId18"/>
    <p:sldId id="316" r:id="rId19"/>
    <p:sldId id="325" r:id="rId20"/>
    <p:sldId id="326" r:id="rId21"/>
    <p:sldId id="327" r:id="rId22"/>
    <p:sldId id="328" r:id="rId23"/>
    <p:sldId id="329" r:id="rId24"/>
    <p:sldId id="330" r:id="rId25"/>
    <p:sldId id="332" r:id="rId26"/>
    <p:sldId id="355" r:id="rId27"/>
    <p:sldId id="356" r:id="rId28"/>
    <p:sldId id="353" r:id="rId29"/>
    <p:sldId id="354" r:id="rId30"/>
    <p:sldId id="357" r:id="rId31"/>
    <p:sldId id="339" r:id="rId32"/>
    <p:sldId id="340" r:id="rId33"/>
    <p:sldId id="333" r:id="rId34"/>
    <p:sldId id="331" r:id="rId35"/>
    <p:sldId id="334" r:id="rId36"/>
    <p:sldId id="335" r:id="rId37"/>
    <p:sldId id="336" r:id="rId38"/>
    <p:sldId id="337" r:id="rId39"/>
    <p:sldId id="338" r:id="rId40"/>
    <p:sldId id="341" r:id="rId41"/>
    <p:sldId id="310" r:id="rId42"/>
    <p:sldId id="313"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92"/>
    <p:restoredTop sz="94628"/>
  </p:normalViewPr>
  <p:slideViewPr>
    <p:cSldViewPr snapToGrid="0" snapToObjects="1">
      <p:cViewPr varScale="1">
        <p:scale>
          <a:sx n="119" d="100"/>
          <a:sy n="119" d="100"/>
        </p:scale>
        <p:origin x="148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B41DA1-F468-5F46-BE54-2436856C24D2}" type="datetimeFigureOut">
              <a:rPr lang="es-MX" smtClean="0"/>
              <a:t>04/03/26</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40358-4B7D-164C-B776-743791623FE5}" type="slidenum">
              <a:rPr lang="es-MX" smtClean="0"/>
              <a:t>‹Nº›</a:t>
            </a:fld>
            <a:endParaRPr lang="es-MX"/>
          </a:p>
        </p:txBody>
      </p:sp>
    </p:spTree>
    <p:extLst>
      <p:ext uri="{BB962C8B-B14F-4D97-AF65-F5344CB8AC3E}">
        <p14:creationId xmlns:p14="http://schemas.microsoft.com/office/powerpoint/2010/main" val="2548597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3/4/26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3196" y="2252865"/>
            <a:ext cx="6997608" cy="769441"/>
          </a:xfrm>
          <a:prstGeom prst="rect">
            <a:avLst/>
          </a:prstGeom>
          <a:noFill/>
        </p:spPr>
        <p:txBody>
          <a:bodyPr wrap="square">
            <a:spAutoFit/>
          </a:bodyPr>
          <a:lstStyle/>
          <a:p>
            <a:pPr algn="ctr">
              <a:defRPr sz="3200" b="1"/>
            </a:pPr>
            <a:r>
              <a:rPr lang="es-MX" sz="4400" dirty="0"/>
              <a:t>PLAN MAESTRO 2026</a:t>
            </a:r>
            <a:endParaRPr sz="4400" dirty="0"/>
          </a:p>
        </p:txBody>
      </p:sp>
      <p:sp>
        <p:nvSpPr>
          <p:cNvPr id="4" name="TextBox 3"/>
          <p:cNvSpPr txBox="1"/>
          <p:nvPr/>
        </p:nvSpPr>
        <p:spPr>
          <a:xfrm>
            <a:off x="-695276" y="4510375"/>
            <a:ext cx="6689095" cy="1631216"/>
          </a:xfrm>
          <a:prstGeom prst="rect">
            <a:avLst/>
          </a:prstGeom>
          <a:noFill/>
        </p:spPr>
        <p:txBody>
          <a:bodyPr wrap="square">
            <a:spAutoFit/>
          </a:bodyPr>
          <a:lstStyle/>
          <a:p>
            <a:pPr algn="ctr">
              <a:defRPr sz="1800" i="1"/>
            </a:pPr>
            <a:r>
              <a:rPr lang="es-MX" sz="3200" dirty="0"/>
              <a:t>C.P.C Elizabeth Leyva Valdes</a:t>
            </a:r>
          </a:p>
          <a:p>
            <a:pPr algn="ctr">
              <a:defRPr sz="1800" i="1"/>
            </a:pPr>
            <a:r>
              <a:rPr lang="es-MX" sz="3200" dirty="0"/>
              <a:t>E.F. Miguel Angel Martínez Uc</a:t>
            </a:r>
          </a:p>
          <a:p>
            <a:pPr algn="ctr">
              <a:defRPr sz="1800" i="1"/>
            </a:pPr>
            <a:r>
              <a:rPr lang="es-ES" dirty="0"/>
              <a:t>Febrero</a:t>
            </a:r>
            <a:r>
              <a:rPr dirty="0"/>
              <a:t> 202</a:t>
            </a:r>
            <a:r>
              <a:rPr lang="es-ES" dirty="0"/>
              <a:t>6</a:t>
            </a:r>
          </a:p>
          <a:p>
            <a:pPr algn="ctr">
              <a:defRPr sz="1800" i="1"/>
            </a:pPr>
            <a:endParaRPr dirty="0"/>
          </a:p>
        </p:txBody>
      </p:sp>
      <p:sp>
        <p:nvSpPr>
          <p:cNvPr id="6" name="Rectángulo 5">
            <a:extLst>
              <a:ext uri="{FF2B5EF4-FFF2-40B4-BE49-F238E27FC236}">
                <a16:creationId xmlns:a16="http://schemas.microsoft.com/office/drawing/2014/main" id="{A8F8560A-156B-2CA2-A114-D07F4E3C48DB}"/>
              </a:ext>
            </a:extLst>
          </p:cNvPr>
          <p:cNvSpPr/>
          <p:nvPr/>
        </p:nvSpPr>
        <p:spPr>
          <a:xfrm>
            <a:off x="206556" y="252473"/>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ángulo 6">
            <a:extLst>
              <a:ext uri="{FF2B5EF4-FFF2-40B4-BE49-F238E27FC236}">
                <a16:creationId xmlns:a16="http://schemas.microsoft.com/office/drawing/2014/main" id="{BBB1239C-6F43-2133-D8A5-C567AA690025}"/>
              </a:ext>
            </a:extLst>
          </p:cNvPr>
          <p:cNvSpPr/>
          <p:nvPr/>
        </p:nvSpPr>
        <p:spPr>
          <a:xfrm flipV="1">
            <a:off x="206556" y="5998723"/>
            <a:ext cx="8851392" cy="45719"/>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extBox 3">
            <a:extLst>
              <a:ext uri="{FF2B5EF4-FFF2-40B4-BE49-F238E27FC236}">
                <a16:creationId xmlns:a16="http://schemas.microsoft.com/office/drawing/2014/main" id="{62AA1FBC-4282-09EC-43C4-DF78D727EE87}"/>
              </a:ext>
            </a:extLst>
          </p:cNvPr>
          <p:cNvSpPr txBox="1"/>
          <p:nvPr/>
        </p:nvSpPr>
        <p:spPr>
          <a:xfrm>
            <a:off x="-1890468" y="6083608"/>
            <a:ext cx="8662166" cy="923330"/>
          </a:xfrm>
          <a:prstGeom prst="rect">
            <a:avLst/>
          </a:prstGeom>
          <a:noFill/>
        </p:spPr>
        <p:txBody>
          <a:bodyPr wrap="square">
            <a:spAutoFit/>
          </a:bodyPr>
          <a:lstStyle/>
          <a:p>
            <a:pPr algn="ctr">
              <a:defRPr sz="1800" i="1"/>
            </a:pPr>
            <a:r>
              <a:rPr lang="es-ES" dirty="0"/>
              <a:t>Asesores Corporativos CAFIG, S.C.</a:t>
            </a:r>
          </a:p>
          <a:p>
            <a:pPr algn="ctr">
              <a:defRPr sz="1800" i="1"/>
            </a:pPr>
            <a:r>
              <a:rPr lang="es-ES" dirty="0"/>
              <a:t>TEL 55 2938 9822, 55282790</a:t>
            </a:r>
            <a:endParaRPr lang="es-ES" sz="1100" dirty="0"/>
          </a:p>
          <a:p>
            <a:pPr algn="ctr">
              <a:defRPr sz="1800" i="1"/>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000" dirty="0">
                <a:solidFill>
                  <a:schemeClr val="bg1"/>
                </a:solidFill>
              </a:rPr>
              <a:t>PMF 2026</a:t>
            </a:r>
            <a:endParaRPr lang="es-MX" sz="2200" dirty="0">
              <a:solidFill>
                <a:schemeClr val="bg1"/>
              </a:solidFill>
            </a:endParaRPr>
          </a:p>
        </p:txBody>
      </p:sp>
      <p:sp>
        <p:nvSpPr>
          <p:cNvPr id="20" name="Marcador de contenido 19">
            <a:extLst>
              <a:ext uri="{FF2B5EF4-FFF2-40B4-BE49-F238E27FC236}">
                <a16:creationId xmlns:a16="http://schemas.microsoft.com/office/drawing/2014/main" id="{CBD9318A-F49C-EF92-990F-A57EEDEB363A}"/>
              </a:ext>
            </a:extLst>
          </p:cNvPr>
          <p:cNvSpPr>
            <a:spLocks noGrp="1"/>
          </p:cNvSpPr>
          <p:nvPr>
            <p:ph idx="1"/>
          </p:nvPr>
        </p:nvSpPr>
        <p:spPr>
          <a:xfrm>
            <a:off x="660341" y="1166018"/>
            <a:ext cx="7823318" cy="4525963"/>
          </a:xfrm>
        </p:spPr>
        <p:txBody>
          <a:bodyPr>
            <a:normAutofit/>
          </a:bodyPr>
          <a:lstStyle/>
          <a:p>
            <a:pPr marL="0" indent="0" algn="just">
              <a:buNone/>
            </a:pPr>
            <a:r>
              <a:rPr lang="es-MX" sz="2400" dirty="0"/>
              <a:t>Atención honesta, cercana y con calidez</a:t>
            </a:r>
          </a:p>
          <a:p>
            <a:pPr marL="26035" indent="0" algn="just">
              <a:lnSpc>
                <a:spcPts val="2955"/>
              </a:lnSpc>
              <a:spcBef>
                <a:spcPts val="1775"/>
              </a:spcBef>
              <a:buNone/>
            </a:pPr>
            <a:r>
              <a:rPr lang="es-MX" sz="2400" dirty="0"/>
              <a:t>Orientación para la regularización fiscal </a:t>
            </a:r>
          </a:p>
          <a:p>
            <a:pPr marL="26035" indent="0" algn="just">
              <a:lnSpc>
                <a:spcPts val="2955"/>
              </a:lnSpc>
              <a:spcBef>
                <a:spcPts val="1775"/>
              </a:spcBef>
              <a:buNone/>
            </a:pPr>
            <a:r>
              <a:rPr lang="es-MX" sz="2400" dirty="0"/>
              <a:t>• Se ampliará el sistema </a:t>
            </a:r>
            <a:r>
              <a:rPr lang="es-MX" sz="2400" b="1" dirty="0"/>
              <a:t>de citas para atender y orientar al contribuyente en revisión o auditoría</a:t>
            </a:r>
            <a:r>
              <a:rPr lang="es-MX" sz="2400" dirty="0"/>
              <a:t>, de manera eficiente, sobre su situación fiscal, derechos y obligaciones. </a:t>
            </a:r>
          </a:p>
          <a:p>
            <a:pPr marL="26035" indent="0" algn="just">
              <a:lnSpc>
                <a:spcPts val="2955"/>
              </a:lnSpc>
              <a:spcBef>
                <a:spcPts val="1775"/>
              </a:spcBef>
              <a:buNone/>
            </a:pPr>
            <a:r>
              <a:rPr lang="es-MX" sz="2400" dirty="0"/>
              <a:t>• Se brindará orientación especializada </a:t>
            </a:r>
            <a:r>
              <a:rPr lang="es-MX" sz="2400" b="1" dirty="0"/>
              <a:t>para integrar la información necesaria para el trámite de devolución de impuestos</a:t>
            </a:r>
            <a:r>
              <a:rPr lang="es-MX" sz="2400" dirty="0"/>
              <a:t>, a fin de agilizar el proceso.</a:t>
            </a:r>
            <a:endParaRPr lang="es-MX" sz="2400" dirty="0">
              <a:solidFill>
                <a:srgbClr val="161616"/>
              </a:solidFill>
              <a:latin typeface="IBM Plex Sans" panose="020B0503050203000203" pitchFamily="34" charset="0"/>
            </a:endParaRPr>
          </a:p>
          <a:p>
            <a:pPr marL="0" indent="0" algn="just">
              <a:buNone/>
            </a:pPr>
            <a:endParaRPr lang="es-MX" sz="2400" b="0" i="0" dirty="0">
              <a:solidFill>
                <a:srgbClr val="404041"/>
              </a:solidFill>
              <a:effectLst/>
              <a:latin typeface="Noto Sans" panose="020B0502040504020204" pitchFamily="34" charset="0"/>
            </a:endParaRPr>
          </a:p>
        </p:txBody>
      </p:sp>
    </p:spTree>
    <p:extLst>
      <p:ext uri="{BB962C8B-B14F-4D97-AF65-F5344CB8AC3E}">
        <p14:creationId xmlns:p14="http://schemas.microsoft.com/office/powerpoint/2010/main" val="3343670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964889"/>
            <a:ext cx="8161265" cy="5526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marL="26035" indent="0" algn="just">
              <a:lnSpc>
                <a:spcPts val="2955"/>
              </a:lnSpc>
              <a:spcBef>
                <a:spcPts val="1775"/>
              </a:spcBef>
              <a:buNone/>
            </a:pPr>
            <a:r>
              <a:rPr lang="es-MX" dirty="0"/>
              <a:t>Establecimiento de criterios específicos en la </a:t>
            </a:r>
            <a:r>
              <a:rPr lang="es-MX" b="1" dirty="0"/>
              <a:t>programación de auditorías </a:t>
            </a:r>
          </a:p>
          <a:p>
            <a:pPr marL="26035" indent="0" algn="just">
              <a:lnSpc>
                <a:spcPts val="2955"/>
              </a:lnSpc>
              <a:spcBef>
                <a:spcPts val="1775"/>
              </a:spcBef>
              <a:buNone/>
            </a:pPr>
            <a:r>
              <a:rPr lang="es-MX" dirty="0"/>
              <a:t>Se auditará principalmente a aquellos contribuyentes que realicen las siguientes </a:t>
            </a:r>
            <a:r>
              <a:rPr lang="es-MX" b="1" dirty="0"/>
              <a:t>conductas:</a:t>
            </a:r>
          </a:p>
          <a:p>
            <a:pPr marL="26035" indent="0" algn="just">
              <a:lnSpc>
                <a:spcPts val="2955"/>
              </a:lnSpc>
              <a:spcBef>
                <a:spcPts val="1775"/>
              </a:spcBef>
              <a:buNone/>
            </a:pPr>
            <a:r>
              <a:rPr lang="es-MX" dirty="0"/>
              <a:t>•  Celebren operaciones con factureras o nomineras. </a:t>
            </a:r>
          </a:p>
          <a:p>
            <a:pPr marL="26035" indent="0" algn="just">
              <a:lnSpc>
                <a:spcPts val="2955"/>
              </a:lnSpc>
              <a:spcBef>
                <a:spcPts val="1775"/>
              </a:spcBef>
              <a:buNone/>
            </a:pPr>
            <a:r>
              <a:rPr lang="es-MX" dirty="0"/>
              <a:t>• Presenten pérdidas fiscales recurrentes. </a:t>
            </a:r>
          </a:p>
          <a:p>
            <a:pPr marL="26035" indent="0" algn="just">
              <a:lnSpc>
                <a:spcPts val="2955"/>
              </a:lnSpc>
              <a:spcBef>
                <a:spcPts val="1775"/>
              </a:spcBef>
              <a:buNone/>
            </a:pPr>
            <a:r>
              <a:rPr lang="es-MX" dirty="0"/>
              <a:t>• Simulen o apliquen ilegalmente deducciones. </a:t>
            </a:r>
          </a:p>
          <a:p>
            <a:pPr marL="26035" indent="0" algn="just">
              <a:lnSpc>
                <a:spcPts val="2955"/>
              </a:lnSpc>
              <a:spcBef>
                <a:spcPts val="1775"/>
              </a:spcBef>
              <a:buNone/>
            </a:pPr>
            <a:r>
              <a:rPr lang="es-MX" dirty="0"/>
              <a:t>• Obtengan ingresos que no son declarados. </a:t>
            </a:r>
          </a:p>
          <a:p>
            <a:pPr marL="26035" indent="0" algn="just">
              <a:lnSpc>
                <a:spcPts val="2955"/>
              </a:lnSpc>
              <a:spcBef>
                <a:spcPts val="1775"/>
              </a:spcBef>
              <a:buNone/>
            </a:pPr>
            <a:r>
              <a:rPr lang="es-MX" dirty="0"/>
              <a:t>• Abusen de estímulos fiscales. </a:t>
            </a:r>
          </a:p>
          <a:p>
            <a:pPr marL="26035" indent="0" algn="just">
              <a:lnSpc>
                <a:spcPts val="2955"/>
              </a:lnSpc>
              <a:spcBef>
                <a:spcPts val="1775"/>
              </a:spcBef>
              <a:buNone/>
            </a:pPr>
            <a:r>
              <a:rPr lang="es-MX" dirty="0"/>
              <a:t>• Presenten inconsistencias entre lo que importan o compran y lo que venden.</a:t>
            </a:r>
            <a:endParaRPr lang="es-MX" sz="1800" b="1" dirty="0">
              <a:solidFill>
                <a:srgbClr val="161616"/>
              </a:solidFill>
              <a:latin typeface="IBM Plex Sans" panose="020B0503050203000203"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PMF 2026</a:t>
            </a:r>
          </a:p>
        </p:txBody>
      </p:sp>
      <p:sp>
        <p:nvSpPr>
          <p:cNvPr id="4" name="CuadroTexto 3">
            <a:extLst>
              <a:ext uri="{FF2B5EF4-FFF2-40B4-BE49-F238E27FC236}">
                <a16:creationId xmlns:a16="http://schemas.microsoft.com/office/drawing/2014/main" id="{EAAB1015-4601-B012-CA2C-F0DFB9F7D6F2}"/>
              </a:ext>
            </a:extLst>
          </p:cNvPr>
          <p:cNvSpPr txBox="1"/>
          <p:nvPr/>
        </p:nvSpPr>
        <p:spPr>
          <a:xfrm>
            <a:off x="6543939" y="2782669"/>
            <a:ext cx="2230611" cy="646331"/>
          </a:xfrm>
          <a:prstGeom prst="rect">
            <a:avLst/>
          </a:prstGeom>
          <a:noFill/>
        </p:spPr>
        <p:txBody>
          <a:bodyPr wrap="none" rtlCol="0">
            <a:spAutoFit/>
          </a:bodyPr>
          <a:lstStyle/>
          <a:p>
            <a:pPr algn="ctr"/>
            <a:r>
              <a:rPr lang="es-MX" b="1" dirty="0"/>
              <a:t>CONDUCTA TÍPICA </a:t>
            </a:r>
          </a:p>
          <a:p>
            <a:pPr algn="ctr"/>
            <a:r>
              <a:rPr lang="es-MX" b="1" dirty="0"/>
              <a:t>(ACCIÓN U OMISIÓN)</a:t>
            </a:r>
          </a:p>
        </p:txBody>
      </p:sp>
    </p:spTree>
    <p:extLst>
      <p:ext uri="{BB962C8B-B14F-4D97-AF65-F5344CB8AC3E}">
        <p14:creationId xmlns:p14="http://schemas.microsoft.com/office/powerpoint/2010/main" val="2219315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781172"/>
            <a:ext cx="8161265" cy="529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marL="26035" indent="0" algn="just">
              <a:lnSpc>
                <a:spcPts val="2955"/>
              </a:lnSpc>
              <a:spcBef>
                <a:spcPts val="1775"/>
              </a:spcBef>
              <a:buNone/>
            </a:pPr>
            <a:r>
              <a:rPr lang="es-MX" dirty="0"/>
              <a:t>Establecimiento de criterios específicos en la </a:t>
            </a:r>
            <a:r>
              <a:rPr lang="es-MX" b="1" dirty="0"/>
              <a:t>programación de auditorías </a:t>
            </a:r>
          </a:p>
          <a:p>
            <a:pPr marL="26035" indent="0" algn="just">
              <a:lnSpc>
                <a:spcPts val="2955"/>
              </a:lnSpc>
              <a:spcBef>
                <a:spcPts val="1775"/>
              </a:spcBef>
              <a:buNone/>
            </a:pPr>
            <a:r>
              <a:rPr lang="es-MX" dirty="0"/>
              <a:t>Se auditará principalmente a aquellos contribuyentes que realicen las siguientes </a:t>
            </a:r>
            <a:r>
              <a:rPr lang="es-MX" b="1" dirty="0"/>
              <a:t>conductas:</a:t>
            </a:r>
          </a:p>
          <a:p>
            <a:pPr marL="26035" indent="0" algn="just">
              <a:lnSpc>
                <a:spcPts val="2955"/>
              </a:lnSpc>
              <a:spcBef>
                <a:spcPts val="1775"/>
              </a:spcBef>
              <a:buNone/>
            </a:pPr>
            <a:r>
              <a:rPr lang="es-MX" dirty="0"/>
              <a:t> • Importen productos con precios por debajo del mercado, e incumplan con regulaciones o restricciones no arancelarias. </a:t>
            </a:r>
          </a:p>
          <a:p>
            <a:pPr marL="26035" indent="0" algn="just">
              <a:lnSpc>
                <a:spcPts val="2955"/>
              </a:lnSpc>
              <a:spcBef>
                <a:spcPts val="1775"/>
              </a:spcBef>
              <a:buNone/>
            </a:pPr>
            <a:r>
              <a:rPr lang="es-MX" dirty="0"/>
              <a:t>• No paguen retenciones por sus empleados. </a:t>
            </a:r>
          </a:p>
          <a:p>
            <a:pPr marL="26035" indent="0" algn="just">
              <a:lnSpc>
                <a:spcPts val="2955"/>
              </a:lnSpc>
              <a:spcBef>
                <a:spcPts val="1775"/>
              </a:spcBef>
              <a:buNone/>
            </a:pPr>
            <a:r>
              <a:rPr lang="es-MX" dirty="0"/>
              <a:t>• Realicen operaciones a través de paraísos fiscales. </a:t>
            </a:r>
          </a:p>
          <a:p>
            <a:pPr marL="26035" indent="0" algn="just">
              <a:lnSpc>
                <a:spcPts val="2955"/>
              </a:lnSpc>
              <a:spcBef>
                <a:spcPts val="1775"/>
              </a:spcBef>
              <a:buNone/>
            </a:pPr>
            <a:r>
              <a:rPr lang="es-MX" dirty="0"/>
              <a:t>• Soliciten devoluciones improcedentes. </a:t>
            </a:r>
          </a:p>
          <a:p>
            <a:pPr marL="26035" indent="0" algn="just">
              <a:lnSpc>
                <a:spcPts val="2955"/>
              </a:lnSpc>
              <a:spcBef>
                <a:spcPts val="1775"/>
              </a:spcBef>
              <a:buNone/>
            </a:pPr>
            <a:r>
              <a:rPr lang="es-MX" dirty="0"/>
              <a:t>• Paguen menos impuestos en tasa efectiva comparado con su sector.</a:t>
            </a:r>
            <a:endParaRPr lang="es-MX" sz="1800" b="1" dirty="0">
              <a:solidFill>
                <a:srgbClr val="161616"/>
              </a:solidFill>
              <a:latin typeface="IBM Plex Sans" panose="020B0503050203000203"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PMF 2026</a:t>
            </a:r>
          </a:p>
        </p:txBody>
      </p:sp>
    </p:spTree>
    <p:extLst>
      <p:ext uri="{BB962C8B-B14F-4D97-AF65-F5344CB8AC3E}">
        <p14:creationId xmlns:p14="http://schemas.microsoft.com/office/powerpoint/2010/main" val="1473009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431506"/>
            <a:ext cx="8161265" cy="6439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marL="26035" indent="0" algn="just">
              <a:lnSpc>
                <a:spcPts val="2955"/>
              </a:lnSpc>
              <a:spcBef>
                <a:spcPts val="1775"/>
              </a:spcBef>
              <a:buNone/>
            </a:pPr>
            <a:r>
              <a:rPr lang="es-MX" dirty="0"/>
              <a:t>Establecimiento de criterios específicos en la programación de auditorías Se garantizará la misma aplicación y criterios en cualquier oficina del SAT del país respecto a procedimientos de fiscalización en partidas como:</a:t>
            </a:r>
          </a:p>
          <a:p>
            <a:pPr marL="26035" indent="0" algn="just">
              <a:spcBef>
                <a:spcPts val="1775"/>
              </a:spcBef>
              <a:buNone/>
            </a:pPr>
            <a:r>
              <a:rPr lang="es-MX" dirty="0"/>
              <a:t>• Descuentos </a:t>
            </a:r>
          </a:p>
          <a:p>
            <a:pPr marL="26035" indent="0" algn="just">
              <a:spcBef>
                <a:spcPts val="1775"/>
              </a:spcBef>
              <a:buNone/>
            </a:pPr>
            <a:r>
              <a:rPr lang="es-MX" dirty="0"/>
              <a:t>• Depósitos no identificados </a:t>
            </a:r>
          </a:p>
          <a:p>
            <a:pPr marL="26035" indent="0" algn="just">
              <a:spcBef>
                <a:spcPts val="1775"/>
              </a:spcBef>
              <a:buNone/>
            </a:pPr>
            <a:r>
              <a:rPr lang="es-MX" dirty="0"/>
              <a:t>• Materialidad </a:t>
            </a:r>
          </a:p>
          <a:p>
            <a:pPr marL="26035" indent="0" algn="just">
              <a:spcBef>
                <a:spcPts val="1775"/>
              </a:spcBef>
              <a:buNone/>
            </a:pPr>
            <a:r>
              <a:rPr lang="es-MX" dirty="0"/>
              <a:t>• Mercadotecnia </a:t>
            </a:r>
          </a:p>
          <a:p>
            <a:pPr marL="26035" indent="0" algn="just">
              <a:spcBef>
                <a:spcPts val="1775"/>
              </a:spcBef>
              <a:buNone/>
            </a:pPr>
            <a:r>
              <a:rPr lang="es-MX" dirty="0"/>
              <a:t>• Importaciones </a:t>
            </a:r>
          </a:p>
          <a:p>
            <a:pPr marL="26035" indent="0" algn="just">
              <a:spcBef>
                <a:spcPts val="1775"/>
              </a:spcBef>
              <a:buNone/>
            </a:pPr>
            <a:r>
              <a:rPr lang="es-MX" dirty="0"/>
              <a:t>• Regulaciones no arancelarias </a:t>
            </a:r>
          </a:p>
          <a:p>
            <a:pPr marL="26035" indent="0" algn="just">
              <a:spcBef>
                <a:spcPts val="1775"/>
              </a:spcBef>
              <a:buNone/>
            </a:pPr>
            <a:r>
              <a:rPr lang="es-MX" dirty="0"/>
              <a:t>• Permisos </a:t>
            </a:r>
          </a:p>
          <a:p>
            <a:pPr marL="26035" indent="0" algn="just">
              <a:spcBef>
                <a:spcPts val="1775"/>
              </a:spcBef>
              <a:buNone/>
            </a:pPr>
            <a:r>
              <a:rPr lang="es-MX" dirty="0"/>
              <a:t>• Certificaciones </a:t>
            </a:r>
          </a:p>
          <a:p>
            <a:pPr marL="26035" indent="0" algn="just">
              <a:spcBef>
                <a:spcPts val="1775"/>
              </a:spcBef>
              <a:buNone/>
            </a:pPr>
            <a:r>
              <a:rPr lang="es-MX" dirty="0"/>
              <a:t>• Autorizaciones de comercio exterior</a:t>
            </a:r>
            <a:endParaRPr lang="es-MX" sz="1800" b="1" dirty="0">
              <a:solidFill>
                <a:srgbClr val="161616"/>
              </a:solidFill>
              <a:latin typeface="IBM Plex Sans" panose="020B0503050203000203"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PMF 2026</a:t>
            </a:r>
          </a:p>
        </p:txBody>
      </p:sp>
    </p:spTree>
    <p:extLst>
      <p:ext uri="{BB962C8B-B14F-4D97-AF65-F5344CB8AC3E}">
        <p14:creationId xmlns:p14="http://schemas.microsoft.com/office/powerpoint/2010/main" val="1141643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631216" y="1009959"/>
            <a:ext cx="8161265" cy="421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marL="26035" indent="0" algn="just">
              <a:lnSpc>
                <a:spcPts val="2955"/>
              </a:lnSpc>
              <a:spcBef>
                <a:spcPts val="1775"/>
              </a:spcBef>
              <a:buNone/>
            </a:pPr>
            <a:r>
              <a:rPr lang="es-MX" dirty="0"/>
              <a:t>Fiscalización inteligente contra la evasión y el contrabando:</a:t>
            </a:r>
          </a:p>
          <a:p>
            <a:pPr marL="26035" indent="0" algn="just">
              <a:lnSpc>
                <a:spcPts val="2955"/>
              </a:lnSpc>
              <a:spcBef>
                <a:spcPts val="1775"/>
              </a:spcBef>
              <a:buNone/>
            </a:pPr>
            <a:r>
              <a:rPr lang="es-MX" dirty="0"/>
              <a:t>• Se implementarán acciones coordinadas para identificar, desarticular y sancionar esquemas de evasión y contrabando.</a:t>
            </a:r>
          </a:p>
          <a:p>
            <a:pPr marL="26035" indent="0" algn="just">
              <a:lnSpc>
                <a:spcPts val="2955"/>
              </a:lnSpc>
              <a:spcBef>
                <a:spcPts val="1775"/>
              </a:spcBef>
              <a:buNone/>
            </a:pPr>
            <a:r>
              <a:rPr lang="es-MX" dirty="0"/>
              <a:t>• Se requerirá la información y documentación que sea estrictamente indispensable para la ejecución de actos de fiscalización. </a:t>
            </a:r>
          </a:p>
          <a:p>
            <a:pPr marL="26035" indent="0" algn="just">
              <a:lnSpc>
                <a:spcPts val="2955"/>
              </a:lnSpc>
              <a:spcBef>
                <a:spcPts val="1775"/>
              </a:spcBef>
              <a:buNone/>
            </a:pPr>
            <a:r>
              <a:rPr lang="es-MX" b="1" dirty="0"/>
              <a:t>• Las revisiones se enfocarán en quienes presentan irregularidades, no emitiendo actos de fiscalización a quienes cumplen correctamente y a tiempo con sus obligaciones fiscales.</a:t>
            </a:r>
            <a:endParaRPr lang="es-MX" sz="1800" b="1" dirty="0">
              <a:solidFill>
                <a:srgbClr val="161616"/>
              </a:solidFill>
              <a:latin typeface="IBM Plex Sans" panose="020B0503050203000203"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PMF 2026</a:t>
            </a:r>
          </a:p>
        </p:txBody>
      </p:sp>
    </p:spTree>
    <p:extLst>
      <p:ext uri="{BB962C8B-B14F-4D97-AF65-F5344CB8AC3E}">
        <p14:creationId xmlns:p14="http://schemas.microsoft.com/office/powerpoint/2010/main" val="309229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1066304"/>
            <a:ext cx="8161265" cy="4987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marL="26035" indent="0" algn="just">
              <a:lnSpc>
                <a:spcPts val="2955"/>
              </a:lnSpc>
              <a:spcBef>
                <a:spcPts val="1775"/>
              </a:spcBef>
              <a:buNone/>
            </a:pPr>
            <a:r>
              <a:rPr lang="es-MX" dirty="0"/>
              <a:t>Revisiones ágiles para identificar a las personas o empresas que vendan facturas falsas (factureros) </a:t>
            </a:r>
          </a:p>
          <a:p>
            <a:pPr marL="26035" indent="0" algn="just">
              <a:lnSpc>
                <a:spcPts val="2955"/>
              </a:lnSpc>
              <a:spcBef>
                <a:spcPts val="1775"/>
              </a:spcBef>
              <a:buNone/>
            </a:pPr>
            <a:r>
              <a:rPr lang="es-MX" dirty="0"/>
              <a:t>• Se practicarán </a:t>
            </a:r>
            <a:r>
              <a:rPr lang="es-MX" b="1" dirty="0"/>
              <a:t>visitas domiciliarias específicas</a:t>
            </a:r>
            <a:r>
              <a:rPr lang="es-MX" dirty="0"/>
              <a:t> a aquellas empresas o personas que emiten facturas falsas, en las que desde el inicio se suspende la operación al facturero.</a:t>
            </a:r>
          </a:p>
          <a:p>
            <a:pPr marL="26035" indent="0" algn="just">
              <a:lnSpc>
                <a:spcPts val="2955"/>
              </a:lnSpc>
              <a:spcBef>
                <a:spcPts val="1775"/>
              </a:spcBef>
              <a:buNone/>
            </a:pPr>
            <a:r>
              <a:rPr lang="es-MX" dirty="0"/>
              <a:t>• Se presentará </a:t>
            </a:r>
            <a:r>
              <a:rPr lang="es-MX" b="1" dirty="0"/>
              <a:t>denuncia ante el Agente del Ministerio Público</a:t>
            </a:r>
            <a:r>
              <a:rPr lang="es-MX" dirty="0"/>
              <a:t>, conforme </a:t>
            </a:r>
            <a:r>
              <a:rPr lang="es-MX" b="1" dirty="0"/>
              <a:t>al nuevo tipo penal</a:t>
            </a:r>
            <a:r>
              <a:rPr lang="es-MX" dirty="0"/>
              <a:t>, si se comprueba que se está ante un despacho u operador que emite facturas falsas. La autoridad fiscal continuará el procedimiento administrativo.</a:t>
            </a:r>
          </a:p>
          <a:p>
            <a:pPr marL="26035" indent="0" algn="just">
              <a:lnSpc>
                <a:spcPts val="2955"/>
              </a:lnSpc>
              <a:spcBef>
                <a:spcPts val="1775"/>
              </a:spcBef>
              <a:buNone/>
            </a:pPr>
            <a:r>
              <a:rPr lang="es-MX" dirty="0"/>
              <a:t>• La autoridad fiscal </a:t>
            </a:r>
            <a:r>
              <a:rPr lang="es-MX" b="1" dirty="0"/>
              <a:t>negará la inscripción de empresas al Registro Federal de Contribuyentes</a:t>
            </a:r>
            <a:r>
              <a:rPr lang="es-MX" dirty="0"/>
              <a:t>, cuando detecte que su </a:t>
            </a:r>
            <a:r>
              <a:rPr lang="es-MX" b="1" dirty="0"/>
              <a:t>representante, socio o accionista ha tenido participación en empresas que emitieron comprobantes fiscales falsos</a:t>
            </a:r>
            <a:r>
              <a:rPr lang="es-MX" dirty="0"/>
              <a:t>.</a:t>
            </a:r>
            <a:endParaRPr lang="es-MX" sz="1800" b="1" dirty="0">
              <a:solidFill>
                <a:srgbClr val="161616"/>
              </a:solidFill>
              <a:latin typeface="IBM Plex Sans" panose="020B0503050203000203"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PMF 2026</a:t>
            </a:r>
          </a:p>
        </p:txBody>
      </p:sp>
    </p:spTree>
    <p:extLst>
      <p:ext uri="{BB962C8B-B14F-4D97-AF65-F5344CB8AC3E}">
        <p14:creationId xmlns:p14="http://schemas.microsoft.com/office/powerpoint/2010/main" val="647710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1128108"/>
            <a:ext cx="8161265" cy="221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marL="26035" indent="0" algn="just">
              <a:lnSpc>
                <a:spcPts val="2955"/>
              </a:lnSpc>
              <a:spcBef>
                <a:spcPts val="1775"/>
              </a:spcBef>
              <a:buNone/>
            </a:pPr>
            <a:r>
              <a:rPr lang="es-MX" dirty="0"/>
              <a:t>Cobro de las contribuciones omitidas a las empresas o personas que compran las facturas falsas.</a:t>
            </a:r>
          </a:p>
          <a:p>
            <a:pPr marL="26035" indent="0" algn="just">
              <a:lnSpc>
                <a:spcPts val="2955"/>
              </a:lnSpc>
              <a:spcBef>
                <a:spcPts val="1775"/>
              </a:spcBef>
              <a:buNone/>
            </a:pPr>
            <a:r>
              <a:rPr lang="es-MX" dirty="0"/>
              <a:t>• Los contribuyentes que recibieron las facturas declaradas como falsas </a:t>
            </a:r>
            <a:r>
              <a:rPr lang="es-MX" b="1" dirty="0"/>
              <a:t>tendrán 30 días para corregir su situación fiscal, de lo contrario se les suspenderá su facturación.</a:t>
            </a:r>
            <a:endParaRPr lang="es-MX" sz="1800" b="1" dirty="0">
              <a:solidFill>
                <a:srgbClr val="161616"/>
              </a:solidFill>
              <a:latin typeface="IBM Plex Sans" panose="020B0503050203000203"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PMF 2026</a:t>
            </a:r>
          </a:p>
        </p:txBody>
      </p:sp>
    </p:spTree>
    <p:extLst>
      <p:ext uri="{BB962C8B-B14F-4D97-AF65-F5344CB8AC3E}">
        <p14:creationId xmlns:p14="http://schemas.microsoft.com/office/powerpoint/2010/main" val="3641848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932856"/>
            <a:ext cx="8161265" cy="5469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r>
              <a:rPr lang="es-MX" b="1" dirty="0"/>
              <a:t>Código Fiscal de la Federación</a:t>
            </a:r>
          </a:p>
          <a:p>
            <a:br>
              <a:rPr lang="es-MX" dirty="0"/>
            </a:br>
            <a:r>
              <a:rPr lang="es-MX" b="1" dirty="0"/>
              <a:t>Artículo 108 (tipo penal base)</a:t>
            </a:r>
          </a:p>
          <a:p>
            <a:endParaRPr lang="es-MX" dirty="0"/>
          </a:p>
          <a:p>
            <a:r>
              <a:rPr lang="es-MX" dirty="0"/>
              <a:t>Comete el delito de defraudación fiscal quien con uso de engaños o aprovechamiento de errores omita total o parcialmente el pago de alguna contribución u obtenga un beneficio indebido con perjuicio del fisco federal.</a:t>
            </a:r>
          </a:p>
          <a:p>
            <a:endParaRPr lang="es-MX" dirty="0"/>
          </a:p>
          <a:p>
            <a:r>
              <a:rPr lang="es-MX" b="1" dirty="0"/>
              <a:t>Artículo 109 (conductas)</a:t>
            </a:r>
          </a:p>
          <a:p>
            <a:endParaRPr lang="es-MX" b="1" dirty="0"/>
          </a:p>
          <a:p>
            <a:r>
              <a:rPr lang="es-MX" b="1" dirty="0"/>
              <a:t>-Consigne en declaraciones deducciones falsas o ingresos menores a los reales.</a:t>
            </a:r>
            <a:br>
              <a:rPr lang="es-MX" dirty="0"/>
            </a:br>
            <a:r>
              <a:rPr lang="es-MX" dirty="0"/>
              <a:t>-</a:t>
            </a:r>
            <a:r>
              <a:rPr lang="es-MX" b="1" dirty="0"/>
              <a:t>Omita enterar contribuciones retenidas o recaudadas.</a:t>
            </a:r>
            <a:br>
              <a:rPr lang="es-MX" dirty="0"/>
            </a:br>
            <a:r>
              <a:rPr lang="es-MX" dirty="0"/>
              <a:t>(Ejemplo: ISR retenido a trabajadores y no entregado al SAT).</a:t>
            </a:r>
            <a:br>
              <a:rPr lang="es-MX" dirty="0"/>
            </a:br>
            <a:r>
              <a:rPr lang="es-MX" dirty="0"/>
              <a:t>- </a:t>
            </a:r>
            <a:r>
              <a:rPr lang="es-MX" b="1" dirty="0"/>
              <a:t>Declare pérdidas fiscales inexistentes.</a:t>
            </a:r>
            <a:br>
              <a:rPr lang="es-MX" dirty="0"/>
            </a:br>
            <a:r>
              <a:rPr lang="es-MX" dirty="0"/>
              <a:t>- </a:t>
            </a:r>
            <a:r>
              <a:rPr lang="es-MX" b="1" dirty="0"/>
              <a:t>Simule actos o contratos con efectos fiscales.</a:t>
            </a:r>
            <a:br>
              <a:rPr lang="es-MX" dirty="0"/>
            </a:br>
            <a:r>
              <a:rPr lang="es-MX" dirty="0"/>
              <a:t>- </a:t>
            </a:r>
            <a:r>
              <a:rPr lang="es-MX" b="1" dirty="0"/>
              <a:t>Oculte bienes o ingresos con el fin de eludir contribuciones.</a:t>
            </a:r>
            <a:br>
              <a:rPr lang="es-MX" dirty="0"/>
            </a:br>
            <a:r>
              <a:rPr lang="es-MX" dirty="0"/>
              <a:t>- </a:t>
            </a:r>
            <a:r>
              <a:rPr lang="es-MX" b="1" dirty="0"/>
              <a:t>Utilice comprobantes fiscales que amparen operaciones inexistentes</a:t>
            </a:r>
            <a:r>
              <a:rPr lang="es-MX" dirty="0"/>
              <a:t> (cuando no encuadre en el 113 Bis)</a:t>
            </a:r>
            <a:endParaRPr lang="es-MX" b="1" dirty="0"/>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 TIPO PENAL</a:t>
            </a:r>
          </a:p>
        </p:txBody>
      </p:sp>
    </p:spTree>
    <p:extLst>
      <p:ext uri="{BB962C8B-B14F-4D97-AF65-F5344CB8AC3E}">
        <p14:creationId xmlns:p14="http://schemas.microsoft.com/office/powerpoint/2010/main" val="9143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491367" y="644925"/>
            <a:ext cx="8161265" cy="6239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320574" numCol="1" anchor="ctr" anchorCtr="0" compatLnSpc="1">
            <a:prstTxWarp prst="textNoShape">
              <a:avLst/>
            </a:prstTxWarp>
            <a:spAutoFit/>
          </a:bodyPr>
          <a:lstStyle/>
          <a:p>
            <a:pPr algn="just"/>
            <a:r>
              <a:rPr lang="es-MX" sz="1600" b="1" dirty="0"/>
              <a:t>Código Fiscal de la Federación</a:t>
            </a:r>
          </a:p>
          <a:p>
            <a:pPr algn="just"/>
            <a:br>
              <a:rPr lang="es-MX" sz="1600" dirty="0"/>
            </a:br>
            <a:r>
              <a:rPr lang="es-MX" sz="1600" b="1" dirty="0"/>
              <a:t>Artículo 113 Bis </a:t>
            </a:r>
          </a:p>
          <a:p>
            <a:pPr algn="just"/>
            <a:endParaRPr lang="es-MX" sz="1600" b="1" dirty="0"/>
          </a:p>
          <a:p>
            <a:pPr algn="just"/>
            <a:r>
              <a:rPr lang="es-MX" sz="1600" b="1" dirty="0"/>
              <a:t>Expedición, enajenación, compra o adquisición de comprobantes fiscales que amparen operaciones inexistentes (EFOS y EDOS)</a:t>
            </a:r>
          </a:p>
          <a:p>
            <a:pPr algn="just"/>
            <a:endParaRPr lang="es-MX" sz="1600" b="1" dirty="0"/>
          </a:p>
          <a:p>
            <a:pPr algn="just"/>
            <a:r>
              <a:rPr lang="es-MX" sz="1600" dirty="0"/>
              <a:t>Este delito se incorporó como tipo penal autónomo y establece que:</a:t>
            </a:r>
          </a:p>
          <a:p>
            <a:pPr algn="just"/>
            <a:endParaRPr lang="es-MX" sz="1600" dirty="0"/>
          </a:p>
          <a:p>
            <a:pPr algn="just"/>
            <a:r>
              <a:rPr lang="es-MX" sz="1600" dirty="0"/>
              <a:t>Se impondrá prisión a quien expida, enajene, compre o adquiera comprobantes fiscales que amparen operaciones inexistentes, falsas o actos jurídicos simulados.</a:t>
            </a:r>
          </a:p>
          <a:p>
            <a:pPr algn="just"/>
            <a:endParaRPr lang="es-MX" sz="1600" dirty="0"/>
          </a:p>
          <a:p>
            <a:pPr algn="just"/>
            <a:r>
              <a:rPr lang="es-MX" sz="1600" b="1" dirty="0"/>
              <a:t>Artículo 115 Ter</a:t>
            </a:r>
            <a:r>
              <a:rPr lang="es-MX" sz="1600" dirty="0"/>
              <a:t>. Se impondrá sanción de tres a seis años de prisión a quien, a sabiendas, declare hechos o datos falsos, o presente documentación falsa o alterada, en cualquier procedimiento regulado en este Código. </a:t>
            </a:r>
          </a:p>
          <a:p>
            <a:pPr algn="just"/>
            <a:r>
              <a:rPr lang="es-MX" sz="1600" dirty="0"/>
              <a:t>Este delito se investigará y perseguirá independientemente del estado en que se encuentre el procedimiento administrativo que, en su caso, se haya iniciado.</a:t>
            </a:r>
          </a:p>
          <a:p>
            <a:pPr algn="just"/>
            <a:endParaRPr lang="es-MX" sz="1600" dirty="0"/>
          </a:p>
          <a:p>
            <a:pPr algn="just"/>
            <a:r>
              <a:rPr lang="es-MX" sz="1600" dirty="0"/>
              <a:t>Asimismo, la ejecución de este delito puede dar lugar a la causación de un daño material a la Hacienda Federal, el cual deberá ser objeto de reparación.</a:t>
            </a:r>
          </a:p>
          <a:p>
            <a:endParaRPr lang="es-MX" dirty="0"/>
          </a:p>
          <a:p>
            <a:pPr algn="ctr"/>
            <a:r>
              <a:rPr lang="es-MX" b="1" dirty="0"/>
              <a:t>VIOLACION AL PRINCIPIO DE PRESUNCION DE INOCENCIA</a:t>
            </a:r>
          </a:p>
          <a:p>
            <a:endParaRPr lang="es-MX" b="1" dirty="0"/>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NUEVO TIPO PENAL</a:t>
            </a:r>
          </a:p>
        </p:txBody>
      </p:sp>
    </p:spTree>
    <p:extLst>
      <p:ext uri="{BB962C8B-B14F-4D97-AF65-F5344CB8AC3E}">
        <p14:creationId xmlns:p14="http://schemas.microsoft.com/office/powerpoint/2010/main" val="1807078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01/2026</a:t>
            </a:r>
          </a:p>
        </p:txBody>
      </p:sp>
      <p:sp>
        <p:nvSpPr>
          <p:cNvPr id="20" name="Marcador de contenido 19">
            <a:extLst>
              <a:ext uri="{FF2B5EF4-FFF2-40B4-BE49-F238E27FC236}">
                <a16:creationId xmlns:a16="http://schemas.microsoft.com/office/drawing/2014/main" id="{CBD9318A-F49C-EF92-990F-A57EEDEB363A}"/>
              </a:ext>
            </a:extLst>
          </p:cNvPr>
          <p:cNvSpPr>
            <a:spLocks noGrp="1"/>
          </p:cNvSpPr>
          <p:nvPr>
            <p:ph idx="1"/>
          </p:nvPr>
        </p:nvSpPr>
        <p:spPr>
          <a:xfrm>
            <a:off x="660341" y="1166018"/>
            <a:ext cx="7823318" cy="4525963"/>
          </a:xfrm>
        </p:spPr>
        <p:txBody>
          <a:bodyPr>
            <a:normAutofit fontScale="85000" lnSpcReduction="10000"/>
          </a:bodyPr>
          <a:lstStyle/>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El Servicio de Administración Tributaria (SAT) establece condiciones equitativas para la inversión y brinda certidumbre jurídica a las y los contribuyentes, por lo que da a conocer mejores prácticas de transparencia para 2026:</a:t>
            </a:r>
          </a:p>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1.- Se publicará el Plan Maestro 2026 “Atención al contribuyente y fiscalización”.</a:t>
            </a:r>
          </a:p>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2.- En caso de que se incumpla con el pago de impuestos, se realizará únicamente una auditoría por contribuyente.</a:t>
            </a:r>
          </a:p>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3.- En los procesos de auditoría, se solicitará una muestra de las partidas sujetas a revisión y no el 100% de la información.</a:t>
            </a:r>
          </a:p>
        </p:txBody>
      </p:sp>
    </p:spTree>
    <p:extLst>
      <p:ext uri="{BB962C8B-B14F-4D97-AF65-F5344CB8AC3E}">
        <p14:creationId xmlns:p14="http://schemas.microsoft.com/office/powerpoint/2010/main" val="74530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graphicFrame>
        <p:nvGraphicFramePr>
          <p:cNvPr id="6" name="Tabla 5">
            <a:extLst>
              <a:ext uri="{FF2B5EF4-FFF2-40B4-BE49-F238E27FC236}">
                <a16:creationId xmlns:a16="http://schemas.microsoft.com/office/drawing/2014/main" id="{AE943F2B-5392-629D-1FE8-3BF71110E754}"/>
              </a:ext>
            </a:extLst>
          </p:cNvPr>
          <p:cNvGraphicFramePr>
            <a:graphicFrameLocks noGrp="1"/>
          </p:cNvGraphicFramePr>
          <p:nvPr/>
        </p:nvGraphicFramePr>
        <p:xfrm>
          <a:off x="806824" y="1697376"/>
          <a:ext cx="7223534" cy="4317016"/>
        </p:xfrm>
        <a:graphic>
          <a:graphicData uri="http://schemas.openxmlformats.org/drawingml/2006/table">
            <a:tbl>
              <a:tblPr/>
              <a:tblGrid>
                <a:gridCol w="3611767">
                  <a:extLst>
                    <a:ext uri="{9D8B030D-6E8A-4147-A177-3AD203B41FA5}">
                      <a16:colId xmlns:a16="http://schemas.microsoft.com/office/drawing/2014/main" val="1433252495"/>
                    </a:ext>
                  </a:extLst>
                </a:gridCol>
                <a:gridCol w="3611767">
                  <a:extLst>
                    <a:ext uri="{9D8B030D-6E8A-4147-A177-3AD203B41FA5}">
                      <a16:colId xmlns:a16="http://schemas.microsoft.com/office/drawing/2014/main" val="2376991137"/>
                    </a:ext>
                  </a:extLst>
                </a:gridCol>
              </a:tblGrid>
              <a:tr h="4317016">
                <a:tc>
                  <a:txBody>
                    <a:bodyPr/>
                    <a:lstStyle/>
                    <a:p>
                      <a:pPr>
                        <a:buFont typeface="Arial" panose="020B0604020202020204" pitchFamily="34" charset="0"/>
                        <a:buChar char="•"/>
                      </a:pPr>
                      <a:r>
                        <a:rPr lang="es-MX" dirty="0">
                          <a:effectLst/>
                        </a:rPr>
                        <a:t>Celebren operaciones con </a:t>
                      </a:r>
                      <a:r>
                        <a:rPr lang="es-MX" b="1" dirty="0">
                          <a:solidFill>
                            <a:schemeClr val="tx1"/>
                          </a:solidFill>
                          <a:effectLst/>
                        </a:rPr>
                        <a:t>factureras </a:t>
                      </a:r>
                      <a:r>
                        <a:rPr lang="es-MX" dirty="0">
                          <a:effectLst/>
                        </a:rPr>
                        <a:t>o </a:t>
                      </a:r>
                      <a:r>
                        <a:rPr lang="es-MX" b="1" dirty="0">
                          <a:effectLst/>
                        </a:rPr>
                        <a:t>nomineras</a:t>
                      </a:r>
                      <a:r>
                        <a:rPr lang="es-MX" dirty="0">
                          <a:effectLst/>
                        </a:rPr>
                        <a:t>.</a:t>
                      </a:r>
                    </a:p>
                    <a:p>
                      <a:pPr>
                        <a:buFont typeface="Arial" panose="020B0604020202020204" pitchFamily="34" charset="0"/>
                        <a:buChar char="•"/>
                      </a:pPr>
                      <a:r>
                        <a:rPr lang="es-MX" dirty="0">
                          <a:effectLst/>
                        </a:rPr>
                        <a:t>Presenten </a:t>
                      </a:r>
                      <a:r>
                        <a:rPr lang="es-MX" b="1" dirty="0">
                          <a:effectLst/>
                        </a:rPr>
                        <a:t>pérdidas fiscales recurrentes.</a:t>
                      </a:r>
                    </a:p>
                    <a:p>
                      <a:pPr>
                        <a:buFont typeface="Arial" panose="020B0604020202020204" pitchFamily="34" charset="0"/>
                        <a:buChar char="•"/>
                      </a:pPr>
                      <a:r>
                        <a:rPr lang="es-MX" b="1" dirty="0">
                          <a:effectLst/>
                        </a:rPr>
                        <a:t>Simulen o abusen de deducciones</a:t>
                      </a:r>
                      <a:r>
                        <a:rPr lang="es-MX" dirty="0">
                          <a:effectLst/>
                        </a:rPr>
                        <a:t>.</a:t>
                      </a:r>
                    </a:p>
                    <a:p>
                      <a:pPr>
                        <a:buFont typeface="Arial" panose="020B0604020202020204" pitchFamily="34" charset="0"/>
                        <a:buChar char="•"/>
                      </a:pPr>
                      <a:r>
                        <a:rPr lang="es-MX" dirty="0">
                          <a:effectLst/>
                        </a:rPr>
                        <a:t>Obtengan ingresos que no son declarados.</a:t>
                      </a:r>
                    </a:p>
                    <a:p>
                      <a:pPr>
                        <a:buFont typeface="Arial" panose="020B0604020202020204" pitchFamily="34" charset="0"/>
                        <a:buChar char="•"/>
                      </a:pPr>
                      <a:r>
                        <a:rPr lang="es-MX" dirty="0">
                          <a:effectLst/>
                        </a:rPr>
                        <a:t>Abusen de estímulos fiscales.</a:t>
                      </a:r>
                    </a:p>
                    <a:p>
                      <a:pPr>
                        <a:buFont typeface="Arial" panose="020B0604020202020204" pitchFamily="34" charset="0"/>
                        <a:buChar char="•"/>
                      </a:pPr>
                      <a:r>
                        <a:rPr lang="es-MX" dirty="0">
                          <a:effectLst/>
                        </a:rPr>
                        <a:t>Presenten </a:t>
                      </a:r>
                      <a:r>
                        <a:rPr lang="es-MX" b="1" dirty="0">
                          <a:effectLst/>
                        </a:rPr>
                        <a:t>inconsistencias entre lo que importan o compran y lo que venden.</a:t>
                      </a:r>
                    </a:p>
                  </a:txBody>
                  <a:tcPr marL="0" marR="0" marT="0" marB="0" anchor="ctr">
                    <a:lnL>
                      <a:noFill/>
                    </a:lnL>
                    <a:lnR>
                      <a:noFill/>
                    </a:lnR>
                    <a:lnT>
                      <a:noFill/>
                    </a:lnT>
                    <a:lnB>
                      <a:noFill/>
                    </a:lnB>
                    <a:solidFill>
                      <a:srgbClr val="FFFFFF"/>
                    </a:solidFill>
                  </a:tcPr>
                </a:tc>
                <a:tc>
                  <a:txBody>
                    <a:bodyPr/>
                    <a:lstStyle/>
                    <a:p>
                      <a:pPr>
                        <a:buFont typeface="Arial" panose="020B0604020202020204" pitchFamily="34" charset="0"/>
                        <a:buChar char="•"/>
                      </a:pPr>
                      <a:r>
                        <a:rPr lang="es-MX" dirty="0">
                          <a:effectLst/>
                        </a:rPr>
                        <a:t>Importen productos con precios por debajo del mercado e incumplan con regulaciones o restricciones no arancelarias.</a:t>
                      </a:r>
                    </a:p>
                    <a:p>
                      <a:pPr>
                        <a:buFont typeface="Arial" panose="020B0604020202020204" pitchFamily="34" charset="0"/>
                        <a:buChar char="•"/>
                      </a:pPr>
                      <a:r>
                        <a:rPr lang="es-MX" dirty="0">
                          <a:effectLst/>
                        </a:rPr>
                        <a:t>No paguen </a:t>
                      </a:r>
                      <a:r>
                        <a:rPr lang="es-MX" b="1" dirty="0">
                          <a:effectLst/>
                        </a:rPr>
                        <a:t>retenciones</a:t>
                      </a:r>
                      <a:r>
                        <a:rPr lang="es-MX" dirty="0">
                          <a:effectLst/>
                        </a:rPr>
                        <a:t> por sus empleados.</a:t>
                      </a:r>
                    </a:p>
                    <a:p>
                      <a:pPr>
                        <a:buFont typeface="Arial" panose="020B0604020202020204" pitchFamily="34" charset="0"/>
                        <a:buChar char="•"/>
                      </a:pPr>
                      <a:r>
                        <a:rPr lang="es-MX" dirty="0">
                          <a:effectLst/>
                        </a:rPr>
                        <a:t>Realicen </a:t>
                      </a:r>
                      <a:r>
                        <a:rPr lang="es-MX" b="1" dirty="0">
                          <a:effectLst/>
                        </a:rPr>
                        <a:t>operaciones con paraísos fiscales.</a:t>
                      </a:r>
                    </a:p>
                    <a:p>
                      <a:pPr>
                        <a:buFont typeface="Arial" panose="020B0604020202020204" pitchFamily="34" charset="0"/>
                        <a:buChar char="•"/>
                      </a:pPr>
                      <a:r>
                        <a:rPr lang="es-MX" dirty="0">
                          <a:effectLst/>
                        </a:rPr>
                        <a:t>Soliciten </a:t>
                      </a:r>
                      <a:r>
                        <a:rPr lang="es-MX" b="1" dirty="0">
                          <a:effectLst/>
                        </a:rPr>
                        <a:t>devoluciones improcedentes.</a:t>
                      </a:r>
                    </a:p>
                    <a:p>
                      <a:pPr>
                        <a:buFont typeface="Arial" panose="020B0604020202020204" pitchFamily="34" charset="0"/>
                        <a:buChar char="•"/>
                      </a:pPr>
                      <a:r>
                        <a:rPr lang="es-MX" dirty="0">
                          <a:effectLst/>
                        </a:rPr>
                        <a:t>Paguen menos impuestos en tasa efectiva comparado con su sector.</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651578798"/>
                  </a:ext>
                </a:extLst>
              </a:tr>
            </a:tbl>
          </a:graphicData>
        </a:graphic>
      </p:graphicFrame>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577316" y="828702"/>
            <a:ext cx="7915628" cy="1037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0" rIns="0" bIns="32057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b="0" i="0" u="none" strike="noStrike" cap="none" normalizeH="0" baseline="0" dirty="0">
                <a:ln>
                  <a:noFill/>
                </a:ln>
                <a:solidFill>
                  <a:srgbClr val="404041"/>
                </a:solidFill>
                <a:effectLst/>
                <a:latin typeface="Noto Sans" panose="020B0502040504020204" pitchFamily="34" charset="0"/>
              </a:rPr>
              <a:t>4.- Se auditará principalmente a aquellos contribuyentes que realicen las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b="0" i="0" u="none" strike="noStrike" cap="none" normalizeH="0" baseline="0" dirty="0">
                <a:ln>
                  <a:noFill/>
                </a:ln>
                <a:solidFill>
                  <a:srgbClr val="404041"/>
                </a:solidFill>
                <a:effectLst/>
                <a:latin typeface="Noto Sans" panose="020B0502040504020204" pitchFamily="34" charset="0"/>
              </a:rPr>
              <a:t>siguientes conductas:</a:t>
            </a:r>
            <a:endParaRPr kumimoji="0" lang="es-MX" altLang="es-MX" sz="2800" b="0" i="0" u="none" strike="noStrike" cap="none" normalizeH="0" baseline="0" dirty="0">
              <a:ln>
                <a:noFill/>
              </a:ln>
              <a:solidFill>
                <a:schemeClr val="tx1"/>
              </a:solidFill>
              <a:effectLst/>
              <a:latin typeface="Arial" panose="020B0604020202020204"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01/2026</a:t>
            </a:r>
          </a:p>
        </p:txBody>
      </p:sp>
    </p:spTree>
    <p:extLst>
      <p:ext uri="{BB962C8B-B14F-4D97-AF65-F5344CB8AC3E}">
        <p14:creationId xmlns:p14="http://schemas.microsoft.com/office/powerpoint/2010/main" val="2254663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0" name="Marcador de contenido 19">
            <a:extLst>
              <a:ext uri="{FF2B5EF4-FFF2-40B4-BE49-F238E27FC236}">
                <a16:creationId xmlns:a16="http://schemas.microsoft.com/office/drawing/2014/main" id="{CBD9318A-F49C-EF92-990F-A57EEDEB363A}"/>
              </a:ext>
            </a:extLst>
          </p:cNvPr>
          <p:cNvSpPr>
            <a:spLocks noGrp="1"/>
          </p:cNvSpPr>
          <p:nvPr>
            <p:ph idx="1"/>
          </p:nvPr>
        </p:nvSpPr>
        <p:spPr>
          <a:xfrm>
            <a:off x="710001" y="1147474"/>
            <a:ext cx="7719866" cy="4525963"/>
          </a:xfrm>
        </p:spPr>
        <p:txBody>
          <a:bodyPr>
            <a:normAutofit/>
          </a:bodyPr>
          <a:lstStyle/>
          <a:p>
            <a:pPr marL="0" indent="0" algn="just">
              <a:buNone/>
            </a:pPr>
            <a:r>
              <a:rPr lang="es-MX" sz="1600" b="0" i="0" dirty="0">
                <a:solidFill>
                  <a:srgbClr val="404041"/>
                </a:solidFill>
                <a:effectLst/>
                <a:latin typeface="Noto Sans" panose="020B0502040504020204" pitchFamily="34" charset="0"/>
              </a:rPr>
              <a:t>5.- Se garantizará la misma aplicación y </a:t>
            </a:r>
            <a:r>
              <a:rPr lang="es-MX" sz="2000" b="1" i="0" dirty="0">
                <a:solidFill>
                  <a:srgbClr val="404041"/>
                </a:solidFill>
                <a:effectLst/>
                <a:latin typeface="Noto Sans" panose="020B0502040504020204" pitchFamily="34" charset="0"/>
              </a:rPr>
              <a:t>criterios </a:t>
            </a:r>
            <a:r>
              <a:rPr lang="es-MX" sz="1600" b="0" i="0" dirty="0">
                <a:solidFill>
                  <a:srgbClr val="404041"/>
                </a:solidFill>
                <a:effectLst/>
                <a:latin typeface="Noto Sans" panose="020B0502040504020204" pitchFamily="34" charset="0"/>
              </a:rPr>
              <a:t>en cualquier oficina del SAT del país respecto a procedimientos de fiscalización en partidas como descuentos, depósitos no identificados, materialidad, mercadotecnia, importaciones, regulaciones no arancelarias, así como permisos, certificaciones y autorizaciones de comercio exterior.</a:t>
            </a:r>
          </a:p>
          <a:p>
            <a:pPr algn="just"/>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6.- Los tiempos de devolución para personas físicas se realizarán en promedio en 5 días, y para empresas en 30 días. El plazo establecido en la ley es de 40 días hábiles.</a:t>
            </a:r>
          </a:p>
          <a:p>
            <a:pPr marL="0" indent="0" algn="just">
              <a:buNone/>
            </a:pPr>
            <a:endParaRPr lang="es-MX" i="0" dirty="0">
              <a:effectLst/>
              <a:latin typeface="Noto Sans" panose="020B0502040504020204" pitchFamily="34" charset="0"/>
            </a:endParaRPr>
          </a:p>
        </p:txBody>
      </p:sp>
      <p:sp>
        <p:nvSpPr>
          <p:cNvPr id="2" name="Title 1">
            <a:extLst>
              <a:ext uri="{FF2B5EF4-FFF2-40B4-BE49-F238E27FC236}">
                <a16:creationId xmlns:a16="http://schemas.microsoft.com/office/drawing/2014/main" id="{577ADBDD-9F31-5467-BECD-D0C584810B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01/2026</a:t>
            </a:r>
          </a:p>
        </p:txBody>
      </p:sp>
    </p:spTree>
    <p:extLst>
      <p:ext uri="{BB962C8B-B14F-4D97-AF65-F5344CB8AC3E}">
        <p14:creationId xmlns:p14="http://schemas.microsoft.com/office/powerpoint/2010/main" val="1968043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69-2025</a:t>
            </a:r>
          </a:p>
        </p:txBody>
      </p:sp>
      <p:sp>
        <p:nvSpPr>
          <p:cNvPr id="15" name="CuadroTexto 14">
            <a:extLst>
              <a:ext uri="{FF2B5EF4-FFF2-40B4-BE49-F238E27FC236}">
                <a16:creationId xmlns:a16="http://schemas.microsoft.com/office/drawing/2014/main" id="{5B47ED41-84F8-233F-BB86-B94BE53FB727}"/>
              </a:ext>
            </a:extLst>
          </p:cNvPr>
          <p:cNvSpPr txBox="1"/>
          <p:nvPr/>
        </p:nvSpPr>
        <p:spPr>
          <a:xfrm>
            <a:off x="416858" y="720600"/>
            <a:ext cx="8310283" cy="5355312"/>
          </a:xfrm>
          <a:prstGeom prst="rect">
            <a:avLst/>
          </a:prstGeom>
          <a:noFill/>
        </p:spPr>
        <p:txBody>
          <a:bodyPr wrap="square">
            <a:spAutoFit/>
          </a:bodyPr>
          <a:lstStyle/>
          <a:p>
            <a:pPr algn="just"/>
            <a:r>
              <a:rPr lang="es-MX" b="0" i="0" dirty="0">
                <a:solidFill>
                  <a:srgbClr val="404041"/>
                </a:solidFill>
                <a:effectLst/>
                <a:latin typeface="Noto Sans" panose="020B0502040504020204" pitchFamily="34" charset="0"/>
              </a:rPr>
              <a:t>Como cada año, el Servicio de Administración Tributaria (SAT) emitió la Resolución Miscelánea Fiscal y sus Anexos (RMF), así como las Reglas Generales de Comercio Exterior (RGCE) para 2026, con el fin de facilitar el cumplimiento de las obligaciones fiscales.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Las disposiciones dan a conocer a los contribuyentes cómo realizar su inscripción en el RFC, obtener su e.firma, presentar sus declaraciones y sus solicitudes de devolución de saldos a favor.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Además, para el ejercicio fiscal de 2026, la RMF incluye, entre otros temas, los siguientes: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 Se eliminan requisitos de los trámites y se establecen, en algunos casos, formatos para facilitar su presentación.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 Se realizan reformas a las reglas relacionadas con la emisión de comprobantes fiscales que amparan hidrocarburos, para combatir y prevenir esquemas de evasión y simulación fiscal relacionados con el mercado ilícito de combustible. </a:t>
            </a:r>
          </a:p>
        </p:txBody>
      </p:sp>
    </p:spTree>
    <p:extLst>
      <p:ext uri="{BB962C8B-B14F-4D97-AF65-F5344CB8AC3E}">
        <p14:creationId xmlns:p14="http://schemas.microsoft.com/office/powerpoint/2010/main" val="108631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47500" lnSpcReduction="20000"/>
          </a:bodyPr>
          <a:lstStyle/>
          <a:p>
            <a:pPr marL="0" indent="0" algn="l">
              <a:buNone/>
            </a:pPr>
            <a:r>
              <a:rPr lang="es-MX" b="0" i="0" dirty="0">
                <a:solidFill>
                  <a:srgbClr val="404041"/>
                </a:solidFill>
                <a:effectLst/>
                <a:latin typeface="Noto Sans" panose="020B0502040504020204" pitchFamily="34" charset="0"/>
              </a:rPr>
              <a:t>• Se dan a conocer las reglas de operación para obtener beneficios otorgados en la Ley de Ingresos de la Federación para el ejercicio fiscal de 2026: </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a:t>
            </a:r>
            <a:r>
              <a:rPr lang="es-MX" b="1" i="0" dirty="0">
                <a:solidFill>
                  <a:srgbClr val="404041"/>
                </a:solidFill>
                <a:effectLst/>
                <a:latin typeface="Noto Sans" panose="020B0502040504020204" pitchFamily="34" charset="0"/>
              </a:rPr>
              <a:t>Programa de Regularización Fiscal. </a:t>
            </a:r>
          </a:p>
          <a:p>
            <a:pPr marL="0" indent="0" algn="l">
              <a:buNone/>
            </a:pPr>
            <a:endParaRPr lang="es-MX" b="1" i="0" dirty="0">
              <a:solidFill>
                <a:srgbClr val="404041"/>
              </a:solidFill>
              <a:effectLst/>
              <a:latin typeface="Noto Sans" panose="020B0502040504020204" pitchFamily="34" charset="0"/>
            </a:endParaRPr>
          </a:p>
          <a:p>
            <a:pPr marL="0" indent="0" algn="l">
              <a:buNone/>
            </a:pPr>
            <a:r>
              <a:rPr lang="es-MX" b="1" i="0" dirty="0">
                <a:solidFill>
                  <a:srgbClr val="404041"/>
                </a:solidFill>
                <a:effectLst/>
                <a:latin typeface="Noto Sans" panose="020B0502040504020204" pitchFamily="34" charset="0"/>
              </a:rPr>
              <a:t>✓ Repatriación de capitales</a:t>
            </a:r>
            <a:r>
              <a:rPr lang="es-MX" b="0" i="0" dirty="0">
                <a:solidFill>
                  <a:srgbClr val="404041"/>
                </a:solidFill>
                <a:effectLst/>
                <a:latin typeface="Noto Sans" panose="020B0502040504020204" pitchFamily="34" charset="0"/>
              </a:rPr>
              <a:t>. </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Derivado de la reforma al Código Fiscal de la Federación:</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Se reforman las reglas para trámites de pago a plazos y pago en parcialidades, a efecto de permitir el pago a plazos de créditos fiscales en materia aduanera. </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Se precisa la información con carácter fiscal que las plataformas digitales deben poner a disposición del SAT.</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Se indica la forma en que los contribuyentes deberán ofrecer la garantía del interés fiscal.</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69-2025</a:t>
            </a:r>
          </a:p>
        </p:txBody>
      </p:sp>
    </p:spTree>
    <p:extLst>
      <p:ext uri="{BB962C8B-B14F-4D97-AF65-F5344CB8AC3E}">
        <p14:creationId xmlns:p14="http://schemas.microsoft.com/office/powerpoint/2010/main" val="1715620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47500" lnSpcReduction="20000"/>
          </a:bodyPr>
          <a:lstStyle/>
          <a:p>
            <a:pPr marL="0" indent="0" algn="just">
              <a:buNone/>
            </a:pPr>
            <a:r>
              <a:rPr lang="es-MX" b="0" i="0" dirty="0">
                <a:solidFill>
                  <a:srgbClr val="404041"/>
                </a:solidFill>
                <a:effectLst/>
                <a:latin typeface="Noto Sans" panose="020B0502040504020204" pitchFamily="34" charset="0"/>
              </a:rPr>
              <a:t>Con motivo de la reforma a la Ley del Impuesto Especial sobre Producción y Servicios, se incorpora la regulación correspondiente a juegos con apuestas y sorteos en línea, así como a bebidas saborizadas. </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Por su parte, las Reglas Generales de Comercio Exterior para 2026 incluyen medidas para continuar fortaleciendo el combate a prácticas abusivas e implementando acciones de simplificación y de recaudación.</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En ese sentido, se publicaron las reglas y anexos necesarios para la operación del nuevo acuerdo de circunscripción de las aduanas y las secciones aduaneras.</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Asimismo, se detalla la forma en que los diversos actores de comercio exterior </a:t>
            </a:r>
            <a:r>
              <a:rPr lang="es-MX" b="1" i="0" dirty="0">
                <a:solidFill>
                  <a:srgbClr val="404041"/>
                </a:solidFill>
                <a:effectLst/>
                <a:latin typeface="Noto Sans" panose="020B0502040504020204" pitchFamily="34" charset="0"/>
              </a:rPr>
              <a:t>deberán implementar las reformas contenidas en la Ley Aduanera. Por ejemplo, para acreditar sus operaciones de comercio exterior, y la forma de integrar el expediente electrónico respectivo.</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Con estas acciones, el SAT refrenda su compromiso de dar la mejor atención a los contribuyentes para el cumplimiento de sus obligaciones fiscales. </a:t>
            </a:r>
          </a:p>
          <a:p>
            <a:pPr marL="0" indent="0">
              <a:buNone/>
            </a:pPr>
            <a:endParaRPr lang="es-MX" dirty="0">
              <a:solidFill>
                <a:srgbClr val="0A0A0A"/>
              </a:solidFill>
              <a:latin typeface="Google Sans"/>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69-2025</a:t>
            </a:r>
          </a:p>
        </p:txBody>
      </p:sp>
    </p:spTree>
    <p:extLst>
      <p:ext uri="{BB962C8B-B14F-4D97-AF65-F5344CB8AC3E}">
        <p14:creationId xmlns:p14="http://schemas.microsoft.com/office/powerpoint/2010/main" val="3824206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a:bodyPr>
          <a:lstStyle/>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A0A0A"/>
                </a:solidFill>
                <a:latin typeface="Arial" panose="020B0604020202020204" pitchFamily="34" charset="0"/>
                <a:cs typeface="Arial" panose="020B0604020202020204" pitchFamily="34" charset="0"/>
              </a:rPr>
              <a:t>-Combatir eficazmente los comprobantes fiscales digitales (CFDI) falsos.</a:t>
            </a:r>
          </a:p>
          <a:p>
            <a:pPr marL="0" indent="0" algn="just">
              <a:buNone/>
            </a:pPr>
            <a:r>
              <a:rPr lang="es-MX" sz="1800" dirty="0">
                <a:solidFill>
                  <a:srgbClr val="0A0A0A"/>
                </a:solidFill>
                <a:latin typeface="Arial" panose="020B0604020202020204" pitchFamily="34" charset="0"/>
                <a:cs typeface="Arial" panose="020B0604020202020204" pitchFamily="34" charset="0"/>
              </a:rPr>
              <a:t>-Dotar al SAT de mayores facultades de control.</a:t>
            </a:r>
          </a:p>
          <a:p>
            <a:pPr marL="0" indent="0" algn="just">
              <a:buNone/>
            </a:pPr>
            <a:r>
              <a:rPr lang="es-MX" sz="1800" dirty="0">
                <a:solidFill>
                  <a:srgbClr val="0A0A0A"/>
                </a:solidFill>
                <a:latin typeface="Arial" panose="020B0604020202020204" pitchFamily="34" charset="0"/>
                <a:cs typeface="Arial" panose="020B0604020202020204" pitchFamily="34" charset="0"/>
              </a:rPr>
              <a:t> -Facilitar la detección y sanción de prácticas evasivas.</a:t>
            </a:r>
          </a:p>
          <a:p>
            <a:pPr marL="0" indent="0" algn="just">
              <a:buNone/>
            </a:pPr>
            <a:endParaRPr lang="es-MX" sz="1800" dirty="0">
              <a:solidFill>
                <a:srgbClr val="0A0A0A"/>
              </a:solidFill>
              <a:latin typeface="Arial" panose="020B0604020202020204" pitchFamily="34" charset="0"/>
              <a:cs typeface="Arial" panose="020B0604020202020204" pitchFamily="34" charset="0"/>
            </a:endParaRPr>
          </a:p>
          <a:p>
            <a:pPr marL="0" indent="0" algn="just">
              <a:buNone/>
            </a:pPr>
            <a:r>
              <a:rPr lang="es-MX" sz="1800" dirty="0">
                <a:solidFill>
                  <a:srgbClr val="0A0A0A"/>
                </a:solidFill>
                <a:latin typeface="Arial" panose="020B0604020202020204" pitchFamily="34" charset="0"/>
                <a:cs typeface="Arial" panose="020B0604020202020204" pitchFamily="34" charset="0"/>
              </a:rPr>
              <a:t>Art.17-F deja claro que solo el Servicio de Administración Tributaria (SAT) es la autoridad facultada para validar la identidad de los contribuyentes, conforme a lo dispuesto en el artículo 17-D en su quinto párrafo. </a:t>
            </a:r>
          </a:p>
          <a:p>
            <a:pPr marL="0" indent="0" algn="just">
              <a:buNone/>
            </a:pPr>
            <a:endParaRPr lang="es-MX" sz="1800" dirty="0">
              <a:solidFill>
                <a:srgbClr val="0A0A0A"/>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CODIGO FISCAL DE LA FEDERACION</a:t>
            </a:r>
          </a:p>
        </p:txBody>
      </p:sp>
    </p:spTree>
    <p:extLst>
      <p:ext uri="{BB962C8B-B14F-4D97-AF65-F5344CB8AC3E}">
        <p14:creationId xmlns:p14="http://schemas.microsoft.com/office/powerpoint/2010/main" val="2313683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lnSpcReduction="10000"/>
          </a:bodyPr>
          <a:lstStyle/>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Cancelación y restricción del Certificado de Sello Digital (CSD)</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Se adiciona en los artículos 17-H y 17-H Bis las  causales para</a:t>
            </a:r>
            <a:r>
              <a:rPr lang="es-MX" sz="1800" dirty="0">
                <a:solidFill>
                  <a:srgbClr val="000000"/>
                </a:solidFill>
                <a:latin typeface="Arial" panose="020B0604020202020204" pitchFamily="34" charset="0"/>
                <a:cs typeface="Arial" panose="020B0604020202020204" pitchFamily="34" charset="0"/>
              </a:rPr>
              <a:t> </a:t>
            </a:r>
            <a:r>
              <a:rPr lang="es-MX" sz="1800" b="0" i="0" dirty="0">
                <a:solidFill>
                  <a:srgbClr val="000000"/>
                </a:solidFill>
                <a:effectLst/>
                <a:latin typeface="Arial" panose="020B0604020202020204" pitchFamily="34" charset="0"/>
                <a:cs typeface="Arial" panose="020B0604020202020204" pitchFamily="34" charset="0"/>
              </a:rPr>
              <a:t>cancelación o restricción temporalmente el CSD si no se desvirtúa la emisión de CFDI falsos en términos del nuevo artículo 49 Bis, para lo cual s</a:t>
            </a:r>
            <a:r>
              <a:rPr lang="es-MX" sz="1800" dirty="0">
                <a:solidFill>
                  <a:srgbClr val="000000"/>
                </a:solidFill>
                <a:latin typeface="Arial" panose="020B0604020202020204" pitchFamily="34" charset="0"/>
                <a:cs typeface="Arial" panose="020B0604020202020204" pitchFamily="34" charset="0"/>
              </a:rPr>
              <a:t>e r</a:t>
            </a:r>
            <a:r>
              <a:rPr lang="es-MX" sz="1800" b="0" i="0" dirty="0">
                <a:solidFill>
                  <a:srgbClr val="000000"/>
                </a:solidFill>
                <a:effectLst/>
                <a:latin typeface="Arial" panose="020B0604020202020204" pitchFamily="34" charset="0"/>
                <a:cs typeface="Arial" panose="020B0604020202020204" pitchFamily="34" charset="0"/>
              </a:rPr>
              <a:t>estringe el uso del CSD cuando se incumplan obligaciones fiscales, asi como cuando existan adeudos fiscales de valiosa cuantía o se detecte que los  CFDI´s contienen datos irregulares.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-Se suspende de manera inmediata de la emisión de CFDI cuando se detecte falsedad en las operaciones.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-Inspecciones en cualquier lugar que tenga relación con los CFDI´s emitidos.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-Plazos  de 5 días para aportar prueba y 15 para resolución.</a:t>
            </a:r>
          </a:p>
          <a:p>
            <a:pPr marL="0" indent="0" algn="just">
              <a:buNone/>
            </a:pPr>
            <a:endParaRPr lang="es-MX" sz="1800" dirty="0">
              <a:solidFill>
                <a:srgbClr val="0A0A0A"/>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CANCELACION DE SELLOS DIGITALES</a:t>
            </a:r>
          </a:p>
        </p:txBody>
      </p:sp>
    </p:spTree>
    <p:extLst>
      <p:ext uri="{BB962C8B-B14F-4D97-AF65-F5344CB8AC3E}">
        <p14:creationId xmlns:p14="http://schemas.microsoft.com/office/powerpoint/2010/main" val="3509340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92500" lnSpcReduction="10000"/>
          </a:bodyPr>
          <a:lstStyle/>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CFF Art 27, inciso c) fracc XII y XIII</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L</a:t>
            </a:r>
            <a:r>
              <a:rPr lang="es-MX" sz="1800" b="0" i="0" dirty="0">
                <a:solidFill>
                  <a:srgbClr val="000000"/>
                </a:solidFill>
                <a:effectLst/>
                <a:latin typeface="Arial" panose="020B0604020202020204" pitchFamily="34" charset="0"/>
                <a:cs typeface="Arial" panose="020B0604020202020204" pitchFamily="34" charset="0"/>
              </a:rPr>
              <a:t>a autoridad fiscal podrá suspender o bien modificar las obligaciones de los contribuyentes que detecte que no han actividades en tres años consecutivos, transcurridos cinco años en esta situación podrá cancelar el Registro Federal de Contribuyentes. </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Tratándose de suspensión el contribuyente no debe tener requerimientos abiertos y en caso de cancelación, no debe haber créditos fiscales.</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dirty="0">
                <a:solidFill>
                  <a:srgbClr val="0A0A0A"/>
                </a:solidFill>
                <a:latin typeface="Arial" panose="020B0604020202020204" pitchFamily="34" charset="0"/>
                <a:cs typeface="Arial" panose="020B0604020202020204" pitchFamily="34" charset="0"/>
              </a:rPr>
              <a:t>Fracc XIV</a:t>
            </a:r>
          </a:p>
          <a:p>
            <a:pPr marL="0" indent="0" algn="just">
              <a:buNone/>
            </a:pPr>
            <a:endParaRPr lang="es-MX" sz="1800" dirty="0">
              <a:solidFill>
                <a:srgbClr val="0A0A0A"/>
              </a:solidFill>
              <a:latin typeface="Arial" panose="020B0604020202020204" pitchFamily="34" charset="0"/>
              <a:cs typeface="Arial" panose="020B0604020202020204" pitchFamily="34" charset="0"/>
            </a:endParaRPr>
          </a:p>
          <a:p>
            <a:pPr marL="0" indent="0" algn="just">
              <a:buNone/>
            </a:pPr>
            <a:r>
              <a:rPr lang="es-MX" sz="1800" dirty="0">
                <a:solidFill>
                  <a:srgbClr val="0A0A0A"/>
                </a:solidFill>
                <a:latin typeface="Arial" panose="020B0604020202020204" pitchFamily="34" charset="0"/>
                <a:cs typeface="Arial" panose="020B0604020202020204" pitchFamily="34" charset="0"/>
              </a:rPr>
              <a:t>Negar la inscripción a las personas morales cuando su representante legal o cualquiera de sus accionistas, se ubiquen en los supuestos de restricción de sellos digitales, o bien en </a:t>
            </a:r>
            <a:r>
              <a:rPr lang="es-MX" sz="1800" b="1" dirty="0">
                <a:solidFill>
                  <a:srgbClr val="0A0A0A"/>
                </a:solidFill>
                <a:latin typeface="Arial" panose="020B0604020202020204" pitchFamily="34" charset="0"/>
                <a:cs typeface="Arial" panose="020B0604020202020204" pitchFamily="34" charset="0"/>
              </a:rPr>
              <a:t>presuntiva </a:t>
            </a:r>
            <a:r>
              <a:rPr lang="es-MX" sz="1800" dirty="0">
                <a:solidFill>
                  <a:srgbClr val="0A0A0A"/>
                </a:solidFill>
                <a:latin typeface="Arial" panose="020B0604020202020204" pitchFamily="34" charset="0"/>
                <a:cs typeface="Arial" panose="020B0604020202020204" pitchFamily="34" charset="0"/>
              </a:rPr>
              <a:t>de operaciones inexistentes</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070232" y="246634"/>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SUSPENSIÓN, MODIFICACION O NEGATIVA AL RFC</a:t>
            </a:r>
          </a:p>
        </p:txBody>
      </p:sp>
    </p:spTree>
    <p:extLst>
      <p:ext uri="{BB962C8B-B14F-4D97-AF65-F5344CB8AC3E}">
        <p14:creationId xmlns:p14="http://schemas.microsoft.com/office/powerpoint/2010/main" val="2327719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85000" lnSpcReduction="10000"/>
          </a:bodyPr>
          <a:lstStyle/>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Artículo 29-A. Los comprobantes fiscales digitales a que se refiere el artículo 29 de este Código, deberán contener los siguientes requisitos:</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IX.          Amparar operaciones existentes, verdaderas o actos jurídicos reales.</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Los comprobantes fiscales que no cumplan con el requisito establecido en esta fracción, se consideran falsos para efectos de este Código.</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29-A Bis</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Los CFDI´s para los contribuyentes que distribuyan o enajenen hidrocarburos y petrolíferos, deberán señalar el número de permiso vigente concedido por la Comisión Nacional de Energía, de lo contrario se considerarán falsos.</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Los comprobantes fiscales digitales por Internet se podrán cancelar a más tardar en el mes en el cual se deba presentar la declaración anual del impuesto sobre la renta que corresponda al ejercicio fiscal en el cual se expidió el referido comprobante y siempre que la persona a favor de quien se expidan acepte su cancelación.</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ESPECIFICACIONES CFDI</a:t>
            </a:r>
          </a:p>
        </p:txBody>
      </p:sp>
    </p:spTree>
    <p:extLst>
      <p:ext uri="{BB962C8B-B14F-4D97-AF65-F5344CB8AC3E}">
        <p14:creationId xmlns:p14="http://schemas.microsoft.com/office/powerpoint/2010/main" val="1681757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92500" lnSpcReduction="10000"/>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Art 42, inciso g</a:t>
            </a:r>
            <a:r>
              <a:rPr lang="es-MX" sz="1800" b="0" i="0" dirty="0">
                <a:solidFill>
                  <a:srgbClr val="000000"/>
                </a:solidFill>
                <a:effectLst/>
                <a:latin typeface="Arial" panose="020B0604020202020204" pitchFamily="34" charset="0"/>
                <a:cs typeface="Arial" panose="020B0604020202020204" pitchFamily="34" charset="0"/>
              </a:rPr>
              <a:t>) </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Que los comprobantes fiscales amparen operaciones existentes, verdaderas o actos jurídicos reales, cuando la autoridad presuma que dichos comprobantes se emitieron sin cumplir con el requisito establecido en el artículo 29-A, fracción IX de este Código.</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La visita domiciliaria que tenga por objeto verificar todos o cualquiera de las obligaciones referidas en los incisos anteriores, deberá realizarse conforme al procedimiento establecido en el artículo 49 de este Código, con excepción de la obligación establecida en el inciso g), y, cuando corresponda, con las disposiciones de la Ley Aduanera.</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Las visitas domiciliarias a que se refiere el inciso g) se llevarán a cabo conforme al</a:t>
            </a:r>
          </a:p>
          <a:p>
            <a:pPr marL="0" indent="0" algn="just">
              <a:buNone/>
            </a:pPr>
            <a:r>
              <a:rPr lang="es-MX" sz="1800" b="0" i="0" dirty="0">
                <a:solidFill>
                  <a:srgbClr val="000000"/>
                </a:solidFill>
                <a:effectLst/>
                <a:latin typeface="Arial" panose="020B0604020202020204" pitchFamily="34" charset="0"/>
                <a:cs typeface="Arial" panose="020B0604020202020204" pitchFamily="34" charset="0"/>
              </a:rPr>
              <a:t>procedimiento establecido en el artículo 49 Bis de este Código.</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LA AUTORIDAD</a:t>
            </a:r>
          </a:p>
        </p:txBody>
      </p:sp>
    </p:spTree>
    <p:extLst>
      <p:ext uri="{BB962C8B-B14F-4D97-AF65-F5344CB8AC3E}">
        <p14:creationId xmlns:p14="http://schemas.microsoft.com/office/powerpoint/2010/main" val="2237844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92500" lnSpcReduction="10000"/>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 En dichas visitas de verificación la autoridad podrá autorizar el uso de herramientas tecnológicas para generar de manera indistinta fotografías, audios o videos del desarrollo de las diligencias que practiquen, cuya impresión o archivos electrónicos serán anexados a las actas que levanten y servirán como prueba, entre otras circunstancias, de las características del lugar, fecha y hora en que se desarrollaron, personas que participaron, de los hechos y omisiones que se conocieron, así como sobre los bienes descubiertos al amparo de la orden respectiva. </a:t>
            </a:r>
          </a:p>
          <a:p>
            <a:pPr marL="0" indent="0" algn="just">
              <a:buNone/>
            </a:pPr>
            <a:endParaRPr lang="es-MX" sz="1800" b="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T</a:t>
            </a:r>
            <a:r>
              <a:rPr lang="es-MX" sz="1800" b="0" i="0" dirty="0">
                <a:solidFill>
                  <a:srgbClr val="000000"/>
                </a:solidFill>
                <a:effectLst/>
                <a:latin typeface="Arial" panose="020B0604020202020204" pitchFamily="34" charset="0"/>
                <a:cs typeface="Arial" panose="020B0604020202020204" pitchFamily="34" charset="0"/>
              </a:rPr>
              <a:t>ratándose de personas morales, la autoridad fiscal requerirá al contribuyente, desde el oficio con el cual inicien las facultades de comprobación, para que en el primer acto en el que comparezca, </a:t>
            </a:r>
            <a:r>
              <a:rPr lang="es-MX" sz="1800" b="1" i="0" dirty="0">
                <a:solidFill>
                  <a:srgbClr val="000000"/>
                </a:solidFill>
                <a:effectLst/>
                <a:latin typeface="Arial" panose="020B0604020202020204" pitchFamily="34" charset="0"/>
                <a:cs typeface="Arial" panose="020B0604020202020204" pitchFamily="34" charset="0"/>
              </a:rPr>
              <a:t>proporcione el nombre del presidente del consejo de administración, del administrador único y/o de la persona que tenga ese carácter en su órgano de dirección,</a:t>
            </a:r>
            <a:r>
              <a:rPr lang="es-MX" sz="1800" b="0" i="0" dirty="0">
                <a:solidFill>
                  <a:srgbClr val="000000"/>
                </a:solidFill>
                <a:effectLst/>
                <a:latin typeface="Arial" panose="020B0604020202020204" pitchFamily="34" charset="0"/>
                <a:cs typeface="Arial" panose="020B0604020202020204" pitchFamily="34" charset="0"/>
              </a:rPr>
              <a:t> su domicilio fiscal, su dirección de correo electrónico, teléfono y los medios de contacto que, en su caso, tengan habilitados en el Buzón Tributario, así como, en su caso</a:t>
            </a:r>
            <a:r>
              <a:rPr lang="es-MX" sz="1800" b="1" i="0" dirty="0">
                <a:solidFill>
                  <a:srgbClr val="000000"/>
                </a:solidFill>
                <a:effectLst/>
                <a:latin typeface="Arial" panose="020B0604020202020204" pitchFamily="34" charset="0"/>
                <a:cs typeface="Arial" panose="020B0604020202020204" pitchFamily="34" charset="0"/>
              </a:rPr>
              <a:t>, el nombre del representante legal de los mismos.</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LA AUTORIDAD</a:t>
            </a:r>
          </a:p>
        </p:txBody>
      </p:sp>
    </p:spTree>
    <p:extLst>
      <p:ext uri="{BB962C8B-B14F-4D97-AF65-F5344CB8AC3E}">
        <p14:creationId xmlns:p14="http://schemas.microsoft.com/office/powerpoint/2010/main" val="2357801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3"/>
            <a:ext cx="8229600" cy="4970033"/>
          </a:xfrm>
        </p:spPr>
        <p:txBody>
          <a:bodyPr>
            <a:normAutofit fontScale="77500" lnSpcReduction="20000"/>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 Art 45.</a:t>
            </a:r>
          </a:p>
          <a:p>
            <a:pPr marL="0" indent="0" algn="just">
              <a:buNone/>
            </a:pPr>
            <a:endParaRPr lang="es-MX" sz="1800" b="1"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Los visitados e</a:t>
            </a:r>
            <a:r>
              <a:rPr lang="es-MX" sz="1800" i="0" dirty="0">
                <a:solidFill>
                  <a:srgbClr val="000000"/>
                </a:solidFill>
                <a:effectLst/>
                <a:latin typeface="Arial" panose="020B0604020202020204" pitchFamily="34" charset="0"/>
                <a:cs typeface="Arial" panose="020B0604020202020204" pitchFamily="34" charset="0"/>
              </a:rPr>
              <a:t>stán obligados a permitir a los visitadores designados por las autoridades fiscales el acceso al lugar o lugares objeto de la misma, así como mantener a su disposición la contabilidad y demás papeles que acrediten el cumplimiento de las disposiciones fiscales de los que los visitadores podrán sacar copias para que </a:t>
            </a:r>
            <a:r>
              <a:rPr lang="es-MX" sz="1800" b="1" i="0" dirty="0">
                <a:solidFill>
                  <a:srgbClr val="000000"/>
                </a:solidFill>
                <a:effectLst/>
                <a:latin typeface="Arial" panose="020B0604020202020204" pitchFamily="34" charset="0"/>
                <a:cs typeface="Arial" panose="020B0604020202020204" pitchFamily="34" charset="0"/>
              </a:rPr>
              <a:t>previo cotejo con sus originales se certifiquen por éstos y sean anexados a las actas finales o parciales </a:t>
            </a:r>
            <a:r>
              <a:rPr lang="es-MX" sz="1800" i="0" dirty="0">
                <a:solidFill>
                  <a:srgbClr val="000000"/>
                </a:solidFill>
                <a:effectLst/>
                <a:latin typeface="Arial" panose="020B0604020202020204" pitchFamily="34" charset="0"/>
                <a:cs typeface="Arial" panose="020B0604020202020204" pitchFamily="34" charset="0"/>
              </a:rPr>
              <a:t>que levanten con motivo de la visita. También deberán permitir la verificación de bienes y mercancías, así como de los documentos, estados de cuenta o estados de cuenta bancarios, discos, cintas o </a:t>
            </a:r>
            <a:r>
              <a:rPr lang="es-MX" sz="1800" b="1" i="0" dirty="0">
                <a:solidFill>
                  <a:srgbClr val="000000"/>
                </a:solidFill>
                <a:effectLst/>
                <a:latin typeface="Arial" panose="020B0604020202020204" pitchFamily="34" charset="0"/>
                <a:cs typeface="Arial" panose="020B0604020202020204" pitchFamily="34" charset="0"/>
              </a:rPr>
              <a:t>cualquier otro medio procesable de almacenamiento de datos</a:t>
            </a:r>
            <a:r>
              <a:rPr lang="es-MX" sz="1800" i="0" dirty="0">
                <a:solidFill>
                  <a:srgbClr val="000000"/>
                </a:solidFill>
                <a:effectLst/>
                <a:latin typeface="Arial" panose="020B0604020202020204" pitchFamily="34" charset="0"/>
                <a:cs typeface="Arial" panose="020B0604020202020204" pitchFamily="34" charset="0"/>
              </a:rPr>
              <a:t> que tenga el contribuyente en los lugares visitados.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i="0" dirty="0">
                <a:solidFill>
                  <a:srgbClr val="000000"/>
                </a:solidFill>
                <a:effectLst/>
                <a:latin typeface="Arial" panose="020B0604020202020204" pitchFamily="34" charset="0"/>
                <a:cs typeface="Arial" panose="020B0604020202020204" pitchFamily="34" charset="0"/>
              </a:rPr>
              <a:t>Art 48 último párrafo</a:t>
            </a:r>
          </a:p>
          <a:p>
            <a:pPr marL="0" indent="0" algn="just">
              <a:buNone/>
            </a:pPr>
            <a:endParaRPr lang="es-MX" sz="1800" i="0" dirty="0">
              <a:solidFill>
                <a:srgbClr val="000000"/>
              </a:solidFill>
              <a:effectLst/>
              <a:latin typeface="Arial" panose="020B0604020202020204" pitchFamily="34" charset="0"/>
              <a:cs typeface="Arial" panose="020B0604020202020204" pitchFamily="34" charset="0"/>
            </a:endParaRPr>
          </a:p>
          <a:p>
            <a:pPr marL="0" indent="0" algn="just">
              <a:buNone/>
            </a:pPr>
            <a:r>
              <a:rPr lang="es-MX" sz="1800" i="0" dirty="0">
                <a:solidFill>
                  <a:srgbClr val="000000"/>
                </a:solidFill>
                <a:effectLst/>
                <a:latin typeface="Arial" panose="020B0604020202020204" pitchFamily="34" charset="0"/>
                <a:cs typeface="Arial" panose="020B0604020202020204" pitchFamily="34" charset="0"/>
              </a:rPr>
              <a:t>Para efectos de lo dispuesto en el presente artículo y en el artículo 42, primer párrafo de este Código, cuando la autoridad se encuentre ejerciendo sus facultades de comprobación, podrá requerir informes, datos, documentos, la contabilidad o parte de ella, así como información económica y financiera, con el orden, </a:t>
            </a:r>
            <a:r>
              <a:rPr lang="es-MX" sz="1800" b="1" i="0" dirty="0">
                <a:solidFill>
                  <a:srgbClr val="000000"/>
                </a:solidFill>
                <a:effectLst/>
                <a:latin typeface="Arial" panose="020B0604020202020204" pitchFamily="34" charset="0"/>
                <a:cs typeface="Arial" panose="020B0604020202020204" pitchFamily="34" charset="0"/>
              </a:rPr>
              <a:t>metodología</a:t>
            </a:r>
            <a:r>
              <a:rPr lang="es-MX" sz="1800" i="0" dirty="0">
                <a:solidFill>
                  <a:srgbClr val="000000"/>
                </a:solidFill>
                <a:effectLst/>
                <a:latin typeface="Arial" panose="020B0604020202020204" pitchFamily="34" charset="0"/>
                <a:cs typeface="Arial" panose="020B0604020202020204" pitchFamily="34" charset="0"/>
              </a:rPr>
              <a:t> y características, que permitan relacionar las operaciones, actos o actividades del contribuyente revisado, además de la relativa a las cuentas o cuentas bancarias abiertas a nombre del contribuyente.</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i="0" dirty="0">
                <a:solidFill>
                  <a:srgbClr val="000000"/>
                </a:solidFill>
                <a:effectLst/>
                <a:latin typeface="Arial" panose="020B0604020202020204" pitchFamily="34" charset="0"/>
                <a:cs typeface="Arial" panose="020B0604020202020204" pitchFamily="34" charset="0"/>
              </a:rPr>
              <a:t>49 BIS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i="0" dirty="0">
                <a:solidFill>
                  <a:srgbClr val="000000"/>
                </a:solidFill>
                <a:effectLst/>
                <a:latin typeface="Arial" panose="020B0604020202020204" pitchFamily="34" charset="0"/>
                <a:cs typeface="Arial" panose="020B0604020202020204" pitchFamily="34" charset="0"/>
              </a:rPr>
              <a:t>XI. La Secretaría de Hacienda y Crédito Público procederá penalmente contra cualquier actividad relacionada con comprobantes fiscales falsos, en términos de lo dispuesto en el artículo 113 Bis de este Código.</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REFOIRMA FACULTADES DE LA AUTORIDAD</a:t>
            </a:r>
          </a:p>
        </p:txBody>
      </p:sp>
    </p:spTree>
    <p:extLst>
      <p:ext uri="{BB962C8B-B14F-4D97-AF65-F5344CB8AC3E}">
        <p14:creationId xmlns:p14="http://schemas.microsoft.com/office/powerpoint/2010/main" val="1514504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40413"/>
            <a:ext cx="8229600" cy="5995085"/>
          </a:xfrm>
        </p:spPr>
        <p:txBody>
          <a:bodyPr>
            <a:normAutofit fontScale="70000" lnSpcReduction="20000"/>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 Art 49 BIS </a:t>
            </a:r>
          </a:p>
          <a:p>
            <a:pPr marL="0" indent="0" algn="just">
              <a:buNone/>
            </a:pPr>
            <a:endParaRPr lang="es-MX" sz="1800" b="1" i="0" dirty="0">
              <a:solidFill>
                <a:srgbClr val="000000"/>
              </a:solidFill>
              <a:effectLst/>
              <a:latin typeface="Arial" panose="020B0604020202020204" pitchFamily="34" charset="0"/>
              <a:cs typeface="Arial" panose="020B0604020202020204" pitchFamily="34" charset="0"/>
            </a:endParaRPr>
          </a:p>
          <a:p>
            <a:pPr marL="400050" indent="-400050" algn="just">
              <a:buAutoNum type="romanUcPeriod"/>
            </a:pPr>
            <a:r>
              <a:rPr lang="es-MX" sz="1800" dirty="0">
                <a:solidFill>
                  <a:srgbClr val="000000"/>
                </a:solidFill>
                <a:latin typeface="Arial" panose="020B0604020202020204" pitchFamily="34" charset="0"/>
                <a:cs typeface="Arial" panose="020B0604020202020204" pitchFamily="34" charset="0"/>
              </a:rPr>
              <a:t>La orden deberá señalar el </a:t>
            </a:r>
            <a:r>
              <a:rPr lang="es-MX" sz="2300" b="1" dirty="0">
                <a:solidFill>
                  <a:srgbClr val="000000"/>
                </a:solidFill>
                <a:latin typeface="Arial" panose="020B0604020202020204" pitchFamily="34" charset="0"/>
                <a:cs typeface="Arial" panose="020B0604020202020204" pitchFamily="34" charset="0"/>
              </a:rPr>
              <a:t>motivo de la presuntiva</a:t>
            </a:r>
            <a:r>
              <a:rPr lang="es-MX" sz="1800" dirty="0">
                <a:solidFill>
                  <a:srgbClr val="000000"/>
                </a:solidFill>
                <a:latin typeface="Arial" panose="020B0604020202020204" pitchFamily="34" charset="0"/>
                <a:cs typeface="Arial" panose="020B0604020202020204" pitchFamily="34" charset="0"/>
              </a:rPr>
              <a:t> de que los CFDI emitidos son falsos, al tiempo de la suspensión de su emisión.</a:t>
            </a:r>
          </a:p>
          <a:p>
            <a:pPr marL="400050" indent="-400050" algn="just">
              <a:buAutoNum type="romanUcPeriod"/>
            </a:pPr>
            <a:endParaRPr lang="es-MX" sz="1800" dirty="0">
              <a:solidFill>
                <a:srgbClr val="000000"/>
              </a:solidFill>
              <a:latin typeface="Arial" panose="020B0604020202020204" pitchFamily="34" charset="0"/>
              <a:cs typeface="Arial" panose="020B0604020202020204" pitchFamily="34" charset="0"/>
            </a:endParaRPr>
          </a:p>
          <a:p>
            <a:pPr marL="400050" indent="-400050" algn="just">
              <a:buAutoNum type="romanUcPeriod"/>
            </a:pPr>
            <a:r>
              <a:rPr lang="es-MX" sz="1800" dirty="0">
                <a:solidFill>
                  <a:srgbClr val="000000"/>
                </a:solidFill>
                <a:latin typeface="Arial" panose="020B0604020202020204" pitchFamily="34" charset="0"/>
                <a:cs typeface="Arial" panose="020B0604020202020204" pitchFamily="34" charset="0"/>
              </a:rPr>
              <a:t>Se llevará a cabo en el domicilio fiscal, </a:t>
            </a:r>
            <a:r>
              <a:rPr lang="es-MX" sz="1800" b="1" dirty="0">
                <a:solidFill>
                  <a:srgbClr val="000000"/>
                </a:solidFill>
                <a:latin typeface="Arial" panose="020B0604020202020204" pitchFamily="34" charset="0"/>
                <a:cs typeface="Arial" panose="020B0604020202020204" pitchFamily="34" charset="0"/>
              </a:rPr>
              <a:t>establecimientos, sucursales, locales, oficinas, bodegas, almacenes, puestos fijos y semifijos en la vía pública, </a:t>
            </a:r>
            <a:r>
              <a:rPr lang="es-MX" sz="1800" dirty="0">
                <a:solidFill>
                  <a:srgbClr val="000000"/>
                </a:solidFill>
                <a:latin typeface="Arial" panose="020B0604020202020204" pitchFamily="34" charset="0"/>
                <a:cs typeface="Arial" panose="020B0604020202020204" pitchFamily="34" charset="0"/>
              </a:rPr>
              <a:t>de los contribuyentes, o donde se realicen las actividades o presten los servicios que amparen los comprobantes fiscales digitales por Internet emitidos.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III.	Utilización de </a:t>
            </a:r>
            <a:r>
              <a:rPr lang="es-MX" sz="1800" b="1" dirty="0">
                <a:solidFill>
                  <a:srgbClr val="000000"/>
                </a:solidFill>
                <a:latin typeface="Arial" panose="020B0604020202020204" pitchFamily="34" charset="0"/>
                <a:cs typeface="Arial" panose="020B0604020202020204" pitchFamily="34" charset="0"/>
              </a:rPr>
              <a:t>herramientas tecnológicas</a:t>
            </a:r>
            <a:r>
              <a:rPr lang="es-MX" sz="1800" dirty="0">
                <a:solidFill>
                  <a:srgbClr val="000000"/>
                </a:solidFill>
                <a:latin typeface="Arial" panose="020B0604020202020204" pitchFamily="34" charset="0"/>
                <a:cs typeface="Arial" panose="020B0604020202020204" pitchFamily="34" charset="0"/>
              </a:rPr>
              <a:t> por parte de la autoridad fiscal durante la visita, podrán iniciar l	a toma de fotografías, 	grabación de audios o videos, entregarán la orden de verificación al visitado.</a:t>
            </a:r>
          </a:p>
          <a:p>
            <a:pPr marL="0" indent="0" algn="just">
              <a:buNone/>
            </a:pPr>
            <a:r>
              <a:rPr lang="es-MX" sz="1800" dirty="0">
                <a:solidFill>
                  <a:srgbClr val="000000"/>
                </a:solidFill>
                <a:latin typeface="Arial" panose="020B0604020202020204" pitchFamily="34" charset="0"/>
                <a:cs typeface="Arial" panose="020B0604020202020204" pitchFamily="34" charset="0"/>
              </a:rPr>
              <a:t>	En caso de impedirse la revisión y de subsistir el impedimento a los tres días, dentro del plazo de 15 	días hábiles se emitirá la 	resolución que determine que el contribuyente emite comprobantes 	falsos.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IV.	Se deberán designar dos testigos, si éstos no aceptan o no se designan lo puede hacer la autoridad        sin que ello invalide los resultados 	de la visita; tampoco se invalidan los resultados si alguien se niega a firmar el acta de la visita.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V.	Debe levantarse acta en la que se harán constar los hechos conocidos.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VI.	Los medios de prueba que ofrezca el contribuyente, deberán identificarse y adminicularse claramente con el hecho u observación que pretenda 	desvirtuar, considerando para ello lo siguiente:</a:t>
            </a:r>
          </a:p>
          <a:p>
            <a:pPr marL="0" indent="0" algn="just">
              <a:buNone/>
            </a:pPr>
            <a:r>
              <a:rPr lang="es-MX" sz="1800" dirty="0">
                <a:solidFill>
                  <a:srgbClr val="000000"/>
                </a:solidFill>
                <a:latin typeface="Arial" panose="020B0604020202020204" pitchFamily="34" charset="0"/>
                <a:cs typeface="Arial" panose="020B0604020202020204" pitchFamily="34" charset="0"/>
              </a:rPr>
              <a:t>	a) Que se refieran directamente al objeto de la visita domiciliaria;</a:t>
            </a:r>
          </a:p>
          <a:p>
            <a:pPr marL="0" indent="0" algn="just">
              <a:buNone/>
            </a:pPr>
            <a:r>
              <a:rPr lang="es-MX" sz="1800" dirty="0">
                <a:solidFill>
                  <a:srgbClr val="000000"/>
                </a:solidFill>
                <a:latin typeface="Arial" panose="020B0604020202020204" pitchFamily="34" charset="0"/>
                <a:cs typeface="Arial" panose="020B0604020202020204" pitchFamily="34" charset="0"/>
              </a:rPr>
              <a:t>	b) Que no se ofrezcan para generar efectos dilatorios;</a:t>
            </a:r>
          </a:p>
          <a:p>
            <a:pPr marL="0" indent="0" algn="just">
              <a:buNone/>
            </a:pPr>
            <a:r>
              <a:rPr lang="es-MX" sz="1800" dirty="0">
                <a:solidFill>
                  <a:srgbClr val="000000"/>
                </a:solidFill>
                <a:latin typeface="Arial" panose="020B0604020202020204" pitchFamily="34" charset="0"/>
                <a:cs typeface="Arial" panose="020B0604020202020204" pitchFamily="34" charset="0"/>
              </a:rPr>
              <a:t>	c) Que no se hayan obtenido con violación a alguna disposición jurídica, o</a:t>
            </a:r>
          </a:p>
          <a:p>
            <a:pPr marL="0" indent="0" algn="just">
              <a:buNone/>
            </a:pPr>
            <a:r>
              <a:rPr lang="es-MX" sz="1800" dirty="0">
                <a:solidFill>
                  <a:srgbClr val="000000"/>
                </a:solidFill>
                <a:latin typeface="Arial" panose="020B0604020202020204" pitchFamily="34" charset="0"/>
                <a:cs typeface="Arial" panose="020B0604020202020204" pitchFamily="34" charset="0"/>
              </a:rPr>
              <a:t>	d) Que no hayan sido declarados nulos en algún procedimiento jurisdiccional o instancia</a:t>
            </a:r>
          </a:p>
          <a:p>
            <a:pPr marL="0" indent="0" algn="just">
              <a:buNone/>
            </a:pPr>
            <a:r>
              <a:rPr lang="es-MX" sz="1800" dirty="0">
                <a:solidFill>
                  <a:srgbClr val="000000"/>
                </a:solidFill>
                <a:latin typeface="Arial" panose="020B0604020202020204" pitchFamily="34" charset="0"/>
                <a:cs typeface="Arial" panose="020B0604020202020204" pitchFamily="34" charset="0"/>
              </a:rPr>
              <a:t>	administrativa.</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LA AUTORIDAD</a:t>
            </a:r>
          </a:p>
        </p:txBody>
      </p:sp>
    </p:spTree>
    <p:extLst>
      <p:ext uri="{BB962C8B-B14F-4D97-AF65-F5344CB8AC3E}">
        <p14:creationId xmlns:p14="http://schemas.microsoft.com/office/powerpoint/2010/main" val="3338263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fontScale="85000" lnSpcReduction="10000"/>
          </a:bodyPr>
          <a:lstStyle/>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VII. 	Si al cierre del acta de visita domiciliaria existe negativa a firmar la misma, o se niega a aceptar copia del acta, dicha circunstancia se asentará en la misma, sin que esto afecte su validez y valor probatorio, dándose por concluida la visita domiciliaria.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VIII.	Transcurrido el plazo anterior, la autoridad fiscal tendrá 15 días para emitir y notificar la resolución correspondiente.</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IX.	El procedimiento de revisión deberá concluirse en un plazo máximo de 24 días hábiles, contados a partir de que se entregue la orden o que surta efectos la notificación.</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400050" indent="-400050" algn="just">
              <a:buAutoNum type="romanUcPeriod" startAt="10"/>
            </a:pPr>
            <a:r>
              <a:rPr lang="es-MX" sz="1800" dirty="0">
                <a:solidFill>
                  <a:srgbClr val="000000"/>
                </a:solidFill>
                <a:latin typeface="Arial" panose="020B0604020202020204" pitchFamily="34" charset="0"/>
                <a:cs typeface="Arial" panose="020B0604020202020204" pitchFamily="34" charset="0"/>
              </a:rPr>
              <a:t>La autoridad debrá publicar la resolución dentro de los 45 días hábiles siguientes a que surta efectos la notificación, en el DOF, a fin de que los terceros que recibieron comprobantes fiscales digitales por Internet emitidos por dicho contribuyente, </a:t>
            </a:r>
            <a:r>
              <a:rPr lang="es-MX" sz="1800" b="1" dirty="0">
                <a:solidFill>
                  <a:srgbClr val="000000"/>
                </a:solidFill>
                <a:latin typeface="Arial" panose="020B0604020202020204" pitchFamily="34" charset="0"/>
                <a:cs typeface="Arial" panose="020B0604020202020204" pitchFamily="34" charset="0"/>
              </a:rPr>
              <a:t>conozcan esta situación y reviertan el efecto fiscal</a:t>
            </a:r>
            <a:r>
              <a:rPr lang="es-MX" sz="1800" dirty="0">
                <a:solidFill>
                  <a:srgbClr val="000000"/>
                </a:solidFill>
                <a:latin typeface="Arial" panose="020B0604020202020204" pitchFamily="34" charset="0"/>
                <a:cs typeface="Arial" panose="020B0604020202020204" pitchFamily="34" charset="0"/>
              </a:rPr>
              <a:t> que les hubieren dado a los mismos, a través de la presentación de una </a:t>
            </a:r>
            <a:r>
              <a:rPr lang="es-MX" sz="1800" b="1" dirty="0">
                <a:solidFill>
                  <a:srgbClr val="000000"/>
                </a:solidFill>
                <a:latin typeface="Arial" panose="020B0604020202020204" pitchFamily="34" charset="0"/>
                <a:cs typeface="Arial" panose="020B0604020202020204" pitchFamily="34" charset="0"/>
              </a:rPr>
              <a:t>declaración complementaria</a:t>
            </a:r>
            <a:r>
              <a:rPr lang="es-MX" sz="1800" dirty="0">
                <a:solidFill>
                  <a:srgbClr val="000000"/>
                </a:solidFill>
                <a:latin typeface="Arial" panose="020B0604020202020204" pitchFamily="34" charset="0"/>
                <a:cs typeface="Arial" panose="020B0604020202020204" pitchFamily="34" charset="0"/>
              </a:rPr>
              <a:t>, para lo cual </a:t>
            </a:r>
            <a:r>
              <a:rPr lang="es-MX" sz="1800" b="1" dirty="0">
                <a:solidFill>
                  <a:srgbClr val="000000"/>
                </a:solidFill>
                <a:latin typeface="Arial" panose="020B0604020202020204" pitchFamily="34" charset="0"/>
                <a:cs typeface="Arial" panose="020B0604020202020204" pitchFamily="34" charset="0"/>
              </a:rPr>
              <a:t>contarán con un plazo de treinta días naturales a partir de la publicación en el Diario Oficial de la Federación</a:t>
            </a:r>
            <a:r>
              <a:rPr lang="es-MX" sz="1800" dirty="0">
                <a:solidFill>
                  <a:srgbClr val="000000"/>
                </a:solidFill>
                <a:latin typeface="Arial" panose="020B0604020202020204" pitchFamily="34" charset="0"/>
                <a:cs typeface="Arial" panose="020B0604020202020204" pitchFamily="34" charset="0"/>
              </a:rPr>
              <a:t>, en caso de no hacerlos, </a:t>
            </a:r>
            <a:r>
              <a:rPr lang="es-MX" sz="1800" dirty="0">
                <a:solidFill>
                  <a:schemeClr val="accent2">
                    <a:lumMod val="75000"/>
                  </a:schemeClr>
                </a:solidFill>
                <a:latin typeface="Arial" panose="020B0604020202020204" pitchFamily="34" charset="0"/>
                <a:cs typeface="Arial" panose="020B0604020202020204" pitchFamily="34" charset="0"/>
              </a:rPr>
              <a:t>la autoridad restrinjirá temporalmente el uso del certificado de sellos digitales para emitir CFDI</a:t>
            </a:r>
            <a:r>
              <a:rPr lang="es-MX" sz="1800" dirty="0">
                <a:solidFill>
                  <a:srgbClr val="000000"/>
                </a:solidFill>
                <a:latin typeface="Arial" panose="020B0604020202020204" pitchFamily="34" charset="0"/>
                <a:cs typeface="Arial" panose="020B0604020202020204" pitchFamily="34" charset="0"/>
              </a:rPr>
              <a:t>. </a:t>
            </a:r>
            <a:r>
              <a:rPr lang="es-MX" sz="1800" dirty="0">
                <a:solidFill>
                  <a:srgbClr val="000000"/>
                </a:solidFill>
                <a:highlight>
                  <a:srgbClr val="FFFF00"/>
                </a:highlight>
                <a:latin typeface="Arial" panose="020B0604020202020204" pitchFamily="34" charset="0"/>
                <a:cs typeface="Arial" panose="020B0604020202020204" pitchFamily="34" charset="0"/>
              </a:rPr>
              <a:t>(SOLO DA OPCION DE CORREGIR) 14 CPEUM</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XI.	la Secretaría de Hacienda y Crédito Público procederá penalmente contra cualquier actividad relacionada con </a:t>
            </a:r>
            <a:r>
              <a:rPr lang="es-MX" sz="1800" b="1" dirty="0">
                <a:solidFill>
                  <a:srgbClr val="000000"/>
                </a:solidFill>
                <a:latin typeface="Arial" panose="020B0604020202020204" pitchFamily="34" charset="0"/>
                <a:cs typeface="Arial" panose="020B0604020202020204" pitchFamily="34" charset="0"/>
              </a:rPr>
              <a:t>comprobantes fiscales falsos.</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LA AUTORIDAD</a:t>
            </a:r>
          </a:p>
        </p:txBody>
      </p:sp>
    </p:spTree>
    <p:extLst>
      <p:ext uri="{BB962C8B-B14F-4D97-AF65-F5344CB8AC3E}">
        <p14:creationId xmlns:p14="http://schemas.microsoft.com/office/powerpoint/2010/main" val="2032833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Artículo 46 CFF</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Como se desarrolla una visita domiciliaria cuando la autoridad fiscal ejerce facultades de comprobación.</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Durante la visita:</a:t>
            </a:r>
          </a:p>
          <a:p>
            <a:pPr marL="0" indent="0" algn="just">
              <a:buNone/>
            </a:pPr>
            <a:r>
              <a:rPr lang="es-MX" sz="1800" dirty="0">
                <a:solidFill>
                  <a:srgbClr val="000000"/>
                </a:solidFill>
                <a:latin typeface="Arial" panose="020B0604020202020204" pitchFamily="34" charset="0"/>
                <a:cs typeface="Arial" panose="020B0604020202020204" pitchFamily="34" charset="0"/>
              </a:rPr>
              <a:t>-Debe realizarse en el domicilio fiscal.</a:t>
            </a:r>
          </a:p>
          <a:p>
            <a:pPr marL="0" indent="0" algn="just">
              <a:buNone/>
            </a:pPr>
            <a:r>
              <a:rPr lang="es-MX" sz="1800" dirty="0">
                <a:solidFill>
                  <a:srgbClr val="000000"/>
                </a:solidFill>
                <a:latin typeface="Arial" panose="020B0604020202020204" pitchFamily="34" charset="0"/>
                <a:cs typeface="Arial" panose="020B0604020202020204" pitchFamily="34" charset="0"/>
              </a:rPr>
              <a:t>-Debe existir orden de visita debidamente fundada y motivada.</a:t>
            </a:r>
          </a:p>
          <a:p>
            <a:pPr marL="0" indent="0" algn="just">
              <a:buNone/>
            </a:pPr>
            <a:r>
              <a:rPr lang="es-MX" sz="1800" dirty="0">
                <a:solidFill>
                  <a:srgbClr val="000000"/>
                </a:solidFill>
                <a:latin typeface="Arial" panose="020B0604020202020204" pitchFamily="34" charset="0"/>
                <a:cs typeface="Arial" panose="020B0604020202020204" pitchFamily="34" charset="0"/>
              </a:rPr>
              <a:t>-Deben identificarse los visitadores.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En cada acta debe describir hechos u omisiones detectadas, permitir al contribuyente manifestarse.</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 Acta parcial</a:t>
            </a:r>
          </a:p>
          <a:p>
            <a:pPr marL="0" indent="0" algn="just">
              <a:buNone/>
            </a:pPr>
            <a:r>
              <a:rPr lang="es-MX" sz="1800" dirty="0">
                <a:solidFill>
                  <a:srgbClr val="000000"/>
                </a:solidFill>
                <a:latin typeface="Arial" panose="020B0604020202020204" pitchFamily="34" charset="0"/>
                <a:cs typeface="Arial" panose="020B0604020202020204" pitchFamily="34" charset="0"/>
              </a:rPr>
              <a:t>- Actas complementarias</a:t>
            </a:r>
          </a:p>
          <a:p>
            <a:pPr marL="0" indent="0" algn="just">
              <a:buNone/>
            </a:pPr>
            <a:r>
              <a:rPr lang="es-MX" sz="1800" dirty="0">
                <a:solidFill>
                  <a:srgbClr val="000000"/>
                </a:solidFill>
                <a:latin typeface="Arial" panose="020B0604020202020204" pitchFamily="34" charset="0"/>
                <a:cs typeface="Arial" panose="020B0604020202020204" pitchFamily="34" charset="0"/>
              </a:rPr>
              <a:t>- Acta final</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COMPROBACION</a:t>
            </a:r>
          </a:p>
        </p:txBody>
      </p:sp>
    </p:spTree>
    <p:extLst>
      <p:ext uri="{BB962C8B-B14F-4D97-AF65-F5344CB8AC3E}">
        <p14:creationId xmlns:p14="http://schemas.microsoft.com/office/powerpoint/2010/main" val="3743278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Desde la notificación del inicio de facultades, la visita domiciliaria no puede durar más de 12 meses.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En casos especiales  se puede prolongafr hasta 18 meses para instituciones de sistema financiero.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Y hasta 24 meses tratandose de grupos empresariales o consolidación fiscal.</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-Derecho de audiencia</a:t>
            </a:r>
          </a:p>
          <a:p>
            <a:pPr marL="0" indent="0" algn="just">
              <a:buNone/>
            </a:pPr>
            <a:r>
              <a:rPr lang="es-MX" sz="1800" dirty="0">
                <a:solidFill>
                  <a:srgbClr val="000000"/>
                </a:solidFill>
                <a:latin typeface="Arial" panose="020B0604020202020204" pitchFamily="34" charset="0"/>
                <a:cs typeface="Arial" panose="020B0604020202020204" pitchFamily="34" charset="0"/>
              </a:rPr>
              <a:t>- Derecho a aportar pruebas</a:t>
            </a:r>
          </a:p>
          <a:p>
            <a:pPr marL="0" indent="0" algn="just">
              <a:buNone/>
            </a:pPr>
            <a:r>
              <a:rPr lang="es-MX" sz="1800" dirty="0">
                <a:solidFill>
                  <a:srgbClr val="000000"/>
                </a:solidFill>
                <a:latin typeface="Arial" panose="020B0604020202020204" pitchFamily="34" charset="0"/>
                <a:cs typeface="Arial" panose="020B0604020202020204" pitchFamily="34" charset="0"/>
              </a:rPr>
              <a:t>- Derecho a formular observaciones</a:t>
            </a:r>
          </a:p>
          <a:p>
            <a:pPr marL="0" indent="0" algn="just">
              <a:buNone/>
            </a:pPr>
            <a:r>
              <a:rPr lang="es-MX" sz="1800" dirty="0">
                <a:solidFill>
                  <a:srgbClr val="000000"/>
                </a:solidFill>
                <a:latin typeface="Arial" panose="020B0604020202020204" pitchFamily="34" charset="0"/>
                <a:cs typeface="Arial" panose="020B0604020202020204" pitchFamily="34" charset="0"/>
              </a:rPr>
              <a:t>- Derecho a firmar actas (</a:t>
            </a:r>
            <a:r>
              <a:rPr lang="es-MX" sz="1800" b="1" dirty="0">
                <a:solidFill>
                  <a:srgbClr val="000000"/>
                </a:solidFill>
                <a:latin typeface="Arial" panose="020B0604020202020204" pitchFamily="34" charset="0"/>
                <a:cs typeface="Arial" panose="020B0604020202020204" pitchFamily="34" charset="0"/>
              </a:rPr>
              <a:t>o negarse, dejando constancia)</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COMPROBACION</a:t>
            </a:r>
          </a:p>
        </p:txBody>
      </p:sp>
      <p:sp>
        <p:nvSpPr>
          <p:cNvPr id="5" name="CuadroTexto 4">
            <a:extLst>
              <a:ext uri="{FF2B5EF4-FFF2-40B4-BE49-F238E27FC236}">
                <a16:creationId xmlns:a16="http://schemas.microsoft.com/office/drawing/2014/main" id="{FE0750BD-CFE4-ED21-1FFA-78C9B90FC63B}"/>
              </a:ext>
            </a:extLst>
          </p:cNvPr>
          <p:cNvSpPr txBox="1"/>
          <p:nvPr/>
        </p:nvSpPr>
        <p:spPr>
          <a:xfrm>
            <a:off x="715384" y="5227780"/>
            <a:ext cx="5319656" cy="646331"/>
          </a:xfrm>
          <a:prstGeom prst="rect">
            <a:avLst/>
          </a:prstGeom>
          <a:noFill/>
        </p:spPr>
        <p:txBody>
          <a:bodyPr wrap="square">
            <a:spAutoFit/>
          </a:bodyPr>
          <a:lstStyle/>
          <a:p>
            <a:r>
              <a:rPr lang="es-MX" b="1" dirty="0"/>
              <a:t>Art. 14 CPEUM (garantía de audiencia)</a:t>
            </a:r>
          </a:p>
          <a:p>
            <a:r>
              <a:rPr lang="es-MX" b="1" dirty="0"/>
              <a:t>Art. 16 CPEUM (fundamentación y motivación)</a:t>
            </a:r>
          </a:p>
        </p:txBody>
      </p:sp>
    </p:spTree>
    <p:extLst>
      <p:ext uri="{BB962C8B-B14F-4D97-AF65-F5344CB8AC3E}">
        <p14:creationId xmlns:p14="http://schemas.microsoft.com/office/powerpoint/2010/main" val="304270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lnSpcReduction="10000"/>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Artículo 53</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Regula los plazos que tiene el contribuyente para aportar pruebas, aclarar o desvirtuar hechos u omisiones detectados por la autoridad fiscal durante el ejercicio de facultades de comprobación.</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Establece los plazos que tienen los contribuyentes para proporcionar información, documentos y contabilidad cuando la autoridad fiscal (SAT) ejerce facultades de comprobación.</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Es decir, regula cuánto tiempo tienes para cumplir cuando la autoridad te requiere información.</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-Visitas domiciliarias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-Revisiones de gabinete</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-Revisiones electrónicas</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COMPROBACION </a:t>
            </a:r>
          </a:p>
        </p:txBody>
      </p:sp>
      <p:sp>
        <p:nvSpPr>
          <p:cNvPr id="4" name="CuadroTexto 3">
            <a:extLst>
              <a:ext uri="{FF2B5EF4-FFF2-40B4-BE49-F238E27FC236}">
                <a16:creationId xmlns:a16="http://schemas.microsoft.com/office/drawing/2014/main" id="{74D4DE2A-119D-6948-122E-5DE1EC69FA5E}"/>
              </a:ext>
            </a:extLst>
          </p:cNvPr>
          <p:cNvSpPr txBox="1"/>
          <p:nvPr/>
        </p:nvSpPr>
        <p:spPr>
          <a:xfrm>
            <a:off x="4733364" y="4604273"/>
            <a:ext cx="3754419" cy="646331"/>
          </a:xfrm>
          <a:prstGeom prst="rect">
            <a:avLst/>
          </a:prstGeom>
          <a:noFill/>
        </p:spPr>
        <p:txBody>
          <a:bodyPr wrap="square" rtlCol="0">
            <a:spAutoFit/>
          </a:bodyPr>
          <a:lstStyle/>
          <a:p>
            <a:r>
              <a:rPr lang="es-MX" dirty="0"/>
              <a:t>Detecta </a:t>
            </a:r>
            <a:r>
              <a:rPr lang="es-MX" b="1" dirty="0"/>
              <a:t>hechos u omisiones</a:t>
            </a:r>
            <a:r>
              <a:rPr lang="es-MX" dirty="0"/>
              <a:t> que puedan implicar créditos fiscales.</a:t>
            </a:r>
          </a:p>
        </p:txBody>
      </p:sp>
    </p:spTree>
    <p:extLst>
      <p:ext uri="{BB962C8B-B14F-4D97-AF65-F5344CB8AC3E}">
        <p14:creationId xmlns:p14="http://schemas.microsoft.com/office/powerpoint/2010/main" val="1742893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a:bodyPr>
          <a:lstStyle/>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En un plazo de 6 días contados a partir del día siguiente a aquel en que surta efectos la notificación del requerimiento.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Tratándose de contabilidad o parte de ella: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Se puede ampliar hasta 15 días para entregar libros y registros contables.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X No exhibe la información</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X La presenta incompleta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X No atiende el requerimiento</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FACULTADES DE COMPROBACION </a:t>
            </a:r>
          </a:p>
        </p:txBody>
      </p:sp>
      <p:sp>
        <p:nvSpPr>
          <p:cNvPr id="4" name="CuadroTexto 3">
            <a:extLst>
              <a:ext uri="{FF2B5EF4-FFF2-40B4-BE49-F238E27FC236}">
                <a16:creationId xmlns:a16="http://schemas.microsoft.com/office/drawing/2014/main" id="{74D4DE2A-119D-6948-122E-5DE1EC69FA5E}"/>
              </a:ext>
            </a:extLst>
          </p:cNvPr>
          <p:cNvSpPr txBox="1"/>
          <p:nvPr/>
        </p:nvSpPr>
        <p:spPr>
          <a:xfrm>
            <a:off x="4765637" y="3915784"/>
            <a:ext cx="3754419" cy="646331"/>
          </a:xfrm>
          <a:prstGeom prst="rect">
            <a:avLst/>
          </a:prstGeom>
          <a:noFill/>
        </p:spPr>
        <p:txBody>
          <a:bodyPr wrap="square" rtlCol="0">
            <a:spAutoFit/>
          </a:bodyPr>
          <a:lstStyle/>
          <a:p>
            <a:r>
              <a:rPr lang="es-MX" dirty="0"/>
              <a:t>-Imponer multas</a:t>
            </a:r>
          </a:p>
          <a:p>
            <a:r>
              <a:rPr lang="es-MX" dirty="0"/>
              <a:t>-Presumir por incumplimientos</a:t>
            </a:r>
          </a:p>
        </p:txBody>
      </p:sp>
    </p:spTree>
    <p:extLst>
      <p:ext uri="{BB962C8B-B14F-4D97-AF65-F5344CB8AC3E}">
        <p14:creationId xmlns:p14="http://schemas.microsoft.com/office/powerpoint/2010/main" val="1482173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a:bodyPr>
          <a:lstStyle/>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ART 42 CFF</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-Ingreso al domicilio fiscal, equiparable a un acto de molestia (visita domiciliaria).</a:t>
            </a:r>
          </a:p>
          <a:p>
            <a:pPr marL="0" indent="0" algn="just">
              <a:buNone/>
            </a:pPr>
            <a:r>
              <a:rPr lang="es-MX" sz="1800" dirty="0">
                <a:solidFill>
                  <a:srgbClr val="000000"/>
                </a:solidFill>
                <a:latin typeface="Arial" panose="020B0604020202020204" pitchFamily="34" charset="0"/>
                <a:cs typeface="Arial" panose="020B0604020202020204" pitchFamily="34" charset="0"/>
              </a:rPr>
              <a:t>-Requiere orden escrita.</a:t>
            </a:r>
          </a:p>
          <a:p>
            <a:pPr marL="0" indent="0" algn="just">
              <a:buNone/>
            </a:pPr>
            <a:r>
              <a:rPr lang="es-MX" sz="1800" dirty="0">
                <a:solidFill>
                  <a:srgbClr val="000000"/>
                </a:solidFill>
                <a:latin typeface="Arial" panose="020B0604020202020204" pitchFamily="34" charset="0"/>
                <a:cs typeface="Arial" panose="020B0604020202020204" pitchFamily="34" charset="0"/>
              </a:rPr>
              <a:t>-Debe estar fundada y motivada.</a:t>
            </a:r>
          </a:p>
          <a:p>
            <a:pPr marL="0" indent="0" algn="just">
              <a:buNone/>
            </a:pPr>
            <a:r>
              <a:rPr lang="es-MX" sz="1800" dirty="0">
                <a:solidFill>
                  <a:srgbClr val="000000"/>
                </a:solidFill>
                <a:latin typeface="Arial" panose="020B0604020202020204" pitchFamily="34" charset="0"/>
                <a:cs typeface="Arial" panose="020B0604020202020204" pitchFamily="34" charset="0"/>
              </a:rPr>
              <a:t>-Debe precisar objeto y alcance.</a:t>
            </a:r>
          </a:p>
          <a:p>
            <a:pPr marL="0" indent="0" algn="just">
              <a:buNone/>
            </a:pPr>
            <a:r>
              <a:rPr lang="es-MX" sz="1800" dirty="0">
                <a:solidFill>
                  <a:srgbClr val="000000"/>
                </a:solidFill>
                <a:latin typeface="Arial" panose="020B0604020202020204" pitchFamily="34" charset="0"/>
                <a:cs typeface="Arial" panose="020B0604020202020204" pitchFamily="34" charset="0"/>
              </a:rPr>
              <a:t>-Debido proceso (electrónicas).</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Art 49 BIS CFF- PRESUNTIVA (DEFENSA)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-Falta de orden debidamente fundada.</a:t>
            </a:r>
          </a:p>
          <a:p>
            <a:pPr marL="0" indent="0" algn="just">
              <a:buNone/>
            </a:pPr>
            <a:r>
              <a:rPr lang="es-MX" sz="1800" dirty="0">
                <a:solidFill>
                  <a:srgbClr val="000000"/>
                </a:solidFill>
                <a:latin typeface="Arial" panose="020B0604020202020204" pitchFamily="34" charset="0"/>
                <a:cs typeface="Arial" panose="020B0604020202020204" pitchFamily="34" charset="0"/>
              </a:rPr>
              <a:t>-Exceso en el objeto de verificación.</a:t>
            </a:r>
          </a:p>
          <a:p>
            <a:pPr marL="0" indent="0" algn="just">
              <a:buNone/>
            </a:pPr>
            <a:r>
              <a:rPr lang="es-MX" sz="1800" dirty="0">
                <a:solidFill>
                  <a:srgbClr val="000000"/>
                </a:solidFill>
                <a:latin typeface="Arial" panose="020B0604020202020204" pitchFamily="34" charset="0"/>
                <a:cs typeface="Arial" panose="020B0604020202020204" pitchFamily="34" charset="0"/>
              </a:rPr>
              <a:t>-Acta mal circunstanciada.</a:t>
            </a:r>
          </a:p>
          <a:p>
            <a:pPr marL="0" indent="0" algn="just">
              <a:buNone/>
            </a:pPr>
            <a:r>
              <a:rPr lang="es-MX" sz="1800" dirty="0">
                <a:solidFill>
                  <a:srgbClr val="000000"/>
                </a:solidFill>
                <a:latin typeface="Arial" panose="020B0604020202020204" pitchFamily="34" charset="0"/>
                <a:cs typeface="Arial" panose="020B0604020202020204" pitchFamily="34" charset="0"/>
              </a:rPr>
              <a:t>-No precisar qué obligación se revisa.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endParaRPr lang="es-MX" sz="1800"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AMPARO AL 16 CPEUM</a:t>
            </a:r>
          </a:p>
        </p:txBody>
      </p:sp>
      <p:sp>
        <p:nvSpPr>
          <p:cNvPr id="6" name="CuadroTexto 5">
            <a:extLst>
              <a:ext uri="{FF2B5EF4-FFF2-40B4-BE49-F238E27FC236}">
                <a16:creationId xmlns:a16="http://schemas.microsoft.com/office/drawing/2014/main" id="{4EE686DE-0CA3-484C-2E23-AD1679460A44}"/>
              </a:ext>
            </a:extLst>
          </p:cNvPr>
          <p:cNvSpPr txBox="1"/>
          <p:nvPr/>
        </p:nvSpPr>
        <p:spPr>
          <a:xfrm>
            <a:off x="4618805" y="5099125"/>
            <a:ext cx="4176015" cy="646331"/>
          </a:xfrm>
          <a:prstGeom prst="rect">
            <a:avLst/>
          </a:prstGeom>
          <a:noFill/>
        </p:spPr>
        <p:txBody>
          <a:bodyPr wrap="none" rtlCol="0">
            <a:spAutoFit/>
          </a:bodyPr>
          <a:lstStyle/>
          <a:p>
            <a:r>
              <a:rPr lang="es-MX" dirty="0"/>
              <a:t>-Nulidad lisa y llana (en juicio contencioso)</a:t>
            </a:r>
          </a:p>
          <a:p>
            <a:r>
              <a:rPr lang="es-MX" dirty="0"/>
              <a:t>-Inconstitucionalidad del acto (en amparo)</a:t>
            </a:r>
          </a:p>
        </p:txBody>
      </p:sp>
    </p:spTree>
    <p:extLst>
      <p:ext uri="{BB962C8B-B14F-4D97-AF65-F5344CB8AC3E}">
        <p14:creationId xmlns:p14="http://schemas.microsoft.com/office/powerpoint/2010/main" val="2056373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Artículo 14. A ninguna ley se dará efecto retroactivo en perjuicio de persona alguna.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Nadie podrá ser privado de la libertad o de sus propiedades, posesiones o derechos, sino mediante juicio seguido ante los tribunales previamente establecidos, en el que se cumplan las formalidades esenciales del procedimiento y conforme a las Leyes expedidas con anterioridad al hecho.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En los juicios del orden criminal queda prohibido imponer, por simple analogía, y aún por mayoría de razón, pena alguna que no esté decretada por una ley exactamente aplicable al delito de que se trata.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En los juicios del orden civil, la sentencia definitiva deberá ser conforme a la letra o a la interpretación jurídica de la ley, y a falta de ésta se fundará en los principios generales del derecho.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ACTO PRIVATIVO CPEUM</a:t>
            </a:r>
          </a:p>
        </p:txBody>
      </p:sp>
    </p:spTree>
    <p:extLst>
      <p:ext uri="{BB962C8B-B14F-4D97-AF65-F5344CB8AC3E}">
        <p14:creationId xmlns:p14="http://schemas.microsoft.com/office/powerpoint/2010/main" val="890377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lnSpcReduction="10000"/>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Registro digital: 200234, Instancia: Pleno, Novena Época, Materias(s): Constitucional, Común, Tesis: P./J. 47/95, Semanario Judicial de la Federación y su Gaceta. Tomo II, Diciembre de 1995, página 133, Tipo: Jurisprudencia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FORMALIDADES ESENCIALES DEL PROCEDIMIENTO. SON LAS QUE GARANTIZAN UNA ADECUADA Y OPORTUNA DEFENSA PREVIA AL ACTO PRIVATIVO.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La garantía de audiencia establecida por el artículo 14 constitucional consiste en otorgar al gobernado la oportunidad de defensa previamente al acto privativo de la vida, libertad, propiedad, posesiones o derechos, y su debido respeto impone a las autoridades, entre otras obligaciones, la de que en el juicio que se siga "se cumplan las formalidades esenciales del procedimiento". Estas son las que resultan necesarias para garantizar la defensa adecuada antes del acto de privación y que, de manera genérica, se traducen en los siguientes requisitos: </a:t>
            </a:r>
            <a:r>
              <a:rPr lang="es-MX" sz="1800" b="1" dirty="0">
                <a:solidFill>
                  <a:srgbClr val="000000"/>
                </a:solidFill>
                <a:latin typeface="Arial" panose="020B0604020202020204" pitchFamily="34" charset="0"/>
                <a:cs typeface="Arial" panose="020B0604020202020204" pitchFamily="34" charset="0"/>
              </a:rPr>
              <a:t>1) La notificación del inicio del procedimiento y sus consecuencias; 2) La oportunidad de ofrecer y desahogar las pruebas en que se finque la defensa; 3) La oportunidad de alegar; y 4) El dictado de una resolución que dirima las cuestiones debatidas. De no respetarse estos requisitos, se dejaría de cumplir con el fin de la garantía de audiencia, que es evitar la indefensión del afectado.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endParaRPr lang="es-MX" sz="1800"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580913" y="228090"/>
            <a:ext cx="8563087"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1600" dirty="0">
                <a:solidFill>
                  <a:schemeClr val="bg1"/>
                </a:solidFill>
              </a:rPr>
              <a:t>Formalidades esenciales del procedimiento o garantía de audiencia dentro del Acto Privativo </a:t>
            </a:r>
          </a:p>
        </p:txBody>
      </p:sp>
    </p:spTree>
    <p:extLst>
      <p:ext uri="{BB962C8B-B14F-4D97-AF65-F5344CB8AC3E}">
        <p14:creationId xmlns:p14="http://schemas.microsoft.com/office/powerpoint/2010/main" val="1799759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1"/>
            <a:ext cx="8229600" cy="5583219"/>
          </a:xfrm>
        </p:spPr>
        <p:txBody>
          <a:bodyPr>
            <a:normAutofit/>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Artículo 19....</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El Ministerio Público sólo podrá solicitar al juez la </a:t>
            </a:r>
            <a:r>
              <a:rPr lang="es-MX" sz="1800" b="1" dirty="0">
                <a:solidFill>
                  <a:srgbClr val="000000"/>
                </a:solidFill>
                <a:latin typeface="Arial" panose="020B0604020202020204" pitchFamily="34" charset="0"/>
                <a:cs typeface="Arial" panose="020B0604020202020204" pitchFamily="34" charset="0"/>
              </a:rPr>
              <a:t>prisión preventiva </a:t>
            </a:r>
            <a:r>
              <a:rPr lang="es-MX" sz="1800" dirty="0">
                <a:solidFill>
                  <a:srgbClr val="000000"/>
                </a:solidFill>
                <a:latin typeface="Arial" panose="020B0604020202020204" pitchFamily="34" charset="0"/>
                <a:cs typeface="Arial" panose="020B0604020202020204" pitchFamily="34" charset="0"/>
              </a:rPr>
              <a:t>cuando otras medidas cautelares no sean suficientes para garantizar la comparecencia del imputado en el juicio, el desarrollo de la investigación, la protección de la víctima, de los testigos y de la comunidad, así como cuando el imputado esté siendo procesado o haya sido sentenciado previamente por la comisión de un delito doloso. </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El juez ordenará la prisión preventiva oficiosamente, en los casos de […] cualquier actividad relacionada con </a:t>
            </a:r>
            <a:r>
              <a:rPr lang="es-MX" sz="1800" b="1" dirty="0">
                <a:solidFill>
                  <a:srgbClr val="000000"/>
                </a:solidFill>
                <a:latin typeface="Arial" panose="020B0604020202020204" pitchFamily="34" charset="0"/>
                <a:cs typeface="Arial" panose="020B0604020202020204" pitchFamily="34" charset="0"/>
              </a:rPr>
              <a:t>falsos comprobantes fiscales</a:t>
            </a:r>
            <a:r>
              <a:rPr lang="es-MX" sz="1800" dirty="0">
                <a:solidFill>
                  <a:srgbClr val="000000"/>
                </a:solidFill>
                <a:latin typeface="Arial" panose="020B0604020202020204" pitchFamily="34" charset="0"/>
                <a:cs typeface="Arial" panose="020B0604020202020204" pitchFamily="34" charset="0"/>
              </a:rPr>
              <a:t>, en los términos fijados por la ley. Para la interpretación y aplicación de las normas previstas en este párrafo, los órganos del Estado </a:t>
            </a:r>
            <a:r>
              <a:rPr lang="es-MX" sz="1800" b="1" dirty="0">
                <a:solidFill>
                  <a:srgbClr val="000000"/>
                </a:solidFill>
                <a:latin typeface="Arial" panose="020B0604020202020204" pitchFamily="34" charset="0"/>
                <a:cs typeface="Arial" panose="020B0604020202020204" pitchFamily="34" charset="0"/>
              </a:rPr>
              <a:t>deberán atenerse a su literalidad, quedando prohibida cualquier interpretación análoga o extensiva que pretenda inaplicar, suspender, modificar o hacer nugatorios sus términos o su vigencia, ya sea de manera total o parcial.</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PRISION PREVENTIVA OFICIOSA</a:t>
            </a:r>
          </a:p>
        </p:txBody>
      </p:sp>
    </p:spTree>
    <p:extLst>
      <p:ext uri="{BB962C8B-B14F-4D97-AF65-F5344CB8AC3E}">
        <p14:creationId xmlns:p14="http://schemas.microsoft.com/office/powerpoint/2010/main" val="3823755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615492"/>
          </a:xfrm>
        </p:spPr>
        <p:txBody>
          <a:bodyPr>
            <a:normAutofit/>
          </a:bodyPr>
          <a:lstStyle/>
          <a:p>
            <a:pPr marL="0" indent="0" algn="just">
              <a:buNone/>
            </a:pPr>
            <a:r>
              <a:rPr lang="es-MX" sz="1800" dirty="0">
                <a:solidFill>
                  <a:srgbClr val="000000"/>
                </a:solidFill>
                <a:latin typeface="Arial" panose="020B0604020202020204" pitchFamily="34" charset="0"/>
                <a:cs typeface="Arial" panose="020B0604020202020204" pitchFamily="34" charset="0"/>
              </a:rPr>
              <a:t> Art 52.</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Cuando derivado de la elaboración del dictamen el contador público inscrito tenga conocimiento de que el contribuyente ha incumplido con las disposiciones fiscales y aduaneras, deberá informarlo a la autoridad fiscal, de acuerdo con las reglas de carácter general que para tales efectos emita el Servicio de Administración Tributaria.</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Art 59</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Las autoridades fiscales presumirán, salvo prueba en contrario:</a:t>
            </a:r>
          </a:p>
          <a:p>
            <a:pPr marL="0" indent="0" algn="just">
              <a:buNone/>
            </a:pPr>
            <a:endParaRPr lang="es-MX" sz="1800" dirty="0">
              <a:solidFill>
                <a:srgbClr val="000000"/>
              </a:solidFill>
              <a:latin typeface="Arial" panose="020B0604020202020204" pitchFamily="34" charset="0"/>
              <a:cs typeface="Arial" panose="020B0604020202020204" pitchFamily="34" charset="0"/>
            </a:endParaRPr>
          </a:p>
          <a:p>
            <a:pPr marL="0" indent="0" algn="just">
              <a:buNone/>
            </a:pPr>
            <a:r>
              <a:rPr lang="es-MX" sz="1800" dirty="0">
                <a:solidFill>
                  <a:srgbClr val="000000"/>
                </a:solidFill>
                <a:latin typeface="Arial" panose="020B0604020202020204" pitchFamily="34" charset="0"/>
                <a:cs typeface="Arial" panose="020B0604020202020204" pitchFamily="34" charset="0"/>
              </a:rPr>
              <a:t>III. Que los depósitos en la cuenta o cuenta bancaria abierta a nombre del contribuyente que no correspondan a registros de su contabilidad que esté obligado a llevar, son ingresos y valor de actos o actividades por los que se deben pagar contribuciones.</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REFORMA CODIGO FISCAL DE LA FEDERACION</a:t>
            </a:r>
          </a:p>
        </p:txBody>
      </p:sp>
    </p:spTree>
    <p:extLst>
      <p:ext uri="{BB962C8B-B14F-4D97-AF65-F5344CB8AC3E}">
        <p14:creationId xmlns:p14="http://schemas.microsoft.com/office/powerpoint/2010/main" val="695895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812328"/>
          </a:xfrm>
        </p:spPr>
        <p:txBody>
          <a:bodyPr>
            <a:normAutofit fontScale="85000" lnSpcReduction="10000"/>
          </a:bodyPr>
          <a:lstStyle/>
          <a:p>
            <a:pPr marL="0" indent="0" algn="just">
              <a:buNone/>
            </a:pPr>
            <a:r>
              <a:rPr lang="es-MX" sz="1300" dirty="0">
                <a:solidFill>
                  <a:srgbClr val="000000"/>
                </a:solidFill>
                <a:latin typeface="Arial" panose="020B0604020202020204" pitchFamily="34" charset="0"/>
                <a:cs typeface="Arial" panose="020B0604020202020204" pitchFamily="34" charset="0"/>
              </a:rPr>
              <a:t> Artículo 83. Son infracciones relacionadas con la obligación de llevar contabilidad, siempre que sean descubiertas en el ejercicio </a:t>
            </a:r>
            <a:r>
              <a:rPr lang="es-MX" sz="1400" dirty="0">
                <a:solidFill>
                  <a:srgbClr val="000000"/>
                </a:solidFill>
                <a:latin typeface="Arial" panose="020B0604020202020204" pitchFamily="34" charset="0"/>
                <a:cs typeface="Arial" panose="020B0604020202020204" pitchFamily="34" charset="0"/>
              </a:rPr>
              <a:t>de las facultades de comprobación o de las facultades previstas en el artículo 22 de este Código, las siguientes:</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IX. Expedir comprobantes fiscales digitales por Internet asentando la clave del registro federal de contribuyentes de persona distinta a la que adquiere el bien o el servicio o a la que contrate el uso o goce temporal de bienes; </a:t>
            </a:r>
            <a:r>
              <a:rPr lang="es-MX" sz="1400" b="1" dirty="0">
                <a:solidFill>
                  <a:srgbClr val="000000"/>
                </a:solidFill>
                <a:latin typeface="Arial" panose="020B0604020202020204" pitchFamily="34" charset="0"/>
                <a:cs typeface="Arial" panose="020B0604020202020204" pitchFamily="34" charset="0"/>
              </a:rPr>
              <a:t>o bien, condicionando su emisión a la exhibición de la Cédula de Identificación Fiscal o Constancia de Situación Fiscal.</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Artículo 103.- Se presume cometido el delito de contrabando cuando:</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Las autoridades fiscales presumirán, salvo prueba en contrario:</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XIII. Las mercancías de comercio exterior destinadas al régimen aduanero de depósito fiscal no arriben al almacén general de depósito que hubiera expedido la carta de cupo para almacenar dicha mercancía o a los locales autorizados, en el plazo señalado en la Ley Aduanera, o no se acredite el no arribo de dichas mercancías por caso fortuito o de fuerza mayor.</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XXIV. Se transfieran mercancías que hayan ingresado de manera temporal al país, mediante operaciones inexistentes o actos jurídicos simulados, con el objetivo de aparentar cumplir con la obligación de retornar las mismas.</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XXV. Mediante operaciones inexistentes o actos jurídicos simulados, se introduzca al país mercancías</a:t>
            </a:r>
          </a:p>
          <a:p>
            <a:pPr marL="0" indent="0" algn="just">
              <a:buNone/>
            </a:pPr>
            <a:r>
              <a:rPr lang="es-MX" sz="1400" dirty="0">
                <a:solidFill>
                  <a:srgbClr val="000000"/>
                </a:solidFill>
                <a:latin typeface="Arial" panose="020B0604020202020204" pitchFamily="34" charset="0"/>
                <a:cs typeface="Arial" panose="020B0604020202020204" pitchFamily="34" charset="0"/>
              </a:rPr>
              <a:t>bajo cualquier régimen aduanero de importación temporal, con el objetivo de ingresarlo o retirarlo posteriormente de los lugares autorizados por la autoridad aduanera, sin cumplir con las disposiciones jurídicas aplicables.</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XXVI. Estando autorizado para almacenar o transportar mercancías de comercio exterior, no se justifique el faltante o el no arribo de mercancías destinadas al recinto autorizado por la Agencia Nacional de Aduanas de México.</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XXVII. El titular de una autorización de almacén general de depósito permita el retiro de las mercancías sujetas al régimen de depósito fiscal, sin cumplir con las formalidades para su retiro o sin que se hayan pagado las contribuciones y, en su caso, cuotas compensatorias causadas con motivo de su importación definitiva.</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REFORMA CODIGO FISCAL DE LA FEDERACION</a:t>
            </a:r>
          </a:p>
          <a:p>
            <a:endParaRPr lang="es-MX" sz="2200" dirty="0">
              <a:solidFill>
                <a:schemeClr val="bg1"/>
              </a:solidFill>
            </a:endParaRPr>
          </a:p>
        </p:txBody>
      </p:sp>
    </p:spTree>
    <p:extLst>
      <p:ext uri="{BB962C8B-B14F-4D97-AF65-F5344CB8AC3E}">
        <p14:creationId xmlns:p14="http://schemas.microsoft.com/office/powerpoint/2010/main" val="2720747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812328"/>
          </a:xfrm>
        </p:spPr>
        <p:txBody>
          <a:bodyPr>
            <a:normAutofit/>
          </a:bodyPr>
          <a:lstStyle/>
          <a:p>
            <a:pPr marL="0" indent="0" algn="just">
              <a:buNone/>
            </a:pPr>
            <a:r>
              <a:rPr lang="es-MX" sz="1300" b="1" dirty="0">
                <a:solidFill>
                  <a:srgbClr val="000000"/>
                </a:solidFill>
                <a:latin typeface="Arial" panose="020B0604020202020204" pitchFamily="34" charset="0"/>
                <a:cs typeface="Arial" panose="020B0604020202020204" pitchFamily="34" charset="0"/>
              </a:rPr>
              <a:t> </a:t>
            </a:r>
            <a:r>
              <a:rPr lang="es-MX" sz="1400" b="1" dirty="0">
                <a:solidFill>
                  <a:srgbClr val="000000"/>
                </a:solidFill>
                <a:latin typeface="Arial" panose="020B0604020202020204" pitchFamily="34" charset="0"/>
                <a:cs typeface="Arial" panose="020B0604020202020204" pitchFamily="34" charset="0"/>
              </a:rPr>
              <a:t>Artículo 113 Bis.- </a:t>
            </a:r>
            <a:r>
              <a:rPr lang="es-MX" sz="1400" dirty="0">
                <a:solidFill>
                  <a:srgbClr val="000000"/>
                </a:solidFill>
                <a:latin typeface="Arial" panose="020B0604020202020204" pitchFamily="34" charset="0"/>
                <a:cs typeface="Arial" panose="020B0604020202020204" pitchFamily="34" charset="0"/>
              </a:rPr>
              <a:t>Se impondrá sanción de dos a nueve años de prisión, </a:t>
            </a:r>
            <a:r>
              <a:rPr lang="es-MX" sz="1400" b="1" dirty="0">
                <a:solidFill>
                  <a:srgbClr val="000000"/>
                </a:solidFill>
                <a:latin typeface="Arial" panose="020B0604020202020204" pitchFamily="34" charset="0"/>
                <a:cs typeface="Arial" panose="020B0604020202020204" pitchFamily="34" charset="0"/>
              </a:rPr>
              <a:t>al que por sí o por interpósita persona, expida, enajene, compre o adquiera </a:t>
            </a:r>
            <a:r>
              <a:rPr lang="es-MX" sz="1400" dirty="0">
                <a:solidFill>
                  <a:srgbClr val="000000"/>
                </a:solidFill>
                <a:latin typeface="Arial" panose="020B0604020202020204" pitchFamily="34" charset="0"/>
                <a:cs typeface="Arial" panose="020B0604020202020204" pitchFamily="34" charset="0"/>
              </a:rPr>
              <a:t>comprobantes fiscales que amparen operaciones inexistentes, falsas o actos jurídicos simulados.</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Se impondrá la sanción descrita en el párrafo que antecede </a:t>
            </a:r>
            <a:r>
              <a:rPr lang="es-MX" sz="1400" b="1" dirty="0">
                <a:solidFill>
                  <a:srgbClr val="000000"/>
                </a:solidFill>
                <a:latin typeface="Arial" panose="020B0604020202020204" pitchFamily="34" charset="0"/>
                <a:cs typeface="Arial" panose="020B0604020202020204" pitchFamily="34" charset="0"/>
              </a:rPr>
              <a:t>al que, por sí o por interpósita persona, expida, enajene, compre, adquiera o dé efectos fiscales </a:t>
            </a:r>
            <a:r>
              <a:rPr lang="es-MX" sz="1400" dirty="0">
                <a:solidFill>
                  <a:srgbClr val="000000"/>
                </a:solidFill>
                <a:latin typeface="Arial" panose="020B0604020202020204" pitchFamily="34" charset="0"/>
                <a:cs typeface="Arial" panose="020B0604020202020204" pitchFamily="34" charset="0"/>
              </a:rPr>
              <a:t>a comprobantes fiscales falsos.</a:t>
            </a:r>
          </a:p>
          <a:p>
            <a:pPr marL="0" indent="0" algn="just">
              <a:buNone/>
            </a:pPr>
            <a:endParaRPr lang="es-MX" sz="13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Este delito se investigará y perseguirá independientemente del estado en que se encuentre el procedimiento administrativo que, en su caso, se haya iniciado. </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Asimismo, la ejecución de este delito puede dar lugar a la causación de un daño material a la Hacienda Federal, el cual deberá ser objeto de reparación.</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b="1" dirty="0">
                <a:solidFill>
                  <a:srgbClr val="000000"/>
                </a:solidFill>
                <a:latin typeface="Arial" panose="020B0604020202020204" pitchFamily="34" charset="0"/>
                <a:cs typeface="Arial" panose="020B0604020202020204" pitchFamily="34" charset="0"/>
              </a:rPr>
              <a:t>Artículo 115 Ter. </a:t>
            </a:r>
            <a:r>
              <a:rPr lang="es-MX" sz="1400" dirty="0">
                <a:solidFill>
                  <a:srgbClr val="000000"/>
                </a:solidFill>
                <a:latin typeface="Arial" panose="020B0604020202020204" pitchFamily="34" charset="0"/>
                <a:cs typeface="Arial" panose="020B0604020202020204" pitchFamily="34" charset="0"/>
              </a:rPr>
              <a:t>Se impondrá sanción de tres a seis años de prisión a quien, a sabiendas, </a:t>
            </a:r>
            <a:r>
              <a:rPr lang="es-MX" sz="1400" b="1" dirty="0">
                <a:solidFill>
                  <a:srgbClr val="000000"/>
                </a:solidFill>
                <a:latin typeface="Arial" panose="020B0604020202020204" pitchFamily="34" charset="0"/>
                <a:cs typeface="Arial" panose="020B0604020202020204" pitchFamily="34" charset="0"/>
              </a:rPr>
              <a:t>declare</a:t>
            </a:r>
          </a:p>
          <a:p>
            <a:pPr marL="0" indent="0" algn="just">
              <a:buNone/>
            </a:pPr>
            <a:r>
              <a:rPr lang="es-MX" sz="1400" b="1" dirty="0">
                <a:solidFill>
                  <a:srgbClr val="000000"/>
                </a:solidFill>
                <a:latin typeface="Arial" panose="020B0604020202020204" pitchFamily="34" charset="0"/>
                <a:cs typeface="Arial" panose="020B0604020202020204" pitchFamily="34" charset="0"/>
              </a:rPr>
              <a:t>hechos o datos falsos, o presente documentación falsa o alterada</a:t>
            </a:r>
            <a:r>
              <a:rPr lang="es-MX" sz="1400" dirty="0">
                <a:solidFill>
                  <a:srgbClr val="000000"/>
                </a:solidFill>
                <a:latin typeface="Arial" panose="020B0604020202020204" pitchFamily="34" charset="0"/>
                <a:cs typeface="Arial" panose="020B0604020202020204" pitchFamily="34" charset="0"/>
              </a:rPr>
              <a:t>, en cualquier procedimiento regulado en este Código.</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Este delito se investigará y perseguirá independientemente del estado en que se encuentre el procedimiento administrativo que, en su caso, se haya iniciado.</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Asimismo, la ejecución de este delito puede dar lugar a la causación de un daño material a la Hacienda Federal, el cual deberá ser objeto de reparación.</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FALSEDAD EN CFDI</a:t>
            </a:r>
          </a:p>
        </p:txBody>
      </p:sp>
    </p:spTree>
    <p:extLst>
      <p:ext uri="{BB962C8B-B14F-4D97-AF65-F5344CB8AC3E}">
        <p14:creationId xmlns:p14="http://schemas.microsoft.com/office/powerpoint/2010/main" val="3464017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812328"/>
          </a:xfrm>
        </p:spPr>
        <p:txBody>
          <a:bodyPr>
            <a:normAutofit/>
          </a:bodyPr>
          <a:lstStyle/>
          <a:p>
            <a:pPr marL="0" indent="0" algn="just">
              <a:buNone/>
            </a:pPr>
            <a:r>
              <a:rPr lang="es-MX" sz="1300" b="1" dirty="0">
                <a:solidFill>
                  <a:srgbClr val="000000"/>
                </a:solidFill>
                <a:latin typeface="Arial" panose="020B0604020202020204" pitchFamily="34" charset="0"/>
                <a:cs typeface="Arial" panose="020B0604020202020204" pitchFamily="34" charset="0"/>
              </a:rPr>
              <a:t> </a:t>
            </a:r>
            <a:r>
              <a:rPr lang="es-MX" sz="1400" b="1" dirty="0">
                <a:solidFill>
                  <a:srgbClr val="000000"/>
                </a:solidFill>
                <a:latin typeface="Arial" panose="020B0604020202020204" pitchFamily="34" charset="0"/>
                <a:cs typeface="Arial" panose="020B0604020202020204" pitchFamily="34" charset="0"/>
              </a:rPr>
              <a:t>GARANTÍA DEL INTERÉS FISCAL – NUEVO ORDEN OBLIGATORIO</a:t>
            </a: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Artículos 141 y 144 y Vigésimo Noveno Transitorio LIF</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Se establece un nuevo orden obligatorio cuando se requiera garantizar el interés fiscal, a saber:</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I.	Billete de depósito, emitido por institución autorizada (exclusivamente Banco del Bienestar, S.N.C).</a:t>
            </a:r>
          </a:p>
          <a:p>
            <a:pPr marL="0" indent="0" algn="just">
              <a:buNone/>
            </a:pPr>
            <a:r>
              <a:rPr lang="es-MX" sz="1400" dirty="0">
                <a:solidFill>
                  <a:srgbClr val="000000"/>
                </a:solidFill>
                <a:latin typeface="Arial" panose="020B0604020202020204" pitchFamily="34" charset="0"/>
                <a:cs typeface="Arial" panose="020B0604020202020204" pitchFamily="34" charset="0"/>
              </a:rPr>
              <a:t>II.	Carta de crédito (instituciones de crédito autorizadas por la CNBV).</a:t>
            </a:r>
          </a:p>
          <a:p>
            <a:pPr marL="0" indent="0" algn="just">
              <a:buNone/>
            </a:pPr>
            <a:r>
              <a:rPr lang="es-MX" sz="1400" dirty="0">
                <a:solidFill>
                  <a:srgbClr val="000000"/>
                </a:solidFill>
                <a:latin typeface="Arial" panose="020B0604020202020204" pitchFamily="34" charset="0"/>
                <a:cs typeface="Arial" panose="020B0604020202020204" pitchFamily="34" charset="0"/>
              </a:rPr>
              <a:t>III.	Prenda (excepto bienes intangibles) e hipoteca (excepto inmuebles rústicos).</a:t>
            </a:r>
          </a:p>
          <a:p>
            <a:pPr marL="0" indent="0" algn="just">
              <a:buNone/>
            </a:pPr>
            <a:r>
              <a:rPr lang="es-MX" sz="1400" dirty="0">
                <a:solidFill>
                  <a:srgbClr val="000000"/>
                </a:solidFill>
                <a:latin typeface="Arial" panose="020B0604020202020204" pitchFamily="34" charset="0"/>
                <a:cs typeface="Arial" panose="020B0604020202020204" pitchFamily="34" charset="0"/>
              </a:rPr>
              <a:t>IV.	Fianza.</a:t>
            </a:r>
          </a:p>
          <a:p>
            <a:pPr marL="0" indent="0" algn="just">
              <a:buNone/>
            </a:pPr>
            <a:r>
              <a:rPr lang="es-MX" sz="1400" dirty="0">
                <a:solidFill>
                  <a:srgbClr val="000000"/>
                </a:solidFill>
                <a:latin typeface="Arial" panose="020B0604020202020204" pitchFamily="34" charset="0"/>
                <a:cs typeface="Arial" panose="020B0604020202020204" pitchFamily="34" charset="0"/>
              </a:rPr>
              <a:t>V.	Obligación solidaria asumida por un tercero.</a:t>
            </a:r>
          </a:p>
          <a:p>
            <a:pPr marL="0" indent="0" algn="just">
              <a:buNone/>
            </a:pPr>
            <a:r>
              <a:rPr lang="es-MX" sz="1400" dirty="0">
                <a:solidFill>
                  <a:srgbClr val="000000"/>
                </a:solidFill>
                <a:latin typeface="Arial" panose="020B0604020202020204" pitchFamily="34" charset="0"/>
                <a:cs typeface="Arial" panose="020B0604020202020204" pitchFamily="34" charset="0"/>
              </a:rPr>
              <a:t>VI.	Embargo en la vía administrativa de negociaciones, bienes muebles tangibles e inmuebles.</a:t>
            </a: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GARANTIA DEL INTERES FISCAL</a:t>
            </a:r>
          </a:p>
        </p:txBody>
      </p:sp>
    </p:spTree>
    <p:extLst>
      <p:ext uri="{BB962C8B-B14F-4D97-AF65-F5344CB8AC3E}">
        <p14:creationId xmlns:p14="http://schemas.microsoft.com/office/powerpoint/2010/main" val="28237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812328"/>
          </a:xfrm>
        </p:spPr>
        <p:txBody>
          <a:bodyPr>
            <a:normAutofit/>
          </a:bodyPr>
          <a:lstStyle/>
          <a:p>
            <a:pPr marL="0" indent="0" algn="just">
              <a:buNone/>
            </a:pPr>
            <a:r>
              <a:rPr lang="es-MX" sz="1300" dirty="0">
                <a:solidFill>
                  <a:srgbClr val="000000"/>
                </a:solidFill>
                <a:latin typeface="Arial" panose="020B0604020202020204" pitchFamily="34" charset="0"/>
                <a:cs typeface="Arial" panose="020B0604020202020204" pitchFamily="34" charset="0"/>
              </a:rPr>
              <a:t> </a:t>
            </a:r>
            <a:r>
              <a:rPr lang="es-MX" sz="1400" dirty="0">
                <a:solidFill>
                  <a:srgbClr val="000000"/>
                </a:solidFill>
                <a:latin typeface="Arial" panose="020B0604020202020204" pitchFamily="34" charset="0"/>
                <a:cs typeface="Arial" panose="020B0604020202020204" pitchFamily="34" charset="0"/>
              </a:rPr>
              <a:t>En todos los casos los contribuyentes deben ofrecer como garantía el billete de depósito hasta por el importe máximo de su capacidad económica, aun y cuando no sea suficiente para garantizar el interés fiscal y complementarse con cualquier otra forma en el orden establecido.</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Se debe garantizar el crédito fiscal actualizado, los accesorios y los que se causen por 12 meses, al momento de su ofrecimiento y no hasta el momento de la aceptación.</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Es importante destacar que a partir de esta reforma se debe garantizar el interés fiscal en el recurso de revocación; sin embargo, por disposición transitoria de la LIF, los contribuyentes que a partir del 1 de enero de 2026 interpongan en tiempo y forma el recurso de revocación establecido en dicho ordenamiento podrán constituir la garantía del interés fiscal dentro del plazo de seis meses, contados a partir de la fecha en que se presentó el citado medio de defensa.</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En caso de que el recurso de revocación sea resuelto antes del plazo de seis meses a que se refiere el párrafo anterior, el contribuyente deberá garantizar el interés fiscal dentro de los diez días siguientes a aquel en que haya surtido efectos la notificación de la resolución correspondiente.</a:t>
            </a: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a:t>
            </a: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GARANTIA DEL INTERES FISCAL</a:t>
            </a:r>
          </a:p>
        </p:txBody>
      </p:sp>
    </p:spTree>
    <p:extLst>
      <p:ext uri="{BB962C8B-B14F-4D97-AF65-F5344CB8AC3E}">
        <p14:creationId xmlns:p14="http://schemas.microsoft.com/office/powerpoint/2010/main" val="1210185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812328"/>
          </a:xfrm>
        </p:spPr>
        <p:txBody>
          <a:bodyPr>
            <a:normAutofit/>
          </a:bodyPr>
          <a:lstStyle/>
          <a:p>
            <a:pPr marL="0" indent="0" algn="just">
              <a:buNone/>
            </a:pPr>
            <a:r>
              <a:rPr lang="es-MX" sz="1300" b="1" dirty="0">
                <a:solidFill>
                  <a:srgbClr val="000000"/>
                </a:solidFill>
                <a:latin typeface="Arial" panose="020B0604020202020204" pitchFamily="34" charset="0"/>
                <a:cs typeface="Arial" panose="020B0604020202020204" pitchFamily="34" charset="0"/>
              </a:rPr>
              <a:t> </a:t>
            </a:r>
            <a:r>
              <a:rPr lang="es-MX" sz="1400" b="1" dirty="0">
                <a:solidFill>
                  <a:srgbClr val="000000"/>
                </a:solidFill>
                <a:latin typeface="Arial" panose="020B0604020202020204" pitchFamily="34" charset="0"/>
                <a:cs typeface="Arial" panose="020B0604020202020204" pitchFamily="34" charset="0"/>
              </a:rPr>
              <a:t>DEL PROCEDIMIENTO ADMINISTRATIVO DE EJECUCIÓN – SE AMPLÍA PLAZO DE NOTIFICACIÓN A 20 DÍAS</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Artículo 145</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r>
              <a:rPr lang="es-MX" sz="1400" dirty="0">
                <a:solidFill>
                  <a:srgbClr val="000000"/>
                </a:solidFill>
                <a:latin typeface="Arial" panose="020B0604020202020204" pitchFamily="34" charset="0"/>
                <a:cs typeface="Arial" panose="020B0604020202020204" pitchFamily="34" charset="0"/>
              </a:rPr>
              <a:t>Las autoridades fiscales exigirán el pago de los créditos fiscales que no hubieren sido cubiertos o garantizados dentro de los plazos señalados por la ley mediante procedimiento administrativo de ejecución, pudiéndose practicar el embargo precautorio, para lo cual, a más tardar al vigésimo día siguiente (antes tercer día) a aquel en que hubiera tenido lugar el embargo precautorio, notificará al contribuyente la conducta que originó la medida.</a:t>
            </a:r>
          </a:p>
          <a:p>
            <a:pPr marL="0" indent="0" algn="just">
              <a:buNone/>
            </a:pPr>
            <a:endParaRPr lang="es-MX" sz="1400" dirty="0">
              <a:solidFill>
                <a:srgbClr val="000000"/>
              </a:solidFill>
              <a:latin typeface="Arial" panose="020B0604020202020204" pitchFamily="34" charset="0"/>
              <a:cs typeface="Arial" panose="020B0604020202020204" pitchFamily="34" charset="0"/>
            </a:endParaRP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GARANTIA DEL INTERES FISCAL</a:t>
            </a:r>
          </a:p>
        </p:txBody>
      </p:sp>
    </p:spTree>
    <p:extLst>
      <p:ext uri="{BB962C8B-B14F-4D97-AF65-F5344CB8AC3E}">
        <p14:creationId xmlns:p14="http://schemas.microsoft.com/office/powerpoint/2010/main" val="304922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17582"/>
            <a:ext cx="8229600" cy="5812328"/>
          </a:xfrm>
        </p:spPr>
        <p:txBody>
          <a:bodyPr>
            <a:normAutofit/>
          </a:bodyPr>
          <a:lstStyle/>
          <a:p>
            <a:pPr marL="0" indent="0" algn="just">
              <a:buNone/>
            </a:pPr>
            <a:r>
              <a:rPr lang="es-MX" sz="1600" b="1" dirty="0">
                <a:solidFill>
                  <a:srgbClr val="000000"/>
                </a:solidFill>
                <a:latin typeface="Arial" panose="020B0604020202020204" pitchFamily="34" charset="0"/>
                <a:cs typeface="Arial" panose="020B0604020202020204" pitchFamily="34" charset="0"/>
              </a:rPr>
              <a:t>Vigésimo Noveno.- Para efectos del primer párrafo del artículo 144 del Código Fiscal de la Federación, los contribuyentes que a partir del 1 de enero de 2026 interpongan en tiempo y forma el recurso de revocación establecido en dicho ordenamiento, podrán constituir la garantía del interés fiscal dentro del plazo de seis meses, contados a partir de la fecha en que se presentó el citado medio de defensa.</a:t>
            </a:r>
          </a:p>
          <a:p>
            <a:pPr marL="0" indent="0" algn="just">
              <a:buNone/>
            </a:pPr>
            <a:endParaRPr lang="es-MX" sz="1600" b="1" dirty="0">
              <a:solidFill>
                <a:srgbClr val="000000"/>
              </a:solidFill>
              <a:latin typeface="Arial" panose="020B0604020202020204" pitchFamily="34" charset="0"/>
              <a:cs typeface="Arial" panose="020B0604020202020204" pitchFamily="34" charset="0"/>
            </a:endParaRPr>
          </a:p>
          <a:p>
            <a:pPr marL="0" indent="0" algn="just">
              <a:buNone/>
            </a:pPr>
            <a:r>
              <a:rPr lang="es-MX" sz="1600" b="1" dirty="0">
                <a:solidFill>
                  <a:srgbClr val="000000"/>
                </a:solidFill>
                <a:latin typeface="Arial" panose="020B0604020202020204" pitchFamily="34" charset="0"/>
                <a:cs typeface="Arial" panose="020B0604020202020204" pitchFamily="34" charset="0"/>
              </a:rPr>
              <a:t>En caso de que el recurso de revocación sea resuelto antes del plazo de seis meses a que se refiere el párrafo anterior, el contribuyente deberá garantizar el interés fiscal dentro del plazo de diez días siguientes a aquel en que haya surtido efectos la notificación de la resolución correspondiente.</a:t>
            </a:r>
            <a:endParaRPr lang="es-MX" sz="1600" dirty="0">
              <a:solidFill>
                <a:srgbClr val="000000"/>
              </a:solidFill>
              <a:latin typeface="Arial" panose="020B0604020202020204" pitchFamily="34" charset="0"/>
              <a:cs typeface="Arial" panose="020B0604020202020204" pitchFamily="34" charset="0"/>
            </a:endParaRPr>
          </a:p>
          <a:p>
            <a:pPr marL="0" indent="0" algn="just">
              <a:buNone/>
            </a:pPr>
            <a:endParaRPr lang="es-MX" sz="1400" b="1" dirty="0">
              <a:solidFill>
                <a:srgbClr val="000000"/>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216536" y="228090"/>
            <a:ext cx="592746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LEY DE INGRESOS DE LA FEDERACION</a:t>
            </a:r>
          </a:p>
        </p:txBody>
      </p:sp>
    </p:spTree>
    <p:extLst>
      <p:ext uri="{BB962C8B-B14F-4D97-AF65-F5344CB8AC3E}">
        <p14:creationId xmlns:p14="http://schemas.microsoft.com/office/powerpoint/2010/main" val="23087485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6522"/>
            <a:ext cx="8229600" cy="5039641"/>
          </a:xfrm>
        </p:spPr>
        <p:txBody>
          <a:bodyPr>
            <a:normAutofit fontScale="85000" lnSpcReduction="20000"/>
          </a:bodyPr>
          <a:lstStyle/>
          <a:p>
            <a:pPr marL="0" indent="0" algn="just">
              <a:buNone/>
            </a:pPr>
            <a:r>
              <a:rPr lang="es-MX" sz="1600" b="1" i="0" dirty="0">
                <a:solidFill>
                  <a:srgbClr val="404041"/>
                </a:solidFill>
                <a:effectLst/>
                <a:latin typeface="Noto Sans" panose="020B0502040504020204" pitchFamily="34" charset="0"/>
              </a:rPr>
              <a:t>COMUNICACIÓN SAT- ADUANAS –UIF</a:t>
            </a:r>
          </a:p>
          <a:p>
            <a:pPr marL="0" indent="0" algn="just">
              <a:buNone/>
            </a:pPr>
            <a:endParaRPr lang="es-MX" sz="1600" dirty="0">
              <a:solidFill>
                <a:srgbClr val="404041"/>
              </a:solidFill>
              <a:latin typeface="Noto Sans" panose="020B0502040504020204" pitchFamily="34" charset="0"/>
            </a:endParaRPr>
          </a:p>
          <a:p>
            <a:pPr marL="0" indent="0" algn="just">
              <a:buNone/>
            </a:pPr>
            <a:r>
              <a:rPr lang="es-MX" sz="1600" dirty="0">
                <a:solidFill>
                  <a:srgbClr val="404041"/>
                </a:solidFill>
                <a:latin typeface="Noto Sans" panose="020B0502040504020204" pitchFamily="34" charset="0"/>
              </a:rPr>
              <a:t>Intercambio de datos en tiempo real entre la UIF y el nuevo Sistema Electrónico Aduanero (SEA), que identifica las discrepancias entre el valor declarado en aduana y el flujo de efectivo bancario que pudiera detonar operación inusual.</a:t>
            </a:r>
          </a:p>
          <a:p>
            <a:pPr marL="0" indent="0" algn="just">
              <a:buNone/>
            </a:pPr>
            <a:endParaRPr lang="es-MX" sz="1600" dirty="0">
              <a:solidFill>
                <a:srgbClr val="404041"/>
              </a:solidFill>
              <a:latin typeface="Noto Sans" panose="020B0502040504020204" pitchFamily="34" charset="0"/>
            </a:endParaRPr>
          </a:p>
          <a:p>
            <a:pPr marL="0" indent="0" algn="just">
              <a:buNone/>
            </a:pPr>
            <a:r>
              <a:rPr lang="es-MX" sz="1600" dirty="0">
                <a:solidFill>
                  <a:srgbClr val="404041"/>
                </a:solidFill>
                <a:latin typeface="Noto Sans" panose="020B0502040504020204" pitchFamily="34" charset="0"/>
              </a:rPr>
              <a:t>Las agencias aduanales estan obligadas a identificar al dueño Real, quien obtiene beneficio económico de las mercancías.</a:t>
            </a:r>
          </a:p>
          <a:p>
            <a:pPr marL="0" indent="0" algn="just">
              <a:buNone/>
            </a:pPr>
            <a:endParaRPr lang="es-ES" sz="1600" dirty="0">
              <a:solidFill>
                <a:srgbClr val="404041"/>
              </a:solidFill>
              <a:latin typeface="Noto Sans" panose="020B0502040504020204" pitchFamily="34" charset="0"/>
            </a:endParaRPr>
          </a:p>
          <a:p>
            <a:pPr marL="0" indent="0" algn="just">
              <a:buNone/>
            </a:pPr>
            <a:r>
              <a:rPr lang="es-MX" sz="1600" dirty="0">
                <a:solidFill>
                  <a:srgbClr val="404041"/>
                </a:solidFill>
                <a:latin typeface="Noto Sans" panose="020B0502040504020204" pitchFamily="34" charset="0"/>
              </a:rPr>
              <a:t>El Artículo 17, fracción XIV de la LFPIORPI establece que la prestación de servicios de comercio exterior por parte de agentes o apoderados aduanales es una actividad vulnerable cuando intervienen en el despacho de mercancías específicas (como vehículos, joyas, metales preciosos, materiales explosivos, entre otros).</a:t>
            </a:r>
          </a:p>
          <a:p>
            <a:pPr marL="0" indent="0" algn="just">
              <a:buNone/>
            </a:pPr>
            <a:endParaRPr lang="es-MX" sz="1600" dirty="0">
              <a:solidFill>
                <a:srgbClr val="404041"/>
              </a:solidFill>
              <a:latin typeface="Noto Sans" panose="020B0502040504020204" pitchFamily="34" charset="0"/>
            </a:endParaRPr>
          </a:p>
          <a:p>
            <a:pPr marL="0" indent="0" algn="just">
              <a:buNone/>
            </a:pPr>
            <a:r>
              <a:rPr lang="es-MX" sz="1600" b="1" dirty="0">
                <a:solidFill>
                  <a:srgbClr val="404041"/>
                </a:solidFill>
                <a:latin typeface="Noto Sans" panose="020B0502040504020204" pitchFamily="34" charset="0"/>
              </a:rPr>
              <a:t>Consecuencia Legal: </a:t>
            </a:r>
            <a:r>
              <a:rPr lang="es-MX" sz="1600" dirty="0">
                <a:solidFill>
                  <a:srgbClr val="404041"/>
                </a:solidFill>
                <a:latin typeface="Noto Sans" panose="020B0502040504020204" pitchFamily="34" charset="0"/>
              </a:rPr>
              <a:t>No identificar correctamente al beneficiario controlador en operaciones aduaneras puede resultar en multas que superan el millón de pesos e incluso la cancelación de la patente del agente aduanal.</a:t>
            </a:r>
          </a:p>
          <a:p>
            <a:pPr marL="0" indent="0" algn="just">
              <a:buNone/>
            </a:pPr>
            <a:endParaRPr lang="es-ES" sz="1600" dirty="0">
              <a:solidFill>
                <a:srgbClr val="404041"/>
              </a:solidFill>
              <a:latin typeface="Noto Sans" panose="020B0502040504020204" pitchFamily="34" charset="0"/>
            </a:endParaRPr>
          </a:p>
          <a:p>
            <a:pPr marL="0" indent="0" algn="l">
              <a:buNone/>
            </a:pPr>
            <a:r>
              <a:rPr lang="es-MX" sz="1600" dirty="0">
                <a:solidFill>
                  <a:srgbClr val="404041"/>
                </a:solidFill>
                <a:latin typeface="Noto Sans" panose="020B0502040504020204" pitchFamily="34" charset="0"/>
              </a:rPr>
              <a:t>La Agencia Nacional de Aduanas (ANAM), adquiere atribuciones de "policía fiscal"  -la cual puede:</a:t>
            </a:r>
          </a:p>
          <a:p>
            <a:pPr marL="0" indent="0" algn="l">
              <a:buNone/>
            </a:pPr>
            <a:endParaRPr lang="es-MX" sz="1600" dirty="0">
              <a:solidFill>
                <a:srgbClr val="404041"/>
              </a:solidFill>
              <a:latin typeface="Noto Sans" panose="020B0502040504020204" pitchFamily="34" charset="0"/>
            </a:endParaRPr>
          </a:p>
          <a:p>
            <a:pPr marL="0" indent="0" algn="l">
              <a:buNone/>
            </a:pPr>
            <a:r>
              <a:rPr lang="es-MX" sz="1600" dirty="0">
                <a:solidFill>
                  <a:srgbClr val="404041"/>
                </a:solidFill>
                <a:latin typeface="Noto Sans" panose="020B0502040504020204" pitchFamily="34" charset="0"/>
              </a:rPr>
              <a:t>-Realizar auditorías preventivas.</a:t>
            </a:r>
          </a:p>
          <a:p>
            <a:pPr marL="0" indent="0" algn="l">
              <a:buNone/>
            </a:pPr>
            <a:endParaRPr lang="es-MX" sz="1600" dirty="0">
              <a:solidFill>
                <a:srgbClr val="404041"/>
              </a:solidFill>
              <a:latin typeface="Noto Sans" panose="020B0502040504020204" pitchFamily="34" charset="0"/>
            </a:endParaRPr>
          </a:p>
          <a:p>
            <a:pPr marL="0" indent="0" algn="l">
              <a:buNone/>
            </a:pPr>
            <a:r>
              <a:rPr lang="es-MX" sz="1600" dirty="0">
                <a:solidFill>
                  <a:srgbClr val="404041"/>
                </a:solidFill>
                <a:latin typeface="Noto Sans" panose="020B0502040504020204" pitchFamily="34" charset="0"/>
              </a:rPr>
              <a:t>-</a:t>
            </a:r>
            <a:r>
              <a:rPr lang="es-MX" sz="1600" b="1" dirty="0">
                <a:solidFill>
                  <a:srgbClr val="404041"/>
                </a:solidFill>
                <a:latin typeface="Noto Sans" panose="020B0502040504020204" pitchFamily="34" charset="0"/>
              </a:rPr>
              <a:t>Bloquear el Padrón de Importadores de manera inmediata</a:t>
            </a:r>
            <a:r>
              <a:rPr lang="es-MX" sz="1600" dirty="0">
                <a:solidFill>
                  <a:srgbClr val="404041"/>
                </a:solidFill>
                <a:latin typeface="Noto Sans" panose="020B0502040504020204" pitchFamily="34" charset="0"/>
              </a:rPr>
              <a:t> si la empresa no cuenta con un expediente de identidad actualizado del beneficiario controlador.</a:t>
            </a:r>
          </a:p>
          <a:p>
            <a:pPr marL="0" indent="0" algn="l">
              <a:buNone/>
            </a:pPr>
            <a:endParaRPr lang="es-MX" sz="1600" dirty="0">
              <a:solidFill>
                <a:srgbClr val="404041"/>
              </a:solidFill>
              <a:latin typeface="Noto Sans" panose="020B0502040504020204" pitchFamily="34" charset="0"/>
            </a:endParaRPr>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COMERCIO EXTERIOR Y PLD 2026</a:t>
            </a:r>
          </a:p>
        </p:txBody>
      </p:sp>
    </p:spTree>
    <p:extLst>
      <p:ext uri="{BB962C8B-B14F-4D97-AF65-F5344CB8AC3E}">
        <p14:creationId xmlns:p14="http://schemas.microsoft.com/office/powerpoint/2010/main" val="53018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D26F8FB-2114-4242-79D1-524BFA135D34}"/>
              </a:ext>
            </a:extLst>
          </p:cNvPr>
          <p:cNvSpPr>
            <a:spLocks noGrp="1"/>
          </p:cNvSpPr>
          <p:nvPr>
            <p:ph idx="1"/>
          </p:nvPr>
        </p:nvSpPr>
        <p:spPr/>
        <p:txBody>
          <a:bodyPr>
            <a:normAutofit/>
          </a:bodyPr>
          <a:lstStyle/>
          <a:p>
            <a:pPr marL="0" indent="0" algn="ctr">
              <a:buNone/>
            </a:pPr>
            <a:r>
              <a:rPr lang="es-MX" sz="4800" dirty="0">
                <a:solidFill>
                  <a:schemeClr val="accent1">
                    <a:lumMod val="75000"/>
                  </a:schemeClr>
                </a:solidFill>
              </a:rPr>
              <a:t>GRACIAS POR SU ATENCION</a:t>
            </a:r>
          </a:p>
        </p:txBody>
      </p:sp>
    </p:spTree>
    <p:extLst>
      <p:ext uri="{BB962C8B-B14F-4D97-AF65-F5344CB8AC3E}">
        <p14:creationId xmlns:p14="http://schemas.microsoft.com/office/powerpoint/2010/main" val="259263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18772</TotalTime>
  <Words>5803</Words>
  <Application>Microsoft Macintosh PowerPoint</Application>
  <PresentationFormat>Presentación en pantalla (4:3)</PresentationFormat>
  <Paragraphs>431</Paragraphs>
  <Slides>42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42</vt:i4>
      </vt:variant>
    </vt:vector>
  </HeadingPairs>
  <TitlesOfParts>
    <vt:vector size="48" baseType="lpstr">
      <vt:lpstr>Arial</vt:lpstr>
      <vt:lpstr>Calibri</vt:lpstr>
      <vt:lpstr>Google Sans</vt:lpstr>
      <vt:lpstr>IBM Plex Sans</vt:lpstr>
      <vt:lpstr>Noto Sans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Francisco Tovar Lopez</dc:creator>
  <cp:keywords/>
  <dc:description>generated using python-pptx</dc:description>
  <cp:lastModifiedBy>Jessica Mendoza</cp:lastModifiedBy>
  <cp:revision>23</cp:revision>
  <dcterms:created xsi:type="dcterms:W3CDTF">2013-01-27T09:14:16Z</dcterms:created>
  <dcterms:modified xsi:type="dcterms:W3CDTF">2026-03-05T01:11:22Z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2025-09-18T23:07:43Z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0adfbdae-42e2-40ef-9e63-a6b52afdd169</vt:lpwstr>
  </property>
  <property fmtid="{D5CDD505-2E9C-101B-9397-08002B2CF9AE}" pid="7" name="MSIP_Label_defa4170-0d19-0005-0004-bc88714345d2_ActionId">
    <vt:lpwstr>2910ce9d-b04e-45b6-8a75-a69fbccb24f4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