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5.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6.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0.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1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12.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13.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17.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18.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19.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20.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21.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6"/>
  </p:notesMasterIdLst>
  <p:handoutMasterIdLst>
    <p:handoutMasterId r:id="rId177"/>
  </p:handoutMasterIdLst>
  <p:sldIdLst>
    <p:sldId id="997" r:id="rId2"/>
    <p:sldId id="1061" r:id="rId3"/>
    <p:sldId id="257" r:id="rId4"/>
    <p:sldId id="258" r:id="rId5"/>
    <p:sldId id="259" r:id="rId6"/>
    <p:sldId id="998" r:id="rId7"/>
    <p:sldId id="1000" r:id="rId8"/>
    <p:sldId id="999" r:id="rId9"/>
    <p:sldId id="777" r:id="rId10"/>
    <p:sldId id="261" r:id="rId11"/>
    <p:sldId id="262" r:id="rId12"/>
    <p:sldId id="263" r:id="rId13"/>
    <p:sldId id="264" r:id="rId14"/>
    <p:sldId id="1001" r:id="rId15"/>
    <p:sldId id="1002" r:id="rId16"/>
    <p:sldId id="266" r:id="rId17"/>
    <p:sldId id="267" r:id="rId18"/>
    <p:sldId id="1003" r:id="rId19"/>
    <p:sldId id="268" r:id="rId20"/>
    <p:sldId id="1004" r:id="rId21"/>
    <p:sldId id="1005" r:id="rId22"/>
    <p:sldId id="1006" r:id="rId23"/>
    <p:sldId id="269" r:id="rId24"/>
    <p:sldId id="1007" r:id="rId25"/>
    <p:sldId id="1009" r:id="rId26"/>
    <p:sldId id="1008" r:id="rId27"/>
    <p:sldId id="270" r:id="rId28"/>
    <p:sldId id="1010" r:id="rId29"/>
    <p:sldId id="1011" r:id="rId30"/>
    <p:sldId id="1012" r:id="rId31"/>
    <p:sldId id="1013" r:id="rId32"/>
    <p:sldId id="1014" r:id="rId33"/>
    <p:sldId id="1015" r:id="rId34"/>
    <p:sldId id="1016" r:id="rId35"/>
    <p:sldId id="1017" r:id="rId36"/>
    <p:sldId id="272" r:id="rId37"/>
    <p:sldId id="1018" r:id="rId38"/>
    <p:sldId id="1019" r:id="rId39"/>
    <p:sldId id="1020" r:id="rId40"/>
    <p:sldId id="1021" r:id="rId41"/>
    <p:sldId id="699" r:id="rId42"/>
    <p:sldId id="1022" r:id="rId43"/>
    <p:sldId id="1023" r:id="rId44"/>
    <p:sldId id="1024" r:id="rId45"/>
    <p:sldId id="1025" r:id="rId46"/>
    <p:sldId id="1026" r:id="rId47"/>
    <p:sldId id="1027" r:id="rId48"/>
    <p:sldId id="1028" r:id="rId49"/>
    <p:sldId id="1029" r:id="rId50"/>
    <p:sldId id="1030" r:id="rId51"/>
    <p:sldId id="1031" r:id="rId52"/>
    <p:sldId id="1033" r:id="rId53"/>
    <p:sldId id="793" r:id="rId54"/>
    <p:sldId id="1034" r:id="rId55"/>
    <p:sldId id="1035" r:id="rId56"/>
    <p:sldId id="1036" r:id="rId57"/>
    <p:sldId id="273" r:id="rId58"/>
    <p:sldId id="274" r:id="rId59"/>
    <p:sldId id="275" r:id="rId60"/>
    <p:sldId id="293" r:id="rId61"/>
    <p:sldId id="784" r:id="rId62"/>
    <p:sldId id="1038" r:id="rId63"/>
    <p:sldId id="1040" r:id="rId64"/>
    <p:sldId id="785" r:id="rId65"/>
    <p:sldId id="1037" r:id="rId66"/>
    <p:sldId id="1041" r:id="rId67"/>
    <p:sldId id="283" r:id="rId68"/>
    <p:sldId id="1042" r:id="rId69"/>
    <p:sldId id="1043" r:id="rId70"/>
    <p:sldId id="282" r:id="rId71"/>
    <p:sldId id="1044" r:id="rId72"/>
    <p:sldId id="278" r:id="rId73"/>
    <p:sldId id="279" r:id="rId74"/>
    <p:sldId id="280" r:id="rId75"/>
    <p:sldId id="1045" r:id="rId76"/>
    <p:sldId id="281" r:id="rId77"/>
    <p:sldId id="276" r:id="rId78"/>
    <p:sldId id="277" r:id="rId79"/>
    <p:sldId id="1046" r:id="rId80"/>
    <p:sldId id="786" r:id="rId81"/>
    <p:sldId id="284" r:id="rId82"/>
    <p:sldId id="1047" r:id="rId83"/>
    <p:sldId id="379" r:id="rId84"/>
    <p:sldId id="1048" r:id="rId85"/>
    <p:sldId id="1049" r:id="rId86"/>
    <p:sldId id="1050" r:id="rId87"/>
    <p:sldId id="1051" r:id="rId88"/>
    <p:sldId id="1052" r:id="rId89"/>
    <p:sldId id="1053" r:id="rId90"/>
    <p:sldId id="1057" r:id="rId91"/>
    <p:sldId id="1054" r:id="rId92"/>
    <p:sldId id="1055" r:id="rId93"/>
    <p:sldId id="1056" r:id="rId94"/>
    <p:sldId id="1058" r:id="rId95"/>
    <p:sldId id="1059" r:id="rId96"/>
    <p:sldId id="304" r:id="rId97"/>
    <p:sldId id="1060" r:id="rId98"/>
    <p:sldId id="1062" r:id="rId99"/>
    <p:sldId id="322" r:id="rId100"/>
    <p:sldId id="1065" r:id="rId101"/>
    <p:sldId id="326" r:id="rId102"/>
    <p:sldId id="325" r:id="rId103"/>
    <p:sldId id="327" r:id="rId104"/>
    <p:sldId id="328" r:id="rId105"/>
    <p:sldId id="467" r:id="rId106"/>
    <p:sldId id="468" r:id="rId107"/>
    <p:sldId id="498" r:id="rId108"/>
    <p:sldId id="337" r:id="rId109"/>
    <p:sldId id="336" r:id="rId110"/>
    <p:sldId id="347" r:id="rId111"/>
    <p:sldId id="339" r:id="rId112"/>
    <p:sldId id="342" r:id="rId113"/>
    <p:sldId id="343" r:id="rId114"/>
    <p:sldId id="1064" r:id="rId115"/>
    <p:sldId id="471" r:id="rId116"/>
    <p:sldId id="473" r:id="rId117"/>
    <p:sldId id="474" r:id="rId118"/>
    <p:sldId id="1067" r:id="rId119"/>
    <p:sldId id="1068" r:id="rId120"/>
    <p:sldId id="1069" r:id="rId121"/>
    <p:sldId id="1070" r:id="rId122"/>
    <p:sldId id="1071" r:id="rId123"/>
    <p:sldId id="1072" r:id="rId124"/>
    <p:sldId id="1073" r:id="rId125"/>
    <p:sldId id="1074" r:id="rId126"/>
    <p:sldId id="354" r:id="rId127"/>
    <p:sldId id="1075" r:id="rId128"/>
    <p:sldId id="356" r:id="rId129"/>
    <p:sldId id="478" r:id="rId130"/>
    <p:sldId id="443" r:id="rId131"/>
    <p:sldId id="466" r:id="rId132"/>
    <p:sldId id="497" r:id="rId133"/>
    <p:sldId id="718" r:id="rId134"/>
    <p:sldId id="368" r:id="rId135"/>
    <p:sldId id="1076" r:id="rId136"/>
    <p:sldId id="1077" r:id="rId137"/>
    <p:sldId id="260" r:id="rId138"/>
    <p:sldId id="265" r:id="rId139"/>
    <p:sldId id="1079" r:id="rId140"/>
    <p:sldId id="1081" r:id="rId141"/>
    <p:sldId id="1082" r:id="rId142"/>
    <p:sldId id="1078" r:id="rId143"/>
    <p:sldId id="445" r:id="rId144"/>
    <p:sldId id="731" r:id="rId145"/>
    <p:sldId id="732" r:id="rId146"/>
    <p:sldId id="733" r:id="rId147"/>
    <p:sldId id="734" r:id="rId148"/>
    <p:sldId id="735" r:id="rId149"/>
    <p:sldId id="738" r:id="rId150"/>
    <p:sldId id="1063" r:id="rId151"/>
    <p:sldId id="318" r:id="rId152"/>
    <p:sldId id="315" r:id="rId153"/>
    <p:sldId id="295" r:id="rId154"/>
    <p:sldId id="296" r:id="rId155"/>
    <p:sldId id="297" r:id="rId156"/>
    <p:sldId id="298" r:id="rId157"/>
    <p:sldId id="300" r:id="rId158"/>
    <p:sldId id="988" r:id="rId159"/>
    <p:sldId id="987" r:id="rId160"/>
    <p:sldId id="989" r:id="rId161"/>
    <p:sldId id="990" r:id="rId162"/>
    <p:sldId id="1083" r:id="rId163"/>
    <p:sldId id="1084" r:id="rId164"/>
    <p:sldId id="305" r:id="rId165"/>
    <p:sldId id="306" r:id="rId166"/>
    <p:sldId id="307" r:id="rId167"/>
    <p:sldId id="316" r:id="rId168"/>
    <p:sldId id="319" r:id="rId169"/>
    <p:sldId id="971" r:id="rId170"/>
    <p:sldId id="321" r:id="rId171"/>
    <p:sldId id="320" r:id="rId172"/>
    <p:sldId id="380" r:id="rId173"/>
    <p:sldId id="317" r:id="rId174"/>
    <p:sldId id="381" r:id="rId175"/>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71" d="100"/>
          <a:sy n="71" d="100"/>
        </p:scale>
        <p:origin x="660" y="60"/>
      </p:cViewPr>
      <p:guideLst/>
    </p:cSldViewPr>
  </p:slideViewPr>
  <p:notesTextViewPr>
    <p:cViewPr>
      <p:scale>
        <a:sx n="1" d="1"/>
        <a:sy n="1" d="1"/>
      </p:scale>
      <p:origin x="0" y="0"/>
    </p:cViewPr>
  </p:notesTextViewPr>
  <p:notesViewPr>
    <p:cSldViewPr snapToGrid="0">
      <p:cViewPr varScale="1">
        <p:scale>
          <a:sx n="48" d="100"/>
          <a:sy n="48" d="100"/>
        </p:scale>
        <p:origin x="2752" y="3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8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s>
</file>

<file path=ppt/diagrams/_rels/data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4" Type="http://schemas.openxmlformats.org/officeDocument/2006/relationships/image" Target="../media/image4.svg"/></Relationships>
</file>

<file path=ppt/diagrams/_rels/data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_rels/data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ata33.xml.rels><?xml version="1.0" encoding="UTF-8" standalone="yes"?>
<Relationships xmlns="http://schemas.openxmlformats.org/package/2006/relationships"><Relationship Id="rId8" Type="http://schemas.openxmlformats.org/officeDocument/2006/relationships/image" Target="../media/image68.svg"/><Relationship Id="rId13" Type="http://schemas.openxmlformats.org/officeDocument/2006/relationships/image" Target="../media/image73.png"/><Relationship Id="rId3" Type="http://schemas.openxmlformats.org/officeDocument/2006/relationships/image" Target="../media/image63.png"/><Relationship Id="rId7" Type="http://schemas.openxmlformats.org/officeDocument/2006/relationships/image" Target="../media/image67.png"/><Relationship Id="rId12" Type="http://schemas.openxmlformats.org/officeDocument/2006/relationships/image" Target="../media/image72.svg"/><Relationship Id="rId2" Type="http://schemas.openxmlformats.org/officeDocument/2006/relationships/image" Target="../media/image62.svg"/><Relationship Id="rId16" Type="http://schemas.openxmlformats.org/officeDocument/2006/relationships/image" Target="../media/image76.svg"/><Relationship Id="rId1" Type="http://schemas.openxmlformats.org/officeDocument/2006/relationships/image" Target="../media/image61.png"/><Relationship Id="rId6" Type="http://schemas.openxmlformats.org/officeDocument/2006/relationships/image" Target="../media/image66.svg"/><Relationship Id="rId11" Type="http://schemas.openxmlformats.org/officeDocument/2006/relationships/image" Target="../media/image71.png"/><Relationship Id="rId5" Type="http://schemas.openxmlformats.org/officeDocument/2006/relationships/image" Target="../media/image65.png"/><Relationship Id="rId15" Type="http://schemas.openxmlformats.org/officeDocument/2006/relationships/image" Target="../media/image75.png"/><Relationship Id="rId10" Type="http://schemas.openxmlformats.org/officeDocument/2006/relationships/image" Target="../media/image70.svg"/><Relationship Id="rId4" Type="http://schemas.openxmlformats.org/officeDocument/2006/relationships/image" Target="../media/image64.svg"/><Relationship Id="rId9" Type="http://schemas.openxmlformats.org/officeDocument/2006/relationships/image" Target="../media/image69.png"/><Relationship Id="rId14" Type="http://schemas.openxmlformats.org/officeDocument/2006/relationships/image" Target="../media/image74.svg"/></Relationships>
</file>

<file path=ppt/diagrams/_rels/drawing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4" Type="http://schemas.openxmlformats.org/officeDocument/2006/relationships/image" Target="../media/image4.svg"/></Relationships>
</file>

<file path=ppt/diagrams/_rels/drawing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_rels/drawing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33.xml.rels><?xml version="1.0" encoding="UTF-8" standalone="yes"?>
<Relationships xmlns="http://schemas.openxmlformats.org/package/2006/relationships"><Relationship Id="rId8" Type="http://schemas.openxmlformats.org/officeDocument/2006/relationships/image" Target="../media/image68.svg"/><Relationship Id="rId13" Type="http://schemas.openxmlformats.org/officeDocument/2006/relationships/image" Target="../media/image73.png"/><Relationship Id="rId3" Type="http://schemas.openxmlformats.org/officeDocument/2006/relationships/image" Target="../media/image63.png"/><Relationship Id="rId7" Type="http://schemas.openxmlformats.org/officeDocument/2006/relationships/image" Target="../media/image67.png"/><Relationship Id="rId12" Type="http://schemas.openxmlformats.org/officeDocument/2006/relationships/image" Target="../media/image72.svg"/><Relationship Id="rId2" Type="http://schemas.openxmlformats.org/officeDocument/2006/relationships/image" Target="../media/image62.svg"/><Relationship Id="rId16" Type="http://schemas.openxmlformats.org/officeDocument/2006/relationships/image" Target="../media/image76.svg"/><Relationship Id="rId1" Type="http://schemas.openxmlformats.org/officeDocument/2006/relationships/image" Target="../media/image61.png"/><Relationship Id="rId6" Type="http://schemas.openxmlformats.org/officeDocument/2006/relationships/image" Target="../media/image66.svg"/><Relationship Id="rId11" Type="http://schemas.openxmlformats.org/officeDocument/2006/relationships/image" Target="../media/image71.png"/><Relationship Id="rId5" Type="http://schemas.openxmlformats.org/officeDocument/2006/relationships/image" Target="../media/image65.png"/><Relationship Id="rId15" Type="http://schemas.openxmlformats.org/officeDocument/2006/relationships/image" Target="../media/image75.png"/><Relationship Id="rId10" Type="http://schemas.openxmlformats.org/officeDocument/2006/relationships/image" Target="../media/image70.svg"/><Relationship Id="rId4" Type="http://schemas.openxmlformats.org/officeDocument/2006/relationships/image" Target="../media/image64.svg"/><Relationship Id="rId9" Type="http://schemas.openxmlformats.org/officeDocument/2006/relationships/image" Target="../media/image69.png"/><Relationship Id="rId14" Type="http://schemas.openxmlformats.org/officeDocument/2006/relationships/image" Target="../media/image74.sv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98DE05-EB00-4036-8962-4F1D38ECAAAE}" type="doc">
      <dgm:prSet loTypeId="urn:microsoft.com/office/officeart/2005/8/layout/hierarchy2" loCatId="hierarchy" qsTypeId="urn:microsoft.com/office/officeart/2005/8/quickstyle/simple3" qsCatId="simple" csTypeId="urn:microsoft.com/office/officeart/2005/8/colors/colorful4" csCatId="colorful" phldr="1"/>
      <dgm:spPr/>
      <dgm:t>
        <a:bodyPr/>
        <a:lstStyle/>
        <a:p>
          <a:endParaRPr lang="en-US"/>
        </a:p>
      </dgm:t>
    </dgm:pt>
    <dgm:pt modelId="{1216461B-7B73-41BA-84E2-501CA7122077}">
      <dgm:prSet phldrT="[Texto]" custT="1"/>
      <dgm:spPr/>
      <dgm:t>
        <a:bodyPr/>
        <a:lstStyle/>
        <a:p>
          <a:r>
            <a:rPr lang="es-MX" sz="2000" dirty="0"/>
            <a:t>Artículo 123</a:t>
          </a:r>
          <a:endParaRPr lang="en-US" sz="2000" dirty="0"/>
        </a:p>
      </dgm:t>
    </dgm:pt>
    <dgm:pt modelId="{C812AA29-4C14-4C58-B114-BDD7984697D9}" type="parTrans" cxnId="{E46D3B1C-BA0B-493B-A07E-52897C268AAD}">
      <dgm:prSet/>
      <dgm:spPr/>
      <dgm:t>
        <a:bodyPr/>
        <a:lstStyle/>
        <a:p>
          <a:endParaRPr lang="en-US" sz="2400"/>
        </a:p>
      </dgm:t>
    </dgm:pt>
    <dgm:pt modelId="{FC88D253-7E0E-4DFF-A5F3-46462EB6D0A7}" type="sibTrans" cxnId="{E46D3B1C-BA0B-493B-A07E-52897C268AAD}">
      <dgm:prSet/>
      <dgm:spPr/>
      <dgm:t>
        <a:bodyPr/>
        <a:lstStyle/>
        <a:p>
          <a:endParaRPr lang="en-US" sz="2400"/>
        </a:p>
      </dgm:t>
    </dgm:pt>
    <dgm:pt modelId="{D2E86570-9D21-4890-A3D5-E81AB907069F}">
      <dgm:prSet phldrT="[Texto]" custT="1"/>
      <dgm:spPr/>
      <dgm:t>
        <a:bodyPr/>
        <a:lstStyle/>
        <a:p>
          <a:r>
            <a:rPr lang="es-MX" sz="1600" dirty="0"/>
            <a:t>APARTADO A</a:t>
          </a:r>
        </a:p>
        <a:p>
          <a:r>
            <a:rPr lang="es-MX" sz="1600" dirty="0"/>
            <a:t>Regula las relaciones laborales entre particulares</a:t>
          </a:r>
          <a:endParaRPr lang="en-US" sz="1600" dirty="0"/>
        </a:p>
      </dgm:t>
    </dgm:pt>
    <dgm:pt modelId="{9465B8DB-AB50-4956-9E3B-830F23654835}" type="parTrans" cxnId="{F5F22EDE-3981-45DB-B7FC-614CA12FEBBA}">
      <dgm:prSet custT="1"/>
      <dgm:spPr/>
      <dgm:t>
        <a:bodyPr/>
        <a:lstStyle/>
        <a:p>
          <a:endParaRPr lang="en-US" sz="700"/>
        </a:p>
      </dgm:t>
    </dgm:pt>
    <dgm:pt modelId="{921E30B6-2F4F-4911-990B-9D2BA19CE490}" type="sibTrans" cxnId="{F5F22EDE-3981-45DB-B7FC-614CA12FEBBA}">
      <dgm:prSet/>
      <dgm:spPr/>
      <dgm:t>
        <a:bodyPr/>
        <a:lstStyle/>
        <a:p>
          <a:endParaRPr lang="en-US" sz="2400"/>
        </a:p>
      </dgm:t>
    </dgm:pt>
    <dgm:pt modelId="{8DFAEEC6-BA32-4DAD-9D82-55B739130894}">
      <dgm:prSet phldrT="[Texto]" custT="1"/>
      <dgm:spPr/>
      <dgm:t>
        <a:bodyPr/>
        <a:lstStyle/>
        <a:p>
          <a:r>
            <a:rPr lang="es-MX" sz="1600" dirty="0"/>
            <a:t>APARTADO B</a:t>
          </a:r>
        </a:p>
        <a:p>
          <a:r>
            <a:rPr lang="es-MX" sz="1600" dirty="0"/>
            <a:t>Regula las relaciones laborales entre el Estado y sus servidores públicos</a:t>
          </a:r>
          <a:endParaRPr lang="en-US" sz="1600" dirty="0"/>
        </a:p>
      </dgm:t>
    </dgm:pt>
    <dgm:pt modelId="{C4C09938-3263-42B5-93CE-1BDEE9130400}" type="parTrans" cxnId="{C76C27DE-C026-40CD-BA73-D4F05FBDA029}">
      <dgm:prSet custT="1"/>
      <dgm:spPr/>
      <dgm:t>
        <a:bodyPr/>
        <a:lstStyle/>
        <a:p>
          <a:endParaRPr lang="en-US" sz="700"/>
        </a:p>
      </dgm:t>
    </dgm:pt>
    <dgm:pt modelId="{CC63B64D-D888-4762-9F39-6BCC441DB90C}" type="sibTrans" cxnId="{C76C27DE-C026-40CD-BA73-D4F05FBDA029}">
      <dgm:prSet/>
      <dgm:spPr/>
      <dgm:t>
        <a:bodyPr/>
        <a:lstStyle/>
        <a:p>
          <a:endParaRPr lang="en-US" sz="2400"/>
        </a:p>
      </dgm:t>
    </dgm:pt>
    <dgm:pt modelId="{CE3FAFA5-0343-4E20-B3B0-38F2F519C846}">
      <dgm:prSet phldrT="[Texto]" custT="1"/>
      <dgm:spPr/>
      <dgm:t>
        <a:bodyPr/>
        <a:lstStyle/>
        <a:p>
          <a:r>
            <a:rPr lang="es-MX" sz="1600" dirty="0"/>
            <a:t>Ley Federal de los Trabajadores al Servicio del Estado</a:t>
          </a:r>
          <a:endParaRPr lang="en-US" sz="1600" dirty="0"/>
        </a:p>
      </dgm:t>
    </dgm:pt>
    <dgm:pt modelId="{1E8D25B1-E9EF-4446-BB96-A1E17652C64F}" type="parTrans" cxnId="{7D129E65-F07B-4ED2-A904-BBB2A3EA3440}">
      <dgm:prSet custT="1"/>
      <dgm:spPr/>
      <dgm:t>
        <a:bodyPr/>
        <a:lstStyle/>
        <a:p>
          <a:endParaRPr lang="en-US" sz="700"/>
        </a:p>
      </dgm:t>
    </dgm:pt>
    <dgm:pt modelId="{686CA9AC-A2E3-48E9-974C-99CF4390291A}" type="sibTrans" cxnId="{7D129E65-F07B-4ED2-A904-BBB2A3EA3440}">
      <dgm:prSet/>
      <dgm:spPr/>
      <dgm:t>
        <a:bodyPr/>
        <a:lstStyle/>
        <a:p>
          <a:endParaRPr lang="en-US" sz="2400"/>
        </a:p>
      </dgm:t>
    </dgm:pt>
    <dgm:pt modelId="{B200D77C-4C9B-4708-9418-9CDAA76447DC}">
      <dgm:prSet phldrT="[Texto]" custT="1"/>
      <dgm:spPr/>
      <dgm:t>
        <a:bodyPr/>
        <a:lstStyle/>
        <a:p>
          <a:r>
            <a:rPr lang="es-MX" sz="1600" dirty="0"/>
            <a:t>Ley Federal del Trabajo</a:t>
          </a:r>
          <a:endParaRPr lang="en-US" sz="1600" dirty="0"/>
        </a:p>
      </dgm:t>
    </dgm:pt>
    <dgm:pt modelId="{C0A9C8C0-DBBA-4ED5-954A-BCBBEB39DC4A}" type="parTrans" cxnId="{C64A723F-10FB-4CA2-B17A-F1150F0852E9}">
      <dgm:prSet custT="1"/>
      <dgm:spPr/>
      <dgm:t>
        <a:bodyPr/>
        <a:lstStyle/>
        <a:p>
          <a:endParaRPr lang="en-US" sz="700"/>
        </a:p>
      </dgm:t>
    </dgm:pt>
    <dgm:pt modelId="{863E272B-327C-4F73-922C-053A9277F706}" type="sibTrans" cxnId="{C64A723F-10FB-4CA2-B17A-F1150F0852E9}">
      <dgm:prSet/>
      <dgm:spPr/>
      <dgm:t>
        <a:bodyPr/>
        <a:lstStyle/>
        <a:p>
          <a:endParaRPr lang="en-US" sz="2400"/>
        </a:p>
      </dgm:t>
    </dgm:pt>
    <dgm:pt modelId="{58921293-881D-48AF-92ED-89A96C4177F8}" type="pres">
      <dgm:prSet presAssocID="{B298DE05-EB00-4036-8962-4F1D38ECAAAE}" presName="diagram" presStyleCnt="0">
        <dgm:presLayoutVars>
          <dgm:chPref val="1"/>
          <dgm:dir/>
          <dgm:animOne val="branch"/>
          <dgm:animLvl val="lvl"/>
          <dgm:resizeHandles val="exact"/>
        </dgm:presLayoutVars>
      </dgm:prSet>
      <dgm:spPr/>
    </dgm:pt>
    <dgm:pt modelId="{58777212-FB2B-4465-9A04-EB611A9F9FB1}" type="pres">
      <dgm:prSet presAssocID="{1216461B-7B73-41BA-84E2-501CA7122077}" presName="root1" presStyleCnt="0"/>
      <dgm:spPr/>
    </dgm:pt>
    <dgm:pt modelId="{2D67AA7B-DFE2-43D6-A62F-A765E755CA42}" type="pres">
      <dgm:prSet presAssocID="{1216461B-7B73-41BA-84E2-501CA7122077}" presName="LevelOneTextNode" presStyleLbl="node0" presStyleIdx="0" presStyleCnt="1">
        <dgm:presLayoutVars>
          <dgm:chPref val="3"/>
        </dgm:presLayoutVars>
      </dgm:prSet>
      <dgm:spPr/>
    </dgm:pt>
    <dgm:pt modelId="{D8030841-F1D9-4657-B8F2-758565E1F283}" type="pres">
      <dgm:prSet presAssocID="{1216461B-7B73-41BA-84E2-501CA7122077}" presName="level2hierChild" presStyleCnt="0"/>
      <dgm:spPr/>
    </dgm:pt>
    <dgm:pt modelId="{8763345C-E1CC-44A6-ADA5-584DF0DA7904}" type="pres">
      <dgm:prSet presAssocID="{9465B8DB-AB50-4956-9E3B-830F23654835}" presName="conn2-1" presStyleLbl="parChTrans1D2" presStyleIdx="0" presStyleCnt="2"/>
      <dgm:spPr/>
    </dgm:pt>
    <dgm:pt modelId="{D933B1F8-A474-443B-AFC5-661A6EA4B004}" type="pres">
      <dgm:prSet presAssocID="{9465B8DB-AB50-4956-9E3B-830F23654835}" presName="connTx" presStyleLbl="parChTrans1D2" presStyleIdx="0" presStyleCnt="2"/>
      <dgm:spPr/>
    </dgm:pt>
    <dgm:pt modelId="{199332CF-FB8C-47F2-AF6C-516A9928D8A0}" type="pres">
      <dgm:prSet presAssocID="{D2E86570-9D21-4890-A3D5-E81AB907069F}" presName="root2" presStyleCnt="0"/>
      <dgm:spPr/>
    </dgm:pt>
    <dgm:pt modelId="{E17C4B3C-633C-4AAA-B56D-DF73EDC05BB7}" type="pres">
      <dgm:prSet presAssocID="{D2E86570-9D21-4890-A3D5-E81AB907069F}" presName="LevelTwoTextNode" presStyleLbl="node2" presStyleIdx="0" presStyleCnt="2" custScaleY="166438">
        <dgm:presLayoutVars>
          <dgm:chPref val="3"/>
        </dgm:presLayoutVars>
      </dgm:prSet>
      <dgm:spPr/>
    </dgm:pt>
    <dgm:pt modelId="{A2FCA1C5-33CF-4731-B374-D610488BD10E}" type="pres">
      <dgm:prSet presAssocID="{D2E86570-9D21-4890-A3D5-E81AB907069F}" presName="level3hierChild" presStyleCnt="0"/>
      <dgm:spPr/>
    </dgm:pt>
    <dgm:pt modelId="{3402DD35-7C40-4242-8ADF-4816606BBDCA}" type="pres">
      <dgm:prSet presAssocID="{C0A9C8C0-DBBA-4ED5-954A-BCBBEB39DC4A}" presName="conn2-1" presStyleLbl="parChTrans1D3" presStyleIdx="0" presStyleCnt="2"/>
      <dgm:spPr/>
    </dgm:pt>
    <dgm:pt modelId="{C2D1C484-039F-4793-BFBF-A8DD8C452CEF}" type="pres">
      <dgm:prSet presAssocID="{C0A9C8C0-DBBA-4ED5-954A-BCBBEB39DC4A}" presName="connTx" presStyleLbl="parChTrans1D3" presStyleIdx="0" presStyleCnt="2"/>
      <dgm:spPr/>
    </dgm:pt>
    <dgm:pt modelId="{D9AFFCC5-9D59-462D-93CB-BEC9455DD454}" type="pres">
      <dgm:prSet presAssocID="{B200D77C-4C9B-4708-9418-9CDAA76447DC}" presName="root2" presStyleCnt="0"/>
      <dgm:spPr/>
    </dgm:pt>
    <dgm:pt modelId="{6AD0E1B6-3D1F-4262-A15F-5001FDFA9043}" type="pres">
      <dgm:prSet presAssocID="{B200D77C-4C9B-4708-9418-9CDAA76447DC}" presName="LevelTwoTextNode" presStyleLbl="node3" presStyleIdx="0" presStyleCnt="2">
        <dgm:presLayoutVars>
          <dgm:chPref val="3"/>
        </dgm:presLayoutVars>
      </dgm:prSet>
      <dgm:spPr/>
    </dgm:pt>
    <dgm:pt modelId="{A4624199-FC52-4211-8512-879BC349B75E}" type="pres">
      <dgm:prSet presAssocID="{B200D77C-4C9B-4708-9418-9CDAA76447DC}" presName="level3hierChild" presStyleCnt="0"/>
      <dgm:spPr/>
    </dgm:pt>
    <dgm:pt modelId="{CF9955DF-B780-4F5D-9C45-03F1698A7736}" type="pres">
      <dgm:prSet presAssocID="{C4C09938-3263-42B5-93CE-1BDEE9130400}" presName="conn2-1" presStyleLbl="parChTrans1D2" presStyleIdx="1" presStyleCnt="2"/>
      <dgm:spPr/>
    </dgm:pt>
    <dgm:pt modelId="{8AFCA3A0-EE84-42D3-BF00-795639E5F4D9}" type="pres">
      <dgm:prSet presAssocID="{C4C09938-3263-42B5-93CE-1BDEE9130400}" presName="connTx" presStyleLbl="parChTrans1D2" presStyleIdx="1" presStyleCnt="2"/>
      <dgm:spPr/>
    </dgm:pt>
    <dgm:pt modelId="{A6788196-34FC-4F62-8151-2DD5D103E558}" type="pres">
      <dgm:prSet presAssocID="{8DFAEEC6-BA32-4DAD-9D82-55B739130894}" presName="root2" presStyleCnt="0"/>
      <dgm:spPr/>
    </dgm:pt>
    <dgm:pt modelId="{CD92B270-445F-45EE-99C1-CA57523C1EC5}" type="pres">
      <dgm:prSet presAssocID="{8DFAEEC6-BA32-4DAD-9D82-55B739130894}" presName="LevelTwoTextNode" presStyleLbl="node2" presStyleIdx="1" presStyleCnt="2" custScaleY="205871" custLinFactNeighborX="43" custLinFactNeighborY="-156">
        <dgm:presLayoutVars>
          <dgm:chPref val="3"/>
        </dgm:presLayoutVars>
      </dgm:prSet>
      <dgm:spPr/>
    </dgm:pt>
    <dgm:pt modelId="{1D2718EF-8F89-4105-BBA9-16FAE6C77BCF}" type="pres">
      <dgm:prSet presAssocID="{8DFAEEC6-BA32-4DAD-9D82-55B739130894}" presName="level3hierChild" presStyleCnt="0"/>
      <dgm:spPr/>
    </dgm:pt>
    <dgm:pt modelId="{94A8B1AA-45AD-4039-8B4D-CE616128F46E}" type="pres">
      <dgm:prSet presAssocID="{1E8D25B1-E9EF-4446-BB96-A1E17652C64F}" presName="conn2-1" presStyleLbl="parChTrans1D3" presStyleIdx="1" presStyleCnt="2"/>
      <dgm:spPr/>
    </dgm:pt>
    <dgm:pt modelId="{BF12398F-F940-4B53-B946-6D7350F983EE}" type="pres">
      <dgm:prSet presAssocID="{1E8D25B1-E9EF-4446-BB96-A1E17652C64F}" presName="connTx" presStyleLbl="parChTrans1D3" presStyleIdx="1" presStyleCnt="2"/>
      <dgm:spPr/>
    </dgm:pt>
    <dgm:pt modelId="{29563257-5D1C-4D05-BA83-26C47D4C91D2}" type="pres">
      <dgm:prSet presAssocID="{CE3FAFA5-0343-4E20-B3B0-38F2F519C846}" presName="root2" presStyleCnt="0"/>
      <dgm:spPr/>
    </dgm:pt>
    <dgm:pt modelId="{8930AD4E-D1E7-4BC5-930E-593DCC7FD712}" type="pres">
      <dgm:prSet presAssocID="{CE3FAFA5-0343-4E20-B3B0-38F2F519C846}" presName="LevelTwoTextNode" presStyleLbl="node3" presStyleIdx="1" presStyleCnt="2" custAng="10800000" custFlipVert="1" custScaleX="94260" custScaleY="141530">
        <dgm:presLayoutVars>
          <dgm:chPref val="3"/>
        </dgm:presLayoutVars>
      </dgm:prSet>
      <dgm:spPr/>
    </dgm:pt>
    <dgm:pt modelId="{43800823-F686-4416-B1F9-24E847664E15}" type="pres">
      <dgm:prSet presAssocID="{CE3FAFA5-0343-4E20-B3B0-38F2F519C846}" presName="level3hierChild" presStyleCnt="0"/>
      <dgm:spPr/>
    </dgm:pt>
  </dgm:ptLst>
  <dgm:cxnLst>
    <dgm:cxn modelId="{D6D71607-F9CB-4D61-9519-1668AB021D46}" type="presOf" srcId="{C4C09938-3263-42B5-93CE-1BDEE9130400}" destId="{CF9955DF-B780-4F5D-9C45-03F1698A7736}" srcOrd="0" destOrd="0" presId="urn:microsoft.com/office/officeart/2005/8/layout/hierarchy2"/>
    <dgm:cxn modelId="{B0B4A80F-3A6C-48C4-80A1-05A831665B3E}" type="presOf" srcId="{1E8D25B1-E9EF-4446-BB96-A1E17652C64F}" destId="{94A8B1AA-45AD-4039-8B4D-CE616128F46E}" srcOrd="0" destOrd="0" presId="urn:microsoft.com/office/officeart/2005/8/layout/hierarchy2"/>
    <dgm:cxn modelId="{093B331C-E59F-48A8-B842-6711BBF8E9F9}" type="presOf" srcId="{B298DE05-EB00-4036-8962-4F1D38ECAAAE}" destId="{58921293-881D-48AF-92ED-89A96C4177F8}" srcOrd="0" destOrd="0" presId="urn:microsoft.com/office/officeart/2005/8/layout/hierarchy2"/>
    <dgm:cxn modelId="{E46D3B1C-BA0B-493B-A07E-52897C268AAD}" srcId="{B298DE05-EB00-4036-8962-4F1D38ECAAAE}" destId="{1216461B-7B73-41BA-84E2-501CA7122077}" srcOrd="0" destOrd="0" parTransId="{C812AA29-4C14-4C58-B114-BDD7984697D9}" sibTransId="{FC88D253-7E0E-4DFF-A5F3-46462EB6D0A7}"/>
    <dgm:cxn modelId="{8B21B733-2579-44FA-829F-4E325FF5D4C3}" type="presOf" srcId="{8DFAEEC6-BA32-4DAD-9D82-55B739130894}" destId="{CD92B270-445F-45EE-99C1-CA57523C1EC5}" srcOrd="0" destOrd="0" presId="urn:microsoft.com/office/officeart/2005/8/layout/hierarchy2"/>
    <dgm:cxn modelId="{CABBA636-16FA-4AAA-9691-1E63743686EA}" type="presOf" srcId="{C0A9C8C0-DBBA-4ED5-954A-BCBBEB39DC4A}" destId="{C2D1C484-039F-4793-BFBF-A8DD8C452CEF}" srcOrd="1" destOrd="0" presId="urn:microsoft.com/office/officeart/2005/8/layout/hierarchy2"/>
    <dgm:cxn modelId="{C64A723F-10FB-4CA2-B17A-F1150F0852E9}" srcId="{D2E86570-9D21-4890-A3D5-E81AB907069F}" destId="{B200D77C-4C9B-4708-9418-9CDAA76447DC}" srcOrd="0" destOrd="0" parTransId="{C0A9C8C0-DBBA-4ED5-954A-BCBBEB39DC4A}" sibTransId="{863E272B-327C-4F73-922C-053A9277F706}"/>
    <dgm:cxn modelId="{6CB49045-5FBE-4A11-93A6-2F7257062E22}" type="presOf" srcId="{9465B8DB-AB50-4956-9E3B-830F23654835}" destId="{D933B1F8-A474-443B-AFC5-661A6EA4B004}" srcOrd="1" destOrd="0" presId="urn:microsoft.com/office/officeart/2005/8/layout/hierarchy2"/>
    <dgm:cxn modelId="{7D129E65-F07B-4ED2-A904-BBB2A3EA3440}" srcId="{8DFAEEC6-BA32-4DAD-9D82-55B739130894}" destId="{CE3FAFA5-0343-4E20-B3B0-38F2F519C846}" srcOrd="0" destOrd="0" parTransId="{1E8D25B1-E9EF-4446-BB96-A1E17652C64F}" sibTransId="{686CA9AC-A2E3-48E9-974C-99CF4390291A}"/>
    <dgm:cxn modelId="{F1741E72-F91A-49AF-97EC-16578AFE30BD}" type="presOf" srcId="{1216461B-7B73-41BA-84E2-501CA7122077}" destId="{2D67AA7B-DFE2-43D6-A62F-A765E755CA42}" srcOrd="0" destOrd="0" presId="urn:microsoft.com/office/officeart/2005/8/layout/hierarchy2"/>
    <dgm:cxn modelId="{8C89DE81-ADB2-4B15-8B77-77760A90BC8C}" type="presOf" srcId="{CE3FAFA5-0343-4E20-B3B0-38F2F519C846}" destId="{8930AD4E-D1E7-4BC5-930E-593DCC7FD712}" srcOrd="0" destOrd="0" presId="urn:microsoft.com/office/officeart/2005/8/layout/hierarchy2"/>
    <dgm:cxn modelId="{98CDF59A-C9EF-4D89-9467-5F4D434341E8}" type="presOf" srcId="{9465B8DB-AB50-4956-9E3B-830F23654835}" destId="{8763345C-E1CC-44A6-ADA5-584DF0DA7904}" srcOrd="0" destOrd="0" presId="urn:microsoft.com/office/officeart/2005/8/layout/hierarchy2"/>
    <dgm:cxn modelId="{9BF9709B-4DD5-4CF4-AA22-3994D8D94300}" type="presOf" srcId="{1E8D25B1-E9EF-4446-BB96-A1E17652C64F}" destId="{BF12398F-F940-4B53-B946-6D7350F983EE}" srcOrd="1" destOrd="0" presId="urn:microsoft.com/office/officeart/2005/8/layout/hierarchy2"/>
    <dgm:cxn modelId="{4348CDA2-66A2-4331-B369-D0D8A98E4E37}" type="presOf" srcId="{C4C09938-3263-42B5-93CE-1BDEE9130400}" destId="{8AFCA3A0-EE84-42D3-BF00-795639E5F4D9}" srcOrd="1" destOrd="0" presId="urn:microsoft.com/office/officeart/2005/8/layout/hierarchy2"/>
    <dgm:cxn modelId="{A33085B4-F39D-4364-8714-7C4255A4A2BF}" type="presOf" srcId="{B200D77C-4C9B-4708-9418-9CDAA76447DC}" destId="{6AD0E1B6-3D1F-4262-A15F-5001FDFA9043}" srcOrd="0" destOrd="0" presId="urn:microsoft.com/office/officeart/2005/8/layout/hierarchy2"/>
    <dgm:cxn modelId="{4A8683C7-1A33-47E8-AAB8-03196174DF22}" type="presOf" srcId="{C0A9C8C0-DBBA-4ED5-954A-BCBBEB39DC4A}" destId="{3402DD35-7C40-4242-8ADF-4816606BBDCA}" srcOrd="0" destOrd="0" presId="urn:microsoft.com/office/officeart/2005/8/layout/hierarchy2"/>
    <dgm:cxn modelId="{C76C27DE-C026-40CD-BA73-D4F05FBDA029}" srcId="{1216461B-7B73-41BA-84E2-501CA7122077}" destId="{8DFAEEC6-BA32-4DAD-9D82-55B739130894}" srcOrd="1" destOrd="0" parTransId="{C4C09938-3263-42B5-93CE-1BDEE9130400}" sibTransId="{CC63B64D-D888-4762-9F39-6BCC441DB90C}"/>
    <dgm:cxn modelId="{F5F22EDE-3981-45DB-B7FC-614CA12FEBBA}" srcId="{1216461B-7B73-41BA-84E2-501CA7122077}" destId="{D2E86570-9D21-4890-A3D5-E81AB907069F}" srcOrd="0" destOrd="0" parTransId="{9465B8DB-AB50-4956-9E3B-830F23654835}" sibTransId="{921E30B6-2F4F-4911-990B-9D2BA19CE490}"/>
    <dgm:cxn modelId="{F74D16FB-381A-488E-BAB6-3F4E918C1B35}" type="presOf" srcId="{D2E86570-9D21-4890-A3D5-E81AB907069F}" destId="{E17C4B3C-633C-4AAA-B56D-DF73EDC05BB7}" srcOrd="0" destOrd="0" presId="urn:microsoft.com/office/officeart/2005/8/layout/hierarchy2"/>
    <dgm:cxn modelId="{4D0332CC-627C-475B-A973-17A226CC89EF}" type="presParOf" srcId="{58921293-881D-48AF-92ED-89A96C4177F8}" destId="{58777212-FB2B-4465-9A04-EB611A9F9FB1}" srcOrd="0" destOrd="0" presId="urn:microsoft.com/office/officeart/2005/8/layout/hierarchy2"/>
    <dgm:cxn modelId="{C3617AA6-6EEB-48F1-B021-463E23B3B406}" type="presParOf" srcId="{58777212-FB2B-4465-9A04-EB611A9F9FB1}" destId="{2D67AA7B-DFE2-43D6-A62F-A765E755CA42}" srcOrd="0" destOrd="0" presId="urn:microsoft.com/office/officeart/2005/8/layout/hierarchy2"/>
    <dgm:cxn modelId="{0BE5A9FC-D73C-4B32-A5D7-CD0461CFD9E7}" type="presParOf" srcId="{58777212-FB2B-4465-9A04-EB611A9F9FB1}" destId="{D8030841-F1D9-4657-B8F2-758565E1F283}" srcOrd="1" destOrd="0" presId="urn:microsoft.com/office/officeart/2005/8/layout/hierarchy2"/>
    <dgm:cxn modelId="{6950CC75-119E-4B7B-ABE9-AB4C125588ED}" type="presParOf" srcId="{D8030841-F1D9-4657-B8F2-758565E1F283}" destId="{8763345C-E1CC-44A6-ADA5-584DF0DA7904}" srcOrd="0" destOrd="0" presId="urn:microsoft.com/office/officeart/2005/8/layout/hierarchy2"/>
    <dgm:cxn modelId="{FC00D1E5-2175-4BFC-A408-B6EDEA19A1B6}" type="presParOf" srcId="{8763345C-E1CC-44A6-ADA5-584DF0DA7904}" destId="{D933B1F8-A474-443B-AFC5-661A6EA4B004}" srcOrd="0" destOrd="0" presId="urn:microsoft.com/office/officeart/2005/8/layout/hierarchy2"/>
    <dgm:cxn modelId="{6D87E1A7-5088-4651-8D53-1DE059A006E9}" type="presParOf" srcId="{D8030841-F1D9-4657-B8F2-758565E1F283}" destId="{199332CF-FB8C-47F2-AF6C-516A9928D8A0}" srcOrd="1" destOrd="0" presId="urn:microsoft.com/office/officeart/2005/8/layout/hierarchy2"/>
    <dgm:cxn modelId="{89AACD23-8397-40D0-963C-B2555E63D2CF}" type="presParOf" srcId="{199332CF-FB8C-47F2-AF6C-516A9928D8A0}" destId="{E17C4B3C-633C-4AAA-B56D-DF73EDC05BB7}" srcOrd="0" destOrd="0" presId="urn:microsoft.com/office/officeart/2005/8/layout/hierarchy2"/>
    <dgm:cxn modelId="{C9122320-D719-492D-A1C3-DAD2A8576C1F}" type="presParOf" srcId="{199332CF-FB8C-47F2-AF6C-516A9928D8A0}" destId="{A2FCA1C5-33CF-4731-B374-D610488BD10E}" srcOrd="1" destOrd="0" presId="urn:microsoft.com/office/officeart/2005/8/layout/hierarchy2"/>
    <dgm:cxn modelId="{A8D218B9-4C0C-4879-BB56-6B419E57ACA9}" type="presParOf" srcId="{A2FCA1C5-33CF-4731-B374-D610488BD10E}" destId="{3402DD35-7C40-4242-8ADF-4816606BBDCA}" srcOrd="0" destOrd="0" presId="urn:microsoft.com/office/officeart/2005/8/layout/hierarchy2"/>
    <dgm:cxn modelId="{F397F357-33BE-4F32-9875-7CAEB91843EE}" type="presParOf" srcId="{3402DD35-7C40-4242-8ADF-4816606BBDCA}" destId="{C2D1C484-039F-4793-BFBF-A8DD8C452CEF}" srcOrd="0" destOrd="0" presId="urn:microsoft.com/office/officeart/2005/8/layout/hierarchy2"/>
    <dgm:cxn modelId="{EA58C2DF-40B3-4610-BE25-6964244B3F62}" type="presParOf" srcId="{A2FCA1C5-33CF-4731-B374-D610488BD10E}" destId="{D9AFFCC5-9D59-462D-93CB-BEC9455DD454}" srcOrd="1" destOrd="0" presId="urn:microsoft.com/office/officeart/2005/8/layout/hierarchy2"/>
    <dgm:cxn modelId="{C29C1097-5CFE-47B8-9645-324E68455E57}" type="presParOf" srcId="{D9AFFCC5-9D59-462D-93CB-BEC9455DD454}" destId="{6AD0E1B6-3D1F-4262-A15F-5001FDFA9043}" srcOrd="0" destOrd="0" presId="urn:microsoft.com/office/officeart/2005/8/layout/hierarchy2"/>
    <dgm:cxn modelId="{4D126233-3FF9-4F3C-82A6-952E3DDB1290}" type="presParOf" srcId="{D9AFFCC5-9D59-462D-93CB-BEC9455DD454}" destId="{A4624199-FC52-4211-8512-879BC349B75E}" srcOrd="1" destOrd="0" presId="urn:microsoft.com/office/officeart/2005/8/layout/hierarchy2"/>
    <dgm:cxn modelId="{2C682D65-622E-4FFF-951C-86096B5F4626}" type="presParOf" srcId="{D8030841-F1D9-4657-B8F2-758565E1F283}" destId="{CF9955DF-B780-4F5D-9C45-03F1698A7736}" srcOrd="2" destOrd="0" presId="urn:microsoft.com/office/officeart/2005/8/layout/hierarchy2"/>
    <dgm:cxn modelId="{321E2A6C-CC78-43D3-AAD7-8350D0F7568A}" type="presParOf" srcId="{CF9955DF-B780-4F5D-9C45-03F1698A7736}" destId="{8AFCA3A0-EE84-42D3-BF00-795639E5F4D9}" srcOrd="0" destOrd="0" presId="urn:microsoft.com/office/officeart/2005/8/layout/hierarchy2"/>
    <dgm:cxn modelId="{9B124212-CD63-4919-8BFB-D8D2522F2F78}" type="presParOf" srcId="{D8030841-F1D9-4657-B8F2-758565E1F283}" destId="{A6788196-34FC-4F62-8151-2DD5D103E558}" srcOrd="3" destOrd="0" presId="urn:microsoft.com/office/officeart/2005/8/layout/hierarchy2"/>
    <dgm:cxn modelId="{C0D36041-0ADD-45F6-AC37-325A67252997}" type="presParOf" srcId="{A6788196-34FC-4F62-8151-2DD5D103E558}" destId="{CD92B270-445F-45EE-99C1-CA57523C1EC5}" srcOrd="0" destOrd="0" presId="urn:microsoft.com/office/officeart/2005/8/layout/hierarchy2"/>
    <dgm:cxn modelId="{2EA56454-B9A9-4DC6-B73A-617788AE60BF}" type="presParOf" srcId="{A6788196-34FC-4F62-8151-2DD5D103E558}" destId="{1D2718EF-8F89-4105-BBA9-16FAE6C77BCF}" srcOrd="1" destOrd="0" presId="urn:microsoft.com/office/officeart/2005/8/layout/hierarchy2"/>
    <dgm:cxn modelId="{56AE7CB2-82B0-461C-A901-66F0176C994D}" type="presParOf" srcId="{1D2718EF-8F89-4105-BBA9-16FAE6C77BCF}" destId="{94A8B1AA-45AD-4039-8B4D-CE616128F46E}" srcOrd="0" destOrd="0" presId="urn:microsoft.com/office/officeart/2005/8/layout/hierarchy2"/>
    <dgm:cxn modelId="{190CD00C-E603-446D-93B6-7D014399B39E}" type="presParOf" srcId="{94A8B1AA-45AD-4039-8B4D-CE616128F46E}" destId="{BF12398F-F940-4B53-B946-6D7350F983EE}" srcOrd="0" destOrd="0" presId="urn:microsoft.com/office/officeart/2005/8/layout/hierarchy2"/>
    <dgm:cxn modelId="{F442FDEC-04AF-4E6A-96C9-7DCC30D72125}" type="presParOf" srcId="{1D2718EF-8F89-4105-BBA9-16FAE6C77BCF}" destId="{29563257-5D1C-4D05-BA83-26C47D4C91D2}" srcOrd="1" destOrd="0" presId="urn:microsoft.com/office/officeart/2005/8/layout/hierarchy2"/>
    <dgm:cxn modelId="{04EE631D-FEBC-4B7E-9578-8C1B7FD19D63}" type="presParOf" srcId="{29563257-5D1C-4D05-BA83-26C47D4C91D2}" destId="{8930AD4E-D1E7-4BC5-930E-593DCC7FD712}" srcOrd="0" destOrd="0" presId="urn:microsoft.com/office/officeart/2005/8/layout/hierarchy2"/>
    <dgm:cxn modelId="{A0CBF35A-4885-4CE1-BB9A-DE31A73B66FB}" type="presParOf" srcId="{29563257-5D1C-4D05-BA83-26C47D4C91D2}" destId="{43800823-F686-4416-B1F9-24E847664E15}"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472237-FA15-4B3E-B755-0B7FE885787C}" type="doc">
      <dgm:prSet loTypeId="urn:microsoft.com/office/officeart/2005/8/layout/default" loCatId="list" qsTypeId="urn:microsoft.com/office/officeart/2005/8/quickstyle/simple3" qsCatId="simple" csTypeId="urn:microsoft.com/office/officeart/2005/8/colors/colorful5" csCatId="colorful" phldr="1"/>
      <dgm:spPr/>
      <dgm:t>
        <a:bodyPr/>
        <a:lstStyle/>
        <a:p>
          <a:endParaRPr lang="es-MX"/>
        </a:p>
      </dgm:t>
    </dgm:pt>
    <dgm:pt modelId="{CF775E8C-D4C7-400F-9899-46F67D8200F4}">
      <dgm:prSet phldrT="[Texto]"/>
      <dgm:spPr/>
      <dgm:t>
        <a:bodyPr/>
        <a:lstStyle/>
        <a:p>
          <a:r>
            <a:rPr lang="es-MX" dirty="0"/>
            <a:t>Salario mínimo</a:t>
          </a:r>
        </a:p>
      </dgm:t>
    </dgm:pt>
    <dgm:pt modelId="{93827F28-CD13-4968-885B-708C9225F1B8}" type="parTrans" cxnId="{9D763FA2-A7B4-470A-B72E-20DECF6A8437}">
      <dgm:prSet/>
      <dgm:spPr/>
      <dgm:t>
        <a:bodyPr/>
        <a:lstStyle/>
        <a:p>
          <a:endParaRPr lang="es-MX"/>
        </a:p>
      </dgm:t>
    </dgm:pt>
    <dgm:pt modelId="{6B400660-05C3-4885-8F4E-F82C2DA949EA}" type="sibTrans" cxnId="{9D763FA2-A7B4-470A-B72E-20DECF6A8437}">
      <dgm:prSet/>
      <dgm:spPr/>
      <dgm:t>
        <a:bodyPr/>
        <a:lstStyle/>
        <a:p>
          <a:endParaRPr lang="es-MX"/>
        </a:p>
      </dgm:t>
    </dgm:pt>
    <dgm:pt modelId="{FD440580-5EFB-4944-ABBB-AB283F076EBB}">
      <dgm:prSet phldrT="[Texto]"/>
      <dgm:spPr/>
      <dgm:t>
        <a:bodyPr/>
        <a:lstStyle/>
        <a:p>
          <a:r>
            <a:rPr lang="es-MX" dirty="0"/>
            <a:t>Jornada laboral</a:t>
          </a:r>
        </a:p>
      </dgm:t>
    </dgm:pt>
    <dgm:pt modelId="{2156AB94-DB22-447D-964B-0FAE16CAFE2B}" type="parTrans" cxnId="{434C958E-1BFB-4879-8247-359A9015A5E9}">
      <dgm:prSet/>
      <dgm:spPr/>
      <dgm:t>
        <a:bodyPr/>
        <a:lstStyle/>
        <a:p>
          <a:endParaRPr lang="es-MX"/>
        </a:p>
      </dgm:t>
    </dgm:pt>
    <dgm:pt modelId="{C5206E97-96C4-4CDB-A5FA-B069D82B6BF4}" type="sibTrans" cxnId="{434C958E-1BFB-4879-8247-359A9015A5E9}">
      <dgm:prSet/>
      <dgm:spPr/>
      <dgm:t>
        <a:bodyPr/>
        <a:lstStyle/>
        <a:p>
          <a:endParaRPr lang="es-MX"/>
        </a:p>
      </dgm:t>
    </dgm:pt>
    <dgm:pt modelId="{3B2A4616-BF4A-4BF7-8719-8835521321D8}">
      <dgm:prSet phldrT="[Texto]"/>
      <dgm:spPr/>
      <dgm:t>
        <a:bodyPr/>
        <a:lstStyle/>
        <a:p>
          <a:r>
            <a:rPr lang="es-MX" dirty="0"/>
            <a:t>Prestaciones</a:t>
          </a:r>
        </a:p>
      </dgm:t>
    </dgm:pt>
    <dgm:pt modelId="{F5BCBA03-B106-4A06-A882-654907288208}" type="parTrans" cxnId="{844B83BC-B2AD-4F77-B452-BA34714EB8EE}">
      <dgm:prSet/>
      <dgm:spPr/>
      <dgm:t>
        <a:bodyPr/>
        <a:lstStyle/>
        <a:p>
          <a:endParaRPr lang="es-MX"/>
        </a:p>
      </dgm:t>
    </dgm:pt>
    <dgm:pt modelId="{F09B7383-132B-453A-92FA-FEFDEA6AA59D}" type="sibTrans" cxnId="{844B83BC-B2AD-4F77-B452-BA34714EB8EE}">
      <dgm:prSet/>
      <dgm:spPr/>
      <dgm:t>
        <a:bodyPr/>
        <a:lstStyle/>
        <a:p>
          <a:endParaRPr lang="es-MX"/>
        </a:p>
      </dgm:t>
    </dgm:pt>
    <dgm:pt modelId="{8550D600-36FC-4021-AB7A-4015E5C39822}">
      <dgm:prSet phldrT="[Texto]"/>
      <dgm:spPr/>
      <dgm:t>
        <a:bodyPr/>
        <a:lstStyle/>
        <a:p>
          <a:r>
            <a:rPr lang="es-MX" dirty="0"/>
            <a:t>Condiciones de trabajo</a:t>
          </a:r>
        </a:p>
      </dgm:t>
    </dgm:pt>
    <dgm:pt modelId="{29718E3A-AF6F-4184-9E19-2B9BA03EBEAD}" type="parTrans" cxnId="{9CA52F28-7000-4ABF-A7AD-BEDCBC8DE4DA}">
      <dgm:prSet/>
      <dgm:spPr/>
      <dgm:t>
        <a:bodyPr/>
        <a:lstStyle/>
        <a:p>
          <a:endParaRPr lang="es-MX"/>
        </a:p>
      </dgm:t>
    </dgm:pt>
    <dgm:pt modelId="{1D08608D-02D6-481E-862E-69958DBBD329}" type="sibTrans" cxnId="{9CA52F28-7000-4ABF-A7AD-BEDCBC8DE4DA}">
      <dgm:prSet/>
      <dgm:spPr/>
      <dgm:t>
        <a:bodyPr/>
        <a:lstStyle/>
        <a:p>
          <a:endParaRPr lang="es-MX"/>
        </a:p>
      </dgm:t>
    </dgm:pt>
    <dgm:pt modelId="{939C0CCB-47F2-411F-8E58-E0016E6EC1FB}">
      <dgm:prSet phldrT="[Texto]"/>
      <dgm:spPr/>
      <dgm:t>
        <a:bodyPr/>
        <a:lstStyle/>
        <a:p>
          <a:r>
            <a:rPr lang="es-MX" dirty="0"/>
            <a:t>Protecciones contra el despido injustificado</a:t>
          </a:r>
        </a:p>
      </dgm:t>
    </dgm:pt>
    <dgm:pt modelId="{96C8B646-1AE7-4E07-9855-59038B7B2695}" type="parTrans" cxnId="{02BA6DD6-5C42-474C-93E2-C76C129302E2}">
      <dgm:prSet/>
      <dgm:spPr/>
      <dgm:t>
        <a:bodyPr/>
        <a:lstStyle/>
        <a:p>
          <a:endParaRPr lang="es-MX"/>
        </a:p>
      </dgm:t>
    </dgm:pt>
    <dgm:pt modelId="{B8FC15A8-D7B0-41B1-814E-A2928FA86884}" type="sibTrans" cxnId="{02BA6DD6-5C42-474C-93E2-C76C129302E2}">
      <dgm:prSet/>
      <dgm:spPr/>
      <dgm:t>
        <a:bodyPr/>
        <a:lstStyle/>
        <a:p>
          <a:endParaRPr lang="es-MX"/>
        </a:p>
      </dgm:t>
    </dgm:pt>
    <dgm:pt modelId="{ADB82D27-914C-4FF8-9D9A-CAFCBBA8DE4C}">
      <dgm:prSet phldrT="[Texto]"/>
      <dgm:spPr/>
      <dgm:t>
        <a:bodyPr/>
        <a:lstStyle/>
        <a:p>
          <a:r>
            <a:rPr lang="es-MX" dirty="0"/>
            <a:t>Libertad sindical y derecho de huelga</a:t>
          </a:r>
        </a:p>
      </dgm:t>
    </dgm:pt>
    <dgm:pt modelId="{C5FD3553-5C3F-455B-A16D-EBC89A2485B4}" type="parTrans" cxnId="{B101BB27-B9DD-4638-8AF6-D3567F16F71C}">
      <dgm:prSet/>
      <dgm:spPr/>
      <dgm:t>
        <a:bodyPr/>
        <a:lstStyle/>
        <a:p>
          <a:endParaRPr lang="es-MX"/>
        </a:p>
      </dgm:t>
    </dgm:pt>
    <dgm:pt modelId="{9EF88C8A-6CB7-4F96-AD11-A6E1E8A6836B}" type="sibTrans" cxnId="{B101BB27-B9DD-4638-8AF6-D3567F16F71C}">
      <dgm:prSet/>
      <dgm:spPr/>
      <dgm:t>
        <a:bodyPr/>
        <a:lstStyle/>
        <a:p>
          <a:endParaRPr lang="es-MX"/>
        </a:p>
      </dgm:t>
    </dgm:pt>
    <dgm:pt modelId="{572446F0-ADA3-4E99-9DD4-94E9EB3A92C0}" type="pres">
      <dgm:prSet presAssocID="{AF472237-FA15-4B3E-B755-0B7FE885787C}" presName="diagram" presStyleCnt="0">
        <dgm:presLayoutVars>
          <dgm:dir/>
          <dgm:resizeHandles val="exact"/>
        </dgm:presLayoutVars>
      </dgm:prSet>
      <dgm:spPr/>
    </dgm:pt>
    <dgm:pt modelId="{D0D79B7C-A25E-4638-AA32-7D0F1548371C}" type="pres">
      <dgm:prSet presAssocID="{CF775E8C-D4C7-400F-9899-46F67D8200F4}" presName="node" presStyleLbl="node1" presStyleIdx="0" presStyleCnt="6">
        <dgm:presLayoutVars>
          <dgm:bulletEnabled val="1"/>
        </dgm:presLayoutVars>
      </dgm:prSet>
      <dgm:spPr/>
    </dgm:pt>
    <dgm:pt modelId="{771A568B-3FB8-44D3-86DB-7142EDE2AFF1}" type="pres">
      <dgm:prSet presAssocID="{6B400660-05C3-4885-8F4E-F82C2DA949EA}" presName="sibTrans" presStyleCnt="0"/>
      <dgm:spPr/>
    </dgm:pt>
    <dgm:pt modelId="{B6CB3B5E-7D3E-475B-AE76-4D92FB5458DB}" type="pres">
      <dgm:prSet presAssocID="{FD440580-5EFB-4944-ABBB-AB283F076EBB}" presName="node" presStyleLbl="node1" presStyleIdx="1" presStyleCnt="6">
        <dgm:presLayoutVars>
          <dgm:bulletEnabled val="1"/>
        </dgm:presLayoutVars>
      </dgm:prSet>
      <dgm:spPr/>
    </dgm:pt>
    <dgm:pt modelId="{57F57ED1-D8CC-4D97-8CC1-32AFAF00B01D}" type="pres">
      <dgm:prSet presAssocID="{C5206E97-96C4-4CDB-A5FA-B069D82B6BF4}" presName="sibTrans" presStyleCnt="0"/>
      <dgm:spPr/>
    </dgm:pt>
    <dgm:pt modelId="{5EB88133-589C-4DFB-93C9-8D52B00C15FA}" type="pres">
      <dgm:prSet presAssocID="{3B2A4616-BF4A-4BF7-8719-8835521321D8}" presName="node" presStyleLbl="node1" presStyleIdx="2" presStyleCnt="6">
        <dgm:presLayoutVars>
          <dgm:bulletEnabled val="1"/>
        </dgm:presLayoutVars>
      </dgm:prSet>
      <dgm:spPr/>
    </dgm:pt>
    <dgm:pt modelId="{3EB1A5BB-1CC2-40D2-9448-9CA61F3622C7}" type="pres">
      <dgm:prSet presAssocID="{F09B7383-132B-453A-92FA-FEFDEA6AA59D}" presName="sibTrans" presStyleCnt="0"/>
      <dgm:spPr/>
    </dgm:pt>
    <dgm:pt modelId="{57268181-F909-45C3-99F6-B2A179D87B9A}" type="pres">
      <dgm:prSet presAssocID="{8550D600-36FC-4021-AB7A-4015E5C39822}" presName="node" presStyleLbl="node1" presStyleIdx="3" presStyleCnt="6">
        <dgm:presLayoutVars>
          <dgm:bulletEnabled val="1"/>
        </dgm:presLayoutVars>
      </dgm:prSet>
      <dgm:spPr/>
    </dgm:pt>
    <dgm:pt modelId="{879D74BB-A2E7-459B-9492-65BC49A1D2F8}" type="pres">
      <dgm:prSet presAssocID="{1D08608D-02D6-481E-862E-69958DBBD329}" presName="sibTrans" presStyleCnt="0"/>
      <dgm:spPr/>
    </dgm:pt>
    <dgm:pt modelId="{FB51E8FA-36B2-46F9-83DA-105B3657A5E6}" type="pres">
      <dgm:prSet presAssocID="{939C0CCB-47F2-411F-8E58-E0016E6EC1FB}" presName="node" presStyleLbl="node1" presStyleIdx="4" presStyleCnt="6">
        <dgm:presLayoutVars>
          <dgm:bulletEnabled val="1"/>
        </dgm:presLayoutVars>
      </dgm:prSet>
      <dgm:spPr/>
    </dgm:pt>
    <dgm:pt modelId="{0BB24949-D960-4F56-9CB8-8C47F9997672}" type="pres">
      <dgm:prSet presAssocID="{B8FC15A8-D7B0-41B1-814E-A2928FA86884}" presName="sibTrans" presStyleCnt="0"/>
      <dgm:spPr/>
    </dgm:pt>
    <dgm:pt modelId="{F5A328EA-2AD4-4F1C-8A41-C26BCC44CA22}" type="pres">
      <dgm:prSet presAssocID="{ADB82D27-914C-4FF8-9D9A-CAFCBBA8DE4C}" presName="node" presStyleLbl="node1" presStyleIdx="5" presStyleCnt="6">
        <dgm:presLayoutVars>
          <dgm:bulletEnabled val="1"/>
        </dgm:presLayoutVars>
      </dgm:prSet>
      <dgm:spPr/>
    </dgm:pt>
  </dgm:ptLst>
  <dgm:cxnLst>
    <dgm:cxn modelId="{B101BB27-B9DD-4638-8AF6-D3567F16F71C}" srcId="{AF472237-FA15-4B3E-B755-0B7FE885787C}" destId="{ADB82D27-914C-4FF8-9D9A-CAFCBBA8DE4C}" srcOrd="5" destOrd="0" parTransId="{C5FD3553-5C3F-455B-A16D-EBC89A2485B4}" sibTransId="{9EF88C8A-6CB7-4F96-AD11-A6E1E8A6836B}"/>
    <dgm:cxn modelId="{9CA52F28-7000-4ABF-A7AD-BEDCBC8DE4DA}" srcId="{AF472237-FA15-4B3E-B755-0B7FE885787C}" destId="{8550D600-36FC-4021-AB7A-4015E5C39822}" srcOrd="3" destOrd="0" parTransId="{29718E3A-AF6F-4184-9E19-2B9BA03EBEAD}" sibTransId="{1D08608D-02D6-481E-862E-69958DBBD329}"/>
    <dgm:cxn modelId="{1AC87E28-F758-4FC0-BF30-96A32B0E5D66}" type="presOf" srcId="{FD440580-5EFB-4944-ABBB-AB283F076EBB}" destId="{B6CB3B5E-7D3E-475B-AE76-4D92FB5458DB}" srcOrd="0" destOrd="0" presId="urn:microsoft.com/office/officeart/2005/8/layout/default"/>
    <dgm:cxn modelId="{F0903A47-F41D-425C-BE3C-6F010C6BBC3A}" type="presOf" srcId="{ADB82D27-914C-4FF8-9D9A-CAFCBBA8DE4C}" destId="{F5A328EA-2AD4-4F1C-8A41-C26BCC44CA22}" srcOrd="0" destOrd="0" presId="urn:microsoft.com/office/officeart/2005/8/layout/default"/>
    <dgm:cxn modelId="{64EAC876-279A-4167-8D08-AAB583B5E6D1}" type="presOf" srcId="{939C0CCB-47F2-411F-8E58-E0016E6EC1FB}" destId="{FB51E8FA-36B2-46F9-83DA-105B3657A5E6}" srcOrd="0" destOrd="0" presId="urn:microsoft.com/office/officeart/2005/8/layout/default"/>
    <dgm:cxn modelId="{F71B0682-0E08-4F99-ABF8-873327853029}" type="presOf" srcId="{3B2A4616-BF4A-4BF7-8719-8835521321D8}" destId="{5EB88133-589C-4DFB-93C9-8D52B00C15FA}" srcOrd="0" destOrd="0" presId="urn:microsoft.com/office/officeart/2005/8/layout/default"/>
    <dgm:cxn modelId="{434C958E-1BFB-4879-8247-359A9015A5E9}" srcId="{AF472237-FA15-4B3E-B755-0B7FE885787C}" destId="{FD440580-5EFB-4944-ABBB-AB283F076EBB}" srcOrd="1" destOrd="0" parTransId="{2156AB94-DB22-447D-964B-0FAE16CAFE2B}" sibTransId="{C5206E97-96C4-4CDB-A5FA-B069D82B6BF4}"/>
    <dgm:cxn modelId="{46017391-9C1E-4999-ACD4-A983D8C5C742}" type="presOf" srcId="{AF472237-FA15-4B3E-B755-0B7FE885787C}" destId="{572446F0-ADA3-4E99-9DD4-94E9EB3A92C0}" srcOrd="0" destOrd="0" presId="urn:microsoft.com/office/officeart/2005/8/layout/default"/>
    <dgm:cxn modelId="{9D763FA2-A7B4-470A-B72E-20DECF6A8437}" srcId="{AF472237-FA15-4B3E-B755-0B7FE885787C}" destId="{CF775E8C-D4C7-400F-9899-46F67D8200F4}" srcOrd="0" destOrd="0" parTransId="{93827F28-CD13-4968-885B-708C9225F1B8}" sibTransId="{6B400660-05C3-4885-8F4E-F82C2DA949EA}"/>
    <dgm:cxn modelId="{844B83BC-B2AD-4F77-B452-BA34714EB8EE}" srcId="{AF472237-FA15-4B3E-B755-0B7FE885787C}" destId="{3B2A4616-BF4A-4BF7-8719-8835521321D8}" srcOrd="2" destOrd="0" parTransId="{F5BCBA03-B106-4A06-A882-654907288208}" sibTransId="{F09B7383-132B-453A-92FA-FEFDEA6AA59D}"/>
    <dgm:cxn modelId="{02BA6DD6-5C42-474C-93E2-C76C129302E2}" srcId="{AF472237-FA15-4B3E-B755-0B7FE885787C}" destId="{939C0CCB-47F2-411F-8E58-E0016E6EC1FB}" srcOrd="4" destOrd="0" parTransId="{96C8B646-1AE7-4E07-9855-59038B7B2695}" sibTransId="{B8FC15A8-D7B0-41B1-814E-A2928FA86884}"/>
    <dgm:cxn modelId="{F26A58DF-86B7-4410-BB10-82DA8F6573AA}" type="presOf" srcId="{8550D600-36FC-4021-AB7A-4015E5C39822}" destId="{57268181-F909-45C3-99F6-B2A179D87B9A}" srcOrd="0" destOrd="0" presId="urn:microsoft.com/office/officeart/2005/8/layout/default"/>
    <dgm:cxn modelId="{8551C1ED-C067-4CCC-85B8-B0F78509B2B6}" type="presOf" srcId="{CF775E8C-D4C7-400F-9899-46F67D8200F4}" destId="{D0D79B7C-A25E-4638-AA32-7D0F1548371C}" srcOrd="0" destOrd="0" presId="urn:microsoft.com/office/officeart/2005/8/layout/default"/>
    <dgm:cxn modelId="{52E7EA26-0624-49F9-8ACA-5D228699EE78}" type="presParOf" srcId="{572446F0-ADA3-4E99-9DD4-94E9EB3A92C0}" destId="{D0D79B7C-A25E-4638-AA32-7D0F1548371C}" srcOrd="0" destOrd="0" presId="urn:microsoft.com/office/officeart/2005/8/layout/default"/>
    <dgm:cxn modelId="{761F04F4-6887-4221-824F-1B7F1AABBB12}" type="presParOf" srcId="{572446F0-ADA3-4E99-9DD4-94E9EB3A92C0}" destId="{771A568B-3FB8-44D3-86DB-7142EDE2AFF1}" srcOrd="1" destOrd="0" presId="urn:microsoft.com/office/officeart/2005/8/layout/default"/>
    <dgm:cxn modelId="{CBF9F466-1DA2-4121-9569-7FB1327A010A}" type="presParOf" srcId="{572446F0-ADA3-4E99-9DD4-94E9EB3A92C0}" destId="{B6CB3B5E-7D3E-475B-AE76-4D92FB5458DB}" srcOrd="2" destOrd="0" presId="urn:microsoft.com/office/officeart/2005/8/layout/default"/>
    <dgm:cxn modelId="{B50C559D-08BF-4728-8438-ACA06754CEB7}" type="presParOf" srcId="{572446F0-ADA3-4E99-9DD4-94E9EB3A92C0}" destId="{57F57ED1-D8CC-4D97-8CC1-32AFAF00B01D}" srcOrd="3" destOrd="0" presId="urn:microsoft.com/office/officeart/2005/8/layout/default"/>
    <dgm:cxn modelId="{FD093608-F52E-4490-9970-009004E8FC45}" type="presParOf" srcId="{572446F0-ADA3-4E99-9DD4-94E9EB3A92C0}" destId="{5EB88133-589C-4DFB-93C9-8D52B00C15FA}" srcOrd="4" destOrd="0" presId="urn:microsoft.com/office/officeart/2005/8/layout/default"/>
    <dgm:cxn modelId="{ECF3499D-1F3E-400F-BD90-CF59BDD597B1}" type="presParOf" srcId="{572446F0-ADA3-4E99-9DD4-94E9EB3A92C0}" destId="{3EB1A5BB-1CC2-40D2-9448-9CA61F3622C7}" srcOrd="5" destOrd="0" presId="urn:microsoft.com/office/officeart/2005/8/layout/default"/>
    <dgm:cxn modelId="{F74EB089-A256-4562-BBF4-67232D638787}" type="presParOf" srcId="{572446F0-ADA3-4E99-9DD4-94E9EB3A92C0}" destId="{57268181-F909-45C3-99F6-B2A179D87B9A}" srcOrd="6" destOrd="0" presId="urn:microsoft.com/office/officeart/2005/8/layout/default"/>
    <dgm:cxn modelId="{BA7D999F-2746-4979-8750-80519F21F50F}" type="presParOf" srcId="{572446F0-ADA3-4E99-9DD4-94E9EB3A92C0}" destId="{879D74BB-A2E7-459B-9492-65BC49A1D2F8}" srcOrd="7" destOrd="0" presId="urn:microsoft.com/office/officeart/2005/8/layout/default"/>
    <dgm:cxn modelId="{77A1BEEA-FC7E-46D7-AE11-E48C463FE448}" type="presParOf" srcId="{572446F0-ADA3-4E99-9DD4-94E9EB3A92C0}" destId="{FB51E8FA-36B2-46F9-83DA-105B3657A5E6}" srcOrd="8" destOrd="0" presId="urn:microsoft.com/office/officeart/2005/8/layout/default"/>
    <dgm:cxn modelId="{7922BF7D-F8C6-4349-B0ED-27FBE3D9C21A}" type="presParOf" srcId="{572446F0-ADA3-4E99-9DD4-94E9EB3A92C0}" destId="{0BB24949-D960-4F56-9CB8-8C47F9997672}" srcOrd="9" destOrd="0" presId="urn:microsoft.com/office/officeart/2005/8/layout/default"/>
    <dgm:cxn modelId="{90DA38D8-CD5A-4D6D-834F-A2C935DCFC3B}" type="presParOf" srcId="{572446F0-ADA3-4E99-9DD4-94E9EB3A92C0}" destId="{F5A328EA-2AD4-4F1C-8A41-C26BCC44CA22}"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B88CE79-E055-4F3B-92F8-0E1E408081EE}" type="doc">
      <dgm:prSet loTypeId="urn:microsoft.com/office/officeart/2005/8/layout/hierarchy3" loCatId="list" qsTypeId="urn:microsoft.com/office/officeart/2005/8/quickstyle/simple3" qsCatId="simple" csTypeId="urn:microsoft.com/office/officeart/2005/8/colors/colorful5" csCatId="colorful" phldr="1"/>
      <dgm:spPr/>
      <dgm:t>
        <a:bodyPr/>
        <a:lstStyle/>
        <a:p>
          <a:endParaRPr lang="es-MX"/>
        </a:p>
      </dgm:t>
    </dgm:pt>
    <dgm:pt modelId="{9132ECDF-7F44-4CED-A314-2361A709D840}">
      <dgm:prSet phldrT="[Texto]"/>
      <dgm:spPr/>
      <dgm:t>
        <a:bodyPr/>
        <a:lstStyle/>
        <a:p>
          <a:r>
            <a:rPr lang="es-MX" dirty="0"/>
            <a:t>TIPOS DE CONTRATOS DE TRABAJO</a:t>
          </a:r>
        </a:p>
      </dgm:t>
    </dgm:pt>
    <dgm:pt modelId="{81835C3E-4036-4279-BD5C-ABD63018A126}" type="parTrans" cxnId="{D219A5E7-B455-42F8-8ED9-6216506539C4}">
      <dgm:prSet/>
      <dgm:spPr/>
      <dgm:t>
        <a:bodyPr/>
        <a:lstStyle/>
        <a:p>
          <a:endParaRPr lang="es-MX"/>
        </a:p>
      </dgm:t>
    </dgm:pt>
    <dgm:pt modelId="{A4A020A9-AC5E-4E8A-9BD7-CE035A47743E}" type="sibTrans" cxnId="{D219A5E7-B455-42F8-8ED9-6216506539C4}">
      <dgm:prSet/>
      <dgm:spPr/>
      <dgm:t>
        <a:bodyPr/>
        <a:lstStyle/>
        <a:p>
          <a:endParaRPr lang="es-MX"/>
        </a:p>
      </dgm:t>
    </dgm:pt>
    <dgm:pt modelId="{C19EF53D-4FC8-4778-B928-180912D46413}">
      <dgm:prSet phldrT="[Texto]"/>
      <dgm:spPr/>
      <dgm:t>
        <a:bodyPr/>
        <a:lstStyle/>
        <a:p>
          <a:r>
            <a:rPr lang="es-MX" dirty="0"/>
            <a:t>Contrato individual de trabajo</a:t>
          </a:r>
        </a:p>
      </dgm:t>
    </dgm:pt>
    <dgm:pt modelId="{9BF84060-7CC4-4B20-B790-0B58C47A5B88}" type="parTrans" cxnId="{CC9977FC-3BA3-4ED7-A12C-C8F087BDA373}">
      <dgm:prSet/>
      <dgm:spPr/>
      <dgm:t>
        <a:bodyPr/>
        <a:lstStyle/>
        <a:p>
          <a:endParaRPr lang="es-MX"/>
        </a:p>
      </dgm:t>
    </dgm:pt>
    <dgm:pt modelId="{14CF7F2C-D712-46EF-A608-E57A8C1F6818}" type="sibTrans" cxnId="{CC9977FC-3BA3-4ED7-A12C-C8F087BDA373}">
      <dgm:prSet/>
      <dgm:spPr/>
      <dgm:t>
        <a:bodyPr/>
        <a:lstStyle/>
        <a:p>
          <a:endParaRPr lang="es-MX"/>
        </a:p>
      </dgm:t>
    </dgm:pt>
    <dgm:pt modelId="{0D824528-1B12-4BCA-8260-FAB8F80FD3AB}">
      <dgm:prSet phldrT="[Texto]"/>
      <dgm:spPr/>
      <dgm:t>
        <a:bodyPr/>
        <a:lstStyle/>
        <a:p>
          <a:r>
            <a:rPr lang="es-MX" dirty="0"/>
            <a:t>Contrato colectivo de trabajo</a:t>
          </a:r>
        </a:p>
      </dgm:t>
    </dgm:pt>
    <dgm:pt modelId="{40C40256-0FAF-4290-BA69-36CBBFA30A9B}" type="parTrans" cxnId="{71910994-9A9E-464D-804C-C8E50F741C48}">
      <dgm:prSet/>
      <dgm:spPr/>
      <dgm:t>
        <a:bodyPr/>
        <a:lstStyle/>
        <a:p>
          <a:endParaRPr lang="es-MX"/>
        </a:p>
      </dgm:t>
    </dgm:pt>
    <dgm:pt modelId="{F3D3BA74-7167-4DCB-BC51-E499DC34D30F}" type="sibTrans" cxnId="{71910994-9A9E-464D-804C-C8E50F741C48}">
      <dgm:prSet/>
      <dgm:spPr/>
      <dgm:t>
        <a:bodyPr/>
        <a:lstStyle/>
        <a:p>
          <a:endParaRPr lang="es-MX"/>
        </a:p>
      </dgm:t>
    </dgm:pt>
    <dgm:pt modelId="{8DEB8AD1-985F-4D71-9D53-4942E9E2394C}">
      <dgm:prSet phldrT="[Texto]"/>
      <dgm:spPr/>
      <dgm:t>
        <a:bodyPr/>
        <a:lstStyle/>
        <a:p>
          <a:r>
            <a:rPr lang="es-MX" dirty="0"/>
            <a:t>Contrato ley </a:t>
          </a:r>
        </a:p>
      </dgm:t>
    </dgm:pt>
    <dgm:pt modelId="{4BFFCD4A-898D-4219-B8B6-4F155CDD96D3}" type="parTrans" cxnId="{79BFAC5B-53C2-4E78-90E3-B49229C48CF8}">
      <dgm:prSet/>
      <dgm:spPr/>
      <dgm:t>
        <a:bodyPr/>
        <a:lstStyle/>
        <a:p>
          <a:endParaRPr lang="es-MX"/>
        </a:p>
      </dgm:t>
    </dgm:pt>
    <dgm:pt modelId="{55E1FEC2-3E32-459E-87B8-41239EE64C41}" type="sibTrans" cxnId="{79BFAC5B-53C2-4E78-90E3-B49229C48CF8}">
      <dgm:prSet/>
      <dgm:spPr/>
      <dgm:t>
        <a:bodyPr/>
        <a:lstStyle/>
        <a:p>
          <a:endParaRPr lang="es-MX"/>
        </a:p>
      </dgm:t>
    </dgm:pt>
    <dgm:pt modelId="{3ACE9DA2-621E-4E41-8297-DA5AD8C53EFB}" type="pres">
      <dgm:prSet presAssocID="{1B88CE79-E055-4F3B-92F8-0E1E408081EE}" presName="diagram" presStyleCnt="0">
        <dgm:presLayoutVars>
          <dgm:chPref val="1"/>
          <dgm:dir/>
          <dgm:animOne val="branch"/>
          <dgm:animLvl val="lvl"/>
          <dgm:resizeHandles/>
        </dgm:presLayoutVars>
      </dgm:prSet>
      <dgm:spPr/>
    </dgm:pt>
    <dgm:pt modelId="{6DEA3B4E-4140-4685-BD6A-2C7776E68B70}" type="pres">
      <dgm:prSet presAssocID="{9132ECDF-7F44-4CED-A314-2361A709D840}" presName="root" presStyleCnt="0"/>
      <dgm:spPr/>
    </dgm:pt>
    <dgm:pt modelId="{6D2F0B09-62D4-465B-8EBD-BBFA9F6F5F38}" type="pres">
      <dgm:prSet presAssocID="{9132ECDF-7F44-4CED-A314-2361A709D840}" presName="rootComposite" presStyleCnt="0"/>
      <dgm:spPr/>
    </dgm:pt>
    <dgm:pt modelId="{C64AC62C-CDF7-4E44-A098-35E75E284E10}" type="pres">
      <dgm:prSet presAssocID="{9132ECDF-7F44-4CED-A314-2361A709D840}" presName="rootText" presStyleLbl="node1" presStyleIdx="0" presStyleCnt="1"/>
      <dgm:spPr/>
    </dgm:pt>
    <dgm:pt modelId="{91535D89-931F-4E4F-B48E-CAB51A5166EC}" type="pres">
      <dgm:prSet presAssocID="{9132ECDF-7F44-4CED-A314-2361A709D840}" presName="rootConnector" presStyleLbl="node1" presStyleIdx="0" presStyleCnt="1"/>
      <dgm:spPr/>
    </dgm:pt>
    <dgm:pt modelId="{ECAB5BFA-5FD7-419F-9348-C88BD6A439B7}" type="pres">
      <dgm:prSet presAssocID="{9132ECDF-7F44-4CED-A314-2361A709D840}" presName="childShape" presStyleCnt="0"/>
      <dgm:spPr/>
    </dgm:pt>
    <dgm:pt modelId="{F6A10F72-8383-45BC-98B8-91EDD3C5383A}" type="pres">
      <dgm:prSet presAssocID="{9BF84060-7CC4-4B20-B790-0B58C47A5B88}" presName="Name13" presStyleLbl="parChTrans1D2" presStyleIdx="0" presStyleCnt="3"/>
      <dgm:spPr/>
    </dgm:pt>
    <dgm:pt modelId="{3F26E3F4-41C4-4CA0-8DE1-885183F2F29C}" type="pres">
      <dgm:prSet presAssocID="{C19EF53D-4FC8-4778-B928-180912D46413}" presName="childText" presStyleLbl="bgAcc1" presStyleIdx="0" presStyleCnt="3">
        <dgm:presLayoutVars>
          <dgm:bulletEnabled val="1"/>
        </dgm:presLayoutVars>
      </dgm:prSet>
      <dgm:spPr/>
    </dgm:pt>
    <dgm:pt modelId="{72405281-DEA9-4C25-A52D-E75E5123FA1A}" type="pres">
      <dgm:prSet presAssocID="{40C40256-0FAF-4290-BA69-36CBBFA30A9B}" presName="Name13" presStyleLbl="parChTrans1D2" presStyleIdx="1" presStyleCnt="3"/>
      <dgm:spPr/>
    </dgm:pt>
    <dgm:pt modelId="{393F8B51-88EB-44AC-A5CB-790B9C934010}" type="pres">
      <dgm:prSet presAssocID="{0D824528-1B12-4BCA-8260-FAB8F80FD3AB}" presName="childText" presStyleLbl="bgAcc1" presStyleIdx="1" presStyleCnt="3">
        <dgm:presLayoutVars>
          <dgm:bulletEnabled val="1"/>
        </dgm:presLayoutVars>
      </dgm:prSet>
      <dgm:spPr/>
    </dgm:pt>
    <dgm:pt modelId="{ED2D38E9-24DE-48D0-A6A1-E49F66357ED2}" type="pres">
      <dgm:prSet presAssocID="{4BFFCD4A-898D-4219-B8B6-4F155CDD96D3}" presName="Name13" presStyleLbl="parChTrans1D2" presStyleIdx="2" presStyleCnt="3"/>
      <dgm:spPr/>
    </dgm:pt>
    <dgm:pt modelId="{A1296ACB-9688-4B58-8FB8-E8B999569B1B}" type="pres">
      <dgm:prSet presAssocID="{8DEB8AD1-985F-4D71-9D53-4942E9E2394C}" presName="childText" presStyleLbl="bgAcc1" presStyleIdx="2" presStyleCnt="3">
        <dgm:presLayoutVars>
          <dgm:bulletEnabled val="1"/>
        </dgm:presLayoutVars>
      </dgm:prSet>
      <dgm:spPr/>
    </dgm:pt>
  </dgm:ptLst>
  <dgm:cxnLst>
    <dgm:cxn modelId="{ED439D0B-2E82-4B9C-B5C0-BA1EB0539E91}" type="presOf" srcId="{8DEB8AD1-985F-4D71-9D53-4942E9E2394C}" destId="{A1296ACB-9688-4B58-8FB8-E8B999569B1B}" srcOrd="0" destOrd="0" presId="urn:microsoft.com/office/officeart/2005/8/layout/hierarchy3"/>
    <dgm:cxn modelId="{65F5F81C-AE3E-40E8-8147-2544FF63EDFE}" type="presOf" srcId="{C19EF53D-4FC8-4778-B928-180912D46413}" destId="{3F26E3F4-41C4-4CA0-8DE1-885183F2F29C}" srcOrd="0" destOrd="0" presId="urn:microsoft.com/office/officeart/2005/8/layout/hierarchy3"/>
    <dgm:cxn modelId="{8F41E331-781B-4D00-BF7D-396BEDB84A46}" type="presOf" srcId="{9132ECDF-7F44-4CED-A314-2361A709D840}" destId="{91535D89-931F-4E4F-B48E-CAB51A5166EC}" srcOrd="1" destOrd="0" presId="urn:microsoft.com/office/officeart/2005/8/layout/hierarchy3"/>
    <dgm:cxn modelId="{79BFAC5B-53C2-4E78-90E3-B49229C48CF8}" srcId="{9132ECDF-7F44-4CED-A314-2361A709D840}" destId="{8DEB8AD1-985F-4D71-9D53-4942E9E2394C}" srcOrd="2" destOrd="0" parTransId="{4BFFCD4A-898D-4219-B8B6-4F155CDD96D3}" sibTransId="{55E1FEC2-3E32-459E-87B8-41239EE64C41}"/>
    <dgm:cxn modelId="{6CD2874E-5DA5-4E4D-A46F-734192044F84}" type="presOf" srcId="{4BFFCD4A-898D-4219-B8B6-4F155CDD96D3}" destId="{ED2D38E9-24DE-48D0-A6A1-E49F66357ED2}" srcOrd="0" destOrd="0" presId="urn:microsoft.com/office/officeart/2005/8/layout/hierarchy3"/>
    <dgm:cxn modelId="{E785F77B-69B9-4049-891C-4FE23F29D34B}" type="presOf" srcId="{40C40256-0FAF-4290-BA69-36CBBFA30A9B}" destId="{72405281-DEA9-4C25-A52D-E75E5123FA1A}" srcOrd="0" destOrd="0" presId="urn:microsoft.com/office/officeart/2005/8/layout/hierarchy3"/>
    <dgm:cxn modelId="{BCEB608B-E18B-4609-9B60-2044E74E1C66}" type="presOf" srcId="{9BF84060-7CC4-4B20-B790-0B58C47A5B88}" destId="{F6A10F72-8383-45BC-98B8-91EDD3C5383A}" srcOrd="0" destOrd="0" presId="urn:microsoft.com/office/officeart/2005/8/layout/hierarchy3"/>
    <dgm:cxn modelId="{32CFDA92-A747-453D-8F6C-D0086B3DF49E}" type="presOf" srcId="{0D824528-1B12-4BCA-8260-FAB8F80FD3AB}" destId="{393F8B51-88EB-44AC-A5CB-790B9C934010}" srcOrd="0" destOrd="0" presId="urn:microsoft.com/office/officeart/2005/8/layout/hierarchy3"/>
    <dgm:cxn modelId="{71910994-9A9E-464D-804C-C8E50F741C48}" srcId="{9132ECDF-7F44-4CED-A314-2361A709D840}" destId="{0D824528-1B12-4BCA-8260-FAB8F80FD3AB}" srcOrd="1" destOrd="0" parTransId="{40C40256-0FAF-4290-BA69-36CBBFA30A9B}" sibTransId="{F3D3BA74-7167-4DCB-BC51-E499DC34D30F}"/>
    <dgm:cxn modelId="{85E59F98-050E-4D24-912E-C31DD928F236}" type="presOf" srcId="{1B88CE79-E055-4F3B-92F8-0E1E408081EE}" destId="{3ACE9DA2-621E-4E41-8297-DA5AD8C53EFB}" srcOrd="0" destOrd="0" presId="urn:microsoft.com/office/officeart/2005/8/layout/hierarchy3"/>
    <dgm:cxn modelId="{8A01CBD4-7393-40BB-9F03-EC88EA5F97D4}" type="presOf" srcId="{9132ECDF-7F44-4CED-A314-2361A709D840}" destId="{C64AC62C-CDF7-4E44-A098-35E75E284E10}" srcOrd="0" destOrd="0" presId="urn:microsoft.com/office/officeart/2005/8/layout/hierarchy3"/>
    <dgm:cxn modelId="{D219A5E7-B455-42F8-8ED9-6216506539C4}" srcId="{1B88CE79-E055-4F3B-92F8-0E1E408081EE}" destId="{9132ECDF-7F44-4CED-A314-2361A709D840}" srcOrd="0" destOrd="0" parTransId="{81835C3E-4036-4279-BD5C-ABD63018A126}" sibTransId="{A4A020A9-AC5E-4E8A-9BD7-CE035A47743E}"/>
    <dgm:cxn modelId="{CC9977FC-3BA3-4ED7-A12C-C8F087BDA373}" srcId="{9132ECDF-7F44-4CED-A314-2361A709D840}" destId="{C19EF53D-4FC8-4778-B928-180912D46413}" srcOrd="0" destOrd="0" parTransId="{9BF84060-7CC4-4B20-B790-0B58C47A5B88}" sibTransId="{14CF7F2C-D712-46EF-A608-E57A8C1F6818}"/>
    <dgm:cxn modelId="{34090007-32FD-4BA4-881C-AE0206F815F8}" type="presParOf" srcId="{3ACE9DA2-621E-4E41-8297-DA5AD8C53EFB}" destId="{6DEA3B4E-4140-4685-BD6A-2C7776E68B70}" srcOrd="0" destOrd="0" presId="urn:microsoft.com/office/officeart/2005/8/layout/hierarchy3"/>
    <dgm:cxn modelId="{CB3B2A21-2CCB-4ED8-9687-FF04CD7DB0DC}" type="presParOf" srcId="{6DEA3B4E-4140-4685-BD6A-2C7776E68B70}" destId="{6D2F0B09-62D4-465B-8EBD-BBFA9F6F5F38}" srcOrd="0" destOrd="0" presId="urn:microsoft.com/office/officeart/2005/8/layout/hierarchy3"/>
    <dgm:cxn modelId="{49AAE527-854B-41AC-AC22-F3BC4390D33E}" type="presParOf" srcId="{6D2F0B09-62D4-465B-8EBD-BBFA9F6F5F38}" destId="{C64AC62C-CDF7-4E44-A098-35E75E284E10}" srcOrd="0" destOrd="0" presId="urn:microsoft.com/office/officeart/2005/8/layout/hierarchy3"/>
    <dgm:cxn modelId="{03433E79-F443-4899-B263-4648C821A278}" type="presParOf" srcId="{6D2F0B09-62D4-465B-8EBD-BBFA9F6F5F38}" destId="{91535D89-931F-4E4F-B48E-CAB51A5166EC}" srcOrd="1" destOrd="0" presId="urn:microsoft.com/office/officeart/2005/8/layout/hierarchy3"/>
    <dgm:cxn modelId="{B253865D-326F-42D1-9684-7AD5582FFA1E}" type="presParOf" srcId="{6DEA3B4E-4140-4685-BD6A-2C7776E68B70}" destId="{ECAB5BFA-5FD7-419F-9348-C88BD6A439B7}" srcOrd="1" destOrd="0" presId="urn:microsoft.com/office/officeart/2005/8/layout/hierarchy3"/>
    <dgm:cxn modelId="{58B15094-1E02-4274-B4A2-D64ACACBBB96}" type="presParOf" srcId="{ECAB5BFA-5FD7-419F-9348-C88BD6A439B7}" destId="{F6A10F72-8383-45BC-98B8-91EDD3C5383A}" srcOrd="0" destOrd="0" presId="urn:microsoft.com/office/officeart/2005/8/layout/hierarchy3"/>
    <dgm:cxn modelId="{00D5151A-DF64-4136-84A4-11FCDDC3B4DB}" type="presParOf" srcId="{ECAB5BFA-5FD7-419F-9348-C88BD6A439B7}" destId="{3F26E3F4-41C4-4CA0-8DE1-885183F2F29C}" srcOrd="1" destOrd="0" presId="urn:microsoft.com/office/officeart/2005/8/layout/hierarchy3"/>
    <dgm:cxn modelId="{643E91EB-15F5-42D3-AF60-C41FD7402203}" type="presParOf" srcId="{ECAB5BFA-5FD7-419F-9348-C88BD6A439B7}" destId="{72405281-DEA9-4C25-A52D-E75E5123FA1A}" srcOrd="2" destOrd="0" presId="urn:microsoft.com/office/officeart/2005/8/layout/hierarchy3"/>
    <dgm:cxn modelId="{2B47FE06-9FE7-49A4-8D47-56AAD7F82AC9}" type="presParOf" srcId="{ECAB5BFA-5FD7-419F-9348-C88BD6A439B7}" destId="{393F8B51-88EB-44AC-A5CB-790B9C934010}" srcOrd="3" destOrd="0" presId="urn:microsoft.com/office/officeart/2005/8/layout/hierarchy3"/>
    <dgm:cxn modelId="{923396DD-96F3-4994-A1B6-2A0340DA1C5F}" type="presParOf" srcId="{ECAB5BFA-5FD7-419F-9348-C88BD6A439B7}" destId="{ED2D38E9-24DE-48D0-A6A1-E49F66357ED2}" srcOrd="4" destOrd="0" presId="urn:microsoft.com/office/officeart/2005/8/layout/hierarchy3"/>
    <dgm:cxn modelId="{2D774C07-D2BE-413C-A51E-B7F279A5676A}" type="presParOf" srcId="{ECAB5BFA-5FD7-419F-9348-C88BD6A439B7}" destId="{A1296ACB-9688-4B58-8FB8-E8B999569B1B}"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6ED8568-FC69-46A3-9965-80DE9098F3CD}" type="doc">
      <dgm:prSet loTypeId="urn:microsoft.com/office/officeart/2005/8/layout/venn3" loCatId="relationship" qsTypeId="urn:microsoft.com/office/officeart/2005/8/quickstyle/simple3" qsCatId="simple" csTypeId="urn:microsoft.com/office/officeart/2005/8/colors/colorful5" csCatId="colorful" phldr="1"/>
      <dgm:spPr/>
    </dgm:pt>
    <dgm:pt modelId="{FD713304-5762-40C9-A999-EBA50B64CC7A}">
      <dgm:prSet phldrT="[Texto]" custT="1"/>
      <dgm:spPr/>
      <dgm:t>
        <a:bodyPr/>
        <a:lstStyle/>
        <a:p>
          <a:r>
            <a:rPr lang="es-MX" sz="1600" b="1" dirty="0"/>
            <a:t>LA PRESTACIÓN DE UN TRABAJO PERSONAL </a:t>
          </a:r>
          <a:endParaRPr lang="en-US" sz="1600" b="1" dirty="0"/>
        </a:p>
      </dgm:t>
    </dgm:pt>
    <dgm:pt modelId="{B27BF93D-0439-4EC0-91E0-7AC227D11F28}" type="parTrans" cxnId="{F422F9C1-82B0-426B-940E-4718D37B8DA7}">
      <dgm:prSet/>
      <dgm:spPr/>
      <dgm:t>
        <a:bodyPr/>
        <a:lstStyle/>
        <a:p>
          <a:endParaRPr lang="en-US"/>
        </a:p>
      </dgm:t>
    </dgm:pt>
    <dgm:pt modelId="{1CD8D57E-3542-4CCF-AEC6-7C49D51DE12E}" type="sibTrans" cxnId="{F422F9C1-82B0-426B-940E-4718D37B8DA7}">
      <dgm:prSet/>
      <dgm:spPr/>
      <dgm:t>
        <a:bodyPr/>
        <a:lstStyle/>
        <a:p>
          <a:endParaRPr lang="en-US"/>
        </a:p>
      </dgm:t>
    </dgm:pt>
    <dgm:pt modelId="{2CE30E9A-56FF-4F71-A7B6-C95A8794AB23}">
      <dgm:prSet phldrT="[Texto]" custT="1"/>
      <dgm:spPr/>
      <dgm:t>
        <a:bodyPr/>
        <a:lstStyle/>
        <a:p>
          <a:r>
            <a:rPr lang="es-MX" sz="1600" b="1" dirty="0"/>
            <a:t>EL PAGO DE UN SALARIO</a:t>
          </a:r>
          <a:endParaRPr lang="en-US" sz="1600" b="1" dirty="0"/>
        </a:p>
      </dgm:t>
    </dgm:pt>
    <dgm:pt modelId="{EE24FF0A-9200-49F1-AF9E-165CCE3D8CF8}" type="parTrans" cxnId="{A08473E8-EEA2-482E-A75A-D06ADFA98877}">
      <dgm:prSet/>
      <dgm:spPr/>
      <dgm:t>
        <a:bodyPr/>
        <a:lstStyle/>
        <a:p>
          <a:endParaRPr lang="en-US"/>
        </a:p>
      </dgm:t>
    </dgm:pt>
    <dgm:pt modelId="{A29BC988-3CC4-4249-A06E-B344BFF53DB9}" type="sibTrans" cxnId="{A08473E8-EEA2-482E-A75A-D06ADFA98877}">
      <dgm:prSet/>
      <dgm:spPr/>
      <dgm:t>
        <a:bodyPr/>
        <a:lstStyle/>
        <a:p>
          <a:endParaRPr lang="en-US"/>
        </a:p>
      </dgm:t>
    </dgm:pt>
    <dgm:pt modelId="{F20B733B-7DB7-4811-80F7-EDC87BDC61D0}">
      <dgm:prSet phldrT="[Texto]" custT="1"/>
      <dgm:spPr/>
      <dgm:t>
        <a:bodyPr/>
        <a:lstStyle/>
        <a:p>
          <a:r>
            <a:rPr lang="es-MX" sz="1600" b="1" dirty="0"/>
            <a:t>LA SUBORDINACIÓN</a:t>
          </a:r>
          <a:endParaRPr lang="en-US" sz="1600" b="1" dirty="0"/>
        </a:p>
      </dgm:t>
    </dgm:pt>
    <dgm:pt modelId="{E88227DB-8BAD-4EC2-A318-B1D8A1A96130}" type="parTrans" cxnId="{EFEBEA02-DEE6-4A58-B76C-137B7E1C5402}">
      <dgm:prSet/>
      <dgm:spPr/>
      <dgm:t>
        <a:bodyPr/>
        <a:lstStyle/>
        <a:p>
          <a:endParaRPr lang="en-US"/>
        </a:p>
      </dgm:t>
    </dgm:pt>
    <dgm:pt modelId="{4858083A-0E23-4265-A6BB-0CAAA427EAAA}" type="sibTrans" cxnId="{EFEBEA02-DEE6-4A58-B76C-137B7E1C5402}">
      <dgm:prSet/>
      <dgm:spPr/>
      <dgm:t>
        <a:bodyPr/>
        <a:lstStyle/>
        <a:p>
          <a:endParaRPr lang="en-US"/>
        </a:p>
      </dgm:t>
    </dgm:pt>
    <dgm:pt modelId="{5B19C050-F511-4AC1-8957-9F9EE0126BEA}" type="pres">
      <dgm:prSet presAssocID="{86ED8568-FC69-46A3-9965-80DE9098F3CD}" presName="Name0" presStyleCnt="0">
        <dgm:presLayoutVars>
          <dgm:dir/>
          <dgm:resizeHandles val="exact"/>
        </dgm:presLayoutVars>
      </dgm:prSet>
      <dgm:spPr/>
    </dgm:pt>
    <dgm:pt modelId="{454B406B-2B1A-4669-8455-7894CF976D05}" type="pres">
      <dgm:prSet presAssocID="{FD713304-5762-40C9-A999-EBA50B64CC7A}" presName="Name5" presStyleLbl="vennNode1" presStyleIdx="0" presStyleCnt="3">
        <dgm:presLayoutVars>
          <dgm:bulletEnabled val="1"/>
        </dgm:presLayoutVars>
      </dgm:prSet>
      <dgm:spPr/>
    </dgm:pt>
    <dgm:pt modelId="{AF11514F-A71C-4384-A1C8-89D0B0B1D644}" type="pres">
      <dgm:prSet presAssocID="{1CD8D57E-3542-4CCF-AEC6-7C49D51DE12E}" presName="space" presStyleCnt="0"/>
      <dgm:spPr/>
    </dgm:pt>
    <dgm:pt modelId="{9C4DD73D-D32B-4ABA-95B4-76D198423859}" type="pres">
      <dgm:prSet presAssocID="{2CE30E9A-56FF-4F71-A7B6-C95A8794AB23}" presName="Name5" presStyleLbl="vennNode1" presStyleIdx="1" presStyleCnt="3">
        <dgm:presLayoutVars>
          <dgm:bulletEnabled val="1"/>
        </dgm:presLayoutVars>
      </dgm:prSet>
      <dgm:spPr/>
    </dgm:pt>
    <dgm:pt modelId="{BB336289-7D4D-4689-AE85-E9B475B4DD5C}" type="pres">
      <dgm:prSet presAssocID="{A29BC988-3CC4-4249-A06E-B344BFF53DB9}" presName="space" presStyleCnt="0"/>
      <dgm:spPr/>
    </dgm:pt>
    <dgm:pt modelId="{DC1A9DE1-D242-49D1-BB20-E5FDCA539248}" type="pres">
      <dgm:prSet presAssocID="{F20B733B-7DB7-4811-80F7-EDC87BDC61D0}" presName="Name5" presStyleLbl="vennNode1" presStyleIdx="2" presStyleCnt="3">
        <dgm:presLayoutVars>
          <dgm:bulletEnabled val="1"/>
        </dgm:presLayoutVars>
      </dgm:prSet>
      <dgm:spPr/>
    </dgm:pt>
  </dgm:ptLst>
  <dgm:cxnLst>
    <dgm:cxn modelId="{EFEBEA02-DEE6-4A58-B76C-137B7E1C5402}" srcId="{86ED8568-FC69-46A3-9965-80DE9098F3CD}" destId="{F20B733B-7DB7-4811-80F7-EDC87BDC61D0}" srcOrd="2" destOrd="0" parTransId="{E88227DB-8BAD-4EC2-A318-B1D8A1A96130}" sibTransId="{4858083A-0E23-4265-A6BB-0CAAA427EAAA}"/>
    <dgm:cxn modelId="{3633774B-A4AE-44F5-8E18-5B275D273037}" type="presOf" srcId="{2CE30E9A-56FF-4F71-A7B6-C95A8794AB23}" destId="{9C4DD73D-D32B-4ABA-95B4-76D198423859}" srcOrd="0" destOrd="0" presId="urn:microsoft.com/office/officeart/2005/8/layout/venn3"/>
    <dgm:cxn modelId="{AEA69A4C-1A1D-4686-9D34-4B714F58447D}" type="presOf" srcId="{86ED8568-FC69-46A3-9965-80DE9098F3CD}" destId="{5B19C050-F511-4AC1-8957-9F9EE0126BEA}" srcOrd="0" destOrd="0" presId="urn:microsoft.com/office/officeart/2005/8/layout/venn3"/>
    <dgm:cxn modelId="{8E7FE995-2B8B-4B30-9699-8193146B1C56}" type="presOf" srcId="{FD713304-5762-40C9-A999-EBA50B64CC7A}" destId="{454B406B-2B1A-4669-8455-7894CF976D05}" srcOrd="0" destOrd="0" presId="urn:microsoft.com/office/officeart/2005/8/layout/venn3"/>
    <dgm:cxn modelId="{F422F9C1-82B0-426B-940E-4718D37B8DA7}" srcId="{86ED8568-FC69-46A3-9965-80DE9098F3CD}" destId="{FD713304-5762-40C9-A999-EBA50B64CC7A}" srcOrd="0" destOrd="0" parTransId="{B27BF93D-0439-4EC0-91E0-7AC227D11F28}" sibTransId="{1CD8D57E-3542-4CCF-AEC6-7C49D51DE12E}"/>
    <dgm:cxn modelId="{A08473E8-EEA2-482E-A75A-D06ADFA98877}" srcId="{86ED8568-FC69-46A3-9965-80DE9098F3CD}" destId="{2CE30E9A-56FF-4F71-A7B6-C95A8794AB23}" srcOrd="1" destOrd="0" parTransId="{EE24FF0A-9200-49F1-AF9E-165CCE3D8CF8}" sibTransId="{A29BC988-3CC4-4249-A06E-B344BFF53DB9}"/>
    <dgm:cxn modelId="{D3D19FF6-DDB6-402F-811F-B12DD742455D}" type="presOf" srcId="{F20B733B-7DB7-4811-80F7-EDC87BDC61D0}" destId="{DC1A9DE1-D242-49D1-BB20-E5FDCA539248}" srcOrd="0" destOrd="0" presId="urn:microsoft.com/office/officeart/2005/8/layout/venn3"/>
    <dgm:cxn modelId="{13761D31-79D5-4876-8778-18E5BC085939}" type="presParOf" srcId="{5B19C050-F511-4AC1-8957-9F9EE0126BEA}" destId="{454B406B-2B1A-4669-8455-7894CF976D05}" srcOrd="0" destOrd="0" presId="urn:microsoft.com/office/officeart/2005/8/layout/venn3"/>
    <dgm:cxn modelId="{DC8493CD-C08E-4745-B931-7A85B495A318}" type="presParOf" srcId="{5B19C050-F511-4AC1-8957-9F9EE0126BEA}" destId="{AF11514F-A71C-4384-A1C8-89D0B0B1D644}" srcOrd="1" destOrd="0" presId="urn:microsoft.com/office/officeart/2005/8/layout/venn3"/>
    <dgm:cxn modelId="{FE230330-06A1-413E-B35B-0D314B18525B}" type="presParOf" srcId="{5B19C050-F511-4AC1-8957-9F9EE0126BEA}" destId="{9C4DD73D-D32B-4ABA-95B4-76D198423859}" srcOrd="2" destOrd="0" presId="urn:microsoft.com/office/officeart/2005/8/layout/venn3"/>
    <dgm:cxn modelId="{B397B1BB-71B1-4F51-8E5A-3F2068196B95}" type="presParOf" srcId="{5B19C050-F511-4AC1-8957-9F9EE0126BEA}" destId="{BB336289-7D4D-4689-AE85-E9B475B4DD5C}" srcOrd="3" destOrd="0" presId="urn:microsoft.com/office/officeart/2005/8/layout/venn3"/>
    <dgm:cxn modelId="{C2AAADC9-F3B1-49F1-A0BE-BA7AEF7BDE98}" type="presParOf" srcId="{5B19C050-F511-4AC1-8957-9F9EE0126BEA}" destId="{DC1A9DE1-D242-49D1-BB20-E5FDCA539248}" srcOrd="4"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AB50A06-2B48-47B0-9D9D-A328C19E6582}" type="doc">
      <dgm:prSet loTypeId="urn:microsoft.com/office/officeart/2005/8/layout/cycle3" loCatId="cycle" qsTypeId="urn:microsoft.com/office/officeart/2005/8/quickstyle/simple3" qsCatId="simple" csTypeId="urn:microsoft.com/office/officeart/2005/8/colors/colorful5" csCatId="colorful" phldr="1"/>
      <dgm:spPr/>
      <dgm:t>
        <a:bodyPr/>
        <a:lstStyle/>
        <a:p>
          <a:endParaRPr lang="es-MX"/>
        </a:p>
      </dgm:t>
    </dgm:pt>
    <dgm:pt modelId="{2509C60C-03A5-4BAB-BAFA-F203C29BDF93}">
      <dgm:prSet phldrT="[Texto]"/>
      <dgm:spPr/>
      <dgm:t>
        <a:bodyPr/>
        <a:lstStyle/>
        <a:p>
          <a:r>
            <a:rPr lang="es-MX" dirty="0"/>
            <a:t>Obra determinada</a:t>
          </a:r>
        </a:p>
      </dgm:t>
    </dgm:pt>
    <dgm:pt modelId="{12C55F6F-D589-458D-8B7E-0910970F42F0}" type="parTrans" cxnId="{68BF318D-7AB1-49A2-B873-043E33F6D70A}">
      <dgm:prSet/>
      <dgm:spPr/>
      <dgm:t>
        <a:bodyPr/>
        <a:lstStyle/>
        <a:p>
          <a:endParaRPr lang="es-MX"/>
        </a:p>
      </dgm:t>
    </dgm:pt>
    <dgm:pt modelId="{1ECDCEDC-CC6E-4B2C-A0B3-7738F1198C89}" type="sibTrans" cxnId="{68BF318D-7AB1-49A2-B873-043E33F6D70A}">
      <dgm:prSet/>
      <dgm:spPr/>
      <dgm:t>
        <a:bodyPr/>
        <a:lstStyle/>
        <a:p>
          <a:endParaRPr lang="es-MX"/>
        </a:p>
      </dgm:t>
    </dgm:pt>
    <dgm:pt modelId="{03F0E417-F5AC-44CB-B48C-E5CD12841B75}">
      <dgm:prSet phldrT="[Texto]"/>
      <dgm:spPr/>
      <dgm:t>
        <a:bodyPr/>
        <a:lstStyle/>
        <a:p>
          <a:r>
            <a:rPr lang="es-MX" dirty="0"/>
            <a:t>Tiempo determinado</a:t>
          </a:r>
        </a:p>
      </dgm:t>
    </dgm:pt>
    <dgm:pt modelId="{5EE08BEF-E955-4878-A1C9-F526C8CA08F7}" type="parTrans" cxnId="{20F62C3E-4815-4C6D-B749-B6D7615980E6}">
      <dgm:prSet/>
      <dgm:spPr/>
      <dgm:t>
        <a:bodyPr/>
        <a:lstStyle/>
        <a:p>
          <a:endParaRPr lang="es-MX"/>
        </a:p>
      </dgm:t>
    </dgm:pt>
    <dgm:pt modelId="{D7F3DD4A-F9EE-4C37-943D-E9396500917F}" type="sibTrans" cxnId="{20F62C3E-4815-4C6D-B749-B6D7615980E6}">
      <dgm:prSet/>
      <dgm:spPr/>
      <dgm:t>
        <a:bodyPr/>
        <a:lstStyle/>
        <a:p>
          <a:endParaRPr lang="es-MX"/>
        </a:p>
      </dgm:t>
    </dgm:pt>
    <dgm:pt modelId="{89B4551C-BAF6-4656-954F-E93AB98A594A}">
      <dgm:prSet phldrT="[Texto]"/>
      <dgm:spPr/>
      <dgm:t>
        <a:bodyPr/>
        <a:lstStyle/>
        <a:p>
          <a:r>
            <a:rPr lang="es-MX" dirty="0"/>
            <a:t>Temporada</a:t>
          </a:r>
        </a:p>
      </dgm:t>
    </dgm:pt>
    <dgm:pt modelId="{EB0D5747-572A-4429-96D5-C5C1C2FDB1CC}" type="parTrans" cxnId="{F4AD57EE-F384-4CB7-9F0A-F50C5633CBD4}">
      <dgm:prSet/>
      <dgm:spPr/>
      <dgm:t>
        <a:bodyPr/>
        <a:lstStyle/>
        <a:p>
          <a:endParaRPr lang="es-MX"/>
        </a:p>
      </dgm:t>
    </dgm:pt>
    <dgm:pt modelId="{17E46DDC-44F9-4A52-8BFE-C0DF5946BC5E}" type="sibTrans" cxnId="{F4AD57EE-F384-4CB7-9F0A-F50C5633CBD4}">
      <dgm:prSet/>
      <dgm:spPr/>
      <dgm:t>
        <a:bodyPr/>
        <a:lstStyle/>
        <a:p>
          <a:endParaRPr lang="es-MX"/>
        </a:p>
      </dgm:t>
    </dgm:pt>
    <dgm:pt modelId="{BB917647-9446-4CB5-8639-7D471A377C86}">
      <dgm:prSet phldrT="[Texto]"/>
      <dgm:spPr/>
      <dgm:t>
        <a:bodyPr/>
        <a:lstStyle/>
        <a:p>
          <a:r>
            <a:rPr lang="es-MX" dirty="0"/>
            <a:t>Indeterminado</a:t>
          </a:r>
        </a:p>
      </dgm:t>
    </dgm:pt>
    <dgm:pt modelId="{1CF74CDB-4C15-4BD6-B837-D28721D20E55}" type="parTrans" cxnId="{579A0BCE-5DAB-49F7-8269-605C997DD61E}">
      <dgm:prSet/>
      <dgm:spPr/>
      <dgm:t>
        <a:bodyPr/>
        <a:lstStyle/>
        <a:p>
          <a:endParaRPr lang="es-MX"/>
        </a:p>
      </dgm:t>
    </dgm:pt>
    <dgm:pt modelId="{DC27E70B-3871-4FAB-9AB9-E82052F88E26}" type="sibTrans" cxnId="{579A0BCE-5DAB-49F7-8269-605C997DD61E}">
      <dgm:prSet/>
      <dgm:spPr/>
      <dgm:t>
        <a:bodyPr/>
        <a:lstStyle/>
        <a:p>
          <a:endParaRPr lang="es-MX"/>
        </a:p>
      </dgm:t>
    </dgm:pt>
    <dgm:pt modelId="{1A35597F-3CAB-4ADC-8030-F431DB86DD1D}" type="pres">
      <dgm:prSet presAssocID="{7AB50A06-2B48-47B0-9D9D-A328C19E6582}" presName="Name0" presStyleCnt="0">
        <dgm:presLayoutVars>
          <dgm:dir/>
          <dgm:resizeHandles val="exact"/>
        </dgm:presLayoutVars>
      </dgm:prSet>
      <dgm:spPr/>
    </dgm:pt>
    <dgm:pt modelId="{0B4B6608-EBB0-4EBF-B3C4-363A5789753E}" type="pres">
      <dgm:prSet presAssocID="{7AB50A06-2B48-47B0-9D9D-A328C19E6582}" presName="cycle" presStyleCnt="0"/>
      <dgm:spPr/>
    </dgm:pt>
    <dgm:pt modelId="{6899D29C-D05F-4C5E-8091-C45B1472AA13}" type="pres">
      <dgm:prSet presAssocID="{2509C60C-03A5-4BAB-BAFA-F203C29BDF93}" presName="nodeFirstNode" presStyleLbl="node1" presStyleIdx="0" presStyleCnt="4" custRadScaleRad="97441" custRadScaleInc="419">
        <dgm:presLayoutVars>
          <dgm:bulletEnabled val="1"/>
        </dgm:presLayoutVars>
      </dgm:prSet>
      <dgm:spPr/>
    </dgm:pt>
    <dgm:pt modelId="{BF6439CE-6518-4E2F-8860-E561C133CA80}" type="pres">
      <dgm:prSet presAssocID="{1ECDCEDC-CC6E-4B2C-A0B3-7738F1198C89}" presName="sibTransFirstNode" presStyleLbl="bgShp" presStyleIdx="0" presStyleCnt="1"/>
      <dgm:spPr/>
    </dgm:pt>
    <dgm:pt modelId="{F7BC90B8-2BDA-4450-B7D8-E215553F0562}" type="pres">
      <dgm:prSet presAssocID="{03F0E417-F5AC-44CB-B48C-E5CD12841B75}" presName="nodeFollowingNodes" presStyleLbl="node1" presStyleIdx="1" presStyleCnt="4">
        <dgm:presLayoutVars>
          <dgm:bulletEnabled val="1"/>
        </dgm:presLayoutVars>
      </dgm:prSet>
      <dgm:spPr/>
    </dgm:pt>
    <dgm:pt modelId="{F6C976AF-3BA6-4531-B241-EC61EED6B0E9}" type="pres">
      <dgm:prSet presAssocID="{89B4551C-BAF6-4656-954F-E93AB98A594A}" presName="nodeFollowingNodes" presStyleLbl="node1" presStyleIdx="2" presStyleCnt="4">
        <dgm:presLayoutVars>
          <dgm:bulletEnabled val="1"/>
        </dgm:presLayoutVars>
      </dgm:prSet>
      <dgm:spPr/>
    </dgm:pt>
    <dgm:pt modelId="{A9EA3D9A-4BBC-439A-9459-EDCA1840D537}" type="pres">
      <dgm:prSet presAssocID="{BB917647-9446-4CB5-8639-7D471A377C86}" presName="nodeFollowingNodes" presStyleLbl="node1" presStyleIdx="3" presStyleCnt="4">
        <dgm:presLayoutVars>
          <dgm:bulletEnabled val="1"/>
        </dgm:presLayoutVars>
      </dgm:prSet>
      <dgm:spPr/>
    </dgm:pt>
  </dgm:ptLst>
  <dgm:cxnLst>
    <dgm:cxn modelId="{B4AB9102-E33E-47FB-965D-D791CAD6249F}" type="presOf" srcId="{89B4551C-BAF6-4656-954F-E93AB98A594A}" destId="{F6C976AF-3BA6-4531-B241-EC61EED6B0E9}" srcOrd="0" destOrd="0" presId="urn:microsoft.com/office/officeart/2005/8/layout/cycle3"/>
    <dgm:cxn modelId="{20F62C3E-4815-4C6D-B749-B6D7615980E6}" srcId="{7AB50A06-2B48-47B0-9D9D-A328C19E6582}" destId="{03F0E417-F5AC-44CB-B48C-E5CD12841B75}" srcOrd="1" destOrd="0" parTransId="{5EE08BEF-E955-4878-A1C9-F526C8CA08F7}" sibTransId="{D7F3DD4A-F9EE-4C37-943D-E9396500917F}"/>
    <dgm:cxn modelId="{A007E856-1DDA-4C77-9CD9-4BDF7AF2B7C6}" type="presOf" srcId="{BB917647-9446-4CB5-8639-7D471A377C86}" destId="{A9EA3D9A-4BBC-439A-9459-EDCA1840D537}" srcOrd="0" destOrd="0" presId="urn:microsoft.com/office/officeart/2005/8/layout/cycle3"/>
    <dgm:cxn modelId="{68BF318D-7AB1-49A2-B873-043E33F6D70A}" srcId="{7AB50A06-2B48-47B0-9D9D-A328C19E6582}" destId="{2509C60C-03A5-4BAB-BAFA-F203C29BDF93}" srcOrd="0" destOrd="0" parTransId="{12C55F6F-D589-458D-8B7E-0910970F42F0}" sibTransId="{1ECDCEDC-CC6E-4B2C-A0B3-7738F1198C89}"/>
    <dgm:cxn modelId="{7560918D-B5B4-4970-B697-462E1BB04AD4}" type="presOf" srcId="{7AB50A06-2B48-47B0-9D9D-A328C19E6582}" destId="{1A35597F-3CAB-4ADC-8030-F431DB86DD1D}" srcOrd="0" destOrd="0" presId="urn:microsoft.com/office/officeart/2005/8/layout/cycle3"/>
    <dgm:cxn modelId="{579A0BCE-5DAB-49F7-8269-605C997DD61E}" srcId="{7AB50A06-2B48-47B0-9D9D-A328C19E6582}" destId="{BB917647-9446-4CB5-8639-7D471A377C86}" srcOrd="3" destOrd="0" parTransId="{1CF74CDB-4C15-4BD6-B837-D28721D20E55}" sibTransId="{DC27E70B-3871-4FAB-9AB9-E82052F88E26}"/>
    <dgm:cxn modelId="{50BE85D1-8AC4-456C-8F87-EFE272283810}" type="presOf" srcId="{03F0E417-F5AC-44CB-B48C-E5CD12841B75}" destId="{F7BC90B8-2BDA-4450-B7D8-E215553F0562}" srcOrd="0" destOrd="0" presId="urn:microsoft.com/office/officeart/2005/8/layout/cycle3"/>
    <dgm:cxn modelId="{D3DB0FE2-F1DA-4BA7-886F-8D5D7A6D6891}" type="presOf" srcId="{1ECDCEDC-CC6E-4B2C-A0B3-7738F1198C89}" destId="{BF6439CE-6518-4E2F-8860-E561C133CA80}" srcOrd="0" destOrd="0" presId="urn:microsoft.com/office/officeart/2005/8/layout/cycle3"/>
    <dgm:cxn modelId="{F4AD57EE-F384-4CB7-9F0A-F50C5633CBD4}" srcId="{7AB50A06-2B48-47B0-9D9D-A328C19E6582}" destId="{89B4551C-BAF6-4656-954F-E93AB98A594A}" srcOrd="2" destOrd="0" parTransId="{EB0D5747-572A-4429-96D5-C5C1C2FDB1CC}" sibTransId="{17E46DDC-44F9-4A52-8BFE-C0DF5946BC5E}"/>
    <dgm:cxn modelId="{1FC008FC-3D3B-4404-BBF4-574E03CA8658}" type="presOf" srcId="{2509C60C-03A5-4BAB-BAFA-F203C29BDF93}" destId="{6899D29C-D05F-4C5E-8091-C45B1472AA13}" srcOrd="0" destOrd="0" presId="urn:microsoft.com/office/officeart/2005/8/layout/cycle3"/>
    <dgm:cxn modelId="{BCD3457F-5242-42E9-BEB3-392957C70FF6}" type="presParOf" srcId="{1A35597F-3CAB-4ADC-8030-F431DB86DD1D}" destId="{0B4B6608-EBB0-4EBF-B3C4-363A5789753E}" srcOrd="0" destOrd="0" presId="urn:microsoft.com/office/officeart/2005/8/layout/cycle3"/>
    <dgm:cxn modelId="{FFD7022E-E5D5-438A-87C5-E0A24048893A}" type="presParOf" srcId="{0B4B6608-EBB0-4EBF-B3C4-363A5789753E}" destId="{6899D29C-D05F-4C5E-8091-C45B1472AA13}" srcOrd="0" destOrd="0" presId="urn:microsoft.com/office/officeart/2005/8/layout/cycle3"/>
    <dgm:cxn modelId="{EEF86761-BD0E-4031-AC93-9BE4BB977372}" type="presParOf" srcId="{0B4B6608-EBB0-4EBF-B3C4-363A5789753E}" destId="{BF6439CE-6518-4E2F-8860-E561C133CA80}" srcOrd="1" destOrd="0" presId="urn:microsoft.com/office/officeart/2005/8/layout/cycle3"/>
    <dgm:cxn modelId="{E98979A4-FF6E-482C-B985-6B83A2FDBF6D}" type="presParOf" srcId="{0B4B6608-EBB0-4EBF-B3C4-363A5789753E}" destId="{F7BC90B8-2BDA-4450-B7D8-E215553F0562}" srcOrd="2" destOrd="0" presId="urn:microsoft.com/office/officeart/2005/8/layout/cycle3"/>
    <dgm:cxn modelId="{4C17BF72-C48E-4377-97B9-F39AAACAE7CD}" type="presParOf" srcId="{0B4B6608-EBB0-4EBF-B3C4-363A5789753E}" destId="{F6C976AF-3BA6-4531-B241-EC61EED6B0E9}" srcOrd="3" destOrd="0" presId="urn:microsoft.com/office/officeart/2005/8/layout/cycle3"/>
    <dgm:cxn modelId="{A82F1AA0-9196-48EC-A2A3-5A85C4B46375}" type="presParOf" srcId="{0B4B6608-EBB0-4EBF-B3C4-363A5789753E}" destId="{A9EA3D9A-4BBC-439A-9459-EDCA1840D537}"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FE8EAC3-DC14-4F16-82AB-90179BF9F53B}" type="doc">
      <dgm:prSet loTypeId="urn:microsoft.com/office/officeart/2005/8/layout/hList1" loCatId="list" qsTypeId="urn:microsoft.com/office/officeart/2005/8/quickstyle/simple3" qsCatId="simple" csTypeId="urn:microsoft.com/office/officeart/2005/8/colors/colorful5" csCatId="colorful" phldr="1"/>
      <dgm:spPr/>
      <dgm:t>
        <a:bodyPr/>
        <a:lstStyle/>
        <a:p>
          <a:endParaRPr lang="es-MX"/>
        </a:p>
      </dgm:t>
    </dgm:pt>
    <dgm:pt modelId="{231043F7-340D-4E79-8D37-B8FC6080BCD3}">
      <dgm:prSet phldrT="[Texto]" custT="1"/>
      <dgm:spPr/>
      <dgm:t>
        <a:bodyPr/>
        <a:lstStyle/>
        <a:p>
          <a:r>
            <a:rPr lang="es-MX" sz="4000" dirty="0"/>
            <a:t>VENTAJAS</a:t>
          </a:r>
        </a:p>
      </dgm:t>
    </dgm:pt>
    <dgm:pt modelId="{847502D4-3C92-45A9-98D5-0822C68336EE}" type="parTrans" cxnId="{B92B64D5-0C2C-499E-8F99-2A745818DBD9}">
      <dgm:prSet/>
      <dgm:spPr/>
      <dgm:t>
        <a:bodyPr/>
        <a:lstStyle/>
        <a:p>
          <a:endParaRPr lang="es-MX"/>
        </a:p>
      </dgm:t>
    </dgm:pt>
    <dgm:pt modelId="{BF2A892E-EBFE-49D6-809F-52B404AFAD7F}" type="sibTrans" cxnId="{B92B64D5-0C2C-499E-8F99-2A745818DBD9}">
      <dgm:prSet/>
      <dgm:spPr/>
      <dgm:t>
        <a:bodyPr/>
        <a:lstStyle/>
        <a:p>
          <a:endParaRPr lang="es-MX"/>
        </a:p>
      </dgm:t>
    </dgm:pt>
    <dgm:pt modelId="{B0FF4078-E66D-490F-8E63-5DC5CF89EB68}">
      <dgm:prSet phldrT="[Texto]" custT="1"/>
      <dgm:spPr/>
      <dgm:t>
        <a:bodyPr/>
        <a:lstStyle/>
        <a:p>
          <a:pPr algn="just"/>
          <a:r>
            <a:rPr lang="es-MX" sz="2800" dirty="0"/>
            <a:t>Flexibilidad para ajustar la fuerza laboral.</a:t>
          </a:r>
        </a:p>
      </dgm:t>
    </dgm:pt>
    <dgm:pt modelId="{02217A7A-F2BC-44FA-84C2-83B6224DD473}" type="parTrans" cxnId="{0D310545-554B-4FD7-AB8D-05ECE5AD4DFF}">
      <dgm:prSet/>
      <dgm:spPr/>
      <dgm:t>
        <a:bodyPr/>
        <a:lstStyle/>
        <a:p>
          <a:endParaRPr lang="es-MX"/>
        </a:p>
      </dgm:t>
    </dgm:pt>
    <dgm:pt modelId="{195F0E1A-E2CC-4CD1-8AC7-2C33C50BCD32}" type="sibTrans" cxnId="{0D310545-554B-4FD7-AB8D-05ECE5AD4DFF}">
      <dgm:prSet/>
      <dgm:spPr/>
      <dgm:t>
        <a:bodyPr/>
        <a:lstStyle/>
        <a:p>
          <a:endParaRPr lang="es-MX"/>
        </a:p>
      </dgm:t>
    </dgm:pt>
    <dgm:pt modelId="{0D30584E-5BA8-4640-A08D-2B8E73F7E7CA}">
      <dgm:prSet phldrT="[Texto]" custT="1"/>
      <dgm:spPr/>
      <dgm:t>
        <a:bodyPr/>
        <a:lstStyle/>
        <a:p>
          <a:r>
            <a:rPr lang="es-MX" sz="4000" dirty="0"/>
            <a:t>DESVENTAJAS</a:t>
          </a:r>
        </a:p>
      </dgm:t>
    </dgm:pt>
    <dgm:pt modelId="{60451210-0312-42B6-A2D0-5C67461DEF53}" type="parTrans" cxnId="{1ED37EAE-CD52-4701-AF33-8DD1D05573A9}">
      <dgm:prSet/>
      <dgm:spPr/>
      <dgm:t>
        <a:bodyPr/>
        <a:lstStyle/>
        <a:p>
          <a:endParaRPr lang="es-MX"/>
        </a:p>
      </dgm:t>
    </dgm:pt>
    <dgm:pt modelId="{3577FBD7-E529-400C-93A5-84B54D0398B5}" type="sibTrans" cxnId="{1ED37EAE-CD52-4701-AF33-8DD1D05573A9}">
      <dgm:prSet/>
      <dgm:spPr/>
      <dgm:t>
        <a:bodyPr/>
        <a:lstStyle/>
        <a:p>
          <a:endParaRPr lang="es-MX"/>
        </a:p>
      </dgm:t>
    </dgm:pt>
    <dgm:pt modelId="{EE2F80D1-1AD3-4C6F-BA26-E5A2166740D8}">
      <dgm:prSet phldrT="[Texto]" custT="1"/>
      <dgm:spPr/>
      <dgm:t>
        <a:bodyPr/>
        <a:lstStyle/>
        <a:p>
          <a:pPr algn="just"/>
          <a:r>
            <a:rPr lang="es-MX" sz="2800" dirty="0"/>
            <a:t>Falta de estabilidad para el trabajador.</a:t>
          </a:r>
        </a:p>
      </dgm:t>
    </dgm:pt>
    <dgm:pt modelId="{4FDA2974-2B00-4D9D-BD76-C6E04D73413F}" type="parTrans" cxnId="{2B31B69E-C0DA-40FE-A3F4-003E69DC87FC}">
      <dgm:prSet/>
      <dgm:spPr/>
      <dgm:t>
        <a:bodyPr/>
        <a:lstStyle/>
        <a:p>
          <a:endParaRPr lang="es-MX"/>
        </a:p>
      </dgm:t>
    </dgm:pt>
    <dgm:pt modelId="{38A5EB6B-974B-4C35-9CE1-BCCCF05B5EA0}" type="sibTrans" cxnId="{2B31B69E-C0DA-40FE-A3F4-003E69DC87FC}">
      <dgm:prSet/>
      <dgm:spPr/>
      <dgm:t>
        <a:bodyPr/>
        <a:lstStyle/>
        <a:p>
          <a:endParaRPr lang="es-MX"/>
        </a:p>
      </dgm:t>
    </dgm:pt>
    <dgm:pt modelId="{1445C88D-4B26-48F4-8706-E3FE1AFA193C}">
      <dgm:prSet phldrT="[Texto]" custT="1"/>
      <dgm:spPr/>
      <dgm:t>
        <a:bodyPr/>
        <a:lstStyle/>
        <a:p>
          <a:pPr algn="just"/>
          <a:r>
            <a:rPr lang="es-MX" sz="2800" dirty="0"/>
            <a:t>Personal por tiempo limitado sin adquirir obligaciones laborales a largo plazo.</a:t>
          </a:r>
        </a:p>
      </dgm:t>
    </dgm:pt>
    <dgm:pt modelId="{0CAE02B8-1EDA-4BAA-865C-906BEF371134}" type="parTrans" cxnId="{B12DA91A-DBB1-4109-A19B-7C65A7748D6B}">
      <dgm:prSet/>
      <dgm:spPr/>
      <dgm:t>
        <a:bodyPr/>
        <a:lstStyle/>
        <a:p>
          <a:endParaRPr lang="es-MX"/>
        </a:p>
      </dgm:t>
    </dgm:pt>
    <dgm:pt modelId="{C22CADC6-BF0D-4C9D-9684-B043CBB5E140}" type="sibTrans" cxnId="{B12DA91A-DBB1-4109-A19B-7C65A7748D6B}">
      <dgm:prSet/>
      <dgm:spPr/>
      <dgm:t>
        <a:bodyPr/>
        <a:lstStyle/>
        <a:p>
          <a:endParaRPr lang="es-MX"/>
        </a:p>
      </dgm:t>
    </dgm:pt>
    <dgm:pt modelId="{824030DA-8948-4CB1-B465-5D4BD89A2FA5}">
      <dgm:prSet phldrT="[Texto]" custT="1"/>
      <dgm:spPr/>
      <dgm:t>
        <a:bodyPr/>
        <a:lstStyle/>
        <a:p>
          <a:pPr algn="just"/>
          <a:r>
            <a:rPr lang="es-MX" sz="2800" dirty="0"/>
            <a:t>Adquirir experiencia en sectores específicos.</a:t>
          </a:r>
        </a:p>
      </dgm:t>
    </dgm:pt>
    <dgm:pt modelId="{1E4930AA-7A83-45AA-8E32-67D8BC2145B1}" type="parTrans" cxnId="{C494E2C7-81B8-438C-97E8-9CC3149C3134}">
      <dgm:prSet/>
      <dgm:spPr/>
      <dgm:t>
        <a:bodyPr/>
        <a:lstStyle/>
        <a:p>
          <a:endParaRPr lang="es-MX"/>
        </a:p>
      </dgm:t>
    </dgm:pt>
    <dgm:pt modelId="{E682E2FB-430B-4C0D-895C-9ED8910F9DCF}" type="sibTrans" cxnId="{C494E2C7-81B8-438C-97E8-9CC3149C3134}">
      <dgm:prSet/>
      <dgm:spPr/>
      <dgm:t>
        <a:bodyPr/>
        <a:lstStyle/>
        <a:p>
          <a:endParaRPr lang="es-MX"/>
        </a:p>
      </dgm:t>
    </dgm:pt>
    <dgm:pt modelId="{A883E35B-5FAE-43D2-8CB2-9574A358D684}">
      <dgm:prSet phldrT="[Texto]" custT="1"/>
      <dgm:spPr/>
      <dgm:t>
        <a:bodyPr/>
        <a:lstStyle/>
        <a:p>
          <a:pPr algn="just"/>
          <a:r>
            <a:rPr lang="es-MX" sz="2800" dirty="0"/>
            <a:t>Condiciones laborales atractivas por la especialización requerida.</a:t>
          </a:r>
        </a:p>
      </dgm:t>
    </dgm:pt>
    <dgm:pt modelId="{DC09E1C0-D393-4F4D-9653-0574DE5EBD93}" type="parTrans" cxnId="{65C3F76F-67F8-4409-B17F-179C1E2AD69C}">
      <dgm:prSet/>
      <dgm:spPr/>
      <dgm:t>
        <a:bodyPr/>
        <a:lstStyle/>
        <a:p>
          <a:endParaRPr lang="es-MX"/>
        </a:p>
      </dgm:t>
    </dgm:pt>
    <dgm:pt modelId="{442A01EA-00DC-407E-B3B6-6D30A968FEA5}" type="sibTrans" cxnId="{65C3F76F-67F8-4409-B17F-179C1E2AD69C}">
      <dgm:prSet/>
      <dgm:spPr/>
      <dgm:t>
        <a:bodyPr/>
        <a:lstStyle/>
        <a:p>
          <a:endParaRPr lang="es-MX"/>
        </a:p>
      </dgm:t>
    </dgm:pt>
    <dgm:pt modelId="{ABB374C7-13A6-4157-8420-DA5D6AFE44B1}">
      <dgm:prSet phldrT="[Texto]" custT="1"/>
      <dgm:spPr/>
      <dgm:t>
        <a:bodyPr/>
        <a:lstStyle/>
        <a:p>
          <a:pPr algn="just"/>
          <a:endParaRPr lang="es-MX" sz="2800" dirty="0"/>
        </a:p>
      </dgm:t>
    </dgm:pt>
    <dgm:pt modelId="{6975319C-39FB-422B-868C-D77EC1838581}" type="parTrans" cxnId="{EDA1347F-87F8-4640-985A-521FC060661E}">
      <dgm:prSet/>
      <dgm:spPr/>
      <dgm:t>
        <a:bodyPr/>
        <a:lstStyle/>
        <a:p>
          <a:endParaRPr lang="es-MX"/>
        </a:p>
      </dgm:t>
    </dgm:pt>
    <dgm:pt modelId="{027E66EC-8F38-4202-93CE-37E2B7A4781F}" type="sibTrans" cxnId="{EDA1347F-87F8-4640-985A-521FC060661E}">
      <dgm:prSet/>
      <dgm:spPr/>
      <dgm:t>
        <a:bodyPr/>
        <a:lstStyle/>
        <a:p>
          <a:endParaRPr lang="es-MX"/>
        </a:p>
      </dgm:t>
    </dgm:pt>
    <dgm:pt modelId="{48293BDF-6872-43A4-916A-A39130AA99DC}">
      <dgm:prSet phldrT="[Texto]" custT="1"/>
      <dgm:spPr/>
      <dgm:t>
        <a:bodyPr/>
        <a:lstStyle/>
        <a:p>
          <a:pPr algn="just"/>
          <a:r>
            <a:rPr lang="es-MX" sz="2800" dirty="0"/>
            <a:t>Ajustes en el presupuesto y  planificación inicial si la relación no concluye en el tiempo esperado.</a:t>
          </a:r>
        </a:p>
      </dgm:t>
    </dgm:pt>
    <dgm:pt modelId="{FEF521DB-9B80-4492-94F1-1C69757359AB}" type="parTrans" cxnId="{077406AC-90AC-4197-B0B3-3C66A1AE0C02}">
      <dgm:prSet/>
      <dgm:spPr/>
      <dgm:t>
        <a:bodyPr/>
        <a:lstStyle/>
        <a:p>
          <a:endParaRPr lang="es-MX"/>
        </a:p>
      </dgm:t>
    </dgm:pt>
    <dgm:pt modelId="{DF78899D-9957-4A02-B882-6655348D205B}" type="sibTrans" cxnId="{077406AC-90AC-4197-B0B3-3C66A1AE0C02}">
      <dgm:prSet/>
      <dgm:spPr/>
      <dgm:t>
        <a:bodyPr/>
        <a:lstStyle/>
        <a:p>
          <a:endParaRPr lang="es-MX"/>
        </a:p>
      </dgm:t>
    </dgm:pt>
    <dgm:pt modelId="{2084E8A8-30C5-48A7-8C1F-82923B5ED01E}" type="pres">
      <dgm:prSet presAssocID="{AFE8EAC3-DC14-4F16-82AB-90179BF9F53B}" presName="Name0" presStyleCnt="0">
        <dgm:presLayoutVars>
          <dgm:dir/>
          <dgm:animLvl val="lvl"/>
          <dgm:resizeHandles val="exact"/>
        </dgm:presLayoutVars>
      </dgm:prSet>
      <dgm:spPr/>
    </dgm:pt>
    <dgm:pt modelId="{AFFBEC64-C25A-4796-82F6-1BDC86723535}" type="pres">
      <dgm:prSet presAssocID="{231043F7-340D-4E79-8D37-B8FC6080BCD3}" presName="composite" presStyleCnt="0"/>
      <dgm:spPr/>
    </dgm:pt>
    <dgm:pt modelId="{A8701F22-261C-4929-ABBF-4B07D72FFB97}" type="pres">
      <dgm:prSet presAssocID="{231043F7-340D-4E79-8D37-B8FC6080BCD3}" presName="parTx" presStyleLbl="alignNode1" presStyleIdx="0" presStyleCnt="2">
        <dgm:presLayoutVars>
          <dgm:chMax val="0"/>
          <dgm:chPref val="0"/>
          <dgm:bulletEnabled val="1"/>
        </dgm:presLayoutVars>
      </dgm:prSet>
      <dgm:spPr/>
    </dgm:pt>
    <dgm:pt modelId="{45C9B96B-7DF2-494F-A286-0ACDC0E50664}" type="pres">
      <dgm:prSet presAssocID="{231043F7-340D-4E79-8D37-B8FC6080BCD3}" presName="desTx" presStyleLbl="alignAccFollowNode1" presStyleIdx="0" presStyleCnt="2">
        <dgm:presLayoutVars>
          <dgm:bulletEnabled val="1"/>
        </dgm:presLayoutVars>
      </dgm:prSet>
      <dgm:spPr/>
    </dgm:pt>
    <dgm:pt modelId="{F744528F-3B02-47C0-A1C5-428E41AC2462}" type="pres">
      <dgm:prSet presAssocID="{BF2A892E-EBFE-49D6-809F-52B404AFAD7F}" presName="space" presStyleCnt="0"/>
      <dgm:spPr/>
    </dgm:pt>
    <dgm:pt modelId="{3BB1D0A7-55B1-46BF-A6C1-39787456F72B}" type="pres">
      <dgm:prSet presAssocID="{0D30584E-5BA8-4640-A08D-2B8E73F7E7CA}" presName="composite" presStyleCnt="0"/>
      <dgm:spPr/>
    </dgm:pt>
    <dgm:pt modelId="{49FA3D9A-C974-4E60-95B3-3A3A9C4EB25B}" type="pres">
      <dgm:prSet presAssocID="{0D30584E-5BA8-4640-A08D-2B8E73F7E7CA}" presName="parTx" presStyleLbl="alignNode1" presStyleIdx="1" presStyleCnt="2">
        <dgm:presLayoutVars>
          <dgm:chMax val="0"/>
          <dgm:chPref val="0"/>
          <dgm:bulletEnabled val="1"/>
        </dgm:presLayoutVars>
      </dgm:prSet>
      <dgm:spPr/>
    </dgm:pt>
    <dgm:pt modelId="{F7A36D0B-3873-49F0-93AF-367C7ABC444C}" type="pres">
      <dgm:prSet presAssocID="{0D30584E-5BA8-4640-A08D-2B8E73F7E7CA}" presName="desTx" presStyleLbl="alignAccFollowNode1" presStyleIdx="1" presStyleCnt="2">
        <dgm:presLayoutVars>
          <dgm:bulletEnabled val="1"/>
        </dgm:presLayoutVars>
      </dgm:prSet>
      <dgm:spPr/>
    </dgm:pt>
  </dgm:ptLst>
  <dgm:cxnLst>
    <dgm:cxn modelId="{03CBC30C-18CC-4345-8DA9-2833473BFE7F}" type="presOf" srcId="{48293BDF-6872-43A4-916A-A39130AA99DC}" destId="{F7A36D0B-3873-49F0-93AF-367C7ABC444C}" srcOrd="0" destOrd="1" presId="urn:microsoft.com/office/officeart/2005/8/layout/hList1"/>
    <dgm:cxn modelId="{B12DA91A-DBB1-4109-A19B-7C65A7748D6B}" srcId="{231043F7-340D-4E79-8D37-B8FC6080BCD3}" destId="{1445C88D-4B26-48F4-8706-E3FE1AFA193C}" srcOrd="1" destOrd="0" parTransId="{0CAE02B8-1EDA-4BAA-865C-906BEF371134}" sibTransId="{C22CADC6-BF0D-4C9D-9684-B043CBB5E140}"/>
    <dgm:cxn modelId="{1A75331D-45A3-4897-B423-35BC2E483861}" type="presOf" srcId="{EE2F80D1-1AD3-4C6F-BA26-E5A2166740D8}" destId="{F7A36D0B-3873-49F0-93AF-367C7ABC444C}" srcOrd="0" destOrd="0" presId="urn:microsoft.com/office/officeart/2005/8/layout/hList1"/>
    <dgm:cxn modelId="{5FC15021-5741-4C4B-912E-1E3338C5C3C0}" type="presOf" srcId="{ABB374C7-13A6-4157-8420-DA5D6AFE44B1}" destId="{F7A36D0B-3873-49F0-93AF-367C7ABC444C}" srcOrd="0" destOrd="2" presId="urn:microsoft.com/office/officeart/2005/8/layout/hList1"/>
    <dgm:cxn modelId="{94C66127-57B9-4998-A7DC-CFD3213CC9BB}" type="presOf" srcId="{B0FF4078-E66D-490F-8E63-5DC5CF89EB68}" destId="{45C9B96B-7DF2-494F-A286-0ACDC0E50664}" srcOrd="0" destOrd="0" presId="urn:microsoft.com/office/officeart/2005/8/layout/hList1"/>
    <dgm:cxn modelId="{086DBA5D-1544-40EF-BCD6-15CB066BED0E}" type="presOf" srcId="{0D30584E-5BA8-4640-A08D-2B8E73F7E7CA}" destId="{49FA3D9A-C974-4E60-95B3-3A3A9C4EB25B}" srcOrd="0" destOrd="0" presId="urn:microsoft.com/office/officeart/2005/8/layout/hList1"/>
    <dgm:cxn modelId="{0D310545-554B-4FD7-AB8D-05ECE5AD4DFF}" srcId="{231043F7-340D-4E79-8D37-B8FC6080BCD3}" destId="{B0FF4078-E66D-490F-8E63-5DC5CF89EB68}" srcOrd="0" destOrd="0" parTransId="{02217A7A-F2BC-44FA-84C2-83B6224DD473}" sibTransId="{195F0E1A-E2CC-4CD1-8AC7-2C33C50BCD32}"/>
    <dgm:cxn modelId="{B186056A-F817-4F20-8DE8-F8F7EB1971D3}" type="presOf" srcId="{231043F7-340D-4E79-8D37-B8FC6080BCD3}" destId="{A8701F22-261C-4929-ABBF-4B07D72FFB97}" srcOrd="0" destOrd="0" presId="urn:microsoft.com/office/officeart/2005/8/layout/hList1"/>
    <dgm:cxn modelId="{65C3F76F-67F8-4409-B17F-179C1E2AD69C}" srcId="{231043F7-340D-4E79-8D37-B8FC6080BCD3}" destId="{A883E35B-5FAE-43D2-8CB2-9574A358D684}" srcOrd="3" destOrd="0" parTransId="{DC09E1C0-D393-4F4D-9653-0574DE5EBD93}" sibTransId="{442A01EA-00DC-407E-B3B6-6D30A968FEA5}"/>
    <dgm:cxn modelId="{57FCB75A-0A06-46F7-AEA6-EB412701B1F8}" type="presOf" srcId="{1445C88D-4B26-48F4-8706-E3FE1AFA193C}" destId="{45C9B96B-7DF2-494F-A286-0ACDC0E50664}" srcOrd="0" destOrd="1" presId="urn:microsoft.com/office/officeart/2005/8/layout/hList1"/>
    <dgm:cxn modelId="{EDA1347F-87F8-4640-985A-521FC060661E}" srcId="{0D30584E-5BA8-4640-A08D-2B8E73F7E7CA}" destId="{ABB374C7-13A6-4157-8420-DA5D6AFE44B1}" srcOrd="2" destOrd="0" parTransId="{6975319C-39FB-422B-868C-D77EC1838581}" sibTransId="{027E66EC-8F38-4202-93CE-37E2B7A4781F}"/>
    <dgm:cxn modelId="{B952E593-5141-4DEB-BA9C-6BA5EF44D11F}" type="presOf" srcId="{AFE8EAC3-DC14-4F16-82AB-90179BF9F53B}" destId="{2084E8A8-30C5-48A7-8C1F-82923B5ED01E}" srcOrd="0" destOrd="0" presId="urn:microsoft.com/office/officeart/2005/8/layout/hList1"/>
    <dgm:cxn modelId="{2B31B69E-C0DA-40FE-A3F4-003E69DC87FC}" srcId="{0D30584E-5BA8-4640-A08D-2B8E73F7E7CA}" destId="{EE2F80D1-1AD3-4C6F-BA26-E5A2166740D8}" srcOrd="0" destOrd="0" parTransId="{4FDA2974-2B00-4D9D-BD76-C6E04D73413F}" sibTransId="{38A5EB6B-974B-4C35-9CE1-BCCCF05B5EA0}"/>
    <dgm:cxn modelId="{B62E609F-4DB2-452A-B3C5-730231F0AE6D}" type="presOf" srcId="{824030DA-8948-4CB1-B465-5D4BD89A2FA5}" destId="{45C9B96B-7DF2-494F-A286-0ACDC0E50664}" srcOrd="0" destOrd="2" presId="urn:microsoft.com/office/officeart/2005/8/layout/hList1"/>
    <dgm:cxn modelId="{077406AC-90AC-4197-B0B3-3C66A1AE0C02}" srcId="{0D30584E-5BA8-4640-A08D-2B8E73F7E7CA}" destId="{48293BDF-6872-43A4-916A-A39130AA99DC}" srcOrd="1" destOrd="0" parTransId="{FEF521DB-9B80-4492-94F1-1C69757359AB}" sibTransId="{DF78899D-9957-4A02-B882-6655348D205B}"/>
    <dgm:cxn modelId="{1ED37EAE-CD52-4701-AF33-8DD1D05573A9}" srcId="{AFE8EAC3-DC14-4F16-82AB-90179BF9F53B}" destId="{0D30584E-5BA8-4640-A08D-2B8E73F7E7CA}" srcOrd="1" destOrd="0" parTransId="{60451210-0312-42B6-A2D0-5C67461DEF53}" sibTransId="{3577FBD7-E529-400C-93A5-84B54D0398B5}"/>
    <dgm:cxn modelId="{FFFCA4B1-5C34-4AE7-81DE-5A03254D7383}" type="presOf" srcId="{A883E35B-5FAE-43D2-8CB2-9574A358D684}" destId="{45C9B96B-7DF2-494F-A286-0ACDC0E50664}" srcOrd="0" destOrd="3" presId="urn:microsoft.com/office/officeart/2005/8/layout/hList1"/>
    <dgm:cxn modelId="{C494E2C7-81B8-438C-97E8-9CC3149C3134}" srcId="{231043F7-340D-4E79-8D37-B8FC6080BCD3}" destId="{824030DA-8948-4CB1-B465-5D4BD89A2FA5}" srcOrd="2" destOrd="0" parTransId="{1E4930AA-7A83-45AA-8E32-67D8BC2145B1}" sibTransId="{E682E2FB-430B-4C0D-895C-9ED8910F9DCF}"/>
    <dgm:cxn modelId="{B92B64D5-0C2C-499E-8F99-2A745818DBD9}" srcId="{AFE8EAC3-DC14-4F16-82AB-90179BF9F53B}" destId="{231043F7-340D-4E79-8D37-B8FC6080BCD3}" srcOrd="0" destOrd="0" parTransId="{847502D4-3C92-45A9-98D5-0822C68336EE}" sibTransId="{BF2A892E-EBFE-49D6-809F-52B404AFAD7F}"/>
    <dgm:cxn modelId="{5BF27C68-BC1B-43C9-A3C1-770C19AEE5EB}" type="presParOf" srcId="{2084E8A8-30C5-48A7-8C1F-82923B5ED01E}" destId="{AFFBEC64-C25A-4796-82F6-1BDC86723535}" srcOrd="0" destOrd="0" presId="urn:microsoft.com/office/officeart/2005/8/layout/hList1"/>
    <dgm:cxn modelId="{7F5CDB50-9195-484C-9B9F-F5E922C74115}" type="presParOf" srcId="{AFFBEC64-C25A-4796-82F6-1BDC86723535}" destId="{A8701F22-261C-4929-ABBF-4B07D72FFB97}" srcOrd="0" destOrd="0" presId="urn:microsoft.com/office/officeart/2005/8/layout/hList1"/>
    <dgm:cxn modelId="{D8C3BDB4-8B45-456B-AE59-AC3783577F81}" type="presParOf" srcId="{AFFBEC64-C25A-4796-82F6-1BDC86723535}" destId="{45C9B96B-7DF2-494F-A286-0ACDC0E50664}" srcOrd="1" destOrd="0" presId="urn:microsoft.com/office/officeart/2005/8/layout/hList1"/>
    <dgm:cxn modelId="{09A7627E-357A-4636-9606-8EE4BEE58A01}" type="presParOf" srcId="{2084E8A8-30C5-48A7-8C1F-82923B5ED01E}" destId="{F744528F-3B02-47C0-A1C5-428E41AC2462}" srcOrd="1" destOrd="0" presId="urn:microsoft.com/office/officeart/2005/8/layout/hList1"/>
    <dgm:cxn modelId="{4566F793-F0F8-4430-A451-48A3D8F81F13}" type="presParOf" srcId="{2084E8A8-30C5-48A7-8C1F-82923B5ED01E}" destId="{3BB1D0A7-55B1-46BF-A6C1-39787456F72B}" srcOrd="2" destOrd="0" presId="urn:microsoft.com/office/officeart/2005/8/layout/hList1"/>
    <dgm:cxn modelId="{40EA6E55-7126-4243-9DCC-19905AC185DC}" type="presParOf" srcId="{3BB1D0A7-55B1-46BF-A6C1-39787456F72B}" destId="{49FA3D9A-C974-4E60-95B3-3A3A9C4EB25B}" srcOrd="0" destOrd="0" presId="urn:microsoft.com/office/officeart/2005/8/layout/hList1"/>
    <dgm:cxn modelId="{5AC56836-2622-4916-8FB6-285850438073}" type="presParOf" srcId="{3BB1D0A7-55B1-46BF-A6C1-39787456F72B}" destId="{F7A36D0B-3873-49F0-93AF-367C7ABC444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FE8EAC3-DC14-4F16-82AB-90179BF9F53B}" type="doc">
      <dgm:prSet loTypeId="urn:microsoft.com/office/officeart/2005/8/layout/hList1" loCatId="list" qsTypeId="urn:microsoft.com/office/officeart/2005/8/quickstyle/simple3" qsCatId="simple" csTypeId="urn:microsoft.com/office/officeart/2005/8/colors/colorful5" csCatId="colorful" phldr="1"/>
      <dgm:spPr/>
      <dgm:t>
        <a:bodyPr/>
        <a:lstStyle/>
        <a:p>
          <a:endParaRPr lang="es-MX"/>
        </a:p>
      </dgm:t>
    </dgm:pt>
    <dgm:pt modelId="{231043F7-340D-4E79-8D37-B8FC6080BCD3}">
      <dgm:prSet phldrT="[Texto]" custT="1"/>
      <dgm:spPr/>
      <dgm:t>
        <a:bodyPr/>
        <a:lstStyle/>
        <a:p>
          <a:r>
            <a:rPr lang="es-MX" sz="4000" dirty="0"/>
            <a:t>VENTAJAS</a:t>
          </a:r>
        </a:p>
      </dgm:t>
    </dgm:pt>
    <dgm:pt modelId="{847502D4-3C92-45A9-98D5-0822C68336EE}" type="parTrans" cxnId="{B92B64D5-0C2C-499E-8F99-2A745818DBD9}">
      <dgm:prSet/>
      <dgm:spPr/>
      <dgm:t>
        <a:bodyPr/>
        <a:lstStyle/>
        <a:p>
          <a:endParaRPr lang="es-MX"/>
        </a:p>
      </dgm:t>
    </dgm:pt>
    <dgm:pt modelId="{BF2A892E-EBFE-49D6-809F-52B404AFAD7F}" type="sibTrans" cxnId="{B92B64D5-0C2C-499E-8F99-2A745818DBD9}">
      <dgm:prSet/>
      <dgm:spPr/>
      <dgm:t>
        <a:bodyPr/>
        <a:lstStyle/>
        <a:p>
          <a:endParaRPr lang="es-MX"/>
        </a:p>
      </dgm:t>
    </dgm:pt>
    <dgm:pt modelId="{B0FF4078-E66D-490F-8E63-5DC5CF89EB68}">
      <dgm:prSet phldrT="[Texto]" custT="1"/>
      <dgm:spPr/>
      <dgm:t>
        <a:bodyPr/>
        <a:lstStyle/>
        <a:p>
          <a:pPr algn="just"/>
          <a:r>
            <a:rPr lang="es-MX" sz="2400" dirty="0"/>
            <a:t>Flexibilidad para contratar solo durante periodos específicos.</a:t>
          </a:r>
        </a:p>
      </dgm:t>
    </dgm:pt>
    <dgm:pt modelId="{02217A7A-F2BC-44FA-84C2-83B6224DD473}" type="parTrans" cxnId="{0D310545-554B-4FD7-AB8D-05ECE5AD4DFF}">
      <dgm:prSet/>
      <dgm:spPr/>
      <dgm:t>
        <a:bodyPr/>
        <a:lstStyle/>
        <a:p>
          <a:endParaRPr lang="es-MX"/>
        </a:p>
      </dgm:t>
    </dgm:pt>
    <dgm:pt modelId="{195F0E1A-E2CC-4CD1-8AC7-2C33C50BCD32}" type="sibTrans" cxnId="{0D310545-554B-4FD7-AB8D-05ECE5AD4DFF}">
      <dgm:prSet/>
      <dgm:spPr/>
      <dgm:t>
        <a:bodyPr/>
        <a:lstStyle/>
        <a:p>
          <a:endParaRPr lang="es-MX"/>
        </a:p>
      </dgm:t>
    </dgm:pt>
    <dgm:pt modelId="{0D30584E-5BA8-4640-A08D-2B8E73F7E7CA}">
      <dgm:prSet phldrT="[Texto]" custT="1"/>
      <dgm:spPr/>
      <dgm:t>
        <a:bodyPr/>
        <a:lstStyle/>
        <a:p>
          <a:r>
            <a:rPr lang="es-MX" sz="4000" dirty="0"/>
            <a:t>DESVENTAJAS</a:t>
          </a:r>
        </a:p>
      </dgm:t>
    </dgm:pt>
    <dgm:pt modelId="{60451210-0312-42B6-A2D0-5C67461DEF53}" type="parTrans" cxnId="{1ED37EAE-CD52-4701-AF33-8DD1D05573A9}">
      <dgm:prSet/>
      <dgm:spPr/>
      <dgm:t>
        <a:bodyPr/>
        <a:lstStyle/>
        <a:p>
          <a:endParaRPr lang="es-MX"/>
        </a:p>
      </dgm:t>
    </dgm:pt>
    <dgm:pt modelId="{3577FBD7-E529-400C-93A5-84B54D0398B5}" type="sibTrans" cxnId="{1ED37EAE-CD52-4701-AF33-8DD1D05573A9}">
      <dgm:prSet/>
      <dgm:spPr/>
      <dgm:t>
        <a:bodyPr/>
        <a:lstStyle/>
        <a:p>
          <a:endParaRPr lang="es-MX"/>
        </a:p>
      </dgm:t>
    </dgm:pt>
    <dgm:pt modelId="{EE2F80D1-1AD3-4C6F-BA26-E5A2166740D8}">
      <dgm:prSet phldrT="[Texto]" custT="1"/>
      <dgm:spPr/>
      <dgm:t>
        <a:bodyPr/>
        <a:lstStyle/>
        <a:p>
          <a:pPr algn="just"/>
          <a:r>
            <a:rPr lang="es-MX" sz="2400" dirty="0"/>
            <a:t>Falta de estabilidad laboral ya que el contrato no garantiza continuidad entre temporadas.</a:t>
          </a:r>
        </a:p>
      </dgm:t>
    </dgm:pt>
    <dgm:pt modelId="{4FDA2974-2B00-4D9D-BD76-C6E04D73413F}" type="parTrans" cxnId="{2B31B69E-C0DA-40FE-A3F4-003E69DC87FC}">
      <dgm:prSet/>
      <dgm:spPr/>
      <dgm:t>
        <a:bodyPr/>
        <a:lstStyle/>
        <a:p>
          <a:endParaRPr lang="es-MX"/>
        </a:p>
      </dgm:t>
    </dgm:pt>
    <dgm:pt modelId="{38A5EB6B-974B-4C35-9CE1-BCCCF05B5EA0}" type="sibTrans" cxnId="{2B31B69E-C0DA-40FE-A3F4-003E69DC87FC}">
      <dgm:prSet/>
      <dgm:spPr/>
      <dgm:t>
        <a:bodyPr/>
        <a:lstStyle/>
        <a:p>
          <a:endParaRPr lang="es-MX"/>
        </a:p>
      </dgm:t>
    </dgm:pt>
    <dgm:pt modelId="{1445C88D-4B26-48F4-8706-E3FE1AFA193C}">
      <dgm:prSet phldrT="[Texto]" custT="1"/>
      <dgm:spPr/>
      <dgm:t>
        <a:bodyPr/>
        <a:lstStyle/>
        <a:p>
          <a:pPr algn="just"/>
          <a:r>
            <a:rPr lang="es-MX" sz="2400" dirty="0"/>
            <a:t>Reducir costos y adaptarse a las necesidades de la empresa.</a:t>
          </a:r>
        </a:p>
      </dgm:t>
    </dgm:pt>
    <dgm:pt modelId="{0CAE02B8-1EDA-4BAA-865C-906BEF371134}" type="parTrans" cxnId="{B12DA91A-DBB1-4109-A19B-7C65A7748D6B}">
      <dgm:prSet/>
      <dgm:spPr/>
      <dgm:t>
        <a:bodyPr/>
        <a:lstStyle/>
        <a:p>
          <a:endParaRPr lang="es-MX"/>
        </a:p>
      </dgm:t>
    </dgm:pt>
    <dgm:pt modelId="{C22CADC6-BF0D-4C9D-9684-B043CBB5E140}" type="sibTrans" cxnId="{B12DA91A-DBB1-4109-A19B-7C65A7748D6B}">
      <dgm:prSet/>
      <dgm:spPr/>
      <dgm:t>
        <a:bodyPr/>
        <a:lstStyle/>
        <a:p>
          <a:endParaRPr lang="es-MX"/>
        </a:p>
      </dgm:t>
    </dgm:pt>
    <dgm:pt modelId="{824030DA-8948-4CB1-B465-5D4BD89A2FA5}">
      <dgm:prSet phldrT="[Texto]" custT="1"/>
      <dgm:spPr/>
      <dgm:t>
        <a:bodyPr/>
        <a:lstStyle/>
        <a:p>
          <a:pPr algn="just"/>
          <a:r>
            <a:rPr lang="es-MX" sz="2400" dirty="0"/>
            <a:t>Acceder a empleo formal aunque sea por periodos específicos  y prestaciones proporcionales.</a:t>
          </a:r>
        </a:p>
      </dgm:t>
    </dgm:pt>
    <dgm:pt modelId="{1E4930AA-7A83-45AA-8E32-67D8BC2145B1}" type="parTrans" cxnId="{C494E2C7-81B8-438C-97E8-9CC3149C3134}">
      <dgm:prSet/>
      <dgm:spPr/>
      <dgm:t>
        <a:bodyPr/>
        <a:lstStyle/>
        <a:p>
          <a:endParaRPr lang="es-MX"/>
        </a:p>
      </dgm:t>
    </dgm:pt>
    <dgm:pt modelId="{E682E2FB-430B-4C0D-895C-9ED8910F9DCF}" type="sibTrans" cxnId="{C494E2C7-81B8-438C-97E8-9CC3149C3134}">
      <dgm:prSet/>
      <dgm:spPr/>
      <dgm:t>
        <a:bodyPr/>
        <a:lstStyle/>
        <a:p>
          <a:endParaRPr lang="es-MX"/>
        </a:p>
      </dgm:t>
    </dgm:pt>
    <dgm:pt modelId="{A883E35B-5FAE-43D2-8CB2-9574A358D684}">
      <dgm:prSet phldrT="[Texto]" custT="1"/>
      <dgm:spPr/>
      <dgm:t>
        <a:bodyPr/>
        <a:lstStyle/>
        <a:p>
          <a:pPr algn="just"/>
          <a:r>
            <a:rPr lang="es-MX" sz="2400" dirty="0"/>
            <a:t>Acumula antigüedad.</a:t>
          </a:r>
        </a:p>
      </dgm:t>
    </dgm:pt>
    <dgm:pt modelId="{DC09E1C0-D393-4F4D-9653-0574DE5EBD93}" type="parTrans" cxnId="{65C3F76F-67F8-4409-B17F-179C1E2AD69C}">
      <dgm:prSet/>
      <dgm:spPr/>
      <dgm:t>
        <a:bodyPr/>
        <a:lstStyle/>
        <a:p>
          <a:endParaRPr lang="es-MX"/>
        </a:p>
      </dgm:t>
    </dgm:pt>
    <dgm:pt modelId="{442A01EA-00DC-407E-B3B6-6D30A968FEA5}" type="sibTrans" cxnId="{65C3F76F-67F8-4409-B17F-179C1E2AD69C}">
      <dgm:prSet/>
      <dgm:spPr/>
      <dgm:t>
        <a:bodyPr/>
        <a:lstStyle/>
        <a:p>
          <a:endParaRPr lang="es-MX"/>
        </a:p>
      </dgm:t>
    </dgm:pt>
    <dgm:pt modelId="{ABB374C7-13A6-4157-8420-DA5D6AFE44B1}">
      <dgm:prSet phldrT="[Texto]" custT="1"/>
      <dgm:spPr/>
      <dgm:t>
        <a:bodyPr/>
        <a:lstStyle/>
        <a:p>
          <a:pPr algn="just"/>
          <a:endParaRPr lang="es-MX" sz="2800" dirty="0"/>
        </a:p>
      </dgm:t>
    </dgm:pt>
    <dgm:pt modelId="{6975319C-39FB-422B-868C-D77EC1838581}" type="parTrans" cxnId="{EDA1347F-87F8-4640-985A-521FC060661E}">
      <dgm:prSet/>
      <dgm:spPr/>
      <dgm:t>
        <a:bodyPr/>
        <a:lstStyle/>
        <a:p>
          <a:endParaRPr lang="es-MX"/>
        </a:p>
      </dgm:t>
    </dgm:pt>
    <dgm:pt modelId="{027E66EC-8F38-4202-93CE-37E2B7A4781F}" type="sibTrans" cxnId="{EDA1347F-87F8-4640-985A-521FC060661E}">
      <dgm:prSet/>
      <dgm:spPr/>
      <dgm:t>
        <a:bodyPr/>
        <a:lstStyle/>
        <a:p>
          <a:endParaRPr lang="es-MX"/>
        </a:p>
      </dgm:t>
    </dgm:pt>
    <dgm:pt modelId="{BAC56410-6223-405F-9232-7D09F10CCF91}">
      <dgm:prSet phldrT="[Texto]" custT="1"/>
      <dgm:spPr/>
      <dgm:t>
        <a:bodyPr/>
        <a:lstStyle/>
        <a:p>
          <a:pPr algn="just"/>
          <a:endParaRPr lang="es-MX" sz="2800" dirty="0"/>
        </a:p>
      </dgm:t>
    </dgm:pt>
    <dgm:pt modelId="{140A5829-05B1-48D1-91F7-8F4025581646}" type="parTrans" cxnId="{9F30A351-5AF7-451B-A769-ECD9C5622E3F}">
      <dgm:prSet/>
      <dgm:spPr/>
      <dgm:t>
        <a:bodyPr/>
        <a:lstStyle/>
        <a:p>
          <a:endParaRPr lang="es-MX"/>
        </a:p>
      </dgm:t>
    </dgm:pt>
    <dgm:pt modelId="{87B01C88-1444-498B-9D63-C5CB7BDCE43E}" type="sibTrans" cxnId="{9F30A351-5AF7-451B-A769-ECD9C5622E3F}">
      <dgm:prSet/>
      <dgm:spPr/>
      <dgm:t>
        <a:bodyPr/>
        <a:lstStyle/>
        <a:p>
          <a:endParaRPr lang="es-MX"/>
        </a:p>
      </dgm:t>
    </dgm:pt>
    <dgm:pt modelId="{5506729C-57A9-44FB-8BFB-2CE1C4CF7A9B}">
      <dgm:prSet phldrT="[Texto]" custT="1"/>
      <dgm:spPr/>
      <dgm:t>
        <a:bodyPr/>
        <a:lstStyle/>
        <a:p>
          <a:pPr algn="just"/>
          <a:r>
            <a:rPr lang="es-MX" sz="2400" dirty="0"/>
            <a:t>No contar con trabajadores disponibles en el momento que se requieren si los trabajadores encuentran otras oportunidades más estables.</a:t>
          </a:r>
        </a:p>
      </dgm:t>
    </dgm:pt>
    <dgm:pt modelId="{410DB6B3-DD50-49A3-AB97-B5BDF3E5895B}" type="parTrans" cxnId="{E7A0A606-5437-4D4C-9283-0C5ABBB8C95A}">
      <dgm:prSet/>
      <dgm:spPr/>
      <dgm:t>
        <a:bodyPr/>
        <a:lstStyle/>
        <a:p>
          <a:endParaRPr lang="es-MX"/>
        </a:p>
      </dgm:t>
    </dgm:pt>
    <dgm:pt modelId="{1E671538-A161-44E1-AC4A-C2DDB3554152}" type="sibTrans" cxnId="{E7A0A606-5437-4D4C-9283-0C5ABBB8C95A}">
      <dgm:prSet/>
      <dgm:spPr/>
      <dgm:t>
        <a:bodyPr/>
        <a:lstStyle/>
        <a:p>
          <a:endParaRPr lang="es-MX"/>
        </a:p>
      </dgm:t>
    </dgm:pt>
    <dgm:pt modelId="{2084E8A8-30C5-48A7-8C1F-82923B5ED01E}" type="pres">
      <dgm:prSet presAssocID="{AFE8EAC3-DC14-4F16-82AB-90179BF9F53B}" presName="Name0" presStyleCnt="0">
        <dgm:presLayoutVars>
          <dgm:dir/>
          <dgm:animLvl val="lvl"/>
          <dgm:resizeHandles val="exact"/>
        </dgm:presLayoutVars>
      </dgm:prSet>
      <dgm:spPr/>
    </dgm:pt>
    <dgm:pt modelId="{AFFBEC64-C25A-4796-82F6-1BDC86723535}" type="pres">
      <dgm:prSet presAssocID="{231043F7-340D-4E79-8D37-B8FC6080BCD3}" presName="composite" presStyleCnt="0"/>
      <dgm:spPr/>
    </dgm:pt>
    <dgm:pt modelId="{A8701F22-261C-4929-ABBF-4B07D72FFB97}" type="pres">
      <dgm:prSet presAssocID="{231043F7-340D-4E79-8D37-B8FC6080BCD3}" presName="parTx" presStyleLbl="alignNode1" presStyleIdx="0" presStyleCnt="2">
        <dgm:presLayoutVars>
          <dgm:chMax val="0"/>
          <dgm:chPref val="0"/>
          <dgm:bulletEnabled val="1"/>
        </dgm:presLayoutVars>
      </dgm:prSet>
      <dgm:spPr/>
    </dgm:pt>
    <dgm:pt modelId="{45C9B96B-7DF2-494F-A286-0ACDC0E50664}" type="pres">
      <dgm:prSet presAssocID="{231043F7-340D-4E79-8D37-B8FC6080BCD3}" presName="desTx" presStyleLbl="alignAccFollowNode1" presStyleIdx="0" presStyleCnt="2">
        <dgm:presLayoutVars>
          <dgm:bulletEnabled val="1"/>
        </dgm:presLayoutVars>
      </dgm:prSet>
      <dgm:spPr/>
    </dgm:pt>
    <dgm:pt modelId="{F744528F-3B02-47C0-A1C5-428E41AC2462}" type="pres">
      <dgm:prSet presAssocID="{BF2A892E-EBFE-49D6-809F-52B404AFAD7F}" presName="space" presStyleCnt="0"/>
      <dgm:spPr/>
    </dgm:pt>
    <dgm:pt modelId="{3BB1D0A7-55B1-46BF-A6C1-39787456F72B}" type="pres">
      <dgm:prSet presAssocID="{0D30584E-5BA8-4640-A08D-2B8E73F7E7CA}" presName="composite" presStyleCnt="0"/>
      <dgm:spPr/>
    </dgm:pt>
    <dgm:pt modelId="{49FA3D9A-C974-4E60-95B3-3A3A9C4EB25B}" type="pres">
      <dgm:prSet presAssocID="{0D30584E-5BA8-4640-A08D-2B8E73F7E7CA}" presName="parTx" presStyleLbl="alignNode1" presStyleIdx="1" presStyleCnt="2">
        <dgm:presLayoutVars>
          <dgm:chMax val="0"/>
          <dgm:chPref val="0"/>
          <dgm:bulletEnabled val="1"/>
        </dgm:presLayoutVars>
      </dgm:prSet>
      <dgm:spPr/>
    </dgm:pt>
    <dgm:pt modelId="{F7A36D0B-3873-49F0-93AF-367C7ABC444C}" type="pres">
      <dgm:prSet presAssocID="{0D30584E-5BA8-4640-A08D-2B8E73F7E7CA}" presName="desTx" presStyleLbl="alignAccFollowNode1" presStyleIdx="1" presStyleCnt="2">
        <dgm:presLayoutVars>
          <dgm:bulletEnabled val="1"/>
        </dgm:presLayoutVars>
      </dgm:prSet>
      <dgm:spPr/>
    </dgm:pt>
  </dgm:ptLst>
  <dgm:cxnLst>
    <dgm:cxn modelId="{E7A0A606-5437-4D4C-9283-0C5ABBB8C95A}" srcId="{0D30584E-5BA8-4640-A08D-2B8E73F7E7CA}" destId="{5506729C-57A9-44FB-8BFB-2CE1C4CF7A9B}" srcOrd="1" destOrd="0" parTransId="{410DB6B3-DD50-49A3-AB97-B5BDF3E5895B}" sibTransId="{1E671538-A161-44E1-AC4A-C2DDB3554152}"/>
    <dgm:cxn modelId="{B12DA91A-DBB1-4109-A19B-7C65A7748D6B}" srcId="{231043F7-340D-4E79-8D37-B8FC6080BCD3}" destId="{1445C88D-4B26-48F4-8706-E3FE1AFA193C}" srcOrd="1" destOrd="0" parTransId="{0CAE02B8-1EDA-4BAA-865C-906BEF371134}" sibTransId="{C22CADC6-BF0D-4C9D-9684-B043CBB5E140}"/>
    <dgm:cxn modelId="{1A75331D-45A3-4897-B423-35BC2E483861}" type="presOf" srcId="{EE2F80D1-1AD3-4C6F-BA26-E5A2166740D8}" destId="{F7A36D0B-3873-49F0-93AF-367C7ABC444C}" srcOrd="0" destOrd="0" presId="urn:microsoft.com/office/officeart/2005/8/layout/hList1"/>
    <dgm:cxn modelId="{5FC15021-5741-4C4B-912E-1E3338C5C3C0}" type="presOf" srcId="{ABB374C7-13A6-4157-8420-DA5D6AFE44B1}" destId="{F7A36D0B-3873-49F0-93AF-367C7ABC444C}" srcOrd="0" destOrd="3" presId="urn:microsoft.com/office/officeart/2005/8/layout/hList1"/>
    <dgm:cxn modelId="{94C66127-57B9-4998-A7DC-CFD3213CC9BB}" type="presOf" srcId="{B0FF4078-E66D-490F-8E63-5DC5CF89EB68}" destId="{45C9B96B-7DF2-494F-A286-0ACDC0E50664}" srcOrd="0" destOrd="0" presId="urn:microsoft.com/office/officeart/2005/8/layout/hList1"/>
    <dgm:cxn modelId="{086DBA5D-1544-40EF-BCD6-15CB066BED0E}" type="presOf" srcId="{0D30584E-5BA8-4640-A08D-2B8E73F7E7CA}" destId="{49FA3D9A-C974-4E60-95B3-3A3A9C4EB25B}" srcOrd="0" destOrd="0" presId="urn:microsoft.com/office/officeart/2005/8/layout/hList1"/>
    <dgm:cxn modelId="{0D310545-554B-4FD7-AB8D-05ECE5AD4DFF}" srcId="{231043F7-340D-4E79-8D37-B8FC6080BCD3}" destId="{B0FF4078-E66D-490F-8E63-5DC5CF89EB68}" srcOrd="0" destOrd="0" parTransId="{02217A7A-F2BC-44FA-84C2-83B6224DD473}" sibTransId="{195F0E1A-E2CC-4CD1-8AC7-2C33C50BCD32}"/>
    <dgm:cxn modelId="{B186056A-F817-4F20-8DE8-F8F7EB1971D3}" type="presOf" srcId="{231043F7-340D-4E79-8D37-B8FC6080BCD3}" destId="{A8701F22-261C-4929-ABBF-4B07D72FFB97}" srcOrd="0" destOrd="0" presId="urn:microsoft.com/office/officeart/2005/8/layout/hList1"/>
    <dgm:cxn modelId="{65C3F76F-67F8-4409-B17F-179C1E2AD69C}" srcId="{231043F7-340D-4E79-8D37-B8FC6080BCD3}" destId="{A883E35B-5FAE-43D2-8CB2-9574A358D684}" srcOrd="3" destOrd="0" parTransId="{DC09E1C0-D393-4F4D-9653-0574DE5EBD93}" sibTransId="{442A01EA-00DC-407E-B3B6-6D30A968FEA5}"/>
    <dgm:cxn modelId="{9F30A351-5AF7-451B-A769-ECD9C5622E3F}" srcId="{0D30584E-5BA8-4640-A08D-2B8E73F7E7CA}" destId="{BAC56410-6223-405F-9232-7D09F10CCF91}" srcOrd="2" destOrd="0" parTransId="{140A5829-05B1-48D1-91F7-8F4025581646}" sibTransId="{87B01C88-1444-498B-9D63-C5CB7BDCE43E}"/>
    <dgm:cxn modelId="{470F6C79-0B43-4D75-84FF-8C4B813C5462}" type="presOf" srcId="{5506729C-57A9-44FB-8BFB-2CE1C4CF7A9B}" destId="{F7A36D0B-3873-49F0-93AF-367C7ABC444C}" srcOrd="0" destOrd="1" presId="urn:microsoft.com/office/officeart/2005/8/layout/hList1"/>
    <dgm:cxn modelId="{57FCB75A-0A06-46F7-AEA6-EB412701B1F8}" type="presOf" srcId="{1445C88D-4B26-48F4-8706-E3FE1AFA193C}" destId="{45C9B96B-7DF2-494F-A286-0ACDC0E50664}" srcOrd="0" destOrd="1" presId="urn:microsoft.com/office/officeart/2005/8/layout/hList1"/>
    <dgm:cxn modelId="{EDA1347F-87F8-4640-985A-521FC060661E}" srcId="{0D30584E-5BA8-4640-A08D-2B8E73F7E7CA}" destId="{ABB374C7-13A6-4157-8420-DA5D6AFE44B1}" srcOrd="3" destOrd="0" parTransId="{6975319C-39FB-422B-868C-D77EC1838581}" sibTransId="{027E66EC-8F38-4202-93CE-37E2B7A4781F}"/>
    <dgm:cxn modelId="{B952E593-5141-4DEB-BA9C-6BA5EF44D11F}" type="presOf" srcId="{AFE8EAC3-DC14-4F16-82AB-90179BF9F53B}" destId="{2084E8A8-30C5-48A7-8C1F-82923B5ED01E}" srcOrd="0" destOrd="0" presId="urn:microsoft.com/office/officeart/2005/8/layout/hList1"/>
    <dgm:cxn modelId="{2B31B69E-C0DA-40FE-A3F4-003E69DC87FC}" srcId="{0D30584E-5BA8-4640-A08D-2B8E73F7E7CA}" destId="{EE2F80D1-1AD3-4C6F-BA26-E5A2166740D8}" srcOrd="0" destOrd="0" parTransId="{4FDA2974-2B00-4D9D-BD76-C6E04D73413F}" sibTransId="{38A5EB6B-974B-4C35-9CE1-BCCCF05B5EA0}"/>
    <dgm:cxn modelId="{B62E609F-4DB2-452A-B3C5-730231F0AE6D}" type="presOf" srcId="{824030DA-8948-4CB1-B465-5D4BD89A2FA5}" destId="{45C9B96B-7DF2-494F-A286-0ACDC0E50664}" srcOrd="0" destOrd="2" presId="urn:microsoft.com/office/officeart/2005/8/layout/hList1"/>
    <dgm:cxn modelId="{1ED37EAE-CD52-4701-AF33-8DD1D05573A9}" srcId="{AFE8EAC3-DC14-4F16-82AB-90179BF9F53B}" destId="{0D30584E-5BA8-4640-A08D-2B8E73F7E7CA}" srcOrd="1" destOrd="0" parTransId="{60451210-0312-42B6-A2D0-5C67461DEF53}" sibTransId="{3577FBD7-E529-400C-93A5-84B54D0398B5}"/>
    <dgm:cxn modelId="{FFFCA4B1-5C34-4AE7-81DE-5A03254D7383}" type="presOf" srcId="{A883E35B-5FAE-43D2-8CB2-9574A358D684}" destId="{45C9B96B-7DF2-494F-A286-0ACDC0E50664}" srcOrd="0" destOrd="3" presId="urn:microsoft.com/office/officeart/2005/8/layout/hList1"/>
    <dgm:cxn modelId="{C494E2C7-81B8-438C-97E8-9CC3149C3134}" srcId="{231043F7-340D-4E79-8D37-B8FC6080BCD3}" destId="{824030DA-8948-4CB1-B465-5D4BD89A2FA5}" srcOrd="2" destOrd="0" parTransId="{1E4930AA-7A83-45AA-8E32-67D8BC2145B1}" sibTransId="{E682E2FB-430B-4C0D-895C-9ED8910F9DCF}"/>
    <dgm:cxn modelId="{B92B64D5-0C2C-499E-8F99-2A745818DBD9}" srcId="{AFE8EAC3-DC14-4F16-82AB-90179BF9F53B}" destId="{231043F7-340D-4E79-8D37-B8FC6080BCD3}" srcOrd="0" destOrd="0" parTransId="{847502D4-3C92-45A9-98D5-0822C68336EE}" sibTransId="{BF2A892E-EBFE-49D6-809F-52B404AFAD7F}"/>
    <dgm:cxn modelId="{B314BDFC-AA40-4345-883C-FDC4EC3B5880}" type="presOf" srcId="{BAC56410-6223-405F-9232-7D09F10CCF91}" destId="{F7A36D0B-3873-49F0-93AF-367C7ABC444C}" srcOrd="0" destOrd="2" presId="urn:microsoft.com/office/officeart/2005/8/layout/hList1"/>
    <dgm:cxn modelId="{5BF27C68-BC1B-43C9-A3C1-770C19AEE5EB}" type="presParOf" srcId="{2084E8A8-30C5-48A7-8C1F-82923B5ED01E}" destId="{AFFBEC64-C25A-4796-82F6-1BDC86723535}" srcOrd="0" destOrd="0" presId="urn:microsoft.com/office/officeart/2005/8/layout/hList1"/>
    <dgm:cxn modelId="{7F5CDB50-9195-484C-9B9F-F5E922C74115}" type="presParOf" srcId="{AFFBEC64-C25A-4796-82F6-1BDC86723535}" destId="{A8701F22-261C-4929-ABBF-4B07D72FFB97}" srcOrd="0" destOrd="0" presId="urn:microsoft.com/office/officeart/2005/8/layout/hList1"/>
    <dgm:cxn modelId="{D8C3BDB4-8B45-456B-AE59-AC3783577F81}" type="presParOf" srcId="{AFFBEC64-C25A-4796-82F6-1BDC86723535}" destId="{45C9B96B-7DF2-494F-A286-0ACDC0E50664}" srcOrd="1" destOrd="0" presId="urn:microsoft.com/office/officeart/2005/8/layout/hList1"/>
    <dgm:cxn modelId="{09A7627E-357A-4636-9606-8EE4BEE58A01}" type="presParOf" srcId="{2084E8A8-30C5-48A7-8C1F-82923B5ED01E}" destId="{F744528F-3B02-47C0-A1C5-428E41AC2462}" srcOrd="1" destOrd="0" presId="urn:microsoft.com/office/officeart/2005/8/layout/hList1"/>
    <dgm:cxn modelId="{4566F793-F0F8-4430-A451-48A3D8F81F13}" type="presParOf" srcId="{2084E8A8-30C5-48A7-8C1F-82923B5ED01E}" destId="{3BB1D0A7-55B1-46BF-A6C1-39787456F72B}" srcOrd="2" destOrd="0" presId="urn:microsoft.com/office/officeart/2005/8/layout/hList1"/>
    <dgm:cxn modelId="{40EA6E55-7126-4243-9DCC-19905AC185DC}" type="presParOf" srcId="{3BB1D0A7-55B1-46BF-A6C1-39787456F72B}" destId="{49FA3D9A-C974-4E60-95B3-3A3A9C4EB25B}" srcOrd="0" destOrd="0" presId="urn:microsoft.com/office/officeart/2005/8/layout/hList1"/>
    <dgm:cxn modelId="{5AC56836-2622-4916-8FB6-285850438073}" type="presParOf" srcId="{3BB1D0A7-55B1-46BF-A6C1-39787456F72B}" destId="{F7A36D0B-3873-49F0-93AF-367C7ABC444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FE8EAC3-DC14-4F16-82AB-90179BF9F53B}" type="doc">
      <dgm:prSet loTypeId="urn:microsoft.com/office/officeart/2005/8/layout/hList1" loCatId="list" qsTypeId="urn:microsoft.com/office/officeart/2005/8/quickstyle/simple3" qsCatId="simple" csTypeId="urn:microsoft.com/office/officeart/2005/8/colors/colorful5" csCatId="colorful" phldr="1"/>
      <dgm:spPr/>
      <dgm:t>
        <a:bodyPr/>
        <a:lstStyle/>
        <a:p>
          <a:endParaRPr lang="es-MX"/>
        </a:p>
      </dgm:t>
    </dgm:pt>
    <dgm:pt modelId="{231043F7-340D-4E79-8D37-B8FC6080BCD3}">
      <dgm:prSet phldrT="[Texto]" custT="1"/>
      <dgm:spPr/>
      <dgm:t>
        <a:bodyPr/>
        <a:lstStyle/>
        <a:p>
          <a:r>
            <a:rPr lang="es-MX" sz="3600" dirty="0"/>
            <a:t>VENTAJAS</a:t>
          </a:r>
        </a:p>
      </dgm:t>
    </dgm:pt>
    <dgm:pt modelId="{847502D4-3C92-45A9-98D5-0822C68336EE}" type="parTrans" cxnId="{B92B64D5-0C2C-499E-8F99-2A745818DBD9}">
      <dgm:prSet/>
      <dgm:spPr/>
      <dgm:t>
        <a:bodyPr/>
        <a:lstStyle/>
        <a:p>
          <a:endParaRPr lang="es-MX"/>
        </a:p>
      </dgm:t>
    </dgm:pt>
    <dgm:pt modelId="{BF2A892E-EBFE-49D6-809F-52B404AFAD7F}" type="sibTrans" cxnId="{B92B64D5-0C2C-499E-8F99-2A745818DBD9}">
      <dgm:prSet/>
      <dgm:spPr/>
      <dgm:t>
        <a:bodyPr/>
        <a:lstStyle/>
        <a:p>
          <a:endParaRPr lang="es-MX"/>
        </a:p>
      </dgm:t>
    </dgm:pt>
    <dgm:pt modelId="{B0FF4078-E66D-490F-8E63-5DC5CF89EB68}">
      <dgm:prSet phldrT="[Texto]" custT="1"/>
      <dgm:spPr/>
      <dgm:t>
        <a:bodyPr/>
        <a:lstStyle/>
        <a:p>
          <a:pPr algn="just"/>
          <a:r>
            <a:rPr lang="es-MX" sz="2100" dirty="0"/>
            <a:t>Estabilidad para trabajador ya que le otorga seguridad en su empleo lo que le permite planificar su vida con mayor certeza.</a:t>
          </a:r>
        </a:p>
      </dgm:t>
    </dgm:pt>
    <dgm:pt modelId="{02217A7A-F2BC-44FA-84C2-83B6224DD473}" type="parTrans" cxnId="{0D310545-554B-4FD7-AB8D-05ECE5AD4DFF}">
      <dgm:prSet/>
      <dgm:spPr/>
      <dgm:t>
        <a:bodyPr/>
        <a:lstStyle/>
        <a:p>
          <a:endParaRPr lang="es-MX"/>
        </a:p>
      </dgm:t>
    </dgm:pt>
    <dgm:pt modelId="{195F0E1A-E2CC-4CD1-8AC7-2C33C50BCD32}" type="sibTrans" cxnId="{0D310545-554B-4FD7-AB8D-05ECE5AD4DFF}">
      <dgm:prSet/>
      <dgm:spPr/>
      <dgm:t>
        <a:bodyPr/>
        <a:lstStyle/>
        <a:p>
          <a:endParaRPr lang="es-MX"/>
        </a:p>
      </dgm:t>
    </dgm:pt>
    <dgm:pt modelId="{0D30584E-5BA8-4640-A08D-2B8E73F7E7CA}">
      <dgm:prSet phldrT="[Texto]" custT="1"/>
      <dgm:spPr/>
      <dgm:t>
        <a:bodyPr/>
        <a:lstStyle/>
        <a:p>
          <a:r>
            <a:rPr lang="es-MX" sz="4000" dirty="0"/>
            <a:t>DESVENTAJAS</a:t>
          </a:r>
        </a:p>
      </dgm:t>
    </dgm:pt>
    <dgm:pt modelId="{60451210-0312-42B6-A2D0-5C67461DEF53}" type="parTrans" cxnId="{1ED37EAE-CD52-4701-AF33-8DD1D05573A9}">
      <dgm:prSet/>
      <dgm:spPr/>
      <dgm:t>
        <a:bodyPr/>
        <a:lstStyle/>
        <a:p>
          <a:endParaRPr lang="es-MX"/>
        </a:p>
      </dgm:t>
    </dgm:pt>
    <dgm:pt modelId="{3577FBD7-E529-400C-93A5-84B54D0398B5}" type="sibTrans" cxnId="{1ED37EAE-CD52-4701-AF33-8DD1D05573A9}">
      <dgm:prSet/>
      <dgm:spPr/>
      <dgm:t>
        <a:bodyPr/>
        <a:lstStyle/>
        <a:p>
          <a:endParaRPr lang="es-MX"/>
        </a:p>
      </dgm:t>
    </dgm:pt>
    <dgm:pt modelId="{EE2F80D1-1AD3-4C6F-BA26-E5A2166740D8}">
      <dgm:prSet phldrT="[Texto]" custT="1"/>
      <dgm:spPr/>
      <dgm:t>
        <a:bodyPr/>
        <a:lstStyle/>
        <a:p>
          <a:pPr algn="just"/>
          <a:r>
            <a:rPr lang="es-MX" sz="2100" dirty="0"/>
            <a:t>Dificultad para terminar la relación laboral ya que otorga al trabajador derecho a la indemnización en caso de despido injustificado, lo cual representa una contingencia económica importante.</a:t>
          </a:r>
        </a:p>
      </dgm:t>
    </dgm:pt>
    <dgm:pt modelId="{4FDA2974-2B00-4D9D-BD76-C6E04D73413F}" type="parTrans" cxnId="{2B31B69E-C0DA-40FE-A3F4-003E69DC87FC}">
      <dgm:prSet/>
      <dgm:spPr/>
      <dgm:t>
        <a:bodyPr/>
        <a:lstStyle/>
        <a:p>
          <a:endParaRPr lang="es-MX"/>
        </a:p>
      </dgm:t>
    </dgm:pt>
    <dgm:pt modelId="{38A5EB6B-974B-4C35-9CE1-BCCCF05B5EA0}" type="sibTrans" cxnId="{2B31B69E-C0DA-40FE-A3F4-003E69DC87FC}">
      <dgm:prSet/>
      <dgm:spPr/>
      <dgm:t>
        <a:bodyPr/>
        <a:lstStyle/>
        <a:p>
          <a:endParaRPr lang="es-MX"/>
        </a:p>
      </dgm:t>
    </dgm:pt>
    <dgm:pt modelId="{1E99EE03-4AD5-4479-8E71-115343F2F8F9}">
      <dgm:prSet phldrT="[Texto]" custT="1"/>
      <dgm:spPr/>
      <dgm:t>
        <a:bodyPr/>
        <a:lstStyle/>
        <a:p>
          <a:pPr algn="just"/>
          <a:r>
            <a:rPr lang="es-MX" sz="2100" dirty="0"/>
            <a:t>Retención de talento para la empresa ya que los empleados suelen valorar la estabilidad y compromiso de este tipo de contratos.</a:t>
          </a:r>
        </a:p>
      </dgm:t>
    </dgm:pt>
    <dgm:pt modelId="{10D15AB3-A274-4F8A-BADD-4CE2A422498D}" type="parTrans" cxnId="{1BA7CEE0-82AF-4217-B7F8-FCADE4A632C7}">
      <dgm:prSet/>
      <dgm:spPr/>
      <dgm:t>
        <a:bodyPr/>
        <a:lstStyle/>
        <a:p>
          <a:endParaRPr lang="es-MX"/>
        </a:p>
      </dgm:t>
    </dgm:pt>
    <dgm:pt modelId="{384E2ADD-F168-4D67-A09F-B5DC9E11A542}" type="sibTrans" cxnId="{1BA7CEE0-82AF-4217-B7F8-FCADE4A632C7}">
      <dgm:prSet/>
      <dgm:spPr/>
      <dgm:t>
        <a:bodyPr/>
        <a:lstStyle/>
        <a:p>
          <a:endParaRPr lang="es-MX"/>
        </a:p>
      </dgm:t>
    </dgm:pt>
    <dgm:pt modelId="{F687A4B4-5FB9-486C-AE32-8AFD86395D31}">
      <dgm:prSet phldrT="[Texto]" custT="1"/>
      <dgm:spPr/>
      <dgm:t>
        <a:bodyPr/>
        <a:lstStyle/>
        <a:p>
          <a:pPr algn="just"/>
          <a:r>
            <a:rPr lang="es-MX" sz="2100" dirty="0"/>
            <a:t>Reducción de rotación de personal lo que contribuye a equipos de trabajo sólidos y entrenados.</a:t>
          </a:r>
        </a:p>
      </dgm:t>
    </dgm:pt>
    <dgm:pt modelId="{3A708C73-25C7-469F-AA44-D673E1AEDCDA}" type="parTrans" cxnId="{B1B82070-59C5-4183-994A-715016BDD73E}">
      <dgm:prSet/>
      <dgm:spPr/>
      <dgm:t>
        <a:bodyPr/>
        <a:lstStyle/>
        <a:p>
          <a:endParaRPr lang="es-MX"/>
        </a:p>
      </dgm:t>
    </dgm:pt>
    <dgm:pt modelId="{0EC7B449-A91C-4CCC-815F-96D3D2C6D010}" type="sibTrans" cxnId="{B1B82070-59C5-4183-994A-715016BDD73E}">
      <dgm:prSet/>
      <dgm:spPr/>
      <dgm:t>
        <a:bodyPr/>
        <a:lstStyle/>
        <a:p>
          <a:endParaRPr lang="es-MX"/>
        </a:p>
      </dgm:t>
    </dgm:pt>
    <dgm:pt modelId="{611290A9-BA0F-4BEB-A3AD-3967003C929F}">
      <dgm:prSet phldrT="[Texto]" custT="1"/>
      <dgm:spPr/>
      <dgm:t>
        <a:bodyPr/>
        <a:lstStyle/>
        <a:p>
          <a:pPr algn="just"/>
          <a:r>
            <a:rPr lang="es-MX" sz="2100" dirty="0"/>
            <a:t>Se evitan sanciones por contrataciones irregulares.</a:t>
          </a:r>
        </a:p>
      </dgm:t>
    </dgm:pt>
    <dgm:pt modelId="{2C12503C-A51E-4D49-B4DE-5FEAB8034C38}" type="parTrans" cxnId="{57DBAD40-C337-43C8-BA96-F9FF984C876E}">
      <dgm:prSet/>
      <dgm:spPr/>
      <dgm:t>
        <a:bodyPr/>
        <a:lstStyle/>
        <a:p>
          <a:endParaRPr lang="es-MX"/>
        </a:p>
      </dgm:t>
    </dgm:pt>
    <dgm:pt modelId="{B770206B-6C83-46BE-B25B-31DDC449C032}" type="sibTrans" cxnId="{57DBAD40-C337-43C8-BA96-F9FF984C876E}">
      <dgm:prSet/>
      <dgm:spPr/>
      <dgm:t>
        <a:bodyPr/>
        <a:lstStyle/>
        <a:p>
          <a:endParaRPr lang="es-MX"/>
        </a:p>
      </dgm:t>
    </dgm:pt>
    <dgm:pt modelId="{E1BCC4FE-AFBB-480F-880D-EB97DF4D0C56}">
      <dgm:prSet phldrT="[Texto]" custT="1"/>
      <dgm:spPr/>
      <dgm:t>
        <a:bodyPr/>
        <a:lstStyle/>
        <a:p>
          <a:pPr algn="just"/>
          <a:r>
            <a:rPr lang="es-MX" sz="2100" dirty="0"/>
            <a:t>Menor flexibilidad de ajustar la plantilla de trabajadores ante cambios del mercado o disposiciones legales.</a:t>
          </a:r>
        </a:p>
      </dgm:t>
    </dgm:pt>
    <dgm:pt modelId="{0DA794B5-DCAD-4627-96AB-9C361CD766AD}" type="parTrans" cxnId="{2BCF6426-9D61-4D23-BA9F-776C197D77F1}">
      <dgm:prSet/>
      <dgm:spPr/>
      <dgm:t>
        <a:bodyPr/>
        <a:lstStyle/>
        <a:p>
          <a:endParaRPr lang="es-MX"/>
        </a:p>
      </dgm:t>
    </dgm:pt>
    <dgm:pt modelId="{C1F101E1-AE16-4DD5-82D8-89F6F5184529}" type="sibTrans" cxnId="{2BCF6426-9D61-4D23-BA9F-776C197D77F1}">
      <dgm:prSet/>
      <dgm:spPr/>
      <dgm:t>
        <a:bodyPr/>
        <a:lstStyle/>
        <a:p>
          <a:endParaRPr lang="es-MX"/>
        </a:p>
      </dgm:t>
    </dgm:pt>
    <dgm:pt modelId="{BFCF4CED-FFD0-40AA-BCFE-49D539F16320}">
      <dgm:prSet phldrT="[Texto]" custT="1"/>
      <dgm:spPr/>
      <dgm:t>
        <a:bodyPr/>
        <a:lstStyle/>
        <a:p>
          <a:pPr algn="just"/>
          <a:r>
            <a:rPr lang="es-MX" sz="2100" dirty="0"/>
            <a:t>Riesgo de desmotivación ya que el trabajador se puede sentir demasiado seguro y puede presentar baja motivación o bajo rendimiento.</a:t>
          </a:r>
        </a:p>
      </dgm:t>
    </dgm:pt>
    <dgm:pt modelId="{C4E0B0A0-2103-441C-BE61-6945F3548612}" type="parTrans" cxnId="{A7FD290A-9A9B-4BFE-BB41-4EE3954FFE90}">
      <dgm:prSet/>
      <dgm:spPr/>
    </dgm:pt>
    <dgm:pt modelId="{0174E55B-A0AD-4D57-AB20-B1062C6ABCFD}" type="sibTrans" cxnId="{A7FD290A-9A9B-4BFE-BB41-4EE3954FFE90}">
      <dgm:prSet/>
      <dgm:spPr/>
    </dgm:pt>
    <dgm:pt modelId="{95F01ACA-CAB3-4F93-AEB8-E188CDB6F692}">
      <dgm:prSet phldrT="[Texto]" custT="1"/>
      <dgm:spPr/>
      <dgm:t>
        <a:bodyPr/>
        <a:lstStyle/>
        <a:p>
          <a:pPr algn="just"/>
          <a:r>
            <a:rPr lang="es-MX" sz="2100" dirty="0"/>
            <a:t>Limitación en contratación de nuevos talentos. </a:t>
          </a:r>
        </a:p>
      </dgm:t>
    </dgm:pt>
    <dgm:pt modelId="{FFED5600-FBB4-48E2-86AA-62965D75FBB6}" type="parTrans" cxnId="{00D47B7F-ECF9-4BB7-B2D4-A3DC3B10061B}">
      <dgm:prSet/>
      <dgm:spPr/>
    </dgm:pt>
    <dgm:pt modelId="{954A1070-B73F-489D-A0DA-A496713B4DA5}" type="sibTrans" cxnId="{00D47B7F-ECF9-4BB7-B2D4-A3DC3B10061B}">
      <dgm:prSet/>
      <dgm:spPr/>
    </dgm:pt>
    <dgm:pt modelId="{2084E8A8-30C5-48A7-8C1F-82923B5ED01E}" type="pres">
      <dgm:prSet presAssocID="{AFE8EAC3-DC14-4F16-82AB-90179BF9F53B}" presName="Name0" presStyleCnt="0">
        <dgm:presLayoutVars>
          <dgm:dir/>
          <dgm:animLvl val="lvl"/>
          <dgm:resizeHandles val="exact"/>
        </dgm:presLayoutVars>
      </dgm:prSet>
      <dgm:spPr/>
    </dgm:pt>
    <dgm:pt modelId="{AFFBEC64-C25A-4796-82F6-1BDC86723535}" type="pres">
      <dgm:prSet presAssocID="{231043F7-340D-4E79-8D37-B8FC6080BCD3}" presName="composite" presStyleCnt="0"/>
      <dgm:spPr/>
    </dgm:pt>
    <dgm:pt modelId="{A8701F22-261C-4929-ABBF-4B07D72FFB97}" type="pres">
      <dgm:prSet presAssocID="{231043F7-340D-4E79-8D37-B8FC6080BCD3}" presName="parTx" presStyleLbl="alignNode1" presStyleIdx="0" presStyleCnt="2">
        <dgm:presLayoutVars>
          <dgm:chMax val="0"/>
          <dgm:chPref val="0"/>
          <dgm:bulletEnabled val="1"/>
        </dgm:presLayoutVars>
      </dgm:prSet>
      <dgm:spPr/>
    </dgm:pt>
    <dgm:pt modelId="{45C9B96B-7DF2-494F-A286-0ACDC0E50664}" type="pres">
      <dgm:prSet presAssocID="{231043F7-340D-4E79-8D37-B8FC6080BCD3}" presName="desTx" presStyleLbl="alignAccFollowNode1" presStyleIdx="0" presStyleCnt="2">
        <dgm:presLayoutVars>
          <dgm:bulletEnabled val="1"/>
        </dgm:presLayoutVars>
      </dgm:prSet>
      <dgm:spPr/>
    </dgm:pt>
    <dgm:pt modelId="{F744528F-3B02-47C0-A1C5-428E41AC2462}" type="pres">
      <dgm:prSet presAssocID="{BF2A892E-EBFE-49D6-809F-52B404AFAD7F}" presName="space" presStyleCnt="0"/>
      <dgm:spPr/>
    </dgm:pt>
    <dgm:pt modelId="{3BB1D0A7-55B1-46BF-A6C1-39787456F72B}" type="pres">
      <dgm:prSet presAssocID="{0D30584E-5BA8-4640-A08D-2B8E73F7E7CA}" presName="composite" presStyleCnt="0"/>
      <dgm:spPr/>
    </dgm:pt>
    <dgm:pt modelId="{49FA3D9A-C974-4E60-95B3-3A3A9C4EB25B}" type="pres">
      <dgm:prSet presAssocID="{0D30584E-5BA8-4640-A08D-2B8E73F7E7CA}" presName="parTx" presStyleLbl="alignNode1" presStyleIdx="1" presStyleCnt="2">
        <dgm:presLayoutVars>
          <dgm:chMax val="0"/>
          <dgm:chPref val="0"/>
          <dgm:bulletEnabled val="1"/>
        </dgm:presLayoutVars>
      </dgm:prSet>
      <dgm:spPr/>
    </dgm:pt>
    <dgm:pt modelId="{F7A36D0B-3873-49F0-93AF-367C7ABC444C}" type="pres">
      <dgm:prSet presAssocID="{0D30584E-5BA8-4640-A08D-2B8E73F7E7CA}" presName="desTx" presStyleLbl="alignAccFollowNode1" presStyleIdx="1" presStyleCnt="2">
        <dgm:presLayoutVars>
          <dgm:bulletEnabled val="1"/>
        </dgm:presLayoutVars>
      </dgm:prSet>
      <dgm:spPr/>
    </dgm:pt>
  </dgm:ptLst>
  <dgm:cxnLst>
    <dgm:cxn modelId="{A7FD290A-9A9B-4BFE-BB41-4EE3954FFE90}" srcId="{0D30584E-5BA8-4640-A08D-2B8E73F7E7CA}" destId="{BFCF4CED-FFD0-40AA-BCFE-49D539F16320}" srcOrd="2" destOrd="0" parTransId="{C4E0B0A0-2103-441C-BE61-6945F3548612}" sibTransId="{0174E55B-A0AD-4D57-AB20-B1062C6ABCFD}"/>
    <dgm:cxn modelId="{1A75331D-45A3-4897-B423-35BC2E483861}" type="presOf" srcId="{EE2F80D1-1AD3-4C6F-BA26-E5A2166740D8}" destId="{F7A36D0B-3873-49F0-93AF-367C7ABC444C}" srcOrd="0" destOrd="0" presId="urn:microsoft.com/office/officeart/2005/8/layout/hList1"/>
    <dgm:cxn modelId="{2BCF6426-9D61-4D23-BA9F-776C197D77F1}" srcId="{0D30584E-5BA8-4640-A08D-2B8E73F7E7CA}" destId="{E1BCC4FE-AFBB-480F-880D-EB97DF4D0C56}" srcOrd="1" destOrd="0" parTransId="{0DA794B5-DCAD-4627-96AB-9C361CD766AD}" sibTransId="{C1F101E1-AE16-4DD5-82D8-89F6F5184529}"/>
    <dgm:cxn modelId="{94C66127-57B9-4998-A7DC-CFD3213CC9BB}" type="presOf" srcId="{B0FF4078-E66D-490F-8E63-5DC5CF89EB68}" destId="{45C9B96B-7DF2-494F-A286-0ACDC0E50664}" srcOrd="0" destOrd="0" presId="urn:microsoft.com/office/officeart/2005/8/layout/hList1"/>
    <dgm:cxn modelId="{CDC9632A-BF8D-413C-9A0D-16292C9E31E5}" type="presOf" srcId="{F687A4B4-5FB9-486C-AE32-8AFD86395D31}" destId="{45C9B96B-7DF2-494F-A286-0ACDC0E50664}" srcOrd="0" destOrd="2" presId="urn:microsoft.com/office/officeart/2005/8/layout/hList1"/>
    <dgm:cxn modelId="{A8E47A3B-077E-4859-9134-9CDD635E8174}" type="presOf" srcId="{95F01ACA-CAB3-4F93-AEB8-E188CDB6F692}" destId="{F7A36D0B-3873-49F0-93AF-367C7ABC444C}" srcOrd="0" destOrd="3" presId="urn:microsoft.com/office/officeart/2005/8/layout/hList1"/>
    <dgm:cxn modelId="{57DBAD40-C337-43C8-BA96-F9FF984C876E}" srcId="{231043F7-340D-4E79-8D37-B8FC6080BCD3}" destId="{611290A9-BA0F-4BEB-A3AD-3967003C929F}" srcOrd="3" destOrd="0" parTransId="{2C12503C-A51E-4D49-B4DE-5FEAB8034C38}" sibTransId="{B770206B-6C83-46BE-B25B-31DDC449C032}"/>
    <dgm:cxn modelId="{086DBA5D-1544-40EF-BCD6-15CB066BED0E}" type="presOf" srcId="{0D30584E-5BA8-4640-A08D-2B8E73F7E7CA}" destId="{49FA3D9A-C974-4E60-95B3-3A3A9C4EB25B}" srcOrd="0" destOrd="0" presId="urn:microsoft.com/office/officeart/2005/8/layout/hList1"/>
    <dgm:cxn modelId="{0D310545-554B-4FD7-AB8D-05ECE5AD4DFF}" srcId="{231043F7-340D-4E79-8D37-B8FC6080BCD3}" destId="{B0FF4078-E66D-490F-8E63-5DC5CF89EB68}" srcOrd="0" destOrd="0" parTransId="{02217A7A-F2BC-44FA-84C2-83B6224DD473}" sibTransId="{195F0E1A-E2CC-4CD1-8AC7-2C33C50BCD32}"/>
    <dgm:cxn modelId="{B186056A-F817-4F20-8DE8-F8F7EB1971D3}" type="presOf" srcId="{231043F7-340D-4E79-8D37-B8FC6080BCD3}" destId="{A8701F22-261C-4929-ABBF-4B07D72FFB97}" srcOrd="0" destOrd="0" presId="urn:microsoft.com/office/officeart/2005/8/layout/hList1"/>
    <dgm:cxn modelId="{B1B82070-59C5-4183-994A-715016BDD73E}" srcId="{231043F7-340D-4E79-8D37-B8FC6080BCD3}" destId="{F687A4B4-5FB9-486C-AE32-8AFD86395D31}" srcOrd="2" destOrd="0" parTransId="{3A708C73-25C7-469F-AA44-D673E1AEDCDA}" sibTransId="{0EC7B449-A91C-4CCC-815F-96D3D2C6D010}"/>
    <dgm:cxn modelId="{CC590373-A6D9-4175-B529-7B998267232B}" type="presOf" srcId="{611290A9-BA0F-4BEB-A3AD-3967003C929F}" destId="{45C9B96B-7DF2-494F-A286-0ACDC0E50664}" srcOrd="0" destOrd="3" presId="urn:microsoft.com/office/officeart/2005/8/layout/hList1"/>
    <dgm:cxn modelId="{00D47B7F-ECF9-4BB7-B2D4-A3DC3B10061B}" srcId="{0D30584E-5BA8-4640-A08D-2B8E73F7E7CA}" destId="{95F01ACA-CAB3-4F93-AEB8-E188CDB6F692}" srcOrd="3" destOrd="0" parTransId="{FFED5600-FBB4-48E2-86AA-62965D75FBB6}" sibTransId="{954A1070-B73F-489D-A0DA-A496713B4DA5}"/>
    <dgm:cxn modelId="{B952E593-5141-4DEB-BA9C-6BA5EF44D11F}" type="presOf" srcId="{AFE8EAC3-DC14-4F16-82AB-90179BF9F53B}" destId="{2084E8A8-30C5-48A7-8C1F-82923B5ED01E}" srcOrd="0" destOrd="0" presId="urn:microsoft.com/office/officeart/2005/8/layout/hList1"/>
    <dgm:cxn modelId="{71A18D9A-2D02-4227-8DEC-698F92EEE693}" type="presOf" srcId="{E1BCC4FE-AFBB-480F-880D-EB97DF4D0C56}" destId="{F7A36D0B-3873-49F0-93AF-367C7ABC444C}" srcOrd="0" destOrd="1" presId="urn:microsoft.com/office/officeart/2005/8/layout/hList1"/>
    <dgm:cxn modelId="{A39B769C-4E42-489A-BF63-274F367C50CB}" type="presOf" srcId="{1E99EE03-4AD5-4479-8E71-115343F2F8F9}" destId="{45C9B96B-7DF2-494F-A286-0ACDC0E50664}" srcOrd="0" destOrd="1" presId="urn:microsoft.com/office/officeart/2005/8/layout/hList1"/>
    <dgm:cxn modelId="{2B31B69E-C0DA-40FE-A3F4-003E69DC87FC}" srcId="{0D30584E-5BA8-4640-A08D-2B8E73F7E7CA}" destId="{EE2F80D1-1AD3-4C6F-BA26-E5A2166740D8}" srcOrd="0" destOrd="0" parTransId="{4FDA2974-2B00-4D9D-BD76-C6E04D73413F}" sibTransId="{38A5EB6B-974B-4C35-9CE1-BCCCF05B5EA0}"/>
    <dgm:cxn modelId="{1ED37EAE-CD52-4701-AF33-8DD1D05573A9}" srcId="{AFE8EAC3-DC14-4F16-82AB-90179BF9F53B}" destId="{0D30584E-5BA8-4640-A08D-2B8E73F7E7CA}" srcOrd="1" destOrd="0" parTransId="{60451210-0312-42B6-A2D0-5C67461DEF53}" sibTransId="{3577FBD7-E529-400C-93A5-84B54D0398B5}"/>
    <dgm:cxn modelId="{B92B64D5-0C2C-499E-8F99-2A745818DBD9}" srcId="{AFE8EAC3-DC14-4F16-82AB-90179BF9F53B}" destId="{231043F7-340D-4E79-8D37-B8FC6080BCD3}" srcOrd="0" destOrd="0" parTransId="{847502D4-3C92-45A9-98D5-0822C68336EE}" sibTransId="{BF2A892E-EBFE-49D6-809F-52B404AFAD7F}"/>
    <dgm:cxn modelId="{D510A2E0-CEA1-4D92-883E-AA1214FEC2C3}" type="presOf" srcId="{BFCF4CED-FFD0-40AA-BCFE-49D539F16320}" destId="{F7A36D0B-3873-49F0-93AF-367C7ABC444C}" srcOrd="0" destOrd="2" presId="urn:microsoft.com/office/officeart/2005/8/layout/hList1"/>
    <dgm:cxn modelId="{1BA7CEE0-82AF-4217-B7F8-FCADE4A632C7}" srcId="{231043F7-340D-4E79-8D37-B8FC6080BCD3}" destId="{1E99EE03-4AD5-4479-8E71-115343F2F8F9}" srcOrd="1" destOrd="0" parTransId="{10D15AB3-A274-4F8A-BADD-4CE2A422498D}" sibTransId="{384E2ADD-F168-4D67-A09F-B5DC9E11A542}"/>
    <dgm:cxn modelId="{5BF27C68-BC1B-43C9-A3C1-770C19AEE5EB}" type="presParOf" srcId="{2084E8A8-30C5-48A7-8C1F-82923B5ED01E}" destId="{AFFBEC64-C25A-4796-82F6-1BDC86723535}" srcOrd="0" destOrd="0" presId="urn:microsoft.com/office/officeart/2005/8/layout/hList1"/>
    <dgm:cxn modelId="{7F5CDB50-9195-484C-9B9F-F5E922C74115}" type="presParOf" srcId="{AFFBEC64-C25A-4796-82F6-1BDC86723535}" destId="{A8701F22-261C-4929-ABBF-4B07D72FFB97}" srcOrd="0" destOrd="0" presId="urn:microsoft.com/office/officeart/2005/8/layout/hList1"/>
    <dgm:cxn modelId="{D8C3BDB4-8B45-456B-AE59-AC3783577F81}" type="presParOf" srcId="{AFFBEC64-C25A-4796-82F6-1BDC86723535}" destId="{45C9B96B-7DF2-494F-A286-0ACDC0E50664}" srcOrd="1" destOrd="0" presId="urn:microsoft.com/office/officeart/2005/8/layout/hList1"/>
    <dgm:cxn modelId="{09A7627E-357A-4636-9606-8EE4BEE58A01}" type="presParOf" srcId="{2084E8A8-30C5-48A7-8C1F-82923B5ED01E}" destId="{F744528F-3B02-47C0-A1C5-428E41AC2462}" srcOrd="1" destOrd="0" presId="urn:microsoft.com/office/officeart/2005/8/layout/hList1"/>
    <dgm:cxn modelId="{4566F793-F0F8-4430-A451-48A3D8F81F13}" type="presParOf" srcId="{2084E8A8-30C5-48A7-8C1F-82923B5ED01E}" destId="{3BB1D0A7-55B1-46BF-A6C1-39787456F72B}" srcOrd="2" destOrd="0" presId="urn:microsoft.com/office/officeart/2005/8/layout/hList1"/>
    <dgm:cxn modelId="{40EA6E55-7126-4243-9DCC-19905AC185DC}" type="presParOf" srcId="{3BB1D0A7-55B1-46BF-A6C1-39787456F72B}" destId="{49FA3D9A-C974-4E60-95B3-3A3A9C4EB25B}" srcOrd="0" destOrd="0" presId="urn:microsoft.com/office/officeart/2005/8/layout/hList1"/>
    <dgm:cxn modelId="{5AC56836-2622-4916-8FB6-285850438073}" type="presParOf" srcId="{3BB1D0A7-55B1-46BF-A6C1-39787456F72B}" destId="{F7A36D0B-3873-49F0-93AF-367C7ABC444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80657B0-AD21-422A-ABF8-AD684595C60D}" type="doc">
      <dgm:prSet loTypeId="urn:microsoft.com/office/officeart/2005/8/layout/lProcess1" loCatId="process" qsTypeId="urn:microsoft.com/office/officeart/2005/8/quickstyle/simple3" qsCatId="simple" csTypeId="urn:microsoft.com/office/officeart/2005/8/colors/colorful5" csCatId="colorful" phldr="1"/>
      <dgm:spPr/>
      <dgm:t>
        <a:bodyPr/>
        <a:lstStyle/>
        <a:p>
          <a:endParaRPr lang="es-MX"/>
        </a:p>
      </dgm:t>
    </dgm:pt>
    <dgm:pt modelId="{B99A0F91-D79D-451F-B600-8B078051138E}">
      <dgm:prSet phldrT="[Texto]"/>
      <dgm:spPr/>
      <dgm:t>
        <a:bodyPr/>
        <a:lstStyle/>
        <a:p>
          <a:r>
            <a:rPr lang="es-MX" dirty="0"/>
            <a:t>FINALIDAD</a:t>
          </a:r>
        </a:p>
      </dgm:t>
    </dgm:pt>
    <dgm:pt modelId="{79A75BE3-D74A-46EE-98D7-5E3F8707F128}" type="parTrans" cxnId="{A18B17C8-DCA3-425E-8804-8BFA4CC1E55F}">
      <dgm:prSet/>
      <dgm:spPr/>
      <dgm:t>
        <a:bodyPr/>
        <a:lstStyle/>
        <a:p>
          <a:endParaRPr lang="es-MX"/>
        </a:p>
      </dgm:t>
    </dgm:pt>
    <dgm:pt modelId="{A204AC6A-E5CB-4A73-A2AA-84CEC603BC3B}" type="sibTrans" cxnId="{A18B17C8-DCA3-425E-8804-8BFA4CC1E55F}">
      <dgm:prSet/>
      <dgm:spPr/>
      <dgm:t>
        <a:bodyPr/>
        <a:lstStyle/>
        <a:p>
          <a:endParaRPr lang="es-MX"/>
        </a:p>
      </dgm:t>
    </dgm:pt>
    <dgm:pt modelId="{4152ED99-5707-42A5-8473-612771A515E4}">
      <dgm:prSet phldrT="[Texto]" custT="1"/>
      <dgm:spPr/>
      <dgm:t>
        <a:bodyPr/>
        <a:lstStyle/>
        <a:p>
          <a:pPr algn="just">
            <a:buNone/>
          </a:pPr>
          <a:r>
            <a:rPr lang="es-ES" sz="2800" dirty="0">
              <a:latin typeface="Calibri" panose="020F0502020204030204" pitchFamily="34" charset="0"/>
              <a:cs typeface="Calibri" panose="020F0502020204030204" pitchFamily="34" charset="0"/>
            </a:rPr>
            <a:t>Su fin es </a:t>
          </a:r>
          <a:r>
            <a:rPr lang="es-ES" sz="2800" b="1" dirty="0">
              <a:latin typeface="Calibri" panose="020F0502020204030204" pitchFamily="34" charset="0"/>
              <a:cs typeface="Calibri" panose="020F0502020204030204" pitchFamily="34" charset="0"/>
            </a:rPr>
            <a:t>verificar</a:t>
          </a:r>
          <a:r>
            <a:rPr lang="es-ES" sz="2800" dirty="0">
              <a:latin typeface="Calibri" panose="020F0502020204030204" pitchFamily="34" charset="0"/>
              <a:cs typeface="Calibri" panose="020F0502020204030204" pitchFamily="34" charset="0"/>
            </a:rPr>
            <a:t> que el trabajador </a:t>
          </a:r>
          <a:r>
            <a:rPr lang="es-ES" sz="2800" b="1" dirty="0">
              <a:latin typeface="Calibri" panose="020F0502020204030204" pitchFamily="34" charset="0"/>
              <a:cs typeface="Calibri" panose="020F0502020204030204" pitchFamily="34" charset="0"/>
            </a:rPr>
            <a:t>cumple</a:t>
          </a:r>
          <a:r>
            <a:rPr lang="es-ES" sz="2800" dirty="0">
              <a:latin typeface="Calibri" panose="020F0502020204030204" pitchFamily="34" charset="0"/>
              <a:cs typeface="Calibri" panose="020F0502020204030204" pitchFamily="34" charset="0"/>
            </a:rPr>
            <a:t> con los requisitos y conocimientos necesarios para  desarrollar el trabajo que se le ha asignado.</a:t>
          </a:r>
          <a:endParaRPr lang="es-MX" sz="2800" dirty="0"/>
        </a:p>
      </dgm:t>
    </dgm:pt>
    <dgm:pt modelId="{EB482EBD-CC04-4065-B326-6A514B17E963}" type="parTrans" cxnId="{668B962D-24B2-44B0-ADBD-C459EE921B16}">
      <dgm:prSet/>
      <dgm:spPr/>
      <dgm:t>
        <a:bodyPr/>
        <a:lstStyle/>
        <a:p>
          <a:endParaRPr lang="es-MX"/>
        </a:p>
      </dgm:t>
    </dgm:pt>
    <dgm:pt modelId="{B6491589-CDF7-4ED0-AC36-1810AA37BC7F}" type="sibTrans" cxnId="{668B962D-24B2-44B0-ADBD-C459EE921B16}">
      <dgm:prSet/>
      <dgm:spPr/>
      <dgm:t>
        <a:bodyPr/>
        <a:lstStyle/>
        <a:p>
          <a:endParaRPr lang="es-MX"/>
        </a:p>
      </dgm:t>
    </dgm:pt>
    <dgm:pt modelId="{EDB6BF5B-AD85-46F8-8A88-CA0430E08A81}">
      <dgm:prSet phldrT="[Texto]"/>
      <dgm:spPr/>
      <dgm:t>
        <a:bodyPr/>
        <a:lstStyle/>
        <a:p>
          <a:r>
            <a:rPr lang="es-MX" dirty="0"/>
            <a:t>DURACIÓN</a:t>
          </a:r>
        </a:p>
      </dgm:t>
    </dgm:pt>
    <dgm:pt modelId="{5C229E21-6B94-46FC-88F4-41541F986ACA}" type="parTrans" cxnId="{1E6BFEAA-864E-4B3A-BCD5-3A3287C89DDC}">
      <dgm:prSet/>
      <dgm:spPr/>
      <dgm:t>
        <a:bodyPr/>
        <a:lstStyle/>
        <a:p>
          <a:endParaRPr lang="es-MX"/>
        </a:p>
      </dgm:t>
    </dgm:pt>
    <dgm:pt modelId="{37D2E4B3-A481-4FD5-8D82-59FBD9FB793E}" type="sibTrans" cxnId="{1E6BFEAA-864E-4B3A-BCD5-3A3287C89DDC}">
      <dgm:prSet/>
      <dgm:spPr/>
      <dgm:t>
        <a:bodyPr/>
        <a:lstStyle/>
        <a:p>
          <a:endParaRPr lang="es-MX"/>
        </a:p>
      </dgm:t>
    </dgm:pt>
    <dgm:pt modelId="{48E3078B-E457-4D4D-9B6F-DBC9BF397B9C}">
      <dgm:prSet phldrT="[Texto]" custT="1"/>
      <dgm:spPr/>
      <dgm:t>
        <a:bodyPr/>
        <a:lstStyle/>
        <a:p>
          <a:pPr algn="just">
            <a:buFont typeface="Arial" panose="020B0604020202020204" pitchFamily="34" charset="0"/>
            <a:buChar char="•"/>
          </a:pPr>
          <a:r>
            <a:rPr lang="es-MX" sz="2800" dirty="0"/>
            <a:t>*Hasta 30 días  (1m) para trabajadores en general.</a:t>
          </a:r>
        </a:p>
        <a:p>
          <a:pPr algn="just">
            <a:buFont typeface="Arial" panose="020B0604020202020204" pitchFamily="34" charset="0"/>
            <a:buChar char="•"/>
          </a:pPr>
          <a:r>
            <a:rPr lang="es-MX" sz="2800" dirty="0"/>
            <a:t>*Hasta 180 días (6m) para puestos de dirección, gerenciales o labores técnicas especializadas.</a:t>
          </a:r>
        </a:p>
      </dgm:t>
    </dgm:pt>
    <dgm:pt modelId="{ACAC8AB0-7F2F-4E8F-8DA6-823A3E30584B}" type="parTrans" cxnId="{787F8E41-13A4-4543-9504-6821651D0994}">
      <dgm:prSet/>
      <dgm:spPr/>
      <dgm:t>
        <a:bodyPr/>
        <a:lstStyle/>
        <a:p>
          <a:endParaRPr lang="es-MX"/>
        </a:p>
      </dgm:t>
    </dgm:pt>
    <dgm:pt modelId="{91FD9DCD-FCF8-4DE3-8CB3-B6CF5D65CE61}" type="sibTrans" cxnId="{787F8E41-13A4-4543-9504-6821651D0994}">
      <dgm:prSet/>
      <dgm:spPr/>
      <dgm:t>
        <a:bodyPr/>
        <a:lstStyle/>
        <a:p>
          <a:endParaRPr lang="es-MX"/>
        </a:p>
      </dgm:t>
    </dgm:pt>
    <dgm:pt modelId="{39184959-E71F-4677-B0BB-5B34179EAE10}" type="pres">
      <dgm:prSet presAssocID="{980657B0-AD21-422A-ABF8-AD684595C60D}" presName="Name0" presStyleCnt="0">
        <dgm:presLayoutVars>
          <dgm:dir/>
          <dgm:animLvl val="lvl"/>
          <dgm:resizeHandles val="exact"/>
        </dgm:presLayoutVars>
      </dgm:prSet>
      <dgm:spPr/>
    </dgm:pt>
    <dgm:pt modelId="{2B51238E-C966-4E15-A967-145457FE60CD}" type="pres">
      <dgm:prSet presAssocID="{B99A0F91-D79D-451F-B600-8B078051138E}" presName="vertFlow" presStyleCnt="0"/>
      <dgm:spPr/>
    </dgm:pt>
    <dgm:pt modelId="{CBDB3471-099D-436E-BF35-3E817255C046}" type="pres">
      <dgm:prSet presAssocID="{B99A0F91-D79D-451F-B600-8B078051138E}" presName="header" presStyleLbl="node1" presStyleIdx="0" presStyleCnt="2"/>
      <dgm:spPr/>
    </dgm:pt>
    <dgm:pt modelId="{928EEBCA-8659-4F2C-8975-BA1FD1D70959}" type="pres">
      <dgm:prSet presAssocID="{EB482EBD-CC04-4065-B326-6A514B17E963}" presName="parTrans" presStyleLbl="sibTrans2D1" presStyleIdx="0" presStyleCnt="2"/>
      <dgm:spPr/>
    </dgm:pt>
    <dgm:pt modelId="{9093525A-643B-4B57-8B92-6D8566FF3D99}" type="pres">
      <dgm:prSet presAssocID="{4152ED99-5707-42A5-8473-612771A515E4}" presName="child" presStyleLbl="alignAccFollowNode1" presStyleIdx="0" presStyleCnt="2" custScaleX="100026" custScaleY="387722">
        <dgm:presLayoutVars>
          <dgm:chMax val="0"/>
          <dgm:bulletEnabled val="1"/>
        </dgm:presLayoutVars>
      </dgm:prSet>
      <dgm:spPr/>
    </dgm:pt>
    <dgm:pt modelId="{12ECF103-7728-453A-8D31-E71BDAEFA4F4}" type="pres">
      <dgm:prSet presAssocID="{B99A0F91-D79D-451F-B600-8B078051138E}" presName="hSp" presStyleCnt="0"/>
      <dgm:spPr/>
    </dgm:pt>
    <dgm:pt modelId="{2049DD49-8163-4FEF-8988-A9A83AE8D6B4}" type="pres">
      <dgm:prSet presAssocID="{EDB6BF5B-AD85-46F8-8A88-CA0430E08A81}" presName="vertFlow" presStyleCnt="0"/>
      <dgm:spPr/>
    </dgm:pt>
    <dgm:pt modelId="{5CCF9755-C148-49C1-9D01-241018A6DD1F}" type="pres">
      <dgm:prSet presAssocID="{EDB6BF5B-AD85-46F8-8A88-CA0430E08A81}" presName="header" presStyleLbl="node1" presStyleIdx="1" presStyleCnt="2"/>
      <dgm:spPr/>
    </dgm:pt>
    <dgm:pt modelId="{3B3DEDAA-0448-44E1-8ACE-ED2F590A23C4}" type="pres">
      <dgm:prSet presAssocID="{ACAC8AB0-7F2F-4E8F-8DA6-823A3E30584B}" presName="parTrans" presStyleLbl="sibTrans2D1" presStyleIdx="1" presStyleCnt="2"/>
      <dgm:spPr/>
    </dgm:pt>
    <dgm:pt modelId="{5735CEE0-AA1E-4D84-B670-544EE4B61640}" type="pres">
      <dgm:prSet presAssocID="{48E3078B-E457-4D4D-9B6F-DBC9BF397B9C}" presName="child" presStyleLbl="alignAccFollowNode1" presStyleIdx="1" presStyleCnt="2" custScaleX="101356" custScaleY="390326">
        <dgm:presLayoutVars>
          <dgm:chMax val="0"/>
          <dgm:bulletEnabled val="1"/>
        </dgm:presLayoutVars>
      </dgm:prSet>
      <dgm:spPr/>
    </dgm:pt>
  </dgm:ptLst>
  <dgm:cxnLst>
    <dgm:cxn modelId="{F4524E23-4569-48CA-9084-A16AB95BC8DD}" type="presOf" srcId="{ACAC8AB0-7F2F-4E8F-8DA6-823A3E30584B}" destId="{3B3DEDAA-0448-44E1-8ACE-ED2F590A23C4}" srcOrd="0" destOrd="0" presId="urn:microsoft.com/office/officeart/2005/8/layout/lProcess1"/>
    <dgm:cxn modelId="{27CECE26-2F0E-4CA7-9DDB-59A3ED7FB0F9}" type="presOf" srcId="{B99A0F91-D79D-451F-B600-8B078051138E}" destId="{CBDB3471-099D-436E-BF35-3E817255C046}" srcOrd="0" destOrd="0" presId="urn:microsoft.com/office/officeart/2005/8/layout/lProcess1"/>
    <dgm:cxn modelId="{668B962D-24B2-44B0-ADBD-C459EE921B16}" srcId="{B99A0F91-D79D-451F-B600-8B078051138E}" destId="{4152ED99-5707-42A5-8473-612771A515E4}" srcOrd="0" destOrd="0" parTransId="{EB482EBD-CC04-4065-B326-6A514B17E963}" sibTransId="{B6491589-CDF7-4ED0-AC36-1810AA37BC7F}"/>
    <dgm:cxn modelId="{10537D3B-FD4F-4D26-BC12-1A2AA9A62A2D}" type="presOf" srcId="{48E3078B-E457-4D4D-9B6F-DBC9BF397B9C}" destId="{5735CEE0-AA1E-4D84-B670-544EE4B61640}" srcOrd="0" destOrd="0" presId="urn:microsoft.com/office/officeart/2005/8/layout/lProcess1"/>
    <dgm:cxn modelId="{787F8E41-13A4-4543-9504-6821651D0994}" srcId="{EDB6BF5B-AD85-46F8-8A88-CA0430E08A81}" destId="{48E3078B-E457-4D4D-9B6F-DBC9BF397B9C}" srcOrd="0" destOrd="0" parTransId="{ACAC8AB0-7F2F-4E8F-8DA6-823A3E30584B}" sibTransId="{91FD9DCD-FCF8-4DE3-8CB3-B6CF5D65CE61}"/>
    <dgm:cxn modelId="{CE278493-3133-4242-8ED2-F1AE5BFE6685}" type="presOf" srcId="{4152ED99-5707-42A5-8473-612771A515E4}" destId="{9093525A-643B-4B57-8B92-6D8566FF3D99}" srcOrd="0" destOrd="0" presId="urn:microsoft.com/office/officeart/2005/8/layout/lProcess1"/>
    <dgm:cxn modelId="{DF5B6E9D-18B9-43CE-96C8-09D862811223}" type="presOf" srcId="{EB482EBD-CC04-4065-B326-6A514B17E963}" destId="{928EEBCA-8659-4F2C-8975-BA1FD1D70959}" srcOrd="0" destOrd="0" presId="urn:microsoft.com/office/officeart/2005/8/layout/lProcess1"/>
    <dgm:cxn modelId="{1E6BFEAA-864E-4B3A-BCD5-3A3287C89DDC}" srcId="{980657B0-AD21-422A-ABF8-AD684595C60D}" destId="{EDB6BF5B-AD85-46F8-8A88-CA0430E08A81}" srcOrd="1" destOrd="0" parTransId="{5C229E21-6B94-46FC-88F4-41541F986ACA}" sibTransId="{37D2E4B3-A481-4FD5-8D82-59FBD9FB793E}"/>
    <dgm:cxn modelId="{A18B17C8-DCA3-425E-8804-8BFA4CC1E55F}" srcId="{980657B0-AD21-422A-ABF8-AD684595C60D}" destId="{B99A0F91-D79D-451F-B600-8B078051138E}" srcOrd="0" destOrd="0" parTransId="{79A75BE3-D74A-46EE-98D7-5E3F8707F128}" sibTransId="{A204AC6A-E5CB-4A73-A2AA-84CEC603BC3B}"/>
    <dgm:cxn modelId="{0B73D5CF-2719-4E26-B7EB-906E42B9FDF6}" type="presOf" srcId="{EDB6BF5B-AD85-46F8-8A88-CA0430E08A81}" destId="{5CCF9755-C148-49C1-9D01-241018A6DD1F}" srcOrd="0" destOrd="0" presId="urn:microsoft.com/office/officeart/2005/8/layout/lProcess1"/>
    <dgm:cxn modelId="{787281DD-0262-4064-9B70-97461FA1C8C4}" type="presOf" srcId="{980657B0-AD21-422A-ABF8-AD684595C60D}" destId="{39184959-E71F-4677-B0BB-5B34179EAE10}" srcOrd="0" destOrd="0" presId="urn:microsoft.com/office/officeart/2005/8/layout/lProcess1"/>
    <dgm:cxn modelId="{7D9C21B5-C524-47AD-8BE5-FE6E1AB694D0}" type="presParOf" srcId="{39184959-E71F-4677-B0BB-5B34179EAE10}" destId="{2B51238E-C966-4E15-A967-145457FE60CD}" srcOrd="0" destOrd="0" presId="urn:microsoft.com/office/officeart/2005/8/layout/lProcess1"/>
    <dgm:cxn modelId="{33C05CEF-B5D2-488D-8844-102C898B39CE}" type="presParOf" srcId="{2B51238E-C966-4E15-A967-145457FE60CD}" destId="{CBDB3471-099D-436E-BF35-3E817255C046}" srcOrd="0" destOrd="0" presId="urn:microsoft.com/office/officeart/2005/8/layout/lProcess1"/>
    <dgm:cxn modelId="{6A370771-407E-4830-9ECD-A0B0CC5C0028}" type="presParOf" srcId="{2B51238E-C966-4E15-A967-145457FE60CD}" destId="{928EEBCA-8659-4F2C-8975-BA1FD1D70959}" srcOrd="1" destOrd="0" presId="urn:microsoft.com/office/officeart/2005/8/layout/lProcess1"/>
    <dgm:cxn modelId="{B43AF46F-CF38-42DE-9EA0-09CE390D7CE3}" type="presParOf" srcId="{2B51238E-C966-4E15-A967-145457FE60CD}" destId="{9093525A-643B-4B57-8B92-6D8566FF3D99}" srcOrd="2" destOrd="0" presId="urn:microsoft.com/office/officeart/2005/8/layout/lProcess1"/>
    <dgm:cxn modelId="{AE242290-632B-41F2-A197-A6FF9D9F8716}" type="presParOf" srcId="{39184959-E71F-4677-B0BB-5B34179EAE10}" destId="{12ECF103-7728-453A-8D31-E71BDAEFA4F4}" srcOrd="1" destOrd="0" presId="urn:microsoft.com/office/officeart/2005/8/layout/lProcess1"/>
    <dgm:cxn modelId="{5011F077-B45B-4983-9467-7D2E67F21AFC}" type="presParOf" srcId="{39184959-E71F-4677-B0BB-5B34179EAE10}" destId="{2049DD49-8163-4FEF-8988-A9A83AE8D6B4}" srcOrd="2" destOrd="0" presId="urn:microsoft.com/office/officeart/2005/8/layout/lProcess1"/>
    <dgm:cxn modelId="{1B6F62FA-839B-456D-AFF2-BCE16DB7BC7C}" type="presParOf" srcId="{2049DD49-8163-4FEF-8988-A9A83AE8D6B4}" destId="{5CCF9755-C148-49C1-9D01-241018A6DD1F}" srcOrd="0" destOrd="0" presId="urn:microsoft.com/office/officeart/2005/8/layout/lProcess1"/>
    <dgm:cxn modelId="{BB5A576D-3CBE-477E-A7F1-34890EA12725}" type="presParOf" srcId="{2049DD49-8163-4FEF-8988-A9A83AE8D6B4}" destId="{3B3DEDAA-0448-44E1-8ACE-ED2F590A23C4}" srcOrd="1" destOrd="0" presId="urn:microsoft.com/office/officeart/2005/8/layout/lProcess1"/>
    <dgm:cxn modelId="{E9CCD05D-EE94-4EE1-A4BF-07CA2AFB9028}" type="presParOf" srcId="{2049DD49-8163-4FEF-8988-A9A83AE8D6B4}" destId="{5735CEE0-AA1E-4D84-B670-544EE4B61640}" srcOrd="2" destOrd="0" presId="urn:microsoft.com/office/officeart/2005/8/layout/l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FE8EAC3-DC14-4F16-82AB-90179BF9F53B}" type="doc">
      <dgm:prSet loTypeId="urn:microsoft.com/office/officeart/2005/8/layout/hList1" loCatId="list" qsTypeId="urn:microsoft.com/office/officeart/2005/8/quickstyle/simple3" qsCatId="simple" csTypeId="urn:microsoft.com/office/officeart/2005/8/colors/colorful5" csCatId="colorful" phldr="1"/>
      <dgm:spPr/>
      <dgm:t>
        <a:bodyPr/>
        <a:lstStyle/>
        <a:p>
          <a:endParaRPr lang="es-MX"/>
        </a:p>
      </dgm:t>
    </dgm:pt>
    <dgm:pt modelId="{231043F7-340D-4E79-8D37-B8FC6080BCD3}">
      <dgm:prSet phldrT="[Texto]" custT="1"/>
      <dgm:spPr/>
      <dgm:t>
        <a:bodyPr/>
        <a:lstStyle/>
        <a:p>
          <a:r>
            <a:rPr lang="es-MX" sz="3600" dirty="0"/>
            <a:t>VENTAJAS</a:t>
          </a:r>
        </a:p>
      </dgm:t>
    </dgm:pt>
    <dgm:pt modelId="{847502D4-3C92-45A9-98D5-0822C68336EE}" type="parTrans" cxnId="{B92B64D5-0C2C-499E-8F99-2A745818DBD9}">
      <dgm:prSet/>
      <dgm:spPr/>
      <dgm:t>
        <a:bodyPr/>
        <a:lstStyle/>
        <a:p>
          <a:endParaRPr lang="es-MX"/>
        </a:p>
      </dgm:t>
    </dgm:pt>
    <dgm:pt modelId="{BF2A892E-EBFE-49D6-809F-52B404AFAD7F}" type="sibTrans" cxnId="{B92B64D5-0C2C-499E-8F99-2A745818DBD9}">
      <dgm:prSet/>
      <dgm:spPr/>
      <dgm:t>
        <a:bodyPr/>
        <a:lstStyle/>
        <a:p>
          <a:endParaRPr lang="es-MX"/>
        </a:p>
      </dgm:t>
    </dgm:pt>
    <dgm:pt modelId="{B0FF4078-E66D-490F-8E63-5DC5CF89EB68}">
      <dgm:prSet phldrT="[Texto]" custT="1"/>
      <dgm:spPr/>
      <dgm:t>
        <a:bodyPr/>
        <a:lstStyle/>
        <a:p>
          <a:pPr algn="just"/>
          <a:r>
            <a:rPr lang="es-MX" sz="2400" dirty="0"/>
            <a:t>Permite asegurarse de que el trabajador tiene las habilidades y conocimientos para el puesto que se va a formalizar.</a:t>
          </a:r>
        </a:p>
      </dgm:t>
    </dgm:pt>
    <dgm:pt modelId="{02217A7A-F2BC-44FA-84C2-83B6224DD473}" type="parTrans" cxnId="{0D310545-554B-4FD7-AB8D-05ECE5AD4DFF}">
      <dgm:prSet/>
      <dgm:spPr/>
      <dgm:t>
        <a:bodyPr/>
        <a:lstStyle/>
        <a:p>
          <a:endParaRPr lang="es-MX"/>
        </a:p>
      </dgm:t>
    </dgm:pt>
    <dgm:pt modelId="{195F0E1A-E2CC-4CD1-8AC7-2C33C50BCD32}" type="sibTrans" cxnId="{0D310545-554B-4FD7-AB8D-05ECE5AD4DFF}">
      <dgm:prSet/>
      <dgm:spPr/>
      <dgm:t>
        <a:bodyPr/>
        <a:lstStyle/>
        <a:p>
          <a:endParaRPr lang="es-MX"/>
        </a:p>
      </dgm:t>
    </dgm:pt>
    <dgm:pt modelId="{0D30584E-5BA8-4640-A08D-2B8E73F7E7CA}">
      <dgm:prSet phldrT="[Texto]" custT="1"/>
      <dgm:spPr/>
      <dgm:t>
        <a:bodyPr/>
        <a:lstStyle/>
        <a:p>
          <a:r>
            <a:rPr lang="es-MX" sz="4000" dirty="0"/>
            <a:t>DESVENTAJAS</a:t>
          </a:r>
        </a:p>
      </dgm:t>
    </dgm:pt>
    <dgm:pt modelId="{60451210-0312-42B6-A2D0-5C67461DEF53}" type="parTrans" cxnId="{1ED37EAE-CD52-4701-AF33-8DD1D05573A9}">
      <dgm:prSet/>
      <dgm:spPr/>
      <dgm:t>
        <a:bodyPr/>
        <a:lstStyle/>
        <a:p>
          <a:endParaRPr lang="es-MX"/>
        </a:p>
      </dgm:t>
    </dgm:pt>
    <dgm:pt modelId="{3577FBD7-E529-400C-93A5-84B54D0398B5}" type="sibTrans" cxnId="{1ED37EAE-CD52-4701-AF33-8DD1D05573A9}">
      <dgm:prSet/>
      <dgm:spPr/>
      <dgm:t>
        <a:bodyPr/>
        <a:lstStyle/>
        <a:p>
          <a:endParaRPr lang="es-MX"/>
        </a:p>
      </dgm:t>
    </dgm:pt>
    <dgm:pt modelId="{EE2F80D1-1AD3-4C6F-BA26-E5A2166740D8}">
      <dgm:prSet phldrT="[Texto]" custT="1"/>
      <dgm:spPr/>
      <dgm:t>
        <a:bodyPr/>
        <a:lstStyle/>
        <a:p>
          <a:pPr algn="just"/>
          <a:r>
            <a:rPr lang="es-MX" sz="2400" dirty="0"/>
            <a:t>Falta de seguridad de permanencia laboral al inicio del contrato.</a:t>
          </a:r>
        </a:p>
      </dgm:t>
    </dgm:pt>
    <dgm:pt modelId="{4FDA2974-2B00-4D9D-BD76-C6E04D73413F}" type="parTrans" cxnId="{2B31B69E-C0DA-40FE-A3F4-003E69DC87FC}">
      <dgm:prSet/>
      <dgm:spPr/>
      <dgm:t>
        <a:bodyPr/>
        <a:lstStyle/>
        <a:p>
          <a:endParaRPr lang="es-MX"/>
        </a:p>
      </dgm:t>
    </dgm:pt>
    <dgm:pt modelId="{38A5EB6B-974B-4C35-9CE1-BCCCF05B5EA0}" type="sibTrans" cxnId="{2B31B69E-C0DA-40FE-A3F4-003E69DC87FC}">
      <dgm:prSet/>
      <dgm:spPr/>
      <dgm:t>
        <a:bodyPr/>
        <a:lstStyle/>
        <a:p>
          <a:endParaRPr lang="es-MX"/>
        </a:p>
      </dgm:t>
    </dgm:pt>
    <dgm:pt modelId="{48CE6A08-7DE1-4024-BE7E-363CD385443E}">
      <dgm:prSet phldrT="[Texto]" custT="1"/>
      <dgm:spPr/>
      <dgm:t>
        <a:bodyPr/>
        <a:lstStyle/>
        <a:p>
          <a:pPr algn="just"/>
          <a:r>
            <a:rPr lang="es-MX" sz="2400" dirty="0"/>
            <a:t>Reduce el riesgo de contratar a personas que no son adecuadas para el puesto.</a:t>
          </a:r>
        </a:p>
      </dgm:t>
    </dgm:pt>
    <dgm:pt modelId="{4AAF59BD-2EBA-4F80-A35D-64C22E46C6CF}" type="parTrans" cxnId="{D72226A2-828A-4590-A395-0DBEE377D464}">
      <dgm:prSet/>
      <dgm:spPr/>
      <dgm:t>
        <a:bodyPr/>
        <a:lstStyle/>
        <a:p>
          <a:endParaRPr lang="es-MX"/>
        </a:p>
      </dgm:t>
    </dgm:pt>
    <dgm:pt modelId="{0C5088C0-960D-4A18-933A-44A78EADF81B}" type="sibTrans" cxnId="{D72226A2-828A-4590-A395-0DBEE377D464}">
      <dgm:prSet/>
      <dgm:spPr/>
      <dgm:t>
        <a:bodyPr/>
        <a:lstStyle/>
        <a:p>
          <a:endParaRPr lang="es-MX"/>
        </a:p>
      </dgm:t>
    </dgm:pt>
    <dgm:pt modelId="{DB0E66E6-1682-44B0-A7ED-77A87B8479CD}">
      <dgm:prSet phldrT="[Texto]" custT="1"/>
      <dgm:spPr/>
      <dgm:t>
        <a:bodyPr/>
        <a:lstStyle/>
        <a:p>
          <a:pPr algn="just"/>
          <a:r>
            <a:rPr lang="es-MX" sz="2400" dirty="0"/>
            <a:t>Aunque es un contrato temporal al inicio después el trabajador es contratado de forma permanente.</a:t>
          </a:r>
        </a:p>
      </dgm:t>
    </dgm:pt>
    <dgm:pt modelId="{C4380652-3D4B-4CF6-B7AA-2E06E8311B86}" type="parTrans" cxnId="{9DB6FBAC-CD87-4E2E-B9C4-154F0F2A0F59}">
      <dgm:prSet/>
      <dgm:spPr/>
      <dgm:t>
        <a:bodyPr/>
        <a:lstStyle/>
        <a:p>
          <a:endParaRPr lang="es-MX"/>
        </a:p>
      </dgm:t>
    </dgm:pt>
    <dgm:pt modelId="{24224313-B141-47BB-BF04-4C07C6765485}" type="sibTrans" cxnId="{9DB6FBAC-CD87-4E2E-B9C4-154F0F2A0F59}">
      <dgm:prSet/>
      <dgm:spPr/>
      <dgm:t>
        <a:bodyPr/>
        <a:lstStyle/>
        <a:p>
          <a:endParaRPr lang="es-MX"/>
        </a:p>
      </dgm:t>
    </dgm:pt>
    <dgm:pt modelId="{9C47E4A9-BA46-4CE7-9201-56B7863D64DB}">
      <dgm:prSet phldrT="[Texto]" custT="1"/>
      <dgm:spPr/>
      <dgm:t>
        <a:bodyPr/>
        <a:lstStyle/>
        <a:p>
          <a:pPr algn="just"/>
          <a:r>
            <a:rPr lang="es-MX" sz="2400" dirty="0"/>
            <a:t>Invertir en tiempo de capacitación e inducción para el trabajador sin tener la certeza de que se quedará de manera definitiva. </a:t>
          </a:r>
        </a:p>
      </dgm:t>
    </dgm:pt>
    <dgm:pt modelId="{F6CBBB73-43D3-4AA1-B085-2F3BDCC79546}" type="parTrans" cxnId="{1FDAE815-5399-4914-A078-FAC5D44DF68D}">
      <dgm:prSet/>
      <dgm:spPr/>
      <dgm:t>
        <a:bodyPr/>
        <a:lstStyle/>
        <a:p>
          <a:endParaRPr lang="es-MX"/>
        </a:p>
      </dgm:t>
    </dgm:pt>
    <dgm:pt modelId="{91DE0E3C-6CF5-4550-8535-24F1CA06C580}" type="sibTrans" cxnId="{1FDAE815-5399-4914-A078-FAC5D44DF68D}">
      <dgm:prSet/>
      <dgm:spPr/>
      <dgm:t>
        <a:bodyPr/>
        <a:lstStyle/>
        <a:p>
          <a:endParaRPr lang="es-MX"/>
        </a:p>
      </dgm:t>
    </dgm:pt>
    <dgm:pt modelId="{2084E8A8-30C5-48A7-8C1F-82923B5ED01E}" type="pres">
      <dgm:prSet presAssocID="{AFE8EAC3-DC14-4F16-82AB-90179BF9F53B}" presName="Name0" presStyleCnt="0">
        <dgm:presLayoutVars>
          <dgm:dir/>
          <dgm:animLvl val="lvl"/>
          <dgm:resizeHandles val="exact"/>
        </dgm:presLayoutVars>
      </dgm:prSet>
      <dgm:spPr/>
    </dgm:pt>
    <dgm:pt modelId="{AFFBEC64-C25A-4796-82F6-1BDC86723535}" type="pres">
      <dgm:prSet presAssocID="{231043F7-340D-4E79-8D37-B8FC6080BCD3}" presName="composite" presStyleCnt="0"/>
      <dgm:spPr/>
    </dgm:pt>
    <dgm:pt modelId="{A8701F22-261C-4929-ABBF-4B07D72FFB97}" type="pres">
      <dgm:prSet presAssocID="{231043F7-340D-4E79-8D37-B8FC6080BCD3}" presName="parTx" presStyleLbl="alignNode1" presStyleIdx="0" presStyleCnt="2">
        <dgm:presLayoutVars>
          <dgm:chMax val="0"/>
          <dgm:chPref val="0"/>
          <dgm:bulletEnabled val="1"/>
        </dgm:presLayoutVars>
      </dgm:prSet>
      <dgm:spPr/>
    </dgm:pt>
    <dgm:pt modelId="{45C9B96B-7DF2-494F-A286-0ACDC0E50664}" type="pres">
      <dgm:prSet presAssocID="{231043F7-340D-4E79-8D37-B8FC6080BCD3}" presName="desTx" presStyleLbl="alignAccFollowNode1" presStyleIdx="0" presStyleCnt="2" custLinFactNeighborX="-10327" custLinFactNeighborY="-702">
        <dgm:presLayoutVars>
          <dgm:bulletEnabled val="1"/>
        </dgm:presLayoutVars>
      </dgm:prSet>
      <dgm:spPr/>
    </dgm:pt>
    <dgm:pt modelId="{F744528F-3B02-47C0-A1C5-428E41AC2462}" type="pres">
      <dgm:prSet presAssocID="{BF2A892E-EBFE-49D6-809F-52B404AFAD7F}" presName="space" presStyleCnt="0"/>
      <dgm:spPr/>
    </dgm:pt>
    <dgm:pt modelId="{3BB1D0A7-55B1-46BF-A6C1-39787456F72B}" type="pres">
      <dgm:prSet presAssocID="{0D30584E-5BA8-4640-A08D-2B8E73F7E7CA}" presName="composite" presStyleCnt="0"/>
      <dgm:spPr/>
    </dgm:pt>
    <dgm:pt modelId="{49FA3D9A-C974-4E60-95B3-3A3A9C4EB25B}" type="pres">
      <dgm:prSet presAssocID="{0D30584E-5BA8-4640-A08D-2B8E73F7E7CA}" presName="parTx" presStyleLbl="alignNode1" presStyleIdx="1" presStyleCnt="2">
        <dgm:presLayoutVars>
          <dgm:chMax val="0"/>
          <dgm:chPref val="0"/>
          <dgm:bulletEnabled val="1"/>
        </dgm:presLayoutVars>
      </dgm:prSet>
      <dgm:spPr/>
    </dgm:pt>
    <dgm:pt modelId="{F7A36D0B-3873-49F0-93AF-367C7ABC444C}" type="pres">
      <dgm:prSet presAssocID="{0D30584E-5BA8-4640-A08D-2B8E73F7E7CA}" presName="desTx" presStyleLbl="alignAccFollowNode1" presStyleIdx="1" presStyleCnt="2">
        <dgm:presLayoutVars>
          <dgm:bulletEnabled val="1"/>
        </dgm:presLayoutVars>
      </dgm:prSet>
      <dgm:spPr/>
    </dgm:pt>
  </dgm:ptLst>
  <dgm:cxnLst>
    <dgm:cxn modelId="{1FDAE815-5399-4914-A078-FAC5D44DF68D}" srcId="{0D30584E-5BA8-4640-A08D-2B8E73F7E7CA}" destId="{9C47E4A9-BA46-4CE7-9201-56B7863D64DB}" srcOrd="1" destOrd="0" parTransId="{F6CBBB73-43D3-4AA1-B085-2F3BDCC79546}" sibTransId="{91DE0E3C-6CF5-4550-8535-24F1CA06C580}"/>
    <dgm:cxn modelId="{1A75331D-45A3-4897-B423-35BC2E483861}" type="presOf" srcId="{EE2F80D1-1AD3-4C6F-BA26-E5A2166740D8}" destId="{F7A36D0B-3873-49F0-93AF-367C7ABC444C}" srcOrd="0" destOrd="0" presId="urn:microsoft.com/office/officeart/2005/8/layout/hList1"/>
    <dgm:cxn modelId="{94C66127-57B9-4998-A7DC-CFD3213CC9BB}" type="presOf" srcId="{B0FF4078-E66D-490F-8E63-5DC5CF89EB68}" destId="{45C9B96B-7DF2-494F-A286-0ACDC0E50664}" srcOrd="0" destOrd="0" presId="urn:microsoft.com/office/officeart/2005/8/layout/hList1"/>
    <dgm:cxn modelId="{8E78A931-CD96-4E9F-9C83-A37770B02A80}" type="presOf" srcId="{48CE6A08-7DE1-4024-BE7E-363CD385443E}" destId="{45C9B96B-7DF2-494F-A286-0ACDC0E50664}" srcOrd="0" destOrd="1" presId="urn:microsoft.com/office/officeart/2005/8/layout/hList1"/>
    <dgm:cxn modelId="{086DBA5D-1544-40EF-BCD6-15CB066BED0E}" type="presOf" srcId="{0D30584E-5BA8-4640-A08D-2B8E73F7E7CA}" destId="{49FA3D9A-C974-4E60-95B3-3A3A9C4EB25B}" srcOrd="0" destOrd="0" presId="urn:microsoft.com/office/officeart/2005/8/layout/hList1"/>
    <dgm:cxn modelId="{6701D460-9E91-4C83-9E0B-D644DADA9733}" type="presOf" srcId="{DB0E66E6-1682-44B0-A7ED-77A87B8479CD}" destId="{45C9B96B-7DF2-494F-A286-0ACDC0E50664}" srcOrd="0" destOrd="2" presId="urn:microsoft.com/office/officeart/2005/8/layout/hList1"/>
    <dgm:cxn modelId="{0D310545-554B-4FD7-AB8D-05ECE5AD4DFF}" srcId="{231043F7-340D-4E79-8D37-B8FC6080BCD3}" destId="{B0FF4078-E66D-490F-8E63-5DC5CF89EB68}" srcOrd="0" destOrd="0" parTransId="{02217A7A-F2BC-44FA-84C2-83B6224DD473}" sibTransId="{195F0E1A-E2CC-4CD1-8AC7-2C33C50BCD32}"/>
    <dgm:cxn modelId="{B186056A-F817-4F20-8DE8-F8F7EB1971D3}" type="presOf" srcId="{231043F7-340D-4E79-8D37-B8FC6080BCD3}" destId="{A8701F22-261C-4929-ABBF-4B07D72FFB97}" srcOrd="0" destOrd="0" presId="urn:microsoft.com/office/officeart/2005/8/layout/hList1"/>
    <dgm:cxn modelId="{B952E593-5141-4DEB-BA9C-6BA5EF44D11F}" type="presOf" srcId="{AFE8EAC3-DC14-4F16-82AB-90179BF9F53B}" destId="{2084E8A8-30C5-48A7-8C1F-82923B5ED01E}" srcOrd="0" destOrd="0" presId="urn:microsoft.com/office/officeart/2005/8/layout/hList1"/>
    <dgm:cxn modelId="{2B31B69E-C0DA-40FE-A3F4-003E69DC87FC}" srcId="{0D30584E-5BA8-4640-A08D-2B8E73F7E7CA}" destId="{EE2F80D1-1AD3-4C6F-BA26-E5A2166740D8}" srcOrd="0" destOrd="0" parTransId="{4FDA2974-2B00-4D9D-BD76-C6E04D73413F}" sibTransId="{38A5EB6B-974B-4C35-9CE1-BCCCF05B5EA0}"/>
    <dgm:cxn modelId="{D72226A2-828A-4590-A395-0DBEE377D464}" srcId="{231043F7-340D-4E79-8D37-B8FC6080BCD3}" destId="{48CE6A08-7DE1-4024-BE7E-363CD385443E}" srcOrd="1" destOrd="0" parTransId="{4AAF59BD-2EBA-4F80-A35D-64C22E46C6CF}" sibTransId="{0C5088C0-960D-4A18-933A-44A78EADF81B}"/>
    <dgm:cxn modelId="{9DB6FBAC-CD87-4E2E-B9C4-154F0F2A0F59}" srcId="{231043F7-340D-4E79-8D37-B8FC6080BCD3}" destId="{DB0E66E6-1682-44B0-A7ED-77A87B8479CD}" srcOrd="2" destOrd="0" parTransId="{C4380652-3D4B-4CF6-B7AA-2E06E8311B86}" sibTransId="{24224313-B141-47BB-BF04-4C07C6765485}"/>
    <dgm:cxn modelId="{1ED37EAE-CD52-4701-AF33-8DD1D05573A9}" srcId="{AFE8EAC3-DC14-4F16-82AB-90179BF9F53B}" destId="{0D30584E-5BA8-4640-A08D-2B8E73F7E7CA}" srcOrd="1" destOrd="0" parTransId="{60451210-0312-42B6-A2D0-5C67461DEF53}" sibTransId="{3577FBD7-E529-400C-93A5-84B54D0398B5}"/>
    <dgm:cxn modelId="{B92B64D5-0C2C-499E-8F99-2A745818DBD9}" srcId="{AFE8EAC3-DC14-4F16-82AB-90179BF9F53B}" destId="{231043F7-340D-4E79-8D37-B8FC6080BCD3}" srcOrd="0" destOrd="0" parTransId="{847502D4-3C92-45A9-98D5-0822C68336EE}" sibTransId="{BF2A892E-EBFE-49D6-809F-52B404AFAD7F}"/>
    <dgm:cxn modelId="{CEB678EA-F58D-40DB-ADA9-EAAAEF4F586A}" type="presOf" srcId="{9C47E4A9-BA46-4CE7-9201-56B7863D64DB}" destId="{F7A36D0B-3873-49F0-93AF-367C7ABC444C}" srcOrd="0" destOrd="1" presId="urn:microsoft.com/office/officeart/2005/8/layout/hList1"/>
    <dgm:cxn modelId="{5BF27C68-BC1B-43C9-A3C1-770C19AEE5EB}" type="presParOf" srcId="{2084E8A8-30C5-48A7-8C1F-82923B5ED01E}" destId="{AFFBEC64-C25A-4796-82F6-1BDC86723535}" srcOrd="0" destOrd="0" presId="urn:microsoft.com/office/officeart/2005/8/layout/hList1"/>
    <dgm:cxn modelId="{7F5CDB50-9195-484C-9B9F-F5E922C74115}" type="presParOf" srcId="{AFFBEC64-C25A-4796-82F6-1BDC86723535}" destId="{A8701F22-261C-4929-ABBF-4B07D72FFB97}" srcOrd="0" destOrd="0" presId="urn:microsoft.com/office/officeart/2005/8/layout/hList1"/>
    <dgm:cxn modelId="{D8C3BDB4-8B45-456B-AE59-AC3783577F81}" type="presParOf" srcId="{AFFBEC64-C25A-4796-82F6-1BDC86723535}" destId="{45C9B96B-7DF2-494F-A286-0ACDC0E50664}" srcOrd="1" destOrd="0" presId="urn:microsoft.com/office/officeart/2005/8/layout/hList1"/>
    <dgm:cxn modelId="{09A7627E-357A-4636-9606-8EE4BEE58A01}" type="presParOf" srcId="{2084E8A8-30C5-48A7-8C1F-82923B5ED01E}" destId="{F744528F-3B02-47C0-A1C5-428E41AC2462}" srcOrd="1" destOrd="0" presId="urn:microsoft.com/office/officeart/2005/8/layout/hList1"/>
    <dgm:cxn modelId="{4566F793-F0F8-4430-A451-48A3D8F81F13}" type="presParOf" srcId="{2084E8A8-30C5-48A7-8C1F-82923B5ED01E}" destId="{3BB1D0A7-55B1-46BF-A6C1-39787456F72B}" srcOrd="2" destOrd="0" presId="urn:microsoft.com/office/officeart/2005/8/layout/hList1"/>
    <dgm:cxn modelId="{40EA6E55-7126-4243-9DCC-19905AC185DC}" type="presParOf" srcId="{3BB1D0A7-55B1-46BF-A6C1-39787456F72B}" destId="{49FA3D9A-C974-4E60-95B3-3A3A9C4EB25B}" srcOrd="0" destOrd="0" presId="urn:microsoft.com/office/officeart/2005/8/layout/hList1"/>
    <dgm:cxn modelId="{5AC56836-2622-4916-8FB6-285850438073}" type="presParOf" srcId="{3BB1D0A7-55B1-46BF-A6C1-39787456F72B}" destId="{F7A36D0B-3873-49F0-93AF-367C7ABC444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80657B0-AD21-422A-ABF8-AD684595C60D}" type="doc">
      <dgm:prSet loTypeId="urn:microsoft.com/office/officeart/2005/8/layout/lProcess1" loCatId="process" qsTypeId="urn:microsoft.com/office/officeart/2005/8/quickstyle/simple3" qsCatId="simple" csTypeId="urn:microsoft.com/office/officeart/2005/8/colors/colorful5" csCatId="colorful" phldr="1"/>
      <dgm:spPr/>
      <dgm:t>
        <a:bodyPr/>
        <a:lstStyle/>
        <a:p>
          <a:endParaRPr lang="es-MX"/>
        </a:p>
      </dgm:t>
    </dgm:pt>
    <dgm:pt modelId="{B99A0F91-D79D-451F-B600-8B078051138E}">
      <dgm:prSet phldrT="[Texto]"/>
      <dgm:spPr/>
      <dgm:t>
        <a:bodyPr/>
        <a:lstStyle/>
        <a:p>
          <a:r>
            <a:rPr lang="es-MX" dirty="0"/>
            <a:t>FINALIDAD</a:t>
          </a:r>
        </a:p>
      </dgm:t>
    </dgm:pt>
    <dgm:pt modelId="{79A75BE3-D74A-46EE-98D7-5E3F8707F128}" type="parTrans" cxnId="{A18B17C8-DCA3-425E-8804-8BFA4CC1E55F}">
      <dgm:prSet/>
      <dgm:spPr/>
      <dgm:t>
        <a:bodyPr/>
        <a:lstStyle/>
        <a:p>
          <a:endParaRPr lang="es-MX"/>
        </a:p>
      </dgm:t>
    </dgm:pt>
    <dgm:pt modelId="{A204AC6A-E5CB-4A73-A2AA-84CEC603BC3B}" type="sibTrans" cxnId="{A18B17C8-DCA3-425E-8804-8BFA4CC1E55F}">
      <dgm:prSet/>
      <dgm:spPr/>
      <dgm:t>
        <a:bodyPr/>
        <a:lstStyle/>
        <a:p>
          <a:endParaRPr lang="es-MX"/>
        </a:p>
      </dgm:t>
    </dgm:pt>
    <dgm:pt modelId="{4152ED99-5707-42A5-8473-612771A515E4}">
      <dgm:prSet phldrT="[Texto]" custT="1"/>
      <dgm:spPr/>
      <dgm:t>
        <a:bodyPr/>
        <a:lstStyle/>
        <a:p>
          <a:pPr algn="just">
            <a:buNone/>
          </a:pPr>
          <a:r>
            <a:rPr lang="es-MX" sz="2800" dirty="0">
              <a:latin typeface="Calibri" panose="020F0502020204030204" pitchFamily="34" charset="0"/>
              <a:cs typeface="Calibri" panose="020F0502020204030204" pitchFamily="34" charset="0"/>
            </a:rPr>
            <a:t>El trabajador se obliga a prestar sus servicios subordinados, con </a:t>
          </a:r>
          <a:r>
            <a:rPr lang="es-MX" sz="2800" b="1" dirty="0">
              <a:latin typeface="Calibri" panose="020F0502020204030204" pitchFamily="34" charset="0"/>
              <a:cs typeface="Calibri" panose="020F0502020204030204" pitchFamily="34" charset="0"/>
            </a:rPr>
            <a:t>el fin de adquirir </a:t>
          </a:r>
          <a:r>
            <a:rPr lang="es-MX" sz="2800" dirty="0">
              <a:latin typeface="Calibri" panose="020F0502020204030204" pitchFamily="34" charset="0"/>
              <a:cs typeface="Calibri" panose="020F0502020204030204" pitchFamily="34" charset="0"/>
            </a:rPr>
            <a:t>los </a:t>
          </a:r>
          <a:r>
            <a:rPr lang="es-MX" sz="2800" b="1" dirty="0">
              <a:latin typeface="Calibri" panose="020F0502020204030204" pitchFamily="34" charset="0"/>
              <a:cs typeface="Calibri" panose="020F0502020204030204" pitchFamily="34" charset="0"/>
            </a:rPr>
            <a:t>conocimientos o habilidades </a:t>
          </a:r>
          <a:r>
            <a:rPr lang="es-MX" sz="2800" dirty="0">
              <a:latin typeface="Calibri" panose="020F0502020204030204" pitchFamily="34" charset="0"/>
              <a:cs typeface="Calibri" panose="020F0502020204030204" pitchFamily="34" charset="0"/>
            </a:rPr>
            <a:t>necesarios para la actividad para el desempeño del puesto.</a:t>
          </a:r>
          <a:endParaRPr lang="es-MX" sz="2800" dirty="0"/>
        </a:p>
      </dgm:t>
    </dgm:pt>
    <dgm:pt modelId="{EB482EBD-CC04-4065-B326-6A514B17E963}" type="parTrans" cxnId="{668B962D-24B2-44B0-ADBD-C459EE921B16}">
      <dgm:prSet/>
      <dgm:spPr/>
      <dgm:t>
        <a:bodyPr/>
        <a:lstStyle/>
        <a:p>
          <a:endParaRPr lang="es-MX"/>
        </a:p>
      </dgm:t>
    </dgm:pt>
    <dgm:pt modelId="{B6491589-CDF7-4ED0-AC36-1810AA37BC7F}" type="sibTrans" cxnId="{668B962D-24B2-44B0-ADBD-C459EE921B16}">
      <dgm:prSet/>
      <dgm:spPr/>
      <dgm:t>
        <a:bodyPr/>
        <a:lstStyle/>
        <a:p>
          <a:endParaRPr lang="es-MX"/>
        </a:p>
      </dgm:t>
    </dgm:pt>
    <dgm:pt modelId="{EDB6BF5B-AD85-46F8-8A88-CA0430E08A81}">
      <dgm:prSet phldrT="[Texto]"/>
      <dgm:spPr/>
      <dgm:t>
        <a:bodyPr/>
        <a:lstStyle/>
        <a:p>
          <a:r>
            <a:rPr lang="es-MX" dirty="0"/>
            <a:t>DURACIÓN</a:t>
          </a:r>
        </a:p>
      </dgm:t>
    </dgm:pt>
    <dgm:pt modelId="{5C229E21-6B94-46FC-88F4-41541F986ACA}" type="parTrans" cxnId="{1E6BFEAA-864E-4B3A-BCD5-3A3287C89DDC}">
      <dgm:prSet/>
      <dgm:spPr/>
      <dgm:t>
        <a:bodyPr/>
        <a:lstStyle/>
        <a:p>
          <a:endParaRPr lang="es-MX"/>
        </a:p>
      </dgm:t>
    </dgm:pt>
    <dgm:pt modelId="{37D2E4B3-A481-4FD5-8D82-59FBD9FB793E}" type="sibTrans" cxnId="{1E6BFEAA-864E-4B3A-BCD5-3A3287C89DDC}">
      <dgm:prSet/>
      <dgm:spPr/>
      <dgm:t>
        <a:bodyPr/>
        <a:lstStyle/>
        <a:p>
          <a:endParaRPr lang="es-MX"/>
        </a:p>
      </dgm:t>
    </dgm:pt>
    <dgm:pt modelId="{48E3078B-E457-4D4D-9B6F-DBC9BF397B9C}">
      <dgm:prSet phldrT="[Texto]" custT="1"/>
      <dgm:spPr/>
      <dgm:t>
        <a:bodyPr/>
        <a:lstStyle/>
        <a:p>
          <a:pPr algn="just">
            <a:buFont typeface="Arial" panose="020B0604020202020204" pitchFamily="34" charset="0"/>
            <a:buChar char="•"/>
          </a:pPr>
          <a:r>
            <a:rPr lang="es-MX" sz="2800" dirty="0"/>
            <a:t>*Hasta 90 días (3m)   para trabajadores en general.</a:t>
          </a:r>
        </a:p>
        <a:p>
          <a:pPr algn="just">
            <a:buFont typeface="Arial" panose="020B0604020202020204" pitchFamily="34" charset="0"/>
            <a:buChar char="•"/>
          </a:pPr>
          <a:r>
            <a:rPr lang="es-MX" sz="2800" dirty="0"/>
            <a:t>*Hasta 180 días (6m) para puestos de dirección, gerenciales o labores técnicas especializadas.</a:t>
          </a:r>
        </a:p>
      </dgm:t>
    </dgm:pt>
    <dgm:pt modelId="{ACAC8AB0-7F2F-4E8F-8DA6-823A3E30584B}" type="parTrans" cxnId="{787F8E41-13A4-4543-9504-6821651D0994}">
      <dgm:prSet/>
      <dgm:spPr/>
      <dgm:t>
        <a:bodyPr/>
        <a:lstStyle/>
        <a:p>
          <a:endParaRPr lang="es-MX"/>
        </a:p>
      </dgm:t>
    </dgm:pt>
    <dgm:pt modelId="{91FD9DCD-FCF8-4DE3-8CB3-B6CF5D65CE61}" type="sibTrans" cxnId="{787F8E41-13A4-4543-9504-6821651D0994}">
      <dgm:prSet/>
      <dgm:spPr/>
      <dgm:t>
        <a:bodyPr/>
        <a:lstStyle/>
        <a:p>
          <a:endParaRPr lang="es-MX"/>
        </a:p>
      </dgm:t>
    </dgm:pt>
    <dgm:pt modelId="{39184959-E71F-4677-B0BB-5B34179EAE10}" type="pres">
      <dgm:prSet presAssocID="{980657B0-AD21-422A-ABF8-AD684595C60D}" presName="Name0" presStyleCnt="0">
        <dgm:presLayoutVars>
          <dgm:dir/>
          <dgm:animLvl val="lvl"/>
          <dgm:resizeHandles val="exact"/>
        </dgm:presLayoutVars>
      </dgm:prSet>
      <dgm:spPr/>
    </dgm:pt>
    <dgm:pt modelId="{2B51238E-C966-4E15-A967-145457FE60CD}" type="pres">
      <dgm:prSet presAssocID="{B99A0F91-D79D-451F-B600-8B078051138E}" presName="vertFlow" presStyleCnt="0"/>
      <dgm:spPr/>
    </dgm:pt>
    <dgm:pt modelId="{CBDB3471-099D-436E-BF35-3E817255C046}" type="pres">
      <dgm:prSet presAssocID="{B99A0F91-D79D-451F-B600-8B078051138E}" presName="header" presStyleLbl="node1" presStyleIdx="0" presStyleCnt="2"/>
      <dgm:spPr/>
    </dgm:pt>
    <dgm:pt modelId="{928EEBCA-8659-4F2C-8975-BA1FD1D70959}" type="pres">
      <dgm:prSet presAssocID="{EB482EBD-CC04-4065-B326-6A514B17E963}" presName="parTrans" presStyleLbl="sibTrans2D1" presStyleIdx="0" presStyleCnt="2"/>
      <dgm:spPr/>
    </dgm:pt>
    <dgm:pt modelId="{9093525A-643B-4B57-8B92-6D8566FF3D99}" type="pres">
      <dgm:prSet presAssocID="{4152ED99-5707-42A5-8473-612771A515E4}" presName="child" presStyleLbl="alignAccFollowNode1" presStyleIdx="0" presStyleCnt="2" custScaleX="100026" custScaleY="387722">
        <dgm:presLayoutVars>
          <dgm:chMax val="0"/>
          <dgm:bulletEnabled val="1"/>
        </dgm:presLayoutVars>
      </dgm:prSet>
      <dgm:spPr/>
    </dgm:pt>
    <dgm:pt modelId="{12ECF103-7728-453A-8D31-E71BDAEFA4F4}" type="pres">
      <dgm:prSet presAssocID="{B99A0F91-D79D-451F-B600-8B078051138E}" presName="hSp" presStyleCnt="0"/>
      <dgm:spPr/>
    </dgm:pt>
    <dgm:pt modelId="{2049DD49-8163-4FEF-8988-A9A83AE8D6B4}" type="pres">
      <dgm:prSet presAssocID="{EDB6BF5B-AD85-46F8-8A88-CA0430E08A81}" presName="vertFlow" presStyleCnt="0"/>
      <dgm:spPr/>
    </dgm:pt>
    <dgm:pt modelId="{5CCF9755-C148-49C1-9D01-241018A6DD1F}" type="pres">
      <dgm:prSet presAssocID="{EDB6BF5B-AD85-46F8-8A88-CA0430E08A81}" presName="header" presStyleLbl="node1" presStyleIdx="1" presStyleCnt="2"/>
      <dgm:spPr/>
    </dgm:pt>
    <dgm:pt modelId="{3B3DEDAA-0448-44E1-8ACE-ED2F590A23C4}" type="pres">
      <dgm:prSet presAssocID="{ACAC8AB0-7F2F-4E8F-8DA6-823A3E30584B}" presName="parTrans" presStyleLbl="sibTrans2D1" presStyleIdx="1" presStyleCnt="2"/>
      <dgm:spPr/>
    </dgm:pt>
    <dgm:pt modelId="{5735CEE0-AA1E-4D84-B670-544EE4B61640}" type="pres">
      <dgm:prSet presAssocID="{48E3078B-E457-4D4D-9B6F-DBC9BF397B9C}" presName="child" presStyleLbl="alignAccFollowNode1" presStyleIdx="1" presStyleCnt="2" custScaleX="101356" custScaleY="390326">
        <dgm:presLayoutVars>
          <dgm:chMax val="0"/>
          <dgm:bulletEnabled val="1"/>
        </dgm:presLayoutVars>
      </dgm:prSet>
      <dgm:spPr/>
    </dgm:pt>
  </dgm:ptLst>
  <dgm:cxnLst>
    <dgm:cxn modelId="{F4524E23-4569-48CA-9084-A16AB95BC8DD}" type="presOf" srcId="{ACAC8AB0-7F2F-4E8F-8DA6-823A3E30584B}" destId="{3B3DEDAA-0448-44E1-8ACE-ED2F590A23C4}" srcOrd="0" destOrd="0" presId="urn:microsoft.com/office/officeart/2005/8/layout/lProcess1"/>
    <dgm:cxn modelId="{27CECE26-2F0E-4CA7-9DDB-59A3ED7FB0F9}" type="presOf" srcId="{B99A0F91-D79D-451F-B600-8B078051138E}" destId="{CBDB3471-099D-436E-BF35-3E817255C046}" srcOrd="0" destOrd="0" presId="urn:microsoft.com/office/officeart/2005/8/layout/lProcess1"/>
    <dgm:cxn modelId="{668B962D-24B2-44B0-ADBD-C459EE921B16}" srcId="{B99A0F91-D79D-451F-B600-8B078051138E}" destId="{4152ED99-5707-42A5-8473-612771A515E4}" srcOrd="0" destOrd="0" parTransId="{EB482EBD-CC04-4065-B326-6A514B17E963}" sibTransId="{B6491589-CDF7-4ED0-AC36-1810AA37BC7F}"/>
    <dgm:cxn modelId="{10537D3B-FD4F-4D26-BC12-1A2AA9A62A2D}" type="presOf" srcId="{48E3078B-E457-4D4D-9B6F-DBC9BF397B9C}" destId="{5735CEE0-AA1E-4D84-B670-544EE4B61640}" srcOrd="0" destOrd="0" presId="urn:microsoft.com/office/officeart/2005/8/layout/lProcess1"/>
    <dgm:cxn modelId="{787F8E41-13A4-4543-9504-6821651D0994}" srcId="{EDB6BF5B-AD85-46F8-8A88-CA0430E08A81}" destId="{48E3078B-E457-4D4D-9B6F-DBC9BF397B9C}" srcOrd="0" destOrd="0" parTransId="{ACAC8AB0-7F2F-4E8F-8DA6-823A3E30584B}" sibTransId="{91FD9DCD-FCF8-4DE3-8CB3-B6CF5D65CE61}"/>
    <dgm:cxn modelId="{CE278493-3133-4242-8ED2-F1AE5BFE6685}" type="presOf" srcId="{4152ED99-5707-42A5-8473-612771A515E4}" destId="{9093525A-643B-4B57-8B92-6D8566FF3D99}" srcOrd="0" destOrd="0" presId="urn:microsoft.com/office/officeart/2005/8/layout/lProcess1"/>
    <dgm:cxn modelId="{DF5B6E9D-18B9-43CE-96C8-09D862811223}" type="presOf" srcId="{EB482EBD-CC04-4065-B326-6A514B17E963}" destId="{928EEBCA-8659-4F2C-8975-BA1FD1D70959}" srcOrd="0" destOrd="0" presId="urn:microsoft.com/office/officeart/2005/8/layout/lProcess1"/>
    <dgm:cxn modelId="{1E6BFEAA-864E-4B3A-BCD5-3A3287C89DDC}" srcId="{980657B0-AD21-422A-ABF8-AD684595C60D}" destId="{EDB6BF5B-AD85-46F8-8A88-CA0430E08A81}" srcOrd="1" destOrd="0" parTransId="{5C229E21-6B94-46FC-88F4-41541F986ACA}" sibTransId="{37D2E4B3-A481-4FD5-8D82-59FBD9FB793E}"/>
    <dgm:cxn modelId="{A18B17C8-DCA3-425E-8804-8BFA4CC1E55F}" srcId="{980657B0-AD21-422A-ABF8-AD684595C60D}" destId="{B99A0F91-D79D-451F-B600-8B078051138E}" srcOrd="0" destOrd="0" parTransId="{79A75BE3-D74A-46EE-98D7-5E3F8707F128}" sibTransId="{A204AC6A-E5CB-4A73-A2AA-84CEC603BC3B}"/>
    <dgm:cxn modelId="{0B73D5CF-2719-4E26-B7EB-906E42B9FDF6}" type="presOf" srcId="{EDB6BF5B-AD85-46F8-8A88-CA0430E08A81}" destId="{5CCF9755-C148-49C1-9D01-241018A6DD1F}" srcOrd="0" destOrd="0" presId="urn:microsoft.com/office/officeart/2005/8/layout/lProcess1"/>
    <dgm:cxn modelId="{787281DD-0262-4064-9B70-97461FA1C8C4}" type="presOf" srcId="{980657B0-AD21-422A-ABF8-AD684595C60D}" destId="{39184959-E71F-4677-B0BB-5B34179EAE10}" srcOrd="0" destOrd="0" presId="urn:microsoft.com/office/officeart/2005/8/layout/lProcess1"/>
    <dgm:cxn modelId="{7D9C21B5-C524-47AD-8BE5-FE6E1AB694D0}" type="presParOf" srcId="{39184959-E71F-4677-B0BB-5B34179EAE10}" destId="{2B51238E-C966-4E15-A967-145457FE60CD}" srcOrd="0" destOrd="0" presId="urn:microsoft.com/office/officeart/2005/8/layout/lProcess1"/>
    <dgm:cxn modelId="{33C05CEF-B5D2-488D-8844-102C898B39CE}" type="presParOf" srcId="{2B51238E-C966-4E15-A967-145457FE60CD}" destId="{CBDB3471-099D-436E-BF35-3E817255C046}" srcOrd="0" destOrd="0" presId="urn:microsoft.com/office/officeart/2005/8/layout/lProcess1"/>
    <dgm:cxn modelId="{6A370771-407E-4830-9ECD-A0B0CC5C0028}" type="presParOf" srcId="{2B51238E-C966-4E15-A967-145457FE60CD}" destId="{928EEBCA-8659-4F2C-8975-BA1FD1D70959}" srcOrd="1" destOrd="0" presId="urn:microsoft.com/office/officeart/2005/8/layout/lProcess1"/>
    <dgm:cxn modelId="{B43AF46F-CF38-42DE-9EA0-09CE390D7CE3}" type="presParOf" srcId="{2B51238E-C966-4E15-A967-145457FE60CD}" destId="{9093525A-643B-4B57-8B92-6D8566FF3D99}" srcOrd="2" destOrd="0" presId="urn:microsoft.com/office/officeart/2005/8/layout/lProcess1"/>
    <dgm:cxn modelId="{AE242290-632B-41F2-A197-A6FF9D9F8716}" type="presParOf" srcId="{39184959-E71F-4677-B0BB-5B34179EAE10}" destId="{12ECF103-7728-453A-8D31-E71BDAEFA4F4}" srcOrd="1" destOrd="0" presId="urn:microsoft.com/office/officeart/2005/8/layout/lProcess1"/>
    <dgm:cxn modelId="{5011F077-B45B-4983-9467-7D2E67F21AFC}" type="presParOf" srcId="{39184959-E71F-4677-B0BB-5B34179EAE10}" destId="{2049DD49-8163-4FEF-8988-A9A83AE8D6B4}" srcOrd="2" destOrd="0" presId="urn:microsoft.com/office/officeart/2005/8/layout/lProcess1"/>
    <dgm:cxn modelId="{1B6F62FA-839B-456D-AFF2-BCE16DB7BC7C}" type="presParOf" srcId="{2049DD49-8163-4FEF-8988-A9A83AE8D6B4}" destId="{5CCF9755-C148-49C1-9D01-241018A6DD1F}" srcOrd="0" destOrd="0" presId="urn:microsoft.com/office/officeart/2005/8/layout/lProcess1"/>
    <dgm:cxn modelId="{BB5A576D-3CBE-477E-A7F1-34890EA12725}" type="presParOf" srcId="{2049DD49-8163-4FEF-8988-A9A83AE8D6B4}" destId="{3B3DEDAA-0448-44E1-8ACE-ED2F590A23C4}" srcOrd="1" destOrd="0" presId="urn:microsoft.com/office/officeart/2005/8/layout/lProcess1"/>
    <dgm:cxn modelId="{E9CCD05D-EE94-4EE1-A4BF-07CA2AFB9028}" type="presParOf" srcId="{2049DD49-8163-4FEF-8988-A9A83AE8D6B4}" destId="{5735CEE0-AA1E-4D84-B670-544EE4B61640}" srcOrd="2" destOrd="0" presId="urn:microsoft.com/office/officeart/2005/8/layout/l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FE8EAC3-DC14-4F16-82AB-90179BF9F53B}" type="doc">
      <dgm:prSet loTypeId="urn:microsoft.com/office/officeart/2005/8/layout/hList1" loCatId="list" qsTypeId="urn:microsoft.com/office/officeart/2005/8/quickstyle/simple3" qsCatId="simple" csTypeId="urn:microsoft.com/office/officeart/2005/8/colors/colorful5" csCatId="colorful" phldr="1"/>
      <dgm:spPr/>
      <dgm:t>
        <a:bodyPr/>
        <a:lstStyle/>
        <a:p>
          <a:endParaRPr lang="es-MX"/>
        </a:p>
      </dgm:t>
    </dgm:pt>
    <dgm:pt modelId="{231043F7-340D-4E79-8D37-B8FC6080BCD3}">
      <dgm:prSet phldrT="[Texto]" custT="1"/>
      <dgm:spPr/>
      <dgm:t>
        <a:bodyPr/>
        <a:lstStyle/>
        <a:p>
          <a:r>
            <a:rPr lang="es-MX" sz="3600" dirty="0"/>
            <a:t>VENTAJAS</a:t>
          </a:r>
        </a:p>
      </dgm:t>
    </dgm:pt>
    <dgm:pt modelId="{847502D4-3C92-45A9-98D5-0822C68336EE}" type="parTrans" cxnId="{B92B64D5-0C2C-499E-8F99-2A745818DBD9}">
      <dgm:prSet/>
      <dgm:spPr/>
      <dgm:t>
        <a:bodyPr/>
        <a:lstStyle/>
        <a:p>
          <a:endParaRPr lang="es-MX"/>
        </a:p>
      </dgm:t>
    </dgm:pt>
    <dgm:pt modelId="{BF2A892E-EBFE-49D6-809F-52B404AFAD7F}" type="sibTrans" cxnId="{B92B64D5-0C2C-499E-8F99-2A745818DBD9}">
      <dgm:prSet/>
      <dgm:spPr/>
      <dgm:t>
        <a:bodyPr/>
        <a:lstStyle/>
        <a:p>
          <a:endParaRPr lang="es-MX"/>
        </a:p>
      </dgm:t>
    </dgm:pt>
    <dgm:pt modelId="{B0FF4078-E66D-490F-8E63-5DC5CF89EB68}">
      <dgm:prSet phldrT="[Texto]" custT="1"/>
      <dgm:spPr/>
      <dgm:t>
        <a:bodyPr/>
        <a:lstStyle/>
        <a:p>
          <a:pPr algn="just"/>
          <a:r>
            <a:rPr lang="es-MX" sz="2400" dirty="0"/>
            <a:t>Permite a la empresa evaluar las habilidades del trabajador sin asumir un compromiso de largo plazo desde el inicio.</a:t>
          </a:r>
        </a:p>
      </dgm:t>
    </dgm:pt>
    <dgm:pt modelId="{02217A7A-F2BC-44FA-84C2-83B6224DD473}" type="parTrans" cxnId="{0D310545-554B-4FD7-AB8D-05ECE5AD4DFF}">
      <dgm:prSet/>
      <dgm:spPr/>
      <dgm:t>
        <a:bodyPr/>
        <a:lstStyle/>
        <a:p>
          <a:endParaRPr lang="es-MX"/>
        </a:p>
      </dgm:t>
    </dgm:pt>
    <dgm:pt modelId="{195F0E1A-E2CC-4CD1-8AC7-2C33C50BCD32}" type="sibTrans" cxnId="{0D310545-554B-4FD7-AB8D-05ECE5AD4DFF}">
      <dgm:prSet/>
      <dgm:spPr/>
      <dgm:t>
        <a:bodyPr/>
        <a:lstStyle/>
        <a:p>
          <a:endParaRPr lang="es-MX"/>
        </a:p>
      </dgm:t>
    </dgm:pt>
    <dgm:pt modelId="{0D30584E-5BA8-4640-A08D-2B8E73F7E7CA}">
      <dgm:prSet phldrT="[Texto]" custT="1"/>
      <dgm:spPr/>
      <dgm:t>
        <a:bodyPr/>
        <a:lstStyle/>
        <a:p>
          <a:r>
            <a:rPr lang="es-MX" sz="4000" dirty="0"/>
            <a:t>DESVENTAJAS</a:t>
          </a:r>
        </a:p>
      </dgm:t>
    </dgm:pt>
    <dgm:pt modelId="{60451210-0312-42B6-A2D0-5C67461DEF53}" type="parTrans" cxnId="{1ED37EAE-CD52-4701-AF33-8DD1D05573A9}">
      <dgm:prSet/>
      <dgm:spPr/>
      <dgm:t>
        <a:bodyPr/>
        <a:lstStyle/>
        <a:p>
          <a:endParaRPr lang="es-MX"/>
        </a:p>
      </dgm:t>
    </dgm:pt>
    <dgm:pt modelId="{3577FBD7-E529-400C-93A5-84B54D0398B5}" type="sibTrans" cxnId="{1ED37EAE-CD52-4701-AF33-8DD1D05573A9}">
      <dgm:prSet/>
      <dgm:spPr/>
      <dgm:t>
        <a:bodyPr/>
        <a:lstStyle/>
        <a:p>
          <a:endParaRPr lang="es-MX"/>
        </a:p>
      </dgm:t>
    </dgm:pt>
    <dgm:pt modelId="{EE2F80D1-1AD3-4C6F-BA26-E5A2166740D8}">
      <dgm:prSet phldrT="[Texto]" custT="1"/>
      <dgm:spPr/>
      <dgm:t>
        <a:bodyPr/>
        <a:lstStyle/>
        <a:p>
          <a:pPr algn="just"/>
          <a:r>
            <a:rPr lang="es-MX" sz="2400" dirty="0"/>
            <a:t>Incertidumbre laboral al término de la capacitación.</a:t>
          </a:r>
        </a:p>
      </dgm:t>
    </dgm:pt>
    <dgm:pt modelId="{4FDA2974-2B00-4D9D-BD76-C6E04D73413F}" type="parTrans" cxnId="{2B31B69E-C0DA-40FE-A3F4-003E69DC87FC}">
      <dgm:prSet/>
      <dgm:spPr/>
      <dgm:t>
        <a:bodyPr/>
        <a:lstStyle/>
        <a:p>
          <a:endParaRPr lang="es-MX"/>
        </a:p>
      </dgm:t>
    </dgm:pt>
    <dgm:pt modelId="{38A5EB6B-974B-4C35-9CE1-BCCCF05B5EA0}" type="sibTrans" cxnId="{2B31B69E-C0DA-40FE-A3F4-003E69DC87FC}">
      <dgm:prSet/>
      <dgm:spPr/>
      <dgm:t>
        <a:bodyPr/>
        <a:lstStyle/>
        <a:p>
          <a:endParaRPr lang="es-MX"/>
        </a:p>
      </dgm:t>
    </dgm:pt>
    <dgm:pt modelId="{48CE6A08-7DE1-4024-BE7E-363CD385443E}">
      <dgm:prSet phldrT="[Texto]" custT="1"/>
      <dgm:spPr/>
      <dgm:t>
        <a:bodyPr/>
        <a:lstStyle/>
        <a:p>
          <a:pPr algn="just"/>
          <a:r>
            <a:rPr lang="es-MX" sz="2400" dirty="0"/>
            <a:t>Reduce los costos asociados con la contratación de trabajadores no calificados. </a:t>
          </a:r>
        </a:p>
      </dgm:t>
    </dgm:pt>
    <dgm:pt modelId="{4AAF59BD-2EBA-4F80-A35D-64C22E46C6CF}" type="parTrans" cxnId="{D72226A2-828A-4590-A395-0DBEE377D464}">
      <dgm:prSet/>
      <dgm:spPr/>
      <dgm:t>
        <a:bodyPr/>
        <a:lstStyle/>
        <a:p>
          <a:endParaRPr lang="es-MX"/>
        </a:p>
      </dgm:t>
    </dgm:pt>
    <dgm:pt modelId="{0C5088C0-960D-4A18-933A-44A78EADF81B}" type="sibTrans" cxnId="{D72226A2-828A-4590-A395-0DBEE377D464}">
      <dgm:prSet/>
      <dgm:spPr/>
      <dgm:t>
        <a:bodyPr/>
        <a:lstStyle/>
        <a:p>
          <a:endParaRPr lang="es-MX"/>
        </a:p>
      </dgm:t>
    </dgm:pt>
    <dgm:pt modelId="{9C47E4A9-BA46-4CE7-9201-56B7863D64DB}">
      <dgm:prSet phldrT="[Texto]" custT="1"/>
      <dgm:spPr/>
      <dgm:t>
        <a:bodyPr/>
        <a:lstStyle/>
        <a:p>
          <a:pPr algn="just"/>
          <a:r>
            <a:rPr lang="es-MX" sz="2400" dirty="0"/>
            <a:t>Invertir en tiempo y recursos para la capacitación inicial, sin tener la certeza de que se quedará de manera definitiva. </a:t>
          </a:r>
        </a:p>
      </dgm:t>
    </dgm:pt>
    <dgm:pt modelId="{F6CBBB73-43D3-4AA1-B085-2F3BDCC79546}" type="parTrans" cxnId="{1FDAE815-5399-4914-A078-FAC5D44DF68D}">
      <dgm:prSet/>
      <dgm:spPr/>
      <dgm:t>
        <a:bodyPr/>
        <a:lstStyle/>
        <a:p>
          <a:endParaRPr lang="es-MX"/>
        </a:p>
      </dgm:t>
    </dgm:pt>
    <dgm:pt modelId="{91DE0E3C-6CF5-4550-8535-24F1CA06C580}" type="sibTrans" cxnId="{1FDAE815-5399-4914-A078-FAC5D44DF68D}">
      <dgm:prSet/>
      <dgm:spPr/>
      <dgm:t>
        <a:bodyPr/>
        <a:lstStyle/>
        <a:p>
          <a:endParaRPr lang="es-MX"/>
        </a:p>
      </dgm:t>
    </dgm:pt>
    <dgm:pt modelId="{9A3F2C4A-B83D-4D80-9B13-40CE50D2579D}">
      <dgm:prSet phldrT="[Texto]" custT="1"/>
      <dgm:spPr/>
      <dgm:t>
        <a:bodyPr/>
        <a:lstStyle/>
        <a:p>
          <a:pPr algn="just"/>
          <a:r>
            <a:rPr lang="es-MX" sz="2400" dirty="0"/>
            <a:t>Ofrece al trabajador oportunidad de adaptarse el entorno laboral y aumenta su posibilidad de ser contratado de forma indefinida.</a:t>
          </a:r>
        </a:p>
      </dgm:t>
    </dgm:pt>
    <dgm:pt modelId="{BB033A6C-6D6E-43E5-8440-A09A9B350AF3}" type="parTrans" cxnId="{8AE034A6-5216-4F9D-BB0A-608FB698C0B9}">
      <dgm:prSet/>
      <dgm:spPr/>
      <dgm:t>
        <a:bodyPr/>
        <a:lstStyle/>
        <a:p>
          <a:endParaRPr lang="es-MX"/>
        </a:p>
      </dgm:t>
    </dgm:pt>
    <dgm:pt modelId="{16058A76-9DA1-4414-A304-7A0E9B538787}" type="sibTrans" cxnId="{8AE034A6-5216-4F9D-BB0A-608FB698C0B9}">
      <dgm:prSet/>
      <dgm:spPr/>
      <dgm:t>
        <a:bodyPr/>
        <a:lstStyle/>
        <a:p>
          <a:endParaRPr lang="es-MX"/>
        </a:p>
      </dgm:t>
    </dgm:pt>
    <dgm:pt modelId="{2084E8A8-30C5-48A7-8C1F-82923B5ED01E}" type="pres">
      <dgm:prSet presAssocID="{AFE8EAC3-DC14-4F16-82AB-90179BF9F53B}" presName="Name0" presStyleCnt="0">
        <dgm:presLayoutVars>
          <dgm:dir/>
          <dgm:animLvl val="lvl"/>
          <dgm:resizeHandles val="exact"/>
        </dgm:presLayoutVars>
      </dgm:prSet>
      <dgm:spPr/>
    </dgm:pt>
    <dgm:pt modelId="{AFFBEC64-C25A-4796-82F6-1BDC86723535}" type="pres">
      <dgm:prSet presAssocID="{231043F7-340D-4E79-8D37-B8FC6080BCD3}" presName="composite" presStyleCnt="0"/>
      <dgm:spPr/>
    </dgm:pt>
    <dgm:pt modelId="{A8701F22-261C-4929-ABBF-4B07D72FFB97}" type="pres">
      <dgm:prSet presAssocID="{231043F7-340D-4E79-8D37-B8FC6080BCD3}" presName="parTx" presStyleLbl="alignNode1" presStyleIdx="0" presStyleCnt="2">
        <dgm:presLayoutVars>
          <dgm:chMax val="0"/>
          <dgm:chPref val="0"/>
          <dgm:bulletEnabled val="1"/>
        </dgm:presLayoutVars>
      </dgm:prSet>
      <dgm:spPr/>
    </dgm:pt>
    <dgm:pt modelId="{45C9B96B-7DF2-494F-A286-0ACDC0E50664}" type="pres">
      <dgm:prSet presAssocID="{231043F7-340D-4E79-8D37-B8FC6080BCD3}" presName="desTx" presStyleLbl="alignAccFollowNode1" presStyleIdx="0" presStyleCnt="2" custLinFactNeighborX="-10327" custLinFactNeighborY="-702">
        <dgm:presLayoutVars>
          <dgm:bulletEnabled val="1"/>
        </dgm:presLayoutVars>
      </dgm:prSet>
      <dgm:spPr/>
    </dgm:pt>
    <dgm:pt modelId="{F744528F-3B02-47C0-A1C5-428E41AC2462}" type="pres">
      <dgm:prSet presAssocID="{BF2A892E-EBFE-49D6-809F-52B404AFAD7F}" presName="space" presStyleCnt="0"/>
      <dgm:spPr/>
    </dgm:pt>
    <dgm:pt modelId="{3BB1D0A7-55B1-46BF-A6C1-39787456F72B}" type="pres">
      <dgm:prSet presAssocID="{0D30584E-5BA8-4640-A08D-2B8E73F7E7CA}" presName="composite" presStyleCnt="0"/>
      <dgm:spPr/>
    </dgm:pt>
    <dgm:pt modelId="{49FA3D9A-C974-4E60-95B3-3A3A9C4EB25B}" type="pres">
      <dgm:prSet presAssocID="{0D30584E-5BA8-4640-A08D-2B8E73F7E7CA}" presName="parTx" presStyleLbl="alignNode1" presStyleIdx="1" presStyleCnt="2">
        <dgm:presLayoutVars>
          <dgm:chMax val="0"/>
          <dgm:chPref val="0"/>
          <dgm:bulletEnabled val="1"/>
        </dgm:presLayoutVars>
      </dgm:prSet>
      <dgm:spPr/>
    </dgm:pt>
    <dgm:pt modelId="{F7A36D0B-3873-49F0-93AF-367C7ABC444C}" type="pres">
      <dgm:prSet presAssocID="{0D30584E-5BA8-4640-A08D-2B8E73F7E7CA}" presName="desTx" presStyleLbl="alignAccFollowNode1" presStyleIdx="1" presStyleCnt="2">
        <dgm:presLayoutVars>
          <dgm:bulletEnabled val="1"/>
        </dgm:presLayoutVars>
      </dgm:prSet>
      <dgm:spPr/>
    </dgm:pt>
  </dgm:ptLst>
  <dgm:cxnLst>
    <dgm:cxn modelId="{1FDAE815-5399-4914-A078-FAC5D44DF68D}" srcId="{0D30584E-5BA8-4640-A08D-2B8E73F7E7CA}" destId="{9C47E4A9-BA46-4CE7-9201-56B7863D64DB}" srcOrd="1" destOrd="0" parTransId="{F6CBBB73-43D3-4AA1-B085-2F3BDCC79546}" sibTransId="{91DE0E3C-6CF5-4550-8535-24F1CA06C580}"/>
    <dgm:cxn modelId="{1A75331D-45A3-4897-B423-35BC2E483861}" type="presOf" srcId="{EE2F80D1-1AD3-4C6F-BA26-E5A2166740D8}" destId="{F7A36D0B-3873-49F0-93AF-367C7ABC444C}" srcOrd="0" destOrd="0" presId="urn:microsoft.com/office/officeart/2005/8/layout/hList1"/>
    <dgm:cxn modelId="{94C66127-57B9-4998-A7DC-CFD3213CC9BB}" type="presOf" srcId="{B0FF4078-E66D-490F-8E63-5DC5CF89EB68}" destId="{45C9B96B-7DF2-494F-A286-0ACDC0E50664}" srcOrd="0" destOrd="0" presId="urn:microsoft.com/office/officeart/2005/8/layout/hList1"/>
    <dgm:cxn modelId="{8E78A931-CD96-4E9F-9C83-A37770B02A80}" type="presOf" srcId="{48CE6A08-7DE1-4024-BE7E-363CD385443E}" destId="{45C9B96B-7DF2-494F-A286-0ACDC0E50664}" srcOrd="0" destOrd="1" presId="urn:microsoft.com/office/officeart/2005/8/layout/hList1"/>
    <dgm:cxn modelId="{086DBA5D-1544-40EF-BCD6-15CB066BED0E}" type="presOf" srcId="{0D30584E-5BA8-4640-A08D-2B8E73F7E7CA}" destId="{49FA3D9A-C974-4E60-95B3-3A3A9C4EB25B}" srcOrd="0" destOrd="0" presId="urn:microsoft.com/office/officeart/2005/8/layout/hList1"/>
    <dgm:cxn modelId="{0D310545-554B-4FD7-AB8D-05ECE5AD4DFF}" srcId="{231043F7-340D-4E79-8D37-B8FC6080BCD3}" destId="{B0FF4078-E66D-490F-8E63-5DC5CF89EB68}" srcOrd="0" destOrd="0" parTransId="{02217A7A-F2BC-44FA-84C2-83B6224DD473}" sibTransId="{195F0E1A-E2CC-4CD1-8AC7-2C33C50BCD32}"/>
    <dgm:cxn modelId="{B186056A-F817-4F20-8DE8-F8F7EB1971D3}" type="presOf" srcId="{231043F7-340D-4E79-8D37-B8FC6080BCD3}" destId="{A8701F22-261C-4929-ABBF-4B07D72FFB97}" srcOrd="0" destOrd="0" presId="urn:microsoft.com/office/officeart/2005/8/layout/hList1"/>
    <dgm:cxn modelId="{B952E593-5141-4DEB-BA9C-6BA5EF44D11F}" type="presOf" srcId="{AFE8EAC3-DC14-4F16-82AB-90179BF9F53B}" destId="{2084E8A8-30C5-48A7-8C1F-82923B5ED01E}" srcOrd="0" destOrd="0" presId="urn:microsoft.com/office/officeart/2005/8/layout/hList1"/>
    <dgm:cxn modelId="{2B31B69E-C0DA-40FE-A3F4-003E69DC87FC}" srcId="{0D30584E-5BA8-4640-A08D-2B8E73F7E7CA}" destId="{EE2F80D1-1AD3-4C6F-BA26-E5A2166740D8}" srcOrd="0" destOrd="0" parTransId="{4FDA2974-2B00-4D9D-BD76-C6E04D73413F}" sibTransId="{38A5EB6B-974B-4C35-9CE1-BCCCF05B5EA0}"/>
    <dgm:cxn modelId="{D72226A2-828A-4590-A395-0DBEE377D464}" srcId="{231043F7-340D-4E79-8D37-B8FC6080BCD3}" destId="{48CE6A08-7DE1-4024-BE7E-363CD385443E}" srcOrd="1" destOrd="0" parTransId="{4AAF59BD-2EBA-4F80-A35D-64C22E46C6CF}" sibTransId="{0C5088C0-960D-4A18-933A-44A78EADF81B}"/>
    <dgm:cxn modelId="{8AE034A6-5216-4F9D-BB0A-608FB698C0B9}" srcId="{231043F7-340D-4E79-8D37-B8FC6080BCD3}" destId="{9A3F2C4A-B83D-4D80-9B13-40CE50D2579D}" srcOrd="2" destOrd="0" parTransId="{BB033A6C-6D6E-43E5-8440-A09A9B350AF3}" sibTransId="{16058A76-9DA1-4414-A304-7A0E9B538787}"/>
    <dgm:cxn modelId="{1ED37EAE-CD52-4701-AF33-8DD1D05573A9}" srcId="{AFE8EAC3-DC14-4F16-82AB-90179BF9F53B}" destId="{0D30584E-5BA8-4640-A08D-2B8E73F7E7CA}" srcOrd="1" destOrd="0" parTransId="{60451210-0312-42B6-A2D0-5C67461DEF53}" sibTransId="{3577FBD7-E529-400C-93A5-84B54D0398B5}"/>
    <dgm:cxn modelId="{B92B64D5-0C2C-499E-8F99-2A745818DBD9}" srcId="{AFE8EAC3-DC14-4F16-82AB-90179BF9F53B}" destId="{231043F7-340D-4E79-8D37-B8FC6080BCD3}" srcOrd="0" destOrd="0" parTransId="{847502D4-3C92-45A9-98D5-0822C68336EE}" sibTransId="{BF2A892E-EBFE-49D6-809F-52B404AFAD7F}"/>
    <dgm:cxn modelId="{CEB678EA-F58D-40DB-ADA9-EAAAEF4F586A}" type="presOf" srcId="{9C47E4A9-BA46-4CE7-9201-56B7863D64DB}" destId="{F7A36D0B-3873-49F0-93AF-367C7ABC444C}" srcOrd="0" destOrd="1" presId="urn:microsoft.com/office/officeart/2005/8/layout/hList1"/>
    <dgm:cxn modelId="{383CB2F4-9EC2-4921-87FC-044E043B4A2C}" type="presOf" srcId="{9A3F2C4A-B83D-4D80-9B13-40CE50D2579D}" destId="{45C9B96B-7DF2-494F-A286-0ACDC0E50664}" srcOrd="0" destOrd="2" presId="urn:microsoft.com/office/officeart/2005/8/layout/hList1"/>
    <dgm:cxn modelId="{5BF27C68-BC1B-43C9-A3C1-770C19AEE5EB}" type="presParOf" srcId="{2084E8A8-30C5-48A7-8C1F-82923B5ED01E}" destId="{AFFBEC64-C25A-4796-82F6-1BDC86723535}" srcOrd="0" destOrd="0" presId="urn:microsoft.com/office/officeart/2005/8/layout/hList1"/>
    <dgm:cxn modelId="{7F5CDB50-9195-484C-9B9F-F5E922C74115}" type="presParOf" srcId="{AFFBEC64-C25A-4796-82F6-1BDC86723535}" destId="{A8701F22-261C-4929-ABBF-4B07D72FFB97}" srcOrd="0" destOrd="0" presId="urn:microsoft.com/office/officeart/2005/8/layout/hList1"/>
    <dgm:cxn modelId="{D8C3BDB4-8B45-456B-AE59-AC3783577F81}" type="presParOf" srcId="{AFFBEC64-C25A-4796-82F6-1BDC86723535}" destId="{45C9B96B-7DF2-494F-A286-0ACDC0E50664}" srcOrd="1" destOrd="0" presId="urn:microsoft.com/office/officeart/2005/8/layout/hList1"/>
    <dgm:cxn modelId="{09A7627E-357A-4636-9606-8EE4BEE58A01}" type="presParOf" srcId="{2084E8A8-30C5-48A7-8C1F-82923B5ED01E}" destId="{F744528F-3B02-47C0-A1C5-428E41AC2462}" srcOrd="1" destOrd="0" presId="urn:microsoft.com/office/officeart/2005/8/layout/hList1"/>
    <dgm:cxn modelId="{4566F793-F0F8-4430-A451-48A3D8F81F13}" type="presParOf" srcId="{2084E8A8-30C5-48A7-8C1F-82923B5ED01E}" destId="{3BB1D0A7-55B1-46BF-A6C1-39787456F72B}" srcOrd="2" destOrd="0" presId="urn:microsoft.com/office/officeart/2005/8/layout/hList1"/>
    <dgm:cxn modelId="{40EA6E55-7126-4243-9DCC-19905AC185DC}" type="presParOf" srcId="{3BB1D0A7-55B1-46BF-A6C1-39787456F72B}" destId="{49FA3D9A-C974-4E60-95B3-3A3A9C4EB25B}" srcOrd="0" destOrd="0" presId="urn:microsoft.com/office/officeart/2005/8/layout/hList1"/>
    <dgm:cxn modelId="{5AC56836-2622-4916-8FB6-285850438073}" type="presParOf" srcId="{3BB1D0A7-55B1-46BF-A6C1-39787456F72B}" destId="{F7A36D0B-3873-49F0-93AF-367C7ABC444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F3BCA1A-DCE1-4C2C-AA58-8008A502BA1F}" type="doc">
      <dgm:prSet loTypeId="urn:microsoft.com/office/officeart/2005/8/layout/hList1" loCatId="list" qsTypeId="urn:microsoft.com/office/officeart/2005/8/quickstyle/simple3" qsCatId="simple" csTypeId="urn:microsoft.com/office/officeart/2005/8/colors/colorful5" csCatId="colorful" phldr="1"/>
      <dgm:spPr/>
      <dgm:t>
        <a:bodyPr/>
        <a:lstStyle/>
        <a:p>
          <a:endParaRPr lang="es-MX"/>
        </a:p>
      </dgm:t>
    </dgm:pt>
    <dgm:pt modelId="{43158C75-8036-47C1-B9B2-DDD1969CEAE0}">
      <dgm:prSet phldrT="[Texto]"/>
      <dgm:spPr/>
      <dgm:t>
        <a:bodyPr/>
        <a:lstStyle/>
        <a:p>
          <a:r>
            <a:rPr lang="es-MX" b="1" dirty="0"/>
            <a:t>ESCRITA</a:t>
          </a:r>
        </a:p>
      </dgm:t>
    </dgm:pt>
    <dgm:pt modelId="{AB95DD48-97C0-4E42-B166-941F74F473DF}" type="parTrans" cxnId="{7A9AD60A-D6B1-4F72-BDC2-B2170AC45B42}">
      <dgm:prSet/>
      <dgm:spPr/>
      <dgm:t>
        <a:bodyPr/>
        <a:lstStyle/>
        <a:p>
          <a:endParaRPr lang="es-MX"/>
        </a:p>
      </dgm:t>
    </dgm:pt>
    <dgm:pt modelId="{140A8EC5-1417-4B63-971D-828FAAD6E095}" type="sibTrans" cxnId="{7A9AD60A-D6B1-4F72-BDC2-B2170AC45B42}">
      <dgm:prSet/>
      <dgm:spPr/>
      <dgm:t>
        <a:bodyPr/>
        <a:lstStyle/>
        <a:p>
          <a:endParaRPr lang="es-MX"/>
        </a:p>
      </dgm:t>
    </dgm:pt>
    <dgm:pt modelId="{D63DBFAA-C6FB-460A-8ED0-BA7ECB3ADEF6}">
      <dgm:prSet phldrT="[Texto]"/>
      <dgm:spPr/>
      <dgm:t>
        <a:bodyPr/>
        <a:lstStyle/>
        <a:p>
          <a:pPr algn="just"/>
          <a:r>
            <a:rPr lang="es-MX" dirty="0"/>
            <a:t>Es la más recomendable ya que el contrato escrito estipula claramente las condiciones de trabajo, los derechos y obligaciones de cada parte.</a:t>
          </a:r>
        </a:p>
      </dgm:t>
    </dgm:pt>
    <dgm:pt modelId="{EDEFCE0C-67FC-44FB-BC69-7FA1990A4CDA}" type="parTrans" cxnId="{73459D21-5319-4183-9AF1-2BBD76A07646}">
      <dgm:prSet/>
      <dgm:spPr/>
      <dgm:t>
        <a:bodyPr/>
        <a:lstStyle/>
        <a:p>
          <a:endParaRPr lang="es-MX"/>
        </a:p>
      </dgm:t>
    </dgm:pt>
    <dgm:pt modelId="{5315F25A-26CD-4A7A-91E9-0CCC3A809353}" type="sibTrans" cxnId="{73459D21-5319-4183-9AF1-2BBD76A07646}">
      <dgm:prSet/>
      <dgm:spPr/>
      <dgm:t>
        <a:bodyPr/>
        <a:lstStyle/>
        <a:p>
          <a:endParaRPr lang="es-MX"/>
        </a:p>
      </dgm:t>
    </dgm:pt>
    <dgm:pt modelId="{55C8838E-D6D9-49A3-935D-C54580891320}">
      <dgm:prSet phldrT="[Texto]"/>
      <dgm:spPr/>
      <dgm:t>
        <a:bodyPr/>
        <a:lstStyle/>
        <a:p>
          <a:r>
            <a:rPr lang="es-MX" b="1" dirty="0"/>
            <a:t>VERBAL</a:t>
          </a:r>
        </a:p>
      </dgm:t>
    </dgm:pt>
    <dgm:pt modelId="{6CB4C722-F8FA-4CA8-B21E-5982C674AF9C}" type="parTrans" cxnId="{58735553-C866-4FF0-9FAA-D767C38EB76D}">
      <dgm:prSet/>
      <dgm:spPr/>
      <dgm:t>
        <a:bodyPr/>
        <a:lstStyle/>
        <a:p>
          <a:endParaRPr lang="es-MX"/>
        </a:p>
      </dgm:t>
    </dgm:pt>
    <dgm:pt modelId="{4434C569-2924-4A82-B3B5-F21518277E81}" type="sibTrans" cxnId="{58735553-C866-4FF0-9FAA-D767C38EB76D}">
      <dgm:prSet/>
      <dgm:spPr/>
      <dgm:t>
        <a:bodyPr/>
        <a:lstStyle/>
        <a:p>
          <a:endParaRPr lang="es-MX"/>
        </a:p>
      </dgm:t>
    </dgm:pt>
    <dgm:pt modelId="{8A6F7DF8-3C03-45FB-A425-F2E9D38DA77A}">
      <dgm:prSet phldrT="[Texto]"/>
      <dgm:spPr/>
      <dgm:t>
        <a:bodyPr/>
        <a:lstStyle/>
        <a:p>
          <a:pPr algn="just"/>
          <a:r>
            <a:rPr lang="es-MX" dirty="0"/>
            <a:t>Consiste en un acuerdo de palabra entre el empleador y el trabajador, aunque puede ser válido en situaciones informales o de confianza mutua.</a:t>
          </a:r>
        </a:p>
      </dgm:t>
    </dgm:pt>
    <dgm:pt modelId="{16254DE4-8DE8-4E46-9E2D-B77A0DE27675}" type="parTrans" cxnId="{21FA8F93-4789-4D94-9CAF-E31D27A5407D}">
      <dgm:prSet/>
      <dgm:spPr/>
      <dgm:t>
        <a:bodyPr/>
        <a:lstStyle/>
        <a:p>
          <a:endParaRPr lang="es-MX"/>
        </a:p>
      </dgm:t>
    </dgm:pt>
    <dgm:pt modelId="{B531CF14-7C70-4365-8802-8E397928CE78}" type="sibTrans" cxnId="{21FA8F93-4789-4D94-9CAF-E31D27A5407D}">
      <dgm:prSet/>
      <dgm:spPr/>
      <dgm:t>
        <a:bodyPr/>
        <a:lstStyle/>
        <a:p>
          <a:endParaRPr lang="es-MX"/>
        </a:p>
      </dgm:t>
    </dgm:pt>
    <dgm:pt modelId="{90D61063-8B7E-4A36-8AB3-F7CC52087574}">
      <dgm:prSet phldrT="[Texto]"/>
      <dgm:spPr/>
      <dgm:t>
        <a:bodyPr/>
        <a:lstStyle/>
        <a:p>
          <a:r>
            <a:rPr lang="es-MX" b="1" dirty="0"/>
            <a:t>DIGITAL</a:t>
          </a:r>
        </a:p>
      </dgm:t>
    </dgm:pt>
    <dgm:pt modelId="{37D4EC3C-7ADC-446D-84FC-51A3729F093F}" type="parTrans" cxnId="{758AB453-75C5-4160-B3C2-8C3AAD662EFC}">
      <dgm:prSet/>
      <dgm:spPr/>
      <dgm:t>
        <a:bodyPr/>
        <a:lstStyle/>
        <a:p>
          <a:endParaRPr lang="es-MX"/>
        </a:p>
      </dgm:t>
    </dgm:pt>
    <dgm:pt modelId="{14414BDD-17A7-402C-B21F-FEE4C2B6DB74}" type="sibTrans" cxnId="{758AB453-75C5-4160-B3C2-8C3AAD662EFC}">
      <dgm:prSet/>
      <dgm:spPr/>
      <dgm:t>
        <a:bodyPr/>
        <a:lstStyle/>
        <a:p>
          <a:endParaRPr lang="es-MX"/>
        </a:p>
      </dgm:t>
    </dgm:pt>
    <dgm:pt modelId="{BD273270-0E9F-47DC-9ADF-6DD0CF01CDA9}">
      <dgm:prSet phldrT="[Texto]"/>
      <dgm:spPr/>
      <dgm:t>
        <a:bodyPr/>
        <a:lstStyle/>
        <a:p>
          <a:pPr algn="just"/>
          <a:r>
            <a:rPr lang="es-MX" dirty="0"/>
            <a:t>Con la reforma de 2019 las relaciones laborales ahora pueden formalizarse de manera digital.</a:t>
          </a:r>
        </a:p>
      </dgm:t>
    </dgm:pt>
    <dgm:pt modelId="{397B5AD1-9B3F-47BC-8010-0BCD87D2FF6F}" type="parTrans" cxnId="{56C2033B-A5BF-47FE-8A37-80871CFE8148}">
      <dgm:prSet/>
      <dgm:spPr/>
      <dgm:t>
        <a:bodyPr/>
        <a:lstStyle/>
        <a:p>
          <a:endParaRPr lang="es-MX"/>
        </a:p>
      </dgm:t>
    </dgm:pt>
    <dgm:pt modelId="{915D37D8-8F99-493B-B700-20E9C7E4EE61}" type="sibTrans" cxnId="{56C2033B-A5BF-47FE-8A37-80871CFE8148}">
      <dgm:prSet/>
      <dgm:spPr/>
      <dgm:t>
        <a:bodyPr/>
        <a:lstStyle/>
        <a:p>
          <a:endParaRPr lang="es-MX"/>
        </a:p>
      </dgm:t>
    </dgm:pt>
    <dgm:pt modelId="{1A7B61A3-FF0E-4943-94BA-9C787095DF8D}">
      <dgm:prSet phldrT="[Texto]"/>
      <dgm:spPr/>
      <dgm:t>
        <a:bodyPr/>
        <a:lstStyle/>
        <a:p>
          <a:pPr algn="just"/>
          <a:r>
            <a:rPr lang="es-MX" dirty="0"/>
            <a:t>Se usa primordialmente en entornos remotos o híbridos.</a:t>
          </a:r>
        </a:p>
      </dgm:t>
    </dgm:pt>
    <dgm:pt modelId="{94A850D7-24EE-4797-A269-3C227F2211A3}" type="parTrans" cxnId="{0A3CAC60-FE2A-4014-874B-E745784B17E3}">
      <dgm:prSet/>
      <dgm:spPr/>
      <dgm:t>
        <a:bodyPr/>
        <a:lstStyle/>
        <a:p>
          <a:endParaRPr lang="es-MX"/>
        </a:p>
      </dgm:t>
    </dgm:pt>
    <dgm:pt modelId="{F3125812-F806-46CD-B024-2E92F76EF750}" type="sibTrans" cxnId="{0A3CAC60-FE2A-4014-874B-E745784B17E3}">
      <dgm:prSet/>
      <dgm:spPr/>
      <dgm:t>
        <a:bodyPr/>
        <a:lstStyle/>
        <a:p>
          <a:endParaRPr lang="es-MX"/>
        </a:p>
      </dgm:t>
    </dgm:pt>
    <dgm:pt modelId="{60B2AD0E-4CE6-4907-B08A-7CFE1EA8E632}">
      <dgm:prSet phldrT="[Texto]"/>
      <dgm:spPr/>
      <dgm:t>
        <a:bodyPr/>
        <a:lstStyle/>
        <a:p>
          <a:pPr algn="just"/>
          <a:r>
            <a:rPr lang="es-MX" dirty="0"/>
            <a:t>Esta modalidad brinda seguridad jurídica ya que todo está documentado y es más fácil de probar lo acordado en caso de una disputa.</a:t>
          </a:r>
        </a:p>
      </dgm:t>
    </dgm:pt>
    <dgm:pt modelId="{F1F1F31F-8072-4252-A7F0-7F3E449E7436}" type="parTrans" cxnId="{318792F6-0DE6-4333-A48F-055C8AE79E82}">
      <dgm:prSet/>
      <dgm:spPr/>
      <dgm:t>
        <a:bodyPr/>
        <a:lstStyle/>
        <a:p>
          <a:endParaRPr lang="es-MX"/>
        </a:p>
      </dgm:t>
    </dgm:pt>
    <dgm:pt modelId="{4D38FBE4-547C-421C-9C57-F09A4BD2FDF1}" type="sibTrans" cxnId="{318792F6-0DE6-4333-A48F-055C8AE79E82}">
      <dgm:prSet/>
      <dgm:spPr/>
      <dgm:t>
        <a:bodyPr/>
        <a:lstStyle/>
        <a:p>
          <a:endParaRPr lang="es-MX"/>
        </a:p>
      </dgm:t>
    </dgm:pt>
    <dgm:pt modelId="{FB302612-9F62-4820-909E-B2F74744023B}">
      <dgm:prSet phldrT="[Texto]"/>
      <dgm:spPr/>
      <dgm:t>
        <a:bodyPr/>
        <a:lstStyle/>
        <a:p>
          <a:pPr algn="just"/>
          <a:r>
            <a:rPr lang="es-MX" dirty="0"/>
            <a:t>La falta del documento escrito puede generar problemas en caso de disputa.</a:t>
          </a:r>
        </a:p>
      </dgm:t>
    </dgm:pt>
    <dgm:pt modelId="{D6B10A12-786D-4902-BBA6-B91ADBB455D7}" type="parTrans" cxnId="{91AEF3B4-5ED5-428B-AA14-0BDFDE3B38CE}">
      <dgm:prSet/>
      <dgm:spPr/>
      <dgm:t>
        <a:bodyPr/>
        <a:lstStyle/>
        <a:p>
          <a:endParaRPr lang="es-MX"/>
        </a:p>
      </dgm:t>
    </dgm:pt>
    <dgm:pt modelId="{512F5F43-74C7-4D4E-825E-BE4457902120}" type="sibTrans" cxnId="{91AEF3B4-5ED5-428B-AA14-0BDFDE3B38CE}">
      <dgm:prSet/>
      <dgm:spPr/>
      <dgm:t>
        <a:bodyPr/>
        <a:lstStyle/>
        <a:p>
          <a:endParaRPr lang="es-MX"/>
        </a:p>
      </dgm:t>
    </dgm:pt>
    <dgm:pt modelId="{E4D92CAC-2BAD-40FC-A336-E7AE10DA3C26}">
      <dgm:prSet phldrT="[Texto]"/>
      <dgm:spPr/>
      <dgm:t>
        <a:bodyPr/>
        <a:lstStyle/>
        <a:p>
          <a:pPr algn="just"/>
          <a:r>
            <a:rPr lang="es-MX" dirty="0"/>
            <a:t>Estos contratos carecen de respaldo tangible y son difíciles de probar en instancias legales.</a:t>
          </a:r>
        </a:p>
      </dgm:t>
    </dgm:pt>
    <dgm:pt modelId="{B7B2841C-E819-445B-8F26-8AF999BB2B61}" type="parTrans" cxnId="{E29414E3-8117-40F7-A14C-27E555A4411F}">
      <dgm:prSet/>
      <dgm:spPr/>
      <dgm:t>
        <a:bodyPr/>
        <a:lstStyle/>
        <a:p>
          <a:endParaRPr lang="es-MX"/>
        </a:p>
      </dgm:t>
    </dgm:pt>
    <dgm:pt modelId="{3E0B3E82-CF1B-486C-A531-1EE1545B70B4}" type="sibTrans" cxnId="{E29414E3-8117-40F7-A14C-27E555A4411F}">
      <dgm:prSet/>
      <dgm:spPr/>
      <dgm:t>
        <a:bodyPr/>
        <a:lstStyle/>
        <a:p>
          <a:endParaRPr lang="es-MX"/>
        </a:p>
      </dgm:t>
    </dgm:pt>
    <dgm:pt modelId="{961916CE-7DB5-4BEC-BC91-1CC12EC0FE86}">
      <dgm:prSet phldrT="[Texto]"/>
      <dgm:spPr/>
      <dgm:t>
        <a:bodyPr/>
        <a:lstStyle/>
        <a:p>
          <a:pPr algn="just"/>
          <a:r>
            <a:rPr lang="es-MX" dirty="0"/>
            <a:t>Las empresas y trabajadores pueden acordar formar contratos laborales mediante el uso de plataformas digitales o documentos electrónicos firmados electrónicamente.</a:t>
          </a:r>
        </a:p>
      </dgm:t>
    </dgm:pt>
    <dgm:pt modelId="{709E4BB8-04E9-4FAC-A254-C5E1B872AD73}" type="parTrans" cxnId="{3B5B0544-0D35-4F0D-B491-3D1E743E8205}">
      <dgm:prSet/>
      <dgm:spPr/>
      <dgm:t>
        <a:bodyPr/>
        <a:lstStyle/>
        <a:p>
          <a:endParaRPr lang="es-MX"/>
        </a:p>
      </dgm:t>
    </dgm:pt>
    <dgm:pt modelId="{0B18CC12-6260-4A0E-9E5A-47D55383FE8C}" type="sibTrans" cxnId="{3B5B0544-0D35-4F0D-B491-3D1E743E8205}">
      <dgm:prSet/>
      <dgm:spPr/>
      <dgm:t>
        <a:bodyPr/>
        <a:lstStyle/>
        <a:p>
          <a:endParaRPr lang="es-MX"/>
        </a:p>
      </dgm:t>
    </dgm:pt>
    <dgm:pt modelId="{706A6E83-1EA5-4669-A8B9-6A393C2016C1}" type="pres">
      <dgm:prSet presAssocID="{1F3BCA1A-DCE1-4C2C-AA58-8008A502BA1F}" presName="Name0" presStyleCnt="0">
        <dgm:presLayoutVars>
          <dgm:dir/>
          <dgm:animLvl val="lvl"/>
          <dgm:resizeHandles val="exact"/>
        </dgm:presLayoutVars>
      </dgm:prSet>
      <dgm:spPr/>
    </dgm:pt>
    <dgm:pt modelId="{AAC2D5C8-5668-42D3-BE86-44570E0B5850}" type="pres">
      <dgm:prSet presAssocID="{43158C75-8036-47C1-B9B2-DDD1969CEAE0}" presName="composite" presStyleCnt="0"/>
      <dgm:spPr/>
    </dgm:pt>
    <dgm:pt modelId="{5408130D-C3DE-41D6-AD89-CE674055A274}" type="pres">
      <dgm:prSet presAssocID="{43158C75-8036-47C1-B9B2-DDD1969CEAE0}" presName="parTx" presStyleLbl="alignNode1" presStyleIdx="0" presStyleCnt="3">
        <dgm:presLayoutVars>
          <dgm:chMax val="0"/>
          <dgm:chPref val="0"/>
          <dgm:bulletEnabled val="1"/>
        </dgm:presLayoutVars>
      </dgm:prSet>
      <dgm:spPr/>
    </dgm:pt>
    <dgm:pt modelId="{E26224B3-3E87-445D-8C49-13AF245C6DCF}" type="pres">
      <dgm:prSet presAssocID="{43158C75-8036-47C1-B9B2-DDD1969CEAE0}" presName="desTx" presStyleLbl="alignAccFollowNode1" presStyleIdx="0" presStyleCnt="3">
        <dgm:presLayoutVars>
          <dgm:bulletEnabled val="1"/>
        </dgm:presLayoutVars>
      </dgm:prSet>
      <dgm:spPr/>
    </dgm:pt>
    <dgm:pt modelId="{5AF6E913-A5A5-4D68-9B2D-4EECF7714F32}" type="pres">
      <dgm:prSet presAssocID="{140A8EC5-1417-4B63-971D-828FAAD6E095}" presName="space" presStyleCnt="0"/>
      <dgm:spPr/>
    </dgm:pt>
    <dgm:pt modelId="{0C7076E5-5C62-483C-B3F5-784D4391A818}" type="pres">
      <dgm:prSet presAssocID="{55C8838E-D6D9-49A3-935D-C54580891320}" presName="composite" presStyleCnt="0"/>
      <dgm:spPr/>
    </dgm:pt>
    <dgm:pt modelId="{2CC34F4B-F8EF-406E-B57F-376D2E5E6D03}" type="pres">
      <dgm:prSet presAssocID="{55C8838E-D6D9-49A3-935D-C54580891320}" presName="parTx" presStyleLbl="alignNode1" presStyleIdx="1" presStyleCnt="3">
        <dgm:presLayoutVars>
          <dgm:chMax val="0"/>
          <dgm:chPref val="0"/>
          <dgm:bulletEnabled val="1"/>
        </dgm:presLayoutVars>
      </dgm:prSet>
      <dgm:spPr/>
    </dgm:pt>
    <dgm:pt modelId="{EFEB495B-8395-4469-B1C2-878AAFEFA67E}" type="pres">
      <dgm:prSet presAssocID="{55C8838E-D6D9-49A3-935D-C54580891320}" presName="desTx" presStyleLbl="alignAccFollowNode1" presStyleIdx="1" presStyleCnt="3">
        <dgm:presLayoutVars>
          <dgm:bulletEnabled val="1"/>
        </dgm:presLayoutVars>
      </dgm:prSet>
      <dgm:spPr/>
    </dgm:pt>
    <dgm:pt modelId="{42C22661-9453-4841-BB2B-3F3EBD625716}" type="pres">
      <dgm:prSet presAssocID="{4434C569-2924-4A82-B3B5-F21518277E81}" presName="space" presStyleCnt="0"/>
      <dgm:spPr/>
    </dgm:pt>
    <dgm:pt modelId="{75FBC851-7DDE-4BFD-B601-8E0F6DE911AD}" type="pres">
      <dgm:prSet presAssocID="{90D61063-8B7E-4A36-8AB3-F7CC52087574}" presName="composite" presStyleCnt="0"/>
      <dgm:spPr/>
    </dgm:pt>
    <dgm:pt modelId="{B577C2C8-9AC9-4A66-9558-E34B5765506C}" type="pres">
      <dgm:prSet presAssocID="{90D61063-8B7E-4A36-8AB3-F7CC52087574}" presName="parTx" presStyleLbl="alignNode1" presStyleIdx="2" presStyleCnt="3">
        <dgm:presLayoutVars>
          <dgm:chMax val="0"/>
          <dgm:chPref val="0"/>
          <dgm:bulletEnabled val="1"/>
        </dgm:presLayoutVars>
      </dgm:prSet>
      <dgm:spPr/>
    </dgm:pt>
    <dgm:pt modelId="{05CDA332-6476-4EED-BB91-6E47EC0DE55F}" type="pres">
      <dgm:prSet presAssocID="{90D61063-8B7E-4A36-8AB3-F7CC52087574}" presName="desTx" presStyleLbl="alignAccFollowNode1" presStyleIdx="2" presStyleCnt="3">
        <dgm:presLayoutVars>
          <dgm:bulletEnabled val="1"/>
        </dgm:presLayoutVars>
      </dgm:prSet>
      <dgm:spPr/>
    </dgm:pt>
  </dgm:ptLst>
  <dgm:cxnLst>
    <dgm:cxn modelId="{7A9AD60A-D6B1-4F72-BDC2-B2170AC45B42}" srcId="{1F3BCA1A-DCE1-4C2C-AA58-8008A502BA1F}" destId="{43158C75-8036-47C1-B9B2-DDD1969CEAE0}" srcOrd="0" destOrd="0" parTransId="{AB95DD48-97C0-4E42-B166-941F74F473DF}" sibTransId="{140A8EC5-1417-4B63-971D-828FAAD6E095}"/>
    <dgm:cxn modelId="{F4E02310-57C0-4E60-B2A9-4736510BFBBC}" type="presOf" srcId="{D63DBFAA-C6FB-460A-8ED0-BA7ECB3ADEF6}" destId="{E26224B3-3E87-445D-8C49-13AF245C6DCF}" srcOrd="0" destOrd="0" presId="urn:microsoft.com/office/officeart/2005/8/layout/hList1"/>
    <dgm:cxn modelId="{73459D21-5319-4183-9AF1-2BBD76A07646}" srcId="{43158C75-8036-47C1-B9B2-DDD1969CEAE0}" destId="{D63DBFAA-C6FB-460A-8ED0-BA7ECB3ADEF6}" srcOrd="0" destOrd="0" parTransId="{EDEFCE0C-67FC-44FB-BC69-7FA1990A4CDA}" sibTransId="{5315F25A-26CD-4A7A-91E9-0CCC3A809353}"/>
    <dgm:cxn modelId="{4DAFD021-43D8-4062-81A8-25CC24C52D92}" type="presOf" srcId="{961916CE-7DB5-4BEC-BC91-1CC12EC0FE86}" destId="{05CDA332-6476-4EED-BB91-6E47EC0DE55F}" srcOrd="0" destOrd="1" presId="urn:microsoft.com/office/officeart/2005/8/layout/hList1"/>
    <dgm:cxn modelId="{E96D0329-CE5E-413F-80D9-445A89895580}" type="presOf" srcId="{FB302612-9F62-4820-909E-B2F74744023B}" destId="{EFEB495B-8395-4469-B1C2-878AAFEFA67E}" srcOrd="0" destOrd="1" presId="urn:microsoft.com/office/officeart/2005/8/layout/hList1"/>
    <dgm:cxn modelId="{BD6ADD30-3515-40C4-9CF5-AA7A738BA111}" type="presOf" srcId="{90D61063-8B7E-4A36-8AB3-F7CC52087574}" destId="{B577C2C8-9AC9-4A66-9558-E34B5765506C}" srcOrd="0" destOrd="0" presId="urn:microsoft.com/office/officeart/2005/8/layout/hList1"/>
    <dgm:cxn modelId="{56C2033B-A5BF-47FE-8A37-80871CFE8148}" srcId="{90D61063-8B7E-4A36-8AB3-F7CC52087574}" destId="{BD273270-0E9F-47DC-9ADF-6DD0CF01CDA9}" srcOrd="0" destOrd="0" parTransId="{397B5AD1-9B3F-47BC-8010-0BCD87D2FF6F}" sibTransId="{915D37D8-8F99-493B-B700-20E9C7E4EE61}"/>
    <dgm:cxn modelId="{0A3CAC60-FE2A-4014-874B-E745784B17E3}" srcId="{90D61063-8B7E-4A36-8AB3-F7CC52087574}" destId="{1A7B61A3-FF0E-4943-94BA-9C787095DF8D}" srcOrd="2" destOrd="0" parTransId="{94A850D7-24EE-4797-A269-3C227F2211A3}" sibTransId="{F3125812-F806-46CD-B024-2E92F76EF750}"/>
    <dgm:cxn modelId="{F2A8E763-2582-4FE0-816B-1CEC6DE7BE38}" type="presOf" srcId="{55C8838E-D6D9-49A3-935D-C54580891320}" destId="{2CC34F4B-F8EF-406E-B57F-376D2E5E6D03}" srcOrd="0" destOrd="0" presId="urn:microsoft.com/office/officeart/2005/8/layout/hList1"/>
    <dgm:cxn modelId="{3B5B0544-0D35-4F0D-B491-3D1E743E8205}" srcId="{90D61063-8B7E-4A36-8AB3-F7CC52087574}" destId="{961916CE-7DB5-4BEC-BC91-1CC12EC0FE86}" srcOrd="1" destOrd="0" parTransId="{709E4BB8-04E9-4FAC-A254-C5E1B872AD73}" sibTransId="{0B18CC12-6260-4A0E-9E5A-47D55383FE8C}"/>
    <dgm:cxn modelId="{58735553-C866-4FF0-9FAA-D767C38EB76D}" srcId="{1F3BCA1A-DCE1-4C2C-AA58-8008A502BA1F}" destId="{55C8838E-D6D9-49A3-935D-C54580891320}" srcOrd="1" destOrd="0" parTransId="{6CB4C722-F8FA-4CA8-B21E-5982C674AF9C}" sibTransId="{4434C569-2924-4A82-B3B5-F21518277E81}"/>
    <dgm:cxn modelId="{758AB453-75C5-4160-B3C2-8C3AAD662EFC}" srcId="{1F3BCA1A-DCE1-4C2C-AA58-8008A502BA1F}" destId="{90D61063-8B7E-4A36-8AB3-F7CC52087574}" srcOrd="2" destOrd="0" parTransId="{37D4EC3C-7ADC-446D-84FC-51A3729F093F}" sibTransId="{14414BDD-17A7-402C-B21F-FEE4C2B6DB74}"/>
    <dgm:cxn modelId="{7A12F274-CF66-46EA-B46D-09E5B9A01AFD}" type="presOf" srcId="{1A7B61A3-FF0E-4943-94BA-9C787095DF8D}" destId="{05CDA332-6476-4EED-BB91-6E47EC0DE55F}" srcOrd="0" destOrd="2" presId="urn:microsoft.com/office/officeart/2005/8/layout/hList1"/>
    <dgm:cxn modelId="{CA0C8E57-DFE5-4FCD-B568-660B875171DF}" type="presOf" srcId="{BD273270-0E9F-47DC-9ADF-6DD0CF01CDA9}" destId="{05CDA332-6476-4EED-BB91-6E47EC0DE55F}" srcOrd="0" destOrd="0" presId="urn:microsoft.com/office/officeart/2005/8/layout/hList1"/>
    <dgm:cxn modelId="{21FA8F93-4789-4D94-9CAF-E31D27A5407D}" srcId="{55C8838E-D6D9-49A3-935D-C54580891320}" destId="{8A6F7DF8-3C03-45FB-A425-F2E9D38DA77A}" srcOrd="0" destOrd="0" parTransId="{16254DE4-8DE8-4E46-9E2D-B77A0DE27675}" sibTransId="{B531CF14-7C70-4365-8802-8E397928CE78}"/>
    <dgm:cxn modelId="{DB89D7AD-0EC4-4B35-8A63-A241BCD3CFF3}" type="presOf" srcId="{E4D92CAC-2BAD-40FC-A336-E7AE10DA3C26}" destId="{EFEB495B-8395-4469-B1C2-878AAFEFA67E}" srcOrd="0" destOrd="2" presId="urn:microsoft.com/office/officeart/2005/8/layout/hList1"/>
    <dgm:cxn modelId="{91AEF3B4-5ED5-428B-AA14-0BDFDE3B38CE}" srcId="{55C8838E-D6D9-49A3-935D-C54580891320}" destId="{FB302612-9F62-4820-909E-B2F74744023B}" srcOrd="1" destOrd="0" parTransId="{D6B10A12-786D-4902-BBA6-B91ADBB455D7}" sibTransId="{512F5F43-74C7-4D4E-825E-BE4457902120}"/>
    <dgm:cxn modelId="{460EAFB5-2727-4616-AFE3-01D52542024C}" type="presOf" srcId="{1F3BCA1A-DCE1-4C2C-AA58-8008A502BA1F}" destId="{706A6E83-1EA5-4669-A8B9-6A393C2016C1}" srcOrd="0" destOrd="0" presId="urn:microsoft.com/office/officeart/2005/8/layout/hList1"/>
    <dgm:cxn modelId="{5D97F7DC-7F1B-48DE-80F6-05B487C0F483}" type="presOf" srcId="{8A6F7DF8-3C03-45FB-A425-F2E9D38DA77A}" destId="{EFEB495B-8395-4469-B1C2-878AAFEFA67E}" srcOrd="0" destOrd="0" presId="urn:microsoft.com/office/officeart/2005/8/layout/hList1"/>
    <dgm:cxn modelId="{D187F0DD-3C87-4E23-8240-431EED460C1D}" type="presOf" srcId="{43158C75-8036-47C1-B9B2-DDD1969CEAE0}" destId="{5408130D-C3DE-41D6-AD89-CE674055A274}" srcOrd="0" destOrd="0" presId="urn:microsoft.com/office/officeart/2005/8/layout/hList1"/>
    <dgm:cxn modelId="{E29414E3-8117-40F7-A14C-27E555A4411F}" srcId="{55C8838E-D6D9-49A3-935D-C54580891320}" destId="{E4D92CAC-2BAD-40FC-A336-E7AE10DA3C26}" srcOrd="2" destOrd="0" parTransId="{B7B2841C-E819-445B-8F26-8AF999BB2B61}" sibTransId="{3E0B3E82-CF1B-486C-A531-1EE1545B70B4}"/>
    <dgm:cxn modelId="{318792F6-0DE6-4333-A48F-055C8AE79E82}" srcId="{43158C75-8036-47C1-B9B2-DDD1969CEAE0}" destId="{60B2AD0E-4CE6-4907-B08A-7CFE1EA8E632}" srcOrd="1" destOrd="0" parTransId="{F1F1F31F-8072-4252-A7F0-7F3E449E7436}" sibTransId="{4D38FBE4-547C-421C-9C57-F09A4BD2FDF1}"/>
    <dgm:cxn modelId="{5E547EFC-ACE4-480E-B400-627BB9458DF4}" type="presOf" srcId="{60B2AD0E-4CE6-4907-B08A-7CFE1EA8E632}" destId="{E26224B3-3E87-445D-8C49-13AF245C6DCF}" srcOrd="0" destOrd="1" presId="urn:microsoft.com/office/officeart/2005/8/layout/hList1"/>
    <dgm:cxn modelId="{444911AE-B77B-43BD-9C3B-6F9EE82AD1B9}" type="presParOf" srcId="{706A6E83-1EA5-4669-A8B9-6A393C2016C1}" destId="{AAC2D5C8-5668-42D3-BE86-44570E0B5850}" srcOrd="0" destOrd="0" presId="urn:microsoft.com/office/officeart/2005/8/layout/hList1"/>
    <dgm:cxn modelId="{1BEE8DFE-12EE-4224-AB2F-A5AE2809DD87}" type="presParOf" srcId="{AAC2D5C8-5668-42D3-BE86-44570E0B5850}" destId="{5408130D-C3DE-41D6-AD89-CE674055A274}" srcOrd="0" destOrd="0" presId="urn:microsoft.com/office/officeart/2005/8/layout/hList1"/>
    <dgm:cxn modelId="{21FE82F0-3784-4135-B3F2-CB961D734BFC}" type="presParOf" srcId="{AAC2D5C8-5668-42D3-BE86-44570E0B5850}" destId="{E26224B3-3E87-445D-8C49-13AF245C6DCF}" srcOrd="1" destOrd="0" presId="urn:microsoft.com/office/officeart/2005/8/layout/hList1"/>
    <dgm:cxn modelId="{8BB2F97C-2E1D-4CA2-B56B-892977DA28FB}" type="presParOf" srcId="{706A6E83-1EA5-4669-A8B9-6A393C2016C1}" destId="{5AF6E913-A5A5-4D68-9B2D-4EECF7714F32}" srcOrd="1" destOrd="0" presId="urn:microsoft.com/office/officeart/2005/8/layout/hList1"/>
    <dgm:cxn modelId="{0BA73C30-9488-49C6-9A47-4526B9B7B1C8}" type="presParOf" srcId="{706A6E83-1EA5-4669-A8B9-6A393C2016C1}" destId="{0C7076E5-5C62-483C-B3F5-784D4391A818}" srcOrd="2" destOrd="0" presId="urn:microsoft.com/office/officeart/2005/8/layout/hList1"/>
    <dgm:cxn modelId="{53F63288-A2B4-41E5-8A77-F735E0FC516E}" type="presParOf" srcId="{0C7076E5-5C62-483C-B3F5-784D4391A818}" destId="{2CC34F4B-F8EF-406E-B57F-376D2E5E6D03}" srcOrd="0" destOrd="0" presId="urn:microsoft.com/office/officeart/2005/8/layout/hList1"/>
    <dgm:cxn modelId="{0EC4041E-1994-40C3-A5B7-D8173F6A8227}" type="presParOf" srcId="{0C7076E5-5C62-483C-B3F5-784D4391A818}" destId="{EFEB495B-8395-4469-B1C2-878AAFEFA67E}" srcOrd="1" destOrd="0" presId="urn:microsoft.com/office/officeart/2005/8/layout/hList1"/>
    <dgm:cxn modelId="{B5CDDDA5-C068-4335-9D55-7C8BCCFB7004}" type="presParOf" srcId="{706A6E83-1EA5-4669-A8B9-6A393C2016C1}" destId="{42C22661-9453-4841-BB2B-3F3EBD625716}" srcOrd="3" destOrd="0" presId="urn:microsoft.com/office/officeart/2005/8/layout/hList1"/>
    <dgm:cxn modelId="{50DEE2A7-0E2F-4D9D-98BC-69F9012C7199}" type="presParOf" srcId="{706A6E83-1EA5-4669-A8B9-6A393C2016C1}" destId="{75FBC851-7DDE-4BFD-B601-8E0F6DE911AD}" srcOrd="4" destOrd="0" presId="urn:microsoft.com/office/officeart/2005/8/layout/hList1"/>
    <dgm:cxn modelId="{B71DCD67-034B-4490-8949-46B9A9822B32}" type="presParOf" srcId="{75FBC851-7DDE-4BFD-B601-8E0F6DE911AD}" destId="{B577C2C8-9AC9-4A66-9558-E34B5765506C}" srcOrd="0" destOrd="0" presId="urn:microsoft.com/office/officeart/2005/8/layout/hList1"/>
    <dgm:cxn modelId="{D16188CE-68E0-4A37-BAD1-EEBCE98AD47D}" type="presParOf" srcId="{75FBC851-7DDE-4BFD-B601-8E0F6DE911AD}" destId="{05CDA332-6476-4EED-BB91-6E47EC0DE55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F3BCA1A-DCE1-4C2C-AA58-8008A502BA1F}" type="doc">
      <dgm:prSet loTypeId="urn:microsoft.com/office/officeart/2005/8/layout/hList1" loCatId="list" qsTypeId="urn:microsoft.com/office/officeart/2005/8/quickstyle/simple3" qsCatId="simple" csTypeId="urn:microsoft.com/office/officeart/2005/8/colors/colorful5" csCatId="colorful" phldr="1"/>
      <dgm:spPr/>
      <dgm:t>
        <a:bodyPr/>
        <a:lstStyle/>
        <a:p>
          <a:endParaRPr lang="es-MX"/>
        </a:p>
      </dgm:t>
    </dgm:pt>
    <dgm:pt modelId="{43158C75-8036-47C1-B9B2-DDD1969CEAE0}">
      <dgm:prSet phldrT="[Texto]"/>
      <dgm:spPr/>
      <dgm:t>
        <a:bodyPr/>
        <a:lstStyle/>
        <a:p>
          <a:r>
            <a:rPr lang="es-MX" b="1" dirty="0"/>
            <a:t>INMEDITAMENTE</a:t>
          </a:r>
        </a:p>
      </dgm:t>
    </dgm:pt>
    <dgm:pt modelId="{AB95DD48-97C0-4E42-B166-941F74F473DF}" type="parTrans" cxnId="{7A9AD60A-D6B1-4F72-BDC2-B2170AC45B42}">
      <dgm:prSet/>
      <dgm:spPr/>
      <dgm:t>
        <a:bodyPr/>
        <a:lstStyle/>
        <a:p>
          <a:endParaRPr lang="es-MX"/>
        </a:p>
      </dgm:t>
    </dgm:pt>
    <dgm:pt modelId="{140A8EC5-1417-4B63-971D-828FAAD6E095}" type="sibTrans" cxnId="{7A9AD60A-D6B1-4F72-BDC2-B2170AC45B42}">
      <dgm:prSet/>
      <dgm:spPr/>
      <dgm:t>
        <a:bodyPr/>
        <a:lstStyle/>
        <a:p>
          <a:endParaRPr lang="es-MX"/>
        </a:p>
      </dgm:t>
    </dgm:pt>
    <dgm:pt modelId="{D63DBFAA-C6FB-460A-8ED0-BA7ECB3ADEF6}">
      <dgm:prSet phldrT="[Texto]"/>
      <dgm:spPr/>
      <dgm:t>
        <a:bodyPr/>
        <a:lstStyle/>
        <a:p>
          <a:pPr algn="just"/>
          <a:r>
            <a:rPr lang="es-MX" dirty="0"/>
            <a:t>En los casos de enfermedad, incapacidad, arresto o falta de documentos.</a:t>
          </a:r>
        </a:p>
      </dgm:t>
    </dgm:pt>
    <dgm:pt modelId="{EDEFCE0C-67FC-44FB-BC69-7FA1990A4CDA}" type="parTrans" cxnId="{73459D21-5319-4183-9AF1-2BBD76A07646}">
      <dgm:prSet/>
      <dgm:spPr/>
      <dgm:t>
        <a:bodyPr/>
        <a:lstStyle/>
        <a:p>
          <a:endParaRPr lang="es-MX"/>
        </a:p>
      </dgm:t>
    </dgm:pt>
    <dgm:pt modelId="{5315F25A-26CD-4A7A-91E9-0CCC3A809353}" type="sibTrans" cxnId="{73459D21-5319-4183-9AF1-2BBD76A07646}">
      <dgm:prSet/>
      <dgm:spPr/>
      <dgm:t>
        <a:bodyPr/>
        <a:lstStyle/>
        <a:p>
          <a:endParaRPr lang="es-MX"/>
        </a:p>
      </dgm:t>
    </dgm:pt>
    <dgm:pt modelId="{55C8838E-D6D9-49A3-935D-C54580891320}">
      <dgm:prSet phldrT="[Texto]"/>
      <dgm:spPr/>
      <dgm:t>
        <a:bodyPr/>
        <a:lstStyle/>
        <a:p>
          <a:r>
            <a:rPr lang="es-MX" b="1" dirty="0"/>
            <a:t>DENTRO DE LOS 15 DÍAS SIGUIENTES</a:t>
          </a:r>
        </a:p>
      </dgm:t>
    </dgm:pt>
    <dgm:pt modelId="{6CB4C722-F8FA-4CA8-B21E-5982C674AF9C}" type="parTrans" cxnId="{58735553-C866-4FF0-9FAA-D767C38EB76D}">
      <dgm:prSet/>
      <dgm:spPr/>
      <dgm:t>
        <a:bodyPr/>
        <a:lstStyle/>
        <a:p>
          <a:endParaRPr lang="es-MX"/>
        </a:p>
      </dgm:t>
    </dgm:pt>
    <dgm:pt modelId="{4434C569-2924-4A82-B3B5-F21518277E81}" type="sibTrans" cxnId="{58735553-C866-4FF0-9FAA-D767C38EB76D}">
      <dgm:prSet/>
      <dgm:spPr/>
      <dgm:t>
        <a:bodyPr/>
        <a:lstStyle/>
        <a:p>
          <a:endParaRPr lang="es-MX"/>
        </a:p>
      </dgm:t>
    </dgm:pt>
    <dgm:pt modelId="{8A6F7DF8-3C03-45FB-A425-F2E9D38DA77A}">
      <dgm:prSet phldrT="[Texto]"/>
      <dgm:spPr/>
      <dgm:t>
        <a:bodyPr/>
        <a:lstStyle/>
        <a:p>
          <a:pPr algn="just"/>
          <a:r>
            <a:rPr lang="es-MX" dirty="0"/>
            <a:t>En casos de prisión preventiva o representación en organismos oficiales. </a:t>
          </a:r>
        </a:p>
      </dgm:t>
    </dgm:pt>
    <dgm:pt modelId="{16254DE4-8DE8-4E46-9E2D-B77A0DE27675}" type="parTrans" cxnId="{21FA8F93-4789-4D94-9CAF-E31D27A5407D}">
      <dgm:prSet/>
      <dgm:spPr/>
      <dgm:t>
        <a:bodyPr/>
        <a:lstStyle/>
        <a:p>
          <a:endParaRPr lang="es-MX"/>
        </a:p>
      </dgm:t>
    </dgm:pt>
    <dgm:pt modelId="{B531CF14-7C70-4365-8802-8E397928CE78}" type="sibTrans" cxnId="{21FA8F93-4789-4D94-9CAF-E31D27A5407D}">
      <dgm:prSet/>
      <dgm:spPr/>
      <dgm:t>
        <a:bodyPr/>
        <a:lstStyle/>
        <a:p>
          <a:endParaRPr lang="es-MX"/>
        </a:p>
      </dgm:t>
    </dgm:pt>
    <dgm:pt modelId="{706A6E83-1EA5-4669-A8B9-6A393C2016C1}" type="pres">
      <dgm:prSet presAssocID="{1F3BCA1A-DCE1-4C2C-AA58-8008A502BA1F}" presName="Name0" presStyleCnt="0">
        <dgm:presLayoutVars>
          <dgm:dir/>
          <dgm:animLvl val="lvl"/>
          <dgm:resizeHandles val="exact"/>
        </dgm:presLayoutVars>
      </dgm:prSet>
      <dgm:spPr/>
    </dgm:pt>
    <dgm:pt modelId="{AAC2D5C8-5668-42D3-BE86-44570E0B5850}" type="pres">
      <dgm:prSet presAssocID="{43158C75-8036-47C1-B9B2-DDD1969CEAE0}" presName="composite" presStyleCnt="0"/>
      <dgm:spPr/>
    </dgm:pt>
    <dgm:pt modelId="{5408130D-C3DE-41D6-AD89-CE674055A274}" type="pres">
      <dgm:prSet presAssocID="{43158C75-8036-47C1-B9B2-DDD1969CEAE0}" presName="parTx" presStyleLbl="alignNode1" presStyleIdx="0" presStyleCnt="2">
        <dgm:presLayoutVars>
          <dgm:chMax val="0"/>
          <dgm:chPref val="0"/>
          <dgm:bulletEnabled val="1"/>
        </dgm:presLayoutVars>
      </dgm:prSet>
      <dgm:spPr/>
    </dgm:pt>
    <dgm:pt modelId="{E26224B3-3E87-445D-8C49-13AF245C6DCF}" type="pres">
      <dgm:prSet presAssocID="{43158C75-8036-47C1-B9B2-DDD1969CEAE0}" presName="desTx" presStyleLbl="alignAccFollowNode1" presStyleIdx="0" presStyleCnt="2">
        <dgm:presLayoutVars>
          <dgm:bulletEnabled val="1"/>
        </dgm:presLayoutVars>
      </dgm:prSet>
      <dgm:spPr/>
    </dgm:pt>
    <dgm:pt modelId="{5AF6E913-A5A5-4D68-9B2D-4EECF7714F32}" type="pres">
      <dgm:prSet presAssocID="{140A8EC5-1417-4B63-971D-828FAAD6E095}" presName="space" presStyleCnt="0"/>
      <dgm:spPr/>
    </dgm:pt>
    <dgm:pt modelId="{0C7076E5-5C62-483C-B3F5-784D4391A818}" type="pres">
      <dgm:prSet presAssocID="{55C8838E-D6D9-49A3-935D-C54580891320}" presName="composite" presStyleCnt="0"/>
      <dgm:spPr/>
    </dgm:pt>
    <dgm:pt modelId="{2CC34F4B-F8EF-406E-B57F-376D2E5E6D03}" type="pres">
      <dgm:prSet presAssocID="{55C8838E-D6D9-49A3-935D-C54580891320}" presName="parTx" presStyleLbl="alignNode1" presStyleIdx="1" presStyleCnt="2">
        <dgm:presLayoutVars>
          <dgm:chMax val="0"/>
          <dgm:chPref val="0"/>
          <dgm:bulletEnabled val="1"/>
        </dgm:presLayoutVars>
      </dgm:prSet>
      <dgm:spPr/>
    </dgm:pt>
    <dgm:pt modelId="{EFEB495B-8395-4469-B1C2-878AAFEFA67E}" type="pres">
      <dgm:prSet presAssocID="{55C8838E-D6D9-49A3-935D-C54580891320}" presName="desTx" presStyleLbl="alignAccFollowNode1" presStyleIdx="1" presStyleCnt="2">
        <dgm:presLayoutVars>
          <dgm:bulletEnabled val="1"/>
        </dgm:presLayoutVars>
      </dgm:prSet>
      <dgm:spPr/>
    </dgm:pt>
  </dgm:ptLst>
  <dgm:cxnLst>
    <dgm:cxn modelId="{7A9AD60A-D6B1-4F72-BDC2-B2170AC45B42}" srcId="{1F3BCA1A-DCE1-4C2C-AA58-8008A502BA1F}" destId="{43158C75-8036-47C1-B9B2-DDD1969CEAE0}" srcOrd="0" destOrd="0" parTransId="{AB95DD48-97C0-4E42-B166-941F74F473DF}" sibTransId="{140A8EC5-1417-4B63-971D-828FAAD6E095}"/>
    <dgm:cxn modelId="{F4E02310-57C0-4E60-B2A9-4736510BFBBC}" type="presOf" srcId="{D63DBFAA-C6FB-460A-8ED0-BA7ECB3ADEF6}" destId="{E26224B3-3E87-445D-8C49-13AF245C6DCF}" srcOrd="0" destOrd="0" presId="urn:microsoft.com/office/officeart/2005/8/layout/hList1"/>
    <dgm:cxn modelId="{73459D21-5319-4183-9AF1-2BBD76A07646}" srcId="{43158C75-8036-47C1-B9B2-DDD1969CEAE0}" destId="{D63DBFAA-C6FB-460A-8ED0-BA7ECB3ADEF6}" srcOrd="0" destOrd="0" parTransId="{EDEFCE0C-67FC-44FB-BC69-7FA1990A4CDA}" sibTransId="{5315F25A-26CD-4A7A-91E9-0CCC3A809353}"/>
    <dgm:cxn modelId="{F2A8E763-2582-4FE0-816B-1CEC6DE7BE38}" type="presOf" srcId="{55C8838E-D6D9-49A3-935D-C54580891320}" destId="{2CC34F4B-F8EF-406E-B57F-376D2E5E6D03}" srcOrd="0" destOrd="0" presId="urn:microsoft.com/office/officeart/2005/8/layout/hList1"/>
    <dgm:cxn modelId="{58735553-C866-4FF0-9FAA-D767C38EB76D}" srcId="{1F3BCA1A-DCE1-4C2C-AA58-8008A502BA1F}" destId="{55C8838E-D6D9-49A3-935D-C54580891320}" srcOrd="1" destOrd="0" parTransId="{6CB4C722-F8FA-4CA8-B21E-5982C674AF9C}" sibTransId="{4434C569-2924-4A82-B3B5-F21518277E81}"/>
    <dgm:cxn modelId="{21FA8F93-4789-4D94-9CAF-E31D27A5407D}" srcId="{55C8838E-D6D9-49A3-935D-C54580891320}" destId="{8A6F7DF8-3C03-45FB-A425-F2E9D38DA77A}" srcOrd="0" destOrd="0" parTransId="{16254DE4-8DE8-4E46-9E2D-B77A0DE27675}" sibTransId="{B531CF14-7C70-4365-8802-8E397928CE78}"/>
    <dgm:cxn modelId="{460EAFB5-2727-4616-AFE3-01D52542024C}" type="presOf" srcId="{1F3BCA1A-DCE1-4C2C-AA58-8008A502BA1F}" destId="{706A6E83-1EA5-4669-A8B9-6A393C2016C1}" srcOrd="0" destOrd="0" presId="urn:microsoft.com/office/officeart/2005/8/layout/hList1"/>
    <dgm:cxn modelId="{5D97F7DC-7F1B-48DE-80F6-05B487C0F483}" type="presOf" srcId="{8A6F7DF8-3C03-45FB-A425-F2E9D38DA77A}" destId="{EFEB495B-8395-4469-B1C2-878AAFEFA67E}" srcOrd="0" destOrd="0" presId="urn:microsoft.com/office/officeart/2005/8/layout/hList1"/>
    <dgm:cxn modelId="{D187F0DD-3C87-4E23-8240-431EED460C1D}" type="presOf" srcId="{43158C75-8036-47C1-B9B2-DDD1969CEAE0}" destId="{5408130D-C3DE-41D6-AD89-CE674055A274}" srcOrd="0" destOrd="0" presId="urn:microsoft.com/office/officeart/2005/8/layout/hList1"/>
    <dgm:cxn modelId="{444911AE-B77B-43BD-9C3B-6F9EE82AD1B9}" type="presParOf" srcId="{706A6E83-1EA5-4669-A8B9-6A393C2016C1}" destId="{AAC2D5C8-5668-42D3-BE86-44570E0B5850}" srcOrd="0" destOrd="0" presId="urn:microsoft.com/office/officeart/2005/8/layout/hList1"/>
    <dgm:cxn modelId="{1BEE8DFE-12EE-4224-AB2F-A5AE2809DD87}" type="presParOf" srcId="{AAC2D5C8-5668-42D3-BE86-44570E0B5850}" destId="{5408130D-C3DE-41D6-AD89-CE674055A274}" srcOrd="0" destOrd="0" presId="urn:microsoft.com/office/officeart/2005/8/layout/hList1"/>
    <dgm:cxn modelId="{21FE82F0-3784-4135-B3F2-CB961D734BFC}" type="presParOf" srcId="{AAC2D5C8-5668-42D3-BE86-44570E0B5850}" destId="{E26224B3-3E87-445D-8C49-13AF245C6DCF}" srcOrd="1" destOrd="0" presId="urn:microsoft.com/office/officeart/2005/8/layout/hList1"/>
    <dgm:cxn modelId="{8BB2F97C-2E1D-4CA2-B56B-892977DA28FB}" type="presParOf" srcId="{706A6E83-1EA5-4669-A8B9-6A393C2016C1}" destId="{5AF6E913-A5A5-4D68-9B2D-4EECF7714F32}" srcOrd="1" destOrd="0" presId="urn:microsoft.com/office/officeart/2005/8/layout/hList1"/>
    <dgm:cxn modelId="{0BA73C30-9488-49C6-9A47-4526B9B7B1C8}" type="presParOf" srcId="{706A6E83-1EA5-4669-A8B9-6A393C2016C1}" destId="{0C7076E5-5C62-483C-B3F5-784D4391A818}" srcOrd="2" destOrd="0" presId="urn:microsoft.com/office/officeart/2005/8/layout/hList1"/>
    <dgm:cxn modelId="{53F63288-A2B4-41E5-8A77-F735E0FC516E}" type="presParOf" srcId="{0C7076E5-5C62-483C-B3F5-784D4391A818}" destId="{2CC34F4B-F8EF-406E-B57F-376D2E5E6D03}" srcOrd="0" destOrd="0" presId="urn:microsoft.com/office/officeart/2005/8/layout/hList1"/>
    <dgm:cxn modelId="{0EC4041E-1994-40C3-A5B7-D8173F6A8227}" type="presParOf" srcId="{0C7076E5-5C62-483C-B3F5-784D4391A818}" destId="{EFEB495B-8395-4469-B1C2-878AAFEFA67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9037E51-C375-4125-A353-CDDF0D40E943}" type="doc">
      <dgm:prSet loTypeId="urn:microsoft.com/office/officeart/2005/8/layout/vList5" loCatId="list" qsTypeId="urn:microsoft.com/office/officeart/2005/8/quickstyle/simple3" qsCatId="simple" csTypeId="urn:microsoft.com/office/officeart/2005/8/colors/colorful5" csCatId="colorful" phldr="1"/>
      <dgm:spPr/>
      <dgm:t>
        <a:bodyPr/>
        <a:lstStyle/>
        <a:p>
          <a:endParaRPr lang="es-MX"/>
        </a:p>
      </dgm:t>
    </dgm:pt>
    <dgm:pt modelId="{32442579-D817-424B-B695-5EE355CC6C3A}">
      <dgm:prSet phldrT="[Texto]"/>
      <dgm:spPr/>
      <dgm:t>
        <a:bodyPr/>
        <a:lstStyle/>
        <a:p>
          <a:r>
            <a:rPr lang="es-MX" dirty="0"/>
            <a:t>Salarios vencidos</a:t>
          </a:r>
        </a:p>
      </dgm:t>
    </dgm:pt>
    <dgm:pt modelId="{56A38148-D3ED-4D75-A329-96415B3A7A3A}" type="parTrans" cxnId="{F5FDFA31-F3C0-48F5-AFA1-BECE2FEBEEB2}">
      <dgm:prSet/>
      <dgm:spPr/>
      <dgm:t>
        <a:bodyPr/>
        <a:lstStyle/>
        <a:p>
          <a:endParaRPr lang="es-MX"/>
        </a:p>
      </dgm:t>
    </dgm:pt>
    <dgm:pt modelId="{87BDDEBA-9BD0-432C-B480-45AA0DF6A72A}" type="sibTrans" cxnId="{F5FDFA31-F3C0-48F5-AFA1-BECE2FEBEEB2}">
      <dgm:prSet/>
      <dgm:spPr/>
      <dgm:t>
        <a:bodyPr/>
        <a:lstStyle/>
        <a:p>
          <a:endParaRPr lang="es-MX"/>
        </a:p>
      </dgm:t>
    </dgm:pt>
    <dgm:pt modelId="{86612C4D-4EDA-4D45-9244-1A971A904F6E}">
      <dgm:prSet phldrT="[Texto]"/>
      <dgm:spPr/>
      <dgm:t>
        <a:bodyPr/>
        <a:lstStyle/>
        <a:p>
          <a:pPr algn="just"/>
          <a:r>
            <a:rPr lang="es-MX" dirty="0"/>
            <a:t>Desde la fecha del despido hasta por un máximo de 12 meses. </a:t>
          </a:r>
        </a:p>
      </dgm:t>
    </dgm:pt>
    <dgm:pt modelId="{9C5964D2-E192-4C8B-8D2E-C959780BDF73}" type="parTrans" cxnId="{09C317F1-0588-414C-9F35-D6A7A1BADCCC}">
      <dgm:prSet/>
      <dgm:spPr/>
      <dgm:t>
        <a:bodyPr/>
        <a:lstStyle/>
        <a:p>
          <a:endParaRPr lang="es-MX"/>
        </a:p>
      </dgm:t>
    </dgm:pt>
    <dgm:pt modelId="{7E1BA89A-F698-4B20-B79D-71F3116299BC}" type="sibTrans" cxnId="{09C317F1-0588-414C-9F35-D6A7A1BADCCC}">
      <dgm:prSet/>
      <dgm:spPr/>
      <dgm:t>
        <a:bodyPr/>
        <a:lstStyle/>
        <a:p>
          <a:endParaRPr lang="es-MX"/>
        </a:p>
      </dgm:t>
    </dgm:pt>
    <dgm:pt modelId="{C0409B55-A475-45BF-9725-4C13788C9769}">
      <dgm:prSet phldrT="[Texto]"/>
      <dgm:spPr/>
      <dgm:t>
        <a:bodyPr/>
        <a:lstStyle/>
        <a:p>
          <a:r>
            <a:rPr lang="es-MX" dirty="0"/>
            <a:t>Intereses sobre salarios no pagados</a:t>
          </a:r>
        </a:p>
      </dgm:t>
    </dgm:pt>
    <dgm:pt modelId="{74B60C24-5CD6-4F5D-A348-6EBCE834FCB4}" type="parTrans" cxnId="{D66C8FCD-3A91-4614-8162-F3D1C7652F3D}">
      <dgm:prSet/>
      <dgm:spPr/>
      <dgm:t>
        <a:bodyPr/>
        <a:lstStyle/>
        <a:p>
          <a:endParaRPr lang="es-MX"/>
        </a:p>
      </dgm:t>
    </dgm:pt>
    <dgm:pt modelId="{5D194820-C272-48CF-BE75-E5B234D097B5}" type="sibTrans" cxnId="{D66C8FCD-3A91-4614-8162-F3D1C7652F3D}">
      <dgm:prSet/>
      <dgm:spPr/>
      <dgm:t>
        <a:bodyPr/>
        <a:lstStyle/>
        <a:p>
          <a:endParaRPr lang="es-MX"/>
        </a:p>
      </dgm:t>
    </dgm:pt>
    <dgm:pt modelId="{A64912CD-EDD7-4241-B731-FF6EBD559696}">
      <dgm:prSet phldrT="[Texto]"/>
      <dgm:spPr/>
      <dgm:t>
        <a:bodyPr/>
        <a:lstStyle/>
        <a:p>
          <a:pPr algn="just"/>
          <a:r>
            <a:rPr lang="es-MX" dirty="0"/>
            <a:t>Si el juicio se extiende más allá de 12 meses, el empleador deberá pagar intereses sobre el importe de 15 meses de salario a razón del 2% mensual.</a:t>
          </a:r>
        </a:p>
      </dgm:t>
    </dgm:pt>
    <dgm:pt modelId="{6AF25831-47C5-4FAE-BBAE-396834332978}" type="parTrans" cxnId="{A9C76F60-09EE-458E-B76F-0B3A4D765F00}">
      <dgm:prSet/>
      <dgm:spPr/>
      <dgm:t>
        <a:bodyPr/>
        <a:lstStyle/>
        <a:p>
          <a:endParaRPr lang="es-MX"/>
        </a:p>
      </dgm:t>
    </dgm:pt>
    <dgm:pt modelId="{75764905-BB5D-465D-81A2-E8694B81804D}" type="sibTrans" cxnId="{A9C76F60-09EE-458E-B76F-0B3A4D765F00}">
      <dgm:prSet/>
      <dgm:spPr/>
      <dgm:t>
        <a:bodyPr/>
        <a:lstStyle/>
        <a:p>
          <a:endParaRPr lang="es-MX"/>
        </a:p>
      </dgm:t>
    </dgm:pt>
    <dgm:pt modelId="{AD1A1B2D-0E95-40A1-85A7-BD7757567A9A}">
      <dgm:prSet phldrT="[Texto]"/>
      <dgm:spPr/>
      <dgm:t>
        <a:bodyPr/>
        <a:lstStyle/>
        <a:p>
          <a:r>
            <a:rPr lang="es-MX" dirty="0"/>
            <a:t>Partes proporcionales</a:t>
          </a:r>
        </a:p>
      </dgm:t>
    </dgm:pt>
    <dgm:pt modelId="{21D6D910-624C-4F74-96AA-F44D580E1AF6}" type="parTrans" cxnId="{CC601082-5880-4F67-9576-0BBDB8C5EDB5}">
      <dgm:prSet/>
      <dgm:spPr/>
      <dgm:t>
        <a:bodyPr/>
        <a:lstStyle/>
        <a:p>
          <a:endParaRPr lang="es-MX"/>
        </a:p>
      </dgm:t>
    </dgm:pt>
    <dgm:pt modelId="{C1FD7E20-326E-41F1-9287-39DFA062AE56}" type="sibTrans" cxnId="{CC601082-5880-4F67-9576-0BBDB8C5EDB5}">
      <dgm:prSet/>
      <dgm:spPr/>
      <dgm:t>
        <a:bodyPr/>
        <a:lstStyle/>
        <a:p>
          <a:endParaRPr lang="es-MX"/>
        </a:p>
      </dgm:t>
    </dgm:pt>
    <dgm:pt modelId="{2DF7C302-584A-45AD-A497-7456CDE3FCF6}">
      <dgm:prSet phldrT="[Texto]"/>
      <dgm:spPr/>
      <dgm:t>
        <a:bodyPr/>
        <a:lstStyle/>
        <a:p>
          <a:pPr algn="just"/>
          <a:r>
            <a:rPr lang="es-MX" dirty="0"/>
            <a:t>El empleador debe pagar al trabajador las prestaciones que le correspondan por ley o por contrato.</a:t>
          </a:r>
        </a:p>
      </dgm:t>
    </dgm:pt>
    <dgm:pt modelId="{6F3C4F2E-87C6-4863-B68E-0A742C92C6DB}" type="parTrans" cxnId="{EE50F009-C545-4250-9F8B-F68EC883A6FD}">
      <dgm:prSet/>
      <dgm:spPr/>
      <dgm:t>
        <a:bodyPr/>
        <a:lstStyle/>
        <a:p>
          <a:endParaRPr lang="es-MX"/>
        </a:p>
      </dgm:t>
    </dgm:pt>
    <dgm:pt modelId="{C7E950AF-207C-47E1-B4EB-4464F49615DD}" type="sibTrans" cxnId="{EE50F009-C545-4250-9F8B-F68EC883A6FD}">
      <dgm:prSet/>
      <dgm:spPr/>
      <dgm:t>
        <a:bodyPr/>
        <a:lstStyle/>
        <a:p>
          <a:endParaRPr lang="es-MX"/>
        </a:p>
      </dgm:t>
    </dgm:pt>
    <dgm:pt modelId="{B3DA2B23-32E2-4507-9C45-0A537522EC91}">
      <dgm:prSet phldrT="[Texto]"/>
      <dgm:spPr/>
      <dgm:t>
        <a:bodyPr/>
        <a:lstStyle/>
        <a:p>
          <a:r>
            <a:rPr lang="es-MX" dirty="0"/>
            <a:t>Antigüedad</a:t>
          </a:r>
        </a:p>
      </dgm:t>
    </dgm:pt>
    <dgm:pt modelId="{16E1F879-1C95-440C-8C9E-3CB305FB3E7E}" type="parTrans" cxnId="{91713C06-2CE9-4100-9913-F759BC8FF6CC}">
      <dgm:prSet/>
      <dgm:spPr/>
      <dgm:t>
        <a:bodyPr/>
        <a:lstStyle/>
        <a:p>
          <a:endParaRPr lang="es-MX"/>
        </a:p>
      </dgm:t>
    </dgm:pt>
    <dgm:pt modelId="{4FAD32CD-77CA-420F-936F-864E7766E577}" type="sibTrans" cxnId="{91713C06-2CE9-4100-9913-F759BC8FF6CC}">
      <dgm:prSet/>
      <dgm:spPr/>
      <dgm:t>
        <a:bodyPr/>
        <a:lstStyle/>
        <a:p>
          <a:endParaRPr lang="es-MX"/>
        </a:p>
      </dgm:t>
    </dgm:pt>
    <dgm:pt modelId="{51FFB234-B451-4151-9DAC-E07C5A8A01D5}">
      <dgm:prSet phldrT="[Texto]"/>
      <dgm:spPr/>
      <dgm:t>
        <a:bodyPr/>
        <a:lstStyle/>
        <a:p>
          <a:pPr algn="just"/>
          <a:r>
            <a:rPr lang="es-MX" dirty="0"/>
            <a:t>El patrón debe pagar lo correspondiente a la antigüedad, en virtud del despido justificado o no. </a:t>
          </a:r>
        </a:p>
      </dgm:t>
    </dgm:pt>
    <dgm:pt modelId="{2EA93355-1C47-4C9F-BCB5-93DE8AA79998}" type="parTrans" cxnId="{87730510-C2BD-45B1-AD05-F41FAD1F4827}">
      <dgm:prSet/>
      <dgm:spPr/>
      <dgm:t>
        <a:bodyPr/>
        <a:lstStyle/>
        <a:p>
          <a:endParaRPr lang="es-MX"/>
        </a:p>
      </dgm:t>
    </dgm:pt>
    <dgm:pt modelId="{F173D6AD-A1E2-41DB-A21A-550404B350BE}" type="sibTrans" cxnId="{87730510-C2BD-45B1-AD05-F41FAD1F4827}">
      <dgm:prSet/>
      <dgm:spPr/>
      <dgm:t>
        <a:bodyPr/>
        <a:lstStyle/>
        <a:p>
          <a:endParaRPr lang="es-MX"/>
        </a:p>
      </dgm:t>
    </dgm:pt>
    <dgm:pt modelId="{ABC089C2-1A11-4236-8BC2-8BA619E02DDD}" type="pres">
      <dgm:prSet presAssocID="{B9037E51-C375-4125-A353-CDDF0D40E943}" presName="Name0" presStyleCnt="0">
        <dgm:presLayoutVars>
          <dgm:dir/>
          <dgm:animLvl val="lvl"/>
          <dgm:resizeHandles val="exact"/>
        </dgm:presLayoutVars>
      </dgm:prSet>
      <dgm:spPr/>
    </dgm:pt>
    <dgm:pt modelId="{9A03DCB4-0F74-40FC-89D8-16F75687F44D}" type="pres">
      <dgm:prSet presAssocID="{32442579-D817-424B-B695-5EE355CC6C3A}" presName="linNode" presStyleCnt="0"/>
      <dgm:spPr/>
    </dgm:pt>
    <dgm:pt modelId="{E736E0EB-0D0E-4294-97BF-39406F9DD33B}" type="pres">
      <dgm:prSet presAssocID="{32442579-D817-424B-B695-5EE355CC6C3A}" presName="parentText" presStyleLbl="node1" presStyleIdx="0" presStyleCnt="4">
        <dgm:presLayoutVars>
          <dgm:chMax val="1"/>
          <dgm:bulletEnabled val="1"/>
        </dgm:presLayoutVars>
      </dgm:prSet>
      <dgm:spPr/>
    </dgm:pt>
    <dgm:pt modelId="{B5E9003A-64CB-446A-A996-60898462B7D6}" type="pres">
      <dgm:prSet presAssocID="{32442579-D817-424B-B695-5EE355CC6C3A}" presName="descendantText" presStyleLbl="alignAccFollowNode1" presStyleIdx="0" presStyleCnt="4">
        <dgm:presLayoutVars>
          <dgm:bulletEnabled val="1"/>
        </dgm:presLayoutVars>
      </dgm:prSet>
      <dgm:spPr/>
    </dgm:pt>
    <dgm:pt modelId="{B32E1B2B-1CA0-4895-9736-AD492EE5A2A3}" type="pres">
      <dgm:prSet presAssocID="{87BDDEBA-9BD0-432C-B480-45AA0DF6A72A}" presName="sp" presStyleCnt="0"/>
      <dgm:spPr/>
    </dgm:pt>
    <dgm:pt modelId="{99B09127-0414-441D-92C7-2CE90C1952C7}" type="pres">
      <dgm:prSet presAssocID="{C0409B55-A475-45BF-9725-4C13788C9769}" presName="linNode" presStyleCnt="0"/>
      <dgm:spPr/>
    </dgm:pt>
    <dgm:pt modelId="{1E4E9CC0-D51D-4CE8-857C-047DD756ED36}" type="pres">
      <dgm:prSet presAssocID="{C0409B55-A475-45BF-9725-4C13788C9769}" presName="parentText" presStyleLbl="node1" presStyleIdx="1" presStyleCnt="4">
        <dgm:presLayoutVars>
          <dgm:chMax val="1"/>
          <dgm:bulletEnabled val="1"/>
        </dgm:presLayoutVars>
      </dgm:prSet>
      <dgm:spPr/>
    </dgm:pt>
    <dgm:pt modelId="{0940CA1E-70D1-4DAD-A415-6E544E45A344}" type="pres">
      <dgm:prSet presAssocID="{C0409B55-A475-45BF-9725-4C13788C9769}" presName="descendantText" presStyleLbl="alignAccFollowNode1" presStyleIdx="1" presStyleCnt="4">
        <dgm:presLayoutVars>
          <dgm:bulletEnabled val="1"/>
        </dgm:presLayoutVars>
      </dgm:prSet>
      <dgm:spPr/>
    </dgm:pt>
    <dgm:pt modelId="{53402A7B-7ABC-4E4B-9156-202EEF2F6591}" type="pres">
      <dgm:prSet presAssocID="{5D194820-C272-48CF-BE75-E5B234D097B5}" presName="sp" presStyleCnt="0"/>
      <dgm:spPr/>
    </dgm:pt>
    <dgm:pt modelId="{48EC64BF-1362-44AF-94CA-085F7C35FB47}" type="pres">
      <dgm:prSet presAssocID="{AD1A1B2D-0E95-40A1-85A7-BD7757567A9A}" presName="linNode" presStyleCnt="0"/>
      <dgm:spPr/>
    </dgm:pt>
    <dgm:pt modelId="{CF2D9244-B103-4132-B00F-C239D9F4F321}" type="pres">
      <dgm:prSet presAssocID="{AD1A1B2D-0E95-40A1-85A7-BD7757567A9A}" presName="parentText" presStyleLbl="node1" presStyleIdx="2" presStyleCnt="4">
        <dgm:presLayoutVars>
          <dgm:chMax val="1"/>
          <dgm:bulletEnabled val="1"/>
        </dgm:presLayoutVars>
      </dgm:prSet>
      <dgm:spPr/>
    </dgm:pt>
    <dgm:pt modelId="{D4E2BCA1-EE00-4FBE-9956-A0A3A932C158}" type="pres">
      <dgm:prSet presAssocID="{AD1A1B2D-0E95-40A1-85A7-BD7757567A9A}" presName="descendantText" presStyleLbl="alignAccFollowNode1" presStyleIdx="2" presStyleCnt="4">
        <dgm:presLayoutVars>
          <dgm:bulletEnabled val="1"/>
        </dgm:presLayoutVars>
      </dgm:prSet>
      <dgm:spPr/>
    </dgm:pt>
    <dgm:pt modelId="{2AD24808-D182-4560-84E0-F028714CE4E3}" type="pres">
      <dgm:prSet presAssocID="{C1FD7E20-326E-41F1-9287-39DFA062AE56}" presName="sp" presStyleCnt="0"/>
      <dgm:spPr/>
    </dgm:pt>
    <dgm:pt modelId="{CE00D4CD-C64C-4F11-A59D-ADAC32218E57}" type="pres">
      <dgm:prSet presAssocID="{B3DA2B23-32E2-4507-9C45-0A537522EC91}" presName="linNode" presStyleCnt="0"/>
      <dgm:spPr/>
    </dgm:pt>
    <dgm:pt modelId="{6203D121-660D-4CEA-BB1F-0F17787BD4D6}" type="pres">
      <dgm:prSet presAssocID="{B3DA2B23-32E2-4507-9C45-0A537522EC91}" presName="parentText" presStyleLbl="node1" presStyleIdx="3" presStyleCnt="4">
        <dgm:presLayoutVars>
          <dgm:chMax val="1"/>
          <dgm:bulletEnabled val="1"/>
        </dgm:presLayoutVars>
      </dgm:prSet>
      <dgm:spPr/>
    </dgm:pt>
    <dgm:pt modelId="{059FF671-24EF-4217-964A-BD282906C259}" type="pres">
      <dgm:prSet presAssocID="{B3DA2B23-32E2-4507-9C45-0A537522EC91}" presName="descendantText" presStyleLbl="alignAccFollowNode1" presStyleIdx="3" presStyleCnt="4">
        <dgm:presLayoutVars>
          <dgm:bulletEnabled val="1"/>
        </dgm:presLayoutVars>
      </dgm:prSet>
      <dgm:spPr/>
    </dgm:pt>
  </dgm:ptLst>
  <dgm:cxnLst>
    <dgm:cxn modelId="{91713C06-2CE9-4100-9913-F759BC8FF6CC}" srcId="{B9037E51-C375-4125-A353-CDDF0D40E943}" destId="{B3DA2B23-32E2-4507-9C45-0A537522EC91}" srcOrd="3" destOrd="0" parTransId="{16E1F879-1C95-440C-8C9E-3CB305FB3E7E}" sibTransId="{4FAD32CD-77CA-420F-936F-864E7766E577}"/>
    <dgm:cxn modelId="{EE50F009-C545-4250-9F8B-F68EC883A6FD}" srcId="{AD1A1B2D-0E95-40A1-85A7-BD7757567A9A}" destId="{2DF7C302-584A-45AD-A497-7456CDE3FCF6}" srcOrd="0" destOrd="0" parTransId="{6F3C4F2E-87C6-4863-B68E-0A742C92C6DB}" sibTransId="{C7E950AF-207C-47E1-B4EB-4464F49615DD}"/>
    <dgm:cxn modelId="{87730510-C2BD-45B1-AD05-F41FAD1F4827}" srcId="{B3DA2B23-32E2-4507-9C45-0A537522EC91}" destId="{51FFB234-B451-4151-9DAC-E07C5A8A01D5}" srcOrd="0" destOrd="0" parTransId="{2EA93355-1C47-4C9F-BCB5-93DE8AA79998}" sibTransId="{F173D6AD-A1E2-41DB-A21A-550404B350BE}"/>
    <dgm:cxn modelId="{1057D41F-2FFA-4A96-AEEF-995540390A87}" type="presOf" srcId="{AD1A1B2D-0E95-40A1-85A7-BD7757567A9A}" destId="{CF2D9244-B103-4132-B00F-C239D9F4F321}" srcOrd="0" destOrd="0" presId="urn:microsoft.com/office/officeart/2005/8/layout/vList5"/>
    <dgm:cxn modelId="{91B5A323-ADAA-4C31-A770-1FC5EA50092A}" type="presOf" srcId="{B3DA2B23-32E2-4507-9C45-0A537522EC91}" destId="{6203D121-660D-4CEA-BB1F-0F17787BD4D6}" srcOrd="0" destOrd="0" presId="urn:microsoft.com/office/officeart/2005/8/layout/vList5"/>
    <dgm:cxn modelId="{19967328-0E6E-4596-BBC2-D08AE4BA2A0E}" type="presOf" srcId="{32442579-D817-424B-B695-5EE355CC6C3A}" destId="{E736E0EB-0D0E-4294-97BF-39406F9DD33B}" srcOrd="0" destOrd="0" presId="urn:microsoft.com/office/officeart/2005/8/layout/vList5"/>
    <dgm:cxn modelId="{8048A32E-AD0D-41DF-A184-793261C5595F}" type="presOf" srcId="{51FFB234-B451-4151-9DAC-E07C5A8A01D5}" destId="{059FF671-24EF-4217-964A-BD282906C259}" srcOrd="0" destOrd="0" presId="urn:microsoft.com/office/officeart/2005/8/layout/vList5"/>
    <dgm:cxn modelId="{F5FDFA31-F3C0-48F5-AFA1-BECE2FEBEEB2}" srcId="{B9037E51-C375-4125-A353-CDDF0D40E943}" destId="{32442579-D817-424B-B695-5EE355CC6C3A}" srcOrd="0" destOrd="0" parTransId="{56A38148-D3ED-4D75-A329-96415B3A7A3A}" sibTransId="{87BDDEBA-9BD0-432C-B480-45AA0DF6A72A}"/>
    <dgm:cxn modelId="{A9C76F60-09EE-458E-B76F-0B3A4D765F00}" srcId="{C0409B55-A475-45BF-9725-4C13788C9769}" destId="{A64912CD-EDD7-4241-B731-FF6EBD559696}" srcOrd="0" destOrd="0" parTransId="{6AF25831-47C5-4FAE-BBAE-396834332978}" sibTransId="{75764905-BB5D-465D-81A2-E8694B81804D}"/>
    <dgm:cxn modelId="{CC601082-5880-4F67-9576-0BBDB8C5EDB5}" srcId="{B9037E51-C375-4125-A353-CDDF0D40E943}" destId="{AD1A1B2D-0E95-40A1-85A7-BD7757567A9A}" srcOrd="2" destOrd="0" parTransId="{21D6D910-624C-4F74-96AA-F44D580E1AF6}" sibTransId="{C1FD7E20-326E-41F1-9287-39DFA062AE56}"/>
    <dgm:cxn modelId="{10E74783-182F-4AD9-B440-B354EB13C888}" type="presOf" srcId="{A64912CD-EDD7-4241-B731-FF6EBD559696}" destId="{0940CA1E-70D1-4DAD-A415-6E544E45A344}" srcOrd="0" destOrd="0" presId="urn:microsoft.com/office/officeart/2005/8/layout/vList5"/>
    <dgm:cxn modelId="{D66C8FCD-3A91-4614-8162-F3D1C7652F3D}" srcId="{B9037E51-C375-4125-A353-CDDF0D40E943}" destId="{C0409B55-A475-45BF-9725-4C13788C9769}" srcOrd="1" destOrd="0" parTransId="{74B60C24-5CD6-4F5D-A348-6EBCE834FCB4}" sibTransId="{5D194820-C272-48CF-BE75-E5B234D097B5}"/>
    <dgm:cxn modelId="{E3AAA0CF-F2A1-4FA7-B8C8-CB5603CAA68A}" type="presOf" srcId="{B9037E51-C375-4125-A353-CDDF0D40E943}" destId="{ABC089C2-1A11-4236-8BC2-8BA619E02DDD}" srcOrd="0" destOrd="0" presId="urn:microsoft.com/office/officeart/2005/8/layout/vList5"/>
    <dgm:cxn modelId="{EDDA11DB-1115-45A5-A897-6F99F517BA9E}" type="presOf" srcId="{86612C4D-4EDA-4D45-9244-1A971A904F6E}" destId="{B5E9003A-64CB-446A-A996-60898462B7D6}" srcOrd="0" destOrd="0" presId="urn:microsoft.com/office/officeart/2005/8/layout/vList5"/>
    <dgm:cxn modelId="{09C317F1-0588-414C-9F35-D6A7A1BADCCC}" srcId="{32442579-D817-424B-B695-5EE355CC6C3A}" destId="{86612C4D-4EDA-4D45-9244-1A971A904F6E}" srcOrd="0" destOrd="0" parTransId="{9C5964D2-E192-4C8B-8D2E-C959780BDF73}" sibTransId="{7E1BA89A-F698-4B20-B79D-71F3116299BC}"/>
    <dgm:cxn modelId="{46B9F6F1-46E4-4D7B-B495-540DAC3D8BBC}" type="presOf" srcId="{2DF7C302-584A-45AD-A497-7456CDE3FCF6}" destId="{D4E2BCA1-EE00-4FBE-9956-A0A3A932C158}" srcOrd="0" destOrd="0" presId="urn:microsoft.com/office/officeart/2005/8/layout/vList5"/>
    <dgm:cxn modelId="{87199EF4-DE3D-4A6F-9BDE-28E129FCFCD6}" type="presOf" srcId="{C0409B55-A475-45BF-9725-4C13788C9769}" destId="{1E4E9CC0-D51D-4CE8-857C-047DD756ED36}" srcOrd="0" destOrd="0" presId="urn:microsoft.com/office/officeart/2005/8/layout/vList5"/>
    <dgm:cxn modelId="{7421058D-D08A-4DE5-A127-55848DCA7FEE}" type="presParOf" srcId="{ABC089C2-1A11-4236-8BC2-8BA619E02DDD}" destId="{9A03DCB4-0F74-40FC-89D8-16F75687F44D}" srcOrd="0" destOrd="0" presId="urn:microsoft.com/office/officeart/2005/8/layout/vList5"/>
    <dgm:cxn modelId="{CE063241-7302-424F-8448-C01DE6CF7EDC}" type="presParOf" srcId="{9A03DCB4-0F74-40FC-89D8-16F75687F44D}" destId="{E736E0EB-0D0E-4294-97BF-39406F9DD33B}" srcOrd="0" destOrd="0" presId="urn:microsoft.com/office/officeart/2005/8/layout/vList5"/>
    <dgm:cxn modelId="{1F1F6E5E-BECB-4A78-8DD5-17129F7AF658}" type="presParOf" srcId="{9A03DCB4-0F74-40FC-89D8-16F75687F44D}" destId="{B5E9003A-64CB-446A-A996-60898462B7D6}" srcOrd="1" destOrd="0" presId="urn:microsoft.com/office/officeart/2005/8/layout/vList5"/>
    <dgm:cxn modelId="{4B1F7A18-875F-492B-A81C-118B8B88AD9A}" type="presParOf" srcId="{ABC089C2-1A11-4236-8BC2-8BA619E02DDD}" destId="{B32E1B2B-1CA0-4895-9736-AD492EE5A2A3}" srcOrd="1" destOrd="0" presId="urn:microsoft.com/office/officeart/2005/8/layout/vList5"/>
    <dgm:cxn modelId="{25D5C635-BB42-4D6C-A502-946D231022E0}" type="presParOf" srcId="{ABC089C2-1A11-4236-8BC2-8BA619E02DDD}" destId="{99B09127-0414-441D-92C7-2CE90C1952C7}" srcOrd="2" destOrd="0" presId="urn:microsoft.com/office/officeart/2005/8/layout/vList5"/>
    <dgm:cxn modelId="{C062D990-E151-436A-A6A4-3703C665B6A8}" type="presParOf" srcId="{99B09127-0414-441D-92C7-2CE90C1952C7}" destId="{1E4E9CC0-D51D-4CE8-857C-047DD756ED36}" srcOrd="0" destOrd="0" presId="urn:microsoft.com/office/officeart/2005/8/layout/vList5"/>
    <dgm:cxn modelId="{F2D06F67-982E-41C7-916E-5CE067145373}" type="presParOf" srcId="{99B09127-0414-441D-92C7-2CE90C1952C7}" destId="{0940CA1E-70D1-4DAD-A415-6E544E45A344}" srcOrd="1" destOrd="0" presId="urn:microsoft.com/office/officeart/2005/8/layout/vList5"/>
    <dgm:cxn modelId="{5ABA7C90-794E-4938-9815-43ECBDD296AC}" type="presParOf" srcId="{ABC089C2-1A11-4236-8BC2-8BA619E02DDD}" destId="{53402A7B-7ABC-4E4B-9156-202EEF2F6591}" srcOrd="3" destOrd="0" presId="urn:microsoft.com/office/officeart/2005/8/layout/vList5"/>
    <dgm:cxn modelId="{0B3D7CCC-ED8C-4B74-85CA-7F31F29ADE58}" type="presParOf" srcId="{ABC089C2-1A11-4236-8BC2-8BA619E02DDD}" destId="{48EC64BF-1362-44AF-94CA-085F7C35FB47}" srcOrd="4" destOrd="0" presId="urn:microsoft.com/office/officeart/2005/8/layout/vList5"/>
    <dgm:cxn modelId="{017DA21D-A0DA-4BAD-A17F-CA1E0128E605}" type="presParOf" srcId="{48EC64BF-1362-44AF-94CA-085F7C35FB47}" destId="{CF2D9244-B103-4132-B00F-C239D9F4F321}" srcOrd="0" destOrd="0" presId="urn:microsoft.com/office/officeart/2005/8/layout/vList5"/>
    <dgm:cxn modelId="{7A0D8096-D3F8-4CA0-92E4-FB4E5E2A71D0}" type="presParOf" srcId="{48EC64BF-1362-44AF-94CA-085F7C35FB47}" destId="{D4E2BCA1-EE00-4FBE-9956-A0A3A932C158}" srcOrd="1" destOrd="0" presId="urn:microsoft.com/office/officeart/2005/8/layout/vList5"/>
    <dgm:cxn modelId="{A04096F3-CE71-40B0-8249-2F7A8706E4B1}" type="presParOf" srcId="{ABC089C2-1A11-4236-8BC2-8BA619E02DDD}" destId="{2AD24808-D182-4560-84E0-F028714CE4E3}" srcOrd="5" destOrd="0" presId="urn:microsoft.com/office/officeart/2005/8/layout/vList5"/>
    <dgm:cxn modelId="{A9F9F577-E1E5-47E9-9556-1888E1B118B0}" type="presParOf" srcId="{ABC089C2-1A11-4236-8BC2-8BA619E02DDD}" destId="{CE00D4CD-C64C-4F11-A59D-ADAC32218E57}" srcOrd="6" destOrd="0" presId="urn:microsoft.com/office/officeart/2005/8/layout/vList5"/>
    <dgm:cxn modelId="{E7380332-3BB0-4A9F-B39B-C8807A748572}" type="presParOf" srcId="{CE00D4CD-C64C-4F11-A59D-ADAC32218E57}" destId="{6203D121-660D-4CEA-BB1F-0F17787BD4D6}" srcOrd="0" destOrd="0" presId="urn:microsoft.com/office/officeart/2005/8/layout/vList5"/>
    <dgm:cxn modelId="{161A9FD3-8A3A-4B6B-8CFA-461A45832FAF}" type="presParOf" srcId="{CE00D4CD-C64C-4F11-A59D-ADAC32218E57}" destId="{059FF671-24EF-4217-964A-BD282906C259}"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584FFA6-1A87-4244-9AFE-0CDEB1DBEF02}" type="doc">
      <dgm:prSet loTypeId="urn:microsoft.com/office/officeart/2005/8/layout/radial1" loCatId="cycle" qsTypeId="urn:microsoft.com/office/officeart/2005/8/quickstyle/simple3" qsCatId="simple" csTypeId="urn:microsoft.com/office/officeart/2005/8/colors/colorful5" csCatId="colorful" phldr="1"/>
      <dgm:spPr/>
      <dgm:t>
        <a:bodyPr/>
        <a:lstStyle/>
        <a:p>
          <a:endParaRPr lang="es-MX"/>
        </a:p>
      </dgm:t>
    </dgm:pt>
    <dgm:pt modelId="{A4B57158-07F9-4C64-B3E4-69AA6AD4FF4B}">
      <dgm:prSet phldrT="[Texto]" custT="1"/>
      <dgm:spPr/>
      <dgm:t>
        <a:bodyPr/>
        <a:lstStyle/>
        <a:p>
          <a:r>
            <a:rPr lang="es-MX" sz="1800" dirty="0"/>
            <a:t>CONDICIONES DE </a:t>
          </a:r>
        </a:p>
        <a:p>
          <a:r>
            <a:rPr lang="es-MX" sz="1800" dirty="0"/>
            <a:t>TRABAJO</a:t>
          </a:r>
        </a:p>
      </dgm:t>
    </dgm:pt>
    <dgm:pt modelId="{AA898AA6-FD80-4786-9DA5-74E4974A2114}" type="parTrans" cxnId="{A5261AF5-20F3-4F61-93AC-9D70FE1BA9AE}">
      <dgm:prSet/>
      <dgm:spPr/>
      <dgm:t>
        <a:bodyPr/>
        <a:lstStyle/>
        <a:p>
          <a:endParaRPr lang="es-MX"/>
        </a:p>
      </dgm:t>
    </dgm:pt>
    <dgm:pt modelId="{39DB798C-B72E-4784-83C1-8607EC928CDD}" type="sibTrans" cxnId="{A5261AF5-20F3-4F61-93AC-9D70FE1BA9AE}">
      <dgm:prSet/>
      <dgm:spPr/>
      <dgm:t>
        <a:bodyPr/>
        <a:lstStyle/>
        <a:p>
          <a:endParaRPr lang="es-MX"/>
        </a:p>
      </dgm:t>
    </dgm:pt>
    <dgm:pt modelId="{ADA66206-A84D-49E2-AC6D-6FB106BD49DF}">
      <dgm:prSet phldrT="[Texto]"/>
      <dgm:spPr/>
      <dgm:t>
        <a:bodyPr/>
        <a:lstStyle/>
        <a:p>
          <a:r>
            <a:rPr lang="es-MX" dirty="0"/>
            <a:t>DIAS DE DESCANSO</a:t>
          </a:r>
        </a:p>
      </dgm:t>
    </dgm:pt>
    <dgm:pt modelId="{E84105C3-B350-4BD2-AE1F-23F943FBCE6E}" type="parTrans" cxnId="{AE22C4DA-1D22-410B-B5E3-28D12DF71E36}">
      <dgm:prSet/>
      <dgm:spPr/>
      <dgm:t>
        <a:bodyPr/>
        <a:lstStyle/>
        <a:p>
          <a:endParaRPr lang="es-MX"/>
        </a:p>
      </dgm:t>
    </dgm:pt>
    <dgm:pt modelId="{96AA511C-6648-4EDB-BD6C-C65975DE2B29}" type="sibTrans" cxnId="{AE22C4DA-1D22-410B-B5E3-28D12DF71E36}">
      <dgm:prSet/>
      <dgm:spPr/>
      <dgm:t>
        <a:bodyPr/>
        <a:lstStyle/>
        <a:p>
          <a:endParaRPr lang="es-MX"/>
        </a:p>
      </dgm:t>
    </dgm:pt>
    <dgm:pt modelId="{C63D3B3C-8F92-4E0E-B578-1C07BF5BCEF5}">
      <dgm:prSet phldrT="[Texto]"/>
      <dgm:spPr/>
      <dgm:t>
        <a:bodyPr/>
        <a:lstStyle/>
        <a:p>
          <a:r>
            <a:rPr lang="es-MX" dirty="0"/>
            <a:t>VACACIONES</a:t>
          </a:r>
        </a:p>
      </dgm:t>
    </dgm:pt>
    <dgm:pt modelId="{503FF04E-7242-40A4-AD42-B195227C4843}" type="parTrans" cxnId="{BA968DD1-25AD-417E-894D-5E4057E6A0F2}">
      <dgm:prSet/>
      <dgm:spPr/>
      <dgm:t>
        <a:bodyPr/>
        <a:lstStyle/>
        <a:p>
          <a:endParaRPr lang="es-MX"/>
        </a:p>
      </dgm:t>
    </dgm:pt>
    <dgm:pt modelId="{FB026C24-2423-4C96-9508-97FE8AAB8962}" type="sibTrans" cxnId="{BA968DD1-25AD-417E-894D-5E4057E6A0F2}">
      <dgm:prSet/>
      <dgm:spPr/>
      <dgm:t>
        <a:bodyPr/>
        <a:lstStyle/>
        <a:p>
          <a:endParaRPr lang="es-MX"/>
        </a:p>
      </dgm:t>
    </dgm:pt>
    <dgm:pt modelId="{1CF25159-FF90-48CF-B5B0-411F317C7041}">
      <dgm:prSet phldrT="[Texto]"/>
      <dgm:spPr/>
      <dgm:t>
        <a:bodyPr/>
        <a:lstStyle/>
        <a:p>
          <a:r>
            <a:rPr lang="es-MX" dirty="0"/>
            <a:t>JORNADA DE TRABAJO</a:t>
          </a:r>
        </a:p>
      </dgm:t>
    </dgm:pt>
    <dgm:pt modelId="{F3AA871A-6077-4840-BA38-77299347679C}" type="parTrans" cxnId="{7C9BEECE-A6CD-4B71-9170-71A19E246ABE}">
      <dgm:prSet/>
      <dgm:spPr/>
      <dgm:t>
        <a:bodyPr/>
        <a:lstStyle/>
        <a:p>
          <a:endParaRPr lang="es-MX"/>
        </a:p>
      </dgm:t>
    </dgm:pt>
    <dgm:pt modelId="{AEE5A7D6-21EC-47BF-8C20-1C9216474004}" type="sibTrans" cxnId="{7C9BEECE-A6CD-4B71-9170-71A19E246ABE}">
      <dgm:prSet/>
      <dgm:spPr/>
      <dgm:t>
        <a:bodyPr/>
        <a:lstStyle/>
        <a:p>
          <a:endParaRPr lang="es-MX"/>
        </a:p>
      </dgm:t>
    </dgm:pt>
    <dgm:pt modelId="{0282B470-9287-4392-A0FA-CA8EE7EC0BB5}">
      <dgm:prSet phldrT="[Texto]"/>
      <dgm:spPr/>
      <dgm:t>
        <a:bodyPr/>
        <a:lstStyle/>
        <a:p>
          <a:r>
            <a:rPr lang="es-MX" dirty="0"/>
            <a:t>VACACIONES Y PRIMA VACACIONAL</a:t>
          </a:r>
        </a:p>
      </dgm:t>
    </dgm:pt>
    <dgm:pt modelId="{15EEFAC0-D7E6-48D5-892F-4A80196BA8AB}" type="parTrans" cxnId="{A2C0376C-4447-439A-9BB8-5494E1CB4381}">
      <dgm:prSet/>
      <dgm:spPr/>
      <dgm:t>
        <a:bodyPr/>
        <a:lstStyle/>
        <a:p>
          <a:endParaRPr lang="es-MX"/>
        </a:p>
      </dgm:t>
    </dgm:pt>
    <dgm:pt modelId="{5F70D432-D782-4084-ABE8-ADC5970D96A1}" type="sibTrans" cxnId="{A2C0376C-4447-439A-9BB8-5494E1CB4381}">
      <dgm:prSet/>
      <dgm:spPr/>
      <dgm:t>
        <a:bodyPr/>
        <a:lstStyle/>
        <a:p>
          <a:endParaRPr lang="es-MX"/>
        </a:p>
      </dgm:t>
    </dgm:pt>
    <dgm:pt modelId="{A223C649-7792-40B8-9FE5-34820841E0D4}">
      <dgm:prSet phldrT="[Texto]"/>
      <dgm:spPr/>
      <dgm:t>
        <a:bodyPr/>
        <a:lstStyle/>
        <a:p>
          <a:r>
            <a:rPr lang="es-MX" dirty="0"/>
            <a:t>SALARIO</a:t>
          </a:r>
        </a:p>
      </dgm:t>
    </dgm:pt>
    <dgm:pt modelId="{912696FD-6C7B-46EE-9971-7CB6E0671F09}" type="parTrans" cxnId="{67F3D025-17B2-4945-B09D-2552F41DD5A2}">
      <dgm:prSet/>
      <dgm:spPr/>
      <dgm:t>
        <a:bodyPr/>
        <a:lstStyle/>
        <a:p>
          <a:endParaRPr lang="es-MX"/>
        </a:p>
      </dgm:t>
    </dgm:pt>
    <dgm:pt modelId="{65FA47E3-9C87-4E3C-AD72-780850BD8BC8}" type="sibTrans" cxnId="{67F3D025-17B2-4945-B09D-2552F41DD5A2}">
      <dgm:prSet/>
      <dgm:spPr/>
      <dgm:t>
        <a:bodyPr/>
        <a:lstStyle/>
        <a:p>
          <a:endParaRPr lang="es-MX"/>
        </a:p>
      </dgm:t>
    </dgm:pt>
    <dgm:pt modelId="{BE51A443-726B-42E8-AF47-941183B42924}">
      <dgm:prSet phldrT="[Texto]"/>
      <dgm:spPr/>
      <dgm:t>
        <a:bodyPr/>
        <a:lstStyle/>
        <a:p>
          <a:r>
            <a:rPr lang="es-MX" dirty="0"/>
            <a:t>PRIMA DOMINICAL</a:t>
          </a:r>
        </a:p>
      </dgm:t>
    </dgm:pt>
    <dgm:pt modelId="{4746F836-3307-4E4C-A66C-7D519AD94512}" type="parTrans" cxnId="{7204DE8B-1134-4DF7-BFDF-143F1B5924BE}">
      <dgm:prSet/>
      <dgm:spPr/>
      <dgm:t>
        <a:bodyPr/>
        <a:lstStyle/>
        <a:p>
          <a:endParaRPr lang="es-MX"/>
        </a:p>
      </dgm:t>
    </dgm:pt>
    <dgm:pt modelId="{8F00C817-3FD0-46D5-A9AF-8F26C6C03896}" type="sibTrans" cxnId="{7204DE8B-1134-4DF7-BFDF-143F1B5924BE}">
      <dgm:prSet/>
      <dgm:spPr/>
      <dgm:t>
        <a:bodyPr/>
        <a:lstStyle/>
        <a:p>
          <a:endParaRPr lang="es-MX"/>
        </a:p>
      </dgm:t>
    </dgm:pt>
    <dgm:pt modelId="{ADEAA1C2-8B3A-4A7A-919F-0603974413A8}">
      <dgm:prSet phldrT="[Texto]"/>
      <dgm:spPr/>
      <dgm:t>
        <a:bodyPr/>
        <a:lstStyle/>
        <a:p>
          <a:r>
            <a:rPr lang="es-MX" dirty="0"/>
            <a:t>HORAS EXTRA</a:t>
          </a:r>
        </a:p>
      </dgm:t>
    </dgm:pt>
    <dgm:pt modelId="{D1D13DC6-28E3-495C-B131-97603A57B251}" type="parTrans" cxnId="{00BF7B4B-1D3F-459C-A2F2-E16245895B0E}">
      <dgm:prSet/>
      <dgm:spPr/>
      <dgm:t>
        <a:bodyPr/>
        <a:lstStyle/>
        <a:p>
          <a:endParaRPr lang="es-MX"/>
        </a:p>
      </dgm:t>
    </dgm:pt>
    <dgm:pt modelId="{139F69A5-09BA-4AA2-A8A2-53C904E74949}" type="sibTrans" cxnId="{00BF7B4B-1D3F-459C-A2F2-E16245895B0E}">
      <dgm:prSet/>
      <dgm:spPr/>
      <dgm:t>
        <a:bodyPr/>
        <a:lstStyle/>
        <a:p>
          <a:endParaRPr lang="es-MX"/>
        </a:p>
      </dgm:t>
    </dgm:pt>
    <dgm:pt modelId="{22536FE4-6A11-48F4-A9AA-32F9181911CF}" type="pres">
      <dgm:prSet presAssocID="{A584FFA6-1A87-4244-9AFE-0CDEB1DBEF02}" presName="cycle" presStyleCnt="0">
        <dgm:presLayoutVars>
          <dgm:chMax val="1"/>
          <dgm:dir/>
          <dgm:animLvl val="ctr"/>
          <dgm:resizeHandles val="exact"/>
        </dgm:presLayoutVars>
      </dgm:prSet>
      <dgm:spPr/>
    </dgm:pt>
    <dgm:pt modelId="{BC175F49-E6E3-4A8D-811D-6EE3C7861E50}" type="pres">
      <dgm:prSet presAssocID="{A4B57158-07F9-4C64-B3E4-69AA6AD4FF4B}" presName="centerShape" presStyleLbl="node0" presStyleIdx="0" presStyleCnt="1" custScaleX="145546" custScaleY="145785"/>
      <dgm:spPr/>
    </dgm:pt>
    <dgm:pt modelId="{44B20540-2C37-48CF-B5F7-700FA6E8D85B}" type="pres">
      <dgm:prSet presAssocID="{912696FD-6C7B-46EE-9971-7CB6E0671F09}" presName="Name9" presStyleLbl="parChTrans1D2" presStyleIdx="0" presStyleCnt="7"/>
      <dgm:spPr/>
    </dgm:pt>
    <dgm:pt modelId="{CE59DE0E-8354-4DA4-AED4-F3D47229827E}" type="pres">
      <dgm:prSet presAssocID="{912696FD-6C7B-46EE-9971-7CB6E0671F09}" presName="connTx" presStyleLbl="parChTrans1D2" presStyleIdx="0" presStyleCnt="7"/>
      <dgm:spPr/>
    </dgm:pt>
    <dgm:pt modelId="{D4F080A9-A59B-4593-9453-93C134029030}" type="pres">
      <dgm:prSet presAssocID="{A223C649-7792-40B8-9FE5-34820841E0D4}" presName="node" presStyleLbl="node1" presStyleIdx="0" presStyleCnt="7">
        <dgm:presLayoutVars>
          <dgm:bulletEnabled val="1"/>
        </dgm:presLayoutVars>
      </dgm:prSet>
      <dgm:spPr/>
    </dgm:pt>
    <dgm:pt modelId="{DF80FEA7-2242-4B4B-B67C-4BB6EE6294C2}" type="pres">
      <dgm:prSet presAssocID="{F3AA871A-6077-4840-BA38-77299347679C}" presName="Name9" presStyleLbl="parChTrans1D2" presStyleIdx="1" presStyleCnt="7"/>
      <dgm:spPr/>
    </dgm:pt>
    <dgm:pt modelId="{C36DE3B8-B066-4E48-A634-C334B658D256}" type="pres">
      <dgm:prSet presAssocID="{F3AA871A-6077-4840-BA38-77299347679C}" presName="connTx" presStyleLbl="parChTrans1D2" presStyleIdx="1" presStyleCnt="7"/>
      <dgm:spPr/>
    </dgm:pt>
    <dgm:pt modelId="{2B191995-F1E9-4B50-9807-FCBA11E1716A}" type="pres">
      <dgm:prSet presAssocID="{1CF25159-FF90-48CF-B5B0-411F317C7041}" presName="node" presStyleLbl="node1" presStyleIdx="1" presStyleCnt="7">
        <dgm:presLayoutVars>
          <dgm:bulletEnabled val="1"/>
        </dgm:presLayoutVars>
      </dgm:prSet>
      <dgm:spPr/>
    </dgm:pt>
    <dgm:pt modelId="{3E40086B-5169-4A3C-B498-061D4A0CE02A}" type="pres">
      <dgm:prSet presAssocID="{15EEFAC0-D7E6-48D5-892F-4A80196BA8AB}" presName="Name9" presStyleLbl="parChTrans1D2" presStyleIdx="2" presStyleCnt="7"/>
      <dgm:spPr/>
    </dgm:pt>
    <dgm:pt modelId="{FC6B0156-28D7-4FCC-B266-498DA41A2C43}" type="pres">
      <dgm:prSet presAssocID="{15EEFAC0-D7E6-48D5-892F-4A80196BA8AB}" presName="connTx" presStyleLbl="parChTrans1D2" presStyleIdx="2" presStyleCnt="7"/>
      <dgm:spPr/>
    </dgm:pt>
    <dgm:pt modelId="{2EF57061-5E8E-450C-ABBA-6A06F64630BC}" type="pres">
      <dgm:prSet presAssocID="{0282B470-9287-4392-A0FA-CA8EE7EC0BB5}" presName="node" presStyleLbl="node1" presStyleIdx="2" presStyleCnt="7">
        <dgm:presLayoutVars>
          <dgm:bulletEnabled val="1"/>
        </dgm:presLayoutVars>
      </dgm:prSet>
      <dgm:spPr/>
    </dgm:pt>
    <dgm:pt modelId="{0DFAFD6C-0E7C-4E0E-881B-EDEF3E7610A2}" type="pres">
      <dgm:prSet presAssocID="{4746F836-3307-4E4C-A66C-7D519AD94512}" presName="Name9" presStyleLbl="parChTrans1D2" presStyleIdx="3" presStyleCnt="7"/>
      <dgm:spPr/>
    </dgm:pt>
    <dgm:pt modelId="{9C629A2D-DB9B-40E4-9654-2BB988BF3882}" type="pres">
      <dgm:prSet presAssocID="{4746F836-3307-4E4C-A66C-7D519AD94512}" presName="connTx" presStyleLbl="parChTrans1D2" presStyleIdx="3" presStyleCnt="7"/>
      <dgm:spPr/>
    </dgm:pt>
    <dgm:pt modelId="{5DCE1408-27C2-4FD9-949F-664ED529C145}" type="pres">
      <dgm:prSet presAssocID="{BE51A443-726B-42E8-AF47-941183B42924}" presName="node" presStyleLbl="node1" presStyleIdx="3" presStyleCnt="7">
        <dgm:presLayoutVars>
          <dgm:bulletEnabled val="1"/>
        </dgm:presLayoutVars>
      </dgm:prSet>
      <dgm:spPr/>
    </dgm:pt>
    <dgm:pt modelId="{6EB5FCDD-8F53-4E94-8EEC-A32BADD01682}" type="pres">
      <dgm:prSet presAssocID="{E84105C3-B350-4BD2-AE1F-23F943FBCE6E}" presName="Name9" presStyleLbl="parChTrans1D2" presStyleIdx="4" presStyleCnt="7"/>
      <dgm:spPr/>
    </dgm:pt>
    <dgm:pt modelId="{CF56FCE7-D0BA-4B2E-9ED3-F5460F889D2F}" type="pres">
      <dgm:prSet presAssocID="{E84105C3-B350-4BD2-AE1F-23F943FBCE6E}" presName="connTx" presStyleLbl="parChTrans1D2" presStyleIdx="4" presStyleCnt="7"/>
      <dgm:spPr/>
    </dgm:pt>
    <dgm:pt modelId="{B46C7DEE-84C7-4D14-8AC1-B415A42C41EF}" type="pres">
      <dgm:prSet presAssocID="{ADA66206-A84D-49E2-AC6D-6FB106BD49DF}" presName="node" presStyleLbl="node1" presStyleIdx="4" presStyleCnt="7">
        <dgm:presLayoutVars>
          <dgm:bulletEnabled val="1"/>
        </dgm:presLayoutVars>
      </dgm:prSet>
      <dgm:spPr/>
    </dgm:pt>
    <dgm:pt modelId="{52CB1AB8-9339-410B-9E41-87A384CB3344}" type="pres">
      <dgm:prSet presAssocID="{D1D13DC6-28E3-495C-B131-97603A57B251}" presName="Name9" presStyleLbl="parChTrans1D2" presStyleIdx="5" presStyleCnt="7"/>
      <dgm:spPr/>
    </dgm:pt>
    <dgm:pt modelId="{9A4613BC-897F-48C9-8139-514F5045A30E}" type="pres">
      <dgm:prSet presAssocID="{D1D13DC6-28E3-495C-B131-97603A57B251}" presName="connTx" presStyleLbl="parChTrans1D2" presStyleIdx="5" presStyleCnt="7"/>
      <dgm:spPr/>
    </dgm:pt>
    <dgm:pt modelId="{80F4A748-3F44-4280-92CC-6FC99D80F1BA}" type="pres">
      <dgm:prSet presAssocID="{ADEAA1C2-8B3A-4A7A-919F-0603974413A8}" presName="node" presStyleLbl="node1" presStyleIdx="5" presStyleCnt="7">
        <dgm:presLayoutVars>
          <dgm:bulletEnabled val="1"/>
        </dgm:presLayoutVars>
      </dgm:prSet>
      <dgm:spPr/>
    </dgm:pt>
    <dgm:pt modelId="{F6883C82-0046-4436-A55A-568B4B305AE0}" type="pres">
      <dgm:prSet presAssocID="{503FF04E-7242-40A4-AD42-B195227C4843}" presName="Name9" presStyleLbl="parChTrans1D2" presStyleIdx="6" presStyleCnt="7"/>
      <dgm:spPr/>
    </dgm:pt>
    <dgm:pt modelId="{FC3C10ED-682D-47F8-B6D0-C641E85F5105}" type="pres">
      <dgm:prSet presAssocID="{503FF04E-7242-40A4-AD42-B195227C4843}" presName="connTx" presStyleLbl="parChTrans1D2" presStyleIdx="6" presStyleCnt="7"/>
      <dgm:spPr/>
    </dgm:pt>
    <dgm:pt modelId="{2B0A4155-4279-4062-9AD8-7B21732DA66D}" type="pres">
      <dgm:prSet presAssocID="{C63D3B3C-8F92-4E0E-B578-1C07BF5BCEF5}" presName="node" presStyleLbl="node1" presStyleIdx="6" presStyleCnt="7">
        <dgm:presLayoutVars>
          <dgm:bulletEnabled val="1"/>
        </dgm:presLayoutVars>
      </dgm:prSet>
      <dgm:spPr/>
    </dgm:pt>
  </dgm:ptLst>
  <dgm:cxnLst>
    <dgm:cxn modelId="{71192B01-B015-4A55-BECC-18DD5D4E9944}" type="presOf" srcId="{912696FD-6C7B-46EE-9971-7CB6E0671F09}" destId="{CE59DE0E-8354-4DA4-AED4-F3D47229827E}" srcOrd="1" destOrd="0" presId="urn:microsoft.com/office/officeart/2005/8/layout/radial1"/>
    <dgm:cxn modelId="{91D4A003-8DEE-41C5-B8CE-6EABA0D3397C}" type="presOf" srcId="{1CF25159-FF90-48CF-B5B0-411F317C7041}" destId="{2B191995-F1E9-4B50-9807-FCBA11E1716A}" srcOrd="0" destOrd="0" presId="urn:microsoft.com/office/officeart/2005/8/layout/radial1"/>
    <dgm:cxn modelId="{A700930B-B208-41DF-8D0F-1D86B5FBC352}" type="presOf" srcId="{ADA66206-A84D-49E2-AC6D-6FB106BD49DF}" destId="{B46C7DEE-84C7-4D14-8AC1-B415A42C41EF}" srcOrd="0" destOrd="0" presId="urn:microsoft.com/office/officeart/2005/8/layout/radial1"/>
    <dgm:cxn modelId="{67F3D025-17B2-4945-B09D-2552F41DD5A2}" srcId="{A4B57158-07F9-4C64-B3E4-69AA6AD4FF4B}" destId="{A223C649-7792-40B8-9FE5-34820841E0D4}" srcOrd="0" destOrd="0" parTransId="{912696FD-6C7B-46EE-9971-7CB6E0671F09}" sibTransId="{65FA47E3-9C87-4E3C-AD72-780850BD8BC8}"/>
    <dgm:cxn modelId="{7AD25D28-8149-4C75-8C95-88CAB0C4F5C6}" type="presOf" srcId="{E84105C3-B350-4BD2-AE1F-23F943FBCE6E}" destId="{6EB5FCDD-8F53-4E94-8EEC-A32BADD01682}" srcOrd="0" destOrd="0" presId="urn:microsoft.com/office/officeart/2005/8/layout/radial1"/>
    <dgm:cxn modelId="{75E9E828-BFD6-45EC-AF22-FB4099AA4942}" type="presOf" srcId="{D1D13DC6-28E3-495C-B131-97603A57B251}" destId="{9A4613BC-897F-48C9-8139-514F5045A30E}" srcOrd="1" destOrd="0" presId="urn:microsoft.com/office/officeart/2005/8/layout/radial1"/>
    <dgm:cxn modelId="{A38B9338-15C9-4752-A2BD-329AED4B194C}" type="presOf" srcId="{C63D3B3C-8F92-4E0E-B578-1C07BF5BCEF5}" destId="{2B0A4155-4279-4062-9AD8-7B21732DA66D}" srcOrd="0" destOrd="0" presId="urn:microsoft.com/office/officeart/2005/8/layout/radial1"/>
    <dgm:cxn modelId="{CC9BF761-10B7-4CC4-89D7-DDB7481084DA}" type="presOf" srcId="{ADEAA1C2-8B3A-4A7A-919F-0603974413A8}" destId="{80F4A748-3F44-4280-92CC-6FC99D80F1BA}" srcOrd="0" destOrd="0" presId="urn:microsoft.com/office/officeart/2005/8/layout/radial1"/>
    <dgm:cxn modelId="{4B06E363-950F-457C-893A-5E243A55175A}" type="presOf" srcId="{4746F836-3307-4E4C-A66C-7D519AD94512}" destId="{9C629A2D-DB9B-40E4-9654-2BB988BF3882}" srcOrd="1" destOrd="0" presId="urn:microsoft.com/office/officeart/2005/8/layout/radial1"/>
    <dgm:cxn modelId="{00BF7B4B-1D3F-459C-A2F2-E16245895B0E}" srcId="{A4B57158-07F9-4C64-B3E4-69AA6AD4FF4B}" destId="{ADEAA1C2-8B3A-4A7A-919F-0603974413A8}" srcOrd="5" destOrd="0" parTransId="{D1D13DC6-28E3-495C-B131-97603A57B251}" sibTransId="{139F69A5-09BA-4AA2-A8A2-53C904E74949}"/>
    <dgm:cxn modelId="{A2C0376C-4447-439A-9BB8-5494E1CB4381}" srcId="{A4B57158-07F9-4C64-B3E4-69AA6AD4FF4B}" destId="{0282B470-9287-4392-A0FA-CA8EE7EC0BB5}" srcOrd="2" destOrd="0" parTransId="{15EEFAC0-D7E6-48D5-892F-4A80196BA8AB}" sibTransId="{5F70D432-D782-4084-ABE8-ADC5970D96A1}"/>
    <dgm:cxn modelId="{DADDF354-EC61-4289-BC6B-CEEF11AB0489}" type="presOf" srcId="{503FF04E-7242-40A4-AD42-B195227C4843}" destId="{FC3C10ED-682D-47F8-B6D0-C641E85F5105}" srcOrd="1" destOrd="0" presId="urn:microsoft.com/office/officeart/2005/8/layout/radial1"/>
    <dgm:cxn modelId="{67EEB675-3EC7-42CE-99F5-8B610CF06087}" type="presOf" srcId="{4746F836-3307-4E4C-A66C-7D519AD94512}" destId="{0DFAFD6C-0E7C-4E0E-881B-EDEF3E7610A2}" srcOrd="0" destOrd="0" presId="urn:microsoft.com/office/officeart/2005/8/layout/radial1"/>
    <dgm:cxn modelId="{506B387A-1310-4071-8FB4-DBCEDBB8CFD2}" type="presOf" srcId="{F3AA871A-6077-4840-BA38-77299347679C}" destId="{DF80FEA7-2242-4B4B-B67C-4BB6EE6294C2}" srcOrd="0" destOrd="0" presId="urn:microsoft.com/office/officeart/2005/8/layout/radial1"/>
    <dgm:cxn modelId="{6D088D5A-530D-4FD1-85A7-0F2E9BBD4BF5}" type="presOf" srcId="{D1D13DC6-28E3-495C-B131-97603A57B251}" destId="{52CB1AB8-9339-410B-9E41-87A384CB3344}" srcOrd="0" destOrd="0" presId="urn:microsoft.com/office/officeart/2005/8/layout/radial1"/>
    <dgm:cxn modelId="{6EBEA583-404E-427E-B768-60CB68B2FDE4}" type="presOf" srcId="{F3AA871A-6077-4840-BA38-77299347679C}" destId="{C36DE3B8-B066-4E48-A634-C334B658D256}" srcOrd="1" destOrd="0" presId="urn:microsoft.com/office/officeart/2005/8/layout/radial1"/>
    <dgm:cxn modelId="{10B8F183-1D86-462A-A974-71B3EF1ED996}" type="presOf" srcId="{15EEFAC0-D7E6-48D5-892F-4A80196BA8AB}" destId="{3E40086B-5169-4A3C-B498-061D4A0CE02A}" srcOrd="0" destOrd="0" presId="urn:microsoft.com/office/officeart/2005/8/layout/radial1"/>
    <dgm:cxn modelId="{3ACF4B88-4813-4727-B725-3517FEA71E9B}" type="presOf" srcId="{0282B470-9287-4392-A0FA-CA8EE7EC0BB5}" destId="{2EF57061-5E8E-450C-ABBA-6A06F64630BC}" srcOrd="0" destOrd="0" presId="urn:microsoft.com/office/officeart/2005/8/layout/radial1"/>
    <dgm:cxn modelId="{7204DE8B-1134-4DF7-BFDF-143F1B5924BE}" srcId="{A4B57158-07F9-4C64-B3E4-69AA6AD4FF4B}" destId="{BE51A443-726B-42E8-AF47-941183B42924}" srcOrd="3" destOrd="0" parTransId="{4746F836-3307-4E4C-A66C-7D519AD94512}" sibTransId="{8F00C817-3FD0-46D5-A9AF-8F26C6C03896}"/>
    <dgm:cxn modelId="{44F30DA4-EC69-4113-9848-C17A641894B6}" type="presOf" srcId="{A223C649-7792-40B8-9FE5-34820841E0D4}" destId="{D4F080A9-A59B-4593-9453-93C134029030}" srcOrd="0" destOrd="0" presId="urn:microsoft.com/office/officeart/2005/8/layout/radial1"/>
    <dgm:cxn modelId="{6EC3D2BE-6D61-4C39-9339-C744ACF6AA16}" type="presOf" srcId="{A584FFA6-1A87-4244-9AFE-0CDEB1DBEF02}" destId="{22536FE4-6A11-48F4-A9AA-32F9181911CF}" srcOrd="0" destOrd="0" presId="urn:microsoft.com/office/officeart/2005/8/layout/radial1"/>
    <dgm:cxn modelId="{CE04D7BE-B5C8-45AB-868E-933AEC2F6894}" type="presOf" srcId="{15EEFAC0-D7E6-48D5-892F-4A80196BA8AB}" destId="{FC6B0156-28D7-4FCC-B266-498DA41A2C43}" srcOrd="1" destOrd="0" presId="urn:microsoft.com/office/officeart/2005/8/layout/radial1"/>
    <dgm:cxn modelId="{7C9BEECE-A6CD-4B71-9170-71A19E246ABE}" srcId="{A4B57158-07F9-4C64-B3E4-69AA6AD4FF4B}" destId="{1CF25159-FF90-48CF-B5B0-411F317C7041}" srcOrd="1" destOrd="0" parTransId="{F3AA871A-6077-4840-BA38-77299347679C}" sibTransId="{AEE5A7D6-21EC-47BF-8C20-1C9216474004}"/>
    <dgm:cxn modelId="{BA968DD1-25AD-417E-894D-5E4057E6A0F2}" srcId="{A4B57158-07F9-4C64-B3E4-69AA6AD4FF4B}" destId="{C63D3B3C-8F92-4E0E-B578-1C07BF5BCEF5}" srcOrd="6" destOrd="0" parTransId="{503FF04E-7242-40A4-AD42-B195227C4843}" sibTransId="{FB026C24-2423-4C96-9508-97FE8AAB8962}"/>
    <dgm:cxn modelId="{22B786D4-9E39-4122-B9A9-1861D246E2CC}" type="presOf" srcId="{E84105C3-B350-4BD2-AE1F-23F943FBCE6E}" destId="{CF56FCE7-D0BA-4B2E-9ED3-F5460F889D2F}" srcOrd="1" destOrd="0" presId="urn:microsoft.com/office/officeart/2005/8/layout/radial1"/>
    <dgm:cxn modelId="{E54D07D5-6A1E-416A-B1E5-4BFD420B4DD3}" type="presOf" srcId="{BE51A443-726B-42E8-AF47-941183B42924}" destId="{5DCE1408-27C2-4FD9-949F-664ED529C145}" srcOrd="0" destOrd="0" presId="urn:microsoft.com/office/officeart/2005/8/layout/radial1"/>
    <dgm:cxn modelId="{AE22C4DA-1D22-410B-B5E3-28D12DF71E36}" srcId="{A4B57158-07F9-4C64-B3E4-69AA6AD4FF4B}" destId="{ADA66206-A84D-49E2-AC6D-6FB106BD49DF}" srcOrd="4" destOrd="0" parTransId="{E84105C3-B350-4BD2-AE1F-23F943FBCE6E}" sibTransId="{96AA511C-6648-4EDB-BD6C-C65975DE2B29}"/>
    <dgm:cxn modelId="{D389C9DF-7CFB-4BC7-8CED-9E57123B2335}" type="presOf" srcId="{503FF04E-7242-40A4-AD42-B195227C4843}" destId="{F6883C82-0046-4436-A55A-568B4B305AE0}" srcOrd="0" destOrd="0" presId="urn:microsoft.com/office/officeart/2005/8/layout/radial1"/>
    <dgm:cxn modelId="{BBD108E0-57B6-4A40-8525-3043AB84E772}" type="presOf" srcId="{912696FD-6C7B-46EE-9971-7CB6E0671F09}" destId="{44B20540-2C37-48CF-B5F7-700FA6E8D85B}" srcOrd="0" destOrd="0" presId="urn:microsoft.com/office/officeart/2005/8/layout/radial1"/>
    <dgm:cxn modelId="{F04317E6-11F3-4E2C-AB1C-3F84E1ED8E4F}" type="presOf" srcId="{A4B57158-07F9-4C64-B3E4-69AA6AD4FF4B}" destId="{BC175F49-E6E3-4A8D-811D-6EE3C7861E50}" srcOrd="0" destOrd="0" presId="urn:microsoft.com/office/officeart/2005/8/layout/radial1"/>
    <dgm:cxn modelId="{A5261AF5-20F3-4F61-93AC-9D70FE1BA9AE}" srcId="{A584FFA6-1A87-4244-9AFE-0CDEB1DBEF02}" destId="{A4B57158-07F9-4C64-B3E4-69AA6AD4FF4B}" srcOrd="0" destOrd="0" parTransId="{AA898AA6-FD80-4786-9DA5-74E4974A2114}" sibTransId="{39DB798C-B72E-4784-83C1-8607EC928CDD}"/>
    <dgm:cxn modelId="{1F8CD822-A138-47B8-A9B0-EE4A3332328E}" type="presParOf" srcId="{22536FE4-6A11-48F4-A9AA-32F9181911CF}" destId="{BC175F49-E6E3-4A8D-811D-6EE3C7861E50}" srcOrd="0" destOrd="0" presId="urn:microsoft.com/office/officeart/2005/8/layout/radial1"/>
    <dgm:cxn modelId="{63EC3997-2427-4295-B18B-2DEEB5ADF1F1}" type="presParOf" srcId="{22536FE4-6A11-48F4-A9AA-32F9181911CF}" destId="{44B20540-2C37-48CF-B5F7-700FA6E8D85B}" srcOrd="1" destOrd="0" presId="urn:microsoft.com/office/officeart/2005/8/layout/radial1"/>
    <dgm:cxn modelId="{5635F9C3-FCA0-483A-812B-4EC575B63EAB}" type="presParOf" srcId="{44B20540-2C37-48CF-B5F7-700FA6E8D85B}" destId="{CE59DE0E-8354-4DA4-AED4-F3D47229827E}" srcOrd="0" destOrd="0" presId="urn:microsoft.com/office/officeart/2005/8/layout/radial1"/>
    <dgm:cxn modelId="{5903EDD5-5391-4619-A30F-30D0A24D92AE}" type="presParOf" srcId="{22536FE4-6A11-48F4-A9AA-32F9181911CF}" destId="{D4F080A9-A59B-4593-9453-93C134029030}" srcOrd="2" destOrd="0" presId="urn:microsoft.com/office/officeart/2005/8/layout/radial1"/>
    <dgm:cxn modelId="{3F195A03-F842-4D87-B825-49A39A44E462}" type="presParOf" srcId="{22536FE4-6A11-48F4-A9AA-32F9181911CF}" destId="{DF80FEA7-2242-4B4B-B67C-4BB6EE6294C2}" srcOrd="3" destOrd="0" presId="urn:microsoft.com/office/officeart/2005/8/layout/radial1"/>
    <dgm:cxn modelId="{4CEF45B7-19ED-4F8B-A8A4-1E43DB818D7D}" type="presParOf" srcId="{DF80FEA7-2242-4B4B-B67C-4BB6EE6294C2}" destId="{C36DE3B8-B066-4E48-A634-C334B658D256}" srcOrd="0" destOrd="0" presId="urn:microsoft.com/office/officeart/2005/8/layout/radial1"/>
    <dgm:cxn modelId="{5592CFE3-F79E-4211-9D3F-EC85F4ED02F8}" type="presParOf" srcId="{22536FE4-6A11-48F4-A9AA-32F9181911CF}" destId="{2B191995-F1E9-4B50-9807-FCBA11E1716A}" srcOrd="4" destOrd="0" presId="urn:microsoft.com/office/officeart/2005/8/layout/radial1"/>
    <dgm:cxn modelId="{9E4A0F79-86AD-46DB-BC87-0D87AE296C67}" type="presParOf" srcId="{22536FE4-6A11-48F4-A9AA-32F9181911CF}" destId="{3E40086B-5169-4A3C-B498-061D4A0CE02A}" srcOrd="5" destOrd="0" presId="urn:microsoft.com/office/officeart/2005/8/layout/radial1"/>
    <dgm:cxn modelId="{DC302F1C-E0FB-4081-9115-10737146FA2B}" type="presParOf" srcId="{3E40086B-5169-4A3C-B498-061D4A0CE02A}" destId="{FC6B0156-28D7-4FCC-B266-498DA41A2C43}" srcOrd="0" destOrd="0" presId="urn:microsoft.com/office/officeart/2005/8/layout/radial1"/>
    <dgm:cxn modelId="{BCFE4437-706C-40B9-B422-B9E24DAAF051}" type="presParOf" srcId="{22536FE4-6A11-48F4-A9AA-32F9181911CF}" destId="{2EF57061-5E8E-450C-ABBA-6A06F64630BC}" srcOrd="6" destOrd="0" presId="urn:microsoft.com/office/officeart/2005/8/layout/radial1"/>
    <dgm:cxn modelId="{E9C7FD33-ABD8-485E-B202-2B69EFAEA2F6}" type="presParOf" srcId="{22536FE4-6A11-48F4-A9AA-32F9181911CF}" destId="{0DFAFD6C-0E7C-4E0E-881B-EDEF3E7610A2}" srcOrd="7" destOrd="0" presId="urn:microsoft.com/office/officeart/2005/8/layout/radial1"/>
    <dgm:cxn modelId="{AAD94615-875B-41CF-9B95-698A6CB6C063}" type="presParOf" srcId="{0DFAFD6C-0E7C-4E0E-881B-EDEF3E7610A2}" destId="{9C629A2D-DB9B-40E4-9654-2BB988BF3882}" srcOrd="0" destOrd="0" presId="urn:microsoft.com/office/officeart/2005/8/layout/radial1"/>
    <dgm:cxn modelId="{57785C43-330E-45BF-9C64-756020B93D25}" type="presParOf" srcId="{22536FE4-6A11-48F4-A9AA-32F9181911CF}" destId="{5DCE1408-27C2-4FD9-949F-664ED529C145}" srcOrd="8" destOrd="0" presId="urn:microsoft.com/office/officeart/2005/8/layout/radial1"/>
    <dgm:cxn modelId="{AE138F16-B110-44A2-9211-96D1B51F3BF6}" type="presParOf" srcId="{22536FE4-6A11-48F4-A9AA-32F9181911CF}" destId="{6EB5FCDD-8F53-4E94-8EEC-A32BADD01682}" srcOrd="9" destOrd="0" presId="urn:microsoft.com/office/officeart/2005/8/layout/radial1"/>
    <dgm:cxn modelId="{015C358F-E3E9-4304-988B-7AEE50EE558A}" type="presParOf" srcId="{6EB5FCDD-8F53-4E94-8EEC-A32BADD01682}" destId="{CF56FCE7-D0BA-4B2E-9ED3-F5460F889D2F}" srcOrd="0" destOrd="0" presId="urn:microsoft.com/office/officeart/2005/8/layout/radial1"/>
    <dgm:cxn modelId="{9EEA0DCC-B731-4B72-9DBC-7BF605FC6463}" type="presParOf" srcId="{22536FE4-6A11-48F4-A9AA-32F9181911CF}" destId="{B46C7DEE-84C7-4D14-8AC1-B415A42C41EF}" srcOrd="10" destOrd="0" presId="urn:microsoft.com/office/officeart/2005/8/layout/radial1"/>
    <dgm:cxn modelId="{C5B5734D-D94C-402F-A1DE-47D3C2235697}" type="presParOf" srcId="{22536FE4-6A11-48F4-A9AA-32F9181911CF}" destId="{52CB1AB8-9339-410B-9E41-87A384CB3344}" srcOrd="11" destOrd="0" presId="urn:microsoft.com/office/officeart/2005/8/layout/radial1"/>
    <dgm:cxn modelId="{08A3A682-C9F2-429D-B828-744F6FD181AD}" type="presParOf" srcId="{52CB1AB8-9339-410B-9E41-87A384CB3344}" destId="{9A4613BC-897F-48C9-8139-514F5045A30E}" srcOrd="0" destOrd="0" presId="urn:microsoft.com/office/officeart/2005/8/layout/radial1"/>
    <dgm:cxn modelId="{64DED7D4-4E40-4F5F-8DC1-684C342CB895}" type="presParOf" srcId="{22536FE4-6A11-48F4-A9AA-32F9181911CF}" destId="{80F4A748-3F44-4280-92CC-6FC99D80F1BA}" srcOrd="12" destOrd="0" presId="urn:microsoft.com/office/officeart/2005/8/layout/radial1"/>
    <dgm:cxn modelId="{EC198D74-DA09-4478-811B-4AF5BA44B59D}" type="presParOf" srcId="{22536FE4-6A11-48F4-A9AA-32F9181911CF}" destId="{F6883C82-0046-4436-A55A-568B4B305AE0}" srcOrd="13" destOrd="0" presId="urn:microsoft.com/office/officeart/2005/8/layout/radial1"/>
    <dgm:cxn modelId="{8E3EE2DC-ECB9-43A9-8144-2F5CCA5C046B}" type="presParOf" srcId="{F6883C82-0046-4436-A55A-568B4B305AE0}" destId="{FC3C10ED-682D-47F8-B6D0-C641E85F5105}" srcOrd="0" destOrd="0" presId="urn:microsoft.com/office/officeart/2005/8/layout/radial1"/>
    <dgm:cxn modelId="{64364828-FA09-4D14-B98A-46507839C75D}" type="presParOf" srcId="{22536FE4-6A11-48F4-A9AA-32F9181911CF}" destId="{2B0A4155-4279-4062-9AD8-7B21732DA66D}" srcOrd="14"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0F34DE3-DC14-4CEA-84D7-C987E46C1FFB}" type="doc">
      <dgm:prSet loTypeId="urn:microsoft.com/office/officeart/2005/8/layout/hList7" loCatId="list" qsTypeId="urn:microsoft.com/office/officeart/2005/8/quickstyle/simple3" qsCatId="simple" csTypeId="urn:microsoft.com/office/officeart/2005/8/colors/colorful5" csCatId="colorful" phldr="1"/>
      <dgm:spPr/>
    </dgm:pt>
    <dgm:pt modelId="{CE9DE14B-A785-470A-8FBC-21849B2A4F1F}">
      <dgm:prSet phldrT="[Texto]" custT="1"/>
      <dgm:spPr/>
      <dgm:t>
        <a:bodyPr/>
        <a:lstStyle/>
        <a:p>
          <a:r>
            <a:rPr lang="es-MX" sz="2400" b="1" dirty="0"/>
            <a:t>SALARIO</a:t>
          </a:r>
        </a:p>
        <a:p>
          <a:r>
            <a:rPr lang="es-MX" sz="2400" dirty="0"/>
            <a:t>Artículo 82 LFT.- Salario es la retribución que debe pagar el patrón al trabajador por su trabajo.</a:t>
          </a:r>
        </a:p>
      </dgm:t>
    </dgm:pt>
    <dgm:pt modelId="{F74046AD-B998-4641-A335-E16B36AE50C4}" type="parTrans" cxnId="{8CB9CB65-208F-4ABC-8020-3FABF875346F}">
      <dgm:prSet/>
      <dgm:spPr/>
      <dgm:t>
        <a:bodyPr/>
        <a:lstStyle/>
        <a:p>
          <a:endParaRPr lang="es-MX"/>
        </a:p>
      </dgm:t>
    </dgm:pt>
    <dgm:pt modelId="{B09516CD-218E-4DE2-B9B7-DB7C09F7078C}" type="sibTrans" cxnId="{8CB9CB65-208F-4ABC-8020-3FABF875346F}">
      <dgm:prSet/>
      <dgm:spPr/>
      <dgm:t>
        <a:bodyPr/>
        <a:lstStyle/>
        <a:p>
          <a:endParaRPr lang="es-MX"/>
        </a:p>
      </dgm:t>
    </dgm:pt>
    <dgm:pt modelId="{C81FE4BF-36E7-4ACD-8B26-74934479530B}">
      <dgm:prSet phldrT="[Texto]" custT="1"/>
      <dgm:spPr/>
      <dgm:t>
        <a:bodyPr/>
        <a:lstStyle/>
        <a:p>
          <a:r>
            <a:rPr lang="es-MX" sz="2400" b="1" dirty="0"/>
            <a:t>PLAZOS PARA EL PAGO</a:t>
          </a:r>
        </a:p>
        <a:p>
          <a:r>
            <a:rPr lang="es-MX" sz="2400" dirty="0"/>
            <a:t>Artículo 88 LFT.-Los plazos para el pago del salario nunca podrán ser mayores de una semana para las personas que desempeñan un trabajo material y de quince días para los demás </a:t>
          </a:r>
          <a:r>
            <a:rPr lang="es-MX" sz="2400" b="1" dirty="0">
              <a:latin typeface="Calibri Light"/>
              <a:ea typeface="+mn-ea"/>
              <a:cs typeface="+mn-cs"/>
            </a:rPr>
            <a:t>trabajadores</a:t>
          </a:r>
          <a:r>
            <a:rPr lang="es-MX" sz="2400" dirty="0">
              <a:latin typeface="Calibri Light"/>
              <a:ea typeface="+mn-ea"/>
              <a:cs typeface="+mn-cs"/>
            </a:rPr>
            <a:t>. </a:t>
          </a:r>
          <a:endParaRPr lang="es-MX" sz="2400" dirty="0"/>
        </a:p>
      </dgm:t>
    </dgm:pt>
    <dgm:pt modelId="{570D1268-A0A3-4816-B10B-6792C2DDBE68}" type="parTrans" cxnId="{9DDF3F1A-0F06-46E5-9D50-83FA593FB7F1}">
      <dgm:prSet/>
      <dgm:spPr/>
      <dgm:t>
        <a:bodyPr/>
        <a:lstStyle/>
        <a:p>
          <a:endParaRPr lang="es-MX"/>
        </a:p>
      </dgm:t>
    </dgm:pt>
    <dgm:pt modelId="{5DDDBB0D-753E-481A-BAC8-175BCBC082AB}" type="sibTrans" cxnId="{9DDF3F1A-0F06-46E5-9D50-83FA593FB7F1}">
      <dgm:prSet/>
      <dgm:spPr/>
      <dgm:t>
        <a:bodyPr/>
        <a:lstStyle/>
        <a:p>
          <a:endParaRPr lang="es-MX"/>
        </a:p>
      </dgm:t>
    </dgm:pt>
    <dgm:pt modelId="{0D720D6C-FAFF-4F6F-8392-B20D09788FC2}" type="pres">
      <dgm:prSet presAssocID="{F0F34DE3-DC14-4CEA-84D7-C987E46C1FFB}" presName="Name0" presStyleCnt="0">
        <dgm:presLayoutVars>
          <dgm:dir/>
          <dgm:resizeHandles val="exact"/>
        </dgm:presLayoutVars>
      </dgm:prSet>
      <dgm:spPr/>
    </dgm:pt>
    <dgm:pt modelId="{5198C30D-CA36-4C10-8D8B-F56690CF24F6}" type="pres">
      <dgm:prSet presAssocID="{F0F34DE3-DC14-4CEA-84D7-C987E46C1FFB}" presName="fgShape" presStyleLbl="fgShp" presStyleIdx="0" presStyleCnt="1" custAng="0" custFlipVert="0" custFlipHor="0" custScaleX="632" custScaleY="15233" custLinFactNeighborX="-457" custLinFactNeighborY="27096"/>
      <dgm:spPr/>
    </dgm:pt>
    <dgm:pt modelId="{91BCEA32-8A1D-4BA3-89ED-2264E951FCFE}" type="pres">
      <dgm:prSet presAssocID="{F0F34DE3-DC14-4CEA-84D7-C987E46C1FFB}" presName="linComp" presStyleCnt="0"/>
      <dgm:spPr/>
    </dgm:pt>
    <dgm:pt modelId="{15AD3B27-653F-445A-A6D2-552200879F16}" type="pres">
      <dgm:prSet presAssocID="{CE9DE14B-A785-470A-8FBC-21849B2A4F1F}" presName="compNode" presStyleCnt="0"/>
      <dgm:spPr/>
    </dgm:pt>
    <dgm:pt modelId="{B3A30402-E703-4A3D-93F1-B49781A71273}" type="pres">
      <dgm:prSet presAssocID="{CE9DE14B-A785-470A-8FBC-21849B2A4F1F}" presName="bkgdShape" presStyleLbl="node1" presStyleIdx="0" presStyleCnt="2" custLinFactNeighborX="3558" custLinFactNeighborY="-44228"/>
      <dgm:spPr/>
    </dgm:pt>
    <dgm:pt modelId="{AFDAF7FE-3743-4EDE-A40D-EBAD4CF22EBA}" type="pres">
      <dgm:prSet presAssocID="{CE9DE14B-A785-470A-8FBC-21849B2A4F1F}" presName="nodeTx" presStyleLbl="node1" presStyleIdx="0" presStyleCnt="2">
        <dgm:presLayoutVars>
          <dgm:bulletEnabled val="1"/>
        </dgm:presLayoutVars>
      </dgm:prSet>
      <dgm:spPr/>
    </dgm:pt>
    <dgm:pt modelId="{285E6A5B-59D6-45B0-96AE-77FAEA1A2440}" type="pres">
      <dgm:prSet presAssocID="{CE9DE14B-A785-470A-8FBC-21849B2A4F1F}" presName="invisiNode" presStyleLbl="node1" presStyleIdx="0" presStyleCnt="2"/>
      <dgm:spPr/>
    </dgm:pt>
    <dgm:pt modelId="{FF4D90CF-32CF-413B-B440-D0BF5B055839}" type="pres">
      <dgm:prSet presAssocID="{CE9DE14B-A785-470A-8FBC-21849B2A4F1F}" presName="imagNode" presStyleLbl="fgImgPlace1" presStyleIdx="0" presStyleCnt="2" custScaleX="73528" custScaleY="55354" custLinFactNeighborX="1253" custLinFactNeighborY="-1190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Filantropía con relleno sólido"/>
        </a:ext>
      </dgm:extLst>
    </dgm:pt>
    <dgm:pt modelId="{3D2D24B7-A4D0-444B-B06D-15C8CAE53FCF}" type="pres">
      <dgm:prSet presAssocID="{B09516CD-218E-4DE2-B9B7-DB7C09F7078C}" presName="sibTrans" presStyleLbl="sibTrans2D1" presStyleIdx="0" presStyleCnt="0"/>
      <dgm:spPr/>
    </dgm:pt>
    <dgm:pt modelId="{2F96F4B9-3B73-488F-A686-EA520B4EE05E}" type="pres">
      <dgm:prSet presAssocID="{C81FE4BF-36E7-4ACD-8B26-74934479530B}" presName="compNode" presStyleCnt="0"/>
      <dgm:spPr/>
    </dgm:pt>
    <dgm:pt modelId="{912B7F83-CE88-4BF1-9357-A58F8A29B276}" type="pres">
      <dgm:prSet presAssocID="{C81FE4BF-36E7-4ACD-8B26-74934479530B}" presName="bkgdShape" presStyleLbl="node1" presStyleIdx="1" presStyleCnt="2"/>
      <dgm:spPr/>
    </dgm:pt>
    <dgm:pt modelId="{B7CF34C7-D1C9-43AF-A4F8-8D12F57436FF}" type="pres">
      <dgm:prSet presAssocID="{C81FE4BF-36E7-4ACD-8B26-74934479530B}" presName="nodeTx" presStyleLbl="node1" presStyleIdx="1" presStyleCnt="2">
        <dgm:presLayoutVars>
          <dgm:bulletEnabled val="1"/>
        </dgm:presLayoutVars>
      </dgm:prSet>
      <dgm:spPr/>
    </dgm:pt>
    <dgm:pt modelId="{A08DB8A0-AD61-421F-9F2F-B490598C6778}" type="pres">
      <dgm:prSet presAssocID="{C81FE4BF-36E7-4ACD-8B26-74934479530B}" presName="invisiNode" presStyleLbl="node1" presStyleIdx="1" presStyleCnt="2"/>
      <dgm:spPr/>
    </dgm:pt>
    <dgm:pt modelId="{23943309-7288-4F06-A7AD-8CF712025D0C}" type="pres">
      <dgm:prSet presAssocID="{C81FE4BF-36E7-4ACD-8B26-74934479530B}" presName="imagNode" presStyleLbl="fgImgPlace1" presStyleIdx="1" presStyleCnt="2" custScaleX="64997" custScaleY="61929" custLinFactNeighborX="2506" custLinFactNeighborY="-1315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alendario con relleno sólido"/>
        </a:ext>
      </dgm:extLst>
    </dgm:pt>
  </dgm:ptLst>
  <dgm:cxnLst>
    <dgm:cxn modelId="{3FD6130A-B592-4FF1-8748-13C0907D659D}" type="presOf" srcId="{CE9DE14B-A785-470A-8FBC-21849B2A4F1F}" destId="{B3A30402-E703-4A3D-93F1-B49781A71273}" srcOrd="0" destOrd="0" presId="urn:microsoft.com/office/officeart/2005/8/layout/hList7"/>
    <dgm:cxn modelId="{9DDF3F1A-0F06-46E5-9D50-83FA593FB7F1}" srcId="{F0F34DE3-DC14-4CEA-84D7-C987E46C1FFB}" destId="{C81FE4BF-36E7-4ACD-8B26-74934479530B}" srcOrd="1" destOrd="0" parTransId="{570D1268-A0A3-4816-B10B-6792C2DDBE68}" sibTransId="{5DDDBB0D-753E-481A-BAC8-175BCBC082AB}"/>
    <dgm:cxn modelId="{2D5B201E-CCDC-45F2-A7D6-3DE52AADDCBF}" type="presOf" srcId="{C81FE4BF-36E7-4ACD-8B26-74934479530B}" destId="{B7CF34C7-D1C9-43AF-A4F8-8D12F57436FF}" srcOrd="1" destOrd="0" presId="urn:microsoft.com/office/officeart/2005/8/layout/hList7"/>
    <dgm:cxn modelId="{4E29C745-F01F-45B4-8379-57BCF54755E8}" type="presOf" srcId="{CE9DE14B-A785-470A-8FBC-21849B2A4F1F}" destId="{AFDAF7FE-3743-4EDE-A40D-EBAD4CF22EBA}" srcOrd="1" destOrd="0" presId="urn:microsoft.com/office/officeart/2005/8/layout/hList7"/>
    <dgm:cxn modelId="{8CB9CB65-208F-4ABC-8020-3FABF875346F}" srcId="{F0F34DE3-DC14-4CEA-84D7-C987E46C1FFB}" destId="{CE9DE14B-A785-470A-8FBC-21849B2A4F1F}" srcOrd="0" destOrd="0" parTransId="{F74046AD-B998-4641-A335-E16B36AE50C4}" sibTransId="{B09516CD-218E-4DE2-B9B7-DB7C09F7078C}"/>
    <dgm:cxn modelId="{9716034F-D061-46F5-AE3D-6E1747AA94F6}" type="presOf" srcId="{F0F34DE3-DC14-4CEA-84D7-C987E46C1FFB}" destId="{0D720D6C-FAFF-4F6F-8392-B20D09788FC2}" srcOrd="0" destOrd="0" presId="urn:microsoft.com/office/officeart/2005/8/layout/hList7"/>
    <dgm:cxn modelId="{32AC1289-DF2D-4E50-9D03-E7CB0181F8FA}" type="presOf" srcId="{B09516CD-218E-4DE2-B9B7-DB7C09F7078C}" destId="{3D2D24B7-A4D0-444B-B06D-15C8CAE53FCF}" srcOrd="0" destOrd="0" presId="urn:microsoft.com/office/officeart/2005/8/layout/hList7"/>
    <dgm:cxn modelId="{511954DF-4203-43C9-BB13-409C2E994FAE}" type="presOf" srcId="{C81FE4BF-36E7-4ACD-8B26-74934479530B}" destId="{912B7F83-CE88-4BF1-9357-A58F8A29B276}" srcOrd="0" destOrd="0" presId="urn:microsoft.com/office/officeart/2005/8/layout/hList7"/>
    <dgm:cxn modelId="{E51CE1B1-358A-4998-9D93-724C28AE7FA5}" type="presParOf" srcId="{0D720D6C-FAFF-4F6F-8392-B20D09788FC2}" destId="{5198C30D-CA36-4C10-8D8B-F56690CF24F6}" srcOrd="0" destOrd="0" presId="urn:microsoft.com/office/officeart/2005/8/layout/hList7"/>
    <dgm:cxn modelId="{FEC95868-235D-4E32-843E-19E54D66B153}" type="presParOf" srcId="{0D720D6C-FAFF-4F6F-8392-B20D09788FC2}" destId="{91BCEA32-8A1D-4BA3-89ED-2264E951FCFE}" srcOrd="1" destOrd="0" presId="urn:microsoft.com/office/officeart/2005/8/layout/hList7"/>
    <dgm:cxn modelId="{96250AA7-FDE6-4B69-8723-6786043C40EE}" type="presParOf" srcId="{91BCEA32-8A1D-4BA3-89ED-2264E951FCFE}" destId="{15AD3B27-653F-445A-A6D2-552200879F16}" srcOrd="0" destOrd="0" presId="urn:microsoft.com/office/officeart/2005/8/layout/hList7"/>
    <dgm:cxn modelId="{0C4520E1-7089-4379-815C-EE44A3180D12}" type="presParOf" srcId="{15AD3B27-653F-445A-A6D2-552200879F16}" destId="{B3A30402-E703-4A3D-93F1-B49781A71273}" srcOrd="0" destOrd="0" presId="urn:microsoft.com/office/officeart/2005/8/layout/hList7"/>
    <dgm:cxn modelId="{DC2408CE-381D-4EFD-8B1E-B4B57B3306D5}" type="presParOf" srcId="{15AD3B27-653F-445A-A6D2-552200879F16}" destId="{AFDAF7FE-3743-4EDE-A40D-EBAD4CF22EBA}" srcOrd="1" destOrd="0" presId="urn:microsoft.com/office/officeart/2005/8/layout/hList7"/>
    <dgm:cxn modelId="{C002E231-F248-4E07-9DAF-32046565FFF5}" type="presParOf" srcId="{15AD3B27-653F-445A-A6D2-552200879F16}" destId="{285E6A5B-59D6-45B0-96AE-77FAEA1A2440}" srcOrd="2" destOrd="0" presId="urn:microsoft.com/office/officeart/2005/8/layout/hList7"/>
    <dgm:cxn modelId="{37F70F74-5F7D-476A-9104-D52503C20E43}" type="presParOf" srcId="{15AD3B27-653F-445A-A6D2-552200879F16}" destId="{FF4D90CF-32CF-413B-B440-D0BF5B055839}" srcOrd="3" destOrd="0" presId="urn:microsoft.com/office/officeart/2005/8/layout/hList7"/>
    <dgm:cxn modelId="{72EDE12A-36FC-42A4-950E-35AC85F0D37F}" type="presParOf" srcId="{91BCEA32-8A1D-4BA3-89ED-2264E951FCFE}" destId="{3D2D24B7-A4D0-444B-B06D-15C8CAE53FCF}" srcOrd="1" destOrd="0" presId="urn:microsoft.com/office/officeart/2005/8/layout/hList7"/>
    <dgm:cxn modelId="{24E45FD3-F137-4BA9-9D4D-14F7003C46F3}" type="presParOf" srcId="{91BCEA32-8A1D-4BA3-89ED-2264E951FCFE}" destId="{2F96F4B9-3B73-488F-A686-EA520B4EE05E}" srcOrd="2" destOrd="0" presId="urn:microsoft.com/office/officeart/2005/8/layout/hList7"/>
    <dgm:cxn modelId="{F36C0F4D-5331-415C-BC1B-EAC4461A5389}" type="presParOf" srcId="{2F96F4B9-3B73-488F-A686-EA520B4EE05E}" destId="{912B7F83-CE88-4BF1-9357-A58F8A29B276}" srcOrd="0" destOrd="0" presId="urn:microsoft.com/office/officeart/2005/8/layout/hList7"/>
    <dgm:cxn modelId="{589E4B86-5D19-49E0-9A91-BDBF6B00BDA4}" type="presParOf" srcId="{2F96F4B9-3B73-488F-A686-EA520B4EE05E}" destId="{B7CF34C7-D1C9-43AF-A4F8-8D12F57436FF}" srcOrd="1" destOrd="0" presId="urn:microsoft.com/office/officeart/2005/8/layout/hList7"/>
    <dgm:cxn modelId="{EA27A659-574B-4ADD-9E88-0BF1AA3A2F05}" type="presParOf" srcId="{2F96F4B9-3B73-488F-A686-EA520B4EE05E}" destId="{A08DB8A0-AD61-421F-9F2F-B490598C6778}" srcOrd="2" destOrd="0" presId="urn:microsoft.com/office/officeart/2005/8/layout/hList7"/>
    <dgm:cxn modelId="{BF293E4B-221F-4857-9179-863EDBDC2C06}" type="presParOf" srcId="{2F96F4B9-3B73-488F-A686-EA520B4EE05E}" destId="{23943309-7288-4F06-A7AD-8CF712025D0C}"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4C41FCE-8420-4C85-9F5B-EA95F9A31431}" type="doc">
      <dgm:prSet loTypeId="urn:microsoft.com/office/officeart/2005/8/layout/vList3" loCatId="list" qsTypeId="urn:microsoft.com/office/officeart/2005/8/quickstyle/simple3" qsCatId="simple" csTypeId="urn:microsoft.com/office/officeart/2005/8/colors/colorful5" csCatId="colorful" phldr="1"/>
      <dgm:spPr/>
      <dgm:t>
        <a:bodyPr/>
        <a:lstStyle/>
        <a:p>
          <a:endParaRPr lang="es-MX"/>
        </a:p>
      </dgm:t>
    </dgm:pt>
    <dgm:pt modelId="{58A0EE1F-F554-493D-B407-4B1B64A0D9B0}">
      <dgm:prSet phldrT="[Texto]" custT="1"/>
      <dgm:spPr/>
      <dgm:t>
        <a:bodyPr/>
        <a:lstStyle/>
        <a:p>
          <a:pPr algn="l"/>
          <a:r>
            <a:rPr lang="es-MX" sz="2200" dirty="0"/>
            <a:t>SALARIO MÍNIMO</a:t>
          </a:r>
        </a:p>
      </dgm:t>
    </dgm:pt>
    <dgm:pt modelId="{AFA69291-FEC8-446A-991B-AFB46A4C0FD9}" type="parTrans" cxnId="{FA3B6108-19BB-4B7C-B247-89E163012138}">
      <dgm:prSet/>
      <dgm:spPr/>
      <dgm:t>
        <a:bodyPr/>
        <a:lstStyle/>
        <a:p>
          <a:endParaRPr lang="es-MX"/>
        </a:p>
      </dgm:t>
    </dgm:pt>
    <dgm:pt modelId="{FD5E729C-ED30-4591-9850-DEA354DD8B9E}" type="sibTrans" cxnId="{FA3B6108-19BB-4B7C-B247-89E163012138}">
      <dgm:prSet/>
      <dgm:spPr/>
      <dgm:t>
        <a:bodyPr/>
        <a:lstStyle/>
        <a:p>
          <a:endParaRPr lang="es-MX"/>
        </a:p>
      </dgm:t>
    </dgm:pt>
    <dgm:pt modelId="{B0082A3B-2FFB-4156-A2DC-E459CC298F8C}">
      <dgm:prSet phldrT="[Texto]" custT="1"/>
      <dgm:spPr/>
      <dgm:t>
        <a:bodyPr/>
        <a:lstStyle/>
        <a:p>
          <a:pPr algn="just"/>
          <a:r>
            <a:rPr lang="es-MX" sz="2200" dirty="0"/>
            <a:t>Art. 90 es la cantidad menor que debe recibir en efectivo el trabajador por los servicios prestados en una jornada de trabajo. </a:t>
          </a:r>
        </a:p>
      </dgm:t>
    </dgm:pt>
    <dgm:pt modelId="{B8B04C26-A0D9-4528-9046-B9B6B1896457}" type="parTrans" cxnId="{51C671C3-D338-42A5-A370-4466C82B8977}">
      <dgm:prSet/>
      <dgm:spPr/>
      <dgm:t>
        <a:bodyPr/>
        <a:lstStyle/>
        <a:p>
          <a:endParaRPr lang="es-MX"/>
        </a:p>
      </dgm:t>
    </dgm:pt>
    <dgm:pt modelId="{BD9ACEDA-4015-498C-A0BF-CC18A1CF6EDA}" type="sibTrans" cxnId="{51C671C3-D338-42A5-A370-4466C82B8977}">
      <dgm:prSet/>
      <dgm:spPr/>
      <dgm:t>
        <a:bodyPr/>
        <a:lstStyle/>
        <a:p>
          <a:endParaRPr lang="es-MX"/>
        </a:p>
      </dgm:t>
    </dgm:pt>
    <dgm:pt modelId="{77866F66-8E8C-4AAE-A7E4-97260EDAE9F6}">
      <dgm:prSet phldrT="[Texto]"/>
      <dgm:spPr/>
      <dgm:t>
        <a:bodyPr/>
        <a:lstStyle/>
        <a:p>
          <a:pPr algn="l"/>
          <a:r>
            <a:rPr lang="es-MX" dirty="0"/>
            <a:t>SALARIO MÍNIMO PROFESIONAL </a:t>
          </a:r>
        </a:p>
      </dgm:t>
    </dgm:pt>
    <dgm:pt modelId="{E834763D-7D9E-4C30-B32F-D96F731616A1}" type="parTrans" cxnId="{D199F12C-3E1B-4B0D-84D6-260856039CA1}">
      <dgm:prSet/>
      <dgm:spPr/>
      <dgm:t>
        <a:bodyPr/>
        <a:lstStyle/>
        <a:p>
          <a:endParaRPr lang="es-MX"/>
        </a:p>
      </dgm:t>
    </dgm:pt>
    <dgm:pt modelId="{9C992539-84A3-461D-9CDB-066364B10B2C}" type="sibTrans" cxnId="{D199F12C-3E1B-4B0D-84D6-260856039CA1}">
      <dgm:prSet/>
      <dgm:spPr/>
      <dgm:t>
        <a:bodyPr/>
        <a:lstStyle/>
        <a:p>
          <a:endParaRPr lang="es-MX"/>
        </a:p>
      </dgm:t>
    </dgm:pt>
    <dgm:pt modelId="{1F9DD111-A0DE-4070-A1F3-4271D6D5450D}">
      <dgm:prSet phldrT="[Texto]"/>
      <dgm:spPr/>
      <dgm:t>
        <a:bodyPr/>
        <a:lstStyle/>
        <a:p>
          <a:pPr algn="just"/>
          <a:r>
            <a:rPr lang="es-MX" b="0" i="0" dirty="0"/>
            <a:t>En el caso de los salarios profesionales, los mismos están destinados a aquellas personas con una habilidad y conocimiento específicos, por lo que el mismo suele ser mayor al salario mínimo general.</a:t>
          </a:r>
          <a:endParaRPr lang="es-MX" dirty="0"/>
        </a:p>
      </dgm:t>
    </dgm:pt>
    <dgm:pt modelId="{6E290EB6-B7D7-4411-8E20-637C58753933}" type="parTrans" cxnId="{B1BEB62B-FF94-493C-9272-FBADB20C36EA}">
      <dgm:prSet/>
      <dgm:spPr/>
      <dgm:t>
        <a:bodyPr/>
        <a:lstStyle/>
        <a:p>
          <a:endParaRPr lang="es-MX"/>
        </a:p>
      </dgm:t>
    </dgm:pt>
    <dgm:pt modelId="{BCD3E04D-05DF-40B0-895A-F74B2C885F4A}" type="sibTrans" cxnId="{B1BEB62B-FF94-493C-9272-FBADB20C36EA}">
      <dgm:prSet/>
      <dgm:spPr/>
      <dgm:t>
        <a:bodyPr/>
        <a:lstStyle/>
        <a:p>
          <a:endParaRPr lang="es-MX"/>
        </a:p>
      </dgm:t>
    </dgm:pt>
    <dgm:pt modelId="{266BDE2C-948F-446D-9B34-D1C04EEF6015}" type="pres">
      <dgm:prSet presAssocID="{94C41FCE-8420-4C85-9F5B-EA95F9A31431}" presName="linearFlow" presStyleCnt="0">
        <dgm:presLayoutVars>
          <dgm:dir/>
          <dgm:resizeHandles val="exact"/>
        </dgm:presLayoutVars>
      </dgm:prSet>
      <dgm:spPr/>
    </dgm:pt>
    <dgm:pt modelId="{067A2158-9B88-4FFB-87BB-172574C7612D}" type="pres">
      <dgm:prSet presAssocID="{58A0EE1F-F554-493D-B407-4B1B64A0D9B0}" presName="composite" presStyleCnt="0"/>
      <dgm:spPr/>
    </dgm:pt>
    <dgm:pt modelId="{92E6B3FF-008C-43BF-8C29-CE26BE7A8BE0}" type="pres">
      <dgm:prSet presAssocID="{58A0EE1F-F554-493D-B407-4B1B64A0D9B0}" presName="imgShp"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Mujer trabajadora de la construcción contorno"/>
        </a:ext>
      </dgm:extLst>
    </dgm:pt>
    <dgm:pt modelId="{3190E9E8-EEFA-4DEE-91E9-F2AA0A4FDE66}" type="pres">
      <dgm:prSet presAssocID="{58A0EE1F-F554-493D-B407-4B1B64A0D9B0}" presName="txShp" presStyleLbl="node1" presStyleIdx="0" presStyleCnt="2">
        <dgm:presLayoutVars>
          <dgm:bulletEnabled val="1"/>
        </dgm:presLayoutVars>
      </dgm:prSet>
      <dgm:spPr/>
    </dgm:pt>
    <dgm:pt modelId="{D990A521-C4C9-4204-98F4-AB79D286A84D}" type="pres">
      <dgm:prSet presAssocID="{FD5E729C-ED30-4591-9850-DEA354DD8B9E}" presName="spacing" presStyleCnt="0"/>
      <dgm:spPr/>
    </dgm:pt>
    <dgm:pt modelId="{D197C5BD-0C52-4408-915B-095ACBB164F5}" type="pres">
      <dgm:prSet presAssocID="{77866F66-8E8C-4AAE-A7E4-97260EDAE9F6}" presName="composite" presStyleCnt="0"/>
      <dgm:spPr/>
    </dgm:pt>
    <dgm:pt modelId="{0837FF9D-4838-44A4-B5D4-7704FEF14984}" type="pres">
      <dgm:prSet presAssocID="{77866F66-8E8C-4AAE-A7E4-97260EDAE9F6}" presName="imgShp" presStyleLbl="fgImgPlac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Soldador con relleno sólido"/>
        </a:ext>
      </dgm:extLst>
    </dgm:pt>
    <dgm:pt modelId="{7674DC58-F116-4170-826F-C745081F44A6}" type="pres">
      <dgm:prSet presAssocID="{77866F66-8E8C-4AAE-A7E4-97260EDAE9F6}" presName="txShp" presStyleLbl="node1" presStyleIdx="1" presStyleCnt="2">
        <dgm:presLayoutVars>
          <dgm:bulletEnabled val="1"/>
        </dgm:presLayoutVars>
      </dgm:prSet>
      <dgm:spPr/>
    </dgm:pt>
  </dgm:ptLst>
  <dgm:cxnLst>
    <dgm:cxn modelId="{FA3B6108-19BB-4B7C-B247-89E163012138}" srcId="{94C41FCE-8420-4C85-9F5B-EA95F9A31431}" destId="{58A0EE1F-F554-493D-B407-4B1B64A0D9B0}" srcOrd="0" destOrd="0" parTransId="{AFA69291-FEC8-446A-991B-AFB46A4C0FD9}" sibTransId="{FD5E729C-ED30-4591-9850-DEA354DD8B9E}"/>
    <dgm:cxn modelId="{B1BEB62B-FF94-493C-9272-FBADB20C36EA}" srcId="{77866F66-8E8C-4AAE-A7E4-97260EDAE9F6}" destId="{1F9DD111-A0DE-4070-A1F3-4271D6D5450D}" srcOrd="0" destOrd="0" parTransId="{6E290EB6-B7D7-4411-8E20-637C58753933}" sibTransId="{BCD3E04D-05DF-40B0-895A-F74B2C885F4A}"/>
    <dgm:cxn modelId="{D199F12C-3E1B-4B0D-84D6-260856039CA1}" srcId="{94C41FCE-8420-4C85-9F5B-EA95F9A31431}" destId="{77866F66-8E8C-4AAE-A7E4-97260EDAE9F6}" srcOrd="1" destOrd="0" parTransId="{E834763D-7D9E-4C30-B32F-D96F731616A1}" sibTransId="{9C992539-84A3-461D-9CDB-066364B10B2C}"/>
    <dgm:cxn modelId="{132CB468-3C07-4427-BEBC-2E3D706F5E1A}" type="presOf" srcId="{B0082A3B-2FFB-4156-A2DC-E459CC298F8C}" destId="{3190E9E8-EEFA-4DEE-91E9-F2AA0A4FDE66}" srcOrd="0" destOrd="1" presId="urn:microsoft.com/office/officeart/2005/8/layout/vList3"/>
    <dgm:cxn modelId="{0A9C7856-3613-45E4-8FAC-DDE9F22AE5F5}" type="presOf" srcId="{1F9DD111-A0DE-4070-A1F3-4271D6D5450D}" destId="{7674DC58-F116-4170-826F-C745081F44A6}" srcOrd="0" destOrd="1" presId="urn:microsoft.com/office/officeart/2005/8/layout/vList3"/>
    <dgm:cxn modelId="{0C329388-D99E-4F2F-B9FA-4EB1E2CC0445}" type="presOf" srcId="{58A0EE1F-F554-493D-B407-4B1B64A0D9B0}" destId="{3190E9E8-EEFA-4DEE-91E9-F2AA0A4FDE66}" srcOrd="0" destOrd="0" presId="urn:microsoft.com/office/officeart/2005/8/layout/vList3"/>
    <dgm:cxn modelId="{E2A3EA93-A21E-4D08-AFAE-24DBFA325515}" type="presOf" srcId="{77866F66-8E8C-4AAE-A7E4-97260EDAE9F6}" destId="{7674DC58-F116-4170-826F-C745081F44A6}" srcOrd="0" destOrd="0" presId="urn:microsoft.com/office/officeart/2005/8/layout/vList3"/>
    <dgm:cxn modelId="{51C671C3-D338-42A5-A370-4466C82B8977}" srcId="{58A0EE1F-F554-493D-B407-4B1B64A0D9B0}" destId="{B0082A3B-2FFB-4156-A2DC-E459CC298F8C}" srcOrd="0" destOrd="0" parTransId="{B8B04C26-A0D9-4528-9046-B9B6B1896457}" sibTransId="{BD9ACEDA-4015-498C-A0BF-CC18A1CF6EDA}"/>
    <dgm:cxn modelId="{6AF48FDE-689C-487F-80C2-B5F4EB72D6B8}" type="presOf" srcId="{94C41FCE-8420-4C85-9F5B-EA95F9A31431}" destId="{266BDE2C-948F-446D-9B34-D1C04EEF6015}" srcOrd="0" destOrd="0" presId="urn:microsoft.com/office/officeart/2005/8/layout/vList3"/>
    <dgm:cxn modelId="{CD35FD2F-775F-4EAE-8CF8-744438D726B7}" type="presParOf" srcId="{266BDE2C-948F-446D-9B34-D1C04EEF6015}" destId="{067A2158-9B88-4FFB-87BB-172574C7612D}" srcOrd="0" destOrd="0" presId="urn:microsoft.com/office/officeart/2005/8/layout/vList3"/>
    <dgm:cxn modelId="{DCCAE939-0FD7-4E65-B472-C0B8E7309E2F}" type="presParOf" srcId="{067A2158-9B88-4FFB-87BB-172574C7612D}" destId="{92E6B3FF-008C-43BF-8C29-CE26BE7A8BE0}" srcOrd="0" destOrd="0" presId="urn:microsoft.com/office/officeart/2005/8/layout/vList3"/>
    <dgm:cxn modelId="{A2F4B53F-2E9A-47BD-AEBF-977B75067D2C}" type="presParOf" srcId="{067A2158-9B88-4FFB-87BB-172574C7612D}" destId="{3190E9E8-EEFA-4DEE-91E9-F2AA0A4FDE66}" srcOrd="1" destOrd="0" presId="urn:microsoft.com/office/officeart/2005/8/layout/vList3"/>
    <dgm:cxn modelId="{4EDEBA6A-B4E2-4503-BB40-B6AF49A6593B}" type="presParOf" srcId="{266BDE2C-948F-446D-9B34-D1C04EEF6015}" destId="{D990A521-C4C9-4204-98F4-AB79D286A84D}" srcOrd="1" destOrd="0" presId="urn:microsoft.com/office/officeart/2005/8/layout/vList3"/>
    <dgm:cxn modelId="{E960526C-C0C2-4954-9F57-C8EE765E994B}" type="presParOf" srcId="{266BDE2C-948F-446D-9B34-D1C04EEF6015}" destId="{D197C5BD-0C52-4408-915B-095ACBB164F5}" srcOrd="2" destOrd="0" presId="urn:microsoft.com/office/officeart/2005/8/layout/vList3"/>
    <dgm:cxn modelId="{A04385E8-9732-41BD-8CD3-42F107654AD1}" type="presParOf" srcId="{D197C5BD-0C52-4408-915B-095ACBB164F5}" destId="{0837FF9D-4838-44A4-B5D4-7704FEF14984}" srcOrd="0" destOrd="0" presId="urn:microsoft.com/office/officeart/2005/8/layout/vList3"/>
    <dgm:cxn modelId="{0AF74432-F647-46AF-AC3F-3A4CBB9D0996}" type="presParOf" srcId="{D197C5BD-0C52-4408-915B-095ACBB164F5}" destId="{7674DC58-F116-4170-826F-C745081F44A6}"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30CE512-1A7E-4ABB-88D9-AEE975E72D20}" type="doc">
      <dgm:prSet loTypeId="urn:microsoft.com/office/officeart/2005/8/layout/chevron2" loCatId="process" qsTypeId="urn:microsoft.com/office/officeart/2005/8/quickstyle/simple3" qsCatId="simple" csTypeId="urn:microsoft.com/office/officeart/2005/8/colors/colorful5" csCatId="colorful" phldr="1"/>
      <dgm:spPr/>
      <dgm:t>
        <a:bodyPr/>
        <a:lstStyle/>
        <a:p>
          <a:endParaRPr lang="en-US"/>
        </a:p>
      </dgm:t>
    </dgm:pt>
    <dgm:pt modelId="{B5377EB6-3874-4A4B-ABF2-130287EE4199}">
      <dgm:prSet phldrT="[Texto]"/>
      <dgm:spPr/>
      <dgm:t>
        <a:bodyPr/>
        <a:lstStyle/>
        <a:p>
          <a:r>
            <a:rPr lang="es-MX" dirty="0"/>
            <a:t>DIURNA</a:t>
          </a:r>
          <a:endParaRPr lang="en-US" dirty="0"/>
        </a:p>
      </dgm:t>
    </dgm:pt>
    <dgm:pt modelId="{1B1BDE01-C9AC-465B-97FF-DED402F9C6AC}" type="parTrans" cxnId="{431231C8-B65E-4601-A911-32DADF547BF5}">
      <dgm:prSet/>
      <dgm:spPr/>
      <dgm:t>
        <a:bodyPr/>
        <a:lstStyle/>
        <a:p>
          <a:endParaRPr lang="en-US"/>
        </a:p>
      </dgm:t>
    </dgm:pt>
    <dgm:pt modelId="{B2E95366-18E6-4759-A08B-9919BA6DA21D}" type="sibTrans" cxnId="{431231C8-B65E-4601-A911-32DADF547BF5}">
      <dgm:prSet/>
      <dgm:spPr/>
      <dgm:t>
        <a:bodyPr/>
        <a:lstStyle/>
        <a:p>
          <a:endParaRPr lang="en-US"/>
        </a:p>
      </dgm:t>
    </dgm:pt>
    <dgm:pt modelId="{215960E4-8997-4B55-8474-1550EFBA6A84}">
      <dgm:prSet phldrT="[Texto]" custT="1"/>
      <dgm:spPr/>
      <dgm:t>
        <a:bodyPr/>
        <a:lstStyle/>
        <a:p>
          <a:r>
            <a:rPr lang="es-MX" sz="1800" dirty="0"/>
            <a:t>ENTRE LAS 6:00 A LAS 20:00 HRS</a:t>
          </a:r>
          <a:endParaRPr lang="en-US" sz="1800" dirty="0"/>
        </a:p>
      </dgm:t>
    </dgm:pt>
    <dgm:pt modelId="{D671B217-97A5-40C9-AD7F-71B8112B92C2}" type="parTrans" cxnId="{B8F5FF7F-4400-41EA-9A87-D7812EAFE983}">
      <dgm:prSet/>
      <dgm:spPr/>
      <dgm:t>
        <a:bodyPr/>
        <a:lstStyle/>
        <a:p>
          <a:endParaRPr lang="en-US"/>
        </a:p>
      </dgm:t>
    </dgm:pt>
    <dgm:pt modelId="{A8FDFC2C-766C-4399-9DA4-E0FE77AA8548}" type="sibTrans" cxnId="{B8F5FF7F-4400-41EA-9A87-D7812EAFE983}">
      <dgm:prSet/>
      <dgm:spPr/>
      <dgm:t>
        <a:bodyPr/>
        <a:lstStyle/>
        <a:p>
          <a:endParaRPr lang="en-US"/>
        </a:p>
      </dgm:t>
    </dgm:pt>
    <dgm:pt modelId="{E2B02AE0-F72B-40BD-A1F4-7C91930671A4}">
      <dgm:prSet phldrT="[Texto]" custT="1"/>
      <dgm:spPr/>
      <dgm:t>
        <a:bodyPr/>
        <a:lstStyle/>
        <a:p>
          <a:r>
            <a:rPr lang="es-MX" sz="1800" dirty="0"/>
            <a:t>UN MÁXIMO DE 8 HRS DIARIAS</a:t>
          </a:r>
          <a:endParaRPr lang="en-US" sz="1800" dirty="0"/>
        </a:p>
      </dgm:t>
    </dgm:pt>
    <dgm:pt modelId="{1CD6D21E-511D-4D8F-A368-D8B9020DAE53}" type="parTrans" cxnId="{D026DA80-A4EB-4AD7-8199-936986B7B660}">
      <dgm:prSet/>
      <dgm:spPr/>
      <dgm:t>
        <a:bodyPr/>
        <a:lstStyle/>
        <a:p>
          <a:endParaRPr lang="en-US"/>
        </a:p>
      </dgm:t>
    </dgm:pt>
    <dgm:pt modelId="{30C7BD07-6D32-4830-BBD9-15B9FCD234B7}" type="sibTrans" cxnId="{D026DA80-A4EB-4AD7-8199-936986B7B660}">
      <dgm:prSet/>
      <dgm:spPr/>
      <dgm:t>
        <a:bodyPr/>
        <a:lstStyle/>
        <a:p>
          <a:endParaRPr lang="en-US"/>
        </a:p>
      </dgm:t>
    </dgm:pt>
    <dgm:pt modelId="{B44F9601-463A-455D-A2FB-9C49CF860E2A}">
      <dgm:prSet phldrT="[Texto]"/>
      <dgm:spPr/>
      <dgm:t>
        <a:bodyPr/>
        <a:lstStyle/>
        <a:p>
          <a:r>
            <a:rPr lang="es-MX" dirty="0"/>
            <a:t>NOCTURNA</a:t>
          </a:r>
          <a:endParaRPr lang="en-US" dirty="0"/>
        </a:p>
      </dgm:t>
    </dgm:pt>
    <dgm:pt modelId="{B49DBA34-D15F-46ED-93C1-843F810A5246}" type="parTrans" cxnId="{48D9AAF3-1A3B-42C4-8840-D9E22685AE6A}">
      <dgm:prSet/>
      <dgm:spPr/>
      <dgm:t>
        <a:bodyPr/>
        <a:lstStyle/>
        <a:p>
          <a:endParaRPr lang="en-US"/>
        </a:p>
      </dgm:t>
    </dgm:pt>
    <dgm:pt modelId="{05D14533-F5D0-4BD7-9450-CF871E9DA385}" type="sibTrans" cxnId="{48D9AAF3-1A3B-42C4-8840-D9E22685AE6A}">
      <dgm:prSet/>
      <dgm:spPr/>
      <dgm:t>
        <a:bodyPr/>
        <a:lstStyle/>
        <a:p>
          <a:endParaRPr lang="en-US"/>
        </a:p>
      </dgm:t>
    </dgm:pt>
    <dgm:pt modelId="{7C7BC8E6-2C46-4E77-B338-6E71D5A164F9}">
      <dgm:prSet phldrT="[Texto]" custT="1"/>
      <dgm:spPr/>
      <dgm:t>
        <a:bodyPr/>
        <a:lstStyle/>
        <a:p>
          <a:r>
            <a:rPr lang="es-MX" sz="1800" dirty="0"/>
            <a:t>ENTRE LAS 20:00 A LAS 6:00 HRS</a:t>
          </a:r>
          <a:endParaRPr lang="en-US" sz="1800" dirty="0"/>
        </a:p>
      </dgm:t>
    </dgm:pt>
    <dgm:pt modelId="{9E3328BE-FC85-4F21-A423-195AD68A7C7C}" type="parTrans" cxnId="{8E5BDFC3-E209-4666-ADF5-5650660D7805}">
      <dgm:prSet/>
      <dgm:spPr/>
      <dgm:t>
        <a:bodyPr/>
        <a:lstStyle/>
        <a:p>
          <a:endParaRPr lang="en-US"/>
        </a:p>
      </dgm:t>
    </dgm:pt>
    <dgm:pt modelId="{D3DDA65B-54B1-4949-BDF4-AF3AD8368AE8}" type="sibTrans" cxnId="{8E5BDFC3-E209-4666-ADF5-5650660D7805}">
      <dgm:prSet/>
      <dgm:spPr/>
      <dgm:t>
        <a:bodyPr/>
        <a:lstStyle/>
        <a:p>
          <a:endParaRPr lang="en-US"/>
        </a:p>
      </dgm:t>
    </dgm:pt>
    <dgm:pt modelId="{21DDB9EF-0236-40BB-B4A6-B420A1325E01}">
      <dgm:prSet phldrT="[Texto]" custT="1"/>
      <dgm:spPr/>
      <dgm:t>
        <a:bodyPr/>
        <a:lstStyle/>
        <a:p>
          <a:r>
            <a:rPr lang="es-MX" sz="1800" dirty="0"/>
            <a:t>ACUMULANDO 42 HRS A LA SEMANA</a:t>
          </a:r>
          <a:endParaRPr lang="en-US" sz="1800" dirty="0"/>
        </a:p>
      </dgm:t>
    </dgm:pt>
    <dgm:pt modelId="{D6E911C3-E2AD-4D1E-8D75-F9C5C9E52C7D}" type="parTrans" cxnId="{A26DF5C5-4AEB-4A7F-B782-3DC88EF4D88B}">
      <dgm:prSet/>
      <dgm:spPr/>
      <dgm:t>
        <a:bodyPr/>
        <a:lstStyle/>
        <a:p>
          <a:endParaRPr lang="en-US"/>
        </a:p>
      </dgm:t>
    </dgm:pt>
    <dgm:pt modelId="{97013606-964B-4D70-84F2-ED6E91155B4C}" type="sibTrans" cxnId="{A26DF5C5-4AEB-4A7F-B782-3DC88EF4D88B}">
      <dgm:prSet/>
      <dgm:spPr/>
      <dgm:t>
        <a:bodyPr/>
        <a:lstStyle/>
        <a:p>
          <a:endParaRPr lang="en-US"/>
        </a:p>
      </dgm:t>
    </dgm:pt>
    <dgm:pt modelId="{5513E5B7-BC27-43DC-9A1C-B7CD58587219}">
      <dgm:prSet phldrT="[Texto]"/>
      <dgm:spPr/>
      <dgm:t>
        <a:bodyPr/>
        <a:lstStyle/>
        <a:p>
          <a:r>
            <a:rPr lang="es-MX" dirty="0"/>
            <a:t>MIXTA</a:t>
          </a:r>
          <a:endParaRPr lang="en-US" dirty="0"/>
        </a:p>
      </dgm:t>
    </dgm:pt>
    <dgm:pt modelId="{CEB61B72-EE23-4F9C-98AF-EBE709CD9CD6}" type="parTrans" cxnId="{182A79E6-3316-43ED-89F9-9F2496AAB39C}">
      <dgm:prSet/>
      <dgm:spPr/>
      <dgm:t>
        <a:bodyPr/>
        <a:lstStyle/>
        <a:p>
          <a:endParaRPr lang="en-US"/>
        </a:p>
      </dgm:t>
    </dgm:pt>
    <dgm:pt modelId="{A9A867F0-8D0A-4468-B6F4-CFC7FD5B748E}" type="sibTrans" cxnId="{182A79E6-3316-43ED-89F9-9F2496AAB39C}">
      <dgm:prSet/>
      <dgm:spPr/>
      <dgm:t>
        <a:bodyPr/>
        <a:lstStyle/>
        <a:p>
          <a:endParaRPr lang="en-US"/>
        </a:p>
      </dgm:t>
    </dgm:pt>
    <dgm:pt modelId="{D6459768-40EE-453C-9A18-D9DBEE6C6AA6}">
      <dgm:prSet phldrT="[Texto]" custT="1"/>
      <dgm:spPr/>
      <dgm:t>
        <a:bodyPr/>
        <a:lstStyle/>
        <a:p>
          <a:r>
            <a:rPr lang="es-MX" sz="1800" dirty="0"/>
            <a:t>COMPRENDE TIEMPO DE LA DIURNA Y DE LA NOCTURNA SIN EXCEDER 3.5 HRS DE LA NOCTURNA	</a:t>
          </a:r>
          <a:endParaRPr lang="en-US" sz="1800" dirty="0"/>
        </a:p>
      </dgm:t>
    </dgm:pt>
    <dgm:pt modelId="{9FDB3BEE-4F18-48AA-967F-5413D893C18B}" type="parTrans" cxnId="{E3612D2B-C100-444C-8065-F916448C9DB8}">
      <dgm:prSet/>
      <dgm:spPr/>
      <dgm:t>
        <a:bodyPr/>
        <a:lstStyle/>
        <a:p>
          <a:endParaRPr lang="en-US"/>
        </a:p>
      </dgm:t>
    </dgm:pt>
    <dgm:pt modelId="{B7FC1D5B-DAF7-4A5E-8EE1-469780FD42AB}" type="sibTrans" cxnId="{E3612D2B-C100-444C-8065-F916448C9DB8}">
      <dgm:prSet/>
      <dgm:spPr/>
      <dgm:t>
        <a:bodyPr/>
        <a:lstStyle/>
        <a:p>
          <a:endParaRPr lang="en-US"/>
        </a:p>
      </dgm:t>
    </dgm:pt>
    <dgm:pt modelId="{BF2A0B6D-4C23-4458-8FF3-E0E0AEF3920F}">
      <dgm:prSet phldrT="[Texto]" custT="1"/>
      <dgm:spPr/>
      <dgm:t>
        <a:bodyPr/>
        <a:lstStyle/>
        <a:p>
          <a:r>
            <a:rPr lang="es-MX" sz="1800" dirty="0"/>
            <a:t>UN MÁXIMO DE 7.5 HRS</a:t>
          </a:r>
          <a:endParaRPr lang="en-US" sz="1800" dirty="0"/>
        </a:p>
      </dgm:t>
    </dgm:pt>
    <dgm:pt modelId="{B205E694-16B4-466A-B0AB-A0D4EECD7A53}" type="parTrans" cxnId="{805E8570-019B-4C9B-B88A-B75C1F6BD424}">
      <dgm:prSet/>
      <dgm:spPr/>
      <dgm:t>
        <a:bodyPr/>
        <a:lstStyle/>
        <a:p>
          <a:endParaRPr lang="en-US"/>
        </a:p>
      </dgm:t>
    </dgm:pt>
    <dgm:pt modelId="{8AB8F0B3-B9EF-44B9-A433-C874C92E074F}" type="sibTrans" cxnId="{805E8570-019B-4C9B-B88A-B75C1F6BD424}">
      <dgm:prSet/>
      <dgm:spPr/>
      <dgm:t>
        <a:bodyPr/>
        <a:lstStyle/>
        <a:p>
          <a:endParaRPr lang="en-US"/>
        </a:p>
      </dgm:t>
    </dgm:pt>
    <dgm:pt modelId="{8A384F77-359F-40A6-8359-3DB15686D861}">
      <dgm:prSet phldrT="[Texto]" custT="1"/>
      <dgm:spPr/>
      <dgm:t>
        <a:bodyPr/>
        <a:lstStyle/>
        <a:p>
          <a:r>
            <a:rPr lang="es-MX" sz="1800" dirty="0"/>
            <a:t>ACUMULANDO 48 HRS A LA SEMANA</a:t>
          </a:r>
          <a:endParaRPr lang="en-US" sz="1800" dirty="0"/>
        </a:p>
      </dgm:t>
    </dgm:pt>
    <dgm:pt modelId="{043FD9F0-336C-418C-B5FF-E34AA73C310A}" type="parTrans" cxnId="{EDEE5BB3-8C41-4568-85CB-1AB26B46597F}">
      <dgm:prSet/>
      <dgm:spPr/>
      <dgm:t>
        <a:bodyPr/>
        <a:lstStyle/>
        <a:p>
          <a:endParaRPr lang="en-US"/>
        </a:p>
      </dgm:t>
    </dgm:pt>
    <dgm:pt modelId="{DC69DC2B-B980-4D87-9F01-5EB89005B0E2}" type="sibTrans" cxnId="{EDEE5BB3-8C41-4568-85CB-1AB26B46597F}">
      <dgm:prSet/>
      <dgm:spPr/>
      <dgm:t>
        <a:bodyPr/>
        <a:lstStyle/>
        <a:p>
          <a:endParaRPr lang="en-US"/>
        </a:p>
      </dgm:t>
    </dgm:pt>
    <dgm:pt modelId="{C1EC7E7A-5A73-44C5-A80E-688F8C79049C}">
      <dgm:prSet phldrT="[Texto]" custT="1"/>
      <dgm:spPr/>
      <dgm:t>
        <a:bodyPr/>
        <a:lstStyle/>
        <a:p>
          <a:r>
            <a:rPr lang="es-MX" sz="1800" dirty="0"/>
            <a:t>UN MÁXIMO DE 7 HRS DIARIAS</a:t>
          </a:r>
          <a:endParaRPr lang="en-US" sz="1800" dirty="0"/>
        </a:p>
      </dgm:t>
    </dgm:pt>
    <dgm:pt modelId="{397CDFE4-12F4-42A7-B62D-4AEABF04CA51}" type="parTrans" cxnId="{2922AD82-6545-4289-A7F9-3DE188D31603}">
      <dgm:prSet/>
      <dgm:spPr/>
      <dgm:t>
        <a:bodyPr/>
        <a:lstStyle/>
        <a:p>
          <a:endParaRPr lang="en-US"/>
        </a:p>
      </dgm:t>
    </dgm:pt>
    <dgm:pt modelId="{4D698037-D117-4F4B-9EDD-056F9EA5C826}" type="sibTrans" cxnId="{2922AD82-6545-4289-A7F9-3DE188D31603}">
      <dgm:prSet/>
      <dgm:spPr/>
      <dgm:t>
        <a:bodyPr/>
        <a:lstStyle/>
        <a:p>
          <a:endParaRPr lang="en-US"/>
        </a:p>
      </dgm:t>
    </dgm:pt>
    <dgm:pt modelId="{C792FD02-A488-4448-8749-18BD4F55F39F}">
      <dgm:prSet phldrT="[Texto]" custT="1"/>
      <dgm:spPr/>
      <dgm:t>
        <a:bodyPr/>
        <a:lstStyle/>
        <a:p>
          <a:r>
            <a:rPr lang="es-MX" sz="1800" dirty="0"/>
            <a:t>ACUMULANDO 45 HRS A LA SEMANA</a:t>
          </a:r>
          <a:endParaRPr lang="en-US" sz="1800" dirty="0"/>
        </a:p>
      </dgm:t>
    </dgm:pt>
    <dgm:pt modelId="{8CB12FCD-C1AA-4A91-AB42-B703AB4C9050}" type="parTrans" cxnId="{FC919025-B113-4CEA-A738-E7184300F72A}">
      <dgm:prSet/>
      <dgm:spPr/>
      <dgm:t>
        <a:bodyPr/>
        <a:lstStyle/>
        <a:p>
          <a:endParaRPr lang="en-US"/>
        </a:p>
      </dgm:t>
    </dgm:pt>
    <dgm:pt modelId="{500094E2-A05A-48FE-9B09-FD4B28107F3B}" type="sibTrans" cxnId="{FC919025-B113-4CEA-A738-E7184300F72A}">
      <dgm:prSet/>
      <dgm:spPr/>
      <dgm:t>
        <a:bodyPr/>
        <a:lstStyle/>
        <a:p>
          <a:endParaRPr lang="en-US"/>
        </a:p>
      </dgm:t>
    </dgm:pt>
    <dgm:pt modelId="{07579320-0793-4FB0-A48C-32BEF9280E52}" type="pres">
      <dgm:prSet presAssocID="{830CE512-1A7E-4ABB-88D9-AEE975E72D20}" presName="linearFlow" presStyleCnt="0">
        <dgm:presLayoutVars>
          <dgm:dir/>
          <dgm:animLvl val="lvl"/>
          <dgm:resizeHandles val="exact"/>
        </dgm:presLayoutVars>
      </dgm:prSet>
      <dgm:spPr/>
    </dgm:pt>
    <dgm:pt modelId="{311A50F0-DE20-43B5-959E-08AEBB47FD53}" type="pres">
      <dgm:prSet presAssocID="{B5377EB6-3874-4A4B-ABF2-130287EE4199}" presName="composite" presStyleCnt="0"/>
      <dgm:spPr/>
    </dgm:pt>
    <dgm:pt modelId="{84B64768-C57D-4BDC-B624-B911C4BEC50C}" type="pres">
      <dgm:prSet presAssocID="{B5377EB6-3874-4A4B-ABF2-130287EE4199}" presName="parentText" presStyleLbl="alignNode1" presStyleIdx="0" presStyleCnt="3" custLinFactNeighborY="3181">
        <dgm:presLayoutVars>
          <dgm:chMax val="1"/>
          <dgm:bulletEnabled val="1"/>
        </dgm:presLayoutVars>
      </dgm:prSet>
      <dgm:spPr/>
    </dgm:pt>
    <dgm:pt modelId="{A40F7E36-3810-4A33-97C6-1B4AF218560F}" type="pres">
      <dgm:prSet presAssocID="{B5377EB6-3874-4A4B-ABF2-130287EE4199}" presName="descendantText" presStyleLbl="alignAcc1" presStyleIdx="0" presStyleCnt="3" custLinFactY="-58894" custLinFactNeighborX="649" custLinFactNeighborY="-100000">
        <dgm:presLayoutVars>
          <dgm:bulletEnabled val="1"/>
        </dgm:presLayoutVars>
      </dgm:prSet>
      <dgm:spPr/>
    </dgm:pt>
    <dgm:pt modelId="{2D6D291D-7538-4074-8EC1-9AFE30B89C58}" type="pres">
      <dgm:prSet presAssocID="{B2E95366-18E6-4759-A08B-9919BA6DA21D}" presName="sp" presStyleCnt="0"/>
      <dgm:spPr/>
    </dgm:pt>
    <dgm:pt modelId="{21C32E47-15D5-414A-97DD-EDBE845DCA47}" type="pres">
      <dgm:prSet presAssocID="{B44F9601-463A-455D-A2FB-9C49CF860E2A}" presName="composite" presStyleCnt="0"/>
      <dgm:spPr/>
    </dgm:pt>
    <dgm:pt modelId="{AE034CD2-0CE3-49AA-BE6F-4958D3EB8E7D}" type="pres">
      <dgm:prSet presAssocID="{B44F9601-463A-455D-A2FB-9C49CF860E2A}" presName="parentText" presStyleLbl="alignNode1" presStyleIdx="1" presStyleCnt="3">
        <dgm:presLayoutVars>
          <dgm:chMax val="1"/>
          <dgm:bulletEnabled val="1"/>
        </dgm:presLayoutVars>
      </dgm:prSet>
      <dgm:spPr/>
    </dgm:pt>
    <dgm:pt modelId="{C6AE5F91-2C22-4239-A2F4-E194461C3CCA}" type="pres">
      <dgm:prSet presAssocID="{B44F9601-463A-455D-A2FB-9C49CF860E2A}" presName="descendantText" presStyleLbl="alignAcc1" presStyleIdx="1" presStyleCnt="3">
        <dgm:presLayoutVars>
          <dgm:bulletEnabled val="1"/>
        </dgm:presLayoutVars>
      </dgm:prSet>
      <dgm:spPr/>
    </dgm:pt>
    <dgm:pt modelId="{4A4969E7-C8D6-468A-8A09-FB6BD9D24405}" type="pres">
      <dgm:prSet presAssocID="{05D14533-F5D0-4BD7-9450-CF871E9DA385}" presName="sp" presStyleCnt="0"/>
      <dgm:spPr/>
    </dgm:pt>
    <dgm:pt modelId="{720DE3D1-7CB0-4EA0-B3AA-E6915A4D4EAD}" type="pres">
      <dgm:prSet presAssocID="{5513E5B7-BC27-43DC-9A1C-B7CD58587219}" presName="composite" presStyleCnt="0"/>
      <dgm:spPr/>
    </dgm:pt>
    <dgm:pt modelId="{86C99609-58D2-425A-ADC4-A8547E476E74}" type="pres">
      <dgm:prSet presAssocID="{5513E5B7-BC27-43DC-9A1C-B7CD58587219}" presName="parentText" presStyleLbl="alignNode1" presStyleIdx="2" presStyleCnt="3">
        <dgm:presLayoutVars>
          <dgm:chMax val="1"/>
          <dgm:bulletEnabled val="1"/>
        </dgm:presLayoutVars>
      </dgm:prSet>
      <dgm:spPr/>
    </dgm:pt>
    <dgm:pt modelId="{A0DFBB8B-1D90-472E-A7B9-F2EC5E4DA987}" type="pres">
      <dgm:prSet presAssocID="{5513E5B7-BC27-43DC-9A1C-B7CD58587219}" presName="descendantText" presStyleLbl="alignAcc1" presStyleIdx="2" presStyleCnt="3">
        <dgm:presLayoutVars>
          <dgm:bulletEnabled val="1"/>
        </dgm:presLayoutVars>
      </dgm:prSet>
      <dgm:spPr/>
    </dgm:pt>
  </dgm:ptLst>
  <dgm:cxnLst>
    <dgm:cxn modelId="{4473101D-5AFA-4317-9DF2-3BFC0FC6F2C6}" type="presOf" srcId="{E2B02AE0-F72B-40BD-A1F4-7C91930671A4}" destId="{A40F7E36-3810-4A33-97C6-1B4AF218560F}" srcOrd="0" destOrd="1" presId="urn:microsoft.com/office/officeart/2005/8/layout/chevron2"/>
    <dgm:cxn modelId="{CAACEE21-60E8-41A7-AC2F-381C7DC7C9BE}" type="presOf" srcId="{21DDB9EF-0236-40BB-B4A6-B420A1325E01}" destId="{C6AE5F91-2C22-4239-A2F4-E194461C3CCA}" srcOrd="0" destOrd="2" presId="urn:microsoft.com/office/officeart/2005/8/layout/chevron2"/>
    <dgm:cxn modelId="{FC919025-B113-4CEA-A738-E7184300F72A}" srcId="{5513E5B7-BC27-43DC-9A1C-B7CD58587219}" destId="{C792FD02-A488-4448-8749-18BD4F55F39F}" srcOrd="2" destOrd="0" parTransId="{8CB12FCD-C1AA-4A91-AB42-B703AB4C9050}" sibTransId="{500094E2-A05A-48FE-9B09-FD4B28107F3B}"/>
    <dgm:cxn modelId="{E3612D2B-C100-444C-8065-F916448C9DB8}" srcId="{5513E5B7-BC27-43DC-9A1C-B7CD58587219}" destId="{D6459768-40EE-453C-9A18-D9DBEE6C6AA6}" srcOrd="0" destOrd="0" parTransId="{9FDB3BEE-4F18-48AA-967F-5413D893C18B}" sibTransId="{B7FC1D5B-DAF7-4A5E-8EE1-469780FD42AB}"/>
    <dgm:cxn modelId="{DE6ED14F-F8B6-4705-A6DF-ECC22BD49DEC}" type="presOf" srcId="{830CE512-1A7E-4ABB-88D9-AEE975E72D20}" destId="{07579320-0793-4FB0-A48C-32BEF9280E52}" srcOrd="0" destOrd="0" presId="urn:microsoft.com/office/officeart/2005/8/layout/chevron2"/>
    <dgm:cxn modelId="{805E8570-019B-4C9B-B88A-B75C1F6BD424}" srcId="{5513E5B7-BC27-43DC-9A1C-B7CD58587219}" destId="{BF2A0B6D-4C23-4458-8FF3-E0E0AEF3920F}" srcOrd="1" destOrd="0" parTransId="{B205E694-16B4-466A-B0AB-A0D4EECD7A53}" sibTransId="{8AB8F0B3-B9EF-44B9-A433-C874C92E074F}"/>
    <dgm:cxn modelId="{B8F5FF7F-4400-41EA-9A87-D7812EAFE983}" srcId="{B5377EB6-3874-4A4B-ABF2-130287EE4199}" destId="{215960E4-8997-4B55-8474-1550EFBA6A84}" srcOrd="0" destOrd="0" parTransId="{D671B217-97A5-40C9-AD7F-71B8112B92C2}" sibTransId="{A8FDFC2C-766C-4399-9DA4-E0FE77AA8548}"/>
    <dgm:cxn modelId="{D026DA80-A4EB-4AD7-8199-936986B7B660}" srcId="{B5377EB6-3874-4A4B-ABF2-130287EE4199}" destId="{E2B02AE0-F72B-40BD-A1F4-7C91930671A4}" srcOrd="1" destOrd="0" parTransId="{1CD6D21E-511D-4D8F-A368-D8B9020DAE53}" sibTransId="{30C7BD07-6D32-4830-BBD9-15B9FCD234B7}"/>
    <dgm:cxn modelId="{2922AD82-6545-4289-A7F9-3DE188D31603}" srcId="{B44F9601-463A-455D-A2FB-9C49CF860E2A}" destId="{C1EC7E7A-5A73-44C5-A80E-688F8C79049C}" srcOrd="1" destOrd="0" parTransId="{397CDFE4-12F4-42A7-B62D-4AEABF04CA51}" sibTransId="{4D698037-D117-4F4B-9EDD-056F9EA5C826}"/>
    <dgm:cxn modelId="{0B21E182-688D-4C62-9B50-51EE7853024E}" type="presOf" srcId="{8A384F77-359F-40A6-8359-3DB15686D861}" destId="{A40F7E36-3810-4A33-97C6-1B4AF218560F}" srcOrd="0" destOrd="2" presId="urn:microsoft.com/office/officeart/2005/8/layout/chevron2"/>
    <dgm:cxn modelId="{6143E586-9929-4F1F-A0E4-CC7CC4E1A4D8}" type="presOf" srcId="{BF2A0B6D-4C23-4458-8FF3-E0E0AEF3920F}" destId="{A0DFBB8B-1D90-472E-A7B9-F2EC5E4DA987}" srcOrd="0" destOrd="1" presId="urn:microsoft.com/office/officeart/2005/8/layout/chevron2"/>
    <dgm:cxn modelId="{FC0A4BA3-B3A9-48F1-BBF7-C3797FB52339}" type="presOf" srcId="{215960E4-8997-4B55-8474-1550EFBA6A84}" destId="{A40F7E36-3810-4A33-97C6-1B4AF218560F}" srcOrd="0" destOrd="0" presId="urn:microsoft.com/office/officeart/2005/8/layout/chevron2"/>
    <dgm:cxn modelId="{A643E7A3-32EC-45B8-95EB-EFAA36069744}" type="presOf" srcId="{B5377EB6-3874-4A4B-ABF2-130287EE4199}" destId="{84B64768-C57D-4BDC-B624-B911C4BEC50C}" srcOrd="0" destOrd="0" presId="urn:microsoft.com/office/officeart/2005/8/layout/chevron2"/>
    <dgm:cxn modelId="{4560DFA4-A20A-4951-BEC2-FF4A2CA74313}" type="presOf" srcId="{D6459768-40EE-453C-9A18-D9DBEE6C6AA6}" destId="{A0DFBB8B-1D90-472E-A7B9-F2EC5E4DA987}" srcOrd="0" destOrd="0" presId="urn:microsoft.com/office/officeart/2005/8/layout/chevron2"/>
    <dgm:cxn modelId="{8A77DBA5-5E92-47FA-93DC-20EB298FC941}" type="presOf" srcId="{C1EC7E7A-5A73-44C5-A80E-688F8C79049C}" destId="{C6AE5F91-2C22-4239-A2F4-E194461C3CCA}" srcOrd="0" destOrd="1" presId="urn:microsoft.com/office/officeart/2005/8/layout/chevron2"/>
    <dgm:cxn modelId="{EDEE5BB3-8C41-4568-85CB-1AB26B46597F}" srcId="{B5377EB6-3874-4A4B-ABF2-130287EE4199}" destId="{8A384F77-359F-40A6-8359-3DB15686D861}" srcOrd="2" destOrd="0" parTransId="{043FD9F0-336C-418C-B5FF-E34AA73C310A}" sibTransId="{DC69DC2B-B980-4D87-9F01-5EB89005B0E2}"/>
    <dgm:cxn modelId="{8E5BDFC3-E209-4666-ADF5-5650660D7805}" srcId="{B44F9601-463A-455D-A2FB-9C49CF860E2A}" destId="{7C7BC8E6-2C46-4E77-B338-6E71D5A164F9}" srcOrd="0" destOrd="0" parTransId="{9E3328BE-FC85-4F21-A423-195AD68A7C7C}" sibTransId="{D3DDA65B-54B1-4949-BDF4-AF3AD8368AE8}"/>
    <dgm:cxn modelId="{A26DF5C5-4AEB-4A7F-B782-3DC88EF4D88B}" srcId="{B44F9601-463A-455D-A2FB-9C49CF860E2A}" destId="{21DDB9EF-0236-40BB-B4A6-B420A1325E01}" srcOrd="2" destOrd="0" parTransId="{D6E911C3-E2AD-4D1E-8D75-F9C5C9E52C7D}" sibTransId="{97013606-964B-4D70-84F2-ED6E91155B4C}"/>
    <dgm:cxn modelId="{431231C8-B65E-4601-A911-32DADF547BF5}" srcId="{830CE512-1A7E-4ABB-88D9-AEE975E72D20}" destId="{B5377EB6-3874-4A4B-ABF2-130287EE4199}" srcOrd="0" destOrd="0" parTransId="{1B1BDE01-C9AC-465B-97FF-DED402F9C6AC}" sibTransId="{B2E95366-18E6-4759-A08B-9919BA6DA21D}"/>
    <dgm:cxn modelId="{9C1630D3-8F8F-4808-AC03-C036408987A2}" type="presOf" srcId="{B44F9601-463A-455D-A2FB-9C49CF860E2A}" destId="{AE034CD2-0CE3-49AA-BE6F-4958D3EB8E7D}" srcOrd="0" destOrd="0" presId="urn:microsoft.com/office/officeart/2005/8/layout/chevron2"/>
    <dgm:cxn modelId="{F0C742D8-6B62-43EA-A493-B7BB82978EE6}" type="presOf" srcId="{7C7BC8E6-2C46-4E77-B338-6E71D5A164F9}" destId="{C6AE5F91-2C22-4239-A2F4-E194461C3CCA}" srcOrd="0" destOrd="0" presId="urn:microsoft.com/office/officeart/2005/8/layout/chevron2"/>
    <dgm:cxn modelId="{A65A89D9-4279-4EB8-ACD5-F09590E75184}" type="presOf" srcId="{C792FD02-A488-4448-8749-18BD4F55F39F}" destId="{A0DFBB8B-1D90-472E-A7B9-F2EC5E4DA987}" srcOrd="0" destOrd="2" presId="urn:microsoft.com/office/officeart/2005/8/layout/chevron2"/>
    <dgm:cxn modelId="{182A79E6-3316-43ED-89F9-9F2496AAB39C}" srcId="{830CE512-1A7E-4ABB-88D9-AEE975E72D20}" destId="{5513E5B7-BC27-43DC-9A1C-B7CD58587219}" srcOrd="2" destOrd="0" parTransId="{CEB61B72-EE23-4F9C-98AF-EBE709CD9CD6}" sibTransId="{A9A867F0-8D0A-4468-B6F4-CFC7FD5B748E}"/>
    <dgm:cxn modelId="{E9236BF2-C358-453E-B42A-979D1D601064}" type="presOf" srcId="{5513E5B7-BC27-43DC-9A1C-B7CD58587219}" destId="{86C99609-58D2-425A-ADC4-A8547E476E74}" srcOrd="0" destOrd="0" presId="urn:microsoft.com/office/officeart/2005/8/layout/chevron2"/>
    <dgm:cxn modelId="{48D9AAF3-1A3B-42C4-8840-D9E22685AE6A}" srcId="{830CE512-1A7E-4ABB-88D9-AEE975E72D20}" destId="{B44F9601-463A-455D-A2FB-9C49CF860E2A}" srcOrd="1" destOrd="0" parTransId="{B49DBA34-D15F-46ED-93C1-843F810A5246}" sibTransId="{05D14533-F5D0-4BD7-9450-CF871E9DA385}"/>
    <dgm:cxn modelId="{576997DB-8698-49B0-88EA-CFF6FB38EE91}" type="presParOf" srcId="{07579320-0793-4FB0-A48C-32BEF9280E52}" destId="{311A50F0-DE20-43B5-959E-08AEBB47FD53}" srcOrd="0" destOrd="0" presId="urn:microsoft.com/office/officeart/2005/8/layout/chevron2"/>
    <dgm:cxn modelId="{698546E4-BCF5-44B7-AF24-A9CE12115F04}" type="presParOf" srcId="{311A50F0-DE20-43B5-959E-08AEBB47FD53}" destId="{84B64768-C57D-4BDC-B624-B911C4BEC50C}" srcOrd="0" destOrd="0" presId="urn:microsoft.com/office/officeart/2005/8/layout/chevron2"/>
    <dgm:cxn modelId="{56C1B550-3453-45E5-85E1-86085A113DEF}" type="presParOf" srcId="{311A50F0-DE20-43B5-959E-08AEBB47FD53}" destId="{A40F7E36-3810-4A33-97C6-1B4AF218560F}" srcOrd="1" destOrd="0" presId="urn:microsoft.com/office/officeart/2005/8/layout/chevron2"/>
    <dgm:cxn modelId="{FA519AB6-1398-4F0F-8C9A-FA6BE64A95BA}" type="presParOf" srcId="{07579320-0793-4FB0-A48C-32BEF9280E52}" destId="{2D6D291D-7538-4074-8EC1-9AFE30B89C58}" srcOrd="1" destOrd="0" presId="urn:microsoft.com/office/officeart/2005/8/layout/chevron2"/>
    <dgm:cxn modelId="{C60872A9-726B-45EE-8562-E3082AC8EDC1}" type="presParOf" srcId="{07579320-0793-4FB0-A48C-32BEF9280E52}" destId="{21C32E47-15D5-414A-97DD-EDBE845DCA47}" srcOrd="2" destOrd="0" presId="urn:microsoft.com/office/officeart/2005/8/layout/chevron2"/>
    <dgm:cxn modelId="{F3EBD269-D387-4A31-AD81-F663455D1D43}" type="presParOf" srcId="{21C32E47-15D5-414A-97DD-EDBE845DCA47}" destId="{AE034CD2-0CE3-49AA-BE6F-4958D3EB8E7D}" srcOrd="0" destOrd="0" presId="urn:microsoft.com/office/officeart/2005/8/layout/chevron2"/>
    <dgm:cxn modelId="{B5693B11-5DB3-456D-B316-3843F01A69A9}" type="presParOf" srcId="{21C32E47-15D5-414A-97DD-EDBE845DCA47}" destId="{C6AE5F91-2C22-4239-A2F4-E194461C3CCA}" srcOrd="1" destOrd="0" presId="urn:microsoft.com/office/officeart/2005/8/layout/chevron2"/>
    <dgm:cxn modelId="{3FCAC6FB-9A36-4972-846D-A5EACF95097B}" type="presParOf" srcId="{07579320-0793-4FB0-A48C-32BEF9280E52}" destId="{4A4969E7-C8D6-468A-8A09-FB6BD9D24405}" srcOrd="3" destOrd="0" presId="urn:microsoft.com/office/officeart/2005/8/layout/chevron2"/>
    <dgm:cxn modelId="{AC35A904-149F-4F35-99F3-8966191947F6}" type="presParOf" srcId="{07579320-0793-4FB0-A48C-32BEF9280E52}" destId="{720DE3D1-7CB0-4EA0-B3AA-E6915A4D4EAD}" srcOrd="4" destOrd="0" presId="urn:microsoft.com/office/officeart/2005/8/layout/chevron2"/>
    <dgm:cxn modelId="{A8523794-383F-45F7-B7EE-35A15C051D5C}" type="presParOf" srcId="{720DE3D1-7CB0-4EA0-B3AA-E6915A4D4EAD}" destId="{86C99609-58D2-425A-ADC4-A8547E476E74}" srcOrd="0" destOrd="0" presId="urn:microsoft.com/office/officeart/2005/8/layout/chevron2"/>
    <dgm:cxn modelId="{55E32E2B-4D2F-4D81-920F-2F1E26F4156D}" type="presParOf" srcId="{720DE3D1-7CB0-4EA0-B3AA-E6915A4D4EAD}" destId="{A0DFBB8B-1D90-472E-A7B9-F2EC5E4DA98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1E3F5A9-0097-4788-9DBF-981B9B4A0CF5}" type="doc">
      <dgm:prSet loTypeId="urn:microsoft.com/office/officeart/2005/8/layout/chevron2" loCatId="process" qsTypeId="urn:microsoft.com/office/officeart/2005/8/quickstyle/simple3" qsCatId="simple" csTypeId="urn:microsoft.com/office/officeart/2005/8/colors/colorful5" csCatId="colorful" phldr="1"/>
      <dgm:spPr/>
      <dgm:t>
        <a:bodyPr/>
        <a:lstStyle/>
        <a:p>
          <a:endParaRPr lang="es-MX"/>
        </a:p>
      </dgm:t>
    </dgm:pt>
    <dgm:pt modelId="{E0A89C28-D943-42A5-880B-CCE8F25AEAAD}">
      <dgm:prSet phldrT="[Texto]"/>
      <dgm:spPr/>
      <dgm:t>
        <a:bodyPr/>
        <a:lstStyle/>
        <a:p>
          <a:r>
            <a:rPr lang="es-MX" dirty="0"/>
            <a:t>Horas Simples</a:t>
          </a:r>
        </a:p>
      </dgm:t>
    </dgm:pt>
    <dgm:pt modelId="{7034D7EE-9BFB-46AB-8BD9-CABC051AECCD}" type="parTrans" cxnId="{8441A6DD-B699-41F7-86D1-CEECB1E34223}">
      <dgm:prSet/>
      <dgm:spPr/>
      <dgm:t>
        <a:bodyPr/>
        <a:lstStyle/>
        <a:p>
          <a:endParaRPr lang="es-MX"/>
        </a:p>
      </dgm:t>
    </dgm:pt>
    <dgm:pt modelId="{DB138E90-E855-4EC5-B5AC-9CCD8C09B8AA}" type="sibTrans" cxnId="{8441A6DD-B699-41F7-86D1-CEECB1E34223}">
      <dgm:prSet/>
      <dgm:spPr/>
      <dgm:t>
        <a:bodyPr/>
        <a:lstStyle/>
        <a:p>
          <a:endParaRPr lang="es-MX"/>
        </a:p>
      </dgm:t>
    </dgm:pt>
    <dgm:pt modelId="{1E254197-E2D7-4D16-AA3F-A8BD257B85E7}">
      <dgm:prSet phldrT="[Texto]" custT="1"/>
      <dgm:spPr/>
      <dgm:t>
        <a:bodyPr/>
        <a:lstStyle/>
        <a:p>
          <a:pPr algn="just"/>
          <a:r>
            <a:rPr lang="es-MX" sz="1600" dirty="0"/>
            <a:t>Artículo 65.- En los casos de siniestro o riesgo inminente en que peligre la vida del trabajador, de sus compañeros o del patrón, o la existencia misma de la empresa, la jornada de trabajo podrá prolongarse por el tiempo estrictamente indispensable para evitar esos males.</a:t>
          </a:r>
        </a:p>
      </dgm:t>
    </dgm:pt>
    <dgm:pt modelId="{CE2B7E26-B88C-48CB-8EA1-6BC717D437B9}" type="parTrans" cxnId="{E5A0ECBA-8F29-4907-84EA-EF22E6571ED4}">
      <dgm:prSet/>
      <dgm:spPr/>
      <dgm:t>
        <a:bodyPr/>
        <a:lstStyle/>
        <a:p>
          <a:endParaRPr lang="es-MX"/>
        </a:p>
      </dgm:t>
    </dgm:pt>
    <dgm:pt modelId="{F01D313C-0772-44A0-8765-2BFB5479CAEB}" type="sibTrans" cxnId="{E5A0ECBA-8F29-4907-84EA-EF22E6571ED4}">
      <dgm:prSet/>
      <dgm:spPr/>
      <dgm:t>
        <a:bodyPr/>
        <a:lstStyle/>
        <a:p>
          <a:endParaRPr lang="es-MX"/>
        </a:p>
      </dgm:t>
    </dgm:pt>
    <dgm:pt modelId="{A263CDBF-26D8-426D-BF2C-124EEBD4D10E}">
      <dgm:prSet phldrT="[Texto]" custT="1"/>
      <dgm:spPr/>
      <dgm:t>
        <a:bodyPr/>
        <a:lstStyle/>
        <a:p>
          <a:pPr algn="just"/>
          <a:r>
            <a:rPr lang="es-MX" sz="1600" dirty="0"/>
            <a:t>Artículo 67.- Las horas de trabajo a que se refiere el artículo 65, se retribuirán con una cantidad igual a la que corresponda a cada una de las horas de la jornada.</a:t>
          </a:r>
        </a:p>
      </dgm:t>
    </dgm:pt>
    <dgm:pt modelId="{B4FEFF78-F7ED-46AA-B8CA-79BA6CE98F9D}" type="parTrans" cxnId="{7B794B93-363D-421D-B2EA-8669E617EF74}">
      <dgm:prSet/>
      <dgm:spPr/>
      <dgm:t>
        <a:bodyPr/>
        <a:lstStyle/>
        <a:p>
          <a:endParaRPr lang="es-MX"/>
        </a:p>
      </dgm:t>
    </dgm:pt>
    <dgm:pt modelId="{A0CF1B80-0662-4FE4-A9A6-08BEEE048B62}" type="sibTrans" cxnId="{7B794B93-363D-421D-B2EA-8669E617EF74}">
      <dgm:prSet/>
      <dgm:spPr/>
      <dgm:t>
        <a:bodyPr/>
        <a:lstStyle/>
        <a:p>
          <a:endParaRPr lang="es-MX"/>
        </a:p>
      </dgm:t>
    </dgm:pt>
    <dgm:pt modelId="{E014D00E-4625-452F-A95E-EC88B14D1757}">
      <dgm:prSet phldrT="[Texto]"/>
      <dgm:spPr/>
      <dgm:t>
        <a:bodyPr/>
        <a:lstStyle/>
        <a:p>
          <a:r>
            <a:rPr lang="es-MX" dirty="0"/>
            <a:t>Horas dobles</a:t>
          </a:r>
        </a:p>
      </dgm:t>
    </dgm:pt>
    <dgm:pt modelId="{427E0EF9-1534-436D-96B8-78B7B1108698}" type="parTrans" cxnId="{FB4F3B5B-1467-4784-B6E0-01F1D3FC6759}">
      <dgm:prSet/>
      <dgm:spPr/>
      <dgm:t>
        <a:bodyPr/>
        <a:lstStyle/>
        <a:p>
          <a:endParaRPr lang="es-MX"/>
        </a:p>
      </dgm:t>
    </dgm:pt>
    <dgm:pt modelId="{4CF78EE1-34A7-438E-BA2A-CC8FDF4DC211}" type="sibTrans" cxnId="{FB4F3B5B-1467-4784-B6E0-01F1D3FC6759}">
      <dgm:prSet/>
      <dgm:spPr/>
      <dgm:t>
        <a:bodyPr/>
        <a:lstStyle/>
        <a:p>
          <a:endParaRPr lang="es-MX"/>
        </a:p>
      </dgm:t>
    </dgm:pt>
    <dgm:pt modelId="{E141762A-3862-48DB-A566-307A3ED9E5DE}">
      <dgm:prSet phldrT="[Texto]" custT="1"/>
      <dgm:spPr/>
      <dgm:t>
        <a:bodyPr/>
        <a:lstStyle/>
        <a:p>
          <a:pPr algn="just"/>
          <a:r>
            <a:rPr lang="es-MX" sz="1600" dirty="0"/>
            <a:t>Artículo 67.- Las horas de trabajo extraordinario se pagarán con un ciento por ciento más del salario que corresponda a las horas de la jornada.</a:t>
          </a:r>
        </a:p>
      </dgm:t>
    </dgm:pt>
    <dgm:pt modelId="{F7A633D2-6229-47F8-957A-B8CEB91EEB60}" type="parTrans" cxnId="{9C0E5D98-071F-4E22-AD61-78DB4627A066}">
      <dgm:prSet/>
      <dgm:spPr/>
      <dgm:t>
        <a:bodyPr/>
        <a:lstStyle/>
        <a:p>
          <a:endParaRPr lang="es-MX"/>
        </a:p>
      </dgm:t>
    </dgm:pt>
    <dgm:pt modelId="{417E762B-1BAD-4045-9D44-FA1E5473F48B}" type="sibTrans" cxnId="{9C0E5D98-071F-4E22-AD61-78DB4627A066}">
      <dgm:prSet/>
      <dgm:spPr/>
      <dgm:t>
        <a:bodyPr/>
        <a:lstStyle/>
        <a:p>
          <a:endParaRPr lang="es-MX"/>
        </a:p>
      </dgm:t>
    </dgm:pt>
    <dgm:pt modelId="{70CDA6CC-653D-4BDD-AB8F-615B688EBBE4}">
      <dgm:prSet phldrT="[Texto]"/>
      <dgm:spPr/>
      <dgm:t>
        <a:bodyPr/>
        <a:lstStyle/>
        <a:p>
          <a:r>
            <a:rPr lang="es-MX" dirty="0"/>
            <a:t>Horas Triples</a:t>
          </a:r>
        </a:p>
      </dgm:t>
    </dgm:pt>
    <dgm:pt modelId="{257F7020-2E14-4FAD-8363-E1DED32627CA}" type="parTrans" cxnId="{43D8FE50-348B-415C-B1C7-B9C9EDB0C306}">
      <dgm:prSet/>
      <dgm:spPr/>
      <dgm:t>
        <a:bodyPr/>
        <a:lstStyle/>
        <a:p>
          <a:endParaRPr lang="es-MX"/>
        </a:p>
      </dgm:t>
    </dgm:pt>
    <dgm:pt modelId="{E2C7C10F-FDF9-454C-81D9-FD3DA2CBFF8E}" type="sibTrans" cxnId="{43D8FE50-348B-415C-B1C7-B9C9EDB0C306}">
      <dgm:prSet/>
      <dgm:spPr/>
      <dgm:t>
        <a:bodyPr/>
        <a:lstStyle/>
        <a:p>
          <a:endParaRPr lang="es-MX"/>
        </a:p>
      </dgm:t>
    </dgm:pt>
    <dgm:pt modelId="{C0799F19-3771-4FB8-AA29-93EC254DACA3}">
      <dgm:prSet phldrT="[Texto]" custT="1"/>
      <dgm:spPr/>
      <dgm:t>
        <a:bodyPr/>
        <a:lstStyle/>
        <a:p>
          <a:pPr algn="just"/>
          <a:r>
            <a:rPr lang="es-MX" sz="1600" dirty="0"/>
            <a:t>Artículo 68.- Los trabajadores no están obligados a prestar sus servicios por un tiempo mayor del permitido de este capítulo.</a:t>
          </a:r>
        </a:p>
      </dgm:t>
    </dgm:pt>
    <dgm:pt modelId="{6652598A-99C1-4695-BC3E-1B75B2EB5506}" type="parTrans" cxnId="{7EE7C2C6-7AEC-4EDA-AD39-D7EA63F4FD51}">
      <dgm:prSet/>
      <dgm:spPr/>
      <dgm:t>
        <a:bodyPr/>
        <a:lstStyle/>
        <a:p>
          <a:endParaRPr lang="es-MX"/>
        </a:p>
      </dgm:t>
    </dgm:pt>
    <dgm:pt modelId="{0E9959A5-E655-4023-BF8F-4BE441F6AC9A}" type="sibTrans" cxnId="{7EE7C2C6-7AEC-4EDA-AD39-D7EA63F4FD51}">
      <dgm:prSet/>
      <dgm:spPr/>
      <dgm:t>
        <a:bodyPr/>
        <a:lstStyle/>
        <a:p>
          <a:endParaRPr lang="es-MX"/>
        </a:p>
      </dgm:t>
    </dgm:pt>
    <dgm:pt modelId="{FD70CBE6-A4E7-42E3-9853-739586B8B868}">
      <dgm:prSet custT="1"/>
      <dgm:spPr/>
      <dgm:t>
        <a:bodyPr/>
        <a:lstStyle/>
        <a:p>
          <a:pPr algn="just"/>
          <a:r>
            <a:rPr lang="es-MX" sz="1600" dirty="0"/>
            <a:t>La prolongación del tiempo extraordinario que exceda de nueve horas a la semana, obliga al patrón a pagar al trabajador el tiempo excedente con un doscientos por ciento más del salario que corresponda a las horas de la jornada, sin perjuicio de las sanciones establecidas en esta Ley.</a:t>
          </a:r>
        </a:p>
      </dgm:t>
    </dgm:pt>
    <dgm:pt modelId="{37E6CBBA-9A30-4904-8D88-A733ED9746C0}" type="parTrans" cxnId="{62E00F9F-AFC5-4DCC-944A-A456C8D7F1C1}">
      <dgm:prSet/>
      <dgm:spPr/>
      <dgm:t>
        <a:bodyPr/>
        <a:lstStyle/>
        <a:p>
          <a:endParaRPr lang="es-MX"/>
        </a:p>
      </dgm:t>
    </dgm:pt>
    <dgm:pt modelId="{BC8C650E-C310-4619-9159-54240C808D4C}" type="sibTrans" cxnId="{62E00F9F-AFC5-4DCC-944A-A456C8D7F1C1}">
      <dgm:prSet/>
      <dgm:spPr/>
      <dgm:t>
        <a:bodyPr/>
        <a:lstStyle/>
        <a:p>
          <a:endParaRPr lang="es-MX"/>
        </a:p>
      </dgm:t>
    </dgm:pt>
    <dgm:pt modelId="{F48185CD-0CC7-4E00-8406-B611300E9611}" type="pres">
      <dgm:prSet presAssocID="{01E3F5A9-0097-4788-9DBF-981B9B4A0CF5}" presName="linearFlow" presStyleCnt="0">
        <dgm:presLayoutVars>
          <dgm:dir/>
          <dgm:animLvl val="lvl"/>
          <dgm:resizeHandles val="exact"/>
        </dgm:presLayoutVars>
      </dgm:prSet>
      <dgm:spPr/>
    </dgm:pt>
    <dgm:pt modelId="{252396EA-C287-445F-893B-133E66076F91}" type="pres">
      <dgm:prSet presAssocID="{E0A89C28-D943-42A5-880B-CCE8F25AEAAD}" presName="composite" presStyleCnt="0"/>
      <dgm:spPr/>
    </dgm:pt>
    <dgm:pt modelId="{787CB229-9B26-40C8-9011-0A2AA41DA568}" type="pres">
      <dgm:prSet presAssocID="{E0A89C28-D943-42A5-880B-CCE8F25AEAAD}" presName="parentText" presStyleLbl="alignNode1" presStyleIdx="0" presStyleCnt="3">
        <dgm:presLayoutVars>
          <dgm:chMax val="1"/>
          <dgm:bulletEnabled val="1"/>
        </dgm:presLayoutVars>
      </dgm:prSet>
      <dgm:spPr/>
    </dgm:pt>
    <dgm:pt modelId="{71EF1A89-4158-4C4D-B14B-CFCD7E432130}" type="pres">
      <dgm:prSet presAssocID="{E0A89C28-D943-42A5-880B-CCE8F25AEAAD}" presName="descendantText" presStyleLbl="alignAcc1" presStyleIdx="0" presStyleCnt="3" custScaleY="110043" custLinFactNeighborX="0" custLinFactNeighborY="89">
        <dgm:presLayoutVars>
          <dgm:bulletEnabled val="1"/>
        </dgm:presLayoutVars>
      </dgm:prSet>
      <dgm:spPr/>
    </dgm:pt>
    <dgm:pt modelId="{293BFF4A-B121-45F6-8155-E608D6AF82D1}" type="pres">
      <dgm:prSet presAssocID="{DB138E90-E855-4EC5-B5AC-9CCD8C09B8AA}" presName="sp" presStyleCnt="0"/>
      <dgm:spPr/>
    </dgm:pt>
    <dgm:pt modelId="{B4E8EAC8-5F8F-472A-A492-1FA66216A3F8}" type="pres">
      <dgm:prSet presAssocID="{E014D00E-4625-452F-A95E-EC88B14D1757}" presName="composite" presStyleCnt="0"/>
      <dgm:spPr/>
    </dgm:pt>
    <dgm:pt modelId="{47DBA408-D74B-46AD-A1A6-6CF903E2BBFA}" type="pres">
      <dgm:prSet presAssocID="{E014D00E-4625-452F-A95E-EC88B14D1757}" presName="parentText" presStyleLbl="alignNode1" presStyleIdx="1" presStyleCnt="3">
        <dgm:presLayoutVars>
          <dgm:chMax val="1"/>
          <dgm:bulletEnabled val="1"/>
        </dgm:presLayoutVars>
      </dgm:prSet>
      <dgm:spPr/>
    </dgm:pt>
    <dgm:pt modelId="{3DB562CF-104E-404D-BE76-4E418A9213B9}" type="pres">
      <dgm:prSet presAssocID="{E014D00E-4625-452F-A95E-EC88B14D1757}" presName="descendantText" presStyleLbl="alignAcc1" presStyleIdx="1" presStyleCnt="3">
        <dgm:presLayoutVars>
          <dgm:bulletEnabled val="1"/>
        </dgm:presLayoutVars>
      </dgm:prSet>
      <dgm:spPr/>
    </dgm:pt>
    <dgm:pt modelId="{60ED0EBD-A854-4A93-97E1-2F325AEDDA54}" type="pres">
      <dgm:prSet presAssocID="{4CF78EE1-34A7-438E-BA2A-CC8FDF4DC211}" presName="sp" presStyleCnt="0"/>
      <dgm:spPr/>
    </dgm:pt>
    <dgm:pt modelId="{4448809F-B097-4DB7-A059-3EF15B11F61A}" type="pres">
      <dgm:prSet presAssocID="{70CDA6CC-653D-4BDD-AB8F-615B688EBBE4}" presName="composite" presStyleCnt="0"/>
      <dgm:spPr/>
    </dgm:pt>
    <dgm:pt modelId="{AA6F2DF3-5871-49E4-BDBF-3087963CC2D8}" type="pres">
      <dgm:prSet presAssocID="{70CDA6CC-653D-4BDD-AB8F-615B688EBBE4}" presName="parentText" presStyleLbl="alignNode1" presStyleIdx="2" presStyleCnt="3">
        <dgm:presLayoutVars>
          <dgm:chMax val="1"/>
          <dgm:bulletEnabled val="1"/>
        </dgm:presLayoutVars>
      </dgm:prSet>
      <dgm:spPr/>
    </dgm:pt>
    <dgm:pt modelId="{8C023D74-5E32-4A90-98D0-1C9C517087CF}" type="pres">
      <dgm:prSet presAssocID="{70CDA6CC-653D-4BDD-AB8F-615B688EBBE4}" presName="descendantText" presStyleLbl="alignAcc1" presStyleIdx="2" presStyleCnt="3" custScaleY="134689">
        <dgm:presLayoutVars>
          <dgm:bulletEnabled val="1"/>
        </dgm:presLayoutVars>
      </dgm:prSet>
      <dgm:spPr/>
    </dgm:pt>
  </dgm:ptLst>
  <dgm:cxnLst>
    <dgm:cxn modelId="{3EF20904-C3B5-4264-9EEE-47011027C038}" type="presOf" srcId="{E0A89C28-D943-42A5-880B-CCE8F25AEAAD}" destId="{787CB229-9B26-40C8-9011-0A2AA41DA568}" srcOrd="0" destOrd="0" presId="urn:microsoft.com/office/officeart/2005/8/layout/chevron2"/>
    <dgm:cxn modelId="{F140BD27-0E01-4701-93FE-8755DBF94973}" type="presOf" srcId="{A263CDBF-26D8-426D-BF2C-124EEBD4D10E}" destId="{71EF1A89-4158-4C4D-B14B-CFCD7E432130}" srcOrd="0" destOrd="1" presId="urn:microsoft.com/office/officeart/2005/8/layout/chevron2"/>
    <dgm:cxn modelId="{FB4F3B5B-1467-4784-B6E0-01F1D3FC6759}" srcId="{01E3F5A9-0097-4788-9DBF-981B9B4A0CF5}" destId="{E014D00E-4625-452F-A95E-EC88B14D1757}" srcOrd="1" destOrd="0" parTransId="{427E0EF9-1534-436D-96B8-78B7B1108698}" sibTransId="{4CF78EE1-34A7-438E-BA2A-CC8FDF4DC211}"/>
    <dgm:cxn modelId="{43D8FE50-348B-415C-B1C7-B9C9EDB0C306}" srcId="{01E3F5A9-0097-4788-9DBF-981B9B4A0CF5}" destId="{70CDA6CC-653D-4BDD-AB8F-615B688EBBE4}" srcOrd="2" destOrd="0" parTransId="{257F7020-2E14-4FAD-8363-E1DED32627CA}" sibTransId="{E2C7C10F-FDF9-454C-81D9-FD3DA2CBFF8E}"/>
    <dgm:cxn modelId="{C442C072-46B5-45A9-B0DC-C22A1A8C06E3}" type="presOf" srcId="{FD70CBE6-A4E7-42E3-9853-739586B8B868}" destId="{8C023D74-5E32-4A90-98D0-1C9C517087CF}" srcOrd="0" destOrd="1" presId="urn:microsoft.com/office/officeart/2005/8/layout/chevron2"/>
    <dgm:cxn modelId="{7B794B93-363D-421D-B2EA-8669E617EF74}" srcId="{E0A89C28-D943-42A5-880B-CCE8F25AEAAD}" destId="{A263CDBF-26D8-426D-BF2C-124EEBD4D10E}" srcOrd="1" destOrd="0" parTransId="{B4FEFF78-F7ED-46AA-B8CA-79BA6CE98F9D}" sibTransId="{A0CF1B80-0662-4FE4-A9A6-08BEEE048B62}"/>
    <dgm:cxn modelId="{DBF45B94-CE36-4F46-AAC3-45270FEC62EA}" type="presOf" srcId="{70CDA6CC-653D-4BDD-AB8F-615B688EBBE4}" destId="{AA6F2DF3-5871-49E4-BDBF-3087963CC2D8}" srcOrd="0" destOrd="0" presId="urn:microsoft.com/office/officeart/2005/8/layout/chevron2"/>
    <dgm:cxn modelId="{9C0E5D98-071F-4E22-AD61-78DB4627A066}" srcId="{E014D00E-4625-452F-A95E-EC88B14D1757}" destId="{E141762A-3862-48DB-A566-307A3ED9E5DE}" srcOrd="0" destOrd="0" parTransId="{F7A633D2-6229-47F8-957A-B8CEB91EEB60}" sibTransId="{417E762B-1BAD-4045-9D44-FA1E5473F48B}"/>
    <dgm:cxn modelId="{62E00F9F-AFC5-4DCC-944A-A456C8D7F1C1}" srcId="{70CDA6CC-653D-4BDD-AB8F-615B688EBBE4}" destId="{FD70CBE6-A4E7-42E3-9853-739586B8B868}" srcOrd="1" destOrd="0" parTransId="{37E6CBBA-9A30-4904-8D88-A733ED9746C0}" sibTransId="{BC8C650E-C310-4619-9159-54240C808D4C}"/>
    <dgm:cxn modelId="{AFD67FA1-183F-45EF-BF11-CC59C1B75CEF}" type="presOf" srcId="{C0799F19-3771-4FB8-AA29-93EC254DACA3}" destId="{8C023D74-5E32-4A90-98D0-1C9C517087CF}" srcOrd="0" destOrd="0" presId="urn:microsoft.com/office/officeart/2005/8/layout/chevron2"/>
    <dgm:cxn modelId="{50678FB8-5752-4695-8739-87D2A0CAD93A}" type="presOf" srcId="{1E254197-E2D7-4D16-AA3F-A8BD257B85E7}" destId="{71EF1A89-4158-4C4D-B14B-CFCD7E432130}" srcOrd="0" destOrd="0" presId="urn:microsoft.com/office/officeart/2005/8/layout/chevron2"/>
    <dgm:cxn modelId="{E5A0ECBA-8F29-4907-84EA-EF22E6571ED4}" srcId="{E0A89C28-D943-42A5-880B-CCE8F25AEAAD}" destId="{1E254197-E2D7-4D16-AA3F-A8BD257B85E7}" srcOrd="0" destOrd="0" parTransId="{CE2B7E26-B88C-48CB-8EA1-6BC717D437B9}" sibTransId="{F01D313C-0772-44A0-8765-2BFB5479CAEB}"/>
    <dgm:cxn modelId="{7EE7C2C6-7AEC-4EDA-AD39-D7EA63F4FD51}" srcId="{70CDA6CC-653D-4BDD-AB8F-615B688EBBE4}" destId="{C0799F19-3771-4FB8-AA29-93EC254DACA3}" srcOrd="0" destOrd="0" parTransId="{6652598A-99C1-4695-BC3E-1B75B2EB5506}" sibTransId="{0E9959A5-E655-4023-BF8F-4BE441F6AC9A}"/>
    <dgm:cxn modelId="{5A2370D2-4384-453E-A42F-28CA7620F29A}" type="presOf" srcId="{E141762A-3862-48DB-A566-307A3ED9E5DE}" destId="{3DB562CF-104E-404D-BE76-4E418A9213B9}" srcOrd="0" destOrd="0" presId="urn:microsoft.com/office/officeart/2005/8/layout/chevron2"/>
    <dgm:cxn modelId="{A4EF7ED2-279A-4BE3-845A-D6227E28DF0E}" type="presOf" srcId="{01E3F5A9-0097-4788-9DBF-981B9B4A0CF5}" destId="{F48185CD-0CC7-4E00-8406-B611300E9611}" srcOrd="0" destOrd="0" presId="urn:microsoft.com/office/officeart/2005/8/layout/chevron2"/>
    <dgm:cxn modelId="{8441A6DD-B699-41F7-86D1-CEECB1E34223}" srcId="{01E3F5A9-0097-4788-9DBF-981B9B4A0CF5}" destId="{E0A89C28-D943-42A5-880B-CCE8F25AEAAD}" srcOrd="0" destOrd="0" parTransId="{7034D7EE-9BFB-46AB-8BD9-CABC051AECCD}" sibTransId="{DB138E90-E855-4EC5-B5AC-9CCD8C09B8AA}"/>
    <dgm:cxn modelId="{D5DCCFFA-A6B4-48BD-A4FC-7A26C98A8468}" type="presOf" srcId="{E014D00E-4625-452F-A95E-EC88B14D1757}" destId="{47DBA408-D74B-46AD-A1A6-6CF903E2BBFA}" srcOrd="0" destOrd="0" presId="urn:microsoft.com/office/officeart/2005/8/layout/chevron2"/>
    <dgm:cxn modelId="{71EDE775-F899-4A3E-87F2-967C7A25B564}" type="presParOf" srcId="{F48185CD-0CC7-4E00-8406-B611300E9611}" destId="{252396EA-C287-445F-893B-133E66076F91}" srcOrd="0" destOrd="0" presId="urn:microsoft.com/office/officeart/2005/8/layout/chevron2"/>
    <dgm:cxn modelId="{4EF6CA8E-7891-4DFE-82BB-85257C2899DF}" type="presParOf" srcId="{252396EA-C287-445F-893B-133E66076F91}" destId="{787CB229-9B26-40C8-9011-0A2AA41DA568}" srcOrd="0" destOrd="0" presId="urn:microsoft.com/office/officeart/2005/8/layout/chevron2"/>
    <dgm:cxn modelId="{12762C3F-78C4-4B12-AA8C-4B4CF10E07BF}" type="presParOf" srcId="{252396EA-C287-445F-893B-133E66076F91}" destId="{71EF1A89-4158-4C4D-B14B-CFCD7E432130}" srcOrd="1" destOrd="0" presId="urn:microsoft.com/office/officeart/2005/8/layout/chevron2"/>
    <dgm:cxn modelId="{CAACB2F6-2FEC-44BA-A9CF-2C2183DDD206}" type="presParOf" srcId="{F48185CD-0CC7-4E00-8406-B611300E9611}" destId="{293BFF4A-B121-45F6-8155-E608D6AF82D1}" srcOrd="1" destOrd="0" presId="urn:microsoft.com/office/officeart/2005/8/layout/chevron2"/>
    <dgm:cxn modelId="{0C6D1D0D-D4C1-47B7-99CB-5145295ABC0F}" type="presParOf" srcId="{F48185CD-0CC7-4E00-8406-B611300E9611}" destId="{B4E8EAC8-5F8F-472A-A492-1FA66216A3F8}" srcOrd="2" destOrd="0" presId="urn:microsoft.com/office/officeart/2005/8/layout/chevron2"/>
    <dgm:cxn modelId="{38464B7D-6389-4D65-8887-AF95FCC1A6A8}" type="presParOf" srcId="{B4E8EAC8-5F8F-472A-A492-1FA66216A3F8}" destId="{47DBA408-D74B-46AD-A1A6-6CF903E2BBFA}" srcOrd="0" destOrd="0" presId="urn:microsoft.com/office/officeart/2005/8/layout/chevron2"/>
    <dgm:cxn modelId="{0EDA0EEE-B306-4B31-8E4C-8592526A8574}" type="presParOf" srcId="{B4E8EAC8-5F8F-472A-A492-1FA66216A3F8}" destId="{3DB562CF-104E-404D-BE76-4E418A9213B9}" srcOrd="1" destOrd="0" presId="urn:microsoft.com/office/officeart/2005/8/layout/chevron2"/>
    <dgm:cxn modelId="{79F6C7EF-F068-41B1-877F-B5A927AF5BE5}" type="presParOf" srcId="{F48185CD-0CC7-4E00-8406-B611300E9611}" destId="{60ED0EBD-A854-4A93-97E1-2F325AEDDA54}" srcOrd="3" destOrd="0" presId="urn:microsoft.com/office/officeart/2005/8/layout/chevron2"/>
    <dgm:cxn modelId="{09019004-E97C-4FBC-A587-1A63111D8F97}" type="presParOf" srcId="{F48185CD-0CC7-4E00-8406-B611300E9611}" destId="{4448809F-B097-4DB7-A059-3EF15B11F61A}" srcOrd="4" destOrd="0" presId="urn:microsoft.com/office/officeart/2005/8/layout/chevron2"/>
    <dgm:cxn modelId="{FE2B2B4A-7A5F-4378-B8BD-EE39B722385D}" type="presParOf" srcId="{4448809F-B097-4DB7-A059-3EF15B11F61A}" destId="{AA6F2DF3-5871-49E4-BDBF-3087963CC2D8}" srcOrd="0" destOrd="0" presId="urn:microsoft.com/office/officeart/2005/8/layout/chevron2"/>
    <dgm:cxn modelId="{1CA81741-F3FB-44CB-8589-A1F9CA027D2C}" type="presParOf" srcId="{4448809F-B097-4DB7-A059-3EF15B11F61A}" destId="{8C023D74-5E32-4A90-98D0-1C9C517087C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ED47D98E-EAC1-4F4A-B3BC-1169ACF3A181}" type="doc">
      <dgm:prSet loTypeId="urn:microsoft.com/office/officeart/2005/8/layout/vList3" loCatId="list" qsTypeId="urn:microsoft.com/office/officeart/2005/8/quickstyle/simple3" qsCatId="simple" csTypeId="urn:microsoft.com/office/officeart/2005/8/colors/colorful5" csCatId="colorful" phldr="1"/>
      <dgm:spPr/>
    </dgm:pt>
    <dgm:pt modelId="{94588EE5-1F6A-4E18-BE1F-0830F3A0F14E}">
      <dgm:prSet phldrT="[Texto]"/>
      <dgm:spPr/>
      <dgm:t>
        <a:bodyPr/>
        <a:lstStyle/>
        <a:p>
          <a:pPr algn="just"/>
          <a:r>
            <a:rPr lang="es-MX" b="0" dirty="0">
              <a:latin typeface="Arial" panose="020B0604020202020204" pitchFamily="34" charset="0"/>
              <a:cs typeface="Arial" panose="020B0604020202020204" pitchFamily="34" charset="0"/>
            </a:rPr>
            <a:t>Art. 1 La presente Ley es de observancia general en toda la República, en la forma y términos que la misma establece, sus disposiciones son de orden público y de interés social.</a:t>
          </a:r>
          <a:endParaRPr lang="es-MX" b="0" dirty="0"/>
        </a:p>
      </dgm:t>
    </dgm:pt>
    <dgm:pt modelId="{6011A5E6-CA7C-4FCB-9F3E-5863AC310085}" type="parTrans" cxnId="{A1EAF250-9064-4C71-B069-EB66BDD3DE0F}">
      <dgm:prSet/>
      <dgm:spPr/>
      <dgm:t>
        <a:bodyPr/>
        <a:lstStyle/>
        <a:p>
          <a:endParaRPr lang="es-MX"/>
        </a:p>
      </dgm:t>
    </dgm:pt>
    <dgm:pt modelId="{3B1DEF25-F4DE-4E71-BD2C-7FB55CA08A96}" type="sibTrans" cxnId="{A1EAF250-9064-4C71-B069-EB66BDD3DE0F}">
      <dgm:prSet/>
      <dgm:spPr/>
      <dgm:t>
        <a:bodyPr/>
        <a:lstStyle/>
        <a:p>
          <a:endParaRPr lang="es-MX"/>
        </a:p>
      </dgm:t>
    </dgm:pt>
    <dgm:pt modelId="{6487D8DB-4967-43FD-927B-B9D8CF572885}">
      <dgm:prSet phldrT="[Texto]"/>
      <dgm:spPr/>
      <dgm:t>
        <a:bodyPr/>
        <a:lstStyle/>
        <a:p>
          <a:pPr algn="just">
            <a:buNone/>
          </a:pPr>
          <a:r>
            <a:rPr lang="es-ES" b="0" u="none" dirty="0">
              <a:latin typeface="Arial" panose="020B0604020202020204" pitchFamily="34" charset="0"/>
              <a:cs typeface="Arial" panose="020B0604020202020204" pitchFamily="34" charset="0"/>
            </a:rPr>
            <a:t>Art. 2 La seguridad social tiene por finalidad garantizar el derecho a la salud, la asistencia médica, y los servicios sociales necesarios para el bienestar individual y colectivo así como el otorgamiento de una pensión.</a:t>
          </a:r>
          <a:endParaRPr lang="es-MX" b="0" dirty="0"/>
        </a:p>
      </dgm:t>
    </dgm:pt>
    <dgm:pt modelId="{6A574902-4D6D-4C98-8336-DE68212D96FE}" type="parTrans" cxnId="{A979A95C-55F5-4612-80A7-927E1ABC69CE}">
      <dgm:prSet/>
      <dgm:spPr/>
      <dgm:t>
        <a:bodyPr/>
        <a:lstStyle/>
        <a:p>
          <a:endParaRPr lang="es-MX"/>
        </a:p>
      </dgm:t>
    </dgm:pt>
    <dgm:pt modelId="{7E05E399-9F93-47C6-A33A-4F6116FD3995}" type="sibTrans" cxnId="{A979A95C-55F5-4612-80A7-927E1ABC69CE}">
      <dgm:prSet/>
      <dgm:spPr/>
      <dgm:t>
        <a:bodyPr/>
        <a:lstStyle/>
        <a:p>
          <a:endParaRPr lang="es-MX"/>
        </a:p>
      </dgm:t>
    </dgm:pt>
    <dgm:pt modelId="{09AA478B-5FC9-4B0D-9E4F-5CAA92D14F8F}">
      <dgm:prSet/>
      <dgm:spPr/>
      <dgm:t>
        <a:bodyPr/>
        <a:lstStyle/>
        <a:p>
          <a:pPr algn="just"/>
          <a:r>
            <a:rPr lang="es-MX" b="0" dirty="0"/>
            <a:t>Art. 4 </a:t>
          </a:r>
          <a:r>
            <a:rPr lang="es-MX" b="0" u="none" dirty="0">
              <a:latin typeface="Arial" panose="020B0604020202020204" pitchFamily="34" charset="0"/>
              <a:cs typeface="Arial" panose="020B0604020202020204" pitchFamily="34" charset="0"/>
            </a:rPr>
            <a:t>El Seguro Social es el instrumento básico de la Seguridad Social, establecido como un servicio público de carácter nacional, en los términos de esta ley.</a:t>
          </a:r>
          <a:endParaRPr lang="es-MX" b="0" u="none" dirty="0"/>
        </a:p>
      </dgm:t>
    </dgm:pt>
    <dgm:pt modelId="{ED31A720-E8BC-48DC-8A1F-39BFED49209C}" type="parTrans" cxnId="{5CB6F0A8-2BE0-4268-9579-8AA29BF8705C}">
      <dgm:prSet/>
      <dgm:spPr/>
      <dgm:t>
        <a:bodyPr/>
        <a:lstStyle/>
        <a:p>
          <a:endParaRPr lang="es-MX"/>
        </a:p>
      </dgm:t>
    </dgm:pt>
    <dgm:pt modelId="{EEB19CEA-E75C-4A58-B917-41DCCF1EBDFB}" type="sibTrans" cxnId="{5CB6F0A8-2BE0-4268-9579-8AA29BF8705C}">
      <dgm:prSet/>
      <dgm:spPr/>
      <dgm:t>
        <a:bodyPr/>
        <a:lstStyle/>
        <a:p>
          <a:endParaRPr lang="es-MX"/>
        </a:p>
      </dgm:t>
    </dgm:pt>
    <dgm:pt modelId="{24B8B1F8-27B7-4D9B-8412-768105CDEFA0}" type="pres">
      <dgm:prSet presAssocID="{ED47D98E-EAC1-4F4A-B3BC-1169ACF3A181}" presName="linearFlow" presStyleCnt="0">
        <dgm:presLayoutVars>
          <dgm:dir/>
          <dgm:resizeHandles val="exact"/>
        </dgm:presLayoutVars>
      </dgm:prSet>
      <dgm:spPr/>
    </dgm:pt>
    <dgm:pt modelId="{BF8B710C-BF8D-4EB4-8C28-30699EA26720}" type="pres">
      <dgm:prSet presAssocID="{94588EE5-1F6A-4E18-BE1F-0830F3A0F14E}" presName="composite" presStyleCnt="0"/>
      <dgm:spPr/>
    </dgm:pt>
    <dgm:pt modelId="{EE0A6A38-AFE9-450A-9D56-13D6AE97EFBD}" type="pres">
      <dgm:prSet presAssocID="{94588EE5-1F6A-4E18-BE1F-0830F3A0F14E}"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Grupo de personas con relleno sólido"/>
        </a:ext>
      </dgm:extLst>
    </dgm:pt>
    <dgm:pt modelId="{F1BBF739-2B22-4714-8919-7DD270D9773C}" type="pres">
      <dgm:prSet presAssocID="{94588EE5-1F6A-4E18-BE1F-0830F3A0F14E}" presName="txShp" presStyleLbl="node1" presStyleIdx="0" presStyleCnt="3">
        <dgm:presLayoutVars>
          <dgm:bulletEnabled val="1"/>
        </dgm:presLayoutVars>
      </dgm:prSet>
      <dgm:spPr/>
    </dgm:pt>
    <dgm:pt modelId="{6BB2A6BF-4C87-4BAB-937B-74B58C5D106E}" type="pres">
      <dgm:prSet presAssocID="{3B1DEF25-F4DE-4E71-BD2C-7FB55CA08A96}" presName="spacing" presStyleCnt="0"/>
      <dgm:spPr/>
    </dgm:pt>
    <dgm:pt modelId="{956A04A2-0A1C-4812-BC17-4119AC8E82CD}" type="pres">
      <dgm:prSet presAssocID="{6487D8DB-4967-43FD-927B-B9D8CF572885}" presName="composite" presStyleCnt="0"/>
      <dgm:spPr/>
    </dgm:pt>
    <dgm:pt modelId="{9FAC001B-87E1-43C1-A010-C94A0AAEFE49}" type="pres">
      <dgm:prSet presAssocID="{6487D8DB-4967-43FD-927B-B9D8CF572885}" presName="imgShp"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Doctora con relleno sólido"/>
        </a:ext>
      </dgm:extLst>
    </dgm:pt>
    <dgm:pt modelId="{E8FE1870-1942-48BC-ADD2-F3A6358F6717}" type="pres">
      <dgm:prSet presAssocID="{6487D8DB-4967-43FD-927B-B9D8CF572885}" presName="txShp" presStyleLbl="node1" presStyleIdx="1" presStyleCnt="3">
        <dgm:presLayoutVars>
          <dgm:bulletEnabled val="1"/>
        </dgm:presLayoutVars>
      </dgm:prSet>
      <dgm:spPr/>
    </dgm:pt>
    <dgm:pt modelId="{5CF57B17-1742-416B-9A7C-47674D178474}" type="pres">
      <dgm:prSet presAssocID="{7E05E399-9F93-47C6-A33A-4F6116FD3995}" presName="spacing" presStyleCnt="0"/>
      <dgm:spPr/>
    </dgm:pt>
    <dgm:pt modelId="{076A6CCB-26D7-49EF-979F-D6B55D3CE727}" type="pres">
      <dgm:prSet presAssocID="{09AA478B-5FC9-4B0D-9E4F-5CAA92D14F8F}" presName="composite" presStyleCnt="0"/>
      <dgm:spPr/>
    </dgm:pt>
    <dgm:pt modelId="{85A1EC79-E96B-492D-A3BF-995311A8CEB1}" type="pres">
      <dgm:prSet presAssocID="{09AA478B-5FC9-4B0D-9E4F-5CAA92D14F8F}" presName="imgShp"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anco con relleno sólido"/>
        </a:ext>
      </dgm:extLst>
    </dgm:pt>
    <dgm:pt modelId="{3F405191-A76D-49B8-ACC0-68DF86F0057A}" type="pres">
      <dgm:prSet presAssocID="{09AA478B-5FC9-4B0D-9E4F-5CAA92D14F8F}" presName="txShp" presStyleLbl="node1" presStyleIdx="2" presStyleCnt="3">
        <dgm:presLayoutVars>
          <dgm:bulletEnabled val="1"/>
        </dgm:presLayoutVars>
      </dgm:prSet>
      <dgm:spPr/>
    </dgm:pt>
  </dgm:ptLst>
  <dgm:cxnLst>
    <dgm:cxn modelId="{45F0F32A-7E15-4EDF-9D55-4F85FE0E8040}" type="presOf" srcId="{94588EE5-1F6A-4E18-BE1F-0830F3A0F14E}" destId="{F1BBF739-2B22-4714-8919-7DD270D9773C}" srcOrd="0" destOrd="0" presId="urn:microsoft.com/office/officeart/2005/8/layout/vList3"/>
    <dgm:cxn modelId="{A979A95C-55F5-4612-80A7-927E1ABC69CE}" srcId="{ED47D98E-EAC1-4F4A-B3BC-1169ACF3A181}" destId="{6487D8DB-4967-43FD-927B-B9D8CF572885}" srcOrd="1" destOrd="0" parTransId="{6A574902-4D6D-4C98-8336-DE68212D96FE}" sibTransId="{7E05E399-9F93-47C6-A33A-4F6116FD3995}"/>
    <dgm:cxn modelId="{22BF246F-BE9E-4F92-8A7F-251B990390C7}" type="presOf" srcId="{ED47D98E-EAC1-4F4A-B3BC-1169ACF3A181}" destId="{24B8B1F8-27B7-4D9B-8412-768105CDEFA0}" srcOrd="0" destOrd="0" presId="urn:microsoft.com/office/officeart/2005/8/layout/vList3"/>
    <dgm:cxn modelId="{A1EAF250-9064-4C71-B069-EB66BDD3DE0F}" srcId="{ED47D98E-EAC1-4F4A-B3BC-1169ACF3A181}" destId="{94588EE5-1F6A-4E18-BE1F-0830F3A0F14E}" srcOrd="0" destOrd="0" parTransId="{6011A5E6-CA7C-4FCB-9F3E-5863AC310085}" sibTransId="{3B1DEF25-F4DE-4E71-BD2C-7FB55CA08A96}"/>
    <dgm:cxn modelId="{5CB6F0A8-2BE0-4268-9579-8AA29BF8705C}" srcId="{ED47D98E-EAC1-4F4A-B3BC-1169ACF3A181}" destId="{09AA478B-5FC9-4B0D-9E4F-5CAA92D14F8F}" srcOrd="2" destOrd="0" parTransId="{ED31A720-E8BC-48DC-8A1F-39BFED49209C}" sibTransId="{EEB19CEA-E75C-4A58-B917-41DCCF1EBDFB}"/>
    <dgm:cxn modelId="{2CBB1CBA-74BE-4F18-A5BA-A6779F314456}" type="presOf" srcId="{6487D8DB-4967-43FD-927B-B9D8CF572885}" destId="{E8FE1870-1942-48BC-ADD2-F3A6358F6717}" srcOrd="0" destOrd="0" presId="urn:microsoft.com/office/officeart/2005/8/layout/vList3"/>
    <dgm:cxn modelId="{D6A595C9-1893-4F52-ABBC-E4A794527087}" type="presOf" srcId="{09AA478B-5FC9-4B0D-9E4F-5CAA92D14F8F}" destId="{3F405191-A76D-49B8-ACC0-68DF86F0057A}" srcOrd="0" destOrd="0" presId="urn:microsoft.com/office/officeart/2005/8/layout/vList3"/>
    <dgm:cxn modelId="{39857BED-C7B4-48D6-B830-D2D3BE01FFF8}" type="presParOf" srcId="{24B8B1F8-27B7-4D9B-8412-768105CDEFA0}" destId="{BF8B710C-BF8D-4EB4-8C28-30699EA26720}" srcOrd="0" destOrd="0" presId="urn:microsoft.com/office/officeart/2005/8/layout/vList3"/>
    <dgm:cxn modelId="{5CA2E33E-617E-465F-B690-A6C6F0EC47D8}" type="presParOf" srcId="{BF8B710C-BF8D-4EB4-8C28-30699EA26720}" destId="{EE0A6A38-AFE9-450A-9D56-13D6AE97EFBD}" srcOrd="0" destOrd="0" presId="urn:microsoft.com/office/officeart/2005/8/layout/vList3"/>
    <dgm:cxn modelId="{FBD1CAC2-9F0F-4A34-97A4-4DEBDF152776}" type="presParOf" srcId="{BF8B710C-BF8D-4EB4-8C28-30699EA26720}" destId="{F1BBF739-2B22-4714-8919-7DD270D9773C}" srcOrd="1" destOrd="0" presId="urn:microsoft.com/office/officeart/2005/8/layout/vList3"/>
    <dgm:cxn modelId="{1845C071-0C0F-4339-BBDE-3CD708761A3D}" type="presParOf" srcId="{24B8B1F8-27B7-4D9B-8412-768105CDEFA0}" destId="{6BB2A6BF-4C87-4BAB-937B-74B58C5D106E}" srcOrd="1" destOrd="0" presId="urn:microsoft.com/office/officeart/2005/8/layout/vList3"/>
    <dgm:cxn modelId="{0B272DB6-58C8-4A95-984F-52C9FF9D9E50}" type="presParOf" srcId="{24B8B1F8-27B7-4D9B-8412-768105CDEFA0}" destId="{956A04A2-0A1C-4812-BC17-4119AC8E82CD}" srcOrd="2" destOrd="0" presId="urn:microsoft.com/office/officeart/2005/8/layout/vList3"/>
    <dgm:cxn modelId="{CECD2227-CE91-4C65-B51F-7471CF6AB483}" type="presParOf" srcId="{956A04A2-0A1C-4812-BC17-4119AC8E82CD}" destId="{9FAC001B-87E1-43C1-A010-C94A0AAEFE49}" srcOrd="0" destOrd="0" presId="urn:microsoft.com/office/officeart/2005/8/layout/vList3"/>
    <dgm:cxn modelId="{A54C399D-7564-4867-BE7D-3283899B9DF7}" type="presParOf" srcId="{956A04A2-0A1C-4812-BC17-4119AC8E82CD}" destId="{E8FE1870-1942-48BC-ADD2-F3A6358F6717}" srcOrd="1" destOrd="0" presId="urn:microsoft.com/office/officeart/2005/8/layout/vList3"/>
    <dgm:cxn modelId="{5CD5EFBF-3A32-411A-B9F3-1D47A37B1361}" type="presParOf" srcId="{24B8B1F8-27B7-4D9B-8412-768105CDEFA0}" destId="{5CF57B17-1742-416B-9A7C-47674D178474}" srcOrd="3" destOrd="0" presId="urn:microsoft.com/office/officeart/2005/8/layout/vList3"/>
    <dgm:cxn modelId="{CA794BA6-7DAA-4A58-A0B5-89E38E14F549}" type="presParOf" srcId="{24B8B1F8-27B7-4D9B-8412-768105CDEFA0}" destId="{076A6CCB-26D7-49EF-979F-D6B55D3CE727}" srcOrd="4" destOrd="0" presId="urn:microsoft.com/office/officeart/2005/8/layout/vList3"/>
    <dgm:cxn modelId="{F6D8EBC8-8D67-4F23-A14F-9C6882187514}" type="presParOf" srcId="{076A6CCB-26D7-49EF-979F-D6B55D3CE727}" destId="{85A1EC79-E96B-492D-A3BF-995311A8CEB1}" srcOrd="0" destOrd="0" presId="urn:microsoft.com/office/officeart/2005/8/layout/vList3"/>
    <dgm:cxn modelId="{A096D5D4-78D7-4A6E-AD16-0EF0DD838C7D}" type="presParOf" srcId="{076A6CCB-26D7-49EF-979F-D6B55D3CE727}" destId="{3F405191-A76D-49B8-ACC0-68DF86F0057A}"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7807B760-3917-4712-9D08-6575B30ED486}" type="doc">
      <dgm:prSet loTypeId="urn:microsoft.com/office/officeart/2005/8/layout/lProcess3" loCatId="process" qsTypeId="urn:microsoft.com/office/officeart/2005/8/quickstyle/simple3" qsCatId="simple" csTypeId="urn:microsoft.com/office/officeart/2005/8/colors/colorful5" csCatId="colorful" phldr="1"/>
      <dgm:spPr/>
      <dgm:t>
        <a:bodyPr/>
        <a:lstStyle/>
        <a:p>
          <a:endParaRPr lang="es-ES"/>
        </a:p>
      </dgm:t>
    </dgm:pt>
    <dgm:pt modelId="{29496720-C2E6-42A5-A837-CF1F487E758F}">
      <dgm:prSet phldrT="[Texto]"/>
      <dgm:spPr/>
      <dgm:t>
        <a:bodyPr/>
        <a:lstStyle/>
        <a:p>
          <a:r>
            <a:rPr lang="es-MX" dirty="0"/>
            <a:t>Régimen Obligatorio</a:t>
          </a:r>
        </a:p>
        <a:p>
          <a:r>
            <a:rPr lang="es-MX" dirty="0"/>
            <a:t>Título segundo</a:t>
          </a:r>
          <a:endParaRPr lang="es-ES" dirty="0"/>
        </a:p>
      </dgm:t>
    </dgm:pt>
    <dgm:pt modelId="{2923EB3E-24C5-49AA-BF9C-5DAAAD9900DA}" type="parTrans" cxnId="{045075F3-E9FE-4D83-96FD-6DA71A46A406}">
      <dgm:prSet/>
      <dgm:spPr/>
      <dgm:t>
        <a:bodyPr/>
        <a:lstStyle/>
        <a:p>
          <a:endParaRPr lang="es-ES"/>
        </a:p>
      </dgm:t>
    </dgm:pt>
    <dgm:pt modelId="{85F197C5-4ED6-4EFF-9D71-C1353C5AF484}" type="sibTrans" cxnId="{045075F3-E9FE-4D83-96FD-6DA71A46A406}">
      <dgm:prSet/>
      <dgm:spPr/>
      <dgm:t>
        <a:bodyPr/>
        <a:lstStyle/>
        <a:p>
          <a:endParaRPr lang="es-ES"/>
        </a:p>
      </dgm:t>
    </dgm:pt>
    <dgm:pt modelId="{0BBE867C-DC99-479E-9BD3-56DD3095A1FC}">
      <dgm:prSet phldrT="[Texto]" custT="1"/>
      <dgm:spPr/>
      <dgm:t>
        <a:bodyPr/>
        <a:lstStyle/>
        <a:p>
          <a:r>
            <a:rPr lang="es-MX" sz="2000"/>
            <a:t>Quiénes deben de afiliarse por ley</a:t>
          </a:r>
          <a:endParaRPr lang="es-ES" sz="2000" dirty="0"/>
        </a:p>
      </dgm:t>
    </dgm:pt>
    <dgm:pt modelId="{1F0B90A6-6F61-48BC-B439-98836D298AAB}" type="parTrans" cxnId="{12D4728C-D734-474C-9645-372D7CB2976D}">
      <dgm:prSet/>
      <dgm:spPr/>
      <dgm:t>
        <a:bodyPr/>
        <a:lstStyle/>
        <a:p>
          <a:endParaRPr lang="es-ES"/>
        </a:p>
      </dgm:t>
    </dgm:pt>
    <dgm:pt modelId="{5D0FDDDF-B078-4AD6-8328-21C837C56D56}" type="sibTrans" cxnId="{12D4728C-D734-474C-9645-372D7CB2976D}">
      <dgm:prSet/>
      <dgm:spPr/>
      <dgm:t>
        <a:bodyPr/>
        <a:lstStyle/>
        <a:p>
          <a:endParaRPr lang="es-ES"/>
        </a:p>
      </dgm:t>
    </dgm:pt>
    <dgm:pt modelId="{98B7A48F-43D0-4A4C-90B3-6DDDC15570F8}">
      <dgm:prSet phldrT="[Texto]" custT="1"/>
      <dgm:spPr/>
      <dgm:t>
        <a:bodyPr/>
        <a:lstStyle/>
        <a:p>
          <a:r>
            <a:rPr lang="es-MX" sz="2000" dirty="0"/>
            <a:t>Art. 11 – 239-H  LSS</a:t>
          </a:r>
        </a:p>
        <a:p>
          <a:r>
            <a:rPr lang="es-MX" sz="2000" dirty="0"/>
            <a:t>Art. 64 – 66</a:t>
          </a:r>
        </a:p>
        <a:p>
          <a:r>
            <a:rPr lang="es-MX" sz="2000" dirty="0"/>
            <a:t>RACERF</a:t>
          </a:r>
          <a:endParaRPr lang="es-ES" sz="2000" dirty="0"/>
        </a:p>
      </dgm:t>
    </dgm:pt>
    <dgm:pt modelId="{6000FFAE-FA9A-4E9C-90C1-C6901D51B477}" type="parTrans" cxnId="{D4CE7C3A-F961-481E-8179-88CE8166B4D7}">
      <dgm:prSet/>
      <dgm:spPr/>
      <dgm:t>
        <a:bodyPr/>
        <a:lstStyle/>
        <a:p>
          <a:endParaRPr lang="es-ES"/>
        </a:p>
      </dgm:t>
    </dgm:pt>
    <dgm:pt modelId="{27BCE2FE-9524-4FF8-B99E-F0CFEA48C944}" type="sibTrans" cxnId="{D4CE7C3A-F961-481E-8179-88CE8166B4D7}">
      <dgm:prSet/>
      <dgm:spPr/>
      <dgm:t>
        <a:bodyPr/>
        <a:lstStyle/>
        <a:p>
          <a:endParaRPr lang="es-ES"/>
        </a:p>
      </dgm:t>
    </dgm:pt>
    <dgm:pt modelId="{3BC2CDEC-BD7F-4C13-A988-02CF6FDFFBF7}">
      <dgm:prSet phldrT="[Texto]"/>
      <dgm:spPr/>
      <dgm:t>
        <a:bodyPr/>
        <a:lstStyle/>
        <a:p>
          <a:r>
            <a:rPr lang="es-MX" dirty="0"/>
            <a:t>Régimen voluntario</a:t>
          </a:r>
        </a:p>
        <a:p>
          <a:r>
            <a:rPr lang="es-MX" dirty="0"/>
            <a:t>Título tercero</a:t>
          </a:r>
          <a:endParaRPr lang="es-ES" dirty="0"/>
        </a:p>
      </dgm:t>
    </dgm:pt>
    <dgm:pt modelId="{77B9DB93-D635-4A70-AFF4-74396D60F6AE}" type="parTrans" cxnId="{C0E670EC-FB06-4F92-867B-82176052FA19}">
      <dgm:prSet/>
      <dgm:spPr/>
      <dgm:t>
        <a:bodyPr/>
        <a:lstStyle/>
        <a:p>
          <a:endParaRPr lang="es-ES"/>
        </a:p>
      </dgm:t>
    </dgm:pt>
    <dgm:pt modelId="{78981A9A-E309-45BA-A69C-F3163F1285CB}" type="sibTrans" cxnId="{C0E670EC-FB06-4F92-867B-82176052FA19}">
      <dgm:prSet/>
      <dgm:spPr/>
      <dgm:t>
        <a:bodyPr/>
        <a:lstStyle/>
        <a:p>
          <a:endParaRPr lang="es-ES"/>
        </a:p>
      </dgm:t>
    </dgm:pt>
    <dgm:pt modelId="{038EC3FF-0AF6-4C5E-841B-3F72F11C473C}">
      <dgm:prSet phldrT="[Texto]" custT="1"/>
      <dgm:spPr/>
      <dgm:t>
        <a:bodyPr/>
        <a:lstStyle/>
        <a:p>
          <a:r>
            <a:rPr lang="es-MX" sz="2000"/>
            <a:t>Quiénes pueden afiliarse opcionalmente</a:t>
          </a:r>
          <a:endParaRPr lang="es-ES" sz="2000" dirty="0"/>
        </a:p>
      </dgm:t>
    </dgm:pt>
    <dgm:pt modelId="{A72F433C-4032-4922-8C0E-12301AD7AF42}" type="parTrans" cxnId="{86CB863E-61A4-4B44-B8F7-72E8DB986077}">
      <dgm:prSet/>
      <dgm:spPr/>
      <dgm:t>
        <a:bodyPr/>
        <a:lstStyle/>
        <a:p>
          <a:endParaRPr lang="es-ES"/>
        </a:p>
      </dgm:t>
    </dgm:pt>
    <dgm:pt modelId="{E086D167-7562-489C-879A-29DA5B0DDF35}" type="sibTrans" cxnId="{86CB863E-61A4-4B44-B8F7-72E8DB986077}">
      <dgm:prSet/>
      <dgm:spPr/>
      <dgm:t>
        <a:bodyPr/>
        <a:lstStyle/>
        <a:p>
          <a:endParaRPr lang="es-ES"/>
        </a:p>
      </dgm:t>
    </dgm:pt>
    <dgm:pt modelId="{B9DC3FB8-E3AE-4588-95A7-58289B659084}">
      <dgm:prSet phldrT="[Texto]" custT="1"/>
      <dgm:spPr/>
      <dgm:t>
        <a:bodyPr/>
        <a:lstStyle/>
        <a:p>
          <a:r>
            <a:rPr lang="es-MX" sz="2000" dirty="0"/>
            <a:t>Art. 240 – 250 B LSS</a:t>
          </a:r>
        </a:p>
        <a:p>
          <a:r>
            <a:rPr lang="es-MX" sz="2000" dirty="0"/>
            <a:t>Art 75-89</a:t>
          </a:r>
        </a:p>
        <a:p>
          <a:r>
            <a:rPr lang="es-MX" sz="2000" dirty="0"/>
            <a:t>RACERF</a:t>
          </a:r>
          <a:endParaRPr lang="es-ES" sz="2000" dirty="0"/>
        </a:p>
      </dgm:t>
    </dgm:pt>
    <dgm:pt modelId="{8337583D-9FAB-4D28-AE52-25BDEFB35698}" type="parTrans" cxnId="{F09A428C-8FF6-47AF-B7D4-5D41A95C2798}">
      <dgm:prSet/>
      <dgm:spPr/>
      <dgm:t>
        <a:bodyPr/>
        <a:lstStyle/>
        <a:p>
          <a:endParaRPr lang="es-ES"/>
        </a:p>
      </dgm:t>
    </dgm:pt>
    <dgm:pt modelId="{075407EC-6264-4FDE-804C-D558783AAC66}" type="sibTrans" cxnId="{F09A428C-8FF6-47AF-B7D4-5D41A95C2798}">
      <dgm:prSet/>
      <dgm:spPr/>
      <dgm:t>
        <a:bodyPr/>
        <a:lstStyle/>
        <a:p>
          <a:endParaRPr lang="es-ES"/>
        </a:p>
      </dgm:t>
    </dgm:pt>
    <dgm:pt modelId="{09CA9EDC-5AED-4F1A-8C87-0A455A7F8383}" type="pres">
      <dgm:prSet presAssocID="{7807B760-3917-4712-9D08-6575B30ED486}" presName="Name0" presStyleCnt="0">
        <dgm:presLayoutVars>
          <dgm:chPref val="3"/>
          <dgm:dir/>
          <dgm:animLvl val="lvl"/>
          <dgm:resizeHandles/>
        </dgm:presLayoutVars>
      </dgm:prSet>
      <dgm:spPr/>
    </dgm:pt>
    <dgm:pt modelId="{D86A6F3B-9B2E-47CC-8953-E6E70E68C71B}" type="pres">
      <dgm:prSet presAssocID="{29496720-C2E6-42A5-A837-CF1F487E758F}" presName="horFlow" presStyleCnt="0"/>
      <dgm:spPr/>
    </dgm:pt>
    <dgm:pt modelId="{29B9E8AA-C783-44BA-813F-2D0059D3EC72}" type="pres">
      <dgm:prSet presAssocID="{29496720-C2E6-42A5-A837-CF1F487E758F}" presName="bigChev" presStyleLbl="node1" presStyleIdx="0" presStyleCnt="2"/>
      <dgm:spPr/>
    </dgm:pt>
    <dgm:pt modelId="{FE71BD32-598E-47BE-9CB6-0D48842CFCBC}" type="pres">
      <dgm:prSet presAssocID="{1F0B90A6-6F61-48BC-B439-98836D298AAB}" presName="parTrans" presStyleCnt="0"/>
      <dgm:spPr/>
    </dgm:pt>
    <dgm:pt modelId="{CF85A1CC-1B81-428D-95E1-A2018F867DFC}" type="pres">
      <dgm:prSet presAssocID="{0BBE867C-DC99-479E-9BD3-56DD3095A1FC}" presName="node" presStyleLbl="alignAccFollowNode1" presStyleIdx="0" presStyleCnt="4">
        <dgm:presLayoutVars>
          <dgm:bulletEnabled val="1"/>
        </dgm:presLayoutVars>
      </dgm:prSet>
      <dgm:spPr/>
    </dgm:pt>
    <dgm:pt modelId="{041BF79B-8D05-48D3-A133-F63EB574F330}" type="pres">
      <dgm:prSet presAssocID="{5D0FDDDF-B078-4AD6-8328-21C837C56D56}" presName="sibTrans" presStyleCnt="0"/>
      <dgm:spPr/>
    </dgm:pt>
    <dgm:pt modelId="{C6172047-8E6A-4E3F-A50F-6B6D737FD0BD}" type="pres">
      <dgm:prSet presAssocID="{98B7A48F-43D0-4A4C-90B3-6DDDC15570F8}" presName="node" presStyleLbl="alignAccFollowNode1" presStyleIdx="1" presStyleCnt="4">
        <dgm:presLayoutVars>
          <dgm:bulletEnabled val="1"/>
        </dgm:presLayoutVars>
      </dgm:prSet>
      <dgm:spPr/>
    </dgm:pt>
    <dgm:pt modelId="{FA1EE208-4ABF-4985-B537-989B13ED731E}" type="pres">
      <dgm:prSet presAssocID="{29496720-C2E6-42A5-A837-CF1F487E758F}" presName="vSp" presStyleCnt="0"/>
      <dgm:spPr/>
    </dgm:pt>
    <dgm:pt modelId="{B98802AD-E80D-4AB3-A562-5D64F25BC171}" type="pres">
      <dgm:prSet presAssocID="{3BC2CDEC-BD7F-4C13-A988-02CF6FDFFBF7}" presName="horFlow" presStyleCnt="0"/>
      <dgm:spPr/>
    </dgm:pt>
    <dgm:pt modelId="{89FAFDCE-F5F8-4504-9CF9-EBF123DD2000}" type="pres">
      <dgm:prSet presAssocID="{3BC2CDEC-BD7F-4C13-A988-02CF6FDFFBF7}" presName="bigChev" presStyleLbl="node1" presStyleIdx="1" presStyleCnt="2"/>
      <dgm:spPr/>
    </dgm:pt>
    <dgm:pt modelId="{C08DE294-45BA-4BF8-9932-E552221C272F}" type="pres">
      <dgm:prSet presAssocID="{A72F433C-4032-4922-8C0E-12301AD7AF42}" presName="parTrans" presStyleCnt="0"/>
      <dgm:spPr/>
    </dgm:pt>
    <dgm:pt modelId="{5AD072E4-A802-49CA-B444-A28A0FBA2AB0}" type="pres">
      <dgm:prSet presAssocID="{038EC3FF-0AF6-4C5E-841B-3F72F11C473C}" presName="node" presStyleLbl="alignAccFollowNode1" presStyleIdx="2" presStyleCnt="4">
        <dgm:presLayoutVars>
          <dgm:bulletEnabled val="1"/>
        </dgm:presLayoutVars>
      </dgm:prSet>
      <dgm:spPr/>
    </dgm:pt>
    <dgm:pt modelId="{20035136-DB50-4F52-83CE-58997667C5CA}" type="pres">
      <dgm:prSet presAssocID="{E086D167-7562-489C-879A-29DA5B0DDF35}" presName="sibTrans" presStyleCnt="0"/>
      <dgm:spPr/>
    </dgm:pt>
    <dgm:pt modelId="{4851D7E7-3807-4421-A17A-584F2A2D1131}" type="pres">
      <dgm:prSet presAssocID="{B9DC3FB8-E3AE-4588-95A7-58289B659084}" presName="node" presStyleLbl="alignAccFollowNode1" presStyleIdx="3" presStyleCnt="4">
        <dgm:presLayoutVars>
          <dgm:bulletEnabled val="1"/>
        </dgm:presLayoutVars>
      </dgm:prSet>
      <dgm:spPr/>
    </dgm:pt>
  </dgm:ptLst>
  <dgm:cxnLst>
    <dgm:cxn modelId="{02848E17-AB2F-40F4-9F52-2FA22EAD3A59}" type="presOf" srcId="{3BC2CDEC-BD7F-4C13-A988-02CF6FDFFBF7}" destId="{89FAFDCE-F5F8-4504-9CF9-EBF123DD2000}" srcOrd="0" destOrd="0" presId="urn:microsoft.com/office/officeart/2005/8/layout/lProcess3"/>
    <dgm:cxn modelId="{7FE9711B-C1EF-4E33-BF19-334795E0B3D8}" type="presOf" srcId="{B9DC3FB8-E3AE-4588-95A7-58289B659084}" destId="{4851D7E7-3807-4421-A17A-584F2A2D1131}" srcOrd="0" destOrd="0" presId="urn:microsoft.com/office/officeart/2005/8/layout/lProcess3"/>
    <dgm:cxn modelId="{B98A0B21-01BF-4B30-B353-2A8DB412BA21}" type="presOf" srcId="{7807B760-3917-4712-9D08-6575B30ED486}" destId="{09CA9EDC-5AED-4F1A-8C87-0A455A7F8383}" srcOrd="0" destOrd="0" presId="urn:microsoft.com/office/officeart/2005/8/layout/lProcess3"/>
    <dgm:cxn modelId="{D4CE7C3A-F961-481E-8179-88CE8166B4D7}" srcId="{29496720-C2E6-42A5-A837-CF1F487E758F}" destId="{98B7A48F-43D0-4A4C-90B3-6DDDC15570F8}" srcOrd="1" destOrd="0" parTransId="{6000FFAE-FA9A-4E9C-90C1-C6901D51B477}" sibTransId="{27BCE2FE-9524-4FF8-B99E-F0CFEA48C944}"/>
    <dgm:cxn modelId="{86CB863E-61A4-4B44-B8F7-72E8DB986077}" srcId="{3BC2CDEC-BD7F-4C13-A988-02CF6FDFFBF7}" destId="{038EC3FF-0AF6-4C5E-841B-3F72F11C473C}" srcOrd="0" destOrd="0" parTransId="{A72F433C-4032-4922-8C0E-12301AD7AF42}" sibTransId="{E086D167-7562-489C-879A-29DA5B0DDF35}"/>
    <dgm:cxn modelId="{4887D864-61B2-45E3-8B33-A98A4D47CDAD}" type="presOf" srcId="{0BBE867C-DC99-479E-9BD3-56DD3095A1FC}" destId="{CF85A1CC-1B81-428D-95E1-A2018F867DFC}" srcOrd="0" destOrd="0" presId="urn:microsoft.com/office/officeart/2005/8/layout/lProcess3"/>
    <dgm:cxn modelId="{F09A428C-8FF6-47AF-B7D4-5D41A95C2798}" srcId="{3BC2CDEC-BD7F-4C13-A988-02CF6FDFFBF7}" destId="{B9DC3FB8-E3AE-4588-95A7-58289B659084}" srcOrd="1" destOrd="0" parTransId="{8337583D-9FAB-4D28-AE52-25BDEFB35698}" sibTransId="{075407EC-6264-4FDE-804C-D558783AAC66}"/>
    <dgm:cxn modelId="{F19A698C-6CDE-457E-B67E-13BC187E37EB}" type="presOf" srcId="{038EC3FF-0AF6-4C5E-841B-3F72F11C473C}" destId="{5AD072E4-A802-49CA-B444-A28A0FBA2AB0}" srcOrd="0" destOrd="0" presId="urn:microsoft.com/office/officeart/2005/8/layout/lProcess3"/>
    <dgm:cxn modelId="{12D4728C-D734-474C-9645-372D7CB2976D}" srcId="{29496720-C2E6-42A5-A837-CF1F487E758F}" destId="{0BBE867C-DC99-479E-9BD3-56DD3095A1FC}" srcOrd="0" destOrd="0" parTransId="{1F0B90A6-6F61-48BC-B439-98836D298AAB}" sibTransId="{5D0FDDDF-B078-4AD6-8328-21C837C56D56}"/>
    <dgm:cxn modelId="{CDBE7FBE-71D1-414F-9270-6DF84AAB7472}" type="presOf" srcId="{29496720-C2E6-42A5-A837-CF1F487E758F}" destId="{29B9E8AA-C783-44BA-813F-2D0059D3EC72}" srcOrd="0" destOrd="0" presId="urn:microsoft.com/office/officeart/2005/8/layout/lProcess3"/>
    <dgm:cxn modelId="{6AD747CE-6DF4-430E-9D2D-A61891D71A2B}" type="presOf" srcId="{98B7A48F-43D0-4A4C-90B3-6DDDC15570F8}" destId="{C6172047-8E6A-4E3F-A50F-6B6D737FD0BD}" srcOrd="0" destOrd="0" presId="urn:microsoft.com/office/officeart/2005/8/layout/lProcess3"/>
    <dgm:cxn modelId="{C0E670EC-FB06-4F92-867B-82176052FA19}" srcId="{7807B760-3917-4712-9D08-6575B30ED486}" destId="{3BC2CDEC-BD7F-4C13-A988-02CF6FDFFBF7}" srcOrd="1" destOrd="0" parTransId="{77B9DB93-D635-4A70-AFF4-74396D60F6AE}" sibTransId="{78981A9A-E309-45BA-A69C-F3163F1285CB}"/>
    <dgm:cxn modelId="{045075F3-E9FE-4D83-96FD-6DA71A46A406}" srcId="{7807B760-3917-4712-9D08-6575B30ED486}" destId="{29496720-C2E6-42A5-A837-CF1F487E758F}" srcOrd="0" destOrd="0" parTransId="{2923EB3E-24C5-49AA-BF9C-5DAAAD9900DA}" sibTransId="{85F197C5-4ED6-4EFF-9D71-C1353C5AF484}"/>
    <dgm:cxn modelId="{5B3DA90A-B10B-4B30-A0C1-81BF2C9F6581}" type="presParOf" srcId="{09CA9EDC-5AED-4F1A-8C87-0A455A7F8383}" destId="{D86A6F3B-9B2E-47CC-8953-E6E70E68C71B}" srcOrd="0" destOrd="0" presId="urn:microsoft.com/office/officeart/2005/8/layout/lProcess3"/>
    <dgm:cxn modelId="{F67A116A-EC02-4A6F-9E8F-C1493347F136}" type="presParOf" srcId="{D86A6F3B-9B2E-47CC-8953-E6E70E68C71B}" destId="{29B9E8AA-C783-44BA-813F-2D0059D3EC72}" srcOrd="0" destOrd="0" presId="urn:microsoft.com/office/officeart/2005/8/layout/lProcess3"/>
    <dgm:cxn modelId="{657C0553-47B4-4907-970C-649964CFF0D6}" type="presParOf" srcId="{D86A6F3B-9B2E-47CC-8953-E6E70E68C71B}" destId="{FE71BD32-598E-47BE-9CB6-0D48842CFCBC}" srcOrd="1" destOrd="0" presId="urn:microsoft.com/office/officeart/2005/8/layout/lProcess3"/>
    <dgm:cxn modelId="{6D9A3FFA-454C-44D3-AFBF-A0DEB20638C4}" type="presParOf" srcId="{D86A6F3B-9B2E-47CC-8953-E6E70E68C71B}" destId="{CF85A1CC-1B81-428D-95E1-A2018F867DFC}" srcOrd="2" destOrd="0" presId="urn:microsoft.com/office/officeart/2005/8/layout/lProcess3"/>
    <dgm:cxn modelId="{AD6F57B2-3FBE-4B66-B0B4-BFAB387FED62}" type="presParOf" srcId="{D86A6F3B-9B2E-47CC-8953-E6E70E68C71B}" destId="{041BF79B-8D05-48D3-A133-F63EB574F330}" srcOrd="3" destOrd="0" presId="urn:microsoft.com/office/officeart/2005/8/layout/lProcess3"/>
    <dgm:cxn modelId="{55E1A2DA-F07E-42D1-8902-01ADE52C3A28}" type="presParOf" srcId="{D86A6F3B-9B2E-47CC-8953-E6E70E68C71B}" destId="{C6172047-8E6A-4E3F-A50F-6B6D737FD0BD}" srcOrd="4" destOrd="0" presId="urn:microsoft.com/office/officeart/2005/8/layout/lProcess3"/>
    <dgm:cxn modelId="{C6CEC0FB-CFF8-4B5E-B899-03E18A4913E2}" type="presParOf" srcId="{09CA9EDC-5AED-4F1A-8C87-0A455A7F8383}" destId="{FA1EE208-4ABF-4985-B537-989B13ED731E}" srcOrd="1" destOrd="0" presId="urn:microsoft.com/office/officeart/2005/8/layout/lProcess3"/>
    <dgm:cxn modelId="{442ADA0D-ABFC-483C-BF84-F13F0909B5F2}" type="presParOf" srcId="{09CA9EDC-5AED-4F1A-8C87-0A455A7F8383}" destId="{B98802AD-E80D-4AB3-A562-5D64F25BC171}" srcOrd="2" destOrd="0" presId="urn:microsoft.com/office/officeart/2005/8/layout/lProcess3"/>
    <dgm:cxn modelId="{7DEDA6C5-BD02-4527-9110-F38003CE504F}" type="presParOf" srcId="{B98802AD-E80D-4AB3-A562-5D64F25BC171}" destId="{89FAFDCE-F5F8-4504-9CF9-EBF123DD2000}" srcOrd="0" destOrd="0" presId="urn:microsoft.com/office/officeart/2005/8/layout/lProcess3"/>
    <dgm:cxn modelId="{0BD1C2C7-588C-48F4-A54A-AF9A056450B4}" type="presParOf" srcId="{B98802AD-E80D-4AB3-A562-5D64F25BC171}" destId="{C08DE294-45BA-4BF8-9932-E552221C272F}" srcOrd="1" destOrd="0" presId="urn:microsoft.com/office/officeart/2005/8/layout/lProcess3"/>
    <dgm:cxn modelId="{5912FCDA-9E9D-4A95-AA47-62C3A44132DB}" type="presParOf" srcId="{B98802AD-E80D-4AB3-A562-5D64F25BC171}" destId="{5AD072E4-A802-49CA-B444-A28A0FBA2AB0}" srcOrd="2" destOrd="0" presId="urn:microsoft.com/office/officeart/2005/8/layout/lProcess3"/>
    <dgm:cxn modelId="{05B52133-C97D-42B7-847A-D77ECF79417D}" type="presParOf" srcId="{B98802AD-E80D-4AB3-A562-5D64F25BC171}" destId="{20035136-DB50-4F52-83CE-58997667C5CA}" srcOrd="3" destOrd="0" presId="urn:microsoft.com/office/officeart/2005/8/layout/lProcess3"/>
    <dgm:cxn modelId="{C721FCF9-03AC-42B4-B317-8851C477FCAB}" type="presParOf" srcId="{B98802AD-E80D-4AB3-A562-5D64F25BC171}" destId="{4851D7E7-3807-4421-A17A-584F2A2D1131}" srcOrd="4"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AB6F63FD-D74C-4FFB-A758-092EE4366C76}" type="doc">
      <dgm:prSet loTypeId="urn:microsoft.com/office/officeart/2005/8/layout/lProcess1" loCatId="process" qsTypeId="urn:microsoft.com/office/officeart/2005/8/quickstyle/simple3" qsCatId="simple" csTypeId="urn:microsoft.com/office/officeart/2005/8/colors/colorful5" csCatId="colorful" phldr="1"/>
      <dgm:spPr/>
      <dgm:t>
        <a:bodyPr/>
        <a:lstStyle/>
        <a:p>
          <a:endParaRPr lang="en-US"/>
        </a:p>
      </dgm:t>
    </dgm:pt>
    <dgm:pt modelId="{1C97A63E-FFBC-47A4-8621-75CF257E6C33}">
      <dgm:prSet custT="1"/>
      <dgm:spPr/>
      <dgm:t>
        <a:bodyPr/>
        <a:lstStyle/>
        <a:p>
          <a:r>
            <a:rPr lang="es-MX" sz="1600" dirty="0"/>
            <a:t>¿Qué pagos conocemos al ingreso del trabajador o incluso antes de su contratación?</a:t>
          </a:r>
          <a:endParaRPr lang="en-US" sz="1600" dirty="0"/>
        </a:p>
      </dgm:t>
    </dgm:pt>
    <dgm:pt modelId="{2EFC802A-1CF3-4521-81A7-6F76B986CCDF}" type="parTrans" cxnId="{85CCD5BF-E820-4EE6-840D-57CC2D44FA87}">
      <dgm:prSet/>
      <dgm:spPr/>
      <dgm:t>
        <a:bodyPr/>
        <a:lstStyle/>
        <a:p>
          <a:endParaRPr lang="en-US" sz="2800"/>
        </a:p>
      </dgm:t>
    </dgm:pt>
    <dgm:pt modelId="{333E2CDF-9F13-4DA0-A0DF-B2BF296BA597}" type="sibTrans" cxnId="{85CCD5BF-E820-4EE6-840D-57CC2D44FA87}">
      <dgm:prSet/>
      <dgm:spPr/>
      <dgm:t>
        <a:bodyPr/>
        <a:lstStyle/>
        <a:p>
          <a:endParaRPr lang="en-US" sz="2800"/>
        </a:p>
      </dgm:t>
    </dgm:pt>
    <dgm:pt modelId="{8F90FD2A-D160-488C-AA8E-1DC9DED88066}">
      <dgm:prSet custT="1"/>
      <dgm:spPr/>
      <dgm:t>
        <a:bodyPr/>
        <a:lstStyle/>
        <a:p>
          <a:r>
            <a:rPr lang="es-MX" sz="1600" dirty="0"/>
            <a:t>Aguinaldo</a:t>
          </a:r>
          <a:endParaRPr lang="en-US" sz="1600" dirty="0"/>
        </a:p>
      </dgm:t>
    </dgm:pt>
    <dgm:pt modelId="{5E231249-33FB-43C9-8289-CA203E788BA1}" type="parTrans" cxnId="{A932A7E7-5555-4339-9AC7-0AF6E24C6AD9}">
      <dgm:prSet/>
      <dgm:spPr/>
      <dgm:t>
        <a:bodyPr/>
        <a:lstStyle/>
        <a:p>
          <a:endParaRPr lang="en-US" sz="2800"/>
        </a:p>
      </dgm:t>
    </dgm:pt>
    <dgm:pt modelId="{AC52AA2A-9DFB-477E-AEEE-9AF43B458662}" type="sibTrans" cxnId="{A932A7E7-5555-4339-9AC7-0AF6E24C6AD9}">
      <dgm:prSet/>
      <dgm:spPr/>
      <dgm:t>
        <a:bodyPr/>
        <a:lstStyle/>
        <a:p>
          <a:endParaRPr lang="en-US" sz="2800"/>
        </a:p>
      </dgm:t>
    </dgm:pt>
    <dgm:pt modelId="{527DC170-2C6C-4321-9058-97AF12C9D96B}">
      <dgm:prSet custT="1"/>
      <dgm:spPr/>
      <dgm:t>
        <a:bodyPr/>
        <a:lstStyle/>
        <a:p>
          <a:r>
            <a:rPr lang="es-MX" sz="1600" dirty="0"/>
            <a:t>Prima vacacional</a:t>
          </a:r>
          <a:endParaRPr lang="en-US" sz="1600" dirty="0"/>
        </a:p>
      </dgm:t>
    </dgm:pt>
    <dgm:pt modelId="{3E4A4ED9-EBE1-4904-B858-8BAC5CBC37B7}" type="parTrans" cxnId="{43DE59BB-8B7C-4ECD-B3D4-EF896C9496AD}">
      <dgm:prSet/>
      <dgm:spPr/>
      <dgm:t>
        <a:bodyPr/>
        <a:lstStyle/>
        <a:p>
          <a:endParaRPr lang="en-US" sz="2800"/>
        </a:p>
      </dgm:t>
    </dgm:pt>
    <dgm:pt modelId="{FDAFA252-FFFB-4CE6-96C9-C8E9ACF04A5B}" type="sibTrans" cxnId="{43DE59BB-8B7C-4ECD-B3D4-EF896C9496AD}">
      <dgm:prSet/>
      <dgm:spPr/>
      <dgm:t>
        <a:bodyPr/>
        <a:lstStyle/>
        <a:p>
          <a:endParaRPr lang="en-US" sz="2800"/>
        </a:p>
      </dgm:t>
    </dgm:pt>
    <dgm:pt modelId="{543A4A3D-706F-44EC-A996-B3B9816455B6}">
      <dgm:prSet custT="1"/>
      <dgm:spPr/>
      <dgm:t>
        <a:bodyPr/>
        <a:lstStyle/>
        <a:p>
          <a:r>
            <a:rPr lang="es-MX" sz="1600" dirty="0"/>
            <a:t>Prima dominical (cuando aplique)</a:t>
          </a:r>
          <a:endParaRPr lang="en-US" sz="1600" dirty="0"/>
        </a:p>
      </dgm:t>
    </dgm:pt>
    <dgm:pt modelId="{AA20ACD0-DEE0-46E9-8E29-E2F59A739B93}" type="parTrans" cxnId="{1A9AE2BD-3FE4-4F2C-8551-CEF8DEF91C2E}">
      <dgm:prSet/>
      <dgm:spPr/>
      <dgm:t>
        <a:bodyPr/>
        <a:lstStyle/>
        <a:p>
          <a:endParaRPr lang="en-US" sz="2800"/>
        </a:p>
      </dgm:t>
    </dgm:pt>
    <dgm:pt modelId="{956D9305-FA0A-47E4-AE08-D109EE073611}" type="sibTrans" cxnId="{1A9AE2BD-3FE4-4F2C-8551-CEF8DEF91C2E}">
      <dgm:prSet/>
      <dgm:spPr/>
      <dgm:t>
        <a:bodyPr/>
        <a:lstStyle/>
        <a:p>
          <a:endParaRPr lang="en-US" sz="2800"/>
        </a:p>
      </dgm:t>
    </dgm:pt>
    <dgm:pt modelId="{869A13B4-1B89-4A82-8F7F-5BFAB068690F}" type="pres">
      <dgm:prSet presAssocID="{AB6F63FD-D74C-4FFB-A758-092EE4366C76}" presName="Name0" presStyleCnt="0">
        <dgm:presLayoutVars>
          <dgm:dir/>
          <dgm:animLvl val="lvl"/>
          <dgm:resizeHandles val="exact"/>
        </dgm:presLayoutVars>
      </dgm:prSet>
      <dgm:spPr/>
    </dgm:pt>
    <dgm:pt modelId="{2844B9BF-B7B4-41A9-B2F1-34FFD1FB3FCC}" type="pres">
      <dgm:prSet presAssocID="{1C97A63E-FFBC-47A4-8621-75CF257E6C33}" presName="vertFlow" presStyleCnt="0"/>
      <dgm:spPr/>
    </dgm:pt>
    <dgm:pt modelId="{78D22D37-7059-42D8-9CB7-10C7D3AE1872}" type="pres">
      <dgm:prSet presAssocID="{1C97A63E-FFBC-47A4-8621-75CF257E6C33}" presName="header" presStyleLbl="node1" presStyleIdx="0" presStyleCnt="1"/>
      <dgm:spPr/>
    </dgm:pt>
    <dgm:pt modelId="{395957DA-CEEF-4C92-983B-12BA72A21D56}" type="pres">
      <dgm:prSet presAssocID="{5E231249-33FB-43C9-8289-CA203E788BA1}" presName="parTrans" presStyleLbl="sibTrans2D1" presStyleIdx="0" presStyleCnt="3"/>
      <dgm:spPr/>
    </dgm:pt>
    <dgm:pt modelId="{A792D535-9DEC-451B-AD7D-6810ED96DDFD}" type="pres">
      <dgm:prSet presAssocID="{8F90FD2A-D160-488C-AA8E-1DC9DED88066}" presName="child" presStyleLbl="alignAccFollowNode1" presStyleIdx="0" presStyleCnt="3" custLinFactNeighborX="569" custLinFactNeighborY="-16626">
        <dgm:presLayoutVars>
          <dgm:chMax val="0"/>
          <dgm:bulletEnabled val="1"/>
        </dgm:presLayoutVars>
      </dgm:prSet>
      <dgm:spPr/>
    </dgm:pt>
    <dgm:pt modelId="{4363CBE6-5465-49E5-AA79-EB506C4C31AA}" type="pres">
      <dgm:prSet presAssocID="{AC52AA2A-9DFB-477E-AEEE-9AF43B458662}" presName="sibTrans" presStyleLbl="sibTrans2D1" presStyleIdx="1" presStyleCnt="3"/>
      <dgm:spPr/>
    </dgm:pt>
    <dgm:pt modelId="{9B1731C8-7C4C-4E9F-B1A6-E752ED117E7B}" type="pres">
      <dgm:prSet presAssocID="{527DC170-2C6C-4321-9058-97AF12C9D96B}" presName="child" presStyleLbl="alignAccFollowNode1" presStyleIdx="1" presStyleCnt="3">
        <dgm:presLayoutVars>
          <dgm:chMax val="0"/>
          <dgm:bulletEnabled val="1"/>
        </dgm:presLayoutVars>
      </dgm:prSet>
      <dgm:spPr/>
    </dgm:pt>
    <dgm:pt modelId="{3F946E4D-7A3B-469F-9FC1-44DEEE56DA34}" type="pres">
      <dgm:prSet presAssocID="{FDAFA252-FFFB-4CE6-96C9-C8E9ACF04A5B}" presName="sibTrans" presStyleLbl="sibTrans2D1" presStyleIdx="2" presStyleCnt="3"/>
      <dgm:spPr/>
    </dgm:pt>
    <dgm:pt modelId="{2267D84A-A3D2-4690-B2F9-3B7D8301C34B}" type="pres">
      <dgm:prSet presAssocID="{543A4A3D-706F-44EC-A996-B3B9816455B6}" presName="child" presStyleLbl="alignAccFollowNode1" presStyleIdx="2" presStyleCnt="3">
        <dgm:presLayoutVars>
          <dgm:chMax val="0"/>
          <dgm:bulletEnabled val="1"/>
        </dgm:presLayoutVars>
      </dgm:prSet>
      <dgm:spPr/>
    </dgm:pt>
  </dgm:ptLst>
  <dgm:cxnLst>
    <dgm:cxn modelId="{F77FDD1E-4118-489A-B0EE-362E422DF6D5}" type="presOf" srcId="{AC52AA2A-9DFB-477E-AEEE-9AF43B458662}" destId="{4363CBE6-5465-49E5-AA79-EB506C4C31AA}" srcOrd="0" destOrd="0" presId="urn:microsoft.com/office/officeart/2005/8/layout/lProcess1"/>
    <dgm:cxn modelId="{99EE7723-F775-450B-AD70-7A0BA696CAAE}" type="presOf" srcId="{1C97A63E-FFBC-47A4-8621-75CF257E6C33}" destId="{78D22D37-7059-42D8-9CB7-10C7D3AE1872}" srcOrd="0" destOrd="0" presId="urn:microsoft.com/office/officeart/2005/8/layout/lProcess1"/>
    <dgm:cxn modelId="{E11DBE60-270B-47AF-8D6B-BF0CD670A0DB}" type="presOf" srcId="{FDAFA252-FFFB-4CE6-96C9-C8E9ACF04A5B}" destId="{3F946E4D-7A3B-469F-9FC1-44DEEE56DA34}" srcOrd="0" destOrd="0" presId="urn:microsoft.com/office/officeart/2005/8/layout/lProcess1"/>
    <dgm:cxn modelId="{F1155F42-5535-41B1-9939-E88E354FD9CA}" type="presOf" srcId="{5E231249-33FB-43C9-8289-CA203E788BA1}" destId="{395957DA-CEEF-4C92-983B-12BA72A21D56}" srcOrd="0" destOrd="0" presId="urn:microsoft.com/office/officeart/2005/8/layout/lProcess1"/>
    <dgm:cxn modelId="{F1121A6F-80E5-4C51-A6F5-C70AC1C05BAF}" type="presOf" srcId="{527DC170-2C6C-4321-9058-97AF12C9D96B}" destId="{9B1731C8-7C4C-4E9F-B1A6-E752ED117E7B}" srcOrd="0" destOrd="0" presId="urn:microsoft.com/office/officeart/2005/8/layout/lProcess1"/>
    <dgm:cxn modelId="{C8CD3690-1F0B-4BCA-9026-3B22A1A2821E}" type="presOf" srcId="{543A4A3D-706F-44EC-A996-B3B9816455B6}" destId="{2267D84A-A3D2-4690-B2F9-3B7D8301C34B}" srcOrd="0" destOrd="0" presId="urn:microsoft.com/office/officeart/2005/8/layout/lProcess1"/>
    <dgm:cxn modelId="{F7477899-6047-4594-9EAE-7260AE3E75DD}" type="presOf" srcId="{8F90FD2A-D160-488C-AA8E-1DC9DED88066}" destId="{A792D535-9DEC-451B-AD7D-6810ED96DDFD}" srcOrd="0" destOrd="0" presId="urn:microsoft.com/office/officeart/2005/8/layout/lProcess1"/>
    <dgm:cxn modelId="{43DE59BB-8B7C-4ECD-B3D4-EF896C9496AD}" srcId="{1C97A63E-FFBC-47A4-8621-75CF257E6C33}" destId="{527DC170-2C6C-4321-9058-97AF12C9D96B}" srcOrd="1" destOrd="0" parTransId="{3E4A4ED9-EBE1-4904-B858-8BAC5CBC37B7}" sibTransId="{FDAFA252-FFFB-4CE6-96C9-C8E9ACF04A5B}"/>
    <dgm:cxn modelId="{1A9AE2BD-3FE4-4F2C-8551-CEF8DEF91C2E}" srcId="{1C97A63E-FFBC-47A4-8621-75CF257E6C33}" destId="{543A4A3D-706F-44EC-A996-B3B9816455B6}" srcOrd="2" destOrd="0" parTransId="{AA20ACD0-DEE0-46E9-8E29-E2F59A739B93}" sibTransId="{956D9305-FA0A-47E4-AE08-D109EE073611}"/>
    <dgm:cxn modelId="{85CCD5BF-E820-4EE6-840D-57CC2D44FA87}" srcId="{AB6F63FD-D74C-4FFB-A758-092EE4366C76}" destId="{1C97A63E-FFBC-47A4-8621-75CF257E6C33}" srcOrd="0" destOrd="0" parTransId="{2EFC802A-1CF3-4521-81A7-6F76B986CCDF}" sibTransId="{333E2CDF-9F13-4DA0-A0DF-B2BF296BA597}"/>
    <dgm:cxn modelId="{56CFB8D7-87EC-45BA-ACC3-64A88DCE6CCD}" type="presOf" srcId="{AB6F63FD-D74C-4FFB-A758-092EE4366C76}" destId="{869A13B4-1B89-4A82-8F7F-5BFAB068690F}" srcOrd="0" destOrd="0" presId="urn:microsoft.com/office/officeart/2005/8/layout/lProcess1"/>
    <dgm:cxn modelId="{A932A7E7-5555-4339-9AC7-0AF6E24C6AD9}" srcId="{1C97A63E-FFBC-47A4-8621-75CF257E6C33}" destId="{8F90FD2A-D160-488C-AA8E-1DC9DED88066}" srcOrd="0" destOrd="0" parTransId="{5E231249-33FB-43C9-8289-CA203E788BA1}" sibTransId="{AC52AA2A-9DFB-477E-AEEE-9AF43B458662}"/>
    <dgm:cxn modelId="{F0D1E77A-3454-4BA1-802E-0C3826AB1ADE}" type="presParOf" srcId="{869A13B4-1B89-4A82-8F7F-5BFAB068690F}" destId="{2844B9BF-B7B4-41A9-B2F1-34FFD1FB3FCC}" srcOrd="0" destOrd="0" presId="urn:microsoft.com/office/officeart/2005/8/layout/lProcess1"/>
    <dgm:cxn modelId="{198E489C-BBEC-4465-A582-706496144BF9}" type="presParOf" srcId="{2844B9BF-B7B4-41A9-B2F1-34FFD1FB3FCC}" destId="{78D22D37-7059-42D8-9CB7-10C7D3AE1872}" srcOrd="0" destOrd="0" presId="urn:microsoft.com/office/officeart/2005/8/layout/lProcess1"/>
    <dgm:cxn modelId="{9F79FB12-9047-420C-8F2F-8755914D45C0}" type="presParOf" srcId="{2844B9BF-B7B4-41A9-B2F1-34FFD1FB3FCC}" destId="{395957DA-CEEF-4C92-983B-12BA72A21D56}" srcOrd="1" destOrd="0" presId="urn:microsoft.com/office/officeart/2005/8/layout/lProcess1"/>
    <dgm:cxn modelId="{20E333CF-0778-405D-8575-955AC9AAD030}" type="presParOf" srcId="{2844B9BF-B7B4-41A9-B2F1-34FFD1FB3FCC}" destId="{A792D535-9DEC-451B-AD7D-6810ED96DDFD}" srcOrd="2" destOrd="0" presId="urn:microsoft.com/office/officeart/2005/8/layout/lProcess1"/>
    <dgm:cxn modelId="{2A379453-AA1B-432C-B995-4F9E2DA762BD}" type="presParOf" srcId="{2844B9BF-B7B4-41A9-B2F1-34FFD1FB3FCC}" destId="{4363CBE6-5465-49E5-AA79-EB506C4C31AA}" srcOrd="3" destOrd="0" presId="urn:microsoft.com/office/officeart/2005/8/layout/lProcess1"/>
    <dgm:cxn modelId="{A84D4815-6AD7-44EA-9336-14198A07A03B}" type="presParOf" srcId="{2844B9BF-B7B4-41A9-B2F1-34FFD1FB3FCC}" destId="{9B1731C8-7C4C-4E9F-B1A6-E752ED117E7B}" srcOrd="4" destOrd="0" presId="urn:microsoft.com/office/officeart/2005/8/layout/lProcess1"/>
    <dgm:cxn modelId="{4A24D2B4-2C52-4FE1-812A-FAABC12899F3}" type="presParOf" srcId="{2844B9BF-B7B4-41A9-B2F1-34FFD1FB3FCC}" destId="{3F946E4D-7A3B-469F-9FC1-44DEEE56DA34}" srcOrd="5" destOrd="0" presId="urn:microsoft.com/office/officeart/2005/8/layout/lProcess1"/>
    <dgm:cxn modelId="{04D0E839-696B-4A16-9E2E-09D0DB513B1C}" type="presParOf" srcId="{2844B9BF-B7B4-41A9-B2F1-34FFD1FB3FCC}" destId="{2267D84A-A3D2-4690-B2F9-3B7D8301C34B}" srcOrd="6" destOrd="0" presId="urn:microsoft.com/office/officeart/2005/8/layout/l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48CDF5E4-7C82-4E2A-A0F3-B6871FC95188}" type="doc">
      <dgm:prSet loTypeId="urn:microsoft.com/office/officeart/2009/layout/CircleArrowProcess" loCatId="process" qsTypeId="urn:microsoft.com/office/officeart/2005/8/quickstyle/simple3" qsCatId="simple" csTypeId="urn:microsoft.com/office/officeart/2005/8/colors/colorful5" csCatId="colorful" phldr="1"/>
      <dgm:spPr/>
      <dgm:t>
        <a:bodyPr/>
        <a:lstStyle/>
        <a:p>
          <a:endParaRPr lang="es-ES"/>
        </a:p>
      </dgm:t>
    </dgm:pt>
    <dgm:pt modelId="{797AF627-9117-497F-BC41-F4BFE9CB09B1}">
      <dgm:prSet phldrT="[Texto]"/>
      <dgm:spPr/>
      <dgm:t>
        <a:bodyPr/>
        <a:lstStyle/>
        <a:p>
          <a:r>
            <a:rPr lang="es-MX" dirty="0"/>
            <a:t>LIMITE SUPERIOR: </a:t>
          </a:r>
          <a:br>
            <a:rPr lang="es-MX" dirty="0"/>
          </a:br>
          <a:r>
            <a:rPr lang="es-MX" dirty="0"/>
            <a:t>El equivalente a 25 Veces la UMA </a:t>
          </a:r>
        </a:p>
        <a:p>
          <a:r>
            <a:rPr lang="es-MX" dirty="0"/>
            <a:t>(Art 28 LSS)</a:t>
          </a:r>
          <a:endParaRPr lang="es-ES" dirty="0"/>
        </a:p>
      </dgm:t>
    </dgm:pt>
    <dgm:pt modelId="{988C568B-E787-45FF-99AC-C94B1649EBBA}" type="parTrans" cxnId="{2704644E-34DB-4D34-9C7A-52755D390974}">
      <dgm:prSet/>
      <dgm:spPr/>
      <dgm:t>
        <a:bodyPr/>
        <a:lstStyle/>
        <a:p>
          <a:endParaRPr lang="es-ES"/>
        </a:p>
      </dgm:t>
    </dgm:pt>
    <dgm:pt modelId="{D00201A9-F056-4134-8ECD-A757AD9A1132}" type="sibTrans" cxnId="{2704644E-34DB-4D34-9C7A-52755D390974}">
      <dgm:prSet/>
      <dgm:spPr/>
      <dgm:t>
        <a:bodyPr/>
        <a:lstStyle/>
        <a:p>
          <a:endParaRPr lang="es-ES"/>
        </a:p>
      </dgm:t>
    </dgm:pt>
    <dgm:pt modelId="{F01221AF-5D32-4315-B3BA-8A1DD00E035D}">
      <dgm:prSet phldrT="[Texto]"/>
      <dgm:spPr/>
      <dgm:t>
        <a:bodyPr/>
        <a:lstStyle/>
        <a:p>
          <a:r>
            <a:rPr lang="es-MX" dirty="0"/>
            <a:t>LIMITE INFERIOR: </a:t>
          </a:r>
          <a:br>
            <a:rPr lang="es-MX" dirty="0"/>
          </a:br>
          <a:r>
            <a:rPr lang="es-MX" dirty="0"/>
            <a:t>El SMG  del área geográfica respectiva (Art 28 LSS)</a:t>
          </a:r>
          <a:endParaRPr lang="es-ES" dirty="0"/>
        </a:p>
      </dgm:t>
    </dgm:pt>
    <dgm:pt modelId="{944CAC31-E2C5-4AC4-92C2-CFD7C003A113}" type="sibTrans" cxnId="{BFC29965-FDB6-4EE2-9592-313D3F1178EF}">
      <dgm:prSet/>
      <dgm:spPr/>
      <dgm:t>
        <a:bodyPr/>
        <a:lstStyle/>
        <a:p>
          <a:endParaRPr lang="es-ES"/>
        </a:p>
      </dgm:t>
    </dgm:pt>
    <dgm:pt modelId="{4A8C6A19-131A-42FA-BAFA-9CEA8A688A5E}" type="parTrans" cxnId="{BFC29965-FDB6-4EE2-9592-313D3F1178EF}">
      <dgm:prSet/>
      <dgm:spPr/>
      <dgm:t>
        <a:bodyPr/>
        <a:lstStyle/>
        <a:p>
          <a:endParaRPr lang="es-ES"/>
        </a:p>
      </dgm:t>
    </dgm:pt>
    <dgm:pt modelId="{D1605062-0526-495F-89ED-1437BDAA3C2A}" type="pres">
      <dgm:prSet presAssocID="{48CDF5E4-7C82-4E2A-A0F3-B6871FC95188}" presName="Name0" presStyleCnt="0">
        <dgm:presLayoutVars>
          <dgm:chMax val="7"/>
          <dgm:chPref val="7"/>
          <dgm:dir/>
          <dgm:animLvl val="lvl"/>
        </dgm:presLayoutVars>
      </dgm:prSet>
      <dgm:spPr/>
    </dgm:pt>
    <dgm:pt modelId="{03AA4F26-C507-485D-A986-736048E5DAC7}" type="pres">
      <dgm:prSet presAssocID="{797AF627-9117-497F-BC41-F4BFE9CB09B1}" presName="Accent1" presStyleCnt="0"/>
      <dgm:spPr/>
    </dgm:pt>
    <dgm:pt modelId="{5CDAEA3B-B053-409D-8C9A-52B23DA794ED}" type="pres">
      <dgm:prSet presAssocID="{797AF627-9117-497F-BC41-F4BFE9CB09B1}" presName="Accent" presStyleLbl="node1" presStyleIdx="0" presStyleCnt="2"/>
      <dgm:spPr/>
    </dgm:pt>
    <dgm:pt modelId="{AA273A84-C023-4156-80A1-EC6437A953A0}" type="pres">
      <dgm:prSet presAssocID="{797AF627-9117-497F-BC41-F4BFE9CB09B1}" presName="Parent1" presStyleLbl="revTx" presStyleIdx="0" presStyleCnt="2">
        <dgm:presLayoutVars>
          <dgm:chMax val="1"/>
          <dgm:chPref val="1"/>
          <dgm:bulletEnabled val="1"/>
        </dgm:presLayoutVars>
      </dgm:prSet>
      <dgm:spPr/>
    </dgm:pt>
    <dgm:pt modelId="{01763810-7733-4B2F-A9ED-3386D9EDA09C}" type="pres">
      <dgm:prSet presAssocID="{F01221AF-5D32-4315-B3BA-8A1DD00E035D}" presName="Accent2" presStyleCnt="0"/>
      <dgm:spPr/>
    </dgm:pt>
    <dgm:pt modelId="{A873EBC6-5E83-4D7F-88BA-FC66DBBEEDAE}" type="pres">
      <dgm:prSet presAssocID="{F01221AF-5D32-4315-B3BA-8A1DD00E035D}" presName="Accent" presStyleLbl="node1" presStyleIdx="1" presStyleCnt="2"/>
      <dgm:spPr/>
    </dgm:pt>
    <dgm:pt modelId="{88832DDB-38A0-45F9-972F-BBA3019FA52B}" type="pres">
      <dgm:prSet presAssocID="{F01221AF-5D32-4315-B3BA-8A1DD00E035D}" presName="Parent2" presStyleLbl="revTx" presStyleIdx="1" presStyleCnt="2">
        <dgm:presLayoutVars>
          <dgm:chMax val="1"/>
          <dgm:chPref val="1"/>
          <dgm:bulletEnabled val="1"/>
        </dgm:presLayoutVars>
      </dgm:prSet>
      <dgm:spPr/>
    </dgm:pt>
  </dgm:ptLst>
  <dgm:cxnLst>
    <dgm:cxn modelId="{BFC29965-FDB6-4EE2-9592-313D3F1178EF}" srcId="{48CDF5E4-7C82-4E2A-A0F3-B6871FC95188}" destId="{F01221AF-5D32-4315-B3BA-8A1DD00E035D}" srcOrd="1" destOrd="0" parTransId="{4A8C6A19-131A-42FA-BAFA-9CEA8A688A5E}" sibTransId="{944CAC31-E2C5-4AC4-92C2-CFD7C003A113}"/>
    <dgm:cxn modelId="{2704644E-34DB-4D34-9C7A-52755D390974}" srcId="{48CDF5E4-7C82-4E2A-A0F3-B6871FC95188}" destId="{797AF627-9117-497F-BC41-F4BFE9CB09B1}" srcOrd="0" destOrd="0" parTransId="{988C568B-E787-45FF-99AC-C94B1649EBBA}" sibTransId="{D00201A9-F056-4134-8ECD-A757AD9A1132}"/>
    <dgm:cxn modelId="{983286BB-E610-47AB-8917-CD56DE06819C}" type="presOf" srcId="{48CDF5E4-7C82-4E2A-A0F3-B6871FC95188}" destId="{D1605062-0526-495F-89ED-1437BDAA3C2A}" srcOrd="0" destOrd="0" presId="urn:microsoft.com/office/officeart/2009/layout/CircleArrowProcess"/>
    <dgm:cxn modelId="{FCBC97CC-EA6E-4B81-893B-08827B1B8C8A}" type="presOf" srcId="{797AF627-9117-497F-BC41-F4BFE9CB09B1}" destId="{AA273A84-C023-4156-80A1-EC6437A953A0}" srcOrd="0" destOrd="0" presId="urn:microsoft.com/office/officeart/2009/layout/CircleArrowProcess"/>
    <dgm:cxn modelId="{D5AF00FA-EFEA-4490-AF80-00DF7C1BB6C3}" type="presOf" srcId="{F01221AF-5D32-4315-B3BA-8A1DD00E035D}" destId="{88832DDB-38A0-45F9-972F-BBA3019FA52B}" srcOrd="0" destOrd="0" presId="urn:microsoft.com/office/officeart/2009/layout/CircleArrowProcess"/>
    <dgm:cxn modelId="{7D8465CD-AED6-46E8-80F4-C52391A25874}" type="presParOf" srcId="{D1605062-0526-495F-89ED-1437BDAA3C2A}" destId="{03AA4F26-C507-485D-A986-736048E5DAC7}" srcOrd="0" destOrd="0" presId="urn:microsoft.com/office/officeart/2009/layout/CircleArrowProcess"/>
    <dgm:cxn modelId="{59D866E5-DBCA-4AAC-82B9-2956F64AD216}" type="presParOf" srcId="{03AA4F26-C507-485D-A986-736048E5DAC7}" destId="{5CDAEA3B-B053-409D-8C9A-52B23DA794ED}" srcOrd="0" destOrd="0" presId="urn:microsoft.com/office/officeart/2009/layout/CircleArrowProcess"/>
    <dgm:cxn modelId="{47A37E1F-FB88-4B56-BBB6-717246B0EB3E}" type="presParOf" srcId="{D1605062-0526-495F-89ED-1437BDAA3C2A}" destId="{AA273A84-C023-4156-80A1-EC6437A953A0}" srcOrd="1" destOrd="0" presId="urn:microsoft.com/office/officeart/2009/layout/CircleArrowProcess"/>
    <dgm:cxn modelId="{C457D8CE-2DEE-4FB4-977A-18104DB7A252}" type="presParOf" srcId="{D1605062-0526-495F-89ED-1437BDAA3C2A}" destId="{01763810-7733-4B2F-A9ED-3386D9EDA09C}" srcOrd="2" destOrd="0" presId="urn:microsoft.com/office/officeart/2009/layout/CircleArrowProcess"/>
    <dgm:cxn modelId="{C966E06D-4EE0-4A8B-9491-02100F575095}" type="presParOf" srcId="{01763810-7733-4B2F-A9ED-3386D9EDA09C}" destId="{A873EBC6-5E83-4D7F-88BA-FC66DBBEEDAE}" srcOrd="0" destOrd="0" presId="urn:microsoft.com/office/officeart/2009/layout/CircleArrowProcess"/>
    <dgm:cxn modelId="{AF0B309B-383C-402E-9D62-45DCA3790D6E}" type="presParOf" srcId="{D1605062-0526-495F-89ED-1437BDAA3C2A}" destId="{88832DDB-38A0-45F9-972F-BBA3019FA52B}" srcOrd="3"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FD3D66AA-0B47-47D9-B329-201D92EA0169}" type="doc">
      <dgm:prSet loTypeId="urn:microsoft.com/office/officeart/2005/8/layout/vList5" loCatId="list" qsTypeId="urn:microsoft.com/office/officeart/2005/8/quickstyle/simple3" qsCatId="simple" csTypeId="urn:microsoft.com/office/officeart/2005/8/colors/colorful5" csCatId="colorful" phldr="1"/>
      <dgm:spPr/>
      <dgm:t>
        <a:bodyPr/>
        <a:lstStyle/>
        <a:p>
          <a:endParaRPr lang="es-MX"/>
        </a:p>
      </dgm:t>
    </dgm:pt>
    <dgm:pt modelId="{B15BA923-7DF3-4707-95D4-2650210026C8}">
      <dgm:prSet/>
      <dgm:spPr/>
      <dgm:t>
        <a:bodyPr/>
        <a:lstStyle/>
        <a:p>
          <a:r>
            <a:rPr lang="es-MX">
              <a:latin typeface="Arial" panose="020B0604020202020204" pitchFamily="34" charset="0"/>
              <a:cs typeface="Arial" panose="020B0604020202020204" pitchFamily="34" charset="0"/>
            </a:rPr>
            <a:t>Percepciones</a:t>
          </a:r>
        </a:p>
      </dgm:t>
    </dgm:pt>
    <dgm:pt modelId="{B7DCE0F3-73BB-47E0-BB7B-A77865AB038F}" type="parTrans" cxnId="{E16C92C1-65B8-4B9B-B78F-75166587AF7D}">
      <dgm:prSet/>
      <dgm:spPr/>
      <dgm:t>
        <a:bodyPr/>
        <a:lstStyle/>
        <a:p>
          <a:endParaRPr lang="es-MX"/>
        </a:p>
      </dgm:t>
    </dgm:pt>
    <dgm:pt modelId="{8C87F51B-ACB0-46DE-B230-D1B8E3469E05}" type="sibTrans" cxnId="{E16C92C1-65B8-4B9B-B78F-75166587AF7D}">
      <dgm:prSet/>
      <dgm:spPr/>
      <dgm:t>
        <a:bodyPr/>
        <a:lstStyle/>
        <a:p>
          <a:endParaRPr lang="es-MX"/>
        </a:p>
      </dgm:t>
    </dgm:pt>
    <dgm:pt modelId="{0F0E5D1D-B633-44E2-AF10-45DFCE10506A}">
      <dgm:prSet/>
      <dgm:spPr/>
      <dgm:t>
        <a:bodyPr/>
        <a:lstStyle/>
        <a:p>
          <a:r>
            <a:rPr lang="es-MX">
              <a:latin typeface="Arial" panose="020B0604020202020204" pitchFamily="34" charset="0"/>
              <a:cs typeface="Arial" panose="020B0604020202020204" pitchFamily="34" charset="0"/>
            </a:rPr>
            <a:t>Alimentación</a:t>
          </a:r>
        </a:p>
      </dgm:t>
    </dgm:pt>
    <dgm:pt modelId="{AA0038BB-749B-4A66-BB84-3C8E6B0547BA}" type="parTrans" cxnId="{A0C7D880-C5EE-4B10-8BB7-8FFF3C3EC513}">
      <dgm:prSet/>
      <dgm:spPr/>
      <dgm:t>
        <a:bodyPr/>
        <a:lstStyle/>
        <a:p>
          <a:endParaRPr lang="es-MX"/>
        </a:p>
      </dgm:t>
    </dgm:pt>
    <dgm:pt modelId="{FEF84393-4366-4625-88F7-99C224E088F3}" type="sibTrans" cxnId="{A0C7D880-C5EE-4B10-8BB7-8FFF3C3EC513}">
      <dgm:prSet/>
      <dgm:spPr/>
      <dgm:t>
        <a:bodyPr/>
        <a:lstStyle/>
        <a:p>
          <a:endParaRPr lang="es-MX"/>
        </a:p>
      </dgm:t>
    </dgm:pt>
    <dgm:pt modelId="{4EA28C29-5613-46EC-B62C-CCECBE4F09CF}">
      <dgm:prSet/>
      <dgm:spPr/>
      <dgm:t>
        <a:bodyPr/>
        <a:lstStyle/>
        <a:p>
          <a:r>
            <a:rPr lang="es-MX">
              <a:latin typeface="Arial" panose="020B0604020202020204" pitchFamily="34" charset="0"/>
              <a:cs typeface="Arial" panose="020B0604020202020204" pitchFamily="34" charset="0"/>
            </a:rPr>
            <a:t>Habitación</a:t>
          </a:r>
        </a:p>
      </dgm:t>
    </dgm:pt>
    <dgm:pt modelId="{4005F71A-2DF8-41DC-BBF0-120727E9A207}" type="parTrans" cxnId="{4341DE9A-893D-468E-847C-386FE06A3ECB}">
      <dgm:prSet/>
      <dgm:spPr/>
      <dgm:t>
        <a:bodyPr/>
        <a:lstStyle/>
        <a:p>
          <a:endParaRPr lang="es-MX"/>
        </a:p>
      </dgm:t>
    </dgm:pt>
    <dgm:pt modelId="{57B22BBB-FD4E-42B0-8114-411640AA5D1D}" type="sibTrans" cxnId="{4341DE9A-893D-468E-847C-386FE06A3ECB}">
      <dgm:prSet/>
      <dgm:spPr/>
      <dgm:t>
        <a:bodyPr/>
        <a:lstStyle/>
        <a:p>
          <a:endParaRPr lang="es-MX"/>
        </a:p>
      </dgm:t>
    </dgm:pt>
    <dgm:pt modelId="{0E66DA61-BD3C-4BC7-A91E-0E6CD497B40E}">
      <dgm:prSet/>
      <dgm:spPr/>
      <dgm:t>
        <a:bodyPr/>
        <a:lstStyle/>
        <a:p>
          <a:r>
            <a:rPr lang="es-MX" dirty="0">
              <a:latin typeface="Arial" panose="020B0604020202020204" pitchFamily="34" charset="0"/>
              <a:cs typeface="Arial" panose="020B0604020202020204" pitchFamily="34" charset="0"/>
            </a:rPr>
            <a:t>Primas</a:t>
          </a:r>
        </a:p>
      </dgm:t>
    </dgm:pt>
    <dgm:pt modelId="{CAACB01F-FD5D-4CED-B14C-EABDB2E5262B}" type="parTrans" cxnId="{EF5CB967-BFB8-4030-AD1F-39F7A8DF0596}">
      <dgm:prSet/>
      <dgm:spPr/>
      <dgm:t>
        <a:bodyPr/>
        <a:lstStyle/>
        <a:p>
          <a:endParaRPr lang="es-MX"/>
        </a:p>
      </dgm:t>
    </dgm:pt>
    <dgm:pt modelId="{09060933-C00E-4B7C-97F5-30C3433785AF}" type="sibTrans" cxnId="{EF5CB967-BFB8-4030-AD1F-39F7A8DF0596}">
      <dgm:prSet/>
      <dgm:spPr/>
      <dgm:t>
        <a:bodyPr/>
        <a:lstStyle/>
        <a:p>
          <a:endParaRPr lang="es-MX"/>
        </a:p>
      </dgm:t>
    </dgm:pt>
    <dgm:pt modelId="{2FEBB463-C7D3-4033-81CF-5BF95D5BF563}">
      <dgm:prSet/>
      <dgm:spPr/>
      <dgm:t>
        <a:bodyPr/>
        <a:lstStyle/>
        <a:p>
          <a:r>
            <a:rPr lang="es-MX">
              <a:latin typeface="Arial" panose="020B0604020202020204" pitchFamily="34" charset="0"/>
              <a:cs typeface="Arial" panose="020B0604020202020204" pitchFamily="34" charset="0"/>
            </a:rPr>
            <a:t>Comisiones</a:t>
          </a:r>
        </a:p>
      </dgm:t>
    </dgm:pt>
    <dgm:pt modelId="{83C138EB-D530-4D58-B408-E3246F1A9EBF}" type="parTrans" cxnId="{22048737-A3E0-4E30-8190-2B6A773C412A}">
      <dgm:prSet/>
      <dgm:spPr/>
      <dgm:t>
        <a:bodyPr/>
        <a:lstStyle/>
        <a:p>
          <a:endParaRPr lang="es-MX"/>
        </a:p>
      </dgm:t>
    </dgm:pt>
    <dgm:pt modelId="{CA4DC9BD-E8BF-4E3F-BCFE-D8983C90E5A2}" type="sibTrans" cxnId="{22048737-A3E0-4E30-8190-2B6A773C412A}">
      <dgm:prSet/>
      <dgm:spPr/>
      <dgm:t>
        <a:bodyPr/>
        <a:lstStyle/>
        <a:p>
          <a:endParaRPr lang="es-MX"/>
        </a:p>
      </dgm:t>
    </dgm:pt>
    <dgm:pt modelId="{C554F9F3-9D61-4BFD-8936-064D0D50EB07}">
      <dgm:prSet/>
      <dgm:spPr/>
      <dgm:t>
        <a:bodyPr/>
        <a:lstStyle/>
        <a:p>
          <a:r>
            <a:rPr lang="es-MX" b="0" u="none">
              <a:latin typeface="Arial" panose="020B0604020202020204" pitchFamily="34" charset="0"/>
              <a:cs typeface="Arial" panose="020B0604020202020204" pitchFamily="34" charset="0"/>
            </a:rPr>
            <a:t>Prestaciones en especie y</a:t>
          </a:r>
        </a:p>
      </dgm:t>
    </dgm:pt>
    <dgm:pt modelId="{6E010491-A087-42E3-B5B0-B5454B71EC6F}" type="parTrans" cxnId="{79CFFFFA-E076-4855-B337-61FE4941F492}">
      <dgm:prSet/>
      <dgm:spPr/>
      <dgm:t>
        <a:bodyPr/>
        <a:lstStyle/>
        <a:p>
          <a:endParaRPr lang="es-MX"/>
        </a:p>
      </dgm:t>
    </dgm:pt>
    <dgm:pt modelId="{F19D814E-EB55-459C-B12F-E18155785704}" type="sibTrans" cxnId="{79CFFFFA-E076-4855-B337-61FE4941F492}">
      <dgm:prSet/>
      <dgm:spPr/>
      <dgm:t>
        <a:bodyPr/>
        <a:lstStyle/>
        <a:p>
          <a:endParaRPr lang="es-MX"/>
        </a:p>
      </dgm:t>
    </dgm:pt>
    <dgm:pt modelId="{0D612D8D-3B56-40E8-86EC-C4B7ECEAA6EE}">
      <dgm:prSet/>
      <dgm:spPr/>
      <dgm:t>
        <a:bodyPr/>
        <a:lstStyle/>
        <a:p>
          <a:r>
            <a:rPr lang="es-MX" b="0" u="none">
              <a:latin typeface="Arial" panose="020B0604020202020204" pitchFamily="34" charset="0"/>
              <a:cs typeface="Arial" panose="020B0604020202020204" pitchFamily="34" charset="0"/>
            </a:rPr>
            <a:t>Cualquier otra cantidad o prestación </a:t>
          </a:r>
          <a:r>
            <a:rPr lang="es-MX">
              <a:latin typeface="Arial" panose="020B0604020202020204" pitchFamily="34" charset="0"/>
              <a:cs typeface="Arial" panose="020B0604020202020204" pitchFamily="34" charset="0"/>
            </a:rPr>
            <a:t>que se entregue al trabajador por su trabajo. </a:t>
          </a:r>
          <a:endParaRPr lang="es-ES">
            <a:latin typeface="Arial" panose="020B0604020202020204" pitchFamily="34" charset="0"/>
            <a:cs typeface="Arial" panose="020B0604020202020204" pitchFamily="34" charset="0"/>
          </a:endParaRPr>
        </a:p>
      </dgm:t>
    </dgm:pt>
    <dgm:pt modelId="{08D5AE57-2C0F-4302-992E-4EAB5A1F098E}" type="parTrans" cxnId="{CF32E74A-1A4E-4D7E-A4E5-619B436BF5A5}">
      <dgm:prSet/>
      <dgm:spPr/>
      <dgm:t>
        <a:bodyPr/>
        <a:lstStyle/>
        <a:p>
          <a:endParaRPr lang="es-MX"/>
        </a:p>
      </dgm:t>
    </dgm:pt>
    <dgm:pt modelId="{02B71657-9F74-4F30-9764-4C4D52CEFC2A}" type="sibTrans" cxnId="{CF32E74A-1A4E-4D7E-A4E5-619B436BF5A5}">
      <dgm:prSet/>
      <dgm:spPr/>
      <dgm:t>
        <a:bodyPr/>
        <a:lstStyle/>
        <a:p>
          <a:endParaRPr lang="es-MX"/>
        </a:p>
      </dgm:t>
    </dgm:pt>
    <dgm:pt modelId="{D5F6A965-0122-4A2F-B031-9319E4134B44}">
      <dgm:prSet phldrT="[Texto]" custT="1"/>
      <dgm:spPr/>
      <dgm:t>
        <a:bodyPr/>
        <a:lstStyle/>
        <a:p>
          <a:pPr>
            <a:buNone/>
          </a:pPr>
          <a:r>
            <a:rPr lang="es-MX" sz="2000" dirty="0">
              <a:latin typeface="Arial" panose="020B0604020202020204" pitchFamily="34" charset="0"/>
              <a:cs typeface="Arial" panose="020B0604020202020204" pitchFamily="34" charset="0"/>
            </a:rPr>
            <a:t>El salario base de cotización (SBC) se integra  con los pagos hechos en efectivo por:</a:t>
          </a:r>
        </a:p>
      </dgm:t>
    </dgm:pt>
    <dgm:pt modelId="{C9AE1ADA-5722-4E46-BDD6-B9D90638D4C6}" type="parTrans" cxnId="{CB4A9E16-8EA1-4B2C-A3A2-7C56FA2180EB}">
      <dgm:prSet/>
      <dgm:spPr/>
      <dgm:t>
        <a:bodyPr/>
        <a:lstStyle/>
        <a:p>
          <a:endParaRPr lang="es-MX"/>
        </a:p>
      </dgm:t>
    </dgm:pt>
    <dgm:pt modelId="{3074CBA5-0B4F-4D74-BAB8-AF17BB01F3C1}" type="sibTrans" cxnId="{CB4A9E16-8EA1-4B2C-A3A2-7C56FA2180EB}">
      <dgm:prSet/>
      <dgm:spPr/>
      <dgm:t>
        <a:bodyPr/>
        <a:lstStyle/>
        <a:p>
          <a:endParaRPr lang="es-MX"/>
        </a:p>
      </dgm:t>
    </dgm:pt>
    <dgm:pt modelId="{0669FB32-6DB9-4AE7-95C6-FF3B92C4ACCA}">
      <dgm:prSet/>
      <dgm:spPr/>
      <dgm:t>
        <a:bodyPr/>
        <a:lstStyle/>
        <a:p>
          <a:r>
            <a:rPr lang="es-MX" dirty="0">
              <a:latin typeface="Arial" panose="020B0604020202020204" pitchFamily="34" charset="0"/>
              <a:cs typeface="Arial" panose="020B0604020202020204" pitchFamily="34" charset="0"/>
            </a:rPr>
            <a:t>Gratificaciones</a:t>
          </a:r>
        </a:p>
      </dgm:t>
    </dgm:pt>
    <dgm:pt modelId="{1F28052B-F746-468C-9781-300A8F0CF13D}" type="sibTrans" cxnId="{0EC6BFF3-B33F-4C02-9F5E-9B8EFFF08430}">
      <dgm:prSet/>
      <dgm:spPr/>
      <dgm:t>
        <a:bodyPr/>
        <a:lstStyle/>
        <a:p>
          <a:endParaRPr lang="es-MX"/>
        </a:p>
      </dgm:t>
    </dgm:pt>
    <dgm:pt modelId="{3E4772EC-ECA6-4EEE-B8B6-DF4BD4EF662D}" type="parTrans" cxnId="{0EC6BFF3-B33F-4C02-9F5E-9B8EFFF08430}">
      <dgm:prSet/>
      <dgm:spPr/>
      <dgm:t>
        <a:bodyPr/>
        <a:lstStyle/>
        <a:p>
          <a:endParaRPr lang="es-MX"/>
        </a:p>
      </dgm:t>
    </dgm:pt>
    <dgm:pt modelId="{C5AB0F5C-FE6B-4D6A-86FB-D8577B7BFC9A}">
      <dgm:prSet/>
      <dgm:spPr/>
      <dgm:t>
        <a:bodyPr/>
        <a:lstStyle/>
        <a:p>
          <a:r>
            <a:rPr lang="es-ES" dirty="0">
              <a:latin typeface="Arial" panose="020B0604020202020204" pitchFamily="34" charset="0"/>
              <a:cs typeface="Arial" panose="020B0604020202020204" pitchFamily="34" charset="0"/>
            </a:rPr>
            <a:t>Cuota Diaria</a:t>
          </a:r>
          <a:endParaRPr lang="es-MX" dirty="0">
            <a:latin typeface="Arial" panose="020B0604020202020204" pitchFamily="34" charset="0"/>
            <a:cs typeface="Arial" panose="020B0604020202020204" pitchFamily="34" charset="0"/>
          </a:endParaRPr>
        </a:p>
      </dgm:t>
    </dgm:pt>
    <dgm:pt modelId="{2AC8B6B7-E8C5-4A36-B355-6D23B479876E}" type="parTrans" cxnId="{1B02E193-6D78-432A-BE40-9A986D752DF9}">
      <dgm:prSet/>
      <dgm:spPr/>
      <dgm:t>
        <a:bodyPr/>
        <a:lstStyle/>
        <a:p>
          <a:endParaRPr lang="es-MX"/>
        </a:p>
      </dgm:t>
    </dgm:pt>
    <dgm:pt modelId="{6CE6569A-4251-4197-937F-F1CD3DF8C1B0}" type="sibTrans" cxnId="{1B02E193-6D78-432A-BE40-9A986D752DF9}">
      <dgm:prSet/>
      <dgm:spPr/>
      <dgm:t>
        <a:bodyPr/>
        <a:lstStyle/>
        <a:p>
          <a:endParaRPr lang="es-MX"/>
        </a:p>
      </dgm:t>
    </dgm:pt>
    <dgm:pt modelId="{02640564-5DD2-4EE4-B816-55E9404E67CA}" type="pres">
      <dgm:prSet presAssocID="{FD3D66AA-0B47-47D9-B329-201D92EA0169}" presName="Name0" presStyleCnt="0">
        <dgm:presLayoutVars>
          <dgm:dir/>
          <dgm:animLvl val="lvl"/>
          <dgm:resizeHandles val="exact"/>
        </dgm:presLayoutVars>
      </dgm:prSet>
      <dgm:spPr/>
    </dgm:pt>
    <dgm:pt modelId="{DB714132-4C92-4CBD-9254-8F0294076B6D}" type="pres">
      <dgm:prSet presAssocID="{D5F6A965-0122-4A2F-B031-9319E4134B44}" presName="linNode" presStyleCnt="0"/>
      <dgm:spPr/>
    </dgm:pt>
    <dgm:pt modelId="{08CCC585-12F5-4919-A316-E7A7CC418D07}" type="pres">
      <dgm:prSet presAssocID="{D5F6A965-0122-4A2F-B031-9319E4134B44}" presName="parentText" presStyleLbl="node1" presStyleIdx="0" presStyleCnt="1" custLinFactNeighborX="-98" custLinFactNeighborY="-343">
        <dgm:presLayoutVars>
          <dgm:chMax val="1"/>
          <dgm:bulletEnabled val="1"/>
        </dgm:presLayoutVars>
      </dgm:prSet>
      <dgm:spPr/>
    </dgm:pt>
    <dgm:pt modelId="{608FF35A-86E4-49AC-8279-4085941D78C7}" type="pres">
      <dgm:prSet presAssocID="{D5F6A965-0122-4A2F-B031-9319E4134B44}" presName="descendantText" presStyleLbl="alignAccFollowNode1" presStyleIdx="0" presStyleCnt="1">
        <dgm:presLayoutVars>
          <dgm:bulletEnabled val="1"/>
        </dgm:presLayoutVars>
      </dgm:prSet>
      <dgm:spPr/>
    </dgm:pt>
  </dgm:ptLst>
  <dgm:cxnLst>
    <dgm:cxn modelId="{CB4A9E16-8EA1-4B2C-A3A2-7C56FA2180EB}" srcId="{FD3D66AA-0B47-47D9-B329-201D92EA0169}" destId="{D5F6A965-0122-4A2F-B031-9319E4134B44}" srcOrd="0" destOrd="0" parTransId="{C9AE1ADA-5722-4E46-BDD6-B9D90638D4C6}" sibTransId="{3074CBA5-0B4F-4D74-BAB8-AF17BB01F3C1}"/>
    <dgm:cxn modelId="{A6D31927-C602-42B0-8D42-14DA39E0A651}" type="presOf" srcId="{4EA28C29-5613-46EC-B62C-CCECBE4F09CF}" destId="{608FF35A-86E4-49AC-8279-4085941D78C7}" srcOrd="0" destOrd="4" presId="urn:microsoft.com/office/officeart/2005/8/layout/vList5"/>
    <dgm:cxn modelId="{6FF4362C-E19B-4354-A09B-1874D4E269C3}" type="presOf" srcId="{2FEBB463-C7D3-4033-81CF-5BF95D5BF563}" destId="{608FF35A-86E4-49AC-8279-4085941D78C7}" srcOrd="0" destOrd="6" presId="urn:microsoft.com/office/officeart/2005/8/layout/vList5"/>
    <dgm:cxn modelId="{22048737-A3E0-4E30-8190-2B6A773C412A}" srcId="{D5F6A965-0122-4A2F-B031-9319E4134B44}" destId="{2FEBB463-C7D3-4033-81CF-5BF95D5BF563}" srcOrd="6" destOrd="0" parTransId="{83C138EB-D530-4D58-B408-E3246F1A9EBF}" sibTransId="{CA4DC9BD-E8BF-4E3F-BCFE-D8983C90E5A2}"/>
    <dgm:cxn modelId="{1C318D42-66EC-417E-9C89-A62AA0B705F5}" type="presOf" srcId="{C5AB0F5C-FE6B-4D6A-86FB-D8577B7BFC9A}" destId="{608FF35A-86E4-49AC-8279-4085941D78C7}" srcOrd="0" destOrd="0" presId="urn:microsoft.com/office/officeart/2005/8/layout/vList5"/>
    <dgm:cxn modelId="{E34E8045-80DC-4C3C-A2F8-05F2527A3C87}" type="presOf" srcId="{0669FB32-6DB9-4AE7-95C6-FF3B92C4ACCA}" destId="{608FF35A-86E4-49AC-8279-4085941D78C7}" srcOrd="0" destOrd="1" presId="urn:microsoft.com/office/officeart/2005/8/layout/vList5"/>
    <dgm:cxn modelId="{EF5CB967-BFB8-4030-AD1F-39F7A8DF0596}" srcId="{D5F6A965-0122-4A2F-B031-9319E4134B44}" destId="{0E66DA61-BD3C-4BC7-A91E-0E6CD497B40E}" srcOrd="5" destOrd="0" parTransId="{CAACB01F-FD5D-4CED-B14C-EABDB2E5262B}" sibTransId="{09060933-C00E-4B7C-97F5-30C3433785AF}"/>
    <dgm:cxn modelId="{CF32E74A-1A4E-4D7E-A4E5-619B436BF5A5}" srcId="{D5F6A965-0122-4A2F-B031-9319E4134B44}" destId="{0D612D8D-3B56-40E8-86EC-C4B7ECEAA6EE}" srcOrd="8" destOrd="0" parTransId="{08D5AE57-2C0F-4302-992E-4EAB5A1F098E}" sibTransId="{02B71657-9F74-4F30-9764-4C4D52CEFC2A}"/>
    <dgm:cxn modelId="{869FFE57-3932-40FF-9733-19DE8293A128}" type="presOf" srcId="{0F0E5D1D-B633-44E2-AF10-45DFCE10506A}" destId="{608FF35A-86E4-49AC-8279-4085941D78C7}" srcOrd="0" destOrd="3" presId="urn:microsoft.com/office/officeart/2005/8/layout/vList5"/>
    <dgm:cxn modelId="{39DC9D78-1D5B-4852-93FB-EB00A3F6CD06}" type="presOf" srcId="{B15BA923-7DF3-4707-95D4-2650210026C8}" destId="{608FF35A-86E4-49AC-8279-4085941D78C7}" srcOrd="0" destOrd="2" presId="urn:microsoft.com/office/officeart/2005/8/layout/vList5"/>
    <dgm:cxn modelId="{8D55E478-0173-4978-838D-85A357409D75}" type="presOf" srcId="{D5F6A965-0122-4A2F-B031-9319E4134B44}" destId="{08CCC585-12F5-4919-A316-E7A7CC418D07}" srcOrd="0" destOrd="0" presId="urn:microsoft.com/office/officeart/2005/8/layout/vList5"/>
    <dgm:cxn modelId="{A0C7D880-C5EE-4B10-8BB7-8FFF3C3EC513}" srcId="{D5F6A965-0122-4A2F-B031-9319E4134B44}" destId="{0F0E5D1D-B633-44E2-AF10-45DFCE10506A}" srcOrd="3" destOrd="0" parTransId="{AA0038BB-749B-4A66-BB84-3C8E6B0547BA}" sibTransId="{FEF84393-4366-4625-88F7-99C224E088F3}"/>
    <dgm:cxn modelId="{81305E86-6874-441B-B443-033D239AC6F7}" type="presOf" srcId="{0D612D8D-3B56-40E8-86EC-C4B7ECEAA6EE}" destId="{608FF35A-86E4-49AC-8279-4085941D78C7}" srcOrd="0" destOrd="8" presId="urn:microsoft.com/office/officeart/2005/8/layout/vList5"/>
    <dgm:cxn modelId="{1B02E193-6D78-432A-BE40-9A986D752DF9}" srcId="{D5F6A965-0122-4A2F-B031-9319E4134B44}" destId="{C5AB0F5C-FE6B-4D6A-86FB-D8577B7BFC9A}" srcOrd="0" destOrd="0" parTransId="{2AC8B6B7-E8C5-4A36-B355-6D23B479876E}" sibTransId="{6CE6569A-4251-4197-937F-F1CD3DF8C1B0}"/>
    <dgm:cxn modelId="{4341DE9A-893D-468E-847C-386FE06A3ECB}" srcId="{D5F6A965-0122-4A2F-B031-9319E4134B44}" destId="{4EA28C29-5613-46EC-B62C-CCECBE4F09CF}" srcOrd="4" destOrd="0" parTransId="{4005F71A-2DF8-41DC-BBF0-120727E9A207}" sibTransId="{57B22BBB-FD4E-42B0-8114-411640AA5D1D}"/>
    <dgm:cxn modelId="{B9CD84BF-9036-4AEA-B657-38F00DF92365}" type="presOf" srcId="{C554F9F3-9D61-4BFD-8936-064D0D50EB07}" destId="{608FF35A-86E4-49AC-8279-4085941D78C7}" srcOrd="0" destOrd="7" presId="urn:microsoft.com/office/officeart/2005/8/layout/vList5"/>
    <dgm:cxn modelId="{E16C92C1-65B8-4B9B-B78F-75166587AF7D}" srcId="{D5F6A965-0122-4A2F-B031-9319E4134B44}" destId="{B15BA923-7DF3-4707-95D4-2650210026C8}" srcOrd="2" destOrd="0" parTransId="{B7DCE0F3-73BB-47E0-BB7B-A77865AB038F}" sibTransId="{8C87F51B-ACB0-46DE-B230-D1B8E3469E05}"/>
    <dgm:cxn modelId="{14D7C8D9-A483-45A7-A849-E859EBB6C92D}" type="presOf" srcId="{FD3D66AA-0B47-47D9-B329-201D92EA0169}" destId="{02640564-5DD2-4EE4-B816-55E9404E67CA}" srcOrd="0" destOrd="0" presId="urn:microsoft.com/office/officeart/2005/8/layout/vList5"/>
    <dgm:cxn modelId="{29F2AEED-BBAC-474D-8B11-68B9A968E18B}" type="presOf" srcId="{0E66DA61-BD3C-4BC7-A91E-0E6CD497B40E}" destId="{608FF35A-86E4-49AC-8279-4085941D78C7}" srcOrd="0" destOrd="5" presId="urn:microsoft.com/office/officeart/2005/8/layout/vList5"/>
    <dgm:cxn modelId="{0EC6BFF3-B33F-4C02-9F5E-9B8EFFF08430}" srcId="{D5F6A965-0122-4A2F-B031-9319E4134B44}" destId="{0669FB32-6DB9-4AE7-95C6-FF3B92C4ACCA}" srcOrd="1" destOrd="0" parTransId="{3E4772EC-ECA6-4EEE-B8B6-DF4BD4EF662D}" sibTransId="{1F28052B-F746-468C-9781-300A8F0CF13D}"/>
    <dgm:cxn modelId="{79CFFFFA-E076-4855-B337-61FE4941F492}" srcId="{D5F6A965-0122-4A2F-B031-9319E4134B44}" destId="{C554F9F3-9D61-4BFD-8936-064D0D50EB07}" srcOrd="7" destOrd="0" parTransId="{6E010491-A087-42E3-B5B0-B5454B71EC6F}" sibTransId="{F19D814E-EB55-459C-B12F-E18155785704}"/>
    <dgm:cxn modelId="{A4F00A97-E350-452F-902C-30906D352D19}" type="presParOf" srcId="{02640564-5DD2-4EE4-B816-55E9404E67CA}" destId="{DB714132-4C92-4CBD-9254-8F0294076B6D}" srcOrd="0" destOrd="0" presId="urn:microsoft.com/office/officeart/2005/8/layout/vList5"/>
    <dgm:cxn modelId="{ED1CFB1A-C731-45D9-9A04-B14E3186805C}" type="presParOf" srcId="{DB714132-4C92-4CBD-9254-8F0294076B6D}" destId="{08CCC585-12F5-4919-A316-E7A7CC418D07}" srcOrd="0" destOrd="0" presId="urn:microsoft.com/office/officeart/2005/8/layout/vList5"/>
    <dgm:cxn modelId="{6E87C05B-3314-4A04-B56E-A48BECD10C81}" type="presParOf" srcId="{DB714132-4C92-4CBD-9254-8F0294076B6D}" destId="{608FF35A-86E4-49AC-8279-4085941D78C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AFE8EAC3-DC14-4F16-82AB-90179BF9F53B}" type="doc">
      <dgm:prSet loTypeId="urn:microsoft.com/office/officeart/2005/8/layout/hList1" loCatId="list" qsTypeId="urn:microsoft.com/office/officeart/2005/8/quickstyle/simple3" qsCatId="simple" csTypeId="urn:microsoft.com/office/officeart/2005/8/colors/colorful5" csCatId="colorful" phldr="1"/>
      <dgm:spPr/>
      <dgm:t>
        <a:bodyPr/>
        <a:lstStyle/>
        <a:p>
          <a:endParaRPr lang="es-MX"/>
        </a:p>
      </dgm:t>
    </dgm:pt>
    <dgm:pt modelId="{231043F7-340D-4E79-8D37-B8FC6080BCD3}">
      <dgm:prSet phldrT="[Texto]" custT="1"/>
      <dgm:spPr/>
      <dgm:t>
        <a:bodyPr/>
        <a:lstStyle/>
        <a:p>
          <a:r>
            <a:rPr lang="es-MX" sz="2000" dirty="0"/>
            <a:t>DEDUCIBLE PARA EL PATRÓN </a:t>
          </a:r>
        </a:p>
      </dgm:t>
    </dgm:pt>
    <dgm:pt modelId="{847502D4-3C92-45A9-98D5-0822C68336EE}" type="parTrans" cxnId="{B92B64D5-0C2C-499E-8F99-2A745818DBD9}">
      <dgm:prSet/>
      <dgm:spPr/>
      <dgm:t>
        <a:bodyPr/>
        <a:lstStyle/>
        <a:p>
          <a:endParaRPr lang="es-MX"/>
        </a:p>
      </dgm:t>
    </dgm:pt>
    <dgm:pt modelId="{BF2A892E-EBFE-49D6-809F-52B404AFAD7F}" type="sibTrans" cxnId="{B92B64D5-0C2C-499E-8F99-2A745818DBD9}">
      <dgm:prSet/>
      <dgm:spPr/>
      <dgm:t>
        <a:bodyPr/>
        <a:lstStyle/>
        <a:p>
          <a:endParaRPr lang="es-MX"/>
        </a:p>
      </dgm:t>
    </dgm:pt>
    <dgm:pt modelId="{B0FF4078-E66D-490F-8E63-5DC5CF89EB68}">
      <dgm:prSet phldrT="[Texto]" custT="1"/>
      <dgm:spPr/>
      <dgm:t>
        <a:bodyPr/>
        <a:lstStyle/>
        <a:p>
          <a:pPr algn="just"/>
          <a:r>
            <a:rPr lang="es-MX" sz="1600" dirty="0"/>
            <a:t>Artículo 27 LISR son deducibles si son otorgados de manera general</a:t>
          </a:r>
        </a:p>
      </dgm:t>
    </dgm:pt>
    <dgm:pt modelId="{02217A7A-F2BC-44FA-84C2-83B6224DD473}" type="parTrans" cxnId="{0D310545-554B-4FD7-AB8D-05ECE5AD4DFF}">
      <dgm:prSet/>
      <dgm:spPr/>
      <dgm:t>
        <a:bodyPr/>
        <a:lstStyle/>
        <a:p>
          <a:endParaRPr lang="es-MX"/>
        </a:p>
      </dgm:t>
    </dgm:pt>
    <dgm:pt modelId="{195F0E1A-E2CC-4CD1-8AC7-2C33C50BCD32}" type="sibTrans" cxnId="{0D310545-554B-4FD7-AB8D-05ECE5AD4DFF}">
      <dgm:prSet/>
      <dgm:spPr/>
      <dgm:t>
        <a:bodyPr/>
        <a:lstStyle/>
        <a:p>
          <a:endParaRPr lang="es-MX"/>
        </a:p>
      </dgm:t>
    </dgm:pt>
    <dgm:pt modelId="{0D30584E-5BA8-4640-A08D-2B8E73F7E7CA}">
      <dgm:prSet phldrT="[Texto]" custT="1"/>
      <dgm:spPr/>
      <dgm:t>
        <a:bodyPr/>
        <a:lstStyle/>
        <a:p>
          <a:r>
            <a:rPr lang="es-MX" sz="2000" dirty="0"/>
            <a:t>EXENTO PARA EL TRABAJADOR </a:t>
          </a:r>
        </a:p>
      </dgm:t>
    </dgm:pt>
    <dgm:pt modelId="{60451210-0312-42B6-A2D0-5C67461DEF53}" type="parTrans" cxnId="{1ED37EAE-CD52-4701-AF33-8DD1D05573A9}">
      <dgm:prSet/>
      <dgm:spPr/>
      <dgm:t>
        <a:bodyPr/>
        <a:lstStyle/>
        <a:p>
          <a:endParaRPr lang="es-MX"/>
        </a:p>
      </dgm:t>
    </dgm:pt>
    <dgm:pt modelId="{3577FBD7-E529-400C-93A5-84B54D0398B5}" type="sibTrans" cxnId="{1ED37EAE-CD52-4701-AF33-8DD1D05573A9}">
      <dgm:prSet/>
      <dgm:spPr/>
      <dgm:t>
        <a:bodyPr/>
        <a:lstStyle/>
        <a:p>
          <a:endParaRPr lang="es-MX"/>
        </a:p>
      </dgm:t>
    </dgm:pt>
    <dgm:pt modelId="{EE2F80D1-1AD3-4C6F-BA26-E5A2166740D8}">
      <dgm:prSet phldrT="[Texto]" custT="1"/>
      <dgm:spPr/>
      <dgm:t>
        <a:bodyPr/>
        <a:lstStyle/>
        <a:p>
          <a:pPr algn="just"/>
          <a:r>
            <a:rPr lang="es-MX" sz="1600" dirty="0">
              <a:solidFill>
                <a:schemeClr val="tx1"/>
              </a:solidFill>
            </a:rPr>
            <a:t>Artículo 93 F XI LISR no se consideran ingresos acumulables para el trabajador los provenientes de los fondos de ahorro cuando reúnan los requisitos de deducibilidad del artículo 27 LISR.</a:t>
          </a:r>
          <a:endParaRPr lang="es-MX" sz="1600" dirty="0"/>
        </a:p>
      </dgm:t>
    </dgm:pt>
    <dgm:pt modelId="{4FDA2974-2B00-4D9D-BD76-C6E04D73413F}" type="parTrans" cxnId="{2B31B69E-C0DA-40FE-A3F4-003E69DC87FC}">
      <dgm:prSet/>
      <dgm:spPr/>
      <dgm:t>
        <a:bodyPr/>
        <a:lstStyle/>
        <a:p>
          <a:endParaRPr lang="es-MX"/>
        </a:p>
      </dgm:t>
    </dgm:pt>
    <dgm:pt modelId="{38A5EB6B-974B-4C35-9CE1-BCCCF05B5EA0}" type="sibTrans" cxnId="{2B31B69E-C0DA-40FE-A3F4-003E69DC87FC}">
      <dgm:prSet/>
      <dgm:spPr/>
      <dgm:t>
        <a:bodyPr/>
        <a:lstStyle/>
        <a:p>
          <a:endParaRPr lang="es-MX"/>
        </a:p>
      </dgm:t>
    </dgm:pt>
    <dgm:pt modelId="{9A3F2C4A-B83D-4D80-9B13-40CE50D2579D}">
      <dgm:prSet phldrT="[Texto]" custT="1"/>
      <dgm:spPr/>
      <dgm:t>
        <a:bodyPr/>
        <a:lstStyle/>
        <a:p>
          <a:pPr algn="just"/>
          <a:r>
            <a:rPr lang="es-MX" sz="1600" dirty="0"/>
            <a:t>La aportación del patrón no deberá exceder del monto equivalente a 1.3 veces el valor de la UMA elevado al año</a:t>
          </a:r>
        </a:p>
      </dgm:t>
    </dgm:pt>
    <dgm:pt modelId="{BB033A6C-6D6E-43E5-8440-A09A9B350AF3}" type="parTrans" cxnId="{8AE034A6-5216-4F9D-BB0A-608FB698C0B9}">
      <dgm:prSet/>
      <dgm:spPr/>
      <dgm:t>
        <a:bodyPr/>
        <a:lstStyle/>
        <a:p>
          <a:endParaRPr lang="es-MX"/>
        </a:p>
      </dgm:t>
    </dgm:pt>
    <dgm:pt modelId="{16058A76-9DA1-4414-A304-7A0E9B538787}" type="sibTrans" cxnId="{8AE034A6-5216-4F9D-BB0A-608FB698C0B9}">
      <dgm:prSet/>
      <dgm:spPr/>
      <dgm:t>
        <a:bodyPr/>
        <a:lstStyle/>
        <a:p>
          <a:endParaRPr lang="es-MX"/>
        </a:p>
      </dgm:t>
    </dgm:pt>
    <dgm:pt modelId="{87E5E8A5-AA0D-40A5-8BFB-E277FF0BCFCD}">
      <dgm:prSet custT="1"/>
      <dgm:spPr/>
      <dgm:t>
        <a:bodyPr/>
        <a:lstStyle/>
        <a:p>
          <a:pPr algn="just"/>
          <a:r>
            <a:rPr lang="es-MX" sz="1600" dirty="0"/>
            <a:t>La aportación que efectúe el patrón no deberá exceder del trece por ciento del salario del trabajador. </a:t>
          </a:r>
        </a:p>
      </dgm:t>
    </dgm:pt>
    <dgm:pt modelId="{435DB4E8-4D96-4094-8F85-A18F64F52FCC}" type="parTrans" cxnId="{3F3EEDA5-9A08-4A42-8D72-A03F87CD33FA}">
      <dgm:prSet/>
      <dgm:spPr/>
      <dgm:t>
        <a:bodyPr/>
        <a:lstStyle/>
        <a:p>
          <a:endParaRPr lang="es-MX"/>
        </a:p>
      </dgm:t>
    </dgm:pt>
    <dgm:pt modelId="{4539A40E-0CA6-4986-8DEF-EE2B89CFA549}" type="sibTrans" cxnId="{3F3EEDA5-9A08-4A42-8D72-A03F87CD33FA}">
      <dgm:prSet/>
      <dgm:spPr/>
      <dgm:t>
        <a:bodyPr/>
        <a:lstStyle/>
        <a:p>
          <a:endParaRPr lang="es-MX"/>
        </a:p>
      </dgm:t>
    </dgm:pt>
    <dgm:pt modelId="{C5A26438-CF19-45CE-8C45-AAB316AF25D1}">
      <dgm:prSet phldrT="[Texto]" custT="1"/>
      <dgm:spPr/>
      <dgm:t>
        <a:bodyPr/>
        <a:lstStyle/>
        <a:p>
          <a:pPr algn="just"/>
          <a:r>
            <a:rPr lang="es-MX" sz="1600" dirty="0"/>
            <a:t>El monto de las aportaciones efectuadas por el patrón debe ser igual al monto aportado por los trabajadores.</a:t>
          </a:r>
        </a:p>
      </dgm:t>
    </dgm:pt>
    <dgm:pt modelId="{3186C509-CE14-492A-9E8B-65C04A1F20F8}" type="parTrans" cxnId="{C7A92D8E-CC79-43D8-B71A-2234492EFD34}">
      <dgm:prSet/>
      <dgm:spPr/>
      <dgm:t>
        <a:bodyPr/>
        <a:lstStyle/>
        <a:p>
          <a:endParaRPr lang="es-MX"/>
        </a:p>
      </dgm:t>
    </dgm:pt>
    <dgm:pt modelId="{70CCDBB1-224B-4BD0-B801-1AA3BF93AE94}" type="sibTrans" cxnId="{C7A92D8E-CC79-43D8-B71A-2234492EFD34}">
      <dgm:prSet/>
      <dgm:spPr/>
      <dgm:t>
        <a:bodyPr/>
        <a:lstStyle/>
        <a:p>
          <a:endParaRPr lang="es-MX"/>
        </a:p>
      </dgm:t>
    </dgm:pt>
    <dgm:pt modelId="{2084E8A8-30C5-48A7-8C1F-82923B5ED01E}" type="pres">
      <dgm:prSet presAssocID="{AFE8EAC3-DC14-4F16-82AB-90179BF9F53B}" presName="Name0" presStyleCnt="0">
        <dgm:presLayoutVars>
          <dgm:dir/>
          <dgm:animLvl val="lvl"/>
          <dgm:resizeHandles val="exact"/>
        </dgm:presLayoutVars>
      </dgm:prSet>
      <dgm:spPr/>
    </dgm:pt>
    <dgm:pt modelId="{AFFBEC64-C25A-4796-82F6-1BDC86723535}" type="pres">
      <dgm:prSet presAssocID="{231043F7-340D-4E79-8D37-B8FC6080BCD3}" presName="composite" presStyleCnt="0"/>
      <dgm:spPr/>
    </dgm:pt>
    <dgm:pt modelId="{A8701F22-261C-4929-ABBF-4B07D72FFB97}" type="pres">
      <dgm:prSet presAssocID="{231043F7-340D-4E79-8D37-B8FC6080BCD3}" presName="parTx" presStyleLbl="alignNode1" presStyleIdx="0" presStyleCnt="2">
        <dgm:presLayoutVars>
          <dgm:chMax val="0"/>
          <dgm:chPref val="0"/>
          <dgm:bulletEnabled val="1"/>
        </dgm:presLayoutVars>
      </dgm:prSet>
      <dgm:spPr/>
    </dgm:pt>
    <dgm:pt modelId="{45C9B96B-7DF2-494F-A286-0ACDC0E50664}" type="pres">
      <dgm:prSet presAssocID="{231043F7-340D-4E79-8D37-B8FC6080BCD3}" presName="desTx" presStyleLbl="alignAccFollowNode1" presStyleIdx="0" presStyleCnt="2" custLinFactNeighborX="-10327" custLinFactNeighborY="-702">
        <dgm:presLayoutVars>
          <dgm:bulletEnabled val="1"/>
        </dgm:presLayoutVars>
      </dgm:prSet>
      <dgm:spPr/>
    </dgm:pt>
    <dgm:pt modelId="{F744528F-3B02-47C0-A1C5-428E41AC2462}" type="pres">
      <dgm:prSet presAssocID="{BF2A892E-EBFE-49D6-809F-52B404AFAD7F}" presName="space" presStyleCnt="0"/>
      <dgm:spPr/>
    </dgm:pt>
    <dgm:pt modelId="{3BB1D0A7-55B1-46BF-A6C1-39787456F72B}" type="pres">
      <dgm:prSet presAssocID="{0D30584E-5BA8-4640-A08D-2B8E73F7E7CA}" presName="composite" presStyleCnt="0"/>
      <dgm:spPr/>
    </dgm:pt>
    <dgm:pt modelId="{49FA3D9A-C974-4E60-95B3-3A3A9C4EB25B}" type="pres">
      <dgm:prSet presAssocID="{0D30584E-5BA8-4640-A08D-2B8E73F7E7CA}" presName="parTx" presStyleLbl="alignNode1" presStyleIdx="1" presStyleCnt="2">
        <dgm:presLayoutVars>
          <dgm:chMax val="0"/>
          <dgm:chPref val="0"/>
          <dgm:bulletEnabled val="1"/>
        </dgm:presLayoutVars>
      </dgm:prSet>
      <dgm:spPr/>
    </dgm:pt>
    <dgm:pt modelId="{F7A36D0B-3873-49F0-93AF-367C7ABC444C}" type="pres">
      <dgm:prSet presAssocID="{0D30584E-5BA8-4640-A08D-2B8E73F7E7CA}" presName="desTx" presStyleLbl="alignAccFollowNode1" presStyleIdx="1" presStyleCnt="2">
        <dgm:presLayoutVars>
          <dgm:bulletEnabled val="1"/>
        </dgm:presLayoutVars>
      </dgm:prSet>
      <dgm:spPr/>
    </dgm:pt>
  </dgm:ptLst>
  <dgm:cxnLst>
    <dgm:cxn modelId="{1A75331D-45A3-4897-B423-35BC2E483861}" type="presOf" srcId="{EE2F80D1-1AD3-4C6F-BA26-E5A2166740D8}" destId="{F7A36D0B-3873-49F0-93AF-367C7ABC444C}" srcOrd="0" destOrd="0" presId="urn:microsoft.com/office/officeart/2005/8/layout/hList1"/>
    <dgm:cxn modelId="{94C66127-57B9-4998-A7DC-CFD3213CC9BB}" type="presOf" srcId="{B0FF4078-E66D-490F-8E63-5DC5CF89EB68}" destId="{45C9B96B-7DF2-494F-A286-0ACDC0E50664}" srcOrd="0" destOrd="0" presId="urn:microsoft.com/office/officeart/2005/8/layout/hList1"/>
    <dgm:cxn modelId="{086DBA5D-1544-40EF-BCD6-15CB066BED0E}" type="presOf" srcId="{0D30584E-5BA8-4640-A08D-2B8E73F7E7CA}" destId="{49FA3D9A-C974-4E60-95B3-3A3A9C4EB25B}" srcOrd="0" destOrd="0" presId="urn:microsoft.com/office/officeart/2005/8/layout/hList1"/>
    <dgm:cxn modelId="{0D310545-554B-4FD7-AB8D-05ECE5AD4DFF}" srcId="{231043F7-340D-4E79-8D37-B8FC6080BCD3}" destId="{B0FF4078-E66D-490F-8E63-5DC5CF89EB68}" srcOrd="0" destOrd="0" parTransId="{02217A7A-F2BC-44FA-84C2-83B6224DD473}" sibTransId="{195F0E1A-E2CC-4CD1-8AC7-2C33C50BCD32}"/>
    <dgm:cxn modelId="{B186056A-F817-4F20-8DE8-F8F7EB1971D3}" type="presOf" srcId="{231043F7-340D-4E79-8D37-B8FC6080BCD3}" destId="{A8701F22-261C-4929-ABBF-4B07D72FFB97}" srcOrd="0" destOrd="0" presId="urn:microsoft.com/office/officeart/2005/8/layout/hList1"/>
    <dgm:cxn modelId="{3397878B-A20C-4AEF-923C-125FCA66F240}" type="presOf" srcId="{87E5E8A5-AA0D-40A5-8BFB-E277FF0BCFCD}" destId="{45C9B96B-7DF2-494F-A286-0ACDC0E50664}" srcOrd="0" destOrd="2" presId="urn:microsoft.com/office/officeart/2005/8/layout/hList1"/>
    <dgm:cxn modelId="{C7A92D8E-CC79-43D8-B71A-2234492EFD34}" srcId="{231043F7-340D-4E79-8D37-B8FC6080BCD3}" destId="{C5A26438-CF19-45CE-8C45-AAB316AF25D1}" srcOrd="1" destOrd="0" parTransId="{3186C509-CE14-492A-9E8B-65C04A1F20F8}" sibTransId="{70CCDBB1-224B-4BD0-B801-1AA3BF93AE94}"/>
    <dgm:cxn modelId="{B952E593-5141-4DEB-BA9C-6BA5EF44D11F}" type="presOf" srcId="{AFE8EAC3-DC14-4F16-82AB-90179BF9F53B}" destId="{2084E8A8-30C5-48A7-8C1F-82923B5ED01E}" srcOrd="0" destOrd="0" presId="urn:microsoft.com/office/officeart/2005/8/layout/hList1"/>
    <dgm:cxn modelId="{2B31B69E-C0DA-40FE-A3F4-003E69DC87FC}" srcId="{0D30584E-5BA8-4640-A08D-2B8E73F7E7CA}" destId="{EE2F80D1-1AD3-4C6F-BA26-E5A2166740D8}" srcOrd="0" destOrd="0" parTransId="{4FDA2974-2B00-4D9D-BD76-C6E04D73413F}" sibTransId="{38A5EB6B-974B-4C35-9CE1-BCCCF05B5EA0}"/>
    <dgm:cxn modelId="{B9BA91A2-E461-4D02-BB3E-5F68721736B6}" type="presOf" srcId="{C5A26438-CF19-45CE-8C45-AAB316AF25D1}" destId="{45C9B96B-7DF2-494F-A286-0ACDC0E50664}" srcOrd="0" destOrd="1" presId="urn:microsoft.com/office/officeart/2005/8/layout/hList1"/>
    <dgm:cxn modelId="{3F3EEDA5-9A08-4A42-8D72-A03F87CD33FA}" srcId="{231043F7-340D-4E79-8D37-B8FC6080BCD3}" destId="{87E5E8A5-AA0D-40A5-8BFB-E277FF0BCFCD}" srcOrd="2" destOrd="0" parTransId="{435DB4E8-4D96-4094-8F85-A18F64F52FCC}" sibTransId="{4539A40E-0CA6-4986-8DEF-EE2B89CFA549}"/>
    <dgm:cxn modelId="{8AE034A6-5216-4F9D-BB0A-608FB698C0B9}" srcId="{231043F7-340D-4E79-8D37-B8FC6080BCD3}" destId="{9A3F2C4A-B83D-4D80-9B13-40CE50D2579D}" srcOrd="3" destOrd="0" parTransId="{BB033A6C-6D6E-43E5-8440-A09A9B350AF3}" sibTransId="{16058A76-9DA1-4414-A304-7A0E9B538787}"/>
    <dgm:cxn modelId="{1ED37EAE-CD52-4701-AF33-8DD1D05573A9}" srcId="{AFE8EAC3-DC14-4F16-82AB-90179BF9F53B}" destId="{0D30584E-5BA8-4640-A08D-2B8E73F7E7CA}" srcOrd="1" destOrd="0" parTransId="{60451210-0312-42B6-A2D0-5C67461DEF53}" sibTransId="{3577FBD7-E529-400C-93A5-84B54D0398B5}"/>
    <dgm:cxn modelId="{B92B64D5-0C2C-499E-8F99-2A745818DBD9}" srcId="{AFE8EAC3-DC14-4F16-82AB-90179BF9F53B}" destId="{231043F7-340D-4E79-8D37-B8FC6080BCD3}" srcOrd="0" destOrd="0" parTransId="{847502D4-3C92-45A9-98D5-0822C68336EE}" sibTransId="{BF2A892E-EBFE-49D6-809F-52B404AFAD7F}"/>
    <dgm:cxn modelId="{383CB2F4-9EC2-4921-87FC-044E043B4A2C}" type="presOf" srcId="{9A3F2C4A-B83D-4D80-9B13-40CE50D2579D}" destId="{45C9B96B-7DF2-494F-A286-0ACDC0E50664}" srcOrd="0" destOrd="3" presId="urn:microsoft.com/office/officeart/2005/8/layout/hList1"/>
    <dgm:cxn modelId="{5BF27C68-BC1B-43C9-A3C1-770C19AEE5EB}" type="presParOf" srcId="{2084E8A8-30C5-48A7-8C1F-82923B5ED01E}" destId="{AFFBEC64-C25A-4796-82F6-1BDC86723535}" srcOrd="0" destOrd="0" presId="urn:microsoft.com/office/officeart/2005/8/layout/hList1"/>
    <dgm:cxn modelId="{7F5CDB50-9195-484C-9B9F-F5E922C74115}" type="presParOf" srcId="{AFFBEC64-C25A-4796-82F6-1BDC86723535}" destId="{A8701F22-261C-4929-ABBF-4B07D72FFB97}" srcOrd="0" destOrd="0" presId="urn:microsoft.com/office/officeart/2005/8/layout/hList1"/>
    <dgm:cxn modelId="{D8C3BDB4-8B45-456B-AE59-AC3783577F81}" type="presParOf" srcId="{AFFBEC64-C25A-4796-82F6-1BDC86723535}" destId="{45C9B96B-7DF2-494F-A286-0ACDC0E50664}" srcOrd="1" destOrd="0" presId="urn:microsoft.com/office/officeart/2005/8/layout/hList1"/>
    <dgm:cxn modelId="{09A7627E-357A-4636-9606-8EE4BEE58A01}" type="presParOf" srcId="{2084E8A8-30C5-48A7-8C1F-82923B5ED01E}" destId="{F744528F-3B02-47C0-A1C5-428E41AC2462}" srcOrd="1" destOrd="0" presId="urn:microsoft.com/office/officeart/2005/8/layout/hList1"/>
    <dgm:cxn modelId="{4566F793-F0F8-4430-A451-48A3D8F81F13}" type="presParOf" srcId="{2084E8A8-30C5-48A7-8C1F-82923B5ED01E}" destId="{3BB1D0A7-55B1-46BF-A6C1-39787456F72B}" srcOrd="2" destOrd="0" presId="urn:microsoft.com/office/officeart/2005/8/layout/hList1"/>
    <dgm:cxn modelId="{40EA6E55-7126-4243-9DCC-19905AC185DC}" type="presParOf" srcId="{3BB1D0A7-55B1-46BF-A6C1-39787456F72B}" destId="{49FA3D9A-C974-4E60-95B3-3A3A9C4EB25B}" srcOrd="0" destOrd="0" presId="urn:microsoft.com/office/officeart/2005/8/layout/hList1"/>
    <dgm:cxn modelId="{5AC56836-2622-4916-8FB6-285850438073}" type="presParOf" srcId="{3BB1D0A7-55B1-46BF-A6C1-39787456F72B}" destId="{F7A36D0B-3873-49F0-93AF-367C7ABC444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AFE8EAC3-DC14-4F16-82AB-90179BF9F53B}" type="doc">
      <dgm:prSet loTypeId="urn:microsoft.com/office/officeart/2005/8/layout/hList1" loCatId="list" qsTypeId="urn:microsoft.com/office/officeart/2005/8/quickstyle/simple3" qsCatId="simple" csTypeId="urn:microsoft.com/office/officeart/2005/8/colors/colorful5" csCatId="colorful" phldr="1"/>
      <dgm:spPr/>
      <dgm:t>
        <a:bodyPr/>
        <a:lstStyle/>
        <a:p>
          <a:endParaRPr lang="es-MX"/>
        </a:p>
      </dgm:t>
    </dgm:pt>
    <dgm:pt modelId="{231043F7-340D-4E79-8D37-B8FC6080BCD3}">
      <dgm:prSet phldrT="[Texto]" custT="1"/>
      <dgm:spPr/>
      <dgm:t>
        <a:bodyPr/>
        <a:lstStyle/>
        <a:p>
          <a:r>
            <a:rPr lang="es-MX" sz="2000" dirty="0"/>
            <a:t>DEDUCIBLE PARA EL PATRÓN </a:t>
          </a:r>
        </a:p>
      </dgm:t>
    </dgm:pt>
    <dgm:pt modelId="{847502D4-3C92-45A9-98D5-0822C68336EE}" type="parTrans" cxnId="{B92B64D5-0C2C-499E-8F99-2A745818DBD9}">
      <dgm:prSet/>
      <dgm:spPr/>
      <dgm:t>
        <a:bodyPr/>
        <a:lstStyle/>
        <a:p>
          <a:endParaRPr lang="es-MX"/>
        </a:p>
      </dgm:t>
    </dgm:pt>
    <dgm:pt modelId="{BF2A892E-EBFE-49D6-809F-52B404AFAD7F}" type="sibTrans" cxnId="{B92B64D5-0C2C-499E-8F99-2A745818DBD9}">
      <dgm:prSet/>
      <dgm:spPr/>
      <dgm:t>
        <a:bodyPr/>
        <a:lstStyle/>
        <a:p>
          <a:endParaRPr lang="es-MX"/>
        </a:p>
      </dgm:t>
    </dgm:pt>
    <dgm:pt modelId="{B0FF4078-E66D-490F-8E63-5DC5CF89EB68}">
      <dgm:prSet phldrT="[Texto]" custT="1"/>
      <dgm:spPr/>
      <dgm:t>
        <a:bodyPr/>
        <a:lstStyle/>
        <a:p>
          <a:pPr algn="just"/>
          <a:r>
            <a:rPr lang="es-MX" sz="1600" dirty="0"/>
            <a:t>Artículo 27 LISR son deducibles si son otorgados de manera general</a:t>
          </a:r>
        </a:p>
      </dgm:t>
    </dgm:pt>
    <dgm:pt modelId="{02217A7A-F2BC-44FA-84C2-83B6224DD473}" type="parTrans" cxnId="{0D310545-554B-4FD7-AB8D-05ECE5AD4DFF}">
      <dgm:prSet/>
      <dgm:spPr/>
      <dgm:t>
        <a:bodyPr/>
        <a:lstStyle/>
        <a:p>
          <a:endParaRPr lang="es-MX"/>
        </a:p>
      </dgm:t>
    </dgm:pt>
    <dgm:pt modelId="{195F0E1A-E2CC-4CD1-8AC7-2C33C50BCD32}" type="sibTrans" cxnId="{0D310545-554B-4FD7-AB8D-05ECE5AD4DFF}">
      <dgm:prSet/>
      <dgm:spPr/>
      <dgm:t>
        <a:bodyPr/>
        <a:lstStyle/>
        <a:p>
          <a:endParaRPr lang="es-MX"/>
        </a:p>
      </dgm:t>
    </dgm:pt>
    <dgm:pt modelId="{0D30584E-5BA8-4640-A08D-2B8E73F7E7CA}">
      <dgm:prSet phldrT="[Texto]" custT="1"/>
      <dgm:spPr/>
      <dgm:t>
        <a:bodyPr/>
        <a:lstStyle/>
        <a:p>
          <a:r>
            <a:rPr lang="es-MX" sz="2000" dirty="0"/>
            <a:t>EXENTO PARA EL TRABAJADOR </a:t>
          </a:r>
        </a:p>
      </dgm:t>
    </dgm:pt>
    <dgm:pt modelId="{60451210-0312-42B6-A2D0-5C67461DEF53}" type="parTrans" cxnId="{1ED37EAE-CD52-4701-AF33-8DD1D05573A9}">
      <dgm:prSet/>
      <dgm:spPr/>
      <dgm:t>
        <a:bodyPr/>
        <a:lstStyle/>
        <a:p>
          <a:endParaRPr lang="es-MX"/>
        </a:p>
      </dgm:t>
    </dgm:pt>
    <dgm:pt modelId="{3577FBD7-E529-400C-93A5-84B54D0398B5}" type="sibTrans" cxnId="{1ED37EAE-CD52-4701-AF33-8DD1D05573A9}">
      <dgm:prSet/>
      <dgm:spPr/>
      <dgm:t>
        <a:bodyPr/>
        <a:lstStyle/>
        <a:p>
          <a:endParaRPr lang="es-MX"/>
        </a:p>
      </dgm:t>
    </dgm:pt>
    <dgm:pt modelId="{EE2F80D1-1AD3-4C6F-BA26-E5A2166740D8}">
      <dgm:prSet phldrT="[Texto]" custT="1"/>
      <dgm:spPr/>
      <dgm:t>
        <a:bodyPr/>
        <a:lstStyle/>
        <a:p>
          <a:pPr algn="just"/>
          <a:r>
            <a:rPr lang="es-MX" sz="1600" dirty="0">
              <a:solidFill>
                <a:schemeClr val="tx1"/>
              </a:solidFill>
            </a:rPr>
            <a:t>Art. 94 LISR último párrafo, no se consideran ingresos en bienes  (no se consideran ingresos del trabajador y por lo tanto no son objeto de impuesto) los servicios de comedor y de comida.</a:t>
          </a:r>
          <a:endParaRPr lang="es-MX" sz="1600" dirty="0"/>
        </a:p>
      </dgm:t>
    </dgm:pt>
    <dgm:pt modelId="{4FDA2974-2B00-4D9D-BD76-C6E04D73413F}" type="parTrans" cxnId="{2B31B69E-C0DA-40FE-A3F4-003E69DC87FC}">
      <dgm:prSet/>
      <dgm:spPr/>
      <dgm:t>
        <a:bodyPr/>
        <a:lstStyle/>
        <a:p>
          <a:endParaRPr lang="es-MX"/>
        </a:p>
      </dgm:t>
    </dgm:pt>
    <dgm:pt modelId="{38A5EB6B-974B-4C35-9CE1-BCCCF05B5EA0}" type="sibTrans" cxnId="{2B31B69E-C0DA-40FE-A3F4-003E69DC87FC}">
      <dgm:prSet/>
      <dgm:spPr/>
      <dgm:t>
        <a:bodyPr/>
        <a:lstStyle/>
        <a:p>
          <a:endParaRPr lang="es-MX"/>
        </a:p>
      </dgm:t>
    </dgm:pt>
    <dgm:pt modelId="{C5A26438-CF19-45CE-8C45-AAB316AF25D1}">
      <dgm:prSet phldrT="[Texto]" custT="1"/>
      <dgm:spPr/>
      <dgm:t>
        <a:bodyPr/>
        <a:lstStyle/>
        <a:p>
          <a:pPr algn="just"/>
          <a:r>
            <a:rPr lang="es-MX" sz="1600" dirty="0"/>
            <a:t>No serán deducibles los gastos de comedores cuando éstos excedan de un monto equivalente al valor diario de la UMA por cada trabajador y por cada día que se preste el servicio, adicionado con las cuotas de recuperación. </a:t>
          </a:r>
        </a:p>
      </dgm:t>
    </dgm:pt>
    <dgm:pt modelId="{3186C509-CE14-492A-9E8B-65C04A1F20F8}" type="parTrans" cxnId="{C7A92D8E-CC79-43D8-B71A-2234492EFD34}">
      <dgm:prSet/>
      <dgm:spPr/>
      <dgm:t>
        <a:bodyPr/>
        <a:lstStyle/>
        <a:p>
          <a:endParaRPr lang="es-MX"/>
        </a:p>
      </dgm:t>
    </dgm:pt>
    <dgm:pt modelId="{70CCDBB1-224B-4BD0-B801-1AA3BF93AE94}" type="sibTrans" cxnId="{C7A92D8E-CC79-43D8-B71A-2234492EFD34}">
      <dgm:prSet/>
      <dgm:spPr/>
      <dgm:t>
        <a:bodyPr/>
        <a:lstStyle/>
        <a:p>
          <a:endParaRPr lang="es-MX"/>
        </a:p>
      </dgm:t>
    </dgm:pt>
    <dgm:pt modelId="{2084E8A8-30C5-48A7-8C1F-82923B5ED01E}" type="pres">
      <dgm:prSet presAssocID="{AFE8EAC3-DC14-4F16-82AB-90179BF9F53B}" presName="Name0" presStyleCnt="0">
        <dgm:presLayoutVars>
          <dgm:dir/>
          <dgm:animLvl val="lvl"/>
          <dgm:resizeHandles val="exact"/>
        </dgm:presLayoutVars>
      </dgm:prSet>
      <dgm:spPr/>
    </dgm:pt>
    <dgm:pt modelId="{AFFBEC64-C25A-4796-82F6-1BDC86723535}" type="pres">
      <dgm:prSet presAssocID="{231043F7-340D-4E79-8D37-B8FC6080BCD3}" presName="composite" presStyleCnt="0"/>
      <dgm:spPr/>
    </dgm:pt>
    <dgm:pt modelId="{A8701F22-261C-4929-ABBF-4B07D72FFB97}" type="pres">
      <dgm:prSet presAssocID="{231043F7-340D-4E79-8D37-B8FC6080BCD3}" presName="parTx" presStyleLbl="alignNode1" presStyleIdx="0" presStyleCnt="2">
        <dgm:presLayoutVars>
          <dgm:chMax val="0"/>
          <dgm:chPref val="0"/>
          <dgm:bulletEnabled val="1"/>
        </dgm:presLayoutVars>
      </dgm:prSet>
      <dgm:spPr/>
    </dgm:pt>
    <dgm:pt modelId="{45C9B96B-7DF2-494F-A286-0ACDC0E50664}" type="pres">
      <dgm:prSet presAssocID="{231043F7-340D-4E79-8D37-B8FC6080BCD3}" presName="desTx" presStyleLbl="alignAccFollowNode1" presStyleIdx="0" presStyleCnt="2" custLinFactNeighborX="-10327" custLinFactNeighborY="-702">
        <dgm:presLayoutVars>
          <dgm:bulletEnabled val="1"/>
        </dgm:presLayoutVars>
      </dgm:prSet>
      <dgm:spPr/>
    </dgm:pt>
    <dgm:pt modelId="{F744528F-3B02-47C0-A1C5-428E41AC2462}" type="pres">
      <dgm:prSet presAssocID="{BF2A892E-EBFE-49D6-809F-52B404AFAD7F}" presName="space" presStyleCnt="0"/>
      <dgm:spPr/>
    </dgm:pt>
    <dgm:pt modelId="{3BB1D0A7-55B1-46BF-A6C1-39787456F72B}" type="pres">
      <dgm:prSet presAssocID="{0D30584E-5BA8-4640-A08D-2B8E73F7E7CA}" presName="composite" presStyleCnt="0"/>
      <dgm:spPr/>
    </dgm:pt>
    <dgm:pt modelId="{49FA3D9A-C974-4E60-95B3-3A3A9C4EB25B}" type="pres">
      <dgm:prSet presAssocID="{0D30584E-5BA8-4640-A08D-2B8E73F7E7CA}" presName="parTx" presStyleLbl="alignNode1" presStyleIdx="1" presStyleCnt="2" custLinFactNeighborX="9635" custLinFactNeighborY="45">
        <dgm:presLayoutVars>
          <dgm:chMax val="0"/>
          <dgm:chPref val="0"/>
          <dgm:bulletEnabled val="1"/>
        </dgm:presLayoutVars>
      </dgm:prSet>
      <dgm:spPr/>
    </dgm:pt>
    <dgm:pt modelId="{F7A36D0B-3873-49F0-93AF-367C7ABC444C}" type="pres">
      <dgm:prSet presAssocID="{0D30584E-5BA8-4640-A08D-2B8E73F7E7CA}" presName="desTx" presStyleLbl="alignAccFollowNode1" presStyleIdx="1" presStyleCnt="2">
        <dgm:presLayoutVars>
          <dgm:bulletEnabled val="1"/>
        </dgm:presLayoutVars>
      </dgm:prSet>
      <dgm:spPr/>
    </dgm:pt>
  </dgm:ptLst>
  <dgm:cxnLst>
    <dgm:cxn modelId="{1A75331D-45A3-4897-B423-35BC2E483861}" type="presOf" srcId="{EE2F80D1-1AD3-4C6F-BA26-E5A2166740D8}" destId="{F7A36D0B-3873-49F0-93AF-367C7ABC444C}" srcOrd="0" destOrd="0" presId="urn:microsoft.com/office/officeart/2005/8/layout/hList1"/>
    <dgm:cxn modelId="{94C66127-57B9-4998-A7DC-CFD3213CC9BB}" type="presOf" srcId="{B0FF4078-E66D-490F-8E63-5DC5CF89EB68}" destId="{45C9B96B-7DF2-494F-A286-0ACDC0E50664}" srcOrd="0" destOrd="0" presId="urn:microsoft.com/office/officeart/2005/8/layout/hList1"/>
    <dgm:cxn modelId="{086DBA5D-1544-40EF-BCD6-15CB066BED0E}" type="presOf" srcId="{0D30584E-5BA8-4640-A08D-2B8E73F7E7CA}" destId="{49FA3D9A-C974-4E60-95B3-3A3A9C4EB25B}" srcOrd="0" destOrd="0" presId="urn:microsoft.com/office/officeart/2005/8/layout/hList1"/>
    <dgm:cxn modelId="{0D310545-554B-4FD7-AB8D-05ECE5AD4DFF}" srcId="{231043F7-340D-4E79-8D37-B8FC6080BCD3}" destId="{B0FF4078-E66D-490F-8E63-5DC5CF89EB68}" srcOrd="0" destOrd="0" parTransId="{02217A7A-F2BC-44FA-84C2-83B6224DD473}" sibTransId="{195F0E1A-E2CC-4CD1-8AC7-2C33C50BCD32}"/>
    <dgm:cxn modelId="{B186056A-F817-4F20-8DE8-F8F7EB1971D3}" type="presOf" srcId="{231043F7-340D-4E79-8D37-B8FC6080BCD3}" destId="{A8701F22-261C-4929-ABBF-4B07D72FFB97}" srcOrd="0" destOrd="0" presId="urn:microsoft.com/office/officeart/2005/8/layout/hList1"/>
    <dgm:cxn modelId="{C7A92D8E-CC79-43D8-B71A-2234492EFD34}" srcId="{231043F7-340D-4E79-8D37-B8FC6080BCD3}" destId="{C5A26438-CF19-45CE-8C45-AAB316AF25D1}" srcOrd="1" destOrd="0" parTransId="{3186C509-CE14-492A-9E8B-65C04A1F20F8}" sibTransId="{70CCDBB1-224B-4BD0-B801-1AA3BF93AE94}"/>
    <dgm:cxn modelId="{B952E593-5141-4DEB-BA9C-6BA5EF44D11F}" type="presOf" srcId="{AFE8EAC3-DC14-4F16-82AB-90179BF9F53B}" destId="{2084E8A8-30C5-48A7-8C1F-82923B5ED01E}" srcOrd="0" destOrd="0" presId="urn:microsoft.com/office/officeart/2005/8/layout/hList1"/>
    <dgm:cxn modelId="{2B31B69E-C0DA-40FE-A3F4-003E69DC87FC}" srcId="{0D30584E-5BA8-4640-A08D-2B8E73F7E7CA}" destId="{EE2F80D1-1AD3-4C6F-BA26-E5A2166740D8}" srcOrd="0" destOrd="0" parTransId="{4FDA2974-2B00-4D9D-BD76-C6E04D73413F}" sibTransId="{38A5EB6B-974B-4C35-9CE1-BCCCF05B5EA0}"/>
    <dgm:cxn modelId="{B9BA91A2-E461-4D02-BB3E-5F68721736B6}" type="presOf" srcId="{C5A26438-CF19-45CE-8C45-AAB316AF25D1}" destId="{45C9B96B-7DF2-494F-A286-0ACDC0E50664}" srcOrd="0" destOrd="1" presId="urn:microsoft.com/office/officeart/2005/8/layout/hList1"/>
    <dgm:cxn modelId="{1ED37EAE-CD52-4701-AF33-8DD1D05573A9}" srcId="{AFE8EAC3-DC14-4F16-82AB-90179BF9F53B}" destId="{0D30584E-5BA8-4640-A08D-2B8E73F7E7CA}" srcOrd="1" destOrd="0" parTransId="{60451210-0312-42B6-A2D0-5C67461DEF53}" sibTransId="{3577FBD7-E529-400C-93A5-84B54D0398B5}"/>
    <dgm:cxn modelId="{B92B64D5-0C2C-499E-8F99-2A745818DBD9}" srcId="{AFE8EAC3-DC14-4F16-82AB-90179BF9F53B}" destId="{231043F7-340D-4E79-8D37-B8FC6080BCD3}" srcOrd="0" destOrd="0" parTransId="{847502D4-3C92-45A9-98D5-0822C68336EE}" sibTransId="{BF2A892E-EBFE-49D6-809F-52B404AFAD7F}"/>
    <dgm:cxn modelId="{5BF27C68-BC1B-43C9-A3C1-770C19AEE5EB}" type="presParOf" srcId="{2084E8A8-30C5-48A7-8C1F-82923B5ED01E}" destId="{AFFBEC64-C25A-4796-82F6-1BDC86723535}" srcOrd="0" destOrd="0" presId="urn:microsoft.com/office/officeart/2005/8/layout/hList1"/>
    <dgm:cxn modelId="{7F5CDB50-9195-484C-9B9F-F5E922C74115}" type="presParOf" srcId="{AFFBEC64-C25A-4796-82F6-1BDC86723535}" destId="{A8701F22-261C-4929-ABBF-4B07D72FFB97}" srcOrd="0" destOrd="0" presId="urn:microsoft.com/office/officeart/2005/8/layout/hList1"/>
    <dgm:cxn modelId="{D8C3BDB4-8B45-456B-AE59-AC3783577F81}" type="presParOf" srcId="{AFFBEC64-C25A-4796-82F6-1BDC86723535}" destId="{45C9B96B-7DF2-494F-A286-0ACDC0E50664}" srcOrd="1" destOrd="0" presId="urn:microsoft.com/office/officeart/2005/8/layout/hList1"/>
    <dgm:cxn modelId="{09A7627E-357A-4636-9606-8EE4BEE58A01}" type="presParOf" srcId="{2084E8A8-30C5-48A7-8C1F-82923B5ED01E}" destId="{F744528F-3B02-47C0-A1C5-428E41AC2462}" srcOrd="1" destOrd="0" presId="urn:microsoft.com/office/officeart/2005/8/layout/hList1"/>
    <dgm:cxn modelId="{4566F793-F0F8-4430-A451-48A3D8F81F13}" type="presParOf" srcId="{2084E8A8-30C5-48A7-8C1F-82923B5ED01E}" destId="{3BB1D0A7-55B1-46BF-A6C1-39787456F72B}" srcOrd="2" destOrd="0" presId="urn:microsoft.com/office/officeart/2005/8/layout/hList1"/>
    <dgm:cxn modelId="{40EA6E55-7126-4243-9DCC-19905AC185DC}" type="presParOf" srcId="{3BB1D0A7-55B1-46BF-A6C1-39787456F72B}" destId="{49FA3D9A-C974-4E60-95B3-3A3A9C4EB25B}" srcOrd="0" destOrd="0" presId="urn:microsoft.com/office/officeart/2005/8/layout/hList1"/>
    <dgm:cxn modelId="{5AC56836-2622-4916-8FB6-285850438073}" type="presParOf" srcId="{3BB1D0A7-55B1-46BF-A6C1-39787456F72B}" destId="{F7A36D0B-3873-49F0-93AF-367C7ABC444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AFE8EAC3-DC14-4F16-82AB-90179BF9F53B}" type="doc">
      <dgm:prSet loTypeId="urn:microsoft.com/office/officeart/2005/8/layout/hList1" loCatId="list" qsTypeId="urn:microsoft.com/office/officeart/2005/8/quickstyle/simple3" qsCatId="simple" csTypeId="urn:microsoft.com/office/officeart/2005/8/colors/colorful5" csCatId="colorful" phldr="1"/>
      <dgm:spPr/>
      <dgm:t>
        <a:bodyPr/>
        <a:lstStyle/>
        <a:p>
          <a:endParaRPr lang="es-MX"/>
        </a:p>
      </dgm:t>
    </dgm:pt>
    <dgm:pt modelId="{231043F7-340D-4E79-8D37-B8FC6080BCD3}">
      <dgm:prSet phldrT="[Texto]" custT="1"/>
      <dgm:spPr/>
      <dgm:t>
        <a:bodyPr/>
        <a:lstStyle/>
        <a:p>
          <a:r>
            <a:rPr lang="es-MX" sz="2000" dirty="0"/>
            <a:t>DEDUCIBLE PARA EL PATRÓN </a:t>
          </a:r>
        </a:p>
      </dgm:t>
    </dgm:pt>
    <dgm:pt modelId="{847502D4-3C92-45A9-98D5-0822C68336EE}" type="parTrans" cxnId="{B92B64D5-0C2C-499E-8F99-2A745818DBD9}">
      <dgm:prSet/>
      <dgm:spPr/>
      <dgm:t>
        <a:bodyPr/>
        <a:lstStyle/>
        <a:p>
          <a:endParaRPr lang="es-MX"/>
        </a:p>
      </dgm:t>
    </dgm:pt>
    <dgm:pt modelId="{BF2A892E-EBFE-49D6-809F-52B404AFAD7F}" type="sibTrans" cxnId="{B92B64D5-0C2C-499E-8F99-2A745818DBD9}">
      <dgm:prSet/>
      <dgm:spPr/>
      <dgm:t>
        <a:bodyPr/>
        <a:lstStyle/>
        <a:p>
          <a:endParaRPr lang="es-MX"/>
        </a:p>
      </dgm:t>
    </dgm:pt>
    <dgm:pt modelId="{B0FF4078-E66D-490F-8E63-5DC5CF89EB68}">
      <dgm:prSet phldrT="[Texto]" custT="1"/>
      <dgm:spPr/>
      <dgm:t>
        <a:bodyPr/>
        <a:lstStyle/>
        <a:p>
          <a:pPr algn="just"/>
          <a:r>
            <a:rPr lang="es-MX" sz="1600" dirty="0"/>
            <a:t>Artículo 27 LISR son deducibles si son otorgados de manera general</a:t>
          </a:r>
        </a:p>
      </dgm:t>
    </dgm:pt>
    <dgm:pt modelId="{02217A7A-F2BC-44FA-84C2-83B6224DD473}" type="parTrans" cxnId="{0D310545-554B-4FD7-AB8D-05ECE5AD4DFF}">
      <dgm:prSet/>
      <dgm:spPr/>
      <dgm:t>
        <a:bodyPr/>
        <a:lstStyle/>
        <a:p>
          <a:endParaRPr lang="es-MX"/>
        </a:p>
      </dgm:t>
    </dgm:pt>
    <dgm:pt modelId="{195F0E1A-E2CC-4CD1-8AC7-2C33C50BCD32}" type="sibTrans" cxnId="{0D310545-554B-4FD7-AB8D-05ECE5AD4DFF}">
      <dgm:prSet/>
      <dgm:spPr/>
      <dgm:t>
        <a:bodyPr/>
        <a:lstStyle/>
        <a:p>
          <a:endParaRPr lang="es-MX"/>
        </a:p>
      </dgm:t>
    </dgm:pt>
    <dgm:pt modelId="{0D30584E-5BA8-4640-A08D-2B8E73F7E7CA}">
      <dgm:prSet phldrT="[Texto]" custT="1"/>
      <dgm:spPr/>
      <dgm:t>
        <a:bodyPr/>
        <a:lstStyle/>
        <a:p>
          <a:r>
            <a:rPr lang="es-MX" sz="2000" dirty="0"/>
            <a:t>EXENTO PARA EL TRABAJADOR </a:t>
          </a:r>
        </a:p>
      </dgm:t>
    </dgm:pt>
    <dgm:pt modelId="{60451210-0312-42B6-A2D0-5C67461DEF53}" type="parTrans" cxnId="{1ED37EAE-CD52-4701-AF33-8DD1D05573A9}">
      <dgm:prSet/>
      <dgm:spPr/>
      <dgm:t>
        <a:bodyPr/>
        <a:lstStyle/>
        <a:p>
          <a:endParaRPr lang="es-MX"/>
        </a:p>
      </dgm:t>
    </dgm:pt>
    <dgm:pt modelId="{3577FBD7-E529-400C-93A5-84B54D0398B5}" type="sibTrans" cxnId="{1ED37EAE-CD52-4701-AF33-8DD1D05573A9}">
      <dgm:prSet/>
      <dgm:spPr/>
      <dgm:t>
        <a:bodyPr/>
        <a:lstStyle/>
        <a:p>
          <a:endParaRPr lang="es-MX"/>
        </a:p>
      </dgm:t>
    </dgm:pt>
    <dgm:pt modelId="{EE2F80D1-1AD3-4C6F-BA26-E5A2166740D8}">
      <dgm:prSet phldrT="[Texto]" custT="1"/>
      <dgm:spPr/>
      <dgm:t>
        <a:bodyPr/>
        <a:lstStyle/>
        <a:p>
          <a:pPr algn="just"/>
          <a:r>
            <a:rPr lang="es-MX" sz="1600" dirty="0">
              <a:solidFill>
                <a:schemeClr val="tx1"/>
              </a:solidFill>
            </a:rPr>
            <a:t>Art. 93 F VIII LISR se consideran ingresos exentos del trabajador las prestaciones de naturaleza análoga a otras de previsión social con los límites establecidos. </a:t>
          </a:r>
          <a:endParaRPr lang="es-MX" sz="1600" dirty="0"/>
        </a:p>
      </dgm:t>
    </dgm:pt>
    <dgm:pt modelId="{4FDA2974-2B00-4D9D-BD76-C6E04D73413F}" type="parTrans" cxnId="{2B31B69E-C0DA-40FE-A3F4-003E69DC87FC}">
      <dgm:prSet/>
      <dgm:spPr/>
      <dgm:t>
        <a:bodyPr/>
        <a:lstStyle/>
        <a:p>
          <a:endParaRPr lang="es-MX"/>
        </a:p>
      </dgm:t>
    </dgm:pt>
    <dgm:pt modelId="{38A5EB6B-974B-4C35-9CE1-BCCCF05B5EA0}" type="sibTrans" cxnId="{2B31B69E-C0DA-40FE-A3F4-003E69DC87FC}">
      <dgm:prSet/>
      <dgm:spPr/>
      <dgm:t>
        <a:bodyPr/>
        <a:lstStyle/>
        <a:p>
          <a:endParaRPr lang="es-MX"/>
        </a:p>
      </dgm:t>
    </dgm:pt>
    <dgm:pt modelId="{C5A26438-CF19-45CE-8C45-AAB316AF25D1}">
      <dgm:prSet phldrT="[Texto]" custT="1"/>
      <dgm:spPr/>
      <dgm:t>
        <a:bodyPr/>
        <a:lstStyle/>
        <a:p>
          <a:pPr algn="just"/>
          <a:r>
            <a:rPr lang="es-MX" sz="1600" dirty="0"/>
            <a:t>La previsión social es deducible parcialmente. </a:t>
          </a:r>
        </a:p>
      </dgm:t>
    </dgm:pt>
    <dgm:pt modelId="{3186C509-CE14-492A-9E8B-65C04A1F20F8}" type="parTrans" cxnId="{C7A92D8E-CC79-43D8-B71A-2234492EFD34}">
      <dgm:prSet/>
      <dgm:spPr/>
      <dgm:t>
        <a:bodyPr/>
        <a:lstStyle/>
        <a:p>
          <a:endParaRPr lang="es-MX"/>
        </a:p>
      </dgm:t>
    </dgm:pt>
    <dgm:pt modelId="{70CCDBB1-224B-4BD0-B801-1AA3BF93AE94}" type="sibTrans" cxnId="{C7A92D8E-CC79-43D8-B71A-2234492EFD34}">
      <dgm:prSet/>
      <dgm:spPr/>
      <dgm:t>
        <a:bodyPr/>
        <a:lstStyle/>
        <a:p>
          <a:endParaRPr lang="es-MX"/>
        </a:p>
      </dgm:t>
    </dgm:pt>
    <dgm:pt modelId="{A2634065-0419-4DE0-9FAE-EA43749DD510}">
      <dgm:prSet phldrT="[Texto]" custT="1"/>
      <dgm:spPr/>
      <dgm:t>
        <a:bodyPr/>
        <a:lstStyle/>
        <a:p>
          <a:pPr algn="just"/>
          <a:r>
            <a:rPr lang="en-US" sz="1600" dirty="0"/>
            <a:t>Tratándose de vales de despensa otorgados a los trabajadores, serán deducibles siempre que su entrega se realice a través de los monederos electrónicos que al efecto autorice el SAT</a:t>
          </a:r>
          <a:endParaRPr lang="es-MX" sz="1600" dirty="0"/>
        </a:p>
      </dgm:t>
    </dgm:pt>
    <dgm:pt modelId="{21402779-D0C0-44B8-8D2E-54420725C429}" type="parTrans" cxnId="{6C3A645E-B3CD-49AB-852A-C8C3F8215D05}">
      <dgm:prSet/>
      <dgm:spPr/>
      <dgm:t>
        <a:bodyPr/>
        <a:lstStyle/>
        <a:p>
          <a:endParaRPr lang="es-MX"/>
        </a:p>
      </dgm:t>
    </dgm:pt>
    <dgm:pt modelId="{41A0110F-EA5C-4195-BE59-BD7EE895DE1D}" type="sibTrans" cxnId="{6C3A645E-B3CD-49AB-852A-C8C3F8215D05}">
      <dgm:prSet/>
      <dgm:spPr/>
      <dgm:t>
        <a:bodyPr/>
        <a:lstStyle/>
        <a:p>
          <a:endParaRPr lang="es-MX"/>
        </a:p>
      </dgm:t>
    </dgm:pt>
    <dgm:pt modelId="{2084E8A8-30C5-48A7-8C1F-82923B5ED01E}" type="pres">
      <dgm:prSet presAssocID="{AFE8EAC3-DC14-4F16-82AB-90179BF9F53B}" presName="Name0" presStyleCnt="0">
        <dgm:presLayoutVars>
          <dgm:dir/>
          <dgm:animLvl val="lvl"/>
          <dgm:resizeHandles val="exact"/>
        </dgm:presLayoutVars>
      </dgm:prSet>
      <dgm:spPr/>
    </dgm:pt>
    <dgm:pt modelId="{AFFBEC64-C25A-4796-82F6-1BDC86723535}" type="pres">
      <dgm:prSet presAssocID="{231043F7-340D-4E79-8D37-B8FC6080BCD3}" presName="composite" presStyleCnt="0"/>
      <dgm:spPr/>
    </dgm:pt>
    <dgm:pt modelId="{A8701F22-261C-4929-ABBF-4B07D72FFB97}" type="pres">
      <dgm:prSet presAssocID="{231043F7-340D-4E79-8D37-B8FC6080BCD3}" presName="parTx" presStyleLbl="alignNode1" presStyleIdx="0" presStyleCnt="2">
        <dgm:presLayoutVars>
          <dgm:chMax val="0"/>
          <dgm:chPref val="0"/>
          <dgm:bulletEnabled val="1"/>
        </dgm:presLayoutVars>
      </dgm:prSet>
      <dgm:spPr/>
    </dgm:pt>
    <dgm:pt modelId="{45C9B96B-7DF2-494F-A286-0ACDC0E50664}" type="pres">
      <dgm:prSet presAssocID="{231043F7-340D-4E79-8D37-B8FC6080BCD3}" presName="desTx" presStyleLbl="alignAccFollowNode1" presStyleIdx="0" presStyleCnt="2" custLinFactNeighborX="-10327" custLinFactNeighborY="-702">
        <dgm:presLayoutVars>
          <dgm:bulletEnabled val="1"/>
        </dgm:presLayoutVars>
      </dgm:prSet>
      <dgm:spPr/>
    </dgm:pt>
    <dgm:pt modelId="{F744528F-3B02-47C0-A1C5-428E41AC2462}" type="pres">
      <dgm:prSet presAssocID="{BF2A892E-EBFE-49D6-809F-52B404AFAD7F}" presName="space" presStyleCnt="0"/>
      <dgm:spPr/>
    </dgm:pt>
    <dgm:pt modelId="{3BB1D0A7-55B1-46BF-A6C1-39787456F72B}" type="pres">
      <dgm:prSet presAssocID="{0D30584E-5BA8-4640-A08D-2B8E73F7E7CA}" presName="composite" presStyleCnt="0"/>
      <dgm:spPr/>
    </dgm:pt>
    <dgm:pt modelId="{49FA3D9A-C974-4E60-95B3-3A3A9C4EB25B}" type="pres">
      <dgm:prSet presAssocID="{0D30584E-5BA8-4640-A08D-2B8E73F7E7CA}" presName="parTx" presStyleLbl="alignNode1" presStyleIdx="1" presStyleCnt="2" custLinFactNeighborX="9635" custLinFactNeighborY="45">
        <dgm:presLayoutVars>
          <dgm:chMax val="0"/>
          <dgm:chPref val="0"/>
          <dgm:bulletEnabled val="1"/>
        </dgm:presLayoutVars>
      </dgm:prSet>
      <dgm:spPr/>
    </dgm:pt>
    <dgm:pt modelId="{F7A36D0B-3873-49F0-93AF-367C7ABC444C}" type="pres">
      <dgm:prSet presAssocID="{0D30584E-5BA8-4640-A08D-2B8E73F7E7CA}" presName="desTx" presStyleLbl="alignAccFollowNode1" presStyleIdx="1" presStyleCnt="2">
        <dgm:presLayoutVars>
          <dgm:bulletEnabled val="1"/>
        </dgm:presLayoutVars>
      </dgm:prSet>
      <dgm:spPr/>
    </dgm:pt>
  </dgm:ptLst>
  <dgm:cxnLst>
    <dgm:cxn modelId="{1A75331D-45A3-4897-B423-35BC2E483861}" type="presOf" srcId="{EE2F80D1-1AD3-4C6F-BA26-E5A2166740D8}" destId="{F7A36D0B-3873-49F0-93AF-367C7ABC444C}" srcOrd="0" destOrd="0" presId="urn:microsoft.com/office/officeart/2005/8/layout/hList1"/>
    <dgm:cxn modelId="{94C66127-57B9-4998-A7DC-CFD3213CC9BB}" type="presOf" srcId="{B0FF4078-E66D-490F-8E63-5DC5CF89EB68}" destId="{45C9B96B-7DF2-494F-A286-0ACDC0E50664}" srcOrd="0" destOrd="0" presId="urn:microsoft.com/office/officeart/2005/8/layout/hList1"/>
    <dgm:cxn modelId="{086DBA5D-1544-40EF-BCD6-15CB066BED0E}" type="presOf" srcId="{0D30584E-5BA8-4640-A08D-2B8E73F7E7CA}" destId="{49FA3D9A-C974-4E60-95B3-3A3A9C4EB25B}" srcOrd="0" destOrd="0" presId="urn:microsoft.com/office/officeart/2005/8/layout/hList1"/>
    <dgm:cxn modelId="{6C3A645E-B3CD-49AB-852A-C8C3F8215D05}" srcId="{231043F7-340D-4E79-8D37-B8FC6080BCD3}" destId="{A2634065-0419-4DE0-9FAE-EA43749DD510}" srcOrd="2" destOrd="0" parTransId="{21402779-D0C0-44B8-8D2E-54420725C429}" sibTransId="{41A0110F-EA5C-4195-BE59-BD7EE895DE1D}"/>
    <dgm:cxn modelId="{0D310545-554B-4FD7-AB8D-05ECE5AD4DFF}" srcId="{231043F7-340D-4E79-8D37-B8FC6080BCD3}" destId="{B0FF4078-E66D-490F-8E63-5DC5CF89EB68}" srcOrd="0" destOrd="0" parTransId="{02217A7A-F2BC-44FA-84C2-83B6224DD473}" sibTransId="{195F0E1A-E2CC-4CD1-8AC7-2C33C50BCD32}"/>
    <dgm:cxn modelId="{B186056A-F817-4F20-8DE8-F8F7EB1971D3}" type="presOf" srcId="{231043F7-340D-4E79-8D37-B8FC6080BCD3}" destId="{A8701F22-261C-4929-ABBF-4B07D72FFB97}" srcOrd="0" destOrd="0" presId="urn:microsoft.com/office/officeart/2005/8/layout/hList1"/>
    <dgm:cxn modelId="{C7A92D8E-CC79-43D8-B71A-2234492EFD34}" srcId="{231043F7-340D-4E79-8D37-B8FC6080BCD3}" destId="{C5A26438-CF19-45CE-8C45-AAB316AF25D1}" srcOrd="1" destOrd="0" parTransId="{3186C509-CE14-492A-9E8B-65C04A1F20F8}" sibTransId="{70CCDBB1-224B-4BD0-B801-1AA3BF93AE94}"/>
    <dgm:cxn modelId="{B952E593-5141-4DEB-BA9C-6BA5EF44D11F}" type="presOf" srcId="{AFE8EAC3-DC14-4F16-82AB-90179BF9F53B}" destId="{2084E8A8-30C5-48A7-8C1F-82923B5ED01E}" srcOrd="0" destOrd="0" presId="urn:microsoft.com/office/officeart/2005/8/layout/hList1"/>
    <dgm:cxn modelId="{42FF519D-4AC6-4043-A9D5-3620BB4D15F0}" type="presOf" srcId="{A2634065-0419-4DE0-9FAE-EA43749DD510}" destId="{45C9B96B-7DF2-494F-A286-0ACDC0E50664}" srcOrd="0" destOrd="2" presId="urn:microsoft.com/office/officeart/2005/8/layout/hList1"/>
    <dgm:cxn modelId="{2B31B69E-C0DA-40FE-A3F4-003E69DC87FC}" srcId="{0D30584E-5BA8-4640-A08D-2B8E73F7E7CA}" destId="{EE2F80D1-1AD3-4C6F-BA26-E5A2166740D8}" srcOrd="0" destOrd="0" parTransId="{4FDA2974-2B00-4D9D-BD76-C6E04D73413F}" sibTransId="{38A5EB6B-974B-4C35-9CE1-BCCCF05B5EA0}"/>
    <dgm:cxn modelId="{B9BA91A2-E461-4D02-BB3E-5F68721736B6}" type="presOf" srcId="{C5A26438-CF19-45CE-8C45-AAB316AF25D1}" destId="{45C9B96B-7DF2-494F-A286-0ACDC0E50664}" srcOrd="0" destOrd="1" presId="urn:microsoft.com/office/officeart/2005/8/layout/hList1"/>
    <dgm:cxn modelId="{1ED37EAE-CD52-4701-AF33-8DD1D05573A9}" srcId="{AFE8EAC3-DC14-4F16-82AB-90179BF9F53B}" destId="{0D30584E-5BA8-4640-A08D-2B8E73F7E7CA}" srcOrd="1" destOrd="0" parTransId="{60451210-0312-42B6-A2D0-5C67461DEF53}" sibTransId="{3577FBD7-E529-400C-93A5-84B54D0398B5}"/>
    <dgm:cxn modelId="{B92B64D5-0C2C-499E-8F99-2A745818DBD9}" srcId="{AFE8EAC3-DC14-4F16-82AB-90179BF9F53B}" destId="{231043F7-340D-4E79-8D37-B8FC6080BCD3}" srcOrd="0" destOrd="0" parTransId="{847502D4-3C92-45A9-98D5-0822C68336EE}" sibTransId="{BF2A892E-EBFE-49D6-809F-52B404AFAD7F}"/>
    <dgm:cxn modelId="{5BF27C68-BC1B-43C9-A3C1-770C19AEE5EB}" type="presParOf" srcId="{2084E8A8-30C5-48A7-8C1F-82923B5ED01E}" destId="{AFFBEC64-C25A-4796-82F6-1BDC86723535}" srcOrd="0" destOrd="0" presId="urn:microsoft.com/office/officeart/2005/8/layout/hList1"/>
    <dgm:cxn modelId="{7F5CDB50-9195-484C-9B9F-F5E922C74115}" type="presParOf" srcId="{AFFBEC64-C25A-4796-82F6-1BDC86723535}" destId="{A8701F22-261C-4929-ABBF-4B07D72FFB97}" srcOrd="0" destOrd="0" presId="urn:microsoft.com/office/officeart/2005/8/layout/hList1"/>
    <dgm:cxn modelId="{D8C3BDB4-8B45-456B-AE59-AC3783577F81}" type="presParOf" srcId="{AFFBEC64-C25A-4796-82F6-1BDC86723535}" destId="{45C9B96B-7DF2-494F-A286-0ACDC0E50664}" srcOrd="1" destOrd="0" presId="urn:microsoft.com/office/officeart/2005/8/layout/hList1"/>
    <dgm:cxn modelId="{09A7627E-357A-4636-9606-8EE4BEE58A01}" type="presParOf" srcId="{2084E8A8-30C5-48A7-8C1F-82923B5ED01E}" destId="{F744528F-3B02-47C0-A1C5-428E41AC2462}" srcOrd="1" destOrd="0" presId="urn:microsoft.com/office/officeart/2005/8/layout/hList1"/>
    <dgm:cxn modelId="{4566F793-F0F8-4430-A451-48A3D8F81F13}" type="presParOf" srcId="{2084E8A8-30C5-48A7-8C1F-82923B5ED01E}" destId="{3BB1D0A7-55B1-46BF-A6C1-39787456F72B}" srcOrd="2" destOrd="0" presId="urn:microsoft.com/office/officeart/2005/8/layout/hList1"/>
    <dgm:cxn modelId="{40EA6E55-7126-4243-9DCC-19905AC185DC}" type="presParOf" srcId="{3BB1D0A7-55B1-46BF-A6C1-39787456F72B}" destId="{49FA3D9A-C974-4E60-95B3-3A3A9C4EB25B}" srcOrd="0" destOrd="0" presId="urn:microsoft.com/office/officeart/2005/8/layout/hList1"/>
    <dgm:cxn modelId="{5AC56836-2622-4916-8FB6-285850438073}" type="presParOf" srcId="{3BB1D0A7-55B1-46BF-A6C1-39787456F72B}" destId="{F7A36D0B-3873-49F0-93AF-367C7ABC444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AFE8EAC3-DC14-4F16-82AB-90179BF9F53B}" type="doc">
      <dgm:prSet loTypeId="urn:microsoft.com/office/officeart/2005/8/layout/hList1" loCatId="list" qsTypeId="urn:microsoft.com/office/officeart/2005/8/quickstyle/simple3" qsCatId="simple" csTypeId="urn:microsoft.com/office/officeart/2005/8/colors/colorful5" csCatId="colorful" phldr="1"/>
      <dgm:spPr/>
      <dgm:t>
        <a:bodyPr/>
        <a:lstStyle/>
        <a:p>
          <a:endParaRPr lang="es-MX"/>
        </a:p>
      </dgm:t>
    </dgm:pt>
    <dgm:pt modelId="{231043F7-340D-4E79-8D37-B8FC6080BCD3}">
      <dgm:prSet phldrT="[Texto]" custT="1"/>
      <dgm:spPr/>
      <dgm:t>
        <a:bodyPr/>
        <a:lstStyle/>
        <a:p>
          <a:r>
            <a:rPr lang="es-MX" sz="2000" dirty="0"/>
            <a:t>DEDUCIBLE PARA EL PATRÓN </a:t>
          </a:r>
        </a:p>
      </dgm:t>
    </dgm:pt>
    <dgm:pt modelId="{847502D4-3C92-45A9-98D5-0822C68336EE}" type="parTrans" cxnId="{B92B64D5-0C2C-499E-8F99-2A745818DBD9}">
      <dgm:prSet/>
      <dgm:spPr/>
      <dgm:t>
        <a:bodyPr/>
        <a:lstStyle/>
        <a:p>
          <a:endParaRPr lang="es-MX"/>
        </a:p>
      </dgm:t>
    </dgm:pt>
    <dgm:pt modelId="{BF2A892E-EBFE-49D6-809F-52B404AFAD7F}" type="sibTrans" cxnId="{B92B64D5-0C2C-499E-8F99-2A745818DBD9}">
      <dgm:prSet/>
      <dgm:spPr/>
      <dgm:t>
        <a:bodyPr/>
        <a:lstStyle/>
        <a:p>
          <a:endParaRPr lang="es-MX"/>
        </a:p>
      </dgm:t>
    </dgm:pt>
    <dgm:pt modelId="{B0FF4078-E66D-490F-8E63-5DC5CF89EB68}">
      <dgm:prSet phldrT="[Texto]" custT="1"/>
      <dgm:spPr/>
      <dgm:t>
        <a:bodyPr/>
        <a:lstStyle/>
        <a:p>
          <a:pPr algn="just"/>
          <a:r>
            <a:rPr lang="es-MX" sz="1600" dirty="0"/>
            <a:t>Artículo 27 LISR Fracc. I  son deducibles si son </a:t>
          </a:r>
          <a:r>
            <a:rPr lang="es-MX" sz="1600" b="0" i="0" dirty="0">
              <a:solidFill>
                <a:schemeClr val="dk1"/>
              </a:solidFill>
              <a:effectLst/>
              <a:latin typeface="+mn-lt"/>
              <a:ea typeface="+mn-ea"/>
              <a:cs typeface="+mn-cs"/>
            </a:rPr>
            <a:t>Ser estrictamente indispensables para los fines de la actividad del contribuyente.</a:t>
          </a:r>
          <a:endParaRPr lang="es-MX" sz="1600" dirty="0"/>
        </a:p>
      </dgm:t>
    </dgm:pt>
    <dgm:pt modelId="{02217A7A-F2BC-44FA-84C2-83B6224DD473}" type="parTrans" cxnId="{0D310545-554B-4FD7-AB8D-05ECE5AD4DFF}">
      <dgm:prSet/>
      <dgm:spPr/>
      <dgm:t>
        <a:bodyPr/>
        <a:lstStyle/>
        <a:p>
          <a:endParaRPr lang="es-MX"/>
        </a:p>
      </dgm:t>
    </dgm:pt>
    <dgm:pt modelId="{195F0E1A-E2CC-4CD1-8AC7-2C33C50BCD32}" type="sibTrans" cxnId="{0D310545-554B-4FD7-AB8D-05ECE5AD4DFF}">
      <dgm:prSet/>
      <dgm:spPr/>
      <dgm:t>
        <a:bodyPr/>
        <a:lstStyle/>
        <a:p>
          <a:endParaRPr lang="es-MX"/>
        </a:p>
      </dgm:t>
    </dgm:pt>
    <dgm:pt modelId="{0D30584E-5BA8-4640-A08D-2B8E73F7E7CA}">
      <dgm:prSet phldrT="[Texto]" custT="1"/>
      <dgm:spPr/>
      <dgm:t>
        <a:bodyPr/>
        <a:lstStyle/>
        <a:p>
          <a:r>
            <a:rPr lang="es-MX" sz="2000" dirty="0"/>
            <a:t>EXENTO PARA EL TRABAJADOR </a:t>
          </a:r>
        </a:p>
      </dgm:t>
    </dgm:pt>
    <dgm:pt modelId="{60451210-0312-42B6-A2D0-5C67461DEF53}" type="parTrans" cxnId="{1ED37EAE-CD52-4701-AF33-8DD1D05573A9}">
      <dgm:prSet/>
      <dgm:spPr/>
      <dgm:t>
        <a:bodyPr/>
        <a:lstStyle/>
        <a:p>
          <a:endParaRPr lang="es-MX"/>
        </a:p>
      </dgm:t>
    </dgm:pt>
    <dgm:pt modelId="{3577FBD7-E529-400C-93A5-84B54D0398B5}" type="sibTrans" cxnId="{1ED37EAE-CD52-4701-AF33-8DD1D05573A9}">
      <dgm:prSet/>
      <dgm:spPr/>
      <dgm:t>
        <a:bodyPr/>
        <a:lstStyle/>
        <a:p>
          <a:endParaRPr lang="es-MX"/>
        </a:p>
      </dgm:t>
    </dgm:pt>
    <dgm:pt modelId="{EE2F80D1-1AD3-4C6F-BA26-E5A2166740D8}">
      <dgm:prSet phldrT="[Texto]" custT="1"/>
      <dgm:spPr/>
      <dgm:t>
        <a:bodyPr/>
        <a:lstStyle/>
        <a:p>
          <a:pPr algn="just"/>
          <a:r>
            <a:rPr lang="es-MX" sz="1600" dirty="0">
              <a:solidFill>
                <a:schemeClr val="tx1"/>
              </a:solidFill>
            </a:rPr>
            <a:t>Art. 94 LISR los premios de puntualidad y asistencia son ingresos por la prestación de un servicio personal subordinado sujetos al pago de ISR. No son Previsión Social</a:t>
          </a:r>
          <a:endParaRPr lang="es-MX" sz="1600" dirty="0"/>
        </a:p>
      </dgm:t>
    </dgm:pt>
    <dgm:pt modelId="{4FDA2974-2B00-4D9D-BD76-C6E04D73413F}" type="parTrans" cxnId="{2B31B69E-C0DA-40FE-A3F4-003E69DC87FC}">
      <dgm:prSet/>
      <dgm:spPr/>
      <dgm:t>
        <a:bodyPr/>
        <a:lstStyle/>
        <a:p>
          <a:endParaRPr lang="es-MX"/>
        </a:p>
      </dgm:t>
    </dgm:pt>
    <dgm:pt modelId="{38A5EB6B-974B-4C35-9CE1-BCCCF05B5EA0}" type="sibTrans" cxnId="{2B31B69E-C0DA-40FE-A3F4-003E69DC87FC}">
      <dgm:prSet/>
      <dgm:spPr/>
      <dgm:t>
        <a:bodyPr/>
        <a:lstStyle/>
        <a:p>
          <a:endParaRPr lang="es-MX"/>
        </a:p>
      </dgm:t>
    </dgm:pt>
    <dgm:pt modelId="{90565123-ED69-4AAD-ACDB-025AB80A7904}">
      <dgm:prSet custT="1"/>
      <dgm:spPr/>
      <dgm:t>
        <a:bodyPr/>
        <a:lstStyle/>
        <a:p>
          <a:pPr algn="just"/>
          <a:r>
            <a:rPr lang="es-MX" sz="1600" dirty="0">
              <a:solidFill>
                <a:schemeClr val="tx1"/>
              </a:solidFill>
            </a:rPr>
            <a:t>Criterio normativo SAT 40/ISR/N</a:t>
          </a:r>
          <a:endParaRPr lang="es-MX" sz="1600" dirty="0"/>
        </a:p>
      </dgm:t>
    </dgm:pt>
    <dgm:pt modelId="{50B57022-9153-4989-90EE-1AADB6931ED6}" type="parTrans" cxnId="{94575569-EAFB-4810-9986-D8489ED6FC2D}">
      <dgm:prSet/>
      <dgm:spPr/>
      <dgm:t>
        <a:bodyPr/>
        <a:lstStyle/>
        <a:p>
          <a:endParaRPr lang="es-MX"/>
        </a:p>
      </dgm:t>
    </dgm:pt>
    <dgm:pt modelId="{27252F82-9348-4A3F-BE1E-C1D7453D4B98}" type="sibTrans" cxnId="{94575569-EAFB-4810-9986-D8489ED6FC2D}">
      <dgm:prSet/>
      <dgm:spPr/>
      <dgm:t>
        <a:bodyPr/>
        <a:lstStyle/>
        <a:p>
          <a:endParaRPr lang="es-MX"/>
        </a:p>
      </dgm:t>
    </dgm:pt>
    <dgm:pt modelId="{2084E8A8-30C5-48A7-8C1F-82923B5ED01E}" type="pres">
      <dgm:prSet presAssocID="{AFE8EAC3-DC14-4F16-82AB-90179BF9F53B}" presName="Name0" presStyleCnt="0">
        <dgm:presLayoutVars>
          <dgm:dir/>
          <dgm:animLvl val="lvl"/>
          <dgm:resizeHandles val="exact"/>
        </dgm:presLayoutVars>
      </dgm:prSet>
      <dgm:spPr/>
    </dgm:pt>
    <dgm:pt modelId="{AFFBEC64-C25A-4796-82F6-1BDC86723535}" type="pres">
      <dgm:prSet presAssocID="{231043F7-340D-4E79-8D37-B8FC6080BCD3}" presName="composite" presStyleCnt="0"/>
      <dgm:spPr/>
    </dgm:pt>
    <dgm:pt modelId="{A8701F22-261C-4929-ABBF-4B07D72FFB97}" type="pres">
      <dgm:prSet presAssocID="{231043F7-340D-4E79-8D37-B8FC6080BCD3}" presName="parTx" presStyleLbl="alignNode1" presStyleIdx="0" presStyleCnt="2">
        <dgm:presLayoutVars>
          <dgm:chMax val="0"/>
          <dgm:chPref val="0"/>
          <dgm:bulletEnabled val="1"/>
        </dgm:presLayoutVars>
      </dgm:prSet>
      <dgm:spPr/>
    </dgm:pt>
    <dgm:pt modelId="{45C9B96B-7DF2-494F-A286-0ACDC0E50664}" type="pres">
      <dgm:prSet presAssocID="{231043F7-340D-4E79-8D37-B8FC6080BCD3}" presName="desTx" presStyleLbl="alignAccFollowNode1" presStyleIdx="0" presStyleCnt="2" custLinFactNeighborX="-10327" custLinFactNeighborY="-702">
        <dgm:presLayoutVars>
          <dgm:bulletEnabled val="1"/>
        </dgm:presLayoutVars>
      </dgm:prSet>
      <dgm:spPr/>
    </dgm:pt>
    <dgm:pt modelId="{F744528F-3B02-47C0-A1C5-428E41AC2462}" type="pres">
      <dgm:prSet presAssocID="{BF2A892E-EBFE-49D6-809F-52B404AFAD7F}" presName="space" presStyleCnt="0"/>
      <dgm:spPr/>
    </dgm:pt>
    <dgm:pt modelId="{3BB1D0A7-55B1-46BF-A6C1-39787456F72B}" type="pres">
      <dgm:prSet presAssocID="{0D30584E-5BA8-4640-A08D-2B8E73F7E7CA}" presName="composite" presStyleCnt="0"/>
      <dgm:spPr/>
    </dgm:pt>
    <dgm:pt modelId="{49FA3D9A-C974-4E60-95B3-3A3A9C4EB25B}" type="pres">
      <dgm:prSet presAssocID="{0D30584E-5BA8-4640-A08D-2B8E73F7E7CA}" presName="parTx" presStyleLbl="alignNode1" presStyleIdx="1" presStyleCnt="2" custLinFactNeighborX="9635" custLinFactNeighborY="45">
        <dgm:presLayoutVars>
          <dgm:chMax val="0"/>
          <dgm:chPref val="0"/>
          <dgm:bulletEnabled val="1"/>
        </dgm:presLayoutVars>
      </dgm:prSet>
      <dgm:spPr/>
    </dgm:pt>
    <dgm:pt modelId="{F7A36D0B-3873-49F0-93AF-367C7ABC444C}" type="pres">
      <dgm:prSet presAssocID="{0D30584E-5BA8-4640-A08D-2B8E73F7E7CA}" presName="desTx" presStyleLbl="alignAccFollowNode1" presStyleIdx="1" presStyleCnt="2">
        <dgm:presLayoutVars>
          <dgm:bulletEnabled val="1"/>
        </dgm:presLayoutVars>
      </dgm:prSet>
      <dgm:spPr/>
    </dgm:pt>
  </dgm:ptLst>
  <dgm:cxnLst>
    <dgm:cxn modelId="{1A75331D-45A3-4897-B423-35BC2E483861}" type="presOf" srcId="{EE2F80D1-1AD3-4C6F-BA26-E5A2166740D8}" destId="{F7A36D0B-3873-49F0-93AF-367C7ABC444C}" srcOrd="0" destOrd="0" presId="urn:microsoft.com/office/officeart/2005/8/layout/hList1"/>
    <dgm:cxn modelId="{94C66127-57B9-4998-A7DC-CFD3213CC9BB}" type="presOf" srcId="{B0FF4078-E66D-490F-8E63-5DC5CF89EB68}" destId="{45C9B96B-7DF2-494F-A286-0ACDC0E50664}" srcOrd="0" destOrd="0" presId="urn:microsoft.com/office/officeart/2005/8/layout/hList1"/>
    <dgm:cxn modelId="{086DBA5D-1544-40EF-BCD6-15CB066BED0E}" type="presOf" srcId="{0D30584E-5BA8-4640-A08D-2B8E73F7E7CA}" destId="{49FA3D9A-C974-4E60-95B3-3A3A9C4EB25B}" srcOrd="0" destOrd="0" presId="urn:microsoft.com/office/officeart/2005/8/layout/hList1"/>
    <dgm:cxn modelId="{0D310545-554B-4FD7-AB8D-05ECE5AD4DFF}" srcId="{231043F7-340D-4E79-8D37-B8FC6080BCD3}" destId="{B0FF4078-E66D-490F-8E63-5DC5CF89EB68}" srcOrd="0" destOrd="0" parTransId="{02217A7A-F2BC-44FA-84C2-83B6224DD473}" sibTransId="{195F0E1A-E2CC-4CD1-8AC7-2C33C50BCD32}"/>
    <dgm:cxn modelId="{94575569-EAFB-4810-9986-D8489ED6FC2D}" srcId="{0D30584E-5BA8-4640-A08D-2B8E73F7E7CA}" destId="{90565123-ED69-4AAD-ACDB-025AB80A7904}" srcOrd="1" destOrd="0" parTransId="{50B57022-9153-4989-90EE-1AADB6931ED6}" sibTransId="{27252F82-9348-4A3F-BE1E-C1D7453D4B98}"/>
    <dgm:cxn modelId="{B186056A-F817-4F20-8DE8-F8F7EB1971D3}" type="presOf" srcId="{231043F7-340D-4E79-8D37-B8FC6080BCD3}" destId="{A8701F22-261C-4929-ABBF-4B07D72FFB97}" srcOrd="0" destOrd="0" presId="urn:microsoft.com/office/officeart/2005/8/layout/hList1"/>
    <dgm:cxn modelId="{B952E593-5141-4DEB-BA9C-6BA5EF44D11F}" type="presOf" srcId="{AFE8EAC3-DC14-4F16-82AB-90179BF9F53B}" destId="{2084E8A8-30C5-48A7-8C1F-82923B5ED01E}" srcOrd="0" destOrd="0" presId="urn:microsoft.com/office/officeart/2005/8/layout/hList1"/>
    <dgm:cxn modelId="{2B31B69E-C0DA-40FE-A3F4-003E69DC87FC}" srcId="{0D30584E-5BA8-4640-A08D-2B8E73F7E7CA}" destId="{EE2F80D1-1AD3-4C6F-BA26-E5A2166740D8}" srcOrd="0" destOrd="0" parTransId="{4FDA2974-2B00-4D9D-BD76-C6E04D73413F}" sibTransId="{38A5EB6B-974B-4C35-9CE1-BCCCF05B5EA0}"/>
    <dgm:cxn modelId="{1ED37EAE-CD52-4701-AF33-8DD1D05573A9}" srcId="{AFE8EAC3-DC14-4F16-82AB-90179BF9F53B}" destId="{0D30584E-5BA8-4640-A08D-2B8E73F7E7CA}" srcOrd="1" destOrd="0" parTransId="{60451210-0312-42B6-A2D0-5C67461DEF53}" sibTransId="{3577FBD7-E529-400C-93A5-84B54D0398B5}"/>
    <dgm:cxn modelId="{412641B9-5706-41C8-86A5-AB978183C513}" type="presOf" srcId="{90565123-ED69-4AAD-ACDB-025AB80A7904}" destId="{F7A36D0B-3873-49F0-93AF-367C7ABC444C}" srcOrd="0" destOrd="1" presId="urn:microsoft.com/office/officeart/2005/8/layout/hList1"/>
    <dgm:cxn modelId="{B92B64D5-0C2C-499E-8F99-2A745818DBD9}" srcId="{AFE8EAC3-DC14-4F16-82AB-90179BF9F53B}" destId="{231043F7-340D-4E79-8D37-B8FC6080BCD3}" srcOrd="0" destOrd="0" parTransId="{847502D4-3C92-45A9-98D5-0822C68336EE}" sibTransId="{BF2A892E-EBFE-49D6-809F-52B404AFAD7F}"/>
    <dgm:cxn modelId="{5BF27C68-BC1B-43C9-A3C1-770C19AEE5EB}" type="presParOf" srcId="{2084E8A8-30C5-48A7-8C1F-82923B5ED01E}" destId="{AFFBEC64-C25A-4796-82F6-1BDC86723535}" srcOrd="0" destOrd="0" presId="urn:microsoft.com/office/officeart/2005/8/layout/hList1"/>
    <dgm:cxn modelId="{7F5CDB50-9195-484C-9B9F-F5E922C74115}" type="presParOf" srcId="{AFFBEC64-C25A-4796-82F6-1BDC86723535}" destId="{A8701F22-261C-4929-ABBF-4B07D72FFB97}" srcOrd="0" destOrd="0" presId="urn:microsoft.com/office/officeart/2005/8/layout/hList1"/>
    <dgm:cxn modelId="{D8C3BDB4-8B45-456B-AE59-AC3783577F81}" type="presParOf" srcId="{AFFBEC64-C25A-4796-82F6-1BDC86723535}" destId="{45C9B96B-7DF2-494F-A286-0ACDC0E50664}" srcOrd="1" destOrd="0" presId="urn:microsoft.com/office/officeart/2005/8/layout/hList1"/>
    <dgm:cxn modelId="{09A7627E-357A-4636-9606-8EE4BEE58A01}" type="presParOf" srcId="{2084E8A8-30C5-48A7-8C1F-82923B5ED01E}" destId="{F744528F-3B02-47C0-A1C5-428E41AC2462}" srcOrd="1" destOrd="0" presId="urn:microsoft.com/office/officeart/2005/8/layout/hList1"/>
    <dgm:cxn modelId="{4566F793-F0F8-4430-A451-48A3D8F81F13}" type="presParOf" srcId="{2084E8A8-30C5-48A7-8C1F-82923B5ED01E}" destId="{3BB1D0A7-55B1-46BF-A6C1-39787456F72B}" srcOrd="2" destOrd="0" presId="urn:microsoft.com/office/officeart/2005/8/layout/hList1"/>
    <dgm:cxn modelId="{40EA6E55-7126-4243-9DCC-19905AC185DC}" type="presParOf" srcId="{3BB1D0A7-55B1-46BF-A6C1-39787456F72B}" destId="{49FA3D9A-C974-4E60-95B3-3A3A9C4EB25B}" srcOrd="0" destOrd="0" presId="urn:microsoft.com/office/officeart/2005/8/layout/hList1"/>
    <dgm:cxn modelId="{5AC56836-2622-4916-8FB6-285850438073}" type="presParOf" srcId="{3BB1D0A7-55B1-46BF-A6C1-39787456F72B}" destId="{F7A36D0B-3873-49F0-93AF-367C7ABC444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403C4CA3-44DD-4813-AC28-25DED0EAA1A8}" type="doc">
      <dgm:prSet loTypeId="urn:microsoft.com/office/officeart/2005/8/layout/hList1" loCatId="list" qsTypeId="urn:microsoft.com/office/officeart/2005/8/quickstyle/simple3" qsCatId="simple" csTypeId="urn:microsoft.com/office/officeart/2005/8/colors/colorful5" csCatId="colorful" phldr="1"/>
      <dgm:spPr/>
      <dgm:t>
        <a:bodyPr/>
        <a:lstStyle/>
        <a:p>
          <a:endParaRPr lang="es-MX"/>
        </a:p>
      </dgm:t>
    </dgm:pt>
    <dgm:pt modelId="{12EC38B8-4258-48A7-AAF5-587690CF85A4}">
      <dgm:prSet phldrT="[Texto]"/>
      <dgm:spPr/>
      <dgm:t>
        <a:bodyPr/>
        <a:lstStyle/>
        <a:p>
          <a:r>
            <a:rPr lang="es-MX" sz="1800" dirty="0"/>
            <a:t>RIESGO DE TRABAJO Art 41</a:t>
          </a:r>
        </a:p>
      </dgm:t>
    </dgm:pt>
    <dgm:pt modelId="{6D9D7BD9-21F6-443E-BC6D-D8C44C19C2ED}" type="parTrans" cxnId="{7068ACD9-E346-430B-A08C-328336D37A36}">
      <dgm:prSet/>
      <dgm:spPr/>
      <dgm:t>
        <a:bodyPr/>
        <a:lstStyle/>
        <a:p>
          <a:endParaRPr lang="es-MX"/>
        </a:p>
      </dgm:t>
    </dgm:pt>
    <dgm:pt modelId="{3BEDA311-8FA8-47F7-9C05-8425E9A1A7E2}" type="sibTrans" cxnId="{7068ACD9-E346-430B-A08C-328336D37A36}">
      <dgm:prSet/>
      <dgm:spPr/>
      <dgm:t>
        <a:bodyPr/>
        <a:lstStyle/>
        <a:p>
          <a:endParaRPr lang="es-MX"/>
        </a:p>
      </dgm:t>
    </dgm:pt>
    <dgm:pt modelId="{853BBC52-5316-4394-A81E-C5EFC2402FF6}">
      <dgm:prSet phldrT="[Texto]" custT="1"/>
      <dgm:spPr/>
      <dgm:t>
        <a:bodyPr/>
        <a:lstStyle/>
        <a:p>
          <a:pPr algn="just"/>
          <a:r>
            <a:rPr lang="es-MX" sz="1800" dirty="0"/>
            <a:t>Son los accidentes y enfermedades a que están expuestos los trabajadores en el ejercicio o con motivo del trabajo</a:t>
          </a:r>
        </a:p>
      </dgm:t>
    </dgm:pt>
    <dgm:pt modelId="{7D5FECA7-598A-4B95-8568-0552C95C44FA}" type="parTrans" cxnId="{A8C9F2C4-A1F0-4F64-82B4-5204FBEBE3B3}">
      <dgm:prSet/>
      <dgm:spPr/>
      <dgm:t>
        <a:bodyPr/>
        <a:lstStyle/>
        <a:p>
          <a:endParaRPr lang="es-MX"/>
        </a:p>
      </dgm:t>
    </dgm:pt>
    <dgm:pt modelId="{34DA938C-330A-4500-B358-2E3A76EC939D}" type="sibTrans" cxnId="{A8C9F2C4-A1F0-4F64-82B4-5204FBEBE3B3}">
      <dgm:prSet/>
      <dgm:spPr/>
      <dgm:t>
        <a:bodyPr/>
        <a:lstStyle/>
        <a:p>
          <a:endParaRPr lang="es-MX"/>
        </a:p>
      </dgm:t>
    </dgm:pt>
    <dgm:pt modelId="{29C79837-2FEB-4F24-A5AB-9320947057DB}">
      <dgm:prSet phldrT="[Texto]"/>
      <dgm:spPr/>
      <dgm:t>
        <a:bodyPr/>
        <a:lstStyle/>
        <a:p>
          <a:r>
            <a:rPr lang="es-MX" sz="1800" dirty="0"/>
            <a:t>ACCIDENTE DE TRABAJO Art 42</a:t>
          </a:r>
        </a:p>
      </dgm:t>
    </dgm:pt>
    <dgm:pt modelId="{5D81B38C-5FAE-44E9-9809-1EAE3C57395A}" type="parTrans" cxnId="{F2A8AEDB-B6C4-472D-AD3B-C55E8F1B896F}">
      <dgm:prSet/>
      <dgm:spPr/>
      <dgm:t>
        <a:bodyPr/>
        <a:lstStyle/>
        <a:p>
          <a:endParaRPr lang="es-MX"/>
        </a:p>
      </dgm:t>
    </dgm:pt>
    <dgm:pt modelId="{C3747D12-AF7D-4A12-8A7B-1DCA2CCD2927}" type="sibTrans" cxnId="{F2A8AEDB-B6C4-472D-AD3B-C55E8F1B896F}">
      <dgm:prSet/>
      <dgm:spPr/>
      <dgm:t>
        <a:bodyPr/>
        <a:lstStyle/>
        <a:p>
          <a:endParaRPr lang="es-MX"/>
        </a:p>
      </dgm:t>
    </dgm:pt>
    <dgm:pt modelId="{FC2AC359-3E6C-4619-A99B-B18AB80AAEF2}">
      <dgm:prSet phldrT="[Texto]" custT="1"/>
      <dgm:spPr/>
      <dgm:t>
        <a:bodyPr/>
        <a:lstStyle/>
        <a:p>
          <a:pPr algn="just"/>
          <a:r>
            <a:rPr lang="es-MX" sz="1600" dirty="0"/>
            <a:t>Toda lesión orgánica o perturbación funcional, inmediata o posterior; o la muerte, producida repentinamente en ejercicio, o con motivo del trabajo, cualquiera que sea el lugar y el tiempo en que dicho trabajo se preste</a:t>
          </a:r>
        </a:p>
      </dgm:t>
    </dgm:pt>
    <dgm:pt modelId="{BA13261C-414A-41C5-A170-F2F918D5E592}" type="parTrans" cxnId="{B0E08484-44B4-43D9-B67E-CD3373770736}">
      <dgm:prSet/>
      <dgm:spPr/>
      <dgm:t>
        <a:bodyPr/>
        <a:lstStyle/>
        <a:p>
          <a:endParaRPr lang="es-MX"/>
        </a:p>
      </dgm:t>
    </dgm:pt>
    <dgm:pt modelId="{069008FC-BDED-4143-AA85-29C170E1D10E}" type="sibTrans" cxnId="{B0E08484-44B4-43D9-B67E-CD3373770736}">
      <dgm:prSet/>
      <dgm:spPr/>
      <dgm:t>
        <a:bodyPr/>
        <a:lstStyle/>
        <a:p>
          <a:endParaRPr lang="es-MX"/>
        </a:p>
      </dgm:t>
    </dgm:pt>
    <dgm:pt modelId="{F5BC13DB-5A93-477F-B061-B086C925DB32}">
      <dgm:prSet phldrT="[Texto]"/>
      <dgm:spPr/>
      <dgm:t>
        <a:bodyPr/>
        <a:lstStyle/>
        <a:p>
          <a:r>
            <a:rPr lang="es-MX" sz="1900" dirty="0"/>
            <a:t>ACCIDENTE DE TRABAJO Art 42</a:t>
          </a:r>
        </a:p>
      </dgm:t>
    </dgm:pt>
    <dgm:pt modelId="{3B6498AD-5043-49B6-B068-5DE954FC4F21}" type="parTrans" cxnId="{F34C00FC-3FB3-4982-BB72-2820186F68FC}">
      <dgm:prSet/>
      <dgm:spPr/>
      <dgm:t>
        <a:bodyPr/>
        <a:lstStyle/>
        <a:p>
          <a:endParaRPr lang="es-MX"/>
        </a:p>
      </dgm:t>
    </dgm:pt>
    <dgm:pt modelId="{ACD052D6-AED5-4B05-A4AD-1457F953DB66}" type="sibTrans" cxnId="{F34C00FC-3FB3-4982-BB72-2820186F68FC}">
      <dgm:prSet/>
      <dgm:spPr/>
      <dgm:t>
        <a:bodyPr/>
        <a:lstStyle/>
        <a:p>
          <a:endParaRPr lang="es-MX"/>
        </a:p>
      </dgm:t>
    </dgm:pt>
    <dgm:pt modelId="{A0501EBA-1745-4E2E-8BC6-F9CA92CC1D4F}">
      <dgm:prSet phldrT="[Texto]" custT="1"/>
      <dgm:spPr/>
      <dgm:t>
        <a:bodyPr/>
        <a:lstStyle/>
        <a:p>
          <a:pPr algn="just"/>
          <a:r>
            <a:rPr lang="es-MX" sz="1600" dirty="0"/>
            <a:t>También se considerará accidente de trabajo el que se produzca al trasladarse el trabajador, directamente de su domicilio al lugar de trabajo o de éste a aquel</a:t>
          </a:r>
        </a:p>
      </dgm:t>
    </dgm:pt>
    <dgm:pt modelId="{5172D307-3D91-42DB-AFE3-3E87D5BF21B5}" type="parTrans" cxnId="{BE75991C-BC05-4D26-960C-C5F1A12487BB}">
      <dgm:prSet/>
      <dgm:spPr/>
      <dgm:t>
        <a:bodyPr/>
        <a:lstStyle/>
        <a:p>
          <a:endParaRPr lang="es-MX"/>
        </a:p>
      </dgm:t>
    </dgm:pt>
    <dgm:pt modelId="{7FCF0A30-5711-41AF-BB14-840FD2221F33}" type="sibTrans" cxnId="{BE75991C-BC05-4D26-960C-C5F1A12487BB}">
      <dgm:prSet/>
      <dgm:spPr/>
      <dgm:t>
        <a:bodyPr/>
        <a:lstStyle/>
        <a:p>
          <a:endParaRPr lang="es-MX"/>
        </a:p>
      </dgm:t>
    </dgm:pt>
    <dgm:pt modelId="{58876BB6-C0B6-4EDE-803A-C244629EE32C}">
      <dgm:prSet phldrT="[Texto]" custT="1"/>
      <dgm:spPr/>
      <dgm:t>
        <a:bodyPr/>
        <a:lstStyle/>
        <a:p>
          <a:pPr algn="just"/>
          <a:r>
            <a:rPr lang="es-MX" sz="1600" dirty="0"/>
            <a:t>Es todo estado patológico derivado de la acción continuada de una causa que tenga su origen o motivo en el trabajo, o el medio en que el trabajador se vea obligado a prestar sus servicios</a:t>
          </a:r>
        </a:p>
      </dgm:t>
    </dgm:pt>
    <dgm:pt modelId="{B953A2FF-30B0-4796-97A5-63D95DC007C1}" type="parTrans" cxnId="{3BFD225D-5355-4421-AF47-92314F23E050}">
      <dgm:prSet/>
      <dgm:spPr/>
      <dgm:t>
        <a:bodyPr/>
        <a:lstStyle/>
        <a:p>
          <a:endParaRPr lang="es-MX"/>
        </a:p>
      </dgm:t>
    </dgm:pt>
    <dgm:pt modelId="{E398EDCB-020E-4D6B-B44D-DB9B5013F8C9}" type="sibTrans" cxnId="{3BFD225D-5355-4421-AF47-92314F23E050}">
      <dgm:prSet/>
      <dgm:spPr/>
      <dgm:t>
        <a:bodyPr/>
        <a:lstStyle/>
        <a:p>
          <a:endParaRPr lang="es-MX"/>
        </a:p>
      </dgm:t>
    </dgm:pt>
    <dgm:pt modelId="{5BBD9E24-B540-4455-9B77-A2FFDCC47C79}">
      <dgm:prSet phldrT="[Texto]"/>
      <dgm:spPr/>
      <dgm:t>
        <a:bodyPr/>
        <a:lstStyle/>
        <a:p>
          <a:r>
            <a:rPr lang="es-MX" sz="1900" dirty="0"/>
            <a:t>ENFERMEDAD DE TRABAJO Art 43</a:t>
          </a:r>
        </a:p>
      </dgm:t>
    </dgm:pt>
    <dgm:pt modelId="{65110ECC-A2CF-4599-8B14-9E7B83DDDF9B}" type="parTrans" cxnId="{30335E35-7326-40F2-9EC6-7B1664967150}">
      <dgm:prSet/>
      <dgm:spPr/>
      <dgm:t>
        <a:bodyPr/>
        <a:lstStyle/>
        <a:p>
          <a:endParaRPr lang="es-MX"/>
        </a:p>
      </dgm:t>
    </dgm:pt>
    <dgm:pt modelId="{851AD331-A1D0-4EB4-9317-2D2238F8EA1B}" type="sibTrans" cxnId="{30335E35-7326-40F2-9EC6-7B1664967150}">
      <dgm:prSet/>
      <dgm:spPr/>
      <dgm:t>
        <a:bodyPr/>
        <a:lstStyle/>
        <a:p>
          <a:endParaRPr lang="es-MX"/>
        </a:p>
      </dgm:t>
    </dgm:pt>
    <dgm:pt modelId="{F0A882E4-ACB0-4E98-855A-287FCEFA6E50}" type="pres">
      <dgm:prSet presAssocID="{403C4CA3-44DD-4813-AC28-25DED0EAA1A8}" presName="Name0" presStyleCnt="0">
        <dgm:presLayoutVars>
          <dgm:dir/>
          <dgm:animLvl val="lvl"/>
          <dgm:resizeHandles val="exact"/>
        </dgm:presLayoutVars>
      </dgm:prSet>
      <dgm:spPr/>
    </dgm:pt>
    <dgm:pt modelId="{181AFD99-53E0-4508-A6E7-37949DE8E205}" type="pres">
      <dgm:prSet presAssocID="{12EC38B8-4258-48A7-AAF5-587690CF85A4}" presName="composite" presStyleCnt="0"/>
      <dgm:spPr/>
    </dgm:pt>
    <dgm:pt modelId="{B7E674F9-38F2-4799-95B7-CC258A727F1A}" type="pres">
      <dgm:prSet presAssocID="{12EC38B8-4258-48A7-AAF5-587690CF85A4}" presName="parTx" presStyleLbl="alignNode1" presStyleIdx="0" presStyleCnt="4">
        <dgm:presLayoutVars>
          <dgm:chMax val="0"/>
          <dgm:chPref val="0"/>
          <dgm:bulletEnabled val="1"/>
        </dgm:presLayoutVars>
      </dgm:prSet>
      <dgm:spPr/>
    </dgm:pt>
    <dgm:pt modelId="{E33A53A0-B441-47F0-B01F-377875C097DB}" type="pres">
      <dgm:prSet presAssocID="{12EC38B8-4258-48A7-AAF5-587690CF85A4}" presName="desTx" presStyleLbl="alignAccFollowNode1" presStyleIdx="0" presStyleCnt="4">
        <dgm:presLayoutVars>
          <dgm:bulletEnabled val="1"/>
        </dgm:presLayoutVars>
      </dgm:prSet>
      <dgm:spPr/>
    </dgm:pt>
    <dgm:pt modelId="{61189692-1BF1-43D7-81E9-2EBFE3E81B95}" type="pres">
      <dgm:prSet presAssocID="{3BEDA311-8FA8-47F7-9C05-8425E9A1A7E2}" presName="space" presStyleCnt="0"/>
      <dgm:spPr/>
    </dgm:pt>
    <dgm:pt modelId="{4484EE30-F9BA-4CEF-8E9E-F11D61AE77D5}" type="pres">
      <dgm:prSet presAssocID="{29C79837-2FEB-4F24-A5AB-9320947057DB}" presName="composite" presStyleCnt="0"/>
      <dgm:spPr/>
    </dgm:pt>
    <dgm:pt modelId="{DE0CE17C-5C3E-473F-B234-B9394302A487}" type="pres">
      <dgm:prSet presAssocID="{29C79837-2FEB-4F24-A5AB-9320947057DB}" presName="parTx" presStyleLbl="alignNode1" presStyleIdx="1" presStyleCnt="4">
        <dgm:presLayoutVars>
          <dgm:chMax val="0"/>
          <dgm:chPref val="0"/>
          <dgm:bulletEnabled val="1"/>
        </dgm:presLayoutVars>
      </dgm:prSet>
      <dgm:spPr/>
    </dgm:pt>
    <dgm:pt modelId="{DEB63F02-07B9-4C30-96B7-C7AF460DE91D}" type="pres">
      <dgm:prSet presAssocID="{29C79837-2FEB-4F24-A5AB-9320947057DB}" presName="desTx" presStyleLbl="alignAccFollowNode1" presStyleIdx="1" presStyleCnt="4">
        <dgm:presLayoutVars>
          <dgm:bulletEnabled val="1"/>
        </dgm:presLayoutVars>
      </dgm:prSet>
      <dgm:spPr/>
    </dgm:pt>
    <dgm:pt modelId="{F9BDF162-0C88-4A6D-B751-B6E8BFE1C523}" type="pres">
      <dgm:prSet presAssocID="{C3747D12-AF7D-4A12-8A7B-1DCA2CCD2927}" presName="space" presStyleCnt="0"/>
      <dgm:spPr/>
    </dgm:pt>
    <dgm:pt modelId="{B4D440C4-BBAE-4A3F-911E-DECA1122C95A}" type="pres">
      <dgm:prSet presAssocID="{F5BC13DB-5A93-477F-B061-B086C925DB32}" presName="composite" presStyleCnt="0"/>
      <dgm:spPr/>
    </dgm:pt>
    <dgm:pt modelId="{EA176831-50D4-4E36-A4A9-73CFFAE2FD45}" type="pres">
      <dgm:prSet presAssocID="{F5BC13DB-5A93-477F-B061-B086C925DB32}" presName="parTx" presStyleLbl="alignNode1" presStyleIdx="2" presStyleCnt="4">
        <dgm:presLayoutVars>
          <dgm:chMax val="0"/>
          <dgm:chPref val="0"/>
          <dgm:bulletEnabled val="1"/>
        </dgm:presLayoutVars>
      </dgm:prSet>
      <dgm:spPr/>
    </dgm:pt>
    <dgm:pt modelId="{C69AB048-C1EC-4301-960A-FAE27FC15D6E}" type="pres">
      <dgm:prSet presAssocID="{F5BC13DB-5A93-477F-B061-B086C925DB32}" presName="desTx" presStyleLbl="alignAccFollowNode1" presStyleIdx="2" presStyleCnt="4">
        <dgm:presLayoutVars>
          <dgm:bulletEnabled val="1"/>
        </dgm:presLayoutVars>
      </dgm:prSet>
      <dgm:spPr/>
    </dgm:pt>
    <dgm:pt modelId="{4BE51430-77F7-4374-A10F-ACD151D364DD}" type="pres">
      <dgm:prSet presAssocID="{ACD052D6-AED5-4B05-A4AD-1457F953DB66}" presName="space" presStyleCnt="0"/>
      <dgm:spPr/>
    </dgm:pt>
    <dgm:pt modelId="{404C9CE6-0373-4270-8CE4-9420C6ED458B}" type="pres">
      <dgm:prSet presAssocID="{5BBD9E24-B540-4455-9B77-A2FFDCC47C79}" presName="composite" presStyleCnt="0"/>
      <dgm:spPr/>
    </dgm:pt>
    <dgm:pt modelId="{936B1D09-0F0C-490D-A793-7BB88DB5AA1D}" type="pres">
      <dgm:prSet presAssocID="{5BBD9E24-B540-4455-9B77-A2FFDCC47C79}" presName="parTx" presStyleLbl="alignNode1" presStyleIdx="3" presStyleCnt="4">
        <dgm:presLayoutVars>
          <dgm:chMax val="0"/>
          <dgm:chPref val="0"/>
          <dgm:bulletEnabled val="1"/>
        </dgm:presLayoutVars>
      </dgm:prSet>
      <dgm:spPr/>
    </dgm:pt>
    <dgm:pt modelId="{49D83FD1-B53B-4140-B1C8-67FE8AB39707}" type="pres">
      <dgm:prSet presAssocID="{5BBD9E24-B540-4455-9B77-A2FFDCC47C79}" presName="desTx" presStyleLbl="alignAccFollowNode1" presStyleIdx="3" presStyleCnt="4">
        <dgm:presLayoutVars>
          <dgm:bulletEnabled val="1"/>
        </dgm:presLayoutVars>
      </dgm:prSet>
      <dgm:spPr/>
    </dgm:pt>
  </dgm:ptLst>
  <dgm:cxnLst>
    <dgm:cxn modelId="{365D3F1A-9393-4610-B82C-229BF1DAAC08}" type="presOf" srcId="{58876BB6-C0B6-4EDE-803A-C244629EE32C}" destId="{49D83FD1-B53B-4140-B1C8-67FE8AB39707}" srcOrd="0" destOrd="0" presId="urn:microsoft.com/office/officeart/2005/8/layout/hList1"/>
    <dgm:cxn modelId="{BE75991C-BC05-4D26-960C-C5F1A12487BB}" srcId="{F5BC13DB-5A93-477F-B061-B086C925DB32}" destId="{A0501EBA-1745-4E2E-8BC6-F9CA92CC1D4F}" srcOrd="0" destOrd="0" parTransId="{5172D307-3D91-42DB-AFE3-3E87D5BF21B5}" sibTransId="{7FCF0A30-5711-41AF-BB14-840FD2221F33}"/>
    <dgm:cxn modelId="{30335E35-7326-40F2-9EC6-7B1664967150}" srcId="{403C4CA3-44DD-4813-AC28-25DED0EAA1A8}" destId="{5BBD9E24-B540-4455-9B77-A2FFDCC47C79}" srcOrd="3" destOrd="0" parTransId="{65110ECC-A2CF-4599-8B14-9E7B83DDDF9B}" sibTransId="{851AD331-A1D0-4EB4-9317-2D2238F8EA1B}"/>
    <dgm:cxn modelId="{3BFD225D-5355-4421-AF47-92314F23E050}" srcId="{5BBD9E24-B540-4455-9B77-A2FFDCC47C79}" destId="{58876BB6-C0B6-4EDE-803A-C244629EE32C}" srcOrd="0" destOrd="0" parTransId="{B953A2FF-30B0-4796-97A5-63D95DC007C1}" sibTransId="{E398EDCB-020E-4D6B-B44D-DB9B5013F8C9}"/>
    <dgm:cxn modelId="{7BE50C57-542F-4D24-974A-187AA689B7B4}" type="presOf" srcId="{5BBD9E24-B540-4455-9B77-A2FFDCC47C79}" destId="{936B1D09-0F0C-490D-A793-7BB88DB5AA1D}" srcOrd="0" destOrd="0" presId="urn:microsoft.com/office/officeart/2005/8/layout/hList1"/>
    <dgm:cxn modelId="{290CEB7C-A400-4AE3-8078-617930B02F8E}" type="presOf" srcId="{FC2AC359-3E6C-4619-A99B-B18AB80AAEF2}" destId="{DEB63F02-07B9-4C30-96B7-C7AF460DE91D}" srcOrd="0" destOrd="0" presId="urn:microsoft.com/office/officeart/2005/8/layout/hList1"/>
    <dgm:cxn modelId="{B0E08484-44B4-43D9-B67E-CD3373770736}" srcId="{29C79837-2FEB-4F24-A5AB-9320947057DB}" destId="{FC2AC359-3E6C-4619-A99B-B18AB80AAEF2}" srcOrd="0" destOrd="0" parTransId="{BA13261C-414A-41C5-A170-F2F918D5E592}" sibTransId="{069008FC-BDED-4143-AA85-29C170E1D10E}"/>
    <dgm:cxn modelId="{929FB294-9B02-48B4-BE21-AAC9CC2FD574}" type="presOf" srcId="{29C79837-2FEB-4F24-A5AB-9320947057DB}" destId="{DE0CE17C-5C3E-473F-B234-B9394302A487}" srcOrd="0" destOrd="0" presId="urn:microsoft.com/office/officeart/2005/8/layout/hList1"/>
    <dgm:cxn modelId="{8C10E6A1-5AD0-45DA-B55F-3CBE5F6E87D6}" type="presOf" srcId="{853BBC52-5316-4394-A81E-C5EFC2402FF6}" destId="{E33A53A0-B441-47F0-B01F-377875C097DB}" srcOrd="0" destOrd="0" presId="urn:microsoft.com/office/officeart/2005/8/layout/hList1"/>
    <dgm:cxn modelId="{E3F1DFC4-67F9-43DB-8336-84C1EF562865}" type="presOf" srcId="{12EC38B8-4258-48A7-AAF5-587690CF85A4}" destId="{B7E674F9-38F2-4799-95B7-CC258A727F1A}" srcOrd="0" destOrd="0" presId="urn:microsoft.com/office/officeart/2005/8/layout/hList1"/>
    <dgm:cxn modelId="{A8C9F2C4-A1F0-4F64-82B4-5204FBEBE3B3}" srcId="{12EC38B8-4258-48A7-AAF5-587690CF85A4}" destId="{853BBC52-5316-4394-A81E-C5EFC2402FF6}" srcOrd="0" destOrd="0" parTransId="{7D5FECA7-598A-4B95-8568-0552C95C44FA}" sibTransId="{34DA938C-330A-4500-B358-2E3A76EC939D}"/>
    <dgm:cxn modelId="{BE0D88D8-D52E-432C-B312-5278D36A52E7}" type="presOf" srcId="{A0501EBA-1745-4E2E-8BC6-F9CA92CC1D4F}" destId="{C69AB048-C1EC-4301-960A-FAE27FC15D6E}" srcOrd="0" destOrd="0" presId="urn:microsoft.com/office/officeart/2005/8/layout/hList1"/>
    <dgm:cxn modelId="{7068ACD9-E346-430B-A08C-328336D37A36}" srcId="{403C4CA3-44DD-4813-AC28-25DED0EAA1A8}" destId="{12EC38B8-4258-48A7-AAF5-587690CF85A4}" srcOrd="0" destOrd="0" parTransId="{6D9D7BD9-21F6-443E-BC6D-D8C44C19C2ED}" sibTransId="{3BEDA311-8FA8-47F7-9C05-8425E9A1A7E2}"/>
    <dgm:cxn modelId="{1A80D8DA-2239-499D-9167-D35519DDF953}" type="presOf" srcId="{403C4CA3-44DD-4813-AC28-25DED0EAA1A8}" destId="{F0A882E4-ACB0-4E98-855A-287FCEFA6E50}" srcOrd="0" destOrd="0" presId="urn:microsoft.com/office/officeart/2005/8/layout/hList1"/>
    <dgm:cxn modelId="{F2A8AEDB-B6C4-472D-AD3B-C55E8F1B896F}" srcId="{403C4CA3-44DD-4813-AC28-25DED0EAA1A8}" destId="{29C79837-2FEB-4F24-A5AB-9320947057DB}" srcOrd="1" destOrd="0" parTransId="{5D81B38C-5FAE-44E9-9809-1EAE3C57395A}" sibTransId="{C3747D12-AF7D-4A12-8A7B-1DCA2CCD2927}"/>
    <dgm:cxn modelId="{2E0759F9-9797-4862-B826-35AEF839E8FD}" type="presOf" srcId="{F5BC13DB-5A93-477F-B061-B086C925DB32}" destId="{EA176831-50D4-4E36-A4A9-73CFFAE2FD45}" srcOrd="0" destOrd="0" presId="urn:microsoft.com/office/officeart/2005/8/layout/hList1"/>
    <dgm:cxn modelId="{F34C00FC-3FB3-4982-BB72-2820186F68FC}" srcId="{403C4CA3-44DD-4813-AC28-25DED0EAA1A8}" destId="{F5BC13DB-5A93-477F-B061-B086C925DB32}" srcOrd="2" destOrd="0" parTransId="{3B6498AD-5043-49B6-B068-5DE954FC4F21}" sibTransId="{ACD052D6-AED5-4B05-A4AD-1457F953DB66}"/>
    <dgm:cxn modelId="{C5F72314-6DCC-4CDD-B79E-DB2CABB9A2BE}" type="presParOf" srcId="{F0A882E4-ACB0-4E98-855A-287FCEFA6E50}" destId="{181AFD99-53E0-4508-A6E7-37949DE8E205}" srcOrd="0" destOrd="0" presId="urn:microsoft.com/office/officeart/2005/8/layout/hList1"/>
    <dgm:cxn modelId="{1AF12BF8-579C-4C0A-9117-BEC08C87340F}" type="presParOf" srcId="{181AFD99-53E0-4508-A6E7-37949DE8E205}" destId="{B7E674F9-38F2-4799-95B7-CC258A727F1A}" srcOrd="0" destOrd="0" presId="urn:microsoft.com/office/officeart/2005/8/layout/hList1"/>
    <dgm:cxn modelId="{87C2F3A4-7BAD-4EF1-AEAE-4861CD145E71}" type="presParOf" srcId="{181AFD99-53E0-4508-A6E7-37949DE8E205}" destId="{E33A53A0-B441-47F0-B01F-377875C097DB}" srcOrd="1" destOrd="0" presId="urn:microsoft.com/office/officeart/2005/8/layout/hList1"/>
    <dgm:cxn modelId="{CC446C90-C72B-48FB-B8B5-3F3B59D4FE0A}" type="presParOf" srcId="{F0A882E4-ACB0-4E98-855A-287FCEFA6E50}" destId="{61189692-1BF1-43D7-81E9-2EBFE3E81B95}" srcOrd="1" destOrd="0" presId="urn:microsoft.com/office/officeart/2005/8/layout/hList1"/>
    <dgm:cxn modelId="{8D4E9ED8-B314-4949-BFBF-F0451D09D21E}" type="presParOf" srcId="{F0A882E4-ACB0-4E98-855A-287FCEFA6E50}" destId="{4484EE30-F9BA-4CEF-8E9E-F11D61AE77D5}" srcOrd="2" destOrd="0" presId="urn:microsoft.com/office/officeart/2005/8/layout/hList1"/>
    <dgm:cxn modelId="{5C390AF9-9210-4A50-9B7C-DC8EFE7DB956}" type="presParOf" srcId="{4484EE30-F9BA-4CEF-8E9E-F11D61AE77D5}" destId="{DE0CE17C-5C3E-473F-B234-B9394302A487}" srcOrd="0" destOrd="0" presId="urn:microsoft.com/office/officeart/2005/8/layout/hList1"/>
    <dgm:cxn modelId="{4ECB352C-99A0-4A9C-A4E3-DD3BC58F112B}" type="presParOf" srcId="{4484EE30-F9BA-4CEF-8E9E-F11D61AE77D5}" destId="{DEB63F02-07B9-4C30-96B7-C7AF460DE91D}" srcOrd="1" destOrd="0" presId="urn:microsoft.com/office/officeart/2005/8/layout/hList1"/>
    <dgm:cxn modelId="{047CE5BB-C090-4B17-9B22-B6E860A0D605}" type="presParOf" srcId="{F0A882E4-ACB0-4E98-855A-287FCEFA6E50}" destId="{F9BDF162-0C88-4A6D-B751-B6E8BFE1C523}" srcOrd="3" destOrd="0" presId="urn:microsoft.com/office/officeart/2005/8/layout/hList1"/>
    <dgm:cxn modelId="{802B17E1-F774-4552-893E-A7DBA2F471DD}" type="presParOf" srcId="{F0A882E4-ACB0-4E98-855A-287FCEFA6E50}" destId="{B4D440C4-BBAE-4A3F-911E-DECA1122C95A}" srcOrd="4" destOrd="0" presId="urn:microsoft.com/office/officeart/2005/8/layout/hList1"/>
    <dgm:cxn modelId="{68C10171-CE5F-4CCB-8F18-1C09F5CFC787}" type="presParOf" srcId="{B4D440C4-BBAE-4A3F-911E-DECA1122C95A}" destId="{EA176831-50D4-4E36-A4A9-73CFFAE2FD45}" srcOrd="0" destOrd="0" presId="urn:microsoft.com/office/officeart/2005/8/layout/hList1"/>
    <dgm:cxn modelId="{8A617310-78A2-48EA-A43A-FC97F70414A3}" type="presParOf" srcId="{B4D440C4-BBAE-4A3F-911E-DECA1122C95A}" destId="{C69AB048-C1EC-4301-960A-FAE27FC15D6E}" srcOrd="1" destOrd="0" presId="urn:microsoft.com/office/officeart/2005/8/layout/hList1"/>
    <dgm:cxn modelId="{41838C46-C903-4033-8B15-6A162DA8010D}" type="presParOf" srcId="{F0A882E4-ACB0-4E98-855A-287FCEFA6E50}" destId="{4BE51430-77F7-4374-A10F-ACD151D364DD}" srcOrd="5" destOrd="0" presId="urn:microsoft.com/office/officeart/2005/8/layout/hList1"/>
    <dgm:cxn modelId="{49F1E6F5-06FC-4587-9D2C-27ACAF90C9A0}" type="presParOf" srcId="{F0A882E4-ACB0-4E98-855A-287FCEFA6E50}" destId="{404C9CE6-0373-4270-8CE4-9420C6ED458B}" srcOrd="6" destOrd="0" presId="urn:microsoft.com/office/officeart/2005/8/layout/hList1"/>
    <dgm:cxn modelId="{87C8A3E2-19C7-456B-BE07-935457544221}" type="presParOf" srcId="{404C9CE6-0373-4270-8CE4-9420C6ED458B}" destId="{936B1D09-0F0C-490D-A793-7BB88DB5AA1D}" srcOrd="0" destOrd="0" presId="urn:microsoft.com/office/officeart/2005/8/layout/hList1"/>
    <dgm:cxn modelId="{0DDD7DF5-493D-456C-AA75-10C88EFC0526}" type="presParOf" srcId="{404C9CE6-0373-4270-8CE4-9420C6ED458B}" destId="{49D83FD1-B53B-4140-B1C8-67FE8AB3970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C4F9BF2F-2BD3-4B03-8418-DBD4F3FE2B27}" type="doc">
      <dgm:prSet loTypeId="urn:microsoft.com/office/officeart/2005/8/layout/default" loCatId="list" qsTypeId="urn:microsoft.com/office/officeart/2005/8/quickstyle/simple3" qsCatId="simple" csTypeId="urn:microsoft.com/office/officeart/2005/8/colors/colorful5" csCatId="colorful" phldr="1"/>
      <dgm:spPr/>
      <dgm:t>
        <a:bodyPr/>
        <a:lstStyle/>
        <a:p>
          <a:endParaRPr lang="es-MX"/>
        </a:p>
      </dgm:t>
    </dgm:pt>
    <dgm:pt modelId="{0B3D25DF-0488-4372-8355-BD7DF8F7D8A2}">
      <dgm:prSet phldrT="[Texto]"/>
      <dgm:spPr/>
      <dgm:t>
        <a:bodyPr/>
        <a:lstStyle/>
        <a:p>
          <a:r>
            <a:rPr lang="es-MX" dirty="0"/>
            <a:t>FISCAL  TRABAJADOR</a:t>
          </a:r>
        </a:p>
        <a:p>
          <a:r>
            <a:rPr lang="es-MX" dirty="0"/>
            <a:t>¿GRAVABLE?</a:t>
          </a:r>
        </a:p>
      </dgm:t>
    </dgm:pt>
    <dgm:pt modelId="{1BEF04F3-9352-4CBB-B0A6-D1F9F8534C74}" type="parTrans" cxnId="{2E693967-7B80-40BE-9F2E-F1BE5D376D61}">
      <dgm:prSet/>
      <dgm:spPr/>
      <dgm:t>
        <a:bodyPr/>
        <a:lstStyle/>
        <a:p>
          <a:endParaRPr lang="es-MX"/>
        </a:p>
      </dgm:t>
    </dgm:pt>
    <dgm:pt modelId="{B1474BF1-01C9-4C5F-9441-58766870A4D0}" type="sibTrans" cxnId="{2E693967-7B80-40BE-9F2E-F1BE5D376D61}">
      <dgm:prSet/>
      <dgm:spPr/>
      <dgm:t>
        <a:bodyPr/>
        <a:lstStyle/>
        <a:p>
          <a:endParaRPr lang="es-MX"/>
        </a:p>
      </dgm:t>
    </dgm:pt>
    <dgm:pt modelId="{38353749-9039-41A8-8805-E5B9C8B1814F}">
      <dgm:prSet phldrT="[Texto]"/>
      <dgm:spPr/>
      <dgm:t>
        <a:bodyPr/>
        <a:lstStyle/>
        <a:p>
          <a:r>
            <a:rPr lang="es-MX" dirty="0"/>
            <a:t>FISCAL </a:t>
          </a:r>
        </a:p>
        <a:p>
          <a:r>
            <a:rPr lang="es-MX" dirty="0"/>
            <a:t>PATRÓN</a:t>
          </a:r>
        </a:p>
        <a:p>
          <a:r>
            <a:rPr lang="es-MX" dirty="0"/>
            <a:t>¿DEDUCIBLE?</a:t>
          </a:r>
        </a:p>
      </dgm:t>
    </dgm:pt>
    <dgm:pt modelId="{5DBF29CF-37C0-4C21-A145-237537F8704D}" type="parTrans" cxnId="{E8E6CE9D-187D-48D7-B03D-CD4A4F3CEF46}">
      <dgm:prSet/>
      <dgm:spPr/>
      <dgm:t>
        <a:bodyPr/>
        <a:lstStyle/>
        <a:p>
          <a:endParaRPr lang="es-MX"/>
        </a:p>
      </dgm:t>
    </dgm:pt>
    <dgm:pt modelId="{9BC813C9-F59A-453A-95F8-0D3F3340CC8C}" type="sibTrans" cxnId="{E8E6CE9D-187D-48D7-B03D-CD4A4F3CEF46}">
      <dgm:prSet/>
      <dgm:spPr/>
      <dgm:t>
        <a:bodyPr/>
        <a:lstStyle/>
        <a:p>
          <a:endParaRPr lang="es-MX"/>
        </a:p>
      </dgm:t>
    </dgm:pt>
    <dgm:pt modelId="{24EDA6F9-81B7-4C06-B4C3-6180F8D0B7DC}" type="pres">
      <dgm:prSet presAssocID="{C4F9BF2F-2BD3-4B03-8418-DBD4F3FE2B27}" presName="diagram" presStyleCnt="0">
        <dgm:presLayoutVars>
          <dgm:dir/>
          <dgm:resizeHandles val="exact"/>
        </dgm:presLayoutVars>
      </dgm:prSet>
      <dgm:spPr/>
    </dgm:pt>
    <dgm:pt modelId="{B22C4DA0-7E04-4E38-B476-42A52ED054D2}" type="pres">
      <dgm:prSet presAssocID="{0B3D25DF-0488-4372-8355-BD7DF8F7D8A2}" presName="node" presStyleLbl="node1" presStyleIdx="0" presStyleCnt="2" custScaleX="114295">
        <dgm:presLayoutVars>
          <dgm:bulletEnabled val="1"/>
        </dgm:presLayoutVars>
      </dgm:prSet>
      <dgm:spPr/>
    </dgm:pt>
    <dgm:pt modelId="{57669BD3-A8E9-4D0F-A751-6EC3657B4F23}" type="pres">
      <dgm:prSet presAssocID="{B1474BF1-01C9-4C5F-9441-58766870A4D0}" presName="sibTrans" presStyleCnt="0"/>
      <dgm:spPr/>
    </dgm:pt>
    <dgm:pt modelId="{1FB14CE9-517D-47FE-B72A-C267A6D083DA}" type="pres">
      <dgm:prSet presAssocID="{38353749-9039-41A8-8805-E5B9C8B1814F}" presName="node" presStyleLbl="node1" presStyleIdx="1" presStyleCnt="2">
        <dgm:presLayoutVars>
          <dgm:bulletEnabled val="1"/>
        </dgm:presLayoutVars>
      </dgm:prSet>
      <dgm:spPr/>
    </dgm:pt>
  </dgm:ptLst>
  <dgm:cxnLst>
    <dgm:cxn modelId="{672A8D45-EFCB-4CE4-B650-51A7DDFC6BC7}" type="presOf" srcId="{0B3D25DF-0488-4372-8355-BD7DF8F7D8A2}" destId="{B22C4DA0-7E04-4E38-B476-42A52ED054D2}" srcOrd="0" destOrd="0" presId="urn:microsoft.com/office/officeart/2005/8/layout/default"/>
    <dgm:cxn modelId="{2E693967-7B80-40BE-9F2E-F1BE5D376D61}" srcId="{C4F9BF2F-2BD3-4B03-8418-DBD4F3FE2B27}" destId="{0B3D25DF-0488-4372-8355-BD7DF8F7D8A2}" srcOrd="0" destOrd="0" parTransId="{1BEF04F3-9352-4CBB-B0A6-D1F9F8534C74}" sibTransId="{B1474BF1-01C9-4C5F-9441-58766870A4D0}"/>
    <dgm:cxn modelId="{E053CE7B-3B76-495F-8FC7-E39E4FD0D599}" type="presOf" srcId="{C4F9BF2F-2BD3-4B03-8418-DBD4F3FE2B27}" destId="{24EDA6F9-81B7-4C06-B4C3-6180F8D0B7DC}" srcOrd="0" destOrd="0" presId="urn:microsoft.com/office/officeart/2005/8/layout/default"/>
    <dgm:cxn modelId="{E8E6CE9D-187D-48D7-B03D-CD4A4F3CEF46}" srcId="{C4F9BF2F-2BD3-4B03-8418-DBD4F3FE2B27}" destId="{38353749-9039-41A8-8805-E5B9C8B1814F}" srcOrd="1" destOrd="0" parTransId="{5DBF29CF-37C0-4C21-A145-237537F8704D}" sibTransId="{9BC813C9-F59A-453A-95F8-0D3F3340CC8C}"/>
    <dgm:cxn modelId="{8E4DDAC2-43B1-4DF1-BC0C-97E9C481BFD5}" type="presOf" srcId="{38353749-9039-41A8-8805-E5B9C8B1814F}" destId="{1FB14CE9-517D-47FE-B72A-C267A6D083DA}" srcOrd="0" destOrd="0" presId="urn:microsoft.com/office/officeart/2005/8/layout/default"/>
    <dgm:cxn modelId="{072BCF64-1E5F-4302-9BE8-8C8301ABAAFE}" type="presParOf" srcId="{24EDA6F9-81B7-4C06-B4C3-6180F8D0B7DC}" destId="{B22C4DA0-7E04-4E38-B476-42A52ED054D2}" srcOrd="0" destOrd="0" presId="urn:microsoft.com/office/officeart/2005/8/layout/default"/>
    <dgm:cxn modelId="{0B23AE9B-AE3C-44D5-BA7F-A748B365FB96}" type="presParOf" srcId="{24EDA6F9-81B7-4C06-B4C3-6180F8D0B7DC}" destId="{57669BD3-A8E9-4D0F-A751-6EC3657B4F23}" srcOrd="1" destOrd="0" presId="urn:microsoft.com/office/officeart/2005/8/layout/default"/>
    <dgm:cxn modelId="{2EC6EE31-D072-4661-A3B2-39FDAA76EDBD}" type="presParOf" srcId="{24EDA6F9-81B7-4C06-B4C3-6180F8D0B7DC}" destId="{1FB14CE9-517D-47FE-B72A-C267A6D083DA}"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B298DE05-EB00-4036-8962-4F1D38ECAAAE}" type="doc">
      <dgm:prSet loTypeId="urn:microsoft.com/office/officeart/2005/8/layout/hierarchy2" loCatId="hierarchy" qsTypeId="urn:microsoft.com/office/officeart/2005/8/quickstyle/simple3" qsCatId="simple" csTypeId="urn:microsoft.com/office/officeart/2005/8/colors/colorful4" csCatId="colorful" phldr="1"/>
      <dgm:spPr/>
      <dgm:t>
        <a:bodyPr/>
        <a:lstStyle/>
        <a:p>
          <a:endParaRPr lang="en-US"/>
        </a:p>
      </dgm:t>
    </dgm:pt>
    <dgm:pt modelId="{1216461B-7B73-41BA-84E2-501CA7122077}">
      <dgm:prSet phldrT="[Texto]" custT="1"/>
      <dgm:spPr/>
      <dgm:t>
        <a:bodyPr/>
        <a:lstStyle/>
        <a:p>
          <a:r>
            <a:rPr lang="es-MX" sz="2000" dirty="0"/>
            <a:t>TÍTULO IV</a:t>
          </a:r>
          <a:endParaRPr lang="en-US" sz="2000" dirty="0"/>
        </a:p>
      </dgm:t>
    </dgm:pt>
    <dgm:pt modelId="{C812AA29-4C14-4C58-B114-BDD7984697D9}" type="parTrans" cxnId="{E46D3B1C-BA0B-493B-A07E-52897C268AAD}">
      <dgm:prSet/>
      <dgm:spPr/>
      <dgm:t>
        <a:bodyPr/>
        <a:lstStyle/>
        <a:p>
          <a:endParaRPr lang="en-US" sz="2400"/>
        </a:p>
      </dgm:t>
    </dgm:pt>
    <dgm:pt modelId="{FC88D253-7E0E-4DFF-A5F3-46462EB6D0A7}" type="sibTrans" cxnId="{E46D3B1C-BA0B-493B-A07E-52897C268AAD}">
      <dgm:prSet/>
      <dgm:spPr/>
      <dgm:t>
        <a:bodyPr/>
        <a:lstStyle/>
        <a:p>
          <a:endParaRPr lang="en-US" sz="2400"/>
        </a:p>
      </dgm:t>
    </dgm:pt>
    <dgm:pt modelId="{D2E86570-9D21-4890-A3D5-E81AB907069F}">
      <dgm:prSet phldrT="[Texto]" custT="1"/>
      <dgm:spPr/>
      <dgm:t>
        <a:bodyPr/>
        <a:lstStyle/>
        <a:p>
          <a:r>
            <a:rPr lang="es-MX" sz="1600" dirty="0"/>
            <a:t>DE LAS PERSONAS FÍSICAS</a:t>
          </a:r>
          <a:endParaRPr lang="en-US" sz="1600" dirty="0"/>
        </a:p>
      </dgm:t>
    </dgm:pt>
    <dgm:pt modelId="{9465B8DB-AB50-4956-9E3B-830F23654835}" type="parTrans" cxnId="{F5F22EDE-3981-45DB-B7FC-614CA12FEBBA}">
      <dgm:prSet custT="1"/>
      <dgm:spPr/>
      <dgm:t>
        <a:bodyPr/>
        <a:lstStyle/>
        <a:p>
          <a:endParaRPr lang="en-US" sz="700"/>
        </a:p>
      </dgm:t>
    </dgm:pt>
    <dgm:pt modelId="{921E30B6-2F4F-4911-990B-9D2BA19CE490}" type="sibTrans" cxnId="{F5F22EDE-3981-45DB-B7FC-614CA12FEBBA}">
      <dgm:prSet/>
      <dgm:spPr/>
      <dgm:t>
        <a:bodyPr/>
        <a:lstStyle/>
        <a:p>
          <a:endParaRPr lang="en-US" sz="2400"/>
        </a:p>
      </dgm:t>
    </dgm:pt>
    <dgm:pt modelId="{B200D77C-4C9B-4708-9418-9CDAA76447DC}">
      <dgm:prSet phldrT="[Texto]" custT="1"/>
      <dgm:spPr/>
      <dgm:t>
        <a:bodyPr/>
        <a:lstStyle/>
        <a:p>
          <a:r>
            <a:rPr lang="es-MX" sz="1600" dirty="0"/>
            <a:t>CAPÍTULO I</a:t>
          </a:r>
        </a:p>
        <a:p>
          <a:r>
            <a:rPr lang="es-MX" sz="1600" dirty="0"/>
            <a:t>De los ingresos por salarios y en general por la prestación de un servicio personal subordinado.</a:t>
          </a:r>
          <a:endParaRPr lang="en-US" sz="1600" dirty="0"/>
        </a:p>
      </dgm:t>
    </dgm:pt>
    <dgm:pt modelId="{C0A9C8C0-DBBA-4ED5-954A-BCBBEB39DC4A}" type="parTrans" cxnId="{C64A723F-10FB-4CA2-B17A-F1150F0852E9}">
      <dgm:prSet custT="1"/>
      <dgm:spPr/>
      <dgm:t>
        <a:bodyPr/>
        <a:lstStyle/>
        <a:p>
          <a:endParaRPr lang="en-US" sz="700"/>
        </a:p>
      </dgm:t>
    </dgm:pt>
    <dgm:pt modelId="{863E272B-327C-4F73-922C-053A9277F706}" type="sibTrans" cxnId="{C64A723F-10FB-4CA2-B17A-F1150F0852E9}">
      <dgm:prSet/>
      <dgm:spPr/>
      <dgm:t>
        <a:bodyPr/>
        <a:lstStyle/>
        <a:p>
          <a:endParaRPr lang="en-US" sz="2400"/>
        </a:p>
      </dgm:t>
    </dgm:pt>
    <dgm:pt modelId="{58921293-881D-48AF-92ED-89A96C4177F8}" type="pres">
      <dgm:prSet presAssocID="{B298DE05-EB00-4036-8962-4F1D38ECAAAE}" presName="diagram" presStyleCnt="0">
        <dgm:presLayoutVars>
          <dgm:chPref val="1"/>
          <dgm:dir/>
          <dgm:animOne val="branch"/>
          <dgm:animLvl val="lvl"/>
          <dgm:resizeHandles val="exact"/>
        </dgm:presLayoutVars>
      </dgm:prSet>
      <dgm:spPr/>
    </dgm:pt>
    <dgm:pt modelId="{58777212-FB2B-4465-9A04-EB611A9F9FB1}" type="pres">
      <dgm:prSet presAssocID="{1216461B-7B73-41BA-84E2-501CA7122077}" presName="root1" presStyleCnt="0"/>
      <dgm:spPr/>
    </dgm:pt>
    <dgm:pt modelId="{2D67AA7B-DFE2-43D6-A62F-A765E755CA42}" type="pres">
      <dgm:prSet presAssocID="{1216461B-7B73-41BA-84E2-501CA7122077}" presName="LevelOneTextNode" presStyleLbl="node0" presStyleIdx="0" presStyleCnt="1">
        <dgm:presLayoutVars>
          <dgm:chPref val="3"/>
        </dgm:presLayoutVars>
      </dgm:prSet>
      <dgm:spPr/>
    </dgm:pt>
    <dgm:pt modelId="{D8030841-F1D9-4657-B8F2-758565E1F283}" type="pres">
      <dgm:prSet presAssocID="{1216461B-7B73-41BA-84E2-501CA7122077}" presName="level2hierChild" presStyleCnt="0"/>
      <dgm:spPr/>
    </dgm:pt>
    <dgm:pt modelId="{8763345C-E1CC-44A6-ADA5-584DF0DA7904}" type="pres">
      <dgm:prSet presAssocID="{9465B8DB-AB50-4956-9E3B-830F23654835}" presName="conn2-1" presStyleLbl="parChTrans1D2" presStyleIdx="0" presStyleCnt="1"/>
      <dgm:spPr/>
    </dgm:pt>
    <dgm:pt modelId="{D933B1F8-A474-443B-AFC5-661A6EA4B004}" type="pres">
      <dgm:prSet presAssocID="{9465B8DB-AB50-4956-9E3B-830F23654835}" presName="connTx" presStyleLbl="parChTrans1D2" presStyleIdx="0" presStyleCnt="1"/>
      <dgm:spPr/>
    </dgm:pt>
    <dgm:pt modelId="{199332CF-FB8C-47F2-AF6C-516A9928D8A0}" type="pres">
      <dgm:prSet presAssocID="{D2E86570-9D21-4890-A3D5-E81AB907069F}" presName="root2" presStyleCnt="0"/>
      <dgm:spPr/>
    </dgm:pt>
    <dgm:pt modelId="{E17C4B3C-633C-4AAA-B56D-DF73EDC05BB7}" type="pres">
      <dgm:prSet presAssocID="{D2E86570-9D21-4890-A3D5-E81AB907069F}" presName="LevelTwoTextNode" presStyleLbl="node2" presStyleIdx="0" presStyleCnt="1" custScaleY="166438">
        <dgm:presLayoutVars>
          <dgm:chPref val="3"/>
        </dgm:presLayoutVars>
      </dgm:prSet>
      <dgm:spPr/>
    </dgm:pt>
    <dgm:pt modelId="{A2FCA1C5-33CF-4731-B374-D610488BD10E}" type="pres">
      <dgm:prSet presAssocID="{D2E86570-9D21-4890-A3D5-E81AB907069F}" presName="level3hierChild" presStyleCnt="0"/>
      <dgm:spPr/>
    </dgm:pt>
    <dgm:pt modelId="{3402DD35-7C40-4242-8ADF-4816606BBDCA}" type="pres">
      <dgm:prSet presAssocID="{C0A9C8C0-DBBA-4ED5-954A-BCBBEB39DC4A}" presName="conn2-1" presStyleLbl="parChTrans1D3" presStyleIdx="0" presStyleCnt="1"/>
      <dgm:spPr/>
    </dgm:pt>
    <dgm:pt modelId="{C2D1C484-039F-4793-BFBF-A8DD8C452CEF}" type="pres">
      <dgm:prSet presAssocID="{C0A9C8C0-DBBA-4ED5-954A-BCBBEB39DC4A}" presName="connTx" presStyleLbl="parChTrans1D3" presStyleIdx="0" presStyleCnt="1"/>
      <dgm:spPr/>
    </dgm:pt>
    <dgm:pt modelId="{D9AFFCC5-9D59-462D-93CB-BEC9455DD454}" type="pres">
      <dgm:prSet presAssocID="{B200D77C-4C9B-4708-9418-9CDAA76447DC}" presName="root2" presStyleCnt="0"/>
      <dgm:spPr/>
    </dgm:pt>
    <dgm:pt modelId="{6AD0E1B6-3D1F-4262-A15F-5001FDFA9043}" type="pres">
      <dgm:prSet presAssocID="{B200D77C-4C9B-4708-9418-9CDAA76447DC}" presName="LevelTwoTextNode" presStyleLbl="node3" presStyleIdx="0" presStyleCnt="1" custScaleY="165966">
        <dgm:presLayoutVars>
          <dgm:chPref val="3"/>
        </dgm:presLayoutVars>
      </dgm:prSet>
      <dgm:spPr/>
    </dgm:pt>
    <dgm:pt modelId="{A4624199-FC52-4211-8512-879BC349B75E}" type="pres">
      <dgm:prSet presAssocID="{B200D77C-4C9B-4708-9418-9CDAA76447DC}" presName="level3hierChild" presStyleCnt="0"/>
      <dgm:spPr/>
    </dgm:pt>
  </dgm:ptLst>
  <dgm:cxnLst>
    <dgm:cxn modelId="{093B331C-E59F-48A8-B842-6711BBF8E9F9}" type="presOf" srcId="{B298DE05-EB00-4036-8962-4F1D38ECAAAE}" destId="{58921293-881D-48AF-92ED-89A96C4177F8}" srcOrd="0" destOrd="0" presId="urn:microsoft.com/office/officeart/2005/8/layout/hierarchy2"/>
    <dgm:cxn modelId="{E46D3B1C-BA0B-493B-A07E-52897C268AAD}" srcId="{B298DE05-EB00-4036-8962-4F1D38ECAAAE}" destId="{1216461B-7B73-41BA-84E2-501CA7122077}" srcOrd="0" destOrd="0" parTransId="{C812AA29-4C14-4C58-B114-BDD7984697D9}" sibTransId="{FC88D253-7E0E-4DFF-A5F3-46462EB6D0A7}"/>
    <dgm:cxn modelId="{CABBA636-16FA-4AAA-9691-1E63743686EA}" type="presOf" srcId="{C0A9C8C0-DBBA-4ED5-954A-BCBBEB39DC4A}" destId="{C2D1C484-039F-4793-BFBF-A8DD8C452CEF}" srcOrd="1" destOrd="0" presId="urn:microsoft.com/office/officeart/2005/8/layout/hierarchy2"/>
    <dgm:cxn modelId="{C64A723F-10FB-4CA2-B17A-F1150F0852E9}" srcId="{D2E86570-9D21-4890-A3D5-E81AB907069F}" destId="{B200D77C-4C9B-4708-9418-9CDAA76447DC}" srcOrd="0" destOrd="0" parTransId="{C0A9C8C0-DBBA-4ED5-954A-BCBBEB39DC4A}" sibTransId="{863E272B-327C-4F73-922C-053A9277F706}"/>
    <dgm:cxn modelId="{6CB49045-5FBE-4A11-93A6-2F7257062E22}" type="presOf" srcId="{9465B8DB-AB50-4956-9E3B-830F23654835}" destId="{D933B1F8-A474-443B-AFC5-661A6EA4B004}" srcOrd="1" destOrd="0" presId="urn:microsoft.com/office/officeart/2005/8/layout/hierarchy2"/>
    <dgm:cxn modelId="{F1741E72-F91A-49AF-97EC-16578AFE30BD}" type="presOf" srcId="{1216461B-7B73-41BA-84E2-501CA7122077}" destId="{2D67AA7B-DFE2-43D6-A62F-A765E755CA42}" srcOrd="0" destOrd="0" presId="urn:microsoft.com/office/officeart/2005/8/layout/hierarchy2"/>
    <dgm:cxn modelId="{98CDF59A-C9EF-4D89-9467-5F4D434341E8}" type="presOf" srcId="{9465B8DB-AB50-4956-9E3B-830F23654835}" destId="{8763345C-E1CC-44A6-ADA5-584DF0DA7904}" srcOrd="0" destOrd="0" presId="urn:microsoft.com/office/officeart/2005/8/layout/hierarchy2"/>
    <dgm:cxn modelId="{A33085B4-F39D-4364-8714-7C4255A4A2BF}" type="presOf" srcId="{B200D77C-4C9B-4708-9418-9CDAA76447DC}" destId="{6AD0E1B6-3D1F-4262-A15F-5001FDFA9043}" srcOrd="0" destOrd="0" presId="urn:microsoft.com/office/officeart/2005/8/layout/hierarchy2"/>
    <dgm:cxn modelId="{4A8683C7-1A33-47E8-AAB8-03196174DF22}" type="presOf" srcId="{C0A9C8C0-DBBA-4ED5-954A-BCBBEB39DC4A}" destId="{3402DD35-7C40-4242-8ADF-4816606BBDCA}" srcOrd="0" destOrd="0" presId="urn:microsoft.com/office/officeart/2005/8/layout/hierarchy2"/>
    <dgm:cxn modelId="{F5F22EDE-3981-45DB-B7FC-614CA12FEBBA}" srcId="{1216461B-7B73-41BA-84E2-501CA7122077}" destId="{D2E86570-9D21-4890-A3D5-E81AB907069F}" srcOrd="0" destOrd="0" parTransId="{9465B8DB-AB50-4956-9E3B-830F23654835}" sibTransId="{921E30B6-2F4F-4911-990B-9D2BA19CE490}"/>
    <dgm:cxn modelId="{F74D16FB-381A-488E-BAB6-3F4E918C1B35}" type="presOf" srcId="{D2E86570-9D21-4890-A3D5-E81AB907069F}" destId="{E17C4B3C-633C-4AAA-B56D-DF73EDC05BB7}" srcOrd="0" destOrd="0" presId="urn:microsoft.com/office/officeart/2005/8/layout/hierarchy2"/>
    <dgm:cxn modelId="{4D0332CC-627C-475B-A973-17A226CC89EF}" type="presParOf" srcId="{58921293-881D-48AF-92ED-89A96C4177F8}" destId="{58777212-FB2B-4465-9A04-EB611A9F9FB1}" srcOrd="0" destOrd="0" presId="urn:microsoft.com/office/officeart/2005/8/layout/hierarchy2"/>
    <dgm:cxn modelId="{C3617AA6-6EEB-48F1-B021-463E23B3B406}" type="presParOf" srcId="{58777212-FB2B-4465-9A04-EB611A9F9FB1}" destId="{2D67AA7B-DFE2-43D6-A62F-A765E755CA42}" srcOrd="0" destOrd="0" presId="urn:microsoft.com/office/officeart/2005/8/layout/hierarchy2"/>
    <dgm:cxn modelId="{0BE5A9FC-D73C-4B32-A5D7-CD0461CFD9E7}" type="presParOf" srcId="{58777212-FB2B-4465-9A04-EB611A9F9FB1}" destId="{D8030841-F1D9-4657-B8F2-758565E1F283}" srcOrd="1" destOrd="0" presId="urn:microsoft.com/office/officeart/2005/8/layout/hierarchy2"/>
    <dgm:cxn modelId="{6950CC75-119E-4B7B-ABE9-AB4C125588ED}" type="presParOf" srcId="{D8030841-F1D9-4657-B8F2-758565E1F283}" destId="{8763345C-E1CC-44A6-ADA5-584DF0DA7904}" srcOrd="0" destOrd="0" presId="urn:microsoft.com/office/officeart/2005/8/layout/hierarchy2"/>
    <dgm:cxn modelId="{FC00D1E5-2175-4BFC-A408-B6EDEA19A1B6}" type="presParOf" srcId="{8763345C-E1CC-44A6-ADA5-584DF0DA7904}" destId="{D933B1F8-A474-443B-AFC5-661A6EA4B004}" srcOrd="0" destOrd="0" presId="urn:microsoft.com/office/officeart/2005/8/layout/hierarchy2"/>
    <dgm:cxn modelId="{6D87E1A7-5088-4651-8D53-1DE059A006E9}" type="presParOf" srcId="{D8030841-F1D9-4657-B8F2-758565E1F283}" destId="{199332CF-FB8C-47F2-AF6C-516A9928D8A0}" srcOrd="1" destOrd="0" presId="urn:microsoft.com/office/officeart/2005/8/layout/hierarchy2"/>
    <dgm:cxn modelId="{89AACD23-8397-40D0-963C-B2555E63D2CF}" type="presParOf" srcId="{199332CF-FB8C-47F2-AF6C-516A9928D8A0}" destId="{E17C4B3C-633C-4AAA-B56D-DF73EDC05BB7}" srcOrd="0" destOrd="0" presId="urn:microsoft.com/office/officeart/2005/8/layout/hierarchy2"/>
    <dgm:cxn modelId="{C9122320-D719-492D-A1C3-DAD2A8576C1F}" type="presParOf" srcId="{199332CF-FB8C-47F2-AF6C-516A9928D8A0}" destId="{A2FCA1C5-33CF-4731-B374-D610488BD10E}" srcOrd="1" destOrd="0" presId="urn:microsoft.com/office/officeart/2005/8/layout/hierarchy2"/>
    <dgm:cxn modelId="{A8D218B9-4C0C-4879-BB56-6B419E57ACA9}" type="presParOf" srcId="{A2FCA1C5-33CF-4731-B374-D610488BD10E}" destId="{3402DD35-7C40-4242-8ADF-4816606BBDCA}" srcOrd="0" destOrd="0" presId="urn:microsoft.com/office/officeart/2005/8/layout/hierarchy2"/>
    <dgm:cxn modelId="{F397F357-33BE-4F32-9875-7CAEB91843EE}" type="presParOf" srcId="{3402DD35-7C40-4242-8ADF-4816606BBDCA}" destId="{C2D1C484-039F-4793-BFBF-A8DD8C452CEF}" srcOrd="0" destOrd="0" presId="urn:microsoft.com/office/officeart/2005/8/layout/hierarchy2"/>
    <dgm:cxn modelId="{EA58C2DF-40B3-4610-BE25-6964244B3F62}" type="presParOf" srcId="{A2FCA1C5-33CF-4731-B374-D610488BD10E}" destId="{D9AFFCC5-9D59-462D-93CB-BEC9455DD454}" srcOrd="1" destOrd="0" presId="urn:microsoft.com/office/officeart/2005/8/layout/hierarchy2"/>
    <dgm:cxn modelId="{C29C1097-5CFE-47B8-9645-324E68455E57}" type="presParOf" srcId="{D9AFFCC5-9D59-462D-93CB-BEC9455DD454}" destId="{6AD0E1B6-3D1F-4262-A15F-5001FDFA9043}" srcOrd="0" destOrd="0" presId="urn:microsoft.com/office/officeart/2005/8/layout/hierarchy2"/>
    <dgm:cxn modelId="{4D126233-3FF9-4F3C-82A6-952E3DDB1290}" type="presParOf" srcId="{D9AFFCC5-9D59-462D-93CB-BEC9455DD454}" destId="{A4624199-FC52-4211-8512-879BC349B75E}"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FA9E1DA4-C87E-4F5D-AF9B-DB0AAC973942}" type="doc">
      <dgm:prSet loTypeId="urn:microsoft.com/office/officeart/2018/2/layout/IconCircleList" loCatId="icon" qsTypeId="urn:microsoft.com/office/officeart/2005/8/quickstyle/simple1" qsCatId="simple" csTypeId="urn:microsoft.com/office/officeart/2005/8/colors/colorful5" csCatId="colorful" phldr="1"/>
      <dgm:spPr/>
      <dgm:t>
        <a:bodyPr/>
        <a:lstStyle/>
        <a:p>
          <a:endParaRPr lang="es-MX"/>
        </a:p>
      </dgm:t>
    </dgm:pt>
    <dgm:pt modelId="{4E39D4CA-3D95-4A55-90A6-314F060D788D}">
      <dgm:prSet/>
      <dgm:spPr/>
      <dgm:t>
        <a:bodyPr/>
        <a:lstStyle/>
        <a:p>
          <a:pPr>
            <a:lnSpc>
              <a:spcPct val="100000"/>
            </a:lnSpc>
          </a:pPr>
          <a:r>
            <a:rPr lang="es-MX"/>
            <a:t>Vacaciones</a:t>
          </a:r>
        </a:p>
      </dgm:t>
    </dgm:pt>
    <dgm:pt modelId="{D6CB7030-E5AF-4C49-B8E1-479467158F64}" type="parTrans" cxnId="{C86D1849-7762-45F6-A638-21919569BBB9}">
      <dgm:prSet/>
      <dgm:spPr/>
      <dgm:t>
        <a:bodyPr/>
        <a:lstStyle/>
        <a:p>
          <a:endParaRPr lang="es-MX" sz="2400"/>
        </a:p>
      </dgm:t>
    </dgm:pt>
    <dgm:pt modelId="{106964AA-0801-4767-B219-7DA6A18B4C32}" type="sibTrans" cxnId="{C86D1849-7762-45F6-A638-21919569BBB9}">
      <dgm:prSet/>
      <dgm:spPr/>
      <dgm:t>
        <a:bodyPr/>
        <a:lstStyle/>
        <a:p>
          <a:pPr>
            <a:lnSpc>
              <a:spcPct val="100000"/>
            </a:lnSpc>
          </a:pPr>
          <a:endParaRPr lang="es-MX"/>
        </a:p>
      </dgm:t>
    </dgm:pt>
    <dgm:pt modelId="{B3772CA1-3C67-42E4-A8C1-2363DDEDABA2}">
      <dgm:prSet/>
      <dgm:spPr/>
      <dgm:t>
        <a:bodyPr/>
        <a:lstStyle/>
        <a:p>
          <a:pPr>
            <a:lnSpc>
              <a:spcPct val="100000"/>
            </a:lnSpc>
          </a:pPr>
          <a:r>
            <a:rPr lang="es-MX"/>
            <a:t>Prima Vacacional</a:t>
          </a:r>
        </a:p>
      </dgm:t>
    </dgm:pt>
    <dgm:pt modelId="{77B7DCED-9314-4A63-8A4D-D645800ED6E6}" type="parTrans" cxnId="{B52DE9B8-C348-4AEE-B970-D34A74669142}">
      <dgm:prSet/>
      <dgm:spPr/>
      <dgm:t>
        <a:bodyPr/>
        <a:lstStyle/>
        <a:p>
          <a:endParaRPr lang="es-MX" sz="2400"/>
        </a:p>
      </dgm:t>
    </dgm:pt>
    <dgm:pt modelId="{8ED7BCA4-7B9E-4C15-BEAE-D7AF098395A5}" type="sibTrans" cxnId="{B52DE9B8-C348-4AEE-B970-D34A74669142}">
      <dgm:prSet/>
      <dgm:spPr/>
      <dgm:t>
        <a:bodyPr/>
        <a:lstStyle/>
        <a:p>
          <a:pPr>
            <a:lnSpc>
              <a:spcPct val="100000"/>
            </a:lnSpc>
          </a:pPr>
          <a:endParaRPr lang="es-MX"/>
        </a:p>
      </dgm:t>
    </dgm:pt>
    <dgm:pt modelId="{B93FB721-C805-401E-9D71-B05C5DB66477}">
      <dgm:prSet/>
      <dgm:spPr/>
      <dgm:t>
        <a:bodyPr/>
        <a:lstStyle/>
        <a:p>
          <a:pPr>
            <a:lnSpc>
              <a:spcPct val="100000"/>
            </a:lnSpc>
          </a:pPr>
          <a:r>
            <a:rPr lang="es-MX"/>
            <a:t>Aguinaldo</a:t>
          </a:r>
        </a:p>
      </dgm:t>
    </dgm:pt>
    <dgm:pt modelId="{6B63048A-FC94-4D2F-A945-ABADE61371F2}" type="parTrans" cxnId="{F83DB91F-F39A-49EB-A5C8-E1926E84065D}">
      <dgm:prSet/>
      <dgm:spPr/>
      <dgm:t>
        <a:bodyPr/>
        <a:lstStyle/>
        <a:p>
          <a:endParaRPr lang="es-MX" sz="2400"/>
        </a:p>
      </dgm:t>
    </dgm:pt>
    <dgm:pt modelId="{380BC1D3-7C0A-44E9-A860-85F5850C5C66}" type="sibTrans" cxnId="{F83DB91F-F39A-49EB-A5C8-E1926E84065D}">
      <dgm:prSet/>
      <dgm:spPr/>
      <dgm:t>
        <a:bodyPr/>
        <a:lstStyle/>
        <a:p>
          <a:pPr>
            <a:lnSpc>
              <a:spcPct val="100000"/>
            </a:lnSpc>
          </a:pPr>
          <a:endParaRPr lang="es-MX"/>
        </a:p>
      </dgm:t>
    </dgm:pt>
    <dgm:pt modelId="{EB15E415-E0E9-4E67-9A93-A45F6445AD86}">
      <dgm:prSet/>
      <dgm:spPr/>
      <dgm:t>
        <a:bodyPr/>
        <a:lstStyle/>
        <a:p>
          <a:pPr>
            <a:lnSpc>
              <a:spcPct val="100000"/>
            </a:lnSpc>
          </a:pPr>
          <a:r>
            <a:rPr lang="es-MX"/>
            <a:t>Horas Extras</a:t>
          </a:r>
        </a:p>
      </dgm:t>
    </dgm:pt>
    <dgm:pt modelId="{A8C2CA49-5326-4196-95C0-88DC534B92D8}" type="parTrans" cxnId="{C56CC0E3-E546-44A3-AC29-357AF5A2B743}">
      <dgm:prSet/>
      <dgm:spPr/>
      <dgm:t>
        <a:bodyPr/>
        <a:lstStyle/>
        <a:p>
          <a:endParaRPr lang="es-MX" sz="2400"/>
        </a:p>
      </dgm:t>
    </dgm:pt>
    <dgm:pt modelId="{85082537-394D-48C7-B0F6-5E2DFFD2C98B}" type="sibTrans" cxnId="{C56CC0E3-E546-44A3-AC29-357AF5A2B743}">
      <dgm:prSet/>
      <dgm:spPr/>
      <dgm:t>
        <a:bodyPr/>
        <a:lstStyle/>
        <a:p>
          <a:pPr>
            <a:lnSpc>
              <a:spcPct val="100000"/>
            </a:lnSpc>
          </a:pPr>
          <a:endParaRPr lang="es-MX"/>
        </a:p>
      </dgm:t>
    </dgm:pt>
    <dgm:pt modelId="{BA85863C-FBFE-4D90-923C-4CFB4F9A9585}">
      <dgm:prSet/>
      <dgm:spPr/>
      <dgm:t>
        <a:bodyPr/>
        <a:lstStyle/>
        <a:p>
          <a:pPr>
            <a:lnSpc>
              <a:spcPct val="100000"/>
            </a:lnSpc>
          </a:pPr>
          <a:r>
            <a:rPr lang="es-MX"/>
            <a:t>Premio de Puntualidad</a:t>
          </a:r>
        </a:p>
      </dgm:t>
    </dgm:pt>
    <dgm:pt modelId="{7E16434F-1145-47B7-BAD8-938C7D296AB1}" type="parTrans" cxnId="{2E624740-D3F4-4320-9495-1920322D0B1A}">
      <dgm:prSet/>
      <dgm:spPr/>
      <dgm:t>
        <a:bodyPr/>
        <a:lstStyle/>
        <a:p>
          <a:endParaRPr lang="es-MX" sz="2400"/>
        </a:p>
      </dgm:t>
    </dgm:pt>
    <dgm:pt modelId="{530313DE-6716-4D53-8563-7197CC681188}" type="sibTrans" cxnId="{2E624740-D3F4-4320-9495-1920322D0B1A}">
      <dgm:prSet/>
      <dgm:spPr/>
      <dgm:t>
        <a:bodyPr/>
        <a:lstStyle/>
        <a:p>
          <a:pPr>
            <a:lnSpc>
              <a:spcPct val="100000"/>
            </a:lnSpc>
          </a:pPr>
          <a:endParaRPr lang="es-MX"/>
        </a:p>
      </dgm:t>
    </dgm:pt>
    <dgm:pt modelId="{688510FB-6969-45C7-A56D-1208EC7FDAC6}">
      <dgm:prSet/>
      <dgm:spPr/>
      <dgm:t>
        <a:bodyPr/>
        <a:lstStyle/>
        <a:p>
          <a:pPr>
            <a:lnSpc>
              <a:spcPct val="100000"/>
            </a:lnSpc>
          </a:pPr>
          <a:r>
            <a:rPr lang="es-MX"/>
            <a:t>Premio de Asistencia</a:t>
          </a:r>
        </a:p>
      </dgm:t>
    </dgm:pt>
    <dgm:pt modelId="{406D2A0A-A874-4D63-9F02-7821D72C3584}" type="parTrans" cxnId="{29EA0A62-542D-47F9-8716-BDC7FFE28B9E}">
      <dgm:prSet/>
      <dgm:spPr/>
      <dgm:t>
        <a:bodyPr/>
        <a:lstStyle/>
        <a:p>
          <a:endParaRPr lang="es-MX" sz="2400"/>
        </a:p>
      </dgm:t>
    </dgm:pt>
    <dgm:pt modelId="{8B1162FB-F079-443F-944E-D3EDB6FE83E1}" type="sibTrans" cxnId="{29EA0A62-542D-47F9-8716-BDC7FFE28B9E}">
      <dgm:prSet/>
      <dgm:spPr/>
      <dgm:t>
        <a:bodyPr/>
        <a:lstStyle/>
        <a:p>
          <a:pPr>
            <a:lnSpc>
              <a:spcPct val="100000"/>
            </a:lnSpc>
          </a:pPr>
          <a:endParaRPr lang="es-MX"/>
        </a:p>
      </dgm:t>
    </dgm:pt>
    <dgm:pt modelId="{E13229FF-6AEC-4275-AACE-A2A83CC13B4A}">
      <dgm:prSet/>
      <dgm:spPr/>
      <dgm:t>
        <a:bodyPr/>
        <a:lstStyle/>
        <a:p>
          <a:pPr>
            <a:lnSpc>
              <a:spcPct val="100000"/>
            </a:lnSpc>
          </a:pPr>
          <a:r>
            <a:rPr lang="es-MX"/>
            <a:t>Otras compensaciones</a:t>
          </a:r>
        </a:p>
      </dgm:t>
    </dgm:pt>
    <dgm:pt modelId="{61EA5BB4-26B2-4BEE-BDB1-3D88E2F3580D}" type="parTrans" cxnId="{6C838F81-154B-4690-8A1F-EB7C855D1494}">
      <dgm:prSet/>
      <dgm:spPr/>
      <dgm:t>
        <a:bodyPr/>
        <a:lstStyle/>
        <a:p>
          <a:endParaRPr lang="es-MX" sz="2400"/>
        </a:p>
      </dgm:t>
    </dgm:pt>
    <dgm:pt modelId="{E6BF9834-6461-4FCA-AD73-7C419FE5AE43}" type="sibTrans" cxnId="{6C838F81-154B-4690-8A1F-EB7C855D1494}">
      <dgm:prSet/>
      <dgm:spPr/>
      <dgm:t>
        <a:bodyPr/>
        <a:lstStyle/>
        <a:p>
          <a:pPr>
            <a:lnSpc>
              <a:spcPct val="100000"/>
            </a:lnSpc>
          </a:pPr>
          <a:endParaRPr lang="es-MX"/>
        </a:p>
      </dgm:t>
    </dgm:pt>
    <dgm:pt modelId="{C925862F-3F33-42C8-8A36-84F4CED83F84}">
      <dgm:prSet/>
      <dgm:spPr/>
      <dgm:t>
        <a:bodyPr/>
        <a:lstStyle/>
        <a:p>
          <a:pPr>
            <a:lnSpc>
              <a:spcPct val="100000"/>
            </a:lnSpc>
          </a:pPr>
          <a:r>
            <a:rPr lang="es-MX"/>
            <a:t>Prima dominical</a:t>
          </a:r>
        </a:p>
      </dgm:t>
    </dgm:pt>
    <dgm:pt modelId="{BBB095A6-E366-4C9A-8E0A-A54CEBE90075}" type="parTrans" cxnId="{11B98615-7867-4A63-A5B1-86BBB63BECAA}">
      <dgm:prSet/>
      <dgm:spPr/>
      <dgm:t>
        <a:bodyPr/>
        <a:lstStyle/>
        <a:p>
          <a:endParaRPr lang="es-MX" sz="2400"/>
        </a:p>
      </dgm:t>
    </dgm:pt>
    <dgm:pt modelId="{EED6955B-A617-46B5-8F6D-512773ED203D}" type="sibTrans" cxnId="{11B98615-7867-4A63-A5B1-86BBB63BECAA}">
      <dgm:prSet/>
      <dgm:spPr/>
      <dgm:t>
        <a:bodyPr/>
        <a:lstStyle/>
        <a:p>
          <a:endParaRPr lang="es-MX"/>
        </a:p>
      </dgm:t>
    </dgm:pt>
    <dgm:pt modelId="{4F512AEB-31A7-402F-B906-F625963B78BB}" type="pres">
      <dgm:prSet presAssocID="{FA9E1DA4-C87E-4F5D-AF9B-DB0AAC973942}" presName="root" presStyleCnt="0">
        <dgm:presLayoutVars>
          <dgm:dir/>
          <dgm:resizeHandles val="exact"/>
        </dgm:presLayoutVars>
      </dgm:prSet>
      <dgm:spPr/>
    </dgm:pt>
    <dgm:pt modelId="{48C2B460-4557-499B-9311-C0438A7ADBAA}" type="pres">
      <dgm:prSet presAssocID="{FA9E1DA4-C87E-4F5D-AF9B-DB0AAC973942}" presName="container" presStyleCnt="0">
        <dgm:presLayoutVars>
          <dgm:dir/>
          <dgm:resizeHandles val="exact"/>
        </dgm:presLayoutVars>
      </dgm:prSet>
      <dgm:spPr/>
    </dgm:pt>
    <dgm:pt modelId="{5F2981B2-BBFA-4413-9C93-949989BCAFFF}" type="pres">
      <dgm:prSet presAssocID="{4E39D4CA-3D95-4A55-90A6-314F060D788D}" presName="compNode" presStyleCnt="0"/>
      <dgm:spPr/>
    </dgm:pt>
    <dgm:pt modelId="{90C5F106-8B22-4623-A2E8-47FDA3F57AE1}" type="pres">
      <dgm:prSet presAssocID="{4E39D4CA-3D95-4A55-90A6-314F060D788D}" presName="iconBgRect" presStyleLbl="bgShp" presStyleIdx="0" presStyleCnt="8"/>
      <dgm:spPr/>
    </dgm:pt>
    <dgm:pt modelId="{F2E89578-EA65-4D5A-B8F3-70C9B63FD492}" type="pres">
      <dgm:prSet presAssocID="{4E39D4CA-3D95-4A55-90A6-314F060D788D}"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Escena tropical contorno"/>
        </a:ext>
      </dgm:extLst>
    </dgm:pt>
    <dgm:pt modelId="{C73D2F69-514A-434E-9C8F-5205F2B9A9FB}" type="pres">
      <dgm:prSet presAssocID="{4E39D4CA-3D95-4A55-90A6-314F060D788D}" presName="spaceRect" presStyleCnt="0"/>
      <dgm:spPr/>
    </dgm:pt>
    <dgm:pt modelId="{7669A686-5277-43AB-AFD7-D48A92ACD650}" type="pres">
      <dgm:prSet presAssocID="{4E39D4CA-3D95-4A55-90A6-314F060D788D}" presName="textRect" presStyleLbl="revTx" presStyleIdx="0" presStyleCnt="8">
        <dgm:presLayoutVars>
          <dgm:chMax val="1"/>
          <dgm:chPref val="1"/>
        </dgm:presLayoutVars>
      </dgm:prSet>
      <dgm:spPr/>
    </dgm:pt>
    <dgm:pt modelId="{20A8C266-F936-4918-AA40-6671D8BE95E9}" type="pres">
      <dgm:prSet presAssocID="{106964AA-0801-4767-B219-7DA6A18B4C32}" presName="sibTrans" presStyleLbl="sibTrans2D1" presStyleIdx="0" presStyleCnt="0"/>
      <dgm:spPr/>
    </dgm:pt>
    <dgm:pt modelId="{C6CC86C1-B71A-4B61-8C05-2BB57B7C64B3}" type="pres">
      <dgm:prSet presAssocID="{B3772CA1-3C67-42E4-A8C1-2363DDEDABA2}" presName="compNode" presStyleCnt="0"/>
      <dgm:spPr/>
    </dgm:pt>
    <dgm:pt modelId="{61C2B60A-1F10-4003-8FBC-6459CD594107}" type="pres">
      <dgm:prSet presAssocID="{B3772CA1-3C67-42E4-A8C1-2363DDEDABA2}" presName="iconBgRect" presStyleLbl="bgShp" presStyleIdx="1" presStyleCnt="8"/>
      <dgm:spPr/>
    </dgm:pt>
    <dgm:pt modelId="{8440F850-235B-4ABC-822D-73AB9BB149BF}" type="pres">
      <dgm:prSet presAssocID="{B3772CA1-3C67-42E4-A8C1-2363DDEDABA2}" presName="iconRect" presStyleLbl="node1" presStyleIdx="1" presStyleCnt="8" custLinFactNeighborX="-5907" custLinFactNeighborY="-186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Monedas con relleno sólido"/>
        </a:ext>
      </dgm:extLst>
    </dgm:pt>
    <dgm:pt modelId="{158B3B8A-E120-49A7-8A60-DFC0EE75B793}" type="pres">
      <dgm:prSet presAssocID="{B3772CA1-3C67-42E4-A8C1-2363DDEDABA2}" presName="spaceRect" presStyleCnt="0"/>
      <dgm:spPr/>
    </dgm:pt>
    <dgm:pt modelId="{4D4CF756-C783-48E3-9A1E-F4071DA64CB1}" type="pres">
      <dgm:prSet presAssocID="{B3772CA1-3C67-42E4-A8C1-2363DDEDABA2}" presName="textRect" presStyleLbl="revTx" presStyleIdx="1" presStyleCnt="8">
        <dgm:presLayoutVars>
          <dgm:chMax val="1"/>
          <dgm:chPref val="1"/>
        </dgm:presLayoutVars>
      </dgm:prSet>
      <dgm:spPr/>
    </dgm:pt>
    <dgm:pt modelId="{04BDDB29-F4DC-4C60-A6CE-A87982E2C066}" type="pres">
      <dgm:prSet presAssocID="{8ED7BCA4-7B9E-4C15-BEAE-D7AF098395A5}" presName="sibTrans" presStyleLbl="sibTrans2D1" presStyleIdx="0" presStyleCnt="0"/>
      <dgm:spPr/>
    </dgm:pt>
    <dgm:pt modelId="{24BFB562-C5AB-4E5C-BAC1-ED40CF6AC5A4}" type="pres">
      <dgm:prSet presAssocID="{B93FB721-C805-401E-9D71-B05C5DB66477}" presName="compNode" presStyleCnt="0"/>
      <dgm:spPr/>
    </dgm:pt>
    <dgm:pt modelId="{DFCBAB74-0929-4B35-A279-48109559A894}" type="pres">
      <dgm:prSet presAssocID="{B93FB721-C805-401E-9D71-B05C5DB66477}" presName="iconBgRect" presStyleLbl="bgShp" presStyleIdx="2" presStyleCnt="8"/>
      <dgm:spPr/>
    </dgm:pt>
    <dgm:pt modelId="{581C1875-B0A8-4C2D-97C8-81872B6C73B2}" type="pres">
      <dgm:prSet presAssocID="{B93FB721-C805-401E-9D71-B05C5DB66477}"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Hucha con relleno sólido"/>
        </a:ext>
      </dgm:extLst>
    </dgm:pt>
    <dgm:pt modelId="{3E10A418-6922-4B1F-BA7A-894DBDC790B4}" type="pres">
      <dgm:prSet presAssocID="{B93FB721-C805-401E-9D71-B05C5DB66477}" presName="spaceRect" presStyleCnt="0"/>
      <dgm:spPr/>
    </dgm:pt>
    <dgm:pt modelId="{67D6C206-1BB2-4586-A450-8AFA699DEA47}" type="pres">
      <dgm:prSet presAssocID="{B93FB721-C805-401E-9D71-B05C5DB66477}" presName="textRect" presStyleLbl="revTx" presStyleIdx="2" presStyleCnt="8">
        <dgm:presLayoutVars>
          <dgm:chMax val="1"/>
          <dgm:chPref val="1"/>
        </dgm:presLayoutVars>
      </dgm:prSet>
      <dgm:spPr/>
    </dgm:pt>
    <dgm:pt modelId="{E01213A3-CAFA-416B-A84C-081E532AF5C8}" type="pres">
      <dgm:prSet presAssocID="{380BC1D3-7C0A-44E9-A860-85F5850C5C66}" presName="sibTrans" presStyleLbl="sibTrans2D1" presStyleIdx="0" presStyleCnt="0"/>
      <dgm:spPr/>
    </dgm:pt>
    <dgm:pt modelId="{08CCEF7C-55A3-4A2B-A35F-5560ADB6F5F1}" type="pres">
      <dgm:prSet presAssocID="{EB15E415-E0E9-4E67-9A93-A45F6445AD86}" presName="compNode" presStyleCnt="0"/>
      <dgm:spPr/>
    </dgm:pt>
    <dgm:pt modelId="{44407FE1-07AF-4CC6-97F4-BF4D0267F4A7}" type="pres">
      <dgm:prSet presAssocID="{EB15E415-E0E9-4E67-9A93-A45F6445AD86}" presName="iconBgRect" presStyleLbl="bgShp" presStyleIdx="3" presStyleCnt="8"/>
      <dgm:spPr/>
    </dgm:pt>
    <dgm:pt modelId="{9087B535-DE19-4CAC-93BC-0ACFDDA3675A}" type="pres">
      <dgm:prSet presAssocID="{EB15E415-E0E9-4E67-9A93-A45F6445AD86}"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Reloj"/>
        </a:ext>
      </dgm:extLst>
    </dgm:pt>
    <dgm:pt modelId="{F4498E24-8DCC-44D1-AC3C-41F990C0291B}" type="pres">
      <dgm:prSet presAssocID="{EB15E415-E0E9-4E67-9A93-A45F6445AD86}" presName="spaceRect" presStyleCnt="0"/>
      <dgm:spPr/>
    </dgm:pt>
    <dgm:pt modelId="{C1E85502-36BC-4205-B870-2FF4EBEC2C09}" type="pres">
      <dgm:prSet presAssocID="{EB15E415-E0E9-4E67-9A93-A45F6445AD86}" presName="textRect" presStyleLbl="revTx" presStyleIdx="3" presStyleCnt="8">
        <dgm:presLayoutVars>
          <dgm:chMax val="1"/>
          <dgm:chPref val="1"/>
        </dgm:presLayoutVars>
      </dgm:prSet>
      <dgm:spPr/>
    </dgm:pt>
    <dgm:pt modelId="{78CE9EDC-6721-402E-B3A7-9F8E25351666}" type="pres">
      <dgm:prSet presAssocID="{85082537-394D-48C7-B0F6-5E2DFFD2C98B}" presName="sibTrans" presStyleLbl="sibTrans2D1" presStyleIdx="0" presStyleCnt="0"/>
      <dgm:spPr/>
    </dgm:pt>
    <dgm:pt modelId="{7BD37CDB-558A-4EDD-8268-745C2B8BCB3B}" type="pres">
      <dgm:prSet presAssocID="{BA85863C-FBFE-4D90-923C-4CFB4F9A9585}" presName="compNode" presStyleCnt="0"/>
      <dgm:spPr/>
    </dgm:pt>
    <dgm:pt modelId="{3E3E5C7E-8FB5-4A1C-958F-DEC9A6A47557}" type="pres">
      <dgm:prSet presAssocID="{BA85863C-FBFE-4D90-923C-4CFB4F9A9585}" presName="iconBgRect" presStyleLbl="bgShp" presStyleIdx="4" presStyleCnt="8"/>
      <dgm:spPr/>
    </dgm:pt>
    <dgm:pt modelId="{1AE82542-9C32-4DF0-8BEA-4FCEEB9FB4AE}" type="pres">
      <dgm:prSet presAssocID="{BA85863C-FBFE-4D90-923C-4CFB4F9A9585}"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Cinta"/>
        </a:ext>
      </dgm:extLst>
    </dgm:pt>
    <dgm:pt modelId="{6B5CA6A4-3479-400D-A23C-22E3B59C6DB0}" type="pres">
      <dgm:prSet presAssocID="{BA85863C-FBFE-4D90-923C-4CFB4F9A9585}" presName="spaceRect" presStyleCnt="0"/>
      <dgm:spPr/>
    </dgm:pt>
    <dgm:pt modelId="{1A656006-8491-4134-B641-A351D9D91928}" type="pres">
      <dgm:prSet presAssocID="{BA85863C-FBFE-4D90-923C-4CFB4F9A9585}" presName="textRect" presStyleLbl="revTx" presStyleIdx="4" presStyleCnt="8">
        <dgm:presLayoutVars>
          <dgm:chMax val="1"/>
          <dgm:chPref val="1"/>
        </dgm:presLayoutVars>
      </dgm:prSet>
      <dgm:spPr/>
    </dgm:pt>
    <dgm:pt modelId="{8EAE8D7B-FA70-4D71-8FEA-9BAE4D9F4A0D}" type="pres">
      <dgm:prSet presAssocID="{530313DE-6716-4D53-8563-7197CC681188}" presName="sibTrans" presStyleLbl="sibTrans2D1" presStyleIdx="0" presStyleCnt="0"/>
      <dgm:spPr/>
    </dgm:pt>
    <dgm:pt modelId="{390A4BE4-A675-4BFD-B629-B10B1B05F647}" type="pres">
      <dgm:prSet presAssocID="{688510FB-6969-45C7-A56D-1208EC7FDAC6}" presName="compNode" presStyleCnt="0"/>
      <dgm:spPr/>
    </dgm:pt>
    <dgm:pt modelId="{10DA7A61-89EC-46E5-B4FF-BCD489920754}" type="pres">
      <dgm:prSet presAssocID="{688510FB-6969-45C7-A56D-1208EC7FDAC6}" presName="iconBgRect" presStyleLbl="bgShp" presStyleIdx="5" presStyleCnt="8"/>
      <dgm:spPr/>
    </dgm:pt>
    <dgm:pt modelId="{FB5273F4-15E6-4DC5-B540-CA4DFC1EFDBB}" type="pres">
      <dgm:prSet presAssocID="{688510FB-6969-45C7-A56D-1208EC7FDAC6}"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Trofeo"/>
        </a:ext>
      </dgm:extLst>
    </dgm:pt>
    <dgm:pt modelId="{FC66EC2B-AF11-4047-8F26-368BAEC419B3}" type="pres">
      <dgm:prSet presAssocID="{688510FB-6969-45C7-A56D-1208EC7FDAC6}" presName="spaceRect" presStyleCnt="0"/>
      <dgm:spPr/>
    </dgm:pt>
    <dgm:pt modelId="{C9404FE6-8CA1-4370-A811-9FBE3A330074}" type="pres">
      <dgm:prSet presAssocID="{688510FB-6969-45C7-A56D-1208EC7FDAC6}" presName="textRect" presStyleLbl="revTx" presStyleIdx="5" presStyleCnt="8">
        <dgm:presLayoutVars>
          <dgm:chMax val="1"/>
          <dgm:chPref val="1"/>
        </dgm:presLayoutVars>
      </dgm:prSet>
      <dgm:spPr/>
    </dgm:pt>
    <dgm:pt modelId="{1C5EF694-FB6E-4DE0-BF8E-3C6D160409F6}" type="pres">
      <dgm:prSet presAssocID="{8B1162FB-F079-443F-944E-D3EDB6FE83E1}" presName="sibTrans" presStyleLbl="sibTrans2D1" presStyleIdx="0" presStyleCnt="0"/>
      <dgm:spPr/>
    </dgm:pt>
    <dgm:pt modelId="{8F988700-84FC-4AB3-B73B-FF698DD2DA9B}" type="pres">
      <dgm:prSet presAssocID="{E13229FF-6AEC-4275-AACE-A2A83CC13B4A}" presName="compNode" presStyleCnt="0"/>
      <dgm:spPr/>
    </dgm:pt>
    <dgm:pt modelId="{A1C72AC3-D466-4B3E-A04A-361B28CFBF38}" type="pres">
      <dgm:prSet presAssocID="{E13229FF-6AEC-4275-AACE-A2A83CC13B4A}" presName="iconBgRect" presStyleLbl="bgShp" presStyleIdx="6" presStyleCnt="8"/>
      <dgm:spPr/>
    </dgm:pt>
    <dgm:pt modelId="{BF9D3B97-9643-4C63-962E-B4B95211F509}" type="pres">
      <dgm:prSet presAssocID="{E13229FF-6AEC-4275-AACE-A2A83CC13B4A}"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Dinero"/>
        </a:ext>
      </dgm:extLst>
    </dgm:pt>
    <dgm:pt modelId="{C601186B-267F-41EB-860A-2E903BE8AAC0}" type="pres">
      <dgm:prSet presAssocID="{E13229FF-6AEC-4275-AACE-A2A83CC13B4A}" presName="spaceRect" presStyleCnt="0"/>
      <dgm:spPr/>
    </dgm:pt>
    <dgm:pt modelId="{293CB514-D330-48F0-B5F9-506461EA15D6}" type="pres">
      <dgm:prSet presAssocID="{E13229FF-6AEC-4275-AACE-A2A83CC13B4A}" presName="textRect" presStyleLbl="revTx" presStyleIdx="6" presStyleCnt="8">
        <dgm:presLayoutVars>
          <dgm:chMax val="1"/>
          <dgm:chPref val="1"/>
        </dgm:presLayoutVars>
      </dgm:prSet>
      <dgm:spPr/>
    </dgm:pt>
    <dgm:pt modelId="{843B3E9A-DB71-4AFA-9063-6DEC7D11EF18}" type="pres">
      <dgm:prSet presAssocID="{E6BF9834-6461-4FCA-AD73-7C419FE5AE43}" presName="sibTrans" presStyleLbl="sibTrans2D1" presStyleIdx="0" presStyleCnt="0"/>
      <dgm:spPr/>
    </dgm:pt>
    <dgm:pt modelId="{2C0F7527-DC12-40AD-86D6-678595412BCE}" type="pres">
      <dgm:prSet presAssocID="{C925862F-3F33-42C8-8A36-84F4CED83F84}" presName="compNode" presStyleCnt="0"/>
      <dgm:spPr/>
    </dgm:pt>
    <dgm:pt modelId="{9042B6D9-2B3C-4367-BAA8-1DB4E3B5203E}" type="pres">
      <dgm:prSet presAssocID="{C925862F-3F33-42C8-8A36-84F4CED83F84}" presName="iconBgRect" presStyleLbl="bgShp" presStyleIdx="7" presStyleCnt="8"/>
      <dgm:spPr/>
    </dgm:pt>
    <dgm:pt modelId="{E5385493-0863-4A5B-B9F4-AD15818EFD81}" type="pres">
      <dgm:prSet presAssocID="{C925862F-3F33-42C8-8A36-84F4CED83F84}"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a:blipFill>
      </dgm:spPr>
      <dgm:extLst>
        <a:ext uri="{E40237B7-FDA0-4F09-8148-C483321AD2D9}">
          <dgm14:cNvPr xmlns:dgm14="http://schemas.microsoft.com/office/drawing/2010/diagram" id="0" name="" descr="Familia con un niño con relleno sólido"/>
        </a:ext>
      </dgm:extLst>
    </dgm:pt>
    <dgm:pt modelId="{76665A62-37B0-41C4-A004-DF22B2C6614E}" type="pres">
      <dgm:prSet presAssocID="{C925862F-3F33-42C8-8A36-84F4CED83F84}" presName="spaceRect" presStyleCnt="0"/>
      <dgm:spPr/>
    </dgm:pt>
    <dgm:pt modelId="{6B1691B2-C3B1-4617-AADE-79477001902E}" type="pres">
      <dgm:prSet presAssocID="{C925862F-3F33-42C8-8A36-84F4CED83F84}" presName="textRect" presStyleLbl="revTx" presStyleIdx="7" presStyleCnt="8">
        <dgm:presLayoutVars>
          <dgm:chMax val="1"/>
          <dgm:chPref val="1"/>
        </dgm:presLayoutVars>
      </dgm:prSet>
      <dgm:spPr/>
    </dgm:pt>
  </dgm:ptLst>
  <dgm:cxnLst>
    <dgm:cxn modelId="{7983C10B-80DB-4CD4-9520-EA29F879D0F0}" type="presOf" srcId="{EB15E415-E0E9-4E67-9A93-A45F6445AD86}" destId="{C1E85502-36BC-4205-B870-2FF4EBEC2C09}" srcOrd="0" destOrd="0" presId="urn:microsoft.com/office/officeart/2018/2/layout/IconCircleList"/>
    <dgm:cxn modelId="{47BF2C0E-F9F3-4A0F-9ED6-BBB5E0E24B9A}" type="presOf" srcId="{C925862F-3F33-42C8-8A36-84F4CED83F84}" destId="{6B1691B2-C3B1-4617-AADE-79477001902E}" srcOrd="0" destOrd="0" presId="urn:microsoft.com/office/officeart/2018/2/layout/IconCircleList"/>
    <dgm:cxn modelId="{6E83D314-DCB0-4B9B-8F1A-6FCCEBB4EB83}" type="presOf" srcId="{BA85863C-FBFE-4D90-923C-4CFB4F9A9585}" destId="{1A656006-8491-4134-B641-A351D9D91928}" srcOrd="0" destOrd="0" presId="urn:microsoft.com/office/officeart/2018/2/layout/IconCircleList"/>
    <dgm:cxn modelId="{11B98615-7867-4A63-A5B1-86BBB63BECAA}" srcId="{FA9E1DA4-C87E-4F5D-AF9B-DB0AAC973942}" destId="{C925862F-3F33-42C8-8A36-84F4CED83F84}" srcOrd="7" destOrd="0" parTransId="{BBB095A6-E366-4C9A-8E0A-A54CEBE90075}" sibTransId="{EED6955B-A617-46B5-8F6D-512773ED203D}"/>
    <dgm:cxn modelId="{DE72D41C-AE52-4BC3-B206-60DF52D083E8}" type="presOf" srcId="{688510FB-6969-45C7-A56D-1208EC7FDAC6}" destId="{C9404FE6-8CA1-4370-A811-9FBE3A330074}" srcOrd="0" destOrd="0" presId="urn:microsoft.com/office/officeart/2018/2/layout/IconCircleList"/>
    <dgm:cxn modelId="{F83DB91F-F39A-49EB-A5C8-E1926E84065D}" srcId="{FA9E1DA4-C87E-4F5D-AF9B-DB0AAC973942}" destId="{B93FB721-C805-401E-9D71-B05C5DB66477}" srcOrd="2" destOrd="0" parTransId="{6B63048A-FC94-4D2F-A945-ABADE61371F2}" sibTransId="{380BC1D3-7C0A-44E9-A860-85F5850C5C66}"/>
    <dgm:cxn modelId="{BD02DB29-D262-49D7-893A-179EF543C48F}" type="presOf" srcId="{8ED7BCA4-7B9E-4C15-BEAE-D7AF098395A5}" destId="{04BDDB29-F4DC-4C60-A6CE-A87982E2C066}" srcOrd="0" destOrd="0" presId="urn:microsoft.com/office/officeart/2018/2/layout/IconCircleList"/>
    <dgm:cxn modelId="{2E624740-D3F4-4320-9495-1920322D0B1A}" srcId="{FA9E1DA4-C87E-4F5D-AF9B-DB0AAC973942}" destId="{BA85863C-FBFE-4D90-923C-4CFB4F9A9585}" srcOrd="4" destOrd="0" parTransId="{7E16434F-1145-47B7-BAD8-938C7D296AB1}" sibTransId="{530313DE-6716-4D53-8563-7197CC681188}"/>
    <dgm:cxn modelId="{29EA0A62-542D-47F9-8716-BDC7FFE28B9E}" srcId="{FA9E1DA4-C87E-4F5D-AF9B-DB0AAC973942}" destId="{688510FB-6969-45C7-A56D-1208EC7FDAC6}" srcOrd="5" destOrd="0" parTransId="{406D2A0A-A874-4D63-9F02-7821D72C3584}" sibTransId="{8B1162FB-F079-443F-944E-D3EDB6FE83E1}"/>
    <dgm:cxn modelId="{C7B0A764-6841-4FAC-93BF-A4BE484F9542}" type="presOf" srcId="{B93FB721-C805-401E-9D71-B05C5DB66477}" destId="{67D6C206-1BB2-4586-A450-8AFA699DEA47}" srcOrd="0" destOrd="0" presId="urn:microsoft.com/office/officeart/2018/2/layout/IconCircleList"/>
    <dgm:cxn modelId="{C86D1849-7762-45F6-A638-21919569BBB9}" srcId="{FA9E1DA4-C87E-4F5D-AF9B-DB0AAC973942}" destId="{4E39D4CA-3D95-4A55-90A6-314F060D788D}" srcOrd="0" destOrd="0" parTransId="{D6CB7030-E5AF-4C49-B8E1-479467158F64}" sibTransId="{106964AA-0801-4767-B219-7DA6A18B4C32}"/>
    <dgm:cxn modelId="{24BAD871-E1D5-47F1-8933-889677284DA3}" type="presOf" srcId="{8B1162FB-F079-443F-944E-D3EDB6FE83E1}" destId="{1C5EF694-FB6E-4DE0-BF8E-3C6D160409F6}" srcOrd="0" destOrd="0" presId="urn:microsoft.com/office/officeart/2018/2/layout/IconCircleList"/>
    <dgm:cxn modelId="{6C838F81-154B-4690-8A1F-EB7C855D1494}" srcId="{FA9E1DA4-C87E-4F5D-AF9B-DB0AAC973942}" destId="{E13229FF-6AEC-4275-AACE-A2A83CC13B4A}" srcOrd="6" destOrd="0" parTransId="{61EA5BB4-26B2-4BEE-BDB1-3D88E2F3580D}" sibTransId="{E6BF9834-6461-4FCA-AD73-7C419FE5AE43}"/>
    <dgm:cxn modelId="{E3F0B88A-7EEA-4B3C-8DA0-F61252FFFAB5}" type="presOf" srcId="{530313DE-6716-4D53-8563-7197CC681188}" destId="{8EAE8D7B-FA70-4D71-8FEA-9BAE4D9F4A0D}" srcOrd="0" destOrd="0" presId="urn:microsoft.com/office/officeart/2018/2/layout/IconCircleList"/>
    <dgm:cxn modelId="{95EC8091-7351-4A81-9D33-57777F07134F}" type="presOf" srcId="{E13229FF-6AEC-4275-AACE-A2A83CC13B4A}" destId="{293CB514-D330-48F0-B5F9-506461EA15D6}" srcOrd="0" destOrd="0" presId="urn:microsoft.com/office/officeart/2018/2/layout/IconCircleList"/>
    <dgm:cxn modelId="{48001392-415F-45A2-AF85-37FEC169D406}" type="presOf" srcId="{4E39D4CA-3D95-4A55-90A6-314F060D788D}" destId="{7669A686-5277-43AB-AFD7-D48A92ACD650}" srcOrd="0" destOrd="0" presId="urn:microsoft.com/office/officeart/2018/2/layout/IconCircleList"/>
    <dgm:cxn modelId="{9BDB4FB7-8D6F-4FAE-BCDF-CEFEFE2FF682}" type="presOf" srcId="{106964AA-0801-4767-B219-7DA6A18B4C32}" destId="{20A8C266-F936-4918-AA40-6671D8BE95E9}" srcOrd="0" destOrd="0" presId="urn:microsoft.com/office/officeart/2018/2/layout/IconCircleList"/>
    <dgm:cxn modelId="{B52DE9B8-C348-4AEE-B970-D34A74669142}" srcId="{FA9E1DA4-C87E-4F5D-AF9B-DB0AAC973942}" destId="{B3772CA1-3C67-42E4-A8C1-2363DDEDABA2}" srcOrd="1" destOrd="0" parTransId="{77B7DCED-9314-4A63-8A4D-D645800ED6E6}" sibTransId="{8ED7BCA4-7B9E-4C15-BEAE-D7AF098395A5}"/>
    <dgm:cxn modelId="{BAAC91BA-ED08-4192-902F-5B3F87C8995A}" type="presOf" srcId="{B3772CA1-3C67-42E4-A8C1-2363DDEDABA2}" destId="{4D4CF756-C783-48E3-9A1E-F4071DA64CB1}" srcOrd="0" destOrd="0" presId="urn:microsoft.com/office/officeart/2018/2/layout/IconCircleList"/>
    <dgm:cxn modelId="{DAD6F6DA-14D1-43E4-AFB5-23B0AF115AD8}" type="presOf" srcId="{85082537-394D-48C7-B0F6-5E2DFFD2C98B}" destId="{78CE9EDC-6721-402E-B3A7-9F8E25351666}" srcOrd="0" destOrd="0" presId="urn:microsoft.com/office/officeart/2018/2/layout/IconCircleList"/>
    <dgm:cxn modelId="{43A0C0E0-0222-4896-89D3-27565F794AB9}" type="presOf" srcId="{380BC1D3-7C0A-44E9-A860-85F5850C5C66}" destId="{E01213A3-CAFA-416B-A84C-081E532AF5C8}" srcOrd="0" destOrd="0" presId="urn:microsoft.com/office/officeart/2018/2/layout/IconCircleList"/>
    <dgm:cxn modelId="{3573B2E2-834D-4E09-BF83-C3F08F32986C}" type="presOf" srcId="{E6BF9834-6461-4FCA-AD73-7C419FE5AE43}" destId="{843B3E9A-DB71-4AFA-9063-6DEC7D11EF18}" srcOrd="0" destOrd="0" presId="urn:microsoft.com/office/officeart/2018/2/layout/IconCircleList"/>
    <dgm:cxn modelId="{C56CC0E3-E546-44A3-AC29-357AF5A2B743}" srcId="{FA9E1DA4-C87E-4F5D-AF9B-DB0AAC973942}" destId="{EB15E415-E0E9-4E67-9A93-A45F6445AD86}" srcOrd="3" destOrd="0" parTransId="{A8C2CA49-5326-4196-95C0-88DC534B92D8}" sibTransId="{85082537-394D-48C7-B0F6-5E2DFFD2C98B}"/>
    <dgm:cxn modelId="{29C43DFA-6900-482C-AEEF-4458E1AFFA99}" type="presOf" srcId="{FA9E1DA4-C87E-4F5D-AF9B-DB0AAC973942}" destId="{4F512AEB-31A7-402F-B906-F625963B78BB}" srcOrd="0" destOrd="0" presId="urn:microsoft.com/office/officeart/2018/2/layout/IconCircleList"/>
    <dgm:cxn modelId="{62C8F718-8545-4B47-A8C5-853A793B8054}" type="presParOf" srcId="{4F512AEB-31A7-402F-B906-F625963B78BB}" destId="{48C2B460-4557-499B-9311-C0438A7ADBAA}" srcOrd="0" destOrd="0" presId="urn:microsoft.com/office/officeart/2018/2/layout/IconCircleList"/>
    <dgm:cxn modelId="{D488D2FA-1F41-412A-9D4E-635F2462DD72}" type="presParOf" srcId="{48C2B460-4557-499B-9311-C0438A7ADBAA}" destId="{5F2981B2-BBFA-4413-9C93-949989BCAFFF}" srcOrd="0" destOrd="0" presId="urn:microsoft.com/office/officeart/2018/2/layout/IconCircleList"/>
    <dgm:cxn modelId="{50116EFD-FB21-4184-AECE-41872B501780}" type="presParOf" srcId="{5F2981B2-BBFA-4413-9C93-949989BCAFFF}" destId="{90C5F106-8B22-4623-A2E8-47FDA3F57AE1}" srcOrd="0" destOrd="0" presId="urn:microsoft.com/office/officeart/2018/2/layout/IconCircleList"/>
    <dgm:cxn modelId="{6E115796-5B0F-4C1A-B547-50C2BA8E71C3}" type="presParOf" srcId="{5F2981B2-BBFA-4413-9C93-949989BCAFFF}" destId="{F2E89578-EA65-4D5A-B8F3-70C9B63FD492}" srcOrd="1" destOrd="0" presId="urn:microsoft.com/office/officeart/2018/2/layout/IconCircleList"/>
    <dgm:cxn modelId="{097C090A-D927-4BE5-B08F-BA903A0E4E61}" type="presParOf" srcId="{5F2981B2-BBFA-4413-9C93-949989BCAFFF}" destId="{C73D2F69-514A-434E-9C8F-5205F2B9A9FB}" srcOrd="2" destOrd="0" presId="urn:microsoft.com/office/officeart/2018/2/layout/IconCircleList"/>
    <dgm:cxn modelId="{0D3F0F25-242E-46BB-9DDD-8CC26522E336}" type="presParOf" srcId="{5F2981B2-BBFA-4413-9C93-949989BCAFFF}" destId="{7669A686-5277-43AB-AFD7-D48A92ACD650}" srcOrd="3" destOrd="0" presId="urn:microsoft.com/office/officeart/2018/2/layout/IconCircleList"/>
    <dgm:cxn modelId="{2D1C8281-B5B1-43C0-A0D7-33762C481EF0}" type="presParOf" srcId="{48C2B460-4557-499B-9311-C0438A7ADBAA}" destId="{20A8C266-F936-4918-AA40-6671D8BE95E9}" srcOrd="1" destOrd="0" presId="urn:microsoft.com/office/officeart/2018/2/layout/IconCircleList"/>
    <dgm:cxn modelId="{60C35926-24F5-4F01-89C0-BAAA23FF38C6}" type="presParOf" srcId="{48C2B460-4557-499B-9311-C0438A7ADBAA}" destId="{C6CC86C1-B71A-4B61-8C05-2BB57B7C64B3}" srcOrd="2" destOrd="0" presId="urn:microsoft.com/office/officeart/2018/2/layout/IconCircleList"/>
    <dgm:cxn modelId="{09F348E0-4F1E-4D90-961E-0E53AD305F52}" type="presParOf" srcId="{C6CC86C1-B71A-4B61-8C05-2BB57B7C64B3}" destId="{61C2B60A-1F10-4003-8FBC-6459CD594107}" srcOrd="0" destOrd="0" presId="urn:microsoft.com/office/officeart/2018/2/layout/IconCircleList"/>
    <dgm:cxn modelId="{232EDFB5-78F5-427F-9575-D1024546003B}" type="presParOf" srcId="{C6CC86C1-B71A-4B61-8C05-2BB57B7C64B3}" destId="{8440F850-235B-4ABC-822D-73AB9BB149BF}" srcOrd="1" destOrd="0" presId="urn:microsoft.com/office/officeart/2018/2/layout/IconCircleList"/>
    <dgm:cxn modelId="{217B58A2-C3B8-40BB-95D0-DC0892115332}" type="presParOf" srcId="{C6CC86C1-B71A-4B61-8C05-2BB57B7C64B3}" destId="{158B3B8A-E120-49A7-8A60-DFC0EE75B793}" srcOrd="2" destOrd="0" presId="urn:microsoft.com/office/officeart/2018/2/layout/IconCircleList"/>
    <dgm:cxn modelId="{6F3F890D-0A42-4A11-9973-D7DADDAAEB36}" type="presParOf" srcId="{C6CC86C1-B71A-4B61-8C05-2BB57B7C64B3}" destId="{4D4CF756-C783-48E3-9A1E-F4071DA64CB1}" srcOrd="3" destOrd="0" presId="urn:microsoft.com/office/officeart/2018/2/layout/IconCircleList"/>
    <dgm:cxn modelId="{35094721-B9A9-445D-9760-AEC5BD6E7AA2}" type="presParOf" srcId="{48C2B460-4557-499B-9311-C0438A7ADBAA}" destId="{04BDDB29-F4DC-4C60-A6CE-A87982E2C066}" srcOrd="3" destOrd="0" presId="urn:microsoft.com/office/officeart/2018/2/layout/IconCircleList"/>
    <dgm:cxn modelId="{4151EABB-2F33-4F30-A9A9-0C3594796A09}" type="presParOf" srcId="{48C2B460-4557-499B-9311-C0438A7ADBAA}" destId="{24BFB562-C5AB-4E5C-BAC1-ED40CF6AC5A4}" srcOrd="4" destOrd="0" presId="urn:microsoft.com/office/officeart/2018/2/layout/IconCircleList"/>
    <dgm:cxn modelId="{2CC53176-8082-4F12-A8F5-C88DF64CE23F}" type="presParOf" srcId="{24BFB562-C5AB-4E5C-BAC1-ED40CF6AC5A4}" destId="{DFCBAB74-0929-4B35-A279-48109559A894}" srcOrd="0" destOrd="0" presId="urn:microsoft.com/office/officeart/2018/2/layout/IconCircleList"/>
    <dgm:cxn modelId="{237DD358-D8C2-485E-A9BA-612F945EADEA}" type="presParOf" srcId="{24BFB562-C5AB-4E5C-BAC1-ED40CF6AC5A4}" destId="{581C1875-B0A8-4C2D-97C8-81872B6C73B2}" srcOrd="1" destOrd="0" presId="urn:microsoft.com/office/officeart/2018/2/layout/IconCircleList"/>
    <dgm:cxn modelId="{32D31A36-1A08-4A1B-AC74-FC371102E7B1}" type="presParOf" srcId="{24BFB562-C5AB-4E5C-BAC1-ED40CF6AC5A4}" destId="{3E10A418-6922-4B1F-BA7A-894DBDC790B4}" srcOrd="2" destOrd="0" presId="urn:microsoft.com/office/officeart/2018/2/layout/IconCircleList"/>
    <dgm:cxn modelId="{98D91F63-CA0F-44B6-9108-DC16AF8D28AA}" type="presParOf" srcId="{24BFB562-C5AB-4E5C-BAC1-ED40CF6AC5A4}" destId="{67D6C206-1BB2-4586-A450-8AFA699DEA47}" srcOrd="3" destOrd="0" presId="urn:microsoft.com/office/officeart/2018/2/layout/IconCircleList"/>
    <dgm:cxn modelId="{61D6888A-002D-44D1-955B-620626A2F1D2}" type="presParOf" srcId="{48C2B460-4557-499B-9311-C0438A7ADBAA}" destId="{E01213A3-CAFA-416B-A84C-081E532AF5C8}" srcOrd="5" destOrd="0" presId="urn:microsoft.com/office/officeart/2018/2/layout/IconCircleList"/>
    <dgm:cxn modelId="{1EB82113-9D27-45C7-8326-B392AEBB1C9A}" type="presParOf" srcId="{48C2B460-4557-499B-9311-C0438A7ADBAA}" destId="{08CCEF7C-55A3-4A2B-A35F-5560ADB6F5F1}" srcOrd="6" destOrd="0" presId="urn:microsoft.com/office/officeart/2018/2/layout/IconCircleList"/>
    <dgm:cxn modelId="{CFF5E293-FB4A-4217-9608-A1880CB2FBE5}" type="presParOf" srcId="{08CCEF7C-55A3-4A2B-A35F-5560ADB6F5F1}" destId="{44407FE1-07AF-4CC6-97F4-BF4D0267F4A7}" srcOrd="0" destOrd="0" presId="urn:microsoft.com/office/officeart/2018/2/layout/IconCircleList"/>
    <dgm:cxn modelId="{5F260614-2FC5-462D-B27C-F5ECF18DABE9}" type="presParOf" srcId="{08CCEF7C-55A3-4A2B-A35F-5560ADB6F5F1}" destId="{9087B535-DE19-4CAC-93BC-0ACFDDA3675A}" srcOrd="1" destOrd="0" presId="urn:microsoft.com/office/officeart/2018/2/layout/IconCircleList"/>
    <dgm:cxn modelId="{B2729D87-79CA-4383-AFFD-FA492253052E}" type="presParOf" srcId="{08CCEF7C-55A3-4A2B-A35F-5560ADB6F5F1}" destId="{F4498E24-8DCC-44D1-AC3C-41F990C0291B}" srcOrd="2" destOrd="0" presId="urn:microsoft.com/office/officeart/2018/2/layout/IconCircleList"/>
    <dgm:cxn modelId="{4F633378-FC67-4DEA-AE78-6854F587441C}" type="presParOf" srcId="{08CCEF7C-55A3-4A2B-A35F-5560ADB6F5F1}" destId="{C1E85502-36BC-4205-B870-2FF4EBEC2C09}" srcOrd="3" destOrd="0" presId="urn:microsoft.com/office/officeart/2018/2/layout/IconCircleList"/>
    <dgm:cxn modelId="{ADC6E5BF-D379-4C8A-9E4E-FC284140A31F}" type="presParOf" srcId="{48C2B460-4557-499B-9311-C0438A7ADBAA}" destId="{78CE9EDC-6721-402E-B3A7-9F8E25351666}" srcOrd="7" destOrd="0" presId="urn:microsoft.com/office/officeart/2018/2/layout/IconCircleList"/>
    <dgm:cxn modelId="{3FC80092-7874-49F8-B584-A7BB28C0E2FE}" type="presParOf" srcId="{48C2B460-4557-499B-9311-C0438A7ADBAA}" destId="{7BD37CDB-558A-4EDD-8268-745C2B8BCB3B}" srcOrd="8" destOrd="0" presId="urn:microsoft.com/office/officeart/2018/2/layout/IconCircleList"/>
    <dgm:cxn modelId="{7FB22BB8-1604-4458-B3E4-A39C3FD4BF80}" type="presParOf" srcId="{7BD37CDB-558A-4EDD-8268-745C2B8BCB3B}" destId="{3E3E5C7E-8FB5-4A1C-958F-DEC9A6A47557}" srcOrd="0" destOrd="0" presId="urn:microsoft.com/office/officeart/2018/2/layout/IconCircleList"/>
    <dgm:cxn modelId="{D8EB4DD0-4CF8-4BD6-BECC-7E6475D3A33B}" type="presParOf" srcId="{7BD37CDB-558A-4EDD-8268-745C2B8BCB3B}" destId="{1AE82542-9C32-4DF0-8BEA-4FCEEB9FB4AE}" srcOrd="1" destOrd="0" presId="urn:microsoft.com/office/officeart/2018/2/layout/IconCircleList"/>
    <dgm:cxn modelId="{568282BD-8C6D-4FA3-90D9-0C1891BCC26C}" type="presParOf" srcId="{7BD37CDB-558A-4EDD-8268-745C2B8BCB3B}" destId="{6B5CA6A4-3479-400D-A23C-22E3B59C6DB0}" srcOrd="2" destOrd="0" presId="urn:microsoft.com/office/officeart/2018/2/layout/IconCircleList"/>
    <dgm:cxn modelId="{FDEEF3CF-227A-4EA1-9982-376FDF34CF96}" type="presParOf" srcId="{7BD37CDB-558A-4EDD-8268-745C2B8BCB3B}" destId="{1A656006-8491-4134-B641-A351D9D91928}" srcOrd="3" destOrd="0" presId="urn:microsoft.com/office/officeart/2018/2/layout/IconCircleList"/>
    <dgm:cxn modelId="{F1ACFCF9-CE00-4D01-940E-ED0C0691D499}" type="presParOf" srcId="{48C2B460-4557-499B-9311-C0438A7ADBAA}" destId="{8EAE8D7B-FA70-4D71-8FEA-9BAE4D9F4A0D}" srcOrd="9" destOrd="0" presId="urn:microsoft.com/office/officeart/2018/2/layout/IconCircleList"/>
    <dgm:cxn modelId="{3CBD731B-3E3F-4E80-A060-750E2C4F2A38}" type="presParOf" srcId="{48C2B460-4557-499B-9311-C0438A7ADBAA}" destId="{390A4BE4-A675-4BFD-B629-B10B1B05F647}" srcOrd="10" destOrd="0" presId="urn:microsoft.com/office/officeart/2018/2/layout/IconCircleList"/>
    <dgm:cxn modelId="{9214A232-B734-41A0-96B1-9116C0223617}" type="presParOf" srcId="{390A4BE4-A675-4BFD-B629-B10B1B05F647}" destId="{10DA7A61-89EC-46E5-B4FF-BCD489920754}" srcOrd="0" destOrd="0" presId="urn:microsoft.com/office/officeart/2018/2/layout/IconCircleList"/>
    <dgm:cxn modelId="{AF47C8DC-DDA7-48AF-8817-6EC6F1AD23AE}" type="presParOf" srcId="{390A4BE4-A675-4BFD-B629-B10B1B05F647}" destId="{FB5273F4-15E6-4DC5-B540-CA4DFC1EFDBB}" srcOrd="1" destOrd="0" presId="urn:microsoft.com/office/officeart/2018/2/layout/IconCircleList"/>
    <dgm:cxn modelId="{40A4C502-7825-448D-AD33-A9B64E739966}" type="presParOf" srcId="{390A4BE4-A675-4BFD-B629-B10B1B05F647}" destId="{FC66EC2B-AF11-4047-8F26-368BAEC419B3}" srcOrd="2" destOrd="0" presId="urn:microsoft.com/office/officeart/2018/2/layout/IconCircleList"/>
    <dgm:cxn modelId="{7187C3CA-9CBE-49B9-B08D-33346A971D20}" type="presParOf" srcId="{390A4BE4-A675-4BFD-B629-B10B1B05F647}" destId="{C9404FE6-8CA1-4370-A811-9FBE3A330074}" srcOrd="3" destOrd="0" presId="urn:microsoft.com/office/officeart/2018/2/layout/IconCircleList"/>
    <dgm:cxn modelId="{EB104579-FE70-4E80-8B14-85AF7F621200}" type="presParOf" srcId="{48C2B460-4557-499B-9311-C0438A7ADBAA}" destId="{1C5EF694-FB6E-4DE0-BF8E-3C6D160409F6}" srcOrd="11" destOrd="0" presId="urn:microsoft.com/office/officeart/2018/2/layout/IconCircleList"/>
    <dgm:cxn modelId="{3316D829-4C93-4424-AB5E-D6EF239C2EF0}" type="presParOf" srcId="{48C2B460-4557-499B-9311-C0438A7ADBAA}" destId="{8F988700-84FC-4AB3-B73B-FF698DD2DA9B}" srcOrd="12" destOrd="0" presId="urn:microsoft.com/office/officeart/2018/2/layout/IconCircleList"/>
    <dgm:cxn modelId="{266E9D31-75FF-4057-98C8-AF705DA9553A}" type="presParOf" srcId="{8F988700-84FC-4AB3-B73B-FF698DD2DA9B}" destId="{A1C72AC3-D466-4B3E-A04A-361B28CFBF38}" srcOrd="0" destOrd="0" presId="urn:microsoft.com/office/officeart/2018/2/layout/IconCircleList"/>
    <dgm:cxn modelId="{4BDBF796-FD77-417D-A9B2-42883A904164}" type="presParOf" srcId="{8F988700-84FC-4AB3-B73B-FF698DD2DA9B}" destId="{BF9D3B97-9643-4C63-962E-B4B95211F509}" srcOrd="1" destOrd="0" presId="urn:microsoft.com/office/officeart/2018/2/layout/IconCircleList"/>
    <dgm:cxn modelId="{7D24ECAA-F94A-4C41-BB5F-D98650051C0D}" type="presParOf" srcId="{8F988700-84FC-4AB3-B73B-FF698DD2DA9B}" destId="{C601186B-267F-41EB-860A-2E903BE8AAC0}" srcOrd="2" destOrd="0" presId="urn:microsoft.com/office/officeart/2018/2/layout/IconCircleList"/>
    <dgm:cxn modelId="{BD44A9B4-C18E-4BCF-B561-5F88A31EE314}" type="presParOf" srcId="{8F988700-84FC-4AB3-B73B-FF698DD2DA9B}" destId="{293CB514-D330-48F0-B5F9-506461EA15D6}" srcOrd="3" destOrd="0" presId="urn:microsoft.com/office/officeart/2018/2/layout/IconCircleList"/>
    <dgm:cxn modelId="{3C1FFBAB-8C52-4583-9244-B0F10F49881D}" type="presParOf" srcId="{48C2B460-4557-499B-9311-C0438A7ADBAA}" destId="{843B3E9A-DB71-4AFA-9063-6DEC7D11EF18}" srcOrd="13" destOrd="0" presId="urn:microsoft.com/office/officeart/2018/2/layout/IconCircleList"/>
    <dgm:cxn modelId="{FBDCBC7C-EF49-4195-BB53-991EC2A927E4}" type="presParOf" srcId="{48C2B460-4557-499B-9311-C0438A7ADBAA}" destId="{2C0F7527-DC12-40AD-86D6-678595412BCE}" srcOrd="14" destOrd="0" presId="urn:microsoft.com/office/officeart/2018/2/layout/IconCircleList"/>
    <dgm:cxn modelId="{F0289CFD-7562-4742-A8DE-42018DFB234B}" type="presParOf" srcId="{2C0F7527-DC12-40AD-86D6-678595412BCE}" destId="{9042B6D9-2B3C-4367-BAA8-1DB4E3B5203E}" srcOrd="0" destOrd="0" presId="urn:microsoft.com/office/officeart/2018/2/layout/IconCircleList"/>
    <dgm:cxn modelId="{9A122156-0EB4-42DE-B1DA-F22B1B2BD618}" type="presParOf" srcId="{2C0F7527-DC12-40AD-86D6-678595412BCE}" destId="{E5385493-0863-4A5B-B9F4-AD15818EFD81}" srcOrd="1" destOrd="0" presId="urn:microsoft.com/office/officeart/2018/2/layout/IconCircleList"/>
    <dgm:cxn modelId="{F31015BD-F87B-4069-80F2-50CC1C5E8C68}" type="presParOf" srcId="{2C0F7527-DC12-40AD-86D6-678595412BCE}" destId="{76665A62-37B0-41C4-A004-DF22B2C6614E}" srcOrd="2" destOrd="0" presId="urn:microsoft.com/office/officeart/2018/2/layout/IconCircleList"/>
    <dgm:cxn modelId="{6636DB6F-B5C3-4805-AAD5-F210E9A6D959}" type="presParOf" srcId="{2C0F7527-DC12-40AD-86D6-678595412BCE}" destId="{6B1691B2-C3B1-4617-AADE-79477001902E}"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CAB6AB38-9472-4512-A0DA-A0646A5E1309}" type="doc">
      <dgm:prSet loTypeId="urn:microsoft.com/office/officeart/2005/8/layout/equation1" loCatId="relationship" qsTypeId="urn:microsoft.com/office/officeart/2005/8/quickstyle/simple3" qsCatId="simple" csTypeId="urn:microsoft.com/office/officeart/2005/8/colors/colorful5" csCatId="colorful" phldr="1"/>
      <dgm:spPr/>
    </dgm:pt>
    <dgm:pt modelId="{FBA8B752-3349-4529-8DE4-F4F22F23C9C7}">
      <dgm:prSet phldrT="[Texto]"/>
      <dgm:spPr/>
      <dgm:t>
        <a:bodyPr/>
        <a:lstStyle/>
        <a:p>
          <a:r>
            <a:rPr lang="es-MX" dirty="0"/>
            <a:t>INGRESOS PERCIBIDOS</a:t>
          </a:r>
        </a:p>
      </dgm:t>
    </dgm:pt>
    <dgm:pt modelId="{90064B14-0FA5-4E69-9962-0DCA55205962}" type="parTrans" cxnId="{2362D6B3-BB5C-4B6A-A63F-B460107E3BF5}">
      <dgm:prSet/>
      <dgm:spPr/>
      <dgm:t>
        <a:bodyPr/>
        <a:lstStyle/>
        <a:p>
          <a:endParaRPr lang="es-MX"/>
        </a:p>
      </dgm:t>
    </dgm:pt>
    <dgm:pt modelId="{EED136D5-B099-487F-A9A5-AF8BE32B8014}" type="sibTrans" cxnId="{2362D6B3-BB5C-4B6A-A63F-B460107E3BF5}">
      <dgm:prSet/>
      <dgm:spPr/>
      <dgm:t>
        <a:bodyPr/>
        <a:lstStyle/>
        <a:p>
          <a:endParaRPr lang="es-MX"/>
        </a:p>
      </dgm:t>
    </dgm:pt>
    <dgm:pt modelId="{D907F8F4-802C-4065-B0B3-77DD6B29AA26}">
      <dgm:prSet phldrT="[Texto]"/>
      <dgm:spPr/>
      <dgm:t>
        <a:bodyPr/>
        <a:lstStyle/>
        <a:p>
          <a:r>
            <a:rPr lang="es-MX" dirty="0"/>
            <a:t>INGRESOS EXENTOS</a:t>
          </a:r>
        </a:p>
      </dgm:t>
    </dgm:pt>
    <dgm:pt modelId="{8772F9E3-3081-4723-A75A-C200E1524318}" type="parTrans" cxnId="{57ACC0B1-36F0-4C2C-B1E9-55CD1C122AC5}">
      <dgm:prSet/>
      <dgm:spPr/>
      <dgm:t>
        <a:bodyPr/>
        <a:lstStyle/>
        <a:p>
          <a:endParaRPr lang="es-MX"/>
        </a:p>
      </dgm:t>
    </dgm:pt>
    <dgm:pt modelId="{0B6E47E6-57E0-464F-B12D-19ACEDD54C7B}" type="sibTrans" cxnId="{57ACC0B1-36F0-4C2C-B1E9-55CD1C122AC5}">
      <dgm:prSet/>
      <dgm:spPr/>
      <dgm:t>
        <a:bodyPr/>
        <a:lstStyle/>
        <a:p>
          <a:endParaRPr lang="es-MX"/>
        </a:p>
      </dgm:t>
    </dgm:pt>
    <dgm:pt modelId="{755238A6-B246-4A2D-871A-CC722097DEB3}">
      <dgm:prSet phldrT="[Texto]"/>
      <dgm:spPr/>
      <dgm:t>
        <a:bodyPr/>
        <a:lstStyle/>
        <a:p>
          <a:r>
            <a:rPr lang="es-MX" dirty="0"/>
            <a:t>BASE GRAVABLE</a:t>
          </a:r>
        </a:p>
      </dgm:t>
    </dgm:pt>
    <dgm:pt modelId="{FD5A8D23-603B-4F80-A2CF-522DCA280230}" type="parTrans" cxnId="{83589580-4615-43B9-B781-FE2B53298BBD}">
      <dgm:prSet/>
      <dgm:spPr/>
      <dgm:t>
        <a:bodyPr/>
        <a:lstStyle/>
        <a:p>
          <a:endParaRPr lang="es-MX"/>
        </a:p>
      </dgm:t>
    </dgm:pt>
    <dgm:pt modelId="{EAD7ADF5-4014-43EC-9052-28F6EFDC0E9D}" type="sibTrans" cxnId="{83589580-4615-43B9-B781-FE2B53298BBD}">
      <dgm:prSet/>
      <dgm:spPr/>
      <dgm:t>
        <a:bodyPr/>
        <a:lstStyle/>
        <a:p>
          <a:endParaRPr lang="es-MX"/>
        </a:p>
      </dgm:t>
    </dgm:pt>
    <dgm:pt modelId="{220CC323-4988-4368-94DB-9E2864CDE27E}" type="pres">
      <dgm:prSet presAssocID="{CAB6AB38-9472-4512-A0DA-A0646A5E1309}" presName="linearFlow" presStyleCnt="0">
        <dgm:presLayoutVars>
          <dgm:dir/>
          <dgm:resizeHandles val="exact"/>
        </dgm:presLayoutVars>
      </dgm:prSet>
      <dgm:spPr/>
    </dgm:pt>
    <dgm:pt modelId="{6FD3DFC3-CC6B-4C05-9BED-C2BE4FDC64D2}" type="pres">
      <dgm:prSet presAssocID="{FBA8B752-3349-4529-8DE4-F4F22F23C9C7}" presName="node" presStyleLbl="node1" presStyleIdx="0" presStyleCnt="3">
        <dgm:presLayoutVars>
          <dgm:bulletEnabled val="1"/>
        </dgm:presLayoutVars>
      </dgm:prSet>
      <dgm:spPr/>
    </dgm:pt>
    <dgm:pt modelId="{63291FD1-392E-4D07-9607-5A7E88436CDC}" type="pres">
      <dgm:prSet presAssocID="{EED136D5-B099-487F-A9A5-AF8BE32B8014}" presName="spacerL" presStyleCnt="0"/>
      <dgm:spPr/>
    </dgm:pt>
    <dgm:pt modelId="{D92D0825-6034-4CD9-A944-833AA6195D46}" type="pres">
      <dgm:prSet presAssocID="{EED136D5-B099-487F-A9A5-AF8BE32B8014}" presName="sibTrans" presStyleLbl="sibTrans2D1" presStyleIdx="0" presStyleCnt="2"/>
      <dgm:spPr>
        <a:prstGeom prst="mathMinus">
          <a:avLst/>
        </a:prstGeom>
      </dgm:spPr>
    </dgm:pt>
    <dgm:pt modelId="{D24F8A4E-ED03-4EEE-98E6-0363B284DA5C}" type="pres">
      <dgm:prSet presAssocID="{EED136D5-B099-487F-A9A5-AF8BE32B8014}" presName="spacerR" presStyleCnt="0"/>
      <dgm:spPr/>
    </dgm:pt>
    <dgm:pt modelId="{16C54DAF-0409-48C0-B655-4A5BA9B73D00}" type="pres">
      <dgm:prSet presAssocID="{D907F8F4-802C-4065-B0B3-77DD6B29AA26}" presName="node" presStyleLbl="node1" presStyleIdx="1" presStyleCnt="3">
        <dgm:presLayoutVars>
          <dgm:bulletEnabled val="1"/>
        </dgm:presLayoutVars>
      </dgm:prSet>
      <dgm:spPr/>
    </dgm:pt>
    <dgm:pt modelId="{F4E55288-049B-4A3B-81E1-B1ABA39E09FF}" type="pres">
      <dgm:prSet presAssocID="{0B6E47E6-57E0-464F-B12D-19ACEDD54C7B}" presName="spacerL" presStyleCnt="0"/>
      <dgm:spPr/>
    </dgm:pt>
    <dgm:pt modelId="{696EB860-271C-4D29-87E0-DD14B1D52C78}" type="pres">
      <dgm:prSet presAssocID="{0B6E47E6-57E0-464F-B12D-19ACEDD54C7B}" presName="sibTrans" presStyleLbl="sibTrans2D1" presStyleIdx="1" presStyleCnt="2"/>
      <dgm:spPr/>
    </dgm:pt>
    <dgm:pt modelId="{8B671967-A1C7-4389-9537-BB196049DA89}" type="pres">
      <dgm:prSet presAssocID="{0B6E47E6-57E0-464F-B12D-19ACEDD54C7B}" presName="spacerR" presStyleCnt="0"/>
      <dgm:spPr/>
    </dgm:pt>
    <dgm:pt modelId="{3A4B4DBC-AC94-4BAE-981B-0EB41864B0F4}" type="pres">
      <dgm:prSet presAssocID="{755238A6-B246-4A2D-871A-CC722097DEB3}" presName="node" presStyleLbl="node1" presStyleIdx="2" presStyleCnt="3">
        <dgm:presLayoutVars>
          <dgm:bulletEnabled val="1"/>
        </dgm:presLayoutVars>
      </dgm:prSet>
      <dgm:spPr/>
    </dgm:pt>
  </dgm:ptLst>
  <dgm:cxnLst>
    <dgm:cxn modelId="{68D9F529-F4B0-43FF-AE62-2B7252F0765E}" type="presOf" srcId="{EED136D5-B099-487F-A9A5-AF8BE32B8014}" destId="{D92D0825-6034-4CD9-A944-833AA6195D46}" srcOrd="0" destOrd="0" presId="urn:microsoft.com/office/officeart/2005/8/layout/equation1"/>
    <dgm:cxn modelId="{EF66EA2A-ED2C-4440-B037-5256057C6EA6}" type="presOf" srcId="{D907F8F4-802C-4065-B0B3-77DD6B29AA26}" destId="{16C54DAF-0409-48C0-B655-4A5BA9B73D00}" srcOrd="0" destOrd="0" presId="urn:microsoft.com/office/officeart/2005/8/layout/equation1"/>
    <dgm:cxn modelId="{2E93A644-74A7-48A5-8837-D299A9C5C551}" type="presOf" srcId="{755238A6-B246-4A2D-871A-CC722097DEB3}" destId="{3A4B4DBC-AC94-4BAE-981B-0EB41864B0F4}" srcOrd="0" destOrd="0" presId="urn:microsoft.com/office/officeart/2005/8/layout/equation1"/>
    <dgm:cxn modelId="{83589580-4615-43B9-B781-FE2B53298BBD}" srcId="{CAB6AB38-9472-4512-A0DA-A0646A5E1309}" destId="{755238A6-B246-4A2D-871A-CC722097DEB3}" srcOrd="2" destOrd="0" parTransId="{FD5A8D23-603B-4F80-A2CF-522DCA280230}" sibTransId="{EAD7ADF5-4014-43EC-9052-28F6EFDC0E9D}"/>
    <dgm:cxn modelId="{D2CFE8A0-26C1-441E-80F1-D699CA0C8F41}" type="presOf" srcId="{FBA8B752-3349-4529-8DE4-F4F22F23C9C7}" destId="{6FD3DFC3-CC6B-4C05-9BED-C2BE4FDC64D2}" srcOrd="0" destOrd="0" presId="urn:microsoft.com/office/officeart/2005/8/layout/equation1"/>
    <dgm:cxn modelId="{57ACC0B1-36F0-4C2C-B1E9-55CD1C122AC5}" srcId="{CAB6AB38-9472-4512-A0DA-A0646A5E1309}" destId="{D907F8F4-802C-4065-B0B3-77DD6B29AA26}" srcOrd="1" destOrd="0" parTransId="{8772F9E3-3081-4723-A75A-C200E1524318}" sibTransId="{0B6E47E6-57E0-464F-B12D-19ACEDD54C7B}"/>
    <dgm:cxn modelId="{2362D6B3-BB5C-4B6A-A63F-B460107E3BF5}" srcId="{CAB6AB38-9472-4512-A0DA-A0646A5E1309}" destId="{FBA8B752-3349-4529-8DE4-F4F22F23C9C7}" srcOrd="0" destOrd="0" parTransId="{90064B14-0FA5-4E69-9962-0DCA55205962}" sibTransId="{EED136D5-B099-487F-A9A5-AF8BE32B8014}"/>
    <dgm:cxn modelId="{0AB7F6DA-0D3B-4C9B-98A1-844DE327D4AC}" type="presOf" srcId="{0B6E47E6-57E0-464F-B12D-19ACEDD54C7B}" destId="{696EB860-271C-4D29-87E0-DD14B1D52C78}" srcOrd="0" destOrd="0" presId="urn:microsoft.com/office/officeart/2005/8/layout/equation1"/>
    <dgm:cxn modelId="{752757ED-E9DF-41AB-AE72-DC7FDD084F76}" type="presOf" srcId="{CAB6AB38-9472-4512-A0DA-A0646A5E1309}" destId="{220CC323-4988-4368-94DB-9E2864CDE27E}" srcOrd="0" destOrd="0" presId="urn:microsoft.com/office/officeart/2005/8/layout/equation1"/>
    <dgm:cxn modelId="{F6C22B5B-4EDF-4676-A2CE-09FB97A045FD}" type="presParOf" srcId="{220CC323-4988-4368-94DB-9E2864CDE27E}" destId="{6FD3DFC3-CC6B-4C05-9BED-C2BE4FDC64D2}" srcOrd="0" destOrd="0" presId="urn:microsoft.com/office/officeart/2005/8/layout/equation1"/>
    <dgm:cxn modelId="{3FE7D811-AFE1-4076-B369-34FF097A8003}" type="presParOf" srcId="{220CC323-4988-4368-94DB-9E2864CDE27E}" destId="{63291FD1-392E-4D07-9607-5A7E88436CDC}" srcOrd="1" destOrd="0" presId="urn:microsoft.com/office/officeart/2005/8/layout/equation1"/>
    <dgm:cxn modelId="{5519857A-A602-4B74-AA34-1A15FD271D8C}" type="presParOf" srcId="{220CC323-4988-4368-94DB-9E2864CDE27E}" destId="{D92D0825-6034-4CD9-A944-833AA6195D46}" srcOrd="2" destOrd="0" presId="urn:microsoft.com/office/officeart/2005/8/layout/equation1"/>
    <dgm:cxn modelId="{E768337D-A35A-4F50-BECF-A1D953FAC892}" type="presParOf" srcId="{220CC323-4988-4368-94DB-9E2864CDE27E}" destId="{D24F8A4E-ED03-4EEE-98E6-0363B284DA5C}" srcOrd="3" destOrd="0" presId="urn:microsoft.com/office/officeart/2005/8/layout/equation1"/>
    <dgm:cxn modelId="{EE9D67C9-689C-4269-88F3-8C3332AB5A72}" type="presParOf" srcId="{220CC323-4988-4368-94DB-9E2864CDE27E}" destId="{16C54DAF-0409-48C0-B655-4A5BA9B73D00}" srcOrd="4" destOrd="0" presId="urn:microsoft.com/office/officeart/2005/8/layout/equation1"/>
    <dgm:cxn modelId="{2F230305-70DC-4B67-A0DD-03EF2872E021}" type="presParOf" srcId="{220CC323-4988-4368-94DB-9E2864CDE27E}" destId="{F4E55288-049B-4A3B-81E1-B1ABA39E09FF}" srcOrd="5" destOrd="0" presId="urn:microsoft.com/office/officeart/2005/8/layout/equation1"/>
    <dgm:cxn modelId="{8D864D04-D861-47A4-86EB-D4401673CA77}" type="presParOf" srcId="{220CC323-4988-4368-94DB-9E2864CDE27E}" destId="{696EB860-271C-4D29-87E0-DD14B1D52C78}" srcOrd="6" destOrd="0" presId="urn:microsoft.com/office/officeart/2005/8/layout/equation1"/>
    <dgm:cxn modelId="{B076431C-DE2B-4B2A-9E3C-2C885870F3C3}" type="presParOf" srcId="{220CC323-4988-4368-94DB-9E2864CDE27E}" destId="{8B671967-A1C7-4389-9537-BB196049DA89}" srcOrd="7" destOrd="0" presId="urn:microsoft.com/office/officeart/2005/8/layout/equation1"/>
    <dgm:cxn modelId="{C4FA603D-8AF3-48C5-A76E-BE45934297C5}" type="presParOf" srcId="{220CC323-4988-4368-94DB-9E2864CDE27E}" destId="{3A4B4DBC-AC94-4BAE-981B-0EB41864B0F4}"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BDBE35BB-7472-42B0-B60F-3AA13FDF3F6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s-MX"/>
        </a:p>
      </dgm:t>
    </dgm:pt>
    <dgm:pt modelId="{8FC43673-D890-4BDE-B84F-F636B098B508}">
      <dgm:prSet phldrT="[Texto]"/>
      <dgm:spPr/>
      <dgm:t>
        <a:bodyPr/>
        <a:lstStyle/>
        <a:p>
          <a:r>
            <a:rPr lang="es-MX" dirty="0"/>
            <a:t>JUBILACIONES, PENSIONES Y HABERES DE RETIRO</a:t>
          </a:r>
        </a:p>
      </dgm:t>
    </dgm:pt>
    <dgm:pt modelId="{D50B581B-057A-4C1D-8E21-126D9BFF0027}" type="parTrans" cxnId="{A5806291-4C2B-4DC4-9367-8B191536C7BF}">
      <dgm:prSet/>
      <dgm:spPr/>
      <dgm:t>
        <a:bodyPr/>
        <a:lstStyle/>
        <a:p>
          <a:endParaRPr lang="es-MX"/>
        </a:p>
      </dgm:t>
    </dgm:pt>
    <dgm:pt modelId="{32C24F0A-1FF3-4DEF-9366-C32EAC55CA2D}" type="sibTrans" cxnId="{A5806291-4C2B-4DC4-9367-8B191536C7BF}">
      <dgm:prSet/>
      <dgm:spPr/>
      <dgm:t>
        <a:bodyPr/>
        <a:lstStyle/>
        <a:p>
          <a:endParaRPr lang="es-MX"/>
        </a:p>
      </dgm:t>
    </dgm:pt>
    <dgm:pt modelId="{81182A6E-B189-4B8A-B12C-79BD29127479}">
      <dgm:prSet phldrT="[Texto]" custT="1"/>
      <dgm:spPr/>
      <dgm:t>
        <a:bodyPr/>
        <a:lstStyle/>
        <a:p>
          <a:r>
            <a:rPr lang="es-MX" sz="1800" dirty="0"/>
            <a:t>15 UMA $1,697.10 (F IV art. 93)</a:t>
          </a:r>
        </a:p>
      </dgm:t>
    </dgm:pt>
    <dgm:pt modelId="{81F20B88-B7C3-4012-A9D2-B244AE325835}" type="parTrans" cxnId="{08FF3551-F161-4737-9D8E-92C76FC98898}">
      <dgm:prSet/>
      <dgm:spPr/>
      <dgm:t>
        <a:bodyPr/>
        <a:lstStyle/>
        <a:p>
          <a:endParaRPr lang="es-MX"/>
        </a:p>
      </dgm:t>
    </dgm:pt>
    <dgm:pt modelId="{BF7088DF-265F-48B6-B270-ADE8359DF79C}" type="sibTrans" cxnId="{08FF3551-F161-4737-9D8E-92C76FC98898}">
      <dgm:prSet/>
      <dgm:spPr/>
      <dgm:t>
        <a:bodyPr/>
        <a:lstStyle/>
        <a:p>
          <a:endParaRPr lang="es-MX"/>
        </a:p>
      </dgm:t>
    </dgm:pt>
    <dgm:pt modelId="{DAEE6C02-A822-49CD-9CA2-9B83140FEE59}">
      <dgm:prSet phldrT="[Texto]"/>
      <dgm:spPr/>
      <dgm:t>
        <a:bodyPr/>
        <a:lstStyle/>
        <a:p>
          <a:r>
            <a:rPr lang="es-MX" dirty="0"/>
            <a:t>AGUINALDO</a:t>
          </a:r>
        </a:p>
      </dgm:t>
    </dgm:pt>
    <dgm:pt modelId="{A3F78EED-69FA-4A56-B2C9-A13B8CC4F1D1}" type="parTrans" cxnId="{C3D3EC9D-AAB8-4AF6-BFA1-7488EB6C1634}">
      <dgm:prSet/>
      <dgm:spPr/>
      <dgm:t>
        <a:bodyPr/>
        <a:lstStyle/>
        <a:p>
          <a:endParaRPr lang="es-MX"/>
        </a:p>
      </dgm:t>
    </dgm:pt>
    <dgm:pt modelId="{415FF8F6-B49B-4B6B-88D8-B10E81B80AB5}" type="sibTrans" cxnId="{C3D3EC9D-AAB8-4AF6-BFA1-7488EB6C1634}">
      <dgm:prSet/>
      <dgm:spPr/>
      <dgm:t>
        <a:bodyPr/>
        <a:lstStyle/>
        <a:p>
          <a:endParaRPr lang="es-MX"/>
        </a:p>
      </dgm:t>
    </dgm:pt>
    <dgm:pt modelId="{D9384FFE-DD9A-4008-909F-0D71FDC35256}">
      <dgm:prSet phldrT="[Texto]" custT="1"/>
      <dgm:spPr/>
      <dgm:t>
        <a:bodyPr/>
        <a:lstStyle/>
        <a:p>
          <a:r>
            <a:rPr lang="es-MX" sz="1800" dirty="0"/>
            <a:t>30 UMA $3,294.20 (F XIV art. 93)</a:t>
          </a:r>
        </a:p>
      </dgm:t>
    </dgm:pt>
    <dgm:pt modelId="{F549F205-CC48-4CF7-9633-F21C865FF0F9}" type="parTrans" cxnId="{F48ADF85-A47E-4E77-8713-1C11BADD7119}">
      <dgm:prSet/>
      <dgm:spPr/>
      <dgm:t>
        <a:bodyPr/>
        <a:lstStyle/>
        <a:p>
          <a:endParaRPr lang="es-MX"/>
        </a:p>
      </dgm:t>
    </dgm:pt>
    <dgm:pt modelId="{8DC31EA0-955B-4886-8A37-45D6EAE3F2D9}" type="sibTrans" cxnId="{F48ADF85-A47E-4E77-8713-1C11BADD7119}">
      <dgm:prSet/>
      <dgm:spPr/>
      <dgm:t>
        <a:bodyPr/>
        <a:lstStyle/>
        <a:p>
          <a:endParaRPr lang="es-MX"/>
        </a:p>
      </dgm:t>
    </dgm:pt>
    <dgm:pt modelId="{68D44122-8837-4DCD-B3D2-3113200989F0}">
      <dgm:prSet phldrT="[Texto]"/>
      <dgm:spPr/>
      <dgm:t>
        <a:bodyPr/>
        <a:lstStyle/>
        <a:p>
          <a:r>
            <a:rPr lang="es-MX" dirty="0"/>
            <a:t>PRIMA VACACIONAL</a:t>
          </a:r>
        </a:p>
      </dgm:t>
    </dgm:pt>
    <dgm:pt modelId="{40B16A1C-EB40-4E1A-AC67-4245134D4D8F}" type="parTrans" cxnId="{DC391CCC-137D-4796-8A29-5230687519F6}">
      <dgm:prSet/>
      <dgm:spPr/>
      <dgm:t>
        <a:bodyPr/>
        <a:lstStyle/>
        <a:p>
          <a:endParaRPr lang="es-MX"/>
        </a:p>
      </dgm:t>
    </dgm:pt>
    <dgm:pt modelId="{FEAB2796-08CA-4811-92C2-C9B86B5B26F6}" type="sibTrans" cxnId="{DC391CCC-137D-4796-8A29-5230687519F6}">
      <dgm:prSet/>
      <dgm:spPr/>
      <dgm:t>
        <a:bodyPr/>
        <a:lstStyle/>
        <a:p>
          <a:endParaRPr lang="es-MX"/>
        </a:p>
      </dgm:t>
    </dgm:pt>
    <dgm:pt modelId="{D7373F82-6C10-4A7F-B17C-A62603AAAFBF}">
      <dgm:prSet phldrT="[Texto]" custT="1"/>
      <dgm:spPr/>
      <dgm:t>
        <a:bodyPr/>
        <a:lstStyle/>
        <a:p>
          <a:r>
            <a:rPr lang="es-MX" sz="1800" dirty="0"/>
            <a:t>15 UMA $1,697.10 (F XIV art. 93)</a:t>
          </a:r>
        </a:p>
      </dgm:t>
    </dgm:pt>
    <dgm:pt modelId="{FA940C7D-6A8C-464C-8755-B34C3FDE67DC}" type="parTrans" cxnId="{B2B34C2A-D402-4D05-ADC3-E1C59F033C7C}">
      <dgm:prSet/>
      <dgm:spPr/>
      <dgm:t>
        <a:bodyPr/>
        <a:lstStyle/>
        <a:p>
          <a:endParaRPr lang="es-MX"/>
        </a:p>
      </dgm:t>
    </dgm:pt>
    <dgm:pt modelId="{7872B203-2A21-49C8-9B74-44601EA61744}" type="sibTrans" cxnId="{B2B34C2A-D402-4D05-ADC3-E1C59F033C7C}">
      <dgm:prSet/>
      <dgm:spPr/>
      <dgm:t>
        <a:bodyPr/>
        <a:lstStyle/>
        <a:p>
          <a:endParaRPr lang="es-MX"/>
        </a:p>
      </dgm:t>
    </dgm:pt>
    <dgm:pt modelId="{737BEF7F-61C0-451C-97F7-9BE7B5016A3D}">
      <dgm:prSet phldrT="[Texto]"/>
      <dgm:spPr/>
      <dgm:t>
        <a:bodyPr/>
        <a:lstStyle/>
        <a:p>
          <a:r>
            <a:rPr lang="es-MX" dirty="0"/>
            <a:t>PTU</a:t>
          </a:r>
        </a:p>
      </dgm:t>
    </dgm:pt>
    <dgm:pt modelId="{118D6BFF-DD45-4BE1-BA71-27588B911568}" type="parTrans" cxnId="{207EF965-916E-492F-ACB2-F6DAF41BDA0F}">
      <dgm:prSet/>
      <dgm:spPr/>
      <dgm:t>
        <a:bodyPr/>
        <a:lstStyle/>
        <a:p>
          <a:endParaRPr lang="es-MX"/>
        </a:p>
      </dgm:t>
    </dgm:pt>
    <dgm:pt modelId="{27E338D4-1605-44CB-A43B-DC1395BEC79C}" type="sibTrans" cxnId="{207EF965-916E-492F-ACB2-F6DAF41BDA0F}">
      <dgm:prSet/>
      <dgm:spPr/>
      <dgm:t>
        <a:bodyPr/>
        <a:lstStyle/>
        <a:p>
          <a:endParaRPr lang="es-MX"/>
        </a:p>
      </dgm:t>
    </dgm:pt>
    <dgm:pt modelId="{61AEB173-8CEC-4E4A-AD2E-F123755666F8}">
      <dgm:prSet phldrT="[Texto]" custT="1"/>
      <dgm:spPr/>
      <dgm:t>
        <a:bodyPr/>
        <a:lstStyle/>
        <a:p>
          <a:r>
            <a:rPr lang="es-MX" sz="1800" dirty="0"/>
            <a:t>15 UMA $1,697.10 (F XIV art. 93)</a:t>
          </a:r>
        </a:p>
      </dgm:t>
    </dgm:pt>
    <dgm:pt modelId="{49005F06-3624-4D42-8E5E-86E17EA7ACF6}" type="parTrans" cxnId="{305BBF5C-FDB6-4C49-987C-A5E29221FAF9}">
      <dgm:prSet/>
      <dgm:spPr/>
      <dgm:t>
        <a:bodyPr/>
        <a:lstStyle/>
        <a:p>
          <a:endParaRPr lang="es-MX"/>
        </a:p>
      </dgm:t>
    </dgm:pt>
    <dgm:pt modelId="{2BB0133C-9265-4B06-96CA-9B30A2C88660}" type="sibTrans" cxnId="{305BBF5C-FDB6-4C49-987C-A5E29221FAF9}">
      <dgm:prSet/>
      <dgm:spPr/>
      <dgm:t>
        <a:bodyPr/>
        <a:lstStyle/>
        <a:p>
          <a:endParaRPr lang="es-MX"/>
        </a:p>
      </dgm:t>
    </dgm:pt>
    <dgm:pt modelId="{602E121C-3931-43DD-B1E0-8EF19344B4D6}">
      <dgm:prSet phldrT="[Texto]"/>
      <dgm:spPr/>
      <dgm:t>
        <a:bodyPr/>
        <a:lstStyle/>
        <a:p>
          <a:r>
            <a:rPr lang="es-MX" dirty="0"/>
            <a:t>PRIMA DOMINICAL</a:t>
          </a:r>
        </a:p>
      </dgm:t>
    </dgm:pt>
    <dgm:pt modelId="{C2B42F0C-E460-4EE4-86FA-25DD61D54FEF}" type="parTrans" cxnId="{08E7D441-C37D-4C0E-960A-BC5676564A11}">
      <dgm:prSet/>
      <dgm:spPr/>
      <dgm:t>
        <a:bodyPr/>
        <a:lstStyle/>
        <a:p>
          <a:endParaRPr lang="es-MX"/>
        </a:p>
      </dgm:t>
    </dgm:pt>
    <dgm:pt modelId="{7D86C21B-8E83-49CD-9C61-9AF37B7C24B8}" type="sibTrans" cxnId="{08E7D441-C37D-4C0E-960A-BC5676564A11}">
      <dgm:prSet/>
      <dgm:spPr/>
      <dgm:t>
        <a:bodyPr/>
        <a:lstStyle/>
        <a:p>
          <a:endParaRPr lang="es-MX"/>
        </a:p>
      </dgm:t>
    </dgm:pt>
    <dgm:pt modelId="{CF53CCDB-E772-4704-B70B-2F94E44615C6}">
      <dgm:prSet phldrT="[Texto]" custT="1"/>
      <dgm:spPr/>
      <dgm:t>
        <a:bodyPr/>
        <a:lstStyle/>
        <a:p>
          <a:r>
            <a:rPr lang="es-MX" sz="1600" dirty="0"/>
            <a:t>1 UMA $113.14 por cada domingo laborado (F XIV art. 93)</a:t>
          </a:r>
        </a:p>
      </dgm:t>
    </dgm:pt>
    <dgm:pt modelId="{427F45BA-D434-4A01-893B-F5F03E87FC0D}" type="parTrans" cxnId="{BC177ECE-C75C-42EB-AEA2-D5C9E0F5A8E2}">
      <dgm:prSet/>
      <dgm:spPr/>
      <dgm:t>
        <a:bodyPr/>
        <a:lstStyle/>
        <a:p>
          <a:endParaRPr lang="es-MX"/>
        </a:p>
      </dgm:t>
    </dgm:pt>
    <dgm:pt modelId="{8C875C53-03D7-437C-91FA-C7AE15114ADB}" type="sibTrans" cxnId="{BC177ECE-C75C-42EB-AEA2-D5C9E0F5A8E2}">
      <dgm:prSet/>
      <dgm:spPr/>
      <dgm:t>
        <a:bodyPr/>
        <a:lstStyle/>
        <a:p>
          <a:endParaRPr lang="es-MX"/>
        </a:p>
      </dgm:t>
    </dgm:pt>
    <dgm:pt modelId="{748924E2-A791-4F1E-AE29-4D3DAC9F63D8}">
      <dgm:prSet phldrT="[Texto]"/>
      <dgm:spPr/>
      <dgm:t>
        <a:bodyPr/>
        <a:lstStyle/>
        <a:p>
          <a:r>
            <a:rPr lang="es-MX" dirty="0"/>
            <a:t>INDEMNIZACIÓN</a:t>
          </a:r>
        </a:p>
      </dgm:t>
    </dgm:pt>
    <dgm:pt modelId="{EB1D6BF7-80C3-48A4-8538-774B7E52AB31}" type="parTrans" cxnId="{42A53DDC-B3CF-4D00-B677-2A62E0EAE4C0}">
      <dgm:prSet/>
      <dgm:spPr/>
      <dgm:t>
        <a:bodyPr/>
        <a:lstStyle/>
        <a:p>
          <a:endParaRPr lang="es-MX"/>
        </a:p>
      </dgm:t>
    </dgm:pt>
    <dgm:pt modelId="{83ABD772-1F08-4679-BCBB-4D4BABE909F6}" type="sibTrans" cxnId="{42A53DDC-B3CF-4D00-B677-2A62E0EAE4C0}">
      <dgm:prSet/>
      <dgm:spPr/>
      <dgm:t>
        <a:bodyPr/>
        <a:lstStyle/>
        <a:p>
          <a:endParaRPr lang="es-MX"/>
        </a:p>
      </dgm:t>
    </dgm:pt>
    <dgm:pt modelId="{6EF1F133-EB6B-4FD5-A773-85459A60936D}">
      <dgm:prSet phldrT="[Texto]" custT="1"/>
      <dgm:spPr/>
      <dgm:t>
        <a:bodyPr/>
        <a:lstStyle/>
        <a:p>
          <a:pPr algn="just"/>
          <a:r>
            <a:rPr lang="es-ES" sz="1600" strike="noStrike" dirty="0"/>
            <a:t>90 </a:t>
          </a:r>
          <a:r>
            <a:rPr lang="es-ES" sz="1600" b="1" strike="noStrike" dirty="0"/>
            <a:t>UMA </a:t>
          </a:r>
          <a:r>
            <a:rPr lang="es-ES" sz="1600" b="0" strike="noStrike" dirty="0"/>
            <a:t>por cada año de servicio </a:t>
          </a:r>
          <a:r>
            <a:rPr lang="es-ES" sz="1600" strike="noStrike" dirty="0"/>
            <a:t>(toda fracción de más de 6 meses es considerado año completo) (F XIII art.93)</a:t>
          </a:r>
          <a:endParaRPr lang="es-MX" sz="1600" dirty="0"/>
        </a:p>
      </dgm:t>
    </dgm:pt>
    <dgm:pt modelId="{88427C24-2472-41B9-8568-157779BC9BB3}" type="parTrans" cxnId="{0489B2A3-56EC-4CBA-AC71-512A20106D6E}">
      <dgm:prSet/>
      <dgm:spPr/>
      <dgm:t>
        <a:bodyPr/>
        <a:lstStyle/>
        <a:p>
          <a:endParaRPr lang="es-MX"/>
        </a:p>
      </dgm:t>
    </dgm:pt>
    <dgm:pt modelId="{9D542D3C-416E-47D5-A41E-8A0E93F88963}" type="sibTrans" cxnId="{0489B2A3-56EC-4CBA-AC71-512A20106D6E}">
      <dgm:prSet/>
      <dgm:spPr/>
      <dgm:t>
        <a:bodyPr/>
        <a:lstStyle/>
        <a:p>
          <a:endParaRPr lang="es-MX"/>
        </a:p>
      </dgm:t>
    </dgm:pt>
    <dgm:pt modelId="{7F99706C-181A-4919-B197-EB4DF56088F5}">
      <dgm:prSet phldrT="[Texto]"/>
      <dgm:spPr/>
      <dgm:t>
        <a:bodyPr/>
        <a:lstStyle/>
        <a:p>
          <a:r>
            <a:rPr lang="es-MX" dirty="0"/>
            <a:t>TIEMPO EXTRA Y DÍAS DE DESCANSO LABORADOS</a:t>
          </a:r>
        </a:p>
      </dgm:t>
    </dgm:pt>
    <dgm:pt modelId="{B5F246AF-DFEE-47F1-B98C-61EE7DE2DA53}" type="parTrans" cxnId="{8E5758F7-FCA4-49FE-8257-B0E4334179E9}">
      <dgm:prSet/>
      <dgm:spPr/>
      <dgm:t>
        <a:bodyPr/>
        <a:lstStyle/>
        <a:p>
          <a:endParaRPr lang="es-MX"/>
        </a:p>
      </dgm:t>
    </dgm:pt>
    <dgm:pt modelId="{0A65CC00-9764-483B-9BD8-4005999D59C8}" type="sibTrans" cxnId="{8E5758F7-FCA4-49FE-8257-B0E4334179E9}">
      <dgm:prSet/>
      <dgm:spPr/>
      <dgm:t>
        <a:bodyPr/>
        <a:lstStyle/>
        <a:p>
          <a:endParaRPr lang="es-MX"/>
        </a:p>
      </dgm:t>
    </dgm:pt>
    <dgm:pt modelId="{3E894474-E8E4-4F64-9DB9-F87215F2B9AE}">
      <dgm:prSet phldrT="[Texto]" custT="1"/>
      <dgm:spPr/>
      <dgm:t>
        <a:bodyPr/>
        <a:lstStyle/>
        <a:p>
          <a:pPr algn="just"/>
          <a:r>
            <a:rPr lang="es-MX" sz="1400" b="0" dirty="0"/>
            <a:t>El 100% tratándose de trabajadores de SMG y cuando no rebase las horas máximas permitidas por la LFT</a:t>
          </a:r>
        </a:p>
      </dgm:t>
    </dgm:pt>
    <dgm:pt modelId="{368CF268-C40A-418B-99BE-50785A1460DA}" type="parTrans" cxnId="{C901165E-1E2B-4C95-B781-AC81F3C8BB59}">
      <dgm:prSet/>
      <dgm:spPr/>
      <dgm:t>
        <a:bodyPr/>
        <a:lstStyle/>
        <a:p>
          <a:endParaRPr lang="es-MX"/>
        </a:p>
      </dgm:t>
    </dgm:pt>
    <dgm:pt modelId="{4FCE23D4-9EA0-4B06-935A-9F78DE0A49BF}" type="sibTrans" cxnId="{C901165E-1E2B-4C95-B781-AC81F3C8BB59}">
      <dgm:prSet/>
      <dgm:spPr/>
      <dgm:t>
        <a:bodyPr/>
        <a:lstStyle/>
        <a:p>
          <a:endParaRPr lang="es-MX"/>
        </a:p>
      </dgm:t>
    </dgm:pt>
    <dgm:pt modelId="{0428A34A-A6CD-4168-B20B-6AACDF96E5D8}">
      <dgm:prSet phldrT="[Texto]" custT="1"/>
      <dgm:spPr/>
      <dgm:t>
        <a:bodyPr/>
        <a:lstStyle/>
        <a:p>
          <a:pPr algn="just"/>
          <a:r>
            <a:rPr lang="es-MX" sz="1400" b="0" dirty="0"/>
            <a:t>El 50% para trabajadores de salario superior al mínimo , siempre y cuando no rebase este 50% el importe de 5 </a:t>
          </a:r>
          <a:r>
            <a:rPr lang="es-MX" sz="1400" b="0" dirty="0" err="1"/>
            <a:t>UMA’s</a:t>
          </a:r>
          <a:r>
            <a:rPr lang="es-MX" sz="1400" b="0" dirty="0"/>
            <a:t>.  (113.14 X 5= $565.70) (F I art. 93)</a:t>
          </a:r>
        </a:p>
      </dgm:t>
    </dgm:pt>
    <dgm:pt modelId="{F59E3E07-94B3-4533-AEEF-222976DB42DE}" type="parTrans" cxnId="{CAED573E-BAA9-46BC-848F-13627BC4AABE}">
      <dgm:prSet/>
      <dgm:spPr/>
      <dgm:t>
        <a:bodyPr/>
        <a:lstStyle/>
        <a:p>
          <a:endParaRPr lang="es-MX"/>
        </a:p>
      </dgm:t>
    </dgm:pt>
    <dgm:pt modelId="{CAFECE1B-2C25-431C-BA6D-D6B9DA2FF59B}" type="sibTrans" cxnId="{CAED573E-BAA9-46BC-848F-13627BC4AABE}">
      <dgm:prSet/>
      <dgm:spPr/>
      <dgm:t>
        <a:bodyPr/>
        <a:lstStyle/>
        <a:p>
          <a:endParaRPr lang="es-MX"/>
        </a:p>
      </dgm:t>
    </dgm:pt>
    <dgm:pt modelId="{C3828019-EFEF-4F49-A97C-584433A0F878}" type="pres">
      <dgm:prSet presAssocID="{BDBE35BB-7472-42B0-B60F-3AA13FDF3F6C}" presName="Name0" presStyleCnt="0">
        <dgm:presLayoutVars>
          <dgm:dir/>
          <dgm:animLvl val="lvl"/>
          <dgm:resizeHandles val="exact"/>
        </dgm:presLayoutVars>
      </dgm:prSet>
      <dgm:spPr/>
    </dgm:pt>
    <dgm:pt modelId="{77F90A30-6FAD-4614-A7BB-DEA730DFC13E}" type="pres">
      <dgm:prSet presAssocID="{8FC43673-D890-4BDE-B84F-F636B098B508}" presName="linNode" presStyleCnt="0"/>
      <dgm:spPr/>
    </dgm:pt>
    <dgm:pt modelId="{855EBCAB-7B90-4C2C-8679-6CD4A080D55C}" type="pres">
      <dgm:prSet presAssocID="{8FC43673-D890-4BDE-B84F-F636B098B508}" presName="parentText" presStyleLbl="node1" presStyleIdx="0" presStyleCnt="7">
        <dgm:presLayoutVars>
          <dgm:chMax val="1"/>
          <dgm:bulletEnabled val="1"/>
        </dgm:presLayoutVars>
      </dgm:prSet>
      <dgm:spPr/>
    </dgm:pt>
    <dgm:pt modelId="{34385129-A099-4F47-85B8-45AC636B2E24}" type="pres">
      <dgm:prSet presAssocID="{8FC43673-D890-4BDE-B84F-F636B098B508}" presName="descendantText" presStyleLbl="alignAccFollowNode1" presStyleIdx="0" presStyleCnt="7">
        <dgm:presLayoutVars>
          <dgm:bulletEnabled val="1"/>
        </dgm:presLayoutVars>
      </dgm:prSet>
      <dgm:spPr/>
    </dgm:pt>
    <dgm:pt modelId="{BE15AB9A-0D32-4E79-811E-80F3E9A91E6C}" type="pres">
      <dgm:prSet presAssocID="{32C24F0A-1FF3-4DEF-9366-C32EAC55CA2D}" presName="sp" presStyleCnt="0"/>
      <dgm:spPr/>
    </dgm:pt>
    <dgm:pt modelId="{B8A4C8B8-0435-44CF-BEF3-967EFD18945C}" type="pres">
      <dgm:prSet presAssocID="{DAEE6C02-A822-49CD-9CA2-9B83140FEE59}" presName="linNode" presStyleCnt="0"/>
      <dgm:spPr/>
    </dgm:pt>
    <dgm:pt modelId="{B8567925-9EE0-4E5B-9C53-01F670FBEAA0}" type="pres">
      <dgm:prSet presAssocID="{DAEE6C02-A822-49CD-9CA2-9B83140FEE59}" presName="parentText" presStyleLbl="node1" presStyleIdx="1" presStyleCnt="7">
        <dgm:presLayoutVars>
          <dgm:chMax val="1"/>
          <dgm:bulletEnabled val="1"/>
        </dgm:presLayoutVars>
      </dgm:prSet>
      <dgm:spPr/>
    </dgm:pt>
    <dgm:pt modelId="{6CC8FFDD-CFEE-49C2-B1EE-871398AE6E10}" type="pres">
      <dgm:prSet presAssocID="{DAEE6C02-A822-49CD-9CA2-9B83140FEE59}" presName="descendantText" presStyleLbl="alignAccFollowNode1" presStyleIdx="1" presStyleCnt="7">
        <dgm:presLayoutVars>
          <dgm:bulletEnabled val="1"/>
        </dgm:presLayoutVars>
      </dgm:prSet>
      <dgm:spPr/>
    </dgm:pt>
    <dgm:pt modelId="{5EB93D99-46F8-42E6-A2B9-58BE4E44B6DB}" type="pres">
      <dgm:prSet presAssocID="{415FF8F6-B49B-4B6B-88D8-B10E81B80AB5}" presName="sp" presStyleCnt="0"/>
      <dgm:spPr/>
    </dgm:pt>
    <dgm:pt modelId="{64911642-DDEA-46F3-BA86-4AD5DD903F93}" type="pres">
      <dgm:prSet presAssocID="{68D44122-8837-4DCD-B3D2-3113200989F0}" presName="linNode" presStyleCnt="0"/>
      <dgm:spPr/>
    </dgm:pt>
    <dgm:pt modelId="{74489A56-F2AB-483A-A74F-BE5EBF9F2177}" type="pres">
      <dgm:prSet presAssocID="{68D44122-8837-4DCD-B3D2-3113200989F0}" presName="parentText" presStyleLbl="node1" presStyleIdx="2" presStyleCnt="7">
        <dgm:presLayoutVars>
          <dgm:chMax val="1"/>
          <dgm:bulletEnabled val="1"/>
        </dgm:presLayoutVars>
      </dgm:prSet>
      <dgm:spPr/>
    </dgm:pt>
    <dgm:pt modelId="{3B35A709-B6D9-458E-B88C-FBA5FB42FBFB}" type="pres">
      <dgm:prSet presAssocID="{68D44122-8837-4DCD-B3D2-3113200989F0}" presName="descendantText" presStyleLbl="alignAccFollowNode1" presStyleIdx="2" presStyleCnt="7">
        <dgm:presLayoutVars>
          <dgm:bulletEnabled val="1"/>
        </dgm:presLayoutVars>
      </dgm:prSet>
      <dgm:spPr/>
    </dgm:pt>
    <dgm:pt modelId="{0A0C7EAC-CA7E-4528-9A05-3D4571C3E835}" type="pres">
      <dgm:prSet presAssocID="{FEAB2796-08CA-4811-92C2-C9B86B5B26F6}" presName="sp" presStyleCnt="0"/>
      <dgm:spPr/>
    </dgm:pt>
    <dgm:pt modelId="{79E1CFC1-72B8-42AC-93FC-97C28CB5D812}" type="pres">
      <dgm:prSet presAssocID="{737BEF7F-61C0-451C-97F7-9BE7B5016A3D}" presName="linNode" presStyleCnt="0"/>
      <dgm:spPr/>
    </dgm:pt>
    <dgm:pt modelId="{4A5FE095-5708-444A-B73B-71678FB2A333}" type="pres">
      <dgm:prSet presAssocID="{737BEF7F-61C0-451C-97F7-9BE7B5016A3D}" presName="parentText" presStyleLbl="node1" presStyleIdx="3" presStyleCnt="7">
        <dgm:presLayoutVars>
          <dgm:chMax val="1"/>
          <dgm:bulletEnabled val="1"/>
        </dgm:presLayoutVars>
      </dgm:prSet>
      <dgm:spPr/>
    </dgm:pt>
    <dgm:pt modelId="{21ED57BC-4FF6-4669-A58D-C27B34C5EDB8}" type="pres">
      <dgm:prSet presAssocID="{737BEF7F-61C0-451C-97F7-9BE7B5016A3D}" presName="descendantText" presStyleLbl="alignAccFollowNode1" presStyleIdx="3" presStyleCnt="7">
        <dgm:presLayoutVars>
          <dgm:bulletEnabled val="1"/>
        </dgm:presLayoutVars>
      </dgm:prSet>
      <dgm:spPr/>
    </dgm:pt>
    <dgm:pt modelId="{AB435197-89A3-48E9-A980-684D5D802D4F}" type="pres">
      <dgm:prSet presAssocID="{27E338D4-1605-44CB-A43B-DC1395BEC79C}" presName="sp" presStyleCnt="0"/>
      <dgm:spPr/>
    </dgm:pt>
    <dgm:pt modelId="{E408BC62-264B-477A-BE17-4F1FF177FA79}" type="pres">
      <dgm:prSet presAssocID="{602E121C-3931-43DD-B1E0-8EF19344B4D6}" presName="linNode" presStyleCnt="0"/>
      <dgm:spPr/>
    </dgm:pt>
    <dgm:pt modelId="{4DBA26CD-C28E-422D-B418-DC1526FBEC5E}" type="pres">
      <dgm:prSet presAssocID="{602E121C-3931-43DD-B1E0-8EF19344B4D6}" presName="parentText" presStyleLbl="node1" presStyleIdx="4" presStyleCnt="7">
        <dgm:presLayoutVars>
          <dgm:chMax val="1"/>
          <dgm:bulletEnabled val="1"/>
        </dgm:presLayoutVars>
      </dgm:prSet>
      <dgm:spPr/>
    </dgm:pt>
    <dgm:pt modelId="{4BC707D8-0ED3-49A9-8C3C-0DDFC3408AC0}" type="pres">
      <dgm:prSet presAssocID="{602E121C-3931-43DD-B1E0-8EF19344B4D6}" presName="descendantText" presStyleLbl="alignAccFollowNode1" presStyleIdx="4" presStyleCnt="7">
        <dgm:presLayoutVars>
          <dgm:bulletEnabled val="1"/>
        </dgm:presLayoutVars>
      </dgm:prSet>
      <dgm:spPr/>
    </dgm:pt>
    <dgm:pt modelId="{5E30FAC0-F1EE-41BF-B82D-069FB97075D7}" type="pres">
      <dgm:prSet presAssocID="{7D86C21B-8E83-49CD-9C61-9AF37B7C24B8}" presName="sp" presStyleCnt="0"/>
      <dgm:spPr/>
    </dgm:pt>
    <dgm:pt modelId="{C6E3600B-FDC4-4B8C-980B-D764AD23CC60}" type="pres">
      <dgm:prSet presAssocID="{748924E2-A791-4F1E-AE29-4D3DAC9F63D8}" presName="linNode" presStyleCnt="0"/>
      <dgm:spPr/>
    </dgm:pt>
    <dgm:pt modelId="{52D44CA3-05AF-4FA2-BC60-A0663EAED28B}" type="pres">
      <dgm:prSet presAssocID="{748924E2-A791-4F1E-AE29-4D3DAC9F63D8}" presName="parentText" presStyleLbl="node1" presStyleIdx="5" presStyleCnt="7">
        <dgm:presLayoutVars>
          <dgm:chMax val="1"/>
          <dgm:bulletEnabled val="1"/>
        </dgm:presLayoutVars>
      </dgm:prSet>
      <dgm:spPr/>
    </dgm:pt>
    <dgm:pt modelId="{E2924E02-69C5-496B-9BCF-06CC16D01B2E}" type="pres">
      <dgm:prSet presAssocID="{748924E2-A791-4F1E-AE29-4D3DAC9F63D8}" presName="descendantText" presStyleLbl="alignAccFollowNode1" presStyleIdx="5" presStyleCnt="7">
        <dgm:presLayoutVars>
          <dgm:bulletEnabled val="1"/>
        </dgm:presLayoutVars>
      </dgm:prSet>
      <dgm:spPr/>
    </dgm:pt>
    <dgm:pt modelId="{2A855EA1-2772-4484-A5D1-E51B1CE69171}" type="pres">
      <dgm:prSet presAssocID="{83ABD772-1F08-4679-BCBB-4D4BABE909F6}" presName="sp" presStyleCnt="0"/>
      <dgm:spPr/>
    </dgm:pt>
    <dgm:pt modelId="{6EA04A62-DF18-4AEB-A387-5B323DDBB80A}" type="pres">
      <dgm:prSet presAssocID="{7F99706C-181A-4919-B197-EB4DF56088F5}" presName="linNode" presStyleCnt="0"/>
      <dgm:spPr/>
    </dgm:pt>
    <dgm:pt modelId="{C059017F-A4A2-4405-BE6A-338319BD3093}" type="pres">
      <dgm:prSet presAssocID="{7F99706C-181A-4919-B197-EB4DF56088F5}" presName="parentText" presStyleLbl="node1" presStyleIdx="6" presStyleCnt="7">
        <dgm:presLayoutVars>
          <dgm:chMax val="1"/>
          <dgm:bulletEnabled val="1"/>
        </dgm:presLayoutVars>
      </dgm:prSet>
      <dgm:spPr/>
    </dgm:pt>
    <dgm:pt modelId="{982E0F23-9DBA-4079-9F0B-B9503702C1AE}" type="pres">
      <dgm:prSet presAssocID="{7F99706C-181A-4919-B197-EB4DF56088F5}" presName="descendantText" presStyleLbl="alignAccFollowNode1" presStyleIdx="6" presStyleCnt="7" custScaleY="150989">
        <dgm:presLayoutVars>
          <dgm:bulletEnabled val="1"/>
        </dgm:presLayoutVars>
      </dgm:prSet>
      <dgm:spPr/>
    </dgm:pt>
  </dgm:ptLst>
  <dgm:cxnLst>
    <dgm:cxn modelId="{07F24314-3B25-47E6-A511-FCB0E2E76078}" type="presOf" srcId="{DAEE6C02-A822-49CD-9CA2-9B83140FEE59}" destId="{B8567925-9EE0-4E5B-9C53-01F670FBEAA0}" srcOrd="0" destOrd="0" presId="urn:microsoft.com/office/officeart/2005/8/layout/vList5"/>
    <dgm:cxn modelId="{3C09CD23-B259-4D1E-8B63-3D4E1687070A}" type="presOf" srcId="{CF53CCDB-E772-4704-B70B-2F94E44615C6}" destId="{4BC707D8-0ED3-49A9-8C3C-0DDFC3408AC0}" srcOrd="0" destOrd="0" presId="urn:microsoft.com/office/officeart/2005/8/layout/vList5"/>
    <dgm:cxn modelId="{B2B34C2A-D402-4D05-ADC3-E1C59F033C7C}" srcId="{68D44122-8837-4DCD-B3D2-3113200989F0}" destId="{D7373F82-6C10-4A7F-B17C-A62603AAAFBF}" srcOrd="0" destOrd="0" parTransId="{FA940C7D-6A8C-464C-8755-B34C3FDE67DC}" sibTransId="{7872B203-2A21-49C8-9B74-44601EA61744}"/>
    <dgm:cxn modelId="{E6587034-C561-434A-B326-49EEBB4551A7}" type="presOf" srcId="{81182A6E-B189-4B8A-B12C-79BD29127479}" destId="{34385129-A099-4F47-85B8-45AC636B2E24}" srcOrd="0" destOrd="0" presId="urn:microsoft.com/office/officeart/2005/8/layout/vList5"/>
    <dgm:cxn modelId="{C1A34339-C12D-4125-A6A5-914634E52C43}" type="presOf" srcId="{D9384FFE-DD9A-4008-909F-0D71FDC35256}" destId="{6CC8FFDD-CFEE-49C2-B1EE-871398AE6E10}" srcOrd="0" destOrd="0" presId="urn:microsoft.com/office/officeart/2005/8/layout/vList5"/>
    <dgm:cxn modelId="{CAED573E-BAA9-46BC-848F-13627BC4AABE}" srcId="{7F99706C-181A-4919-B197-EB4DF56088F5}" destId="{0428A34A-A6CD-4168-B20B-6AACDF96E5D8}" srcOrd="1" destOrd="0" parTransId="{F59E3E07-94B3-4533-AEEF-222976DB42DE}" sibTransId="{CAFECE1B-2C25-431C-BA6D-D6B9DA2FF59B}"/>
    <dgm:cxn modelId="{305BBF5C-FDB6-4C49-987C-A5E29221FAF9}" srcId="{737BEF7F-61C0-451C-97F7-9BE7B5016A3D}" destId="{61AEB173-8CEC-4E4A-AD2E-F123755666F8}" srcOrd="0" destOrd="0" parTransId="{49005F06-3624-4D42-8E5E-86E17EA7ACF6}" sibTransId="{2BB0133C-9265-4B06-96CA-9B30A2C88660}"/>
    <dgm:cxn modelId="{C901165E-1E2B-4C95-B781-AC81F3C8BB59}" srcId="{7F99706C-181A-4919-B197-EB4DF56088F5}" destId="{3E894474-E8E4-4F64-9DB9-F87215F2B9AE}" srcOrd="0" destOrd="0" parTransId="{368CF268-C40A-418B-99BE-50785A1460DA}" sibTransId="{4FCE23D4-9EA0-4B06-935A-9F78DE0A49BF}"/>
    <dgm:cxn modelId="{EC41BC41-633B-4204-90C9-A8F2D7721391}" type="presOf" srcId="{3E894474-E8E4-4F64-9DB9-F87215F2B9AE}" destId="{982E0F23-9DBA-4079-9F0B-B9503702C1AE}" srcOrd="0" destOrd="0" presId="urn:microsoft.com/office/officeart/2005/8/layout/vList5"/>
    <dgm:cxn modelId="{08E7D441-C37D-4C0E-960A-BC5676564A11}" srcId="{BDBE35BB-7472-42B0-B60F-3AA13FDF3F6C}" destId="{602E121C-3931-43DD-B1E0-8EF19344B4D6}" srcOrd="4" destOrd="0" parTransId="{C2B42F0C-E460-4EE4-86FA-25DD61D54FEF}" sibTransId="{7D86C21B-8E83-49CD-9C61-9AF37B7C24B8}"/>
    <dgm:cxn modelId="{207EF965-916E-492F-ACB2-F6DAF41BDA0F}" srcId="{BDBE35BB-7472-42B0-B60F-3AA13FDF3F6C}" destId="{737BEF7F-61C0-451C-97F7-9BE7B5016A3D}" srcOrd="3" destOrd="0" parTransId="{118D6BFF-DD45-4BE1-BA71-27588B911568}" sibTransId="{27E338D4-1605-44CB-A43B-DC1395BEC79C}"/>
    <dgm:cxn modelId="{6CCF0B50-27C0-44C4-9CDC-ECD0ADBFE857}" type="presOf" srcId="{7F99706C-181A-4919-B197-EB4DF56088F5}" destId="{C059017F-A4A2-4405-BE6A-338319BD3093}" srcOrd="0" destOrd="0" presId="urn:microsoft.com/office/officeart/2005/8/layout/vList5"/>
    <dgm:cxn modelId="{08FF3551-F161-4737-9D8E-92C76FC98898}" srcId="{8FC43673-D890-4BDE-B84F-F636B098B508}" destId="{81182A6E-B189-4B8A-B12C-79BD29127479}" srcOrd="0" destOrd="0" parTransId="{81F20B88-B7C3-4012-A9D2-B244AE325835}" sibTransId="{BF7088DF-265F-48B6-B270-ADE8359DF79C}"/>
    <dgm:cxn modelId="{058B2A55-A2FD-40AC-9265-7C4F9CEA3D6D}" type="presOf" srcId="{748924E2-A791-4F1E-AE29-4D3DAC9F63D8}" destId="{52D44CA3-05AF-4FA2-BC60-A0663EAED28B}" srcOrd="0" destOrd="0" presId="urn:microsoft.com/office/officeart/2005/8/layout/vList5"/>
    <dgm:cxn modelId="{CA62FF59-AD3A-40A9-8356-85DD023BF899}" type="presOf" srcId="{D7373F82-6C10-4A7F-B17C-A62603AAAFBF}" destId="{3B35A709-B6D9-458E-B88C-FBA5FB42FBFB}" srcOrd="0" destOrd="0" presId="urn:microsoft.com/office/officeart/2005/8/layout/vList5"/>
    <dgm:cxn modelId="{F48ADF85-A47E-4E77-8713-1C11BADD7119}" srcId="{DAEE6C02-A822-49CD-9CA2-9B83140FEE59}" destId="{D9384FFE-DD9A-4008-909F-0D71FDC35256}" srcOrd="0" destOrd="0" parTransId="{F549F205-CC48-4CF7-9633-F21C865FF0F9}" sibTransId="{8DC31EA0-955B-4886-8A37-45D6EAE3F2D9}"/>
    <dgm:cxn modelId="{A5806291-4C2B-4DC4-9367-8B191536C7BF}" srcId="{BDBE35BB-7472-42B0-B60F-3AA13FDF3F6C}" destId="{8FC43673-D890-4BDE-B84F-F636B098B508}" srcOrd="0" destOrd="0" parTransId="{D50B581B-057A-4C1D-8E21-126D9BFF0027}" sibTransId="{32C24F0A-1FF3-4DEF-9366-C32EAC55CA2D}"/>
    <dgm:cxn modelId="{84AC6794-BD19-4E94-A9EB-805FDAA92428}" type="presOf" srcId="{0428A34A-A6CD-4168-B20B-6AACDF96E5D8}" destId="{982E0F23-9DBA-4079-9F0B-B9503702C1AE}" srcOrd="0" destOrd="1" presId="urn:microsoft.com/office/officeart/2005/8/layout/vList5"/>
    <dgm:cxn modelId="{C3D3EC9D-AAB8-4AF6-BFA1-7488EB6C1634}" srcId="{BDBE35BB-7472-42B0-B60F-3AA13FDF3F6C}" destId="{DAEE6C02-A822-49CD-9CA2-9B83140FEE59}" srcOrd="1" destOrd="0" parTransId="{A3F78EED-69FA-4A56-B2C9-A13B8CC4F1D1}" sibTransId="{415FF8F6-B49B-4B6B-88D8-B10E81B80AB5}"/>
    <dgm:cxn modelId="{84D6C0A1-6C42-4008-AE78-4BEDC63481A3}" type="presOf" srcId="{61AEB173-8CEC-4E4A-AD2E-F123755666F8}" destId="{21ED57BC-4FF6-4669-A58D-C27B34C5EDB8}" srcOrd="0" destOrd="0" presId="urn:microsoft.com/office/officeart/2005/8/layout/vList5"/>
    <dgm:cxn modelId="{0489B2A3-56EC-4CBA-AC71-512A20106D6E}" srcId="{748924E2-A791-4F1E-AE29-4D3DAC9F63D8}" destId="{6EF1F133-EB6B-4FD5-A773-85459A60936D}" srcOrd="0" destOrd="0" parTransId="{88427C24-2472-41B9-8568-157779BC9BB3}" sibTransId="{9D542D3C-416E-47D5-A41E-8A0E93F88963}"/>
    <dgm:cxn modelId="{CA4763AD-01AB-49F0-9A7A-73BEE578B3FF}" type="presOf" srcId="{8FC43673-D890-4BDE-B84F-F636B098B508}" destId="{855EBCAB-7B90-4C2C-8679-6CD4A080D55C}" srcOrd="0" destOrd="0" presId="urn:microsoft.com/office/officeart/2005/8/layout/vList5"/>
    <dgm:cxn modelId="{07C242C0-A361-4630-957C-3712882F5339}" type="presOf" srcId="{6EF1F133-EB6B-4FD5-A773-85459A60936D}" destId="{E2924E02-69C5-496B-9BCF-06CC16D01B2E}" srcOrd="0" destOrd="0" presId="urn:microsoft.com/office/officeart/2005/8/layout/vList5"/>
    <dgm:cxn modelId="{DC391CCC-137D-4796-8A29-5230687519F6}" srcId="{BDBE35BB-7472-42B0-B60F-3AA13FDF3F6C}" destId="{68D44122-8837-4DCD-B3D2-3113200989F0}" srcOrd="2" destOrd="0" parTransId="{40B16A1C-EB40-4E1A-AC67-4245134D4D8F}" sibTransId="{FEAB2796-08CA-4811-92C2-C9B86B5B26F6}"/>
    <dgm:cxn modelId="{BC177ECE-C75C-42EB-AEA2-D5C9E0F5A8E2}" srcId="{602E121C-3931-43DD-B1E0-8EF19344B4D6}" destId="{CF53CCDB-E772-4704-B70B-2F94E44615C6}" srcOrd="0" destOrd="0" parTransId="{427F45BA-D434-4A01-893B-F5F03E87FC0D}" sibTransId="{8C875C53-03D7-437C-91FA-C7AE15114ADB}"/>
    <dgm:cxn modelId="{F59793D7-795D-4A2F-A1B4-7C5B399F3578}" type="presOf" srcId="{BDBE35BB-7472-42B0-B60F-3AA13FDF3F6C}" destId="{C3828019-EFEF-4F49-A97C-584433A0F878}" srcOrd="0" destOrd="0" presId="urn:microsoft.com/office/officeart/2005/8/layout/vList5"/>
    <dgm:cxn modelId="{259DD4D8-07D5-43F9-97C0-CEB471C952A6}" type="presOf" srcId="{602E121C-3931-43DD-B1E0-8EF19344B4D6}" destId="{4DBA26CD-C28E-422D-B418-DC1526FBEC5E}" srcOrd="0" destOrd="0" presId="urn:microsoft.com/office/officeart/2005/8/layout/vList5"/>
    <dgm:cxn modelId="{42A53DDC-B3CF-4D00-B677-2A62E0EAE4C0}" srcId="{BDBE35BB-7472-42B0-B60F-3AA13FDF3F6C}" destId="{748924E2-A791-4F1E-AE29-4D3DAC9F63D8}" srcOrd="5" destOrd="0" parTransId="{EB1D6BF7-80C3-48A4-8538-774B7E52AB31}" sibTransId="{83ABD772-1F08-4679-BCBB-4D4BABE909F6}"/>
    <dgm:cxn modelId="{9D915FE8-FBF7-4ED1-918A-0EC89ED6C67A}" type="presOf" srcId="{737BEF7F-61C0-451C-97F7-9BE7B5016A3D}" destId="{4A5FE095-5708-444A-B73B-71678FB2A333}" srcOrd="0" destOrd="0" presId="urn:microsoft.com/office/officeart/2005/8/layout/vList5"/>
    <dgm:cxn modelId="{347CDCF0-5507-421D-97A5-804FDF751F94}" type="presOf" srcId="{68D44122-8837-4DCD-B3D2-3113200989F0}" destId="{74489A56-F2AB-483A-A74F-BE5EBF9F2177}" srcOrd="0" destOrd="0" presId="urn:microsoft.com/office/officeart/2005/8/layout/vList5"/>
    <dgm:cxn modelId="{8E5758F7-FCA4-49FE-8257-B0E4334179E9}" srcId="{BDBE35BB-7472-42B0-B60F-3AA13FDF3F6C}" destId="{7F99706C-181A-4919-B197-EB4DF56088F5}" srcOrd="6" destOrd="0" parTransId="{B5F246AF-DFEE-47F1-B98C-61EE7DE2DA53}" sibTransId="{0A65CC00-9764-483B-9BD8-4005999D59C8}"/>
    <dgm:cxn modelId="{69646257-4132-4EDC-89EC-A3E138820750}" type="presParOf" srcId="{C3828019-EFEF-4F49-A97C-584433A0F878}" destId="{77F90A30-6FAD-4614-A7BB-DEA730DFC13E}" srcOrd="0" destOrd="0" presId="urn:microsoft.com/office/officeart/2005/8/layout/vList5"/>
    <dgm:cxn modelId="{B0A570FD-9175-4A25-88BA-B1FE93F5B082}" type="presParOf" srcId="{77F90A30-6FAD-4614-A7BB-DEA730DFC13E}" destId="{855EBCAB-7B90-4C2C-8679-6CD4A080D55C}" srcOrd="0" destOrd="0" presId="urn:microsoft.com/office/officeart/2005/8/layout/vList5"/>
    <dgm:cxn modelId="{5E6454F0-1427-43E4-917E-54D1BD5C4EDA}" type="presParOf" srcId="{77F90A30-6FAD-4614-A7BB-DEA730DFC13E}" destId="{34385129-A099-4F47-85B8-45AC636B2E24}" srcOrd="1" destOrd="0" presId="urn:microsoft.com/office/officeart/2005/8/layout/vList5"/>
    <dgm:cxn modelId="{8A46EB83-1E6F-400E-BB35-15055243E0E1}" type="presParOf" srcId="{C3828019-EFEF-4F49-A97C-584433A0F878}" destId="{BE15AB9A-0D32-4E79-811E-80F3E9A91E6C}" srcOrd="1" destOrd="0" presId="urn:microsoft.com/office/officeart/2005/8/layout/vList5"/>
    <dgm:cxn modelId="{EBB001F2-4C94-4C49-8CDD-1D9C91136073}" type="presParOf" srcId="{C3828019-EFEF-4F49-A97C-584433A0F878}" destId="{B8A4C8B8-0435-44CF-BEF3-967EFD18945C}" srcOrd="2" destOrd="0" presId="urn:microsoft.com/office/officeart/2005/8/layout/vList5"/>
    <dgm:cxn modelId="{63345C5B-8F8D-4EE5-AC81-7FE843127B3A}" type="presParOf" srcId="{B8A4C8B8-0435-44CF-BEF3-967EFD18945C}" destId="{B8567925-9EE0-4E5B-9C53-01F670FBEAA0}" srcOrd="0" destOrd="0" presId="urn:microsoft.com/office/officeart/2005/8/layout/vList5"/>
    <dgm:cxn modelId="{2EDBB6F0-506D-44CA-9551-40F8DE1B8DA7}" type="presParOf" srcId="{B8A4C8B8-0435-44CF-BEF3-967EFD18945C}" destId="{6CC8FFDD-CFEE-49C2-B1EE-871398AE6E10}" srcOrd="1" destOrd="0" presId="urn:microsoft.com/office/officeart/2005/8/layout/vList5"/>
    <dgm:cxn modelId="{3E675357-D8E9-4E57-AE88-1B5AE50FD1FF}" type="presParOf" srcId="{C3828019-EFEF-4F49-A97C-584433A0F878}" destId="{5EB93D99-46F8-42E6-A2B9-58BE4E44B6DB}" srcOrd="3" destOrd="0" presId="urn:microsoft.com/office/officeart/2005/8/layout/vList5"/>
    <dgm:cxn modelId="{CBC1F491-56A5-414D-B552-2E3BC1625789}" type="presParOf" srcId="{C3828019-EFEF-4F49-A97C-584433A0F878}" destId="{64911642-DDEA-46F3-BA86-4AD5DD903F93}" srcOrd="4" destOrd="0" presId="urn:microsoft.com/office/officeart/2005/8/layout/vList5"/>
    <dgm:cxn modelId="{F9B74787-BB66-4190-88A6-B378114B76D6}" type="presParOf" srcId="{64911642-DDEA-46F3-BA86-4AD5DD903F93}" destId="{74489A56-F2AB-483A-A74F-BE5EBF9F2177}" srcOrd="0" destOrd="0" presId="urn:microsoft.com/office/officeart/2005/8/layout/vList5"/>
    <dgm:cxn modelId="{3DD6F3D3-1E69-446B-82F7-4D6FA0FD7F6C}" type="presParOf" srcId="{64911642-DDEA-46F3-BA86-4AD5DD903F93}" destId="{3B35A709-B6D9-458E-B88C-FBA5FB42FBFB}" srcOrd="1" destOrd="0" presId="urn:microsoft.com/office/officeart/2005/8/layout/vList5"/>
    <dgm:cxn modelId="{AB3E5826-0873-40C3-8A85-0C9BDBB75DE7}" type="presParOf" srcId="{C3828019-EFEF-4F49-A97C-584433A0F878}" destId="{0A0C7EAC-CA7E-4528-9A05-3D4571C3E835}" srcOrd="5" destOrd="0" presId="urn:microsoft.com/office/officeart/2005/8/layout/vList5"/>
    <dgm:cxn modelId="{23668E61-A35A-423F-BDB5-9B7EE52D77D1}" type="presParOf" srcId="{C3828019-EFEF-4F49-A97C-584433A0F878}" destId="{79E1CFC1-72B8-42AC-93FC-97C28CB5D812}" srcOrd="6" destOrd="0" presId="urn:microsoft.com/office/officeart/2005/8/layout/vList5"/>
    <dgm:cxn modelId="{A07A0211-6D88-4A2C-A7FB-5DC35ABB0B82}" type="presParOf" srcId="{79E1CFC1-72B8-42AC-93FC-97C28CB5D812}" destId="{4A5FE095-5708-444A-B73B-71678FB2A333}" srcOrd="0" destOrd="0" presId="urn:microsoft.com/office/officeart/2005/8/layout/vList5"/>
    <dgm:cxn modelId="{0AD2E8EA-68EC-46D3-8211-967C02DA9715}" type="presParOf" srcId="{79E1CFC1-72B8-42AC-93FC-97C28CB5D812}" destId="{21ED57BC-4FF6-4669-A58D-C27B34C5EDB8}" srcOrd="1" destOrd="0" presId="urn:microsoft.com/office/officeart/2005/8/layout/vList5"/>
    <dgm:cxn modelId="{486C9910-88B5-4B41-80AA-5A4CA3EBD170}" type="presParOf" srcId="{C3828019-EFEF-4F49-A97C-584433A0F878}" destId="{AB435197-89A3-48E9-A980-684D5D802D4F}" srcOrd="7" destOrd="0" presId="urn:microsoft.com/office/officeart/2005/8/layout/vList5"/>
    <dgm:cxn modelId="{7752F565-BD2F-4692-B39E-797EF0A0E066}" type="presParOf" srcId="{C3828019-EFEF-4F49-A97C-584433A0F878}" destId="{E408BC62-264B-477A-BE17-4F1FF177FA79}" srcOrd="8" destOrd="0" presId="urn:microsoft.com/office/officeart/2005/8/layout/vList5"/>
    <dgm:cxn modelId="{95A90EB4-9280-4C62-9E9A-6E9C93569790}" type="presParOf" srcId="{E408BC62-264B-477A-BE17-4F1FF177FA79}" destId="{4DBA26CD-C28E-422D-B418-DC1526FBEC5E}" srcOrd="0" destOrd="0" presId="urn:microsoft.com/office/officeart/2005/8/layout/vList5"/>
    <dgm:cxn modelId="{A2408EC9-8207-4A4B-9F12-EC8A299207E3}" type="presParOf" srcId="{E408BC62-264B-477A-BE17-4F1FF177FA79}" destId="{4BC707D8-0ED3-49A9-8C3C-0DDFC3408AC0}" srcOrd="1" destOrd="0" presId="urn:microsoft.com/office/officeart/2005/8/layout/vList5"/>
    <dgm:cxn modelId="{CB8CE818-069A-4B36-AA92-AD3E788778EC}" type="presParOf" srcId="{C3828019-EFEF-4F49-A97C-584433A0F878}" destId="{5E30FAC0-F1EE-41BF-B82D-069FB97075D7}" srcOrd="9" destOrd="0" presId="urn:microsoft.com/office/officeart/2005/8/layout/vList5"/>
    <dgm:cxn modelId="{29845797-9361-4058-AFDE-B5BCCE6C3444}" type="presParOf" srcId="{C3828019-EFEF-4F49-A97C-584433A0F878}" destId="{C6E3600B-FDC4-4B8C-980B-D764AD23CC60}" srcOrd="10" destOrd="0" presId="urn:microsoft.com/office/officeart/2005/8/layout/vList5"/>
    <dgm:cxn modelId="{94A25EE9-5B97-4962-94FF-8DF85793FA14}" type="presParOf" srcId="{C6E3600B-FDC4-4B8C-980B-D764AD23CC60}" destId="{52D44CA3-05AF-4FA2-BC60-A0663EAED28B}" srcOrd="0" destOrd="0" presId="urn:microsoft.com/office/officeart/2005/8/layout/vList5"/>
    <dgm:cxn modelId="{F7D4055B-9836-4180-87A2-06318D51FABE}" type="presParOf" srcId="{C6E3600B-FDC4-4B8C-980B-D764AD23CC60}" destId="{E2924E02-69C5-496B-9BCF-06CC16D01B2E}" srcOrd="1" destOrd="0" presId="urn:microsoft.com/office/officeart/2005/8/layout/vList5"/>
    <dgm:cxn modelId="{43AD6422-7B44-4014-BDFB-57D4836DA14E}" type="presParOf" srcId="{C3828019-EFEF-4F49-A97C-584433A0F878}" destId="{2A855EA1-2772-4484-A5D1-E51B1CE69171}" srcOrd="11" destOrd="0" presId="urn:microsoft.com/office/officeart/2005/8/layout/vList5"/>
    <dgm:cxn modelId="{5EFB6D14-7ED6-4EFB-8EDC-3560B8F6898F}" type="presParOf" srcId="{C3828019-EFEF-4F49-A97C-584433A0F878}" destId="{6EA04A62-DF18-4AEB-A387-5B323DDBB80A}" srcOrd="12" destOrd="0" presId="urn:microsoft.com/office/officeart/2005/8/layout/vList5"/>
    <dgm:cxn modelId="{8C88DF73-C218-4D3B-9209-63A8C479F3AF}" type="presParOf" srcId="{6EA04A62-DF18-4AEB-A387-5B323DDBB80A}" destId="{C059017F-A4A2-4405-BE6A-338319BD3093}" srcOrd="0" destOrd="0" presId="urn:microsoft.com/office/officeart/2005/8/layout/vList5"/>
    <dgm:cxn modelId="{9CD28A4B-BB90-4796-9ABE-6905593014FE}" type="presParOf" srcId="{6EA04A62-DF18-4AEB-A387-5B323DDBB80A}" destId="{982E0F23-9DBA-4079-9F0B-B9503702C1A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932FBB1A-9DCD-4448-B845-7BBFAAEFE268}" type="doc">
      <dgm:prSet loTypeId="urn:microsoft.com/office/officeart/2009/layout/ReverseList" loCatId="relationship" qsTypeId="urn:microsoft.com/office/officeart/2005/8/quickstyle/simple3" qsCatId="simple" csTypeId="urn:microsoft.com/office/officeart/2005/8/colors/accent5_5" csCatId="accent5" phldr="1"/>
      <dgm:spPr/>
      <dgm:t>
        <a:bodyPr/>
        <a:lstStyle/>
        <a:p>
          <a:endParaRPr lang="es-MX"/>
        </a:p>
      </dgm:t>
    </dgm:pt>
    <dgm:pt modelId="{6E5C864E-6E4C-43DB-9CEA-81E0E16191BD}">
      <dgm:prSet phldrT="[Texto]"/>
      <dgm:spPr/>
      <dgm:t>
        <a:bodyPr/>
        <a:lstStyle/>
        <a:p>
          <a:pPr algn="just"/>
          <a:r>
            <a:rPr lang="es-MX" dirty="0"/>
            <a:t>1. Conjunto de prestaciones que tienen un límite global.</a:t>
          </a:r>
        </a:p>
      </dgm:t>
    </dgm:pt>
    <dgm:pt modelId="{9150B304-9F2B-42AA-A1FD-5C88D87BF49A}" type="parTrans" cxnId="{6BE0045D-EC5A-47A3-829F-E602E52DFE9B}">
      <dgm:prSet/>
      <dgm:spPr/>
      <dgm:t>
        <a:bodyPr/>
        <a:lstStyle/>
        <a:p>
          <a:endParaRPr lang="es-MX"/>
        </a:p>
      </dgm:t>
    </dgm:pt>
    <dgm:pt modelId="{9EFD7BA0-9A11-4BD8-8390-979E8E35D949}" type="sibTrans" cxnId="{6BE0045D-EC5A-47A3-829F-E602E52DFE9B}">
      <dgm:prSet/>
      <dgm:spPr/>
      <dgm:t>
        <a:bodyPr/>
        <a:lstStyle/>
        <a:p>
          <a:endParaRPr lang="es-MX"/>
        </a:p>
      </dgm:t>
    </dgm:pt>
    <dgm:pt modelId="{8F18BAAF-6014-4D89-AE04-4022E3739F90}">
      <dgm:prSet phldrT="[Texto]"/>
      <dgm:spPr/>
      <dgm:t>
        <a:bodyPr/>
        <a:lstStyle/>
        <a:p>
          <a:pPr algn="just"/>
          <a:r>
            <a:rPr lang="es-MX" dirty="0"/>
            <a:t>2. Prestaciones que no están sujetas al límite máximo global pero por las que se deben cumplir requisitos individuales </a:t>
          </a:r>
        </a:p>
      </dgm:t>
    </dgm:pt>
    <dgm:pt modelId="{2CC315A5-602D-413F-AB7D-184656A26810}" type="parTrans" cxnId="{0CFB01CC-8BA3-4CDE-8E7D-4A16B94CEC03}">
      <dgm:prSet/>
      <dgm:spPr/>
      <dgm:t>
        <a:bodyPr/>
        <a:lstStyle/>
        <a:p>
          <a:endParaRPr lang="es-MX"/>
        </a:p>
      </dgm:t>
    </dgm:pt>
    <dgm:pt modelId="{D919BB0C-81FD-473B-8FDF-49C38CC7E7A5}" type="sibTrans" cxnId="{0CFB01CC-8BA3-4CDE-8E7D-4A16B94CEC03}">
      <dgm:prSet/>
      <dgm:spPr/>
      <dgm:t>
        <a:bodyPr/>
        <a:lstStyle/>
        <a:p>
          <a:endParaRPr lang="es-MX"/>
        </a:p>
      </dgm:t>
    </dgm:pt>
    <dgm:pt modelId="{F1B6FF81-3AA5-44DC-99E8-D9E1AFBDC8B6}" type="pres">
      <dgm:prSet presAssocID="{932FBB1A-9DCD-4448-B845-7BBFAAEFE268}" presName="Name0" presStyleCnt="0">
        <dgm:presLayoutVars>
          <dgm:chMax val="2"/>
          <dgm:chPref val="2"/>
          <dgm:animLvl val="lvl"/>
        </dgm:presLayoutVars>
      </dgm:prSet>
      <dgm:spPr/>
    </dgm:pt>
    <dgm:pt modelId="{6A69544C-9B27-4061-8E7B-489D82C295DE}" type="pres">
      <dgm:prSet presAssocID="{932FBB1A-9DCD-4448-B845-7BBFAAEFE268}" presName="LeftText" presStyleLbl="revTx" presStyleIdx="0" presStyleCnt="0">
        <dgm:presLayoutVars>
          <dgm:bulletEnabled val="1"/>
        </dgm:presLayoutVars>
      </dgm:prSet>
      <dgm:spPr/>
    </dgm:pt>
    <dgm:pt modelId="{27E65ABE-5948-4F3A-B1C4-E7C89B120263}" type="pres">
      <dgm:prSet presAssocID="{932FBB1A-9DCD-4448-B845-7BBFAAEFE268}" presName="LeftNode" presStyleLbl="bgImgPlace1" presStyleIdx="0" presStyleCnt="2">
        <dgm:presLayoutVars>
          <dgm:chMax val="2"/>
          <dgm:chPref val="2"/>
        </dgm:presLayoutVars>
      </dgm:prSet>
      <dgm:spPr/>
    </dgm:pt>
    <dgm:pt modelId="{72B75236-3BAF-4B98-A7E1-6BE5FDEE1CC5}" type="pres">
      <dgm:prSet presAssocID="{932FBB1A-9DCD-4448-B845-7BBFAAEFE268}" presName="RightText" presStyleLbl="revTx" presStyleIdx="0" presStyleCnt="0">
        <dgm:presLayoutVars>
          <dgm:bulletEnabled val="1"/>
        </dgm:presLayoutVars>
      </dgm:prSet>
      <dgm:spPr/>
    </dgm:pt>
    <dgm:pt modelId="{C5E6C171-2789-469E-BA20-C79FE10E5153}" type="pres">
      <dgm:prSet presAssocID="{932FBB1A-9DCD-4448-B845-7BBFAAEFE268}" presName="RightNode" presStyleLbl="bgImgPlace1" presStyleIdx="1" presStyleCnt="2">
        <dgm:presLayoutVars>
          <dgm:chMax val="0"/>
          <dgm:chPref val="0"/>
        </dgm:presLayoutVars>
      </dgm:prSet>
      <dgm:spPr/>
    </dgm:pt>
    <dgm:pt modelId="{F733D93D-8628-4B18-81F5-65491BC865DD}" type="pres">
      <dgm:prSet presAssocID="{932FBB1A-9DCD-4448-B845-7BBFAAEFE268}" presName="TopArrow" presStyleLbl="node1" presStyleIdx="0" presStyleCnt="2"/>
      <dgm:spPr/>
    </dgm:pt>
    <dgm:pt modelId="{F6A45A40-66BB-4C8A-BB83-3778650DCA16}" type="pres">
      <dgm:prSet presAssocID="{932FBB1A-9DCD-4448-B845-7BBFAAEFE268}" presName="BottomArrow" presStyleLbl="node1" presStyleIdx="1" presStyleCnt="2"/>
      <dgm:spPr/>
    </dgm:pt>
  </dgm:ptLst>
  <dgm:cxnLst>
    <dgm:cxn modelId="{6BE0045D-EC5A-47A3-829F-E602E52DFE9B}" srcId="{932FBB1A-9DCD-4448-B845-7BBFAAEFE268}" destId="{6E5C864E-6E4C-43DB-9CEA-81E0E16191BD}" srcOrd="0" destOrd="0" parTransId="{9150B304-9F2B-42AA-A1FD-5C88D87BF49A}" sibTransId="{9EFD7BA0-9A11-4BD8-8390-979E8E35D949}"/>
    <dgm:cxn modelId="{B3BC545F-EFE7-47E5-A302-18CBCD209EE3}" type="presOf" srcId="{6E5C864E-6E4C-43DB-9CEA-81E0E16191BD}" destId="{6A69544C-9B27-4061-8E7B-489D82C295DE}" srcOrd="0" destOrd="0" presId="urn:microsoft.com/office/officeart/2009/layout/ReverseList"/>
    <dgm:cxn modelId="{0DE0D34E-4B1D-4407-8E24-C69090D46D60}" type="presOf" srcId="{6E5C864E-6E4C-43DB-9CEA-81E0E16191BD}" destId="{27E65ABE-5948-4F3A-B1C4-E7C89B120263}" srcOrd="1" destOrd="0" presId="urn:microsoft.com/office/officeart/2009/layout/ReverseList"/>
    <dgm:cxn modelId="{023CDC79-B695-4447-A00F-CEB59FE3EB1B}" type="presOf" srcId="{8F18BAAF-6014-4D89-AE04-4022E3739F90}" destId="{C5E6C171-2789-469E-BA20-C79FE10E5153}" srcOrd="1" destOrd="0" presId="urn:microsoft.com/office/officeart/2009/layout/ReverseList"/>
    <dgm:cxn modelId="{FC10DFC7-8BDC-43F9-9A36-2C97F1B7EF24}" type="presOf" srcId="{932FBB1A-9DCD-4448-B845-7BBFAAEFE268}" destId="{F1B6FF81-3AA5-44DC-99E8-D9E1AFBDC8B6}" srcOrd="0" destOrd="0" presId="urn:microsoft.com/office/officeart/2009/layout/ReverseList"/>
    <dgm:cxn modelId="{0CFB01CC-8BA3-4CDE-8E7D-4A16B94CEC03}" srcId="{932FBB1A-9DCD-4448-B845-7BBFAAEFE268}" destId="{8F18BAAF-6014-4D89-AE04-4022E3739F90}" srcOrd="1" destOrd="0" parTransId="{2CC315A5-602D-413F-AB7D-184656A26810}" sibTransId="{D919BB0C-81FD-473B-8FDF-49C38CC7E7A5}"/>
    <dgm:cxn modelId="{A6BEE1EF-553E-4A13-9B73-D9410A4722BF}" type="presOf" srcId="{8F18BAAF-6014-4D89-AE04-4022E3739F90}" destId="{72B75236-3BAF-4B98-A7E1-6BE5FDEE1CC5}" srcOrd="0" destOrd="0" presId="urn:microsoft.com/office/officeart/2009/layout/ReverseList"/>
    <dgm:cxn modelId="{5DA29609-8B17-4A7A-A7B2-BAC53FC480D2}" type="presParOf" srcId="{F1B6FF81-3AA5-44DC-99E8-D9E1AFBDC8B6}" destId="{6A69544C-9B27-4061-8E7B-489D82C295DE}" srcOrd="0" destOrd="0" presId="urn:microsoft.com/office/officeart/2009/layout/ReverseList"/>
    <dgm:cxn modelId="{B2EB0345-AABD-4970-BA7B-7626FFE1957D}" type="presParOf" srcId="{F1B6FF81-3AA5-44DC-99E8-D9E1AFBDC8B6}" destId="{27E65ABE-5948-4F3A-B1C4-E7C89B120263}" srcOrd="1" destOrd="0" presId="urn:microsoft.com/office/officeart/2009/layout/ReverseList"/>
    <dgm:cxn modelId="{6CF50DBC-1C08-4AAF-A89E-89C8638303BF}" type="presParOf" srcId="{F1B6FF81-3AA5-44DC-99E8-D9E1AFBDC8B6}" destId="{72B75236-3BAF-4B98-A7E1-6BE5FDEE1CC5}" srcOrd="2" destOrd="0" presId="urn:microsoft.com/office/officeart/2009/layout/ReverseList"/>
    <dgm:cxn modelId="{2E6E5C61-903B-4A46-97D7-3077531A528A}" type="presParOf" srcId="{F1B6FF81-3AA5-44DC-99E8-D9E1AFBDC8B6}" destId="{C5E6C171-2789-469E-BA20-C79FE10E5153}" srcOrd="3" destOrd="0" presId="urn:microsoft.com/office/officeart/2009/layout/ReverseList"/>
    <dgm:cxn modelId="{D6F2BE49-4E47-44F3-B7A5-A1BC42A5D7DF}" type="presParOf" srcId="{F1B6FF81-3AA5-44DC-99E8-D9E1AFBDC8B6}" destId="{F733D93D-8628-4B18-81F5-65491BC865DD}" srcOrd="4" destOrd="0" presId="urn:microsoft.com/office/officeart/2009/layout/ReverseList"/>
    <dgm:cxn modelId="{D4461236-9CDB-45D8-BFDA-E0056F1EE80C}" type="presParOf" srcId="{F1B6FF81-3AA5-44DC-99E8-D9E1AFBDC8B6}" destId="{F6A45A40-66BB-4C8A-BB83-3778650DCA16}"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67AA7B-DFE2-43D6-A62F-A765E755CA42}">
      <dsp:nvSpPr>
        <dsp:cNvPr id="0" name=""/>
        <dsp:cNvSpPr/>
      </dsp:nvSpPr>
      <dsp:spPr>
        <a:xfrm>
          <a:off x="2761" y="1778290"/>
          <a:ext cx="2282358" cy="1141179"/>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MX" sz="2000" kern="1200" dirty="0"/>
            <a:t>Artículo 123</a:t>
          </a:r>
          <a:endParaRPr lang="en-US" sz="2000" kern="1200" dirty="0"/>
        </a:p>
      </dsp:txBody>
      <dsp:txXfrm>
        <a:off x="36185" y="1811714"/>
        <a:ext cx="2215510" cy="1074331"/>
      </dsp:txXfrm>
    </dsp:sp>
    <dsp:sp modelId="{8763345C-E1CC-44A6-ADA5-584DF0DA7904}">
      <dsp:nvSpPr>
        <dsp:cNvPr id="0" name=""/>
        <dsp:cNvSpPr/>
      </dsp:nvSpPr>
      <dsp:spPr>
        <a:xfrm rot="18355185">
          <a:off x="1963495" y="1696883"/>
          <a:ext cx="1556193" cy="43725"/>
        </a:xfrm>
        <a:custGeom>
          <a:avLst/>
          <a:gdLst/>
          <a:ahLst/>
          <a:cxnLst/>
          <a:rect l="0" t="0" r="0" b="0"/>
          <a:pathLst>
            <a:path>
              <a:moveTo>
                <a:pt x="0" y="21862"/>
              </a:moveTo>
              <a:lnTo>
                <a:pt x="1556193" y="21862"/>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2702687" y="1679841"/>
        <a:ext cx="77809" cy="77809"/>
      </dsp:txXfrm>
    </dsp:sp>
    <dsp:sp modelId="{E17C4B3C-633C-4AAA-B56D-DF73EDC05BB7}">
      <dsp:nvSpPr>
        <dsp:cNvPr id="0" name=""/>
        <dsp:cNvSpPr/>
      </dsp:nvSpPr>
      <dsp:spPr>
        <a:xfrm>
          <a:off x="3198064" y="138934"/>
          <a:ext cx="2282358" cy="1899356"/>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MX" sz="1600" kern="1200" dirty="0"/>
            <a:t>APARTADO A</a:t>
          </a:r>
        </a:p>
        <a:p>
          <a:pPr marL="0" lvl="0" indent="0" algn="ctr" defTabSz="711200">
            <a:lnSpc>
              <a:spcPct val="90000"/>
            </a:lnSpc>
            <a:spcBef>
              <a:spcPct val="0"/>
            </a:spcBef>
            <a:spcAft>
              <a:spcPct val="35000"/>
            </a:spcAft>
            <a:buNone/>
          </a:pPr>
          <a:r>
            <a:rPr lang="es-MX" sz="1600" kern="1200" dirty="0"/>
            <a:t>Regula las relaciones laborales entre particulares</a:t>
          </a:r>
          <a:endParaRPr lang="en-US" sz="1600" kern="1200" dirty="0"/>
        </a:p>
      </dsp:txBody>
      <dsp:txXfrm>
        <a:off x="3253694" y="194564"/>
        <a:ext cx="2171098" cy="1788096"/>
      </dsp:txXfrm>
    </dsp:sp>
    <dsp:sp modelId="{3402DD35-7C40-4242-8ADF-4816606BBDCA}">
      <dsp:nvSpPr>
        <dsp:cNvPr id="0" name=""/>
        <dsp:cNvSpPr/>
      </dsp:nvSpPr>
      <dsp:spPr>
        <a:xfrm>
          <a:off x="5480423" y="1066749"/>
          <a:ext cx="912943" cy="43725"/>
        </a:xfrm>
        <a:custGeom>
          <a:avLst/>
          <a:gdLst/>
          <a:ahLst/>
          <a:cxnLst/>
          <a:rect l="0" t="0" r="0" b="0"/>
          <a:pathLst>
            <a:path>
              <a:moveTo>
                <a:pt x="0" y="21862"/>
              </a:moveTo>
              <a:lnTo>
                <a:pt x="912943" y="2186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5914071" y="1065789"/>
        <a:ext cx="45647" cy="45647"/>
      </dsp:txXfrm>
    </dsp:sp>
    <dsp:sp modelId="{6AD0E1B6-3D1F-4262-A15F-5001FDFA9043}">
      <dsp:nvSpPr>
        <dsp:cNvPr id="0" name=""/>
        <dsp:cNvSpPr/>
      </dsp:nvSpPr>
      <dsp:spPr>
        <a:xfrm>
          <a:off x="6393367" y="518022"/>
          <a:ext cx="2282358" cy="1141179"/>
        </a:xfrm>
        <a:prstGeom prst="roundRect">
          <a:avLst>
            <a:gd name="adj" fmla="val 1000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MX" sz="1600" kern="1200" dirty="0"/>
            <a:t>Ley Federal del Trabajo</a:t>
          </a:r>
          <a:endParaRPr lang="en-US" sz="1600" kern="1200" dirty="0"/>
        </a:p>
      </dsp:txBody>
      <dsp:txXfrm>
        <a:off x="6426791" y="551446"/>
        <a:ext cx="2215510" cy="1074331"/>
      </dsp:txXfrm>
    </dsp:sp>
    <dsp:sp modelId="{CF9955DF-B780-4F5D-9C45-03F1698A7736}">
      <dsp:nvSpPr>
        <dsp:cNvPr id="0" name=""/>
        <dsp:cNvSpPr/>
      </dsp:nvSpPr>
      <dsp:spPr>
        <a:xfrm rot="2910796">
          <a:off x="2052273" y="2843760"/>
          <a:ext cx="1379620" cy="43725"/>
        </a:xfrm>
        <a:custGeom>
          <a:avLst/>
          <a:gdLst/>
          <a:ahLst/>
          <a:cxnLst/>
          <a:rect l="0" t="0" r="0" b="0"/>
          <a:pathLst>
            <a:path>
              <a:moveTo>
                <a:pt x="0" y="21862"/>
              </a:moveTo>
              <a:lnTo>
                <a:pt x="1379620" y="21862"/>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2707592" y="2831132"/>
        <a:ext cx="68981" cy="68981"/>
      </dsp:txXfrm>
    </dsp:sp>
    <dsp:sp modelId="{CD92B270-445F-45EE-99C1-CA57523C1EC5}">
      <dsp:nvSpPr>
        <dsp:cNvPr id="0" name=""/>
        <dsp:cNvSpPr/>
      </dsp:nvSpPr>
      <dsp:spPr>
        <a:xfrm>
          <a:off x="3199045" y="2207687"/>
          <a:ext cx="2282358" cy="2349357"/>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MX" sz="1600" kern="1200" dirty="0"/>
            <a:t>APARTADO B</a:t>
          </a:r>
        </a:p>
        <a:p>
          <a:pPr marL="0" lvl="0" indent="0" algn="ctr" defTabSz="711200">
            <a:lnSpc>
              <a:spcPct val="90000"/>
            </a:lnSpc>
            <a:spcBef>
              <a:spcPct val="0"/>
            </a:spcBef>
            <a:spcAft>
              <a:spcPct val="35000"/>
            </a:spcAft>
            <a:buNone/>
          </a:pPr>
          <a:r>
            <a:rPr lang="es-MX" sz="1600" kern="1200" dirty="0"/>
            <a:t>Regula las relaciones laborales entre el Estado y sus servidores públicos</a:t>
          </a:r>
          <a:endParaRPr lang="en-US" sz="1600" kern="1200" dirty="0"/>
        </a:p>
      </dsp:txBody>
      <dsp:txXfrm>
        <a:off x="3265893" y="2274535"/>
        <a:ext cx="2148662" cy="2215661"/>
      </dsp:txXfrm>
    </dsp:sp>
    <dsp:sp modelId="{94A8B1AA-45AD-4039-8B4D-CE616128F46E}">
      <dsp:nvSpPr>
        <dsp:cNvPr id="0" name=""/>
        <dsp:cNvSpPr/>
      </dsp:nvSpPr>
      <dsp:spPr>
        <a:xfrm rot="6711">
          <a:off x="5481404" y="3361393"/>
          <a:ext cx="911963" cy="43725"/>
        </a:xfrm>
        <a:custGeom>
          <a:avLst/>
          <a:gdLst/>
          <a:ahLst/>
          <a:cxnLst/>
          <a:rect l="0" t="0" r="0" b="0"/>
          <a:pathLst>
            <a:path>
              <a:moveTo>
                <a:pt x="0" y="21862"/>
              </a:moveTo>
              <a:lnTo>
                <a:pt x="911963" y="2186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5914586" y="3360457"/>
        <a:ext cx="45598" cy="45598"/>
      </dsp:txXfrm>
    </dsp:sp>
    <dsp:sp modelId="{8930AD4E-D1E7-4BC5-930E-593DCC7FD712}">
      <dsp:nvSpPr>
        <dsp:cNvPr id="0" name=""/>
        <dsp:cNvSpPr/>
      </dsp:nvSpPr>
      <dsp:spPr>
        <a:xfrm rot="10800000" flipV="1">
          <a:off x="6393367" y="2576590"/>
          <a:ext cx="2151351" cy="1615111"/>
        </a:xfrm>
        <a:prstGeom prst="roundRect">
          <a:avLst>
            <a:gd name="adj" fmla="val 1000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MX" sz="1600" kern="1200" dirty="0"/>
            <a:t>Ley Federal de los Trabajadores al Servicio del Estado</a:t>
          </a:r>
          <a:endParaRPr lang="en-US" sz="1600" kern="1200" dirty="0"/>
        </a:p>
      </dsp:txBody>
      <dsp:txXfrm rot="-10800000">
        <a:off x="6440672" y="2623895"/>
        <a:ext cx="2056741" cy="15205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D79B7C-A25E-4638-AA32-7D0F1548371C}">
      <dsp:nvSpPr>
        <dsp:cNvPr id="0" name=""/>
        <dsp:cNvSpPr/>
      </dsp:nvSpPr>
      <dsp:spPr>
        <a:xfrm>
          <a:off x="0" y="39687"/>
          <a:ext cx="3286125" cy="1971675"/>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MX" sz="3400" kern="1200" dirty="0"/>
            <a:t>Salario mínimo</a:t>
          </a:r>
        </a:p>
      </dsp:txBody>
      <dsp:txXfrm>
        <a:off x="0" y="39687"/>
        <a:ext cx="3286125" cy="1971675"/>
      </dsp:txXfrm>
    </dsp:sp>
    <dsp:sp modelId="{B6CB3B5E-7D3E-475B-AE76-4D92FB5458DB}">
      <dsp:nvSpPr>
        <dsp:cNvPr id="0" name=""/>
        <dsp:cNvSpPr/>
      </dsp:nvSpPr>
      <dsp:spPr>
        <a:xfrm>
          <a:off x="3614737" y="39687"/>
          <a:ext cx="3286125" cy="1971675"/>
        </a:xfrm>
        <a:prstGeom prst="rect">
          <a:avLst/>
        </a:prstGeom>
        <a:gradFill rotWithShape="0">
          <a:gsLst>
            <a:gs pos="0">
              <a:schemeClr val="accent5">
                <a:hueOff val="-1351709"/>
                <a:satOff val="-3484"/>
                <a:lumOff val="-2353"/>
                <a:alphaOff val="0"/>
                <a:lumMod val="110000"/>
                <a:satMod val="105000"/>
                <a:tint val="67000"/>
              </a:schemeClr>
            </a:gs>
            <a:gs pos="50000">
              <a:schemeClr val="accent5">
                <a:hueOff val="-1351709"/>
                <a:satOff val="-3484"/>
                <a:lumOff val="-2353"/>
                <a:alphaOff val="0"/>
                <a:lumMod val="105000"/>
                <a:satMod val="103000"/>
                <a:tint val="73000"/>
              </a:schemeClr>
            </a:gs>
            <a:gs pos="100000">
              <a:schemeClr val="accent5">
                <a:hueOff val="-1351709"/>
                <a:satOff val="-3484"/>
                <a:lumOff val="-235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MX" sz="3400" kern="1200" dirty="0"/>
            <a:t>Jornada laboral</a:t>
          </a:r>
        </a:p>
      </dsp:txBody>
      <dsp:txXfrm>
        <a:off x="3614737" y="39687"/>
        <a:ext cx="3286125" cy="1971675"/>
      </dsp:txXfrm>
    </dsp:sp>
    <dsp:sp modelId="{5EB88133-589C-4DFB-93C9-8D52B00C15FA}">
      <dsp:nvSpPr>
        <dsp:cNvPr id="0" name=""/>
        <dsp:cNvSpPr/>
      </dsp:nvSpPr>
      <dsp:spPr>
        <a:xfrm>
          <a:off x="7229475" y="39687"/>
          <a:ext cx="3286125" cy="1971675"/>
        </a:xfrm>
        <a:prstGeom prst="rect">
          <a:avLst/>
        </a:prstGeom>
        <a:gradFill rotWithShape="0">
          <a:gsLst>
            <a:gs pos="0">
              <a:schemeClr val="accent5">
                <a:hueOff val="-2703417"/>
                <a:satOff val="-6968"/>
                <a:lumOff val="-4706"/>
                <a:alphaOff val="0"/>
                <a:lumMod val="110000"/>
                <a:satMod val="105000"/>
                <a:tint val="67000"/>
              </a:schemeClr>
            </a:gs>
            <a:gs pos="50000">
              <a:schemeClr val="accent5">
                <a:hueOff val="-2703417"/>
                <a:satOff val="-6968"/>
                <a:lumOff val="-4706"/>
                <a:alphaOff val="0"/>
                <a:lumMod val="105000"/>
                <a:satMod val="103000"/>
                <a:tint val="73000"/>
              </a:schemeClr>
            </a:gs>
            <a:gs pos="100000">
              <a:schemeClr val="accent5">
                <a:hueOff val="-2703417"/>
                <a:satOff val="-6968"/>
                <a:lumOff val="-470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MX" sz="3400" kern="1200" dirty="0"/>
            <a:t>Prestaciones</a:t>
          </a:r>
        </a:p>
      </dsp:txBody>
      <dsp:txXfrm>
        <a:off x="7229475" y="39687"/>
        <a:ext cx="3286125" cy="1971675"/>
      </dsp:txXfrm>
    </dsp:sp>
    <dsp:sp modelId="{57268181-F909-45C3-99F6-B2A179D87B9A}">
      <dsp:nvSpPr>
        <dsp:cNvPr id="0" name=""/>
        <dsp:cNvSpPr/>
      </dsp:nvSpPr>
      <dsp:spPr>
        <a:xfrm>
          <a:off x="0" y="2339975"/>
          <a:ext cx="3286125" cy="1971675"/>
        </a:xfrm>
        <a:prstGeom prst="rect">
          <a:avLst/>
        </a:prstGeom>
        <a:gradFill rotWithShape="0">
          <a:gsLst>
            <a:gs pos="0">
              <a:schemeClr val="accent5">
                <a:hueOff val="-4055126"/>
                <a:satOff val="-10451"/>
                <a:lumOff val="-7059"/>
                <a:alphaOff val="0"/>
                <a:lumMod val="110000"/>
                <a:satMod val="105000"/>
                <a:tint val="67000"/>
              </a:schemeClr>
            </a:gs>
            <a:gs pos="50000">
              <a:schemeClr val="accent5">
                <a:hueOff val="-4055126"/>
                <a:satOff val="-10451"/>
                <a:lumOff val="-7059"/>
                <a:alphaOff val="0"/>
                <a:lumMod val="105000"/>
                <a:satMod val="103000"/>
                <a:tint val="73000"/>
              </a:schemeClr>
            </a:gs>
            <a:gs pos="100000">
              <a:schemeClr val="accent5">
                <a:hueOff val="-4055126"/>
                <a:satOff val="-10451"/>
                <a:lumOff val="-7059"/>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MX" sz="3400" kern="1200" dirty="0"/>
            <a:t>Condiciones de trabajo</a:t>
          </a:r>
        </a:p>
      </dsp:txBody>
      <dsp:txXfrm>
        <a:off x="0" y="2339975"/>
        <a:ext cx="3286125" cy="1971675"/>
      </dsp:txXfrm>
    </dsp:sp>
    <dsp:sp modelId="{FB51E8FA-36B2-46F9-83DA-105B3657A5E6}">
      <dsp:nvSpPr>
        <dsp:cNvPr id="0" name=""/>
        <dsp:cNvSpPr/>
      </dsp:nvSpPr>
      <dsp:spPr>
        <a:xfrm>
          <a:off x="3614737" y="2339975"/>
          <a:ext cx="3286125" cy="1971675"/>
        </a:xfrm>
        <a:prstGeom prst="rect">
          <a:avLst/>
        </a:prstGeom>
        <a:gradFill rotWithShape="0">
          <a:gsLst>
            <a:gs pos="0">
              <a:schemeClr val="accent5">
                <a:hueOff val="-5406834"/>
                <a:satOff val="-13935"/>
                <a:lumOff val="-9412"/>
                <a:alphaOff val="0"/>
                <a:lumMod val="110000"/>
                <a:satMod val="105000"/>
                <a:tint val="67000"/>
              </a:schemeClr>
            </a:gs>
            <a:gs pos="50000">
              <a:schemeClr val="accent5">
                <a:hueOff val="-5406834"/>
                <a:satOff val="-13935"/>
                <a:lumOff val="-9412"/>
                <a:alphaOff val="0"/>
                <a:lumMod val="105000"/>
                <a:satMod val="103000"/>
                <a:tint val="73000"/>
              </a:schemeClr>
            </a:gs>
            <a:gs pos="100000">
              <a:schemeClr val="accent5">
                <a:hueOff val="-5406834"/>
                <a:satOff val="-13935"/>
                <a:lumOff val="-941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MX" sz="3400" kern="1200" dirty="0"/>
            <a:t>Protecciones contra el despido injustificado</a:t>
          </a:r>
        </a:p>
      </dsp:txBody>
      <dsp:txXfrm>
        <a:off x="3614737" y="2339975"/>
        <a:ext cx="3286125" cy="1971675"/>
      </dsp:txXfrm>
    </dsp:sp>
    <dsp:sp modelId="{F5A328EA-2AD4-4F1C-8A41-C26BCC44CA22}">
      <dsp:nvSpPr>
        <dsp:cNvPr id="0" name=""/>
        <dsp:cNvSpPr/>
      </dsp:nvSpPr>
      <dsp:spPr>
        <a:xfrm>
          <a:off x="7229475" y="2339975"/>
          <a:ext cx="3286125" cy="1971675"/>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MX" sz="3400" kern="1200" dirty="0"/>
            <a:t>Libertad sindical y derecho de huelga</a:t>
          </a:r>
        </a:p>
      </dsp:txBody>
      <dsp:txXfrm>
        <a:off x="7229475" y="2339975"/>
        <a:ext cx="3286125" cy="19716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4AC62C-CDF7-4E44-A098-35E75E284E10}">
      <dsp:nvSpPr>
        <dsp:cNvPr id="0" name=""/>
        <dsp:cNvSpPr/>
      </dsp:nvSpPr>
      <dsp:spPr>
        <a:xfrm>
          <a:off x="2449602" y="3769"/>
          <a:ext cx="2730888" cy="1365444"/>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s-MX" sz="2800" kern="1200" dirty="0"/>
            <a:t>TIPOS DE CONTRATOS DE TRABAJO</a:t>
          </a:r>
        </a:p>
      </dsp:txBody>
      <dsp:txXfrm>
        <a:off x="2489594" y="43761"/>
        <a:ext cx="2650904" cy="1285460"/>
      </dsp:txXfrm>
    </dsp:sp>
    <dsp:sp modelId="{F6A10F72-8383-45BC-98B8-91EDD3C5383A}">
      <dsp:nvSpPr>
        <dsp:cNvPr id="0" name=""/>
        <dsp:cNvSpPr/>
      </dsp:nvSpPr>
      <dsp:spPr>
        <a:xfrm>
          <a:off x="2722691" y="1369213"/>
          <a:ext cx="273088" cy="1024083"/>
        </a:xfrm>
        <a:custGeom>
          <a:avLst/>
          <a:gdLst/>
          <a:ahLst/>
          <a:cxnLst/>
          <a:rect l="0" t="0" r="0" b="0"/>
          <a:pathLst>
            <a:path>
              <a:moveTo>
                <a:pt x="0" y="0"/>
              </a:moveTo>
              <a:lnTo>
                <a:pt x="0" y="1024083"/>
              </a:lnTo>
              <a:lnTo>
                <a:pt x="273088" y="102408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F26E3F4-41C4-4CA0-8DE1-885183F2F29C}">
      <dsp:nvSpPr>
        <dsp:cNvPr id="0" name=""/>
        <dsp:cNvSpPr/>
      </dsp:nvSpPr>
      <dsp:spPr>
        <a:xfrm>
          <a:off x="2995780" y="1710574"/>
          <a:ext cx="2184710" cy="136544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s-MX" sz="2800" kern="1200" dirty="0"/>
            <a:t>Contrato individual de trabajo</a:t>
          </a:r>
        </a:p>
      </dsp:txBody>
      <dsp:txXfrm>
        <a:off x="3035772" y="1750566"/>
        <a:ext cx="2104726" cy="1285460"/>
      </dsp:txXfrm>
    </dsp:sp>
    <dsp:sp modelId="{72405281-DEA9-4C25-A52D-E75E5123FA1A}">
      <dsp:nvSpPr>
        <dsp:cNvPr id="0" name=""/>
        <dsp:cNvSpPr/>
      </dsp:nvSpPr>
      <dsp:spPr>
        <a:xfrm>
          <a:off x="2722691" y="1369213"/>
          <a:ext cx="273088" cy="2730888"/>
        </a:xfrm>
        <a:custGeom>
          <a:avLst/>
          <a:gdLst/>
          <a:ahLst/>
          <a:cxnLst/>
          <a:rect l="0" t="0" r="0" b="0"/>
          <a:pathLst>
            <a:path>
              <a:moveTo>
                <a:pt x="0" y="0"/>
              </a:moveTo>
              <a:lnTo>
                <a:pt x="0" y="2730888"/>
              </a:lnTo>
              <a:lnTo>
                <a:pt x="273088" y="2730888"/>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93F8B51-88EB-44AC-A5CB-790B9C934010}">
      <dsp:nvSpPr>
        <dsp:cNvPr id="0" name=""/>
        <dsp:cNvSpPr/>
      </dsp:nvSpPr>
      <dsp:spPr>
        <a:xfrm>
          <a:off x="2995780" y="3417379"/>
          <a:ext cx="2184710" cy="136544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3379271"/>
              <a:satOff val="-8710"/>
              <a:lumOff val="-5883"/>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s-MX" sz="2800" kern="1200" dirty="0"/>
            <a:t>Contrato colectivo de trabajo</a:t>
          </a:r>
        </a:p>
      </dsp:txBody>
      <dsp:txXfrm>
        <a:off x="3035772" y="3457371"/>
        <a:ext cx="2104726" cy="1285460"/>
      </dsp:txXfrm>
    </dsp:sp>
    <dsp:sp modelId="{ED2D38E9-24DE-48D0-A6A1-E49F66357ED2}">
      <dsp:nvSpPr>
        <dsp:cNvPr id="0" name=""/>
        <dsp:cNvSpPr/>
      </dsp:nvSpPr>
      <dsp:spPr>
        <a:xfrm>
          <a:off x="2722691" y="1369213"/>
          <a:ext cx="273088" cy="4437693"/>
        </a:xfrm>
        <a:custGeom>
          <a:avLst/>
          <a:gdLst/>
          <a:ahLst/>
          <a:cxnLst/>
          <a:rect l="0" t="0" r="0" b="0"/>
          <a:pathLst>
            <a:path>
              <a:moveTo>
                <a:pt x="0" y="0"/>
              </a:moveTo>
              <a:lnTo>
                <a:pt x="0" y="4437693"/>
              </a:lnTo>
              <a:lnTo>
                <a:pt x="273088" y="443769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296ACB-9688-4B58-8FB8-E8B999569B1B}">
      <dsp:nvSpPr>
        <dsp:cNvPr id="0" name=""/>
        <dsp:cNvSpPr/>
      </dsp:nvSpPr>
      <dsp:spPr>
        <a:xfrm>
          <a:off x="2995780" y="5124184"/>
          <a:ext cx="2184710" cy="136544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s-MX" sz="2800" kern="1200" dirty="0"/>
            <a:t>Contrato ley </a:t>
          </a:r>
        </a:p>
      </dsp:txBody>
      <dsp:txXfrm>
        <a:off x="3035772" y="5164176"/>
        <a:ext cx="2104726" cy="12854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B406B-2B1A-4669-8455-7894CF976D05}">
      <dsp:nvSpPr>
        <dsp:cNvPr id="0" name=""/>
        <dsp:cNvSpPr/>
      </dsp:nvSpPr>
      <dsp:spPr>
        <a:xfrm>
          <a:off x="3221" y="1368134"/>
          <a:ext cx="2817152" cy="2817152"/>
        </a:xfrm>
        <a:prstGeom prst="ellipse">
          <a:avLst/>
        </a:prstGeom>
        <a:gradFill rotWithShape="0">
          <a:gsLst>
            <a:gs pos="0">
              <a:schemeClr val="accent5">
                <a:alpha val="50000"/>
                <a:hueOff val="0"/>
                <a:satOff val="0"/>
                <a:lumOff val="0"/>
                <a:alphaOff val="0"/>
                <a:lumMod val="110000"/>
                <a:satMod val="105000"/>
                <a:tint val="67000"/>
              </a:schemeClr>
            </a:gs>
            <a:gs pos="50000">
              <a:schemeClr val="accent5">
                <a:alpha val="50000"/>
                <a:hueOff val="0"/>
                <a:satOff val="0"/>
                <a:lumOff val="0"/>
                <a:alphaOff val="0"/>
                <a:lumMod val="105000"/>
                <a:satMod val="103000"/>
                <a:tint val="73000"/>
              </a:schemeClr>
            </a:gs>
            <a:gs pos="100000">
              <a:schemeClr val="accent5">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55037" tIns="20320" rIns="155037" bIns="20320" numCol="1" spcCol="1270" anchor="ctr" anchorCtr="0">
          <a:noAutofit/>
        </a:bodyPr>
        <a:lstStyle/>
        <a:p>
          <a:pPr marL="0" lvl="0" indent="0" algn="ctr" defTabSz="711200">
            <a:lnSpc>
              <a:spcPct val="90000"/>
            </a:lnSpc>
            <a:spcBef>
              <a:spcPct val="0"/>
            </a:spcBef>
            <a:spcAft>
              <a:spcPct val="35000"/>
            </a:spcAft>
            <a:buNone/>
          </a:pPr>
          <a:r>
            <a:rPr lang="es-MX" sz="1600" b="1" kern="1200" dirty="0"/>
            <a:t>LA PRESTACIÓN DE UN TRABAJO PERSONAL </a:t>
          </a:r>
          <a:endParaRPr lang="en-US" sz="1600" b="1" kern="1200" dirty="0"/>
        </a:p>
      </dsp:txBody>
      <dsp:txXfrm>
        <a:off x="415783" y="1780696"/>
        <a:ext cx="1992028" cy="1992028"/>
      </dsp:txXfrm>
    </dsp:sp>
    <dsp:sp modelId="{9C4DD73D-D32B-4ABA-95B4-76D198423859}">
      <dsp:nvSpPr>
        <dsp:cNvPr id="0" name=""/>
        <dsp:cNvSpPr/>
      </dsp:nvSpPr>
      <dsp:spPr>
        <a:xfrm>
          <a:off x="2256944" y="1368134"/>
          <a:ext cx="2817152" cy="2817152"/>
        </a:xfrm>
        <a:prstGeom prst="ellipse">
          <a:avLst/>
        </a:prstGeom>
        <a:gradFill rotWithShape="0">
          <a:gsLst>
            <a:gs pos="0">
              <a:schemeClr val="accent5">
                <a:alpha val="50000"/>
                <a:hueOff val="-3379271"/>
                <a:satOff val="-8710"/>
                <a:lumOff val="-5883"/>
                <a:alphaOff val="0"/>
                <a:lumMod val="110000"/>
                <a:satMod val="105000"/>
                <a:tint val="67000"/>
              </a:schemeClr>
            </a:gs>
            <a:gs pos="50000">
              <a:schemeClr val="accent5">
                <a:alpha val="50000"/>
                <a:hueOff val="-3379271"/>
                <a:satOff val="-8710"/>
                <a:lumOff val="-5883"/>
                <a:alphaOff val="0"/>
                <a:lumMod val="105000"/>
                <a:satMod val="103000"/>
                <a:tint val="73000"/>
              </a:schemeClr>
            </a:gs>
            <a:gs pos="100000">
              <a:schemeClr val="accent5">
                <a:alpha val="50000"/>
                <a:hueOff val="-3379271"/>
                <a:satOff val="-8710"/>
                <a:lumOff val="-588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55037" tIns="20320" rIns="155037" bIns="20320" numCol="1" spcCol="1270" anchor="ctr" anchorCtr="0">
          <a:noAutofit/>
        </a:bodyPr>
        <a:lstStyle/>
        <a:p>
          <a:pPr marL="0" lvl="0" indent="0" algn="ctr" defTabSz="711200">
            <a:lnSpc>
              <a:spcPct val="90000"/>
            </a:lnSpc>
            <a:spcBef>
              <a:spcPct val="0"/>
            </a:spcBef>
            <a:spcAft>
              <a:spcPct val="35000"/>
            </a:spcAft>
            <a:buNone/>
          </a:pPr>
          <a:r>
            <a:rPr lang="es-MX" sz="1600" b="1" kern="1200" dirty="0"/>
            <a:t>EL PAGO DE UN SALARIO</a:t>
          </a:r>
          <a:endParaRPr lang="en-US" sz="1600" b="1" kern="1200" dirty="0"/>
        </a:p>
      </dsp:txBody>
      <dsp:txXfrm>
        <a:off x="2669506" y="1780696"/>
        <a:ext cx="1992028" cy="1992028"/>
      </dsp:txXfrm>
    </dsp:sp>
    <dsp:sp modelId="{DC1A9DE1-D242-49D1-BB20-E5FDCA539248}">
      <dsp:nvSpPr>
        <dsp:cNvPr id="0" name=""/>
        <dsp:cNvSpPr/>
      </dsp:nvSpPr>
      <dsp:spPr>
        <a:xfrm>
          <a:off x="4510666" y="1368134"/>
          <a:ext cx="2817152" cy="2817152"/>
        </a:xfrm>
        <a:prstGeom prst="ellipse">
          <a:avLst/>
        </a:prstGeom>
        <a:gradFill rotWithShape="0">
          <a:gsLst>
            <a:gs pos="0">
              <a:schemeClr val="accent5">
                <a:alpha val="50000"/>
                <a:hueOff val="-6758543"/>
                <a:satOff val="-17419"/>
                <a:lumOff val="-11765"/>
                <a:alphaOff val="0"/>
                <a:lumMod val="110000"/>
                <a:satMod val="105000"/>
                <a:tint val="67000"/>
              </a:schemeClr>
            </a:gs>
            <a:gs pos="50000">
              <a:schemeClr val="accent5">
                <a:alpha val="50000"/>
                <a:hueOff val="-6758543"/>
                <a:satOff val="-17419"/>
                <a:lumOff val="-11765"/>
                <a:alphaOff val="0"/>
                <a:lumMod val="105000"/>
                <a:satMod val="103000"/>
                <a:tint val="73000"/>
              </a:schemeClr>
            </a:gs>
            <a:gs pos="100000">
              <a:schemeClr val="accent5">
                <a:alpha val="50000"/>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55037" tIns="20320" rIns="155037" bIns="20320" numCol="1" spcCol="1270" anchor="ctr" anchorCtr="0">
          <a:noAutofit/>
        </a:bodyPr>
        <a:lstStyle/>
        <a:p>
          <a:pPr marL="0" lvl="0" indent="0" algn="ctr" defTabSz="711200">
            <a:lnSpc>
              <a:spcPct val="90000"/>
            </a:lnSpc>
            <a:spcBef>
              <a:spcPct val="0"/>
            </a:spcBef>
            <a:spcAft>
              <a:spcPct val="35000"/>
            </a:spcAft>
            <a:buNone/>
          </a:pPr>
          <a:r>
            <a:rPr lang="es-MX" sz="1600" b="1" kern="1200" dirty="0"/>
            <a:t>LA SUBORDINACIÓN</a:t>
          </a:r>
          <a:endParaRPr lang="en-US" sz="1600" b="1" kern="1200" dirty="0"/>
        </a:p>
      </dsp:txBody>
      <dsp:txXfrm>
        <a:off x="4923228" y="1780696"/>
        <a:ext cx="1992028" cy="199202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6439CE-6518-4E2F-8860-E561C133CA80}">
      <dsp:nvSpPr>
        <dsp:cNvPr id="0" name=""/>
        <dsp:cNvSpPr/>
      </dsp:nvSpPr>
      <dsp:spPr>
        <a:xfrm>
          <a:off x="1294206" y="-38904"/>
          <a:ext cx="3693293" cy="3693293"/>
        </a:xfrm>
        <a:prstGeom prst="circularArrow">
          <a:avLst>
            <a:gd name="adj1" fmla="val 4668"/>
            <a:gd name="adj2" fmla="val 272909"/>
            <a:gd name="adj3" fmla="val 12989201"/>
            <a:gd name="adj4" fmla="val 17924180"/>
            <a:gd name="adj5" fmla="val 4847"/>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6899D29C-D05F-4C5E-8091-C45B1472AA13}">
      <dsp:nvSpPr>
        <dsp:cNvPr id="0" name=""/>
        <dsp:cNvSpPr/>
      </dsp:nvSpPr>
      <dsp:spPr>
        <a:xfrm>
          <a:off x="1960993" y="34617"/>
          <a:ext cx="2359718" cy="1179859"/>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MX" sz="2600" kern="1200" dirty="0"/>
            <a:t>Obra determinada</a:t>
          </a:r>
        </a:p>
      </dsp:txBody>
      <dsp:txXfrm>
        <a:off x="2018589" y="92213"/>
        <a:ext cx="2244526" cy="1064667"/>
      </dsp:txXfrm>
    </dsp:sp>
    <dsp:sp modelId="{F7BC90B8-2BDA-4450-B7D8-E215553F0562}">
      <dsp:nvSpPr>
        <dsp:cNvPr id="0" name=""/>
        <dsp:cNvSpPr/>
      </dsp:nvSpPr>
      <dsp:spPr>
        <a:xfrm>
          <a:off x="3280327" y="1326801"/>
          <a:ext cx="2359718" cy="1179859"/>
        </a:xfrm>
        <a:prstGeom prst="roundRect">
          <a:avLst/>
        </a:prstGeom>
        <a:gradFill rotWithShape="0">
          <a:gsLst>
            <a:gs pos="0">
              <a:schemeClr val="accent5">
                <a:hueOff val="-2252848"/>
                <a:satOff val="-5806"/>
                <a:lumOff val="-3922"/>
                <a:alphaOff val="0"/>
                <a:lumMod val="110000"/>
                <a:satMod val="105000"/>
                <a:tint val="67000"/>
              </a:schemeClr>
            </a:gs>
            <a:gs pos="50000">
              <a:schemeClr val="accent5">
                <a:hueOff val="-2252848"/>
                <a:satOff val="-5806"/>
                <a:lumOff val="-3922"/>
                <a:alphaOff val="0"/>
                <a:lumMod val="105000"/>
                <a:satMod val="103000"/>
                <a:tint val="73000"/>
              </a:schemeClr>
            </a:gs>
            <a:gs pos="100000">
              <a:schemeClr val="accent5">
                <a:hueOff val="-2252848"/>
                <a:satOff val="-5806"/>
                <a:lumOff val="-3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MX" sz="2600" kern="1200" dirty="0"/>
            <a:t>Tiempo determinado</a:t>
          </a:r>
        </a:p>
      </dsp:txBody>
      <dsp:txXfrm>
        <a:off x="3337923" y="1384397"/>
        <a:ext cx="2244526" cy="1064667"/>
      </dsp:txXfrm>
    </dsp:sp>
    <dsp:sp modelId="{F6C976AF-3BA6-4531-B241-EC61EED6B0E9}">
      <dsp:nvSpPr>
        <dsp:cNvPr id="0" name=""/>
        <dsp:cNvSpPr/>
      </dsp:nvSpPr>
      <dsp:spPr>
        <a:xfrm>
          <a:off x="1954190" y="2652939"/>
          <a:ext cx="2359718" cy="1179859"/>
        </a:xfrm>
        <a:prstGeom prst="roundRect">
          <a:avLst/>
        </a:prstGeom>
        <a:gradFill rotWithShape="0">
          <a:gsLst>
            <a:gs pos="0">
              <a:schemeClr val="accent5">
                <a:hueOff val="-4505695"/>
                <a:satOff val="-11613"/>
                <a:lumOff val="-7843"/>
                <a:alphaOff val="0"/>
                <a:lumMod val="110000"/>
                <a:satMod val="105000"/>
                <a:tint val="67000"/>
              </a:schemeClr>
            </a:gs>
            <a:gs pos="50000">
              <a:schemeClr val="accent5">
                <a:hueOff val="-4505695"/>
                <a:satOff val="-11613"/>
                <a:lumOff val="-7843"/>
                <a:alphaOff val="0"/>
                <a:lumMod val="105000"/>
                <a:satMod val="103000"/>
                <a:tint val="73000"/>
              </a:schemeClr>
            </a:gs>
            <a:gs pos="100000">
              <a:schemeClr val="accent5">
                <a:hueOff val="-4505695"/>
                <a:satOff val="-11613"/>
                <a:lumOff val="-784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MX" sz="2600" kern="1200" dirty="0"/>
            <a:t>Temporada</a:t>
          </a:r>
        </a:p>
      </dsp:txBody>
      <dsp:txXfrm>
        <a:off x="2011786" y="2710535"/>
        <a:ext cx="2244526" cy="1064667"/>
      </dsp:txXfrm>
    </dsp:sp>
    <dsp:sp modelId="{A9EA3D9A-4BBC-439A-9459-EDCA1840D537}">
      <dsp:nvSpPr>
        <dsp:cNvPr id="0" name=""/>
        <dsp:cNvSpPr/>
      </dsp:nvSpPr>
      <dsp:spPr>
        <a:xfrm>
          <a:off x="628052" y="1326801"/>
          <a:ext cx="2359718" cy="1179859"/>
        </a:xfrm>
        <a:prstGeom prst="round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MX" sz="2600" kern="1200" dirty="0"/>
            <a:t>Indeterminado</a:t>
          </a:r>
        </a:p>
      </dsp:txBody>
      <dsp:txXfrm>
        <a:off x="685648" y="1384397"/>
        <a:ext cx="2244526" cy="106466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701F22-261C-4929-ABBF-4B07D72FFB97}">
      <dsp:nvSpPr>
        <dsp:cNvPr id="0" name=""/>
        <dsp:cNvSpPr/>
      </dsp:nvSpPr>
      <dsp:spPr>
        <a:xfrm>
          <a:off x="53" y="1151"/>
          <a:ext cx="5087312" cy="1152000"/>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s-MX" sz="4000" kern="1200" dirty="0"/>
            <a:t>VENTAJAS</a:t>
          </a:r>
        </a:p>
      </dsp:txBody>
      <dsp:txXfrm>
        <a:off x="53" y="1151"/>
        <a:ext cx="5087312" cy="1152000"/>
      </dsp:txXfrm>
    </dsp:sp>
    <dsp:sp modelId="{45C9B96B-7DF2-494F-A286-0ACDC0E50664}">
      <dsp:nvSpPr>
        <dsp:cNvPr id="0" name=""/>
        <dsp:cNvSpPr/>
      </dsp:nvSpPr>
      <dsp:spPr>
        <a:xfrm>
          <a:off x="53" y="1153151"/>
          <a:ext cx="5087312" cy="4501799"/>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just" defTabSz="1244600">
            <a:lnSpc>
              <a:spcPct val="90000"/>
            </a:lnSpc>
            <a:spcBef>
              <a:spcPct val="0"/>
            </a:spcBef>
            <a:spcAft>
              <a:spcPct val="15000"/>
            </a:spcAft>
            <a:buChar char="•"/>
          </a:pPr>
          <a:r>
            <a:rPr lang="es-MX" sz="2800" kern="1200" dirty="0"/>
            <a:t>Flexibilidad para ajustar la fuerza laboral.</a:t>
          </a:r>
        </a:p>
        <a:p>
          <a:pPr marL="285750" lvl="1" indent="-285750" algn="just" defTabSz="1244600">
            <a:lnSpc>
              <a:spcPct val="90000"/>
            </a:lnSpc>
            <a:spcBef>
              <a:spcPct val="0"/>
            </a:spcBef>
            <a:spcAft>
              <a:spcPct val="15000"/>
            </a:spcAft>
            <a:buChar char="•"/>
          </a:pPr>
          <a:r>
            <a:rPr lang="es-MX" sz="2800" kern="1200" dirty="0"/>
            <a:t>Personal por tiempo limitado sin adquirir obligaciones laborales a largo plazo.</a:t>
          </a:r>
        </a:p>
        <a:p>
          <a:pPr marL="285750" lvl="1" indent="-285750" algn="just" defTabSz="1244600">
            <a:lnSpc>
              <a:spcPct val="90000"/>
            </a:lnSpc>
            <a:spcBef>
              <a:spcPct val="0"/>
            </a:spcBef>
            <a:spcAft>
              <a:spcPct val="15000"/>
            </a:spcAft>
            <a:buChar char="•"/>
          </a:pPr>
          <a:r>
            <a:rPr lang="es-MX" sz="2800" kern="1200" dirty="0"/>
            <a:t>Adquirir experiencia en sectores específicos.</a:t>
          </a:r>
        </a:p>
        <a:p>
          <a:pPr marL="285750" lvl="1" indent="-285750" algn="just" defTabSz="1244600">
            <a:lnSpc>
              <a:spcPct val="90000"/>
            </a:lnSpc>
            <a:spcBef>
              <a:spcPct val="0"/>
            </a:spcBef>
            <a:spcAft>
              <a:spcPct val="15000"/>
            </a:spcAft>
            <a:buChar char="•"/>
          </a:pPr>
          <a:r>
            <a:rPr lang="es-MX" sz="2800" kern="1200" dirty="0"/>
            <a:t>Condiciones laborales atractivas por la especialización requerida.</a:t>
          </a:r>
        </a:p>
      </dsp:txBody>
      <dsp:txXfrm>
        <a:off x="53" y="1153151"/>
        <a:ext cx="5087312" cy="4501799"/>
      </dsp:txXfrm>
    </dsp:sp>
    <dsp:sp modelId="{49FA3D9A-C974-4E60-95B3-3A3A9C4EB25B}">
      <dsp:nvSpPr>
        <dsp:cNvPr id="0" name=""/>
        <dsp:cNvSpPr/>
      </dsp:nvSpPr>
      <dsp:spPr>
        <a:xfrm>
          <a:off x="5799588" y="1151"/>
          <a:ext cx="5087312" cy="1152000"/>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s-MX" sz="4000" kern="1200" dirty="0"/>
            <a:t>DESVENTAJAS</a:t>
          </a:r>
        </a:p>
      </dsp:txBody>
      <dsp:txXfrm>
        <a:off x="5799588" y="1151"/>
        <a:ext cx="5087312" cy="1152000"/>
      </dsp:txXfrm>
    </dsp:sp>
    <dsp:sp modelId="{F7A36D0B-3873-49F0-93AF-367C7ABC444C}">
      <dsp:nvSpPr>
        <dsp:cNvPr id="0" name=""/>
        <dsp:cNvSpPr/>
      </dsp:nvSpPr>
      <dsp:spPr>
        <a:xfrm>
          <a:off x="5799588" y="1153151"/>
          <a:ext cx="5087312" cy="4501799"/>
        </a:xfrm>
        <a:prstGeom prst="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just" defTabSz="1244600">
            <a:lnSpc>
              <a:spcPct val="90000"/>
            </a:lnSpc>
            <a:spcBef>
              <a:spcPct val="0"/>
            </a:spcBef>
            <a:spcAft>
              <a:spcPct val="15000"/>
            </a:spcAft>
            <a:buChar char="•"/>
          </a:pPr>
          <a:r>
            <a:rPr lang="es-MX" sz="2800" kern="1200" dirty="0"/>
            <a:t>Falta de estabilidad para el trabajador.</a:t>
          </a:r>
        </a:p>
        <a:p>
          <a:pPr marL="285750" lvl="1" indent="-285750" algn="just" defTabSz="1244600">
            <a:lnSpc>
              <a:spcPct val="90000"/>
            </a:lnSpc>
            <a:spcBef>
              <a:spcPct val="0"/>
            </a:spcBef>
            <a:spcAft>
              <a:spcPct val="15000"/>
            </a:spcAft>
            <a:buChar char="•"/>
          </a:pPr>
          <a:r>
            <a:rPr lang="es-MX" sz="2800" kern="1200" dirty="0"/>
            <a:t>Ajustes en el presupuesto y  planificación inicial si la relación no concluye en el tiempo esperado.</a:t>
          </a:r>
        </a:p>
        <a:p>
          <a:pPr marL="285750" lvl="1" indent="-285750" algn="just" defTabSz="1244600">
            <a:lnSpc>
              <a:spcPct val="90000"/>
            </a:lnSpc>
            <a:spcBef>
              <a:spcPct val="0"/>
            </a:spcBef>
            <a:spcAft>
              <a:spcPct val="15000"/>
            </a:spcAft>
            <a:buChar char="•"/>
          </a:pPr>
          <a:endParaRPr lang="es-MX" sz="2800" kern="1200" dirty="0"/>
        </a:p>
      </dsp:txBody>
      <dsp:txXfrm>
        <a:off x="5799588" y="1153151"/>
        <a:ext cx="5087312" cy="450179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701F22-261C-4929-ABBF-4B07D72FFB97}">
      <dsp:nvSpPr>
        <dsp:cNvPr id="0" name=""/>
        <dsp:cNvSpPr/>
      </dsp:nvSpPr>
      <dsp:spPr>
        <a:xfrm>
          <a:off x="53" y="2726"/>
          <a:ext cx="5087312" cy="1670400"/>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s-MX" sz="4000" kern="1200" dirty="0"/>
            <a:t>VENTAJAS</a:t>
          </a:r>
        </a:p>
      </dsp:txBody>
      <dsp:txXfrm>
        <a:off x="53" y="2726"/>
        <a:ext cx="5087312" cy="1670400"/>
      </dsp:txXfrm>
    </dsp:sp>
    <dsp:sp modelId="{45C9B96B-7DF2-494F-A286-0ACDC0E50664}">
      <dsp:nvSpPr>
        <dsp:cNvPr id="0" name=""/>
        <dsp:cNvSpPr/>
      </dsp:nvSpPr>
      <dsp:spPr>
        <a:xfrm>
          <a:off x="53" y="1673126"/>
          <a:ext cx="5087312" cy="3980250"/>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just" defTabSz="1066800">
            <a:lnSpc>
              <a:spcPct val="90000"/>
            </a:lnSpc>
            <a:spcBef>
              <a:spcPct val="0"/>
            </a:spcBef>
            <a:spcAft>
              <a:spcPct val="15000"/>
            </a:spcAft>
            <a:buChar char="•"/>
          </a:pPr>
          <a:r>
            <a:rPr lang="es-MX" sz="2400" kern="1200" dirty="0"/>
            <a:t>Flexibilidad para contratar solo durante periodos específicos.</a:t>
          </a:r>
        </a:p>
        <a:p>
          <a:pPr marL="228600" lvl="1" indent="-228600" algn="just" defTabSz="1066800">
            <a:lnSpc>
              <a:spcPct val="90000"/>
            </a:lnSpc>
            <a:spcBef>
              <a:spcPct val="0"/>
            </a:spcBef>
            <a:spcAft>
              <a:spcPct val="15000"/>
            </a:spcAft>
            <a:buChar char="•"/>
          </a:pPr>
          <a:r>
            <a:rPr lang="es-MX" sz="2400" kern="1200" dirty="0"/>
            <a:t>Reducir costos y adaptarse a las necesidades de la empresa.</a:t>
          </a:r>
        </a:p>
        <a:p>
          <a:pPr marL="228600" lvl="1" indent="-228600" algn="just" defTabSz="1066800">
            <a:lnSpc>
              <a:spcPct val="90000"/>
            </a:lnSpc>
            <a:spcBef>
              <a:spcPct val="0"/>
            </a:spcBef>
            <a:spcAft>
              <a:spcPct val="15000"/>
            </a:spcAft>
            <a:buChar char="•"/>
          </a:pPr>
          <a:r>
            <a:rPr lang="es-MX" sz="2400" kern="1200" dirty="0"/>
            <a:t>Acceder a empleo formal aunque sea por periodos específicos  y prestaciones proporcionales.</a:t>
          </a:r>
        </a:p>
        <a:p>
          <a:pPr marL="228600" lvl="1" indent="-228600" algn="just" defTabSz="1066800">
            <a:lnSpc>
              <a:spcPct val="90000"/>
            </a:lnSpc>
            <a:spcBef>
              <a:spcPct val="0"/>
            </a:spcBef>
            <a:spcAft>
              <a:spcPct val="15000"/>
            </a:spcAft>
            <a:buChar char="•"/>
          </a:pPr>
          <a:r>
            <a:rPr lang="es-MX" sz="2400" kern="1200" dirty="0"/>
            <a:t>Acumula antigüedad.</a:t>
          </a:r>
        </a:p>
      </dsp:txBody>
      <dsp:txXfrm>
        <a:off x="53" y="1673126"/>
        <a:ext cx="5087312" cy="3980250"/>
      </dsp:txXfrm>
    </dsp:sp>
    <dsp:sp modelId="{49FA3D9A-C974-4E60-95B3-3A3A9C4EB25B}">
      <dsp:nvSpPr>
        <dsp:cNvPr id="0" name=""/>
        <dsp:cNvSpPr/>
      </dsp:nvSpPr>
      <dsp:spPr>
        <a:xfrm>
          <a:off x="5799588" y="2726"/>
          <a:ext cx="5087312" cy="1670400"/>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s-MX" sz="4000" kern="1200" dirty="0"/>
            <a:t>DESVENTAJAS</a:t>
          </a:r>
        </a:p>
      </dsp:txBody>
      <dsp:txXfrm>
        <a:off x="5799588" y="2726"/>
        <a:ext cx="5087312" cy="1670400"/>
      </dsp:txXfrm>
    </dsp:sp>
    <dsp:sp modelId="{F7A36D0B-3873-49F0-93AF-367C7ABC444C}">
      <dsp:nvSpPr>
        <dsp:cNvPr id="0" name=""/>
        <dsp:cNvSpPr/>
      </dsp:nvSpPr>
      <dsp:spPr>
        <a:xfrm>
          <a:off x="5799588" y="1673126"/>
          <a:ext cx="5087312" cy="3980250"/>
        </a:xfrm>
        <a:prstGeom prst="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just" defTabSz="1066800">
            <a:lnSpc>
              <a:spcPct val="90000"/>
            </a:lnSpc>
            <a:spcBef>
              <a:spcPct val="0"/>
            </a:spcBef>
            <a:spcAft>
              <a:spcPct val="15000"/>
            </a:spcAft>
            <a:buChar char="•"/>
          </a:pPr>
          <a:r>
            <a:rPr lang="es-MX" sz="2400" kern="1200" dirty="0"/>
            <a:t>Falta de estabilidad laboral ya que el contrato no garantiza continuidad entre temporadas.</a:t>
          </a:r>
        </a:p>
        <a:p>
          <a:pPr marL="228600" lvl="1" indent="-228600" algn="just" defTabSz="1066800">
            <a:lnSpc>
              <a:spcPct val="90000"/>
            </a:lnSpc>
            <a:spcBef>
              <a:spcPct val="0"/>
            </a:spcBef>
            <a:spcAft>
              <a:spcPct val="15000"/>
            </a:spcAft>
            <a:buChar char="•"/>
          </a:pPr>
          <a:r>
            <a:rPr lang="es-MX" sz="2400" kern="1200" dirty="0"/>
            <a:t>No contar con trabajadores disponibles en el momento que se requieren si los trabajadores encuentran otras oportunidades más estables.</a:t>
          </a:r>
        </a:p>
        <a:p>
          <a:pPr marL="285750" lvl="1" indent="-285750" algn="just" defTabSz="1244600">
            <a:lnSpc>
              <a:spcPct val="90000"/>
            </a:lnSpc>
            <a:spcBef>
              <a:spcPct val="0"/>
            </a:spcBef>
            <a:spcAft>
              <a:spcPct val="15000"/>
            </a:spcAft>
            <a:buChar char="•"/>
          </a:pPr>
          <a:endParaRPr lang="es-MX" sz="2800" kern="1200" dirty="0"/>
        </a:p>
        <a:p>
          <a:pPr marL="285750" lvl="1" indent="-285750" algn="just" defTabSz="1244600">
            <a:lnSpc>
              <a:spcPct val="90000"/>
            </a:lnSpc>
            <a:spcBef>
              <a:spcPct val="0"/>
            </a:spcBef>
            <a:spcAft>
              <a:spcPct val="15000"/>
            </a:spcAft>
            <a:buChar char="•"/>
          </a:pPr>
          <a:endParaRPr lang="es-MX" sz="2800" kern="1200" dirty="0"/>
        </a:p>
      </dsp:txBody>
      <dsp:txXfrm>
        <a:off x="5799588" y="1673126"/>
        <a:ext cx="5087312" cy="398025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701F22-261C-4929-ABBF-4B07D72FFB97}">
      <dsp:nvSpPr>
        <dsp:cNvPr id="0" name=""/>
        <dsp:cNvSpPr/>
      </dsp:nvSpPr>
      <dsp:spPr>
        <a:xfrm>
          <a:off x="54" y="5176"/>
          <a:ext cx="5215712" cy="1123200"/>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s-MX" sz="3600" kern="1200" dirty="0"/>
            <a:t>VENTAJAS</a:t>
          </a:r>
        </a:p>
      </dsp:txBody>
      <dsp:txXfrm>
        <a:off x="54" y="5176"/>
        <a:ext cx="5215712" cy="1123200"/>
      </dsp:txXfrm>
    </dsp:sp>
    <dsp:sp modelId="{45C9B96B-7DF2-494F-A286-0ACDC0E50664}">
      <dsp:nvSpPr>
        <dsp:cNvPr id="0" name=""/>
        <dsp:cNvSpPr/>
      </dsp:nvSpPr>
      <dsp:spPr>
        <a:xfrm>
          <a:off x="54" y="1128376"/>
          <a:ext cx="5215712" cy="4579946"/>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just" defTabSz="933450">
            <a:lnSpc>
              <a:spcPct val="90000"/>
            </a:lnSpc>
            <a:spcBef>
              <a:spcPct val="0"/>
            </a:spcBef>
            <a:spcAft>
              <a:spcPct val="15000"/>
            </a:spcAft>
            <a:buChar char="•"/>
          </a:pPr>
          <a:r>
            <a:rPr lang="es-MX" sz="2100" kern="1200" dirty="0"/>
            <a:t>Estabilidad para trabajador ya que le otorga seguridad en su empleo lo que le permite planificar su vida con mayor certeza.</a:t>
          </a:r>
        </a:p>
        <a:p>
          <a:pPr marL="228600" lvl="1" indent="-228600" algn="just" defTabSz="933450">
            <a:lnSpc>
              <a:spcPct val="90000"/>
            </a:lnSpc>
            <a:spcBef>
              <a:spcPct val="0"/>
            </a:spcBef>
            <a:spcAft>
              <a:spcPct val="15000"/>
            </a:spcAft>
            <a:buChar char="•"/>
          </a:pPr>
          <a:r>
            <a:rPr lang="es-MX" sz="2100" kern="1200" dirty="0"/>
            <a:t>Retención de talento para la empresa ya que los empleados suelen valorar la estabilidad y compromiso de este tipo de contratos.</a:t>
          </a:r>
        </a:p>
        <a:p>
          <a:pPr marL="228600" lvl="1" indent="-228600" algn="just" defTabSz="933450">
            <a:lnSpc>
              <a:spcPct val="90000"/>
            </a:lnSpc>
            <a:spcBef>
              <a:spcPct val="0"/>
            </a:spcBef>
            <a:spcAft>
              <a:spcPct val="15000"/>
            </a:spcAft>
            <a:buChar char="•"/>
          </a:pPr>
          <a:r>
            <a:rPr lang="es-MX" sz="2100" kern="1200" dirty="0"/>
            <a:t>Reducción de rotación de personal lo que contribuye a equipos de trabajo sólidos y entrenados.</a:t>
          </a:r>
        </a:p>
        <a:p>
          <a:pPr marL="228600" lvl="1" indent="-228600" algn="just" defTabSz="933450">
            <a:lnSpc>
              <a:spcPct val="90000"/>
            </a:lnSpc>
            <a:spcBef>
              <a:spcPct val="0"/>
            </a:spcBef>
            <a:spcAft>
              <a:spcPct val="15000"/>
            </a:spcAft>
            <a:buChar char="•"/>
          </a:pPr>
          <a:r>
            <a:rPr lang="es-MX" sz="2100" kern="1200" dirty="0"/>
            <a:t>Se evitan sanciones por contrataciones irregulares.</a:t>
          </a:r>
        </a:p>
      </dsp:txBody>
      <dsp:txXfrm>
        <a:off x="54" y="1128376"/>
        <a:ext cx="5215712" cy="4579946"/>
      </dsp:txXfrm>
    </dsp:sp>
    <dsp:sp modelId="{49FA3D9A-C974-4E60-95B3-3A3A9C4EB25B}">
      <dsp:nvSpPr>
        <dsp:cNvPr id="0" name=""/>
        <dsp:cNvSpPr/>
      </dsp:nvSpPr>
      <dsp:spPr>
        <a:xfrm>
          <a:off x="5945966" y="5176"/>
          <a:ext cx="5215712" cy="1123200"/>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s-MX" sz="4000" kern="1200" dirty="0"/>
            <a:t>DESVENTAJAS</a:t>
          </a:r>
        </a:p>
      </dsp:txBody>
      <dsp:txXfrm>
        <a:off x="5945966" y="5176"/>
        <a:ext cx="5215712" cy="1123200"/>
      </dsp:txXfrm>
    </dsp:sp>
    <dsp:sp modelId="{F7A36D0B-3873-49F0-93AF-367C7ABC444C}">
      <dsp:nvSpPr>
        <dsp:cNvPr id="0" name=""/>
        <dsp:cNvSpPr/>
      </dsp:nvSpPr>
      <dsp:spPr>
        <a:xfrm>
          <a:off x="5945966" y="1128376"/>
          <a:ext cx="5215712" cy="4579946"/>
        </a:xfrm>
        <a:prstGeom prst="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just" defTabSz="933450">
            <a:lnSpc>
              <a:spcPct val="90000"/>
            </a:lnSpc>
            <a:spcBef>
              <a:spcPct val="0"/>
            </a:spcBef>
            <a:spcAft>
              <a:spcPct val="15000"/>
            </a:spcAft>
            <a:buChar char="•"/>
          </a:pPr>
          <a:r>
            <a:rPr lang="es-MX" sz="2100" kern="1200" dirty="0"/>
            <a:t>Dificultad para terminar la relación laboral ya que otorga al trabajador derecho a la indemnización en caso de despido injustificado, lo cual representa una contingencia económica importante.</a:t>
          </a:r>
        </a:p>
        <a:p>
          <a:pPr marL="228600" lvl="1" indent="-228600" algn="just" defTabSz="933450">
            <a:lnSpc>
              <a:spcPct val="90000"/>
            </a:lnSpc>
            <a:spcBef>
              <a:spcPct val="0"/>
            </a:spcBef>
            <a:spcAft>
              <a:spcPct val="15000"/>
            </a:spcAft>
            <a:buChar char="•"/>
          </a:pPr>
          <a:r>
            <a:rPr lang="es-MX" sz="2100" kern="1200" dirty="0"/>
            <a:t>Menor flexibilidad de ajustar la plantilla de trabajadores ante cambios del mercado o disposiciones legales.</a:t>
          </a:r>
        </a:p>
        <a:p>
          <a:pPr marL="228600" lvl="1" indent="-228600" algn="just" defTabSz="933450">
            <a:lnSpc>
              <a:spcPct val="90000"/>
            </a:lnSpc>
            <a:spcBef>
              <a:spcPct val="0"/>
            </a:spcBef>
            <a:spcAft>
              <a:spcPct val="15000"/>
            </a:spcAft>
            <a:buChar char="•"/>
          </a:pPr>
          <a:r>
            <a:rPr lang="es-MX" sz="2100" kern="1200" dirty="0"/>
            <a:t>Riesgo de desmotivación ya que el trabajador se puede sentir demasiado seguro y puede presentar baja motivación o bajo rendimiento.</a:t>
          </a:r>
        </a:p>
        <a:p>
          <a:pPr marL="228600" lvl="1" indent="-228600" algn="just" defTabSz="933450">
            <a:lnSpc>
              <a:spcPct val="90000"/>
            </a:lnSpc>
            <a:spcBef>
              <a:spcPct val="0"/>
            </a:spcBef>
            <a:spcAft>
              <a:spcPct val="15000"/>
            </a:spcAft>
            <a:buChar char="•"/>
          </a:pPr>
          <a:r>
            <a:rPr lang="es-MX" sz="2100" kern="1200" dirty="0"/>
            <a:t>Limitación en contratación de nuevos talentos. </a:t>
          </a:r>
        </a:p>
      </dsp:txBody>
      <dsp:txXfrm>
        <a:off x="5945966" y="1128376"/>
        <a:ext cx="5215712" cy="457994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DB3471-099D-436E-BF35-3E817255C046}">
      <dsp:nvSpPr>
        <dsp:cNvPr id="0" name=""/>
        <dsp:cNvSpPr/>
      </dsp:nvSpPr>
      <dsp:spPr>
        <a:xfrm>
          <a:off x="789136" y="2275"/>
          <a:ext cx="3821160" cy="955290"/>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2400300">
            <a:lnSpc>
              <a:spcPct val="90000"/>
            </a:lnSpc>
            <a:spcBef>
              <a:spcPct val="0"/>
            </a:spcBef>
            <a:spcAft>
              <a:spcPct val="35000"/>
            </a:spcAft>
            <a:buNone/>
          </a:pPr>
          <a:r>
            <a:rPr lang="es-MX" sz="5400" kern="1200" dirty="0"/>
            <a:t>FINALIDAD</a:t>
          </a:r>
        </a:p>
      </dsp:txBody>
      <dsp:txXfrm>
        <a:off x="817115" y="30254"/>
        <a:ext cx="3765202" cy="899332"/>
      </dsp:txXfrm>
    </dsp:sp>
    <dsp:sp modelId="{928EEBCA-8659-4F2C-8975-BA1FD1D70959}">
      <dsp:nvSpPr>
        <dsp:cNvPr id="0" name=""/>
        <dsp:cNvSpPr/>
      </dsp:nvSpPr>
      <dsp:spPr>
        <a:xfrm rot="5400000">
          <a:off x="2616128" y="1041152"/>
          <a:ext cx="167175" cy="167175"/>
        </a:xfrm>
        <a:prstGeom prst="rightArrow">
          <a:avLst>
            <a:gd name="adj1" fmla="val 66700"/>
            <a:gd name="adj2" fmla="val 5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9093525A-643B-4B57-8B92-6D8566FF3D99}">
      <dsp:nvSpPr>
        <dsp:cNvPr id="0" name=""/>
        <dsp:cNvSpPr/>
      </dsp:nvSpPr>
      <dsp:spPr>
        <a:xfrm>
          <a:off x="788639" y="1291916"/>
          <a:ext cx="3822153" cy="3703869"/>
        </a:xfrm>
        <a:prstGeom prst="roundRect">
          <a:avLst>
            <a:gd name="adj" fmla="val 10000"/>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just" defTabSz="1244600">
            <a:lnSpc>
              <a:spcPct val="90000"/>
            </a:lnSpc>
            <a:spcBef>
              <a:spcPct val="0"/>
            </a:spcBef>
            <a:spcAft>
              <a:spcPct val="35000"/>
            </a:spcAft>
            <a:buNone/>
          </a:pPr>
          <a:r>
            <a:rPr lang="es-ES" sz="2800" kern="1200" dirty="0">
              <a:latin typeface="Calibri" panose="020F0502020204030204" pitchFamily="34" charset="0"/>
              <a:cs typeface="Calibri" panose="020F0502020204030204" pitchFamily="34" charset="0"/>
            </a:rPr>
            <a:t>Su fin es </a:t>
          </a:r>
          <a:r>
            <a:rPr lang="es-ES" sz="2800" b="1" kern="1200" dirty="0">
              <a:latin typeface="Calibri" panose="020F0502020204030204" pitchFamily="34" charset="0"/>
              <a:cs typeface="Calibri" panose="020F0502020204030204" pitchFamily="34" charset="0"/>
            </a:rPr>
            <a:t>verificar</a:t>
          </a:r>
          <a:r>
            <a:rPr lang="es-ES" sz="2800" kern="1200" dirty="0">
              <a:latin typeface="Calibri" panose="020F0502020204030204" pitchFamily="34" charset="0"/>
              <a:cs typeface="Calibri" panose="020F0502020204030204" pitchFamily="34" charset="0"/>
            </a:rPr>
            <a:t> que el trabajador </a:t>
          </a:r>
          <a:r>
            <a:rPr lang="es-ES" sz="2800" b="1" kern="1200" dirty="0">
              <a:latin typeface="Calibri" panose="020F0502020204030204" pitchFamily="34" charset="0"/>
              <a:cs typeface="Calibri" panose="020F0502020204030204" pitchFamily="34" charset="0"/>
            </a:rPr>
            <a:t>cumple</a:t>
          </a:r>
          <a:r>
            <a:rPr lang="es-ES" sz="2800" kern="1200" dirty="0">
              <a:latin typeface="Calibri" panose="020F0502020204030204" pitchFamily="34" charset="0"/>
              <a:cs typeface="Calibri" panose="020F0502020204030204" pitchFamily="34" charset="0"/>
            </a:rPr>
            <a:t> con los requisitos y conocimientos necesarios para  desarrollar el trabajo que se le ha asignado.</a:t>
          </a:r>
          <a:endParaRPr lang="es-MX" sz="2800" kern="1200" dirty="0"/>
        </a:p>
      </dsp:txBody>
      <dsp:txXfrm>
        <a:off x="897122" y="1400399"/>
        <a:ext cx="3605187" cy="3486903"/>
      </dsp:txXfrm>
    </dsp:sp>
    <dsp:sp modelId="{5CCF9755-C148-49C1-9D01-241018A6DD1F}">
      <dsp:nvSpPr>
        <dsp:cNvPr id="0" name=""/>
        <dsp:cNvSpPr/>
      </dsp:nvSpPr>
      <dsp:spPr>
        <a:xfrm>
          <a:off x="5171663" y="2275"/>
          <a:ext cx="3821160" cy="955290"/>
        </a:xfrm>
        <a:prstGeom prst="roundRect">
          <a:avLst>
            <a:gd name="adj" fmla="val 10000"/>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2400300">
            <a:lnSpc>
              <a:spcPct val="90000"/>
            </a:lnSpc>
            <a:spcBef>
              <a:spcPct val="0"/>
            </a:spcBef>
            <a:spcAft>
              <a:spcPct val="35000"/>
            </a:spcAft>
            <a:buNone/>
          </a:pPr>
          <a:r>
            <a:rPr lang="es-MX" sz="5400" kern="1200" dirty="0"/>
            <a:t>DURACIÓN</a:t>
          </a:r>
        </a:p>
      </dsp:txBody>
      <dsp:txXfrm>
        <a:off x="5199642" y="30254"/>
        <a:ext cx="3765202" cy="899332"/>
      </dsp:txXfrm>
    </dsp:sp>
    <dsp:sp modelId="{3B3DEDAA-0448-44E1-8ACE-ED2F590A23C4}">
      <dsp:nvSpPr>
        <dsp:cNvPr id="0" name=""/>
        <dsp:cNvSpPr/>
      </dsp:nvSpPr>
      <dsp:spPr>
        <a:xfrm rot="5400000">
          <a:off x="6998655" y="1041152"/>
          <a:ext cx="167175" cy="167175"/>
        </a:xfrm>
        <a:prstGeom prst="rightArrow">
          <a:avLst>
            <a:gd name="adj1" fmla="val 66700"/>
            <a:gd name="adj2" fmla="val 50000"/>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5735CEE0-AA1E-4D84-B670-544EE4B61640}">
      <dsp:nvSpPr>
        <dsp:cNvPr id="0" name=""/>
        <dsp:cNvSpPr/>
      </dsp:nvSpPr>
      <dsp:spPr>
        <a:xfrm>
          <a:off x="5145755" y="1291916"/>
          <a:ext cx="3872975" cy="3728745"/>
        </a:xfrm>
        <a:prstGeom prst="roundRect">
          <a:avLst>
            <a:gd name="adj" fmla="val 10000"/>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just" defTabSz="1244600">
            <a:lnSpc>
              <a:spcPct val="90000"/>
            </a:lnSpc>
            <a:spcBef>
              <a:spcPct val="0"/>
            </a:spcBef>
            <a:spcAft>
              <a:spcPct val="35000"/>
            </a:spcAft>
            <a:buFont typeface="Arial" panose="020B0604020202020204" pitchFamily="34" charset="0"/>
            <a:buNone/>
          </a:pPr>
          <a:r>
            <a:rPr lang="es-MX" sz="2800" kern="1200" dirty="0"/>
            <a:t>*Hasta 30 días  (1m) para trabajadores en general.</a:t>
          </a:r>
        </a:p>
        <a:p>
          <a:pPr marL="0" lvl="0" indent="0" algn="just" defTabSz="1244600">
            <a:lnSpc>
              <a:spcPct val="90000"/>
            </a:lnSpc>
            <a:spcBef>
              <a:spcPct val="0"/>
            </a:spcBef>
            <a:spcAft>
              <a:spcPct val="35000"/>
            </a:spcAft>
            <a:buFont typeface="Arial" panose="020B0604020202020204" pitchFamily="34" charset="0"/>
            <a:buNone/>
          </a:pPr>
          <a:r>
            <a:rPr lang="es-MX" sz="2800" kern="1200" dirty="0"/>
            <a:t>*Hasta 180 días (6m) para puestos de dirección, gerenciales o labores técnicas especializadas.</a:t>
          </a:r>
        </a:p>
      </dsp:txBody>
      <dsp:txXfrm>
        <a:off x="5254966" y="1401127"/>
        <a:ext cx="3654553" cy="351032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701F22-261C-4929-ABBF-4B07D72FFB97}">
      <dsp:nvSpPr>
        <dsp:cNvPr id="0" name=""/>
        <dsp:cNvSpPr/>
      </dsp:nvSpPr>
      <dsp:spPr>
        <a:xfrm>
          <a:off x="54" y="2681"/>
          <a:ext cx="5215712" cy="1872000"/>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s-MX" sz="3600" kern="1200" dirty="0"/>
            <a:t>VENTAJAS</a:t>
          </a:r>
        </a:p>
      </dsp:txBody>
      <dsp:txXfrm>
        <a:off x="54" y="2681"/>
        <a:ext cx="5215712" cy="1872000"/>
      </dsp:txXfrm>
    </dsp:sp>
    <dsp:sp modelId="{45C9B96B-7DF2-494F-A286-0ACDC0E50664}">
      <dsp:nvSpPr>
        <dsp:cNvPr id="0" name=""/>
        <dsp:cNvSpPr/>
      </dsp:nvSpPr>
      <dsp:spPr>
        <a:xfrm>
          <a:off x="0" y="1847751"/>
          <a:ext cx="5215712" cy="3836137"/>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just" defTabSz="1066800">
            <a:lnSpc>
              <a:spcPct val="90000"/>
            </a:lnSpc>
            <a:spcBef>
              <a:spcPct val="0"/>
            </a:spcBef>
            <a:spcAft>
              <a:spcPct val="15000"/>
            </a:spcAft>
            <a:buChar char="•"/>
          </a:pPr>
          <a:r>
            <a:rPr lang="es-MX" sz="2400" kern="1200" dirty="0"/>
            <a:t>Permite asegurarse de que el trabajador tiene las habilidades y conocimientos para el puesto que se va a formalizar.</a:t>
          </a:r>
        </a:p>
        <a:p>
          <a:pPr marL="228600" lvl="1" indent="-228600" algn="just" defTabSz="1066800">
            <a:lnSpc>
              <a:spcPct val="90000"/>
            </a:lnSpc>
            <a:spcBef>
              <a:spcPct val="0"/>
            </a:spcBef>
            <a:spcAft>
              <a:spcPct val="15000"/>
            </a:spcAft>
            <a:buChar char="•"/>
          </a:pPr>
          <a:r>
            <a:rPr lang="es-MX" sz="2400" kern="1200" dirty="0"/>
            <a:t>Reduce el riesgo de contratar a personas que no son adecuadas para el puesto.</a:t>
          </a:r>
        </a:p>
        <a:p>
          <a:pPr marL="228600" lvl="1" indent="-228600" algn="just" defTabSz="1066800">
            <a:lnSpc>
              <a:spcPct val="90000"/>
            </a:lnSpc>
            <a:spcBef>
              <a:spcPct val="0"/>
            </a:spcBef>
            <a:spcAft>
              <a:spcPct val="15000"/>
            </a:spcAft>
            <a:buChar char="•"/>
          </a:pPr>
          <a:r>
            <a:rPr lang="es-MX" sz="2400" kern="1200" dirty="0"/>
            <a:t>Aunque es un contrato temporal al inicio después el trabajador es contratado de forma permanente.</a:t>
          </a:r>
        </a:p>
      </dsp:txBody>
      <dsp:txXfrm>
        <a:off x="0" y="1847751"/>
        <a:ext cx="5215712" cy="3836137"/>
      </dsp:txXfrm>
    </dsp:sp>
    <dsp:sp modelId="{49FA3D9A-C974-4E60-95B3-3A3A9C4EB25B}">
      <dsp:nvSpPr>
        <dsp:cNvPr id="0" name=""/>
        <dsp:cNvSpPr/>
      </dsp:nvSpPr>
      <dsp:spPr>
        <a:xfrm>
          <a:off x="5945966" y="2681"/>
          <a:ext cx="5215712" cy="1872000"/>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s-MX" sz="4000" kern="1200" dirty="0"/>
            <a:t>DESVENTAJAS</a:t>
          </a:r>
        </a:p>
      </dsp:txBody>
      <dsp:txXfrm>
        <a:off x="5945966" y="2681"/>
        <a:ext cx="5215712" cy="1872000"/>
      </dsp:txXfrm>
    </dsp:sp>
    <dsp:sp modelId="{F7A36D0B-3873-49F0-93AF-367C7ABC444C}">
      <dsp:nvSpPr>
        <dsp:cNvPr id="0" name=""/>
        <dsp:cNvSpPr/>
      </dsp:nvSpPr>
      <dsp:spPr>
        <a:xfrm>
          <a:off x="5945966" y="1874681"/>
          <a:ext cx="5215712" cy="3836137"/>
        </a:xfrm>
        <a:prstGeom prst="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just" defTabSz="1066800">
            <a:lnSpc>
              <a:spcPct val="90000"/>
            </a:lnSpc>
            <a:spcBef>
              <a:spcPct val="0"/>
            </a:spcBef>
            <a:spcAft>
              <a:spcPct val="15000"/>
            </a:spcAft>
            <a:buChar char="•"/>
          </a:pPr>
          <a:r>
            <a:rPr lang="es-MX" sz="2400" kern="1200" dirty="0"/>
            <a:t>Falta de seguridad de permanencia laboral al inicio del contrato.</a:t>
          </a:r>
        </a:p>
        <a:p>
          <a:pPr marL="228600" lvl="1" indent="-228600" algn="just" defTabSz="1066800">
            <a:lnSpc>
              <a:spcPct val="90000"/>
            </a:lnSpc>
            <a:spcBef>
              <a:spcPct val="0"/>
            </a:spcBef>
            <a:spcAft>
              <a:spcPct val="15000"/>
            </a:spcAft>
            <a:buChar char="•"/>
          </a:pPr>
          <a:r>
            <a:rPr lang="es-MX" sz="2400" kern="1200" dirty="0"/>
            <a:t>Invertir en tiempo de capacitación e inducción para el trabajador sin tener la certeza de que se quedará de manera definitiva. </a:t>
          </a:r>
        </a:p>
      </dsp:txBody>
      <dsp:txXfrm>
        <a:off x="5945966" y="1874681"/>
        <a:ext cx="5215712" cy="383613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DB3471-099D-436E-BF35-3E817255C046}">
      <dsp:nvSpPr>
        <dsp:cNvPr id="0" name=""/>
        <dsp:cNvSpPr/>
      </dsp:nvSpPr>
      <dsp:spPr>
        <a:xfrm>
          <a:off x="789136" y="2275"/>
          <a:ext cx="3821160" cy="955290"/>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2400300">
            <a:lnSpc>
              <a:spcPct val="90000"/>
            </a:lnSpc>
            <a:spcBef>
              <a:spcPct val="0"/>
            </a:spcBef>
            <a:spcAft>
              <a:spcPct val="35000"/>
            </a:spcAft>
            <a:buNone/>
          </a:pPr>
          <a:r>
            <a:rPr lang="es-MX" sz="5400" kern="1200" dirty="0"/>
            <a:t>FINALIDAD</a:t>
          </a:r>
        </a:p>
      </dsp:txBody>
      <dsp:txXfrm>
        <a:off x="817115" y="30254"/>
        <a:ext cx="3765202" cy="899332"/>
      </dsp:txXfrm>
    </dsp:sp>
    <dsp:sp modelId="{928EEBCA-8659-4F2C-8975-BA1FD1D70959}">
      <dsp:nvSpPr>
        <dsp:cNvPr id="0" name=""/>
        <dsp:cNvSpPr/>
      </dsp:nvSpPr>
      <dsp:spPr>
        <a:xfrm rot="5400000">
          <a:off x="2616128" y="1041152"/>
          <a:ext cx="167175" cy="167175"/>
        </a:xfrm>
        <a:prstGeom prst="rightArrow">
          <a:avLst>
            <a:gd name="adj1" fmla="val 66700"/>
            <a:gd name="adj2" fmla="val 5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9093525A-643B-4B57-8B92-6D8566FF3D99}">
      <dsp:nvSpPr>
        <dsp:cNvPr id="0" name=""/>
        <dsp:cNvSpPr/>
      </dsp:nvSpPr>
      <dsp:spPr>
        <a:xfrm>
          <a:off x="788639" y="1291916"/>
          <a:ext cx="3822153" cy="3703869"/>
        </a:xfrm>
        <a:prstGeom prst="roundRect">
          <a:avLst>
            <a:gd name="adj" fmla="val 10000"/>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just" defTabSz="1244600">
            <a:lnSpc>
              <a:spcPct val="90000"/>
            </a:lnSpc>
            <a:spcBef>
              <a:spcPct val="0"/>
            </a:spcBef>
            <a:spcAft>
              <a:spcPct val="35000"/>
            </a:spcAft>
            <a:buNone/>
          </a:pPr>
          <a:r>
            <a:rPr lang="es-MX" sz="2800" kern="1200" dirty="0">
              <a:latin typeface="Calibri" panose="020F0502020204030204" pitchFamily="34" charset="0"/>
              <a:cs typeface="Calibri" panose="020F0502020204030204" pitchFamily="34" charset="0"/>
            </a:rPr>
            <a:t>El trabajador se obliga a prestar sus servicios subordinados, con </a:t>
          </a:r>
          <a:r>
            <a:rPr lang="es-MX" sz="2800" b="1" kern="1200" dirty="0">
              <a:latin typeface="Calibri" panose="020F0502020204030204" pitchFamily="34" charset="0"/>
              <a:cs typeface="Calibri" panose="020F0502020204030204" pitchFamily="34" charset="0"/>
            </a:rPr>
            <a:t>el fin de adquirir </a:t>
          </a:r>
          <a:r>
            <a:rPr lang="es-MX" sz="2800" kern="1200" dirty="0">
              <a:latin typeface="Calibri" panose="020F0502020204030204" pitchFamily="34" charset="0"/>
              <a:cs typeface="Calibri" panose="020F0502020204030204" pitchFamily="34" charset="0"/>
            </a:rPr>
            <a:t>los </a:t>
          </a:r>
          <a:r>
            <a:rPr lang="es-MX" sz="2800" b="1" kern="1200" dirty="0">
              <a:latin typeface="Calibri" panose="020F0502020204030204" pitchFamily="34" charset="0"/>
              <a:cs typeface="Calibri" panose="020F0502020204030204" pitchFamily="34" charset="0"/>
            </a:rPr>
            <a:t>conocimientos o habilidades </a:t>
          </a:r>
          <a:r>
            <a:rPr lang="es-MX" sz="2800" kern="1200" dirty="0">
              <a:latin typeface="Calibri" panose="020F0502020204030204" pitchFamily="34" charset="0"/>
              <a:cs typeface="Calibri" panose="020F0502020204030204" pitchFamily="34" charset="0"/>
            </a:rPr>
            <a:t>necesarios para la actividad para el desempeño del puesto.</a:t>
          </a:r>
          <a:endParaRPr lang="es-MX" sz="2800" kern="1200" dirty="0"/>
        </a:p>
      </dsp:txBody>
      <dsp:txXfrm>
        <a:off x="897122" y="1400399"/>
        <a:ext cx="3605187" cy="3486903"/>
      </dsp:txXfrm>
    </dsp:sp>
    <dsp:sp modelId="{5CCF9755-C148-49C1-9D01-241018A6DD1F}">
      <dsp:nvSpPr>
        <dsp:cNvPr id="0" name=""/>
        <dsp:cNvSpPr/>
      </dsp:nvSpPr>
      <dsp:spPr>
        <a:xfrm>
          <a:off x="5171663" y="2275"/>
          <a:ext cx="3821160" cy="955290"/>
        </a:xfrm>
        <a:prstGeom prst="roundRect">
          <a:avLst>
            <a:gd name="adj" fmla="val 10000"/>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2400300">
            <a:lnSpc>
              <a:spcPct val="90000"/>
            </a:lnSpc>
            <a:spcBef>
              <a:spcPct val="0"/>
            </a:spcBef>
            <a:spcAft>
              <a:spcPct val="35000"/>
            </a:spcAft>
            <a:buNone/>
          </a:pPr>
          <a:r>
            <a:rPr lang="es-MX" sz="5400" kern="1200" dirty="0"/>
            <a:t>DURACIÓN</a:t>
          </a:r>
        </a:p>
      </dsp:txBody>
      <dsp:txXfrm>
        <a:off x="5199642" y="30254"/>
        <a:ext cx="3765202" cy="899332"/>
      </dsp:txXfrm>
    </dsp:sp>
    <dsp:sp modelId="{3B3DEDAA-0448-44E1-8ACE-ED2F590A23C4}">
      <dsp:nvSpPr>
        <dsp:cNvPr id="0" name=""/>
        <dsp:cNvSpPr/>
      </dsp:nvSpPr>
      <dsp:spPr>
        <a:xfrm rot="5400000">
          <a:off x="6998655" y="1041152"/>
          <a:ext cx="167175" cy="167175"/>
        </a:xfrm>
        <a:prstGeom prst="rightArrow">
          <a:avLst>
            <a:gd name="adj1" fmla="val 66700"/>
            <a:gd name="adj2" fmla="val 50000"/>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5735CEE0-AA1E-4D84-B670-544EE4B61640}">
      <dsp:nvSpPr>
        <dsp:cNvPr id="0" name=""/>
        <dsp:cNvSpPr/>
      </dsp:nvSpPr>
      <dsp:spPr>
        <a:xfrm>
          <a:off x="5145755" y="1291916"/>
          <a:ext cx="3872975" cy="3728745"/>
        </a:xfrm>
        <a:prstGeom prst="roundRect">
          <a:avLst>
            <a:gd name="adj" fmla="val 10000"/>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just" defTabSz="1244600">
            <a:lnSpc>
              <a:spcPct val="90000"/>
            </a:lnSpc>
            <a:spcBef>
              <a:spcPct val="0"/>
            </a:spcBef>
            <a:spcAft>
              <a:spcPct val="35000"/>
            </a:spcAft>
            <a:buFont typeface="Arial" panose="020B0604020202020204" pitchFamily="34" charset="0"/>
            <a:buNone/>
          </a:pPr>
          <a:r>
            <a:rPr lang="es-MX" sz="2800" kern="1200" dirty="0"/>
            <a:t>*Hasta 90 días (3m)   para trabajadores en general.</a:t>
          </a:r>
        </a:p>
        <a:p>
          <a:pPr marL="0" lvl="0" indent="0" algn="just" defTabSz="1244600">
            <a:lnSpc>
              <a:spcPct val="90000"/>
            </a:lnSpc>
            <a:spcBef>
              <a:spcPct val="0"/>
            </a:spcBef>
            <a:spcAft>
              <a:spcPct val="35000"/>
            </a:spcAft>
            <a:buFont typeface="Arial" panose="020B0604020202020204" pitchFamily="34" charset="0"/>
            <a:buNone/>
          </a:pPr>
          <a:r>
            <a:rPr lang="es-MX" sz="2800" kern="1200" dirty="0"/>
            <a:t>*Hasta 180 días (6m) para puestos de dirección, gerenciales o labores técnicas especializadas.</a:t>
          </a:r>
        </a:p>
      </dsp:txBody>
      <dsp:txXfrm>
        <a:off x="5254966" y="1401127"/>
        <a:ext cx="3654553" cy="351032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701F22-261C-4929-ABBF-4B07D72FFB97}">
      <dsp:nvSpPr>
        <dsp:cNvPr id="0" name=""/>
        <dsp:cNvSpPr/>
      </dsp:nvSpPr>
      <dsp:spPr>
        <a:xfrm>
          <a:off x="54" y="3930"/>
          <a:ext cx="5215712" cy="1555200"/>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s-MX" sz="3600" kern="1200" dirty="0"/>
            <a:t>VENTAJAS</a:t>
          </a:r>
        </a:p>
      </dsp:txBody>
      <dsp:txXfrm>
        <a:off x="54" y="3930"/>
        <a:ext cx="5215712" cy="1555200"/>
      </dsp:txXfrm>
    </dsp:sp>
    <dsp:sp modelId="{45C9B96B-7DF2-494F-A286-0ACDC0E50664}">
      <dsp:nvSpPr>
        <dsp:cNvPr id="0" name=""/>
        <dsp:cNvSpPr/>
      </dsp:nvSpPr>
      <dsp:spPr>
        <a:xfrm>
          <a:off x="0" y="1529993"/>
          <a:ext cx="5215712" cy="4150440"/>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just" defTabSz="1066800">
            <a:lnSpc>
              <a:spcPct val="90000"/>
            </a:lnSpc>
            <a:spcBef>
              <a:spcPct val="0"/>
            </a:spcBef>
            <a:spcAft>
              <a:spcPct val="15000"/>
            </a:spcAft>
            <a:buChar char="•"/>
          </a:pPr>
          <a:r>
            <a:rPr lang="es-MX" sz="2400" kern="1200" dirty="0"/>
            <a:t>Permite a la empresa evaluar las habilidades del trabajador sin asumir un compromiso de largo plazo desde el inicio.</a:t>
          </a:r>
        </a:p>
        <a:p>
          <a:pPr marL="228600" lvl="1" indent="-228600" algn="just" defTabSz="1066800">
            <a:lnSpc>
              <a:spcPct val="90000"/>
            </a:lnSpc>
            <a:spcBef>
              <a:spcPct val="0"/>
            </a:spcBef>
            <a:spcAft>
              <a:spcPct val="15000"/>
            </a:spcAft>
            <a:buChar char="•"/>
          </a:pPr>
          <a:r>
            <a:rPr lang="es-MX" sz="2400" kern="1200" dirty="0"/>
            <a:t>Reduce los costos asociados con la contratación de trabajadores no calificados. </a:t>
          </a:r>
        </a:p>
        <a:p>
          <a:pPr marL="228600" lvl="1" indent="-228600" algn="just" defTabSz="1066800">
            <a:lnSpc>
              <a:spcPct val="90000"/>
            </a:lnSpc>
            <a:spcBef>
              <a:spcPct val="0"/>
            </a:spcBef>
            <a:spcAft>
              <a:spcPct val="15000"/>
            </a:spcAft>
            <a:buChar char="•"/>
          </a:pPr>
          <a:r>
            <a:rPr lang="es-MX" sz="2400" kern="1200" dirty="0"/>
            <a:t>Ofrece al trabajador oportunidad de adaptarse el entorno laboral y aumenta su posibilidad de ser contratado de forma indefinida.</a:t>
          </a:r>
        </a:p>
      </dsp:txBody>
      <dsp:txXfrm>
        <a:off x="0" y="1529993"/>
        <a:ext cx="5215712" cy="4150440"/>
      </dsp:txXfrm>
    </dsp:sp>
    <dsp:sp modelId="{49FA3D9A-C974-4E60-95B3-3A3A9C4EB25B}">
      <dsp:nvSpPr>
        <dsp:cNvPr id="0" name=""/>
        <dsp:cNvSpPr/>
      </dsp:nvSpPr>
      <dsp:spPr>
        <a:xfrm>
          <a:off x="5945966" y="3930"/>
          <a:ext cx="5215712" cy="1555200"/>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s-MX" sz="4000" kern="1200" dirty="0"/>
            <a:t>DESVENTAJAS</a:t>
          </a:r>
        </a:p>
      </dsp:txBody>
      <dsp:txXfrm>
        <a:off x="5945966" y="3930"/>
        <a:ext cx="5215712" cy="1555200"/>
      </dsp:txXfrm>
    </dsp:sp>
    <dsp:sp modelId="{F7A36D0B-3873-49F0-93AF-367C7ABC444C}">
      <dsp:nvSpPr>
        <dsp:cNvPr id="0" name=""/>
        <dsp:cNvSpPr/>
      </dsp:nvSpPr>
      <dsp:spPr>
        <a:xfrm>
          <a:off x="5945966" y="1559130"/>
          <a:ext cx="5215712" cy="4150440"/>
        </a:xfrm>
        <a:prstGeom prst="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just" defTabSz="1066800">
            <a:lnSpc>
              <a:spcPct val="90000"/>
            </a:lnSpc>
            <a:spcBef>
              <a:spcPct val="0"/>
            </a:spcBef>
            <a:spcAft>
              <a:spcPct val="15000"/>
            </a:spcAft>
            <a:buChar char="•"/>
          </a:pPr>
          <a:r>
            <a:rPr lang="es-MX" sz="2400" kern="1200" dirty="0"/>
            <a:t>Incertidumbre laboral al término de la capacitación.</a:t>
          </a:r>
        </a:p>
        <a:p>
          <a:pPr marL="228600" lvl="1" indent="-228600" algn="just" defTabSz="1066800">
            <a:lnSpc>
              <a:spcPct val="90000"/>
            </a:lnSpc>
            <a:spcBef>
              <a:spcPct val="0"/>
            </a:spcBef>
            <a:spcAft>
              <a:spcPct val="15000"/>
            </a:spcAft>
            <a:buChar char="•"/>
          </a:pPr>
          <a:r>
            <a:rPr lang="es-MX" sz="2400" kern="1200" dirty="0"/>
            <a:t>Invertir en tiempo y recursos para la capacitación inicial, sin tener la certeza de que se quedará de manera definitiva. </a:t>
          </a:r>
        </a:p>
      </dsp:txBody>
      <dsp:txXfrm>
        <a:off x="5945966" y="1559130"/>
        <a:ext cx="5215712" cy="415044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08130D-C3DE-41D6-AD89-CE674055A274}">
      <dsp:nvSpPr>
        <dsp:cNvPr id="0" name=""/>
        <dsp:cNvSpPr/>
      </dsp:nvSpPr>
      <dsp:spPr>
        <a:xfrm>
          <a:off x="3286" y="9681"/>
          <a:ext cx="3203971" cy="547200"/>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s-MX" sz="1900" b="1" kern="1200" dirty="0"/>
            <a:t>ESCRITA</a:t>
          </a:r>
        </a:p>
      </dsp:txBody>
      <dsp:txXfrm>
        <a:off x="3286" y="9681"/>
        <a:ext cx="3203971" cy="547200"/>
      </dsp:txXfrm>
    </dsp:sp>
    <dsp:sp modelId="{E26224B3-3E87-445D-8C49-13AF245C6DCF}">
      <dsp:nvSpPr>
        <dsp:cNvPr id="0" name=""/>
        <dsp:cNvSpPr/>
      </dsp:nvSpPr>
      <dsp:spPr>
        <a:xfrm>
          <a:off x="3286" y="556881"/>
          <a:ext cx="3203971" cy="4100686"/>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just" defTabSz="844550">
            <a:lnSpc>
              <a:spcPct val="90000"/>
            </a:lnSpc>
            <a:spcBef>
              <a:spcPct val="0"/>
            </a:spcBef>
            <a:spcAft>
              <a:spcPct val="15000"/>
            </a:spcAft>
            <a:buChar char="•"/>
          </a:pPr>
          <a:r>
            <a:rPr lang="es-MX" sz="1900" kern="1200" dirty="0"/>
            <a:t>Es la más recomendable ya que el contrato escrito estipula claramente las condiciones de trabajo, los derechos y obligaciones de cada parte.</a:t>
          </a:r>
        </a:p>
        <a:p>
          <a:pPr marL="171450" lvl="1" indent="-171450" algn="just" defTabSz="844550">
            <a:lnSpc>
              <a:spcPct val="90000"/>
            </a:lnSpc>
            <a:spcBef>
              <a:spcPct val="0"/>
            </a:spcBef>
            <a:spcAft>
              <a:spcPct val="15000"/>
            </a:spcAft>
            <a:buChar char="•"/>
          </a:pPr>
          <a:r>
            <a:rPr lang="es-MX" sz="1900" kern="1200" dirty="0"/>
            <a:t>Esta modalidad brinda seguridad jurídica ya que todo está documentado y es más fácil de probar lo acordado en caso de una disputa.</a:t>
          </a:r>
        </a:p>
      </dsp:txBody>
      <dsp:txXfrm>
        <a:off x="3286" y="556881"/>
        <a:ext cx="3203971" cy="4100686"/>
      </dsp:txXfrm>
    </dsp:sp>
    <dsp:sp modelId="{2CC34F4B-F8EF-406E-B57F-376D2E5E6D03}">
      <dsp:nvSpPr>
        <dsp:cNvPr id="0" name=""/>
        <dsp:cNvSpPr/>
      </dsp:nvSpPr>
      <dsp:spPr>
        <a:xfrm>
          <a:off x="3655814" y="9681"/>
          <a:ext cx="3203971" cy="547200"/>
        </a:xfrm>
        <a:prstGeom prst="rect">
          <a:avLst/>
        </a:prstGeom>
        <a:gradFill rotWithShape="0">
          <a:gsLst>
            <a:gs pos="0">
              <a:schemeClr val="accent5">
                <a:hueOff val="-3379271"/>
                <a:satOff val="-8710"/>
                <a:lumOff val="-5883"/>
                <a:alphaOff val="0"/>
                <a:lumMod val="110000"/>
                <a:satMod val="105000"/>
                <a:tint val="67000"/>
              </a:schemeClr>
            </a:gs>
            <a:gs pos="50000">
              <a:schemeClr val="accent5">
                <a:hueOff val="-3379271"/>
                <a:satOff val="-8710"/>
                <a:lumOff val="-5883"/>
                <a:alphaOff val="0"/>
                <a:lumMod val="105000"/>
                <a:satMod val="103000"/>
                <a:tint val="73000"/>
              </a:schemeClr>
            </a:gs>
            <a:gs pos="100000">
              <a:schemeClr val="accent5">
                <a:hueOff val="-3379271"/>
                <a:satOff val="-8710"/>
                <a:lumOff val="-5883"/>
                <a:alphaOff val="0"/>
                <a:lumMod val="105000"/>
                <a:satMod val="109000"/>
                <a:tint val="81000"/>
              </a:schemeClr>
            </a:gs>
          </a:gsLst>
          <a:lin ang="5400000" scaled="0"/>
        </a:gradFill>
        <a:ln w="6350" cap="flat" cmpd="sng" algn="ctr">
          <a:solidFill>
            <a:schemeClr val="accent5">
              <a:hueOff val="-3379271"/>
              <a:satOff val="-8710"/>
              <a:lumOff val="-5883"/>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s-MX" sz="1900" b="1" kern="1200" dirty="0"/>
            <a:t>VERBAL</a:t>
          </a:r>
        </a:p>
      </dsp:txBody>
      <dsp:txXfrm>
        <a:off x="3655814" y="9681"/>
        <a:ext cx="3203971" cy="547200"/>
      </dsp:txXfrm>
    </dsp:sp>
    <dsp:sp modelId="{EFEB495B-8395-4469-B1C2-878AAFEFA67E}">
      <dsp:nvSpPr>
        <dsp:cNvPr id="0" name=""/>
        <dsp:cNvSpPr/>
      </dsp:nvSpPr>
      <dsp:spPr>
        <a:xfrm>
          <a:off x="3655814" y="556881"/>
          <a:ext cx="3203971" cy="4100686"/>
        </a:xfrm>
        <a:prstGeom prst="rect">
          <a:avLst/>
        </a:prstGeom>
        <a:solidFill>
          <a:schemeClr val="accent5">
            <a:tint val="40000"/>
            <a:alpha val="90000"/>
            <a:hueOff val="-3369881"/>
            <a:satOff val="-11416"/>
            <a:lumOff val="-1464"/>
            <a:alphaOff val="0"/>
          </a:schemeClr>
        </a:solidFill>
        <a:ln w="6350" cap="flat" cmpd="sng" algn="ctr">
          <a:solidFill>
            <a:schemeClr val="accent5">
              <a:tint val="40000"/>
              <a:alpha val="90000"/>
              <a:hueOff val="-3369881"/>
              <a:satOff val="-11416"/>
              <a:lumOff val="-146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just" defTabSz="844550">
            <a:lnSpc>
              <a:spcPct val="90000"/>
            </a:lnSpc>
            <a:spcBef>
              <a:spcPct val="0"/>
            </a:spcBef>
            <a:spcAft>
              <a:spcPct val="15000"/>
            </a:spcAft>
            <a:buChar char="•"/>
          </a:pPr>
          <a:r>
            <a:rPr lang="es-MX" sz="1900" kern="1200" dirty="0"/>
            <a:t>Consiste en un acuerdo de palabra entre el empleador y el trabajador, aunque puede ser válido en situaciones informales o de confianza mutua.</a:t>
          </a:r>
        </a:p>
        <a:p>
          <a:pPr marL="171450" lvl="1" indent="-171450" algn="just" defTabSz="844550">
            <a:lnSpc>
              <a:spcPct val="90000"/>
            </a:lnSpc>
            <a:spcBef>
              <a:spcPct val="0"/>
            </a:spcBef>
            <a:spcAft>
              <a:spcPct val="15000"/>
            </a:spcAft>
            <a:buChar char="•"/>
          </a:pPr>
          <a:r>
            <a:rPr lang="es-MX" sz="1900" kern="1200" dirty="0"/>
            <a:t>La falta del documento escrito puede generar problemas en caso de disputa.</a:t>
          </a:r>
        </a:p>
        <a:p>
          <a:pPr marL="171450" lvl="1" indent="-171450" algn="just" defTabSz="844550">
            <a:lnSpc>
              <a:spcPct val="90000"/>
            </a:lnSpc>
            <a:spcBef>
              <a:spcPct val="0"/>
            </a:spcBef>
            <a:spcAft>
              <a:spcPct val="15000"/>
            </a:spcAft>
            <a:buChar char="•"/>
          </a:pPr>
          <a:r>
            <a:rPr lang="es-MX" sz="1900" kern="1200" dirty="0"/>
            <a:t>Estos contratos carecen de respaldo tangible y son difíciles de probar en instancias legales.</a:t>
          </a:r>
        </a:p>
      </dsp:txBody>
      <dsp:txXfrm>
        <a:off x="3655814" y="556881"/>
        <a:ext cx="3203971" cy="4100686"/>
      </dsp:txXfrm>
    </dsp:sp>
    <dsp:sp modelId="{B577C2C8-9AC9-4A66-9558-E34B5765506C}">
      <dsp:nvSpPr>
        <dsp:cNvPr id="0" name=""/>
        <dsp:cNvSpPr/>
      </dsp:nvSpPr>
      <dsp:spPr>
        <a:xfrm>
          <a:off x="7308342" y="9681"/>
          <a:ext cx="3203971" cy="547200"/>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s-MX" sz="1900" b="1" kern="1200" dirty="0"/>
            <a:t>DIGITAL</a:t>
          </a:r>
        </a:p>
      </dsp:txBody>
      <dsp:txXfrm>
        <a:off x="7308342" y="9681"/>
        <a:ext cx="3203971" cy="547200"/>
      </dsp:txXfrm>
    </dsp:sp>
    <dsp:sp modelId="{05CDA332-6476-4EED-BB91-6E47EC0DE55F}">
      <dsp:nvSpPr>
        <dsp:cNvPr id="0" name=""/>
        <dsp:cNvSpPr/>
      </dsp:nvSpPr>
      <dsp:spPr>
        <a:xfrm>
          <a:off x="7308342" y="556881"/>
          <a:ext cx="3203971" cy="4100686"/>
        </a:xfrm>
        <a:prstGeom prst="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just" defTabSz="844550">
            <a:lnSpc>
              <a:spcPct val="90000"/>
            </a:lnSpc>
            <a:spcBef>
              <a:spcPct val="0"/>
            </a:spcBef>
            <a:spcAft>
              <a:spcPct val="15000"/>
            </a:spcAft>
            <a:buChar char="•"/>
          </a:pPr>
          <a:r>
            <a:rPr lang="es-MX" sz="1900" kern="1200" dirty="0"/>
            <a:t>Con la reforma de 2019 las relaciones laborales ahora pueden formalizarse de manera digital.</a:t>
          </a:r>
        </a:p>
        <a:p>
          <a:pPr marL="171450" lvl="1" indent="-171450" algn="just" defTabSz="844550">
            <a:lnSpc>
              <a:spcPct val="90000"/>
            </a:lnSpc>
            <a:spcBef>
              <a:spcPct val="0"/>
            </a:spcBef>
            <a:spcAft>
              <a:spcPct val="15000"/>
            </a:spcAft>
            <a:buChar char="•"/>
          </a:pPr>
          <a:r>
            <a:rPr lang="es-MX" sz="1900" kern="1200" dirty="0"/>
            <a:t>Las empresas y trabajadores pueden acordar formar contratos laborales mediante el uso de plataformas digitales o documentos electrónicos firmados electrónicamente.</a:t>
          </a:r>
        </a:p>
        <a:p>
          <a:pPr marL="171450" lvl="1" indent="-171450" algn="just" defTabSz="844550">
            <a:lnSpc>
              <a:spcPct val="90000"/>
            </a:lnSpc>
            <a:spcBef>
              <a:spcPct val="0"/>
            </a:spcBef>
            <a:spcAft>
              <a:spcPct val="15000"/>
            </a:spcAft>
            <a:buChar char="•"/>
          </a:pPr>
          <a:r>
            <a:rPr lang="es-MX" sz="1900" kern="1200" dirty="0"/>
            <a:t>Se usa primordialmente en entornos remotos o híbridos.</a:t>
          </a:r>
        </a:p>
      </dsp:txBody>
      <dsp:txXfrm>
        <a:off x="7308342" y="556881"/>
        <a:ext cx="3203971" cy="410068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08130D-C3DE-41D6-AD89-CE674055A274}">
      <dsp:nvSpPr>
        <dsp:cNvPr id="0" name=""/>
        <dsp:cNvSpPr/>
      </dsp:nvSpPr>
      <dsp:spPr>
        <a:xfrm>
          <a:off x="43" y="14325"/>
          <a:ext cx="4142133" cy="1233320"/>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241808" tIns="138176" rIns="241808" bIns="138176" numCol="1" spcCol="1270" anchor="ctr" anchorCtr="0">
          <a:noAutofit/>
        </a:bodyPr>
        <a:lstStyle/>
        <a:p>
          <a:pPr marL="0" lvl="0" indent="0" algn="ctr" defTabSz="1511300">
            <a:lnSpc>
              <a:spcPct val="90000"/>
            </a:lnSpc>
            <a:spcBef>
              <a:spcPct val="0"/>
            </a:spcBef>
            <a:spcAft>
              <a:spcPct val="35000"/>
            </a:spcAft>
            <a:buNone/>
          </a:pPr>
          <a:r>
            <a:rPr lang="es-MX" sz="3400" b="1" kern="1200" dirty="0"/>
            <a:t>INMEDITAMENTE</a:t>
          </a:r>
        </a:p>
      </dsp:txBody>
      <dsp:txXfrm>
        <a:off x="43" y="14325"/>
        <a:ext cx="4142133" cy="1233320"/>
      </dsp:txXfrm>
    </dsp:sp>
    <dsp:sp modelId="{E26224B3-3E87-445D-8C49-13AF245C6DCF}">
      <dsp:nvSpPr>
        <dsp:cNvPr id="0" name=""/>
        <dsp:cNvSpPr/>
      </dsp:nvSpPr>
      <dsp:spPr>
        <a:xfrm>
          <a:off x="43" y="1247645"/>
          <a:ext cx="4142133" cy="2846565"/>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81356" tIns="181356" rIns="241808" bIns="272034" numCol="1" spcCol="1270" anchor="t" anchorCtr="0">
          <a:noAutofit/>
        </a:bodyPr>
        <a:lstStyle/>
        <a:p>
          <a:pPr marL="285750" lvl="1" indent="-285750" algn="just" defTabSz="1511300">
            <a:lnSpc>
              <a:spcPct val="90000"/>
            </a:lnSpc>
            <a:spcBef>
              <a:spcPct val="0"/>
            </a:spcBef>
            <a:spcAft>
              <a:spcPct val="15000"/>
            </a:spcAft>
            <a:buChar char="•"/>
          </a:pPr>
          <a:r>
            <a:rPr lang="es-MX" sz="3400" kern="1200" dirty="0"/>
            <a:t>En los casos de enfermedad, incapacidad, arresto o falta de documentos.</a:t>
          </a:r>
        </a:p>
      </dsp:txBody>
      <dsp:txXfrm>
        <a:off x="43" y="1247645"/>
        <a:ext cx="4142133" cy="2846565"/>
      </dsp:txXfrm>
    </dsp:sp>
    <dsp:sp modelId="{2CC34F4B-F8EF-406E-B57F-376D2E5E6D03}">
      <dsp:nvSpPr>
        <dsp:cNvPr id="0" name=""/>
        <dsp:cNvSpPr/>
      </dsp:nvSpPr>
      <dsp:spPr>
        <a:xfrm>
          <a:off x="4722075" y="14325"/>
          <a:ext cx="4142133" cy="1233320"/>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241808" tIns="138176" rIns="241808" bIns="138176" numCol="1" spcCol="1270" anchor="ctr" anchorCtr="0">
          <a:noAutofit/>
        </a:bodyPr>
        <a:lstStyle/>
        <a:p>
          <a:pPr marL="0" lvl="0" indent="0" algn="ctr" defTabSz="1511300">
            <a:lnSpc>
              <a:spcPct val="90000"/>
            </a:lnSpc>
            <a:spcBef>
              <a:spcPct val="0"/>
            </a:spcBef>
            <a:spcAft>
              <a:spcPct val="35000"/>
            </a:spcAft>
            <a:buNone/>
          </a:pPr>
          <a:r>
            <a:rPr lang="es-MX" sz="3400" b="1" kern="1200" dirty="0"/>
            <a:t>DENTRO DE LOS 15 DÍAS SIGUIENTES</a:t>
          </a:r>
        </a:p>
      </dsp:txBody>
      <dsp:txXfrm>
        <a:off x="4722075" y="14325"/>
        <a:ext cx="4142133" cy="1233320"/>
      </dsp:txXfrm>
    </dsp:sp>
    <dsp:sp modelId="{EFEB495B-8395-4469-B1C2-878AAFEFA67E}">
      <dsp:nvSpPr>
        <dsp:cNvPr id="0" name=""/>
        <dsp:cNvSpPr/>
      </dsp:nvSpPr>
      <dsp:spPr>
        <a:xfrm>
          <a:off x="4722075" y="1247645"/>
          <a:ext cx="4142133" cy="2846565"/>
        </a:xfrm>
        <a:prstGeom prst="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81356" tIns="181356" rIns="241808" bIns="272034" numCol="1" spcCol="1270" anchor="t" anchorCtr="0">
          <a:noAutofit/>
        </a:bodyPr>
        <a:lstStyle/>
        <a:p>
          <a:pPr marL="285750" lvl="1" indent="-285750" algn="just" defTabSz="1511300">
            <a:lnSpc>
              <a:spcPct val="90000"/>
            </a:lnSpc>
            <a:spcBef>
              <a:spcPct val="0"/>
            </a:spcBef>
            <a:spcAft>
              <a:spcPct val="15000"/>
            </a:spcAft>
            <a:buChar char="•"/>
          </a:pPr>
          <a:r>
            <a:rPr lang="es-MX" sz="3400" kern="1200" dirty="0"/>
            <a:t>En casos de prisión preventiva o representación en organismos oficiales. </a:t>
          </a:r>
        </a:p>
      </dsp:txBody>
      <dsp:txXfrm>
        <a:off x="4722075" y="1247645"/>
        <a:ext cx="4142133" cy="284656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E9003A-64CB-446A-A996-60898462B7D6}">
      <dsp:nvSpPr>
        <dsp:cNvPr id="0" name=""/>
        <dsp:cNvSpPr/>
      </dsp:nvSpPr>
      <dsp:spPr>
        <a:xfrm rot="5400000">
          <a:off x="5507673" y="-2229874"/>
          <a:ext cx="922681" cy="5617895"/>
        </a:xfrm>
        <a:prstGeom prst="round2Same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just" defTabSz="800100">
            <a:lnSpc>
              <a:spcPct val="90000"/>
            </a:lnSpc>
            <a:spcBef>
              <a:spcPct val="0"/>
            </a:spcBef>
            <a:spcAft>
              <a:spcPct val="15000"/>
            </a:spcAft>
            <a:buChar char="•"/>
          </a:pPr>
          <a:r>
            <a:rPr lang="es-MX" sz="1800" kern="1200" dirty="0"/>
            <a:t>Desde la fecha del despido hasta por un máximo de 12 meses. </a:t>
          </a:r>
        </a:p>
      </dsp:txBody>
      <dsp:txXfrm rot="-5400000">
        <a:off x="3160066" y="162775"/>
        <a:ext cx="5572853" cy="832597"/>
      </dsp:txXfrm>
    </dsp:sp>
    <dsp:sp modelId="{E736E0EB-0D0E-4294-97BF-39406F9DD33B}">
      <dsp:nvSpPr>
        <dsp:cNvPr id="0" name=""/>
        <dsp:cNvSpPr/>
      </dsp:nvSpPr>
      <dsp:spPr>
        <a:xfrm>
          <a:off x="0" y="2397"/>
          <a:ext cx="3160066" cy="1153351"/>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s-MX" sz="2800" kern="1200" dirty="0"/>
            <a:t>Salarios vencidos</a:t>
          </a:r>
        </a:p>
      </dsp:txBody>
      <dsp:txXfrm>
        <a:off x="56302" y="58699"/>
        <a:ext cx="3047462" cy="1040747"/>
      </dsp:txXfrm>
    </dsp:sp>
    <dsp:sp modelId="{0940CA1E-70D1-4DAD-A415-6E544E45A344}">
      <dsp:nvSpPr>
        <dsp:cNvPr id="0" name=""/>
        <dsp:cNvSpPr/>
      </dsp:nvSpPr>
      <dsp:spPr>
        <a:xfrm rot="5400000">
          <a:off x="5507673" y="-1018854"/>
          <a:ext cx="922681" cy="5617895"/>
        </a:xfrm>
        <a:prstGeom prst="round2SameRect">
          <a:avLst/>
        </a:prstGeom>
        <a:solidFill>
          <a:schemeClr val="accent5">
            <a:tint val="40000"/>
            <a:alpha val="90000"/>
            <a:hueOff val="-2246587"/>
            <a:satOff val="-7611"/>
            <a:lumOff val="-976"/>
            <a:alphaOff val="0"/>
          </a:schemeClr>
        </a:solidFill>
        <a:ln w="6350" cap="flat" cmpd="sng" algn="ctr">
          <a:solidFill>
            <a:schemeClr val="accent5">
              <a:tint val="40000"/>
              <a:alpha val="90000"/>
              <a:hueOff val="-2246587"/>
              <a:satOff val="-7611"/>
              <a:lumOff val="-976"/>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just" defTabSz="800100">
            <a:lnSpc>
              <a:spcPct val="90000"/>
            </a:lnSpc>
            <a:spcBef>
              <a:spcPct val="0"/>
            </a:spcBef>
            <a:spcAft>
              <a:spcPct val="15000"/>
            </a:spcAft>
            <a:buChar char="•"/>
          </a:pPr>
          <a:r>
            <a:rPr lang="es-MX" sz="1800" kern="1200" dirty="0"/>
            <a:t>Si el juicio se extiende más allá de 12 meses, el empleador deberá pagar intereses sobre el importe de 15 meses de salario a razón del 2% mensual.</a:t>
          </a:r>
        </a:p>
      </dsp:txBody>
      <dsp:txXfrm rot="-5400000">
        <a:off x="3160066" y="1373795"/>
        <a:ext cx="5572853" cy="832597"/>
      </dsp:txXfrm>
    </dsp:sp>
    <dsp:sp modelId="{1E4E9CC0-D51D-4CE8-857C-047DD756ED36}">
      <dsp:nvSpPr>
        <dsp:cNvPr id="0" name=""/>
        <dsp:cNvSpPr/>
      </dsp:nvSpPr>
      <dsp:spPr>
        <a:xfrm>
          <a:off x="0" y="1213417"/>
          <a:ext cx="3160066" cy="1153351"/>
        </a:xfrm>
        <a:prstGeom prst="roundRect">
          <a:avLst/>
        </a:prstGeom>
        <a:gradFill rotWithShape="0">
          <a:gsLst>
            <a:gs pos="0">
              <a:schemeClr val="accent5">
                <a:hueOff val="-2252848"/>
                <a:satOff val="-5806"/>
                <a:lumOff val="-3922"/>
                <a:alphaOff val="0"/>
                <a:lumMod val="110000"/>
                <a:satMod val="105000"/>
                <a:tint val="67000"/>
              </a:schemeClr>
            </a:gs>
            <a:gs pos="50000">
              <a:schemeClr val="accent5">
                <a:hueOff val="-2252848"/>
                <a:satOff val="-5806"/>
                <a:lumOff val="-3922"/>
                <a:alphaOff val="0"/>
                <a:lumMod val="105000"/>
                <a:satMod val="103000"/>
                <a:tint val="73000"/>
              </a:schemeClr>
            </a:gs>
            <a:gs pos="100000">
              <a:schemeClr val="accent5">
                <a:hueOff val="-2252848"/>
                <a:satOff val="-5806"/>
                <a:lumOff val="-3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s-MX" sz="2800" kern="1200" dirty="0"/>
            <a:t>Intereses sobre salarios no pagados</a:t>
          </a:r>
        </a:p>
      </dsp:txBody>
      <dsp:txXfrm>
        <a:off x="56302" y="1269719"/>
        <a:ext cx="3047462" cy="1040747"/>
      </dsp:txXfrm>
    </dsp:sp>
    <dsp:sp modelId="{D4E2BCA1-EE00-4FBE-9956-A0A3A932C158}">
      <dsp:nvSpPr>
        <dsp:cNvPr id="0" name=""/>
        <dsp:cNvSpPr/>
      </dsp:nvSpPr>
      <dsp:spPr>
        <a:xfrm rot="5400000">
          <a:off x="5507673" y="192164"/>
          <a:ext cx="922681" cy="5617895"/>
        </a:xfrm>
        <a:prstGeom prst="round2SameRect">
          <a:avLst/>
        </a:prstGeom>
        <a:solidFill>
          <a:schemeClr val="accent5">
            <a:tint val="40000"/>
            <a:alpha val="90000"/>
            <a:hueOff val="-4493175"/>
            <a:satOff val="-15221"/>
            <a:lumOff val="-1952"/>
            <a:alphaOff val="0"/>
          </a:schemeClr>
        </a:solidFill>
        <a:ln w="6350" cap="flat" cmpd="sng" algn="ctr">
          <a:solidFill>
            <a:schemeClr val="accent5">
              <a:tint val="40000"/>
              <a:alpha val="90000"/>
              <a:hueOff val="-4493175"/>
              <a:satOff val="-15221"/>
              <a:lumOff val="-195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just" defTabSz="800100">
            <a:lnSpc>
              <a:spcPct val="90000"/>
            </a:lnSpc>
            <a:spcBef>
              <a:spcPct val="0"/>
            </a:spcBef>
            <a:spcAft>
              <a:spcPct val="15000"/>
            </a:spcAft>
            <a:buChar char="•"/>
          </a:pPr>
          <a:r>
            <a:rPr lang="es-MX" sz="1800" kern="1200" dirty="0"/>
            <a:t>El empleador debe pagar al trabajador las prestaciones que le correspondan por ley o por contrato.</a:t>
          </a:r>
        </a:p>
      </dsp:txBody>
      <dsp:txXfrm rot="-5400000">
        <a:off x="3160066" y="2584813"/>
        <a:ext cx="5572853" cy="832597"/>
      </dsp:txXfrm>
    </dsp:sp>
    <dsp:sp modelId="{CF2D9244-B103-4132-B00F-C239D9F4F321}">
      <dsp:nvSpPr>
        <dsp:cNvPr id="0" name=""/>
        <dsp:cNvSpPr/>
      </dsp:nvSpPr>
      <dsp:spPr>
        <a:xfrm>
          <a:off x="0" y="2424436"/>
          <a:ext cx="3160066" cy="1153351"/>
        </a:xfrm>
        <a:prstGeom prst="roundRect">
          <a:avLst/>
        </a:prstGeom>
        <a:gradFill rotWithShape="0">
          <a:gsLst>
            <a:gs pos="0">
              <a:schemeClr val="accent5">
                <a:hueOff val="-4505695"/>
                <a:satOff val="-11613"/>
                <a:lumOff val="-7843"/>
                <a:alphaOff val="0"/>
                <a:lumMod val="110000"/>
                <a:satMod val="105000"/>
                <a:tint val="67000"/>
              </a:schemeClr>
            </a:gs>
            <a:gs pos="50000">
              <a:schemeClr val="accent5">
                <a:hueOff val="-4505695"/>
                <a:satOff val="-11613"/>
                <a:lumOff val="-7843"/>
                <a:alphaOff val="0"/>
                <a:lumMod val="105000"/>
                <a:satMod val="103000"/>
                <a:tint val="73000"/>
              </a:schemeClr>
            </a:gs>
            <a:gs pos="100000">
              <a:schemeClr val="accent5">
                <a:hueOff val="-4505695"/>
                <a:satOff val="-11613"/>
                <a:lumOff val="-784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s-MX" sz="2800" kern="1200" dirty="0"/>
            <a:t>Partes proporcionales</a:t>
          </a:r>
        </a:p>
      </dsp:txBody>
      <dsp:txXfrm>
        <a:off x="56302" y="2480738"/>
        <a:ext cx="3047462" cy="1040747"/>
      </dsp:txXfrm>
    </dsp:sp>
    <dsp:sp modelId="{059FF671-24EF-4217-964A-BD282906C259}">
      <dsp:nvSpPr>
        <dsp:cNvPr id="0" name=""/>
        <dsp:cNvSpPr/>
      </dsp:nvSpPr>
      <dsp:spPr>
        <a:xfrm rot="5400000">
          <a:off x="5507673" y="1403183"/>
          <a:ext cx="922681" cy="5617895"/>
        </a:xfrm>
        <a:prstGeom prst="round2Same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just" defTabSz="800100">
            <a:lnSpc>
              <a:spcPct val="90000"/>
            </a:lnSpc>
            <a:spcBef>
              <a:spcPct val="0"/>
            </a:spcBef>
            <a:spcAft>
              <a:spcPct val="15000"/>
            </a:spcAft>
            <a:buChar char="•"/>
          </a:pPr>
          <a:r>
            <a:rPr lang="es-MX" sz="1800" kern="1200" dirty="0"/>
            <a:t>El patrón debe pagar lo correspondiente a la antigüedad, en virtud del despido justificado o no. </a:t>
          </a:r>
        </a:p>
      </dsp:txBody>
      <dsp:txXfrm rot="-5400000">
        <a:off x="3160066" y="3795832"/>
        <a:ext cx="5572853" cy="832597"/>
      </dsp:txXfrm>
    </dsp:sp>
    <dsp:sp modelId="{6203D121-660D-4CEA-BB1F-0F17787BD4D6}">
      <dsp:nvSpPr>
        <dsp:cNvPr id="0" name=""/>
        <dsp:cNvSpPr/>
      </dsp:nvSpPr>
      <dsp:spPr>
        <a:xfrm>
          <a:off x="0" y="3635455"/>
          <a:ext cx="3160066" cy="1153351"/>
        </a:xfrm>
        <a:prstGeom prst="round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s-MX" sz="2800" kern="1200" dirty="0"/>
            <a:t>Antigüedad</a:t>
          </a:r>
        </a:p>
      </dsp:txBody>
      <dsp:txXfrm>
        <a:off x="56302" y="3691757"/>
        <a:ext cx="3047462" cy="104074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175F49-E6E3-4A8D-811D-6EE3C7861E50}">
      <dsp:nvSpPr>
        <dsp:cNvPr id="0" name=""/>
        <dsp:cNvSpPr/>
      </dsp:nvSpPr>
      <dsp:spPr>
        <a:xfrm>
          <a:off x="3007223" y="2046019"/>
          <a:ext cx="2313711" cy="2317511"/>
        </a:xfrm>
        <a:prstGeom prst="ellipse">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MX" sz="1800" kern="1200" dirty="0"/>
            <a:t>CONDICIONES DE </a:t>
          </a:r>
        </a:p>
        <a:p>
          <a:pPr marL="0" lvl="0" indent="0" algn="ctr" defTabSz="800100">
            <a:lnSpc>
              <a:spcPct val="90000"/>
            </a:lnSpc>
            <a:spcBef>
              <a:spcPct val="0"/>
            </a:spcBef>
            <a:spcAft>
              <a:spcPct val="35000"/>
            </a:spcAft>
            <a:buNone/>
          </a:pPr>
          <a:r>
            <a:rPr lang="es-MX" sz="1800" kern="1200" dirty="0"/>
            <a:t>TRABAJO</a:t>
          </a:r>
        </a:p>
      </dsp:txBody>
      <dsp:txXfrm>
        <a:off x="3346058" y="2385411"/>
        <a:ext cx="1636041" cy="1638727"/>
      </dsp:txXfrm>
    </dsp:sp>
    <dsp:sp modelId="{44B20540-2C37-48CF-B5F7-700FA6E8D85B}">
      <dsp:nvSpPr>
        <dsp:cNvPr id="0" name=""/>
        <dsp:cNvSpPr/>
      </dsp:nvSpPr>
      <dsp:spPr>
        <a:xfrm rot="16200000">
          <a:off x="3948927" y="1813688"/>
          <a:ext cx="430303" cy="34358"/>
        </a:xfrm>
        <a:custGeom>
          <a:avLst/>
          <a:gdLst/>
          <a:ahLst/>
          <a:cxnLst/>
          <a:rect l="0" t="0" r="0" b="0"/>
          <a:pathLst>
            <a:path>
              <a:moveTo>
                <a:pt x="0" y="17179"/>
              </a:moveTo>
              <a:lnTo>
                <a:pt x="430303" y="1717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4153321" y="1820110"/>
        <a:ext cx="21515" cy="21515"/>
      </dsp:txXfrm>
    </dsp:sp>
    <dsp:sp modelId="{D4F080A9-A59B-4593-9453-93C134029030}">
      <dsp:nvSpPr>
        <dsp:cNvPr id="0" name=""/>
        <dsp:cNvSpPr/>
      </dsp:nvSpPr>
      <dsp:spPr>
        <a:xfrm>
          <a:off x="3369240" y="26038"/>
          <a:ext cx="1589677" cy="1589677"/>
        </a:xfrm>
        <a:prstGeom prst="ellipse">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MX" sz="1600" kern="1200" dirty="0"/>
            <a:t>SALARIO</a:t>
          </a:r>
        </a:p>
      </dsp:txBody>
      <dsp:txXfrm>
        <a:off x="3602043" y="258841"/>
        <a:ext cx="1124071" cy="1124071"/>
      </dsp:txXfrm>
    </dsp:sp>
    <dsp:sp modelId="{DF80FEA7-2242-4B4B-B67C-4BB6EE6294C2}">
      <dsp:nvSpPr>
        <dsp:cNvPr id="0" name=""/>
        <dsp:cNvSpPr/>
      </dsp:nvSpPr>
      <dsp:spPr>
        <a:xfrm rot="19285714">
          <a:off x="5022055" y="2331340"/>
          <a:ext cx="431465" cy="34358"/>
        </a:xfrm>
        <a:custGeom>
          <a:avLst/>
          <a:gdLst/>
          <a:ahLst/>
          <a:cxnLst/>
          <a:rect l="0" t="0" r="0" b="0"/>
          <a:pathLst>
            <a:path>
              <a:moveTo>
                <a:pt x="0" y="17179"/>
              </a:moveTo>
              <a:lnTo>
                <a:pt x="431465" y="1717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5227002" y="2337733"/>
        <a:ext cx="21573" cy="21573"/>
      </dsp:txXfrm>
    </dsp:sp>
    <dsp:sp modelId="{2B191995-F1E9-4B50-9807-FCBA11E1716A}">
      <dsp:nvSpPr>
        <dsp:cNvPr id="0" name=""/>
        <dsp:cNvSpPr/>
      </dsp:nvSpPr>
      <dsp:spPr>
        <a:xfrm>
          <a:off x="5233046" y="923600"/>
          <a:ext cx="1589677" cy="1589677"/>
        </a:xfrm>
        <a:prstGeom prst="ellipse">
          <a:avLst/>
        </a:prstGeom>
        <a:gradFill rotWithShape="0">
          <a:gsLst>
            <a:gs pos="0">
              <a:schemeClr val="accent5">
                <a:hueOff val="-1126424"/>
                <a:satOff val="-2903"/>
                <a:lumOff val="-1961"/>
                <a:alphaOff val="0"/>
                <a:lumMod val="110000"/>
                <a:satMod val="105000"/>
                <a:tint val="67000"/>
              </a:schemeClr>
            </a:gs>
            <a:gs pos="50000">
              <a:schemeClr val="accent5">
                <a:hueOff val="-1126424"/>
                <a:satOff val="-2903"/>
                <a:lumOff val="-1961"/>
                <a:alphaOff val="0"/>
                <a:lumMod val="105000"/>
                <a:satMod val="103000"/>
                <a:tint val="73000"/>
              </a:schemeClr>
            </a:gs>
            <a:gs pos="100000">
              <a:schemeClr val="accent5">
                <a:hueOff val="-1126424"/>
                <a:satOff val="-2903"/>
                <a:lumOff val="-196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MX" sz="1600" kern="1200" dirty="0"/>
            <a:t>JORNADA DE TRABAJO</a:t>
          </a:r>
        </a:p>
      </dsp:txBody>
      <dsp:txXfrm>
        <a:off x="5465849" y="1156403"/>
        <a:ext cx="1124071" cy="1124071"/>
      </dsp:txXfrm>
    </dsp:sp>
    <dsp:sp modelId="{3E40086B-5169-4A3C-B498-061D4A0CE02A}">
      <dsp:nvSpPr>
        <dsp:cNvPr id="0" name=""/>
        <dsp:cNvSpPr/>
      </dsp:nvSpPr>
      <dsp:spPr>
        <a:xfrm rot="771429">
          <a:off x="5286604" y="3493118"/>
          <a:ext cx="432109" cy="34358"/>
        </a:xfrm>
        <a:custGeom>
          <a:avLst/>
          <a:gdLst/>
          <a:ahLst/>
          <a:cxnLst/>
          <a:rect l="0" t="0" r="0" b="0"/>
          <a:pathLst>
            <a:path>
              <a:moveTo>
                <a:pt x="0" y="17179"/>
              </a:moveTo>
              <a:lnTo>
                <a:pt x="432109" y="1717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5491856" y="3499494"/>
        <a:ext cx="21605" cy="21605"/>
      </dsp:txXfrm>
    </dsp:sp>
    <dsp:sp modelId="{2EF57061-5E8E-450C-ABBA-6A06F64630BC}">
      <dsp:nvSpPr>
        <dsp:cNvPr id="0" name=""/>
        <dsp:cNvSpPr/>
      </dsp:nvSpPr>
      <dsp:spPr>
        <a:xfrm>
          <a:off x="5693368" y="2940403"/>
          <a:ext cx="1589677" cy="1589677"/>
        </a:xfrm>
        <a:prstGeom prst="ellipse">
          <a:avLst/>
        </a:prstGeom>
        <a:gradFill rotWithShape="0">
          <a:gsLst>
            <a:gs pos="0">
              <a:schemeClr val="accent5">
                <a:hueOff val="-2252848"/>
                <a:satOff val="-5806"/>
                <a:lumOff val="-3922"/>
                <a:alphaOff val="0"/>
                <a:lumMod val="110000"/>
                <a:satMod val="105000"/>
                <a:tint val="67000"/>
              </a:schemeClr>
            </a:gs>
            <a:gs pos="50000">
              <a:schemeClr val="accent5">
                <a:hueOff val="-2252848"/>
                <a:satOff val="-5806"/>
                <a:lumOff val="-3922"/>
                <a:alphaOff val="0"/>
                <a:lumMod val="105000"/>
                <a:satMod val="103000"/>
                <a:tint val="73000"/>
              </a:schemeClr>
            </a:gs>
            <a:gs pos="100000">
              <a:schemeClr val="accent5">
                <a:hueOff val="-2252848"/>
                <a:satOff val="-5806"/>
                <a:lumOff val="-3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MX" sz="1600" kern="1200" dirty="0"/>
            <a:t>VACACIONES Y PRIMA VACACIONAL</a:t>
          </a:r>
        </a:p>
      </dsp:txBody>
      <dsp:txXfrm>
        <a:off x="5926171" y="3173206"/>
        <a:ext cx="1124071" cy="1124071"/>
      </dsp:txXfrm>
    </dsp:sp>
    <dsp:sp modelId="{0DFAFD6C-0E7C-4E0E-881B-EDEF3E7610A2}">
      <dsp:nvSpPr>
        <dsp:cNvPr id="0" name=""/>
        <dsp:cNvSpPr/>
      </dsp:nvSpPr>
      <dsp:spPr>
        <a:xfrm rot="3857143">
          <a:off x="4544786" y="4425282"/>
          <a:ext cx="430662" cy="34358"/>
        </a:xfrm>
        <a:custGeom>
          <a:avLst/>
          <a:gdLst/>
          <a:ahLst/>
          <a:cxnLst/>
          <a:rect l="0" t="0" r="0" b="0"/>
          <a:pathLst>
            <a:path>
              <a:moveTo>
                <a:pt x="0" y="17179"/>
              </a:moveTo>
              <a:lnTo>
                <a:pt x="430662" y="1717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4749350" y="4431694"/>
        <a:ext cx="21533" cy="21533"/>
      </dsp:txXfrm>
    </dsp:sp>
    <dsp:sp modelId="{5DCE1408-27C2-4FD9-949F-664ED529C145}">
      <dsp:nvSpPr>
        <dsp:cNvPr id="0" name=""/>
        <dsp:cNvSpPr/>
      </dsp:nvSpPr>
      <dsp:spPr>
        <a:xfrm>
          <a:off x="4403574" y="4557754"/>
          <a:ext cx="1589677" cy="1589677"/>
        </a:xfrm>
        <a:prstGeom prst="ellipse">
          <a:avLst/>
        </a:prstGeom>
        <a:gradFill rotWithShape="0">
          <a:gsLst>
            <a:gs pos="0">
              <a:schemeClr val="accent5">
                <a:hueOff val="-3379271"/>
                <a:satOff val="-8710"/>
                <a:lumOff val="-5883"/>
                <a:alphaOff val="0"/>
                <a:lumMod val="110000"/>
                <a:satMod val="105000"/>
                <a:tint val="67000"/>
              </a:schemeClr>
            </a:gs>
            <a:gs pos="50000">
              <a:schemeClr val="accent5">
                <a:hueOff val="-3379271"/>
                <a:satOff val="-8710"/>
                <a:lumOff val="-5883"/>
                <a:alphaOff val="0"/>
                <a:lumMod val="105000"/>
                <a:satMod val="103000"/>
                <a:tint val="73000"/>
              </a:schemeClr>
            </a:gs>
            <a:gs pos="100000">
              <a:schemeClr val="accent5">
                <a:hueOff val="-3379271"/>
                <a:satOff val="-8710"/>
                <a:lumOff val="-588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MX" sz="1600" kern="1200" dirty="0"/>
            <a:t>PRIMA DOMINICAL</a:t>
          </a:r>
        </a:p>
      </dsp:txBody>
      <dsp:txXfrm>
        <a:off x="4636377" y="4790557"/>
        <a:ext cx="1124071" cy="1124071"/>
      </dsp:txXfrm>
    </dsp:sp>
    <dsp:sp modelId="{6EB5FCDD-8F53-4E94-8EEC-A32BADD01682}">
      <dsp:nvSpPr>
        <dsp:cNvPr id="0" name=""/>
        <dsp:cNvSpPr/>
      </dsp:nvSpPr>
      <dsp:spPr>
        <a:xfrm rot="6942857">
          <a:off x="3352709" y="4425282"/>
          <a:ext cx="430662" cy="34358"/>
        </a:xfrm>
        <a:custGeom>
          <a:avLst/>
          <a:gdLst/>
          <a:ahLst/>
          <a:cxnLst/>
          <a:rect l="0" t="0" r="0" b="0"/>
          <a:pathLst>
            <a:path>
              <a:moveTo>
                <a:pt x="0" y="17179"/>
              </a:moveTo>
              <a:lnTo>
                <a:pt x="430662" y="1717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rot="10800000">
        <a:off x="3557274" y="4431694"/>
        <a:ext cx="21533" cy="21533"/>
      </dsp:txXfrm>
    </dsp:sp>
    <dsp:sp modelId="{B46C7DEE-84C7-4D14-8AC1-B415A42C41EF}">
      <dsp:nvSpPr>
        <dsp:cNvPr id="0" name=""/>
        <dsp:cNvSpPr/>
      </dsp:nvSpPr>
      <dsp:spPr>
        <a:xfrm>
          <a:off x="2334905" y="4557754"/>
          <a:ext cx="1589677" cy="1589677"/>
        </a:xfrm>
        <a:prstGeom prst="ellipse">
          <a:avLst/>
        </a:prstGeom>
        <a:gradFill rotWithShape="0">
          <a:gsLst>
            <a:gs pos="0">
              <a:schemeClr val="accent5">
                <a:hueOff val="-4505695"/>
                <a:satOff val="-11613"/>
                <a:lumOff val="-7843"/>
                <a:alphaOff val="0"/>
                <a:lumMod val="110000"/>
                <a:satMod val="105000"/>
                <a:tint val="67000"/>
              </a:schemeClr>
            </a:gs>
            <a:gs pos="50000">
              <a:schemeClr val="accent5">
                <a:hueOff val="-4505695"/>
                <a:satOff val="-11613"/>
                <a:lumOff val="-7843"/>
                <a:alphaOff val="0"/>
                <a:lumMod val="105000"/>
                <a:satMod val="103000"/>
                <a:tint val="73000"/>
              </a:schemeClr>
            </a:gs>
            <a:gs pos="100000">
              <a:schemeClr val="accent5">
                <a:hueOff val="-4505695"/>
                <a:satOff val="-11613"/>
                <a:lumOff val="-784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MX" sz="1600" kern="1200" dirty="0"/>
            <a:t>DIAS DE DESCANSO</a:t>
          </a:r>
        </a:p>
      </dsp:txBody>
      <dsp:txXfrm>
        <a:off x="2567708" y="4790557"/>
        <a:ext cx="1124071" cy="1124071"/>
      </dsp:txXfrm>
    </dsp:sp>
    <dsp:sp modelId="{52CB1AB8-9339-410B-9E41-87A384CB3344}">
      <dsp:nvSpPr>
        <dsp:cNvPr id="0" name=""/>
        <dsp:cNvSpPr/>
      </dsp:nvSpPr>
      <dsp:spPr>
        <a:xfrm rot="10028571">
          <a:off x="2609443" y="3493118"/>
          <a:ext cx="432109" cy="34358"/>
        </a:xfrm>
        <a:custGeom>
          <a:avLst/>
          <a:gdLst/>
          <a:ahLst/>
          <a:cxnLst/>
          <a:rect l="0" t="0" r="0" b="0"/>
          <a:pathLst>
            <a:path>
              <a:moveTo>
                <a:pt x="0" y="17179"/>
              </a:moveTo>
              <a:lnTo>
                <a:pt x="432109" y="1717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rot="10800000">
        <a:off x="2814695" y="3499494"/>
        <a:ext cx="21605" cy="21605"/>
      </dsp:txXfrm>
    </dsp:sp>
    <dsp:sp modelId="{80F4A748-3F44-4280-92CC-6FC99D80F1BA}">
      <dsp:nvSpPr>
        <dsp:cNvPr id="0" name=""/>
        <dsp:cNvSpPr/>
      </dsp:nvSpPr>
      <dsp:spPr>
        <a:xfrm>
          <a:off x="1045111" y="2940403"/>
          <a:ext cx="1589677" cy="1589677"/>
        </a:xfrm>
        <a:prstGeom prst="ellipse">
          <a:avLst/>
        </a:prstGeom>
        <a:gradFill rotWithShape="0">
          <a:gsLst>
            <a:gs pos="0">
              <a:schemeClr val="accent5">
                <a:hueOff val="-5632119"/>
                <a:satOff val="-14516"/>
                <a:lumOff val="-9804"/>
                <a:alphaOff val="0"/>
                <a:lumMod val="110000"/>
                <a:satMod val="105000"/>
                <a:tint val="67000"/>
              </a:schemeClr>
            </a:gs>
            <a:gs pos="50000">
              <a:schemeClr val="accent5">
                <a:hueOff val="-5632119"/>
                <a:satOff val="-14516"/>
                <a:lumOff val="-9804"/>
                <a:alphaOff val="0"/>
                <a:lumMod val="105000"/>
                <a:satMod val="103000"/>
                <a:tint val="73000"/>
              </a:schemeClr>
            </a:gs>
            <a:gs pos="100000">
              <a:schemeClr val="accent5">
                <a:hueOff val="-5632119"/>
                <a:satOff val="-14516"/>
                <a:lumOff val="-9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MX" sz="1600" kern="1200" dirty="0"/>
            <a:t>HORAS EXTRA</a:t>
          </a:r>
        </a:p>
      </dsp:txBody>
      <dsp:txXfrm>
        <a:off x="1277914" y="3173206"/>
        <a:ext cx="1124071" cy="1124071"/>
      </dsp:txXfrm>
    </dsp:sp>
    <dsp:sp modelId="{F6883C82-0046-4436-A55A-568B4B305AE0}">
      <dsp:nvSpPr>
        <dsp:cNvPr id="0" name=""/>
        <dsp:cNvSpPr/>
      </dsp:nvSpPr>
      <dsp:spPr>
        <a:xfrm rot="13114286">
          <a:off x="2874636" y="2331340"/>
          <a:ext cx="431465" cy="34358"/>
        </a:xfrm>
        <a:custGeom>
          <a:avLst/>
          <a:gdLst/>
          <a:ahLst/>
          <a:cxnLst/>
          <a:rect l="0" t="0" r="0" b="0"/>
          <a:pathLst>
            <a:path>
              <a:moveTo>
                <a:pt x="0" y="17179"/>
              </a:moveTo>
              <a:lnTo>
                <a:pt x="431465" y="1717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rot="10800000">
        <a:off x="3079582" y="2337733"/>
        <a:ext cx="21573" cy="21573"/>
      </dsp:txXfrm>
    </dsp:sp>
    <dsp:sp modelId="{2B0A4155-4279-4062-9AD8-7B21732DA66D}">
      <dsp:nvSpPr>
        <dsp:cNvPr id="0" name=""/>
        <dsp:cNvSpPr/>
      </dsp:nvSpPr>
      <dsp:spPr>
        <a:xfrm>
          <a:off x="1505433" y="923600"/>
          <a:ext cx="1589677" cy="1589677"/>
        </a:xfrm>
        <a:prstGeom prst="ellipse">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MX" sz="1600" kern="1200" dirty="0"/>
            <a:t>VACACIONES</a:t>
          </a:r>
        </a:p>
      </dsp:txBody>
      <dsp:txXfrm>
        <a:off x="1738236" y="1156403"/>
        <a:ext cx="1124071" cy="1124071"/>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A30402-E703-4A3D-93F1-B49781A71273}">
      <dsp:nvSpPr>
        <dsp:cNvPr id="0" name=""/>
        <dsp:cNvSpPr/>
      </dsp:nvSpPr>
      <dsp:spPr>
        <a:xfrm>
          <a:off x="141169" y="0"/>
          <a:ext cx="3872640" cy="5547383"/>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s-MX" sz="2400" b="1" kern="1200" dirty="0"/>
            <a:t>SALARIO</a:t>
          </a:r>
        </a:p>
        <a:p>
          <a:pPr marL="0" lvl="0" indent="0" algn="ctr" defTabSz="1066800">
            <a:lnSpc>
              <a:spcPct val="90000"/>
            </a:lnSpc>
            <a:spcBef>
              <a:spcPct val="0"/>
            </a:spcBef>
            <a:spcAft>
              <a:spcPct val="35000"/>
            </a:spcAft>
            <a:buNone/>
          </a:pPr>
          <a:r>
            <a:rPr lang="es-MX" sz="2400" kern="1200" dirty="0"/>
            <a:t>Artículo 82 LFT.- Salario es la retribución que debe pagar el patrón al trabajador por su trabajo.</a:t>
          </a:r>
        </a:p>
      </dsp:txBody>
      <dsp:txXfrm>
        <a:off x="141169" y="2218953"/>
        <a:ext cx="3872640" cy="2218953"/>
      </dsp:txXfrm>
    </dsp:sp>
    <dsp:sp modelId="{FF4D90CF-32CF-413B-B440-D0BF5B055839}">
      <dsp:nvSpPr>
        <dsp:cNvPr id="0" name=""/>
        <dsp:cNvSpPr/>
      </dsp:nvSpPr>
      <dsp:spPr>
        <a:xfrm>
          <a:off x="1283713" y="525292"/>
          <a:ext cx="1358266" cy="1022542"/>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912B7F83-CE88-4BF1-9357-A58F8A29B276}">
      <dsp:nvSpPr>
        <dsp:cNvPr id="0" name=""/>
        <dsp:cNvSpPr/>
      </dsp:nvSpPr>
      <dsp:spPr>
        <a:xfrm>
          <a:off x="3992200" y="0"/>
          <a:ext cx="3872640" cy="5547383"/>
        </a:xfrm>
        <a:prstGeom prst="roundRect">
          <a:avLst>
            <a:gd name="adj" fmla="val 10000"/>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s-MX" sz="2400" b="1" kern="1200" dirty="0"/>
            <a:t>PLAZOS PARA EL PAGO</a:t>
          </a:r>
        </a:p>
        <a:p>
          <a:pPr marL="0" lvl="0" indent="0" algn="ctr" defTabSz="1066800">
            <a:lnSpc>
              <a:spcPct val="90000"/>
            </a:lnSpc>
            <a:spcBef>
              <a:spcPct val="0"/>
            </a:spcBef>
            <a:spcAft>
              <a:spcPct val="35000"/>
            </a:spcAft>
            <a:buNone/>
          </a:pPr>
          <a:r>
            <a:rPr lang="es-MX" sz="2400" kern="1200" dirty="0"/>
            <a:t>Artículo 88 LFT.-Los plazos para el pago del salario nunca podrán ser mayores de una semana para las personas que desempeñan un trabajo material y de quince días para los demás </a:t>
          </a:r>
          <a:r>
            <a:rPr lang="es-MX" sz="2400" b="1" kern="1200" dirty="0">
              <a:latin typeface="Calibri Light"/>
              <a:ea typeface="+mn-ea"/>
              <a:cs typeface="+mn-cs"/>
            </a:rPr>
            <a:t>trabajadores</a:t>
          </a:r>
          <a:r>
            <a:rPr lang="es-MX" sz="2400" kern="1200" dirty="0">
              <a:latin typeface="Calibri Light"/>
              <a:ea typeface="+mn-ea"/>
              <a:cs typeface="+mn-cs"/>
            </a:rPr>
            <a:t>. </a:t>
          </a:r>
          <a:endParaRPr lang="es-MX" sz="2400" kern="1200" dirty="0"/>
        </a:p>
      </dsp:txBody>
      <dsp:txXfrm>
        <a:off x="3992200" y="2218953"/>
        <a:ext cx="3872640" cy="2218953"/>
      </dsp:txXfrm>
    </dsp:sp>
    <dsp:sp modelId="{23943309-7288-4F06-A7AD-8CF712025D0C}">
      <dsp:nvSpPr>
        <dsp:cNvPr id="0" name=""/>
        <dsp:cNvSpPr/>
      </dsp:nvSpPr>
      <dsp:spPr>
        <a:xfrm>
          <a:off x="5374475" y="441416"/>
          <a:ext cx="1200675" cy="1144001"/>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5198C30D-CA36-4C10-8D8B-F56690CF24F6}">
      <dsp:nvSpPr>
        <dsp:cNvPr id="0" name=""/>
        <dsp:cNvSpPr/>
      </dsp:nvSpPr>
      <dsp:spPr>
        <a:xfrm>
          <a:off x="3878154" y="5016050"/>
          <a:ext cx="45748" cy="126754"/>
        </a:xfrm>
        <a:prstGeom prst="leftRightArrow">
          <a:avLst/>
        </a:prstGeom>
        <a:gradFill rotWithShape="0">
          <a:gsLst>
            <a:gs pos="0">
              <a:schemeClr val="accent5">
                <a:tint val="40000"/>
                <a:hueOff val="0"/>
                <a:satOff val="0"/>
                <a:lumOff val="0"/>
                <a:alphaOff val="0"/>
                <a:lumMod val="110000"/>
                <a:satMod val="105000"/>
                <a:tint val="67000"/>
              </a:schemeClr>
            </a:gs>
            <a:gs pos="50000">
              <a:schemeClr val="accent5">
                <a:tint val="40000"/>
                <a:hueOff val="0"/>
                <a:satOff val="0"/>
                <a:lumOff val="0"/>
                <a:alphaOff val="0"/>
                <a:lumMod val="105000"/>
                <a:satMod val="103000"/>
                <a:tint val="73000"/>
              </a:schemeClr>
            </a:gs>
            <a:gs pos="100000">
              <a:schemeClr val="accent5">
                <a:tint val="40000"/>
                <a:hueOff val="0"/>
                <a:satOff val="0"/>
                <a:lumOff val="0"/>
                <a:alphaOff val="0"/>
                <a:lumMod val="105000"/>
                <a:satMod val="109000"/>
                <a:tint val="81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90E9E8-EEFA-4DEE-91E9-F2AA0A4FDE66}">
      <dsp:nvSpPr>
        <dsp:cNvPr id="0" name=""/>
        <dsp:cNvSpPr/>
      </dsp:nvSpPr>
      <dsp:spPr>
        <a:xfrm rot="10800000">
          <a:off x="2262812" y="409"/>
          <a:ext cx="6637311" cy="2364035"/>
        </a:xfrm>
        <a:prstGeom prst="homePlate">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42474" tIns="83820" rIns="156464" bIns="83820" numCol="1" spcCol="1270" anchor="t" anchorCtr="0">
          <a:noAutofit/>
        </a:bodyPr>
        <a:lstStyle/>
        <a:p>
          <a:pPr marL="0" lvl="0" indent="0" algn="l" defTabSz="977900">
            <a:lnSpc>
              <a:spcPct val="90000"/>
            </a:lnSpc>
            <a:spcBef>
              <a:spcPct val="0"/>
            </a:spcBef>
            <a:spcAft>
              <a:spcPct val="35000"/>
            </a:spcAft>
            <a:buNone/>
          </a:pPr>
          <a:r>
            <a:rPr lang="es-MX" sz="2200" kern="1200" dirty="0"/>
            <a:t>SALARIO MÍNIMO</a:t>
          </a:r>
        </a:p>
        <a:p>
          <a:pPr marL="228600" lvl="1" indent="-228600" algn="just" defTabSz="977900">
            <a:lnSpc>
              <a:spcPct val="90000"/>
            </a:lnSpc>
            <a:spcBef>
              <a:spcPct val="0"/>
            </a:spcBef>
            <a:spcAft>
              <a:spcPct val="15000"/>
            </a:spcAft>
            <a:buChar char="•"/>
          </a:pPr>
          <a:r>
            <a:rPr lang="es-MX" sz="2200" kern="1200" dirty="0"/>
            <a:t>Art. 90 es la cantidad menor que debe recibir en efectivo el trabajador por los servicios prestados en una jornada de trabajo. </a:t>
          </a:r>
        </a:p>
      </dsp:txBody>
      <dsp:txXfrm rot="10800000">
        <a:off x="2853821" y="409"/>
        <a:ext cx="6046302" cy="2364035"/>
      </dsp:txXfrm>
    </dsp:sp>
    <dsp:sp modelId="{92E6B3FF-008C-43BF-8C29-CE26BE7A8BE0}">
      <dsp:nvSpPr>
        <dsp:cNvPr id="0" name=""/>
        <dsp:cNvSpPr/>
      </dsp:nvSpPr>
      <dsp:spPr>
        <a:xfrm>
          <a:off x="1080795" y="409"/>
          <a:ext cx="2364035" cy="2364035"/>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7674DC58-F116-4170-826F-C745081F44A6}">
      <dsp:nvSpPr>
        <dsp:cNvPr id="0" name=""/>
        <dsp:cNvSpPr/>
      </dsp:nvSpPr>
      <dsp:spPr>
        <a:xfrm rot="10800000">
          <a:off x="2262812" y="3070126"/>
          <a:ext cx="6637311" cy="2364035"/>
        </a:xfrm>
        <a:prstGeom prst="homePlate">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42474" tIns="99060" rIns="184912" bIns="99060" numCol="1" spcCol="1270" anchor="t" anchorCtr="0">
          <a:noAutofit/>
        </a:bodyPr>
        <a:lstStyle/>
        <a:p>
          <a:pPr marL="0" lvl="0" indent="0" algn="l" defTabSz="1155700">
            <a:lnSpc>
              <a:spcPct val="90000"/>
            </a:lnSpc>
            <a:spcBef>
              <a:spcPct val="0"/>
            </a:spcBef>
            <a:spcAft>
              <a:spcPct val="35000"/>
            </a:spcAft>
            <a:buNone/>
          </a:pPr>
          <a:r>
            <a:rPr lang="es-MX" sz="2600" kern="1200" dirty="0"/>
            <a:t>SALARIO MÍNIMO PROFESIONAL </a:t>
          </a:r>
        </a:p>
        <a:p>
          <a:pPr marL="228600" lvl="1" indent="-228600" algn="just" defTabSz="889000">
            <a:lnSpc>
              <a:spcPct val="90000"/>
            </a:lnSpc>
            <a:spcBef>
              <a:spcPct val="0"/>
            </a:spcBef>
            <a:spcAft>
              <a:spcPct val="15000"/>
            </a:spcAft>
            <a:buChar char="•"/>
          </a:pPr>
          <a:r>
            <a:rPr lang="es-MX" sz="2000" b="0" i="0" kern="1200" dirty="0"/>
            <a:t>En el caso de los salarios profesionales, los mismos están destinados a aquellas personas con una habilidad y conocimiento específicos, por lo que el mismo suele ser mayor al salario mínimo general.</a:t>
          </a:r>
          <a:endParaRPr lang="es-MX" sz="2000" kern="1200" dirty="0"/>
        </a:p>
      </dsp:txBody>
      <dsp:txXfrm rot="10800000">
        <a:off x="2853821" y="3070126"/>
        <a:ext cx="6046302" cy="2364035"/>
      </dsp:txXfrm>
    </dsp:sp>
    <dsp:sp modelId="{0837FF9D-4838-44A4-B5D4-7704FEF14984}">
      <dsp:nvSpPr>
        <dsp:cNvPr id="0" name=""/>
        <dsp:cNvSpPr/>
      </dsp:nvSpPr>
      <dsp:spPr>
        <a:xfrm>
          <a:off x="1080795" y="3070126"/>
          <a:ext cx="2364035" cy="2364035"/>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B64768-C57D-4BDC-B624-B911C4BEC50C}">
      <dsp:nvSpPr>
        <dsp:cNvPr id="0" name=""/>
        <dsp:cNvSpPr/>
      </dsp:nvSpPr>
      <dsp:spPr>
        <a:xfrm rot="5400000">
          <a:off x="-234984" y="287622"/>
          <a:ext cx="1566565" cy="1096596"/>
        </a:xfrm>
        <a:prstGeom prst="chevron">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MX" sz="1700" kern="1200" dirty="0"/>
            <a:t>DIURNA</a:t>
          </a:r>
          <a:endParaRPr lang="en-US" sz="1700" kern="1200" dirty="0"/>
        </a:p>
      </dsp:txBody>
      <dsp:txXfrm rot="-5400000">
        <a:off x="1" y="600935"/>
        <a:ext cx="1096596" cy="469969"/>
      </dsp:txXfrm>
    </dsp:sp>
    <dsp:sp modelId="{A40F7E36-3810-4A33-97C6-1B4AF218560F}">
      <dsp:nvSpPr>
        <dsp:cNvPr id="0" name=""/>
        <dsp:cNvSpPr/>
      </dsp:nvSpPr>
      <dsp:spPr>
        <a:xfrm rot="5400000">
          <a:off x="3790709" y="-2694112"/>
          <a:ext cx="1018267" cy="6406493"/>
        </a:xfrm>
        <a:prstGeom prst="round2Same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MX" sz="1800" kern="1200" dirty="0"/>
            <a:t>ENTRE LAS 6:00 A LAS 20:00 HRS</a:t>
          </a:r>
          <a:endParaRPr lang="en-US" sz="1800" kern="1200" dirty="0"/>
        </a:p>
        <a:p>
          <a:pPr marL="171450" lvl="1" indent="-171450" algn="l" defTabSz="800100">
            <a:lnSpc>
              <a:spcPct val="90000"/>
            </a:lnSpc>
            <a:spcBef>
              <a:spcPct val="0"/>
            </a:spcBef>
            <a:spcAft>
              <a:spcPct val="15000"/>
            </a:spcAft>
            <a:buChar char="•"/>
          </a:pPr>
          <a:r>
            <a:rPr lang="es-MX" sz="1800" kern="1200" dirty="0"/>
            <a:t>UN MÁXIMO DE 8 HRS DIARIAS</a:t>
          </a:r>
          <a:endParaRPr lang="en-US" sz="1800" kern="1200" dirty="0"/>
        </a:p>
        <a:p>
          <a:pPr marL="171450" lvl="1" indent="-171450" algn="l" defTabSz="800100">
            <a:lnSpc>
              <a:spcPct val="90000"/>
            </a:lnSpc>
            <a:spcBef>
              <a:spcPct val="0"/>
            </a:spcBef>
            <a:spcAft>
              <a:spcPct val="15000"/>
            </a:spcAft>
            <a:buChar char="•"/>
          </a:pPr>
          <a:r>
            <a:rPr lang="es-MX" sz="1800" kern="1200" dirty="0"/>
            <a:t>ACUMULANDO 48 HRS A LA SEMANA</a:t>
          </a:r>
          <a:endParaRPr lang="en-US" sz="1800" kern="1200" dirty="0"/>
        </a:p>
      </dsp:txBody>
      <dsp:txXfrm rot="-5400000">
        <a:off x="1096596" y="49709"/>
        <a:ext cx="6356785" cy="918851"/>
      </dsp:txXfrm>
    </dsp:sp>
    <dsp:sp modelId="{AE034CD2-0CE3-49AA-BE6F-4958D3EB8E7D}">
      <dsp:nvSpPr>
        <dsp:cNvPr id="0" name=""/>
        <dsp:cNvSpPr/>
      </dsp:nvSpPr>
      <dsp:spPr>
        <a:xfrm rot="5400000">
          <a:off x="-234984" y="1609943"/>
          <a:ext cx="1566565" cy="1096596"/>
        </a:xfrm>
        <a:prstGeom prst="chevron">
          <a:avLst/>
        </a:prstGeom>
        <a:gradFill rotWithShape="0">
          <a:gsLst>
            <a:gs pos="0">
              <a:schemeClr val="accent5">
                <a:hueOff val="-3379271"/>
                <a:satOff val="-8710"/>
                <a:lumOff val="-5883"/>
                <a:alphaOff val="0"/>
                <a:lumMod val="110000"/>
                <a:satMod val="105000"/>
                <a:tint val="67000"/>
              </a:schemeClr>
            </a:gs>
            <a:gs pos="50000">
              <a:schemeClr val="accent5">
                <a:hueOff val="-3379271"/>
                <a:satOff val="-8710"/>
                <a:lumOff val="-5883"/>
                <a:alphaOff val="0"/>
                <a:lumMod val="105000"/>
                <a:satMod val="103000"/>
                <a:tint val="73000"/>
              </a:schemeClr>
            </a:gs>
            <a:gs pos="100000">
              <a:schemeClr val="accent5">
                <a:hueOff val="-3379271"/>
                <a:satOff val="-8710"/>
                <a:lumOff val="-5883"/>
                <a:alphaOff val="0"/>
                <a:lumMod val="105000"/>
                <a:satMod val="109000"/>
                <a:tint val="81000"/>
              </a:schemeClr>
            </a:gs>
          </a:gsLst>
          <a:lin ang="5400000" scaled="0"/>
        </a:gradFill>
        <a:ln w="6350" cap="flat" cmpd="sng" algn="ctr">
          <a:solidFill>
            <a:schemeClr val="accent5">
              <a:hueOff val="-3379271"/>
              <a:satOff val="-8710"/>
              <a:lumOff val="-5883"/>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MX" sz="1700" kern="1200" dirty="0"/>
            <a:t>NOCTURNA</a:t>
          </a:r>
          <a:endParaRPr lang="en-US" sz="1700" kern="1200" dirty="0"/>
        </a:p>
      </dsp:txBody>
      <dsp:txXfrm rot="-5400000">
        <a:off x="1" y="1923256"/>
        <a:ext cx="1096596" cy="469969"/>
      </dsp:txXfrm>
    </dsp:sp>
    <dsp:sp modelId="{C6AE5F91-2C22-4239-A2F4-E194461C3CCA}">
      <dsp:nvSpPr>
        <dsp:cNvPr id="0" name=""/>
        <dsp:cNvSpPr/>
      </dsp:nvSpPr>
      <dsp:spPr>
        <a:xfrm rot="5400000">
          <a:off x="3790709" y="-1319154"/>
          <a:ext cx="1018267" cy="6406493"/>
        </a:xfrm>
        <a:prstGeom prst="round2SameRect">
          <a:avLst/>
        </a:prstGeom>
        <a:solidFill>
          <a:schemeClr val="lt1">
            <a:alpha val="90000"/>
            <a:hueOff val="0"/>
            <a:satOff val="0"/>
            <a:lumOff val="0"/>
            <a:alphaOff val="0"/>
          </a:schemeClr>
        </a:solidFill>
        <a:ln w="6350" cap="flat" cmpd="sng" algn="ctr">
          <a:solidFill>
            <a:schemeClr val="accent5">
              <a:hueOff val="-3379271"/>
              <a:satOff val="-8710"/>
              <a:lumOff val="-5883"/>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MX" sz="1800" kern="1200" dirty="0"/>
            <a:t>ENTRE LAS 20:00 A LAS 6:00 HRS</a:t>
          </a:r>
          <a:endParaRPr lang="en-US" sz="1800" kern="1200" dirty="0"/>
        </a:p>
        <a:p>
          <a:pPr marL="171450" lvl="1" indent="-171450" algn="l" defTabSz="800100">
            <a:lnSpc>
              <a:spcPct val="90000"/>
            </a:lnSpc>
            <a:spcBef>
              <a:spcPct val="0"/>
            </a:spcBef>
            <a:spcAft>
              <a:spcPct val="15000"/>
            </a:spcAft>
            <a:buChar char="•"/>
          </a:pPr>
          <a:r>
            <a:rPr lang="es-MX" sz="1800" kern="1200" dirty="0"/>
            <a:t>UN MÁXIMO DE 7 HRS DIARIAS</a:t>
          </a:r>
          <a:endParaRPr lang="en-US" sz="1800" kern="1200" dirty="0"/>
        </a:p>
        <a:p>
          <a:pPr marL="171450" lvl="1" indent="-171450" algn="l" defTabSz="800100">
            <a:lnSpc>
              <a:spcPct val="90000"/>
            </a:lnSpc>
            <a:spcBef>
              <a:spcPct val="0"/>
            </a:spcBef>
            <a:spcAft>
              <a:spcPct val="15000"/>
            </a:spcAft>
            <a:buChar char="•"/>
          </a:pPr>
          <a:r>
            <a:rPr lang="es-MX" sz="1800" kern="1200" dirty="0"/>
            <a:t>ACUMULANDO 42 HRS A LA SEMANA</a:t>
          </a:r>
          <a:endParaRPr lang="en-US" sz="1800" kern="1200" dirty="0"/>
        </a:p>
      </dsp:txBody>
      <dsp:txXfrm rot="-5400000">
        <a:off x="1096596" y="1424667"/>
        <a:ext cx="6356785" cy="918851"/>
      </dsp:txXfrm>
    </dsp:sp>
    <dsp:sp modelId="{86C99609-58D2-425A-ADC4-A8547E476E74}">
      <dsp:nvSpPr>
        <dsp:cNvPr id="0" name=""/>
        <dsp:cNvSpPr/>
      </dsp:nvSpPr>
      <dsp:spPr>
        <a:xfrm rot="5400000">
          <a:off x="-234984" y="2982096"/>
          <a:ext cx="1566565" cy="1096596"/>
        </a:xfrm>
        <a:prstGeom prst="chevron">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MX" sz="1700" kern="1200" dirty="0"/>
            <a:t>MIXTA</a:t>
          </a:r>
          <a:endParaRPr lang="en-US" sz="1700" kern="1200" dirty="0"/>
        </a:p>
      </dsp:txBody>
      <dsp:txXfrm rot="-5400000">
        <a:off x="1" y="3295409"/>
        <a:ext cx="1096596" cy="469969"/>
      </dsp:txXfrm>
    </dsp:sp>
    <dsp:sp modelId="{A0DFBB8B-1D90-472E-A7B9-F2EC5E4DA987}">
      <dsp:nvSpPr>
        <dsp:cNvPr id="0" name=""/>
        <dsp:cNvSpPr/>
      </dsp:nvSpPr>
      <dsp:spPr>
        <a:xfrm rot="5400000">
          <a:off x="3790709" y="52999"/>
          <a:ext cx="1018267" cy="6406493"/>
        </a:xfrm>
        <a:prstGeom prst="round2SameRect">
          <a:avLst/>
        </a:prstGeom>
        <a:solidFill>
          <a:schemeClr val="lt1">
            <a:alpha val="90000"/>
            <a:hueOff val="0"/>
            <a:satOff val="0"/>
            <a:lumOff val="0"/>
            <a:alphaOff val="0"/>
          </a:schemeClr>
        </a:soli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MX" sz="1800" kern="1200" dirty="0"/>
            <a:t>COMPRENDE TIEMPO DE LA DIURNA Y DE LA NOCTURNA SIN EXCEDER 3.5 HRS DE LA NOCTURNA	</a:t>
          </a:r>
          <a:endParaRPr lang="en-US" sz="1800" kern="1200" dirty="0"/>
        </a:p>
        <a:p>
          <a:pPr marL="171450" lvl="1" indent="-171450" algn="l" defTabSz="800100">
            <a:lnSpc>
              <a:spcPct val="90000"/>
            </a:lnSpc>
            <a:spcBef>
              <a:spcPct val="0"/>
            </a:spcBef>
            <a:spcAft>
              <a:spcPct val="15000"/>
            </a:spcAft>
            <a:buChar char="•"/>
          </a:pPr>
          <a:r>
            <a:rPr lang="es-MX" sz="1800" kern="1200" dirty="0"/>
            <a:t>UN MÁXIMO DE 7.5 HRS</a:t>
          </a:r>
          <a:endParaRPr lang="en-US" sz="1800" kern="1200" dirty="0"/>
        </a:p>
        <a:p>
          <a:pPr marL="171450" lvl="1" indent="-171450" algn="l" defTabSz="800100">
            <a:lnSpc>
              <a:spcPct val="90000"/>
            </a:lnSpc>
            <a:spcBef>
              <a:spcPct val="0"/>
            </a:spcBef>
            <a:spcAft>
              <a:spcPct val="15000"/>
            </a:spcAft>
            <a:buChar char="•"/>
          </a:pPr>
          <a:r>
            <a:rPr lang="es-MX" sz="1800" kern="1200" dirty="0"/>
            <a:t>ACUMULANDO 45 HRS A LA SEMANA</a:t>
          </a:r>
          <a:endParaRPr lang="en-US" sz="1800" kern="1200" dirty="0"/>
        </a:p>
      </dsp:txBody>
      <dsp:txXfrm rot="-5400000">
        <a:off x="1096596" y="2796820"/>
        <a:ext cx="6356785" cy="918851"/>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7CB229-9B26-40C8-9011-0A2AA41DA568}">
      <dsp:nvSpPr>
        <dsp:cNvPr id="0" name=""/>
        <dsp:cNvSpPr/>
      </dsp:nvSpPr>
      <dsp:spPr>
        <a:xfrm rot="5400000">
          <a:off x="-240585" y="295815"/>
          <a:ext cx="1603900" cy="1122730"/>
        </a:xfrm>
        <a:prstGeom prst="chevron">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MX" sz="1600" kern="1200" dirty="0"/>
            <a:t>Horas Simples</a:t>
          </a:r>
        </a:p>
      </dsp:txBody>
      <dsp:txXfrm rot="-5400000">
        <a:off x="0" y="616595"/>
        <a:ext cx="1122730" cy="481170"/>
      </dsp:txXfrm>
    </dsp:sp>
    <dsp:sp modelId="{71EF1A89-4158-4C4D-B14B-CFCD7E432130}">
      <dsp:nvSpPr>
        <dsp:cNvPr id="0" name=""/>
        <dsp:cNvSpPr/>
      </dsp:nvSpPr>
      <dsp:spPr>
        <a:xfrm rot="5400000">
          <a:off x="5139619" y="-4013081"/>
          <a:ext cx="1147237" cy="9181015"/>
        </a:xfrm>
        <a:prstGeom prst="round2Same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just" defTabSz="711200">
            <a:lnSpc>
              <a:spcPct val="90000"/>
            </a:lnSpc>
            <a:spcBef>
              <a:spcPct val="0"/>
            </a:spcBef>
            <a:spcAft>
              <a:spcPct val="15000"/>
            </a:spcAft>
            <a:buChar char="•"/>
          </a:pPr>
          <a:r>
            <a:rPr lang="es-MX" sz="1600" kern="1200" dirty="0"/>
            <a:t>Artículo 65.- En los casos de siniestro o riesgo inminente en que peligre la vida del trabajador, de sus compañeros o del patrón, o la existencia misma de la empresa, la jornada de trabajo podrá prolongarse por el tiempo estrictamente indispensable para evitar esos males.</a:t>
          </a:r>
        </a:p>
        <a:p>
          <a:pPr marL="171450" lvl="1" indent="-171450" algn="just" defTabSz="711200">
            <a:lnSpc>
              <a:spcPct val="90000"/>
            </a:lnSpc>
            <a:spcBef>
              <a:spcPct val="0"/>
            </a:spcBef>
            <a:spcAft>
              <a:spcPct val="15000"/>
            </a:spcAft>
            <a:buChar char="•"/>
          </a:pPr>
          <a:r>
            <a:rPr lang="es-MX" sz="1600" kern="1200" dirty="0"/>
            <a:t>Artículo 67.- Las horas de trabajo a que se refiere el artículo 65, se retribuirán con una cantidad igual a la que corresponda a cada una de las horas de la jornada.</a:t>
          </a:r>
        </a:p>
      </dsp:txBody>
      <dsp:txXfrm rot="-5400000">
        <a:off x="1122731" y="59810"/>
        <a:ext cx="9125012" cy="1035231"/>
      </dsp:txXfrm>
    </dsp:sp>
    <dsp:sp modelId="{47DBA408-D74B-46AD-A1A6-6CF903E2BBFA}">
      <dsp:nvSpPr>
        <dsp:cNvPr id="0" name=""/>
        <dsp:cNvSpPr/>
      </dsp:nvSpPr>
      <dsp:spPr>
        <a:xfrm rot="5400000">
          <a:off x="-240585" y="1716278"/>
          <a:ext cx="1603900" cy="1122730"/>
        </a:xfrm>
        <a:prstGeom prst="chevron">
          <a:avLst/>
        </a:prstGeom>
        <a:gradFill rotWithShape="0">
          <a:gsLst>
            <a:gs pos="0">
              <a:schemeClr val="accent5">
                <a:hueOff val="-3379271"/>
                <a:satOff val="-8710"/>
                <a:lumOff val="-5883"/>
                <a:alphaOff val="0"/>
                <a:lumMod val="110000"/>
                <a:satMod val="105000"/>
                <a:tint val="67000"/>
              </a:schemeClr>
            </a:gs>
            <a:gs pos="50000">
              <a:schemeClr val="accent5">
                <a:hueOff val="-3379271"/>
                <a:satOff val="-8710"/>
                <a:lumOff val="-5883"/>
                <a:alphaOff val="0"/>
                <a:lumMod val="105000"/>
                <a:satMod val="103000"/>
                <a:tint val="73000"/>
              </a:schemeClr>
            </a:gs>
            <a:gs pos="100000">
              <a:schemeClr val="accent5">
                <a:hueOff val="-3379271"/>
                <a:satOff val="-8710"/>
                <a:lumOff val="-5883"/>
                <a:alphaOff val="0"/>
                <a:lumMod val="105000"/>
                <a:satMod val="109000"/>
                <a:tint val="81000"/>
              </a:schemeClr>
            </a:gs>
          </a:gsLst>
          <a:lin ang="5400000" scaled="0"/>
        </a:gradFill>
        <a:ln w="6350" cap="flat" cmpd="sng" algn="ctr">
          <a:solidFill>
            <a:schemeClr val="accent5">
              <a:hueOff val="-3379271"/>
              <a:satOff val="-8710"/>
              <a:lumOff val="-5883"/>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MX" sz="1600" kern="1200" dirty="0"/>
            <a:t>Horas dobles</a:t>
          </a:r>
        </a:p>
      </dsp:txBody>
      <dsp:txXfrm rot="-5400000">
        <a:off x="0" y="2037058"/>
        <a:ext cx="1122730" cy="481170"/>
      </dsp:txXfrm>
    </dsp:sp>
    <dsp:sp modelId="{3DB562CF-104E-404D-BE76-4E418A9213B9}">
      <dsp:nvSpPr>
        <dsp:cNvPr id="0" name=""/>
        <dsp:cNvSpPr/>
      </dsp:nvSpPr>
      <dsp:spPr>
        <a:xfrm rot="5400000">
          <a:off x="5191970" y="-2593546"/>
          <a:ext cx="1042535" cy="9181015"/>
        </a:xfrm>
        <a:prstGeom prst="round2SameRect">
          <a:avLst/>
        </a:prstGeom>
        <a:solidFill>
          <a:schemeClr val="lt1">
            <a:alpha val="90000"/>
            <a:hueOff val="0"/>
            <a:satOff val="0"/>
            <a:lumOff val="0"/>
            <a:alphaOff val="0"/>
          </a:schemeClr>
        </a:solidFill>
        <a:ln w="6350" cap="flat" cmpd="sng" algn="ctr">
          <a:solidFill>
            <a:schemeClr val="accent5">
              <a:hueOff val="-3379271"/>
              <a:satOff val="-8710"/>
              <a:lumOff val="-5883"/>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just" defTabSz="711200">
            <a:lnSpc>
              <a:spcPct val="90000"/>
            </a:lnSpc>
            <a:spcBef>
              <a:spcPct val="0"/>
            </a:spcBef>
            <a:spcAft>
              <a:spcPct val="15000"/>
            </a:spcAft>
            <a:buChar char="•"/>
          </a:pPr>
          <a:r>
            <a:rPr lang="es-MX" sz="1600" kern="1200" dirty="0"/>
            <a:t>Artículo 67.- Las horas de trabajo extraordinario se pagarán con un ciento por ciento más del salario que corresponda a las horas de la jornada.</a:t>
          </a:r>
        </a:p>
      </dsp:txBody>
      <dsp:txXfrm rot="-5400000">
        <a:off x="1122730" y="1526586"/>
        <a:ext cx="9130123" cy="940751"/>
      </dsp:txXfrm>
    </dsp:sp>
    <dsp:sp modelId="{AA6F2DF3-5871-49E4-BDBF-3087963CC2D8}">
      <dsp:nvSpPr>
        <dsp:cNvPr id="0" name=""/>
        <dsp:cNvSpPr/>
      </dsp:nvSpPr>
      <dsp:spPr>
        <a:xfrm rot="5400000">
          <a:off x="-240585" y="3317563"/>
          <a:ext cx="1603900" cy="1122730"/>
        </a:xfrm>
        <a:prstGeom prst="chevron">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MX" sz="1600" kern="1200" dirty="0"/>
            <a:t>Horas Triples</a:t>
          </a:r>
        </a:p>
      </dsp:txBody>
      <dsp:txXfrm rot="-5400000">
        <a:off x="0" y="3638343"/>
        <a:ext cx="1122730" cy="481170"/>
      </dsp:txXfrm>
    </dsp:sp>
    <dsp:sp modelId="{8C023D74-5E32-4A90-98D0-1C9C517087CF}">
      <dsp:nvSpPr>
        <dsp:cNvPr id="0" name=""/>
        <dsp:cNvSpPr/>
      </dsp:nvSpPr>
      <dsp:spPr>
        <a:xfrm rot="5400000">
          <a:off x="5011147" y="-992261"/>
          <a:ext cx="1404180" cy="9181015"/>
        </a:xfrm>
        <a:prstGeom prst="round2SameRect">
          <a:avLst/>
        </a:prstGeom>
        <a:solidFill>
          <a:schemeClr val="lt1">
            <a:alpha val="90000"/>
            <a:hueOff val="0"/>
            <a:satOff val="0"/>
            <a:lumOff val="0"/>
            <a:alphaOff val="0"/>
          </a:schemeClr>
        </a:soli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just" defTabSz="711200">
            <a:lnSpc>
              <a:spcPct val="90000"/>
            </a:lnSpc>
            <a:spcBef>
              <a:spcPct val="0"/>
            </a:spcBef>
            <a:spcAft>
              <a:spcPct val="15000"/>
            </a:spcAft>
            <a:buChar char="•"/>
          </a:pPr>
          <a:r>
            <a:rPr lang="es-MX" sz="1600" kern="1200" dirty="0"/>
            <a:t>Artículo 68.- Los trabajadores no están obligados a prestar sus servicios por un tiempo mayor del permitido de este capítulo.</a:t>
          </a:r>
        </a:p>
        <a:p>
          <a:pPr marL="171450" lvl="1" indent="-171450" algn="just" defTabSz="711200">
            <a:lnSpc>
              <a:spcPct val="90000"/>
            </a:lnSpc>
            <a:spcBef>
              <a:spcPct val="0"/>
            </a:spcBef>
            <a:spcAft>
              <a:spcPct val="15000"/>
            </a:spcAft>
            <a:buChar char="•"/>
          </a:pPr>
          <a:r>
            <a:rPr lang="es-MX" sz="1600" kern="1200" dirty="0"/>
            <a:t>La prolongación del tiempo extraordinario que exceda de nueve horas a la semana, obliga al patrón a pagar al trabajador el tiempo excedente con un doscientos por ciento más del salario que corresponda a las horas de la jornada, sin perjuicio de las sanciones establecidas en esta Ley.</a:t>
          </a:r>
        </a:p>
      </dsp:txBody>
      <dsp:txXfrm rot="-5400000">
        <a:off x="1122730" y="2964702"/>
        <a:ext cx="9112469" cy="1267088"/>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BBF739-2B22-4714-8919-7DD270D9773C}">
      <dsp:nvSpPr>
        <dsp:cNvPr id="0" name=""/>
        <dsp:cNvSpPr/>
      </dsp:nvSpPr>
      <dsp:spPr>
        <a:xfrm rot="10800000">
          <a:off x="2186304" y="915"/>
          <a:ext cx="7246860" cy="1443870"/>
        </a:xfrm>
        <a:prstGeom prst="homePlate">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6707" tIns="72390" rIns="135128" bIns="72390" numCol="1" spcCol="1270" anchor="ctr" anchorCtr="0">
          <a:noAutofit/>
        </a:bodyPr>
        <a:lstStyle/>
        <a:p>
          <a:pPr marL="0" lvl="0" indent="0" algn="just" defTabSz="844550">
            <a:lnSpc>
              <a:spcPct val="90000"/>
            </a:lnSpc>
            <a:spcBef>
              <a:spcPct val="0"/>
            </a:spcBef>
            <a:spcAft>
              <a:spcPct val="35000"/>
            </a:spcAft>
            <a:buNone/>
          </a:pPr>
          <a:r>
            <a:rPr lang="es-MX" sz="1900" b="0" kern="1200" dirty="0">
              <a:latin typeface="Arial" panose="020B0604020202020204" pitchFamily="34" charset="0"/>
              <a:cs typeface="Arial" panose="020B0604020202020204" pitchFamily="34" charset="0"/>
            </a:rPr>
            <a:t>Art. 1 La presente Ley es de observancia general en toda la República, en la forma y términos que la misma establece, sus disposiciones son de orden público y de interés social.</a:t>
          </a:r>
          <a:endParaRPr lang="es-MX" sz="1900" b="0" kern="1200" dirty="0"/>
        </a:p>
      </dsp:txBody>
      <dsp:txXfrm rot="10800000">
        <a:off x="2547271" y="915"/>
        <a:ext cx="6885893" cy="1443870"/>
      </dsp:txXfrm>
    </dsp:sp>
    <dsp:sp modelId="{EE0A6A38-AFE9-450A-9D56-13D6AE97EFBD}">
      <dsp:nvSpPr>
        <dsp:cNvPr id="0" name=""/>
        <dsp:cNvSpPr/>
      </dsp:nvSpPr>
      <dsp:spPr>
        <a:xfrm>
          <a:off x="1464369" y="915"/>
          <a:ext cx="1443870" cy="1443870"/>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E8FE1870-1942-48BC-ADD2-F3A6358F6717}">
      <dsp:nvSpPr>
        <dsp:cNvPr id="0" name=""/>
        <dsp:cNvSpPr/>
      </dsp:nvSpPr>
      <dsp:spPr>
        <a:xfrm rot="10800000">
          <a:off x="2186304" y="1875791"/>
          <a:ext cx="7246860" cy="1443870"/>
        </a:xfrm>
        <a:prstGeom prst="homePlate">
          <a:avLst/>
        </a:prstGeom>
        <a:gradFill rotWithShape="0">
          <a:gsLst>
            <a:gs pos="0">
              <a:schemeClr val="accent5">
                <a:hueOff val="-3379271"/>
                <a:satOff val="-8710"/>
                <a:lumOff val="-5883"/>
                <a:alphaOff val="0"/>
                <a:lumMod val="110000"/>
                <a:satMod val="105000"/>
                <a:tint val="67000"/>
              </a:schemeClr>
            </a:gs>
            <a:gs pos="50000">
              <a:schemeClr val="accent5">
                <a:hueOff val="-3379271"/>
                <a:satOff val="-8710"/>
                <a:lumOff val="-5883"/>
                <a:alphaOff val="0"/>
                <a:lumMod val="105000"/>
                <a:satMod val="103000"/>
                <a:tint val="73000"/>
              </a:schemeClr>
            </a:gs>
            <a:gs pos="100000">
              <a:schemeClr val="accent5">
                <a:hueOff val="-3379271"/>
                <a:satOff val="-8710"/>
                <a:lumOff val="-588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6707" tIns="72390" rIns="135128" bIns="72390" numCol="1" spcCol="1270" anchor="ctr" anchorCtr="0">
          <a:noAutofit/>
        </a:bodyPr>
        <a:lstStyle/>
        <a:p>
          <a:pPr marL="0" lvl="0" indent="0" algn="just" defTabSz="844550">
            <a:lnSpc>
              <a:spcPct val="90000"/>
            </a:lnSpc>
            <a:spcBef>
              <a:spcPct val="0"/>
            </a:spcBef>
            <a:spcAft>
              <a:spcPct val="35000"/>
            </a:spcAft>
            <a:buNone/>
          </a:pPr>
          <a:r>
            <a:rPr lang="es-ES" sz="1900" b="0" u="none" kern="1200" dirty="0">
              <a:latin typeface="Arial" panose="020B0604020202020204" pitchFamily="34" charset="0"/>
              <a:cs typeface="Arial" panose="020B0604020202020204" pitchFamily="34" charset="0"/>
            </a:rPr>
            <a:t>Art. 2 La seguridad social tiene por finalidad garantizar el derecho a la salud, la asistencia médica, y los servicios sociales necesarios para el bienestar individual y colectivo así como el otorgamiento de una pensión.</a:t>
          </a:r>
          <a:endParaRPr lang="es-MX" sz="1900" b="0" kern="1200" dirty="0"/>
        </a:p>
      </dsp:txBody>
      <dsp:txXfrm rot="10800000">
        <a:off x="2547271" y="1875791"/>
        <a:ext cx="6885893" cy="1443870"/>
      </dsp:txXfrm>
    </dsp:sp>
    <dsp:sp modelId="{9FAC001B-87E1-43C1-A010-C94A0AAEFE49}">
      <dsp:nvSpPr>
        <dsp:cNvPr id="0" name=""/>
        <dsp:cNvSpPr/>
      </dsp:nvSpPr>
      <dsp:spPr>
        <a:xfrm>
          <a:off x="1464369" y="1875791"/>
          <a:ext cx="1443870" cy="1443870"/>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3F405191-A76D-49B8-ACC0-68DF86F0057A}">
      <dsp:nvSpPr>
        <dsp:cNvPr id="0" name=""/>
        <dsp:cNvSpPr/>
      </dsp:nvSpPr>
      <dsp:spPr>
        <a:xfrm rot="10800000">
          <a:off x="2186304" y="3750668"/>
          <a:ext cx="7246860" cy="1443870"/>
        </a:xfrm>
        <a:prstGeom prst="homePlate">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6707" tIns="72390" rIns="135128" bIns="72390" numCol="1" spcCol="1270" anchor="ctr" anchorCtr="0">
          <a:noAutofit/>
        </a:bodyPr>
        <a:lstStyle/>
        <a:p>
          <a:pPr marL="0" lvl="0" indent="0" algn="just" defTabSz="844550">
            <a:lnSpc>
              <a:spcPct val="90000"/>
            </a:lnSpc>
            <a:spcBef>
              <a:spcPct val="0"/>
            </a:spcBef>
            <a:spcAft>
              <a:spcPct val="35000"/>
            </a:spcAft>
            <a:buNone/>
          </a:pPr>
          <a:r>
            <a:rPr lang="es-MX" sz="1900" b="0" kern="1200" dirty="0"/>
            <a:t>Art. 4 </a:t>
          </a:r>
          <a:r>
            <a:rPr lang="es-MX" sz="1900" b="0" u="none" kern="1200" dirty="0">
              <a:latin typeface="Arial" panose="020B0604020202020204" pitchFamily="34" charset="0"/>
              <a:cs typeface="Arial" panose="020B0604020202020204" pitchFamily="34" charset="0"/>
            </a:rPr>
            <a:t>El Seguro Social es el instrumento básico de la Seguridad Social, establecido como un servicio público de carácter nacional, en los términos de esta ley.</a:t>
          </a:r>
          <a:endParaRPr lang="es-MX" sz="1900" b="0" u="none" kern="1200" dirty="0"/>
        </a:p>
      </dsp:txBody>
      <dsp:txXfrm rot="10800000">
        <a:off x="2547271" y="3750668"/>
        <a:ext cx="6885893" cy="1443870"/>
      </dsp:txXfrm>
    </dsp:sp>
    <dsp:sp modelId="{85A1EC79-E96B-492D-A3BF-995311A8CEB1}">
      <dsp:nvSpPr>
        <dsp:cNvPr id="0" name=""/>
        <dsp:cNvSpPr/>
      </dsp:nvSpPr>
      <dsp:spPr>
        <a:xfrm>
          <a:off x="1464369" y="3750668"/>
          <a:ext cx="1443870" cy="1443870"/>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B9E8AA-C783-44BA-813F-2D0059D3EC72}">
      <dsp:nvSpPr>
        <dsp:cNvPr id="0" name=""/>
        <dsp:cNvSpPr/>
      </dsp:nvSpPr>
      <dsp:spPr>
        <a:xfrm>
          <a:off x="2965" y="559081"/>
          <a:ext cx="4582239" cy="1832895"/>
        </a:xfrm>
        <a:prstGeom prst="chevron">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22225" rIns="0" bIns="22225" numCol="1" spcCol="1270" anchor="ctr" anchorCtr="0">
          <a:noAutofit/>
        </a:bodyPr>
        <a:lstStyle/>
        <a:p>
          <a:pPr marL="0" lvl="0" indent="0" algn="ctr" defTabSz="1555750">
            <a:lnSpc>
              <a:spcPct val="90000"/>
            </a:lnSpc>
            <a:spcBef>
              <a:spcPct val="0"/>
            </a:spcBef>
            <a:spcAft>
              <a:spcPct val="35000"/>
            </a:spcAft>
            <a:buNone/>
          </a:pPr>
          <a:r>
            <a:rPr lang="es-MX" sz="3500" kern="1200" dirty="0"/>
            <a:t>Régimen Obligatorio</a:t>
          </a:r>
        </a:p>
        <a:p>
          <a:pPr marL="0" lvl="0" indent="0" algn="ctr" defTabSz="1555750">
            <a:lnSpc>
              <a:spcPct val="90000"/>
            </a:lnSpc>
            <a:spcBef>
              <a:spcPct val="0"/>
            </a:spcBef>
            <a:spcAft>
              <a:spcPct val="35000"/>
            </a:spcAft>
            <a:buNone/>
          </a:pPr>
          <a:r>
            <a:rPr lang="es-MX" sz="3500" kern="1200" dirty="0"/>
            <a:t>Título segundo</a:t>
          </a:r>
          <a:endParaRPr lang="es-ES" sz="3500" kern="1200" dirty="0"/>
        </a:p>
      </dsp:txBody>
      <dsp:txXfrm>
        <a:off x="919413" y="559081"/>
        <a:ext cx="2749344" cy="1832895"/>
      </dsp:txXfrm>
    </dsp:sp>
    <dsp:sp modelId="{CF85A1CC-1B81-428D-95E1-A2018F867DFC}">
      <dsp:nvSpPr>
        <dsp:cNvPr id="0" name=""/>
        <dsp:cNvSpPr/>
      </dsp:nvSpPr>
      <dsp:spPr>
        <a:xfrm>
          <a:off x="3989513" y="714877"/>
          <a:ext cx="3803258" cy="1521303"/>
        </a:xfrm>
        <a:prstGeom prst="chevron">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s-MX" sz="2000" kern="1200"/>
            <a:t>Quiénes deben de afiliarse por ley</a:t>
          </a:r>
          <a:endParaRPr lang="es-ES" sz="2000" kern="1200" dirty="0"/>
        </a:p>
      </dsp:txBody>
      <dsp:txXfrm>
        <a:off x="4750165" y="714877"/>
        <a:ext cx="2281955" cy="1521303"/>
      </dsp:txXfrm>
    </dsp:sp>
    <dsp:sp modelId="{C6172047-8E6A-4E3F-A50F-6B6D737FD0BD}">
      <dsp:nvSpPr>
        <dsp:cNvPr id="0" name=""/>
        <dsp:cNvSpPr/>
      </dsp:nvSpPr>
      <dsp:spPr>
        <a:xfrm>
          <a:off x="7260315" y="714877"/>
          <a:ext cx="3803258" cy="1521303"/>
        </a:xfrm>
        <a:prstGeom prst="chevron">
          <a:avLst/>
        </a:prstGeom>
        <a:solidFill>
          <a:schemeClr val="accent5">
            <a:tint val="40000"/>
            <a:alpha val="90000"/>
            <a:hueOff val="-2246587"/>
            <a:satOff val="-7611"/>
            <a:lumOff val="-976"/>
            <a:alphaOff val="0"/>
          </a:schemeClr>
        </a:solidFill>
        <a:ln w="6350" cap="flat" cmpd="sng" algn="ctr">
          <a:solidFill>
            <a:schemeClr val="accent5">
              <a:tint val="40000"/>
              <a:alpha val="90000"/>
              <a:hueOff val="-2246587"/>
              <a:satOff val="-7611"/>
              <a:lumOff val="-976"/>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s-MX" sz="2000" kern="1200" dirty="0"/>
            <a:t>Art. 11 – 239-H  LSS</a:t>
          </a:r>
        </a:p>
        <a:p>
          <a:pPr marL="0" lvl="0" indent="0" algn="ctr" defTabSz="889000">
            <a:lnSpc>
              <a:spcPct val="90000"/>
            </a:lnSpc>
            <a:spcBef>
              <a:spcPct val="0"/>
            </a:spcBef>
            <a:spcAft>
              <a:spcPct val="35000"/>
            </a:spcAft>
            <a:buNone/>
          </a:pPr>
          <a:r>
            <a:rPr lang="es-MX" sz="2000" kern="1200" dirty="0"/>
            <a:t>Art. 64 – 66</a:t>
          </a:r>
        </a:p>
        <a:p>
          <a:pPr marL="0" lvl="0" indent="0" algn="ctr" defTabSz="889000">
            <a:lnSpc>
              <a:spcPct val="90000"/>
            </a:lnSpc>
            <a:spcBef>
              <a:spcPct val="0"/>
            </a:spcBef>
            <a:spcAft>
              <a:spcPct val="35000"/>
            </a:spcAft>
            <a:buNone/>
          </a:pPr>
          <a:r>
            <a:rPr lang="es-MX" sz="2000" kern="1200" dirty="0"/>
            <a:t>RACERF</a:t>
          </a:r>
          <a:endParaRPr lang="es-ES" sz="2000" kern="1200" dirty="0"/>
        </a:p>
      </dsp:txBody>
      <dsp:txXfrm>
        <a:off x="8020967" y="714877"/>
        <a:ext cx="2281955" cy="1521303"/>
      </dsp:txXfrm>
    </dsp:sp>
    <dsp:sp modelId="{89FAFDCE-F5F8-4504-9CF9-EBF123DD2000}">
      <dsp:nvSpPr>
        <dsp:cNvPr id="0" name=""/>
        <dsp:cNvSpPr/>
      </dsp:nvSpPr>
      <dsp:spPr>
        <a:xfrm>
          <a:off x="2965" y="2648582"/>
          <a:ext cx="4582239" cy="1832895"/>
        </a:xfrm>
        <a:prstGeom prst="chevron">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22225" rIns="0" bIns="22225" numCol="1" spcCol="1270" anchor="ctr" anchorCtr="0">
          <a:noAutofit/>
        </a:bodyPr>
        <a:lstStyle/>
        <a:p>
          <a:pPr marL="0" lvl="0" indent="0" algn="ctr" defTabSz="1555750">
            <a:lnSpc>
              <a:spcPct val="90000"/>
            </a:lnSpc>
            <a:spcBef>
              <a:spcPct val="0"/>
            </a:spcBef>
            <a:spcAft>
              <a:spcPct val="35000"/>
            </a:spcAft>
            <a:buNone/>
          </a:pPr>
          <a:r>
            <a:rPr lang="es-MX" sz="3500" kern="1200" dirty="0"/>
            <a:t>Régimen voluntario</a:t>
          </a:r>
        </a:p>
        <a:p>
          <a:pPr marL="0" lvl="0" indent="0" algn="ctr" defTabSz="1555750">
            <a:lnSpc>
              <a:spcPct val="90000"/>
            </a:lnSpc>
            <a:spcBef>
              <a:spcPct val="0"/>
            </a:spcBef>
            <a:spcAft>
              <a:spcPct val="35000"/>
            </a:spcAft>
            <a:buNone/>
          </a:pPr>
          <a:r>
            <a:rPr lang="es-MX" sz="3500" kern="1200" dirty="0"/>
            <a:t>Título tercero</a:t>
          </a:r>
          <a:endParaRPr lang="es-ES" sz="3500" kern="1200" dirty="0"/>
        </a:p>
      </dsp:txBody>
      <dsp:txXfrm>
        <a:off x="919413" y="2648582"/>
        <a:ext cx="2749344" cy="1832895"/>
      </dsp:txXfrm>
    </dsp:sp>
    <dsp:sp modelId="{5AD072E4-A802-49CA-B444-A28A0FBA2AB0}">
      <dsp:nvSpPr>
        <dsp:cNvPr id="0" name=""/>
        <dsp:cNvSpPr/>
      </dsp:nvSpPr>
      <dsp:spPr>
        <a:xfrm>
          <a:off x="3989513" y="2804378"/>
          <a:ext cx="3803258" cy="1521303"/>
        </a:xfrm>
        <a:prstGeom prst="chevron">
          <a:avLst/>
        </a:prstGeom>
        <a:solidFill>
          <a:schemeClr val="accent5">
            <a:tint val="40000"/>
            <a:alpha val="90000"/>
            <a:hueOff val="-4493175"/>
            <a:satOff val="-15221"/>
            <a:lumOff val="-1952"/>
            <a:alphaOff val="0"/>
          </a:schemeClr>
        </a:solidFill>
        <a:ln w="6350" cap="flat" cmpd="sng" algn="ctr">
          <a:solidFill>
            <a:schemeClr val="accent5">
              <a:tint val="40000"/>
              <a:alpha val="90000"/>
              <a:hueOff val="-4493175"/>
              <a:satOff val="-15221"/>
              <a:lumOff val="-195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s-MX" sz="2000" kern="1200"/>
            <a:t>Quiénes pueden afiliarse opcionalmente</a:t>
          </a:r>
          <a:endParaRPr lang="es-ES" sz="2000" kern="1200" dirty="0"/>
        </a:p>
      </dsp:txBody>
      <dsp:txXfrm>
        <a:off x="4750165" y="2804378"/>
        <a:ext cx="2281955" cy="1521303"/>
      </dsp:txXfrm>
    </dsp:sp>
    <dsp:sp modelId="{4851D7E7-3807-4421-A17A-584F2A2D1131}">
      <dsp:nvSpPr>
        <dsp:cNvPr id="0" name=""/>
        <dsp:cNvSpPr/>
      </dsp:nvSpPr>
      <dsp:spPr>
        <a:xfrm>
          <a:off x="7260315" y="2804378"/>
          <a:ext cx="3803258" cy="1521303"/>
        </a:xfrm>
        <a:prstGeom prst="chevron">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s-MX" sz="2000" kern="1200" dirty="0"/>
            <a:t>Art. 240 – 250 B LSS</a:t>
          </a:r>
        </a:p>
        <a:p>
          <a:pPr marL="0" lvl="0" indent="0" algn="ctr" defTabSz="889000">
            <a:lnSpc>
              <a:spcPct val="90000"/>
            </a:lnSpc>
            <a:spcBef>
              <a:spcPct val="0"/>
            </a:spcBef>
            <a:spcAft>
              <a:spcPct val="35000"/>
            </a:spcAft>
            <a:buNone/>
          </a:pPr>
          <a:r>
            <a:rPr lang="es-MX" sz="2000" kern="1200" dirty="0"/>
            <a:t>Art 75-89</a:t>
          </a:r>
        </a:p>
        <a:p>
          <a:pPr marL="0" lvl="0" indent="0" algn="ctr" defTabSz="889000">
            <a:lnSpc>
              <a:spcPct val="90000"/>
            </a:lnSpc>
            <a:spcBef>
              <a:spcPct val="0"/>
            </a:spcBef>
            <a:spcAft>
              <a:spcPct val="35000"/>
            </a:spcAft>
            <a:buNone/>
          </a:pPr>
          <a:r>
            <a:rPr lang="es-MX" sz="2000" kern="1200" dirty="0"/>
            <a:t>RACERF</a:t>
          </a:r>
          <a:endParaRPr lang="es-ES" sz="2000" kern="1200" dirty="0"/>
        </a:p>
      </dsp:txBody>
      <dsp:txXfrm>
        <a:off x="8020967" y="2804378"/>
        <a:ext cx="2281955" cy="1521303"/>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D22D37-7059-42D8-9CB7-10C7D3AE1872}">
      <dsp:nvSpPr>
        <dsp:cNvPr id="0" name=""/>
        <dsp:cNvSpPr/>
      </dsp:nvSpPr>
      <dsp:spPr>
        <a:xfrm>
          <a:off x="408788" y="283"/>
          <a:ext cx="4087951" cy="1021987"/>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MX" sz="1600" kern="1200" dirty="0"/>
            <a:t>¿Qué pagos conocemos al ingreso del trabajador o incluso antes de su contratación?</a:t>
          </a:r>
          <a:endParaRPr lang="en-US" sz="1600" kern="1200" dirty="0"/>
        </a:p>
      </dsp:txBody>
      <dsp:txXfrm>
        <a:off x="438721" y="30216"/>
        <a:ext cx="4028085" cy="962121"/>
      </dsp:txXfrm>
    </dsp:sp>
    <dsp:sp modelId="{395957DA-CEEF-4C92-983B-12BA72A21D56}">
      <dsp:nvSpPr>
        <dsp:cNvPr id="0" name=""/>
        <dsp:cNvSpPr/>
      </dsp:nvSpPr>
      <dsp:spPr>
        <a:xfrm rot="5339438">
          <a:off x="2389826" y="1081960"/>
          <a:ext cx="149135" cy="178847"/>
        </a:xfrm>
        <a:prstGeom prst="rightArrow">
          <a:avLst>
            <a:gd name="adj1" fmla="val 66700"/>
            <a:gd name="adj2" fmla="val 5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A792D535-9DEC-451B-AD7D-6810ED96DDFD}">
      <dsp:nvSpPr>
        <dsp:cNvPr id="0" name=""/>
        <dsp:cNvSpPr/>
      </dsp:nvSpPr>
      <dsp:spPr>
        <a:xfrm>
          <a:off x="432048" y="1320496"/>
          <a:ext cx="4087951" cy="1021987"/>
        </a:xfrm>
        <a:prstGeom prst="roundRect">
          <a:avLst>
            <a:gd name="adj" fmla="val 10000"/>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MX" sz="1600" kern="1200" dirty="0"/>
            <a:t>Aguinaldo</a:t>
          </a:r>
          <a:endParaRPr lang="en-US" sz="1600" kern="1200" dirty="0"/>
        </a:p>
      </dsp:txBody>
      <dsp:txXfrm>
        <a:off x="461981" y="1350429"/>
        <a:ext cx="4028085" cy="962121"/>
      </dsp:txXfrm>
    </dsp:sp>
    <dsp:sp modelId="{4363CBE6-5465-49E5-AA79-EB506C4C31AA}">
      <dsp:nvSpPr>
        <dsp:cNvPr id="0" name=""/>
        <dsp:cNvSpPr/>
      </dsp:nvSpPr>
      <dsp:spPr>
        <a:xfrm rot="5455558">
          <a:off x="2345207" y="2461643"/>
          <a:ext cx="238372" cy="178847"/>
        </a:xfrm>
        <a:prstGeom prst="rightArrow">
          <a:avLst>
            <a:gd name="adj1" fmla="val 66700"/>
            <a:gd name="adj2" fmla="val 50000"/>
          </a:avLst>
        </a:prstGeom>
        <a:gradFill rotWithShape="0">
          <a:gsLst>
            <a:gs pos="0">
              <a:schemeClr val="accent5">
                <a:hueOff val="-3379271"/>
                <a:satOff val="-8710"/>
                <a:lumOff val="-5883"/>
                <a:alphaOff val="0"/>
                <a:lumMod val="110000"/>
                <a:satMod val="105000"/>
                <a:tint val="67000"/>
              </a:schemeClr>
            </a:gs>
            <a:gs pos="50000">
              <a:schemeClr val="accent5">
                <a:hueOff val="-3379271"/>
                <a:satOff val="-8710"/>
                <a:lumOff val="-5883"/>
                <a:alphaOff val="0"/>
                <a:lumMod val="105000"/>
                <a:satMod val="103000"/>
                <a:tint val="73000"/>
              </a:schemeClr>
            </a:gs>
            <a:gs pos="100000">
              <a:schemeClr val="accent5">
                <a:hueOff val="-3379271"/>
                <a:satOff val="-8710"/>
                <a:lumOff val="-5883"/>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9B1731C8-7C4C-4E9F-B1A6-E752ED117E7B}">
      <dsp:nvSpPr>
        <dsp:cNvPr id="0" name=""/>
        <dsp:cNvSpPr/>
      </dsp:nvSpPr>
      <dsp:spPr>
        <a:xfrm>
          <a:off x="408788" y="2759650"/>
          <a:ext cx="4087951" cy="1021987"/>
        </a:xfrm>
        <a:prstGeom prst="roundRect">
          <a:avLst>
            <a:gd name="adj" fmla="val 10000"/>
          </a:avLst>
        </a:prstGeom>
        <a:solidFill>
          <a:schemeClr val="accent5">
            <a:tint val="40000"/>
            <a:alpha val="90000"/>
            <a:hueOff val="-3369881"/>
            <a:satOff val="-11416"/>
            <a:lumOff val="-1464"/>
            <a:alphaOff val="0"/>
          </a:schemeClr>
        </a:solidFill>
        <a:ln w="6350" cap="flat" cmpd="sng" algn="ctr">
          <a:solidFill>
            <a:schemeClr val="accent5">
              <a:tint val="40000"/>
              <a:alpha val="90000"/>
              <a:hueOff val="-3369881"/>
              <a:satOff val="-11416"/>
              <a:lumOff val="-146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MX" sz="1600" kern="1200" dirty="0"/>
            <a:t>Prima vacacional</a:t>
          </a:r>
          <a:endParaRPr lang="en-US" sz="1600" kern="1200" dirty="0"/>
        </a:p>
      </dsp:txBody>
      <dsp:txXfrm>
        <a:off x="438721" y="2789583"/>
        <a:ext cx="4028085" cy="962121"/>
      </dsp:txXfrm>
    </dsp:sp>
    <dsp:sp modelId="{3F946E4D-7A3B-469F-9FC1-44DEEE56DA34}">
      <dsp:nvSpPr>
        <dsp:cNvPr id="0" name=""/>
        <dsp:cNvSpPr/>
      </dsp:nvSpPr>
      <dsp:spPr>
        <a:xfrm rot="5400000">
          <a:off x="2363340" y="3871062"/>
          <a:ext cx="178847" cy="178847"/>
        </a:xfrm>
        <a:prstGeom prst="rightArrow">
          <a:avLst>
            <a:gd name="adj1" fmla="val 66700"/>
            <a:gd name="adj2" fmla="val 50000"/>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2267D84A-A3D2-4690-B2F9-3B7D8301C34B}">
      <dsp:nvSpPr>
        <dsp:cNvPr id="0" name=""/>
        <dsp:cNvSpPr/>
      </dsp:nvSpPr>
      <dsp:spPr>
        <a:xfrm>
          <a:off x="408788" y="4139334"/>
          <a:ext cx="4087951" cy="1021987"/>
        </a:xfrm>
        <a:prstGeom prst="roundRect">
          <a:avLst>
            <a:gd name="adj" fmla="val 10000"/>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MX" sz="1600" kern="1200" dirty="0"/>
            <a:t>Prima dominical (cuando aplique)</a:t>
          </a:r>
          <a:endParaRPr lang="en-US" sz="1600" kern="1200" dirty="0"/>
        </a:p>
      </dsp:txBody>
      <dsp:txXfrm>
        <a:off x="438721" y="4169267"/>
        <a:ext cx="4028085" cy="962121"/>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DAEA3B-B053-409D-8C9A-52B23DA794ED}">
      <dsp:nvSpPr>
        <dsp:cNvPr id="0" name=""/>
        <dsp:cNvSpPr/>
      </dsp:nvSpPr>
      <dsp:spPr>
        <a:xfrm>
          <a:off x="1548944" y="378780"/>
          <a:ext cx="3064708" cy="3064796"/>
        </a:xfrm>
        <a:prstGeom prst="circularArrow">
          <a:avLst>
            <a:gd name="adj1" fmla="val 10980"/>
            <a:gd name="adj2" fmla="val 1142322"/>
            <a:gd name="adj3" fmla="val 4500000"/>
            <a:gd name="adj4" fmla="val 10800000"/>
            <a:gd name="adj5" fmla="val 125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A273A84-C023-4156-80A1-EC6437A953A0}">
      <dsp:nvSpPr>
        <dsp:cNvPr id="0" name=""/>
        <dsp:cNvSpPr/>
      </dsp:nvSpPr>
      <dsp:spPr>
        <a:xfrm>
          <a:off x="2225812" y="1488360"/>
          <a:ext cx="1709866" cy="854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MX" sz="1300" kern="1200" dirty="0"/>
            <a:t>LIMITE SUPERIOR: </a:t>
          </a:r>
          <a:br>
            <a:rPr lang="es-MX" sz="1300" kern="1200" dirty="0"/>
          </a:br>
          <a:r>
            <a:rPr lang="es-MX" sz="1300" kern="1200" dirty="0"/>
            <a:t>El equivalente a 25 Veces la UMA </a:t>
          </a:r>
        </a:p>
        <a:p>
          <a:pPr marL="0" lvl="0" indent="0" algn="ctr" defTabSz="577850">
            <a:lnSpc>
              <a:spcPct val="90000"/>
            </a:lnSpc>
            <a:spcBef>
              <a:spcPct val="0"/>
            </a:spcBef>
            <a:spcAft>
              <a:spcPct val="35000"/>
            </a:spcAft>
            <a:buNone/>
          </a:pPr>
          <a:r>
            <a:rPr lang="es-MX" sz="1300" kern="1200" dirty="0"/>
            <a:t>(Art 28 LSS)</a:t>
          </a:r>
          <a:endParaRPr lang="es-ES" sz="1300" kern="1200" dirty="0"/>
        </a:p>
      </dsp:txBody>
      <dsp:txXfrm>
        <a:off x="2225812" y="1488360"/>
        <a:ext cx="1709866" cy="854832"/>
      </dsp:txXfrm>
    </dsp:sp>
    <dsp:sp modelId="{A873EBC6-5E83-4D7F-88BA-FC66DBBEEDAE}">
      <dsp:nvSpPr>
        <dsp:cNvPr id="0" name=""/>
        <dsp:cNvSpPr/>
      </dsp:nvSpPr>
      <dsp:spPr>
        <a:xfrm>
          <a:off x="916315" y="2343193"/>
          <a:ext cx="2632818" cy="2633931"/>
        </a:xfrm>
        <a:prstGeom prst="blockArc">
          <a:avLst>
            <a:gd name="adj1" fmla="val 0"/>
            <a:gd name="adj2" fmla="val 18900000"/>
            <a:gd name="adj3" fmla="val 12740"/>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8832DDB-38A0-45F9-972F-BBA3019FA52B}">
      <dsp:nvSpPr>
        <dsp:cNvPr id="0" name=""/>
        <dsp:cNvSpPr/>
      </dsp:nvSpPr>
      <dsp:spPr>
        <a:xfrm>
          <a:off x="1370879" y="3252745"/>
          <a:ext cx="1709866" cy="854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MX" sz="1300" kern="1200" dirty="0"/>
            <a:t>LIMITE INFERIOR: </a:t>
          </a:r>
          <a:br>
            <a:rPr lang="es-MX" sz="1300" kern="1200" dirty="0"/>
          </a:br>
          <a:r>
            <a:rPr lang="es-MX" sz="1300" kern="1200" dirty="0"/>
            <a:t>El SMG  del área geográfica respectiva (Art 28 LSS)</a:t>
          </a:r>
          <a:endParaRPr lang="es-ES" sz="1300" kern="1200" dirty="0"/>
        </a:p>
      </dsp:txBody>
      <dsp:txXfrm>
        <a:off x="1370879" y="3252745"/>
        <a:ext cx="1709866" cy="854832"/>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8FF35A-86E4-49AC-8279-4085941D78C7}">
      <dsp:nvSpPr>
        <dsp:cNvPr id="0" name=""/>
        <dsp:cNvSpPr/>
      </dsp:nvSpPr>
      <dsp:spPr>
        <a:xfrm rot="5400000">
          <a:off x="4623890" y="-746080"/>
          <a:ext cx="3669096" cy="6078530"/>
        </a:xfrm>
        <a:prstGeom prst="round2Same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s-ES" sz="2100" kern="1200" dirty="0">
              <a:latin typeface="Arial" panose="020B0604020202020204" pitchFamily="34" charset="0"/>
              <a:cs typeface="Arial" panose="020B0604020202020204" pitchFamily="34" charset="0"/>
            </a:rPr>
            <a:t>Cuota Diaria</a:t>
          </a:r>
          <a:endParaRPr lang="es-MX" sz="2100" kern="1200" dirty="0">
            <a:latin typeface="Arial" panose="020B0604020202020204" pitchFamily="34" charset="0"/>
            <a:cs typeface="Arial" panose="020B0604020202020204" pitchFamily="34" charset="0"/>
          </a:endParaRPr>
        </a:p>
        <a:p>
          <a:pPr marL="228600" lvl="1" indent="-228600" algn="l" defTabSz="933450">
            <a:lnSpc>
              <a:spcPct val="90000"/>
            </a:lnSpc>
            <a:spcBef>
              <a:spcPct val="0"/>
            </a:spcBef>
            <a:spcAft>
              <a:spcPct val="15000"/>
            </a:spcAft>
            <a:buChar char="•"/>
          </a:pPr>
          <a:r>
            <a:rPr lang="es-MX" sz="2100" kern="1200" dirty="0">
              <a:latin typeface="Arial" panose="020B0604020202020204" pitchFamily="34" charset="0"/>
              <a:cs typeface="Arial" panose="020B0604020202020204" pitchFamily="34" charset="0"/>
            </a:rPr>
            <a:t>Gratificaciones</a:t>
          </a:r>
        </a:p>
        <a:p>
          <a:pPr marL="228600" lvl="1" indent="-228600" algn="l" defTabSz="933450">
            <a:lnSpc>
              <a:spcPct val="90000"/>
            </a:lnSpc>
            <a:spcBef>
              <a:spcPct val="0"/>
            </a:spcBef>
            <a:spcAft>
              <a:spcPct val="15000"/>
            </a:spcAft>
            <a:buChar char="•"/>
          </a:pPr>
          <a:r>
            <a:rPr lang="es-MX" sz="2100" kern="1200">
              <a:latin typeface="Arial" panose="020B0604020202020204" pitchFamily="34" charset="0"/>
              <a:cs typeface="Arial" panose="020B0604020202020204" pitchFamily="34" charset="0"/>
            </a:rPr>
            <a:t>Percepciones</a:t>
          </a:r>
        </a:p>
        <a:p>
          <a:pPr marL="228600" lvl="1" indent="-228600" algn="l" defTabSz="933450">
            <a:lnSpc>
              <a:spcPct val="90000"/>
            </a:lnSpc>
            <a:spcBef>
              <a:spcPct val="0"/>
            </a:spcBef>
            <a:spcAft>
              <a:spcPct val="15000"/>
            </a:spcAft>
            <a:buChar char="•"/>
          </a:pPr>
          <a:r>
            <a:rPr lang="es-MX" sz="2100" kern="1200">
              <a:latin typeface="Arial" panose="020B0604020202020204" pitchFamily="34" charset="0"/>
              <a:cs typeface="Arial" panose="020B0604020202020204" pitchFamily="34" charset="0"/>
            </a:rPr>
            <a:t>Alimentación</a:t>
          </a:r>
        </a:p>
        <a:p>
          <a:pPr marL="228600" lvl="1" indent="-228600" algn="l" defTabSz="933450">
            <a:lnSpc>
              <a:spcPct val="90000"/>
            </a:lnSpc>
            <a:spcBef>
              <a:spcPct val="0"/>
            </a:spcBef>
            <a:spcAft>
              <a:spcPct val="15000"/>
            </a:spcAft>
            <a:buChar char="•"/>
          </a:pPr>
          <a:r>
            <a:rPr lang="es-MX" sz="2100" kern="1200">
              <a:latin typeface="Arial" panose="020B0604020202020204" pitchFamily="34" charset="0"/>
              <a:cs typeface="Arial" panose="020B0604020202020204" pitchFamily="34" charset="0"/>
            </a:rPr>
            <a:t>Habitación</a:t>
          </a:r>
        </a:p>
        <a:p>
          <a:pPr marL="228600" lvl="1" indent="-228600" algn="l" defTabSz="933450">
            <a:lnSpc>
              <a:spcPct val="90000"/>
            </a:lnSpc>
            <a:spcBef>
              <a:spcPct val="0"/>
            </a:spcBef>
            <a:spcAft>
              <a:spcPct val="15000"/>
            </a:spcAft>
            <a:buChar char="•"/>
          </a:pPr>
          <a:r>
            <a:rPr lang="es-MX" sz="2100" kern="1200" dirty="0">
              <a:latin typeface="Arial" panose="020B0604020202020204" pitchFamily="34" charset="0"/>
              <a:cs typeface="Arial" panose="020B0604020202020204" pitchFamily="34" charset="0"/>
            </a:rPr>
            <a:t>Primas</a:t>
          </a:r>
        </a:p>
        <a:p>
          <a:pPr marL="228600" lvl="1" indent="-228600" algn="l" defTabSz="933450">
            <a:lnSpc>
              <a:spcPct val="90000"/>
            </a:lnSpc>
            <a:spcBef>
              <a:spcPct val="0"/>
            </a:spcBef>
            <a:spcAft>
              <a:spcPct val="15000"/>
            </a:spcAft>
            <a:buChar char="•"/>
          </a:pPr>
          <a:r>
            <a:rPr lang="es-MX" sz="2100" kern="1200">
              <a:latin typeface="Arial" panose="020B0604020202020204" pitchFamily="34" charset="0"/>
              <a:cs typeface="Arial" panose="020B0604020202020204" pitchFamily="34" charset="0"/>
            </a:rPr>
            <a:t>Comisiones</a:t>
          </a:r>
        </a:p>
        <a:p>
          <a:pPr marL="228600" lvl="1" indent="-228600" algn="l" defTabSz="933450">
            <a:lnSpc>
              <a:spcPct val="90000"/>
            </a:lnSpc>
            <a:spcBef>
              <a:spcPct val="0"/>
            </a:spcBef>
            <a:spcAft>
              <a:spcPct val="15000"/>
            </a:spcAft>
            <a:buChar char="•"/>
          </a:pPr>
          <a:r>
            <a:rPr lang="es-MX" sz="2100" b="0" u="none" kern="1200">
              <a:latin typeface="Arial" panose="020B0604020202020204" pitchFamily="34" charset="0"/>
              <a:cs typeface="Arial" panose="020B0604020202020204" pitchFamily="34" charset="0"/>
            </a:rPr>
            <a:t>Prestaciones en especie y</a:t>
          </a:r>
        </a:p>
        <a:p>
          <a:pPr marL="228600" lvl="1" indent="-228600" algn="l" defTabSz="933450">
            <a:lnSpc>
              <a:spcPct val="90000"/>
            </a:lnSpc>
            <a:spcBef>
              <a:spcPct val="0"/>
            </a:spcBef>
            <a:spcAft>
              <a:spcPct val="15000"/>
            </a:spcAft>
            <a:buChar char="•"/>
          </a:pPr>
          <a:r>
            <a:rPr lang="es-MX" sz="2100" b="0" u="none" kern="1200">
              <a:latin typeface="Arial" panose="020B0604020202020204" pitchFamily="34" charset="0"/>
              <a:cs typeface="Arial" panose="020B0604020202020204" pitchFamily="34" charset="0"/>
            </a:rPr>
            <a:t>Cualquier otra cantidad o prestación </a:t>
          </a:r>
          <a:r>
            <a:rPr lang="es-MX" sz="2100" kern="1200">
              <a:latin typeface="Arial" panose="020B0604020202020204" pitchFamily="34" charset="0"/>
              <a:cs typeface="Arial" panose="020B0604020202020204" pitchFamily="34" charset="0"/>
            </a:rPr>
            <a:t>que se entregue al trabajador por su trabajo. </a:t>
          </a:r>
          <a:endParaRPr lang="es-ES" sz="2100" kern="1200">
            <a:latin typeface="Arial" panose="020B0604020202020204" pitchFamily="34" charset="0"/>
            <a:cs typeface="Arial" panose="020B0604020202020204" pitchFamily="34" charset="0"/>
          </a:endParaRPr>
        </a:p>
      </dsp:txBody>
      <dsp:txXfrm rot="-5400000">
        <a:off x="3419174" y="637747"/>
        <a:ext cx="5899419" cy="3310874"/>
      </dsp:txXfrm>
    </dsp:sp>
    <dsp:sp modelId="{08CCC585-12F5-4919-A316-E7A7CC418D07}">
      <dsp:nvSpPr>
        <dsp:cNvPr id="0" name=""/>
        <dsp:cNvSpPr/>
      </dsp:nvSpPr>
      <dsp:spPr>
        <a:xfrm>
          <a:off x="0" y="0"/>
          <a:ext cx="3419173" cy="4586370"/>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MX" sz="2000" kern="1200" dirty="0">
              <a:latin typeface="Arial" panose="020B0604020202020204" pitchFamily="34" charset="0"/>
              <a:cs typeface="Arial" panose="020B0604020202020204" pitchFamily="34" charset="0"/>
            </a:rPr>
            <a:t>El salario base de cotización (SBC) se integra  con los pagos hechos en efectivo por:</a:t>
          </a:r>
        </a:p>
      </dsp:txBody>
      <dsp:txXfrm>
        <a:off x="166910" y="166910"/>
        <a:ext cx="3085353" cy="4252550"/>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701F22-261C-4929-ABBF-4B07D72FFB97}">
      <dsp:nvSpPr>
        <dsp:cNvPr id="0" name=""/>
        <dsp:cNvSpPr/>
      </dsp:nvSpPr>
      <dsp:spPr>
        <a:xfrm>
          <a:off x="39" y="9204"/>
          <a:ext cx="3769965" cy="1123200"/>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s-MX" sz="2000" kern="1200" dirty="0"/>
            <a:t>DEDUCIBLE PARA EL PATRÓN </a:t>
          </a:r>
        </a:p>
      </dsp:txBody>
      <dsp:txXfrm>
        <a:off x="39" y="9204"/>
        <a:ext cx="3769965" cy="1123200"/>
      </dsp:txXfrm>
    </dsp:sp>
    <dsp:sp modelId="{45C9B96B-7DF2-494F-A286-0ACDC0E50664}">
      <dsp:nvSpPr>
        <dsp:cNvPr id="0" name=""/>
        <dsp:cNvSpPr/>
      </dsp:nvSpPr>
      <dsp:spPr>
        <a:xfrm>
          <a:off x="0" y="1112864"/>
          <a:ext cx="3769965" cy="2783430"/>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just" defTabSz="711200">
            <a:lnSpc>
              <a:spcPct val="90000"/>
            </a:lnSpc>
            <a:spcBef>
              <a:spcPct val="0"/>
            </a:spcBef>
            <a:spcAft>
              <a:spcPct val="15000"/>
            </a:spcAft>
            <a:buChar char="•"/>
          </a:pPr>
          <a:r>
            <a:rPr lang="es-MX" sz="1600" kern="1200" dirty="0"/>
            <a:t>Artículo 27 LISR son deducibles si son otorgados de manera general</a:t>
          </a:r>
        </a:p>
        <a:p>
          <a:pPr marL="171450" lvl="1" indent="-171450" algn="just" defTabSz="711200">
            <a:lnSpc>
              <a:spcPct val="90000"/>
            </a:lnSpc>
            <a:spcBef>
              <a:spcPct val="0"/>
            </a:spcBef>
            <a:spcAft>
              <a:spcPct val="15000"/>
            </a:spcAft>
            <a:buChar char="•"/>
          </a:pPr>
          <a:r>
            <a:rPr lang="es-MX" sz="1600" kern="1200" dirty="0"/>
            <a:t>El monto de las aportaciones efectuadas por el patrón debe ser igual al monto aportado por los trabajadores.</a:t>
          </a:r>
        </a:p>
        <a:p>
          <a:pPr marL="171450" lvl="1" indent="-171450" algn="just" defTabSz="711200">
            <a:lnSpc>
              <a:spcPct val="90000"/>
            </a:lnSpc>
            <a:spcBef>
              <a:spcPct val="0"/>
            </a:spcBef>
            <a:spcAft>
              <a:spcPct val="15000"/>
            </a:spcAft>
            <a:buChar char="•"/>
          </a:pPr>
          <a:r>
            <a:rPr lang="es-MX" sz="1600" kern="1200" dirty="0"/>
            <a:t>La aportación que efectúe el patrón no deberá exceder del trece por ciento del salario del trabajador. </a:t>
          </a:r>
        </a:p>
        <a:p>
          <a:pPr marL="171450" lvl="1" indent="-171450" algn="just" defTabSz="711200">
            <a:lnSpc>
              <a:spcPct val="90000"/>
            </a:lnSpc>
            <a:spcBef>
              <a:spcPct val="0"/>
            </a:spcBef>
            <a:spcAft>
              <a:spcPct val="15000"/>
            </a:spcAft>
            <a:buChar char="•"/>
          </a:pPr>
          <a:r>
            <a:rPr lang="es-MX" sz="1600" kern="1200" dirty="0"/>
            <a:t>La aportación del patrón no deberá exceder del monto equivalente a 1.3 veces el valor de la UMA elevado al año</a:t>
          </a:r>
        </a:p>
      </dsp:txBody>
      <dsp:txXfrm>
        <a:off x="0" y="1112864"/>
        <a:ext cx="3769965" cy="2783430"/>
      </dsp:txXfrm>
    </dsp:sp>
    <dsp:sp modelId="{49FA3D9A-C974-4E60-95B3-3A3A9C4EB25B}">
      <dsp:nvSpPr>
        <dsp:cNvPr id="0" name=""/>
        <dsp:cNvSpPr/>
      </dsp:nvSpPr>
      <dsp:spPr>
        <a:xfrm>
          <a:off x="4297800" y="9204"/>
          <a:ext cx="3769965" cy="1123200"/>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s-MX" sz="2000" kern="1200" dirty="0"/>
            <a:t>EXENTO PARA EL TRABAJADOR </a:t>
          </a:r>
        </a:p>
      </dsp:txBody>
      <dsp:txXfrm>
        <a:off x="4297800" y="9204"/>
        <a:ext cx="3769965" cy="1123200"/>
      </dsp:txXfrm>
    </dsp:sp>
    <dsp:sp modelId="{F7A36D0B-3873-49F0-93AF-367C7ABC444C}">
      <dsp:nvSpPr>
        <dsp:cNvPr id="0" name=""/>
        <dsp:cNvSpPr/>
      </dsp:nvSpPr>
      <dsp:spPr>
        <a:xfrm>
          <a:off x="4297800" y="1132404"/>
          <a:ext cx="3769965" cy="2783430"/>
        </a:xfrm>
        <a:prstGeom prst="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just" defTabSz="711200">
            <a:lnSpc>
              <a:spcPct val="90000"/>
            </a:lnSpc>
            <a:spcBef>
              <a:spcPct val="0"/>
            </a:spcBef>
            <a:spcAft>
              <a:spcPct val="15000"/>
            </a:spcAft>
            <a:buChar char="•"/>
          </a:pPr>
          <a:r>
            <a:rPr lang="es-MX" sz="1600" kern="1200" dirty="0">
              <a:solidFill>
                <a:schemeClr val="tx1"/>
              </a:solidFill>
            </a:rPr>
            <a:t>Artículo 93 F XI LISR no se consideran ingresos acumulables para el trabajador los provenientes de los fondos de ahorro cuando reúnan los requisitos de deducibilidad del artículo 27 LISR.</a:t>
          </a:r>
          <a:endParaRPr lang="es-MX" sz="1600" kern="1200" dirty="0"/>
        </a:p>
      </dsp:txBody>
      <dsp:txXfrm>
        <a:off x="4297800" y="1132404"/>
        <a:ext cx="3769965" cy="2783430"/>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701F22-261C-4929-ABBF-4B07D72FFB97}">
      <dsp:nvSpPr>
        <dsp:cNvPr id="0" name=""/>
        <dsp:cNvSpPr/>
      </dsp:nvSpPr>
      <dsp:spPr>
        <a:xfrm>
          <a:off x="35" y="10665"/>
          <a:ext cx="3373897" cy="1209600"/>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s-MX" sz="2000" kern="1200" dirty="0"/>
            <a:t>DEDUCIBLE PARA EL PATRÓN </a:t>
          </a:r>
        </a:p>
      </dsp:txBody>
      <dsp:txXfrm>
        <a:off x="35" y="10665"/>
        <a:ext cx="3373897" cy="1209600"/>
      </dsp:txXfrm>
    </dsp:sp>
    <dsp:sp modelId="{45C9B96B-7DF2-494F-A286-0ACDC0E50664}">
      <dsp:nvSpPr>
        <dsp:cNvPr id="0" name=""/>
        <dsp:cNvSpPr/>
      </dsp:nvSpPr>
      <dsp:spPr>
        <a:xfrm>
          <a:off x="0" y="1204079"/>
          <a:ext cx="3373897" cy="2305800"/>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just" defTabSz="711200">
            <a:lnSpc>
              <a:spcPct val="90000"/>
            </a:lnSpc>
            <a:spcBef>
              <a:spcPct val="0"/>
            </a:spcBef>
            <a:spcAft>
              <a:spcPct val="15000"/>
            </a:spcAft>
            <a:buChar char="•"/>
          </a:pPr>
          <a:r>
            <a:rPr lang="es-MX" sz="1600" kern="1200" dirty="0"/>
            <a:t>Artículo 27 LISR son deducibles si son otorgados de manera general</a:t>
          </a:r>
        </a:p>
        <a:p>
          <a:pPr marL="171450" lvl="1" indent="-171450" algn="just" defTabSz="711200">
            <a:lnSpc>
              <a:spcPct val="90000"/>
            </a:lnSpc>
            <a:spcBef>
              <a:spcPct val="0"/>
            </a:spcBef>
            <a:spcAft>
              <a:spcPct val="15000"/>
            </a:spcAft>
            <a:buChar char="•"/>
          </a:pPr>
          <a:r>
            <a:rPr lang="es-MX" sz="1600" kern="1200" dirty="0"/>
            <a:t>No serán deducibles los gastos de comedores cuando éstos excedan de un monto equivalente al valor diario de la UMA por cada trabajador y por cada día que se preste el servicio, adicionado con las cuotas de recuperación. </a:t>
          </a:r>
        </a:p>
      </dsp:txBody>
      <dsp:txXfrm>
        <a:off x="0" y="1204079"/>
        <a:ext cx="3373897" cy="2305800"/>
      </dsp:txXfrm>
    </dsp:sp>
    <dsp:sp modelId="{49FA3D9A-C974-4E60-95B3-3A3A9C4EB25B}">
      <dsp:nvSpPr>
        <dsp:cNvPr id="0" name=""/>
        <dsp:cNvSpPr/>
      </dsp:nvSpPr>
      <dsp:spPr>
        <a:xfrm>
          <a:off x="3846313" y="11210"/>
          <a:ext cx="3373897" cy="1209600"/>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s-MX" sz="2000" kern="1200" dirty="0"/>
            <a:t>EXENTO PARA EL TRABAJADOR </a:t>
          </a:r>
        </a:p>
      </dsp:txBody>
      <dsp:txXfrm>
        <a:off x="3846313" y="11210"/>
        <a:ext cx="3373897" cy="1209600"/>
      </dsp:txXfrm>
    </dsp:sp>
    <dsp:sp modelId="{F7A36D0B-3873-49F0-93AF-367C7ABC444C}">
      <dsp:nvSpPr>
        <dsp:cNvPr id="0" name=""/>
        <dsp:cNvSpPr/>
      </dsp:nvSpPr>
      <dsp:spPr>
        <a:xfrm>
          <a:off x="3846278" y="1220266"/>
          <a:ext cx="3373897" cy="2305800"/>
        </a:xfrm>
        <a:prstGeom prst="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just" defTabSz="711200">
            <a:lnSpc>
              <a:spcPct val="90000"/>
            </a:lnSpc>
            <a:spcBef>
              <a:spcPct val="0"/>
            </a:spcBef>
            <a:spcAft>
              <a:spcPct val="15000"/>
            </a:spcAft>
            <a:buChar char="•"/>
          </a:pPr>
          <a:r>
            <a:rPr lang="es-MX" sz="1600" kern="1200" dirty="0">
              <a:solidFill>
                <a:schemeClr val="tx1"/>
              </a:solidFill>
            </a:rPr>
            <a:t>Art. 94 LISR último párrafo, no se consideran ingresos en bienes  (no se consideran ingresos del trabajador y por lo tanto no son objeto de impuesto) los servicios de comedor y de comida.</a:t>
          </a:r>
          <a:endParaRPr lang="es-MX" sz="1600" kern="1200" dirty="0"/>
        </a:p>
      </dsp:txBody>
      <dsp:txXfrm>
        <a:off x="3846278" y="1220266"/>
        <a:ext cx="3373897" cy="2305800"/>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701F22-261C-4929-ABBF-4B07D72FFB97}">
      <dsp:nvSpPr>
        <dsp:cNvPr id="0" name=""/>
        <dsp:cNvSpPr/>
      </dsp:nvSpPr>
      <dsp:spPr>
        <a:xfrm>
          <a:off x="35" y="18810"/>
          <a:ext cx="3373897" cy="979200"/>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s-MX" sz="2000" kern="1200" dirty="0"/>
            <a:t>DEDUCIBLE PARA EL PATRÓN </a:t>
          </a:r>
        </a:p>
      </dsp:txBody>
      <dsp:txXfrm>
        <a:off x="35" y="18810"/>
        <a:ext cx="3373897" cy="979200"/>
      </dsp:txXfrm>
    </dsp:sp>
    <dsp:sp modelId="{45C9B96B-7DF2-494F-A286-0ACDC0E50664}">
      <dsp:nvSpPr>
        <dsp:cNvPr id="0" name=""/>
        <dsp:cNvSpPr/>
      </dsp:nvSpPr>
      <dsp:spPr>
        <a:xfrm>
          <a:off x="0" y="980321"/>
          <a:ext cx="3373897" cy="2519910"/>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just" defTabSz="711200">
            <a:lnSpc>
              <a:spcPct val="90000"/>
            </a:lnSpc>
            <a:spcBef>
              <a:spcPct val="0"/>
            </a:spcBef>
            <a:spcAft>
              <a:spcPct val="15000"/>
            </a:spcAft>
            <a:buChar char="•"/>
          </a:pPr>
          <a:r>
            <a:rPr lang="es-MX" sz="1600" kern="1200" dirty="0"/>
            <a:t>Artículo 27 LISR son deducibles si son otorgados de manera general</a:t>
          </a:r>
        </a:p>
        <a:p>
          <a:pPr marL="171450" lvl="1" indent="-171450" algn="just" defTabSz="711200">
            <a:lnSpc>
              <a:spcPct val="90000"/>
            </a:lnSpc>
            <a:spcBef>
              <a:spcPct val="0"/>
            </a:spcBef>
            <a:spcAft>
              <a:spcPct val="15000"/>
            </a:spcAft>
            <a:buChar char="•"/>
          </a:pPr>
          <a:r>
            <a:rPr lang="es-MX" sz="1600" kern="1200" dirty="0"/>
            <a:t>La previsión social es deducible parcialmente. </a:t>
          </a:r>
        </a:p>
        <a:p>
          <a:pPr marL="171450" lvl="1" indent="-171450" algn="just" defTabSz="711200">
            <a:lnSpc>
              <a:spcPct val="90000"/>
            </a:lnSpc>
            <a:spcBef>
              <a:spcPct val="0"/>
            </a:spcBef>
            <a:spcAft>
              <a:spcPct val="15000"/>
            </a:spcAft>
            <a:buChar char="•"/>
          </a:pPr>
          <a:r>
            <a:rPr lang="en-US" sz="1600" kern="1200" dirty="0"/>
            <a:t>Tratándose de vales de despensa otorgados a los trabajadores, serán deducibles siempre que su entrega se realice a través de los monederos electrónicos que al efecto autorice el SAT</a:t>
          </a:r>
          <a:endParaRPr lang="es-MX" sz="1600" kern="1200" dirty="0"/>
        </a:p>
      </dsp:txBody>
      <dsp:txXfrm>
        <a:off x="0" y="980321"/>
        <a:ext cx="3373897" cy="2519910"/>
      </dsp:txXfrm>
    </dsp:sp>
    <dsp:sp modelId="{49FA3D9A-C974-4E60-95B3-3A3A9C4EB25B}">
      <dsp:nvSpPr>
        <dsp:cNvPr id="0" name=""/>
        <dsp:cNvSpPr/>
      </dsp:nvSpPr>
      <dsp:spPr>
        <a:xfrm>
          <a:off x="3846313" y="19251"/>
          <a:ext cx="3373897" cy="979200"/>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s-MX" sz="2000" kern="1200" dirty="0"/>
            <a:t>EXENTO PARA EL TRABAJADOR </a:t>
          </a:r>
        </a:p>
      </dsp:txBody>
      <dsp:txXfrm>
        <a:off x="3846313" y="19251"/>
        <a:ext cx="3373897" cy="979200"/>
      </dsp:txXfrm>
    </dsp:sp>
    <dsp:sp modelId="{F7A36D0B-3873-49F0-93AF-367C7ABC444C}">
      <dsp:nvSpPr>
        <dsp:cNvPr id="0" name=""/>
        <dsp:cNvSpPr/>
      </dsp:nvSpPr>
      <dsp:spPr>
        <a:xfrm>
          <a:off x="3846278" y="998011"/>
          <a:ext cx="3373897" cy="2519910"/>
        </a:xfrm>
        <a:prstGeom prst="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just" defTabSz="711200">
            <a:lnSpc>
              <a:spcPct val="90000"/>
            </a:lnSpc>
            <a:spcBef>
              <a:spcPct val="0"/>
            </a:spcBef>
            <a:spcAft>
              <a:spcPct val="15000"/>
            </a:spcAft>
            <a:buChar char="•"/>
          </a:pPr>
          <a:r>
            <a:rPr lang="es-MX" sz="1600" kern="1200" dirty="0">
              <a:solidFill>
                <a:schemeClr val="tx1"/>
              </a:solidFill>
            </a:rPr>
            <a:t>Art. 93 F VIII LISR se consideran ingresos exentos del trabajador las prestaciones de naturaleza análoga a otras de previsión social con los límites establecidos. </a:t>
          </a:r>
          <a:endParaRPr lang="es-MX" sz="1600" kern="1200" dirty="0"/>
        </a:p>
      </dsp:txBody>
      <dsp:txXfrm>
        <a:off x="3846278" y="998011"/>
        <a:ext cx="3373897" cy="2519910"/>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701F22-261C-4929-ABBF-4B07D72FFB97}">
      <dsp:nvSpPr>
        <dsp:cNvPr id="0" name=""/>
        <dsp:cNvSpPr/>
      </dsp:nvSpPr>
      <dsp:spPr>
        <a:xfrm>
          <a:off x="35" y="17546"/>
          <a:ext cx="3373897" cy="1349558"/>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s-MX" sz="2000" kern="1200" dirty="0"/>
            <a:t>DEDUCIBLE PARA EL PATRÓN </a:t>
          </a:r>
        </a:p>
      </dsp:txBody>
      <dsp:txXfrm>
        <a:off x="35" y="17546"/>
        <a:ext cx="3373897" cy="1349558"/>
      </dsp:txXfrm>
    </dsp:sp>
    <dsp:sp modelId="{45C9B96B-7DF2-494F-A286-0ACDC0E50664}">
      <dsp:nvSpPr>
        <dsp:cNvPr id="0" name=""/>
        <dsp:cNvSpPr/>
      </dsp:nvSpPr>
      <dsp:spPr>
        <a:xfrm>
          <a:off x="0" y="1351997"/>
          <a:ext cx="3373897" cy="2152080"/>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just" defTabSz="711200">
            <a:lnSpc>
              <a:spcPct val="90000"/>
            </a:lnSpc>
            <a:spcBef>
              <a:spcPct val="0"/>
            </a:spcBef>
            <a:spcAft>
              <a:spcPct val="15000"/>
            </a:spcAft>
            <a:buChar char="•"/>
          </a:pPr>
          <a:r>
            <a:rPr lang="es-MX" sz="1600" kern="1200" dirty="0"/>
            <a:t>Artículo 27 LISR Fracc. I  son deducibles si son </a:t>
          </a:r>
          <a:r>
            <a:rPr lang="es-MX" sz="1600" b="0" i="0" kern="1200" dirty="0">
              <a:solidFill>
                <a:schemeClr val="dk1"/>
              </a:solidFill>
              <a:effectLst/>
              <a:latin typeface="+mn-lt"/>
              <a:ea typeface="+mn-ea"/>
              <a:cs typeface="+mn-cs"/>
            </a:rPr>
            <a:t>Ser estrictamente indispensables para los fines de la actividad del contribuyente.</a:t>
          </a:r>
          <a:endParaRPr lang="es-MX" sz="1600" kern="1200" dirty="0"/>
        </a:p>
      </dsp:txBody>
      <dsp:txXfrm>
        <a:off x="0" y="1351997"/>
        <a:ext cx="3373897" cy="2152080"/>
      </dsp:txXfrm>
    </dsp:sp>
    <dsp:sp modelId="{49FA3D9A-C974-4E60-95B3-3A3A9C4EB25B}">
      <dsp:nvSpPr>
        <dsp:cNvPr id="0" name=""/>
        <dsp:cNvSpPr/>
      </dsp:nvSpPr>
      <dsp:spPr>
        <a:xfrm>
          <a:off x="3846313" y="18153"/>
          <a:ext cx="3373897" cy="1349558"/>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s-MX" sz="2000" kern="1200" dirty="0"/>
            <a:t>EXENTO PARA EL TRABAJADOR </a:t>
          </a:r>
        </a:p>
      </dsp:txBody>
      <dsp:txXfrm>
        <a:off x="3846313" y="18153"/>
        <a:ext cx="3373897" cy="1349558"/>
      </dsp:txXfrm>
    </dsp:sp>
    <dsp:sp modelId="{F7A36D0B-3873-49F0-93AF-367C7ABC444C}">
      <dsp:nvSpPr>
        <dsp:cNvPr id="0" name=""/>
        <dsp:cNvSpPr/>
      </dsp:nvSpPr>
      <dsp:spPr>
        <a:xfrm>
          <a:off x="3846278" y="1367105"/>
          <a:ext cx="3373897" cy="2152080"/>
        </a:xfrm>
        <a:prstGeom prst="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just" defTabSz="711200">
            <a:lnSpc>
              <a:spcPct val="90000"/>
            </a:lnSpc>
            <a:spcBef>
              <a:spcPct val="0"/>
            </a:spcBef>
            <a:spcAft>
              <a:spcPct val="15000"/>
            </a:spcAft>
            <a:buChar char="•"/>
          </a:pPr>
          <a:r>
            <a:rPr lang="es-MX" sz="1600" kern="1200" dirty="0">
              <a:solidFill>
                <a:schemeClr val="tx1"/>
              </a:solidFill>
            </a:rPr>
            <a:t>Art. 94 LISR los premios de puntualidad y asistencia son ingresos por la prestación de un servicio personal subordinado sujetos al pago de ISR. No son Previsión Social</a:t>
          </a:r>
          <a:endParaRPr lang="es-MX" sz="1600" kern="1200" dirty="0"/>
        </a:p>
        <a:p>
          <a:pPr marL="171450" lvl="1" indent="-171450" algn="just" defTabSz="711200">
            <a:lnSpc>
              <a:spcPct val="90000"/>
            </a:lnSpc>
            <a:spcBef>
              <a:spcPct val="0"/>
            </a:spcBef>
            <a:spcAft>
              <a:spcPct val="15000"/>
            </a:spcAft>
            <a:buChar char="•"/>
          </a:pPr>
          <a:r>
            <a:rPr lang="es-MX" sz="1600" kern="1200" dirty="0">
              <a:solidFill>
                <a:schemeClr val="tx1"/>
              </a:solidFill>
            </a:rPr>
            <a:t>Criterio normativo SAT 40/ISR/N</a:t>
          </a:r>
          <a:endParaRPr lang="es-MX" sz="1600" kern="1200" dirty="0"/>
        </a:p>
      </dsp:txBody>
      <dsp:txXfrm>
        <a:off x="3846278" y="1367105"/>
        <a:ext cx="3373897" cy="2152080"/>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E674F9-38F2-4799-95B7-CC258A727F1A}">
      <dsp:nvSpPr>
        <dsp:cNvPr id="0" name=""/>
        <dsp:cNvSpPr/>
      </dsp:nvSpPr>
      <dsp:spPr>
        <a:xfrm>
          <a:off x="4088" y="860881"/>
          <a:ext cx="2458152" cy="832857"/>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s-MX" sz="2300" kern="1200" dirty="0"/>
            <a:t>RIESGO DE TRABAJO Art 41</a:t>
          </a:r>
        </a:p>
      </dsp:txBody>
      <dsp:txXfrm>
        <a:off x="4088" y="860881"/>
        <a:ext cx="2458152" cy="832857"/>
      </dsp:txXfrm>
    </dsp:sp>
    <dsp:sp modelId="{E33A53A0-B441-47F0-B01F-377875C097DB}">
      <dsp:nvSpPr>
        <dsp:cNvPr id="0" name=""/>
        <dsp:cNvSpPr/>
      </dsp:nvSpPr>
      <dsp:spPr>
        <a:xfrm>
          <a:off x="4088" y="1693738"/>
          <a:ext cx="2458152" cy="2485940"/>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just" defTabSz="800100">
            <a:lnSpc>
              <a:spcPct val="90000"/>
            </a:lnSpc>
            <a:spcBef>
              <a:spcPct val="0"/>
            </a:spcBef>
            <a:spcAft>
              <a:spcPct val="15000"/>
            </a:spcAft>
            <a:buChar char="•"/>
          </a:pPr>
          <a:r>
            <a:rPr lang="es-MX" sz="1800" kern="1200" dirty="0"/>
            <a:t>Son los accidentes y enfermedades a que están expuestos los trabajadores en el ejercicio o con motivo del trabajo</a:t>
          </a:r>
        </a:p>
      </dsp:txBody>
      <dsp:txXfrm>
        <a:off x="4088" y="1693738"/>
        <a:ext cx="2458152" cy="2485940"/>
      </dsp:txXfrm>
    </dsp:sp>
    <dsp:sp modelId="{DE0CE17C-5C3E-473F-B234-B9394302A487}">
      <dsp:nvSpPr>
        <dsp:cNvPr id="0" name=""/>
        <dsp:cNvSpPr/>
      </dsp:nvSpPr>
      <dsp:spPr>
        <a:xfrm>
          <a:off x="2806381" y="860881"/>
          <a:ext cx="2458152" cy="832857"/>
        </a:xfrm>
        <a:prstGeom prst="rect">
          <a:avLst/>
        </a:prstGeom>
        <a:gradFill rotWithShape="0">
          <a:gsLst>
            <a:gs pos="0">
              <a:schemeClr val="accent5">
                <a:hueOff val="-2252848"/>
                <a:satOff val="-5806"/>
                <a:lumOff val="-3922"/>
                <a:alphaOff val="0"/>
                <a:lumMod val="110000"/>
                <a:satMod val="105000"/>
                <a:tint val="67000"/>
              </a:schemeClr>
            </a:gs>
            <a:gs pos="50000">
              <a:schemeClr val="accent5">
                <a:hueOff val="-2252848"/>
                <a:satOff val="-5806"/>
                <a:lumOff val="-3922"/>
                <a:alphaOff val="0"/>
                <a:lumMod val="105000"/>
                <a:satMod val="103000"/>
                <a:tint val="73000"/>
              </a:schemeClr>
            </a:gs>
            <a:gs pos="100000">
              <a:schemeClr val="accent5">
                <a:hueOff val="-2252848"/>
                <a:satOff val="-5806"/>
                <a:lumOff val="-3922"/>
                <a:alphaOff val="0"/>
                <a:lumMod val="105000"/>
                <a:satMod val="109000"/>
                <a:tint val="81000"/>
              </a:schemeClr>
            </a:gs>
          </a:gsLst>
          <a:lin ang="5400000" scaled="0"/>
        </a:gradFill>
        <a:ln w="6350" cap="flat" cmpd="sng" algn="ctr">
          <a:solidFill>
            <a:schemeClr val="accent5">
              <a:hueOff val="-2252848"/>
              <a:satOff val="-5806"/>
              <a:lumOff val="-3922"/>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s-MX" sz="2300" kern="1200" dirty="0"/>
            <a:t>ACCIDENTE DE TRABAJO Art 42</a:t>
          </a:r>
        </a:p>
      </dsp:txBody>
      <dsp:txXfrm>
        <a:off x="2806381" y="860881"/>
        <a:ext cx="2458152" cy="832857"/>
      </dsp:txXfrm>
    </dsp:sp>
    <dsp:sp modelId="{DEB63F02-07B9-4C30-96B7-C7AF460DE91D}">
      <dsp:nvSpPr>
        <dsp:cNvPr id="0" name=""/>
        <dsp:cNvSpPr/>
      </dsp:nvSpPr>
      <dsp:spPr>
        <a:xfrm>
          <a:off x="2806381" y="1693738"/>
          <a:ext cx="2458152" cy="2485940"/>
        </a:xfrm>
        <a:prstGeom prst="rect">
          <a:avLst/>
        </a:prstGeom>
        <a:solidFill>
          <a:schemeClr val="accent5">
            <a:tint val="40000"/>
            <a:alpha val="90000"/>
            <a:hueOff val="-2246587"/>
            <a:satOff val="-7611"/>
            <a:lumOff val="-976"/>
            <a:alphaOff val="0"/>
          </a:schemeClr>
        </a:solidFill>
        <a:ln w="6350" cap="flat" cmpd="sng" algn="ctr">
          <a:solidFill>
            <a:schemeClr val="accent5">
              <a:tint val="40000"/>
              <a:alpha val="90000"/>
              <a:hueOff val="-2246587"/>
              <a:satOff val="-7611"/>
              <a:lumOff val="-976"/>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just" defTabSz="711200">
            <a:lnSpc>
              <a:spcPct val="90000"/>
            </a:lnSpc>
            <a:spcBef>
              <a:spcPct val="0"/>
            </a:spcBef>
            <a:spcAft>
              <a:spcPct val="15000"/>
            </a:spcAft>
            <a:buChar char="•"/>
          </a:pPr>
          <a:r>
            <a:rPr lang="es-MX" sz="1600" kern="1200" dirty="0"/>
            <a:t>Toda lesión orgánica o perturbación funcional, inmediata o posterior; o la muerte, producida repentinamente en ejercicio, o con motivo del trabajo, cualquiera que sea el lugar y el tiempo en que dicho trabajo se preste</a:t>
          </a:r>
        </a:p>
      </dsp:txBody>
      <dsp:txXfrm>
        <a:off x="2806381" y="1693738"/>
        <a:ext cx="2458152" cy="2485940"/>
      </dsp:txXfrm>
    </dsp:sp>
    <dsp:sp modelId="{EA176831-50D4-4E36-A4A9-73CFFAE2FD45}">
      <dsp:nvSpPr>
        <dsp:cNvPr id="0" name=""/>
        <dsp:cNvSpPr/>
      </dsp:nvSpPr>
      <dsp:spPr>
        <a:xfrm>
          <a:off x="5608674" y="860881"/>
          <a:ext cx="2458152" cy="832857"/>
        </a:xfrm>
        <a:prstGeom prst="rect">
          <a:avLst/>
        </a:prstGeom>
        <a:gradFill rotWithShape="0">
          <a:gsLst>
            <a:gs pos="0">
              <a:schemeClr val="accent5">
                <a:hueOff val="-4505695"/>
                <a:satOff val="-11613"/>
                <a:lumOff val="-7843"/>
                <a:alphaOff val="0"/>
                <a:lumMod val="110000"/>
                <a:satMod val="105000"/>
                <a:tint val="67000"/>
              </a:schemeClr>
            </a:gs>
            <a:gs pos="50000">
              <a:schemeClr val="accent5">
                <a:hueOff val="-4505695"/>
                <a:satOff val="-11613"/>
                <a:lumOff val="-7843"/>
                <a:alphaOff val="0"/>
                <a:lumMod val="105000"/>
                <a:satMod val="103000"/>
                <a:tint val="73000"/>
              </a:schemeClr>
            </a:gs>
            <a:gs pos="100000">
              <a:schemeClr val="accent5">
                <a:hueOff val="-4505695"/>
                <a:satOff val="-11613"/>
                <a:lumOff val="-7843"/>
                <a:alphaOff val="0"/>
                <a:lumMod val="105000"/>
                <a:satMod val="109000"/>
                <a:tint val="81000"/>
              </a:schemeClr>
            </a:gs>
          </a:gsLst>
          <a:lin ang="5400000" scaled="0"/>
        </a:gradFill>
        <a:ln w="6350" cap="flat" cmpd="sng" algn="ctr">
          <a:solidFill>
            <a:schemeClr val="accent5">
              <a:hueOff val="-4505695"/>
              <a:satOff val="-11613"/>
              <a:lumOff val="-7843"/>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s-MX" sz="2300" kern="1200" dirty="0"/>
            <a:t>ACCIDENTE DE TRABAJO Art 42</a:t>
          </a:r>
        </a:p>
      </dsp:txBody>
      <dsp:txXfrm>
        <a:off x="5608674" y="860881"/>
        <a:ext cx="2458152" cy="832857"/>
      </dsp:txXfrm>
    </dsp:sp>
    <dsp:sp modelId="{C69AB048-C1EC-4301-960A-FAE27FC15D6E}">
      <dsp:nvSpPr>
        <dsp:cNvPr id="0" name=""/>
        <dsp:cNvSpPr/>
      </dsp:nvSpPr>
      <dsp:spPr>
        <a:xfrm>
          <a:off x="5608674" y="1693738"/>
          <a:ext cx="2458152" cy="2485940"/>
        </a:xfrm>
        <a:prstGeom prst="rect">
          <a:avLst/>
        </a:prstGeom>
        <a:solidFill>
          <a:schemeClr val="accent5">
            <a:tint val="40000"/>
            <a:alpha val="90000"/>
            <a:hueOff val="-4493175"/>
            <a:satOff val="-15221"/>
            <a:lumOff val="-1952"/>
            <a:alphaOff val="0"/>
          </a:schemeClr>
        </a:solidFill>
        <a:ln w="6350" cap="flat" cmpd="sng" algn="ctr">
          <a:solidFill>
            <a:schemeClr val="accent5">
              <a:tint val="40000"/>
              <a:alpha val="90000"/>
              <a:hueOff val="-4493175"/>
              <a:satOff val="-15221"/>
              <a:lumOff val="-195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just" defTabSz="711200">
            <a:lnSpc>
              <a:spcPct val="90000"/>
            </a:lnSpc>
            <a:spcBef>
              <a:spcPct val="0"/>
            </a:spcBef>
            <a:spcAft>
              <a:spcPct val="15000"/>
            </a:spcAft>
            <a:buChar char="•"/>
          </a:pPr>
          <a:r>
            <a:rPr lang="es-MX" sz="1600" kern="1200" dirty="0"/>
            <a:t>También se considerará accidente de trabajo el que se produzca al trasladarse el trabajador, directamente de su domicilio al lugar de trabajo o de éste a aquel</a:t>
          </a:r>
        </a:p>
      </dsp:txBody>
      <dsp:txXfrm>
        <a:off x="5608674" y="1693738"/>
        <a:ext cx="2458152" cy="2485940"/>
      </dsp:txXfrm>
    </dsp:sp>
    <dsp:sp modelId="{936B1D09-0F0C-490D-A793-7BB88DB5AA1D}">
      <dsp:nvSpPr>
        <dsp:cNvPr id="0" name=""/>
        <dsp:cNvSpPr/>
      </dsp:nvSpPr>
      <dsp:spPr>
        <a:xfrm>
          <a:off x="8410967" y="860881"/>
          <a:ext cx="2458152" cy="832857"/>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s-MX" sz="2300" kern="1200" dirty="0"/>
            <a:t>ENFERMEDAD DE TRABAJO Art 43</a:t>
          </a:r>
        </a:p>
      </dsp:txBody>
      <dsp:txXfrm>
        <a:off x="8410967" y="860881"/>
        <a:ext cx="2458152" cy="832857"/>
      </dsp:txXfrm>
    </dsp:sp>
    <dsp:sp modelId="{49D83FD1-B53B-4140-B1C8-67FE8AB39707}">
      <dsp:nvSpPr>
        <dsp:cNvPr id="0" name=""/>
        <dsp:cNvSpPr/>
      </dsp:nvSpPr>
      <dsp:spPr>
        <a:xfrm>
          <a:off x="8410967" y="1693738"/>
          <a:ext cx="2458152" cy="2485940"/>
        </a:xfrm>
        <a:prstGeom prst="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just" defTabSz="711200">
            <a:lnSpc>
              <a:spcPct val="90000"/>
            </a:lnSpc>
            <a:spcBef>
              <a:spcPct val="0"/>
            </a:spcBef>
            <a:spcAft>
              <a:spcPct val="15000"/>
            </a:spcAft>
            <a:buChar char="•"/>
          </a:pPr>
          <a:r>
            <a:rPr lang="es-MX" sz="1600" kern="1200" dirty="0"/>
            <a:t>Es todo estado patológico derivado de la acción continuada de una causa que tenga su origen o motivo en el trabajo, o el medio en que el trabajador se vea obligado a prestar sus servicios</a:t>
          </a:r>
        </a:p>
      </dsp:txBody>
      <dsp:txXfrm>
        <a:off x="8410967" y="1693738"/>
        <a:ext cx="2458152" cy="2485940"/>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2C4DA0-7E04-4E38-B476-42A52ED054D2}">
      <dsp:nvSpPr>
        <dsp:cNvPr id="0" name=""/>
        <dsp:cNvSpPr/>
      </dsp:nvSpPr>
      <dsp:spPr>
        <a:xfrm>
          <a:off x="432" y="20096"/>
          <a:ext cx="4836450" cy="2538930"/>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es-MX" sz="4200" kern="1200" dirty="0"/>
            <a:t>FISCAL  TRABAJADOR</a:t>
          </a:r>
        </a:p>
        <a:p>
          <a:pPr marL="0" lvl="0" indent="0" algn="ctr" defTabSz="1866900">
            <a:lnSpc>
              <a:spcPct val="90000"/>
            </a:lnSpc>
            <a:spcBef>
              <a:spcPct val="0"/>
            </a:spcBef>
            <a:spcAft>
              <a:spcPct val="35000"/>
            </a:spcAft>
            <a:buNone/>
          </a:pPr>
          <a:r>
            <a:rPr lang="es-MX" sz="4200" kern="1200" dirty="0"/>
            <a:t>¿GRAVABLE?</a:t>
          </a:r>
        </a:p>
      </dsp:txBody>
      <dsp:txXfrm>
        <a:off x="432" y="20096"/>
        <a:ext cx="4836450" cy="2538930"/>
      </dsp:txXfrm>
    </dsp:sp>
    <dsp:sp modelId="{1FB14CE9-517D-47FE-B72A-C267A6D083DA}">
      <dsp:nvSpPr>
        <dsp:cNvPr id="0" name=""/>
        <dsp:cNvSpPr/>
      </dsp:nvSpPr>
      <dsp:spPr>
        <a:xfrm>
          <a:off x="5260038" y="20096"/>
          <a:ext cx="4231550" cy="2538930"/>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es-MX" sz="4200" kern="1200" dirty="0"/>
            <a:t>FISCAL </a:t>
          </a:r>
        </a:p>
        <a:p>
          <a:pPr marL="0" lvl="0" indent="0" algn="ctr" defTabSz="1866900">
            <a:lnSpc>
              <a:spcPct val="90000"/>
            </a:lnSpc>
            <a:spcBef>
              <a:spcPct val="0"/>
            </a:spcBef>
            <a:spcAft>
              <a:spcPct val="35000"/>
            </a:spcAft>
            <a:buNone/>
          </a:pPr>
          <a:r>
            <a:rPr lang="es-MX" sz="4200" kern="1200" dirty="0"/>
            <a:t>PATRÓN</a:t>
          </a:r>
        </a:p>
        <a:p>
          <a:pPr marL="0" lvl="0" indent="0" algn="ctr" defTabSz="1866900">
            <a:lnSpc>
              <a:spcPct val="90000"/>
            </a:lnSpc>
            <a:spcBef>
              <a:spcPct val="0"/>
            </a:spcBef>
            <a:spcAft>
              <a:spcPct val="35000"/>
            </a:spcAft>
            <a:buNone/>
          </a:pPr>
          <a:r>
            <a:rPr lang="es-MX" sz="4200" kern="1200" dirty="0"/>
            <a:t>¿DEDUCIBLE?</a:t>
          </a:r>
        </a:p>
      </dsp:txBody>
      <dsp:txXfrm>
        <a:off x="5260038" y="20096"/>
        <a:ext cx="4231550" cy="2538930"/>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67AA7B-DFE2-43D6-A62F-A765E755CA42}">
      <dsp:nvSpPr>
        <dsp:cNvPr id="0" name=""/>
        <dsp:cNvSpPr/>
      </dsp:nvSpPr>
      <dsp:spPr>
        <a:xfrm>
          <a:off x="7476" y="1796559"/>
          <a:ext cx="2638471" cy="1319235"/>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MX" sz="2000" kern="1200" dirty="0"/>
            <a:t>TÍTULO IV</a:t>
          </a:r>
          <a:endParaRPr lang="en-US" sz="2000" kern="1200" dirty="0"/>
        </a:p>
      </dsp:txBody>
      <dsp:txXfrm>
        <a:off x="46115" y="1835198"/>
        <a:ext cx="2561193" cy="1241957"/>
      </dsp:txXfrm>
    </dsp:sp>
    <dsp:sp modelId="{8763345C-E1CC-44A6-ADA5-584DF0DA7904}">
      <dsp:nvSpPr>
        <dsp:cNvPr id="0" name=""/>
        <dsp:cNvSpPr/>
      </dsp:nvSpPr>
      <dsp:spPr>
        <a:xfrm>
          <a:off x="2645948" y="2432007"/>
          <a:ext cx="1055388" cy="48339"/>
        </a:xfrm>
        <a:custGeom>
          <a:avLst/>
          <a:gdLst/>
          <a:ahLst/>
          <a:cxnLst/>
          <a:rect l="0" t="0" r="0" b="0"/>
          <a:pathLst>
            <a:path>
              <a:moveTo>
                <a:pt x="0" y="24169"/>
              </a:moveTo>
              <a:lnTo>
                <a:pt x="1055388" y="24169"/>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3147258" y="2429792"/>
        <a:ext cx="52769" cy="52769"/>
      </dsp:txXfrm>
    </dsp:sp>
    <dsp:sp modelId="{E17C4B3C-633C-4AAA-B56D-DF73EDC05BB7}">
      <dsp:nvSpPr>
        <dsp:cNvPr id="0" name=""/>
        <dsp:cNvSpPr/>
      </dsp:nvSpPr>
      <dsp:spPr>
        <a:xfrm>
          <a:off x="3701337" y="1358322"/>
          <a:ext cx="2638471" cy="2195709"/>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MX" sz="1600" kern="1200" dirty="0"/>
            <a:t>DE LAS PERSONAS FÍSICAS</a:t>
          </a:r>
          <a:endParaRPr lang="en-US" sz="1600" kern="1200" dirty="0"/>
        </a:p>
      </dsp:txBody>
      <dsp:txXfrm>
        <a:off x="3765647" y="1422632"/>
        <a:ext cx="2509851" cy="2067089"/>
      </dsp:txXfrm>
    </dsp:sp>
    <dsp:sp modelId="{3402DD35-7C40-4242-8ADF-4816606BBDCA}">
      <dsp:nvSpPr>
        <dsp:cNvPr id="0" name=""/>
        <dsp:cNvSpPr/>
      </dsp:nvSpPr>
      <dsp:spPr>
        <a:xfrm>
          <a:off x="6339809" y="2432007"/>
          <a:ext cx="1055388" cy="48339"/>
        </a:xfrm>
        <a:custGeom>
          <a:avLst/>
          <a:gdLst/>
          <a:ahLst/>
          <a:cxnLst/>
          <a:rect l="0" t="0" r="0" b="0"/>
          <a:pathLst>
            <a:path>
              <a:moveTo>
                <a:pt x="0" y="24169"/>
              </a:moveTo>
              <a:lnTo>
                <a:pt x="1055388" y="2416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6841119" y="2429792"/>
        <a:ext cx="52769" cy="52769"/>
      </dsp:txXfrm>
    </dsp:sp>
    <dsp:sp modelId="{6AD0E1B6-3D1F-4262-A15F-5001FDFA9043}">
      <dsp:nvSpPr>
        <dsp:cNvPr id="0" name=""/>
        <dsp:cNvSpPr/>
      </dsp:nvSpPr>
      <dsp:spPr>
        <a:xfrm>
          <a:off x="7395198" y="1361435"/>
          <a:ext cx="2638471" cy="2189483"/>
        </a:xfrm>
        <a:prstGeom prst="roundRect">
          <a:avLst>
            <a:gd name="adj" fmla="val 1000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MX" sz="1600" kern="1200" dirty="0"/>
            <a:t>CAPÍTULO I</a:t>
          </a:r>
        </a:p>
        <a:p>
          <a:pPr marL="0" lvl="0" indent="0" algn="ctr" defTabSz="711200">
            <a:lnSpc>
              <a:spcPct val="90000"/>
            </a:lnSpc>
            <a:spcBef>
              <a:spcPct val="0"/>
            </a:spcBef>
            <a:spcAft>
              <a:spcPct val="35000"/>
            </a:spcAft>
            <a:buNone/>
          </a:pPr>
          <a:r>
            <a:rPr lang="es-MX" sz="1600" kern="1200" dirty="0"/>
            <a:t>De los ingresos por salarios y en general por la prestación de un servicio personal subordinado.</a:t>
          </a:r>
          <a:endParaRPr lang="en-US" sz="1600" kern="1200" dirty="0"/>
        </a:p>
      </dsp:txBody>
      <dsp:txXfrm>
        <a:off x="7459326" y="1425563"/>
        <a:ext cx="2510215" cy="2061227"/>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C5F106-8B22-4623-A2E8-47FDA3F57AE1}">
      <dsp:nvSpPr>
        <dsp:cNvPr id="0" name=""/>
        <dsp:cNvSpPr/>
      </dsp:nvSpPr>
      <dsp:spPr>
        <a:xfrm>
          <a:off x="91999" y="323059"/>
          <a:ext cx="793086" cy="793086"/>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E89578-EA65-4D5A-B8F3-70C9B63FD492}">
      <dsp:nvSpPr>
        <dsp:cNvPr id="0" name=""/>
        <dsp:cNvSpPr/>
      </dsp:nvSpPr>
      <dsp:spPr>
        <a:xfrm>
          <a:off x="258547" y="489608"/>
          <a:ext cx="459990" cy="4599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69A686-5277-43AB-AFD7-D48A92ACD650}">
      <dsp:nvSpPr>
        <dsp:cNvPr id="0" name=""/>
        <dsp:cNvSpPr/>
      </dsp:nvSpPr>
      <dsp:spPr>
        <a:xfrm>
          <a:off x="1055033" y="323059"/>
          <a:ext cx="1869418" cy="793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s-MX" sz="2100" kern="1200"/>
            <a:t>Vacaciones</a:t>
          </a:r>
        </a:p>
      </dsp:txBody>
      <dsp:txXfrm>
        <a:off x="1055033" y="323059"/>
        <a:ext cx="1869418" cy="793086"/>
      </dsp:txXfrm>
    </dsp:sp>
    <dsp:sp modelId="{61C2B60A-1F10-4003-8FBC-6459CD594107}">
      <dsp:nvSpPr>
        <dsp:cNvPr id="0" name=""/>
        <dsp:cNvSpPr/>
      </dsp:nvSpPr>
      <dsp:spPr>
        <a:xfrm>
          <a:off x="3250183" y="323059"/>
          <a:ext cx="793086" cy="793086"/>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40F850-235B-4ABC-822D-73AB9BB149BF}">
      <dsp:nvSpPr>
        <dsp:cNvPr id="0" name=""/>
        <dsp:cNvSpPr/>
      </dsp:nvSpPr>
      <dsp:spPr>
        <a:xfrm>
          <a:off x="3389559" y="481010"/>
          <a:ext cx="459990" cy="4599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4CF756-C783-48E3-9A1E-F4071DA64CB1}">
      <dsp:nvSpPr>
        <dsp:cNvPr id="0" name=""/>
        <dsp:cNvSpPr/>
      </dsp:nvSpPr>
      <dsp:spPr>
        <a:xfrm>
          <a:off x="4213216" y="323059"/>
          <a:ext cx="1869418" cy="793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s-MX" sz="2100" kern="1200"/>
            <a:t>Prima Vacacional</a:t>
          </a:r>
        </a:p>
      </dsp:txBody>
      <dsp:txXfrm>
        <a:off x="4213216" y="323059"/>
        <a:ext cx="1869418" cy="793086"/>
      </dsp:txXfrm>
    </dsp:sp>
    <dsp:sp modelId="{DFCBAB74-0929-4B35-A279-48109559A894}">
      <dsp:nvSpPr>
        <dsp:cNvPr id="0" name=""/>
        <dsp:cNvSpPr/>
      </dsp:nvSpPr>
      <dsp:spPr>
        <a:xfrm>
          <a:off x="6408366" y="323059"/>
          <a:ext cx="793086" cy="793086"/>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1C1875-B0A8-4C2D-97C8-81872B6C73B2}">
      <dsp:nvSpPr>
        <dsp:cNvPr id="0" name=""/>
        <dsp:cNvSpPr/>
      </dsp:nvSpPr>
      <dsp:spPr>
        <a:xfrm>
          <a:off x="6574914" y="489608"/>
          <a:ext cx="459990" cy="4599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D6C206-1BB2-4586-A450-8AFA699DEA47}">
      <dsp:nvSpPr>
        <dsp:cNvPr id="0" name=""/>
        <dsp:cNvSpPr/>
      </dsp:nvSpPr>
      <dsp:spPr>
        <a:xfrm>
          <a:off x="7371400" y="323059"/>
          <a:ext cx="1869418" cy="793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s-MX" sz="2100" kern="1200"/>
            <a:t>Aguinaldo</a:t>
          </a:r>
        </a:p>
      </dsp:txBody>
      <dsp:txXfrm>
        <a:off x="7371400" y="323059"/>
        <a:ext cx="1869418" cy="793086"/>
      </dsp:txXfrm>
    </dsp:sp>
    <dsp:sp modelId="{44407FE1-07AF-4CC6-97F4-BF4D0267F4A7}">
      <dsp:nvSpPr>
        <dsp:cNvPr id="0" name=""/>
        <dsp:cNvSpPr/>
      </dsp:nvSpPr>
      <dsp:spPr>
        <a:xfrm>
          <a:off x="91999" y="1895410"/>
          <a:ext cx="793086" cy="793086"/>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87B535-DE19-4CAC-93BC-0ACFDDA3675A}">
      <dsp:nvSpPr>
        <dsp:cNvPr id="0" name=""/>
        <dsp:cNvSpPr/>
      </dsp:nvSpPr>
      <dsp:spPr>
        <a:xfrm>
          <a:off x="258547" y="2061958"/>
          <a:ext cx="459990" cy="4599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E85502-36BC-4205-B870-2FF4EBEC2C09}">
      <dsp:nvSpPr>
        <dsp:cNvPr id="0" name=""/>
        <dsp:cNvSpPr/>
      </dsp:nvSpPr>
      <dsp:spPr>
        <a:xfrm>
          <a:off x="1055033" y="1895410"/>
          <a:ext cx="1869418" cy="793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s-MX" sz="2100" kern="1200"/>
            <a:t>Horas Extras</a:t>
          </a:r>
        </a:p>
      </dsp:txBody>
      <dsp:txXfrm>
        <a:off x="1055033" y="1895410"/>
        <a:ext cx="1869418" cy="793086"/>
      </dsp:txXfrm>
    </dsp:sp>
    <dsp:sp modelId="{3E3E5C7E-8FB5-4A1C-958F-DEC9A6A47557}">
      <dsp:nvSpPr>
        <dsp:cNvPr id="0" name=""/>
        <dsp:cNvSpPr/>
      </dsp:nvSpPr>
      <dsp:spPr>
        <a:xfrm>
          <a:off x="3250183" y="1895410"/>
          <a:ext cx="793086" cy="793086"/>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E82542-9C32-4DF0-8BEA-4FCEEB9FB4AE}">
      <dsp:nvSpPr>
        <dsp:cNvPr id="0" name=""/>
        <dsp:cNvSpPr/>
      </dsp:nvSpPr>
      <dsp:spPr>
        <a:xfrm>
          <a:off x="3416731" y="2061958"/>
          <a:ext cx="459990" cy="4599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656006-8491-4134-B641-A351D9D91928}">
      <dsp:nvSpPr>
        <dsp:cNvPr id="0" name=""/>
        <dsp:cNvSpPr/>
      </dsp:nvSpPr>
      <dsp:spPr>
        <a:xfrm>
          <a:off x="4213216" y="1895410"/>
          <a:ext cx="1869418" cy="793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s-MX" sz="2100" kern="1200"/>
            <a:t>Premio de Puntualidad</a:t>
          </a:r>
        </a:p>
      </dsp:txBody>
      <dsp:txXfrm>
        <a:off x="4213216" y="1895410"/>
        <a:ext cx="1869418" cy="793086"/>
      </dsp:txXfrm>
    </dsp:sp>
    <dsp:sp modelId="{10DA7A61-89EC-46E5-B4FF-BCD489920754}">
      <dsp:nvSpPr>
        <dsp:cNvPr id="0" name=""/>
        <dsp:cNvSpPr/>
      </dsp:nvSpPr>
      <dsp:spPr>
        <a:xfrm>
          <a:off x="6408366" y="1895410"/>
          <a:ext cx="793086" cy="793086"/>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5273F4-15E6-4DC5-B540-CA4DFC1EFDBB}">
      <dsp:nvSpPr>
        <dsp:cNvPr id="0" name=""/>
        <dsp:cNvSpPr/>
      </dsp:nvSpPr>
      <dsp:spPr>
        <a:xfrm>
          <a:off x="6574914" y="2061958"/>
          <a:ext cx="459990" cy="45999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404FE6-8CA1-4370-A811-9FBE3A330074}">
      <dsp:nvSpPr>
        <dsp:cNvPr id="0" name=""/>
        <dsp:cNvSpPr/>
      </dsp:nvSpPr>
      <dsp:spPr>
        <a:xfrm>
          <a:off x="7371400" y="1895410"/>
          <a:ext cx="1869418" cy="793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s-MX" sz="2100" kern="1200"/>
            <a:t>Premio de Asistencia</a:t>
          </a:r>
        </a:p>
      </dsp:txBody>
      <dsp:txXfrm>
        <a:off x="7371400" y="1895410"/>
        <a:ext cx="1869418" cy="793086"/>
      </dsp:txXfrm>
    </dsp:sp>
    <dsp:sp modelId="{A1C72AC3-D466-4B3E-A04A-361B28CFBF38}">
      <dsp:nvSpPr>
        <dsp:cNvPr id="0" name=""/>
        <dsp:cNvSpPr/>
      </dsp:nvSpPr>
      <dsp:spPr>
        <a:xfrm>
          <a:off x="91999" y="3467761"/>
          <a:ext cx="793086" cy="793086"/>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9D3B97-9643-4C63-962E-B4B95211F509}">
      <dsp:nvSpPr>
        <dsp:cNvPr id="0" name=""/>
        <dsp:cNvSpPr/>
      </dsp:nvSpPr>
      <dsp:spPr>
        <a:xfrm>
          <a:off x="258547" y="3634309"/>
          <a:ext cx="459990" cy="459990"/>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3CB514-D330-48F0-B5F9-506461EA15D6}">
      <dsp:nvSpPr>
        <dsp:cNvPr id="0" name=""/>
        <dsp:cNvSpPr/>
      </dsp:nvSpPr>
      <dsp:spPr>
        <a:xfrm>
          <a:off x="1055033" y="3467761"/>
          <a:ext cx="1869418" cy="793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s-MX" sz="2100" kern="1200"/>
            <a:t>Otras compensaciones</a:t>
          </a:r>
        </a:p>
      </dsp:txBody>
      <dsp:txXfrm>
        <a:off x="1055033" y="3467761"/>
        <a:ext cx="1869418" cy="793086"/>
      </dsp:txXfrm>
    </dsp:sp>
    <dsp:sp modelId="{9042B6D9-2B3C-4367-BAA8-1DB4E3B5203E}">
      <dsp:nvSpPr>
        <dsp:cNvPr id="0" name=""/>
        <dsp:cNvSpPr/>
      </dsp:nvSpPr>
      <dsp:spPr>
        <a:xfrm>
          <a:off x="3250183" y="3467761"/>
          <a:ext cx="793086" cy="793086"/>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385493-0863-4A5B-B9F4-AD15818EFD81}">
      <dsp:nvSpPr>
        <dsp:cNvPr id="0" name=""/>
        <dsp:cNvSpPr/>
      </dsp:nvSpPr>
      <dsp:spPr>
        <a:xfrm>
          <a:off x="3416731" y="3634309"/>
          <a:ext cx="459990" cy="459990"/>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1691B2-C3B1-4617-AADE-79477001902E}">
      <dsp:nvSpPr>
        <dsp:cNvPr id="0" name=""/>
        <dsp:cNvSpPr/>
      </dsp:nvSpPr>
      <dsp:spPr>
        <a:xfrm>
          <a:off x="4213216" y="3467761"/>
          <a:ext cx="1869418" cy="793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s-MX" sz="2100" kern="1200"/>
            <a:t>Prima dominical</a:t>
          </a:r>
        </a:p>
      </dsp:txBody>
      <dsp:txXfrm>
        <a:off x="4213216" y="3467761"/>
        <a:ext cx="1869418" cy="793086"/>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D3DFC3-CC6B-4C05-9BED-C2BE4FDC64D2}">
      <dsp:nvSpPr>
        <dsp:cNvPr id="0" name=""/>
        <dsp:cNvSpPr/>
      </dsp:nvSpPr>
      <dsp:spPr>
        <a:xfrm>
          <a:off x="1380" y="1468920"/>
          <a:ext cx="1829769" cy="1829769"/>
        </a:xfrm>
        <a:prstGeom prst="ellipse">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MX" sz="2000" kern="1200" dirty="0"/>
            <a:t>INGRESOS PERCIBIDOS</a:t>
          </a:r>
        </a:p>
      </dsp:txBody>
      <dsp:txXfrm>
        <a:off x="269343" y="1736883"/>
        <a:ext cx="1293843" cy="1293843"/>
      </dsp:txXfrm>
    </dsp:sp>
    <dsp:sp modelId="{D92D0825-6034-4CD9-A944-833AA6195D46}">
      <dsp:nvSpPr>
        <dsp:cNvPr id="0" name=""/>
        <dsp:cNvSpPr/>
      </dsp:nvSpPr>
      <dsp:spPr>
        <a:xfrm>
          <a:off x="1979727" y="1853171"/>
          <a:ext cx="1061266" cy="1061266"/>
        </a:xfrm>
        <a:prstGeom prst="mathMinus">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s-MX" sz="1600" kern="1200"/>
        </a:p>
      </dsp:txBody>
      <dsp:txXfrm>
        <a:off x="2120398" y="2258999"/>
        <a:ext cx="779924" cy="249610"/>
      </dsp:txXfrm>
    </dsp:sp>
    <dsp:sp modelId="{16C54DAF-0409-48C0-B655-4A5BA9B73D00}">
      <dsp:nvSpPr>
        <dsp:cNvPr id="0" name=""/>
        <dsp:cNvSpPr/>
      </dsp:nvSpPr>
      <dsp:spPr>
        <a:xfrm>
          <a:off x="3189571" y="1468920"/>
          <a:ext cx="1829769" cy="1829769"/>
        </a:xfrm>
        <a:prstGeom prst="ellipse">
          <a:avLst/>
        </a:prstGeom>
        <a:gradFill rotWithShape="0">
          <a:gsLst>
            <a:gs pos="0">
              <a:schemeClr val="accent5">
                <a:hueOff val="-3379271"/>
                <a:satOff val="-8710"/>
                <a:lumOff val="-5883"/>
                <a:alphaOff val="0"/>
                <a:lumMod val="110000"/>
                <a:satMod val="105000"/>
                <a:tint val="67000"/>
              </a:schemeClr>
            </a:gs>
            <a:gs pos="50000">
              <a:schemeClr val="accent5">
                <a:hueOff val="-3379271"/>
                <a:satOff val="-8710"/>
                <a:lumOff val="-5883"/>
                <a:alphaOff val="0"/>
                <a:lumMod val="105000"/>
                <a:satMod val="103000"/>
                <a:tint val="73000"/>
              </a:schemeClr>
            </a:gs>
            <a:gs pos="100000">
              <a:schemeClr val="accent5">
                <a:hueOff val="-3379271"/>
                <a:satOff val="-8710"/>
                <a:lumOff val="-588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MX" sz="2000" kern="1200" dirty="0"/>
            <a:t>INGRESOS EXENTOS</a:t>
          </a:r>
        </a:p>
      </dsp:txBody>
      <dsp:txXfrm>
        <a:off x="3457534" y="1736883"/>
        <a:ext cx="1293843" cy="1293843"/>
      </dsp:txXfrm>
    </dsp:sp>
    <dsp:sp modelId="{696EB860-271C-4D29-87E0-DD14B1D52C78}">
      <dsp:nvSpPr>
        <dsp:cNvPr id="0" name=""/>
        <dsp:cNvSpPr/>
      </dsp:nvSpPr>
      <dsp:spPr>
        <a:xfrm>
          <a:off x="5167918" y="1853171"/>
          <a:ext cx="1061266" cy="1061266"/>
        </a:xfrm>
        <a:prstGeom prst="mathEqual">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s-MX" sz="1600" kern="1200"/>
        </a:p>
      </dsp:txBody>
      <dsp:txXfrm>
        <a:off x="5308589" y="2071792"/>
        <a:ext cx="779924" cy="624024"/>
      </dsp:txXfrm>
    </dsp:sp>
    <dsp:sp modelId="{3A4B4DBC-AC94-4BAE-981B-0EB41864B0F4}">
      <dsp:nvSpPr>
        <dsp:cNvPr id="0" name=""/>
        <dsp:cNvSpPr/>
      </dsp:nvSpPr>
      <dsp:spPr>
        <a:xfrm>
          <a:off x="6377761" y="1468920"/>
          <a:ext cx="1829769" cy="1829769"/>
        </a:xfrm>
        <a:prstGeom prst="ellipse">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MX" sz="2000" kern="1200" dirty="0"/>
            <a:t>BASE GRAVABLE</a:t>
          </a:r>
        </a:p>
      </dsp:txBody>
      <dsp:txXfrm>
        <a:off x="6645724" y="1736883"/>
        <a:ext cx="1293843" cy="1293843"/>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385129-A099-4F47-85B8-45AC636B2E24}">
      <dsp:nvSpPr>
        <dsp:cNvPr id="0" name=""/>
        <dsp:cNvSpPr/>
      </dsp:nvSpPr>
      <dsp:spPr>
        <a:xfrm rot="5400000">
          <a:off x="5773644" y="-2460077"/>
          <a:ext cx="651269" cy="5740497"/>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s-MX" sz="1800" kern="1200" dirty="0"/>
            <a:t>15 UMA $1,697.10 (F IV art. 93)</a:t>
          </a:r>
        </a:p>
      </dsp:txBody>
      <dsp:txXfrm rot="-5400000">
        <a:off x="3229030" y="116329"/>
        <a:ext cx="5708705" cy="587685"/>
      </dsp:txXfrm>
    </dsp:sp>
    <dsp:sp modelId="{855EBCAB-7B90-4C2C-8679-6CD4A080D55C}">
      <dsp:nvSpPr>
        <dsp:cNvPr id="0" name=""/>
        <dsp:cNvSpPr/>
      </dsp:nvSpPr>
      <dsp:spPr>
        <a:xfrm>
          <a:off x="0" y="3127"/>
          <a:ext cx="3229030" cy="81408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MX" sz="2100" kern="1200" dirty="0"/>
            <a:t>JUBILACIONES, PENSIONES Y HABERES DE RETIRO</a:t>
          </a:r>
        </a:p>
      </dsp:txBody>
      <dsp:txXfrm>
        <a:off x="39740" y="42867"/>
        <a:ext cx="3149550" cy="734606"/>
      </dsp:txXfrm>
    </dsp:sp>
    <dsp:sp modelId="{6CC8FFDD-CFEE-49C2-B1EE-871398AE6E10}">
      <dsp:nvSpPr>
        <dsp:cNvPr id="0" name=""/>
        <dsp:cNvSpPr/>
      </dsp:nvSpPr>
      <dsp:spPr>
        <a:xfrm rot="5400000">
          <a:off x="5773644" y="-1605287"/>
          <a:ext cx="651269" cy="5740497"/>
        </a:xfrm>
        <a:prstGeom prst="round2SameRect">
          <a:avLst/>
        </a:prstGeom>
        <a:solidFill>
          <a:schemeClr val="accent5">
            <a:tint val="40000"/>
            <a:alpha val="90000"/>
            <a:hueOff val="-1123294"/>
            <a:satOff val="-3805"/>
            <a:lumOff val="-488"/>
            <a:alphaOff val="0"/>
          </a:schemeClr>
        </a:solidFill>
        <a:ln w="12700" cap="flat" cmpd="sng" algn="ctr">
          <a:solidFill>
            <a:schemeClr val="accent5">
              <a:tint val="40000"/>
              <a:alpha val="90000"/>
              <a:hueOff val="-1123294"/>
              <a:satOff val="-3805"/>
              <a:lumOff val="-48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s-MX" sz="1800" kern="1200" dirty="0"/>
            <a:t>30 UMA $3,294.20 (F XIV art. 93)</a:t>
          </a:r>
        </a:p>
      </dsp:txBody>
      <dsp:txXfrm rot="-5400000">
        <a:off x="3229030" y="971119"/>
        <a:ext cx="5708705" cy="587685"/>
      </dsp:txXfrm>
    </dsp:sp>
    <dsp:sp modelId="{B8567925-9EE0-4E5B-9C53-01F670FBEAA0}">
      <dsp:nvSpPr>
        <dsp:cNvPr id="0" name=""/>
        <dsp:cNvSpPr/>
      </dsp:nvSpPr>
      <dsp:spPr>
        <a:xfrm>
          <a:off x="0" y="857918"/>
          <a:ext cx="3229030" cy="814086"/>
        </a:xfrm>
        <a:prstGeom prst="roundRect">
          <a:avLst/>
        </a:prstGeom>
        <a:solidFill>
          <a:schemeClr val="accent5">
            <a:hueOff val="-1126424"/>
            <a:satOff val="-2903"/>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MX" sz="2100" kern="1200" dirty="0"/>
            <a:t>AGUINALDO</a:t>
          </a:r>
        </a:p>
      </dsp:txBody>
      <dsp:txXfrm>
        <a:off x="39740" y="897658"/>
        <a:ext cx="3149550" cy="734606"/>
      </dsp:txXfrm>
    </dsp:sp>
    <dsp:sp modelId="{3B35A709-B6D9-458E-B88C-FBA5FB42FBFB}">
      <dsp:nvSpPr>
        <dsp:cNvPr id="0" name=""/>
        <dsp:cNvSpPr/>
      </dsp:nvSpPr>
      <dsp:spPr>
        <a:xfrm rot="5400000">
          <a:off x="5773644" y="-750496"/>
          <a:ext cx="651269" cy="5740497"/>
        </a:xfrm>
        <a:prstGeom prst="round2SameRect">
          <a:avLst/>
        </a:prstGeom>
        <a:solidFill>
          <a:schemeClr val="accent5">
            <a:tint val="40000"/>
            <a:alpha val="90000"/>
            <a:hueOff val="-2246587"/>
            <a:satOff val="-7611"/>
            <a:lumOff val="-976"/>
            <a:alphaOff val="0"/>
          </a:schemeClr>
        </a:solidFill>
        <a:ln w="12700" cap="flat" cmpd="sng" algn="ctr">
          <a:solidFill>
            <a:schemeClr val="accent5">
              <a:tint val="40000"/>
              <a:alpha val="90000"/>
              <a:hueOff val="-2246587"/>
              <a:satOff val="-7611"/>
              <a:lumOff val="-9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s-MX" sz="1800" kern="1200" dirty="0"/>
            <a:t>15 UMA $1,697.10 (F XIV art. 93)</a:t>
          </a:r>
        </a:p>
      </dsp:txBody>
      <dsp:txXfrm rot="-5400000">
        <a:off x="3229030" y="1825910"/>
        <a:ext cx="5708705" cy="587685"/>
      </dsp:txXfrm>
    </dsp:sp>
    <dsp:sp modelId="{74489A56-F2AB-483A-A74F-BE5EBF9F2177}">
      <dsp:nvSpPr>
        <dsp:cNvPr id="0" name=""/>
        <dsp:cNvSpPr/>
      </dsp:nvSpPr>
      <dsp:spPr>
        <a:xfrm>
          <a:off x="0" y="1712709"/>
          <a:ext cx="3229030" cy="814086"/>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MX" sz="2100" kern="1200" dirty="0"/>
            <a:t>PRIMA VACACIONAL</a:t>
          </a:r>
        </a:p>
      </dsp:txBody>
      <dsp:txXfrm>
        <a:off x="39740" y="1752449"/>
        <a:ext cx="3149550" cy="734606"/>
      </dsp:txXfrm>
    </dsp:sp>
    <dsp:sp modelId="{21ED57BC-4FF6-4669-A58D-C27B34C5EDB8}">
      <dsp:nvSpPr>
        <dsp:cNvPr id="0" name=""/>
        <dsp:cNvSpPr/>
      </dsp:nvSpPr>
      <dsp:spPr>
        <a:xfrm rot="5400000">
          <a:off x="5773644" y="104294"/>
          <a:ext cx="651269" cy="5740497"/>
        </a:xfrm>
        <a:prstGeom prst="round2Same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s-MX" sz="1800" kern="1200" dirty="0"/>
            <a:t>15 UMA $1,697.10 (F XIV art. 93)</a:t>
          </a:r>
        </a:p>
      </dsp:txBody>
      <dsp:txXfrm rot="-5400000">
        <a:off x="3229030" y="2680700"/>
        <a:ext cx="5708705" cy="587685"/>
      </dsp:txXfrm>
    </dsp:sp>
    <dsp:sp modelId="{4A5FE095-5708-444A-B73B-71678FB2A333}">
      <dsp:nvSpPr>
        <dsp:cNvPr id="0" name=""/>
        <dsp:cNvSpPr/>
      </dsp:nvSpPr>
      <dsp:spPr>
        <a:xfrm>
          <a:off x="0" y="2567500"/>
          <a:ext cx="3229030" cy="814086"/>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MX" sz="2100" kern="1200" dirty="0"/>
            <a:t>PTU</a:t>
          </a:r>
        </a:p>
      </dsp:txBody>
      <dsp:txXfrm>
        <a:off x="39740" y="2607240"/>
        <a:ext cx="3149550" cy="734606"/>
      </dsp:txXfrm>
    </dsp:sp>
    <dsp:sp modelId="{4BC707D8-0ED3-49A9-8C3C-0DDFC3408AC0}">
      <dsp:nvSpPr>
        <dsp:cNvPr id="0" name=""/>
        <dsp:cNvSpPr/>
      </dsp:nvSpPr>
      <dsp:spPr>
        <a:xfrm rot="5400000">
          <a:off x="5773644" y="959085"/>
          <a:ext cx="651269" cy="5740497"/>
        </a:xfrm>
        <a:prstGeom prst="round2SameRect">
          <a:avLst/>
        </a:prstGeom>
        <a:solidFill>
          <a:schemeClr val="accent5">
            <a:tint val="40000"/>
            <a:alpha val="90000"/>
            <a:hueOff val="-4493175"/>
            <a:satOff val="-15221"/>
            <a:lumOff val="-1952"/>
            <a:alphaOff val="0"/>
          </a:schemeClr>
        </a:solidFill>
        <a:ln w="12700" cap="flat" cmpd="sng" algn="ctr">
          <a:solidFill>
            <a:schemeClr val="accent5">
              <a:tint val="40000"/>
              <a:alpha val="90000"/>
              <a:hueOff val="-4493175"/>
              <a:satOff val="-15221"/>
              <a:lumOff val="-19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s-MX" sz="1600" kern="1200" dirty="0"/>
            <a:t>1 UMA $113.14 por cada domingo laborado (F XIV art. 93)</a:t>
          </a:r>
        </a:p>
      </dsp:txBody>
      <dsp:txXfrm rot="-5400000">
        <a:off x="3229030" y="3535491"/>
        <a:ext cx="5708705" cy="587685"/>
      </dsp:txXfrm>
    </dsp:sp>
    <dsp:sp modelId="{4DBA26CD-C28E-422D-B418-DC1526FBEC5E}">
      <dsp:nvSpPr>
        <dsp:cNvPr id="0" name=""/>
        <dsp:cNvSpPr/>
      </dsp:nvSpPr>
      <dsp:spPr>
        <a:xfrm>
          <a:off x="0" y="3422290"/>
          <a:ext cx="3229030" cy="814086"/>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MX" sz="2100" kern="1200" dirty="0"/>
            <a:t>PRIMA DOMINICAL</a:t>
          </a:r>
        </a:p>
      </dsp:txBody>
      <dsp:txXfrm>
        <a:off x="39740" y="3462030"/>
        <a:ext cx="3149550" cy="734606"/>
      </dsp:txXfrm>
    </dsp:sp>
    <dsp:sp modelId="{E2924E02-69C5-496B-9BCF-06CC16D01B2E}">
      <dsp:nvSpPr>
        <dsp:cNvPr id="0" name=""/>
        <dsp:cNvSpPr/>
      </dsp:nvSpPr>
      <dsp:spPr>
        <a:xfrm rot="5400000">
          <a:off x="5773644" y="1813875"/>
          <a:ext cx="651269" cy="5740497"/>
        </a:xfrm>
        <a:prstGeom prst="round2SameRect">
          <a:avLst/>
        </a:prstGeom>
        <a:solidFill>
          <a:schemeClr val="accent5">
            <a:tint val="40000"/>
            <a:alpha val="90000"/>
            <a:hueOff val="-5616468"/>
            <a:satOff val="-19027"/>
            <a:lumOff val="-2440"/>
            <a:alphaOff val="0"/>
          </a:schemeClr>
        </a:solidFill>
        <a:ln w="12700" cap="flat" cmpd="sng" algn="ctr">
          <a:solidFill>
            <a:schemeClr val="accent5">
              <a:tint val="40000"/>
              <a:alpha val="90000"/>
              <a:hueOff val="-5616468"/>
              <a:satOff val="-19027"/>
              <a:lumOff val="-244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711200">
            <a:lnSpc>
              <a:spcPct val="90000"/>
            </a:lnSpc>
            <a:spcBef>
              <a:spcPct val="0"/>
            </a:spcBef>
            <a:spcAft>
              <a:spcPct val="15000"/>
            </a:spcAft>
            <a:buChar char="•"/>
          </a:pPr>
          <a:r>
            <a:rPr lang="es-ES" sz="1600" strike="noStrike" kern="1200" dirty="0"/>
            <a:t>90 </a:t>
          </a:r>
          <a:r>
            <a:rPr lang="es-ES" sz="1600" b="1" strike="noStrike" kern="1200" dirty="0"/>
            <a:t>UMA </a:t>
          </a:r>
          <a:r>
            <a:rPr lang="es-ES" sz="1600" b="0" strike="noStrike" kern="1200" dirty="0"/>
            <a:t>por cada año de servicio </a:t>
          </a:r>
          <a:r>
            <a:rPr lang="es-ES" sz="1600" strike="noStrike" kern="1200" dirty="0"/>
            <a:t>(toda fracción de más de 6 meses es considerado año completo) (F XIII art.93)</a:t>
          </a:r>
          <a:endParaRPr lang="es-MX" sz="1600" kern="1200" dirty="0"/>
        </a:p>
      </dsp:txBody>
      <dsp:txXfrm rot="-5400000">
        <a:off x="3229030" y="4390281"/>
        <a:ext cx="5708705" cy="587685"/>
      </dsp:txXfrm>
    </dsp:sp>
    <dsp:sp modelId="{52D44CA3-05AF-4FA2-BC60-A0663EAED28B}">
      <dsp:nvSpPr>
        <dsp:cNvPr id="0" name=""/>
        <dsp:cNvSpPr/>
      </dsp:nvSpPr>
      <dsp:spPr>
        <a:xfrm>
          <a:off x="0" y="4277081"/>
          <a:ext cx="3229030" cy="814086"/>
        </a:xfrm>
        <a:prstGeom prst="roundRect">
          <a:avLst/>
        </a:prstGeom>
        <a:solidFill>
          <a:schemeClr val="accent5">
            <a:hueOff val="-5632119"/>
            <a:satOff val="-14516"/>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MX" sz="2100" kern="1200" dirty="0"/>
            <a:t>INDEMNIZACIÓN</a:t>
          </a:r>
        </a:p>
      </dsp:txBody>
      <dsp:txXfrm>
        <a:off x="39740" y="4316821"/>
        <a:ext cx="3149550" cy="734606"/>
      </dsp:txXfrm>
    </dsp:sp>
    <dsp:sp modelId="{982E0F23-9DBA-4079-9F0B-B9503702C1AE}">
      <dsp:nvSpPr>
        <dsp:cNvPr id="0" name=""/>
        <dsp:cNvSpPr/>
      </dsp:nvSpPr>
      <dsp:spPr>
        <a:xfrm rot="5400000">
          <a:off x="5601650" y="2756098"/>
          <a:ext cx="983344" cy="5734891"/>
        </a:xfrm>
        <a:prstGeom prst="round2Same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622300">
            <a:lnSpc>
              <a:spcPct val="90000"/>
            </a:lnSpc>
            <a:spcBef>
              <a:spcPct val="0"/>
            </a:spcBef>
            <a:spcAft>
              <a:spcPct val="15000"/>
            </a:spcAft>
            <a:buChar char="•"/>
          </a:pPr>
          <a:r>
            <a:rPr lang="es-MX" sz="1400" b="0" kern="1200" dirty="0"/>
            <a:t>El 100% tratándose de trabajadores de SMG y cuando no rebase las horas máximas permitidas por la LFT</a:t>
          </a:r>
        </a:p>
        <a:p>
          <a:pPr marL="114300" lvl="1" indent="-114300" algn="just" defTabSz="622300">
            <a:lnSpc>
              <a:spcPct val="90000"/>
            </a:lnSpc>
            <a:spcBef>
              <a:spcPct val="0"/>
            </a:spcBef>
            <a:spcAft>
              <a:spcPct val="15000"/>
            </a:spcAft>
            <a:buChar char="•"/>
          </a:pPr>
          <a:r>
            <a:rPr lang="es-MX" sz="1400" b="0" kern="1200" dirty="0"/>
            <a:t>El 50% para trabajadores de salario superior al mínimo , siempre y cuando no rebase este 50% el importe de 5 </a:t>
          </a:r>
          <a:r>
            <a:rPr lang="es-MX" sz="1400" b="0" kern="1200" dirty="0" err="1"/>
            <a:t>UMA’s</a:t>
          </a:r>
          <a:r>
            <a:rPr lang="es-MX" sz="1400" b="0" kern="1200" dirty="0"/>
            <a:t>.  (113.14 X 5= $565.70) (F I art. 93)</a:t>
          </a:r>
        </a:p>
      </dsp:txBody>
      <dsp:txXfrm rot="-5400000">
        <a:off x="3225877" y="5179875"/>
        <a:ext cx="5686888" cy="887338"/>
      </dsp:txXfrm>
    </dsp:sp>
    <dsp:sp modelId="{C059017F-A4A2-4405-BE6A-338319BD3093}">
      <dsp:nvSpPr>
        <dsp:cNvPr id="0" name=""/>
        <dsp:cNvSpPr/>
      </dsp:nvSpPr>
      <dsp:spPr>
        <a:xfrm>
          <a:off x="0" y="5216501"/>
          <a:ext cx="3225876" cy="814086"/>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MX" sz="2100" kern="1200" dirty="0"/>
            <a:t>TIEMPO EXTRA Y DÍAS DE DESCANSO LABORADOS</a:t>
          </a:r>
        </a:p>
      </dsp:txBody>
      <dsp:txXfrm>
        <a:off x="39740" y="5256241"/>
        <a:ext cx="3146396" cy="734606"/>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E65ABE-5948-4F3A-B1C4-E7C89B120263}">
      <dsp:nvSpPr>
        <dsp:cNvPr id="0" name=""/>
        <dsp:cNvSpPr/>
      </dsp:nvSpPr>
      <dsp:spPr>
        <a:xfrm rot="16200000">
          <a:off x="952325" y="1505515"/>
          <a:ext cx="3187958" cy="1948180"/>
        </a:xfrm>
        <a:prstGeom prst="round2SameRect">
          <a:avLst>
            <a:gd name="adj1" fmla="val 16670"/>
            <a:gd name="adj2" fmla="val 0"/>
          </a:avLst>
        </a:prstGeom>
        <a:solidFill>
          <a:schemeClr val="accent5">
            <a:tint val="50000"/>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txBody>
        <a:bodyPr spcFirstLastPara="0" vert="horz" wrap="square" lIns="80010" tIns="133350" rIns="120015" bIns="133350" numCol="1" spcCol="1270" anchor="t" anchorCtr="0">
          <a:noAutofit/>
        </a:bodyPr>
        <a:lstStyle/>
        <a:p>
          <a:pPr marL="0" lvl="0" indent="0" algn="just" defTabSz="933450">
            <a:lnSpc>
              <a:spcPct val="90000"/>
            </a:lnSpc>
            <a:spcBef>
              <a:spcPct val="0"/>
            </a:spcBef>
            <a:spcAft>
              <a:spcPct val="35000"/>
            </a:spcAft>
            <a:buNone/>
          </a:pPr>
          <a:r>
            <a:rPr lang="es-MX" sz="2100" kern="1200" dirty="0"/>
            <a:t>1. Conjunto de prestaciones que tienen un límite global.</a:t>
          </a:r>
        </a:p>
      </dsp:txBody>
      <dsp:txXfrm rot="5400000">
        <a:off x="1667333" y="980746"/>
        <a:ext cx="1853061" cy="2997720"/>
      </dsp:txXfrm>
    </dsp:sp>
    <dsp:sp modelId="{C5E6C171-2789-469E-BA20-C79FE10E5153}">
      <dsp:nvSpPr>
        <dsp:cNvPr id="0" name=""/>
        <dsp:cNvSpPr/>
      </dsp:nvSpPr>
      <dsp:spPr>
        <a:xfrm rot="5400000">
          <a:off x="2988969" y="1505515"/>
          <a:ext cx="3187958" cy="1948180"/>
        </a:xfrm>
        <a:prstGeom prst="round2SameRect">
          <a:avLst>
            <a:gd name="adj1" fmla="val 16670"/>
            <a:gd name="adj2" fmla="val 0"/>
          </a:avLst>
        </a:prstGeom>
        <a:solidFill>
          <a:schemeClr val="accent5">
            <a:tint val="50000"/>
            <a:hueOff val="72337"/>
            <a:satOff val="-2780"/>
            <a:lumOff val="9770"/>
            <a:alphaOff val="0"/>
          </a:schemeClr>
        </a:solid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txBody>
        <a:bodyPr spcFirstLastPara="0" vert="horz" wrap="square" lIns="120015" tIns="133350" rIns="80010" bIns="133350" numCol="1" spcCol="1270" anchor="t" anchorCtr="0">
          <a:noAutofit/>
        </a:bodyPr>
        <a:lstStyle/>
        <a:p>
          <a:pPr marL="0" lvl="0" indent="0" algn="just" defTabSz="933450">
            <a:lnSpc>
              <a:spcPct val="90000"/>
            </a:lnSpc>
            <a:spcBef>
              <a:spcPct val="0"/>
            </a:spcBef>
            <a:spcAft>
              <a:spcPct val="35000"/>
            </a:spcAft>
            <a:buNone/>
          </a:pPr>
          <a:r>
            <a:rPr lang="es-MX" sz="2100" kern="1200" dirty="0"/>
            <a:t>2. Prestaciones que no están sujetas al límite máximo global pero por las que se deben cumplir requisitos individuales </a:t>
          </a:r>
        </a:p>
      </dsp:txBody>
      <dsp:txXfrm rot="-5400000">
        <a:off x="3608858" y="980746"/>
        <a:ext cx="1853061" cy="2997720"/>
      </dsp:txXfrm>
    </dsp:sp>
    <dsp:sp modelId="{F733D93D-8628-4B18-81F5-65491BC865DD}">
      <dsp:nvSpPr>
        <dsp:cNvPr id="0" name=""/>
        <dsp:cNvSpPr/>
      </dsp:nvSpPr>
      <dsp:spPr>
        <a:xfrm>
          <a:off x="2546105" y="0"/>
          <a:ext cx="2036643" cy="2036544"/>
        </a:xfrm>
        <a:prstGeom prst="circularArrow">
          <a:avLst>
            <a:gd name="adj1" fmla="val 12500"/>
            <a:gd name="adj2" fmla="val 1142322"/>
            <a:gd name="adj3" fmla="val 20457678"/>
            <a:gd name="adj4" fmla="val 10800000"/>
            <a:gd name="adj5" fmla="val 12500"/>
          </a:avLst>
        </a:prstGeom>
        <a:gradFill rotWithShape="0">
          <a:gsLst>
            <a:gs pos="0">
              <a:schemeClr val="accent5">
                <a:alpha val="90000"/>
                <a:hueOff val="0"/>
                <a:satOff val="0"/>
                <a:lumOff val="0"/>
                <a:alphaOff val="0"/>
                <a:lumMod val="110000"/>
                <a:satMod val="105000"/>
                <a:tint val="67000"/>
              </a:schemeClr>
            </a:gs>
            <a:gs pos="50000">
              <a:schemeClr val="accent5">
                <a:alpha val="90000"/>
                <a:hueOff val="0"/>
                <a:satOff val="0"/>
                <a:lumOff val="0"/>
                <a:alphaOff val="0"/>
                <a:lumMod val="105000"/>
                <a:satMod val="103000"/>
                <a:tint val="73000"/>
              </a:schemeClr>
            </a:gs>
            <a:gs pos="100000">
              <a:schemeClr val="accent5">
                <a:alpha val="9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6A45A40-66BB-4C8A-BB83-3778650DCA16}">
      <dsp:nvSpPr>
        <dsp:cNvPr id="0" name=""/>
        <dsp:cNvSpPr/>
      </dsp:nvSpPr>
      <dsp:spPr>
        <a:xfrm rot="10800000">
          <a:off x="2546105" y="2922171"/>
          <a:ext cx="2036643" cy="2036544"/>
        </a:xfrm>
        <a:prstGeom prst="circularArrow">
          <a:avLst>
            <a:gd name="adj1" fmla="val 12500"/>
            <a:gd name="adj2" fmla="val 1142322"/>
            <a:gd name="adj3" fmla="val 20457678"/>
            <a:gd name="adj4" fmla="val 10800000"/>
            <a:gd name="adj5" fmla="val 12500"/>
          </a:avLst>
        </a:prstGeom>
        <a:gradFill rotWithShape="0">
          <a:gsLst>
            <a:gs pos="0">
              <a:schemeClr val="accent5">
                <a:alpha val="90000"/>
                <a:hueOff val="0"/>
                <a:satOff val="0"/>
                <a:lumOff val="0"/>
                <a:alphaOff val="-40000"/>
                <a:lumMod val="110000"/>
                <a:satMod val="105000"/>
                <a:tint val="67000"/>
              </a:schemeClr>
            </a:gs>
            <a:gs pos="50000">
              <a:schemeClr val="accent5">
                <a:alpha val="90000"/>
                <a:hueOff val="0"/>
                <a:satOff val="0"/>
                <a:lumOff val="0"/>
                <a:alphaOff val="-40000"/>
                <a:lumMod val="105000"/>
                <a:satMod val="103000"/>
                <a:tint val="73000"/>
              </a:schemeClr>
            </a:gs>
            <a:gs pos="100000">
              <a:schemeClr val="accent5">
                <a:alpha val="90000"/>
                <a:hueOff val="0"/>
                <a:satOff val="0"/>
                <a:lumOff val="0"/>
                <a:alphaOff val="-4000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24.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4.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342492CE-3668-3161-7E44-3831041BFED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a:extLst>
              <a:ext uri="{FF2B5EF4-FFF2-40B4-BE49-F238E27FC236}">
                <a16:creationId xmlns:a16="http://schemas.microsoft.com/office/drawing/2014/main" id="{5C53E243-EAEB-B388-FD2E-2164A55E883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21BE0A-73AA-4D06-8F2D-05E93B7B6F31}" type="datetimeFigureOut">
              <a:rPr lang="es-MX" smtClean="0"/>
              <a:t>03/10/2025</a:t>
            </a:fld>
            <a:endParaRPr lang="es-MX"/>
          </a:p>
        </p:txBody>
      </p:sp>
      <p:sp>
        <p:nvSpPr>
          <p:cNvPr id="4" name="Marcador de pie de página 3">
            <a:extLst>
              <a:ext uri="{FF2B5EF4-FFF2-40B4-BE49-F238E27FC236}">
                <a16:creationId xmlns:a16="http://schemas.microsoft.com/office/drawing/2014/main" id="{64736281-035D-E418-4431-2D070C33BAC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F5CFD8AA-A2EE-7041-1ABD-7D29DC80191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C915C5-98ED-4783-B07D-4C6C291EACE0}" type="slidenum">
              <a:rPr lang="es-MX" smtClean="0"/>
              <a:t>‹Nº›</a:t>
            </a:fld>
            <a:endParaRPr lang="es-MX"/>
          </a:p>
        </p:txBody>
      </p:sp>
    </p:spTree>
    <p:extLst>
      <p:ext uri="{BB962C8B-B14F-4D97-AF65-F5344CB8AC3E}">
        <p14:creationId xmlns:p14="http://schemas.microsoft.com/office/powerpoint/2010/main" val="344005587"/>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06T21:35:54.096"/>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0 103 0,'9498'-103'0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7-06T21:36:24.595"/>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0 177,'3546'0,"-3118"-36,-45 1,202 35,-259 2,1997-2,-2013-17,-84 2,526 10,-433 7,-252-6,1-2,81-19,77-8,209 29,-238 7,800-4,-945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7-06T21:36:27.460"/>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0,'8824'0,"-8759"4,1 2,81 19,82 8,-162-29,136 10,203 8,4-23,-144-1,549 2,-762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826C77-E27D-481F-8C56-F865630AD674}" type="datetimeFigureOut">
              <a:rPr lang="es-MX" smtClean="0"/>
              <a:t>03/10/2025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144CE7-F8F9-4646-84E0-000390B28437}" type="slidenum">
              <a:rPr lang="es-MX" smtClean="0"/>
              <a:t>‹Nº›</a:t>
            </a:fld>
            <a:endParaRPr lang="es-MX"/>
          </a:p>
        </p:txBody>
      </p:sp>
    </p:spTree>
    <p:extLst>
      <p:ext uri="{BB962C8B-B14F-4D97-AF65-F5344CB8AC3E}">
        <p14:creationId xmlns:p14="http://schemas.microsoft.com/office/powerpoint/2010/main" val="1009932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err="1"/>
              <a:t>Conttrato</a:t>
            </a:r>
            <a:r>
              <a:rPr lang="es-MX" dirty="0"/>
              <a:t> colectivo art 386 uno o varios sindicatos de trabajadores entre uno o varios patrones</a:t>
            </a:r>
          </a:p>
          <a:p>
            <a:r>
              <a:rPr lang="es-MX" dirty="0"/>
              <a:t>Contrato ley art 404 celebrado entre uno o varios sindicatos de trabajadores y varios patrones o uno o varios sindicatos de patrones de una rama de la industria y declarado obligatorio en varios estados o zonas económicas</a:t>
            </a:r>
          </a:p>
        </p:txBody>
      </p:sp>
      <p:sp>
        <p:nvSpPr>
          <p:cNvPr id="4" name="Marcador de número de diapositiva 3"/>
          <p:cNvSpPr>
            <a:spLocks noGrp="1"/>
          </p:cNvSpPr>
          <p:nvPr>
            <p:ph type="sldNum" sz="quarter" idx="5"/>
          </p:nvPr>
        </p:nvSpPr>
        <p:spPr/>
        <p:txBody>
          <a:bodyPr/>
          <a:lstStyle/>
          <a:p>
            <a:fld id="{8E144CE7-F8F9-4646-84E0-000390B28437}" type="slidenum">
              <a:rPr lang="es-MX" smtClean="0"/>
              <a:t>9</a:t>
            </a:fld>
            <a:endParaRPr lang="es-MX"/>
          </a:p>
        </p:txBody>
      </p:sp>
    </p:spTree>
    <p:extLst>
      <p:ext uri="{BB962C8B-B14F-4D97-AF65-F5344CB8AC3E}">
        <p14:creationId xmlns:p14="http://schemas.microsoft.com/office/powerpoint/2010/main" val="115368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El tiempo que el trabajador permanece en esta modalidad se contabiliza para efectos de su antigüedad, no están obligados a prestar sus servicios por más de 1 año a fin de que puedan buscar otras opciones laborales, art 40</a:t>
            </a:r>
          </a:p>
        </p:txBody>
      </p:sp>
      <p:sp>
        <p:nvSpPr>
          <p:cNvPr id="4" name="Marcador de número de diapositiva 3"/>
          <p:cNvSpPr>
            <a:spLocks noGrp="1"/>
          </p:cNvSpPr>
          <p:nvPr>
            <p:ph type="sldNum" sz="quarter" idx="5"/>
          </p:nvPr>
        </p:nvSpPr>
        <p:spPr/>
        <p:txBody>
          <a:bodyPr/>
          <a:lstStyle/>
          <a:p>
            <a:fld id="{8E144CE7-F8F9-4646-84E0-000390B28437}" type="slidenum">
              <a:rPr lang="es-MX" smtClean="0"/>
              <a:t>21</a:t>
            </a:fld>
            <a:endParaRPr lang="es-MX"/>
          </a:p>
        </p:txBody>
      </p:sp>
    </p:spTree>
    <p:extLst>
      <p:ext uri="{BB962C8B-B14F-4D97-AF65-F5344CB8AC3E}">
        <p14:creationId xmlns:p14="http://schemas.microsoft.com/office/powerpoint/2010/main" val="1550167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COMISION MIXTA DE PRODUCTIVIDAD, CAPACITACIÓN Y ADIESTRAMIENTO ART 153-E</a:t>
            </a:r>
          </a:p>
        </p:txBody>
      </p:sp>
      <p:sp>
        <p:nvSpPr>
          <p:cNvPr id="4" name="Marcador de número de diapositiva 3"/>
          <p:cNvSpPr>
            <a:spLocks noGrp="1"/>
          </p:cNvSpPr>
          <p:nvPr>
            <p:ph type="sldNum" sz="quarter" idx="5"/>
          </p:nvPr>
        </p:nvSpPr>
        <p:spPr/>
        <p:txBody>
          <a:bodyPr/>
          <a:lstStyle/>
          <a:p>
            <a:fld id="{8E144CE7-F8F9-4646-84E0-000390B28437}" type="slidenum">
              <a:rPr lang="es-MX" smtClean="0"/>
              <a:t>29</a:t>
            </a:fld>
            <a:endParaRPr lang="es-MX"/>
          </a:p>
        </p:txBody>
      </p:sp>
    </p:spTree>
    <p:extLst>
      <p:ext uri="{BB962C8B-B14F-4D97-AF65-F5344CB8AC3E}">
        <p14:creationId xmlns:p14="http://schemas.microsoft.com/office/powerpoint/2010/main" val="4051862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A0497-0243-8174-0EDA-2799732D691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4BDDEBD-238D-4933-BABD-1374C6B56AD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BB474AF-4EA6-9A40-CC3D-62D2447D652E}"/>
              </a:ext>
            </a:extLst>
          </p:cNvPr>
          <p:cNvSpPr>
            <a:spLocks noGrp="1"/>
          </p:cNvSpPr>
          <p:nvPr>
            <p:ph type="body" idx="1"/>
          </p:nvPr>
        </p:nvSpPr>
        <p:spPr/>
        <p:txBody>
          <a:bodyPr/>
          <a:lstStyle/>
          <a:p>
            <a:r>
              <a:rPr lang="es-MX" dirty="0"/>
              <a:t>COMISION MIXTA DE PROD, CAP Y AD ART 153-E</a:t>
            </a:r>
          </a:p>
        </p:txBody>
      </p:sp>
      <p:sp>
        <p:nvSpPr>
          <p:cNvPr id="4" name="Marcador de número de diapositiva 3">
            <a:extLst>
              <a:ext uri="{FF2B5EF4-FFF2-40B4-BE49-F238E27FC236}">
                <a16:creationId xmlns:a16="http://schemas.microsoft.com/office/drawing/2014/main" id="{6D6EBA64-577E-44B3-BC7D-653EE18DCF00}"/>
              </a:ext>
            </a:extLst>
          </p:cNvPr>
          <p:cNvSpPr>
            <a:spLocks noGrp="1"/>
          </p:cNvSpPr>
          <p:nvPr>
            <p:ph type="sldNum" sz="quarter" idx="5"/>
          </p:nvPr>
        </p:nvSpPr>
        <p:spPr/>
        <p:txBody>
          <a:bodyPr/>
          <a:lstStyle/>
          <a:p>
            <a:fld id="{8E144CE7-F8F9-4646-84E0-000390B28437}" type="slidenum">
              <a:rPr lang="es-MX" smtClean="0"/>
              <a:t>34</a:t>
            </a:fld>
            <a:endParaRPr lang="es-MX"/>
          </a:p>
        </p:txBody>
      </p:sp>
    </p:spTree>
    <p:extLst>
      <p:ext uri="{BB962C8B-B14F-4D97-AF65-F5344CB8AC3E}">
        <p14:creationId xmlns:p14="http://schemas.microsoft.com/office/powerpoint/2010/main" val="543531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Documentos digitales art 776 </a:t>
            </a:r>
            <a:r>
              <a:rPr lang="es-MX" dirty="0" err="1"/>
              <a:t>lft</a:t>
            </a:r>
            <a:r>
              <a:rPr lang="es-MX" dirty="0"/>
              <a:t>, la </a:t>
            </a:r>
            <a:r>
              <a:rPr lang="es-MX" dirty="0" err="1"/>
              <a:t>efirma</a:t>
            </a:r>
            <a:r>
              <a:rPr lang="es-MX" dirty="0"/>
              <a:t> tiene el mismo valor legal que la firma autógrafa. DOCUSIGN FACTORIAL, </a:t>
            </a:r>
          </a:p>
        </p:txBody>
      </p:sp>
      <p:sp>
        <p:nvSpPr>
          <p:cNvPr id="4" name="Marcador de número de diapositiva 3"/>
          <p:cNvSpPr>
            <a:spLocks noGrp="1"/>
          </p:cNvSpPr>
          <p:nvPr>
            <p:ph type="sldNum" sz="quarter" idx="5"/>
          </p:nvPr>
        </p:nvSpPr>
        <p:spPr/>
        <p:txBody>
          <a:bodyPr/>
          <a:lstStyle/>
          <a:p>
            <a:fld id="{8E144CE7-F8F9-4646-84E0-000390B28437}" type="slidenum">
              <a:rPr lang="es-MX" smtClean="0"/>
              <a:t>37</a:t>
            </a:fld>
            <a:endParaRPr lang="es-MX"/>
          </a:p>
        </p:txBody>
      </p:sp>
    </p:spTree>
    <p:extLst>
      <p:ext uri="{BB962C8B-B14F-4D97-AF65-F5344CB8AC3E}">
        <p14:creationId xmlns:p14="http://schemas.microsoft.com/office/powerpoint/2010/main" val="2066026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BENEFICIARIOS ART 501 LFT</a:t>
            </a:r>
          </a:p>
        </p:txBody>
      </p:sp>
      <p:sp>
        <p:nvSpPr>
          <p:cNvPr id="4" name="Marcador de número de diapositiva 3"/>
          <p:cNvSpPr>
            <a:spLocks noGrp="1"/>
          </p:cNvSpPr>
          <p:nvPr>
            <p:ph type="sldNum" sz="quarter" idx="5"/>
          </p:nvPr>
        </p:nvSpPr>
        <p:spPr/>
        <p:txBody>
          <a:bodyPr/>
          <a:lstStyle/>
          <a:p>
            <a:fld id="{8E144CE7-F8F9-4646-84E0-000390B28437}" type="slidenum">
              <a:rPr lang="es-MX" smtClean="0"/>
              <a:t>40</a:t>
            </a:fld>
            <a:endParaRPr lang="es-MX"/>
          </a:p>
        </p:txBody>
      </p:sp>
    </p:spTree>
    <p:extLst>
      <p:ext uri="{BB962C8B-B14F-4D97-AF65-F5344CB8AC3E}">
        <p14:creationId xmlns:p14="http://schemas.microsoft.com/office/powerpoint/2010/main" val="3703949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Fundamentación, citar artículos, RIT, </a:t>
            </a:r>
          </a:p>
        </p:txBody>
      </p:sp>
      <p:sp>
        <p:nvSpPr>
          <p:cNvPr id="4" name="Marcador de número de diapositiva 3"/>
          <p:cNvSpPr>
            <a:spLocks noGrp="1"/>
          </p:cNvSpPr>
          <p:nvPr>
            <p:ph type="sldNum" sz="quarter" idx="5"/>
          </p:nvPr>
        </p:nvSpPr>
        <p:spPr/>
        <p:txBody>
          <a:bodyPr/>
          <a:lstStyle/>
          <a:p>
            <a:fld id="{8E144CE7-F8F9-4646-84E0-000390B28437}" type="slidenum">
              <a:rPr lang="es-MX" smtClean="0"/>
              <a:t>50</a:t>
            </a:fld>
            <a:endParaRPr lang="es-MX"/>
          </a:p>
        </p:txBody>
      </p:sp>
    </p:spTree>
    <p:extLst>
      <p:ext uri="{BB962C8B-B14F-4D97-AF65-F5344CB8AC3E}">
        <p14:creationId xmlns:p14="http://schemas.microsoft.com/office/powerpoint/2010/main" val="2584133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E6DE0-B4C8-B8AB-E4D1-1EEBC6EC9A9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A752F37-34F2-F01E-A326-29B037F7A02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76E636B-C143-319C-BD60-F913BB1B7F12}"/>
              </a:ext>
            </a:extLst>
          </p:cNvPr>
          <p:cNvSpPr>
            <a:spLocks noGrp="1"/>
          </p:cNvSpPr>
          <p:nvPr>
            <p:ph type="body" idx="1"/>
          </p:nvPr>
        </p:nvSpPr>
        <p:spPr/>
        <p:txBody>
          <a:bodyPr/>
          <a:lstStyle/>
          <a:p>
            <a:r>
              <a:rPr lang="es-MX" dirty="0"/>
              <a:t>Fundamentación, citar artículos, RIT, </a:t>
            </a:r>
          </a:p>
        </p:txBody>
      </p:sp>
      <p:sp>
        <p:nvSpPr>
          <p:cNvPr id="4" name="Marcador de número de diapositiva 3">
            <a:extLst>
              <a:ext uri="{FF2B5EF4-FFF2-40B4-BE49-F238E27FC236}">
                <a16:creationId xmlns:a16="http://schemas.microsoft.com/office/drawing/2014/main" id="{25B579BB-3B32-3855-C97B-06D9CD52B76D}"/>
              </a:ext>
            </a:extLst>
          </p:cNvPr>
          <p:cNvSpPr>
            <a:spLocks noGrp="1"/>
          </p:cNvSpPr>
          <p:nvPr>
            <p:ph type="sldNum" sz="quarter" idx="5"/>
          </p:nvPr>
        </p:nvSpPr>
        <p:spPr/>
        <p:txBody>
          <a:bodyPr/>
          <a:lstStyle/>
          <a:p>
            <a:fld id="{8E144CE7-F8F9-4646-84E0-000390B28437}" type="slidenum">
              <a:rPr lang="es-MX" smtClean="0"/>
              <a:t>51</a:t>
            </a:fld>
            <a:endParaRPr lang="es-MX"/>
          </a:p>
        </p:txBody>
      </p:sp>
    </p:spTree>
    <p:extLst>
      <p:ext uri="{BB962C8B-B14F-4D97-AF65-F5344CB8AC3E}">
        <p14:creationId xmlns:p14="http://schemas.microsoft.com/office/powerpoint/2010/main" val="2801807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C820E-35E3-37B3-040A-9050CE67EDF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2B61DC0-2EE9-ABF4-598E-C42AFB6B7BA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796113B-8DD6-3813-1887-B82276EFBE60}"/>
              </a:ext>
            </a:extLst>
          </p:cNvPr>
          <p:cNvSpPr>
            <a:spLocks noGrp="1"/>
          </p:cNvSpPr>
          <p:nvPr>
            <p:ph type="body" idx="1"/>
          </p:nvPr>
        </p:nvSpPr>
        <p:spPr/>
        <p:txBody>
          <a:bodyPr/>
          <a:lstStyle/>
          <a:p>
            <a:r>
              <a:rPr lang="es-MX" dirty="0"/>
              <a:t>Fundamentación, citar artículos, RIT, </a:t>
            </a:r>
          </a:p>
          <a:p>
            <a:r>
              <a:rPr lang="es-MX" dirty="0"/>
              <a:t>Art 51 terminación de la relación laboral por casusa de incumplimiento del patrón</a:t>
            </a:r>
          </a:p>
        </p:txBody>
      </p:sp>
      <p:sp>
        <p:nvSpPr>
          <p:cNvPr id="4" name="Marcador de número de diapositiva 3">
            <a:extLst>
              <a:ext uri="{FF2B5EF4-FFF2-40B4-BE49-F238E27FC236}">
                <a16:creationId xmlns:a16="http://schemas.microsoft.com/office/drawing/2014/main" id="{128159CA-FA0A-E2B3-BBEE-66984A757915}"/>
              </a:ext>
            </a:extLst>
          </p:cNvPr>
          <p:cNvSpPr>
            <a:spLocks noGrp="1"/>
          </p:cNvSpPr>
          <p:nvPr>
            <p:ph type="sldNum" sz="quarter" idx="5"/>
          </p:nvPr>
        </p:nvSpPr>
        <p:spPr/>
        <p:txBody>
          <a:bodyPr/>
          <a:lstStyle/>
          <a:p>
            <a:fld id="{8E144CE7-F8F9-4646-84E0-000390B28437}" type="slidenum">
              <a:rPr lang="es-MX" smtClean="0"/>
              <a:t>52</a:t>
            </a:fld>
            <a:endParaRPr lang="es-MX"/>
          </a:p>
        </p:txBody>
      </p:sp>
    </p:spTree>
    <p:extLst>
      <p:ext uri="{BB962C8B-B14F-4D97-AF65-F5344CB8AC3E}">
        <p14:creationId xmlns:p14="http://schemas.microsoft.com/office/powerpoint/2010/main" val="41957589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8E144CE7-F8F9-4646-84E0-000390B28437}" type="slidenum">
              <a:rPr lang="es-MX" smtClean="0"/>
              <a:t>53</a:t>
            </a:fld>
            <a:endParaRPr lang="es-MX"/>
          </a:p>
        </p:txBody>
      </p:sp>
    </p:spTree>
    <p:extLst>
      <p:ext uri="{BB962C8B-B14F-4D97-AF65-F5344CB8AC3E}">
        <p14:creationId xmlns:p14="http://schemas.microsoft.com/office/powerpoint/2010/main" val="1808863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Artículo 2do del reglamento de la LSS RACERF </a:t>
            </a:r>
          </a:p>
        </p:txBody>
      </p:sp>
      <p:sp>
        <p:nvSpPr>
          <p:cNvPr id="4" name="Marcador de número de diapositiva 3"/>
          <p:cNvSpPr>
            <a:spLocks noGrp="1"/>
          </p:cNvSpPr>
          <p:nvPr>
            <p:ph type="sldNum" sz="quarter" idx="5"/>
          </p:nvPr>
        </p:nvSpPr>
        <p:spPr/>
        <p:txBody>
          <a:bodyPr/>
          <a:lstStyle/>
          <a:p>
            <a:fld id="{8E144CE7-F8F9-4646-84E0-000390B28437}" type="slidenum">
              <a:rPr lang="es-MX" smtClean="0"/>
              <a:t>62</a:t>
            </a:fld>
            <a:endParaRPr lang="es-MX"/>
          </a:p>
        </p:txBody>
      </p:sp>
    </p:spTree>
    <p:extLst>
      <p:ext uri="{BB962C8B-B14F-4D97-AF65-F5344CB8AC3E}">
        <p14:creationId xmlns:p14="http://schemas.microsoft.com/office/powerpoint/2010/main" val="961119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6363" y="752475"/>
            <a:ext cx="6675437" cy="3756025"/>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1049957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5582488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Acuerdo 494/94 IMSS</a:t>
            </a:r>
          </a:p>
        </p:txBody>
      </p:sp>
    </p:spTree>
    <p:extLst>
      <p:ext uri="{BB962C8B-B14F-4D97-AF65-F5344CB8AC3E}">
        <p14:creationId xmlns:p14="http://schemas.microsoft.com/office/powerpoint/2010/main" val="2389016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8E144CE7-F8F9-4646-84E0-000390B28437}" type="slidenum">
              <a:rPr lang="es-MX" smtClean="0"/>
              <a:t>117</a:t>
            </a:fld>
            <a:endParaRPr lang="es-MX"/>
          </a:p>
        </p:txBody>
      </p:sp>
    </p:spTree>
    <p:extLst>
      <p:ext uri="{BB962C8B-B14F-4D97-AF65-F5344CB8AC3E}">
        <p14:creationId xmlns:p14="http://schemas.microsoft.com/office/powerpoint/2010/main" val="3834488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8E144CE7-F8F9-4646-84E0-000390B28437}" type="slidenum">
              <a:rPr lang="es-MX" smtClean="0"/>
              <a:t>118</a:t>
            </a:fld>
            <a:endParaRPr lang="es-MX"/>
          </a:p>
        </p:txBody>
      </p:sp>
    </p:spTree>
    <p:extLst>
      <p:ext uri="{BB962C8B-B14F-4D97-AF65-F5344CB8AC3E}">
        <p14:creationId xmlns:p14="http://schemas.microsoft.com/office/powerpoint/2010/main" val="3738362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76042-4E97-F844-ABA9-915E0284D0C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1C3B402-E56A-8958-6307-028405641BB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88FF1AF-BD34-8C60-B15E-E5C7E5A5412D}"/>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53AB40FD-D495-146A-E328-B9C070DB90F2}"/>
              </a:ext>
            </a:extLst>
          </p:cNvPr>
          <p:cNvSpPr>
            <a:spLocks noGrp="1"/>
          </p:cNvSpPr>
          <p:nvPr>
            <p:ph type="sldNum" sz="quarter" idx="5"/>
          </p:nvPr>
        </p:nvSpPr>
        <p:spPr/>
        <p:txBody>
          <a:bodyPr/>
          <a:lstStyle/>
          <a:p>
            <a:fld id="{8E144CE7-F8F9-4646-84E0-000390B28437}" type="slidenum">
              <a:rPr lang="es-MX" smtClean="0"/>
              <a:t>120</a:t>
            </a:fld>
            <a:endParaRPr lang="es-MX"/>
          </a:p>
        </p:txBody>
      </p:sp>
    </p:spTree>
    <p:extLst>
      <p:ext uri="{BB962C8B-B14F-4D97-AF65-F5344CB8AC3E}">
        <p14:creationId xmlns:p14="http://schemas.microsoft.com/office/powerpoint/2010/main" val="2561358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EB458-7D79-36BF-9DED-8A195321D19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C0A75E4-5D9D-3052-D48E-F110D38553F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112E697-68B0-EA63-8385-DE8E89604A9D}"/>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F9F11221-07F2-1ABF-31E3-AA701A8F6408}"/>
              </a:ext>
            </a:extLst>
          </p:cNvPr>
          <p:cNvSpPr>
            <a:spLocks noGrp="1"/>
          </p:cNvSpPr>
          <p:nvPr>
            <p:ph type="sldNum" sz="quarter" idx="5"/>
          </p:nvPr>
        </p:nvSpPr>
        <p:spPr/>
        <p:txBody>
          <a:bodyPr/>
          <a:lstStyle/>
          <a:p>
            <a:fld id="{8E144CE7-F8F9-4646-84E0-000390B28437}" type="slidenum">
              <a:rPr lang="es-MX" smtClean="0"/>
              <a:t>122</a:t>
            </a:fld>
            <a:endParaRPr lang="es-MX"/>
          </a:p>
        </p:txBody>
      </p:sp>
    </p:spTree>
    <p:extLst>
      <p:ext uri="{BB962C8B-B14F-4D97-AF65-F5344CB8AC3E}">
        <p14:creationId xmlns:p14="http://schemas.microsoft.com/office/powerpoint/2010/main" val="41089803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389B1-103C-3FF2-31AE-57A7A8C89D5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199DDBF-BFCC-BB26-4CFA-62B93EC775F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CA5D545-3BBA-84AC-24C4-0CA97687330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7F01A8C3-98BE-0182-5348-CE59460D4D66}"/>
              </a:ext>
            </a:extLst>
          </p:cNvPr>
          <p:cNvSpPr>
            <a:spLocks noGrp="1"/>
          </p:cNvSpPr>
          <p:nvPr>
            <p:ph type="sldNum" sz="quarter" idx="5"/>
          </p:nvPr>
        </p:nvSpPr>
        <p:spPr/>
        <p:txBody>
          <a:bodyPr/>
          <a:lstStyle/>
          <a:p>
            <a:fld id="{8E144CE7-F8F9-4646-84E0-000390B28437}" type="slidenum">
              <a:rPr lang="es-MX" smtClean="0"/>
              <a:t>124</a:t>
            </a:fld>
            <a:endParaRPr lang="es-MX"/>
          </a:p>
        </p:txBody>
      </p:sp>
    </p:spTree>
    <p:extLst>
      <p:ext uri="{BB962C8B-B14F-4D97-AF65-F5344CB8AC3E}">
        <p14:creationId xmlns:p14="http://schemas.microsoft.com/office/powerpoint/2010/main" val="20258091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6363" y="752475"/>
            <a:ext cx="6675437" cy="3756025"/>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11821709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1FEFB0F-5BC1-4630-A22D-5FF33386C698}" type="slidenum">
              <a:rPr lang="es-MX" smtClean="0"/>
              <a:t>137</a:t>
            </a:fld>
            <a:endParaRPr lang="es-MX"/>
          </a:p>
        </p:txBody>
      </p:sp>
    </p:spTree>
    <p:extLst>
      <p:ext uri="{BB962C8B-B14F-4D97-AF65-F5344CB8AC3E}">
        <p14:creationId xmlns:p14="http://schemas.microsoft.com/office/powerpoint/2010/main" val="3404189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3818F7-23C1-406C-8993-D7137804E93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566FD0CE-7C91-465A-89EC-828705D9EF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A9B7C32E-0B2D-4C52-A3E4-8758FF803376}"/>
              </a:ext>
            </a:extLst>
          </p:cNvPr>
          <p:cNvSpPr>
            <a:spLocks noGrp="1"/>
          </p:cNvSpPr>
          <p:nvPr>
            <p:ph type="dt" sz="half" idx="10"/>
          </p:nvPr>
        </p:nvSpPr>
        <p:spPr/>
        <p:txBody>
          <a:bodyPr/>
          <a:lstStyle/>
          <a:p>
            <a:fld id="{FBE3A003-11DE-4293-9223-B2C8B1FCE42D}" type="datetime1">
              <a:rPr lang="es-MX" smtClean="0"/>
              <a:t>03/10/2025</a:t>
            </a:fld>
            <a:endParaRPr lang="es-MX"/>
          </a:p>
        </p:txBody>
      </p:sp>
      <p:sp>
        <p:nvSpPr>
          <p:cNvPr id="5" name="Marcador de pie de página 4">
            <a:extLst>
              <a:ext uri="{FF2B5EF4-FFF2-40B4-BE49-F238E27FC236}">
                <a16:creationId xmlns:a16="http://schemas.microsoft.com/office/drawing/2014/main" id="{E31820BE-1A40-4C70-B1C0-98A148538E38}"/>
              </a:ext>
            </a:extLst>
          </p:cNvPr>
          <p:cNvSpPr>
            <a:spLocks noGrp="1"/>
          </p:cNvSpPr>
          <p:nvPr>
            <p:ph type="ftr" sz="quarter" idx="11"/>
          </p:nvPr>
        </p:nvSpPr>
        <p:spPr/>
        <p:txBody>
          <a:bodyPr/>
          <a:lstStyle/>
          <a:p>
            <a:r>
              <a:rPr lang="es-MX" dirty="0"/>
              <a:t>SEGURIDAD SOCIAL</a:t>
            </a:r>
          </a:p>
        </p:txBody>
      </p:sp>
      <p:sp>
        <p:nvSpPr>
          <p:cNvPr id="6" name="Marcador de número de diapositiva 5">
            <a:extLst>
              <a:ext uri="{FF2B5EF4-FFF2-40B4-BE49-F238E27FC236}">
                <a16:creationId xmlns:a16="http://schemas.microsoft.com/office/drawing/2014/main" id="{3142E4F5-38ED-4D37-AEB6-FD00CB28A133}"/>
              </a:ext>
            </a:extLst>
          </p:cNvPr>
          <p:cNvSpPr>
            <a:spLocks noGrp="1"/>
          </p:cNvSpPr>
          <p:nvPr>
            <p:ph type="sldNum" sz="quarter" idx="12"/>
          </p:nvPr>
        </p:nvSpPr>
        <p:spPr/>
        <p:txBody>
          <a:bodyPr/>
          <a:lstStyle/>
          <a:p>
            <a:fld id="{7641268A-3A0A-4287-A14E-9AA0563AA4B6}" type="slidenum">
              <a:rPr lang="es-MX" smtClean="0"/>
              <a:t>‹Nº›</a:t>
            </a:fld>
            <a:endParaRPr lang="es-MX"/>
          </a:p>
        </p:txBody>
      </p:sp>
    </p:spTree>
    <p:extLst>
      <p:ext uri="{BB962C8B-B14F-4D97-AF65-F5344CB8AC3E}">
        <p14:creationId xmlns:p14="http://schemas.microsoft.com/office/powerpoint/2010/main" val="3722798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79212E-6A81-472F-9F0C-EC6BAF73AD3B}"/>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A17A677E-7516-4FDD-8636-21422BF0676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35D47A8-7D7A-454F-A80B-6BDD723FD593}"/>
              </a:ext>
            </a:extLst>
          </p:cNvPr>
          <p:cNvSpPr>
            <a:spLocks noGrp="1"/>
          </p:cNvSpPr>
          <p:nvPr>
            <p:ph type="dt" sz="half" idx="10"/>
          </p:nvPr>
        </p:nvSpPr>
        <p:spPr/>
        <p:txBody>
          <a:bodyPr/>
          <a:lstStyle/>
          <a:p>
            <a:fld id="{0C348F92-F971-45F5-81D4-A58481A76370}" type="datetime1">
              <a:rPr lang="es-MX" smtClean="0"/>
              <a:t>03/10/2025</a:t>
            </a:fld>
            <a:endParaRPr lang="es-MX"/>
          </a:p>
        </p:txBody>
      </p:sp>
      <p:sp>
        <p:nvSpPr>
          <p:cNvPr id="5" name="Marcador de pie de página 4">
            <a:extLst>
              <a:ext uri="{FF2B5EF4-FFF2-40B4-BE49-F238E27FC236}">
                <a16:creationId xmlns:a16="http://schemas.microsoft.com/office/drawing/2014/main" id="{8A45A01A-83B2-4870-9A9E-3C64A80E4615}"/>
              </a:ext>
            </a:extLst>
          </p:cNvPr>
          <p:cNvSpPr>
            <a:spLocks noGrp="1"/>
          </p:cNvSpPr>
          <p:nvPr>
            <p:ph type="ftr" sz="quarter" idx="11"/>
          </p:nvPr>
        </p:nvSpPr>
        <p:spPr/>
        <p:txBody>
          <a:bodyPr/>
          <a:lstStyle/>
          <a:p>
            <a:r>
              <a:rPr lang="es-MX" dirty="0"/>
              <a:t>SEGURIDAD SOCIAL</a:t>
            </a:r>
          </a:p>
        </p:txBody>
      </p:sp>
      <p:sp>
        <p:nvSpPr>
          <p:cNvPr id="6" name="Marcador de número de diapositiva 5">
            <a:extLst>
              <a:ext uri="{FF2B5EF4-FFF2-40B4-BE49-F238E27FC236}">
                <a16:creationId xmlns:a16="http://schemas.microsoft.com/office/drawing/2014/main" id="{B31B10E7-358B-4303-A71A-89B44EBB2237}"/>
              </a:ext>
            </a:extLst>
          </p:cNvPr>
          <p:cNvSpPr>
            <a:spLocks noGrp="1"/>
          </p:cNvSpPr>
          <p:nvPr>
            <p:ph type="sldNum" sz="quarter" idx="12"/>
          </p:nvPr>
        </p:nvSpPr>
        <p:spPr/>
        <p:txBody>
          <a:bodyPr/>
          <a:lstStyle/>
          <a:p>
            <a:fld id="{7641268A-3A0A-4287-A14E-9AA0563AA4B6}" type="slidenum">
              <a:rPr lang="es-MX" smtClean="0"/>
              <a:t>‹Nº›</a:t>
            </a:fld>
            <a:endParaRPr lang="es-MX"/>
          </a:p>
        </p:txBody>
      </p:sp>
    </p:spTree>
    <p:extLst>
      <p:ext uri="{BB962C8B-B14F-4D97-AF65-F5344CB8AC3E}">
        <p14:creationId xmlns:p14="http://schemas.microsoft.com/office/powerpoint/2010/main" val="2118055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5CE5F8-0486-4137-B41C-455A10C38C7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47AC9CC4-1AB1-4ED0-A4C9-77F9D80232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A31F522-7150-4970-8D30-4ED5F693AAE7}"/>
              </a:ext>
            </a:extLst>
          </p:cNvPr>
          <p:cNvSpPr>
            <a:spLocks noGrp="1"/>
          </p:cNvSpPr>
          <p:nvPr>
            <p:ph type="dt" sz="half" idx="10"/>
          </p:nvPr>
        </p:nvSpPr>
        <p:spPr/>
        <p:txBody>
          <a:bodyPr/>
          <a:lstStyle/>
          <a:p>
            <a:fld id="{18552892-25BB-4B23-8725-7959A944CFBC}" type="datetime1">
              <a:rPr lang="es-MX" smtClean="0"/>
              <a:t>03/10/2025</a:t>
            </a:fld>
            <a:endParaRPr lang="es-MX"/>
          </a:p>
        </p:txBody>
      </p:sp>
      <p:sp>
        <p:nvSpPr>
          <p:cNvPr id="5" name="Marcador de pie de página 4">
            <a:extLst>
              <a:ext uri="{FF2B5EF4-FFF2-40B4-BE49-F238E27FC236}">
                <a16:creationId xmlns:a16="http://schemas.microsoft.com/office/drawing/2014/main" id="{0A561FA8-E75C-45B9-837D-D55ACED4A034}"/>
              </a:ext>
            </a:extLst>
          </p:cNvPr>
          <p:cNvSpPr>
            <a:spLocks noGrp="1"/>
          </p:cNvSpPr>
          <p:nvPr>
            <p:ph type="ftr" sz="quarter" idx="11"/>
          </p:nvPr>
        </p:nvSpPr>
        <p:spPr/>
        <p:txBody>
          <a:bodyPr/>
          <a:lstStyle/>
          <a:p>
            <a:r>
              <a:rPr lang="es-MX" dirty="0"/>
              <a:t>SEGURIDAD SOCIAL</a:t>
            </a:r>
          </a:p>
        </p:txBody>
      </p:sp>
      <p:sp>
        <p:nvSpPr>
          <p:cNvPr id="6" name="Marcador de número de diapositiva 5">
            <a:extLst>
              <a:ext uri="{FF2B5EF4-FFF2-40B4-BE49-F238E27FC236}">
                <a16:creationId xmlns:a16="http://schemas.microsoft.com/office/drawing/2014/main" id="{3400F002-8090-4579-86B0-892C6C4A92CC}"/>
              </a:ext>
            </a:extLst>
          </p:cNvPr>
          <p:cNvSpPr>
            <a:spLocks noGrp="1"/>
          </p:cNvSpPr>
          <p:nvPr>
            <p:ph type="sldNum" sz="quarter" idx="12"/>
          </p:nvPr>
        </p:nvSpPr>
        <p:spPr/>
        <p:txBody>
          <a:bodyPr/>
          <a:lstStyle/>
          <a:p>
            <a:fld id="{7641268A-3A0A-4287-A14E-9AA0563AA4B6}" type="slidenum">
              <a:rPr lang="es-MX" smtClean="0"/>
              <a:t>‹Nº›</a:t>
            </a:fld>
            <a:endParaRPr lang="es-MX"/>
          </a:p>
        </p:txBody>
      </p:sp>
    </p:spTree>
    <p:extLst>
      <p:ext uri="{BB962C8B-B14F-4D97-AF65-F5344CB8AC3E}">
        <p14:creationId xmlns:p14="http://schemas.microsoft.com/office/powerpoint/2010/main" val="4108009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F4980C-BFB2-41DB-A818-A5A50F025C24}"/>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88D30BA5-9888-4D48-8D85-A68CECE9720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6C645AD0-3CC0-43C6-A7E9-028CC0E2B6C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ADF3FD46-316C-4A0A-9DC7-4741051DA4F6}"/>
              </a:ext>
            </a:extLst>
          </p:cNvPr>
          <p:cNvSpPr>
            <a:spLocks noGrp="1"/>
          </p:cNvSpPr>
          <p:nvPr>
            <p:ph type="dt" sz="half" idx="10"/>
          </p:nvPr>
        </p:nvSpPr>
        <p:spPr/>
        <p:txBody>
          <a:bodyPr/>
          <a:lstStyle/>
          <a:p>
            <a:fld id="{72D18DDA-ECDA-49C9-8AD1-8ABA72A3A002}" type="datetime1">
              <a:rPr lang="es-MX" smtClean="0"/>
              <a:t>03/10/2025</a:t>
            </a:fld>
            <a:endParaRPr lang="es-MX"/>
          </a:p>
        </p:txBody>
      </p:sp>
      <p:sp>
        <p:nvSpPr>
          <p:cNvPr id="6" name="Marcador de pie de página 5">
            <a:extLst>
              <a:ext uri="{FF2B5EF4-FFF2-40B4-BE49-F238E27FC236}">
                <a16:creationId xmlns:a16="http://schemas.microsoft.com/office/drawing/2014/main" id="{86F8D009-6704-46F3-AC23-81500D512DD3}"/>
              </a:ext>
            </a:extLst>
          </p:cNvPr>
          <p:cNvSpPr>
            <a:spLocks noGrp="1"/>
          </p:cNvSpPr>
          <p:nvPr>
            <p:ph type="ftr" sz="quarter" idx="11"/>
          </p:nvPr>
        </p:nvSpPr>
        <p:spPr/>
        <p:txBody>
          <a:bodyPr/>
          <a:lstStyle/>
          <a:p>
            <a:r>
              <a:rPr lang="es-MX" dirty="0"/>
              <a:t>SEGURIDAD SOCIAL</a:t>
            </a:r>
          </a:p>
        </p:txBody>
      </p:sp>
      <p:sp>
        <p:nvSpPr>
          <p:cNvPr id="7" name="Marcador de número de diapositiva 6">
            <a:extLst>
              <a:ext uri="{FF2B5EF4-FFF2-40B4-BE49-F238E27FC236}">
                <a16:creationId xmlns:a16="http://schemas.microsoft.com/office/drawing/2014/main" id="{89B6DD1D-AB71-426C-BCFE-225E19D51263}"/>
              </a:ext>
            </a:extLst>
          </p:cNvPr>
          <p:cNvSpPr>
            <a:spLocks noGrp="1"/>
          </p:cNvSpPr>
          <p:nvPr>
            <p:ph type="sldNum" sz="quarter" idx="12"/>
          </p:nvPr>
        </p:nvSpPr>
        <p:spPr/>
        <p:txBody>
          <a:bodyPr/>
          <a:lstStyle/>
          <a:p>
            <a:fld id="{7641268A-3A0A-4287-A14E-9AA0563AA4B6}" type="slidenum">
              <a:rPr lang="es-MX" smtClean="0"/>
              <a:t>‹Nº›</a:t>
            </a:fld>
            <a:endParaRPr lang="es-MX"/>
          </a:p>
        </p:txBody>
      </p:sp>
    </p:spTree>
    <p:extLst>
      <p:ext uri="{BB962C8B-B14F-4D97-AF65-F5344CB8AC3E}">
        <p14:creationId xmlns:p14="http://schemas.microsoft.com/office/powerpoint/2010/main" val="3309923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9E7DE8-7B7D-4115-B2A1-FB4EF77A0C71}"/>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F720527B-94AD-410F-BFD0-D374A2FD0C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ACABFF6-C200-4322-B9C2-64799ABD601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721B1385-9803-4A88-8F97-A4EEF6DFC8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1029635-AD5E-46E4-97D6-51F53D2A15E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15ADAB13-F2FA-47EA-89CF-743CB71852F9}"/>
              </a:ext>
            </a:extLst>
          </p:cNvPr>
          <p:cNvSpPr>
            <a:spLocks noGrp="1"/>
          </p:cNvSpPr>
          <p:nvPr>
            <p:ph type="dt" sz="half" idx="10"/>
          </p:nvPr>
        </p:nvSpPr>
        <p:spPr/>
        <p:txBody>
          <a:bodyPr/>
          <a:lstStyle/>
          <a:p>
            <a:fld id="{1D59F660-761E-4F96-B142-1989519225FC}" type="datetime1">
              <a:rPr lang="es-MX" smtClean="0"/>
              <a:t>03/10/2025</a:t>
            </a:fld>
            <a:endParaRPr lang="es-MX"/>
          </a:p>
        </p:txBody>
      </p:sp>
      <p:sp>
        <p:nvSpPr>
          <p:cNvPr id="8" name="Marcador de pie de página 7">
            <a:extLst>
              <a:ext uri="{FF2B5EF4-FFF2-40B4-BE49-F238E27FC236}">
                <a16:creationId xmlns:a16="http://schemas.microsoft.com/office/drawing/2014/main" id="{77679767-0002-451E-8835-2BC45715E08B}"/>
              </a:ext>
            </a:extLst>
          </p:cNvPr>
          <p:cNvSpPr>
            <a:spLocks noGrp="1"/>
          </p:cNvSpPr>
          <p:nvPr>
            <p:ph type="ftr" sz="quarter" idx="11"/>
          </p:nvPr>
        </p:nvSpPr>
        <p:spPr/>
        <p:txBody>
          <a:bodyPr/>
          <a:lstStyle/>
          <a:p>
            <a:r>
              <a:rPr lang="es-MX" dirty="0"/>
              <a:t>SEGURIDAD SOCIAL</a:t>
            </a:r>
          </a:p>
        </p:txBody>
      </p:sp>
      <p:sp>
        <p:nvSpPr>
          <p:cNvPr id="9" name="Marcador de número de diapositiva 8">
            <a:extLst>
              <a:ext uri="{FF2B5EF4-FFF2-40B4-BE49-F238E27FC236}">
                <a16:creationId xmlns:a16="http://schemas.microsoft.com/office/drawing/2014/main" id="{BD127A94-63B4-48C1-AD89-2C9CCD87BC5E}"/>
              </a:ext>
            </a:extLst>
          </p:cNvPr>
          <p:cNvSpPr>
            <a:spLocks noGrp="1"/>
          </p:cNvSpPr>
          <p:nvPr>
            <p:ph type="sldNum" sz="quarter" idx="12"/>
          </p:nvPr>
        </p:nvSpPr>
        <p:spPr/>
        <p:txBody>
          <a:bodyPr/>
          <a:lstStyle/>
          <a:p>
            <a:fld id="{7641268A-3A0A-4287-A14E-9AA0563AA4B6}" type="slidenum">
              <a:rPr lang="es-MX" smtClean="0"/>
              <a:t>‹Nº›</a:t>
            </a:fld>
            <a:endParaRPr lang="es-MX"/>
          </a:p>
        </p:txBody>
      </p:sp>
    </p:spTree>
    <p:extLst>
      <p:ext uri="{BB962C8B-B14F-4D97-AF65-F5344CB8AC3E}">
        <p14:creationId xmlns:p14="http://schemas.microsoft.com/office/powerpoint/2010/main" val="3847264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2D328D-FCEC-4323-9A75-8F5C2ADD40D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1E769944-4445-4763-BBEC-0C554C3B495B}"/>
              </a:ext>
            </a:extLst>
          </p:cNvPr>
          <p:cNvSpPr>
            <a:spLocks noGrp="1"/>
          </p:cNvSpPr>
          <p:nvPr>
            <p:ph type="dt" sz="half" idx="10"/>
          </p:nvPr>
        </p:nvSpPr>
        <p:spPr/>
        <p:txBody>
          <a:bodyPr/>
          <a:lstStyle/>
          <a:p>
            <a:fld id="{F86929DB-5824-4EF1-91FD-E4CA0BC1F191}" type="datetime1">
              <a:rPr lang="es-MX" smtClean="0"/>
              <a:t>03/10/2025</a:t>
            </a:fld>
            <a:endParaRPr lang="es-MX"/>
          </a:p>
        </p:txBody>
      </p:sp>
      <p:sp>
        <p:nvSpPr>
          <p:cNvPr id="4" name="Marcador de pie de página 3">
            <a:extLst>
              <a:ext uri="{FF2B5EF4-FFF2-40B4-BE49-F238E27FC236}">
                <a16:creationId xmlns:a16="http://schemas.microsoft.com/office/drawing/2014/main" id="{0EE8724C-5195-4118-89B7-2BAE75B09971}"/>
              </a:ext>
            </a:extLst>
          </p:cNvPr>
          <p:cNvSpPr>
            <a:spLocks noGrp="1"/>
          </p:cNvSpPr>
          <p:nvPr>
            <p:ph type="ftr" sz="quarter" idx="11"/>
          </p:nvPr>
        </p:nvSpPr>
        <p:spPr/>
        <p:txBody>
          <a:bodyPr/>
          <a:lstStyle/>
          <a:p>
            <a:r>
              <a:rPr lang="es-MX" dirty="0"/>
              <a:t>SEGURIDAD SOCIAL</a:t>
            </a:r>
          </a:p>
        </p:txBody>
      </p:sp>
      <p:sp>
        <p:nvSpPr>
          <p:cNvPr id="5" name="Marcador de número de diapositiva 4">
            <a:extLst>
              <a:ext uri="{FF2B5EF4-FFF2-40B4-BE49-F238E27FC236}">
                <a16:creationId xmlns:a16="http://schemas.microsoft.com/office/drawing/2014/main" id="{AC99FF3B-09A5-48D6-8C84-E114AAD56E8B}"/>
              </a:ext>
            </a:extLst>
          </p:cNvPr>
          <p:cNvSpPr>
            <a:spLocks noGrp="1"/>
          </p:cNvSpPr>
          <p:nvPr>
            <p:ph type="sldNum" sz="quarter" idx="12"/>
          </p:nvPr>
        </p:nvSpPr>
        <p:spPr/>
        <p:txBody>
          <a:bodyPr/>
          <a:lstStyle/>
          <a:p>
            <a:fld id="{7641268A-3A0A-4287-A14E-9AA0563AA4B6}" type="slidenum">
              <a:rPr lang="es-MX" smtClean="0"/>
              <a:t>‹Nº›</a:t>
            </a:fld>
            <a:endParaRPr lang="es-MX"/>
          </a:p>
        </p:txBody>
      </p:sp>
    </p:spTree>
    <p:extLst>
      <p:ext uri="{BB962C8B-B14F-4D97-AF65-F5344CB8AC3E}">
        <p14:creationId xmlns:p14="http://schemas.microsoft.com/office/powerpoint/2010/main" val="4030560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5321137-9538-44C9-A224-2909E60D25B0}"/>
              </a:ext>
            </a:extLst>
          </p:cNvPr>
          <p:cNvSpPr>
            <a:spLocks noGrp="1"/>
          </p:cNvSpPr>
          <p:nvPr>
            <p:ph type="dt" sz="half" idx="10"/>
          </p:nvPr>
        </p:nvSpPr>
        <p:spPr/>
        <p:txBody>
          <a:bodyPr/>
          <a:lstStyle/>
          <a:p>
            <a:fld id="{42280DE8-264D-45DB-91D8-1204367ED958}" type="datetime1">
              <a:rPr lang="es-MX" smtClean="0"/>
              <a:t>03/10/2025</a:t>
            </a:fld>
            <a:endParaRPr lang="es-MX"/>
          </a:p>
        </p:txBody>
      </p:sp>
      <p:sp>
        <p:nvSpPr>
          <p:cNvPr id="3" name="Marcador de pie de página 2">
            <a:extLst>
              <a:ext uri="{FF2B5EF4-FFF2-40B4-BE49-F238E27FC236}">
                <a16:creationId xmlns:a16="http://schemas.microsoft.com/office/drawing/2014/main" id="{965E52FE-F9B6-4275-8E16-ED8FFE83FA49}"/>
              </a:ext>
            </a:extLst>
          </p:cNvPr>
          <p:cNvSpPr>
            <a:spLocks noGrp="1"/>
          </p:cNvSpPr>
          <p:nvPr>
            <p:ph type="ftr" sz="quarter" idx="11"/>
          </p:nvPr>
        </p:nvSpPr>
        <p:spPr/>
        <p:txBody>
          <a:bodyPr/>
          <a:lstStyle/>
          <a:p>
            <a:r>
              <a:rPr lang="es-MX" dirty="0"/>
              <a:t>SEGURIDAD SOCIAL</a:t>
            </a:r>
          </a:p>
        </p:txBody>
      </p:sp>
      <p:sp>
        <p:nvSpPr>
          <p:cNvPr id="4" name="Marcador de número de diapositiva 3">
            <a:extLst>
              <a:ext uri="{FF2B5EF4-FFF2-40B4-BE49-F238E27FC236}">
                <a16:creationId xmlns:a16="http://schemas.microsoft.com/office/drawing/2014/main" id="{0224EFE1-619E-4DDA-B4B1-D83D94B27ECE}"/>
              </a:ext>
            </a:extLst>
          </p:cNvPr>
          <p:cNvSpPr>
            <a:spLocks noGrp="1"/>
          </p:cNvSpPr>
          <p:nvPr>
            <p:ph type="sldNum" sz="quarter" idx="12"/>
          </p:nvPr>
        </p:nvSpPr>
        <p:spPr/>
        <p:txBody>
          <a:bodyPr/>
          <a:lstStyle/>
          <a:p>
            <a:fld id="{7641268A-3A0A-4287-A14E-9AA0563AA4B6}" type="slidenum">
              <a:rPr lang="es-MX" smtClean="0"/>
              <a:t>‹Nº›</a:t>
            </a:fld>
            <a:endParaRPr lang="es-MX"/>
          </a:p>
        </p:txBody>
      </p:sp>
    </p:spTree>
    <p:extLst>
      <p:ext uri="{BB962C8B-B14F-4D97-AF65-F5344CB8AC3E}">
        <p14:creationId xmlns:p14="http://schemas.microsoft.com/office/powerpoint/2010/main" val="2664085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A73E03-04A3-44F8-B666-0C193274AA6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24803EF6-4B6E-49F0-A61F-32EFBA3326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79BBB1E3-72F6-490B-98B7-5B4242E907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DF4FD38-EA31-4ADE-928F-03F36D3887B9}"/>
              </a:ext>
            </a:extLst>
          </p:cNvPr>
          <p:cNvSpPr>
            <a:spLocks noGrp="1"/>
          </p:cNvSpPr>
          <p:nvPr>
            <p:ph type="dt" sz="half" idx="10"/>
          </p:nvPr>
        </p:nvSpPr>
        <p:spPr/>
        <p:txBody>
          <a:bodyPr/>
          <a:lstStyle/>
          <a:p>
            <a:fld id="{B86E71EF-5A24-49A3-8C71-BDBC8A261257}" type="datetime1">
              <a:rPr lang="es-MX" smtClean="0"/>
              <a:t>03/10/2025</a:t>
            </a:fld>
            <a:endParaRPr lang="es-MX"/>
          </a:p>
        </p:txBody>
      </p:sp>
      <p:sp>
        <p:nvSpPr>
          <p:cNvPr id="6" name="Marcador de pie de página 5">
            <a:extLst>
              <a:ext uri="{FF2B5EF4-FFF2-40B4-BE49-F238E27FC236}">
                <a16:creationId xmlns:a16="http://schemas.microsoft.com/office/drawing/2014/main" id="{5177E2BD-8445-42AC-9ED4-176E72A0666D}"/>
              </a:ext>
            </a:extLst>
          </p:cNvPr>
          <p:cNvSpPr>
            <a:spLocks noGrp="1"/>
          </p:cNvSpPr>
          <p:nvPr>
            <p:ph type="ftr" sz="quarter" idx="11"/>
          </p:nvPr>
        </p:nvSpPr>
        <p:spPr/>
        <p:txBody>
          <a:bodyPr/>
          <a:lstStyle/>
          <a:p>
            <a:r>
              <a:rPr lang="es-MX" dirty="0"/>
              <a:t>SEGURIDAD SOCIAL</a:t>
            </a:r>
          </a:p>
        </p:txBody>
      </p:sp>
      <p:sp>
        <p:nvSpPr>
          <p:cNvPr id="7" name="Marcador de número de diapositiva 6">
            <a:extLst>
              <a:ext uri="{FF2B5EF4-FFF2-40B4-BE49-F238E27FC236}">
                <a16:creationId xmlns:a16="http://schemas.microsoft.com/office/drawing/2014/main" id="{FE526C58-416E-4B4F-9D25-0EECFB0949F5}"/>
              </a:ext>
            </a:extLst>
          </p:cNvPr>
          <p:cNvSpPr>
            <a:spLocks noGrp="1"/>
          </p:cNvSpPr>
          <p:nvPr>
            <p:ph type="sldNum" sz="quarter" idx="12"/>
          </p:nvPr>
        </p:nvSpPr>
        <p:spPr/>
        <p:txBody>
          <a:bodyPr/>
          <a:lstStyle/>
          <a:p>
            <a:fld id="{7641268A-3A0A-4287-A14E-9AA0563AA4B6}" type="slidenum">
              <a:rPr lang="es-MX" smtClean="0"/>
              <a:t>‹Nº›</a:t>
            </a:fld>
            <a:endParaRPr lang="es-MX"/>
          </a:p>
        </p:txBody>
      </p:sp>
    </p:spTree>
    <p:extLst>
      <p:ext uri="{BB962C8B-B14F-4D97-AF65-F5344CB8AC3E}">
        <p14:creationId xmlns:p14="http://schemas.microsoft.com/office/powerpoint/2010/main" val="1570997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CCFB63-C635-458F-9A2D-79A1B9FBA36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55507645-F0EA-4878-A0DC-054CE5503C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E0BF1C0B-BAED-4C58-B418-2CDFC9E28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5A344C1-9D2C-4FB5-908B-246BE106C56C}"/>
              </a:ext>
            </a:extLst>
          </p:cNvPr>
          <p:cNvSpPr>
            <a:spLocks noGrp="1"/>
          </p:cNvSpPr>
          <p:nvPr>
            <p:ph type="dt" sz="half" idx="10"/>
          </p:nvPr>
        </p:nvSpPr>
        <p:spPr/>
        <p:txBody>
          <a:bodyPr/>
          <a:lstStyle/>
          <a:p>
            <a:fld id="{3B92B798-D898-4619-A630-D3A69ED52655}" type="datetime1">
              <a:rPr lang="es-MX" smtClean="0"/>
              <a:t>03/10/2025</a:t>
            </a:fld>
            <a:endParaRPr lang="es-MX"/>
          </a:p>
        </p:txBody>
      </p:sp>
      <p:sp>
        <p:nvSpPr>
          <p:cNvPr id="6" name="Marcador de pie de página 5">
            <a:extLst>
              <a:ext uri="{FF2B5EF4-FFF2-40B4-BE49-F238E27FC236}">
                <a16:creationId xmlns:a16="http://schemas.microsoft.com/office/drawing/2014/main" id="{C05BEA58-B65C-4F79-850A-23CE788AE35A}"/>
              </a:ext>
            </a:extLst>
          </p:cNvPr>
          <p:cNvSpPr>
            <a:spLocks noGrp="1"/>
          </p:cNvSpPr>
          <p:nvPr>
            <p:ph type="ftr" sz="quarter" idx="11"/>
          </p:nvPr>
        </p:nvSpPr>
        <p:spPr/>
        <p:txBody>
          <a:bodyPr/>
          <a:lstStyle/>
          <a:p>
            <a:r>
              <a:rPr lang="es-MX" dirty="0"/>
              <a:t>SEGURIDAD SOCIAL</a:t>
            </a:r>
          </a:p>
        </p:txBody>
      </p:sp>
      <p:sp>
        <p:nvSpPr>
          <p:cNvPr id="7" name="Marcador de número de diapositiva 6">
            <a:extLst>
              <a:ext uri="{FF2B5EF4-FFF2-40B4-BE49-F238E27FC236}">
                <a16:creationId xmlns:a16="http://schemas.microsoft.com/office/drawing/2014/main" id="{F6951E2C-7F79-4019-BDF5-040031BF4BBA}"/>
              </a:ext>
            </a:extLst>
          </p:cNvPr>
          <p:cNvSpPr>
            <a:spLocks noGrp="1"/>
          </p:cNvSpPr>
          <p:nvPr>
            <p:ph type="sldNum" sz="quarter" idx="12"/>
          </p:nvPr>
        </p:nvSpPr>
        <p:spPr/>
        <p:txBody>
          <a:bodyPr/>
          <a:lstStyle/>
          <a:p>
            <a:fld id="{7641268A-3A0A-4287-A14E-9AA0563AA4B6}" type="slidenum">
              <a:rPr lang="es-MX" smtClean="0"/>
              <a:t>‹Nº›</a:t>
            </a:fld>
            <a:endParaRPr lang="es-MX"/>
          </a:p>
        </p:txBody>
      </p:sp>
    </p:spTree>
    <p:extLst>
      <p:ext uri="{BB962C8B-B14F-4D97-AF65-F5344CB8AC3E}">
        <p14:creationId xmlns:p14="http://schemas.microsoft.com/office/powerpoint/2010/main" val="2991968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EE9126-D9F0-4084-B75A-49A03C4B30D5}"/>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3A901CE1-85D9-4B54-8E19-61ECE1E8547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FA87A0E1-4025-4B3F-862A-7A05FAD88DCE}"/>
              </a:ext>
            </a:extLst>
          </p:cNvPr>
          <p:cNvSpPr>
            <a:spLocks noGrp="1"/>
          </p:cNvSpPr>
          <p:nvPr>
            <p:ph type="dt" sz="half" idx="10"/>
          </p:nvPr>
        </p:nvSpPr>
        <p:spPr/>
        <p:txBody>
          <a:bodyPr/>
          <a:lstStyle/>
          <a:p>
            <a:fld id="{20B5A1AB-4AAF-4FC6-AEF1-57D20C65E9D0}" type="datetime1">
              <a:rPr lang="es-MX" smtClean="0"/>
              <a:t>03/10/2025</a:t>
            </a:fld>
            <a:endParaRPr lang="es-MX"/>
          </a:p>
        </p:txBody>
      </p:sp>
      <p:sp>
        <p:nvSpPr>
          <p:cNvPr id="5" name="Marcador de pie de página 4">
            <a:extLst>
              <a:ext uri="{FF2B5EF4-FFF2-40B4-BE49-F238E27FC236}">
                <a16:creationId xmlns:a16="http://schemas.microsoft.com/office/drawing/2014/main" id="{DA9B4C1F-BD65-42C4-AC41-3166041E7A1E}"/>
              </a:ext>
            </a:extLst>
          </p:cNvPr>
          <p:cNvSpPr>
            <a:spLocks noGrp="1"/>
          </p:cNvSpPr>
          <p:nvPr>
            <p:ph type="ftr" sz="quarter" idx="11"/>
          </p:nvPr>
        </p:nvSpPr>
        <p:spPr/>
        <p:txBody>
          <a:bodyPr/>
          <a:lstStyle/>
          <a:p>
            <a:r>
              <a:rPr lang="es-MX" dirty="0"/>
              <a:t>SEGURIDAD SOCIAL</a:t>
            </a:r>
          </a:p>
        </p:txBody>
      </p:sp>
      <p:sp>
        <p:nvSpPr>
          <p:cNvPr id="6" name="Marcador de número de diapositiva 5">
            <a:extLst>
              <a:ext uri="{FF2B5EF4-FFF2-40B4-BE49-F238E27FC236}">
                <a16:creationId xmlns:a16="http://schemas.microsoft.com/office/drawing/2014/main" id="{C3315BB5-AA29-4FAE-BDFB-7E159200448E}"/>
              </a:ext>
            </a:extLst>
          </p:cNvPr>
          <p:cNvSpPr>
            <a:spLocks noGrp="1"/>
          </p:cNvSpPr>
          <p:nvPr>
            <p:ph type="sldNum" sz="quarter" idx="12"/>
          </p:nvPr>
        </p:nvSpPr>
        <p:spPr/>
        <p:txBody>
          <a:bodyPr/>
          <a:lstStyle/>
          <a:p>
            <a:fld id="{7641268A-3A0A-4287-A14E-9AA0563AA4B6}" type="slidenum">
              <a:rPr lang="es-MX" smtClean="0"/>
              <a:t>‹Nº›</a:t>
            </a:fld>
            <a:endParaRPr lang="es-MX"/>
          </a:p>
        </p:txBody>
      </p:sp>
    </p:spTree>
    <p:extLst>
      <p:ext uri="{BB962C8B-B14F-4D97-AF65-F5344CB8AC3E}">
        <p14:creationId xmlns:p14="http://schemas.microsoft.com/office/powerpoint/2010/main" val="2137444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7C31B28-5532-4469-A06B-04A38D5C9AF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CA124151-3CBE-42AC-96BB-3F7DBA1FC6F7}"/>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8ED8B71E-D705-4F29-A43E-2288122E7628}"/>
              </a:ext>
            </a:extLst>
          </p:cNvPr>
          <p:cNvSpPr>
            <a:spLocks noGrp="1"/>
          </p:cNvSpPr>
          <p:nvPr>
            <p:ph type="dt" sz="half" idx="10"/>
          </p:nvPr>
        </p:nvSpPr>
        <p:spPr/>
        <p:txBody>
          <a:bodyPr/>
          <a:lstStyle/>
          <a:p>
            <a:fld id="{63675ED6-E55E-4BBF-8012-2CBBB59A23EE}" type="datetime1">
              <a:rPr lang="es-MX" smtClean="0"/>
              <a:t>03/10/2025</a:t>
            </a:fld>
            <a:endParaRPr lang="es-MX"/>
          </a:p>
        </p:txBody>
      </p:sp>
      <p:sp>
        <p:nvSpPr>
          <p:cNvPr id="5" name="Marcador de pie de página 4">
            <a:extLst>
              <a:ext uri="{FF2B5EF4-FFF2-40B4-BE49-F238E27FC236}">
                <a16:creationId xmlns:a16="http://schemas.microsoft.com/office/drawing/2014/main" id="{78CF5962-33AC-4CD6-8A48-3DBED660E65A}"/>
              </a:ext>
            </a:extLst>
          </p:cNvPr>
          <p:cNvSpPr>
            <a:spLocks noGrp="1"/>
          </p:cNvSpPr>
          <p:nvPr>
            <p:ph type="ftr" sz="quarter" idx="11"/>
          </p:nvPr>
        </p:nvSpPr>
        <p:spPr/>
        <p:txBody>
          <a:bodyPr/>
          <a:lstStyle/>
          <a:p>
            <a:r>
              <a:rPr lang="es-MX" dirty="0"/>
              <a:t>SEGURIDAD SOCIAL</a:t>
            </a:r>
          </a:p>
        </p:txBody>
      </p:sp>
      <p:sp>
        <p:nvSpPr>
          <p:cNvPr id="6" name="Marcador de número de diapositiva 5">
            <a:extLst>
              <a:ext uri="{FF2B5EF4-FFF2-40B4-BE49-F238E27FC236}">
                <a16:creationId xmlns:a16="http://schemas.microsoft.com/office/drawing/2014/main" id="{87D2A657-6CF2-4261-86AD-BD261C4F82C5}"/>
              </a:ext>
            </a:extLst>
          </p:cNvPr>
          <p:cNvSpPr>
            <a:spLocks noGrp="1"/>
          </p:cNvSpPr>
          <p:nvPr>
            <p:ph type="sldNum" sz="quarter" idx="12"/>
          </p:nvPr>
        </p:nvSpPr>
        <p:spPr/>
        <p:txBody>
          <a:bodyPr/>
          <a:lstStyle/>
          <a:p>
            <a:fld id="{7641268A-3A0A-4287-A14E-9AA0563AA4B6}" type="slidenum">
              <a:rPr lang="es-MX" smtClean="0"/>
              <a:t>‹Nº›</a:t>
            </a:fld>
            <a:endParaRPr lang="es-MX"/>
          </a:p>
        </p:txBody>
      </p:sp>
    </p:spTree>
    <p:extLst>
      <p:ext uri="{BB962C8B-B14F-4D97-AF65-F5344CB8AC3E}">
        <p14:creationId xmlns:p14="http://schemas.microsoft.com/office/powerpoint/2010/main" val="1469637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7AB8878-05BF-46F5-A13D-1139E74180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E6EFD666-3DB8-4C6F-B6BF-9D8C52E279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BEF0CA71-9D13-4D2A-86A5-9CDC6D8040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A0B7FB-141B-431C-83CD-1F384363278E}" type="datetime1">
              <a:rPr lang="es-MX" smtClean="0"/>
              <a:t>03/10/2025</a:t>
            </a:fld>
            <a:endParaRPr lang="es-MX"/>
          </a:p>
        </p:txBody>
      </p:sp>
      <p:sp>
        <p:nvSpPr>
          <p:cNvPr id="5" name="Marcador de pie de página 4">
            <a:extLst>
              <a:ext uri="{FF2B5EF4-FFF2-40B4-BE49-F238E27FC236}">
                <a16:creationId xmlns:a16="http://schemas.microsoft.com/office/drawing/2014/main" id="{ED3A741C-84C9-4B2A-B63E-1E943BF1BD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MX" dirty="0"/>
              <a:t>SEGURIDAD SOCIAL</a:t>
            </a:r>
          </a:p>
        </p:txBody>
      </p:sp>
      <p:sp>
        <p:nvSpPr>
          <p:cNvPr id="6" name="Marcador de número de diapositiva 5">
            <a:extLst>
              <a:ext uri="{FF2B5EF4-FFF2-40B4-BE49-F238E27FC236}">
                <a16:creationId xmlns:a16="http://schemas.microsoft.com/office/drawing/2014/main" id="{CE73EAB4-9717-4801-9059-A39AC139A4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41268A-3A0A-4287-A14E-9AA0563AA4B6}" type="slidenum">
              <a:rPr lang="es-MX" smtClean="0"/>
              <a:t>‹Nº›</a:t>
            </a:fld>
            <a:endParaRPr lang="es-MX"/>
          </a:p>
        </p:txBody>
      </p:sp>
    </p:spTree>
    <p:extLst>
      <p:ext uri="{BB962C8B-B14F-4D97-AF65-F5344CB8AC3E}">
        <p14:creationId xmlns:p14="http://schemas.microsoft.com/office/powerpoint/2010/main" val="2298552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customXml" Target="../ink/ink3.xml"/><Relationship Id="rId4" Type="http://schemas.openxmlformats.org/officeDocument/2006/relationships/image" Target="../media/image1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8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4.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1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1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1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_rels/slide1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s>
</file>

<file path=ppt/slides/_rels/slide12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diagramLayout" Target="../diagrams/layout31.xml"/><Relationship Id="rId7" Type="http://schemas.openxmlformats.org/officeDocument/2006/relationships/image" Target="../media/image59.png"/><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152.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2.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155.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2.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156.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2.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15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2.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8">
            <a:extLst>
              <a:ext uri="{FF2B5EF4-FFF2-40B4-BE49-F238E27FC236}">
                <a16:creationId xmlns:a16="http://schemas.microsoft.com/office/drawing/2014/main" id="{1EADCAF8-8823-4E89-8612-21029831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10">
            <a:extLst>
              <a:ext uri="{FF2B5EF4-FFF2-40B4-BE49-F238E27FC236}">
                <a16:creationId xmlns:a16="http://schemas.microsoft.com/office/drawing/2014/main" id="{28CA07B2-0819-4B62-9425-7A52BBDD7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grpSp>
        <p:nvGrpSpPr>
          <p:cNvPr id="38" name="Group 12">
            <a:extLst>
              <a:ext uri="{FF2B5EF4-FFF2-40B4-BE49-F238E27FC236}">
                <a16:creationId xmlns:a16="http://schemas.microsoft.com/office/drawing/2014/main" id="{DA02BEE4-A5D4-40AF-882D-49D34B086F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p:grpSpPr>
        <p:sp>
          <p:nvSpPr>
            <p:cNvPr id="14" name="Freeform: Shape 13">
              <a:extLst>
                <a:ext uri="{FF2B5EF4-FFF2-40B4-BE49-F238E27FC236}">
                  <a16:creationId xmlns:a16="http://schemas.microsoft.com/office/drawing/2014/main" id="{0F5843EB-154F-4459-8954-BB1DF64BB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9" name="Freeform: Shape 14">
              <a:extLst>
                <a:ext uri="{FF2B5EF4-FFF2-40B4-BE49-F238E27FC236}">
                  <a16:creationId xmlns:a16="http://schemas.microsoft.com/office/drawing/2014/main" id="{75905135-55D9-431B-8D5A-4C5C92B1F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0" name="Freeform: Shape 15">
              <a:extLst>
                <a:ext uri="{FF2B5EF4-FFF2-40B4-BE49-F238E27FC236}">
                  <a16:creationId xmlns:a16="http://schemas.microsoft.com/office/drawing/2014/main" id="{9B732812-A0BB-4324-B390-DFEF26C109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1" name="Freeform: Shape 16">
              <a:extLst>
                <a:ext uri="{FF2B5EF4-FFF2-40B4-BE49-F238E27FC236}">
                  <a16:creationId xmlns:a16="http://schemas.microsoft.com/office/drawing/2014/main" id="{01FEC055-6F76-4E20-BC93-76C2F58EAF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2" name="Freeform: Shape 17">
              <a:extLst>
                <a:ext uri="{FF2B5EF4-FFF2-40B4-BE49-F238E27FC236}">
                  <a16:creationId xmlns:a16="http://schemas.microsoft.com/office/drawing/2014/main" id="{D74CD21D-122E-4F3D-82AF-F4A37C278A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3" name="Freeform: Shape 18">
              <a:extLst>
                <a:ext uri="{FF2B5EF4-FFF2-40B4-BE49-F238E27FC236}">
                  <a16:creationId xmlns:a16="http://schemas.microsoft.com/office/drawing/2014/main" id="{5A7FF51F-3820-41BE-8690-7E758ECFA7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gradFill>
              <a:gsLst>
                <a:gs pos="813">
                  <a:schemeClr val="bg1">
                    <a:alpha val="41000"/>
                  </a:schemeClr>
                </a:gs>
                <a:gs pos="20000">
                  <a:schemeClr val="accent5">
                    <a:lumMod val="85000"/>
                    <a:alpha val="56000"/>
                  </a:schemeClr>
                </a:gs>
                <a:gs pos="44000">
                  <a:schemeClr val="accent6">
                    <a:lumMod val="40000"/>
                    <a:lumOff val="60000"/>
                    <a:alpha val="57000"/>
                  </a:schemeClr>
                </a:gs>
                <a:gs pos="100000">
                  <a:schemeClr val="bg1">
                    <a:alpha val="59000"/>
                  </a:schemeClr>
                </a:gs>
                <a:gs pos="74000">
                  <a:schemeClr val="accent1">
                    <a:lumMod val="91000"/>
                    <a:lumOff val="9000"/>
                    <a:alpha val="34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4" name="Freeform: Shape 19">
              <a:extLst>
                <a:ext uri="{FF2B5EF4-FFF2-40B4-BE49-F238E27FC236}">
                  <a16:creationId xmlns:a16="http://schemas.microsoft.com/office/drawing/2014/main" id="{85EAD889-EA4D-485F-BA9C-F6473A432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4" name="CuadroTexto 3">
            <a:extLst>
              <a:ext uri="{FF2B5EF4-FFF2-40B4-BE49-F238E27FC236}">
                <a16:creationId xmlns:a16="http://schemas.microsoft.com/office/drawing/2014/main" id="{4E5D7F54-C575-1326-6F74-03857D9688F6}"/>
              </a:ext>
            </a:extLst>
          </p:cNvPr>
          <p:cNvSpPr txBox="1"/>
          <p:nvPr/>
        </p:nvSpPr>
        <p:spPr>
          <a:xfrm>
            <a:off x="3045368" y="1008529"/>
            <a:ext cx="6105194" cy="4289612"/>
          </a:xfrm>
          <a:prstGeom prst="rect">
            <a:avLst/>
          </a:prstGeom>
        </p:spPr>
        <p:txBody>
          <a:bodyPr vert="horz" lIns="91440" tIns="45720" rIns="91440" bIns="45720" rtlCol="0" anchor="b">
            <a:normAutofit fontScale="92500" lnSpcReduction="10000"/>
          </a:bodyPr>
          <a:lstStyle/>
          <a:p>
            <a:pPr algn="ctr">
              <a:lnSpc>
                <a:spcPct val="90000"/>
              </a:lnSpc>
              <a:spcBef>
                <a:spcPct val="0"/>
              </a:spcBef>
              <a:spcAft>
                <a:spcPts val="600"/>
              </a:spcAft>
            </a:pPr>
            <a:r>
              <a:rPr lang="en-US" sz="4000" kern="1200" dirty="0">
                <a:solidFill>
                  <a:schemeClr val="tx2"/>
                </a:solidFill>
                <a:latin typeface="+mj-lt"/>
                <a:ea typeface="+mj-ea"/>
                <a:cs typeface="+mj-cs"/>
              </a:rPr>
              <a:t>TALLER DE ESPECIALIZACION EN SEGURIDAD SOCIAL IMSS E INFONAVIT</a:t>
            </a:r>
          </a:p>
          <a:p>
            <a:pPr algn="ctr">
              <a:lnSpc>
                <a:spcPct val="90000"/>
              </a:lnSpc>
              <a:spcBef>
                <a:spcPct val="0"/>
              </a:spcBef>
              <a:spcAft>
                <a:spcPts val="600"/>
              </a:spcAft>
            </a:pPr>
            <a:endParaRPr lang="en-US" sz="4000" kern="1200" dirty="0">
              <a:solidFill>
                <a:schemeClr val="tx2"/>
              </a:solidFill>
              <a:latin typeface="+mj-lt"/>
              <a:ea typeface="+mj-ea"/>
              <a:cs typeface="+mj-cs"/>
            </a:endParaRPr>
          </a:p>
          <a:p>
            <a:pPr algn="ctr">
              <a:lnSpc>
                <a:spcPct val="90000"/>
              </a:lnSpc>
              <a:spcBef>
                <a:spcPct val="0"/>
              </a:spcBef>
              <a:spcAft>
                <a:spcPts val="600"/>
              </a:spcAft>
            </a:pPr>
            <a:r>
              <a:rPr lang="en-US" sz="4000" dirty="0">
                <a:solidFill>
                  <a:schemeClr val="tx2"/>
                </a:solidFill>
                <a:latin typeface="+mj-lt"/>
                <a:ea typeface="+mj-ea"/>
                <a:cs typeface="+mj-cs"/>
              </a:rPr>
              <a:t>MODULO I – II</a:t>
            </a:r>
          </a:p>
          <a:p>
            <a:pPr algn="ctr">
              <a:lnSpc>
                <a:spcPct val="90000"/>
              </a:lnSpc>
              <a:spcBef>
                <a:spcPct val="0"/>
              </a:spcBef>
              <a:spcAft>
                <a:spcPts val="600"/>
              </a:spcAft>
            </a:pPr>
            <a:endParaRPr lang="en-US" sz="4000" dirty="0">
              <a:solidFill>
                <a:schemeClr val="tx2"/>
              </a:solidFill>
              <a:latin typeface="+mj-lt"/>
              <a:ea typeface="+mj-ea"/>
              <a:cs typeface="+mj-cs"/>
            </a:endParaRPr>
          </a:p>
          <a:p>
            <a:pPr algn="ctr">
              <a:lnSpc>
                <a:spcPct val="90000"/>
              </a:lnSpc>
              <a:spcBef>
                <a:spcPct val="0"/>
              </a:spcBef>
              <a:spcAft>
                <a:spcPts val="600"/>
              </a:spcAft>
            </a:pPr>
            <a:r>
              <a:rPr lang="en-US" sz="4000" kern="1200" dirty="0">
                <a:solidFill>
                  <a:schemeClr val="tx2"/>
                </a:solidFill>
                <a:latin typeface="+mj-lt"/>
                <a:ea typeface="+mj-ea"/>
                <a:cs typeface="+mj-cs"/>
              </a:rPr>
              <a:t>LCP MF MIGUEL ALARCON DIAZ</a:t>
            </a:r>
          </a:p>
        </p:txBody>
      </p:sp>
      <p:sp>
        <p:nvSpPr>
          <p:cNvPr id="2" name="Marcador de pie de página 1">
            <a:extLst>
              <a:ext uri="{FF2B5EF4-FFF2-40B4-BE49-F238E27FC236}">
                <a16:creationId xmlns:a16="http://schemas.microsoft.com/office/drawing/2014/main" id="{05894E1F-3B48-7FE1-6023-E0A31E4FCD2A}"/>
              </a:ext>
            </a:extLst>
          </p:cNvPr>
          <p:cNvSpPr>
            <a:spLocks noGrp="1"/>
          </p:cNvSpPr>
          <p:nvPr>
            <p:ph type="ftr" sz="quarter" idx="11"/>
          </p:nvPr>
        </p:nvSpPr>
        <p:spPr>
          <a:xfrm>
            <a:off x="4038600" y="6356350"/>
            <a:ext cx="4114800" cy="365125"/>
          </a:xfrm>
        </p:spPr>
        <p:txBody>
          <a:bodyPr vert="horz" lIns="91440" tIns="45720" rIns="91440" bIns="45720" rtlCol="0" anchor="ctr">
            <a:normAutofit lnSpcReduction="10000"/>
          </a:bodyPr>
          <a:lstStyle/>
          <a:p>
            <a:pPr>
              <a:lnSpc>
                <a:spcPct val="90000"/>
              </a:lnSpc>
              <a:spcAft>
                <a:spcPts val="600"/>
              </a:spcAft>
            </a:pPr>
            <a:r>
              <a:rPr lang="en-US" sz="300" kern="1200">
                <a:solidFill>
                  <a:schemeClr val="tx1">
                    <a:tint val="75000"/>
                  </a:schemeClr>
                </a:solidFill>
                <a:latin typeface="+mn-lt"/>
                <a:ea typeface="+mn-ea"/>
                <a:cs typeface="+mn-cs"/>
              </a:rPr>
              <a:t>MODULO I –II</a:t>
            </a:r>
          </a:p>
          <a:p>
            <a:pPr>
              <a:lnSpc>
                <a:spcPct val="90000"/>
              </a:lnSpc>
              <a:spcAft>
                <a:spcPts val="600"/>
              </a:spcAft>
            </a:pPr>
            <a:endParaRPr lang="en-US" sz="300" kern="1200">
              <a:solidFill>
                <a:schemeClr val="tx1">
                  <a:tint val="75000"/>
                </a:schemeClr>
              </a:solidFill>
              <a:latin typeface="+mn-lt"/>
              <a:ea typeface="+mn-ea"/>
              <a:cs typeface="+mn-cs"/>
            </a:endParaRPr>
          </a:p>
          <a:p>
            <a:pPr>
              <a:lnSpc>
                <a:spcPct val="90000"/>
              </a:lnSpc>
              <a:spcAft>
                <a:spcPts val="600"/>
              </a:spcAft>
            </a:pPr>
            <a:r>
              <a:rPr lang="en-US" sz="300" kern="1200">
                <a:solidFill>
                  <a:schemeClr val="tx1">
                    <a:tint val="75000"/>
                  </a:schemeClr>
                </a:solidFill>
                <a:latin typeface="+mn-lt"/>
                <a:ea typeface="+mn-ea"/>
                <a:cs typeface="+mn-cs"/>
              </a:rPr>
              <a:t>LCP MF MIGUEL ALARCON DIAZ</a:t>
            </a:r>
          </a:p>
        </p:txBody>
      </p:sp>
    </p:spTree>
    <p:extLst>
      <p:ext uri="{BB962C8B-B14F-4D97-AF65-F5344CB8AC3E}">
        <p14:creationId xmlns:p14="http://schemas.microsoft.com/office/powerpoint/2010/main" val="241443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03D1C-5065-ADF7-B106-5C762765E004}"/>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8C29C105-8F65-67E5-F5E1-94E1BED71C51}"/>
              </a:ext>
            </a:extLst>
          </p:cNvPr>
          <p:cNvSpPr txBox="1"/>
          <p:nvPr/>
        </p:nvSpPr>
        <p:spPr>
          <a:xfrm>
            <a:off x="1562583" y="2141316"/>
            <a:ext cx="8484242" cy="1446550"/>
          </a:xfrm>
          <a:prstGeom prst="rect">
            <a:avLst/>
          </a:prstGeom>
          <a:noFill/>
        </p:spPr>
        <p:txBody>
          <a:bodyPr wrap="square">
            <a:spAutoFit/>
          </a:bodyPr>
          <a:lstStyle/>
          <a:p>
            <a:pPr algn="ctr"/>
            <a:r>
              <a:rPr lang="es-MX" sz="8800" dirty="0"/>
              <a:t>Marco Laboral</a:t>
            </a:r>
          </a:p>
        </p:txBody>
      </p:sp>
    </p:spTree>
    <p:extLst>
      <p:ext uri="{BB962C8B-B14F-4D97-AF65-F5344CB8AC3E}">
        <p14:creationId xmlns:p14="http://schemas.microsoft.com/office/powerpoint/2010/main" val="2377575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2EDF57-B478-4CDA-8CA9-87A42368B286}"/>
              </a:ext>
            </a:extLst>
          </p:cNvPr>
          <p:cNvSpPr>
            <a:spLocks noGrp="1"/>
          </p:cNvSpPr>
          <p:nvPr>
            <p:ph type="title"/>
          </p:nvPr>
        </p:nvSpPr>
        <p:spPr/>
        <p:txBody>
          <a:bodyPr/>
          <a:lstStyle/>
          <a:p>
            <a:r>
              <a:rPr lang="es-MX" b="1" dirty="0"/>
              <a:t>MARCO LEGAL DE LA NÓMINA </a:t>
            </a:r>
          </a:p>
        </p:txBody>
      </p:sp>
      <p:sp>
        <p:nvSpPr>
          <p:cNvPr id="5" name="Marcador de contenido 2">
            <a:extLst>
              <a:ext uri="{FF2B5EF4-FFF2-40B4-BE49-F238E27FC236}">
                <a16:creationId xmlns:a16="http://schemas.microsoft.com/office/drawing/2014/main" id="{607DE83E-EAA9-1AE6-1B1F-0C36364D7BFB}"/>
              </a:ext>
            </a:extLst>
          </p:cNvPr>
          <p:cNvSpPr>
            <a:spLocks noGrp="1"/>
          </p:cNvSpPr>
          <p:nvPr>
            <p:ph idx="1"/>
          </p:nvPr>
        </p:nvSpPr>
        <p:spPr>
          <a:xfrm>
            <a:off x="838200" y="2041742"/>
            <a:ext cx="10234808" cy="3910075"/>
          </a:xfrm>
        </p:spPr>
        <p:txBody>
          <a:bodyPr>
            <a:noAutofit/>
          </a:bodyPr>
          <a:lstStyle/>
          <a:p>
            <a:pPr marL="0" indent="0" algn="just">
              <a:buNone/>
            </a:pPr>
            <a:r>
              <a:rPr lang="es-MX" dirty="0"/>
              <a:t>La Constitución Política de los Estados Unidos Mexicanos es la ley fundamental de nuestro sistema jurídico. De ella surgen todas las leyes y normas que rigen la conducta de todos los que habitan nuestro país.</a:t>
            </a:r>
          </a:p>
          <a:p>
            <a:pPr marL="0" indent="0" algn="just">
              <a:buNone/>
            </a:pPr>
            <a:r>
              <a:rPr lang="es-MX" dirty="0"/>
              <a:t>Es por ello que las normas, al estar fundadas en la constitución, no pueden ser contrarias a ella o estar por encima de sus disposiciones.</a:t>
            </a:r>
          </a:p>
          <a:p>
            <a:pPr algn="just"/>
            <a:endParaRPr lang="en-US" sz="2000" dirty="0"/>
          </a:p>
        </p:txBody>
      </p:sp>
    </p:spTree>
    <p:extLst>
      <p:ext uri="{BB962C8B-B14F-4D97-AF65-F5344CB8AC3E}">
        <p14:creationId xmlns:p14="http://schemas.microsoft.com/office/powerpoint/2010/main" val="3933073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5581D289-B599-4030-D081-C662C334DFE3}"/>
              </a:ext>
            </a:extLst>
          </p:cNvPr>
          <p:cNvSpPr txBox="1">
            <a:spLocks/>
          </p:cNvSpPr>
          <p:nvPr/>
        </p:nvSpPr>
        <p:spPr>
          <a:xfrm>
            <a:off x="497239" y="80402"/>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3000" b="1" dirty="0"/>
              <a:t>Artículo 123 </a:t>
            </a:r>
            <a:r>
              <a:rPr lang="es-ES" sz="3000" b="1" dirty="0"/>
              <a:t>Constitucional</a:t>
            </a:r>
            <a:endParaRPr lang="en-US" sz="3000" b="1" dirty="0"/>
          </a:p>
        </p:txBody>
      </p:sp>
      <p:graphicFrame>
        <p:nvGraphicFramePr>
          <p:cNvPr id="5" name="Marcador de contenido 3">
            <a:extLst>
              <a:ext uri="{FF2B5EF4-FFF2-40B4-BE49-F238E27FC236}">
                <a16:creationId xmlns:a16="http://schemas.microsoft.com/office/drawing/2014/main" id="{8528D7C6-91E1-75CC-F283-82714645B6D0}"/>
              </a:ext>
            </a:extLst>
          </p:cNvPr>
          <p:cNvGraphicFramePr>
            <a:graphicFrameLocks/>
          </p:cNvGraphicFramePr>
          <p:nvPr>
            <p:extLst>
              <p:ext uri="{D42A27DB-BD31-4B8C-83A1-F6EECF244321}">
                <p14:modId xmlns:p14="http://schemas.microsoft.com/office/powerpoint/2010/main" val="1075876676"/>
              </p:ext>
            </p:extLst>
          </p:nvPr>
        </p:nvGraphicFramePr>
        <p:xfrm>
          <a:off x="1267616" y="1339709"/>
          <a:ext cx="8678488" cy="4697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7860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5252261D-C286-892A-9827-E0647E9D3559}"/>
              </a:ext>
            </a:extLst>
          </p:cNvPr>
          <p:cNvSpPr txBox="1">
            <a:spLocks/>
          </p:cNvSpPr>
          <p:nvPr/>
        </p:nvSpPr>
        <p:spPr>
          <a:xfrm>
            <a:off x="1354238" y="619987"/>
            <a:ext cx="10120126" cy="12861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4000" b="1" dirty="0"/>
              <a:t>LEY FEDERAL DEL TRABAJO (LFT)</a:t>
            </a:r>
          </a:p>
        </p:txBody>
      </p:sp>
      <p:sp>
        <p:nvSpPr>
          <p:cNvPr id="5" name="2 Marcador de contenido">
            <a:extLst>
              <a:ext uri="{FF2B5EF4-FFF2-40B4-BE49-F238E27FC236}">
                <a16:creationId xmlns:a16="http://schemas.microsoft.com/office/drawing/2014/main" id="{C0BDDE8C-A6A8-8ECC-902B-B3F92E8F395A}"/>
              </a:ext>
            </a:extLst>
          </p:cNvPr>
          <p:cNvSpPr txBox="1">
            <a:spLocks/>
          </p:cNvSpPr>
          <p:nvPr/>
        </p:nvSpPr>
        <p:spPr>
          <a:xfrm>
            <a:off x="1273216" y="2321632"/>
            <a:ext cx="9350118" cy="22147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dirty="0"/>
              <a:t>Es la principal norma que regula las relaciones laborales en México. Su función es establecer los derechos, obligaciones y responsabilidades tanto de los trabajadores como de los empleadores en el país, garantizando condiciones laborales dignas y justas.</a:t>
            </a:r>
            <a:endParaRPr lang="es-MX" sz="2400" dirty="0"/>
          </a:p>
        </p:txBody>
      </p:sp>
    </p:spTree>
    <p:extLst>
      <p:ext uri="{BB962C8B-B14F-4D97-AF65-F5344CB8AC3E}">
        <p14:creationId xmlns:p14="http://schemas.microsoft.com/office/powerpoint/2010/main" val="699889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B30F7C-697B-570F-4711-17ED65E63984}"/>
              </a:ext>
            </a:extLst>
          </p:cNvPr>
          <p:cNvSpPr>
            <a:spLocks noGrp="1"/>
          </p:cNvSpPr>
          <p:nvPr>
            <p:ph type="title"/>
          </p:nvPr>
        </p:nvSpPr>
        <p:spPr/>
        <p:txBody>
          <a:bodyPr/>
          <a:lstStyle/>
          <a:p>
            <a:r>
              <a:rPr lang="es-MX" dirty="0"/>
              <a:t>Aspectos que regula la LFT</a:t>
            </a:r>
          </a:p>
        </p:txBody>
      </p:sp>
      <p:graphicFrame>
        <p:nvGraphicFramePr>
          <p:cNvPr id="5" name="Marcador de contenido 4">
            <a:extLst>
              <a:ext uri="{FF2B5EF4-FFF2-40B4-BE49-F238E27FC236}">
                <a16:creationId xmlns:a16="http://schemas.microsoft.com/office/drawing/2014/main" id="{6915B9C3-01AF-AE79-E2C8-2D3EE1AFB73D}"/>
              </a:ext>
            </a:extLst>
          </p:cNvPr>
          <p:cNvGraphicFramePr>
            <a:graphicFrameLocks noGrp="1"/>
          </p:cNvGraphicFramePr>
          <p:nvPr>
            <p:ph idx="1"/>
            <p:extLst>
              <p:ext uri="{D42A27DB-BD31-4B8C-83A1-F6EECF244321}">
                <p14:modId xmlns:p14="http://schemas.microsoft.com/office/powerpoint/2010/main" val="362341025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pie de página 3">
            <a:extLst>
              <a:ext uri="{FF2B5EF4-FFF2-40B4-BE49-F238E27FC236}">
                <a16:creationId xmlns:a16="http://schemas.microsoft.com/office/drawing/2014/main" id="{752730BD-D936-6570-33FE-4A8D15822204}"/>
              </a:ext>
            </a:extLst>
          </p:cNvPr>
          <p:cNvSpPr>
            <a:spLocks noGrp="1"/>
          </p:cNvSpPr>
          <p:nvPr>
            <p:ph type="ftr" sz="quarter" idx="11"/>
          </p:nvPr>
        </p:nvSpPr>
        <p:spPr/>
        <p:txBody>
          <a:bodyPr/>
          <a:lstStyle/>
          <a:p>
            <a:r>
              <a:rPr lang="es-MX" dirty="0"/>
              <a:t>SEGURIDAD SOCIAL</a:t>
            </a:r>
          </a:p>
        </p:txBody>
      </p:sp>
    </p:spTree>
    <p:extLst>
      <p:ext uri="{BB962C8B-B14F-4D97-AF65-F5344CB8AC3E}">
        <p14:creationId xmlns:p14="http://schemas.microsoft.com/office/powerpoint/2010/main" val="1037077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058B42-EBAF-CA73-19BD-04C3E3B348FA}"/>
              </a:ext>
            </a:extLst>
          </p:cNvPr>
          <p:cNvSpPr>
            <a:spLocks noGrp="1"/>
          </p:cNvSpPr>
          <p:nvPr>
            <p:ph type="title"/>
          </p:nvPr>
        </p:nvSpPr>
        <p:spPr/>
        <p:txBody>
          <a:bodyPr/>
          <a:lstStyle/>
          <a:p>
            <a:r>
              <a:rPr lang="es-MX" dirty="0"/>
              <a:t>PLANTILLA DE TRABAJADORES PRIMORDIALMENTE MEXICANOS</a:t>
            </a:r>
          </a:p>
        </p:txBody>
      </p:sp>
      <p:sp>
        <p:nvSpPr>
          <p:cNvPr id="3" name="Marcador de contenido 2">
            <a:extLst>
              <a:ext uri="{FF2B5EF4-FFF2-40B4-BE49-F238E27FC236}">
                <a16:creationId xmlns:a16="http://schemas.microsoft.com/office/drawing/2014/main" id="{D7593174-B010-2EC8-103F-1033DC3B5621}"/>
              </a:ext>
            </a:extLst>
          </p:cNvPr>
          <p:cNvSpPr>
            <a:spLocks noGrp="1"/>
          </p:cNvSpPr>
          <p:nvPr>
            <p:ph idx="1"/>
          </p:nvPr>
        </p:nvSpPr>
        <p:spPr/>
        <p:txBody>
          <a:bodyPr>
            <a:normAutofit fontScale="92500"/>
          </a:bodyPr>
          <a:lstStyle/>
          <a:p>
            <a:pPr marL="0" indent="0" algn="just">
              <a:buNone/>
            </a:pPr>
            <a:r>
              <a:rPr lang="es-MX" dirty="0"/>
              <a:t>El artículo séptimo de la LFT establece que en toda empresa o establecimiento el patrón deberá:</a:t>
            </a:r>
          </a:p>
          <a:p>
            <a:pPr marL="0" indent="0" algn="just">
              <a:buNone/>
            </a:pPr>
            <a:r>
              <a:rPr lang="es-MX" dirty="0"/>
              <a:t>Emplear un </a:t>
            </a:r>
            <a:r>
              <a:rPr lang="es-MX" b="1" dirty="0"/>
              <a:t>90% de trabajadores mexicanos </a:t>
            </a:r>
            <a:r>
              <a:rPr lang="es-MX" dirty="0"/>
              <a:t>por lo menos, </a:t>
            </a:r>
          </a:p>
          <a:p>
            <a:pPr marL="0" indent="0" algn="just">
              <a:buNone/>
            </a:pPr>
            <a:r>
              <a:rPr lang="es-MX" dirty="0"/>
              <a:t>En las categorías de técnicos y profesionales, los trabajadores deberán ser mexicanos, salvo que no los haya en una especialidad determinada, en cuyo caso el patrón podrá emplear a trabajadores extranjeros, en un porcentaje que no exceda el 10% de los de la especialidad.</a:t>
            </a:r>
          </a:p>
          <a:p>
            <a:pPr marL="0" indent="0" algn="just">
              <a:buNone/>
            </a:pPr>
            <a:r>
              <a:rPr lang="es-MX" dirty="0"/>
              <a:t>El patrón y los trabajadores extranjeros tendrán la obligación solidaria de capacitar a trabajadores mexicanos en la especialidad de que se trate.</a:t>
            </a:r>
          </a:p>
          <a:p>
            <a:pPr marL="0" indent="0" algn="just">
              <a:buNone/>
            </a:pPr>
            <a:r>
              <a:rPr lang="es-MX" dirty="0"/>
              <a:t>No aplica a directores, administradores y gerentes generales.</a:t>
            </a:r>
          </a:p>
        </p:txBody>
      </p:sp>
    </p:spTree>
    <p:extLst>
      <p:ext uri="{BB962C8B-B14F-4D97-AF65-F5344CB8AC3E}">
        <p14:creationId xmlns:p14="http://schemas.microsoft.com/office/powerpoint/2010/main" val="3348303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5C240C-EF41-F0BC-C795-564D24DB02C0}"/>
              </a:ext>
            </a:extLst>
          </p:cNvPr>
          <p:cNvSpPr>
            <a:spLocks noGrp="1"/>
          </p:cNvSpPr>
          <p:nvPr>
            <p:ph type="title"/>
          </p:nvPr>
        </p:nvSpPr>
        <p:spPr/>
        <p:txBody>
          <a:bodyPr/>
          <a:lstStyle/>
          <a:p>
            <a:r>
              <a:rPr lang="es-MX" dirty="0"/>
              <a:t>RELACIONES LABORALES</a:t>
            </a:r>
          </a:p>
        </p:txBody>
      </p:sp>
      <p:sp>
        <p:nvSpPr>
          <p:cNvPr id="3" name="Marcador de contenido 2">
            <a:extLst>
              <a:ext uri="{FF2B5EF4-FFF2-40B4-BE49-F238E27FC236}">
                <a16:creationId xmlns:a16="http://schemas.microsoft.com/office/drawing/2014/main" id="{71EDE3A1-7D4C-E2F4-6F6E-924B394F6158}"/>
              </a:ext>
            </a:extLst>
          </p:cNvPr>
          <p:cNvSpPr>
            <a:spLocks noGrp="1"/>
          </p:cNvSpPr>
          <p:nvPr>
            <p:ph idx="1"/>
          </p:nvPr>
        </p:nvSpPr>
        <p:spPr/>
        <p:txBody>
          <a:bodyPr/>
          <a:lstStyle/>
          <a:p>
            <a:pPr marL="0" indent="0" algn="just">
              <a:buNone/>
            </a:pPr>
            <a:r>
              <a:rPr lang="es-MX" dirty="0"/>
              <a:t>Una relación de trabajo no es por naturaleza conflictiva, dependerá de la forma que se inicie y como se desarrolle a través del tiempo y por supuesto de la forma en que termine.</a:t>
            </a:r>
          </a:p>
          <a:p>
            <a:pPr marL="0" indent="0" algn="just">
              <a:buNone/>
            </a:pPr>
            <a:endParaRPr lang="es-MX" dirty="0"/>
          </a:p>
          <a:p>
            <a:pPr marL="0" indent="0" algn="just">
              <a:buNone/>
            </a:pPr>
            <a:r>
              <a:rPr lang="es-MX" dirty="0"/>
              <a:t>Las situaciones que envuelven a la relación laboral se denominan “condiciones de trabajo”, las cuales es recomendable que queden perfectamente detalladas en un escrito, que comúnmente denominamos: “contrato laboral”.</a:t>
            </a:r>
          </a:p>
          <a:p>
            <a:pPr marL="0" indent="0">
              <a:buNone/>
            </a:pPr>
            <a:endParaRPr lang="es-MX" dirty="0"/>
          </a:p>
        </p:txBody>
      </p:sp>
    </p:spTree>
    <p:extLst>
      <p:ext uri="{BB962C8B-B14F-4D97-AF65-F5344CB8AC3E}">
        <p14:creationId xmlns:p14="http://schemas.microsoft.com/office/powerpoint/2010/main" val="102981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3F563982-CD2B-EB1E-A13A-B52FAA268FD9}"/>
              </a:ext>
            </a:extLst>
          </p:cNvPr>
          <p:cNvSpPr txBox="1">
            <a:spLocks/>
          </p:cNvSpPr>
          <p:nvPr/>
        </p:nvSpPr>
        <p:spPr>
          <a:xfrm>
            <a:off x="852178" y="2824896"/>
            <a:ext cx="3696673" cy="24278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MX" sz="3200" dirty="0"/>
              <a:t>De acuerdo a la LFT artículos 20, 386 y 404, los contratos se clasifican en:</a:t>
            </a:r>
          </a:p>
          <a:p>
            <a:endParaRPr lang="es-MX" sz="2000" dirty="0"/>
          </a:p>
        </p:txBody>
      </p:sp>
      <p:graphicFrame>
        <p:nvGraphicFramePr>
          <p:cNvPr id="2" name="Diagrama 1">
            <a:extLst>
              <a:ext uri="{FF2B5EF4-FFF2-40B4-BE49-F238E27FC236}">
                <a16:creationId xmlns:a16="http://schemas.microsoft.com/office/drawing/2014/main" id="{A7DF1BFC-5B87-65BA-1CCD-D4D9DC1A5265}"/>
              </a:ext>
            </a:extLst>
          </p:cNvPr>
          <p:cNvGraphicFramePr/>
          <p:nvPr>
            <p:extLst>
              <p:ext uri="{D42A27DB-BD31-4B8C-83A1-F6EECF244321}">
                <p14:modId xmlns:p14="http://schemas.microsoft.com/office/powerpoint/2010/main" val="651019497"/>
              </p:ext>
            </p:extLst>
          </p:nvPr>
        </p:nvGraphicFramePr>
        <p:xfrm>
          <a:off x="3943955" y="182301"/>
          <a:ext cx="7630094" cy="64933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8610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Título">
            <a:extLst>
              <a:ext uri="{FF2B5EF4-FFF2-40B4-BE49-F238E27FC236}">
                <a16:creationId xmlns:a16="http://schemas.microsoft.com/office/drawing/2014/main" id="{52D1A7B5-3E5B-7C99-C011-93618BCE2FBB}"/>
              </a:ext>
            </a:extLst>
          </p:cNvPr>
          <p:cNvSpPr>
            <a:spLocks noGrp="1"/>
          </p:cNvSpPr>
          <p:nvPr>
            <p:ph type="title"/>
          </p:nvPr>
        </p:nvSpPr>
        <p:spPr>
          <a:xfrm>
            <a:off x="1833996" y="309707"/>
            <a:ext cx="7886700" cy="1325563"/>
          </a:xfrm>
        </p:spPr>
        <p:txBody>
          <a:bodyPr>
            <a:normAutofit/>
          </a:bodyPr>
          <a:lstStyle/>
          <a:p>
            <a:pPr algn="ctr"/>
            <a:r>
              <a:rPr lang="es-MX" sz="3000" b="1" dirty="0">
                <a:cs typeface="Calibri" panose="020F0502020204030204" pitchFamily="34" charset="0"/>
              </a:rPr>
              <a:t>CONTRATO INDIVIDUAL</a:t>
            </a:r>
            <a:endParaRPr lang="es-ES" sz="3000" b="1" dirty="0">
              <a:cs typeface="Calibri" panose="020F0502020204030204" pitchFamily="34" charset="0"/>
            </a:endParaRPr>
          </a:p>
        </p:txBody>
      </p:sp>
      <p:sp>
        <p:nvSpPr>
          <p:cNvPr id="5" name="1 Marcador de contenido">
            <a:extLst>
              <a:ext uri="{FF2B5EF4-FFF2-40B4-BE49-F238E27FC236}">
                <a16:creationId xmlns:a16="http://schemas.microsoft.com/office/drawing/2014/main" id="{1958AF96-1947-ABF1-2C39-F88F6CB384DD}"/>
              </a:ext>
            </a:extLst>
          </p:cNvPr>
          <p:cNvSpPr>
            <a:spLocks noGrp="1"/>
          </p:cNvSpPr>
          <p:nvPr>
            <p:ph sz="half" idx="1"/>
          </p:nvPr>
        </p:nvSpPr>
        <p:spPr>
          <a:xfrm>
            <a:off x="872834" y="1461705"/>
            <a:ext cx="9975273" cy="4325320"/>
          </a:xfrm>
        </p:spPr>
        <p:txBody>
          <a:bodyPr>
            <a:noAutofit/>
          </a:bodyPr>
          <a:lstStyle/>
          <a:p>
            <a:pPr marL="109728" indent="0" algn="just">
              <a:buNone/>
            </a:pPr>
            <a:r>
              <a:rPr lang="es-MX" sz="3200" dirty="0"/>
              <a:t>Artículo 20 LFT. Cualquiera que sea su forma o denominación, es aquel por virtud del cual una persona se obliga a prestar a otra </a:t>
            </a:r>
            <a:r>
              <a:rPr lang="es-MX" sz="3200" b="1" dirty="0"/>
              <a:t>un trabajo personal subordinado, mediante el pago de un salario.</a:t>
            </a:r>
          </a:p>
          <a:p>
            <a:pPr marL="109728" indent="0" algn="just">
              <a:buNone/>
            </a:pPr>
            <a:endParaRPr lang="es-MX" sz="2400" dirty="0">
              <a:cs typeface="Calibri" panose="020F0502020204030204" pitchFamily="34" charset="0"/>
            </a:endParaRPr>
          </a:p>
          <a:p>
            <a:pPr marL="109728" indent="0" algn="just">
              <a:buNone/>
            </a:pPr>
            <a:endParaRPr lang="es-MX" sz="2400" dirty="0">
              <a:cs typeface="Calibri" panose="020F0502020204030204" pitchFamily="34" charset="0"/>
            </a:endParaRPr>
          </a:p>
        </p:txBody>
      </p:sp>
      <p:sp>
        <p:nvSpPr>
          <p:cNvPr id="6" name="CuadroTexto 5">
            <a:extLst>
              <a:ext uri="{FF2B5EF4-FFF2-40B4-BE49-F238E27FC236}">
                <a16:creationId xmlns:a16="http://schemas.microsoft.com/office/drawing/2014/main" id="{A4B137D5-D967-29D3-AD32-C5D1A5ACF196}"/>
              </a:ext>
            </a:extLst>
          </p:cNvPr>
          <p:cNvSpPr txBox="1"/>
          <p:nvPr/>
        </p:nvSpPr>
        <p:spPr>
          <a:xfrm>
            <a:off x="807751" y="3551033"/>
            <a:ext cx="10105440" cy="1421928"/>
          </a:xfrm>
          <a:prstGeom prst="rect">
            <a:avLst/>
          </a:prstGeom>
          <a:noFill/>
        </p:spPr>
        <p:txBody>
          <a:bodyPr wrap="square" rtlCol="0">
            <a:spAutoFit/>
          </a:bodyPr>
          <a:lstStyle/>
          <a:p>
            <a:pPr marL="109728" algn="just">
              <a:lnSpc>
                <a:spcPct val="90000"/>
              </a:lnSpc>
              <a:spcBef>
                <a:spcPts val="1000"/>
              </a:spcBef>
            </a:pPr>
            <a:r>
              <a:rPr lang="es-MX" sz="3200" dirty="0"/>
              <a:t>Artículo 21 LFT. Se </a:t>
            </a:r>
            <a:r>
              <a:rPr lang="es-MX" sz="3200" b="1" dirty="0"/>
              <a:t>presumen</a:t>
            </a:r>
            <a:r>
              <a:rPr lang="es-MX" sz="3200" dirty="0"/>
              <a:t> la existencia del contrato y de la relación de trabajo entre el que presta un trabajo personal y el que lo recibe.</a:t>
            </a:r>
            <a:endParaRPr lang="en-US" sz="3200" dirty="0"/>
          </a:p>
        </p:txBody>
      </p:sp>
    </p:spTree>
    <p:extLst>
      <p:ext uri="{BB962C8B-B14F-4D97-AF65-F5344CB8AC3E}">
        <p14:creationId xmlns:p14="http://schemas.microsoft.com/office/powerpoint/2010/main" val="1443510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D4C74B56-5317-F146-7A6E-ABE583FC3C6E}"/>
              </a:ext>
            </a:extLst>
          </p:cNvPr>
          <p:cNvSpPr txBox="1">
            <a:spLocks/>
          </p:cNvSpPr>
          <p:nvPr/>
        </p:nvSpPr>
        <p:spPr>
          <a:xfrm>
            <a:off x="539552" y="365126"/>
            <a:ext cx="797579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3000" b="1" dirty="0"/>
              <a:t>ELEMENTOS DE LA RELACIÓN DE TRABAJO </a:t>
            </a:r>
            <a:br>
              <a:rPr lang="es-MX" sz="3000" b="1" dirty="0"/>
            </a:br>
            <a:r>
              <a:rPr lang="es-MX" sz="3000" b="1" dirty="0"/>
              <a:t>(Art 20 LFT)</a:t>
            </a:r>
            <a:endParaRPr lang="en-US" sz="3000" b="1" dirty="0"/>
          </a:p>
        </p:txBody>
      </p:sp>
      <p:graphicFrame>
        <p:nvGraphicFramePr>
          <p:cNvPr id="5" name="Marcador de contenido 3">
            <a:extLst>
              <a:ext uri="{FF2B5EF4-FFF2-40B4-BE49-F238E27FC236}">
                <a16:creationId xmlns:a16="http://schemas.microsoft.com/office/drawing/2014/main" id="{DB949DD6-CC62-600E-BCF9-63CBEBBDA4FC}"/>
              </a:ext>
            </a:extLst>
          </p:cNvPr>
          <p:cNvGraphicFramePr>
            <a:graphicFrameLocks/>
          </p:cNvGraphicFramePr>
          <p:nvPr>
            <p:extLst>
              <p:ext uri="{D42A27DB-BD31-4B8C-83A1-F6EECF244321}">
                <p14:modId xmlns:p14="http://schemas.microsoft.com/office/powerpoint/2010/main" val="573004870"/>
              </p:ext>
            </p:extLst>
          </p:nvPr>
        </p:nvGraphicFramePr>
        <p:xfrm>
          <a:off x="3203347" y="939452"/>
          <a:ext cx="7331041" cy="55534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5067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B053EA6-9BEF-100D-FE7B-1299950E7A46}"/>
              </a:ext>
            </a:extLst>
          </p:cNvPr>
          <p:cNvSpPr>
            <a:spLocks noGrp="1"/>
          </p:cNvSpPr>
          <p:nvPr>
            <p:ph type="title"/>
          </p:nvPr>
        </p:nvSpPr>
        <p:spPr>
          <a:xfrm>
            <a:off x="1074500" y="753883"/>
            <a:ext cx="10043000" cy="1325563"/>
          </a:xfrm>
        </p:spPr>
        <p:txBody>
          <a:bodyPr>
            <a:normAutofit fontScale="90000"/>
          </a:bodyPr>
          <a:lstStyle/>
          <a:p>
            <a:r>
              <a:rPr lang="es-MX" dirty="0"/>
              <a:t>Duración de las relaciones laborales (Art 35 LFT)</a:t>
            </a:r>
            <a:br>
              <a:rPr lang="es-MX" dirty="0"/>
            </a:br>
            <a:br>
              <a:rPr lang="es-MX" dirty="0"/>
            </a:br>
            <a:r>
              <a:rPr lang="es-MX" sz="2700" dirty="0">
                <a:solidFill>
                  <a:schemeClr val="tx1"/>
                </a:solidFill>
              </a:rPr>
              <a:t>El artículo 35 LFT establece que las relaciones </a:t>
            </a:r>
            <a:r>
              <a:rPr lang="es-MX" sz="2700" dirty="0"/>
              <a:t>de trabajo pueden ser:</a:t>
            </a:r>
            <a:br>
              <a:rPr lang="es-MX" sz="2700" dirty="0">
                <a:solidFill>
                  <a:schemeClr val="tx1"/>
                </a:solidFill>
              </a:rPr>
            </a:br>
            <a:endParaRPr lang="en-US" sz="2700" dirty="0"/>
          </a:p>
        </p:txBody>
      </p:sp>
      <p:graphicFrame>
        <p:nvGraphicFramePr>
          <p:cNvPr id="8" name="Diagrama 7">
            <a:extLst>
              <a:ext uri="{FF2B5EF4-FFF2-40B4-BE49-F238E27FC236}">
                <a16:creationId xmlns:a16="http://schemas.microsoft.com/office/drawing/2014/main" id="{2B1B441E-0E74-CD63-D327-4C9BF54162EE}"/>
              </a:ext>
            </a:extLst>
          </p:cNvPr>
          <p:cNvGraphicFramePr/>
          <p:nvPr>
            <p:extLst>
              <p:ext uri="{D42A27DB-BD31-4B8C-83A1-F6EECF244321}">
                <p14:modId xmlns:p14="http://schemas.microsoft.com/office/powerpoint/2010/main" val="3402544700"/>
              </p:ext>
            </p:extLst>
          </p:nvPr>
        </p:nvGraphicFramePr>
        <p:xfrm>
          <a:off x="1648985" y="2270654"/>
          <a:ext cx="6268099" cy="38334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ubtítulo 2">
            <a:extLst>
              <a:ext uri="{FF2B5EF4-FFF2-40B4-BE49-F238E27FC236}">
                <a16:creationId xmlns:a16="http://schemas.microsoft.com/office/drawing/2014/main" id="{6F66A909-9510-5E65-2026-8E96434313F3}"/>
              </a:ext>
            </a:extLst>
          </p:cNvPr>
          <p:cNvSpPr txBox="1">
            <a:spLocks/>
          </p:cNvSpPr>
          <p:nvPr/>
        </p:nvSpPr>
        <p:spPr>
          <a:xfrm>
            <a:off x="7796989" y="3429000"/>
            <a:ext cx="3696673" cy="24278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MX" sz="2400" dirty="0"/>
              <a:t>En algunos casos estas relaciones de trabajo pueden incluir periodos de </a:t>
            </a:r>
            <a:r>
              <a:rPr lang="es-MX" sz="2400" b="1" dirty="0"/>
              <a:t>prueba o capacitación inicial.</a:t>
            </a:r>
          </a:p>
          <a:p>
            <a:endParaRPr lang="es-MX" sz="2000" dirty="0"/>
          </a:p>
        </p:txBody>
      </p:sp>
    </p:spTree>
    <p:extLst>
      <p:ext uri="{BB962C8B-B14F-4D97-AF65-F5344CB8AC3E}">
        <p14:creationId xmlns:p14="http://schemas.microsoft.com/office/powerpoint/2010/main" val="1510107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Título">
            <a:extLst>
              <a:ext uri="{FF2B5EF4-FFF2-40B4-BE49-F238E27FC236}">
                <a16:creationId xmlns:a16="http://schemas.microsoft.com/office/drawing/2014/main" id="{1B4AEAF1-5BAE-D7F5-2455-7C3BD6F636EF}"/>
              </a:ext>
            </a:extLst>
          </p:cNvPr>
          <p:cNvSpPr>
            <a:spLocks noGrp="1"/>
          </p:cNvSpPr>
          <p:nvPr>
            <p:ph type="title"/>
          </p:nvPr>
        </p:nvSpPr>
        <p:spPr>
          <a:xfrm>
            <a:off x="636608" y="455302"/>
            <a:ext cx="11555392" cy="1286160"/>
          </a:xfrm>
        </p:spPr>
        <p:txBody>
          <a:bodyPr anchor="b">
            <a:normAutofit/>
          </a:bodyPr>
          <a:lstStyle/>
          <a:p>
            <a:r>
              <a:rPr lang="es-MX" sz="4000" dirty="0">
                <a:cs typeface="Calibri" panose="020F0502020204030204" pitchFamily="34" charset="0"/>
              </a:rPr>
              <a:t>CONTRATOS PARA OBRA O TIEMPO DETERMINADO</a:t>
            </a:r>
            <a:br>
              <a:rPr lang="es-MX" sz="3200" b="1" dirty="0">
                <a:cs typeface="Calibri" panose="020F0502020204030204" pitchFamily="34" charset="0"/>
              </a:rPr>
            </a:br>
            <a:endParaRPr lang="es-ES" sz="3200" b="1" dirty="0">
              <a:cs typeface="Calibri" panose="020F0502020204030204" pitchFamily="34" charset="0"/>
            </a:endParaRPr>
          </a:p>
        </p:txBody>
      </p:sp>
      <p:sp>
        <p:nvSpPr>
          <p:cNvPr id="2" name="1 Marcador de contenido">
            <a:extLst>
              <a:ext uri="{FF2B5EF4-FFF2-40B4-BE49-F238E27FC236}">
                <a16:creationId xmlns:a16="http://schemas.microsoft.com/office/drawing/2014/main" id="{E6965CC4-542D-A12C-8810-D016C104519C}"/>
              </a:ext>
            </a:extLst>
          </p:cNvPr>
          <p:cNvSpPr>
            <a:spLocks noGrp="1"/>
          </p:cNvSpPr>
          <p:nvPr>
            <p:ph sz="half" idx="1"/>
          </p:nvPr>
        </p:nvSpPr>
        <p:spPr>
          <a:xfrm>
            <a:off x="636608" y="1741462"/>
            <a:ext cx="9975273" cy="4254224"/>
          </a:xfrm>
        </p:spPr>
        <p:txBody>
          <a:bodyPr>
            <a:noAutofit/>
          </a:bodyPr>
          <a:lstStyle/>
          <a:p>
            <a:pPr marL="109728" indent="0" algn="just">
              <a:buNone/>
            </a:pPr>
            <a:r>
              <a:rPr lang="es-MX" dirty="0"/>
              <a:t>Bajo ciertas circunstancias las empresas requieren establecer relaciones laborales con una </a:t>
            </a:r>
            <a:r>
              <a:rPr lang="es-MX" b="1" dirty="0"/>
              <a:t>duración específica</a:t>
            </a:r>
            <a:r>
              <a:rPr lang="es-MX" dirty="0"/>
              <a:t>, ya sea por la naturaleza del trabajo o por la necesidad de reemplazar temporalmente a otro trabajador.</a:t>
            </a:r>
          </a:p>
          <a:p>
            <a:pPr marL="109728" indent="0" algn="just">
              <a:buNone/>
            </a:pPr>
            <a:endParaRPr lang="es-MX" dirty="0"/>
          </a:p>
          <a:p>
            <a:pPr marL="109728" indent="0" algn="just">
              <a:buNone/>
            </a:pPr>
            <a:r>
              <a:rPr lang="es-MX" dirty="0"/>
              <a:t>Estos contratos permiten flexibilidad en la contratación, pero deben emplearse únicamente en los casos establecidos en la  ley.</a:t>
            </a:r>
          </a:p>
          <a:p>
            <a:pPr marL="109728" indent="0" algn="just">
              <a:buNone/>
            </a:pPr>
            <a:endParaRPr lang="es-MX" sz="3200" dirty="0"/>
          </a:p>
          <a:p>
            <a:pPr marL="109728" indent="0" algn="just">
              <a:buNone/>
            </a:pPr>
            <a:endParaRPr lang="es-MX" sz="3200" b="1" dirty="0"/>
          </a:p>
          <a:p>
            <a:pPr marL="109728" indent="0" algn="just">
              <a:buNone/>
            </a:pPr>
            <a:endParaRPr lang="es-MX" sz="3200" b="1" dirty="0"/>
          </a:p>
          <a:p>
            <a:pPr marL="109728" indent="0" algn="just">
              <a:buNone/>
            </a:pPr>
            <a:endParaRPr lang="es-MX" sz="3200" b="1" dirty="0"/>
          </a:p>
          <a:p>
            <a:pPr marL="109728" indent="0" algn="just">
              <a:buNone/>
            </a:pPr>
            <a:endParaRPr lang="es-MX" sz="2400" dirty="0">
              <a:cs typeface="Calibri" panose="020F0502020204030204" pitchFamily="34" charset="0"/>
            </a:endParaRPr>
          </a:p>
          <a:p>
            <a:pPr marL="109728" indent="0" algn="just">
              <a:buNone/>
            </a:pPr>
            <a:endParaRPr lang="es-MX" sz="2400" dirty="0">
              <a:cs typeface="Calibri" panose="020F0502020204030204" pitchFamily="34" charset="0"/>
            </a:endParaRPr>
          </a:p>
        </p:txBody>
      </p:sp>
    </p:spTree>
    <p:extLst>
      <p:ext uri="{BB962C8B-B14F-4D97-AF65-F5344CB8AC3E}">
        <p14:creationId xmlns:p14="http://schemas.microsoft.com/office/powerpoint/2010/main" val="3637322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D6DA33-251E-D5A8-715E-BDFDA9082255}"/>
              </a:ext>
            </a:extLst>
          </p:cNvPr>
          <p:cNvSpPr>
            <a:spLocks noGrp="1"/>
          </p:cNvSpPr>
          <p:nvPr>
            <p:ph type="title"/>
          </p:nvPr>
        </p:nvSpPr>
        <p:spPr/>
        <p:txBody>
          <a:bodyPr/>
          <a:lstStyle/>
          <a:p>
            <a:r>
              <a:rPr lang="es-MX" dirty="0"/>
              <a:t>OBRA DETERMINADA ARTÍCULO 36 LFT</a:t>
            </a:r>
          </a:p>
        </p:txBody>
      </p:sp>
      <p:sp>
        <p:nvSpPr>
          <p:cNvPr id="3" name="Marcador de contenido 2">
            <a:extLst>
              <a:ext uri="{FF2B5EF4-FFF2-40B4-BE49-F238E27FC236}">
                <a16:creationId xmlns:a16="http://schemas.microsoft.com/office/drawing/2014/main" id="{15744C37-BBEE-A921-1709-D4D2153915DE}"/>
              </a:ext>
            </a:extLst>
          </p:cNvPr>
          <p:cNvSpPr>
            <a:spLocks noGrp="1"/>
          </p:cNvSpPr>
          <p:nvPr>
            <p:ph idx="1"/>
          </p:nvPr>
        </p:nvSpPr>
        <p:spPr/>
        <p:txBody>
          <a:bodyPr/>
          <a:lstStyle/>
          <a:p>
            <a:pPr marL="0" indent="0" algn="just">
              <a:buNone/>
            </a:pPr>
            <a:r>
              <a:rPr lang="es-MX" dirty="0"/>
              <a:t>En este tipo de contratos se debe especificar que el trabajador se contrata para una actividad o proyecto en específico y que generalmente son situaciones extraordinarios para las empresas. </a:t>
            </a:r>
          </a:p>
          <a:p>
            <a:pPr marL="0" indent="0" algn="just">
              <a:buNone/>
            </a:pPr>
            <a:endParaRPr lang="es-MX" dirty="0"/>
          </a:p>
          <a:p>
            <a:pPr marL="0" indent="0" algn="just">
              <a:buNone/>
            </a:pPr>
            <a:r>
              <a:rPr lang="es-MX" dirty="0"/>
              <a:t>Únicamente deben estipularse cuando lo exija su naturaleza, por lo tanto, la actividad o proyecto tienen un punto de conclusión claro. </a:t>
            </a:r>
          </a:p>
          <a:p>
            <a:pPr marL="0" indent="0" algn="just">
              <a:buNone/>
            </a:pPr>
            <a:endParaRPr lang="es-MX" dirty="0"/>
          </a:p>
          <a:p>
            <a:pPr marL="0" indent="0" algn="just">
              <a:buNone/>
            </a:pPr>
            <a:endParaRPr lang="es-MX" dirty="0"/>
          </a:p>
        </p:txBody>
      </p:sp>
    </p:spTree>
    <p:extLst>
      <p:ext uri="{BB962C8B-B14F-4D97-AF65-F5344CB8AC3E}">
        <p14:creationId xmlns:p14="http://schemas.microsoft.com/office/powerpoint/2010/main" val="864736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F0154-331E-2C69-4689-06BB5792435B}"/>
            </a:ext>
          </a:extLst>
        </p:cNvPr>
        <p:cNvGrpSpPr/>
        <p:nvPr/>
      </p:nvGrpSpPr>
      <p:grpSpPr>
        <a:xfrm>
          <a:off x="0" y="0"/>
          <a:ext cx="0" cy="0"/>
          <a:chOff x="0" y="0"/>
          <a:chExt cx="0" cy="0"/>
        </a:xfrm>
      </p:grpSpPr>
      <p:sp>
        <p:nvSpPr>
          <p:cNvPr id="4" name="2 Título">
            <a:extLst>
              <a:ext uri="{FF2B5EF4-FFF2-40B4-BE49-F238E27FC236}">
                <a16:creationId xmlns:a16="http://schemas.microsoft.com/office/drawing/2014/main" id="{F81F8946-17C4-89CB-39EC-5F90DFD52C35}"/>
              </a:ext>
            </a:extLst>
          </p:cNvPr>
          <p:cNvSpPr txBox="1">
            <a:spLocks/>
          </p:cNvSpPr>
          <p:nvPr/>
        </p:nvSpPr>
        <p:spPr>
          <a:xfrm>
            <a:off x="578735" y="622880"/>
            <a:ext cx="11123270" cy="1275368"/>
          </a:xfrm>
          <a:prstGeom prst="rect">
            <a:avLst/>
          </a:prstGeom>
        </p:spPr>
        <p:txBody>
          <a:bodyPr vert="horz" lIns="91440" tIns="45720" rIns="91440" bIns="45720" rtlCol="0" anchor="b">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70000"/>
              </a:lnSpc>
            </a:pPr>
            <a:r>
              <a:rPr lang="en-US" sz="5800" kern="1200" dirty="0">
                <a:latin typeface="+mj-lt"/>
                <a:ea typeface="+mj-ea"/>
                <a:cs typeface="+mj-cs"/>
              </a:rPr>
              <a:t>RECOMENDACIONES PARA CONTRATO POR OBRA DETERMINADA</a:t>
            </a:r>
            <a:br>
              <a:rPr lang="es-MX" sz="4000" dirty="0">
                <a:cs typeface="Calibri" panose="020F0502020204030204" pitchFamily="34" charset="0"/>
              </a:rPr>
            </a:br>
            <a:endParaRPr lang="es-ES" sz="4000" dirty="0">
              <a:cs typeface="Calibri" panose="020F0502020204030204" pitchFamily="34" charset="0"/>
            </a:endParaRPr>
          </a:p>
        </p:txBody>
      </p:sp>
      <p:sp>
        <p:nvSpPr>
          <p:cNvPr id="2" name="Marcador de contenido 2">
            <a:extLst>
              <a:ext uri="{FF2B5EF4-FFF2-40B4-BE49-F238E27FC236}">
                <a16:creationId xmlns:a16="http://schemas.microsoft.com/office/drawing/2014/main" id="{E9D48692-1CC8-5995-F25E-D1B2CAE84A77}"/>
              </a:ext>
            </a:extLst>
          </p:cNvPr>
          <p:cNvSpPr>
            <a:spLocks noGrp="1"/>
          </p:cNvSpPr>
          <p:nvPr>
            <p:ph idx="1"/>
          </p:nvPr>
        </p:nvSpPr>
        <p:spPr>
          <a:xfrm>
            <a:off x="578735" y="2033970"/>
            <a:ext cx="10515600" cy="4351338"/>
          </a:xfrm>
        </p:spPr>
        <p:txBody>
          <a:bodyPr/>
          <a:lstStyle/>
          <a:p>
            <a:pPr marL="457200" indent="-342900" algn="just"/>
            <a:r>
              <a:rPr lang="en-US" dirty="0"/>
              <a:t>Se </a:t>
            </a:r>
            <a:r>
              <a:rPr lang="en-US" dirty="0" err="1"/>
              <a:t>debe</a:t>
            </a:r>
            <a:r>
              <a:rPr lang="en-US" dirty="0"/>
              <a:t> </a:t>
            </a:r>
            <a:r>
              <a:rPr lang="en-US" dirty="0" err="1"/>
              <a:t>precisar</a:t>
            </a:r>
            <a:r>
              <a:rPr lang="en-US" dirty="0"/>
              <a:t> </a:t>
            </a:r>
            <a:r>
              <a:rPr lang="en-US" dirty="0" err="1"/>
              <a:t>en</a:t>
            </a:r>
            <a:r>
              <a:rPr lang="en-US" dirty="0"/>
              <a:t> el </a:t>
            </a:r>
            <a:r>
              <a:rPr lang="en-US" dirty="0" err="1"/>
              <a:t>contrato</a:t>
            </a:r>
            <a:r>
              <a:rPr lang="en-US" dirty="0"/>
              <a:t> que su </a:t>
            </a:r>
            <a:r>
              <a:rPr lang="en-US" dirty="0" err="1"/>
              <a:t>vigencia</a:t>
            </a:r>
            <a:r>
              <a:rPr lang="en-US" dirty="0"/>
              <a:t> </a:t>
            </a:r>
            <a:r>
              <a:rPr lang="en-US" dirty="0" err="1"/>
              <a:t>está</a:t>
            </a:r>
            <a:r>
              <a:rPr lang="en-US" dirty="0"/>
              <a:t> </a:t>
            </a:r>
            <a:r>
              <a:rPr lang="en-US" dirty="0" err="1"/>
              <a:t>en</a:t>
            </a:r>
            <a:r>
              <a:rPr lang="en-US" dirty="0"/>
              <a:t> </a:t>
            </a:r>
            <a:r>
              <a:rPr lang="en-US" dirty="0" err="1"/>
              <a:t>función</a:t>
            </a:r>
            <a:r>
              <a:rPr lang="en-US" dirty="0"/>
              <a:t> del </a:t>
            </a:r>
            <a:r>
              <a:rPr lang="en-US" dirty="0" err="1"/>
              <a:t>tiempo</a:t>
            </a:r>
            <a:r>
              <a:rPr lang="en-US" dirty="0"/>
              <a:t> que dure la </a:t>
            </a:r>
            <a:r>
              <a:rPr lang="en-US" dirty="0" err="1"/>
              <a:t>obra</a:t>
            </a:r>
            <a:r>
              <a:rPr lang="en-US" dirty="0"/>
              <a:t> “</a:t>
            </a:r>
            <a:r>
              <a:rPr lang="en-US" dirty="0" err="1"/>
              <a:t>durante</a:t>
            </a:r>
            <a:r>
              <a:rPr lang="en-US" dirty="0"/>
              <a:t> el </a:t>
            </a:r>
            <a:r>
              <a:rPr lang="en-US" dirty="0" err="1"/>
              <a:t>tiempo</a:t>
            </a:r>
            <a:r>
              <a:rPr lang="en-US" dirty="0"/>
              <a:t> que dure la </a:t>
            </a:r>
            <a:r>
              <a:rPr lang="en-US" dirty="0" err="1"/>
              <a:t>obra</a:t>
            </a:r>
            <a:r>
              <a:rPr lang="en-US" dirty="0"/>
              <a:t>:__________”.</a:t>
            </a:r>
          </a:p>
          <a:p>
            <a:pPr marL="457200" indent="-342900" algn="just"/>
            <a:r>
              <a:rPr lang="en-US" dirty="0"/>
              <a:t>Debe </a:t>
            </a:r>
            <a:r>
              <a:rPr lang="en-US" dirty="0" err="1"/>
              <a:t>precisarse</a:t>
            </a:r>
            <a:r>
              <a:rPr lang="en-US" dirty="0"/>
              <a:t> con </a:t>
            </a:r>
            <a:r>
              <a:rPr lang="en-US" dirty="0" err="1"/>
              <a:t>todo</a:t>
            </a:r>
            <a:r>
              <a:rPr lang="en-US" dirty="0"/>
              <a:t> </a:t>
            </a:r>
            <a:r>
              <a:rPr lang="en-US" dirty="0" err="1"/>
              <a:t>detalle</a:t>
            </a:r>
            <a:r>
              <a:rPr lang="en-US" dirty="0"/>
              <a:t> </a:t>
            </a:r>
            <a:r>
              <a:rPr lang="en-US" dirty="0" err="1"/>
              <a:t>en</a:t>
            </a:r>
            <a:r>
              <a:rPr lang="en-US" dirty="0"/>
              <a:t> </a:t>
            </a:r>
            <a:r>
              <a:rPr lang="en-US" dirty="0" err="1"/>
              <a:t>qué</a:t>
            </a:r>
            <a:r>
              <a:rPr lang="en-US" dirty="0"/>
              <a:t> </a:t>
            </a:r>
            <a:r>
              <a:rPr lang="en-US" dirty="0" err="1"/>
              <a:t>consiste</a:t>
            </a:r>
            <a:r>
              <a:rPr lang="en-US" dirty="0"/>
              <a:t> la </a:t>
            </a:r>
            <a:r>
              <a:rPr lang="en-US" dirty="0" err="1"/>
              <a:t>obra</a:t>
            </a:r>
            <a:r>
              <a:rPr lang="en-US" dirty="0"/>
              <a:t>, a fin de que, </a:t>
            </a:r>
            <a:r>
              <a:rPr lang="en-US" dirty="0" err="1"/>
              <a:t>en</a:t>
            </a:r>
            <a:r>
              <a:rPr lang="en-US" dirty="0"/>
              <a:t> </a:t>
            </a:r>
            <a:r>
              <a:rPr lang="en-US" dirty="0" err="1"/>
              <a:t>caso</a:t>
            </a:r>
            <a:r>
              <a:rPr lang="en-US" dirty="0"/>
              <a:t> de </a:t>
            </a:r>
            <a:r>
              <a:rPr lang="en-US" dirty="0" err="1"/>
              <a:t>una</a:t>
            </a:r>
            <a:r>
              <a:rPr lang="en-US" dirty="0"/>
              <a:t> </a:t>
            </a:r>
            <a:r>
              <a:rPr lang="en-US" dirty="0" err="1"/>
              <a:t>controversia</a:t>
            </a:r>
            <a:r>
              <a:rPr lang="en-US" dirty="0"/>
              <a:t> </a:t>
            </a:r>
            <a:r>
              <a:rPr lang="en-US" dirty="0" err="1"/>
              <a:t>laboral</a:t>
            </a:r>
            <a:r>
              <a:rPr lang="en-US" dirty="0"/>
              <a:t> </a:t>
            </a:r>
            <a:r>
              <a:rPr lang="en-US" dirty="0" err="1"/>
              <a:t>pueda</a:t>
            </a:r>
            <a:r>
              <a:rPr lang="en-US" dirty="0"/>
              <a:t> </a:t>
            </a:r>
            <a:r>
              <a:rPr lang="en-US" dirty="0" err="1"/>
              <a:t>demostrarse</a:t>
            </a:r>
            <a:r>
              <a:rPr lang="en-US" dirty="0"/>
              <a:t> que la </a:t>
            </a:r>
            <a:r>
              <a:rPr lang="en-US" dirty="0" err="1"/>
              <a:t>obra</a:t>
            </a:r>
            <a:r>
              <a:rPr lang="en-US" dirty="0"/>
              <a:t> </a:t>
            </a:r>
            <a:r>
              <a:rPr lang="en-US" dirty="0" err="1"/>
              <a:t>fue</a:t>
            </a:r>
            <a:r>
              <a:rPr lang="en-US" dirty="0"/>
              <a:t> </a:t>
            </a:r>
            <a:r>
              <a:rPr lang="en-US" dirty="0" err="1"/>
              <a:t>concluida</a:t>
            </a:r>
            <a:r>
              <a:rPr lang="en-US" dirty="0"/>
              <a:t>.</a:t>
            </a:r>
          </a:p>
          <a:p>
            <a:pPr marL="457200" indent="-342900" algn="just"/>
            <a:r>
              <a:rPr lang="en-US" dirty="0"/>
              <a:t>Al </a:t>
            </a:r>
            <a:r>
              <a:rPr lang="en-US" dirty="0" err="1"/>
              <a:t>terminar</a:t>
            </a:r>
            <a:r>
              <a:rPr lang="en-US" dirty="0"/>
              <a:t> la </a:t>
            </a:r>
            <a:r>
              <a:rPr lang="en-US" dirty="0" err="1"/>
              <a:t>obra</a:t>
            </a:r>
            <a:r>
              <a:rPr lang="en-US" dirty="0"/>
              <a:t> es </a:t>
            </a:r>
            <a:r>
              <a:rPr lang="en-US" dirty="0" err="1"/>
              <a:t>recomedable</a:t>
            </a:r>
            <a:r>
              <a:rPr lang="en-US" dirty="0"/>
              <a:t> que el </a:t>
            </a:r>
            <a:r>
              <a:rPr lang="en-US" dirty="0" err="1"/>
              <a:t>trabajador</a:t>
            </a:r>
            <a:r>
              <a:rPr lang="en-US" dirty="0"/>
              <a:t> </a:t>
            </a:r>
            <a:r>
              <a:rPr lang="en-US" dirty="0" err="1"/>
              <a:t>firme</a:t>
            </a:r>
            <a:r>
              <a:rPr lang="en-US" dirty="0"/>
              <a:t> de </a:t>
            </a:r>
            <a:r>
              <a:rPr lang="en-US" dirty="0" err="1"/>
              <a:t>conformidad</a:t>
            </a:r>
            <a:r>
              <a:rPr lang="en-US" dirty="0"/>
              <a:t> </a:t>
            </a:r>
            <a:r>
              <a:rPr lang="en-US" dirty="0" err="1"/>
              <a:t>respecto</a:t>
            </a:r>
            <a:r>
              <a:rPr lang="en-US" dirty="0"/>
              <a:t> a que la </a:t>
            </a:r>
            <a:r>
              <a:rPr lang="en-US" dirty="0" err="1"/>
              <a:t>obra</a:t>
            </a:r>
            <a:r>
              <a:rPr lang="en-US" dirty="0"/>
              <a:t> </a:t>
            </a:r>
            <a:r>
              <a:rPr lang="en-US" dirty="0" err="1"/>
              <a:t>fue</a:t>
            </a:r>
            <a:r>
              <a:rPr lang="en-US" dirty="0"/>
              <a:t> </a:t>
            </a:r>
            <a:r>
              <a:rPr lang="en-US" dirty="0" err="1"/>
              <a:t>concluida</a:t>
            </a:r>
            <a:r>
              <a:rPr lang="en-US" dirty="0"/>
              <a:t>.</a:t>
            </a:r>
          </a:p>
          <a:p>
            <a:pPr marL="0" indent="0" algn="just">
              <a:buNone/>
            </a:pPr>
            <a:endParaRPr lang="es-MX" dirty="0"/>
          </a:p>
          <a:p>
            <a:pPr marL="0" indent="0" algn="just">
              <a:buNone/>
            </a:pPr>
            <a:endParaRPr lang="es-MX" dirty="0"/>
          </a:p>
        </p:txBody>
      </p:sp>
    </p:spTree>
    <p:extLst>
      <p:ext uri="{BB962C8B-B14F-4D97-AF65-F5344CB8AC3E}">
        <p14:creationId xmlns:p14="http://schemas.microsoft.com/office/powerpoint/2010/main" val="449206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E14DC7D2-30EE-25F1-72EF-285C3F0F1D11}"/>
              </a:ext>
            </a:extLst>
          </p:cNvPr>
          <p:cNvSpPr txBox="1">
            <a:spLocks/>
          </p:cNvSpPr>
          <p:nvPr/>
        </p:nvSpPr>
        <p:spPr>
          <a:xfrm>
            <a:off x="570690" y="1314103"/>
            <a:ext cx="10575730" cy="558561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0" algn="just">
              <a:buNone/>
            </a:pPr>
            <a:r>
              <a:rPr lang="en-US" dirty="0"/>
              <a:t>Este </a:t>
            </a:r>
            <a:r>
              <a:rPr lang="en-US" dirty="0" err="1"/>
              <a:t>tipo</a:t>
            </a:r>
            <a:r>
              <a:rPr lang="en-US" dirty="0"/>
              <a:t> de </a:t>
            </a:r>
            <a:r>
              <a:rPr lang="en-US" dirty="0" err="1"/>
              <a:t>contratos</a:t>
            </a:r>
            <a:r>
              <a:rPr lang="en-US" dirty="0"/>
              <a:t> son de </a:t>
            </a:r>
            <a:r>
              <a:rPr lang="en-US" dirty="0" err="1"/>
              <a:t>duración</a:t>
            </a:r>
            <a:r>
              <a:rPr lang="en-US" dirty="0"/>
              <a:t> </a:t>
            </a:r>
            <a:r>
              <a:rPr lang="en-US" dirty="0" err="1"/>
              <a:t>limitada</a:t>
            </a:r>
            <a:r>
              <a:rPr lang="en-US" dirty="0"/>
              <a:t>, </a:t>
            </a:r>
            <a:r>
              <a:rPr lang="en-US" dirty="0" err="1"/>
              <a:t>puede</a:t>
            </a:r>
            <a:r>
              <a:rPr lang="en-US" dirty="0"/>
              <a:t> </a:t>
            </a:r>
            <a:r>
              <a:rPr lang="en-US" dirty="0" err="1"/>
              <a:t>estipularse</a:t>
            </a:r>
            <a:r>
              <a:rPr lang="en-US" dirty="0"/>
              <a:t> </a:t>
            </a:r>
            <a:r>
              <a:rPr lang="en-US" dirty="0" err="1"/>
              <a:t>en</a:t>
            </a:r>
            <a:r>
              <a:rPr lang="en-US" dirty="0"/>
              <a:t> los </a:t>
            </a:r>
            <a:r>
              <a:rPr lang="en-US" dirty="0" err="1"/>
              <a:t>siguientes</a:t>
            </a:r>
            <a:r>
              <a:rPr lang="en-US" dirty="0"/>
              <a:t> </a:t>
            </a:r>
            <a:r>
              <a:rPr lang="en-US" dirty="0" err="1"/>
              <a:t>casos</a:t>
            </a:r>
            <a:r>
              <a:rPr lang="en-US" dirty="0"/>
              <a:t>:</a:t>
            </a:r>
          </a:p>
          <a:p>
            <a:pPr marL="800100" indent="-457200" algn="just"/>
            <a:r>
              <a:rPr lang="en-US" dirty="0" err="1"/>
              <a:t>Cuando</a:t>
            </a:r>
            <a:r>
              <a:rPr lang="en-US" dirty="0"/>
              <a:t> lo </a:t>
            </a:r>
            <a:r>
              <a:rPr lang="en-US" dirty="0" err="1"/>
              <a:t>exija</a:t>
            </a:r>
            <a:r>
              <a:rPr lang="en-US" dirty="0"/>
              <a:t> la </a:t>
            </a:r>
            <a:r>
              <a:rPr lang="en-US" dirty="0" err="1"/>
              <a:t>naturaleza</a:t>
            </a:r>
            <a:r>
              <a:rPr lang="en-US" dirty="0"/>
              <a:t> del </a:t>
            </a:r>
            <a:r>
              <a:rPr lang="en-US" dirty="0" err="1"/>
              <a:t>trabajo</a:t>
            </a:r>
            <a:r>
              <a:rPr lang="en-US" dirty="0"/>
              <a:t> que </a:t>
            </a:r>
            <a:r>
              <a:rPr lang="en-US" dirty="0" err="1"/>
              <a:t>va</a:t>
            </a:r>
            <a:r>
              <a:rPr lang="en-US" dirty="0"/>
              <a:t> a </a:t>
            </a:r>
            <a:r>
              <a:rPr lang="en-US" dirty="0" err="1"/>
              <a:t>prestar</a:t>
            </a:r>
            <a:r>
              <a:rPr lang="en-US" dirty="0"/>
              <a:t>. Por </a:t>
            </a:r>
            <a:r>
              <a:rPr lang="en-US" dirty="0" err="1"/>
              <a:t>ejemplo</a:t>
            </a:r>
            <a:r>
              <a:rPr lang="en-US" dirty="0"/>
              <a:t>,  un </a:t>
            </a:r>
            <a:r>
              <a:rPr lang="en-US" dirty="0" err="1"/>
              <a:t>proyecto</a:t>
            </a:r>
            <a:r>
              <a:rPr lang="en-US" dirty="0"/>
              <a:t> temporal que require </a:t>
            </a:r>
            <a:r>
              <a:rPr lang="en-US" dirty="0" err="1"/>
              <a:t>habilidades</a:t>
            </a:r>
            <a:r>
              <a:rPr lang="en-US" dirty="0"/>
              <a:t> </a:t>
            </a:r>
            <a:r>
              <a:rPr lang="en-US" dirty="0" err="1"/>
              <a:t>específicas</a:t>
            </a:r>
            <a:r>
              <a:rPr lang="en-US" dirty="0"/>
              <a:t> </a:t>
            </a:r>
            <a:r>
              <a:rPr lang="en-US" dirty="0" err="1"/>
              <a:t>necesarias</a:t>
            </a:r>
            <a:r>
              <a:rPr lang="en-US" dirty="0"/>
              <a:t> </a:t>
            </a:r>
            <a:r>
              <a:rPr lang="en-US" dirty="0" err="1"/>
              <a:t>durante</a:t>
            </a:r>
            <a:r>
              <a:rPr lang="en-US" dirty="0"/>
              <a:t> un </a:t>
            </a:r>
            <a:r>
              <a:rPr lang="en-US" dirty="0" err="1"/>
              <a:t>periodo</a:t>
            </a:r>
            <a:r>
              <a:rPr lang="en-US" dirty="0"/>
              <a:t> </a:t>
            </a:r>
            <a:r>
              <a:rPr lang="en-US" dirty="0" err="1"/>
              <a:t>determinado</a:t>
            </a:r>
            <a:r>
              <a:rPr lang="en-US" dirty="0"/>
              <a:t>.</a:t>
            </a:r>
          </a:p>
          <a:p>
            <a:pPr marL="800100" indent="-457200" algn="just"/>
            <a:r>
              <a:rPr lang="en-US" dirty="0" err="1"/>
              <a:t>Cuando</a:t>
            </a:r>
            <a:r>
              <a:rPr lang="en-US" dirty="0"/>
              <a:t> </a:t>
            </a:r>
            <a:r>
              <a:rPr lang="en-US" dirty="0" err="1"/>
              <a:t>tenga</a:t>
            </a:r>
            <a:r>
              <a:rPr lang="en-US" dirty="0"/>
              <a:t> </a:t>
            </a:r>
            <a:r>
              <a:rPr lang="en-US" dirty="0" err="1"/>
              <a:t>por</a:t>
            </a:r>
            <a:r>
              <a:rPr lang="en-US" dirty="0"/>
              <a:t> </a:t>
            </a:r>
            <a:r>
              <a:rPr lang="en-US" dirty="0" err="1"/>
              <a:t>objeto</a:t>
            </a:r>
            <a:r>
              <a:rPr lang="en-US" dirty="0"/>
              <a:t> </a:t>
            </a:r>
            <a:r>
              <a:rPr lang="en-US" dirty="0" err="1"/>
              <a:t>sustituir</a:t>
            </a:r>
            <a:r>
              <a:rPr lang="en-US" dirty="0"/>
              <a:t> </a:t>
            </a:r>
            <a:r>
              <a:rPr lang="en-US" dirty="0" err="1"/>
              <a:t>temporalmente</a:t>
            </a:r>
            <a:r>
              <a:rPr lang="en-US" dirty="0"/>
              <a:t> a </a:t>
            </a:r>
            <a:r>
              <a:rPr lang="en-US" dirty="0" err="1"/>
              <a:t>otro</a:t>
            </a:r>
            <a:r>
              <a:rPr lang="en-US" dirty="0"/>
              <a:t> </a:t>
            </a:r>
            <a:r>
              <a:rPr lang="en-US" dirty="0" err="1"/>
              <a:t>trabajador</a:t>
            </a:r>
            <a:r>
              <a:rPr lang="en-US" dirty="0"/>
              <a:t> </a:t>
            </a:r>
            <a:r>
              <a:rPr lang="en-US" dirty="0" err="1"/>
              <a:t>por</a:t>
            </a:r>
            <a:r>
              <a:rPr lang="en-US" dirty="0"/>
              <a:t> </a:t>
            </a:r>
            <a:r>
              <a:rPr lang="en-US" dirty="0" err="1"/>
              <a:t>ejemplo</a:t>
            </a:r>
            <a:r>
              <a:rPr lang="en-US" dirty="0"/>
              <a:t> para </a:t>
            </a:r>
            <a:r>
              <a:rPr lang="en-US" dirty="0" err="1"/>
              <a:t>cubrir</a:t>
            </a:r>
            <a:r>
              <a:rPr lang="en-US" dirty="0"/>
              <a:t> </a:t>
            </a:r>
            <a:r>
              <a:rPr lang="en-US" dirty="0" err="1"/>
              <a:t>incapacidades</a:t>
            </a:r>
            <a:r>
              <a:rPr lang="en-US" dirty="0"/>
              <a:t> de </a:t>
            </a:r>
            <a:r>
              <a:rPr lang="en-US" dirty="0" err="1"/>
              <a:t>maternidad</a:t>
            </a:r>
            <a:r>
              <a:rPr lang="en-US" dirty="0"/>
              <a:t>, </a:t>
            </a:r>
            <a:r>
              <a:rPr lang="en-US" dirty="0" err="1"/>
              <a:t>enfermedad</a:t>
            </a:r>
            <a:r>
              <a:rPr lang="en-US" dirty="0"/>
              <a:t>, o </a:t>
            </a:r>
            <a:r>
              <a:rPr lang="en-US" dirty="0" err="1"/>
              <a:t>cualquier</a:t>
            </a:r>
            <a:r>
              <a:rPr lang="en-US" dirty="0"/>
              <a:t> </a:t>
            </a:r>
            <a:r>
              <a:rPr lang="en-US" dirty="0" err="1"/>
              <a:t>ausencia</a:t>
            </a:r>
            <a:r>
              <a:rPr lang="en-US" dirty="0"/>
              <a:t> temporal. </a:t>
            </a:r>
          </a:p>
          <a:p>
            <a:pPr marL="800100" indent="-457200" algn="just"/>
            <a:r>
              <a:rPr lang="en-US" dirty="0"/>
              <a:t>En </a:t>
            </a:r>
            <a:r>
              <a:rPr lang="en-US" dirty="0" err="1"/>
              <a:t>otros</a:t>
            </a:r>
            <a:r>
              <a:rPr lang="en-US" dirty="0"/>
              <a:t> </a:t>
            </a:r>
            <a:r>
              <a:rPr lang="en-US" dirty="0" err="1"/>
              <a:t>casos</a:t>
            </a:r>
            <a:r>
              <a:rPr lang="en-US" dirty="0"/>
              <a:t> </a:t>
            </a:r>
            <a:r>
              <a:rPr lang="en-US" dirty="0" err="1"/>
              <a:t>excepcionales</a:t>
            </a:r>
            <a:r>
              <a:rPr lang="en-US" dirty="0"/>
              <a:t>, siempre que </a:t>
            </a:r>
            <a:r>
              <a:rPr lang="en-US" dirty="0" err="1"/>
              <a:t>exista</a:t>
            </a:r>
            <a:r>
              <a:rPr lang="en-US" dirty="0"/>
              <a:t> </a:t>
            </a:r>
            <a:r>
              <a:rPr lang="en-US" dirty="0" err="1"/>
              <a:t>razón</a:t>
            </a:r>
            <a:r>
              <a:rPr lang="en-US" dirty="0"/>
              <a:t> </a:t>
            </a:r>
            <a:r>
              <a:rPr lang="en-US" dirty="0" err="1"/>
              <a:t>valida</a:t>
            </a:r>
            <a:r>
              <a:rPr lang="en-US" dirty="0"/>
              <a:t> y </a:t>
            </a:r>
            <a:r>
              <a:rPr lang="en-US" dirty="0" err="1"/>
              <a:t>específica</a:t>
            </a:r>
            <a:r>
              <a:rPr lang="en-US" dirty="0"/>
              <a:t> para la </a:t>
            </a:r>
            <a:r>
              <a:rPr lang="en-US" dirty="0" err="1"/>
              <a:t>duración</a:t>
            </a:r>
            <a:r>
              <a:rPr lang="en-US" dirty="0"/>
              <a:t> </a:t>
            </a:r>
            <a:r>
              <a:rPr lang="en-US" dirty="0" err="1"/>
              <a:t>limitada</a:t>
            </a:r>
            <a:r>
              <a:rPr lang="en-US" dirty="0"/>
              <a:t> de la </a:t>
            </a:r>
            <a:r>
              <a:rPr lang="en-US" dirty="0" err="1"/>
              <a:t>duración</a:t>
            </a:r>
            <a:r>
              <a:rPr lang="en-US" dirty="0"/>
              <a:t> </a:t>
            </a:r>
            <a:r>
              <a:rPr lang="en-US" dirty="0" err="1"/>
              <a:t>laboral</a:t>
            </a:r>
            <a:r>
              <a:rPr lang="en-US" dirty="0"/>
              <a:t>. </a:t>
            </a:r>
          </a:p>
          <a:p>
            <a:pPr marL="0" indent="0">
              <a:buNone/>
            </a:pPr>
            <a:endParaRPr lang="en-US" dirty="0"/>
          </a:p>
        </p:txBody>
      </p:sp>
      <p:sp>
        <p:nvSpPr>
          <p:cNvPr id="3" name="2 Título">
            <a:extLst>
              <a:ext uri="{FF2B5EF4-FFF2-40B4-BE49-F238E27FC236}">
                <a16:creationId xmlns:a16="http://schemas.microsoft.com/office/drawing/2014/main" id="{935FAA5F-4317-DDE4-F771-A1A8DA013A86}"/>
              </a:ext>
            </a:extLst>
          </p:cNvPr>
          <p:cNvSpPr>
            <a:spLocks noGrp="1"/>
          </p:cNvSpPr>
          <p:nvPr>
            <p:ph type="title"/>
          </p:nvPr>
        </p:nvSpPr>
        <p:spPr>
          <a:xfrm>
            <a:off x="477130" y="465005"/>
            <a:ext cx="9187731" cy="1286160"/>
          </a:xfrm>
        </p:spPr>
        <p:txBody>
          <a:bodyPr anchor="b">
            <a:normAutofit/>
          </a:bodyPr>
          <a:lstStyle/>
          <a:p>
            <a:r>
              <a:rPr lang="es-MX" sz="4000" dirty="0">
                <a:cs typeface="Calibri" panose="020F0502020204030204" pitchFamily="34" charset="0"/>
              </a:rPr>
              <a:t>TIEMPO DETERMINADO ARTÍCULO 37 LFT</a:t>
            </a:r>
            <a:br>
              <a:rPr lang="es-MX" sz="4000" b="1" dirty="0">
                <a:cs typeface="Calibri" panose="020F0502020204030204" pitchFamily="34" charset="0"/>
              </a:rPr>
            </a:br>
            <a:endParaRPr lang="es-ES" sz="4000" b="1" dirty="0">
              <a:cs typeface="Calibri" panose="020F0502020204030204" pitchFamily="34" charset="0"/>
            </a:endParaRPr>
          </a:p>
        </p:txBody>
      </p:sp>
    </p:spTree>
    <p:extLst>
      <p:ext uri="{BB962C8B-B14F-4D97-AF65-F5344CB8AC3E}">
        <p14:creationId xmlns:p14="http://schemas.microsoft.com/office/powerpoint/2010/main" val="1833797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685F83-A81E-A48A-1CC5-A5F8DF317395}"/>
              </a:ext>
            </a:extLst>
          </p:cNvPr>
          <p:cNvSpPr txBox="1">
            <a:spLocks/>
          </p:cNvSpPr>
          <p:nvPr/>
        </p:nvSpPr>
        <p:spPr>
          <a:xfrm>
            <a:off x="643467" y="321734"/>
            <a:ext cx="8982372" cy="11357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t>OBRA Y TIEMPO DETERMINADO</a:t>
            </a:r>
          </a:p>
        </p:txBody>
      </p:sp>
      <p:sp>
        <p:nvSpPr>
          <p:cNvPr id="3" name="Subtítulo 2">
            <a:extLst>
              <a:ext uri="{FF2B5EF4-FFF2-40B4-BE49-F238E27FC236}">
                <a16:creationId xmlns:a16="http://schemas.microsoft.com/office/drawing/2014/main" id="{06F01C02-974D-52EC-A67E-4103B8DF48A5}"/>
              </a:ext>
            </a:extLst>
          </p:cNvPr>
          <p:cNvSpPr txBox="1">
            <a:spLocks/>
          </p:cNvSpPr>
          <p:nvPr/>
        </p:nvSpPr>
        <p:spPr>
          <a:xfrm>
            <a:off x="643467" y="1782981"/>
            <a:ext cx="10757595" cy="4393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lgn="just">
              <a:buNone/>
            </a:pPr>
            <a:r>
              <a:rPr lang="en-US" dirty="0"/>
              <a:t>Son los </a:t>
            </a:r>
            <a:r>
              <a:rPr lang="en-US" dirty="0" err="1"/>
              <a:t>contratos</a:t>
            </a:r>
            <a:r>
              <a:rPr lang="en-US" dirty="0"/>
              <a:t> que se </a:t>
            </a:r>
            <a:r>
              <a:rPr lang="en-US" dirty="0" err="1"/>
              <a:t>relacionan</a:t>
            </a:r>
            <a:r>
              <a:rPr lang="en-US" dirty="0"/>
              <a:t> con la </a:t>
            </a:r>
            <a:r>
              <a:rPr lang="en-US" dirty="0" err="1"/>
              <a:t>figura</a:t>
            </a:r>
            <a:r>
              <a:rPr lang="en-US" dirty="0"/>
              <a:t> del </a:t>
            </a:r>
            <a:r>
              <a:rPr lang="en-US" dirty="0" err="1"/>
              <a:t>trabajador</a:t>
            </a:r>
            <a:r>
              <a:rPr lang="en-US" dirty="0"/>
              <a:t> </a:t>
            </a:r>
            <a:r>
              <a:rPr lang="en-US" b="1" dirty="0"/>
              <a:t>eventual</a:t>
            </a:r>
            <a:r>
              <a:rPr lang="en-US" dirty="0"/>
              <a:t>, es </a:t>
            </a:r>
            <a:r>
              <a:rPr lang="en-US" dirty="0" err="1"/>
              <a:t>decir</a:t>
            </a:r>
            <a:r>
              <a:rPr lang="en-US" dirty="0"/>
              <a:t> que </a:t>
            </a:r>
            <a:r>
              <a:rPr lang="en-US" dirty="0" err="1"/>
              <a:t>después</a:t>
            </a:r>
            <a:r>
              <a:rPr lang="en-US" dirty="0"/>
              <a:t> de </a:t>
            </a:r>
            <a:r>
              <a:rPr lang="en-US" dirty="0" err="1"/>
              <a:t>determinados</a:t>
            </a:r>
            <a:r>
              <a:rPr lang="en-US" dirty="0"/>
              <a:t> </a:t>
            </a:r>
            <a:r>
              <a:rPr lang="en-US" dirty="0" err="1"/>
              <a:t>tiempo</a:t>
            </a:r>
            <a:r>
              <a:rPr lang="en-US" dirty="0"/>
              <a:t> u </a:t>
            </a:r>
            <a:r>
              <a:rPr lang="en-US" dirty="0" err="1"/>
              <a:t>obra</a:t>
            </a:r>
            <a:r>
              <a:rPr lang="en-US" dirty="0"/>
              <a:t> </a:t>
            </a:r>
            <a:r>
              <a:rPr lang="en-US" dirty="0" err="1"/>
              <a:t>dejarán</a:t>
            </a:r>
            <a:r>
              <a:rPr lang="en-US" dirty="0"/>
              <a:t> de ser trabajadores. </a:t>
            </a:r>
          </a:p>
          <a:p>
            <a:pPr algn="just"/>
            <a:endParaRPr lang="en-US" dirty="0"/>
          </a:p>
          <a:p>
            <a:pPr marL="114300" indent="0" algn="just">
              <a:buNone/>
            </a:pPr>
            <a:r>
              <a:rPr lang="en-US" dirty="0"/>
              <a:t>El </a:t>
            </a:r>
            <a:r>
              <a:rPr lang="en-US" dirty="0" err="1"/>
              <a:t>artículo</a:t>
            </a:r>
            <a:r>
              <a:rPr lang="en-US" dirty="0"/>
              <a:t> 39 </a:t>
            </a:r>
            <a:r>
              <a:rPr lang="en-US" dirty="0" err="1"/>
              <a:t>establece</a:t>
            </a:r>
            <a:r>
              <a:rPr lang="en-US" dirty="0"/>
              <a:t> la </a:t>
            </a:r>
            <a:r>
              <a:rPr lang="en-US" dirty="0" err="1"/>
              <a:t>posibilidad</a:t>
            </a:r>
            <a:r>
              <a:rPr lang="en-US" dirty="0"/>
              <a:t> de </a:t>
            </a:r>
            <a:r>
              <a:rPr lang="en-US" dirty="0" err="1"/>
              <a:t>prórroga</a:t>
            </a:r>
            <a:r>
              <a:rPr lang="en-US" dirty="0"/>
              <a:t>, </a:t>
            </a:r>
            <a:r>
              <a:rPr lang="en-US" dirty="0" err="1"/>
              <a:t>ya</a:t>
            </a:r>
            <a:r>
              <a:rPr lang="en-US" dirty="0"/>
              <a:t> que </a:t>
            </a:r>
            <a:r>
              <a:rPr lang="en-US" dirty="0" err="1"/>
              <a:t>si</a:t>
            </a:r>
            <a:r>
              <a:rPr lang="en-US" dirty="0"/>
              <a:t> </a:t>
            </a:r>
            <a:r>
              <a:rPr lang="en-US" dirty="0" err="1"/>
              <a:t>vencido</a:t>
            </a:r>
            <a:r>
              <a:rPr lang="en-US" dirty="0"/>
              <a:t> el </a:t>
            </a:r>
            <a:r>
              <a:rPr lang="en-US" dirty="0" err="1"/>
              <a:t>término</a:t>
            </a:r>
            <a:r>
              <a:rPr lang="en-US" dirty="0"/>
              <a:t> que se </a:t>
            </a:r>
            <a:r>
              <a:rPr lang="en-US" dirty="0" err="1"/>
              <a:t>hubiese</a:t>
            </a:r>
            <a:r>
              <a:rPr lang="en-US" dirty="0"/>
              <a:t> </a:t>
            </a:r>
            <a:r>
              <a:rPr lang="en-US" dirty="0" err="1"/>
              <a:t>fijado</a:t>
            </a:r>
            <a:r>
              <a:rPr lang="en-US" dirty="0"/>
              <a:t>, </a:t>
            </a:r>
            <a:r>
              <a:rPr lang="en-US" dirty="0" err="1"/>
              <a:t>subsiste</a:t>
            </a:r>
            <a:r>
              <a:rPr lang="en-US" dirty="0"/>
              <a:t> la </a:t>
            </a:r>
            <a:r>
              <a:rPr lang="en-US" dirty="0" err="1"/>
              <a:t>materia</a:t>
            </a:r>
            <a:r>
              <a:rPr lang="en-US" dirty="0"/>
              <a:t> del </a:t>
            </a:r>
            <a:r>
              <a:rPr lang="en-US" dirty="0" err="1"/>
              <a:t>trabajo</a:t>
            </a:r>
            <a:r>
              <a:rPr lang="en-US" dirty="0"/>
              <a:t>, la </a:t>
            </a:r>
            <a:r>
              <a:rPr lang="en-US" dirty="0" err="1"/>
              <a:t>relación</a:t>
            </a:r>
            <a:r>
              <a:rPr lang="en-US" dirty="0"/>
              <a:t> </a:t>
            </a:r>
            <a:r>
              <a:rPr lang="en-US" dirty="0" err="1"/>
              <a:t>quedará</a:t>
            </a:r>
            <a:r>
              <a:rPr lang="en-US" dirty="0"/>
              <a:t> </a:t>
            </a:r>
            <a:r>
              <a:rPr lang="en-US" dirty="0" err="1"/>
              <a:t>prorrogada</a:t>
            </a:r>
            <a:r>
              <a:rPr lang="en-US" dirty="0"/>
              <a:t> </a:t>
            </a:r>
            <a:r>
              <a:rPr lang="en-US" dirty="0" err="1"/>
              <a:t>automáticamente</a:t>
            </a:r>
            <a:r>
              <a:rPr lang="en-US" dirty="0"/>
              <a:t> </a:t>
            </a:r>
            <a:r>
              <a:rPr lang="en-US" dirty="0" err="1"/>
              <a:t>mientras</a:t>
            </a:r>
            <a:r>
              <a:rPr lang="en-US" dirty="0"/>
              <a:t> </a:t>
            </a:r>
            <a:r>
              <a:rPr lang="en-US" dirty="0" err="1"/>
              <a:t>presista</a:t>
            </a:r>
            <a:r>
              <a:rPr lang="en-US" dirty="0"/>
              <a:t> </a:t>
            </a:r>
            <a:r>
              <a:rPr lang="en-US" dirty="0" err="1"/>
              <a:t>dicha</a:t>
            </a:r>
            <a:r>
              <a:rPr lang="en-US" dirty="0"/>
              <a:t> </a:t>
            </a:r>
            <a:r>
              <a:rPr lang="en-US" dirty="0" err="1"/>
              <a:t>circunstancia</a:t>
            </a:r>
            <a:r>
              <a:rPr lang="en-US" dirty="0"/>
              <a:t>.</a:t>
            </a:r>
          </a:p>
          <a:p>
            <a:pPr marL="114300" indent="0" algn="just">
              <a:buNone/>
            </a:pPr>
            <a:endParaRPr lang="en-US" dirty="0"/>
          </a:p>
          <a:p>
            <a:endParaRPr lang="en-US" sz="2000" dirty="0"/>
          </a:p>
          <a:p>
            <a:pPr marL="342900"/>
            <a:endParaRPr lang="en-US" sz="2000" dirty="0"/>
          </a:p>
        </p:txBody>
      </p:sp>
    </p:spTree>
    <p:extLst>
      <p:ext uri="{BB962C8B-B14F-4D97-AF65-F5344CB8AC3E}">
        <p14:creationId xmlns:p14="http://schemas.microsoft.com/office/powerpoint/2010/main" val="2627079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id="{02DF3641-4101-8959-9512-F14ED16458DF}"/>
              </a:ext>
            </a:extLst>
          </p:cNvPr>
          <p:cNvGraphicFramePr>
            <a:graphicFrameLocks noGrp="1"/>
          </p:cNvGraphicFramePr>
          <p:nvPr>
            <p:ph idx="1"/>
            <p:extLst>
              <p:ext uri="{D42A27DB-BD31-4B8C-83A1-F6EECF244321}">
                <p14:modId xmlns:p14="http://schemas.microsoft.com/office/powerpoint/2010/main" val="934548992"/>
              </p:ext>
            </p:extLst>
          </p:nvPr>
        </p:nvGraphicFramePr>
        <p:xfrm>
          <a:off x="838200" y="520861"/>
          <a:ext cx="10886954" cy="56561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8251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F25972-255E-79C0-7F28-FA9D36CA6A2C}"/>
              </a:ext>
            </a:extLst>
          </p:cNvPr>
          <p:cNvSpPr txBox="1">
            <a:spLocks/>
          </p:cNvSpPr>
          <p:nvPr/>
        </p:nvSpPr>
        <p:spPr>
          <a:xfrm>
            <a:off x="1167426" y="666728"/>
            <a:ext cx="9003708" cy="910201"/>
          </a:xfrm>
          <a:prstGeom prst="rect">
            <a:avLst/>
          </a:prstGeom>
        </p:spPr>
        <p:txBody>
          <a:bodyPr vert="horz" lIns="91440" tIns="45720" rIns="91440" bIns="45720" rtlCol="0" anchor="t">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5400" dirty="0">
                <a:latin typeface="+mn-lt"/>
              </a:rPr>
              <a:t>TEMPORADA ARTÍCULO 39-F LFT</a:t>
            </a:r>
          </a:p>
        </p:txBody>
      </p:sp>
      <p:sp>
        <p:nvSpPr>
          <p:cNvPr id="4" name="Marcador de contenido 2">
            <a:extLst>
              <a:ext uri="{FF2B5EF4-FFF2-40B4-BE49-F238E27FC236}">
                <a16:creationId xmlns:a16="http://schemas.microsoft.com/office/drawing/2014/main" id="{D7207018-A123-BC77-CA48-4082CD0AFFEC}"/>
              </a:ext>
            </a:extLst>
          </p:cNvPr>
          <p:cNvSpPr>
            <a:spLocks noGrp="1"/>
          </p:cNvSpPr>
          <p:nvPr>
            <p:ph idx="1"/>
          </p:nvPr>
        </p:nvSpPr>
        <p:spPr>
          <a:xfrm>
            <a:off x="1347486" y="1839934"/>
            <a:ext cx="10515600" cy="4351338"/>
          </a:xfrm>
        </p:spPr>
        <p:txBody>
          <a:bodyPr>
            <a:normAutofit lnSpcReduction="10000"/>
          </a:bodyPr>
          <a:lstStyle/>
          <a:p>
            <a:pPr marL="0" indent="0" algn="just">
              <a:lnSpc>
                <a:spcPct val="120000"/>
              </a:lnSpc>
              <a:buNone/>
            </a:pPr>
            <a:r>
              <a:rPr lang="es-MX" dirty="0"/>
              <a:t>Permite a las empresas contratar trabajadores para actividades específicas y </a:t>
            </a:r>
            <a:r>
              <a:rPr lang="es-MX" dirty="0" err="1"/>
              <a:t>periodicas</a:t>
            </a:r>
            <a:r>
              <a:rPr lang="es-MX" dirty="0"/>
              <a:t> que no requieren una presencia continua durante todo el año. </a:t>
            </a:r>
          </a:p>
          <a:p>
            <a:pPr marL="0" indent="0" algn="just">
              <a:lnSpc>
                <a:spcPct val="120000"/>
              </a:lnSpc>
              <a:buNone/>
            </a:pPr>
            <a:r>
              <a:rPr lang="es-MX" dirty="0"/>
              <a:t>Se contempla para situaciones en las que los servicios solo se necesitan durante ciertos periodos.</a:t>
            </a:r>
          </a:p>
          <a:p>
            <a:pPr marL="0" indent="0" algn="just">
              <a:lnSpc>
                <a:spcPct val="120000"/>
              </a:lnSpc>
              <a:buNone/>
            </a:pPr>
            <a:r>
              <a:rPr lang="es-MX" dirty="0"/>
              <a:t>Esta modalidad es útil para empleos estacionales como en ciertas actividades comerciales, agrícolas, turísticas o sector manufacturero donde varía la demanda de trabajadores según la temporada. </a:t>
            </a:r>
          </a:p>
          <a:p>
            <a:pPr marL="0" indent="0" algn="just">
              <a:lnSpc>
                <a:spcPct val="120000"/>
              </a:lnSpc>
              <a:buNone/>
            </a:pPr>
            <a:endParaRPr lang="es-MX" dirty="0"/>
          </a:p>
          <a:p>
            <a:pPr marL="0" indent="0" algn="just">
              <a:lnSpc>
                <a:spcPct val="120000"/>
              </a:lnSpc>
              <a:buNone/>
            </a:pPr>
            <a:endParaRPr lang="es-MX" dirty="0"/>
          </a:p>
          <a:p>
            <a:pPr marL="0" indent="0" algn="just">
              <a:buNone/>
            </a:pPr>
            <a:endParaRPr lang="es-MX" dirty="0"/>
          </a:p>
          <a:p>
            <a:pPr marL="0" indent="0" algn="just">
              <a:buNone/>
            </a:pPr>
            <a:endParaRPr lang="es-MX" dirty="0"/>
          </a:p>
        </p:txBody>
      </p:sp>
    </p:spTree>
    <p:extLst>
      <p:ext uri="{BB962C8B-B14F-4D97-AF65-F5344CB8AC3E}">
        <p14:creationId xmlns:p14="http://schemas.microsoft.com/office/powerpoint/2010/main" val="37745613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EFDE8-9825-0AAA-0B79-470AB412DCB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3726F0E-C736-4DE2-9155-53C790EACC32}"/>
              </a:ext>
            </a:extLst>
          </p:cNvPr>
          <p:cNvSpPr txBox="1">
            <a:spLocks/>
          </p:cNvSpPr>
          <p:nvPr/>
        </p:nvSpPr>
        <p:spPr>
          <a:xfrm>
            <a:off x="1167426" y="666728"/>
            <a:ext cx="10256787" cy="117320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3600" dirty="0">
                <a:latin typeface="+mn-lt"/>
              </a:rPr>
              <a:t>CARACTERÍSTICAS DE LOS CONTRATOS POR TEMPORADA</a:t>
            </a:r>
          </a:p>
        </p:txBody>
      </p:sp>
      <p:sp>
        <p:nvSpPr>
          <p:cNvPr id="4" name="Marcador de contenido 2">
            <a:extLst>
              <a:ext uri="{FF2B5EF4-FFF2-40B4-BE49-F238E27FC236}">
                <a16:creationId xmlns:a16="http://schemas.microsoft.com/office/drawing/2014/main" id="{D1E76802-4C10-BEE7-E978-6999CC10774C}"/>
              </a:ext>
            </a:extLst>
          </p:cNvPr>
          <p:cNvSpPr>
            <a:spLocks noGrp="1"/>
          </p:cNvSpPr>
          <p:nvPr>
            <p:ph idx="1"/>
          </p:nvPr>
        </p:nvSpPr>
        <p:spPr>
          <a:xfrm>
            <a:off x="1347486" y="1944546"/>
            <a:ext cx="10515600" cy="4246725"/>
          </a:xfrm>
        </p:spPr>
        <p:txBody>
          <a:bodyPr>
            <a:normAutofit/>
          </a:bodyPr>
          <a:lstStyle/>
          <a:p>
            <a:pPr marL="0" indent="0" algn="just">
              <a:lnSpc>
                <a:spcPct val="120000"/>
              </a:lnSpc>
              <a:buNone/>
            </a:pPr>
            <a:r>
              <a:rPr lang="es-MX" dirty="0"/>
              <a:t>Son relaciones por tiempo indeterminado, pero discontinuos ya que los servicios del trabajador solo son requeridos en determinados periodos del año.</a:t>
            </a:r>
          </a:p>
          <a:p>
            <a:pPr marL="0" indent="0" algn="just">
              <a:lnSpc>
                <a:spcPct val="120000"/>
              </a:lnSpc>
              <a:buNone/>
            </a:pPr>
            <a:r>
              <a:rPr lang="es-MX" dirty="0"/>
              <a:t>Generalmente se aplican cuando:</a:t>
            </a:r>
          </a:p>
          <a:p>
            <a:pPr algn="just">
              <a:lnSpc>
                <a:spcPct val="120000"/>
              </a:lnSpc>
            </a:pPr>
            <a:r>
              <a:rPr lang="es-MX" dirty="0"/>
              <a:t> Las actividades son estacionales</a:t>
            </a:r>
          </a:p>
          <a:p>
            <a:pPr algn="just">
              <a:lnSpc>
                <a:spcPct val="120000"/>
              </a:lnSpc>
            </a:pPr>
            <a:r>
              <a:rPr lang="es-MX" dirty="0"/>
              <a:t>Cuando no se requieren los servicios del trabajador de manera continua toda la semana, todo el mes o todo el año.</a:t>
            </a:r>
          </a:p>
          <a:p>
            <a:pPr marL="0" indent="0" algn="just">
              <a:lnSpc>
                <a:spcPct val="120000"/>
              </a:lnSpc>
              <a:buNone/>
            </a:pPr>
            <a:endParaRPr lang="es-MX" dirty="0"/>
          </a:p>
          <a:p>
            <a:pPr marL="0" indent="0" algn="just">
              <a:lnSpc>
                <a:spcPct val="120000"/>
              </a:lnSpc>
              <a:buNone/>
            </a:pPr>
            <a:endParaRPr lang="es-MX" dirty="0"/>
          </a:p>
          <a:p>
            <a:pPr marL="0" indent="0" algn="just">
              <a:buNone/>
            </a:pPr>
            <a:endParaRPr lang="es-MX" dirty="0"/>
          </a:p>
          <a:p>
            <a:pPr marL="0" indent="0" algn="just">
              <a:buNone/>
            </a:pPr>
            <a:endParaRPr lang="es-MX" dirty="0"/>
          </a:p>
        </p:txBody>
      </p:sp>
    </p:spTree>
    <p:extLst>
      <p:ext uri="{BB962C8B-B14F-4D97-AF65-F5344CB8AC3E}">
        <p14:creationId xmlns:p14="http://schemas.microsoft.com/office/powerpoint/2010/main" val="1980430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135A5-6BB3-AC03-3FC8-E4F88E5DFE9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9439915-099A-1E3A-C5E9-6D21B159424C}"/>
              </a:ext>
            </a:extLst>
          </p:cNvPr>
          <p:cNvSpPr txBox="1">
            <a:spLocks/>
          </p:cNvSpPr>
          <p:nvPr/>
        </p:nvSpPr>
        <p:spPr>
          <a:xfrm>
            <a:off x="1167426" y="666728"/>
            <a:ext cx="10256787" cy="117320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3600" dirty="0">
                <a:latin typeface="+mn-lt"/>
              </a:rPr>
              <a:t>CARACTERÍSTICAS DE LOS CONTRATOS POR TEMPORADA</a:t>
            </a:r>
          </a:p>
        </p:txBody>
      </p:sp>
      <p:sp>
        <p:nvSpPr>
          <p:cNvPr id="4" name="Marcador de contenido 2">
            <a:extLst>
              <a:ext uri="{FF2B5EF4-FFF2-40B4-BE49-F238E27FC236}">
                <a16:creationId xmlns:a16="http://schemas.microsoft.com/office/drawing/2014/main" id="{53EF6603-BCF3-2398-91C3-15C18D7FDBA5}"/>
              </a:ext>
            </a:extLst>
          </p:cNvPr>
          <p:cNvSpPr>
            <a:spLocks noGrp="1"/>
          </p:cNvSpPr>
          <p:nvPr>
            <p:ph idx="1"/>
          </p:nvPr>
        </p:nvSpPr>
        <p:spPr>
          <a:xfrm>
            <a:off x="1347486" y="1944546"/>
            <a:ext cx="10515600" cy="4246725"/>
          </a:xfrm>
        </p:spPr>
        <p:txBody>
          <a:bodyPr>
            <a:normAutofit/>
          </a:bodyPr>
          <a:lstStyle/>
          <a:p>
            <a:pPr algn="just">
              <a:lnSpc>
                <a:spcPct val="120000"/>
              </a:lnSpc>
            </a:pPr>
            <a:r>
              <a:rPr lang="es-MX" b="1" dirty="0"/>
              <a:t>Labores fijas y periódicas de carácter discontinuo. </a:t>
            </a:r>
            <a:r>
              <a:rPr lang="es-MX" dirty="0"/>
              <a:t>Es predecible la presencia del trabajador, pero no es necesaria una presencia constante.</a:t>
            </a:r>
          </a:p>
          <a:p>
            <a:pPr algn="just">
              <a:lnSpc>
                <a:spcPct val="120000"/>
              </a:lnSpc>
            </a:pPr>
            <a:r>
              <a:rPr lang="es-MX" b="1" dirty="0"/>
              <a:t>Derechos proporcionales: </a:t>
            </a:r>
            <a:r>
              <a:rPr lang="es-MX" dirty="0"/>
              <a:t>estos trabajadores tienen los mismos derechos y obligaciones que los trabajadores contratados por tiempo indeterminado pero en proporción al tiempo trabajado durante cada periodo, incluyendo vacaciones, seguridad social y prestaciones.</a:t>
            </a:r>
          </a:p>
          <a:p>
            <a:pPr marL="0" indent="0" algn="just">
              <a:lnSpc>
                <a:spcPct val="120000"/>
              </a:lnSpc>
              <a:buNone/>
            </a:pPr>
            <a:endParaRPr lang="es-MX" dirty="0"/>
          </a:p>
          <a:p>
            <a:pPr marL="0" indent="0" algn="just">
              <a:lnSpc>
                <a:spcPct val="120000"/>
              </a:lnSpc>
              <a:buNone/>
            </a:pPr>
            <a:endParaRPr lang="es-MX" dirty="0"/>
          </a:p>
          <a:p>
            <a:pPr marL="0" indent="0" algn="just">
              <a:buNone/>
            </a:pPr>
            <a:endParaRPr lang="es-MX" dirty="0"/>
          </a:p>
          <a:p>
            <a:pPr marL="0" indent="0" algn="just">
              <a:buNone/>
            </a:pPr>
            <a:endParaRPr lang="es-MX" dirty="0"/>
          </a:p>
        </p:txBody>
      </p:sp>
    </p:spTree>
    <p:extLst>
      <p:ext uri="{BB962C8B-B14F-4D97-AF65-F5344CB8AC3E}">
        <p14:creationId xmlns:p14="http://schemas.microsoft.com/office/powerpoint/2010/main" val="3480186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DB58A-8641-0CD4-36D8-A5384964E466}"/>
            </a:ext>
          </a:extLst>
        </p:cNvPr>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id="{DE3A6E0D-2664-03FD-1C13-D5F291CF67C1}"/>
              </a:ext>
            </a:extLst>
          </p:cNvPr>
          <p:cNvGraphicFramePr>
            <a:graphicFrameLocks noGrp="1"/>
          </p:cNvGraphicFramePr>
          <p:nvPr>
            <p:ph idx="1"/>
            <p:extLst>
              <p:ext uri="{D42A27DB-BD31-4B8C-83A1-F6EECF244321}">
                <p14:modId xmlns:p14="http://schemas.microsoft.com/office/powerpoint/2010/main" val="2425087619"/>
              </p:ext>
            </p:extLst>
          </p:nvPr>
        </p:nvGraphicFramePr>
        <p:xfrm>
          <a:off x="838200" y="520861"/>
          <a:ext cx="10886954" cy="56561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6449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5C03D35D-677D-0745-0C00-8CB9FBA4B80B}"/>
              </a:ext>
            </a:extLst>
          </p:cNvPr>
          <p:cNvSpPr txBox="1">
            <a:spLocks/>
          </p:cNvSpPr>
          <p:nvPr/>
        </p:nvSpPr>
        <p:spPr>
          <a:xfrm>
            <a:off x="1144044" y="1415441"/>
            <a:ext cx="9887927" cy="48350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MX" sz="2600" dirty="0"/>
              <a:t>Esta forma de contratación laboral es la más común y estable, ya que no tiene una fecha definida de vencimiento específico y se trata de una relación laboral continua. </a:t>
            </a:r>
          </a:p>
          <a:p>
            <a:pPr marL="0" indent="0" algn="just">
              <a:buNone/>
            </a:pPr>
            <a:endParaRPr lang="es-MX" sz="2600" dirty="0"/>
          </a:p>
          <a:p>
            <a:pPr marL="0" indent="0" algn="just">
              <a:buNone/>
            </a:pPr>
            <a:r>
              <a:rPr lang="es-MX" sz="2600" dirty="0"/>
              <a:t>De hecho a falta de contrato escrito o a falta de estipulaciones expresas se entenderá que la relación es por tiempo indeterminado. </a:t>
            </a:r>
          </a:p>
          <a:p>
            <a:pPr marL="0" indent="0" algn="just">
              <a:buNone/>
            </a:pPr>
            <a:endParaRPr lang="es-MX" sz="2600" dirty="0">
              <a:latin typeface="Calibri" panose="020F0502020204030204" pitchFamily="34" charset="0"/>
              <a:cs typeface="Calibri" panose="020F0502020204030204" pitchFamily="34" charset="0"/>
            </a:endParaRPr>
          </a:p>
          <a:p>
            <a:pPr marL="0" indent="0" algn="just">
              <a:buNone/>
            </a:pPr>
            <a:r>
              <a:rPr lang="es-MX" sz="2600" dirty="0">
                <a:latin typeface="Calibri" panose="020F0502020204030204" pitchFamily="34" charset="0"/>
                <a:cs typeface="Calibri" panose="020F0502020204030204" pitchFamily="34" charset="0"/>
              </a:rPr>
              <a:t>En algunos casos, estas relaciones laborales pueden incluir periodos de prueba o capacitación inicial los cuales permitirán, capacitar y evaluar el desempeño del trabajador recién contratado, para así determinar que tan adecuado es para el puesto.</a:t>
            </a:r>
            <a:endParaRPr lang="en-US" sz="2000" dirty="0"/>
          </a:p>
        </p:txBody>
      </p:sp>
      <p:sp>
        <p:nvSpPr>
          <p:cNvPr id="3" name="2 Título">
            <a:extLst>
              <a:ext uri="{FF2B5EF4-FFF2-40B4-BE49-F238E27FC236}">
                <a16:creationId xmlns:a16="http://schemas.microsoft.com/office/drawing/2014/main" id="{C7D0224C-E858-D531-3953-B6F495F19015}"/>
              </a:ext>
            </a:extLst>
          </p:cNvPr>
          <p:cNvSpPr>
            <a:spLocks noGrp="1"/>
          </p:cNvSpPr>
          <p:nvPr>
            <p:ph type="title"/>
          </p:nvPr>
        </p:nvSpPr>
        <p:spPr>
          <a:xfrm>
            <a:off x="477130" y="465005"/>
            <a:ext cx="10570826" cy="1286160"/>
          </a:xfrm>
        </p:spPr>
        <p:txBody>
          <a:bodyPr anchor="b">
            <a:normAutofit/>
          </a:bodyPr>
          <a:lstStyle/>
          <a:p>
            <a:r>
              <a:rPr lang="es-MX" sz="4000" b="1" dirty="0">
                <a:cs typeface="Calibri" panose="020F0502020204030204" pitchFamily="34" charset="0"/>
              </a:rPr>
              <a:t>TIEMPO INDETERMINADO ARTÍCULO 35 LFT </a:t>
            </a:r>
            <a:br>
              <a:rPr lang="es-MX" sz="4000" b="1" dirty="0">
                <a:cs typeface="Calibri" panose="020F0502020204030204" pitchFamily="34" charset="0"/>
              </a:rPr>
            </a:br>
            <a:r>
              <a:rPr lang="es-MX" sz="4000" b="1" dirty="0">
                <a:cs typeface="Calibri" panose="020F0502020204030204" pitchFamily="34" charset="0"/>
              </a:rPr>
              <a:t> </a:t>
            </a:r>
            <a:endParaRPr lang="es-ES" sz="4000" b="1" dirty="0">
              <a:cs typeface="Calibri" panose="020F0502020204030204" pitchFamily="34" charset="0"/>
            </a:endParaRPr>
          </a:p>
        </p:txBody>
      </p:sp>
    </p:spTree>
    <p:extLst>
      <p:ext uri="{BB962C8B-B14F-4D97-AF65-F5344CB8AC3E}">
        <p14:creationId xmlns:p14="http://schemas.microsoft.com/office/powerpoint/2010/main" val="38110629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81A7C-3819-72CB-F20F-0115FB9D8934}"/>
            </a:ext>
          </a:extLst>
        </p:cNvPr>
        <p:cNvGrpSpPr/>
        <p:nvPr/>
      </p:nvGrpSpPr>
      <p:grpSpPr>
        <a:xfrm>
          <a:off x="0" y="0"/>
          <a:ext cx="0" cy="0"/>
          <a:chOff x="0" y="0"/>
          <a:chExt cx="0" cy="0"/>
        </a:xfrm>
      </p:grpSpPr>
      <p:sp>
        <p:nvSpPr>
          <p:cNvPr id="2" name="Subtítulo 2">
            <a:extLst>
              <a:ext uri="{FF2B5EF4-FFF2-40B4-BE49-F238E27FC236}">
                <a16:creationId xmlns:a16="http://schemas.microsoft.com/office/drawing/2014/main" id="{6914CA20-2118-A0D2-2B63-33834487C529}"/>
              </a:ext>
            </a:extLst>
          </p:cNvPr>
          <p:cNvSpPr txBox="1">
            <a:spLocks/>
          </p:cNvSpPr>
          <p:nvPr/>
        </p:nvSpPr>
        <p:spPr>
          <a:xfrm>
            <a:off x="818579" y="2004164"/>
            <a:ext cx="9887927" cy="41711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b="1" dirty="0"/>
              <a:t>Falta de vencimiento</a:t>
            </a:r>
            <a:r>
              <a:rPr lang="es-MX" dirty="0"/>
              <a:t>. La relación se mantiene vigente hasta que una de las partes decida terminar la relación laboral conforme a las disposiciones de la Ley.</a:t>
            </a:r>
          </a:p>
          <a:p>
            <a:pPr algn="just"/>
            <a:r>
              <a:rPr lang="es-MX" dirty="0"/>
              <a:t> </a:t>
            </a:r>
            <a:r>
              <a:rPr lang="es-MX" b="1" dirty="0"/>
              <a:t>Continuidad</a:t>
            </a:r>
            <a:r>
              <a:rPr lang="es-MX" dirty="0"/>
              <a:t>. Este tipo de contrato se considera como una relación continua y sin interrupciones.</a:t>
            </a:r>
          </a:p>
          <a:p>
            <a:pPr algn="just"/>
            <a:r>
              <a:rPr lang="es-MX" dirty="0"/>
              <a:t> </a:t>
            </a:r>
            <a:r>
              <a:rPr lang="es-MX" b="1" dirty="0"/>
              <a:t>Protecciones legales</a:t>
            </a:r>
            <a:r>
              <a:rPr lang="es-MX" dirty="0"/>
              <a:t>. Existe la posibilidad de recibir una indemnización en caso de despido injustificado, acceso a prestaciones periódicas lo cual fortalece la relación laboral.</a:t>
            </a:r>
            <a:endParaRPr lang="en-US" dirty="0"/>
          </a:p>
        </p:txBody>
      </p:sp>
      <p:sp>
        <p:nvSpPr>
          <p:cNvPr id="3" name="2 Título">
            <a:extLst>
              <a:ext uri="{FF2B5EF4-FFF2-40B4-BE49-F238E27FC236}">
                <a16:creationId xmlns:a16="http://schemas.microsoft.com/office/drawing/2014/main" id="{962C6D9E-3357-4B06-E872-C014843D4608}"/>
              </a:ext>
            </a:extLst>
          </p:cNvPr>
          <p:cNvSpPr>
            <a:spLocks noGrp="1"/>
          </p:cNvSpPr>
          <p:nvPr>
            <p:ph type="title"/>
          </p:nvPr>
        </p:nvSpPr>
        <p:spPr>
          <a:xfrm>
            <a:off x="477130" y="363255"/>
            <a:ext cx="10570826" cy="1202498"/>
          </a:xfrm>
        </p:spPr>
        <p:txBody>
          <a:bodyPr anchor="b">
            <a:normAutofit/>
          </a:bodyPr>
          <a:lstStyle/>
          <a:p>
            <a:r>
              <a:rPr lang="es-MX" sz="4000" dirty="0"/>
              <a:t>CARACTERÍSTICAS DE LOS CONTRATOS POR TIEMPO INDETERMINADO</a:t>
            </a:r>
            <a:r>
              <a:rPr lang="es-MX" sz="4000" b="1" dirty="0">
                <a:cs typeface="Calibri" panose="020F0502020204030204" pitchFamily="34" charset="0"/>
              </a:rPr>
              <a:t> </a:t>
            </a:r>
            <a:endParaRPr lang="es-ES" sz="4000" b="1" dirty="0">
              <a:cs typeface="Calibri" panose="020F0502020204030204" pitchFamily="34" charset="0"/>
            </a:endParaRPr>
          </a:p>
        </p:txBody>
      </p:sp>
    </p:spTree>
    <p:extLst>
      <p:ext uri="{BB962C8B-B14F-4D97-AF65-F5344CB8AC3E}">
        <p14:creationId xmlns:p14="http://schemas.microsoft.com/office/powerpoint/2010/main" val="9542936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6A73B-5CE6-7F23-CE87-DB885D746943}"/>
            </a:ext>
          </a:extLst>
        </p:cNvPr>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id="{3F5F0E78-ADF3-0AE2-486C-844840A5253D}"/>
              </a:ext>
            </a:extLst>
          </p:cNvPr>
          <p:cNvGraphicFramePr>
            <a:graphicFrameLocks noGrp="1"/>
          </p:cNvGraphicFramePr>
          <p:nvPr>
            <p:ph idx="1"/>
            <p:extLst>
              <p:ext uri="{D42A27DB-BD31-4B8C-83A1-F6EECF244321}">
                <p14:modId xmlns:p14="http://schemas.microsoft.com/office/powerpoint/2010/main" val="2300594581"/>
              </p:ext>
            </p:extLst>
          </p:nvPr>
        </p:nvGraphicFramePr>
        <p:xfrm>
          <a:off x="838200" y="463463"/>
          <a:ext cx="11161734" cy="5713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796255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46CFF-03A5-8064-8AC6-550C8353B70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AA34C8E-9437-17B0-D877-549A26008A25}"/>
              </a:ext>
            </a:extLst>
          </p:cNvPr>
          <p:cNvSpPr txBox="1">
            <a:spLocks/>
          </p:cNvSpPr>
          <p:nvPr/>
        </p:nvSpPr>
        <p:spPr>
          <a:xfrm>
            <a:off x="817002" y="587149"/>
            <a:ext cx="10862474" cy="8470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dirty="0"/>
              <a:t>PERIODO A PRUEBA ARTÍCULO 39-A LFT</a:t>
            </a:r>
          </a:p>
        </p:txBody>
      </p:sp>
      <p:sp>
        <p:nvSpPr>
          <p:cNvPr id="3" name="Subtítulo 2">
            <a:extLst>
              <a:ext uri="{FF2B5EF4-FFF2-40B4-BE49-F238E27FC236}">
                <a16:creationId xmlns:a16="http://schemas.microsoft.com/office/drawing/2014/main" id="{4A9E1B04-19F0-48E9-DFF1-7EFBE17BF998}"/>
              </a:ext>
            </a:extLst>
          </p:cNvPr>
          <p:cNvSpPr txBox="1">
            <a:spLocks/>
          </p:cNvSpPr>
          <p:nvPr/>
        </p:nvSpPr>
        <p:spPr>
          <a:xfrm>
            <a:off x="738933" y="1954060"/>
            <a:ext cx="10940543" cy="346971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MX" dirty="0">
                <a:latin typeface="Calibri" panose="020F0502020204030204" pitchFamily="34" charset="0"/>
                <a:cs typeface="Calibri" panose="020F0502020204030204" pitchFamily="34" charset="0"/>
              </a:rPr>
              <a:t>Este periodo permite a la empresa evaluar qué tan adecuado es el trabajador para el puesto, antes de establecer una relación laboral definitiva. </a:t>
            </a:r>
          </a:p>
          <a:p>
            <a:pPr marL="0" indent="0" algn="just">
              <a:buNone/>
            </a:pPr>
            <a:endParaRPr lang="es-MX" dirty="0">
              <a:latin typeface="Calibri" panose="020F0502020204030204" pitchFamily="34" charset="0"/>
              <a:cs typeface="Calibri" panose="020F0502020204030204" pitchFamily="34" charset="0"/>
            </a:endParaRPr>
          </a:p>
          <a:p>
            <a:pPr marL="0" indent="0" algn="just">
              <a:buNone/>
            </a:pPr>
            <a:r>
              <a:rPr lang="es-MX" dirty="0">
                <a:latin typeface="Calibri" panose="020F0502020204030204" pitchFamily="34" charset="0"/>
                <a:cs typeface="Calibri" panose="020F0502020204030204" pitchFamily="34" charset="0"/>
              </a:rPr>
              <a:t>Es aplicable en relaciones laborales por tiempo indeterminado o en aquellas que superen 180 días (6 meses).</a:t>
            </a:r>
          </a:p>
          <a:p>
            <a:pPr marL="0" indent="0" algn="just">
              <a:buNone/>
            </a:pPr>
            <a:endParaRPr lang="es-MX" dirty="0">
              <a:latin typeface="Calibri" panose="020F0502020204030204" pitchFamily="34" charset="0"/>
              <a:cs typeface="Calibri" panose="020F0502020204030204" pitchFamily="34" charset="0"/>
            </a:endParaRPr>
          </a:p>
          <a:p>
            <a:pPr marL="0" indent="0" algn="just">
              <a:buNone/>
            </a:pPr>
            <a:r>
              <a:rPr lang="es-MX" dirty="0">
                <a:latin typeface="Calibri" panose="020F0502020204030204" pitchFamily="34" charset="0"/>
                <a:cs typeface="Calibri" panose="020F0502020204030204" pitchFamily="34" charset="0"/>
              </a:rPr>
              <a:t>Este periodo se debe hacer constar por escrito.</a:t>
            </a:r>
          </a:p>
          <a:p>
            <a:pPr marL="0" indent="0" algn="just">
              <a:buNone/>
            </a:pPr>
            <a:endParaRPr lang="es-MX" dirty="0">
              <a:latin typeface="Calibri" panose="020F0502020204030204" pitchFamily="34" charset="0"/>
              <a:cs typeface="Calibri" panose="020F0502020204030204" pitchFamily="34" charset="0"/>
            </a:endParaRPr>
          </a:p>
          <a:p>
            <a:pPr marL="0" indent="0" algn="just">
              <a:buNone/>
            </a:pPr>
            <a:endParaRPr lang="es-MX"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05305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D159C0D3-CA4D-DDFA-2B13-9D2BA5FD5D7C}"/>
              </a:ext>
            </a:extLst>
          </p:cNvPr>
          <p:cNvGraphicFramePr/>
          <p:nvPr>
            <p:extLst>
              <p:ext uri="{D42A27DB-BD31-4B8C-83A1-F6EECF244321}">
                <p14:modId xmlns:p14="http://schemas.microsoft.com/office/powerpoint/2010/main" val="3135338371"/>
              </p:ext>
            </p:extLst>
          </p:nvPr>
        </p:nvGraphicFramePr>
        <p:xfrm>
          <a:off x="1415948" y="1615858"/>
          <a:ext cx="9807371" cy="50229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ítulo 1">
            <a:extLst>
              <a:ext uri="{FF2B5EF4-FFF2-40B4-BE49-F238E27FC236}">
                <a16:creationId xmlns:a16="http://schemas.microsoft.com/office/drawing/2014/main" id="{C8FA6D8D-BD9D-16C5-F2A8-F35F0D0FD420}"/>
              </a:ext>
            </a:extLst>
          </p:cNvPr>
          <p:cNvSpPr txBox="1">
            <a:spLocks/>
          </p:cNvSpPr>
          <p:nvPr/>
        </p:nvSpPr>
        <p:spPr>
          <a:xfrm>
            <a:off x="413256" y="370249"/>
            <a:ext cx="10862474" cy="8470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dirty="0"/>
              <a:t>PERIODO A PRUEBA</a:t>
            </a:r>
          </a:p>
        </p:txBody>
      </p:sp>
    </p:spTree>
    <p:extLst>
      <p:ext uri="{BB962C8B-B14F-4D97-AF65-F5344CB8AC3E}">
        <p14:creationId xmlns:p14="http://schemas.microsoft.com/office/powerpoint/2010/main" val="33245197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EF71A-81C2-D299-E079-CE5666343D5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003D3A3-67C8-0FB4-BCDA-11BD5F1DFB1E}"/>
              </a:ext>
            </a:extLst>
          </p:cNvPr>
          <p:cNvSpPr txBox="1">
            <a:spLocks/>
          </p:cNvSpPr>
          <p:nvPr/>
        </p:nvSpPr>
        <p:spPr>
          <a:xfrm>
            <a:off x="452290" y="570665"/>
            <a:ext cx="10862474" cy="1170452"/>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dirty="0"/>
              <a:t>DERECHOS DE LOS TRABAJADORES DURANTE EL PERIODO A PRUEBA</a:t>
            </a:r>
          </a:p>
        </p:txBody>
      </p:sp>
      <p:sp>
        <p:nvSpPr>
          <p:cNvPr id="3" name="Subtítulo 2">
            <a:extLst>
              <a:ext uri="{FF2B5EF4-FFF2-40B4-BE49-F238E27FC236}">
                <a16:creationId xmlns:a16="http://schemas.microsoft.com/office/drawing/2014/main" id="{A35220B5-2F43-6623-46B8-441F76BAB94E}"/>
              </a:ext>
            </a:extLst>
          </p:cNvPr>
          <p:cNvSpPr txBox="1">
            <a:spLocks/>
          </p:cNvSpPr>
          <p:nvPr/>
        </p:nvSpPr>
        <p:spPr>
          <a:xfrm>
            <a:off x="413256" y="2054267"/>
            <a:ext cx="10940543" cy="403338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dirty="0">
                <a:latin typeface="Calibri" panose="020F0502020204030204" pitchFamily="34" charset="0"/>
                <a:cs typeface="Calibri" panose="020F0502020204030204" pitchFamily="34" charset="0"/>
              </a:rPr>
              <a:t>Recibir el salario pactado y prestaciones asociadas a la categoría o puesto que desempeña.</a:t>
            </a:r>
          </a:p>
          <a:p>
            <a:pPr algn="just"/>
            <a:r>
              <a:rPr lang="es-MX" dirty="0">
                <a:latin typeface="Calibri" panose="020F0502020204030204" pitchFamily="34" charset="0"/>
                <a:cs typeface="Calibri" panose="020F0502020204030204" pitchFamily="34" charset="0"/>
              </a:rPr>
              <a:t>Garantía de la Seguridad Social.</a:t>
            </a:r>
          </a:p>
          <a:p>
            <a:pPr algn="just"/>
            <a:r>
              <a:rPr lang="es-MX" dirty="0">
                <a:latin typeface="Calibri" panose="020F0502020204030204" pitchFamily="34" charset="0"/>
                <a:cs typeface="Calibri" panose="020F0502020204030204" pitchFamily="34" charset="0"/>
              </a:rPr>
              <a:t>Se asegura que el trabajador goce de las mismas condiciones que tendría si estuviera en una relación laboral definitiva mientras se evalúa su idoneidad.</a:t>
            </a:r>
          </a:p>
          <a:p>
            <a:pPr algn="just"/>
            <a:endParaRPr lang="es-MX" dirty="0">
              <a:latin typeface="Calibri" panose="020F0502020204030204" pitchFamily="34" charset="0"/>
              <a:cs typeface="Calibri" panose="020F0502020204030204" pitchFamily="34" charset="0"/>
            </a:endParaRPr>
          </a:p>
          <a:p>
            <a:pPr marL="0" indent="0" algn="just">
              <a:buNone/>
            </a:pPr>
            <a:r>
              <a:rPr lang="es-MX" dirty="0">
                <a:latin typeface="Calibri" panose="020F0502020204030204" pitchFamily="34" charset="0"/>
                <a:cs typeface="Calibri" panose="020F0502020204030204" pitchFamily="34" charset="0"/>
              </a:rPr>
              <a:t>Cualquier incumplimiento puede derivar en la invalidación del periodo a prueba y entenderse por tiempo indeterminado. </a:t>
            </a:r>
          </a:p>
          <a:p>
            <a:pPr algn="just"/>
            <a:endParaRPr lang="es-MX" dirty="0">
              <a:latin typeface="Calibri" panose="020F0502020204030204" pitchFamily="34" charset="0"/>
              <a:cs typeface="Calibri" panose="020F0502020204030204" pitchFamily="34" charset="0"/>
            </a:endParaRPr>
          </a:p>
          <a:p>
            <a:pPr marL="0" indent="0" algn="just">
              <a:buNone/>
            </a:pPr>
            <a:endParaRPr lang="es-MX" dirty="0">
              <a:latin typeface="Calibri" panose="020F0502020204030204" pitchFamily="34" charset="0"/>
              <a:cs typeface="Calibri" panose="020F0502020204030204" pitchFamily="34" charset="0"/>
            </a:endParaRPr>
          </a:p>
          <a:p>
            <a:pPr marL="0" indent="0" algn="just">
              <a:buNone/>
            </a:pPr>
            <a:endParaRPr lang="es-MX"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761795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8165D-88D1-4362-777B-30691B3057A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34CE53E-0638-7671-DD02-1BA1F316E947}"/>
              </a:ext>
            </a:extLst>
          </p:cNvPr>
          <p:cNvSpPr txBox="1">
            <a:spLocks/>
          </p:cNvSpPr>
          <p:nvPr/>
        </p:nvSpPr>
        <p:spPr>
          <a:xfrm>
            <a:off x="413256" y="370249"/>
            <a:ext cx="10862474" cy="117045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dirty="0"/>
              <a:t>CONCLUSIÓN DEL PERIODO A PRUEBA</a:t>
            </a:r>
          </a:p>
        </p:txBody>
      </p:sp>
      <p:sp>
        <p:nvSpPr>
          <p:cNvPr id="3" name="Subtítulo 2">
            <a:extLst>
              <a:ext uri="{FF2B5EF4-FFF2-40B4-BE49-F238E27FC236}">
                <a16:creationId xmlns:a16="http://schemas.microsoft.com/office/drawing/2014/main" id="{CED7A58A-BC64-326C-42BC-95CADACA2CE3}"/>
              </a:ext>
            </a:extLst>
          </p:cNvPr>
          <p:cNvSpPr txBox="1">
            <a:spLocks/>
          </p:cNvSpPr>
          <p:nvPr/>
        </p:nvSpPr>
        <p:spPr>
          <a:xfrm>
            <a:off x="413256" y="1540701"/>
            <a:ext cx="10940543" cy="4496844"/>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dirty="0">
                <a:latin typeface="Calibri" panose="020F0502020204030204" pitchFamily="34" charset="0"/>
                <a:cs typeface="Calibri" panose="020F0502020204030204" pitchFamily="34" charset="0"/>
              </a:rPr>
              <a:t>Al concluir el periodo a prueba, el empleador debe evaluar si el trabajador cumple con los requisitos y conocimientos necesarios para el puesto.</a:t>
            </a:r>
          </a:p>
          <a:p>
            <a:pPr algn="just"/>
            <a:r>
              <a:rPr lang="es-MX" dirty="0">
                <a:latin typeface="Calibri" panose="020F0502020204030204" pitchFamily="34" charset="0"/>
                <a:cs typeface="Calibri" panose="020F0502020204030204" pitchFamily="34" charset="0"/>
              </a:rPr>
              <a:t>La evaluación debe realizarse tomando en cuenta la opinión de la Comisión Mixta de Productividad, Capacitación y Adiestramiento, órgano interno encargado de supervisar y asegurar que los empleados.</a:t>
            </a:r>
          </a:p>
          <a:p>
            <a:pPr algn="just"/>
            <a:r>
              <a:rPr lang="es-MX" dirty="0">
                <a:latin typeface="Calibri" panose="020F0502020204030204" pitchFamily="34" charset="0"/>
                <a:cs typeface="Calibri" panose="020F0502020204030204" pitchFamily="34" charset="0"/>
              </a:rPr>
              <a:t>Si el empleador considera que el trabajador no cumple con los requisitos necesarios para el puesto, la relación laboral puede darse por terminada sin responsabilidad para el empleador.</a:t>
            </a:r>
          </a:p>
          <a:p>
            <a:pPr algn="just"/>
            <a:r>
              <a:rPr lang="es-MX" dirty="0">
                <a:latin typeface="Calibri" panose="020F0502020204030204" pitchFamily="34" charset="0"/>
                <a:cs typeface="Calibri" panose="020F0502020204030204" pitchFamily="34" charset="0"/>
              </a:rPr>
              <a:t>Si subsiste la relación de trabajo al término del periodo a prueba, ésta se considerará por tiempo indeterminado y la vigencia de aquel se computará para efectos de la antigüedad.</a:t>
            </a:r>
          </a:p>
          <a:p>
            <a:pPr algn="just"/>
            <a:endParaRPr lang="es-MX" dirty="0">
              <a:latin typeface="Calibri" panose="020F0502020204030204" pitchFamily="34" charset="0"/>
              <a:cs typeface="Calibri" panose="020F0502020204030204" pitchFamily="34" charset="0"/>
            </a:endParaRPr>
          </a:p>
          <a:p>
            <a:pPr marL="0" indent="0" algn="just">
              <a:buNone/>
            </a:pPr>
            <a:endParaRPr lang="es-MX" dirty="0">
              <a:latin typeface="Calibri" panose="020F0502020204030204" pitchFamily="34" charset="0"/>
              <a:cs typeface="Calibri" panose="020F0502020204030204" pitchFamily="34" charset="0"/>
            </a:endParaRPr>
          </a:p>
          <a:p>
            <a:pPr marL="0" indent="0" algn="just">
              <a:buNone/>
            </a:pPr>
            <a:endParaRPr lang="es-MX"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034929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D4EBA-DE45-2954-8B2F-1020ADF958E9}"/>
            </a:ext>
          </a:extLst>
        </p:cNvPr>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id="{C1504903-CB81-CDFE-DECC-337896BFC95D}"/>
              </a:ext>
            </a:extLst>
          </p:cNvPr>
          <p:cNvGraphicFramePr>
            <a:graphicFrameLocks noGrp="1"/>
          </p:cNvGraphicFramePr>
          <p:nvPr>
            <p:ph idx="1"/>
            <p:extLst>
              <p:ext uri="{D42A27DB-BD31-4B8C-83A1-F6EECF244321}">
                <p14:modId xmlns:p14="http://schemas.microsoft.com/office/powerpoint/2010/main" val="3435162062"/>
              </p:ext>
            </p:extLst>
          </p:nvPr>
        </p:nvGraphicFramePr>
        <p:xfrm>
          <a:off x="838200" y="463463"/>
          <a:ext cx="11161734" cy="5713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23805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DADAB-9328-7D9A-07EE-2F7FFCCEAC1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AC4626C-01EC-DC10-C2A7-3C228A9307F8}"/>
              </a:ext>
            </a:extLst>
          </p:cNvPr>
          <p:cNvSpPr txBox="1">
            <a:spLocks/>
          </p:cNvSpPr>
          <p:nvPr/>
        </p:nvSpPr>
        <p:spPr>
          <a:xfrm>
            <a:off x="413256" y="370249"/>
            <a:ext cx="10862474" cy="84708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dirty="0"/>
              <a:t>PERIODO DE CAPACITACIÓN INICIAL ARTÍCULO 39-B LFT</a:t>
            </a:r>
          </a:p>
        </p:txBody>
      </p:sp>
      <p:sp>
        <p:nvSpPr>
          <p:cNvPr id="3" name="Subtítulo 2">
            <a:extLst>
              <a:ext uri="{FF2B5EF4-FFF2-40B4-BE49-F238E27FC236}">
                <a16:creationId xmlns:a16="http://schemas.microsoft.com/office/drawing/2014/main" id="{ED63B19A-BDE8-C135-7F40-9D72FBC8D9BA}"/>
              </a:ext>
            </a:extLst>
          </p:cNvPr>
          <p:cNvSpPr txBox="1">
            <a:spLocks/>
          </p:cNvSpPr>
          <p:nvPr/>
        </p:nvSpPr>
        <p:spPr>
          <a:xfrm>
            <a:off x="413256" y="1478071"/>
            <a:ext cx="10940543" cy="48600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MX" dirty="0">
                <a:latin typeface="Calibri" panose="020F0502020204030204" pitchFamily="34" charset="0"/>
                <a:cs typeface="Calibri" panose="020F0502020204030204" pitchFamily="34" charset="0"/>
              </a:rPr>
              <a:t>Esta modalidad permite a las empresas evaluar la aptitud de los trabajadores y capacitarlos para adquirir los conocimientos y habilidades necesarios para el puesto, brinda la posibilidad de aprender y adaptarse al trabajo mientras el empleador evalúa la capacidad del empleado.</a:t>
            </a:r>
          </a:p>
          <a:p>
            <a:pPr marL="0" indent="0" algn="just">
              <a:buNone/>
            </a:pPr>
            <a:endParaRPr lang="es-MX" dirty="0">
              <a:latin typeface="Calibri" panose="020F0502020204030204" pitchFamily="34" charset="0"/>
              <a:cs typeface="Calibri" panose="020F0502020204030204" pitchFamily="34" charset="0"/>
            </a:endParaRPr>
          </a:p>
          <a:p>
            <a:pPr marL="0" indent="0" algn="just">
              <a:buNone/>
            </a:pPr>
            <a:r>
              <a:rPr lang="es-MX" dirty="0">
                <a:latin typeface="Calibri" panose="020F0502020204030204" pitchFamily="34" charset="0"/>
                <a:cs typeface="Calibri" panose="020F0502020204030204" pitchFamily="34" charset="0"/>
              </a:rPr>
              <a:t>Es aplicable en relaciones laborales por tiempo indeterminado o en aquellas que superen 180 días (6 meses).</a:t>
            </a:r>
          </a:p>
          <a:p>
            <a:pPr marL="0" indent="0" algn="just">
              <a:buNone/>
            </a:pPr>
            <a:endParaRPr lang="es-MX" dirty="0">
              <a:latin typeface="Calibri" panose="020F0502020204030204" pitchFamily="34" charset="0"/>
              <a:cs typeface="Calibri" panose="020F0502020204030204" pitchFamily="34" charset="0"/>
            </a:endParaRPr>
          </a:p>
          <a:p>
            <a:pPr marL="0" indent="0" algn="just">
              <a:buNone/>
            </a:pPr>
            <a:r>
              <a:rPr lang="es-MX" dirty="0">
                <a:latin typeface="Calibri" panose="020F0502020204030204" pitchFamily="34" charset="0"/>
                <a:cs typeface="Calibri" panose="020F0502020204030204" pitchFamily="34" charset="0"/>
              </a:rPr>
              <a:t>Este periodo se debe hacer constar por escrito.</a:t>
            </a:r>
          </a:p>
          <a:p>
            <a:pPr marL="0" indent="0" algn="just">
              <a:buNone/>
            </a:pPr>
            <a:endParaRPr lang="es-MX" dirty="0">
              <a:latin typeface="Calibri" panose="020F0502020204030204" pitchFamily="34" charset="0"/>
              <a:cs typeface="Calibri" panose="020F0502020204030204" pitchFamily="34" charset="0"/>
            </a:endParaRPr>
          </a:p>
          <a:p>
            <a:pPr marL="0" indent="0" algn="just">
              <a:buNone/>
            </a:pPr>
            <a:endParaRPr lang="es-MX"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6543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3D51B-89F0-6B38-CD6C-0B6F5249D32D}"/>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A26DDF88-47F2-BD24-38E0-1A505451A3D2}"/>
              </a:ext>
            </a:extLst>
          </p:cNvPr>
          <p:cNvGraphicFramePr/>
          <p:nvPr>
            <p:extLst>
              <p:ext uri="{D42A27DB-BD31-4B8C-83A1-F6EECF244321}">
                <p14:modId xmlns:p14="http://schemas.microsoft.com/office/powerpoint/2010/main" val="180473227"/>
              </p:ext>
            </p:extLst>
          </p:nvPr>
        </p:nvGraphicFramePr>
        <p:xfrm>
          <a:off x="1415948" y="1615858"/>
          <a:ext cx="9807371" cy="50229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ítulo 1">
            <a:extLst>
              <a:ext uri="{FF2B5EF4-FFF2-40B4-BE49-F238E27FC236}">
                <a16:creationId xmlns:a16="http://schemas.microsoft.com/office/drawing/2014/main" id="{BF673B88-D182-695E-3AAD-8309EE0066F7}"/>
              </a:ext>
            </a:extLst>
          </p:cNvPr>
          <p:cNvSpPr txBox="1">
            <a:spLocks/>
          </p:cNvSpPr>
          <p:nvPr/>
        </p:nvSpPr>
        <p:spPr>
          <a:xfrm>
            <a:off x="413256" y="370249"/>
            <a:ext cx="10862474" cy="8470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dirty="0"/>
              <a:t>CAPACITACIÓN INICIAL</a:t>
            </a:r>
          </a:p>
        </p:txBody>
      </p:sp>
    </p:spTree>
    <p:extLst>
      <p:ext uri="{BB962C8B-B14F-4D97-AF65-F5344CB8AC3E}">
        <p14:creationId xmlns:p14="http://schemas.microsoft.com/office/powerpoint/2010/main" val="9542305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5A885-496B-11AC-094A-01DABB295E1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3A8FDB4-9A6E-D48A-CEE1-92E8AAD25EBD}"/>
              </a:ext>
            </a:extLst>
          </p:cNvPr>
          <p:cNvSpPr txBox="1">
            <a:spLocks/>
          </p:cNvSpPr>
          <p:nvPr/>
        </p:nvSpPr>
        <p:spPr>
          <a:xfrm>
            <a:off x="452290" y="570665"/>
            <a:ext cx="10862474" cy="1170452"/>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dirty="0"/>
              <a:t>DERECHOS DE LOS TRABAJADORES DURANTE LA CAPACITACIÓN INICIAL</a:t>
            </a:r>
          </a:p>
        </p:txBody>
      </p:sp>
      <p:sp>
        <p:nvSpPr>
          <p:cNvPr id="3" name="Subtítulo 2">
            <a:extLst>
              <a:ext uri="{FF2B5EF4-FFF2-40B4-BE49-F238E27FC236}">
                <a16:creationId xmlns:a16="http://schemas.microsoft.com/office/drawing/2014/main" id="{016FB88B-D435-F3A1-0B70-B2FB70DC4FBA}"/>
              </a:ext>
            </a:extLst>
          </p:cNvPr>
          <p:cNvSpPr txBox="1">
            <a:spLocks/>
          </p:cNvSpPr>
          <p:nvPr/>
        </p:nvSpPr>
        <p:spPr>
          <a:xfrm>
            <a:off x="413256" y="2054267"/>
            <a:ext cx="10940543" cy="40333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dirty="0">
                <a:latin typeface="Calibri" panose="020F0502020204030204" pitchFamily="34" charset="0"/>
                <a:cs typeface="Calibri" panose="020F0502020204030204" pitchFamily="34" charset="0"/>
              </a:rPr>
              <a:t>Recibir el salario pactado y prestaciones asociadas a la categoría o puesto que desempeña.</a:t>
            </a:r>
          </a:p>
          <a:p>
            <a:pPr algn="just"/>
            <a:r>
              <a:rPr lang="es-MX" dirty="0">
                <a:latin typeface="Calibri" panose="020F0502020204030204" pitchFamily="34" charset="0"/>
                <a:cs typeface="Calibri" panose="020F0502020204030204" pitchFamily="34" charset="0"/>
              </a:rPr>
              <a:t>Garantía de la Seguridad Social.</a:t>
            </a:r>
          </a:p>
          <a:p>
            <a:pPr algn="just"/>
            <a:r>
              <a:rPr lang="es-MX" dirty="0">
                <a:latin typeface="Calibri" panose="020F0502020204030204" pitchFamily="34" charset="0"/>
                <a:cs typeface="Calibri" panose="020F0502020204030204" pitchFamily="34" charset="0"/>
              </a:rPr>
              <a:t>Se asegura que el trabajador goce de las mismas condiciones que tendría si estuviera en una relación laboral definitiva mientras se capacita.</a:t>
            </a:r>
          </a:p>
          <a:p>
            <a:pPr algn="just"/>
            <a:endParaRPr lang="es-MX" dirty="0">
              <a:latin typeface="Calibri" panose="020F0502020204030204" pitchFamily="34" charset="0"/>
              <a:cs typeface="Calibri" panose="020F0502020204030204" pitchFamily="34" charset="0"/>
            </a:endParaRPr>
          </a:p>
          <a:p>
            <a:pPr marL="0" indent="0" algn="just">
              <a:buNone/>
            </a:pPr>
            <a:r>
              <a:rPr lang="es-MX" dirty="0">
                <a:latin typeface="Calibri" panose="020F0502020204030204" pitchFamily="34" charset="0"/>
                <a:cs typeface="Calibri" panose="020F0502020204030204" pitchFamily="34" charset="0"/>
              </a:rPr>
              <a:t>Cualquier incumplimiento puede derivar en la invalidación de la capacitación inicial y entenderse por tiempo indeterminado. </a:t>
            </a:r>
          </a:p>
          <a:p>
            <a:pPr algn="just"/>
            <a:endParaRPr lang="es-MX" dirty="0">
              <a:latin typeface="Calibri" panose="020F0502020204030204" pitchFamily="34" charset="0"/>
              <a:cs typeface="Calibri" panose="020F0502020204030204" pitchFamily="34" charset="0"/>
            </a:endParaRPr>
          </a:p>
          <a:p>
            <a:pPr marL="0" indent="0" algn="just">
              <a:buNone/>
            </a:pPr>
            <a:endParaRPr lang="es-MX" dirty="0">
              <a:latin typeface="Calibri" panose="020F0502020204030204" pitchFamily="34" charset="0"/>
              <a:cs typeface="Calibri" panose="020F0502020204030204" pitchFamily="34" charset="0"/>
            </a:endParaRPr>
          </a:p>
          <a:p>
            <a:pPr marL="0" indent="0" algn="just">
              <a:buNone/>
            </a:pPr>
            <a:endParaRPr lang="es-MX"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883695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20DD2-D46F-6A81-BF11-B1284CCF53A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A3CEFE9-E315-19E0-7296-05D5BC3AB8EB}"/>
              </a:ext>
            </a:extLst>
          </p:cNvPr>
          <p:cNvSpPr txBox="1">
            <a:spLocks/>
          </p:cNvSpPr>
          <p:nvPr/>
        </p:nvSpPr>
        <p:spPr>
          <a:xfrm>
            <a:off x="413256" y="370249"/>
            <a:ext cx="10862474" cy="117045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dirty="0"/>
              <a:t>CONCLUSIÓN DE LA CAPACITACIÓN INICIAL</a:t>
            </a:r>
          </a:p>
        </p:txBody>
      </p:sp>
      <p:sp>
        <p:nvSpPr>
          <p:cNvPr id="3" name="Subtítulo 2">
            <a:extLst>
              <a:ext uri="{FF2B5EF4-FFF2-40B4-BE49-F238E27FC236}">
                <a16:creationId xmlns:a16="http://schemas.microsoft.com/office/drawing/2014/main" id="{21A2468A-D9AB-7106-6D86-781F1C74F0A9}"/>
              </a:ext>
            </a:extLst>
          </p:cNvPr>
          <p:cNvSpPr txBox="1">
            <a:spLocks/>
          </p:cNvSpPr>
          <p:nvPr/>
        </p:nvSpPr>
        <p:spPr>
          <a:xfrm>
            <a:off x="413256" y="1540701"/>
            <a:ext cx="10940543" cy="449684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dirty="0">
                <a:latin typeface="Calibri" panose="020F0502020204030204" pitchFamily="34" charset="0"/>
                <a:cs typeface="Calibri" panose="020F0502020204030204" pitchFamily="34" charset="0"/>
              </a:rPr>
              <a:t>Al concluir el periodo de capacitación inicial, el empleador debe evaluar si el trabajador ha adquirido las habilidades y conocimientos necesarios para el puesto.</a:t>
            </a:r>
          </a:p>
          <a:p>
            <a:pPr algn="just"/>
            <a:r>
              <a:rPr lang="es-MX" dirty="0">
                <a:latin typeface="Calibri" panose="020F0502020204030204" pitchFamily="34" charset="0"/>
                <a:cs typeface="Calibri" panose="020F0502020204030204" pitchFamily="34" charset="0"/>
              </a:rPr>
              <a:t>La evaluación debe realizarse tomando en cuenta la opinión de la Comisión Mixta de Productividad, Capacitación y Adiestramiento, órgano interno encargado de verificar el desempeño del trabajador y su adecuación al puesto.</a:t>
            </a:r>
          </a:p>
          <a:p>
            <a:pPr algn="just"/>
            <a:r>
              <a:rPr lang="es-MX" dirty="0">
                <a:latin typeface="Calibri" panose="020F0502020204030204" pitchFamily="34" charset="0"/>
                <a:cs typeface="Calibri" panose="020F0502020204030204" pitchFamily="34" charset="0"/>
              </a:rPr>
              <a:t>Si el empleador considera que el trabajador no ha demostrado competencia en las tareas asignadas, la relación laboral puede darse por terminada sin responsabilidad para el empleador.</a:t>
            </a:r>
          </a:p>
          <a:p>
            <a:pPr algn="just"/>
            <a:r>
              <a:rPr lang="es-MX" dirty="0">
                <a:latin typeface="Calibri" panose="020F0502020204030204" pitchFamily="34" charset="0"/>
                <a:cs typeface="Calibri" panose="020F0502020204030204" pitchFamily="34" charset="0"/>
              </a:rPr>
              <a:t>Si subsiste la relación de trabajo al término del periodo de capacitación inicial, ésta se considerará por tiempo indeterminado y la vigencia de aquel se computará para efectos de la antigüedad.</a:t>
            </a:r>
          </a:p>
          <a:p>
            <a:pPr algn="just"/>
            <a:endParaRPr lang="es-MX" dirty="0">
              <a:latin typeface="Calibri" panose="020F0502020204030204" pitchFamily="34" charset="0"/>
              <a:cs typeface="Calibri" panose="020F0502020204030204" pitchFamily="34" charset="0"/>
            </a:endParaRPr>
          </a:p>
          <a:p>
            <a:pPr marL="0" indent="0" algn="just">
              <a:buNone/>
            </a:pPr>
            <a:endParaRPr lang="es-MX" dirty="0">
              <a:latin typeface="Calibri" panose="020F0502020204030204" pitchFamily="34" charset="0"/>
              <a:cs typeface="Calibri" panose="020F0502020204030204" pitchFamily="34" charset="0"/>
            </a:endParaRPr>
          </a:p>
          <a:p>
            <a:pPr marL="0" indent="0" algn="just">
              <a:buNone/>
            </a:pPr>
            <a:endParaRPr lang="es-MX"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970254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8536B-3B34-16C0-3DB8-19F438343D71}"/>
            </a:ext>
          </a:extLst>
        </p:cNvPr>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id="{DF3E20C7-0496-25D9-40F1-C117533B9DDF}"/>
              </a:ext>
            </a:extLst>
          </p:cNvPr>
          <p:cNvGraphicFramePr>
            <a:graphicFrameLocks noGrp="1"/>
          </p:cNvGraphicFramePr>
          <p:nvPr>
            <p:ph idx="1"/>
            <p:extLst>
              <p:ext uri="{D42A27DB-BD31-4B8C-83A1-F6EECF244321}">
                <p14:modId xmlns:p14="http://schemas.microsoft.com/office/powerpoint/2010/main" val="3972431213"/>
              </p:ext>
            </p:extLst>
          </p:nvPr>
        </p:nvGraphicFramePr>
        <p:xfrm>
          <a:off x="838200" y="463463"/>
          <a:ext cx="11161734" cy="5713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9457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644E75D1-56EE-EEB1-1E54-34491F0F2AB5}"/>
              </a:ext>
            </a:extLst>
          </p:cNvPr>
          <p:cNvSpPr txBox="1">
            <a:spLocks/>
          </p:cNvSpPr>
          <p:nvPr/>
        </p:nvSpPr>
        <p:spPr>
          <a:xfrm>
            <a:off x="721031" y="85780"/>
            <a:ext cx="10717182" cy="129208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800" b="1" dirty="0"/>
              <a:t>LIMITANTE PARA LOS PERIODOS A PRUEBA O CAPACITACIÓN INICIAL ARTÍCULO 39-D LFT</a:t>
            </a:r>
          </a:p>
        </p:txBody>
      </p:sp>
      <p:sp>
        <p:nvSpPr>
          <p:cNvPr id="7" name="Subtítulo 2">
            <a:extLst>
              <a:ext uri="{FF2B5EF4-FFF2-40B4-BE49-F238E27FC236}">
                <a16:creationId xmlns:a16="http://schemas.microsoft.com/office/drawing/2014/main" id="{E534E749-1A38-EB69-7DAE-94686BC8CCDD}"/>
              </a:ext>
            </a:extLst>
          </p:cNvPr>
          <p:cNvSpPr txBox="1">
            <a:spLocks/>
          </p:cNvSpPr>
          <p:nvPr/>
        </p:nvSpPr>
        <p:spPr>
          <a:xfrm>
            <a:off x="545766" y="1964820"/>
            <a:ext cx="10589702" cy="3995768"/>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lgn="just">
              <a:lnSpc>
                <a:spcPct val="120000"/>
              </a:lnSpc>
              <a:buNone/>
            </a:pPr>
            <a:r>
              <a:rPr lang="en-US" dirty="0"/>
              <a:t>Los </a:t>
            </a:r>
            <a:r>
              <a:rPr lang="en-US" dirty="0" err="1"/>
              <a:t>periodos</a:t>
            </a:r>
            <a:r>
              <a:rPr lang="en-US" dirty="0"/>
              <a:t> a </a:t>
            </a:r>
            <a:r>
              <a:rPr lang="en-US" dirty="0" err="1"/>
              <a:t>prueba</a:t>
            </a:r>
            <a:r>
              <a:rPr lang="en-US" dirty="0"/>
              <a:t> y de </a:t>
            </a:r>
            <a:r>
              <a:rPr lang="en-US" dirty="0" err="1"/>
              <a:t>capacitación</a:t>
            </a:r>
            <a:r>
              <a:rPr lang="en-US" dirty="0"/>
              <a:t> </a:t>
            </a:r>
            <a:r>
              <a:rPr lang="en-US" dirty="0" err="1"/>
              <a:t>inicial</a:t>
            </a:r>
            <a:r>
              <a:rPr lang="en-US" dirty="0"/>
              <a:t> son </a:t>
            </a:r>
            <a:r>
              <a:rPr lang="en-US" dirty="0" err="1"/>
              <a:t>improrrogables</a:t>
            </a:r>
            <a:r>
              <a:rPr lang="en-US" dirty="0"/>
              <a:t> </a:t>
            </a:r>
            <a:r>
              <a:rPr lang="en-US" dirty="0" err="1"/>
              <a:t>dentro</a:t>
            </a:r>
            <a:r>
              <a:rPr lang="en-US" dirty="0"/>
              <a:t> de </a:t>
            </a:r>
            <a:r>
              <a:rPr lang="en-US" dirty="0" err="1"/>
              <a:t>una</a:t>
            </a:r>
            <a:r>
              <a:rPr lang="en-US" dirty="0"/>
              <a:t> </a:t>
            </a:r>
            <a:r>
              <a:rPr lang="en-US" dirty="0" err="1"/>
              <a:t>misma</a:t>
            </a:r>
            <a:r>
              <a:rPr lang="en-US" dirty="0"/>
              <a:t> </a:t>
            </a:r>
            <a:r>
              <a:rPr lang="en-US" dirty="0" err="1"/>
              <a:t>empresa</a:t>
            </a:r>
            <a:r>
              <a:rPr lang="en-US" dirty="0"/>
              <a:t> o </a:t>
            </a:r>
            <a:r>
              <a:rPr lang="en-US" dirty="0" err="1"/>
              <a:t>establecimiento</a:t>
            </a:r>
            <a:r>
              <a:rPr lang="en-US" dirty="0"/>
              <a:t> no </a:t>
            </a:r>
            <a:r>
              <a:rPr lang="en-US" dirty="0" err="1"/>
              <a:t>podrán</a:t>
            </a:r>
            <a:r>
              <a:rPr lang="en-US" dirty="0"/>
              <a:t> </a:t>
            </a:r>
            <a:r>
              <a:rPr lang="en-US" dirty="0" err="1"/>
              <a:t>aplicarse</a:t>
            </a:r>
            <a:r>
              <a:rPr lang="en-US" dirty="0"/>
              <a:t> al </a:t>
            </a:r>
            <a:r>
              <a:rPr lang="en-US" dirty="0" err="1"/>
              <a:t>mismo</a:t>
            </a:r>
            <a:r>
              <a:rPr lang="en-US" dirty="0"/>
              <a:t> </a:t>
            </a:r>
            <a:r>
              <a:rPr lang="en-US" dirty="0" err="1"/>
              <a:t>trabajador</a:t>
            </a:r>
            <a:r>
              <a:rPr lang="en-US" dirty="0"/>
              <a:t> </a:t>
            </a:r>
            <a:r>
              <a:rPr lang="en-US" dirty="0" err="1"/>
              <a:t>en</a:t>
            </a:r>
            <a:r>
              <a:rPr lang="en-US" dirty="0"/>
              <a:t> forma </a:t>
            </a:r>
            <a:r>
              <a:rPr lang="en-US" dirty="0" err="1"/>
              <a:t>simultánea</a:t>
            </a:r>
            <a:r>
              <a:rPr lang="en-US" dirty="0"/>
              <a:t> o </a:t>
            </a:r>
            <a:r>
              <a:rPr lang="en-US" dirty="0" err="1"/>
              <a:t>sucesiva</a:t>
            </a:r>
            <a:r>
              <a:rPr lang="en-US" dirty="0"/>
              <a:t> </a:t>
            </a:r>
            <a:r>
              <a:rPr lang="en-US" dirty="0" err="1"/>
              <a:t>periodos</a:t>
            </a:r>
            <a:r>
              <a:rPr lang="en-US" dirty="0"/>
              <a:t> de </a:t>
            </a:r>
            <a:r>
              <a:rPr lang="en-US" dirty="0" err="1"/>
              <a:t>prueba</a:t>
            </a:r>
            <a:r>
              <a:rPr lang="en-US" dirty="0"/>
              <a:t> o de </a:t>
            </a:r>
            <a:r>
              <a:rPr lang="en-US" dirty="0" err="1"/>
              <a:t>capacitación</a:t>
            </a:r>
            <a:r>
              <a:rPr lang="en-US" dirty="0"/>
              <a:t> </a:t>
            </a:r>
            <a:r>
              <a:rPr lang="en-US" dirty="0" err="1"/>
              <a:t>inicial</a:t>
            </a:r>
            <a:r>
              <a:rPr lang="en-US" dirty="0"/>
              <a:t>, </a:t>
            </a:r>
            <a:r>
              <a:rPr lang="en-US" dirty="0" err="1"/>
              <a:t>ni</a:t>
            </a:r>
            <a:r>
              <a:rPr lang="en-US" dirty="0"/>
              <a:t> </a:t>
            </a:r>
            <a:r>
              <a:rPr lang="en-US" dirty="0" err="1"/>
              <a:t>en</a:t>
            </a:r>
            <a:r>
              <a:rPr lang="en-US" dirty="0"/>
              <a:t> </a:t>
            </a:r>
            <a:r>
              <a:rPr lang="en-US" dirty="0" err="1"/>
              <a:t>más</a:t>
            </a:r>
            <a:r>
              <a:rPr lang="en-US" dirty="0"/>
              <a:t> de </a:t>
            </a:r>
            <a:r>
              <a:rPr lang="en-US" dirty="0" err="1"/>
              <a:t>una</a:t>
            </a:r>
            <a:r>
              <a:rPr lang="en-US" dirty="0"/>
              <a:t> </a:t>
            </a:r>
            <a:r>
              <a:rPr lang="en-US" dirty="0" err="1"/>
              <a:t>ocasión</a:t>
            </a:r>
            <a:r>
              <a:rPr lang="en-US" dirty="0"/>
              <a:t>, </a:t>
            </a:r>
            <a:r>
              <a:rPr lang="en-US" dirty="0" err="1"/>
              <a:t>ni</a:t>
            </a:r>
            <a:r>
              <a:rPr lang="en-US" dirty="0"/>
              <a:t> </a:t>
            </a:r>
            <a:r>
              <a:rPr lang="en-US" dirty="0" err="1"/>
              <a:t>tratándose</a:t>
            </a:r>
            <a:r>
              <a:rPr lang="en-US" dirty="0"/>
              <a:t> de </a:t>
            </a:r>
            <a:r>
              <a:rPr lang="en-US" dirty="0" err="1"/>
              <a:t>puestos</a:t>
            </a:r>
            <a:r>
              <a:rPr lang="en-US" dirty="0"/>
              <a:t> de </a:t>
            </a:r>
            <a:r>
              <a:rPr lang="en-US" dirty="0" err="1"/>
              <a:t>trabajo</a:t>
            </a:r>
            <a:r>
              <a:rPr lang="en-US" dirty="0"/>
              <a:t> </a:t>
            </a:r>
            <a:r>
              <a:rPr lang="en-US" dirty="0" err="1"/>
              <a:t>distintos</a:t>
            </a:r>
            <a:r>
              <a:rPr lang="en-US" dirty="0"/>
              <a:t>, o de </a:t>
            </a:r>
            <a:r>
              <a:rPr lang="en-US" dirty="0" err="1"/>
              <a:t>ascensos</a:t>
            </a:r>
            <a:r>
              <a:rPr lang="en-US" dirty="0"/>
              <a:t>, </a:t>
            </a:r>
            <a:r>
              <a:rPr lang="en-US" dirty="0" err="1"/>
              <a:t>aun</a:t>
            </a:r>
            <a:r>
              <a:rPr lang="en-US" dirty="0"/>
              <a:t> </a:t>
            </a:r>
            <a:r>
              <a:rPr lang="en-US" dirty="0" err="1"/>
              <a:t>cuando</a:t>
            </a:r>
            <a:r>
              <a:rPr lang="en-US" dirty="0"/>
              <a:t> </a:t>
            </a:r>
            <a:r>
              <a:rPr lang="en-US" dirty="0" err="1"/>
              <a:t>concluida</a:t>
            </a:r>
            <a:r>
              <a:rPr lang="en-US" dirty="0"/>
              <a:t> la </a:t>
            </a:r>
            <a:r>
              <a:rPr lang="en-US" dirty="0" err="1"/>
              <a:t>relación</a:t>
            </a:r>
            <a:r>
              <a:rPr lang="en-US" dirty="0"/>
              <a:t> de </a:t>
            </a:r>
            <a:r>
              <a:rPr lang="en-US" dirty="0" err="1"/>
              <a:t>trabajo</a:t>
            </a:r>
            <a:r>
              <a:rPr lang="en-US" dirty="0"/>
              <a:t> </a:t>
            </a:r>
            <a:r>
              <a:rPr lang="en-US" dirty="0" err="1"/>
              <a:t>surja</a:t>
            </a:r>
            <a:r>
              <a:rPr lang="en-US" dirty="0"/>
              <a:t> </a:t>
            </a:r>
            <a:r>
              <a:rPr lang="en-US" dirty="0" err="1"/>
              <a:t>otra</a:t>
            </a:r>
            <a:r>
              <a:rPr lang="en-US" dirty="0"/>
              <a:t> con el </a:t>
            </a:r>
            <a:r>
              <a:rPr lang="en-US" dirty="0" err="1"/>
              <a:t>mismo</a:t>
            </a:r>
            <a:r>
              <a:rPr lang="en-US" dirty="0"/>
              <a:t> </a:t>
            </a:r>
            <a:r>
              <a:rPr lang="en-US" dirty="0" err="1"/>
              <a:t>patrón</a:t>
            </a:r>
            <a:r>
              <a:rPr lang="en-US" dirty="0"/>
              <a:t>, a efecto de </a:t>
            </a:r>
            <a:r>
              <a:rPr lang="en-US" dirty="0" err="1"/>
              <a:t>garantizar</a:t>
            </a:r>
            <a:r>
              <a:rPr lang="en-US" dirty="0"/>
              <a:t> los derechos de la </a:t>
            </a:r>
            <a:r>
              <a:rPr lang="en-US" dirty="0" err="1"/>
              <a:t>seguridad</a:t>
            </a:r>
            <a:r>
              <a:rPr lang="en-US" dirty="0"/>
              <a:t> social del </a:t>
            </a:r>
            <a:r>
              <a:rPr lang="en-US" dirty="0" err="1"/>
              <a:t>trabajador</a:t>
            </a:r>
            <a:r>
              <a:rPr lang="en-US" dirty="0"/>
              <a:t>.</a:t>
            </a:r>
          </a:p>
          <a:p>
            <a:pPr marL="342900"/>
            <a:endParaRPr lang="en-US" sz="1600" dirty="0"/>
          </a:p>
          <a:p>
            <a:endParaRPr lang="en-US" sz="1600" dirty="0"/>
          </a:p>
        </p:txBody>
      </p:sp>
    </p:spTree>
    <p:extLst>
      <p:ext uri="{BB962C8B-B14F-4D97-AF65-F5344CB8AC3E}">
        <p14:creationId xmlns:p14="http://schemas.microsoft.com/office/powerpoint/2010/main" val="1493233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16D8D2-7B44-94A7-F377-5A35EB34613B}"/>
              </a:ext>
            </a:extLst>
          </p:cNvPr>
          <p:cNvSpPr>
            <a:spLocks noGrp="1"/>
          </p:cNvSpPr>
          <p:nvPr>
            <p:ph type="title"/>
          </p:nvPr>
        </p:nvSpPr>
        <p:spPr/>
        <p:txBody>
          <a:bodyPr/>
          <a:lstStyle/>
          <a:p>
            <a:r>
              <a:rPr lang="es-MX" dirty="0"/>
              <a:t>FORMAS DE PACTAR LAS RELACIONES LABORALES</a:t>
            </a:r>
          </a:p>
        </p:txBody>
      </p:sp>
      <p:graphicFrame>
        <p:nvGraphicFramePr>
          <p:cNvPr id="6" name="Marcador de contenido 5">
            <a:extLst>
              <a:ext uri="{FF2B5EF4-FFF2-40B4-BE49-F238E27FC236}">
                <a16:creationId xmlns:a16="http://schemas.microsoft.com/office/drawing/2014/main" id="{C5150B8D-BCCD-17CF-AD1C-C877B2F2082C}"/>
              </a:ext>
            </a:extLst>
          </p:cNvPr>
          <p:cNvGraphicFramePr>
            <a:graphicFrameLocks noGrp="1"/>
          </p:cNvGraphicFramePr>
          <p:nvPr>
            <p:ph idx="1"/>
            <p:extLst>
              <p:ext uri="{D42A27DB-BD31-4B8C-83A1-F6EECF244321}">
                <p14:modId xmlns:p14="http://schemas.microsoft.com/office/powerpoint/2010/main" val="4119392668"/>
              </p:ext>
            </p:extLst>
          </p:nvPr>
        </p:nvGraphicFramePr>
        <p:xfrm>
          <a:off x="838200" y="1825625"/>
          <a:ext cx="10515600" cy="4667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14193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22F7D5-D72B-5017-AD49-D92FF32ACC6A}"/>
              </a:ext>
            </a:extLst>
          </p:cNvPr>
          <p:cNvSpPr>
            <a:spLocks noGrp="1"/>
          </p:cNvSpPr>
          <p:nvPr>
            <p:ph type="title"/>
          </p:nvPr>
        </p:nvSpPr>
        <p:spPr/>
        <p:txBody>
          <a:bodyPr/>
          <a:lstStyle/>
          <a:p>
            <a:r>
              <a:rPr lang="es-MX" dirty="0"/>
              <a:t>ELEMENTOS OBLIGATORIOS DEL CONTRATO LABORAL</a:t>
            </a:r>
          </a:p>
        </p:txBody>
      </p:sp>
      <p:sp>
        <p:nvSpPr>
          <p:cNvPr id="3" name="Marcador de contenido 2">
            <a:extLst>
              <a:ext uri="{FF2B5EF4-FFF2-40B4-BE49-F238E27FC236}">
                <a16:creationId xmlns:a16="http://schemas.microsoft.com/office/drawing/2014/main" id="{D41393A9-CB42-9621-D2BB-68FF17B94947}"/>
              </a:ext>
            </a:extLst>
          </p:cNvPr>
          <p:cNvSpPr>
            <a:spLocks noGrp="1"/>
          </p:cNvSpPr>
          <p:nvPr>
            <p:ph idx="1"/>
          </p:nvPr>
        </p:nvSpPr>
        <p:spPr/>
        <p:txBody>
          <a:bodyPr>
            <a:normAutofit lnSpcReduction="10000"/>
          </a:bodyPr>
          <a:lstStyle/>
          <a:p>
            <a:pPr marL="0" indent="0" algn="just">
              <a:buNone/>
            </a:pPr>
            <a:r>
              <a:rPr lang="es-MX" dirty="0"/>
              <a:t>De acuerdo con al artículo 25 de la LFT el escrito en el que consten las condiciones de trabajo deberá contener:</a:t>
            </a:r>
          </a:p>
          <a:p>
            <a:pPr marL="514350" indent="-514350" algn="just">
              <a:buFont typeface="+mj-lt"/>
              <a:buAutoNum type="arabicPeriod"/>
            </a:pPr>
            <a:r>
              <a:rPr lang="es-MX" b="1" dirty="0"/>
              <a:t>Datos personales</a:t>
            </a:r>
            <a:r>
              <a:rPr lang="es-MX" dirty="0"/>
              <a:t>: nombre nacionalidad, edad, sexo, estado civil, CURP, RFC, domicilio del trabajador y del patrón (identificación de las partes).</a:t>
            </a:r>
          </a:p>
          <a:p>
            <a:pPr marL="514350" indent="-514350" algn="just">
              <a:buFont typeface="+mj-lt"/>
              <a:buAutoNum type="arabicPeriod"/>
            </a:pPr>
            <a:r>
              <a:rPr lang="es-MX" b="1" dirty="0"/>
              <a:t>Tipo de relación laboral</a:t>
            </a:r>
            <a:r>
              <a:rPr lang="es-MX" dirty="0"/>
              <a:t>: especificar si la relación de trabajo es por obra o tiempo determinado, por temporada, de capacitación inicial o por tiempo indeterminado, o si en su caso está sujeta a un periodo de prueba. </a:t>
            </a:r>
          </a:p>
          <a:p>
            <a:pPr marL="514350" indent="-514350" algn="just">
              <a:buFont typeface="+mj-lt"/>
              <a:buAutoNum type="arabicPeriod"/>
            </a:pPr>
            <a:r>
              <a:rPr lang="es-MX" b="1" dirty="0"/>
              <a:t>Servicios a prestar: </a:t>
            </a:r>
            <a:r>
              <a:rPr lang="es-MX" dirty="0"/>
              <a:t>detallar los servicios específicos que debe realizar el trabajador con la mayor precisión posible.</a:t>
            </a:r>
          </a:p>
          <a:p>
            <a:pPr marL="0" indent="0">
              <a:buNone/>
            </a:pPr>
            <a:endParaRPr lang="es-MX" dirty="0"/>
          </a:p>
        </p:txBody>
      </p:sp>
    </p:spTree>
    <p:extLst>
      <p:ext uri="{BB962C8B-B14F-4D97-AF65-F5344CB8AC3E}">
        <p14:creationId xmlns:p14="http://schemas.microsoft.com/office/powerpoint/2010/main" val="1213798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896A3-AB22-1200-F914-B4A2AB4C88D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FD1EA66-7568-9299-06C5-AC81772C930E}"/>
              </a:ext>
            </a:extLst>
          </p:cNvPr>
          <p:cNvSpPr>
            <a:spLocks noGrp="1"/>
          </p:cNvSpPr>
          <p:nvPr>
            <p:ph type="title"/>
          </p:nvPr>
        </p:nvSpPr>
        <p:spPr/>
        <p:txBody>
          <a:bodyPr/>
          <a:lstStyle/>
          <a:p>
            <a:r>
              <a:rPr lang="es-MX" dirty="0"/>
              <a:t>ELEMENTOS OBLIGATORIOS DEL CONTRATO LABORAL</a:t>
            </a:r>
          </a:p>
        </p:txBody>
      </p:sp>
      <p:sp>
        <p:nvSpPr>
          <p:cNvPr id="3" name="Marcador de contenido 2">
            <a:extLst>
              <a:ext uri="{FF2B5EF4-FFF2-40B4-BE49-F238E27FC236}">
                <a16:creationId xmlns:a16="http://schemas.microsoft.com/office/drawing/2014/main" id="{34FB9D03-B58B-6EA3-5106-44D4CDF090AE}"/>
              </a:ext>
            </a:extLst>
          </p:cNvPr>
          <p:cNvSpPr>
            <a:spLocks noGrp="1"/>
          </p:cNvSpPr>
          <p:nvPr>
            <p:ph idx="1"/>
          </p:nvPr>
        </p:nvSpPr>
        <p:spPr/>
        <p:txBody>
          <a:bodyPr>
            <a:normAutofit/>
          </a:bodyPr>
          <a:lstStyle/>
          <a:p>
            <a:pPr marL="514350" indent="-514350" algn="just">
              <a:buFont typeface="+mj-lt"/>
              <a:buAutoNum type="arabicPeriod" startAt="4"/>
            </a:pPr>
            <a:r>
              <a:rPr lang="es-MX" b="1" dirty="0"/>
              <a:t>Lugar de trabajo</a:t>
            </a:r>
            <a:r>
              <a:rPr lang="es-MX" dirty="0"/>
              <a:t>: se debe indicar el o los lugares donde se prestará el trabajo, este dato es muy relevante para empleos que impliquen movilidad.</a:t>
            </a:r>
          </a:p>
          <a:p>
            <a:pPr marL="514350" indent="-514350" algn="just">
              <a:buFont typeface="+mj-lt"/>
              <a:buAutoNum type="arabicPeriod" startAt="4"/>
            </a:pPr>
            <a:r>
              <a:rPr lang="es-MX" b="1" dirty="0"/>
              <a:t>Duración de la jornada</a:t>
            </a:r>
            <a:r>
              <a:rPr lang="es-MX" dirty="0"/>
              <a:t>: Especificar las horas de trabajo permite establecer límites claros de disponibilidad del trabajador.</a:t>
            </a:r>
          </a:p>
          <a:p>
            <a:pPr marL="514350" indent="-514350" algn="just">
              <a:buFont typeface="+mj-lt"/>
              <a:buAutoNum type="arabicPeriod" startAt="4"/>
            </a:pPr>
            <a:r>
              <a:rPr lang="es-MX" b="1" dirty="0"/>
              <a:t>Forma y monto del salario</a:t>
            </a:r>
            <a:r>
              <a:rPr lang="es-MX" dirty="0"/>
              <a:t>: Obligatorio detallar cómo y cuanto se pagará al trabajador, debe incluir el monto del salario y si habrán beneficios adicionales como bonos, comisiones, etc. </a:t>
            </a:r>
          </a:p>
          <a:p>
            <a:pPr marL="514350" indent="-514350" algn="just">
              <a:buFont typeface="+mj-lt"/>
              <a:buAutoNum type="arabicPeriod" startAt="4"/>
            </a:pPr>
            <a:r>
              <a:rPr lang="es-MX" b="1" dirty="0"/>
              <a:t>Día y lugar del pago del salario</a:t>
            </a:r>
            <a:r>
              <a:rPr lang="es-MX" dirty="0"/>
              <a:t>: Se debe establecer cuándo y dónde se realizará el pago del salario.</a:t>
            </a:r>
          </a:p>
          <a:p>
            <a:pPr marL="514350" indent="-514350">
              <a:buFont typeface="+mj-lt"/>
              <a:buAutoNum type="arabicPeriod" startAt="4"/>
            </a:pPr>
            <a:endParaRPr lang="es-MX" dirty="0"/>
          </a:p>
        </p:txBody>
      </p:sp>
    </p:spTree>
    <p:extLst>
      <p:ext uri="{BB962C8B-B14F-4D97-AF65-F5344CB8AC3E}">
        <p14:creationId xmlns:p14="http://schemas.microsoft.com/office/powerpoint/2010/main" val="16664117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F1E60-5EE4-44EE-87C4-CEC8ABCB8F3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B80D6FB-57E7-2A95-DA34-4D142898E680}"/>
              </a:ext>
            </a:extLst>
          </p:cNvPr>
          <p:cNvSpPr>
            <a:spLocks noGrp="1"/>
          </p:cNvSpPr>
          <p:nvPr>
            <p:ph type="title"/>
          </p:nvPr>
        </p:nvSpPr>
        <p:spPr/>
        <p:txBody>
          <a:bodyPr/>
          <a:lstStyle/>
          <a:p>
            <a:r>
              <a:rPr lang="es-MX" dirty="0"/>
              <a:t>ELEMENTOS OBLIGATORIOS DEL CONTRATO LABORAL</a:t>
            </a:r>
          </a:p>
        </p:txBody>
      </p:sp>
      <p:sp>
        <p:nvSpPr>
          <p:cNvPr id="3" name="Marcador de contenido 2">
            <a:extLst>
              <a:ext uri="{FF2B5EF4-FFF2-40B4-BE49-F238E27FC236}">
                <a16:creationId xmlns:a16="http://schemas.microsoft.com/office/drawing/2014/main" id="{55CCDA4E-798B-37D8-A4C4-1CB603CFFE62}"/>
              </a:ext>
            </a:extLst>
          </p:cNvPr>
          <p:cNvSpPr>
            <a:spLocks noGrp="1"/>
          </p:cNvSpPr>
          <p:nvPr>
            <p:ph idx="1"/>
          </p:nvPr>
        </p:nvSpPr>
        <p:spPr/>
        <p:txBody>
          <a:bodyPr>
            <a:normAutofit/>
          </a:bodyPr>
          <a:lstStyle/>
          <a:p>
            <a:pPr marL="514350" indent="-514350" algn="just">
              <a:buFont typeface="+mj-lt"/>
              <a:buAutoNum type="arabicPeriod" startAt="8"/>
            </a:pPr>
            <a:r>
              <a:rPr lang="es-MX" b="1" dirty="0"/>
              <a:t>Capacitación y Adiestramiento</a:t>
            </a:r>
            <a:r>
              <a:rPr lang="es-MX" dirty="0"/>
              <a:t>: Debe mencionar el contrato que el trabajador será capacitado en los términos de los planes y programas de la empresa.</a:t>
            </a:r>
          </a:p>
          <a:p>
            <a:pPr marL="514350" indent="-514350" algn="just">
              <a:buFont typeface="+mj-lt"/>
              <a:buAutoNum type="arabicPeriod" startAt="8"/>
            </a:pPr>
            <a:r>
              <a:rPr lang="es-MX" b="1" dirty="0"/>
              <a:t>Condiciones adicionales de trabajo</a:t>
            </a:r>
            <a:r>
              <a:rPr lang="es-MX" dirty="0"/>
              <a:t>: incluye el día de descanso semanal, vacaciones, aguinaldo y cualquier otra condición que convengan el trabajador y el empleador.</a:t>
            </a:r>
          </a:p>
          <a:p>
            <a:pPr marL="514350" indent="-514350" algn="just">
              <a:buFont typeface="+mj-lt"/>
              <a:buAutoNum type="arabicPeriod" startAt="8"/>
            </a:pPr>
            <a:r>
              <a:rPr lang="es-MX" b="1" dirty="0"/>
              <a:t>Beneficiarios</a:t>
            </a:r>
            <a:r>
              <a:rPr lang="es-MX" dirty="0"/>
              <a:t>: es necesario designar a los beneficiarios que señala el artículo 501 para el pago de salarios y prestaciones devengadas en caso de fallecimiento o desaparición del trabajador derivado de un acto delincuencial.</a:t>
            </a:r>
          </a:p>
        </p:txBody>
      </p:sp>
    </p:spTree>
    <p:extLst>
      <p:ext uri="{BB962C8B-B14F-4D97-AF65-F5344CB8AC3E}">
        <p14:creationId xmlns:p14="http://schemas.microsoft.com/office/powerpoint/2010/main" val="39399920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63928" y="572304"/>
            <a:ext cx="8832675" cy="755456"/>
          </a:xfrm>
        </p:spPr>
        <p:txBody>
          <a:bodyPr anchor="b">
            <a:normAutofit fontScale="90000"/>
          </a:bodyPr>
          <a:lstStyle/>
          <a:p>
            <a:r>
              <a:rPr lang="es-MX" sz="3800" dirty="0"/>
              <a:t>CARGA PROBATORIA A CARGO DEL PATRÓN ARTÍCULOS 784 Y 804 LFT</a:t>
            </a:r>
          </a:p>
        </p:txBody>
      </p:sp>
      <p:sp>
        <p:nvSpPr>
          <p:cNvPr id="3" name="2 Marcador de contenido"/>
          <p:cNvSpPr>
            <a:spLocks noGrp="1"/>
          </p:cNvSpPr>
          <p:nvPr>
            <p:ph idx="1"/>
          </p:nvPr>
        </p:nvSpPr>
        <p:spPr>
          <a:xfrm>
            <a:off x="1427967" y="1803748"/>
            <a:ext cx="9657567" cy="4370042"/>
          </a:xfrm>
        </p:spPr>
        <p:txBody>
          <a:bodyPr anchor="t">
            <a:normAutofit/>
          </a:bodyPr>
          <a:lstStyle/>
          <a:p>
            <a:pPr marL="0" indent="0" algn="just">
              <a:buNone/>
            </a:pPr>
            <a:r>
              <a:rPr lang="es-MX" dirty="0">
                <a:solidFill>
                  <a:schemeClr val="tx1">
                    <a:alpha val="80000"/>
                  </a:schemeClr>
                </a:solidFill>
                <a:latin typeface="Calibri" panose="020F0502020204030204" pitchFamily="34" charset="0"/>
                <a:cs typeface="Calibri" panose="020F0502020204030204" pitchFamily="34" charset="0"/>
              </a:rPr>
              <a:t>El tribunal eximirá de la carga de la prueba al trabajador y requerirá al patrón para que exhiba los documentos que, tiene obligación legal de conservar en la empresa, bajo el apercibimiento de que, de no presentarlos, se presumirán ciertos los hechos alegados por el trabajador.</a:t>
            </a:r>
          </a:p>
          <a:p>
            <a:pPr marL="0" indent="0" algn="just">
              <a:buNone/>
            </a:pPr>
            <a:endParaRPr lang="es-MX" dirty="0">
              <a:solidFill>
                <a:schemeClr val="tx1">
                  <a:alpha val="80000"/>
                </a:schemeClr>
              </a:solidFill>
              <a:latin typeface="Calibri" panose="020F0502020204030204" pitchFamily="34" charset="0"/>
              <a:cs typeface="Calibri" panose="020F0502020204030204" pitchFamily="34" charset="0"/>
            </a:endParaRPr>
          </a:p>
          <a:p>
            <a:pPr marL="0" indent="0" algn="just">
              <a:buNone/>
            </a:pPr>
            <a:r>
              <a:rPr lang="es-MX" dirty="0">
                <a:solidFill>
                  <a:schemeClr val="tx1">
                    <a:alpha val="80000"/>
                  </a:schemeClr>
                </a:solidFill>
                <a:latin typeface="Calibri" panose="020F0502020204030204" pitchFamily="34" charset="0"/>
                <a:cs typeface="Calibri" panose="020F0502020204030204" pitchFamily="34" charset="0"/>
              </a:rPr>
              <a:t>El patrón tiene obligación de conservar y exhibir en juicio documentos tales como: contratos individuales, listas de raya o nóminas, controles de asistencia, comprobantes de pago de prestaciones, etc. </a:t>
            </a:r>
          </a:p>
          <a:p>
            <a:pPr marL="0" indent="0">
              <a:buNone/>
            </a:pPr>
            <a:endParaRPr lang="es-MX" sz="2000" dirty="0">
              <a:solidFill>
                <a:schemeClr val="tx1">
                  <a:alpha val="80000"/>
                </a:schemeClr>
              </a:solidFill>
              <a:latin typeface="Calibri" panose="020F0502020204030204" pitchFamily="34" charset="0"/>
              <a:cs typeface="Calibri" panose="020F050202020403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FB377A-F30E-D59D-12A3-26637903905C}"/>
              </a:ext>
            </a:extLst>
          </p:cNvPr>
          <p:cNvSpPr>
            <a:spLocks noGrp="1"/>
          </p:cNvSpPr>
          <p:nvPr>
            <p:ph type="title"/>
          </p:nvPr>
        </p:nvSpPr>
        <p:spPr/>
        <p:txBody>
          <a:bodyPr/>
          <a:lstStyle/>
          <a:p>
            <a:r>
              <a:rPr lang="es-MX" dirty="0"/>
              <a:t>SUSPENSIÓN DE LAS RELACIONES LABORALES ARTÍCULO 42 LFT </a:t>
            </a:r>
          </a:p>
        </p:txBody>
      </p:sp>
      <p:sp>
        <p:nvSpPr>
          <p:cNvPr id="3" name="Marcador de contenido 2">
            <a:extLst>
              <a:ext uri="{FF2B5EF4-FFF2-40B4-BE49-F238E27FC236}">
                <a16:creationId xmlns:a16="http://schemas.microsoft.com/office/drawing/2014/main" id="{405D93C8-C5CA-7DF7-A42C-3DCCAD4B9A40}"/>
              </a:ext>
            </a:extLst>
          </p:cNvPr>
          <p:cNvSpPr>
            <a:spLocks noGrp="1"/>
          </p:cNvSpPr>
          <p:nvPr>
            <p:ph idx="1"/>
          </p:nvPr>
        </p:nvSpPr>
        <p:spPr>
          <a:xfrm>
            <a:off x="838200" y="2617939"/>
            <a:ext cx="10515600" cy="3559023"/>
          </a:xfrm>
        </p:spPr>
        <p:txBody>
          <a:bodyPr/>
          <a:lstStyle/>
          <a:p>
            <a:pPr marL="0" indent="0" algn="just">
              <a:buNone/>
            </a:pPr>
            <a:r>
              <a:rPr lang="es-MX" sz="3200" dirty="0"/>
              <a:t>Implica que el trabajador y el patrón quedan temporalmente liberados de sus obligaciones de prestar el servicio y pagar el salario respectivamente, sin responsabilidad para ninguna de las partes.</a:t>
            </a:r>
          </a:p>
          <a:p>
            <a:endParaRPr lang="es-MX" dirty="0"/>
          </a:p>
          <a:p>
            <a:pPr marL="0" indent="0">
              <a:buNone/>
            </a:pPr>
            <a:endParaRPr lang="es-MX" dirty="0"/>
          </a:p>
          <a:p>
            <a:pPr marL="0" indent="0">
              <a:buNone/>
            </a:pPr>
            <a:endParaRPr lang="es-MX" dirty="0"/>
          </a:p>
        </p:txBody>
      </p:sp>
    </p:spTree>
    <p:extLst>
      <p:ext uri="{BB962C8B-B14F-4D97-AF65-F5344CB8AC3E}">
        <p14:creationId xmlns:p14="http://schemas.microsoft.com/office/powerpoint/2010/main" val="14164812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id="{B5796354-D211-8C99-AE08-8C65446B5C5E}"/>
              </a:ext>
            </a:extLst>
          </p:cNvPr>
          <p:cNvGraphicFramePr>
            <a:graphicFrameLocks noGrp="1"/>
          </p:cNvGraphicFramePr>
          <p:nvPr>
            <p:ph idx="1"/>
            <p:extLst>
              <p:ext uri="{D42A27DB-BD31-4B8C-83A1-F6EECF244321}">
                <p14:modId xmlns:p14="http://schemas.microsoft.com/office/powerpoint/2010/main" val="2186235185"/>
              </p:ext>
            </p:extLst>
          </p:nvPr>
        </p:nvGraphicFramePr>
        <p:xfrm>
          <a:off x="838200" y="613775"/>
          <a:ext cx="10515600" cy="5877964"/>
        </p:xfrm>
        <a:graphic>
          <a:graphicData uri="http://schemas.openxmlformats.org/drawingml/2006/table">
            <a:tbl>
              <a:tblPr firstRow="1" bandRow="1">
                <a:tableStyleId>{69012ECD-51FC-41F1-AA8D-1B2483CD663E}</a:tableStyleId>
              </a:tblPr>
              <a:tblGrid>
                <a:gridCol w="5257800">
                  <a:extLst>
                    <a:ext uri="{9D8B030D-6E8A-4147-A177-3AD203B41FA5}">
                      <a16:colId xmlns:a16="http://schemas.microsoft.com/office/drawing/2014/main" val="680618022"/>
                    </a:ext>
                  </a:extLst>
                </a:gridCol>
                <a:gridCol w="5257800">
                  <a:extLst>
                    <a:ext uri="{9D8B030D-6E8A-4147-A177-3AD203B41FA5}">
                      <a16:colId xmlns:a16="http://schemas.microsoft.com/office/drawing/2014/main" val="158681527"/>
                    </a:ext>
                  </a:extLst>
                </a:gridCol>
              </a:tblGrid>
              <a:tr h="531062">
                <a:tc>
                  <a:txBody>
                    <a:bodyPr/>
                    <a:lstStyle/>
                    <a:p>
                      <a:pPr algn="ctr"/>
                      <a:r>
                        <a:rPr lang="es-MX" sz="2000" b="1" dirty="0"/>
                        <a:t>CAUSAS DE SUSPENSIÓN TEMPORAL DE LA RELACIÓN LABORAL</a:t>
                      </a:r>
                    </a:p>
                  </a:txBody>
                  <a:tcPr/>
                </a:tc>
                <a:tc>
                  <a:txBody>
                    <a:bodyPr/>
                    <a:lstStyle/>
                    <a:p>
                      <a:pPr algn="ctr"/>
                      <a:r>
                        <a:rPr lang="es-MX" sz="2000" b="1" dirty="0"/>
                        <a:t>VIGENCIA DE LOS EFECTOS DE LA SUSPENSIÓN</a:t>
                      </a:r>
                    </a:p>
                  </a:txBody>
                  <a:tcPr/>
                </a:tc>
                <a:extLst>
                  <a:ext uri="{0D108BD9-81ED-4DB2-BD59-A6C34878D82A}">
                    <a16:rowId xmlns:a16="http://schemas.microsoft.com/office/drawing/2014/main" val="2807380679"/>
                  </a:ext>
                </a:extLst>
              </a:tr>
              <a:tr h="531062">
                <a:tc>
                  <a:txBody>
                    <a:bodyPr/>
                    <a:lstStyle/>
                    <a:p>
                      <a:r>
                        <a:rPr lang="es-MX" dirty="0"/>
                        <a:t>Enfermedad contagiosa del trabajador</a:t>
                      </a:r>
                    </a:p>
                  </a:txBody>
                  <a:tcPr/>
                </a:tc>
                <a:tc>
                  <a:txBody>
                    <a:bodyPr/>
                    <a:lstStyle/>
                    <a:p>
                      <a:r>
                        <a:rPr lang="es-MX" dirty="0"/>
                        <a:t>Durante el periodo señalado por el IMSS</a:t>
                      </a:r>
                    </a:p>
                  </a:txBody>
                  <a:tcPr/>
                </a:tc>
                <a:extLst>
                  <a:ext uri="{0D108BD9-81ED-4DB2-BD59-A6C34878D82A}">
                    <a16:rowId xmlns:a16="http://schemas.microsoft.com/office/drawing/2014/main" val="1701395101"/>
                  </a:ext>
                </a:extLst>
              </a:tr>
              <a:tr h="531062">
                <a:tc>
                  <a:txBody>
                    <a:bodyPr/>
                    <a:lstStyle/>
                    <a:p>
                      <a:r>
                        <a:rPr lang="es-MX" dirty="0"/>
                        <a:t>Incapacidad temporal debido a un accidente o enfermedad no considerada riesgo de trabajo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dirty="0"/>
                        <a:t>Durante el periodo señalado por el IMSS</a:t>
                      </a:r>
                    </a:p>
                    <a:p>
                      <a:endParaRPr lang="es-MX" dirty="0"/>
                    </a:p>
                  </a:txBody>
                  <a:tcPr/>
                </a:tc>
                <a:extLst>
                  <a:ext uri="{0D108BD9-81ED-4DB2-BD59-A6C34878D82A}">
                    <a16:rowId xmlns:a16="http://schemas.microsoft.com/office/drawing/2014/main" val="1233547287"/>
                  </a:ext>
                </a:extLst>
              </a:tr>
              <a:tr h="531062">
                <a:tc>
                  <a:txBody>
                    <a:bodyPr/>
                    <a:lstStyle/>
                    <a:p>
                      <a:r>
                        <a:rPr lang="es-MX" dirty="0"/>
                        <a:t>Prisión preventiva seguida de sentencia absolutoria</a:t>
                      </a:r>
                    </a:p>
                  </a:txBody>
                  <a:tcPr/>
                </a:tc>
                <a:tc>
                  <a:txBody>
                    <a:bodyPr/>
                    <a:lstStyle/>
                    <a:p>
                      <a:r>
                        <a:rPr lang="es-MX" dirty="0"/>
                        <a:t>Desde la detención hasta que la sentencia  cause ejecutoria, debe regresar al trabajo en los siguientes 15 días.</a:t>
                      </a:r>
                    </a:p>
                  </a:txBody>
                  <a:tcPr/>
                </a:tc>
                <a:extLst>
                  <a:ext uri="{0D108BD9-81ED-4DB2-BD59-A6C34878D82A}">
                    <a16:rowId xmlns:a16="http://schemas.microsoft.com/office/drawing/2014/main" val="1918308039"/>
                  </a:ext>
                </a:extLst>
              </a:tr>
              <a:tr h="531062">
                <a:tc>
                  <a:txBody>
                    <a:bodyPr/>
                    <a:lstStyle/>
                    <a:p>
                      <a:r>
                        <a:rPr lang="es-MX" dirty="0"/>
                        <a:t>Arresto del trabajador</a:t>
                      </a:r>
                    </a:p>
                  </a:txBody>
                  <a:tcPr/>
                </a:tc>
                <a:tc>
                  <a:txBody>
                    <a:bodyPr/>
                    <a:lstStyle/>
                    <a:p>
                      <a:r>
                        <a:rPr lang="es-MX" dirty="0"/>
                        <a:t>Desde la detención hasta que termine el arresto.</a:t>
                      </a:r>
                    </a:p>
                  </a:txBody>
                  <a:tcPr/>
                </a:tc>
                <a:extLst>
                  <a:ext uri="{0D108BD9-81ED-4DB2-BD59-A6C34878D82A}">
                    <a16:rowId xmlns:a16="http://schemas.microsoft.com/office/drawing/2014/main" val="1795450258"/>
                  </a:ext>
                </a:extLst>
              </a:tr>
              <a:tr h="531062">
                <a:tc>
                  <a:txBody>
                    <a:bodyPr/>
                    <a:lstStyle/>
                    <a:p>
                      <a:r>
                        <a:rPr lang="es-MX" dirty="0"/>
                        <a:t>Cumplimiento de servicios obligatorios establecidos en la Constitución (arts. 5 y 31, </a:t>
                      </a:r>
                      <a:r>
                        <a:rPr lang="es-MX" dirty="0" err="1"/>
                        <a:t>fracc.</a:t>
                      </a:r>
                      <a:r>
                        <a:rPr lang="es-MX" dirty="0"/>
                        <a:t> III)</a:t>
                      </a:r>
                    </a:p>
                  </a:txBody>
                  <a:tcPr/>
                </a:tc>
                <a:tc>
                  <a:txBody>
                    <a:bodyPr/>
                    <a:lstStyle/>
                    <a:p>
                      <a:r>
                        <a:rPr lang="es-MX" dirty="0"/>
                        <a:t>Hasta por un periodo de 6 meses.</a:t>
                      </a:r>
                    </a:p>
                  </a:txBody>
                  <a:tcPr/>
                </a:tc>
                <a:extLst>
                  <a:ext uri="{0D108BD9-81ED-4DB2-BD59-A6C34878D82A}">
                    <a16:rowId xmlns:a16="http://schemas.microsoft.com/office/drawing/2014/main" val="1046521361"/>
                  </a:ext>
                </a:extLst>
              </a:tr>
              <a:tr h="531062">
                <a:tc>
                  <a:txBody>
                    <a:bodyPr/>
                    <a:lstStyle/>
                    <a:p>
                      <a:r>
                        <a:rPr lang="es-MX" dirty="0"/>
                        <a:t>Designación de trabajadores como representantes ante ciertos organismos gubernamentales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dirty="0"/>
                        <a:t>Hasta por un periodo de 6 meses.</a:t>
                      </a:r>
                    </a:p>
                    <a:p>
                      <a:endParaRPr lang="es-MX" dirty="0"/>
                    </a:p>
                  </a:txBody>
                  <a:tcPr/>
                </a:tc>
                <a:extLst>
                  <a:ext uri="{0D108BD9-81ED-4DB2-BD59-A6C34878D82A}">
                    <a16:rowId xmlns:a16="http://schemas.microsoft.com/office/drawing/2014/main" val="3895029341"/>
                  </a:ext>
                </a:extLst>
              </a:tr>
              <a:tr h="531062">
                <a:tc>
                  <a:txBody>
                    <a:bodyPr/>
                    <a:lstStyle/>
                    <a:p>
                      <a:r>
                        <a:rPr lang="es-MX" dirty="0"/>
                        <a:t>Falta de documentos requeridos por leyes y reglamentos para la prestación de servicios.</a:t>
                      </a:r>
                    </a:p>
                  </a:txBody>
                  <a:tcPr/>
                </a:tc>
                <a:tc>
                  <a:txBody>
                    <a:bodyPr/>
                    <a:lstStyle/>
                    <a:p>
                      <a:r>
                        <a:rPr lang="es-MX" dirty="0"/>
                        <a:t>Hasta 2 mese, desde que el patrón tenga conocimiento de la falta.</a:t>
                      </a:r>
                    </a:p>
                  </a:txBody>
                  <a:tcPr/>
                </a:tc>
                <a:extLst>
                  <a:ext uri="{0D108BD9-81ED-4DB2-BD59-A6C34878D82A}">
                    <a16:rowId xmlns:a16="http://schemas.microsoft.com/office/drawing/2014/main" val="3871711736"/>
                  </a:ext>
                </a:extLst>
              </a:tr>
              <a:tr h="5310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dirty="0"/>
                        <a:t>Conclusión de la temporada para trabajadores contratados bajo esta modalidad.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dirty="0"/>
                        <a:t>Desde la conclusión de la temporada hasta el inicio de la siguiente. </a:t>
                      </a:r>
                    </a:p>
                  </a:txBody>
                  <a:tcPr/>
                </a:tc>
                <a:extLst>
                  <a:ext uri="{0D108BD9-81ED-4DB2-BD59-A6C34878D82A}">
                    <a16:rowId xmlns:a16="http://schemas.microsoft.com/office/drawing/2014/main" val="3257402236"/>
                  </a:ext>
                </a:extLst>
              </a:tr>
            </a:tbl>
          </a:graphicData>
        </a:graphic>
      </p:graphicFrame>
    </p:spTree>
    <p:extLst>
      <p:ext uri="{BB962C8B-B14F-4D97-AF65-F5344CB8AC3E}">
        <p14:creationId xmlns:p14="http://schemas.microsoft.com/office/powerpoint/2010/main" val="32240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25599-84DC-CFEB-2A3A-6722A0FD011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098B0E6-7E36-80D6-91D7-7D79C2AAD48D}"/>
              </a:ext>
            </a:extLst>
          </p:cNvPr>
          <p:cNvSpPr>
            <a:spLocks noGrp="1"/>
          </p:cNvSpPr>
          <p:nvPr>
            <p:ph type="title"/>
          </p:nvPr>
        </p:nvSpPr>
        <p:spPr>
          <a:xfrm>
            <a:off x="838200" y="93947"/>
            <a:ext cx="10515600" cy="1252601"/>
          </a:xfrm>
        </p:spPr>
        <p:txBody>
          <a:bodyPr/>
          <a:lstStyle/>
          <a:p>
            <a:r>
              <a:rPr lang="es-MX" dirty="0"/>
              <a:t>RETORNO AL TRABAJO ARTÍCULO 45 LFT</a:t>
            </a:r>
          </a:p>
        </p:txBody>
      </p:sp>
      <p:graphicFrame>
        <p:nvGraphicFramePr>
          <p:cNvPr id="5" name="Marcador de contenido 5">
            <a:extLst>
              <a:ext uri="{FF2B5EF4-FFF2-40B4-BE49-F238E27FC236}">
                <a16:creationId xmlns:a16="http://schemas.microsoft.com/office/drawing/2014/main" id="{3BFA6D89-0251-E91C-4DDD-DEC47121F77F}"/>
              </a:ext>
            </a:extLst>
          </p:cNvPr>
          <p:cNvGraphicFramePr>
            <a:graphicFrameLocks/>
          </p:cNvGraphicFramePr>
          <p:nvPr>
            <p:extLst>
              <p:ext uri="{D42A27DB-BD31-4B8C-83A1-F6EECF244321}">
                <p14:modId xmlns:p14="http://schemas.microsoft.com/office/powerpoint/2010/main" val="1966627891"/>
              </p:ext>
            </p:extLst>
          </p:nvPr>
        </p:nvGraphicFramePr>
        <p:xfrm>
          <a:off x="1983287" y="1841326"/>
          <a:ext cx="8864253" cy="4108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18628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D38C5-699D-A1E9-9F8C-FC1550BDF46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4A3E998-0ED8-9D44-4E55-B3B9A0273329}"/>
              </a:ext>
            </a:extLst>
          </p:cNvPr>
          <p:cNvSpPr>
            <a:spLocks noGrp="1"/>
          </p:cNvSpPr>
          <p:nvPr>
            <p:ph type="title"/>
          </p:nvPr>
        </p:nvSpPr>
        <p:spPr/>
        <p:txBody>
          <a:bodyPr/>
          <a:lstStyle/>
          <a:p>
            <a:r>
              <a:rPr lang="es-MX" dirty="0"/>
              <a:t>RESCISIÓN DE LA RELACIÓN LABORAL </a:t>
            </a:r>
          </a:p>
        </p:txBody>
      </p:sp>
      <p:sp>
        <p:nvSpPr>
          <p:cNvPr id="3" name="Marcador de contenido 2">
            <a:extLst>
              <a:ext uri="{FF2B5EF4-FFF2-40B4-BE49-F238E27FC236}">
                <a16:creationId xmlns:a16="http://schemas.microsoft.com/office/drawing/2014/main" id="{D015CCF0-86C4-8178-E7C9-C56AB49B596D}"/>
              </a:ext>
            </a:extLst>
          </p:cNvPr>
          <p:cNvSpPr>
            <a:spLocks noGrp="1"/>
          </p:cNvSpPr>
          <p:nvPr>
            <p:ph idx="1"/>
          </p:nvPr>
        </p:nvSpPr>
        <p:spPr>
          <a:xfrm>
            <a:off x="838200" y="2617939"/>
            <a:ext cx="10515600" cy="3559023"/>
          </a:xfrm>
        </p:spPr>
        <p:txBody>
          <a:bodyPr/>
          <a:lstStyle/>
          <a:p>
            <a:pPr marL="0" indent="0" algn="just">
              <a:buNone/>
            </a:pPr>
            <a:r>
              <a:rPr lang="es-MX" sz="3200" dirty="0"/>
              <a:t>La rescisión conlleva la terminación inmediata del vínculo laboral sin que incurra en responsabilidad para quien la ejerce.</a:t>
            </a:r>
          </a:p>
          <a:p>
            <a:pPr marL="0" indent="0" algn="just">
              <a:buNone/>
            </a:pPr>
            <a:endParaRPr lang="es-MX" sz="3200" dirty="0"/>
          </a:p>
          <a:p>
            <a:endParaRPr lang="es-MX" dirty="0"/>
          </a:p>
          <a:p>
            <a:pPr marL="0" indent="0">
              <a:buNone/>
            </a:pPr>
            <a:endParaRPr lang="es-MX" dirty="0"/>
          </a:p>
          <a:p>
            <a:pPr marL="0" indent="0">
              <a:buNone/>
            </a:pPr>
            <a:endParaRPr lang="es-MX" dirty="0"/>
          </a:p>
        </p:txBody>
      </p:sp>
    </p:spTree>
    <p:extLst>
      <p:ext uri="{BB962C8B-B14F-4D97-AF65-F5344CB8AC3E}">
        <p14:creationId xmlns:p14="http://schemas.microsoft.com/office/powerpoint/2010/main" val="32895764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E371E-AB4E-C9B6-F645-847D0D947E3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593D572-1E85-106F-1B57-8DC43A6A82E5}"/>
              </a:ext>
            </a:extLst>
          </p:cNvPr>
          <p:cNvSpPr>
            <a:spLocks noGrp="1"/>
          </p:cNvSpPr>
          <p:nvPr>
            <p:ph type="title"/>
          </p:nvPr>
        </p:nvSpPr>
        <p:spPr>
          <a:xfrm>
            <a:off x="676405" y="365125"/>
            <a:ext cx="10860066" cy="1325563"/>
          </a:xfrm>
        </p:spPr>
        <p:txBody>
          <a:bodyPr>
            <a:normAutofit/>
          </a:bodyPr>
          <a:lstStyle/>
          <a:p>
            <a:r>
              <a:rPr lang="es-MX" sz="3600" dirty="0"/>
              <a:t>RESCISIÓN DE LA RELACIÓN LABORAL SIN RESPONSABILIDAD PARA EL PATRÓN ARTÍCULO 47 LFT</a:t>
            </a:r>
          </a:p>
        </p:txBody>
      </p:sp>
      <p:sp>
        <p:nvSpPr>
          <p:cNvPr id="3" name="Marcador de contenido 2">
            <a:extLst>
              <a:ext uri="{FF2B5EF4-FFF2-40B4-BE49-F238E27FC236}">
                <a16:creationId xmlns:a16="http://schemas.microsoft.com/office/drawing/2014/main" id="{20CE6671-AFEA-111B-CEDC-E08F5370D970}"/>
              </a:ext>
            </a:extLst>
          </p:cNvPr>
          <p:cNvSpPr>
            <a:spLocks noGrp="1"/>
          </p:cNvSpPr>
          <p:nvPr>
            <p:ph idx="1"/>
          </p:nvPr>
        </p:nvSpPr>
        <p:spPr>
          <a:xfrm>
            <a:off x="676405" y="1929007"/>
            <a:ext cx="10515600" cy="4563868"/>
          </a:xfrm>
        </p:spPr>
        <p:txBody>
          <a:bodyPr>
            <a:normAutofit lnSpcReduction="10000"/>
          </a:bodyPr>
          <a:lstStyle/>
          <a:p>
            <a:pPr marL="514350" indent="-514350" algn="just">
              <a:buFont typeface="+mj-lt"/>
              <a:buAutoNum type="arabicPeriod"/>
            </a:pPr>
            <a:r>
              <a:rPr lang="es-MX" sz="2400" b="1" dirty="0"/>
              <a:t>Engaño del trabajador o referencias falsas</a:t>
            </a:r>
            <a:r>
              <a:rPr lang="es-MX" sz="2400" dirty="0"/>
              <a:t>. Cuando el trabajador o sindicato lo engañan al presentar certificados falsos o referencias que atribuyen capacidades que el trabajador no posee, esta causa caduca después de 30 días de haber comenzado la relación.</a:t>
            </a:r>
          </a:p>
          <a:p>
            <a:pPr marL="514350" indent="-514350" algn="just">
              <a:buFont typeface="+mj-lt"/>
              <a:buAutoNum type="arabicPeriod"/>
            </a:pPr>
            <a:r>
              <a:rPr lang="es-MX" sz="2400" b="1" dirty="0"/>
              <a:t>Faltas de probidad u honradez y actos de violencia</a:t>
            </a:r>
            <a:r>
              <a:rPr lang="es-MX" sz="2400" dirty="0"/>
              <a:t>. La falta de honestidad, actos violentos, injurias o malos tratos hacia el patrón, familiares del patrón, directivos, compañeros, clientes y proveedores, son motivos de rescisión, salvo que el trabajador actúe en defensa propia. </a:t>
            </a:r>
          </a:p>
          <a:p>
            <a:pPr marL="514350" indent="-514350" algn="just">
              <a:buFont typeface="+mj-lt"/>
              <a:buAutoNum type="arabicPeriod"/>
            </a:pPr>
            <a:r>
              <a:rPr lang="es-MX" sz="2400" b="1" dirty="0"/>
              <a:t>Prejuicio material intencional o negligente</a:t>
            </a:r>
            <a:r>
              <a:rPr lang="es-MX" sz="2400" dirty="0"/>
              <a:t>. Cualquier daño intencional que el trabajador cause a la propiedad de la empresa o perjuicios graves derivados de una negligencia extrema.</a:t>
            </a:r>
          </a:p>
          <a:p>
            <a:pPr marL="514350" indent="-514350" algn="just">
              <a:buFont typeface="+mj-lt"/>
              <a:buAutoNum type="arabicPeriod"/>
            </a:pPr>
            <a:r>
              <a:rPr lang="es-MX" sz="2400" b="1" dirty="0"/>
              <a:t>Conducta inmoral o acoso</a:t>
            </a:r>
            <a:r>
              <a:rPr lang="es-MX" sz="2400" dirty="0"/>
              <a:t>. Realización de actos inmorales o de acoso sexual contra cualquier persona dentro del lugar de trabajo.</a:t>
            </a:r>
          </a:p>
          <a:p>
            <a:pPr marL="514350" indent="-514350" algn="just">
              <a:buFont typeface="+mj-lt"/>
              <a:buAutoNum type="arabicPeriod"/>
            </a:pPr>
            <a:endParaRPr lang="es-MX" sz="2400" dirty="0"/>
          </a:p>
          <a:p>
            <a:pPr marL="514350" indent="-514350" algn="just">
              <a:buFont typeface="+mj-lt"/>
              <a:buAutoNum type="arabicPeriod"/>
            </a:pPr>
            <a:endParaRPr lang="es-MX" sz="3200" dirty="0"/>
          </a:p>
          <a:p>
            <a:pPr marL="0" indent="0" algn="just">
              <a:buNone/>
            </a:pPr>
            <a:endParaRPr lang="es-MX" sz="3200" dirty="0"/>
          </a:p>
          <a:p>
            <a:endParaRPr lang="es-MX" dirty="0"/>
          </a:p>
          <a:p>
            <a:pPr marL="0" indent="0">
              <a:buNone/>
            </a:pPr>
            <a:endParaRPr lang="es-MX" dirty="0"/>
          </a:p>
          <a:p>
            <a:pPr marL="0" indent="0">
              <a:buNone/>
            </a:pPr>
            <a:endParaRPr lang="es-MX" dirty="0"/>
          </a:p>
        </p:txBody>
      </p:sp>
    </p:spTree>
    <p:extLst>
      <p:ext uri="{BB962C8B-B14F-4D97-AF65-F5344CB8AC3E}">
        <p14:creationId xmlns:p14="http://schemas.microsoft.com/office/powerpoint/2010/main" val="16097711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52853-5355-C7C4-C4B6-C8563DC0385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5CE6DDD-C083-34D5-D5AC-372B38459ADE}"/>
              </a:ext>
            </a:extLst>
          </p:cNvPr>
          <p:cNvSpPr>
            <a:spLocks noGrp="1"/>
          </p:cNvSpPr>
          <p:nvPr>
            <p:ph type="title"/>
          </p:nvPr>
        </p:nvSpPr>
        <p:spPr>
          <a:xfrm>
            <a:off x="676405" y="365125"/>
            <a:ext cx="10860066" cy="1325563"/>
          </a:xfrm>
        </p:spPr>
        <p:txBody>
          <a:bodyPr>
            <a:normAutofit/>
          </a:bodyPr>
          <a:lstStyle/>
          <a:p>
            <a:r>
              <a:rPr lang="es-MX" sz="3600" dirty="0"/>
              <a:t>RESCISIÓN DE LA RELACIÓN LABORAL SIN RESPONSABILIDAD PARA EL PATRÓN ARTÍCULO 47 LFT</a:t>
            </a:r>
          </a:p>
        </p:txBody>
      </p:sp>
      <p:sp>
        <p:nvSpPr>
          <p:cNvPr id="3" name="Marcador de contenido 2">
            <a:extLst>
              <a:ext uri="{FF2B5EF4-FFF2-40B4-BE49-F238E27FC236}">
                <a16:creationId xmlns:a16="http://schemas.microsoft.com/office/drawing/2014/main" id="{E244B34E-24FA-29EE-EB72-B16D57C3D964}"/>
              </a:ext>
            </a:extLst>
          </p:cNvPr>
          <p:cNvSpPr>
            <a:spLocks noGrp="1"/>
          </p:cNvSpPr>
          <p:nvPr>
            <p:ph idx="1"/>
          </p:nvPr>
        </p:nvSpPr>
        <p:spPr>
          <a:xfrm>
            <a:off x="676405" y="1929007"/>
            <a:ext cx="10515600" cy="4563868"/>
          </a:xfrm>
        </p:spPr>
        <p:txBody>
          <a:bodyPr>
            <a:normAutofit lnSpcReduction="10000"/>
          </a:bodyPr>
          <a:lstStyle/>
          <a:p>
            <a:pPr marL="457200" indent="-457200" algn="just">
              <a:buFont typeface="+mj-lt"/>
              <a:buAutoNum type="arabicPeriod" startAt="5"/>
            </a:pPr>
            <a:r>
              <a:rPr lang="es-MX" sz="2400" b="1" dirty="0"/>
              <a:t>Revelación de secretos o información confidencial</a:t>
            </a:r>
            <a:r>
              <a:rPr lang="es-MX" sz="2400" dirty="0"/>
              <a:t>. Cuando el trabajador divulga secretos industriales o información reservada de la empresa.</a:t>
            </a:r>
          </a:p>
          <a:p>
            <a:pPr marL="457200" indent="-457200" algn="just">
              <a:buFont typeface="+mj-lt"/>
              <a:buAutoNum type="arabicPeriod" startAt="5"/>
            </a:pPr>
            <a:r>
              <a:rPr lang="es-MX" sz="2400" b="1" dirty="0"/>
              <a:t>Faltas de asistencia injustificadas</a:t>
            </a:r>
            <a:r>
              <a:rPr lang="es-MX" sz="2400" dirty="0"/>
              <a:t>. Mas de 3 faltas de asistencia sin causa justificada en un periodo de 30 días.</a:t>
            </a:r>
          </a:p>
          <a:p>
            <a:pPr marL="457200" indent="-457200" algn="just">
              <a:buFont typeface="+mj-lt"/>
              <a:buAutoNum type="arabicPeriod" startAt="5"/>
            </a:pPr>
            <a:r>
              <a:rPr lang="es-MX" sz="2400" b="1" dirty="0"/>
              <a:t>Desobediencia  y negativa a medidas de seguridad. </a:t>
            </a:r>
            <a:r>
              <a:rPr lang="es-MX" sz="2400" dirty="0"/>
              <a:t>La desobediencia del trabajador ante instrucciones directas relacionadas con su trabajo y la negativa a adoptar medidas de seguridad para prevenir accidentes o enfermedades.</a:t>
            </a:r>
          </a:p>
          <a:p>
            <a:pPr marL="457200" indent="-457200" algn="just">
              <a:buFont typeface="+mj-lt"/>
              <a:buAutoNum type="arabicPeriod" startAt="5"/>
            </a:pPr>
            <a:r>
              <a:rPr lang="es-MX" sz="2400" b="1" dirty="0"/>
              <a:t>Asistencia en estado de ebriedad o bajo la influencia de drogas</a:t>
            </a:r>
            <a:r>
              <a:rPr lang="es-MX" sz="2400" dirty="0"/>
              <a:t>. Asistir al trabajo en estado de embriaguez o bajo la influencia de drogas, salvo que exista una prescripción médica.</a:t>
            </a:r>
          </a:p>
          <a:p>
            <a:pPr marL="457200" indent="-457200" algn="just">
              <a:buFont typeface="+mj-lt"/>
              <a:buAutoNum type="arabicPeriod" startAt="5"/>
            </a:pPr>
            <a:r>
              <a:rPr lang="es-MX" sz="2400" b="1" dirty="0"/>
              <a:t>Falta de documentos necesarios</a:t>
            </a:r>
            <a:r>
              <a:rPr lang="es-MX" sz="2400" dirty="0"/>
              <a:t>. La ausencia de documentos que son necesarios para prestar el servicio, cuando es responsabilidad para el trabajador. </a:t>
            </a:r>
          </a:p>
          <a:p>
            <a:pPr marL="514350" indent="-514350" algn="just">
              <a:buFont typeface="+mj-lt"/>
              <a:buAutoNum type="arabicPeriod"/>
            </a:pPr>
            <a:endParaRPr lang="es-MX" sz="3200" dirty="0"/>
          </a:p>
          <a:p>
            <a:pPr marL="0" indent="0" algn="just">
              <a:buNone/>
            </a:pPr>
            <a:endParaRPr lang="es-MX" sz="3200" dirty="0"/>
          </a:p>
          <a:p>
            <a:endParaRPr lang="es-MX" dirty="0"/>
          </a:p>
          <a:p>
            <a:pPr marL="0" indent="0">
              <a:buNone/>
            </a:pPr>
            <a:endParaRPr lang="es-MX" dirty="0"/>
          </a:p>
          <a:p>
            <a:pPr marL="0" indent="0">
              <a:buNone/>
            </a:pPr>
            <a:endParaRPr lang="es-MX" dirty="0"/>
          </a:p>
        </p:txBody>
      </p:sp>
    </p:spTree>
    <p:extLst>
      <p:ext uri="{BB962C8B-B14F-4D97-AF65-F5344CB8AC3E}">
        <p14:creationId xmlns:p14="http://schemas.microsoft.com/office/powerpoint/2010/main" val="33767502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D8907-3F60-95F9-1453-EA04CF6CA83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8C47E82-3F9C-9E1C-6FE6-C773D8AA8EA1}"/>
              </a:ext>
            </a:extLst>
          </p:cNvPr>
          <p:cNvSpPr>
            <a:spLocks noGrp="1"/>
          </p:cNvSpPr>
          <p:nvPr>
            <p:ph type="title"/>
          </p:nvPr>
        </p:nvSpPr>
        <p:spPr>
          <a:xfrm>
            <a:off x="676405" y="365125"/>
            <a:ext cx="10860066" cy="1325563"/>
          </a:xfrm>
        </p:spPr>
        <p:txBody>
          <a:bodyPr>
            <a:normAutofit/>
          </a:bodyPr>
          <a:lstStyle/>
          <a:p>
            <a:r>
              <a:rPr lang="es-MX" sz="4000" dirty="0"/>
              <a:t>PARA QUE SE HAGA EFECTIVA LA RESCISIÓN ARTÍCULO 47 LFT</a:t>
            </a:r>
          </a:p>
        </p:txBody>
      </p:sp>
      <p:sp>
        <p:nvSpPr>
          <p:cNvPr id="3" name="Marcador de contenido 2">
            <a:extLst>
              <a:ext uri="{FF2B5EF4-FFF2-40B4-BE49-F238E27FC236}">
                <a16:creationId xmlns:a16="http://schemas.microsoft.com/office/drawing/2014/main" id="{1154E4DC-6168-025D-E4E7-4C95C7164D10}"/>
              </a:ext>
            </a:extLst>
          </p:cNvPr>
          <p:cNvSpPr>
            <a:spLocks noGrp="1"/>
          </p:cNvSpPr>
          <p:nvPr>
            <p:ph idx="1"/>
          </p:nvPr>
        </p:nvSpPr>
        <p:spPr>
          <a:xfrm>
            <a:off x="676405" y="1929007"/>
            <a:ext cx="10515600" cy="4563868"/>
          </a:xfrm>
        </p:spPr>
        <p:txBody>
          <a:bodyPr>
            <a:normAutofit/>
          </a:bodyPr>
          <a:lstStyle/>
          <a:p>
            <a:pPr algn="just"/>
            <a:r>
              <a:rPr lang="es-MX" sz="3200" b="1" dirty="0"/>
              <a:t>Documentar</a:t>
            </a:r>
            <a:r>
              <a:rPr lang="es-MX" sz="3200" dirty="0"/>
              <a:t> claramente las conductas o faltas que motivan la rescisión.</a:t>
            </a:r>
          </a:p>
          <a:p>
            <a:pPr algn="just"/>
            <a:r>
              <a:rPr lang="es-MX" sz="3200" b="1" dirty="0"/>
              <a:t>Notificar</a:t>
            </a:r>
            <a:r>
              <a:rPr lang="es-MX" sz="3200" dirty="0"/>
              <a:t> al trabajador personalmente o por medio del Tribunal sobre las causas del despido de manera formal y documentada (por escrito). </a:t>
            </a:r>
          </a:p>
          <a:p>
            <a:pPr algn="just"/>
            <a:r>
              <a:rPr lang="es-MX" sz="3200" dirty="0"/>
              <a:t>Asegurarse de que las </a:t>
            </a:r>
            <a:r>
              <a:rPr lang="es-MX" sz="3200" b="1" dirty="0"/>
              <a:t>causales están alineadas </a:t>
            </a:r>
            <a:r>
              <a:rPr lang="es-MX" sz="3200" dirty="0"/>
              <a:t>a la LFT para evitar demandas por despido injustificado. </a:t>
            </a:r>
          </a:p>
        </p:txBody>
      </p:sp>
    </p:spTree>
    <p:extLst>
      <p:ext uri="{BB962C8B-B14F-4D97-AF65-F5344CB8AC3E}">
        <p14:creationId xmlns:p14="http://schemas.microsoft.com/office/powerpoint/2010/main" val="14045708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F8B81-9C57-E155-2ABC-80A0ACCA050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5A01E48-7D98-2D2A-B5CF-BC2445D46CDF}"/>
              </a:ext>
            </a:extLst>
          </p:cNvPr>
          <p:cNvSpPr>
            <a:spLocks noGrp="1"/>
          </p:cNvSpPr>
          <p:nvPr>
            <p:ph type="title"/>
          </p:nvPr>
        </p:nvSpPr>
        <p:spPr>
          <a:xfrm>
            <a:off x="676405" y="365125"/>
            <a:ext cx="10860066" cy="1325563"/>
          </a:xfrm>
        </p:spPr>
        <p:txBody>
          <a:bodyPr>
            <a:normAutofit/>
          </a:bodyPr>
          <a:lstStyle/>
          <a:p>
            <a:r>
              <a:rPr lang="es-MX" sz="4000" dirty="0"/>
              <a:t>AVISO DE RESCISIÓN ARTÍCULO 47 LFT</a:t>
            </a:r>
          </a:p>
        </p:txBody>
      </p:sp>
      <p:sp>
        <p:nvSpPr>
          <p:cNvPr id="3" name="Marcador de contenido 2">
            <a:extLst>
              <a:ext uri="{FF2B5EF4-FFF2-40B4-BE49-F238E27FC236}">
                <a16:creationId xmlns:a16="http://schemas.microsoft.com/office/drawing/2014/main" id="{31C4A723-390E-655A-75A7-5C68BB8998B0}"/>
              </a:ext>
            </a:extLst>
          </p:cNvPr>
          <p:cNvSpPr>
            <a:spLocks noGrp="1"/>
          </p:cNvSpPr>
          <p:nvPr>
            <p:ph idx="1"/>
          </p:nvPr>
        </p:nvSpPr>
        <p:spPr>
          <a:xfrm>
            <a:off x="676405" y="1929007"/>
            <a:ext cx="10515600" cy="4563868"/>
          </a:xfrm>
        </p:spPr>
        <p:txBody>
          <a:bodyPr>
            <a:normAutofit/>
          </a:bodyPr>
          <a:lstStyle/>
          <a:p>
            <a:pPr marL="0" indent="0" algn="just">
              <a:buNone/>
            </a:pPr>
            <a:r>
              <a:rPr lang="es-MX" sz="4000" dirty="0"/>
              <a:t>Es el </a:t>
            </a:r>
            <a:r>
              <a:rPr lang="es-MX" sz="4000" b="1" dirty="0"/>
              <a:t>documento fundamental </a:t>
            </a:r>
            <a:r>
              <a:rPr lang="es-MX" sz="4000" dirty="0"/>
              <a:t>dentro del proceso de terminación de la relación laboral, este documento permite formalizar el despido de un trabajador de manera legal.</a:t>
            </a:r>
          </a:p>
          <a:p>
            <a:pPr marL="0" indent="0" algn="just">
              <a:buNone/>
            </a:pPr>
            <a:endParaRPr lang="es-MX" sz="3200" dirty="0"/>
          </a:p>
        </p:txBody>
      </p:sp>
    </p:spTree>
    <p:extLst>
      <p:ext uri="{BB962C8B-B14F-4D97-AF65-F5344CB8AC3E}">
        <p14:creationId xmlns:p14="http://schemas.microsoft.com/office/powerpoint/2010/main" val="1642447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C8AFB-BB79-E660-2C16-E3B98EFAF81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6AFFFEC-5178-3843-982A-A05ED8B223CB}"/>
              </a:ext>
            </a:extLst>
          </p:cNvPr>
          <p:cNvSpPr>
            <a:spLocks noGrp="1"/>
          </p:cNvSpPr>
          <p:nvPr>
            <p:ph type="title"/>
          </p:nvPr>
        </p:nvSpPr>
        <p:spPr>
          <a:xfrm>
            <a:off x="676405" y="365125"/>
            <a:ext cx="10860066" cy="1325563"/>
          </a:xfrm>
        </p:spPr>
        <p:txBody>
          <a:bodyPr>
            <a:normAutofit/>
          </a:bodyPr>
          <a:lstStyle/>
          <a:p>
            <a:r>
              <a:rPr lang="es-MX" sz="4000" dirty="0"/>
              <a:t>CARACTERÍSTICAS DEL AVISO DE RESCISIÓN</a:t>
            </a:r>
          </a:p>
        </p:txBody>
      </p:sp>
      <p:sp>
        <p:nvSpPr>
          <p:cNvPr id="3" name="Marcador de contenido 2">
            <a:extLst>
              <a:ext uri="{FF2B5EF4-FFF2-40B4-BE49-F238E27FC236}">
                <a16:creationId xmlns:a16="http://schemas.microsoft.com/office/drawing/2014/main" id="{6DDFC1E3-9C46-1701-E515-92B7D67061A0}"/>
              </a:ext>
            </a:extLst>
          </p:cNvPr>
          <p:cNvSpPr>
            <a:spLocks noGrp="1"/>
          </p:cNvSpPr>
          <p:nvPr>
            <p:ph idx="1"/>
          </p:nvPr>
        </p:nvSpPr>
        <p:spPr>
          <a:xfrm>
            <a:off x="676405" y="1929007"/>
            <a:ext cx="10515600" cy="4563868"/>
          </a:xfrm>
        </p:spPr>
        <p:txBody>
          <a:bodyPr>
            <a:normAutofit/>
          </a:bodyPr>
          <a:lstStyle/>
          <a:p>
            <a:pPr marL="514350" indent="-514350" algn="just">
              <a:buFont typeface="+mj-lt"/>
              <a:buAutoNum type="arabicPeriod"/>
            </a:pPr>
            <a:r>
              <a:rPr lang="es-MX" sz="3200" b="1" dirty="0"/>
              <a:t>Fundamentación</a:t>
            </a:r>
            <a:r>
              <a:rPr lang="es-MX" sz="3200" dirty="0"/>
              <a:t>. Debe señalar claramente la conducta o conductas específicas que motivan el despido y las fechas en que se dieron dichas conductas. </a:t>
            </a:r>
          </a:p>
          <a:p>
            <a:pPr marL="514350" indent="-514350" algn="just">
              <a:buFont typeface="+mj-lt"/>
              <a:buAutoNum type="arabicPeriod"/>
            </a:pPr>
            <a:r>
              <a:rPr lang="es-MX" sz="3200" b="1" dirty="0"/>
              <a:t>Entrega del aviso</a:t>
            </a:r>
            <a:r>
              <a:rPr lang="es-MX" sz="3200" dirty="0"/>
              <a:t>. Debe ser entregado personalmente al trabajador en el momento mismo del despido o comunicar el aviso al Tribunal competente dentro de los 5 días hábiles posteriores, proporcionando el último domicilio registrado del trabajador para que el Tribunal realice la notificación. </a:t>
            </a:r>
          </a:p>
        </p:txBody>
      </p:sp>
    </p:spTree>
    <p:extLst>
      <p:ext uri="{BB962C8B-B14F-4D97-AF65-F5344CB8AC3E}">
        <p14:creationId xmlns:p14="http://schemas.microsoft.com/office/powerpoint/2010/main" val="25984668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8A9A7-8C0B-5F4E-7C84-15372898835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C7D4D8A-EE80-77FE-AD5B-26F3AC9D686A}"/>
              </a:ext>
            </a:extLst>
          </p:cNvPr>
          <p:cNvSpPr>
            <a:spLocks noGrp="1"/>
          </p:cNvSpPr>
          <p:nvPr>
            <p:ph type="title"/>
          </p:nvPr>
        </p:nvSpPr>
        <p:spPr>
          <a:xfrm>
            <a:off x="676405" y="365125"/>
            <a:ext cx="10860066" cy="1325563"/>
          </a:xfrm>
        </p:spPr>
        <p:txBody>
          <a:bodyPr>
            <a:normAutofit/>
          </a:bodyPr>
          <a:lstStyle/>
          <a:p>
            <a:r>
              <a:rPr lang="es-MX" sz="4000" dirty="0"/>
              <a:t>CONSECUENCIAS DE NO ENTREGAR EL AVISO DE RESCISIÓN ARTÍCULO 48 LFT</a:t>
            </a:r>
          </a:p>
        </p:txBody>
      </p:sp>
      <p:sp>
        <p:nvSpPr>
          <p:cNvPr id="3" name="Marcador de contenido 2">
            <a:extLst>
              <a:ext uri="{FF2B5EF4-FFF2-40B4-BE49-F238E27FC236}">
                <a16:creationId xmlns:a16="http://schemas.microsoft.com/office/drawing/2014/main" id="{37539D84-6E8A-62EB-FE04-22FD264C4977}"/>
              </a:ext>
            </a:extLst>
          </p:cNvPr>
          <p:cNvSpPr>
            <a:spLocks noGrp="1"/>
          </p:cNvSpPr>
          <p:nvPr>
            <p:ph idx="1"/>
          </p:nvPr>
        </p:nvSpPr>
        <p:spPr>
          <a:xfrm>
            <a:off x="676405" y="1929007"/>
            <a:ext cx="10515600" cy="4563868"/>
          </a:xfrm>
        </p:spPr>
        <p:txBody>
          <a:bodyPr>
            <a:normAutofit/>
          </a:bodyPr>
          <a:lstStyle/>
          <a:p>
            <a:pPr marL="0" indent="0" algn="just">
              <a:buNone/>
            </a:pPr>
            <a:r>
              <a:rPr lang="es-MX" sz="3200" dirty="0"/>
              <a:t>La falta de entrega del aviso de recisión tiene consecuencias legales importantes para el empleador. Esto implica que el trabajador puede:</a:t>
            </a:r>
          </a:p>
          <a:p>
            <a:pPr algn="just"/>
            <a:r>
              <a:rPr lang="es-MX" sz="3200" b="1" dirty="0"/>
              <a:t>Solicitar su reinstalación</a:t>
            </a:r>
            <a:r>
              <a:rPr lang="es-MX" sz="3200" dirty="0"/>
              <a:t>. En el mismo puesto de trabajo si esto es viable. </a:t>
            </a:r>
          </a:p>
          <a:p>
            <a:pPr algn="just"/>
            <a:r>
              <a:rPr lang="es-MX" sz="3200" b="1" dirty="0"/>
              <a:t>Solicitar una indemnización</a:t>
            </a:r>
            <a:r>
              <a:rPr lang="es-MX" sz="3200" dirty="0"/>
              <a:t>. Correspondiente a 3 meses de salario en caso de que prefiera no ser reinstalado. </a:t>
            </a:r>
          </a:p>
          <a:p>
            <a:pPr marL="0" indent="0" algn="just">
              <a:buNone/>
            </a:pPr>
            <a:endParaRPr lang="es-MX" sz="3200" dirty="0"/>
          </a:p>
        </p:txBody>
      </p:sp>
    </p:spTree>
    <p:extLst>
      <p:ext uri="{BB962C8B-B14F-4D97-AF65-F5344CB8AC3E}">
        <p14:creationId xmlns:p14="http://schemas.microsoft.com/office/powerpoint/2010/main" val="41700108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65F55-9275-3A30-E281-C7BD18B7DAF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66FFEE2-5F8D-8315-DDF1-4FE45758936A}"/>
              </a:ext>
            </a:extLst>
          </p:cNvPr>
          <p:cNvSpPr>
            <a:spLocks noGrp="1"/>
          </p:cNvSpPr>
          <p:nvPr>
            <p:ph type="title"/>
          </p:nvPr>
        </p:nvSpPr>
        <p:spPr>
          <a:xfrm>
            <a:off x="676405" y="365125"/>
            <a:ext cx="10860066" cy="1325563"/>
          </a:xfrm>
        </p:spPr>
        <p:txBody>
          <a:bodyPr>
            <a:normAutofit/>
          </a:bodyPr>
          <a:lstStyle/>
          <a:p>
            <a:r>
              <a:rPr lang="es-MX" sz="4000" dirty="0"/>
              <a:t>PAGOS POR NO COMPROBAR LA CAUSA DEL DESPIDO EN JUICIO </a:t>
            </a:r>
          </a:p>
        </p:txBody>
      </p:sp>
      <p:graphicFrame>
        <p:nvGraphicFramePr>
          <p:cNvPr id="4" name="Diagrama 3">
            <a:extLst>
              <a:ext uri="{FF2B5EF4-FFF2-40B4-BE49-F238E27FC236}">
                <a16:creationId xmlns:a16="http://schemas.microsoft.com/office/drawing/2014/main" id="{B52DDD0E-8924-ADC6-98E2-ADF42A76DCAC}"/>
              </a:ext>
            </a:extLst>
          </p:cNvPr>
          <p:cNvGraphicFramePr/>
          <p:nvPr>
            <p:extLst>
              <p:ext uri="{D42A27DB-BD31-4B8C-83A1-F6EECF244321}">
                <p14:modId xmlns:p14="http://schemas.microsoft.com/office/powerpoint/2010/main" val="663030863"/>
              </p:ext>
            </p:extLst>
          </p:nvPr>
        </p:nvGraphicFramePr>
        <p:xfrm>
          <a:off x="1717457" y="1701670"/>
          <a:ext cx="8777962" cy="47912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53842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15E39B-7B2A-1D5C-79BC-E7F9B93DD39F}"/>
              </a:ext>
            </a:extLst>
          </p:cNvPr>
          <p:cNvSpPr>
            <a:spLocks noGrp="1"/>
          </p:cNvSpPr>
          <p:nvPr>
            <p:ph type="ctrTitle"/>
          </p:nvPr>
        </p:nvSpPr>
        <p:spPr>
          <a:xfrm>
            <a:off x="918731" y="145182"/>
            <a:ext cx="10730474" cy="1771299"/>
          </a:xfrm>
        </p:spPr>
        <p:txBody>
          <a:bodyPr anchor="b">
            <a:normAutofit fontScale="90000"/>
          </a:bodyPr>
          <a:lstStyle/>
          <a:p>
            <a:pPr algn="l"/>
            <a:r>
              <a:rPr lang="es-MX" dirty="0"/>
              <a:t>REGLAMENTO INTERIOR DE TRABAJO </a:t>
            </a:r>
            <a:br>
              <a:rPr lang="es-MX" dirty="0"/>
            </a:br>
            <a:r>
              <a:rPr lang="es-MX" dirty="0"/>
              <a:t>“RIT” ARTÍCULO 422 LFT</a:t>
            </a:r>
          </a:p>
        </p:txBody>
      </p:sp>
      <p:sp>
        <p:nvSpPr>
          <p:cNvPr id="3" name="Subtítulo 2">
            <a:extLst>
              <a:ext uri="{FF2B5EF4-FFF2-40B4-BE49-F238E27FC236}">
                <a16:creationId xmlns:a16="http://schemas.microsoft.com/office/drawing/2014/main" id="{291175A0-BFB3-A407-D915-15B11BC6530C}"/>
              </a:ext>
            </a:extLst>
          </p:cNvPr>
          <p:cNvSpPr>
            <a:spLocks noGrp="1"/>
          </p:cNvSpPr>
          <p:nvPr>
            <p:ph type="subTitle" idx="1"/>
          </p:nvPr>
        </p:nvSpPr>
        <p:spPr>
          <a:xfrm>
            <a:off x="1094096" y="2104373"/>
            <a:ext cx="10104172" cy="4434213"/>
          </a:xfrm>
        </p:spPr>
        <p:txBody>
          <a:bodyPr anchor="t">
            <a:noAutofit/>
          </a:bodyPr>
          <a:lstStyle/>
          <a:p>
            <a:pPr algn="just"/>
            <a:r>
              <a:rPr lang="es-MX" dirty="0">
                <a:effectLst/>
                <a:latin typeface="+mj-lt"/>
              </a:rPr>
              <a:t>El Reglamento Interior de Trabajo es el conjunto de disposiciones obligatorias para trabajadores y patrones, en el desarrollo de los trabajos en una empresa o establecimiento. Se formulará por una </a:t>
            </a:r>
            <a:r>
              <a:rPr lang="es-MX" dirty="0">
                <a:latin typeface="+mj-lt"/>
              </a:rPr>
              <a:t>C</a:t>
            </a:r>
            <a:r>
              <a:rPr lang="es-MX" dirty="0">
                <a:effectLst/>
                <a:latin typeface="+mj-lt"/>
              </a:rPr>
              <a:t>omisión Mixta.</a:t>
            </a:r>
            <a:r>
              <a:rPr lang="es-ES" dirty="0"/>
              <a:t> </a:t>
            </a:r>
          </a:p>
          <a:p>
            <a:pPr algn="just"/>
            <a:r>
              <a:rPr lang="es-ES" dirty="0">
                <a:latin typeface="+mj-lt"/>
              </a:rPr>
              <a:t>Debe ser depositado para su validez ante el Centro Federal de Conciliación y Registro Laboral (CFCRL) dentro de los 8 días posteriores a su firma de manera presencial o en línea.</a:t>
            </a:r>
            <a:endParaRPr lang="es-MX" dirty="0">
              <a:latin typeface="+mj-lt"/>
            </a:endParaRPr>
          </a:p>
          <a:p>
            <a:pPr algn="just"/>
            <a:r>
              <a:rPr lang="es-MX" b="0" dirty="0">
                <a:effectLst/>
                <a:latin typeface="+mj-lt"/>
              </a:rPr>
              <a:t>El objetivo de un reglamento al interior de las empresas es mantener una relación laboral cordial, estructurada y ordenada que facilite las relaciones y el </a:t>
            </a:r>
            <a:r>
              <a:rPr lang="es-MX" dirty="0">
                <a:latin typeface="+mj-lt"/>
              </a:rPr>
              <a:t>trabajo en equipo, evite </a:t>
            </a:r>
            <a:r>
              <a:rPr lang="es-MX" b="0" dirty="0">
                <a:effectLst/>
                <a:latin typeface="+mj-lt"/>
              </a:rPr>
              <a:t>malentendidos y por ende, procure la productividad y el logro de los objetivos de la empresa. </a:t>
            </a:r>
            <a:endParaRPr lang="es-MX" dirty="0">
              <a:latin typeface="+mj-lt"/>
            </a:endParaRPr>
          </a:p>
        </p:txBody>
      </p:sp>
    </p:spTree>
    <p:extLst>
      <p:ext uri="{BB962C8B-B14F-4D97-AF65-F5344CB8AC3E}">
        <p14:creationId xmlns:p14="http://schemas.microsoft.com/office/powerpoint/2010/main" val="827653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F298B-3CE9-ECDE-6D1E-3E936DC3B7F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B2E7D88-8166-D4C7-4D89-6DD90D576920}"/>
              </a:ext>
            </a:extLst>
          </p:cNvPr>
          <p:cNvSpPr>
            <a:spLocks noGrp="1"/>
          </p:cNvSpPr>
          <p:nvPr>
            <p:ph type="ctrTitle"/>
          </p:nvPr>
        </p:nvSpPr>
        <p:spPr>
          <a:xfrm>
            <a:off x="780945" y="95079"/>
            <a:ext cx="10730474" cy="1796352"/>
          </a:xfrm>
        </p:spPr>
        <p:txBody>
          <a:bodyPr anchor="b">
            <a:normAutofit fontScale="90000"/>
          </a:bodyPr>
          <a:lstStyle/>
          <a:p>
            <a:pPr algn="l"/>
            <a:r>
              <a:rPr lang="es-MX" dirty="0"/>
              <a:t>REGLAMENTO INTERIOR DE TRABAJO </a:t>
            </a:r>
            <a:br>
              <a:rPr lang="es-MX" dirty="0"/>
            </a:br>
            <a:r>
              <a:rPr lang="es-MX" dirty="0"/>
              <a:t>“RIT” ARTÍCULO 422 LFT</a:t>
            </a:r>
          </a:p>
        </p:txBody>
      </p:sp>
      <p:sp>
        <p:nvSpPr>
          <p:cNvPr id="3" name="Subtítulo 2">
            <a:extLst>
              <a:ext uri="{FF2B5EF4-FFF2-40B4-BE49-F238E27FC236}">
                <a16:creationId xmlns:a16="http://schemas.microsoft.com/office/drawing/2014/main" id="{47E84A65-98AE-D354-C36C-3E0477837043}"/>
              </a:ext>
            </a:extLst>
          </p:cNvPr>
          <p:cNvSpPr>
            <a:spLocks noGrp="1"/>
          </p:cNvSpPr>
          <p:nvPr>
            <p:ph type="subTitle" idx="1"/>
          </p:nvPr>
        </p:nvSpPr>
        <p:spPr>
          <a:xfrm>
            <a:off x="1043914" y="2256684"/>
            <a:ext cx="10104172" cy="4265112"/>
          </a:xfrm>
        </p:spPr>
        <p:txBody>
          <a:bodyPr anchor="t">
            <a:noAutofit/>
          </a:bodyPr>
          <a:lstStyle/>
          <a:p>
            <a:pPr algn="just"/>
            <a:r>
              <a:rPr lang="es-MX" dirty="0">
                <a:effectLst/>
                <a:latin typeface="+mj-lt"/>
              </a:rPr>
              <a:t>El Reglamento contendrá:</a:t>
            </a:r>
          </a:p>
          <a:p>
            <a:pPr marL="457200" indent="-457200" algn="just">
              <a:buFont typeface="Arial" panose="020B0604020202020204" pitchFamily="34" charset="0"/>
              <a:buChar char="•"/>
            </a:pPr>
            <a:r>
              <a:rPr lang="es-MX" dirty="0">
                <a:latin typeface="+mj-lt"/>
              </a:rPr>
              <a:t>Horas de entrada y salida, tiempo de comidas, periodos de reposo durante la jornada</a:t>
            </a:r>
          </a:p>
          <a:p>
            <a:pPr marL="457200" indent="-457200" algn="just">
              <a:buFont typeface="Arial" panose="020B0604020202020204" pitchFamily="34" charset="0"/>
              <a:buChar char="•"/>
            </a:pPr>
            <a:r>
              <a:rPr lang="es-MX" dirty="0">
                <a:latin typeface="+mj-lt"/>
              </a:rPr>
              <a:t>Lugar y momento en que inician y terminan las jornadas de trabajo </a:t>
            </a:r>
          </a:p>
          <a:p>
            <a:pPr marL="457200" indent="-457200" algn="just">
              <a:buFont typeface="Arial" panose="020B0604020202020204" pitchFamily="34" charset="0"/>
              <a:buChar char="•"/>
            </a:pPr>
            <a:r>
              <a:rPr lang="es-MX" dirty="0">
                <a:latin typeface="+mj-lt"/>
              </a:rPr>
              <a:t>Días y horas para hacer limpieza de establecimientos, maquinaria, aparatos y útiles de trabajo </a:t>
            </a:r>
          </a:p>
          <a:p>
            <a:pPr marL="457200" indent="-457200" algn="just">
              <a:buFont typeface="Arial" panose="020B0604020202020204" pitchFamily="34" charset="0"/>
              <a:buChar char="•"/>
            </a:pPr>
            <a:r>
              <a:rPr lang="es-MX" dirty="0">
                <a:latin typeface="+mj-lt"/>
              </a:rPr>
              <a:t>Días y lugares de pago </a:t>
            </a:r>
          </a:p>
          <a:p>
            <a:pPr marL="457200" indent="-457200" algn="just">
              <a:buFont typeface="Arial" panose="020B0604020202020204" pitchFamily="34" charset="0"/>
              <a:buChar char="•"/>
            </a:pPr>
            <a:r>
              <a:rPr lang="es-MX" dirty="0">
                <a:latin typeface="+mj-lt"/>
              </a:rPr>
              <a:t>Normas para el uso de asientos y sillas</a:t>
            </a:r>
          </a:p>
          <a:p>
            <a:pPr marL="457200" indent="-457200" algn="just">
              <a:buFont typeface="Arial" panose="020B0604020202020204" pitchFamily="34" charset="0"/>
              <a:buChar char="•"/>
            </a:pPr>
            <a:r>
              <a:rPr lang="es-MX" dirty="0">
                <a:latin typeface="+mj-lt"/>
              </a:rPr>
              <a:t>Normas para prevenir los riesgos de trabajo e instrucciones para prestar los primeros auxilios. </a:t>
            </a:r>
          </a:p>
          <a:p>
            <a:pPr marL="457200" indent="-457200" algn="just">
              <a:buFont typeface="Arial" panose="020B0604020202020204" pitchFamily="34" charset="0"/>
              <a:buChar char="•"/>
            </a:pPr>
            <a:endParaRPr lang="es-MX" dirty="0">
              <a:latin typeface="+mj-lt"/>
            </a:endParaRPr>
          </a:p>
        </p:txBody>
      </p:sp>
    </p:spTree>
    <p:extLst>
      <p:ext uri="{BB962C8B-B14F-4D97-AF65-F5344CB8AC3E}">
        <p14:creationId xmlns:p14="http://schemas.microsoft.com/office/powerpoint/2010/main" val="36983899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2F28D-9381-A57F-7139-10DEC5A9F6D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23C9AAF-F4A5-6629-3B65-4BD87F39D624}"/>
              </a:ext>
            </a:extLst>
          </p:cNvPr>
          <p:cNvSpPr>
            <a:spLocks noGrp="1"/>
          </p:cNvSpPr>
          <p:nvPr>
            <p:ph type="ctrTitle"/>
          </p:nvPr>
        </p:nvSpPr>
        <p:spPr>
          <a:xfrm>
            <a:off x="780945" y="95079"/>
            <a:ext cx="10730474" cy="1796352"/>
          </a:xfrm>
        </p:spPr>
        <p:txBody>
          <a:bodyPr anchor="b">
            <a:normAutofit fontScale="90000"/>
          </a:bodyPr>
          <a:lstStyle/>
          <a:p>
            <a:pPr algn="l"/>
            <a:r>
              <a:rPr lang="es-MX" dirty="0"/>
              <a:t>REGLAMENTO INTERIOR DE TRABAJO </a:t>
            </a:r>
            <a:br>
              <a:rPr lang="es-MX" dirty="0"/>
            </a:br>
            <a:r>
              <a:rPr lang="es-MX" dirty="0"/>
              <a:t>“RIT” ARTÍCULO 422 LFT</a:t>
            </a:r>
          </a:p>
        </p:txBody>
      </p:sp>
      <p:sp>
        <p:nvSpPr>
          <p:cNvPr id="3" name="Subtítulo 2">
            <a:extLst>
              <a:ext uri="{FF2B5EF4-FFF2-40B4-BE49-F238E27FC236}">
                <a16:creationId xmlns:a16="http://schemas.microsoft.com/office/drawing/2014/main" id="{195F7AD9-EE2A-61A3-7E98-58ED4E81915A}"/>
              </a:ext>
            </a:extLst>
          </p:cNvPr>
          <p:cNvSpPr>
            <a:spLocks noGrp="1"/>
          </p:cNvSpPr>
          <p:nvPr>
            <p:ph type="subTitle" idx="1"/>
          </p:nvPr>
        </p:nvSpPr>
        <p:spPr>
          <a:xfrm>
            <a:off x="1043914" y="2455100"/>
            <a:ext cx="10104172" cy="4066695"/>
          </a:xfrm>
        </p:spPr>
        <p:txBody>
          <a:bodyPr anchor="t">
            <a:noAutofit/>
          </a:bodyPr>
          <a:lstStyle/>
          <a:p>
            <a:pPr marL="457200" indent="-457200" algn="just">
              <a:buFont typeface="Arial" panose="020B0604020202020204" pitchFamily="34" charset="0"/>
              <a:buChar char="•"/>
            </a:pPr>
            <a:r>
              <a:rPr lang="es-MX" dirty="0">
                <a:latin typeface="+mj-lt"/>
              </a:rPr>
              <a:t>Labores insalubres y peligrosas que se debe evitar que desempeñen los menores de edad y las trabajadoras embarazadas.</a:t>
            </a:r>
          </a:p>
          <a:p>
            <a:pPr marL="457200" indent="-457200" algn="just">
              <a:buFont typeface="Arial" panose="020B0604020202020204" pitchFamily="34" charset="0"/>
              <a:buChar char="•"/>
            </a:pPr>
            <a:r>
              <a:rPr lang="es-MX" dirty="0">
                <a:latin typeface="+mj-lt"/>
              </a:rPr>
              <a:t>Tiempo y forma en que deben someterse los trabajadores a exámenes médicos, previos o periódicos </a:t>
            </a:r>
          </a:p>
          <a:p>
            <a:pPr marL="457200" indent="-457200" algn="just">
              <a:buFont typeface="Arial" panose="020B0604020202020204" pitchFamily="34" charset="0"/>
              <a:buChar char="•"/>
            </a:pPr>
            <a:r>
              <a:rPr lang="es-MX" dirty="0">
                <a:latin typeface="+mj-lt"/>
              </a:rPr>
              <a:t>Permisos y licencias </a:t>
            </a:r>
          </a:p>
          <a:p>
            <a:pPr marL="457200" indent="-457200" algn="just">
              <a:buFont typeface="Arial" panose="020B0604020202020204" pitchFamily="34" charset="0"/>
              <a:buChar char="•"/>
            </a:pPr>
            <a:r>
              <a:rPr lang="es-MX" dirty="0">
                <a:latin typeface="+mj-lt"/>
              </a:rPr>
              <a:t>Disposiciones disciplinarias y procedimientos para su aplicación, la suspensión en el trabajo como medida disciplinaria, no podrá exceder de 8 días.</a:t>
            </a:r>
          </a:p>
        </p:txBody>
      </p:sp>
    </p:spTree>
    <p:extLst>
      <p:ext uri="{BB962C8B-B14F-4D97-AF65-F5344CB8AC3E}">
        <p14:creationId xmlns:p14="http://schemas.microsoft.com/office/powerpoint/2010/main" val="26113320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599D4-9A46-ED4F-DD0F-CD88A5590C9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A4E93A7-935B-0168-B617-5D50E4B504F5}"/>
              </a:ext>
            </a:extLst>
          </p:cNvPr>
          <p:cNvSpPr>
            <a:spLocks noGrp="1"/>
          </p:cNvSpPr>
          <p:nvPr>
            <p:ph type="ctrTitle"/>
          </p:nvPr>
        </p:nvSpPr>
        <p:spPr>
          <a:xfrm>
            <a:off x="780945" y="95079"/>
            <a:ext cx="10730474" cy="1796352"/>
          </a:xfrm>
        </p:spPr>
        <p:txBody>
          <a:bodyPr anchor="b">
            <a:normAutofit/>
          </a:bodyPr>
          <a:lstStyle/>
          <a:p>
            <a:pPr algn="l"/>
            <a:r>
              <a:rPr lang="es-MX" dirty="0"/>
              <a:t>CONDICIONES DE TRABAJO </a:t>
            </a:r>
          </a:p>
        </p:txBody>
      </p:sp>
      <p:sp>
        <p:nvSpPr>
          <p:cNvPr id="3" name="Subtítulo 2">
            <a:extLst>
              <a:ext uri="{FF2B5EF4-FFF2-40B4-BE49-F238E27FC236}">
                <a16:creationId xmlns:a16="http://schemas.microsoft.com/office/drawing/2014/main" id="{E51DB130-15B8-A027-F211-80EDBE7D826D}"/>
              </a:ext>
            </a:extLst>
          </p:cNvPr>
          <p:cNvSpPr>
            <a:spLocks noGrp="1"/>
          </p:cNvSpPr>
          <p:nvPr>
            <p:ph type="subTitle" idx="1"/>
          </p:nvPr>
        </p:nvSpPr>
        <p:spPr>
          <a:xfrm>
            <a:off x="1043914" y="2455100"/>
            <a:ext cx="10104172" cy="4066695"/>
          </a:xfrm>
        </p:spPr>
        <p:txBody>
          <a:bodyPr anchor="t">
            <a:noAutofit/>
          </a:bodyPr>
          <a:lstStyle/>
          <a:p>
            <a:pPr algn="just"/>
            <a:r>
              <a:rPr lang="es-MX" sz="3600" dirty="0">
                <a:latin typeface="+mj-lt"/>
              </a:rPr>
              <a:t>En la LFT se establecen las condiciones de trabajo y prestaciones mínimas a que tienen derecho los trabajadores. </a:t>
            </a:r>
          </a:p>
          <a:p>
            <a:pPr algn="just"/>
            <a:r>
              <a:rPr lang="es-MX" sz="3600" dirty="0">
                <a:latin typeface="+mj-lt"/>
              </a:rPr>
              <a:t>Se señalen o no en el contrato de trabajo, o exista o no contrato laboral, no se puede privar al trabajador del derecho a estas condiciones mínimas. </a:t>
            </a:r>
          </a:p>
          <a:p>
            <a:pPr algn="just"/>
            <a:endParaRPr lang="es-MX" dirty="0">
              <a:latin typeface="+mj-lt"/>
            </a:endParaRPr>
          </a:p>
        </p:txBody>
      </p:sp>
    </p:spTree>
    <p:extLst>
      <p:ext uri="{BB962C8B-B14F-4D97-AF65-F5344CB8AC3E}">
        <p14:creationId xmlns:p14="http://schemas.microsoft.com/office/powerpoint/2010/main" val="16567919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14FC7FF4-DFB3-8C25-2B15-06F3FAD32438}"/>
              </a:ext>
            </a:extLst>
          </p:cNvPr>
          <p:cNvGraphicFramePr/>
          <p:nvPr>
            <p:extLst>
              <p:ext uri="{D42A27DB-BD31-4B8C-83A1-F6EECF244321}">
                <p14:modId xmlns:p14="http://schemas.microsoft.com/office/powerpoint/2010/main" val="418925600"/>
              </p:ext>
            </p:extLst>
          </p:nvPr>
        </p:nvGraphicFramePr>
        <p:xfrm>
          <a:off x="1889031" y="84322"/>
          <a:ext cx="8328158" cy="6173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18760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a 6">
            <a:extLst>
              <a:ext uri="{FF2B5EF4-FFF2-40B4-BE49-F238E27FC236}">
                <a16:creationId xmlns:a16="http://schemas.microsoft.com/office/drawing/2014/main" id="{6614B166-79CE-B8B3-40C3-CF6538BB7B32}"/>
              </a:ext>
            </a:extLst>
          </p:cNvPr>
          <p:cNvGraphicFramePr/>
          <p:nvPr>
            <p:extLst>
              <p:ext uri="{D42A27DB-BD31-4B8C-83A1-F6EECF244321}">
                <p14:modId xmlns:p14="http://schemas.microsoft.com/office/powerpoint/2010/main" val="3712928537"/>
              </p:ext>
            </p:extLst>
          </p:nvPr>
        </p:nvGraphicFramePr>
        <p:xfrm>
          <a:off x="1679502" y="1107683"/>
          <a:ext cx="7868221" cy="55473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ítulo 3">
            <a:extLst>
              <a:ext uri="{FF2B5EF4-FFF2-40B4-BE49-F238E27FC236}">
                <a16:creationId xmlns:a16="http://schemas.microsoft.com/office/drawing/2014/main" id="{8DB71A83-6894-1D24-C38B-952456002480}"/>
              </a:ext>
            </a:extLst>
          </p:cNvPr>
          <p:cNvSpPr>
            <a:spLocks noGrp="1"/>
          </p:cNvSpPr>
          <p:nvPr>
            <p:ph type="title"/>
          </p:nvPr>
        </p:nvSpPr>
        <p:spPr>
          <a:xfrm>
            <a:off x="838200" y="102304"/>
            <a:ext cx="10515600" cy="1325563"/>
          </a:xfrm>
        </p:spPr>
        <p:txBody>
          <a:bodyPr/>
          <a:lstStyle/>
          <a:p>
            <a:r>
              <a:rPr lang="es-MX" dirty="0"/>
              <a:t>SALARIO</a:t>
            </a:r>
          </a:p>
        </p:txBody>
      </p:sp>
    </p:spTree>
    <p:extLst>
      <p:ext uri="{BB962C8B-B14F-4D97-AF65-F5344CB8AC3E}">
        <p14:creationId xmlns:p14="http://schemas.microsoft.com/office/powerpoint/2010/main" val="29799936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3BBD1F96-B228-549F-45EB-49F444FDC440}"/>
              </a:ext>
            </a:extLst>
          </p:cNvPr>
          <p:cNvGraphicFramePr/>
          <p:nvPr>
            <p:extLst>
              <p:ext uri="{D42A27DB-BD31-4B8C-83A1-F6EECF244321}">
                <p14:modId xmlns:p14="http://schemas.microsoft.com/office/powerpoint/2010/main" val="4207419010"/>
              </p:ext>
            </p:extLst>
          </p:nvPr>
        </p:nvGraphicFramePr>
        <p:xfrm>
          <a:off x="941776" y="728234"/>
          <a:ext cx="9980919" cy="54345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00710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5446B78-747B-2DC6-5D8C-9E837F1D0784}"/>
              </a:ext>
            </a:extLst>
          </p:cNvPr>
          <p:cNvSpPr>
            <a:spLocks noGrp="1"/>
          </p:cNvSpPr>
          <p:nvPr>
            <p:ph type="title"/>
          </p:nvPr>
        </p:nvSpPr>
        <p:spPr/>
        <p:txBody>
          <a:bodyPr/>
          <a:lstStyle/>
          <a:p>
            <a:r>
              <a:rPr lang="es-MX" b="1" dirty="0"/>
              <a:t>Actualización del SMG</a:t>
            </a:r>
          </a:p>
        </p:txBody>
      </p:sp>
      <p:sp>
        <p:nvSpPr>
          <p:cNvPr id="7" name="Marcador de contenido 6">
            <a:extLst>
              <a:ext uri="{FF2B5EF4-FFF2-40B4-BE49-F238E27FC236}">
                <a16:creationId xmlns:a16="http://schemas.microsoft.com/office/drawing/2014/main" id="{FE3D605B-99E6-5996-5FF0-A49A3711062D}"/>
              </a:ext>
            </a:extLst>
          </p:cNvPr>
          <p:cNvSpPr>
            <a:spLocks noGrp="1"/>
          </p:cNvSpPr>
          <p:nvPr>
            <p:ph idx="1"/>
          </p:nvPr>
        </p:nvSpPr>
        <p:spPr>
          <a:xfrm>
            <a:off x="838200" y="1770871"/>
            <a:ext cx="10145551" cy="4351338"/>
          </a:xfrm>
        </p:spPr>
        <p:txBody>
          <a:bodyPr>
            <a:normAutofit/>
          </a:bodyPr>
          <a:lstStyle/>
          <a:p>
            <a:pPr marL="0" indent="0" algn="just">
              <a:buNone/>
            </a:pPr>
            <a:r>
              <a:rPr lang="es-MX" dirty="0"/>
              <a:t>El incremento del SMG se acuerda de manera anual, por los sectores empresarial, de los trabajadores y gobierno, que integran la Comisión Nacional de Salarios Mínimos (CONASAMI), lo cual año con año beneficia a millones de trabajadores formales.</a:t>
            </a:r>
          </a:p>
          <a:p>
            <a:pPr marL="0" indent="0" algn="just">
              <a:buNone/>
            </a:pPr>
            <a:r>
              <a:rPr lang="es-MX" dirty="0"/>
              <a:t>Actualmente existe una Zona Libre de la Frontera Norte (compuesta por 43 municipios de los estados de Baja California, Sonora, Chihuahua, Coahuila, Nuevo León y Tamaulipas), donde los trabajadores reciben un pago mayor al del resto del país.</a:t>
            </a:r>
          </a:p>
        </p:txBody>
      </p:sp>
      <p:sp>
        <p:nvSpPr>
          <p:cNvPr id="2" name="Marcador de pie de página 1">
            <a:extLst>
              <a:ext uri="{FF2B5EF4-FFF2-40B4-BE49-F238E27FC236}">
                <a16:creationId xmlns:a16="http://schemas.microsoft.com/office/drawing/2014/main" id="{6BED58D3-5D06-09B8-72AA-93B0BB66BD62}"/>
              </a:ext>
            </a:extLst>
          </p:cNvPr>
          <p:cNvSpPr>
            <a:spLocks noGrp="1"/>
          </p:cNvSpPr>
          <p:nvPr>
            <p:ph type="ftr" sz="quarter" idx="11"/>
          </p:nvPr>
        </p:nvSpPr>
        <p:spPr>
          <a:xfrm>
            <a:off x="4076928" y="6310312"/>
            <a:ext cx="4114800" cy="365125"/>
          </a:xfrm>
        </p:spPr>
        <p:txBody>
          <a:bodyPr/>
          <a:lstStyle/>
          <a:p>
            <a:r>
              <a:rPr lang="es-MX" dirty="0"/>
              <a:t>SEGURIDAD SOCIAL</a:t>
            </a:r>
          </a:p>
        </p:txBody>
      </p:sp>
    </p:spTree>
    <p:extLst>
      <p:ext uri="{BB962C8B-B14F-4D97-AF65-F5344CB8AC3E}">
        <p14:creationId xmlns:p14="http://schemas.microsoft.com/office/powerpoint/2010/main" val="33806961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1188903" y="421004"/>
            <a:ext cx="8443611" cy="810704"/>
          </a:xfrm>
        </p:spPr>
        <p:txBody>
          <a:bodyPr>
            <a:normAutofit/>
          </a:bodyPr>
          <a:lstStyle/>
          <a:p>
            <a:pPr algn="ctr"/>
            <a:r>
              <a:rPr lang="es-MX" sz="4000" dirty="0"/>
              <a:t>JORNADA DE TRABAJO ARTÍCULO 58 LFT </a:t>
            </a:r>
            <a:endParaRPr lang="en-US" sz="4000" dirty="0"/>
          </a:p>
        </p:txBody>
      </p:sp>
      <p:sp>
        <p:nvSpPr>
          <p:cNvPr id="5" name="Marcador de contenido 2"/>
          <p:cNvSpPr>
            <a:spLocks noGrp="1"/>
          </p:cNvSpPr>
          <p:nvPr>
            <p:ph idx="1"/>
          </p:nvPr>
        </p:nvSpPr>
        <p:spPr>
          <a:xfrm>
            <a:off x="1332920" y="1231709"/>
            <a:ext cx="9339254" cy="977867"/>
          </a:xfrm>
        </p:spPr>
        <p:txBody>
          <a:bodyPr>
            <a:normAutofit/>
          </a:bodyPr>
          <a:lstStyle/>
          <a:p>
            <a:pPr marL="0" indent="0" algn="just">
              <a:buNone/>
            </a:pPr>
            <a:r>
              <a:rPr lang="es-MX" sz="2400" dirty="0"/>
              <a:t>Es el tiempo durante el cual el trabajador está a disposición del patrón para prestar su trabajo. </a:t>
            </a:r>
            <a:endParaRPr lang="en-US" sz="2400" dirty="0"/>
          </a:p>
        </p:txBody>
      </p:sp>
      <p:graphicFrame>
        <p:nvGraphicFramePr>
          <p:cNvPr id="6" name="Diagrama 5"/>
          <p:cNvGraphicFramePr/>
          <p:nvPr>
            <p:extLst>
              <p:ext uri="{D42A27DB-BD31-4B8C-83A1-F6EECF244321}">
                <p14:modId xmlns:p14="http://schemas.microsoft.com/office/powerpoint/2010/main" val="78334118"/>
              </p:ext>
            </p:extLst>
          </p:nvPr>
        </p:nvGraphicFramePr>
        <p:xfrm>
          <a:off x="2292263" y="2209576"/>
          <a:ext cx="7503090" cy="4316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41452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7A4D7C-961F-1182-B7F4-E2AD08952596}"/>
              </a:ext>
            </a:extLst>
          </p:cNvPr>
          <p:cNvSpPr>
            <a:spLocks noGrp="1"/>
          </p:cNvSpPr>
          <p:nvPr>
            <p:ph type="ctrTitle"/>
          </p:nvPr>
        </p:nvSpPr>
        <p:spPr>
          <a:xfrm>
            <a:off x="761801" y="256814"/>
            <a:ext cx="9709957" cy="1183679"/>
          </a:xfrm>
        </p:spPr>
        <p:txBody>
          <a:bodyPr vert="horz" lIns="91440" tIns="45720" rIns="91440" bIns="45720" rtlCol="0" anchor="ctr">
            <a:normAutofit/>
          </a:bodyPr>
          <a:lstStyle/>
          <a:p>
            <a:pPr algn="l"/>
            <a:r>
              <a:rPr lang="en-US" sz="4400" kern="1200" dirty="0">
                <a:solidFill>
                  <a:schemeClr val="tx1"/>
                </a:solidFill>
                <a:latin typeface="+mj-lt"/>
                <a:ea typeface="+mj-ea"/>
                <a:cs typeface="+mj-cs"/>
              </a:rPr>
              <a:t>OTROS TIPOS DE JORNADAS</a:t>
            </a:r>
          </a:p>
        </p:txBody>
      </p:sp>
      <p:sp>
        <p:nvSpPr>
          <p:cNvPr id="3" name="Subtítulo 2">
            <a:extLst>
              <a:ext uri="{FF2B5EF4-FFF2-40B4-BE49-F238E27FC236}">
                <a16:creationId xmlns:a16="http://schemas.microsoft.com/office/drawing/2014/main" id="{1384F877-D110-D920-280C-897E222C3E07}"/>
              </a:ext>
            </a:extLst>
          </p:cNvPr>
          <p:cNvSpPr>
            <a:spLocks noGrp="1"/>
          </p:cNvSpPr>
          <p:nvPr>
            <p:ph type="subTitle" idx="1"/>
          </p:nvPr>
        </p:nvSpPr>
        <p:spPr>
          <a:xfrm>
            <a:off x="761801" y="1551008"/>
            <a:ext cx="10248577" cy="5162912"/>
          </a:xfrm>
        </p:spPr>
        <p:txBody>
          <a:bodyPr vert="horz" lIns="91440" tIns="45720" rIns="91440" bIns="45720" rtlCol="0" anchor="ctr">
            <a:normAutofit/>
          </a:bodyPr>
          <a:lstStyle/>
          <a:p>
            <a:pPr algn="just">
              <a:spcAft>
                <a:spcPts val="1200"/>
              </a:spcAft>
            </a:pPr>
            <a:r>
              <a:rPr lang="en-US" b="1" dirty="0">
                <a:solidFill>
                  <a:schemeClr val="tx1"/>
                </a:solidFill>
              </a:rPr>
              <a:t>Jornada </a:t>
            </a:r>
            <a:r>
              <a:rPr lang="en-US" b="1" dirty="0" err="1">
                <a:solidFill>
                  <a:schemeClr val="tx1"/>
                </a:solidFill>
              </a:rPr>
              <a:t>Reducida</a:t>
            </a:r>
            <a:r>
              <a:rPr lang="en-US" dirty="0">
                <a:solidFill>
                  <a:schemeClr val="tx1"/>
                </a:solidFill>
              </a:rPr>
              <a:t>: el </a:t>
            </a:r>
            <a:r>
              <a:rPr lang="en-US" dirty="0" err="1">
                <a:solidFill>
                  <a:schemeClr val="tx1"/>
                </a:solidFill>
              </a:rPr>
              <a:t>tiempo</a:t>
            </a:r>
            <a:r>
              <a:rPr lang="en-US" dirty="0">
                <a:solidFill>
                  <a:schemeClr val="tx1"/>
                </a:solidFill>
              </a:rPr>
              <a:t> que </a:t>
            </a:r>
            <a:r>
              <a:rPr lang="en-US" dirty="0" err="1">
                <a:solidFill>
                  <a:schemeClr val="tx1"/>
                </a:solidFill>
              </a:rPr>
              <a:t>labora</a:t>
            </a:r>
            <a:r>
              <a:rPr lang="en-US" dirty="0">
                <a:solidFill>
                  <a:schemeClr val="tx1"/>
                </a:solidFill>
              </a:rPr>
              <a:t> el </a:t>
            </a:r>
            <a:r>
              <a:rPr lang="en-US" dirty="0" err="1">
                <a:solidFill>
                  <a:schemeClr val="tx1"/>
                </a:solidFill>
              </a:rPr>
              <a:t>trabajador</a:t>
            </a:r>
            <a:r>
              <a:rPr lang="en-US" dirty="0">
                <a:solidFill>
                  <a:schemeClr val="tx1"/>
                </a:solidFill>
              </a:rPr>
              <a:t> inferior a los </a:t>
            </a:r>
            <a:r>
              <a:rPr lang="en-US" dirty="0" err="1">
                <a:solidFill>
                  <a:schemeClr val="tx1"/>
                </a:solidFill>
              </a:rPr>
              <a:t>máximos</a:t>
            </a:r>
            <a:r>
              <a:rPr lang="en-US" dirty="0">
                <a:solidFill>
                  <a:schemeClr val="tx1"/>
                </a:solidFill>
              </a:rPr>
              <a:t> </a:t>
            </a:r>
            <a:r>
              <a:rPr lang="en-US" dirty="0" err="1">
                <a:solidFill>
                  <a:schemeClr val="tx1"/>
                </a:solidFill>
              </a:rPr>
              <a:t>establecidos</a:t>
            </a:r>
            <a:r>
              <a:rPr lang="en-US" dirty="0">
                <a:solidFill>
                  <a:schemeClr val="tx1"/>
                </a:solidFill>
              </a:rPr>
              <a:t> </a:t>
            </a:r>
            <a:r>
              <a:rPr lang="en-US" dirty="0" err="1">
                <a:solidFill>
                  <a:schemeClr val="tx1"/>
                </a:solidFill>
              </a:rPr>
              <a:t>por</a:t>
            </a:r>
            <a:r>
              <a:rPr lang="en-US" dirty="0">
                <a:solidFill>
                  <a:schemeClr val="tx1"/>
                </a:solidFill>
              </a:rPr>
              <a:t> la LFT, </a:t>
            </a:r>
            <a:r>
              <a:rPr lang="en-US" dirty="0" err="1">
                <a:solidFill>
                  <a:schemeClr val="tx1"/>
                </a:solidFill>
              </a:rPr>
              <a:t>en</a:t>
            </a:r>
            <a:r>
              <a:rPr lang="en-US" dirty="0">
                <a:solidFill>
                  <a:schemeClr val="tx1"/>
                </a:solidFill>
              </a:rPr>
              <a:t> el </a:t>
            </a:r>
            <a:r>
              <a:rPr lang="en-US" dirty="0" err="1">
                <a:solidFill>
                  <a:schemeClr val="tx1"/>
                </a:solidFill>
              </a:rPr>
              <a:t>cual</a:t>
            </a:r>
            <a:r>
              <a:rPr lang="en-US" dirty="0">
                <a:solidFill>
                  <a:schemeClr val="tx1"/>
                </a:solidFill>
              </a:rPr>
              <a:t> el </a:t>
            </a:r>
            <a:r>
              <a:rPr lang="en-US" dirty="0" err="1">
                <a:solidFill>
                  <a:schemeClr val="tx1"/>
                </a:solidFill>
              </a:rPr>
              <a:t>salario</a:t>
            </a:r>
            <a:r>
              <a:rPr lang="en-US" dirty="0">
                <a:solidFill>
                  <a:schemeClr val="tx1"/>
                </a:solidFill>
              </a:rPr>
              <a:t> se </a:t>
            </a:r>
            <a:r>
              <a:rPr lang="en-US" dirty="0" err="1">
                <a:solidFill>
                  <a:schemeClr val="tx1"/>
                </a:solidFill>
              </a:rPr>
              <a:t>determina</a:t>
            </a:r>
            <a:r>
              <a:rPr lang="en-US" dirty="0">
                <a:solidFill>
                  <a:schemeClr val="tx1"/>
                </a:solidFill>
              </a:rPr>
              <a:t> </a:t>
            </a:r>
            <a:r>
              <a:rPr lang="en-US" dirty="0" err="1">
                <a:solidFill>
                  <a:schemeClr val="tx1"/>
                </a:solidFill>
              </a:rPr>
              <a:t>por</a:t>
            </a:r>
            <a:r>
              <a:rPr lang="en-US" dirty="0">
                <a:solidFill>
                  <a:schemeClr val="tx1"/>
                </a:solidFill>
              </a:rPr>
              <a:t> </a:t>
            </a:r>
            <a:r>
              <a:rPr lang="en-US" dirty="0" err="1">
                <a:solidFill>
                  <a:schemeClr val="tx1"/>
                </a:solidFill>
              </a:rPr>
              <a:t>unidad</a:t>
            </a:r>
            <a:r>
              <a:rPr lang="en-US" dirty="0">
                <a:solidFill>
                  <a:schemeClr val="tx1"/>
                </a:solidFill>
              </a:rPr>
              <a:t> de </a:t>
            </a:r>
            <a:r>
              <a:rPr lang="en-US" dirty="0" err="1">
                <a:solidFill>
                  <a:schemeClr val="tx1"/>
                </a:solidFill>
              </a:rPr>
              <a:t>tiempo</a:t>
            </a:r>
            <a:r>
              <a:rPr lang="en-US" dirty="0">
                <a:solidFill>
                  <a:schemeClr val="tx1"/>
                </a:solidFill>
              </a:rPr>
              <a:t>.</a:t>
            </a:r>
          </a:p>
          <a:p>
            <a:pPr algn="just">
              <a:spcAft>
                <a:spcPts val="1200"/>
              </a:spcAft>
            </a:pPr>
            <a:r>
              <a:rPr lang="en-US" b="1" dirty="0">
                <a:solidFill>
                  <a:schemeClr val="tx1"/>
                </a:solidFill>
              </a:rPr>
              <a:t>Semana </a:t>
            </a:r>
            <a:r>
              <a:rPr lang="en-US" b="1" dirty="0" err="1">
                <a:solidFill>
                  <a:schemeClr val="tx1"/>
                </a:solidFill>
              </a:rPr>
              <a:t>Reducida</a:t>
            </a:r>
            <a:r>
              <a:rPr lang="en-US" dirty="0">
                <a:solidFill>
                  <a:schemeClr val="tx1"/>
                </a:solidFill>
              </a:rPr>
              <a:t>: </a:t>
            </a:r>
            <a:r>
              <a:rPr lang="en-US" dirty="0" err="1">
                <a:solidFill>
                  <a:schemeClr val="tx1"/>
                </a:solidFill>
              </a:rPr>
              <a:t>numero</a:t>
            </a:r>
            <a:r>
              <a:rPr lang="en-US" dirty="0">
                <a:solidFill>
                  <a:schemeClr val="tx1"/>
                </a:solidFill>
              </a:rPr>
              <a:t> de días que </a:t>
            </a:r>
            <a:r>
              <a:rPr lang="en-US" dirty="0" err="1">
                <a:solidFill>
                  <a:schemeClr val="tx1"/>
                </a:solidFill>
              </a:rPr>
              <a:t>labora</a:t>
            </a:r>
            <a:r>
              <a:rPr lang="en-US" dirty="0">
                <a:solidFill>
                  <a:schemeClr val="tx1"/>
                </a:solidFill>
              </a:rPr>
              <a:t> el </a:t>
            </a:r>
            <a:r>
              <a:rPr lang="en-US" dirty="0" err="1">
                <a:solidFill>
                  <a:schemeClr val="tx1"/>
                </a:solidFill>
              </a:rPr>
              <a:t>trabajador</a:t>
            </a:r>
            <a:r>
              <a:rPr lang="en-US" dirty="0">
                <a:solidFill>
                  <a:schemeClr val="tx1"/>
                </a:solidFill>
              </a:rPr>
              <a:t>, inferior al </a:t>
            </a:r>
            <a:r>
              <a:rPr lang="en-US" dirty="0" err="1">
                <a:solidFill>
                  <a:schemeClr val="tx1"/>
                </a:solidFill>
              </a:rPr>
              <a:t>establecido</a:t>
            </a:r>
            <a:r>
              <a:rPr lang="en-US" dirty="0">
                <a:solidFill>
                  <a:schemeClr val="tx1"/>
                </a:solidFill>
              </a:rPr>
              <a:t> </a:t>
            </a:r>
            <a:r>
              <a:rPr lang="en-US" dirty="0" err="1">
                <a:solidFill>
                  <a:schemeClr val="tx1"/>
                </a:solidFill>
              </a:rPr>
              <a:t>como</a:t>
            </a:r>
            <a:r>
              <a:rPr lang="en-US" dirty="0">
                <a:solidFill>
                  <a:schemeClr val="tx1"/>
                </a:solidFill>
              </a:rPr>
              <a:t> </a:t>
            </a:r>
            <a:r>
              <a:rPr lang="en-US" dirty="0" err="1">
                <a:solidFill>
                  <a:schemeClr val="tx1"/>
                </a:solidFill>
              </a:rPr>
              <a:t>una</a:t>
            </a:r>
            <a:r>
              <a:rPr lang="en-US" dirty="0">
                <a:solidFill>
                  <a:schemeClr val="tx1"/>
                </a:solidFill>
              </a:rPr>
              <a:t> </a:t>
            </a:r>
            <a:r>
              <a:rPr lang="en-US" dirty="0" err="1">
                <a:solidFill>
                  <a:schemeClr val="tx1"/>
                </a:solidFill>
              </a:rPr>
              <a:t>semana</a:t>
            </a:r>
            <a:r>
              <a:rPr lang="en-US" dirty="0">
                <a:solidFill>
                  <a:schemeClr val="tx1"/>
                </a:solidFill>
              </a:rPr>
              <a:t> </a:t>
            </a:r>
            <a:r>
              <a:rPr lang="en-US" dirty="0" err="1">
                <a:solidFill>
                  <a:schemeClr val="tx1"/>
                </a:solidFill>
              </a:rPr>
              <a:t>por</a:t>
            </a:r>
            <a:r>
              <a:rPr lang="en-US" dirty="0">
                <a:solidFill>
                  <a:schemeClr val="tx1"/>
                </a:solidFill>
              </a:rPr>
              <a:t> la LFT </a:t>
            </a:r>
            <a:r>
              <a:rPr lang="en-US" dirty="0" err="1">
                <a:solidFill>
                  <a:schemeClr val="tx1"/>
                </a:solidFill>
              </a:rPr>
              <a:t>en</a:t>
            </a:r>
            <a:r>
              <a:rPr lang="en-US" dirty="0">
                <a:solidFill>
                  <a:schemeClr val="tx1"/>
                </a:solidFill>
              </a:rPr>
              <a:t> el </a:t>
            </a:r>
            <a:r>
              <a:rPr lang="en-US" dirty="0" err="1">
                <a:solidFill>
                  <a:schemeClr val="tx1"/>
                </a:solidFill>
              </a:rPr>
              <a:t>cual</a:t>
            </a:r>
            <a:r>
              <a:rPr lang="en-US" dirty="0">
                <a:solidFill>
                  <a:schemeClr val="tx1"/>
                </a:solidFill>
              </a:rPr>
              <a:t> el </a:t>
            </a:r>
            <a:r>
              <a:rPr lang="en-US" dirty="0" err="1">
                <a:solidFill>
                  <a:schemeClr val="tx1"/>
                </a:solidFill>
              </a:rPr>
              <a:t>salario</a:t>
            </a:r>
            <a:r>
              <a:rPr lang="en-US" dirty="0">
                <a:solidFill>
                  <a:schemeClr val="tx1"/>
                </a:solidFill>
              </a:rPr>
              <a:t> se </a:t>
            </a:r>
            <a:r>
              <a:rPr lang="en-US" dirty="0" err="1">
                <a:solidFill>
                  <a:schemeClr val="tx1"/>
                </a:solidFill>
              </a:rPr>
              <a:t>determina</a:t>
            </a:r>
            <a:r>
              <a:rPr lang="en-US" dirty="0">
                <a:solidFill>
                  <a:schemeClr val="tx1"/>
                </a:solidFill>
              </a:rPr>
              <a:t> </a:t>
            </a:r>
            <a:r>
              <a:rPr lang="en-US" dirty="0" err="1">
                <a:solidFill>
                  <a:schemeClr val="tx1"/>
                </a:solidFill>
              </a:rPr>
              <a:t>por</a:t>
            </a:r>
            <a:r>
              <a:rPr lang="en-US" dirty="0">
                <a:solidFill>
                  <a:schemeClr val="tx1"/>
                </a:solidFill>
              </a:rPr>
              <a:t> día </a:t>
            </a:r>
            <a:r>
              <a:rPr lang="en-US" dirty="0" err="1">
                <a:solidFill>
                  <a:schemeClr val="tx1"/>
                </a:solidFill>
              </a:rPr>
              <a:t>trabajado</a:t>
            </a:r>
            <a:r>
              <a:rPr lang="en-US" dirty="0">
                <a:solidFill>
                  <a:schemeClr val="tx1"/>
                </a:solidFill>
              </a:rPr>
              <a:t>. </a:t>
            </a:r>
          </a:p>
          <a:p>
            <a:pPr algn="just">
              <a:spcAft>
                <a:spcPts val="1200"/>
              </a:spcAft>
            </a:pPr>
            <a:r>
              <a:rPr lang="en-US" b="1" dirty="0">
                <a:solidFill>
                  <a:schemeClr val="tx1"/>
                </a:solidFill>
              </a:rPr>
              <a:t>Jornada Continua y </a:t>
            </a:r>
            <a:r>
              <a:rPr lang="en-US" b="1" dirty="0" err="1">
                <a:solidFill>
                  <a:schemeClr val="tx1"/>
                </a:solidFill>
              </a:rPr>
              <a:t>Discontinua</a:t>
            </a:r>
            <a:r>
              <a:rPr lang="en-US" dirty="0">
                <a:solidFill>
                  <a:schemeClr val="tx1"/>
                </a:solidFill>
              </a:rPr>
              <a:t>: el </a:t>
            </a:r>
            <a:r>
              <a:rPr lang="en-US" dirty="0" err="1">
                <a:solidFill>
                  <a:schemeClr val="tx1"/>
                </a:solidFill>
              </a:rPr>
              <a:t>artículo</a:t>
            </a:r>
            <a:r>
              <a:rPr lang="en-US" dirty="0">
                <a:solidFill>
                  <a:schemeClr val="tx1"/>
                </a:solidFill>
              </a:rPr>
              <a:t> 63 LFT </a:t>
            </a:r>
            <a:r>
              <a:rPr lang="en-US" dirty="0" err="1">
                <a:solidFill>
                  <a:schemeClr val="tx1"/>
                </a:solidFill>
              </a:rPr>
              <a:t>establece</a:t>
            </a:r>
            <a:r>
              <a:rPr lang="en-US" dirty="0">
                <a:solidFill>
                  <a:schemeClr val="tx1"/>
                </a:solidFill>
              </a:rPr>
              <a:t> que </a:t>
            </a:r>
            <a:r>
              <a:rPr lang="en-US" dirty="0" err="1">
                <a:solidFill>
                  <a:schemeClr val="tx1"/>
                </a:solidFill>
              </a:rPr>
              <a:t>en</a:t>
            </a:r>
            <a:r>
              <a:rPr lang="en-US" dirty="0">
                <a:solidFill>
                  <a:schemeClr val="tx1"/>
                </a:solidFill>
              </a:rPr>
              <a:t> los </a:t>
            </a:r>
            <a:r>
              <a:rPr lang="en-US" dirty="0" err="1">
                <a:solidFill>
                  <a:schemeClr val="tx1"/>
                </a:solidFill>
              </a:rPr>
              <a:t>casos</a:t>
            </a:r>
            <a:r>
              <a:rPr lang="en-US" dirty="0">
                <a:solidFill>
                  <a:schemeClr val="tx1"/>
                </a:solidFill>
              </a:rPr>
              <a:t> de jornadas de </a:t>
            </a:r>
            <a:r>
              <a:rPr lang="en-US" dirty="0" err="1">
                <a:solidFill>
                  <a:schemeClr val="tx1"/>
                </a:solidFill>
              </a:rPr>
              <a:t>trabajo</a:t>
            </a:r>
            <a:r>
              <a:rPr lang="en-US" dirty="0">
                <a:solidFill>
                  <a:schemeClr val="tx1"/>
                </a:solidFill>
              </a:rPr>
              <a:t> </a:t>
            </a:r>
            <a:r>
              <a:rPr lang="en-US" dirty="0" err="1">
                <a:solidFill>
                  <a:schemeClr val="tx1"/>
                </a:solidFill>
              </a:rPr>
              <a:t>continuas</a:t>
            </a:r>
            <a:r>
              <a:rPr lang="en-US" dirty="0">
                <a:solidFill>
                  <a:schemeClr val="tx1"/>
                </a:solidFill>
              </a:rPr>
              <a:t>, es </a:t>
            </a:r>
            <a:r>
              <a:rPr lang="en-US" dirty="0" err="1">
                <a:solidFill>
                  <a:schemeClr val="tx1"/>
                </a:solidFill>
              </a:rPr>
              <a:t>decir</a:t>
            </a:r>
            <a:r>
              <a:rPr lang="en-US" dirty="0">
                <a:solidFill>
                  <a:schemeClr val="tx1"/>
                </a:solidFill>
              </a:rPr>
              <a:t> </a:t>
            </a:r>
            <a:r>
              <a:rPr lang="en-US" dirty="0" err="1">
                <a:solidFill>
                  <a:schemeClr val="tx1"/>
                </a:solidFill>
              </a:rPr>
              <a:t>en</a:t>
            </a:r>
            <a:r>
              <a:rPr lang="en-US" dirty="0">
                <a:solidFill>
                  <a:schemeClr val="tx1"/>
                </a:solidFill>
              </a:rPr>
              <a:t> las que los trabajadores no </a:t>
            </a:r>
            <a:r>
              <a:rPr lang="en-US" dirty="0" err="1">
                <a:solidFill>
                  <a:schemeClr val="tx1"/>
                </a:solidFill>
              </a:rPr>
              <a:t>puedan</a:t>
            </a:r>
            <a:r>
              <a:rPr lang="en-US" dirty="0">
                <a:solidFill>
                  <a:schemeClr val="tx1"/>
                </a:solidFill>
              </a:rPr>
              <a:t> </a:t>
            </a:r>
            <a:r>
              <a:rPr lang="en-US" dirty="0" err="1">
                <a:solidFill>
                  <a:schemeClr val="tx1"/>
                </a:solidFill>
              </a:rPr>
              <a:t>interrumpir</a:t>
            </a:r>
            <a:r>
              <a:rPr lang="en-US" dirty="0">
                <a:solidFill>
                  <a:schemeClr val="tx1"/>
                </a:solidFill>
              </a:rPr>
              <a:t> su labor </a:t>
            </a:r>
            <a:r>
              <a:rPr lang="en-US" dirty="0" err="1">
                <a:solidFill>
                  <a:schemeClr val="tx1"/>
                </a:solidFill>
              </a:rPr>
              <a:t>durante</a:t>
            </a:r>
            <a:r>
              <a:rPr lang="en-US" dirty="0">
                <a:solidFill>
                  <a:schemeClr val="tx1"/>
                </a:solidFill>
              </a:rPr>
              <a:t> la jornada de </a:t>
            </a:r>
            <a:r>
              <a:rPr lang="en-US" dirty="0" err="1">
                <a:solidFill>
                  <a:schemeClr val="tx1"/>
                </a:solidFill>
              </a:rPr>
              <a:t>trabajo</a:t>
            </a:r>
            <a:r>
              <a:rPr lang="en-US" dirty="0">
                <a:solidFill>
                  <a:schemeClr val="tx1"/>
                </a:solidFill>
              </a:rPr>
              <a:t>, </a:t>
            </a:r>
            <a:r>
              <a:rPr lang="en-US" dirty="0" err="1">
                <a:solidFill>
                  <a:schemeClr val="tx1"/>
                </a:solidFill>
              </a:rPr>
              <a:t>estos</a:t>
            </a:r>
            <a:r>
              <a:rPr lang="en-US" dirty="0">
                <a:solidFill>
                  <a:schemeClr val="tx1"/>
                </a:solidFill>
              </a:rPr>
              <a:t> </a:t>
            </a:r>
            <a:r>
              <a:rPr lang="en-US" dirty="0" err="1">
                <a:solidFill>
                  <a:schemeClr val="tx1"/>
                </a:solidFill>
              </a:rPr>
              <a:t>tendrán</a:t>
            </a:r>
            <a:r>
              <a:rPr lang="en-US" dirty="0">
                <a:solidFill>
                  <a:schemeClr val="tx1"/>
                </a:solidFill>
              </a:rPr>
              <a:t> derecho a </a:t>
            </a:r>
            <a:r>
              <a:rPr lang="en-US" dirty="0" err="1">
                <a:solidFill>
                  <a:schemeClr val="tx1"/>
                </a:solidFill>
              </a:rPr>
              <a:t>disfrutar</a:t>
            </a:r>
            <a:r>
              <a:rPr lang="en-US" dirty="0">
                <a:solidFill>
                  <a:schemeClr val="tx1"/>
                </a:solidFill>
              </a:rPr>
              <a:t> </a:t>
            </a:r>
            <a:r>
              <a:rPr lang="en-US" dirty="0" err="1">
                <a:solidFill>
                  <a:schemeClr val="tx1"/>
                </a:solidFill>
              </a:rPr>
              <a:t>por</a:t>
            </a:r>
            <a:r>
              <a:rPr lang="en-US" dirty="0">
                <a:solidFill>
                  <a:schemeClr val="tx1"/>
                </a:solidFill>
              </a:rPr>
              <a:t> lo </a:t>
            </a:r>
            <a:r>
              <a:rPr lang="en-US" dirty="0" err="1">
                <a:solidFill>
                  <a:schemeClr val="tx1"/>
                </a:solidFill>
              </a:rPr>
              <a:t>menos</a:t>
            </a:r>
            <a:r>
              <a:rPr lang="en-US" dirty="0">
                <a:solidFill>
                  <a:schemeClr val="tx1"/>
                </a:solidFill>
              </a:rPr>
              <a:t> de media hora de </a:t>
            </a:r>
            <a:r>
              <a:rPr lang="en-US" dirty="0" err="1">
                <a:solidFill>
                  <a:schemeClr val="tx1"/>
                </a:solidFill>
              </a:rPr>
              <a:t>descanso</a:t>
            </a:r>
            <a:r>
              <a:rPr lang="en-US" dirty="0">
                <a:solidFill>
                  <a:schemeClr val="tx1"/>
                </a:solidFill>
              </a:rPr>
              <a:t>, </a:t>
            </a:r>
            <a:r>
              <a:rPr lang="en-US" dirty="0" err="1">
                <a:solidFill>
                  <a:schemeClr val="tx1"/>
                </a:solidFill>
              </a:rPr>
              <a:t>durante</a:t>
            </a:r>
            <a:r>
              <a:rPr lang="en-US" dirty="0">
                <a:solidFill>
                  <a:schemeClr val="tx1"/>
                </a:solidFill>
              </a:rPr>
              <a:t> </a:t>
            </a:r>
            <a:r>
              <a:rPr lang="en-US" dirty="0" err="1">
                <a:solidFill>
                  <a:schemeClr val="tx1"/>
                </a:solidFill>
              </a:rPr>
              <a:t>dicha</a:t>
            </a:r>
            <a:r>
              <a:rPr lang="en-US" dirty="0">
                <a:solidFill>
                  <a:schemeClr val="tx1"/>
                </a:solidFill>
              </a:rPr>
              <a:t> jornada, la </a:t>
            </a:r>
            <a:r>
              <a:rPr lang="en-US" dirty="0" err="1">
                <a:solidFill>
                  <a:schemeClr val="tx1"/>
                </a:solidFill>
              </a:rPr>
              <a:t>cuál</a:t>
            </a:r>
            <a:r>
              <a:rPr lang="en-US" dirty="0">
                <a:solidFill>
                  <a:schemeClr val="tx1"/>
                </a:solidFill>
              </a:rPr>
              <a:t> </a:t>
            </a:r>
            <a:r>
              <a:rPr lang="en-US" dirty="0" err="1">
                <a:solidFill>
                  <a:schemeClr val="tx1"/>
                </a:solidFill>
              </a:rPr>
              <a:t>debe</a:t>
            </a:r>
            <a:r>
              <a:rPr lang="en-US" dirty="0">
                <a:solidFill>
                  <a:schemeClr val="tx1"/>
                </a:solidFill>
              </a:rPr>
              <a:t> </a:t>
            </a:r>
            <a:r>
              <a:rPr lang="en-US" dirty="0" err="1">
                <a:solidFill>
                  <a:schemeClr val="tx1"/>
                </a:solidFill>
              </a:rPr>
              <a:t>considerarse</a:t>
            </a:r>
            <a:r>
              <a:rPr lang="en-US" dirty="0">
                <a:solidFill>
                  <a:schemeClr val="tx1"/>
                </a:solidFill>
              </a:rPr>
              <a:t> </a:t>
            </a:r>
            <a:r>
              <a:rPr lang="en-US" dirty="0" err="1">
                <a:solidFill>
                  <a:schemeClr val="tx1"/>
                </a:solidFill>
              </a:rPr>
              <a:t>tiempo</a:t>
            </a:r>
            <a:r>
              <a:rPr lang="en-US" dirty="0">
                <a:solidFill>
                  <a:schemeClr val="tx1"/>
                </a:solidFill>
              </a:rPr>
              <a:t> </a:t>
            </a:r>
            <a:r>
              <a:rPr lang="en-US" dirty="0" err="1">
                <a:solidFill>
                  <a:schemeClr val="tx1"/>
                </a:solidFill>
              </a:rPr>
              <a:t>trabajado</a:t>
            </a:r>
            <a:r>
              <a:rPr lang="en-US" dirty="0">
                <a:solidFill>
                  <a:schemeClr val="tx1"/>
                </a:solidFill>
              </a:rPr>
              <a:t>. La jornada </a:t>
            </a:r>
            <a:r>
              <a:rPr lang="en-US" dirty="0" err="1">
                <a:solidFill>
                  <a:schemeClr val="tx1"/>
                </a:solidFill>
              </a:rPr>
              <a:t>discontinua</a:t>
            </a:r>
            <a:r>
              <a:rPr lang="en-US" dirty="0">
                <a:solidFill>
                  <a:schemeClr val="tx1"/>
                </a:solidFill>
              </a:rPr>
              <a:t> </a:t>
            </a:r>
            <a:r>
              <a:rPr lang="en-US" dirty="0" err="1">
                <a:solidFill>
                  <a:schemeClr val="tx1"/>
                </a:solidFill>
              </a:rPr>
              <a:t>requiere</a:t>
            </a:r>
            <a:r>
              <a:rPr lang="en-US" dirty="0">
                <a:solidFill>
                  <a:schemeClr val="tx1"/>
                </a:solidFill>
              </a:rPr>
              <a:t> de </a:t>
            </a:r>
            <a:r>
              <a:rPr lang="en-US" dirty="0" err="1">
                <a:solidFill>
                  <a:schemeClr val="tx1"/>
                </a:solidFill>
              </a:rPr>
              <a:t>una</a:t>
            </a:r>
            <a:r>
              <a:rPr lang="en-US" dirty="0">
                <a:solidFill>
                  <a:schemeClr val="tx1"/>
                </a:solidFill>
              </a:rPr>
              <a:t> hora de </a:t>
            </a:r>
            <a:r>
              <a:rPr lang="en-US" dirty="0" err="1">
                <a:solidFill>
                  <a:schemeClr val="tx1"/>
                </a:solidFill>
              </a:rPr>
              <a:t>descanso</a:t>
            </a:r>
            <a:r>
              <a:rPr lang="en-US" dirty="0">
                <a:solidFill>
                  <a:schemeClr val="tx1"/>
                </a:solidFill>
              </a:rPr>
              <a:t>, </a:t>
            </a:r>
            <a:r>
              <a:rPr lang="en-US" dirty="0" err="1">
                <a:solidFill>
                  <a:schemeClr val="tx1"/>
                </a:solidFill>
              </a:rPr>
              <a:t>éste</a:t>
            </a:r>
            <a:r>
              <a:rPr lang="en-US" dirty="0">
                <a:solidFill>
                  <a:schemeClr val="tx1"/>
                </a:solidFill>
              </a:rPr>
              <a:t> </a:t>
            </a:r>
            <a:r>
              <a:rPr lang="en-US" dirty="0" err="1">
                <a:solidFill>
                  <a:schemeClr val="tx1"/>
                </a:solidFill>
              </a:rPr>
              <a:t>tiempo</a:t>
            </a:r>
            <a:r>
              <a:rPr lang="en-US" dirty="0">
                <a:solidFill>
                  <a:schemeClr val="tx1"/>
                </a:solidFill>
              </a:rPr>
              <a:t> se </a:t>
            </a:r>
            <a:r>
              <a:rPr lang="en-US" dirty="0" err="1">
                <a:solidFill>
                  <a:schemeClr val="tx1"/>
                </a:solidFill>
              </a:rPr>
              <a:t>considera</a:t>
            </a:r>
            <a:r>
              <a:rPr lang="en-US" dirty="0">
                <a:solidFill>
                  <a:schemeClr val="tx1"/>
                </a:solidFill>
              </a:rPr>
              <a:t> </a:t>
            </a:r>
            <a:r>
              <a:rPr lang="en-US" dirty="0" err="1">
                <a:solidFill>
                  <a:schemeClr val="tx1"/>
                </a:solidFill>
              </a:rPr>
              <a:t>como</a:t>
            </a:r>
            <a:r>
              <a:rPr lang="en-US" dirty="0">
                <a:solidFill>
                  <a:schemeClr val="tx1"/>
                </a:solidFill>
              </a:rPr>
              <a:t> no </a:t>
            </a:r>
            <a:r>
              <a:rPr lang="en-US" dirty="0" err="1">
                <a:solidFill>
                  <a:schemeClr val="tx1"/>
                </a:solidFill>
              </a:rPr>
              <a:t>laborado</a:t>
            </a:r>
            <a:r>
              <a:rPr lang="en-US" dirty="0">
                <a:solidFill>
                  <a:schemeClr val="tx1"/>
                </a:solidFill>
              </a:rPr>
              <a:t>. </a:t>
            </a:r>
          </a:p>
          <a:p>
            <a:pPr marL="342900" indent="-228600">
              <a:buFont typeface="Arial" panose="020B0604020202020204" pitchFamily="34" charset="0"/>
              <a:buChar char="•"/>
            </a:pPr>
            <a:endParaRPr lang="en-US" sz="1100" dirty="0">
              <a:solidFill>
                <a:schemeClr val="tx1"/>
              </a:solidFill>
            </a:endParaRPr>
          </a:p>
        </p:txBody>
      </p:sp>
    </p:spTree>
    <p:extLst>
      <p:ext uri="{BB962C8B-B14F-4D97-AF65-F5344CB8AC3E}">
        <p14:creationId xmlns:p14="http://schemas.microsoft.com/office/powerpoint/2010/main" val="8032192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7A4D7C-961F-1182-B7F4-E2AD08952596}"/>
              </a:ext>
            </a:extLst>
          </p:cNvPr>
          <p:cNvSpPr>
            <a:spLocks noGrp="1"/>
          </p:cNvSpPr>
          <p:nvPr>
            <p:ph type="ctrTitle"/>
          </p:nvPr>
        </p:nvSpPr>
        <p:spPr>
          <a:xfrm>
            <a:off x="970680" y="621514"/>
            <a:ext cx="5238466" cy="852592"/>
          </a:xfrm>
        </p:spPr>
        <p:txBody>
          <a:bodyPr anchor="b">
            <a:normAutofit/>
          </a:bodyPr>
          <a:lstStyle/>
          <a:p>
            <a:pPr algn="l"/>
            <a:r>
              <a:rPr lang="es-MX" sz="4400" dirty="0"/>
              <a:t>SEMANA INGLESA</a:t>
            </a:r>
          </a:p>
        </p:txBody>
      </p:sp>
      <p:sp>
        <p:nvSpPr>
          <p:cNvPr id="3" name="Subtítulo 2">
            <a:extLst>
              <a:ext uri="{FF2B5EF4-FFF2-40B4-BE49-F238E27FC236}">
                <a16:creationId xmlns:a16="http://schemas.microsoft.com/office/drawing/2014/main" id="{1384F877-D110-D920-280C-897E222C3E07}"/>
              </a:ext>
            </a:extLst>
          </p:cNvPr>
          <p:cNvSpPr>
            <a:spLocks noGrp="1"/>
          </p:cNvSpPr>
          <p:nvPr>
            <p:ph type="subTitle" idx="1"/>
          </p:nvPr>
        </p:nvSpPr>
        <p:spPr>
          <a:xfrm>
            <a:off x="970680" y="1801092"/>
            <a:ext cx="9952016" cy="4435394"/>
          </a:xfrm>
        </p:spPr>
        <p:txBody>
          <a:bodyPr anchor="t">
            <a:noAutofit/>
          </a:bodyPr>
          <a:lstStyle/>
          <a:p>
            <a:pPr algn="just">
              <a:lnSpc>
                <a:spcPct val="100000"/>
              </a:lnSpc>
            </a:pPr>
            <a:r>
              <a:rPr lang="es-MX" sz="2600" dirty="0">
                <a:solidFill>
                  <a:schemeClr val="tx1"/>
                </a:solidFill>
              </a:rPr>
              <a:t>El artículo 59 LFT señala que el trabajador y el patrón fijarán la duración de la jornada de trabajo, sin que pueda exceder de los máximos legales, dicho artíc</a:t>
            </a:r>
            <a:r>
              <a:rPr lang="es-MX" sz="2600" dirty="0"/>
              <a:t>ulo</a:t>
            </a:r>
            <a:r>
              <a:rPr lang="es-MX" sz="2600" dirty="0">
                <a:solidFill>
                  <a:schemeClr val="tx1"/>
                </a:solidFill>
              </a:rPr>
              <a:t> también señala que los trabajadores y el patrón podrán repartir las horas de trabajo, a fin de permitir a los primeros el reposo del sábado en la tarde o cualquier modalidad equivalente.  </a:t>
            </a:r>
          </a:p>
          <a:p>
            <a:pPr algn="just">
              <a:lnSpc>
                <a:spcPct val="100000"/>
              </a:lnSpc>
            </a:pPr>
            <a:r>
              <a:rPr lang="es-MX" sz="2600" dirty="0">
                <a:solidFill>
                  <a:schemeClr val="tx1"/>
                </a:solidFill>
              </a:rPr>
              <a:t>En muchas empresas solo se trabaja de lunes a viernes lo que comúnmente denominamos “semana inglesa” en la consideración de que el patrón y el trabajador llegaron a un acuerdo de que en tal lapso de tiempo se cubrirá la semana completa de trabajo. </a:t>
            </a:r>
          </a:p>
        </p:txBody>
      </p:sp>
    </p:spTree>
    <p:extLst>
      <p:ext uri="{BB962C8B-B14F-4D97-AF65-F5344CB8AC3E}">
        <p14:creationId xmlns:p14="http://schemas.microsoft.com/office/powerpoint/2010/main" val="32368586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74826F14-9A78-8F73-D4A8-F8494F3DD63E}"/>
              </a:ext>
            </a:extLst>
          </p:cNvPr>
          <p:cNvSpPr txBox="1">
            <a:spLocks/>
          </p:cNvSpPr>
          <p:nvPr/>
        </p:nvSpPr>
        <p:spPr>
          <a:xfrm>
            <a:off x="835079" y="696006"/>
            <a:ext cx="10400767" cy="1228724"/>
          </a:xfrm>
          <a:prstGeom prst="rect">
            <a:avLst/>
          </a:prstGeom>
        </p:spPr>
        <p:txBody>
          <a:bodyPr vert="horz" lIns="68580" tIns="34290" rIns="68580" bIns="3429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pPr>
            <a:r>
              <a:rPr lang="es-MX" sz="3600" b="1" dirty="0"/>
              <a:t>PROPUESTA DE REDUCCIÓN DE LA JORNADA LABORAL </a:t>
            </a:r>
          </a:p>
          <a:p>
            <a:endParaRPr lang="es-MX" sz="2250" b="1" dirty="0"/>
          </a:p>
        </p:txBody>
      </p:sp>
      <p:sp>
        <p:nvSpPr>
          <p:cNvPr id="5" name="2 Marcador de contenido">
            <a:extLst>
              <a:ext uri="{FF2B5EF4-FFF2-40B4-BE49-F238E27FC236}">
                <a16:creationId xmlns:a16="http://schemas.microsoft.com/office/drawing/2014/main" id="{DBB34874-2AEB-5BC0-AFCB-2E10C8227018}"/>
              </a:ext>
            </a:extLst>
          </p:cNvPr>
          <p:cNvSpPr txBox="1">
            <a:spLocks/>
          </p:cNvSpPr>
          <p:nvPr/>
        </p:nvSpPr>
        <p:spPr>
          <a:xfrm>
            <a:off x="578407" y="2075551"/>
            <a:ext cx="10657439" cy="4325249"/>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pPr>
            <a:r>
              <a:rPr lang="es-MX" sz="2400" dirty="0"/>
              <a:t>La iniciativa propone reformar la fracción IV del apartado A del artículo 123 de la Constitución Política que actualmente establece: “Por cada 6 días de trabajo deberá disfrutar el operario de un día de descanso, cuando menos”. Sumado al ajuste correspondiente en el artículo 69 de la Ley Federal del Trabajo (LFT) que sostiene lo mismo.</a:t>
            </a:r>
          </a:p>
          <a:p>
            <a:pPr algn="just">
              <a:lnSpc>
                <a:spcPct val="100000"/>
              </a:lnSpc>
            </a:pPr>
            <a:r>
              <a:rPr lang="es-MX" sz="2400" b="1" dirty="0"/>
              <a:t>El proyecto propone que el artículo quede de la siguiente manera: “Por cada cinco días de trabajo disfrutará el trabajador de dos días de descanso, por lo menos, con goce de salario íntegro”.</a:t>
            </a:r>
          </a:p>
          <a:p>
            <a:pPr algn="just">
              <a:lnSpc>
                <a:spcPct val="100000"/>
              </a:lnSpc>
            </a:pPr>
            <a:r>
              <a:rPr lang="es-MX" sz="2400" dirty="0"/>
              <a:t>Por lo tanto, la propuesta es reducir la jornada laboral a 5 días semanales, pasando así de 48 a 40 horas, con el objetivo de garantizar al menos dos días de descanso semanal para las personas trabajadoras en México. </a:t>
            </a:r>
          </a:p>
        </p:txBody>
      </p:sp>
    </p:spTree>
    <p:extLst>
      <p:ext uri="{BB962C8B-B14F-4D97-AF65-F5344CB8AC3E}">
        <p14:creationId xmlns:p14="http://schemas.microsoft.com/office/powerpoint/2010/main" val="12657565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B1CF5-0F30-1B4E-7D4D-F48265A11AB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F501335-A0F9-D825-A9AE-A78F25499EA1}"/>
              </a:ext>
            </a:extLst>
          </p:cNvPr>
          <p:cNvSpPr txBox="1">
            <a:spLocks/>
          </p:cNvSpPr>
          <p:nvPr/>
        </p:nvSpPr>
        <p:spPr>
          <a:xfrm>
            <a:off x="371535" y="363689"/>
            <a:ext cx="11201400" cy="11064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t>DÍA DE DESCANSO SEMANAL</a:t>
            </a:r>
          </a:p>
        </p:txBody>
      </p:sp>
      <p:sp>
        <p:nvSpPr>
          <p:cNvPr id="3" name="Subtítulo 2">
            <a:extLst>
              <a:ext uri="{FF2B5EF4-FFF2-40B4-BE49-F238E27FC236}">
                <a16:creationId xmlns:a16="http://schemas.microsoft.com/office/drawing/2014/main" id="{9994CA14-1794-2A81-683D-014D2A009B2B}"/>
              </a:ext>
            </a:extLst>
          </p:cNvPr>
          <p:cNvSpPr txBox="1">
            <a:spLocks/>
          </p:cNvSpPr>
          <p:nvPr/>
        </p:nvSpPr>
        <p:spPr>
          <a:xfrm>
            <a:off x="568961" y="1302707"/>
            <a:ext cx="10679412" cy="5179115"/>
          </a:xfrm>
          <a:prstGeom prst="rect">
            <a:avLst/>
          </a:prstGeom>
        </p:spPr>
        <p:txBody>
          <a:bodyPr vert="horz" lIns="91440" tIns="45720" rIns="91440" bIns="45720" rtlCol="0" anchor="ct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buNone/>
            </a:pPr>
            <a:r>
              <a:rPr lang="en-US" sz="3500" dirty="0" err="1"/>
              <a:t>Articulo</a:t>
            </a:r>
            <a:r>
              <a:rPr lang="en-US" sz="3500" dirty="0"/>
              <a:t> 69. Por </a:t>
            </a:r>
            <a:r>
              <a:rPr lang="en-US" sz="3500" dirty="0" err="1"/>
              <a:t>cada</a:t>
            </a:r>
            <a:r>
              <a:rPr lang="en-US" sz="3500" dirty="0"/>
              <a:t> 6 días de </a:t>
            </a:r>
            <a:r>
              <a:rPr lang="en-US" sz="3500" dirty="0" err="1"/>
              <a:t>trabajo</a:t>
            </a:r>
            <a:r>
              <a:rPr lang="en-US" sz="3500" dirty="0"/>
              <a:t> </a:t>
            </a:r>
            <a:r>
              <a:rPr lang="en-US" sz="3500" dirty="0" err="1"/>
              <a:t>disfrutará</a:t>
            </a:r>
            <a:r>
              <a:rPr lang="en-US" sz="3500" dirty="0"/>
              <a:t> el </a:t>
            </a:r>
            <a:r>
              <a:rPr lang="en-US" sz="3500" dirty="0" err="1"/>
              <a:t>trabajador</a:t>
            </a:r>
            <a:r>
              <a:rPr lang="en-US" sz="3500" dirty="0"/>
              <a:t> de un día de </a:t>
            </a:r>
            <a:r>
              <a:rPr lang="en-US" sz="3500" dirty="0" err="1"/>
              <a:t>descanso</a:t>
            </a:r>
            <a:r>
              <a:rPr lang="en-US" sz="3500" dirty="0"/>
              <a:t> </a:t>
            </a:r>
            <a:r>
              <a:rPr lang="en-US" sz="3500" dirty="0" err="1"/>
              <a:t>por</a:t>
            </a:r>
            <a:r>
              <a:rPr lang="en-US" sz="3500" dirty="0"/>
              <a:t> lo </a:t>
            </a:r>
            <a:r>
              <a:rPr lang="en-US" sz="3500" dirty="0" err="1"/>
              <a:t>menos</a:t>
            </a:r>
            <a:r>
              <a:rPr lang="en-US" sz="3500" dirty="0"/>
              <a:t>, con </a:t>
            </a:r>
            <a:r>
              <a:rPr lang="en-US" sz="3500" dirty="0" err="1"/>
              <a:t>goce</a:t>
            </a:r>
            <a:r>
              <a:rPr lang="en-US" sz="3500" dirty="0"/>
              <a:t> de </a:t>
            </a:r>
            <a:r>
              <a:rPr lang="en-US" sz="3500" dirty="0" err="1"/>
              <a:t>salario</a:t>
            </a:r>
            <a:r>
              <a:rPr lang="en-US" sz="3500" dirty="0"/>
              <a:t> </a:t>
            </a:r>
            <a:r>
              <a:rPr lang="en-US" sz="3500" dirty="0" err="1"/>
              <a:t>íntegro</a:t>
            </a:r>
            <a:r>
              <a:rPr lang="en-US" sz="3500" dirty="0"/>
              <a:t>.</a:t>
            </a:r>
          </a:p>
          <a:p>
            <a:pPr marL="0" indent="0" algn="just">
              <a:lnSpc>
                <a:spcPct val="120000"/>
              </a:lnSpc>
              <a:buNone/>
            </a:pPr>
            <a:r>
              <a:rPr lang="es-ES" sz="3500" dirty="0"/>
              <a:t>Artículo 72. Cuando el trabajador no preste sus servicios durante todos los días de trabajo de  la semana, tendrá derecho a que se le pague la parte proporcional del salario de los días de  descanso, calculada sobre el salario de los días en que hubiese trabajado.</a:t>
            </a:r>
            <a:endParaRPr lang="en-US" sz="3500" dirty="0"/>
          </a:p>
          <a:p>
            <a:pPr marL="0" indent="0" algn="just">
              <a:lnSpc>
                <a:spcPct val="120000"/>
              </a:lnSpc>
              <a:buNone/>
            </a:pPr>
            <a:r>
              <a:rPr lang="es-ES" sz="3500" dirty="0"/>
              <a:t>Artículo 73. Los trabajadores no están obligados a prestar servicios en sus días de descanso.  Si se quebranta esta disposición, el patrón pagará al trabajador, independientemente del  salario que le corresponda por el descanso, </a:t>
            </a:r>
            <a:r>
              <a:rPr lang="es-ES" sz="3500" b="1" dirty="0"/>
              <a:t>un salario doble </a:t>
            </a:r>
            <a:r>
              <a:rPr lang="es-ES" sz="3500" dirty="0"/>
              <a:t>por el servicio prestado. </a:t>
            </a:r>
            <a:endParaRPr lang="en-US" sz="3500" dirty="0"/>
          </a:p>
          <a:p>
            <a:pPr marL="0" indent="0" algn="just">
              <a:lnSpc>
                <a:spcPct val="120000"/>
              </a:lnSpc>
              <a:buNone/>
            </a:pPr>
            <a:endParaRPr lang="en-US" sz="4200" dirty="0"/>
          </a:p>
          <a:p>
            <a:pPr marL="0" indent="0" algn="just">
              <a:lnSpc>
                <a:spcPct val="120000"/>
              </a:lnSpc>
              <a:buNone/>
            </a:pPr>
            <a:endParaRPr lang="en-US" sz="4200" dirty="0"/>
          </a:p>
          <a:p>
            <a:pPr marL="0" indent="0" algn="just">
              <a:lnSpc>
                <a:spcPct val="120000"/>
              </a:lnSpc>
              <a:buNone/>
            </a:pPr>
            <a:r>
              <a:rPr lang="en-US" sz="4200" dirty="0"/>
              <a:t> </a:t>
            </a:r>
          </a:p>
          <a:p>
            <a:pPr marL="457200"/>
            <a:endParaRPr lang="en-US" sz="1100" dirty="0"/>
          </a:p>
        </p:txBody>
      </p:sp>
      <p:pic>
        <p:nvPicPr>
          <p:cNvPr id="10" name="Imagen 9">
            <a:extLst>
              <a:ext uri="{FF2B5EF4-FFF2-40B4-BE49-F238E27FC236}">
                <a16:creationId xmlns:a16="http://schemas.microsoft.com/office/drawing/2014/main" id="{4CC9EC0C-065D-D28B-1B17-D9DF6948697B}"/>
              </a:ext>
            </a:extLst>
          </p:cNvPr>
          <p:cNvPicPr>
            <a:picLocks noChangeAspect="1"/>
          </p:cNvPicPr>
          <p:nvPr/>
        </p:nvPicPr>
        <p:blipFill>
          <a:blip r:embed="rId2"/>
          <a:stretch>
            <a:fillRect/>
          </a:stretch>
        </p:blipFill>
        <p:spPr>
          <a:xfrm>
            <a:off x="1818172" y="4978600"/>
            <a:ext cx="7776765" cy="1515711"/>
          </a:xfrm>
          <a:prstGeom prst="rect">
            <a:avLst/>
          </a:prstGeom>
        </p:spPr>
      </p:pic>
    </p:spTree>
    <p:extLst>
      <p:ext uri="{BB962C8B-B14F-4D97-AF65-F5344CB8AC3E}">
        <p14:creationId xmlns:p14="http://schemas.microsoft.com/office/powerpoint/2010/main" val="32187586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D1C766-AB8B-16AF-6744-178C036CB65B}"/>
              </a:ext>
            </a:extLst>
          </p:cNvPr>
          <p:cNvSpPr>
            <a:spLocks noGrp="1"/>
          </p:cNvSpPr>
          <p:nvPr>
            <p:ph type="title"/>
          </p:nvPr>
        </p:nvSpPr>
        <p:spPr/>
        <p:txBody>
          <a:bodyPr/>
          <a:lstStyle/>
          <a:p>
            <a:r>
              <a:rPr lang="es-MX" dirty="0"/>
              <a:t>DÍA DE DESCANSO SEMANAL </a:t>
            </a:r>
          </a:p>
        </p:txBody>
      </p:sp>
      <p:pic>
        <p:nvPicPr>
          <p:cNvPr id="10" name="Imagen 9">
            <a:extLst>
              <a:ext uri="{FF2B5EF4-FFF2-40B4-BE49-F238E27FC236}">
                <a16:creationId xmlns:a16="http://schemas.microsoft.com/office/drawing/2014/main" id="{C0043463-6484-BE9A-E197-B5C2A946A82F}"/>
              </a:ext>
            </a:extLst>
          </p:cNvPr>
          <p:cNvPicPr>
            <a:picLocks noChangeAspect="1"/>
          </p:cNvPicPr>
          <p:nvPr/>
        </p:nvPicPr>
        <p:blipFill>
          <a:blip r:embed="rId2"/>
          <a:stretch>
            <a:fillRect/>
          </a:stretch>
        </p:blipFill>
        <p:spPr>
          <a:xfrm>
            <a:off x="1389138" y="1690688"/>
            <a:ext cx="9107673" cy="4492234"/>
          </a:xfrm>
          <a:prstGeom prst="rect">
            <a:avLst/>
          </a:prstGeom>
        </p:spPr>
      </p:pic>
    </p:spTree>
    <p:extLst>
      <p:ext uri="{BB962C8B-B14F-4D97-AF65-F5344CB8AC3E}">
        <p14:creationId xmlns:p14="http://schemas.microsoft.com/office/powerpoint/2010/main" val="42765807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01C224-181E-1611-F54E-4CB40C523E02}"/>
              </a:ext>
            </a:extLst>
          </p:cNvPr>
          <p:cNvSpPr txBox="1">
            <a:spLocks/>
          </p:cNvSpPr>
          <p:nvPr/>
        </p:nvSpPr>
        <p:spPr>
          <a:xfrm>
            <a:off x="421639" y="156575"/>
            <a:ext cx="11201400" cy="11064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t>DÍAS DE DESCANSO OBLIGATORIO ARTÍCULO 74 LFT</a:t>
            </a:r>
          </a:p>
        </p:txBody>
      </p:sp>
      <p:sp>
        <p:nvSpPr>
          <p:cNvPr id="3" name="Subtítulo 2">
            <a:extLst>
              <a:ext uri="{FF2B5EF4-FFF2-40B4-BE49-F238E27FC236}">
                <a16:creationId xmlns:a16="http://schemas.microsoft.com/office/drawing/2014/main" id="{F038B126-AC7D-ACD1-9EE5-5BC7A757F1C1}"/>
              </a:ext>
            </a:extLst>
          </p:cNvPr>
          <p:cNvSpPr txBox="1">
            <a:spLocks/>
          </p:cNvSpPr>
          <p:nvPr/>
        </p:nvSpPr>
        <p:spPr>
          <a:xfrm>
            <a:off x="568961" y="1540701"/>
            <a:ext cx="11054078" cy="5160724"/>
          </a:xfrm>
          <a:prstGeom prst="rect">
            <a:avLst/>
          </a:prstGeom>
        </p:spPr>
        <p:txBody>
          <a:bodyPr vert="horz" lIns="91440" tIns="45720" rIns="91440" bIns="45720" rtlCol="0" anchor="ctr">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buNone/>
            </a:pPr>
            <a:r>
              <a:rPr lang="en-US" sz="8800" dirty="0"/>
              <a:t>I. El 1o. de </a:t>
            </a:r>
            <a:r>
              <a:rPr lang="en-US" sz="8800" dirty="0" err="1"/>
              <a:t>enero</a:t>
            </a:r>
            <a:r>
              <a:rPr lang="en-US" sz="8800" dirty="0"/>
              <a:t>;  </a:t>
            </a:r>
          </a:p>
          <a:p>
            <a:pPr marL="0" indent="0" algn="just">
              <a:lnSpc>
                <a:spcPct val="120000"/>
              </a:lnSpc>
              <a:buNone/>
            </a:pPr>
            <a:r>
              <a:rPr lang="en-US" sz="8800" dirty="0"/>
              <a:t>II. El primer lunes de </a:t>
            </a:r>
            <a:r>
              <a:rPr lang="en-US" sz="8800" dirty="0" err="1"/>
              <a:t>febrero</a:t>
            </a:r>
            <a:r>
              <a:rPr lang="en-US" sz="8800" dirty="0"/>
              <a:t> </a:t>
            </a:r>
            <a:r>
              <a:rPr lang="en-US" sz="8800" dirty="0" err="1"/>
              <a:t>en</a:t>
            </a:r>
            <a:r>
              <a:rPr lang="en-US" sz="8800" dirty="0"/>
              <a:t> </a:t>
            </a:r>
            <a:r>
              <a:rPr lang="en-US" sz="8800" dirty="0" err="1"/>
              <a:t>conmemoración</a:t>
            </a:r>
            <a:r>
              <a:rPr lang="en-US" sz="8800" dirty="0"/>
              <a:t> del 5 de </a:t>
            </a:r>
            <a:r>
              <a:rPr lang="en-US" sz="8800" dirty="0" err="1"/>
              <a:t>febrero</a:t>
            </a:r>
            <a:r>
              <a:rPr lang="en-US" sz="8800" dirty="0"/>
              <a:t>;  </a:t>
            </a:r>
          </a:p>
          <a:p>
            <a:pPr marL="0" indent="0" algn="just">
              <a:lnSpc>
                <a:spcPct val="120000"/>
              </a:lnSpc>
              <a:buNone/>
            </a:pPr>
            <a:r>
              <a:rPr lang="en-US" sz="8800" dirty="0"/>
              <a:t>III. El </a:t>
            </a:r>
            <a:r>
              <a:rPr lang="en-US" sz="8800" dirty="0" err="1"/>
              <a:t>tercer</a:t>
            </a:r>
            <a:r>
              <a:rPr lang="en-US" sz="8800" dirty="0"/>
              <a:t> lunes de </a:t>
            </a:r>
            <a:r>
              <a:rPr lang="en-US" sz="8800" dirty="0" err="1"/>
              <a:t>marzo</a:t>
            </a:r>
            <a:r>
              <a:rPr lang="en-US" sz="8800" dirty="0"/>
              <a:t> </a:t>
            </a:r>
            <a:r>
              <a:rPr lang="en-US" sz="8800" dirty="0" err="1"/>
              <a:t>en</a:t>
            </a:r>
            <a:r>
              <a:rPr lang="en-US" sz="8800" dirty="0"/>
              <a:t> </a:t>
            </a:r>
            <a:r>
              <a:rPr lang="en-US" sz="8800" dirty="0" err="1"/>
              <a:t>conmemoración</a:t>
            </a:r>
            <a:r>
              <a:rPr lang="en-US" sz="8800" dirty="0"/>
              <a:t> del 21 de </a:t>
            </a:r>
            <a:r>
              <a:rPr lang="en-US" sz="8800" dirty="0" err="1"/>
              <a:t>marzo</a:t>
            </a:r>
            <a:r>
              <a:rPr lang="en-US" sz="8800" dirty="0"/>
              <a:t>;  </a:t>
            </a:r>
          </a:p>
          <a:p>
            <a:pPr marL="0" indent="0" algn="just">
              <a:lnSpc>
                <a:spcPct val="120000"/>
              </a:lnSpc>
              <a:buNone/>
            </a:pPr>
            <a:r>
              <a:rPr lang="en-US" sz="8800" dirty="0"/>
              <a:t>IV. El 1o. de mayo;  </a:t>
            </a:r>
          </a:p>
          <a:p>
            <a:pPr marL="0" indent="0" algn="just">
              <a:lnSpc>
                <a:spcPct val="120000"/>
              </a:lnSpc>
              <a:buNone/>
            </a:pPr>
            <a:r>
              <a:rPr lang="en-US" sz="8800" dirty="0"/>
              <a:t>V. El 16 de </a:t>
            </a:r>
            <a:r>
              <a:rPr lang="en-US" sz="8800" dirty="0" err="1"/>
              <a:t>septiembre</a:t>
            </a:r>
            <a:r>
              <a:rPr lang="en-US" sz="8800" dirty="0"/>
              <a:t>; </a:t>
            </a:r>
          </a:p>
          <a:p>
            <a:pPr marL="0" indent="0" algn="just">
              <a:lnSpc>
                <a:spcPct val="120000"/>
              </a:lnSpc>
              <a:buNone/>
            </a:pPr>
            <a:r>
              <a:rPr lang="en-US" sz="8800" dirty="0"/>
              <a:t>VI. El </a:t>
            </a:r>
            <a:r>
              <a:rPr lang="en-US" sz="8800" dirty="0" err="1"/>
              <a:t>tercer</a:t>
            </a:r>
            <a:r>
              <a:rPr lang="en-US" sz="8800" dirty="0"/>
              <a:t> lunes de </a:t>
            </a:r>
            <a:r>
              <a:rPr lang="en-US" sz="8800" dirty="0" err="1"/>
              <a:t>noviembre</a:t>
            </a:r>
            <a:r>
              <a:rPr lang="en-US" sz="8800" dirty="0"/>
              <a:t> </a:t>
            </a:r>
            <a:r>
              <a:rPr lang="en-US" sz="8800" dirty="0" err="1"/>
              <a:t>en</a:t>
            </a:r>
            <a:r>
              <a:rPr lang="en-US" sz="8800" dirty="0"/>
              <a:t> </a:t>
            </a:r>
            <a:r>
              <a:rPr lang="en-US" sz="8800" dirty="0" err="1"/>
              <a:t>conmemoración</a:t>
            </a:r>
            <a:r>
              <a:rPr lang="en-US" sz="8800" dirty="0"/>
              <a:t> del 20 de </a:t>
            </a:r>
            <a:r>
              <a:rPr lang="en-US" sz="8800" dirty="0" err="1"/>
              <a:t>noviembre</a:t>
            </a:r>
            <a:r>
              <a:rPr lang="en-US" sz="8800" dirty="0"/>
              <a:t>;  </a:t>
            </a:r>
          </a:p>
          <a:p>
            <a:pPr marL="0" indent="0" algn="just">
              <a:lnSpc>
                <a:spcPct val="120000"/>
              </a:lnSpc>
              <a:buNone/>
            </a:pPr>
            <a:r>
              <a:rPr lang="en-US" sz="8800" dirty="0"/>
              <a:t>VII. El 1o. de OCTUBRE de </a:t>
            </a:r>
            <a:r>
              <a:rPr lang="en-US" sz="8800" dirty="0" err="1"/>
              <a:t>cada</a:t>
            </a:r>
            <a:r>
              <a:rPr lang="en-US" sz="8800" dirty="0"/>
              <a:t> seis </a:t>
            </a:r>
            <a:r>
              <a:rPr lang="en-US" sz="8800" dirty="0" err="1"/>
              <a:t>años</a:t>
            </a:r>
            <a:r>
              <a:rPr lang="en-US" sz="8800" dirty="0"/>
              <a:t>, </a:t>
            </a:r>
            <a:r>
              <a:rPr lang="en-US" sz="8800" dirty="0" err="1"/>
              <a:t>cuando</a:t>
            </a:r>
            <a:r>
              <a:rPr lang="en-US" sz="8800" dirty="0"/>
              <a:t> </a:t>
            </a:r>
            <a:r>
              <a:rPr lang="en-US" sz="8800" dirty="0" err="1"/>
              <a:t>corresponda</a:t>
            </a:r>
            <a:r>
              <a:rPr lang="en-US" sz="8800" dirty="0"/>
              <a:t> a la </a:t>
            </a:r>
            <a:r>
              <a:rPr lang="en-US" sz="8800" dirty="0" err="1"/>
              <a:t>transmisión</a:t>
            </a:r>
            <a:r>
              <a:rPr lang="en-US" sz="8800" dirty="0"/>
              <a:t> del Poder </a:t>
            </a:r>
            <a:r>
              <a:rPr lang="en-US" sz="8800" dirty="0" err="1"/>
              <a:t>Ejecutivo</a:t>
            </a:r>
            <a:r>
              <a:rPr lang="en-US" sz="8800" dirty="0"/>
              <a:t> Federal;  </a:t>
            </a:r>
          </a:p>
          <a:p>
            <a:pPr marL="0" indent="0" algn="just">
              <a:lnSpc>
                <a:spcPct val="120000"/>
              </a:lnSpc>
              <a:buNone/>
            </a:pPr>
            <a:r>
              <a:rPr lang="en-US" sz="8800" dirty="0"/>
              <a:t>VIII. El 25 de </a:t>
            </a:r>
            <a:r>
              <a:rPr lang="en-US" sz="8800" dirty="0" err="1"/>
              <a:t>diciembre</a:t>
            </a:r>
            <a:r>
              <a:rPr lang="en-US" sz="8800" dirty="0"/>
              <a:t>, y  </a:t>
            </a:r>
          </a:p>
          <a:p>
            <a:pPr marL="0" indent="0" algn="just">
              <a:lnSpc>
                <a:spcPct val="120000"/>
              </a:lnSpc>
              <a:buNone/>
            </a:pPr>
            <a:r>
              <a:rPr lang="en-US" sz="8800" dirty="0"/>
              <a:t>IX. El que </a:t>
            </a:r>
            <a:r>
              <a:rPr lang="en-US" sz="8800" dirty="0" err="1"/>
              <a:t>determinen</a:t>
            </a:r>
            <a:r>
              <a:rPr lang="en-US" sz="8800" dirty="0"/>
              <a:t> las </a:t>
            </a:r>
            <a:r>
              <a:rPr lang="en-US" sz="8800" dirty="0" err="1"/>
              <a:t>leyes</a:t>
            </a:r>
            <a:r>
              <a:rPr lang="en-US" sz="8800" dirty="0"/>
              <a:t> federales y locales </a:t>
            </a:r>
            <a:r>
              <a:rPr lang="en-US" sz="8800" dirty="0" err="1"/>
              <a:t>electorales</a:t>
            </a:r>
            <a:r>
              <a:rPr lang="en-US" sz="8800" dirty="0"/>
              <a:t>, </a:t>
            </a:r>
            <a:r>
              <a:rPr lang="en-US" sz="8800" dirty="0" err="1"/>
              <a:t>en</a:t>
            </a:r>
            <a:r>
              <a:rPr lang="en-US" sz="8800" dirty="0"/>
              <a:t> el </a:t>
            </a:r>
            <a:r>
              <a:rPr lang="en-US" sz="8800" dirty="0" err="1"/>
              <a:t>caso</a:t>
            </a:r>
            <a:r>
              <a:rPr lang="en-US" sz="8800" dirty="0"/>
              <a:t> de </a:t>
            </a:r>
            <a:r>
              <a:rPr lang="en-US" sz="8800" dirty="0" err="1"/>
              <a:t>elecciones</a:t>
            </a:r>
            <a:r>
              <a:rPr lang="en-US" sz="8800" dirty="0"/>
              <a:t> </a:t>
            </a:r>
            <a:r>
              <a:rPr lang="en-US" sz="8800" dirty="0" err="1"/>
              <a:t>ordinarias</a:t>
            </a:r>
            <a:r>
              <a:rPr lang="en-US" sz="8800" dirty="0"/>
              <a:t>, para </a:t>
            </a:r>
            <a:r>
              <a:rPr lang="en-US" sz="8800" dirty="0" err="1"/>
              <a:t>efectuar</a:t>
            </a:r>
            <a:r>
              <a:rPr lang="en-US" sz="8800" dirty="0"/>
              <a:t> la jornada electoral.</a:t>
            </a:r>
          </a:p>
          <a:p>
            <a:pPr marL="0" indent="0" algn="just">
              <a:lnSpc>
                <a:spcPct val="120000"/>
              </a:lnSpc>
              <a:buNone/>
            </a:pPr>
            <a:endParaRPr lang="en-US" sz="8000" dirty="0"/>
          </a:p>
          <a:p>
            <a:pPr marL="457200"/>
            <a:endParaRPr lang="en-US" sz="1100" dirty="0"/>
          </a:p>
        </p:txBody>
      </p:sp>
    </p:spTree>
    <p:extLst>
      <p:ext uri="{BB962C8B-B14F-4D97-AF65-F5344CB8AC3E}">
        <p14:creationId xmlns:p14="http://schemas.microsoft.com/office/powerpoint/2010/main" val="42571589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3B9580-A3E5-014E-7C31-CA26AA005FC9}"/>
              </a:ext>
            </a:extLst>
          </p:cNvPr>
          <p:cNvSpPr>
            <a:spLocks noGrp="1"/>
          </p:cNvSpPr>
          <p:nvPr>
            <p:ph type="title"/>
          </p:nvPr>
        </p:nvSpPr>
        <p:spPr/>
        <p:txBody>
          <a:bodyPr/>
          <a:lstStyle/>
          <a:p>
            <a:r>
              <a:rPr lang="es-MX" dirty="0"/>
              <a:t>DÍA DE DESCANSO LABORADO </a:t>
            </a:r>
          </a:p>
        </p:txBody>
      </p:sp>
      <p:sp>
        <p:nvSpPr>
          <p:cNvPr id="3" name="Marcador de contenido 2">
            <a:extLst>
              <a:ext uri="{FF2B5EF4-FFF2-40B4-BE49-F238E27FC236}">
                <a16:creationId xmlns:a16="http://schemas.microsoft.com/office/drawing/2014/main" id="{F29DEF82-4952-948A-F74B-68E799F938B5}"/>
              </a:ext>
            </a:extLst>
          </p:cNvPr>
          <p:cNvSpPr>
            <a:spLocks noGrp="1"/>
          </p:cNvSpPr>
          <p:nvPr>
            <p:ph idx="1"/>
          </p:nvPr>
        </p:nvSpPr>
        <p:spPr/>
        <p:txBody>
          <a:bodyPr>
            <a:normAutofit/>
          </a:bodyPr>
          <a:lstStyle/>
          <a:p>
            <a:pPr marL="0" indent="0" algn="just">
              <a:buNone/>
            </a:pPr>
            <a:endParaRPr lang="es-MX" dirty="0"/>
          </a:p>
          <a:p>
            <a:pPr marL="0" indent="0" algn="just">
              <a:buNone/>
            </a:pPr>
            <a:r>
              <a:rPr lang="es-MX" dirty="0"/>
              <a:t>El artículo 75 En los casos del artículo anterior los trabajadores y los patrones determinarán el número de trabajadores que deban prestar sus servicios. Si no se llega a un acuerdo, resolverá el Tribunal.</a:t>
            </a:r>
          </a:p>
          <a:p>
            <a:pPr marL="0" indent="0" algn="just">
              <a:buNone/>
            </a:pPr>
            <a:endParaRPr lang="es-MX" dirty="0"/>
          </a:p>
          <a:p>
            <a:pPr marL="0" indent="0" algn="just">
              <a:buNone/>
            </a:pPr>
            <a:r>
              <a:rPr lang="es-MX" dirty="0"/>
              <a:t>Los trabajadores quedarán obligados a prestar los servicios y tendrán derecho a que se les pague, independientemente del salario que les corresponda por el descanso obligatorio, un salario doble por el servicio prestado.</a:t>
            </a:r>
          </a:p>
          <a:p>
            <a:pPr marL="0" indent="0">
              <a:buNone/>
            </a:pPr>
            <a:endParaRPr lang="es-MX" dirty="0"/>
          </a:p>
          <a:p>
            <a:endParaRPr lang="es-MX" dirty="0"/>
          </a:p>
        </p:txBody>
      </p:sp>
    </p:spTree>
    <p:extLst>
      <p:ext uri="{BB962C8B-B14F-4D97-AF65-F5344CB8AC3E}">
        <p14:creationId xmlns:p14="http://schemas.microsoft.com/office/powerpoint/2010/main" val="7706005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51A58-FCA9-62D9-5F05-17AC1E25BAF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087925F-D119-5EDE-461D-854F50A0066B}"/>
              </a:ext>
            </a:extLst>
          </p:cNvPr>
          <p:cNvSpPr>
            <a:spLocks noGrp="1"/>
          </p:cNvSpPr>
          <p:nvPr>
            <p:ph type="title"/>
          </p:nvPr>
        </p:nvSpPr>
        <p:spPr/>
        <p:txBody>
          <a:bodyPr/>
          <a:lstStyle/>
          <a:p>
            <a:r>
              <a:rPr lang="es-MX" dirty="0"/>
              <a:t>DÍA DE DESCANSO LABORADO </a:t>
            </a:r>
          </a:p>
        </p:txBody>
      </p:sp>
      <p:pic>
        <p:nvPicPr>
          <p:cNvPr id="4" name="Imagen 3">
            <a:extLst>
              <a:ext uri="{FF2B5EF4-FFF2-40B4-BE49-F238E27FC236}">
                <a16:creationId xmlns:a16="http://schemas.microsoft.com/office/drawing/2014/main" id="{903D11F6-A594-84C4-06F5-493E502EB737}"/>
              </a:ext>
            </a:extLst>
          </p:cNvPr>
          <p:cNvPicPr>
            <a:picLocks noChangeAspect="1"/>
          </p:cNvPicPr>
          <p:nvPr/>
        </p:nvPicPr>
        <p:blipFill>
          <a:blip r:embed="rId2"/>
          <a:stretch>
            <a:fillRect/>
          </a:stretch>
        </p:blipFill>
        <p:spPr>
          <a:xfrm>
            <a:off x="3111340" y="1434991"/>
            <a:ext cx="5969319" cy="4740342"/>
          </a:xfrm>
          <a:prstGeom prst="rect">
            <a:avLst/>
          </a:prstGeom>
        </p:spPr>
      </p:pic>
      <mc:AlternateContent xmlns:mc="http://schemas.openxmlformats.org/markup-compatibility/2006" xmlns:p14="http://schemas.microsoft.com/office/powerpoint/2010/main">
        <mc:Choice Requires="p14">
          <p:contentPart p14:bwMode="auto" r:id="rId3">
            <p14:nvContentPartPr>
              <p14:cNvPr id="13" name="Entrada de lápiz 12">
                <a:extLst>
                  <a:ext uri="{FF2B5EF4-FFF2-40B4-BE49-F238E27FC236}">
                    <a16:creationId xmlns:a16="http://schemas.microsoft.com/office/drawing/2014/main" id="{276E6375-E6EF-57DC-1847-9B0E6E1023E1}"/>
                  </a:ext>
                </a:extLst>
              </p14:cNvPr>
              <p14:cNvContentPartPr/>
              <p14:nvPr/>
            </p14:nvContentPartPr>
            <p14:xfrm>
              <a:off x="3219002" y="4459522"/>
              <a:ext cx="3419640" cy="37440"/>
            </p14:xfrm>
          </p:contentPart>
        </mc:Choice>
        <mc:Fallback xmlns="">
          <p:pic>
            <p:nvPicPr>
              <p:cNvPr id="13" name="Entrada de lápiz 12">
                <a:extLst>
                  <a:ext uri="{FF2B5EF4-FFF2-40B4-BE49-F238E27FC236}">
                    <a16:creationId xmlns:a16="http://schemas.microsoft.com/office/drawing/2014/main" id="{276E6375-E6EF-57DC-1847-9B0E6E1023E1}"/>
                  </a:ext>
                </a:extLst>
              </p:cNvPr>
              <p:cNvPicPr/>
              <p:nvPr/>
            </p:nvPicPr>
            <p:blipFill>
              <a:blip r:embed="rId4"/>
              <a:stretch>
                <a:fillRect/>
              </a:stretch>
            </p:blipFill>
            <p:spPr>
              <a:xfrm>
                <a:off x="3129002" y="4279522"/>
                <a:ext cx="3599280" cy="397080"/>
              </a:xfrm>
              <a:prstGeom prst="rect">
                <a:avLst/>
              </a:prstGeom>
            </p:spPr>
          </p:pic>
        </mc:Fallback>
      </mc:AlternateContent>
    </p:spTree>
    <p:extLst>
      <p:ext uri="{BB962C8B-B14F-4D97-AF65-F5344CB8AC3E}">
        <p14:creationId xmlns:p14="http://schemas.microsoft.com/office/powerpoint/2010/main" val="977275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2">
            <a:extLst>
              <a:ext uri="{FF2B5EF4-FFF2-40B4-BE49-F238E27FC236}">
                <a16:creationId xmlns:a16="http://schemas.microsoft.com/office/drawing/2014/main" id="{6EF1580D-15E5-D4AC-7F39-D644FE6D9BBA}"/>
              </a:ext>
            </a:extLst>
          </p:cNvPr>
          <p:cNvSpPr txBox="1">
            <a:spLocks/>
          </p:cNvSpPr>
          <p:nvPr/>
        </p:nvSpPr>
        <p:spPr>
          <a:xfrm>
            <a:off x="519842" y="449976"/>
            <a:ext cx="10425581" cy="58650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s-MX" dirty="0"/>
          </a:p>
          <a:p>
            <a:pPr marL="0" indent="0" algn="just">
              <a:buNone/>
            </a:pPr>
            <a:r>
              <a:rPr lang="en-US" sz="3600" b="1" kern="1200" dirty="0">
                <a:solidFill>
                  <a:schemeClr val="tx1"/>
                </a:solidFill>
                <a:latin typeface="+mj-lt"/>
                <a:ea typeface="+mj-ea"/>
                <a:cs typeface="+mj-cs"/>
              </a:rPr>
              <a:t>PRIMA DOMINICAL</a:t>
            </a:r>
            <a:endParaRPr lang="es-MX" sz="3600" b="1" dirty="0"/>
          </a:p>
          <a:p>
            <a:pPr algn="just"/>
            <a:endParaRPr lang="es-MX" dirty="0"/>
          </a:p>
          <a:p>
            <a:pPr marL="0" indent="0" algn="just">
              <a:buNone/>
            </a:pPr>
            <a:r>
              <a:rPr lang="es-MX" dirty="0"/>
              <a:t>El artículo 71 establece la preferencia de que el día de descanso semanal de los trabajadores sea el domingo. Igualmente dispone que los trabajadores que prestan servicio el día domingo tienen derecho a una prima adicional del veinticinco porciento (25%), por lo menos, sobre el salario de los días ordinarios de trabajo. </a:t>
            </a:r>
          </a:p>
          <a:p>
            <a:pPr algn="just"/>
            <a:endParaRPr lang="es-MX" dirty="0"/>
          </a:p>
          <a:p>
            <a:pPr algn="just"/>
            <a:endParaRPr lang="es-MX" dirty="0"/>
          </a:p>
          <a:p>
            <a:pPr algn="just"/>
            <a:endParaRPr lang="es-MX" dirty="0"/>
          </a:p>
          <a:p>
            <a:pPr algn="just"/>
            <a:endParaRPr lang="es-MX" dirty="0"/>
          </a:p>
          <a:p>
            <a:pPr algn="just"/>
            <a:endParaRPr lang="es-MX" dirty="0"/>
          </a:p>
          <a:p>
            <a:pPr algn="just"/>
            <a:endParaRPr lang="es-MX" dirty="0"/>
          </a:p>
          <a:p>
            <a:pPr algn="just"/>
            <a:endParaRPr lang="es-MX" dirty="0"/>
          </a:p>
          <a:p>
            <a:pPr marL="0" indent="0" algn="just">
              <a:buNone/>
            </a:pPr>
            <a:endParaRPr lang="es-MX" sz="2200" dirty="0"/>
          </a:p>
          <a:p>
            <a:pPr algn="just"/>
            <a:endParaRPr lang="es-MX" sz="2200" dirty="0"/>
          </a:p>
          <a:p>
            <a:pPr marL="457200" indent="-457200" algn="just">
              <a:buFont typeface="+mj-lt"/>
              <a:buAutoNum type="arabicPeriod"/>
            </a:pPr>
            <a:endParaRPr lang="es-MX" sz="2400" dirty="0"/>
          </a:p>
          <a:p>
            <a:pPr marL="457200" indent="-457200" algn="just">
              <a:buFont typeface="+mj-lt"/>
              <a:buAutoNum type="arabicPeriod"/>
            </a:pPr>
            <a:endParaRPr lang="en-US" sz="2400" dirty="0"/>
          </a:p>
        </p:txBody>
      </p:sp>
    </p:spTree>
    <p:extLst>
      <p:ext uri="{BB962C8B-B14F-4D97-AF65-F5344CB8AC3E}">
        <p14:creationId xmlns:p14="http://schemas.microsoft.com/office/powerpoint/2010/main" val="9844971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969BC-2116-1CF4-22EB-479CCC9E7BC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A4AA737-5701-06EF-6C50-8D13F675D343}"/>
              </a:ext>
            </a:extLst>
          </p:cNvPr>
          <p:cNvSpPr>
            <a:spLocks noGrp="1"/>
          </p:cNvSpPr>
          <p:nvPr>
            <p:ph type="title"/>
          </p:nvPr>
        </p:nvSpPr>
        <p:spPr/>
        <p:txBody>
          <a:bodyPr/>
          <a:lstStyle/>
          <a:p>
            <a:r>
              <a:rPr lang="es-MX" dirty="0"/>
              <a:t>PRIMA DOMINICAL</a:t>
            </a:r>
          </a:p>
        </p:txBody>
      </p:sp>
      <p:pic>
        <p:nvPicPr>
          <p:cNvPr id="5" name="Imagen 4">
            <a:extLst>
              <a:ext uri="{FF2B5EF4-FFF2-40B4-BE49-F238E27FC236}">
                <a16:creationId xmlns:a16="http://schemas.microsoft.com/office/drawing/2014/main" id="{6700E8DD-5064-BE51-A9B9-F07DBD975987}"/>
              </a:ext>
            </a:extLst>
          </p:cNvPr>
          <p:cNvPicPr>
            <a:picLocks noChangeAspect="1"/>
          </p:cNvPicPr>
          <p:nvPr/>
        </p:nvPicPr>
        <p:blipFill>
          <a:blip r:embed="rId2"/>
          <a:stretch>
            <a:fillRect/>
          </a:stretch>
        </p:blipFill>
        <p:spPr>
          <a:xfrm>
            <a:off x="3198577" y="1477701"/>
            <a:ext cx="6205869" cy="4872994"/>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Entrada de lápiz 5">
                <a:extLst>
                  <a:ext uri="{FF2B5EF4-FFF2-40B4-BE49-F238E27FC236}">
                    <a16:creationId xmlns:a16="http://schemas.microsoft.com/office/drawing/2014/main" id="{0D5483A9-8F4D-50C0-EA73-9E2A2415C0BF}"/>
                  </a:ext>
                </a:extLst>
              </p14:cNvPr>
              <p14:cNvContentPartPr/>
              <p14:nvPr/>
            </p14:nvContentPartPr>
            <p14:xfrm>
              <a:off x="3169322" y="4683442"/>
              <a:ext cx="4100400" cy="63720"/>
            </p14:xfrm>
          </p:contentPart>
        </mc:Choice>
        <mc:Fallback xmlns="">
          <p:pic>
            <p:nvPicPr>
              <p:cNvPr id="6" name="Entrada de lápiz 5">
                <a:extLst>
                  <a:ext uri="{FF2B5EF4-FFF2-40B4-BE49-F238E27FC236}">
                    <a16:creationId xmlns:a16="http://schemas.microsoft.com/office/drawing/2014/main" id="{0D5483A9-8F4D-50C0-EA73-9E2A2415C0BF}"/>
                  </a:ext>
                </a:extLst>
              </p:cNvPr>
              <p:cNvPicPr/>
              <p:nvPr/>
            </p:nvPicPr>
            <p:blipFill>
              <a:blip r:embed="rId4"/>
              <a:stretch>
                <a:fillRect/>
              </a:stretch>
            </p:blipFill>
            <p:spPr>
              <a:xfrm>
                <a:off x="3079322" y="4503802"/>
                <a:ext cx="4280040" cy="4233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Entrada de lápiz 6">
                <a:extLst>
                  <a:ext uri="{FF2B5EF4-FFF2-40B4-BE49-F238E27FC236}">
                    <a16:creationId xmlns:a16="http://schemas.microsoft.com/office/drawing/2014/main" id="{2B3C18BE-7BE9-7FB8-3EF8-96B37B716270}"/>
                  </a:ext>
                </a:extLst>
              </p14:cNvPr>
              <p14:cNvContentPartPr/>
              <p14:nvPr/>
            </p14:nvContentPartPr>
            <p14:xfrm>
              <a:off x="3181202" y="4684522"/>
              <a:ext cx="4158720" cy="39240"/>
            </p14:xfrm>
          </p:contentPart>
        </mc:Choice>
        <mc:Fallback xmlns="">
          <p:pic>
            <p:nvPicPr>
              <p:cNvPr id="7" name="Entrada de lápiz 6">
                <a:extLst>
                  <a:ext uri="{FF2B5EF4-FFF2-40B4-BE49-F238E27FC236}">
                    <a16:creationId xmlns:a16="http://schemas.microsoft.com/office/drawing/2014/main" id="{2B3C18BE-7BE9-7FB8-3EF8-96B37B716270}"/>
                  </a:ext>
                </a:extLst>
              </p:cNvPr>
              <p:cNvPicPr/>
              <p:nvPr/>
            </p:nvPicPr>
            <p:blipFill>
              <a:blip r:embed="rId6"/>
              <a:stretch>
                <a:fillRect/>
              </a:stretch>
            </p:blipFill>
            <p:spPr>
              <a:xfrm>
                <a:off x="3091562" y="4504522"/>
                <a:ext cx="4338360" cy="398880"/>
              </a:xfrm>
              <a:prstGeom prst="rect">
                <a:avLst/>
              </a:prstGeom>
            </p:spPr>
          </p:pic>
        </mc:Fallback>
      </mc:AlternateContent>
    </p:spTree>
    <p:extLst>
      <p:ext uri="{BB962C8B-B14F-4D97-AF65-F5344CB8AC3E}">
        <p14:creationId xmlns:p14="http://schemas.microsoft.com/office/powerpoint/2010/main" val="17126547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2117929E-3444-E690-9A4E-F422026124C9}"/>
              </a:ext>
            </a:extLst>
          </p:cNvPr>
          <p:cNvSpPr txBox="1">
            <a:spLocks/>
          </p:cNvSpPr>
          <p:nvPr/>
        </p:nvSpPr>
        <p:spPr>
          <a:xfrm>
            <a:off x="351548" y="55970"/>
            <a:ext cx="10940542" cy="9239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b="1" dirty="0"/>
              <a:t>VACACIONES A PARTIR DE 2023  </a:t>
            </a:r>
            <a:endParaRPr lang="es-MX" sz="1800" dirty="0">
              <a:highlight>
                <a:srgbClr val="FFFF00"/>
              </a:highlight>
            </a:endParaRPr>
          </a:p>
        </p:txBody>
      </p:sp>
      <p:sp>
        <p:nvSpPr>
          <p:cNvPr id="10" name="Subtítulo 2">
            <a:extLst>
              <a:ext uri="{FF2B5EF4-FFF2-40B4-BE49-F238E27FC236}">
                <a16:creationId xmlns:a16="http://schemas.microsoft.com/office/drawing/2014/main" id="{526CB3DE-887E-09B4-98EA-A564AE420B44}"/>
              </a:ext>
            </a:extLst>
          </p:cNvPr>
          <p:cNvSpPr txBox="1">
            <a:spLocks/>
          </p:cNvSpPr>
          <p:nvPr/>
        </p:nvSpPr>
        <p:spPr>
          <a:xfrm>
            <a:off x="418866" y="1131802"/>
            <a:ext cx="10940543" cy="20768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MX" sz="2200" dirty="0"/>
              <a:t>El art. 76 Las personas trabajadoras que tengan más de un año de servicios disfrutarán de un periodo anual de vacaciones pagadas, que en ningún caso podrá ser inferior a doce días laborables, y que aumentará en dos días laborables, hasta llegar a veinte, por cada año subsecuente de servicios.</a:t>
            </a:r>
          </a:p>
          <a:p>
            <a:pPr marL="0" indent="0" algn="just">
              <a:buNone/>
            </a:pPr>
            <a:r>
              <a:rPr lang="es-MX" sz="2200" dirty="0"/>
              <a:t>A partir del sexto año, el periodo de vacaciones aumentará en dos días por cada cinco de servicios</a:t>
            </a:r>
          </a:p>
          <a:p>
            <a:pPr marL="457200" indent="-457200" algn="just">
              <a:buFont typeface="+mj-lt"/>
              <a:buAutoNum type="arabicPeriod"/>
            </a:pPr>
            <a:endParaRPr lang="es-MX" sz="2400" dirty="0"/>
          </a:p>
          <a:p>
            <a:pPr marL="457200" indent="-457200" algn="just">
              <a:buFont typeface="+mj-lt"/>
              <a:buAutoNum type="arabicPeriod"/>
            </a:pPr>
            <a:endParaRPr lang="en-US" sz="2400" dirty="0"/>
          </a:p>
        </p:txBody>
      </p:sp>
      <p:graphicFrame>
        <p:nvGraphicFramePr>
          <p:cNvPr id="11" name="Tabla 10">
            <a:extLst>
              <a:ext uri="{FF2B5EF4-FFF2-40B4-BE49-F238E27FC236}">
                <a16:creationId xmlns:a16="http://schemas.microsoft.com/office/drawing/2014/main" id="{BBE466F3-BD4F-9FEC-D1A6-966B118C6F81}"/>
              </a:ext>
            </a:extLst>
          </p:cNvPr>
          <p:cNvGraphicFramePr>
            <a:graphicFrameLocks noGrp="1"/>
          </p:cNvGraphicFramePr>
          <p:nvPr>
            <p:extLst>
              <p:ext uri="{D42A27DB-BD31-4B8C-83A1-F6EECF244321}">
                <p14:modId xmlns:p14="http://schemas.microsoft.com/office/powerpoint/2010/main" val="1855949742"/>
              </p:ext>
            </p:extLst>
          </p:nvPr>
        </p:nvGraphicFramePr>
        <p:xfrm>
          <a:off x="3133769" y="3120046"/>
          <a:ext cx="5924461" cy="3509890"/>
        </p:xfrm>
        <a:graphic>
          <a:graphicData uri="http://schemas.openxmlformats.org/drawingml/2006/table">
            <a:tbl>
              <a:tblPr>
                <a:tableStyleId>{93296810-A885-4BE3-A3E7-6D5BEEA58F35}</a:tableStyleId>
              </a:tblPr>
              <a:tblGrid>
                <a:gridCol w="898401">
                  <a:extLst>
                    <a:ext uri="{9D8B030D-6E8A-4147-A177-3AD203B41FA5}">
                      <a16:colId xmlns:a16="http://schemas.microsoft.com/office/drawing/2014/main" val="1461303185"/>
                    </a:ext>
                  </a:extLst>
                </a:gridCol>
                <a:gridCol w="1935076">
                  <a:extLst>
                    <a:ext uri="{9D8B030D-6E8A-4147-A177-3AD203B41FA5}">
                      <a16:colId xmlns:a16="http://schemas.microsoft.com/office/drawing/2014/main" val="3138062909"/>
                    </a:ext>
                  </a:extLst>
                </a:gridCol>
                <a:gridCol w="1642273">
                  <a:extLst>
                    <a:ext uri="{9D8B030D-6E8A-4147-A177-3AD203B41FA5}">
                      <a16:colId xmlns:a16="http://schemas.microsoft.com/office/drawing/2014/main" val="445835267"/>
                    </a:ext>
                  </a:extLst>
                </a:gridCol>
                <a:gridCol w="1448711">
                  <a:extLst>
                    <a:ext uri="{9D8B030D-6E8A-4147-A177-3AD203B41FA5}">
                      <a16:colId xmlns:a16="http://schemas.microsoft.com/office/drawing/2014/main" val="2323743217"/>
                    </a:ext>
                  </a:extLst>
                </a:gridCol>
              </a:tblGrid>
              <a:tr h="932578">
                <a:tc>
                  <a:txBody>
                    <a:bodyPr/>
                    <a:lstStyle/>
                    <a:p>
                      <a:pPr algn="ctr" fontAlgn="b"/>
                      <a:r>
                        <a:rPr lang="es-MX" sz="2000" u="none" strike="noStrike" dirty="0">
                          <a:effectLst/>
                        </a:rPr>
                        <a:t>AÑOS </a:t>
                      </a:r>
                      <a:endParaRPr lang="es-MX" sz="2000" b="1" i="0" u="none" strike="noStrike" dirty="0">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dirty="0">
                          <a:effectLst/>
                        </a:rPr>
                        <a:t>DIAS DE VACACIONES</a:t>
                      </a:r>
                    </a:p>
                    <a:p>
                      <a:pPr algn="ctr" fontAlgn="b"/>
                      <a:r>
                        <a:rPr lang="es-MX" sz="2000" b="0" u="none" strike="noStrike" dirty="0">
                          <a:solidFill>
                            <a:srgbClr val="000000"/>
                          </a:solidFill>
                          <a:effectLst/>
                        </a:rPr>
                        <a:t>art 76</a:t>
                      </a:r>
                      <a:endParaRPr lang="es-MX" sz="2000" b="0" i="0" u="none" strike="noStrike" dirty="0">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dirty="0">
                          <a:effectLst/>
                        </a:rPr>
                        <a:t>PRIMA VACACIONAL </a:t>
                      </a:r>
                      <a:r>
                        <a:rPr lang="es-MX" sz="2000" b="0" u="none" strike="noStrike" dirty="0">
                          <a:effectLst/>
                        </a:rPr>
                        <a:t>art 80</a:t>
                      </a:r>
                      <a:endParaRPr lang="es-MX" sz="2000" b="0" i="0" u="none" strike="noStrike" dirty="0">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dirty="0">
                          <a:effectLst/>
                        </a:rPr>
                        <a:t>DIAS </a:t>
                      </a:r>
                    </a:p>
                    <a:p>
                      <a:pPr algn="ctr" fontAlgn="b"/>
                      <a:r>
                        <a:rPr lang="es-MX" sz="2000" u="none" strike="noStrike" dirty="0">
                          <a:effectLst/>
                        </a:rPr>
                        <a:t>PRIMA VACACIONAL </a:t>
                      </a:r>
                      <a:endParaRPr lang="es-MX" sz="2000" b="1" i="0" u="none" strike="noStrike" dirty="0">
                        <a:solidFill>
                          <a:srgbClr val="000000"/>
                        </a:solidFill>
                        <a:effectLst/>
                        <a:latin typeface="Cambria" panose="02040503050406030204" pitchFamily="18" charset="0"/>
                      </a:endParaRPr>
                    </a:p>
                  </a:txBody>
                  <a:tcPr marL="4763" marR="4763" marT="4763" marB="0" anchor="b"/>
                </a:tc>
                <a:extLst>
                  <a:ext uri="{0D108BD9-81ED-4DB2-BD59-A6C34878D82A}">
                    <a16:rowId xmlns:a16="http://schemas.microsoft.com/office/drawing/2014/main" val="2340390607"/>
                  </a:ext>
                </a:extLst>
              </a:tr>
              <a:tr h="322164">
                <a:tc>
                  <a:txBody>
                    <a:bodyPr/>
                    <a:lstStyle/>
                    <a:p>
                      <a:pPr algn="ctr" fontAlgn="b"/>
                      <a:r>
                        <a:rPr lang="es-MX" sz="2000" u="none" strike="noStrike" dirty="0">
                          <a:effectLst/>
                        </a:rPr>
                        <a:t>1</a:t>
                      </a:r>
                      <a:endParaRPr lang="es-MX" sz="2000" b="0" i="0" u="none" strike="noStrike" dirty="0">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dirty="0">
                          <a:effectLst/>
                        </a:rPr>
                        <a:t>12</a:t>
                      </a:r>
                      <a:endParaRPr lang="es-MX" sz="2000" b="0" i="0" u="none" strike="noStrike" dirty="0">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dirty="0">
                          <a:effectLst/>
                        </a:rPr>
                        <a:t>25%</a:t>
                      </a:r>
                      <a:endParaRPr lang="es-MX" sz="2000" b="0" i="0" u="none" strike="noStrike" dirty="0">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dirty="0">
                          <a:effectLst/>
                        </a:rPr>
                        <a:t>3</a:t>
                      </a:r>
                      <a:endParaRPr lang="es-MX" sz="2000" b="0" i="0" u="none" strike="noStrike" dirty="0">
                        <a:solidFill>
                          <a:srgbClr val="000000"/>
                        </a:solidFill>
                        <a:effectLst/>
                        <a:latin typeface="Cambria" panose="02040503050406030204" pitchFamily="18" charset="0"/>
                      </a:endParaRPr>
                    </a:p>
                  </a:txBody>
                  <a:tcPr marL="4763" marR="4763" marT="4763" marB="0" anchor="b"/>
                </a:tc>
                <a:extLst>
                  <a:ext uri="{0D108BD9-81ED-4DB2-BD59-A6C34878D82A}">
                    <a16:rowId xmlns:a16="http://schemas.microsoft.com/office/drawing/2014/main" val="2313357514"/>
                  </a:ext>
                </a:extLst>
              </a:tr>
              <a:tr h="322164">
                <a:tc>
                  <a:txBody>
                    <a:bodyPr/>
                    <a:lstStyle/>
                    <a:p>
                      <a:pPr algn="ctr" fontAlgn="b"/>
                      <a:r>
                        <a:rPr lang="es-MX" sz="2000" u="none" strike="noStrike" dirty="0">
                          <a:effectLst/>
                        </a:rPr>
                        <a:t>2</a:t>
                      </a:r>
                      <a:endParaRPr lang="es-MX" sz="2000" b="0" i="0" u="none" strike="noStrike" dirty="0">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dirty="0">
                          <a:effectLst/>
                        </a:rPr>
                        <a:t>14</a:t>
                      </a:r>
                      <a:endParaRPr lang="es-MX" sz="2000" b="0" i="0" u="none" strike="noStrike" dirty="0">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dirty="0">
                          <a:effectLst/>
                        </a:rPr>
                        <a:t>25%</a:t>
                      </a:r>
                      <a:endParaRPr lang="es-MX" sz="2000" b="0" i="0" u="none" strike="noStrike" dirty="0">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a:effectLst/>
                        </a:rPr>
                        <a:t>3.5</a:t>
                      </a:r>
                      <a:endParaRPr lang="es-MX" sz="2000" b="0" i="0" u="none" strike="noStrike">
                        <a:solidFill>
                          <a:srgbClr val="000000"/>
                        </a:solidFill>
                        <a:effectLst/>
                        <a:latin typeface="Cambria" panose="02040503050406030204" pitchFamily="18" charset="0"/>
                      </a:endParaRPr>
                    </a:p>
                  </a:txBody>
                  <a:tcPr marL="4763" marR="4763" marT="4763" marB="0" anchor="b"/>
                </a:tc>
                <a:extLst>
                  <a:ext uri="{0D108BD9-81ED-4DB2-BD59-A6C34878D82A}">
                    <a16:rowId xmlns:a16="http://schemas.microsoft.com/office/drawing/2014/main" val="3945565867"/>
                  </a:ext>
                </a:extLst>
              </a:tr>
              <a:tr h="322164">
                <a:tc>
                  <a:txBody>
                    <a:bodyPr/>
                    <a:lstStyle/>
                    <a:p>
                      <a:pPr algn="ctr" fontAlgn="b"/>
                      <a:r>
                        <a:rPr lang="es-MX" sz="2000" u="none" strike="noStrike" dirty="0">
                          <a:effectLst/>
                        </a:rPr>
                        <a:t>3</a:t>
                      </a:r>
                      <a:endParaRPr lang="es-MX" sz="2000" b="0" i="0" u="none" strike="noStrike" dirty="0">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a:effectLst/>
                        </a:rPr>
                        <a:t>16</a:t>
                      </a:r>
                      <a:endParaRPr lang="es-MX" sz="2000" b="0" i="0" u="none" strike="noStrike">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dirty="0">
                          <a:effectLst/>
                        </a:rPr>
                        <a:t>25%</a:t>
                      </a:r>
                      <a:endParaRPr lang="es-MX" sz="2000" b="0" i="0" u="none" strike="noStrike" dirty="0">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a:effectLst/>
                        </a:rPr>
                        <a:t>4</a:t>
                      </a:r>
                      <a:endParaRPr lang="es-MX" sz="2000" b="0" i="0" u="none" strike="noStrike">
                        <a:solidFill>
                          <a:srgbClr val="000000"/>
                        </a:solidFill>
                        <a:effectLst/>
                        <a:latin typeface="Cambria" panose="02040503050406030204" pitchFamily="18" charset="0"/>
                      </a:endParaRPr>
                    </a:p>
                  </a:txBody>
                  <a:tcPr marL="4763" marR="4763" marT="4763" marB="0" anchor="b"/>
                </a:tc>
                <a:extLst>
                  <a:ext uri="{0D108BD9-81ED-4DB2-BD59-A6C34878D82A}">
                    <a16:rowId xmlns:a16="http://schemas.microsoft.com/office/drawing/2014/main" val="3937120699"/>
                  </a:ext>
                </a:extLst>
              </a:tr>
              <a:tr h="322164">
                <a:tc>
                  <a:txBody>
                    <a:bodyPr/>
                    <a:lstStyle/>
                    <a:p>
                      <a:pPr algn="ctr" fontAlgn="b"/>
                      <a:r>
                        <a:rPr lang="es-MX" sz="2000" u="none" strike="noStrike">
                          <a:effectLst/>
                        </a:rPr>
                        <a:t>4</a:t>
                      </a:r>
                      <a:endParaRPr lang="es-MX" sz="2000" b="0" i="0" u="none" strike="noStrike">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a:effectLst/>
                        </a:rPr>
                        <a:t>18</a:t>
                      </a:r>
                      <a:endParaRPr lang="es-MX" sz="2000" b="0" i="0" u="none" strike="noStrike">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dirty="0">
                          <a:effectLst/>
                        </a:rPr>
                        <a:t>25%</a:t>
                      </a:r>
                      <a:endParaRPr lang="es-MX" sz="2000" b="0" i="0" u="none" strike="noStrike" dirty="0">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dirty="0">
                          <a:effectLst/>
                        </a:rPr>
                        <a:t>4.5</a:t>
                      </a:r>
                      <a:endParaRPr lang="es-MX" sz="2000" b="0" i="0" u="none" strike="noStrike" dirty="0">
                        <a:solidFill>
                          <a:srgbClr val="000000"/>
                        </a:solidFill>
                        <a:effectLst/>
                        <a:latin typeface="Cambria" panose="02040503050406030204" pitchFamily="18" charset="0"/>
                      </a:endParaRPr>
                    </a:p>
                  </a:txBody>
                  <a:tcPr marL="4763" marR="4763" marT="4763" marB="0" anchor="b"/>
                </a:tc>
                <a:extLst>
                  <a:ext uri="{0D108BD9-81ED-4DB2-BD59-A6C34878D82A}">
                    <a16:rowId xmlns:a16="http://schemas.microsoft.com/office/drawing/2014/main" val="479259894"/>
                  </a:ext>
                </a:extLst>
              </a:tr>
              <a:tr h="322164">
                <a:tc>
                  <a:txBody>
                    <a:bodyPr/>
                    <a:lstStyle/>
                    <a:p>
                      <a:pPr algn="ctr" fontAlgn="b"/>
                      <a:r>
                        <a:rPr lang="es-MX" sz="2000" u="none" strike="noStrike">
                          <a:effectLst/>
                        </a:rPr>
                        <a:t>5</a:t>
                      </a:r>
                      <a:endParaRPr lang="es-MX" sz="2000" b="0" i="0" u="none" strike="noStrike">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a:effectLst/>
                        </a:rPr>
                        <a:t>20</a:t>
                      </a:r>
                      <a:endParaRPr lang="es-MX" sz="2000" b="0" i="0" u="none" strike="noStrike">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a:effectLst/>
                        </a:rPr>
                        <a:t>25%</a:t>
                      </a:r>
                      <a:endParaRPr lang="es-MX" sz="2000" b="0" i="0" u="none" strike="noStrike">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dirty="0">
                          <a:effectLst/>
                        </a:rPr>
                        <a:t>5</a:t>
                      </a:r>
                      <a:endParaRPr lang="es-MX" sz="2000" b="0" i="0" u="none" strike="noStrike" dirty="0">
                        <a:solidFill>
                          <a:srgbClr val="000000"/>
                        </a:solidFill>
                        <a:effectLst/>
                        <a:latin typeface="Cambria" panose="02040503050406030204" pitchFamily="18" charset="0"/>
                      </a:endParaRPr>
                    </a:p>
                  </a:txBody>
                  <a:tcPr marL="4763" marR="4763" marT="4763" marB="0" anchor="b"/>
                </a:tc>
                <a:extLst>
                  <a:ext uri="{0D108BD9-81ED-4DB2-BD59-A6C34878D82A}">
                    <a16:rowId xmlns:a16="http://schemas.microsoft.com/office/drawing/2014/main" val="3289811396"/>
                  </a:ext>
                </a:extLst>
              </a:tr>
              <a:tr h="322164">
                <a:tc>
                  <a:txBody>
                    <a:bodyPr/>
                    <a:lstStyle/>
                    <a:p>
                      <a:pPr algn="ctr" fontAlgn="b"/>
                      <a:r>
                        <a:rPr lang="es-MX" sz="2000" u="none" strike="noStrike">
                          <a:effectLst/>
                        </a:rPr>
                        <a:t>6 A 10</a:t>
                      </a:r>
                      <a:endParaRPr lang="es-MX" sz="2000" b="0" i="0" u="none" strike="noStrike">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a:effectLst/>
                        </a:rPr>
                        <a:t>22</a:t>
                      </a:r>
                      <a:endParaRPr lang="es-MX" sz="2000" b="0" i="0" u="none" strike="noStrike">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dirty="0">
                          <a:effectLst/>
                        </a:rPr>
                        <a:t>25%</a:t>
                      </a:r>
                      <a:endParaRPr lang="es-MX" sz="2000" b="0" i="0" u="none" strike="noStrike" dirty="0">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dirty="0">
                          <a:effectLst/>
                        </a:rPr>
                        <a:t>5.5</a:t>
                      </a:r>
                      <a:endParaRPr lang="es-MX" sz="2000" b="0" i="0" u="none" strike="noStrike" dirty="0">
                        <a:solidFill>
                          <a:srgbClr val="000000"/>
                        </a:solidFill>
                        <a:effectLst/>
                        <a:latin typeface="Cambria" panose="02040503050406030204" pitchFamily="18" charset="0"/>
                      </a:endParaRPr>
                    </a:p>
                  </a:txBody>
                  <a:tcPr marL="4763" marR="4763" marT="4763" marB="0" anchor="b"/>
                </a:tc>
                <a:extLst>
                  <a:ext uri="{0D108BD9-81ED-4DB2-BD59-A6C34878D82A}">
                    <a16:rowId xmlns:a16="http://schemas.microsoft.com/office/drawing/2014/main" val="3386689403"/>
                  </a:ext>
                </a:extLst>
              </a:tr>
              <a:tr h="322164">
                <a:tc>
                  <a:txBody>
                    <a:bodyPr/>
                    <a:lstStyle/>
                    <a:p>
                      <a:pPr algn="ctr" fontAlgn="b"/>
                      <a:r>
                        <a:rPr lang="es-MX" sz="2000" u="none" strike="noStrike">
                          <a:effectLst/>
                        </a:rPr>
                        <a:t>11 A 15</a:t>
                      </a:r>
                      <a:endParaRPr lang="es-MX" sz="2000" b="0" i="0" u="none" strike="noStrike">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a:effectLst/>
                        </a:rPr>
                        <a:t>24</a:t>
                      </a:r>
                      <a:endParaRPr lang="es-MX" sz="2000" b="0" i="0" u="none" strike="noStrike">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a:effectLst/>
                        </a:rPr>
                        <a:t>25%</a:t>
                      </a:r>
                      <a:endParaRPr lang="es-MX" sz="2000" b="0" i="0" u="none" strike="noStrike">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dirty="0">
                          <a:effectLst/>
                        </a:rPr>
                        <a:t>6</a:t>
                      </a:r>
                      <a:endParaRPr lang="es-MX" sz="2000" b="0" i="0" u="none" strike="noStrike" dirty="0">
                        <a:solidFill>
                          <a:srgbClr val="000000"/>
                        </a:solidFill>
                        <a:effectLst/>
                        <a:latin typeface="Cambria" panose="02040503050406030204" pitchFamily="18" charset="0"/>
                      </a:endParaRPr>
                    </a:p>
                  </a:txBody>
                  <a:tcPr marL="4763" marR="4763" marT="4763" marB="0" anchor="b"/>
                </a:tc>
                <a:extLst>
                  <a:ext uri="{0D108BD9-81ED-4DB2-BD59-A6C34878D82A}">
                    <a16:rowId xmlns:a16="http://schemas.microsoft.com/office/drawing/2014/main" val="1639512148"/>
                  </a:ext>
                </a:extLst>
              </a:tr>
              <a:tr h="322164">
                <a:tc>
                  <a:txBody>
                    <a:bodyPr/>
                    <a:lstStyle/>
                    <a:p>
                      <a:pPr algn="ctr" fontAlgn="b"/>
                      <a:r>
                        <a:rPr lang="es-MX" sz="2000" u="none" strike="noStrike">
                          <a:effectLst/>
                        </a:rPr>
                        <a:t>16 A 20</a:t>
                      </a:r>
                      <a:endParaRPr lang="es-MX" sz="2000" b="0" i="0" u="none" strike="noStrike">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dirty="0">
                          <a:effectLst/>
                        </a:rPr>
                        <a:t>26</a:t>
                      </a:r>
                      <a:endParaRPr lang="es-MX" sz="2000" b="0" i="0" u="none" strike="noStrike" dirty="0">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a:effectLst/>
                        </a:rPr>
                        <a:t>25%</a:t>
                      </a:r>
                      <a:endParaRPr lang="es-MX" sz="2000" b="0" i="0" u="none" strike="noStrike">
                        <a:solidFill>
                          <a:srgbClr val="000000"/>
                        </a:solidFill>
                        <a:effectLst/>
                        <a:latin typeface="Cambria" panose="02040503050406030204" pitchFamily="18" charset="0"/>
                      </a:endParaRPr>
                    </a:p>
                  </a:txBody>
                  <a:tcPr marL="4763" marR="4763" marT="4763" marB="0" anchor="b"/>
                </a:tc>
                <a:tc>
                  <a:txBody>
                    <a:bodyPr/>
                    <a:lstStyle/>
                    <a:p>
                      <a:pPr algn="ctr" fontAlgn="b"/>
                      <a:r>
                        <a:rPr lang="es-MX" sz="2000" u="none" strike="noStrike" dirty="0">
                          <a:effectLst/>
                        </a:rPr>
                        <a:t>6.5</a:t>
                      </a:r>
                      <a:endParaRPr lang="es-MX" sz="2000" b="0" i="0" u="none" strike="noStrike" dirty="0">
                        <a:solidFill>
                          <a:srgbClr val="000000"/>
                        </a:solidFill>
                        <a:effectLst/>
                        <a:latin typeface="Cambria" panose="02040503050406030204" pitchFamily="18" charset="0"/>
                      </a:endParaRPr>
                    </a:p>
                  </a:txBody>
                  <a:tcPr marL="4763" marR="4763" marT="4763" marB="0" anchor="b"/>
                </a:tc>
                <a:extLst>
                  <a:ext uri="{0D108BD9-81ED-4DB2-BD59-A6C34878D82A}">
                    <a16:rowId xmlns:a16="http://schemas.microsoft.com/office/drawing/2014/main" val="3356197016"/>
                  </a:ext>
                </a:extLst>
              </a:tr>
            </a:tbl>
          </a:graphicData>
        </a:graphic>
      </p:graphicFrame>
    </p:spTree>
    <p:extLst>
      <p:ext uri="{BB962C8B-B14F-4D97-AF65-F5344CB8AC3E}">
        <p14:creationId xmlns:p14="http://schemas.microsoft.com/office/powerpoint/2010/main" val="30726770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10EF0C-F365-A966-66A6-A3600710DCCE}"/>
              </a:ext>
            </a:extLst>
          </p:cNvPr>
          <p:cNvSpPr txBox="1">
            <a:spLocks/>
          </p:cNvSpPr>
          <p:nvPr/>
        </p:nvSpPr>
        <p:spPr>
          <a:xfrm>
            <a:off x="413256" y="370249"/>
            <a:ext cx="10233132" cy="9239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b="1" dirty="0"/>
              <a:t>VACACIONES A PARTIR DE 2023</a:t>
            </a:r>
            <a:endParaRPr lang="es-MX" sz="1800" dirty="0"/>
          </a:p>
        </p:txBody>
      </p:sp>
      <p:sp>
        <p:nvSpPr>
          <p:cNvPr id="3" name="Subtítulo 2">
            <a:extLst>
              <a:ext uri="{FF2B5EF4-FFF2-40B4-BE49-F238E27FC236}">
                <a16:creationId xmlns:a16="http://schemas.microsoft.com/office/drawing/2014/main" id="{A953D82E-635B-021D-BA95-9A68938854EC}"/>
              </a:ext>
            </a:extLst>
          </p:cNvPr>
          <p:cNvSpPr txBox="1">
            <a:spLocks/>
          </p:cNvSpPr>
          <p:nvPr/>
        </p:nvSpPr>
        <p:spPr>
          <a:xfrm>
            <a:off x="553502" y="2233182"/>
            <a:ext cx="10233133" cy="31984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MX" sz="3200" dirty="0"/>
              <a:t>El artículo 78 Del total del periodo que le corresponda conforme a lo previsto en el artículo 76 de esta Ley, la persona trabajadora disfrutará de doce días de vacaciones continuos, por lo menos. Dicho periodo, a potestad de la persona trabajadora podrá ser distribuido en la forma y tiempo que así lo requiera.</a:t>
            </a:r>
          </a:p>
          <a:p>
            <a:pPr marL="0" indent="0" algn="just">
              <a:buNone/>
            </a:pPr>
            <a:endParaRPr lang="es-MX" sz="3200" dirty="0"/>
          </a:p>
          <a:p>
            <a:pPr algn="just"/>
            <a:endParaRPr lang="es-MX" sz="3200" dirty="0"/>
          </a:p>
        </p:txBody>
      </p:sp>
    </p:spTree>
    <p:extLst>
      <p:ext uri="{BB962C8B-B14F-4D97-AF65-F5344CB8AC3E}">
        <p14:creationId xmlns:p14="http://schemas.microsoft.com/office/powerpoint/2010/main" val="14901114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204EA6-C006-3E5A-F6B7-9FF7782F93A6}"/>
              </a:ext>
            </a:extLst>
          </p:cNvPr>
          <p:cNvSpPr txBox="1">
            <a:spLocks/>
          </p:cNvSpPr>
          <p:nvPr/>
        </p:nvSpPr>
        <p:spPr>
          <a:xfrm>
            <a:off x="413256" y="370249"/>
            <a:ext cx="10073745" cy="70592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b="1" dirty="0"/>
              <a:t>PRIMA VACACIONAL </a:t>
            </a:r>
          </a:p>
        </p:txBody>
      </p:sp>
      <p:sp>
        <p:nvSpPr>
          <p:cNvPr id="3" name="Subtítulo 2">
            <a:extLst>
              <a:ext uri="{FF2B5EF4-FFF2-40B4-BE49-F238E27FC236}">
                <a16:creationId xmlns:a16="http://schemas.microsoft.com/office/drawing/2014/main" id="{688A478B-16E8-E3FF-58A6-625A7CB1C8B2}"/>
              </a:ext>
            </a:extLst>
          </p:cNvPr>
          <p:cNvSpPr txBox="1">
            <a:spLocks/>
          </p:cNvSpPr>
          <p:nvPr/>
        </p:nvSpPr>
        <p:spPr>
          <a:xfrm>
            <a:off x="487527" y="1540966"/>
            <a:ext cx="10873580" cy="4304249"/>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buNone/>
            </a:pPr>
            <a:r>
              <a:rPr lang="es-MX" sz="4000" dirty="0"/>
              <a:t>El artículo 80 establece, que los trabajadores tienen derecho a una prima no menor al veinticinco por ciento (25%) sobre los salarios, que les correspondan durante el periodo de vacaciones.</a:t>
            </a:r>
          </a:p>
          <a:p>
            <a:pPr algn="just">
              <a:lnSpc>
                <a:spcPct val="120000"/>
              </a:lnSpc>
            </a:pPr>
            <a:endParaRPr lang="es-MX" sz="4000" dirty="0"/>
          </a:p>
          <a:p>
            <a:pPr marL="0" indent="0" algn="just">
              <a:lnSpc>
                <a:spcPct val="120000"/>
              </a:lnSpc>
              <a:buNone/>
            </a:pPr>
            <a:r>
              <a:rPr lang="es-MX" sz="4000" dirty="0"/>
              <a:t>Esta prima tiene como finalidad dotar al trabajador de un recurso adicional para el mejor disfrute de sus días de descanso, por lo que lo correcto es entregarla al trabajador durante periodo que disfrute su periodo vacacional o conforme vaya el trabajador disfrutando su periodo de vacaciones. </a:t>
            </a:r>
          </a:p>
          <a:p>
            <a:pPr algn="just"/>
            <a:endParaRPr lang="es-MX" sz="3300" dirty="0"/>
          </a:p>
          <a:p>
            <a:pPr algn="just"/>
            <a:endParaRPr lang="es-MX" sz="3300" dirty="0"/>
          </a:p>
          <a:p>
            <a:pPr algn="just"/>
            <a:endParaRPr lang="es-MX" sz="2200" dirty="0"/>
          </a:p>
          <a:p>
            <a:pPr algn="just"/>
            <a:endParaRPr lang="es-MX" sz="2200" dirty="0"/>
          </a:p>
          <a:p>
            <a:pPr marL="457200" indent="-457200" algn="just">
              <a:buFont typeface="+mj-lt"/>
              <a:buAutoNum type="arabicPeriod"/>
            </a:pPr>
            <a:endParaRPr lang="es-MX" sz="2400" dirty="0"/>
          </a:p>
          <a:p>
            <a:pPr marL="457200" indent="-457200" algn="just">
              <a:buFont typeface="+mj-lt"/>
              <a:buAutoNum type="arabicPeriod"/>
            </a:pPr>
            <a:endParaRPr lang="en-US" sz="2400" dirty="0"/>
          </a:p>
        </p:txBody>
      </p:sp>
    </p:spTree>
    <p:extLst>
      <p:ext uri="{BB962C8B-B14F-4D97-AF65-F5344CB8AC3E}">
        <p14:creationId xmlns:p14="http://schemas.microsoft.com/office/powerpoint/2010/main" val="6085768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C0169E1-B4AA-4A13-817C-B31DA2595401}"/>
              </a:ext>
            </a:extLst>
          </p:cNvPr>
          <p:cNvSpPr>
            <a:spLocks noGrp="1"/>
          </p:cNvSpPr>
          <p:nvPr>
            <p:ph type="title"/>
          </p:nvPr>
        </p:nvSpPr>
        <p:spPr>
          <a:xfrm>
            <a:off x="838200" y="184805"/>
            <a:ext cx="10515600" cy="1505883"/>
          </a:xfrm>
        </p:spPr>
        <p:txBody>
          <a:bodyPr vert="horz" lIns="91440" tIns="45720" rIns="91440" bIns="45720" rtlCol="0" anchor="ctr">
            <a:normAutofit/>
          </a:bodyPr>
          <a:lstStyle/>
          <a:p>
            <a:r>
              <a:rPr lang="en-US" sz="5200" kern="1200">
                <a:solidFill>
                  <a:schemeClr val="tx1"/>
                </a:solidFill>
                <a:latin typeface="+mj-lt"/>
                <a:ea typeface="+mj-ea"/>
                <a:cs typeface="+mj-cs"/>
              </a:rPr>
              <a:t>VACACIONES Y PRIMA VACACIONAL </a:t>
            </a:r>
          </a:p>
        </p:txBody>
      </p:sp>
      <p:pic>
        <p:nvPicPr>
          <p:cNvPr id="12" name="Imagen 11" descr="Captura de pantalla de un celular&#10;&#10;El contenido generado por IA puede ser incorrecto.">
            <a:extLst>
              <a:ext uri="{FF2B5EF4-FFF2-40B4-BE49-F238E27FC236}">
                <a16:creationId xmlns:a16="http://schemas.microsoft.com/office/drawing/2014/main" id="{04CB3D64-72C5-5A56-A70B-FC65D613085B}"/>
              </a:ext>
            </a:extLst>
          </p:cNvPr>
          <p:cNvPicPr>
            <a:picLocks noChangeAspect="1"/>
          </p:cNvPicPr>
          <p:nvPr/>
        </p:nvPicPr>
        <p:blipFill>
          <a:blip r:embed="rId2"/>
          <a:stretch>
            <a:fillRect/>
          </a:stretch>
        </p:blipFill>
        <p:spPr>
          <a:xfrm>
            <a:off x="838200" y="2651383"/>
            <a:ext cx="10512547" cy="2838388"/>
          </a:xfrm>
          <a:prstGeom prst="rect">
            <a:avLst/>
          </a:prstGeom>
        </p:spPr>
      </p:pic>
    </p:spTree>
    <p:extLst>
      <p:ext uri="{BB962C8B-B14F-4D97-AF65-F5344CB8AC3E}">
        <p14:creationId xmlns:p14="http://schemas.microsoft.com/office/powerpoint/2010/main" val="9251275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3A9136-BEF4-3FE9-AADB-ACA22383E48F}"/>
              </a:ext>
            </a:extLst>
          </p:cNvPr>
          <p:cNvSpPr txBox="1">
            <a:spLocks/>
          </p:cNvSpPr>
          <p:nvPr/>
        </p:nvSpPr>
        <p:spPr>
          <a:xfrm>
            <a:off x="413256" y="370249"/>
            <a:ext cx="10940542" cy="9239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4000" b="1" dirty="0"/>
              <a:t>OBLIGACIÓN DE CONCEDER VACACIONES</a:t>
            </a:r>
          </a:p>
        </p:txBody>
      </p:sp>
      <p:sp>
        <p:nvSpPr>
          <p:cNvPr id="3" name="Subtítulo 2">
            <a:extLst>
              <a:ext uri="{FF2B5EF4-FFF2-40B4-BE49-F238E27FC236}">
                <a16:creationId xmlns:a16="http://schemas.microsoft.com/office/drawing/2014/main" id="{BE7D9CC0-A7C6-F0EC-A9BF-E3DF92470AE4}"/>
              </a:ext>
            </a:extLst>
          </p:cNvPr>
          <p:cNvSpPr txBox="1">
            <a:spLocks/>
          </p:cNvSpPr>
          <p:nvPr/>
        </p:nvSpPr>
        <p:spPr>
          <a:xfrm>
            <a:off x="413256" y="1526345"/>
            <a:ext cx="10940543" cy="148414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MX" sz="2400" dirty="0"/>
              <a:t>El artículo 81 establece que las vacaciones deben concederse al trabajador dentro de los seis meses siguientes al cumplimiento del año de servicios. </a:t>
            </a:r>
          </a:p>
          <a:p>
            <a:pPr marL="0" indent="0" algn="just">
              <a:buNone/>
            </a:pPr>
            <a:r>
              <a:rPr lang="es-MX" sz="2400" dirty="0"/>
              <a:t>Cada trabajador tendrá un plazo distinto para gozar de sus vacaciones pues este depende de su fecha de ingreso al trabajo. </a:t>
            </a:r>
          </a:p>
          <a:p>
            <a:pPr algn="just"/>
            <a:endParaRPr lang="es-MX" sz="2200" dirty="0"/>
          </a:p>
          <a:p>
            <a:pPr marL="457200" indent="-457200" algn="just">
              <a:buFont typeface="+mj-lt"/>
              <a:buAutoNum type="arabicPeriod"/>
            </a:pPr>
            <a:endParaRPr lang="es-MX" sz="2400" dirty="0"/>
          </a:p>
          <a:p>
            <a:pPr marL="457200" indent="-457200" algn="just">
              <a:buFont typeface="+mj-lt"/>
              <a:buAutoNum type="arabicPeriod"/>
            </a:pPr>
            <a:endParaRPr lang="en-US" sz="2400" dirty="0"/>
          </a:p>
        </p:txBody>
      </p:sp>
      <p:sp>
        <p:nvSpPr>
          <p:cNvPr id="4" name="Título 1">
            <a:extLst>
              <a:ext uri="{FF2B5EF4-FFF2-40B4-BE49-F238E27FC236}">
                <a16:creationId xmlns:a16="http://schemas.microsoft.com/office/drawing/2014/main" id="{832B108F-0FCD-F4E7-2D85-7DBD55753FE2}"/>
              </a:ext>
            </a:extLst>
          </p:cNvPr>
          <p:cNvSpPr txBox="1">
            <a:spLocks/>
          </p:cNvSpPr>
          <p:nvPr/>
        </p:nvSpPr>
        <p:spPr>
          <a:xfrm>
            <a:off x="146447" y="3010486"/>
            <a:ext cx="10940542" cy="9239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500" kern="1200">
                <a:solidFill>
                  <a:srgbClr val="614A70"/>
                </a:solidFill>
                <a:latin typeface="+mj-lt"/>
                <a:ea typeface="+mj-ea"/>
                <a:cs typeface="+mj-cs"/>
              </a:defRPr>
            </a:lvl1pPr>
          </a:lstStyle>
          <a:p>
            <a:r>
              <a:rPr lang="es-MX" sz="4000" b="1" dirty="0">
                <a:solidFill>
                  <a:schemeClr val="tx1"/>
                </a:solidFill>
              </a:rPr>
              <a:t>MOMENTO EN QUE SE DEBEN PAGAR VACACIONES</a:t>
            </a:r>
          </a:p>
        </p:txBody>
      </p:sp>
      <p:sp>
        <p:nvSpPr>
          <p:cNvPr id="5" name="Subtítulo 2">
            <a:extLst>
              <a:ext uri="{FF2B5EF4-FFF2-40B4-BE49-F238E27FC236}">
                <a16:creationId xmlns:a16="http://schemas.microsoft.com/office/drawing/2014/main" id="{0B77366A-8FFA-4AC5-4058-8F3231F8CE2E}"/>
              </a:ext>
            </a:extLst>
          </p:cNvPr>
          <p:cNvSpPr txBox="1">
            <a:spLocks/>
          </p:cNvSpPr>
          <p:nvPr/>
        </p:nvSpPr>
        <p:spPr>
          <a:xfrm>
            <a:off x="413256" y="4057798"/>
            <a:ext cx="10940543" cy="148414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rgbClr val="836694"/>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s-MX" dirty="0">
                <a:solidFill>
                  <a:schemeClr val="tx1"/>
                </a:solidFill>
              </a:rPr>
              <a:t>El artículo 79 las vacaciones no podrán (PROHIBIDO) compensarse con una remuneración. Si la relación de trabajo termina antes de que se cumpla el año de servicios el trabajador tendrá derecho a una remuneración proporcional al tiempo de servicios prestados. </a:t>
            </a:r>
          </a:p>
          <a:p>
            <a:pPr marL="457200" indent="-457200" algn="just">
              <a:buFont typeface="+mj-lt"/>
              <a:buAutoNum type="arabicPeriod"/>
            </a:pPr>
            <a:endParaRPr lang="es-MX" dirty="0"/>
          </a:p>
          <a:p>
            <a:pPr marL="457200" indent="-457200" algn="just">
              <a:buFont typeface="+mj-lt"/>
              <a:buAutoNum type="arabicPeriod"/>
            </a:pPr>
            <a:endParaRPr lang="en-US" dirty="0"/>
          </a:p>
        </p:txBody>
      </p:sp>
    </p:spTree>
    <p:extLst>
      <p:ext uri="{BB962C8B-B14F-4D97-AF65-F5344CB8AC3E}">
        <p14:creationId xmlns:p14="http://schemas.microsoft.com/office/powerpoint/2010/main" val="24491354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CF8453-2C61-2058-6B17-D0E7BAED2169}"/>
              </a:ext>
            </a:extLst>
          </p:cNvPr>
          <p:cNvSpPr txBox="1">
            <a:spLocks/>
          </p:cNvSpPr>
          <p:nvPr/>
        </p:nvSpPr>
        <p:spPr>
          <a:xfrm>
            <a:off x="954711" y="630470"/>
            <a:ext cx="8233092" cy="9595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b="1" dirty="0"/>
              <a:t>AGUINALDO</a:t>
            </a:r>
          </a:p>
        </p:txBody>
      </p:sp>
      <p:sp>
        <p:nvSpPr>
          <p:cNvPr id="3" name="Subtítulo 2">
            <a:extLst>
              <a:ext uri="{FF2B5EF4-FFF2-40B4-BE49-F238E27FC236}">
                <a16:creationId xmlns:a16="http://schemas.microsoft.com/office/drawing/2014/main" id="{529207AA-0240-8995-F39C-2127BB6C5A67}"/>
              </a:ext>
            </a:extLst>
          </p:cNvPr>
          <p:cNvSpPr txBox="1">
            <a:spLocks/>
          </p:cNvSpPr>
          <p:nvPr/>
        </p:nvSpPr>
        <p:spPr>
          <a:xfrm>
            <a:off x="883529" y="1444994"/>
            <a:ext cx="10176953" cy="431697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es-MX" sz="2400" dirty="0"/>
          </a:p>
          <a:p>
            <a:pPr marL="0" indent="0" algn="just">
              <a:lnSpc>
                <a:spcPct val="100000"/>
              </a:lnSpc>
              <a:buNone/>
            </a:pPr>
            <a:r>
              <a:rPr lang="es-MX" dirty="0"/>
              <a:t>El artículo 87 establece que los trabajadores tendrán derecho a un aguinaldo anual que deberá pagarse antes del 20 de diciembre del año de que se trate, (es decir a más tardar el 19 de diciembre).	</a:t>
            </a:r>
          </a:p>
          <a:p>
            <a:pPr marL="0" indent="0" algn="just">
              <a:lnSpc>
                <a:spcPct val="100000"/>
              </a:lnSpc>
              <a:buNone/>
            </a:pPr>
            <a:r>
              <a:rPr lang="es-MX" dirty="0"/>
              <a:t>Según lo precisa el artículo el pago del aguinaldo deberá ser por el equivalente a 15 días de salario, por lo menos; los que no hayan cumplido el año de </a:t>
            </a:r>
            <a:r>
              <a:rPr lang="es-MX" b="1" dirty="0"/>
              <a:t>servicios</a:t>
            </a:r>
            <a:r>
              <a:rPr lang="es-MX" dirty="0"/>
              <a:t>, independientemente de que se encuentren  laborando o no a la fecha de liquidación del aguinaldo, tendrán derecho a que se les pague la parte proporcional del mismo, conforme al tiempo que hubieren trabajado, cualquiera que fuere éste. </a:t>
            </a:r>
          </a:p>
          <a:p>
            <a:pPr marL="457200" indent="-457200">
              <a:buFont typeface="+mj-lt"/>
              <a:buAutoNum type="arabicPeriod"/>
            </a:pPr>
            <a:endParaRPr lang="es-MX" sz="1300" dirty="0"/>
          </a:p>
          <a:p>
            <a:pPr marL="457200" indent="-457200">
              <a:buFont typeface="+mj-lt"/>
              <a:buAutoNum type="arabicPeriod"/>
            </a:pPr>
            <a:endParaRPr lang="en-US" sz="1300" dirty="0"/>
          </a:p>
        </p:txBody>
      </p:sp>
    </p:spTree>
    <p:extLst>
      <p:ext uri="{BB962C8B-B14F-4D97-AF65-F5344CB8AC3E}">
        <p14:creationId xmlns:p14="http://schemas.microsoft.com/office/powerpoint/2010/main" val="32106510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87C0A2E8-B63D-29CA-730F-130DA02807C7}"/>
              </a:ext>
            </a:extLst>
          </p:cNvPr>
          <p:cNvSpPr txBox="1">
            <a:spLocks/>
          </p:cNvSpPr>
          <p:nvPr/>
        </p:nvSpPr>
        <p:spPr>
          <a:xfrm>
            <a:off x="883529" y="770407"/>
            <a:ext cx="10317212" cy="923979"/>
          </a:xfrm>
          <a:prstGeom prst="rect">
            <a:avLst/>
          </a:prstGeom>
        </p:spPr>
        <p:txBody>
          <a:bodyPr/>
          <a:lstStyle>
            <a:lvl1pPr algn="l" defTabSz="914400" rtl="0" eaLnBrk="1" latinLnBrk="0" hangingPunct="1">
              <a:lnSpc>
                <a:spcPct val="90000"/>
              </a:lnSpc>
              <a:spcBef>
                <a:spcPct val="0"/>
              </a:spcBef>
              <a:buNone/>
              <a:defRPr sz="4400" kern="1200">
                <a:solidFill>
                  <a:srgbClr val="614A70"/>
                </a:solidFill>
                <a:latin typeface="+mj-lt"/>
                <a:ea typeface="+mj-ea"/>
                <a:cs typeface="+mj-cs"/>
              </a:defRPr>
            </a:lvl1pPr>
          </a:lstStyle>
          <a:p>
            <a:r>
              <a:rPr lang="es-MX" b="1" dirty="0">
                <a:solidFill>
                  <a:schemeClr val="tx1"/>
                </a:solidFill>
              </a:rPr>
              <a:t>DESCUENTO DE DÍAS PARA AGUINALDO</a:t>
            </a:r>
          </a:p>
        </p:txBody>
      </p:sp>
      <p:sp>
        <p:nvSpPr>
          <p:cNvPr id="2" name="Subtítulo 2">
            <a:extLst>
              <a:ext uri="{FF2B5EF4-FFF2-40B4-BE49-F238E27FC236}">
                <a16:creationId xmlns:a16="http://schemas.microsoft.com/office/drawing/2014/main" id="{62B839EF-AF78-4C61-B3C7-1BC7C887C7D4}"/>
              </a:ext>
            </a:extLst>
          </p:cNvPr>
          <p:cNvSpPr txBox="1">
            <a:spLocks/>
          </p:cNvSpPr>
          <p:nvPr/>
        </p:nvSpPr>
        <p:spPr>
          <a:xfrm>
            <a:off x="883529" y="1694386"/>
            <a:ext cx="10502630" cy="42178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es-MX" sz="2400" dirty="0"/>
          </a:p>
          <a:p>
            <a:pPr marL="0" indent="0" algn="just">
              <a:lnSpc>
                <a:spcPct val="100000"/>
              </a:lnSpc>
              <a:buNone/>
            </a:pPr>
            <a:r>
              <a:rPr lang="es-MX" dirty="0"/>
              <a:t>Es del artículo 87 de donde se desprende la afirmación de que el aguinaldo se paga proporcionalmente respecto de un año de </a:t>
            </a:r>
            <a:r>
              <a:rPr lang="es-MX" b="1" dirty="0"/>
              <a:t>servicios</a:t>
            </a:r>
            <a:r>
              <a:rPr lang="es-MX" dirty="0"/>
              <a:t>, así, para determinar el monto a pagar, no deberán considerarse las faltas de asistencia sin goce de sueldo o las enfermedades no profesionales de los trabajos. </a:t>
            </a:r>
          </a:p>
          <a:p>
            <a:pPr marL="457200" indent="-457200">
              <a:buFont typeface="+mj-lt"/>
              <a:buAutoNum type="arabicPeriod"/>
            </a:pPr>
            <a:endParaRPr lang="es-MX" sz="1300" dirty="0"/>
          </a:p>
          <a:p>
            <a:pPr marL="457200" indent="-457200">
              <a:buFont typeface="+mj-lt"/>
              <a:buAutoNum type="arabicPeriod"/>
            </a:pPr>
            <a:endParaRPr lang="en-US" sz="1300" dirty="0"/>
          </a:p>
        </p:txBody>
      </p:sp>
    </p:spTree>
    <p:extLst>
      <p:ext uri="{BB962C8B-B14F-4D97-AF65-F5344CB8AC3E}">
        <p14:creationId xmlns:p14="http://schemas.microsoft.com/office/powerpoint/2010/main" val="18417894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EBB5D78-301C-D31D-FADD-25E4ADE443B2}"/>
              </a:ext>
            </a:extLst>
          </p:cNvPr>
          <p:cNvSpPr>
            <a:spLocks noGrp="1"/>
          </p:cNvSpPr>
          <p:nvPr>
            <p:ph type="title"/>
          </p:nvPr>
        </p:nvSpPr>
        <p:spPr>
          <a:xfrm>
            <a:off x="838200" y="184805"/>
            <a:ext cx="10515600" cy="1505883"/>
          </a:xfrm>
        </p:spPr>
        <p:txBody>
          <a:bodyPr vert="horz" lIns="91440" tIns="45720" rIns="91440" bIns="45720" rtlCol="0" anchor="ctr">
            <a:normAutofit/>
          </a:bodyPr>
          <a:lstStyle/>
          <a:p>
            <a:r>
              <a:rPr lang="en-US" sz="5200" kern="1200">
                <a:solidFill>
                  <a:schemeClr val="tx1"/>
                </a:solidFill>
                <a:latin typeface="+mj-lt"/>
                <a:ea typeface="+mj-ea"/>
                <a:cs typeface="+mj-cs"/>
              </a:rPr>
              <a:t>AGUINALDO </a:t>
            </a:r>
          </a:p>
        </p:txBody>
      </p:sp>
      <p:pic>
        <p:nvPicPr>
          <p:cNvPr id="14" name="Imagen 13" descr="Tabla&#10;&#10;El contenido generado por IA puede ser incorrecto.">
            <a:extLst>
              <a:ext uri="{FF2B5EF4-FFF2-40B4-BE49-F238E27FC236}">
                <a16:creationId xmlns:a16="http://schemas.microsoft.com/office/drawing/2014/main" id="{D5D8753A-A069-CFFD-D9C5-59AD0CA705F1}"/>
              </a:ext>
            </a:extLst>
          </p:cNvPr>
          <p:cNvPicPr>
            <a:picLocks noChangeAspect="1"/>
          </p:cNvPicPr>
          <p:nvPr/>
        </p:nvPicPr>
        <p:blipFill>
          <a:blip r:embed="rId2"/>
          <a:stretch>
            <a:fillRect/>
          </a:stretch>
        </p:blipFill>
        <p:spPr>
          <a:xfrm>
            <a:off x="838200" y="1862943"/>
            <a:ext cx="10512547" cy="4415268"/>
          </a:xfrm>
          <a:prstGeom prst="rect">
            <a:avLst/>
          </a:prstGeom>
        </p:spPr>
      </p:pic>
    </p:spTree>
    <p:extLst>
      <p:ext uri="{BB962C8B-B14F-4D97-AF65-F5344CB8AC3E}">
        <p14:creationId xmlns:p14="http://schemas.microsoft.com/office/powerpoint/2010/main" val="27239526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9A54E16F-A096-ECE5-3129-BB8DE3C47A98}"/>
              </a:ext>
            </a:extLst>
          </p:cNvPr>
          <p:cNvSpPr>
            <a:spLocks noGrp="1"/>
          </p:cNvSpPr>
          <p:nvPr>
            <p:ph type="title"/>
          </p:nvPr>
        </p:nvSpPr>
        <p:spPr>
          <a:xfrm>
            <a:off x="631488" y="394980"/>
            <a:ext cx="6120680" cy="720080"/>
          </a:xfrm>
        </p:spPr>
        <p:txBody>
          <a:bodyPr>
            <a:normAutofit fontScale="90000"/>
          </a:bodyPr>
          <a:lstStyle/>
          <a:p>
            <a:br>
              <a:rPr lang="es-MX" dirty="0"/>
            </a:br>
            <a:r>
              <a:rPr lang="es-MX" dirty="0"/>
              <a:t>Propuesta Aguinaldo Digno	</a:t>
            </a:r>
          </a:p>
        </p:txBody>
      </p:sp>
      <p:sp>
        <p:nvSpPr>
          <p:cNvPr id="11" name="Marcador de contenido 2">
            <a:extLst>
              <a:ext uri="{FF2B5EF4-FFF2-40B4-BE49-F238E27FC236}">
                <a16:creationId xmlns:a16="http://schemas.microsoft.com/office/drawing/2014/main" id="{F8150410-6521-5BBD-BC2C-09B6B7D7B976}"/>
              </a:ext>
            </a:extLst>
          </p:cNvPr>
          <p:cNvSpPr>
            <a:spLocks noGrp="1"/>
          </p:cNvSpPr>
          <p:nvPr>
            <p:ph idx="1"/>
          </p:nvPr>
        </p:nvSpPr>
        <p:spPr>
          <a:xfrm>
            <a:off x="518089" y="1916482"/>
            <a:ext cx="10755336" cy="4372728"/>
          </a:xfrm>
        </p:spPr>
        <p:txBody>
          <a:bodyPr>
            <a:normAutofit/>
          </a:bodyPr>
          <a:lstStyle/>
          <a:p>
            <a:pPr marL="0" indent="0" algn="just" fontAlgn="base">
              <a:buNone/>
            </a:pPr>
            <a:r>
              <a:rPr lang="es-ES" sz="3200" b="0" i="0" dirty="0">
                <a:solidFill>
                  <a:srgbClr val="001621"/>
                </a:solidFill>
                <a:effectLst/>
              </a:rPr>
              <a:t>El </a:t>
            </a:r>
            <a:r>
              <a:rPr lang="es-ES" sz="3200" b="1" i="0" dirty="0">
                <a:solidFill>
                  <a:srgbClr val="001621"/>
                </a:solidFill>
                <a:effectLst/>
              </a:rPr>
              <a:t>Aguinaldo Digno</a:t>
            </a:r>
            <a:r>
              <a:rPr lang="es-ES" sz="3200" b="0" i="0" dirty="0">
                <a:solidFill>
                  <a:srgbClr val="001621"/>
                </a:solidFill>
                <a:effectLst/>
              </a:rPr>
              <a:t> es una iniciativa que se presentó en 2023 para modificar el </a:t>
            </a:r>
            <a:r>
              <a:rPr lang="es-ES" sz="3200" b="1" i="0" dirty="0">
                <a:solidFill>
                  <a:srgbClr val="001621"/>
                </a:solidFill>
                <a:effectLst/>
              </a:rPr>
              <a:t>artículo 87 de la Ley Federal del Trabajo (LFT)</a:t>
            </a:r>
            <a:r>
              <a:rPr lang="es-ES" sz="3200" b="0" i="0" dirty="0">
                <a:solidFill>
                  <a:srgbClr val="001621"/>
                </a:solidFill>
                <a:effectLst/>
              </a:rPr>
              <a:t>, en la que se propuso que todos los empleados reciban </a:t>
            </a:r>
            <a:r>
              <a:rPr lang="es-ES" sz="3200" b="1" i="0" dirty="0">
                <a:solidFill>
                  <a:srgbClr val="001621"/>
                </a:solidFill>
                <a:effectLst/>
              </a:rPr>
              <a:t>30 días de sueldo</a:t>
            </a:r>
            <a:r>
              <a:rPr lang="es-ES" sz="3200" b="0" i="0" dirty="0">
                <a:solidFill>
                  <a:srgbClr val="001621"/>
                </a:solidFill>
                <a:effectLst/>
              </a:rPr>
              <a:t>, en lugar de los 15 ya establecidos</a:t>
            </a:r>
            <a:r>
              <a:rPr lang="es-ES" sz="3200" dirty="0">
                <a:solidFill>
                  <a:srgbClr val="001621"/>
                </a:solidFill>
              </a:rPr>
              <a:t>, el cual promete beneficiar a todos los</a:t>
            </a:r>
            <a:r>
              <a:rPr lang="es-ES" sz="3200" b="1" dirty="0">
                <a:solidFill>
                  <a:srgbClr val="001621"/>
                </a:solidFill>
              </a:rPr>
              <a:t> trabajadores del sector privado.</a:t>
            </a:r>
            <a:endParaRPr lang="es-ES" sz="2400" b="0" i="0" dirty="0">
              <a:solidFill>
                <a:srgbClr val="001621"/>
              </a:solidFill>
              <a:effectLst/>
            </a:endParaRPr>
          </a:p>
        </p:txBody>
      </p:sp>
    </p:spTree>
    <p:extLst>
      <p:ext uri="{BB962C8B-B14F-4D97-AF65-F5344CB8AC3E}">
        <p14:creationId xmlns:p14="http://schemas.microsoft.com/office/powerpoint/2010/main" val="41633604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F8F0DE-6CF5-A956-FB8E-89478C09077E}"/>
              </a:ext>
            </a:extLst>
          </p:cNvPr>
          <p:cNvSpPr txBox="1">
            <a:spLocks/>
          </p:cNvSpPr>
          <p:nvPr/>
        </p:nvSpPr>
        <p:spPr>
          <a:xfrm>
            <a:off x="413256" y="180335"/>
            <a:ext cx="10940542" cy="70592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a:t>TIEMPO EXTRA</a:t>
            </a:r>
            <a:endParaRPr lang="es-MX" dirty="0"/>
          </a:p>
        </p:txBody>
      </p:sp>
      <p:sp>
        <p:nvSpPr>
          <p:cNvPr id="3" name="Subtítulo 2">
            <a:extLst>
              <a:ext uri="{FF2B5EF4-FFF2-40B4-BE49-F238E27FC236}">
                <a16:creationId xmlns:a16="http://schemas.microsoft.com/office/drawing/2014/main" id="{CEAF4BD2-8EAC-9A09-B95B-98261BEE545A}"/>
              </a:ext>
            </a:extLst>
          </p:cNvPr>
          <p:cNvSpPr txBox="1">
            <a:spLocks/>
          </p:cNvSpPr>
          <p:nvPr/>
        </p:nvSpPr>
        <p:spPr>
          <a:xfrm>
            <a:off x="413256" y="829994"/>
            <a:ext cx="11422841" cy="59717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sz="2000" dirty="0"/>
              <a:t>El art. 66 Podrá prolongarse la jornada de trabajo por </a:t>
            </a:r>
            <a:r>
              <a:rPr lang="es-MX" sz="2000" b="1" dirty="0"/>
              <a:t>circunstancias extraordinarias</a:t>
            </a:r>
            <a:r>
              <a:rPr lang="es-MX" sz="2000" dirty="0"/>
              <a:t>, sin exceder nunca de tres horas diarias ni de tres veces a la semana, ni de manera consecutiva (art. 123 Constitucional,  F XI).</a:t>
            </a:r>
          </a:p>
          <a:p>
            <a:pPr algn="just"/>
            <a:endParaRPr lang="es-MX" dirty="0"/>
          </a:p>
          <a:p>
            <a:pPr algn="just"/>
            <a:endParaRPr lang="es-MX" dirty="0"/>
          </a:p>
          <a:p>
            <a:pPr algn="just"/>
            <a:endParaRPr lang="es-MX" sz="2200" dirty="0"/>
          </a:p>
          <a:p>
            <a:pPr algn="just"/>
            <a:endParaRPr lang="es-MX" sz="2200" dirty="0"/>
          </a:p>
          <a:p>
            <a:pPr marL="457200" indent="-457200" algn="just">
              <a:buFont typeface="+mj-lt"/>
              <a:buAutoNum type="arabicPeriod"/>
            </a:pPr>
            <a:endParaRPr lang="es-MX" sz="2400" dirty="0"/>
          </a:p>
          <a:p>
            <a:pPr marL="457200" indent="-457200" algn="just">
              <a:buFont typeface="+mj-lt"/>
              <a:buAutoNum type="arabicPeriod"/>
            </a:pPr>
            <a:endParaRPr lang="en-US" sz="2400" dirty="0"/>
          </a:p>
        </p:txBody>
      </p:sp>
      <p:graphicFrame>
        <p:nvGraphicFramePr>
          <p:cNvPr id="4" name="Diagrama 3">
            <a:extLst>
              <a:ext uri="{FF2B5EF4-FFF2-40B4-BE49-F238E27FC236}">
                <a16:creationId xmlns:a16="http://schemas.microsoft.com/office/drawing/2014/main" id="{CA64245E-47A1-FDED-5596-9CC606E538A1}"/>
              </a:ext>
            </a:extLst>
          </p:cNvPr>
          <p:cNvGraphicFramePr/>
          <p:nvPr>
            <p:extLst>
              <p:ext uri="{D42A27DB-BD31-4B8C-83A1-F6EECF244321}">
                <p14:modId xmlns:p14="http://schemas.microsoft.com/office/powerpoint/2010/main" val="1617195417"/>
              </p:ext>
            </p:extLst>
          </p:nvPr>
        </p:nvGraphicFramePr>
        <p:xfrm>
          <a:off x="731654" y="1717040"/>
          <a:ext cx="10303746" cy="46837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19117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409F2-16FF-3CBA-9348-4D21A1D1B536}"/>
              </a:ext>
            </a:extLst>
          </p:cNvPr>
          <p:cNvSpPr>
            <a:spLocks noGrp="1"/>
          </p:cNvSpPr>
          <p:nvPr>
            <p:ph type="title"/>
          </p:nvPr>
        </p:nvSpPr>
        <p:spPr/>
        <p:txBody>
          <a:bodyPr/>
          <a:lstStyle/>
          <a:p>
            <a:r>
              <a:rPr lang="es-MX" dirty="0"/>
              <a:t>HORAS EXTRAS DOBLES Y TRIPLES </a:t>
            </a:r>
          </a:p>
        </p:txBody>
      </p:sp>
      <p:pic>
        <p:nvPicPr>
          <p:cNvPr id="6" name="Imagen 5">
            <a:extLst>
              <a:ext uri="{FF2B5EF4-FFF2-40B4-BE49-F238E27FC236}">
                <a16:creationId xmlns:a16="http://schemas.microsoft.com/office/drawing/2014/main" id="{A0A912B3-0BC2-656A-FB7C-E291127F115A}"/>
              </a:ext>
            </a:extLst>
          </p:cNvPr>
          <p:cNvPicPr>
            <a:picLocks noChangeAspect="1"/>
          </p:cNvPicPr>
          <p:nvPr/>
        </p:nvPicPr>
        <p:blipFill>
          <a:blip r:embed="rId2"/>
          <a:stretch>
            <a:fillRect/>
          </a:stretch>
        </p:blipFill>
        <p:spPr>
          <a:xfrm>
            <a:off x="477488" y="2538716"/>
            <a:ext cx="11237024" cy="1780567"/>
          </a:xfrm>
          <a:prstGeom prst="rect">
            <a:avLst/>
          </a:prstGeom>
        </p:spPr>
      </p:pic>
    </p:spTree>
    <p:extLst>
      <p:ext uri="{BB962C8B-B14F-4D97-AF65-F5344CB8AC3E}">
        <p14:creationId xmlns:p14="http://schemas.microsoft.com/office/powerpoint/2010/main" val="4644146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Título">
            <a:extLst>
              <a:ext uri="{FF2B5EF4-FFF2-40B4-BE49-F238E27FC236}">
                <a16:creationId xmlns:a16="http://schemas.microsoft.com/office/drawing/2014/main" id="{1135941A-DF6C-B55E-D4A3-2B1D0706F0F9}"/>
              </a:ext>
            </a:extLst>
          </p:cNvPr>
          <p:cNvSpPr>
            <a:spLocks noGrp="1"/>
          </p:cNvSpPr>
          <p:nvPr>
            <p:ph type="title"/>
          </p:nvPr>
        </p:nvSpPr>
        <p:spPr>
          <a:xfrm>
            <a:off x="639010" y="288169"/>
            <a:ext cx="8229600" cy="990600"/>
          </a:xfrm>
        </p:spPr>
        <p:txBody>
          <a:bodyPr>
            <a:normAutofit/>
          </a:bodyPr>
          <a:lstStyle/>
          <a:p>
            <a:r>
              <a:rPr lang="es-MX" sz="3600" b="1" dirty="0"/>
              <a:t>FINIQUITO</a:t>
            </a:r>
            <a:endParaRPr lang="es-ES" sz="3600" b="1" dirty="0"/>
          </a:p>
        </p:txBody>
      </p:sp>
      <p:sp>
        <p:nvSpPr>
          <p:cNvPr id="7" name="1 Marcador de contenido">
            <a:extLst>
              <a:ext uri="{FF2B5EF4-FFF2-40B4-BE49-F238E27FC236}">
                <a16:creationId xmlns:a16="http://schemas.microsoft.com/office/drawing/2014/main" id="{41A09EC5-D715-1622-A25E-896C169628B9}"/>
              </a:ext>
            </a:extLst>
          </p:cNvPr>
          <p:cNvSpPr>
            <a:spLocks noGrp="1"/>
          </p:cNvSpPr>
          <p:nvPr>
            <p:ph idx="1"/>
          </p:nvPr>
        </p:nvSpPr>
        <p:spPr>
          <a:xfrm>
            <a:off x="639010" y="1741117"/>
            <a:ext cx="11185560" cy="4828713"/>
          </a:xfrm>
        </p:spPr>
        <p:txBody>
          <a:bodyPr>
            <a:noAutofit/>
          </a:bodyPr>
          <a:lstStyle/>
          <a:p>
            <a:pPr marL="0" indent="0" algn="just">
              <a:buNone/>
            </a:pPr>
            <a:r>
              <a:rPr lang="es-ES" dirty="0"/>
              <a:t>El finiquito de la relación laboral es el pago que recibe un trabajador cuando termina su relación laboral con un empleador, ya sea por renuncia voluntaria, conclusión del contrato o despido. Este pago incluye todas las prestaciones y salarios devengados y no pagados hasta la fecha de terminación, como:</a:t>
            </a:r>
          </a:p>
          <a:p>
            <a:pPr algn="just"/>
            <a:r>
              <a:rPr lang="es-ES" dirty="0"/>
              <a:t>Salarios pendientes por los días trabajados.</a:t>
            </a:r>
          </a:p>
          <a:p>
            <a:pPr algn="just"/>
            <a:r>
              <a:rPr lang="es-ES" dirty="0"/>
              <a:t>Parte proporcional de aguinaldo.</a:t>
            </a:r>
          </a:p>
          <a:p>
            <a:pPr algn="just"/>
            <a:r>
              <a:rPr lang="es-ES" dirty="0"/>
              <a:t>Vacaciones no disfrutadas y prima vacacional.</a:t>
            </a:r>
          </a:p>
          <a:p>
            <a:pPr algn="just"/>
            <a:r>
              <a:rPr lang="es-ES" dirty="0"/>
              <a:t>Otras prestaciones pendientes como bonos o comisiones.</a:t>
            </a:r>
          </a:p>
          <a:p>
            <a:pPr marL="0" indent="0">
              <a:buNone/>
            </a:pPr>
            <a:endParaRPr lang="es-ES" sz="2000" dirty="0"/>
          </a:p>
        </p:txBody>
      </p:sp>
    </p:spTree>
    <p:extLst>
      <p:ext uri="{BB962C8B-B14F-4D97-AF65-F5344CB8AC3E}">
        <p14:creationId xmlns:p14="http://schemas.microsoft.com/office/powerpoint/2010/main" val="24011530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5C07D-6CFB-DAE2-9E5A-DC3F1265E1DE}"/>
            </a:ext>
          </a:extLst>
        </p:cNvPr>
        <p:cNvGrpSpPr/>
        <p:nvPr/>
      </p:nvGrpSpPr>
      <p:grpSpPr>
        <a:xfrm>
          <a:off x="0" y="0"/>
          <a:ext cx="0" cy="0"/>
          <a:chOff x="0" y="0"/>
          <a:chExt cx="0" cy="0"/>
        </a:xfrm>
      </p:grpSpPr>
      <p:sp>
        <p:nvSpPr>
          <p:cNvPr id="6" name="2 Título">
            <a:extLst>
              <a:ext uri="{FF2B5EF4-FFF2-40B4-BE49-F238E27FC236}">
                <a16:creationId xmlns:a16="http://schemas.microsoft.com/office/drawing/2014/main" id="{CA9B756E-22A6-4692-C61F-A6D0E5201276}"/>
              </a:ext>
            </a:extLst>
          </p:cNvPr>
          <p:cNvSpPr>
            <a:spLocks noGrp="1"/>
          </p:cNvSpPr>
          <p:nvPr>
            <p:ph type="title"/>
          </p:nvPr>
        </p:nvSpPr>
        <p:spPr>
          <a:xfrm>
            <a:off x="639010" y="288169"/>
            <a:ext cx="8229600" cy="990600"/>
          </a:xfrm>
        </p:spPr>
        <p:txBody>
          <a:bodyPr>
            <a:normAutofit/>
          </a:bodyPr>
          <a:lstStyle/>
          <a:p>
            <a:r>
              <a:rPr lang="es-MX" sz="3600" b="1" dirty="0"/>
              <a:t>FINIQUITO</a:t>
            </a:r>
            <a:endParaRPr lang="es-ES" sz="3600" b="1" dirty="0"/>
          </a:p>
        </p:txBody>
      </p:sp>
      <p:sp>
        <p:nvSpPr>
          <p:cNvPr id="7" name="1 Marcador de contenido">
            <a:extLst>
              <a:ext uri="{FF2B5EF4-FFF2-40B4-BE49-F238E27FC236}">
                <a16:creationId xmlns:a16="http://schemas.microsoft.com/office/drawing/2014/main" id="{8107153B-D467-BAD6-E551-53CC513D3335}"/>
              </a:ext>
            </a:extLst>
          </p:cNvPr>
          <p:cNvSpPr>
            <a:spLocks noGrp="1"/>
          </p:cNvSpPr>
          <p:nvPr>
            <p:ph idx="1"/>
          </p:nvPr>
        </p:nvSpPr>
        <p:spPr>
          <a:xfrm>
            <a:off x="639010" y="1278769"/>
            <a:ext cx="11185560" cy="5291062"/>
          </a:xfrm>
        </p:spPr>
        <p:txBody>
          <a:bodyPr>
            <a:noAutofit/>
          </a:bodyPr>
          <a:lstStyle/>
          <a:p>
            <a:pPr marL="0" indent="0" algn="just">
              <a:buNone/>
            </a:pPr>
            <a:endParaRPr lang="es-ES" dirty="0"/>
          </a:p>
          <a:p>
            <a:pPr marL="0" indent="0" algn="just">
              <a:buNone/>
            </a:pPr>
            <a:r>
              <a:rPr lang="es-ES" dirty="0"/>
              <a:t>El finiquito es un documento legal que formaliza la terminación de la relación laboral y sirve como comprobante de que ambas partes han cumplido con sus obligaciones económicas hasta ese momento.</a:t>
            </a:r>
          </a:p>
          <a:p>
            <a:pPr marL="0" indent="0" algn="just">
              <a:buNone/>
            </a:pPr>
            <a:endParaRPr lang="es-ES" dirty="0"/>
          </a:p>
          <a:p>
            <a:pPr marL="0" indent="0" algn="just">
              <a:buNone/>
            </a:pPr>
            <a:r>
              <a:rPr lang="es-ES" dirty="0"/>
              <a:t>En resumen, el finiquito es la compensación económica justa por las prestaciones ya generadas y no pagadas al momento de la terminación laboral, y debe ser entregado y firmado por ambas partes para evitar futuros conflictos legales</a:t>
            </a:r>
          </a:p>
        </p:txBody>
      </p:sp>
    </p:spTree>
    <p:extLst>
      <p:ext uri="{BB962C8B-B14F-4D97-AF65-F5344CB8AC3E}">
        <p14:creationId xmlns:p14="http://schemas.microsoft.com/office/powerpoint/2010/main" val="5708040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Imagen 11" descr="Escala de tiempo&#10;&#10;El contenido generado por IA puede ser incorrecto.">
            <a:extLst>
              <a:ext uri="{FF2B5EF4-FFF2-40B4-BE49-F238E27FC236}">
                <a16:creationId xmlns:a16="http://schemas.microsoft.com/office/drawing/2014/main" id="{C6BDEA54-252F-8F16-81BF-5303D613D088}"/>
              </a:ext>
            </a:extLst>
          </p:cNvPr>
          <p:cNvPicPr>
            <a:picLocks noChangeAspect="1"/>
          </p:cNvPicPr>
          <p:nvPr/>
        </p:nvPicPr>
        <p:blipFill>
          <a:blip r:embed="rId2"/>
          <a:stretch>
            <a:fillRect/>
          </a:stretch>
        </p:blipFill>
        <p:spPr>
          <a:xfrm>
            <a:off x="338202" y="1356193"/>
            <a:ext cx="11461315" cy="4126072"/>
          </a:xfrm>
          <a:prstGeom prst="rect">
            <a:avLst/>
          </a:prstGeom>
        </p:spPr>
      </p:pic>
    </p:spTree>
    <p:extLst>
      <p:ext uri="{BB962C8B-B14F-4D97-AF65-F5344CB8AC3E}">
        <p14:creationId xmlns:p14="http://schemas.microsoft.com/office/powerpoint/2010/main" val="234312507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1C6AD2-0790-BA1D-C8F2-F3D17DBB2BCE}"/>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472FC2D8-F2C8-AF5E-B36B-E9EE523DD58C}"/>
              </a:ext>
            </a:extLst>
          </p:cNvPr>
          <p:cNvPicPr>
            <a:picLocks noChangeAspect="1"/>
          </p:cNvPicPr>
          <p:nvPr/>
        </p:nvPicPr>
        <p:blipFill>
          <a:blip r:embed="rId2"/>
          <a:stretch>
            <a:fillRect/>
          </a:stretch>
        </p:blipFill>
        <p:spPr>
          <a:xfrm>
            <a:off x="3104732" y="94784"/>
            <a:ext cx="5982535" cy="6668431"/>
          </a:xfrm>
          <a:prstGeom prst="rect">
            <a:avLst/>
          </a:prstGeom>
        </p:spPr>
      </p:pic>
    </p:spTree>
    <p:extLst>
      <p:ext uri="{BB962C8B-B14F-4D97-AF65-F5344CB8AC3E}">
        <p14:creationId xmlns:p14="http://schemas.microsoft.com/office/powerpoint/2010/main" val="4520668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2 Título">
            <a:extLst>
              <a:ext uri="{FF2B5EF4-FFF2-40B4-BE49-F238E27FC236}">
                <a16:creationId xmlns:a16="http://schemas.microsoft.com/office/drawing/2014/main" id="{04A59A8D-7886-02E9-52D3-F729526407B2}"/>
              </a:ext>
            </a:extLst>
          </p:cNvPr>
          <p:cNvSpPr txBox="1">
            <a:spLocks/>
          </p:cNvSpPr>
          <p:nvPr/>
        </p:nvSpPr>
        <p:spPr>
          <a:xfrm>
            <a:off x="838200" y="184805"/>
            <a:ext cx="10515600" cy="15058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5200" b="1" kern="1200">
                <a:solidFill>
                  <a:schemeClr val="tx1"/>
                </a:solidFill>
                <a:latin typeface="+mj-lt"/>
                <a:ea typeface="+mj-ea"/>
                <a:cs typeface="+mj-cs"/>
              </a:rPr>
              <a:t>TOTAL DE FINIQUITO</a:t>
            </a:r>
          </a:p>
        </p:txBody>
      </p:sp>
      <p:pic>
        <p:nvPicPr>
          <p:cNvPr id="7" name="Imagen 6" descr="Interfaz de usuario gráfica, Texto, Aplicación&#10;&#10;El contenido generado por IA puede ser incorrecto.">
            <a:extLst>
              <a:ext uri="{FF2B5EF4-FFF2-40B4-BE49-F238E27FC236}">
                <a16:creationId xmlns:a16="http://schemas.microsoft.com/office/drawing/2014/main" id="{ED65CF64-CB20-E791-04D9-E20C1E10E3C6}"/>
              </a:ext>
            </a:extLst>
          </p:cNvPr>
          <p:cNvPicPr>
            <a:picLocks noChangeAspect="1"/>
          </p:cNvPicPr>
          <p:nvPr/>
        </p:nvPicPr>
        <p:blipFill>
          <a:blip r:embed="rId2"/>
          <a:stretch>
            <a:fillRect/>
          </a:stretch>
        </p:blipFill>
        <p:spPr>
          <a:xfrm>
            <a:off x="838200" y="2432528"/>
            <a:ext cx="10512547" cy="3276099"/>
          </a:xfrm>
          <a:prstGeom prst="rect">
            <a:avLst/>
          </a:prstGeom>
        </p:spPr>
      </p:pic>
    </p:spTree>
    <p:extLst>
      <p:ext uri="{BB962C8B-B14F-4D97-AF65-F5344CB8AC3E}">
        <p14:creationId xmlns:p14="http://schemas.microsoft.com/office/powerpoint/2010/main" val="17038141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344B4B-4466-5322-6E84-333A0C1A1434}"/>
              </a:ext>
            </a:extLst>
          </p:cNvPr>
          <p:cNvSpPr>
            <a:spLocks noGrp="1"/>
          </p:cNvSpPr>
          <p:nvPr>
            <p:ph type="title"/>
          </p:nvPr>
        </p:nvSpPr>
        <p:spPr/>
        <p:txBody>
          <a:bodyPr/>
          <a:lstStyle/>
          <a:p>
            <a:r>
              <a:rPr lang="es-MX" dirty="0"/>
              <a:t>PRIMA DE ANTIGÜEDAD</a:t>
            </a:r>
          </a:p>
        </p:txBody>
      </p:sp>
      <p:sp>
        <p:nvSpPr>
          <p:cNvPr id="3" name="Marcador de contenido 2">
            <a:extLst>
              <a:ext uri="{FF2B5EF4-FFF2-40B4-BE49-F238E27FC236}">
                <a16:creationId xmlns:a16="http://schemas.microsoft.com/office/drawing/2014/main" id="{602D3240-D806-7FD6-2CA1-293ADF2F1B86}"/>
              </a:ext>
            </a:extLst>
          </p:cNvPr>
          <p:cNvSpPr>
            <a:spLocks noGrp="1"/>
          </p:cNvSpPr>
          <p:nvPr>
            <p:ph idx="1"/>
          </p:nvPr>
        </p:nvSpPr>
        <p:spPr/>
        <p:txBody>
          <a:bodyPr>
            <a:normAutofit fontScale="92500" lnSpcReduction="10000"/>
          </a:bodyPr>
          <a:lstStyle/>
          <a:p>
            <a:pPr marL="0" lvl="0" indent="0" algn="just">
              <a:lnSpc>
                <a:spcPct val="100000"/>
              </a:lnSpc>
              <a:buNone/>
            </a:pPr>
            <a:r>
              <a:rPr lang="es-MX" dirty="0"/>
              <a:t>Artículo 162 LFT la prima de antigüedad consistirá en 12 días de salario por cada año laborado. </a:t>
            </a:r>
          </a:p>
          <a:p>
            <a:pPr marL="0" lvl="0" indent="0" algn="just">
              <a:lnSpc>
                <a:spcPct val="100000"/>
              </a:lnSpc>
              <a:buNone/>
            </a:pPr>
            <a:r>
              <a:rPr lang="es-MX" dirty="0"/>
              <a:t>Se pagará a los trabajadores que se separen voluntariamente de su empleo, siempre que hayan cumplido cuando menos 15 años de servicio.</a:t>
            </a:r>
          </a:p>
          <a:p>
            <a:pPr marL="0" lvl="0" indent="0" algn="just">
              <a:lnSpc>
                <a:spcPct val="100000"/>
              </a:lnSpc>
              <a:buNone/>
            </a:pPr>
            <a:r>
              <a:rPr lang="es-MX" dirty="0"/>
              <a:t>A los trabajadores que decidan separarse de su empleo por causa justificada.</a:t>
            </a:r>
          </a:p>
          <a:p>
            <a:pPr marL="0" lvl="0" indent="0" algn="just">
              <a:lnSpc>
                <a:spcPct val="100000"/>
              </a:lnSpc>
              <a:buNone/>
            </a:pPr>
            <a:r>
              <a:rPr lang="es-MX" dirty="0"/>
              <a:t>A los trabajadores que sean separados de su empleo independientemente de la justificación o </a:t>
            </a:r>
            <a:r>
              <a:rPr lang="es-MX" dirty="0" err="1"/>
              <a:t>injustificación</a:t>
            </a:r>
            <a:r>
              <a:rPr lang="es-MX" dirty="0"/>
              <a:t> del despido.</a:t>
            </a:r>
          </a:p>
          <a:p>
            <a:pPr marL="0" lvl="0" indent="0" algn="just">
              <a:lnSpc>
                <a:spcPct val="100000"/>
              </a:lnSpc>
              <a:buNone/>
            </a:pPr>
            <a:r>
              <a:rPr lang="es-MX" dirty="0"/>
              <a:t>En caso de muerte del trabajador, cualquiera que sea su antigüedad a las personas que menciona el artículo 501 LFT.</a:t>
            </a:r>
          </a:p>
          <a:p>
            <a:pPr marL="0" lvl="0" indent="0" algn="just">
              <a:lnSpc>
                <a:spcPct val="100000"/>
              </a:lnSpc>
              <a:buNone/>
            </a:pPr>
            <a:r>
              <a:rPr lang="es-MX" b="1" dirty="0"/>
              <a:t>Se calcula con el salario cuota diaria del trabajador hasta el doble del SMG</a:t>
            </a:r>
          </a:p>
          <a:p>
            <a:endParaRPr lang="es-MX" dirty="0"/>
          </a:p>
        </p:txBody>
      </p:sp>
    </p:spTree>
    <p:extLst>
      <p:ext uri="{BB962C8B-B14F-4D97-AF65-F5344CB8AC3E}">
        <p14:creationId xmlns:p14="http://schemas.microsoft.com/office/powerpoint/2010/main" val="237987954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AAD8EB-FEEE-5D85-1CC7-3E0BCA591E8E}"/>
              </a:ext>
            </a:extLst>
          </p:cNvPr>
          <p:cNvSpPr>
            <a:spLocks noGrp="1"/>
          </p:cNvSpPr>
          <p:nvPr>
            <p:ph type="title"/>
          </p:nvPr>
        </p:nvSpPr>
        <p:spPr/>
        <p:txBody>
          <a:bodyPr/>
          <a:lstStyle/>
          <a:p>
            <a:r>
              <a:rPr lang="es-MX" dirty="0"/>
              <a:t>PRIMA DE ANTIGÜEDAD</a:t>
            </a:r>
          </a:p>
        </p:txBody>
      </p:sp>
      <p:sp>
        <p:nvSpPr>
          <p:cNvPr id="5" name="1 Marcador de contenido">
            <a:extLst>
              <a:ext uri="{FF2B5EF4-FFF2-40B4-BE49-F238E27FC236}">
                <a16:creationId xmlns:a16="http://schemas.microsoft.com/office/drawing/2014/main" id="{352B2A31-B7C0-003F-474E-1BA5514ADD12}"/>
              </a:ext>
            </a:extLst>
          </p:cNvPr>
          <p:cNvSpPr>
            <a:spLocks noGrp="1"/>
          </p:cNvSpPr>
          <p:nvPr>
            <p:ph idx="1"/>
          </p:nvPr>
        </p:nvSpPr>
        <p:spPr>
          <a:xfrm>
            <a:off x="838200" y="1825625"/>
            <a:ext cx="11124156" cy="4351338"/>
          </a:xfrm>
          <a:solidFill>
            <a:schemeClr val="bg1"/>
          </a:solidFill>
        </p:spPr>
        <p:txBody>
          <a:bodyPr>
            <a:normAutofit/>
          </a:bodyPr>
          <a:lstStyle/>
          <a:p>
            <a:pPr marL="82296" indent="0">
              <a:buNone/>
            </a:pPr>
            <a:r>
              <a:rPr lang="es-MX" sz="3200" b="1" dirty="0"/>
              <a:t>Salario base </a:t>
            </a:r>
            <a:r>
              <a:rPr lang="es-MX" sz="3200" dirty="0"/>
              <a:t>para determinar la prima:</a:t>
            </a:r>
          </a:p>
          <a:p>
            <a:pPr marL="82296" indent="0">
              <a:buNone/>
            </a:pPr>
            <a:endParaRPr lang="es-MX" sz="1800" dirty="0"/>
          </a:p>
          <a:p>
            <a:pPr marL="82296" indent="0">
              <a:buNone/>
            </a:pPr>
            <a:r>
              <a:rPr lang="es-MX" sz="3000" dirty="0"/>
              <a:t>Cuota diaria               Doble del SMG (278.80*2)          Salario base para 										cálculo</a:t>
            </a:r>
          </a:p>
          <a:p>
            <a:pPr marL="82296" indent="0">
              <a:buNone/>
            </a:pPr>
            <a:endParaRPr lang="es-MX" sz="3000" dirty="0"/>
          </a:p>
          <a:p>
            <a:pPr marL="82296" indent="0">
              <a:buNone/>
            </a:pPr>
            <a:r>
              <a:rPr lang="es-MX" sz="3000" dirty="0"/>
              <a:t>     $340.00         </a:t>
            </a:r>
            <a:r>
              <a:rPr lang="es-MX" sz="3000" b="1" dirty="0"/>
              <a:t>&lt;                      </a:t>
            </a:r>
            <a:r>
              <a:rPr lang="es-MX" sz="3000" dirty="0"/>
              <a:t>$557.60                                      </a:t>
            </a:r>
            <a:r>
              <a:rPr lang="es-MX" sz="3000" b="1" dirty="0"/>
              <a:t>$340.00</a:t>
            </a:r>
          </a:p>
          <a:p>
            <a:pPr marL="82296" indent="0">
              <a:buNone/>
            </a:pPr>
            <a:r>
              <a:rPr lang="es-MX" sz="3000" dirty="0"/>
              <a:t>     $600.00         </a:t>
            </a:r>
            <a:r>
              <a:rPr lang="es-MX" sz="3000" b="1" dirty="0"/>
              <a:t>&gt;</a:t>
            </a:r>
            <a:r>
              <a:rPr lang="es-MX" sz="3000" dirty="0"/>
              <a:t>                      $557.60                                     </a:t>
            </a:r>
            <a:r>
              <a:rPr lang="es-MX" sz="3000" b="1" dirty="0"/>
              <a:t> $557.60</a:t>
            </a:r>
            <a:endParaRPr lang="es-MX" sz="3000" dirty="0"/>
          </a:p>
        </p:txBody>
      </p:sp>
    </p:spTree>
    <p:extLst>
      <p:ext uri="{BB962C8B-B14F-4D97-AF65-F5344CB8AC3E}">
        <p14:creationId xmlns:p14="http://schemas.microsoft.com/office/powerpoint/2010/main" val="11916879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7F33CA9-FA0F-764C-4500-86D2ADA77E52}"/>
              </a:ext>
            </a:extLst>
          </p:cNvPr>
          <p:cNvPicPr>
            <a:picLocks noChangeAspect="1"/>
          </p:cNvPicPr>
          <p:nvPr/>
        </p:nvPicPr>
        <p:blipFill>
          <a:blip r:embed="rId2"/>
          <a:stretch>
            <a:fillRect/>
          </a:stretch>
        </p:blipFill>
        <p:spPr>
          <a:xfrm>
            <a:off x="463464" y="504257"/>
            <a:ext cx="11361106" cy="5623745"/>
          </a:xfrm>
          <a:prstGeom prst="rect">
            <a:avLst/>
          </a:prstGeom>
        </p:spPr>
      </p:pic>
    </p:spTree>
    <p:extLst>
      <p:ext uri="{BB962C8B-B14F-4D97-AF65-F5344CB8AC3E}">
        <p14:creationId xmlns:p14="http://schemas.microsoft.com/office/powerpoint/2010/main" val="27791351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87141-E985-4355-1F08-EEF2302DD88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52CB529-A41E-BEEB-82E6-CA7FA3205F97}"/>
              </a:ext>
            </a:extLst>
          </p:cNvPr>
          <p:cNvSpPr>
            <a:spLocks noGrp="1"/>
          </p:cNvSpPr>
          <p:nvPr>
            <p:ph type="title"/>
          </p:nvPr>
        </p:nvSpPr>
        <p:spPr/>
        <p:txBody>
          <a:bodyPr/>
          <a:lstStyle/>
          <a:p>
            <a:r>
              <a:rPr lang="es-MX" dirty="0"/>
              <a:t>INDEMNIZACIÓN CONSTITUCIONAL</a:t>
            </a:r>
          </a:p>
        </p:txBody>
      </p:sp>
      <p:sp>
        <p:nvSpPr>
          <p:cNvPr id="3" name="Marcador de contenido 2">
            <a:extLst>
              <a:ext uri="{FF2B5EF4-FFF2-40B4-BE49-F238E27FC236}">
                <a16:creationId xmlns:a16="http://schemas.microsoft.com/office/drawing/2014/main" id="{4970F789-F590-C874-BAF0-85B79CB72C4B}"/>
              </a:ext>
            </a:extLst>
          </p:cNvPr>
          <p:cNvSpPr>
            <a:spLocks noGrp="1"/>
          </p:cNvSpPr>
          <p:nvPr>
            <p:ph idx="1"/>
          </p:nvPr>
        </p:nvSpPr>
        <p:spPr/>
        <p:txBody>
          <a:bodyPr>
            <a:normAutofit/>
          </a:bodyPr>
          <a:lstStyle/>
          <a:p>
            <a:pPr marL="0" lvl="0" indent="0" algn="just">
              <a:lnSpc>
                <a:spcPct val="100000"/>
              </a:lnSpc>
              <a:buNone/>
            </a:pPr>
            <a:r>
              <a:rPr lang="es-ES" dirty="0"/>
              <a:t>La indemnización constitucional es una compensación económica que debe pagar el empleador a un trabajador cuando es despedido de manera injustificada. Consiste en el pago de tres (3) meses de salario diario integrado, con el objetivo de proteger al trabajador y cubrir sus necesidades básicas mientras busca un nuevo empleo.</a:t>
            </a:r>
          </a:p>
          <a:p>
            <a:pPr marL="0" lvl="0" indent="0" algn="just">
              <a:lnSpc>
                <a:spcPct val="100000"/>
              </a:lnSpc>
              <a:buNone/>
            </a:pPr>
            <a:r>
              <a:rPr lang="es-ES" dirty="0"/>
              <a:t>Está establecida en el artículo 123 apartado A, fracción XXI de la Constitución Política de los Estados Unidos Mexicanos y en el artículo 48 de la Ley Federal del Trabajo.</a:t>
            </a:r>
          </a:p>
          <a:p>
            <a:pPr marL="0" lvl="0" indent="0" algn="just">
              <a:lnSpc>
                <a:spcPct val="100000"/>
              </a:lnSpc>
              <a:buNone/>
            </a:pPr>
            <a:endParaRPr lang="es-MX" dirty="0"/>
          </a:p>
        </p:txBody>
      </p:sp>
    </p:spTree>
    <p:extLst>
      <p:ext uri="{BB962C8B-B14F-4D97-AF65-F5344CB8AC3E}">
        <p14:creationId xmlns:p14="http://schemas.microsoft.com/office/powerpoint/2010/main" val="21077857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320F0-7E39-9151-A872-F356DEA9D31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E145033-A401-64CE-F4DD-A3FA5911B8FF}"/>
              </a:ext>
            </a:extLst>
          </p:cNvPr>
          <p:cNvSpPr>
            <a:spLocks noGrp="1"/>
          </p:cNvSpPr>
          <p:nvPr>
            <p:ph type="title"/>
          </p:nvPr>
        </p:nvSpPr>
        <p:spPr/>
        <p:txBody>
          <a:bodyPr/>
          <a:lstStyle/>
          <a:p>
            <a:r>
              <a:rPr lang="es-MX" dirty="0"/>
              <a:t>SALARIO BASE PARA CALCULAR LA INDEMNIZACIÓN</a:t>
            </a:r>
          </a:p>
        </p:txBody>
      </p:sp>
      <p:sp>
        <p:nvSpPr>
          <p:cNvPr id="3" name="Marcador de contenido 2">
            <a:extLst>
              <a:ext uri="{FF2B5EF4-FFF2-40B4-BE49-F238E27FC236}">
                <a16:creationId xmlns:a16="http://schemas.microsoft.com/office/drawing/2014/main" id="{137F0E13-2C53-7465-10BE-4067FD13885C}"/>
              </a:ext>
            </a:extLst>
          </p:cNvPr>
          <p:cNvSpPr>
            <a:spLocks noGrp="1"/>
          </p:cNvSpPr>
          <p:nvPr>
            <p:ph idx="1"/>
          </p:nvPr>
        </p:nvSpPr>
        <p:spPr>
          <a:xfrm>
            <a:off x="838200" y="2242159"/>
            <a:ext cx="10515600" cy="3934804"/>
          </a:xfrm>
        </p:spPr>
        <p:txBody>
          <a:bodyPr>
            <a:normAutofit/>
          </a:bodyPr>
          <a:lstStyle/>
          <a:p>
            <a:pPr marL="0" indent="0" algn="just">
              <a:buNone/>
            </a:pPr>
            <a:r>
              <a:rPr lang="es-MX" b="1" dirty="0"/>
              <a:t>El artículo 89 LFT</a:t>
            </a:r>
            <a:r>
              <a:rPr lang="es-MX" dirty="0"/>
              <a:t> establece que para determinar el monto de las indemnizaciones, se debe tomar como base la cuota diaria, además de la parte proporcional de las prestaciones señaladas en el </a:t>
            </a:r>
            <a:r>
              <a:rPr lang="es-MX" b="1" dirty="0"/>
              <a:t>artículo 84 </a:t>
            </a:r>
            <a:r>
              <a:rPr lang="es-MX" dirty="0"/>
              <a:t>de la misma ley, a saber; gratificaciones, percepciones, habitación, primas, comisiones, prestaciones en especie y cualquier otra cantidad que se entregue al trabajador por prestar sus servicios </a:t>
            </a:r>
            <a:r>
              <a:rPr lang="es-MX" b="1" dirty="0"/>
              <a:t>(salario integrado).</a:t>
            </a:r>
            <a:endParaRPr lang="es-ES" b="1" dirty="0"/>
          </a:p>
          <a:p>
            <a:pPr marL="0" lvl="0" indent="0" algn="just">
              <a:lnSpc>
                <a:spcPct val="100000"/>
              </a:lnSpc>
              <a:buNone/>
            </a:pPr>
            <a:endParaRPr lang="es-MX" dirty="0"/>
          </a:p>
        </p:txBody>
      </p:sp>
    </p:spTree>
    <p:extLst>
      <p:ext uri="{BB962C8B-B14F-4D97-AF65-F5344CB8AC3E}">
        <p14:creationId xmlns:p14="http://schemas.microsoft.com/office/powerpoint/2010/main" val="28755091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8676F4C-8642-D6EF-9366-AF3B4D0CED0A}"/>
              </a:ext>
            </a:extLst>
          </p:cNvPr>
          <p:cNvPicPr>
            <a:picLocks noChangeAspect="1"/>
          </p:cNvPicPr>
          <p:nvPr/>
        </p:nvPicPr>
        <p:blipFill>
          <a:blip r:embed="rId2"/>
          <a:stretch>
            <a:fillRect/>
          </a:stretch>
        </p:blipFill>
        <p:spPr>
          <a:xfrm>
            <a:off x="1728178" y="361522"/>
            <a:ext cx="8735644" cy="6134956"/>
          </a:xfrm>
          <a:prstGeom prst="rect">
            <a:avLst/>
          </a:prstGeom>
        </p:spPr>
      </p:pic>
    </p:spTree>
    <p:extLst>
      <p:ext uri="{BB962C8B-B14F-4D97-AF65-F5344CB8AC3E}">
        <p14:creationId xmlns:p14="http://schemas.microsoft.com/office/powerpoint/2010/main" val="33741228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54EA02AA-3803-A6EB-30F0-374B05419B38}"/>
              </a:ext>
            </a:extLst>
          </p:cNvPr>
          <p:cNvPicPr>
            <a:picLocks noChangeAspect="1"/>
          </p:cNvPicPr>
          <p:nvPr/>
        </p:nvPicPr>
        <p:blipFill>
          <a:blip r:embed="rId2"/>
          <a:stretch>
            <a:fillRect/>
          </a:stretch>
        </p:blipFill>
        <p:spPr>
          <a:xfrm>
            <a:off x="480822" y="2882483"/>
            <a:ext cx="11455824" cy="1694281"/>
          </a:xfrm>
          <a:prstGeom prst="rect">
            <a:avLst/>
          </a:prstGeom>
        </p:spPr>
      </p:pic>
      <p:sp>
        <p:nvSpPr>
          <p:cNvPr id="7" name="Título 1">
            <a:extLst>
              <a:ext uri="{FF2B5EF4-FFF2-40B4-BE49-F238E27FC236}">
                <a16:creationId xmlns:a16="http://schemas.microsoft.com/office/drawing/2014/main" id="{4E0A0AAA-9BA9-CA25-77BC-35D5F67F8A1D}"/>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a:t>INDEMNIZACIÓN CONSTITUCIONAL</a:t>
            </a:r>
            <a:endParaRPr lang="es-MX" dirty="0"/>
          </a:p>
        </p:txBody>
      </p:sp>
    </p:spTree>
    <p:extLst>
      <p:ext uri="{BB962C8B-B14F-4D97-AF65-F5344CB8AC3E}">
        <p14:creationId xmlns:p14="http://schemas.microsoft.com/office/powerpoint/2010/main" val="300512801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F6791E-95CF-4FF3-7D6F-07E1A4D6041F}"/>
              </a:ext>
            </a:extLst>
          </p:cNvPr>
          <p:cNvSpPr>
            <a:spLocks noGrp="1"/>
          </p:cNvSpPr>
          <p:nvPr>
            <p:ph type="title"/>
          </p:nvPr>
        </p:nvSpPr>
        <p:spPr/>
        <p:txBody>
          <a:bodyPr/>
          <a:lstStyle/>
          <a:p>
            <a:r>
              <a:rPr lang="es-MX" dirty="0"/>
              <a:t>INDEMNIZACIÓN ADICIONAL</a:t>
            </a:r>
          </a:p>
        </p:txBody>
      </p:sp>
      <p:sp>
        <p:nvSpPr>
          <p:cNvPr id="5" name="CuadroTexto 4">
            <a:extLst>
              <a:ext uri="{FF2B5EF4-FFF2-40B4-BE49-F238E27FC236}">
                <a16:creationId xmlns:a16="http://schemas.microsoft.com/office/drawing/2014/main" id="{FFA2BC70-50B4-90D9-ACDD-3BC2EA240350}"/>
              </a:ext>
            </a:extLst>
          </p:cNvPr>
          <p:cNvSpPr txBox="1"/>
          <p:nvPr/>
        </p:nvSpPr>
        <p:spPr>
          <a:xfrm>
            <a:off x="838199" y="1584045"/>
            <a:ext cx="10635641" cy="4893647"/>
          </a:xfrm>
          <a:prstGeom prst="rect">
            <a:avLst/>
          </a:prstGeom>
          <a:noFill/>
        </p:spPr>
        <p:txBody>
          <a:bodyPr wrap="square">
            <a:spAutoFit/>
          </a:bodyPr>
          <a:lstStyle/>
          <a:p>
            <a:pPr lvl="0" algn="just"/>
            <a:r>
              <a:rPr lang="es-MX" sz="2400" dirty="0"/>
              <a:t>Artículo 48 LFT El trabajador podrá solicitar ante la Autoridad Conciliatoria o ante el Tribunal si no existe arreglo conciliatorio, que se le reinstale</a:t>
            </a:r>
          </a:p>
          <a:p>
            <a:pPr lvl="0" algn="just"/>
            <a:r>
              <a:rPr lang="es-MX" sz="2400" dirty="0"/>
              <a:t>El patrón  queda eximido de la obligación de reinstalar al trabajador mediante el pago de una indemnización adicional, de acuerdo con el tipo de relación laboral.</a:t>
            </a:r>
          </a:p>
          <a:p>
            <a:pPr lvl="0" algn="just"/>
            <a:r>
              <a:rPr lang="es-MX" sz="2400" b="1" dirty="0"/>
              <a:t>RELACIÓN DE TRABAJO POR TIEMPO DETERMINADO HASTA 1 AÑO</a:t>
            </a:r>
            <a:r>
              <a:rPr lang="es-MX" sz="2400" dirty="0"/>
              <a:t>. 	Se pagará una cantidad igual al importe de los salarios de la mitad del tiempo de servicios prestado. </a:t>
            </a:r>
          </a:p>
          <a:p>
            <a:pPr lvl="0" algn="just"/>
            <a:r>
              <a:rPr lang="es-MX" sz="2400" b="1" dirty="0"/>
              <a:t>RELACIÓN DE TRABAJO POR TIEMPO DETERMINADO MAYOR A 1 AÑO.</a:t>
            </a:r>
            <a:r>
              <a:rPr lang="es-MX" sz="2400" dirty="0"/>
              <a:t> Se pagará una cantidad igual al importe de los salarios de 6 meses por el primer año 20 días por cada año subsecuente.</a:t>
            </a:r>
          </a:p>
          <a:p>
            <a:pPr lvl="0" algn="just"/>
            <a:r>
              <a:rPr lang="es-MX" sz="2400" b="1" dirty="0"/>
              <a:t>RELACIÓN DE TRABAJO POR TIEMPO INDETERMINADO. </a:t>
            </a:r>
            <a:r>
              <a:rPr lang="es-MX" sz="2400" dirty="0"/>
              <a:t>Se pagará una cantidad igual a 20 días de salario por cada año de servicios prestado. </a:t>
            </a:r>
          </a:p>
          <a:p>
            <a:pPr lvl="0" algn="just"/>
            <a:r>
              <a:rPr lang="es-MX" sz="2400" b="1" dirty="0"/>
              <a:t>Se calcula con el salario integrado del Art. 84, según lo señala el art. 89</a:t>
            </a:r>
          </a:p>
        </p:txBody>
      </p:sp>
    </p:spTree>
    <p:extLst>
      <p:ext uri="{BB962C8B-B14F-4D97-AF65-F5344CB8AC3E}">
        <p14:creationId xmlns:p14="http://schemas.microsoft.com/office/powerpoint/2010/main" val="220507407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B75B8BA6-53B8-43AA-9304-3F03D2799972}"/>
              </a:ext>
            </a:extLst>
          </p:cNvPr>
          <p:cNvSpPr>
            <a:spLocks noGrp="1"/>
          </p:cNvSpPr>
          <p:nvPr>
            <p:ph type="subTitle" idx="1"/>
          </p:nvPr>
        </p:nvSpPr>
        <p:spPr>
          <a:xfrm>
            <a:off x="1310449" y="2667336"/>
            <a:ext cx="9144000" cy="857819"/>
          </a:xfrm>
        </p:spPr>
        <p:txBody>
          <a:bodyPr>
            <a:noAutofit/>
          </a:bodyPr>
          <a:lstStyle/>
          <a:p>
            <a:r>
              <a:rPr lang="es-MX" sz="4000" i="1" dirty="0">
                <a:solidFill>
                  <a:schemeClr val="bg1"/>
                </a:solidFill>
              </a:rPr>
              <a:t>LEY DEL IMPUESTO SOBRE LA RENTA </a:t>
            </a:r>
          </a:p>
          <a:p>
            <a:r>
              <a:rPr lang="es-MX" sz="4000" i="1" dirty="0">
                <a:solidFill>
                  <a:schemeClr val="bg1"/>
                </a:solidFill>
              </a:rPr>
              <a:t>Y SU TRATAMIENTO FRENTE A LA NÓMINA</a:t>
            </a:r>
          </a:p>
        </p:txBody>
      </p:sp>
      <p:pic>
        <p:nvPicPr>
          <p:cNvPr id="4" name="Imagen 3">
            <a:extLst>
              <a:ext uri="{FF2B5EF4-FFF2-40B4-BE49-F238E27FC236}">
                <a16:creationId xmlns:a16="http://schemas.microsoft.com/office/drawing/2014/main" id="{DDBECEC9-D28E-1BB1-1FC9-76A2E13B4A1E}"/>
              </a:ext>
            </a:extLst>
          </p:cNvPr>
          <p:cNvPicPr>
            <a:picLocks noChangeAspect="1"/>
          </p:cNvPicPr>
          <p:nvPr/>
        </p:nvPicPr>
        <p:blipFill>
          <a:blip r:embed="rId2"/>
          <a:stretch>
            <a:fillRect/>
          </a:stretch>
        </p:blipFill>
        <p:spPr>
          <a:xfrm>
            <a:off x="2004163" y="539404"/>
            <a:ext cx="8450285" cy="5967469"/>
          </a:xfrm>
          <a:prstGeom prst="rect">
            <a:avLst/>
          </a:prstGeom>
        </p:spPr>
      </p:pic>
    </p:spTree>
    <p:extLst>
      <p:ext uri="{BB962C8B-B14F-4D97-AF65-F5344CB8AC3E}">
        <p14:creationId xmlns:p14="http://schemas.microsoft.com/office/powerpoint/2010/main" val="411084545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FD42E6-9D5F-ACB2-AE91-B11763B034C6}"/>
              </a:ext>
            </a:extLst>
          </p:cNvPr>
          <p:cNvSpPr>
            <a:spLocks noGrp="1"/>
          </p:cNvSpPr>
          <p:nvPr>
            <p:ph type="title"/>
          </p:nvPr>
        </p:nvSpPr>
        <p:spPr>
          <a:xfrm>
            <a:off x="409184" y="452807"/>
            <a:ext cx="11373632" cy="1325563"/>
          </a:xfrm>
        </p:spPr>
        <p:txBody>
          <a:bodyPr>
            <a:normAutofit/>
          </a:bodyPr>
          <a:lstStyle/>
          <a:p>
            <a:r>
              <a:rPr lang="es-MX" sz="4000" dirty="0"/>
              <a:t>TOTAL DE INDEMNIZACIÓN A PAGAR AL TRABAJADOR</a:t>
            </a:r>
          </a:p>
        </p:txBody>
      </p:sp>
      <p:pic>
        <p:nvPicPr>
          <p:cNvPr id="8" name="Imagen 7">
            <a:extLst>
              <a:ext uri="{FF2B5EF4-FFF2-40B4-BE49-F238E27FC236}">
                <a16:creationId xmlns:a16="http://schemas.microsoft.com/office/drawing/2014/main" id="{A4F2D5DA-5A0C-1281-0D2C-4D72CDE54DFF}"/>
              </a:ext>
            </a:extLst>
          </p:cNvPr>
          <p:cNvPicPr>
            <a:picLocks noChangeAspect="1"/>
          </p:cNvPicPr>
          <p:nvPr/>
        </p:nvPicPr>
        <p:blipFill>
          <a:blip r:embed="rId2"/>
          <a:stretch>
            <a:fillRect/>
          </a:stretch>
        </p:blipFill>
        <p:spPr>
          <a:xfrm>
            <a:off x="1607684" y="1912714"/>
            <a:ext cx="8024832" cy="4264175"/>
          </a:xfrm>
          <a:prstGeom prst="rect">
            <a:avLst/>
          </a:prstGeom>
        </p:spPr>
      </p:pic>
    </p:spTree>
    <p:extLst>
      <p:ext uri="{BB962C8B-B14F-4D97-AF65-F5344CB8AC3E}">
        <p14:creationId xmlns:p14="http://schemas.microsoft.com/office/powerpoint/2010/main" val="388849269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1E583-AD8C-0B29-2A15-E7DB8E69EE20}"/>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376172B-B7AE-F416-A56E-802427A87B02}"/>
              </a:ext>
            </a:extLst>
          </p:cNvPr>
          <p:cNvSpPr txBox="1"/>
          <p:nvPr/>
        </p:nvSpPr>
        <p:spPr>
          <a:xfrm>
            <a:off x="1562583" y="2141316"/>
            <a:ext cx="8484242" cy="1446550"/>
          </a:xfrm>
          <a:prstGeom prst="rect">
            <a:avLst/>
          </a:prstGeom>
          <a:noFill/>
        </p:spPr>
        <p:txBody>
          <a:bodyPr wrap="square">
            <a:spAutoFit/>
          </a:bodyPr>
          <a:lstStyle/>
          <a:p>
            <a:pPr algn="ctr"/>
            <a:r>
              <a:rPr lang="es-MX" sz="8800" dirty="0"/>
              <a:t>Seguridad Social</a:t>
            </a:r>
          </a:p>
        </p:txBody>
      </p:sp>
    </p:spTree>
    <p:extLst>
      <p:ext uri="{BB962C8B-B14F-4D97-AF65-F5344CB8AC3E}">
        <p14:creationId xmlns:p14="http://schemas.microsoft.com/office/powerpoint/2010/main" val="14162544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4783" y="804633"/>
            <a:ext cx="6586491" cy="1286160"/>
          </a:xfrm>
        </p:spPr>
        <p:txBody>
          <a:bodyPr vert="horz" lIns="91440" tIns="45720" rIns="91440" bIns="45720" rtlCol="0" anchor="b">
            <a:normAutofit/>
          </a:bodyPr>
          <a:lstStyle/>
          <a:p>
            <a:r>
              <a:rPr lang="en-US" sz="4100" dirty="0"/>
              <a:t>MARCO LEGAL</a:t>
            </a:r>
            <a:br>
              <a:rPr lang="en-US" sz="4100" dirty="0"/>
            </a:br>
            <a:endParaRPr lang="en-US" sz="4100" dirty="0"/>
          </a:p>
        </p:txBody>
      </p:sp>
      <p:sp>
        <p:nvSpPr>
          <p:cNvPr id="5" name="4 Marcador de contenido"/>
          <p:cNvSpPr>
            <a:spLocks noGrp="1"/>
          </p:cNvSpPr>
          <p:nvPr>
            <p:ph sz="half" idx="1"/>
          </p:nvPr>
        </p:nvSpPr>
        <p:spPr>
          <a:xfrm>
            <a:off x="1139869" y="2090793"/>
            <a:ext cx="10412052" cy="4133026"/>
          </a:xfrm>
        </p:spPr>
        <p:txBody>
          <a:bodyPr vert="horz" lIns="91440" tIns="45720" rIns="91440" bIns="45720" rtlCol="0">
            <a:normAutofit/>
          </a:bodyPr>
          <a:lstStyle/>
          <a:p>
            <a:pPr marL="0" indent="0">
              <a:buNone/>
            </a:pPr>
            <a:r>
              <a:rPr lang="en-US" b="1" dirty="0"/>
              <a:t>ART. 123 CONSTITUCIONAL APARTADO A FRAC. XXIX </a:t>
            </a:r>
          </a:p>
          <a:p>
            <a:pPr marL="566928"/>
            <a:endParaRPr lang="en-US" dirty="0"/>
          </a:p>
          <a:p>
            <a:pPr marL="0" indent="0" algn="just">
              <a:buNone/>
            </a:pPr>
            <a:r>
              <a:rPr lang="en-US" dirty="0"/>
              <a:t>Es de </a:t>
            </a:r>
            <a:r>
              <a:rPr lang="en-US" dirty="0" err="1"/>
              <a:t>utilidad</a:t>
            </a:r>
            <a:r>
              <a:rPr lang="en-US" dirty="0"/>
              <a:t> </a:t>
            </a:r>
            <a:r>
              <a:rPr lang="en-US" dirty="0" err="1"/>
              <a:t>pública</a:t>
            </a:r>
            <a:r>
              <a:rPr lang="en-US" dirty="0"/>
              <a:t> la Ley del Seguro Social, y </a:t>
            </a:r>
            <a:r>
              <a:rPr lang="en-US" dirty="0" err="1"/>
              <a:t>ella</a:t>
            </a:r>
            <a:r>
              <a:rPr lang="en-US" dirty="0"/>
              <a:t> </a:t>
            </a:r>
            <a:r>
              <a:rPr lang="en-US" dirty="0" err="1"/>
              <a:t>comprenderá</a:t>
            </a:r>
            <a:r>
              <a:rPr lang="en-US" dirty="0"/>
              <a:t> </a:t>
            </a:r>
            <a:r>
              <a:rPr lang="en-US" b="1" dirty="0" err="1"/>
              <a:t>seguros</a:t>
            </a:r>
            <a:r>
              <a:rPr lang="en-US" b="1" dirty="0"/>
              <a:t> de </a:t>
            </a:r>
            <a:r>
              <a:rPr lang="en-US" b="1" dirty="0" err="1"/>
              <a:t>invalidez</a:t>
            </a:r>
            <a:r>
              <a:rPr lang="en-US" b="1" dirty="0"/>
              <a:t>, de </a:t>
            </a:r>
            <a:r>
              <a:rPr lang="en-US" b="1" dirty="0" err="1"/>
              <a:t>vejez</a:t>
            </a:r>
            <a:r>
              <a:rPr lang="en-US" b="1" dirty="0"/>
              <a:t>, de </a:t>
            </a:r>
            <a:r>
              <a:rPr lang="en-US" b="1" dirty="0" err="1"/>
              <a:t>vida</a:t>
            </a:r>
            <a:r>
              <a:rPr lang="en-US" b="1" dirty="0"/>
              <a:t>, de </a:t>
            </a:r>
            <a:r>
              <a:rPr lang="en-US" b="1" dirty="0" err="1"/>
              <a:t>cesación</a:t>
            </a:r>
            <a:r>
              <a:rPr lang="en-US" b="1" dirty="0"/>
              <a:t> </a:t>
            </a:r>
            <a:r>
              <a:rPr lang="en-US" b="1" dirty="0" err="1"/>
              <a:t>involuntaria</a:t>
            </a:r>
            <a:r>
              <a:rPr lang="en-US" b="1" dirty="0"/>
              <a:t> del </a:t>
            </a:r>
            <a:r>
              <a:rPr lang="en-US" b="1" dirty="0" err="1"/>
              <a:t>trabajo</a:t>
            </a:r>
            <a:r>
              <a:rPr lang="en-US" b="1" dirty="0"/>
              <a:t>, de </a:t>
            </a:r>
            <a:r>
              <a:rPr lang="en-US" b="1" dirty="0" err="1"/>
              <a:t>enfermedades</a:t>
            </a:r>
            <a:r>
              <a:rPr lang="en-US" b="1" dirty="0"/>
              <a:t> y </a:t>
            </a:r>
            <a:r>
              <a:rPr lang="en-US" b="1" dirty="0" err="1"/>
              <a:t>accidentes</a:t>
            </a:r>
            <a:r>
              <a:rPr lang="en-US" b="1" dirty="0"/>
              <a:t>, de </a:t>
            </a:r>
            <a:r>
              <a:rPr lang="en-US" b="1" dirty="0" err="1"/>
              <a:t>servicios</a:t>
            </a:r>
            <a:r>
              <a:rPr lang="en-US" b="1" dirty="0"/>
              <a:t> de </a:t>
            </a:r>
            <a:r>
              <a:rPr lang="en-US" b="1" dirty="0" err="1"/>
              <a:t>guardería</a:t>
            </a:r>
            <a:r>
              <a:rPr lang="en-US" b="1" dirty="0"/>
              <a:t> </a:t>
            </a:r>
            <a:r>
              <a:rPr lang="en-US" dirty="0"/>
              <a:t>y </a:t>
            </a:r>
            <a:r>
              <a:rPr lang="en-US" dirty="0" err="1"/>
              <a:t>cualquier</a:t>
            </a:r>
            <a:r>
              <a:rPr lang="en-US" dirty="0"/>
              <a:t> </a:t>
            </a:r>
            <a:r>
              <a:rPr lang="en-US" dirty="0" err="1"/>
              <a:t>otro</a:t>
            </a:r>
            <a:r>
              <a:rPr lang="en-US" dirty="0"/>
              <a:t> </a:t>
            </a:r>
            <a:r>
              <a:rPr lang="en-US" dirty="0" err="1"/>
              <a:t>encaminado</a:t>
            </a:r>
            <a:r>
              <a:rPr lang="en-US" dirty="0"/>
              <a:t> a la </a:t>
            </a:r>
            <a:r>
              <a:rPr lang="en-US" dirty="0" err="1"/>
              <a:t>protección</a:t>
            </a:r>
            <a:r>
              <a:rPr lang="en-US" dirty="0"/>
              <a:t> y </a:t>
            </a:r>
            <a:r>
              <a:rPr lang="en-US" dirty="0" err="1"/>
              <a:t>bienestar</a:t>
            </a:r>
            <a:r>
              <a:rPr lang="en-US" dirty="0"/>
              <a:t> de los trabajadores, campesinos, no </a:t>
            </a:r>
            <a:r>
              <a:rPr lang="en-US" dirty="0" err="1"/>
              <a:t>asalariados</a:t>
            </a:r>
            <a:r>
              <a:rPr lang="en-US" dirty="0"/>
              <a:t> y </a:t>
            </a:r>
            <a:r>
              <a:rPr lang="en-US" dirty="0" err="1"/>
              <a:t>otros</a:t>
            </a:r>
            <a:r>
              <a:rPr lang="en-US" dirty="0"/>
              <a:t> </a:t>
            </a:r>
            <a:r>
              <a:rPr lang="en-US" dirty="0" err="1"/>
              <a:t>sectores</a:t>
            </a:r>
            <a:r>
              <a:rPr lang="en-US" dirty="0"/>
              <a:t> </a:t>
            </a:r>
            <a:r>
              <a:rPr lang="en-US" dirty="0" err="1"/>
              <a:t>sociales</a:t>
            </a:r>
            <a:r>
              <a:rPr lang="en-US" dirty="0"/>
              <a:t> y sus </a:t>
            </a:r>
            <a:r>
              <a:rPr lang="en-US" dirty="0" err="1"/>
              <a:t>familiares</a:t>
            </a:r>
            <a:r>
              <a:rPr lang="en-US" dirty="0"/>
              <a:t>. </a:t>
            </a:r>
          </a:p>
          <a:p>
            <a:pPr marL="566928"/>
            <a:endParaRPr lang="en-US" sz="2000" dirty="0"/>
          </a:p>
        </p:txBody>
      </p:sp>
    </p:spTree>
    <p:extLst>
      <p:ext uri="{BB962C8B-B14F-4D97-AF65-F5344CB8AC3E}">
        <p14:creationId xmlns:p14="http://schemas.microsoft.com/office/powerpoint/2010/main" val="6313230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BC7F24-D002-7F16-9861-CEFE9294509D}"/>
              </a:ext>
            </a:extLst>
          </p:cNvPr>
          <p:cNvSpPr>
            <a:spLocks noGrp="1"/>
          </p:cNvSpPr>
          <p:nvPr>
            <p:ph type="title"/>
          </p:nvPr>
        </p:nvSpPr>
        <p:spPr>
          <a:xfrm>
            <a:off x="838199" y="365125"/>
            <a:ext cx="10179479" cy="951057"/>
          </a:xfrm>
        </p:spPr>
        <p:txBody>
          <a:bodyPr/>
          <a:lstStyle/>
          <a:p>
            <a:r>
              <a:rPr lang="es-MX" dirty="0"/>
              <a:t>ALCANCE Y FINALIDAD LSS</a:t>
            </a:r>
          </a:p>
        </p:txBody>
      </p:sp>
      <p:graphicFrame>
        <p:nvGraphicFramePr>
          <p:cNvPr id="7" name="Marcador de contenido 6">
            <a:extLst>
              <a:ext uri="{FF2B5EF4-FFF2-40B4-BE49-F238E27FC236}">
                <a16:creationId xmlns:a16="http://schemas.microsoft.com/office/drawing/2014/main" id="{01AD638D-4B49-7142-2848-963E3F9D4DEF}"/>
              </a:ext>
            </a:extLst>
          </p:cNvPr>
          <p:cNvGraphicFramePr>
            <a:graphicFrameLocks noGrp="1"/>
          </p:cNvGraphicFramePr>
          <p:nvPr>
            <p:ph idx="1"/>
            <p:extLst>
              <p:ext uri="{D42A27DB-BD31-4B8C-83A1-F6EECF244321}">
                <p14:modId xmlns:p14="http://schemas.microsoft.com/office/powerpoint/2010/main" val="799631888"/>
              </p:ext>
            </p:extLst>
          </p:nvPr>
        </p:nvGraphicFramePr>
        <p:xfrm>
          <a:off x="552099" y="1392382"/>
          <a:ext cx="10897535" cy="51954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1496851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half" idx="2"/>
          </p:nvPr>
        </p:nvSpPr>
        <p:spPr>
          <a:xfrm>
            <a:off x="450937" y="1089764"/>
            <a:ext cx="10845113" cy="4158641"/>
          </a:xfrm>
        </p:spPr>
        <p:txBody>
          <a:bodyPr vert="horz" lIns="91440" tIns="45720" rIns="91440" bIns="45720" rtlCol="0">
            <a:normAutofit/>
          </a:bodyPr>
          <a:lstStyle/>
          <a:p>
            <a:pPr marL="0" indent="0">
              <a:buNone/>
            </a:pPr>
            <a:r>
              <a:rPr lang="en-US" sz="3600" b="1" dirty="0"/>
              <a:t>Ley del Seguro Social.</a:t>
            </a:r>
          </a:p>
          <a:p>
            <a:pPr marL="0" indent="0" algn="just">
              <a:buNone/>
            </a:pPr>
            <a:r>
              <a:rPr lang="en-US" sz="3600" dirty="0" err="1"/>
              <a:t>Publicada</a:t>
            </a:r>
            <a:r>
              <a:rPr lang="en-US" sz="3600" dirty="0"/>
              <a:t> </a:t>
            </a:r>
            <a:r>
              <a:rPr lang="en-US" sz="3600" dirty="0" err="1"/>
              <a:t>en</a:t>
            </a:r>
            <a:r>
              <a:rPr lang="en-US" sz="3600" dirty="0"/>
              <a:t> el </a:t>
            </a:r>
            <a:r>
              <a:rPr lang="en-US" sz="3600" dirty="0" err="1"/>
              <a:t>Diario</a:t>
            </a:r>
            <a:r>
              <a:rPr lang="en-US" sz="3600" dirty="0"/>
              <a:t> </a:t>
            </a:r>
            <a:r>
              <a:rPr lang="en-US" sz="3600" dirty="0" err="1"/>
              <a:t>Oficial</a:t>
            </a:r>
            <a:r>
              <a:rPr lang="en-US" sz="3600" dirty="0"/>
              <a:t> de la </a:t>
            </a:r>
            <a:r>
              <a:rPr lang="en-US" sz="3600" dirty="0" err="1"/>
              <a:t>Federación</a:t>
            </a:r>
            <a:r>
              <a:rPr lang="en-US" sz="3600" dirty="0"/>
              <a:t> (DOF) el 21 de </a:t>
            </a:r>
            <a:r>
              <a:rPr lang="en-US" sz="3600" dirty="0" err="1"/>
              <a:t>diciembre</a:t>
            </a:r>
            <a:r>
              <a:rPr lang="en-US" sz="3600" dirty="0"/>
              <a:t> de 1995, y que por </a:t>
            </a:r>
            <a:r>
              <a:rPr lang="en-US" sz="3600" dirty="0" err="1"/>
              <a:t>Decreto</a:t>
            </a:r>
            <a:r>
              <a:rPr lang="en-US" sz="3600" dirty="0"/>
              <a:t> </a:t>
            </a:r>
            <a:r>
              <a:rPr lang="en-US" sz="3600" dirty="0" err="1"/>
              <a:t>publicado</a:t>
            </a:r>
            <a:r>
              <a:rPr lang="en-US" sz="3600" dirty="0"/>
              <a:t> </a:t>
            </a:r>
            <a:r>
              <a:rPr lang="en-US" sz="3600" dirty="0" err="1"/>
              <a:t>en</a:t>
            </a:r>
            <a:r>
              <a:rPr lang="en-US" sz="3600" dirty="0"/>
              <a:t> el DOF el 21 de </a:t>
            </a:r>
            <a:r>
              <a:rPr lang="en-US" sz="3600" dirty="0" err="1"/>
              <a:t>noviembre</a:t>
            </a:r>
            <a:r>
              <a:rPr lang="en-US" sz="3600" dirty="0"/>
              <a:t> de 1996, </a:t>
            </a:r>
            <a:r>
              <a:rPr lang="en-US" sz="3600" dirty="0" err="1"/>
              <a:t>entró</a:t>
            </a:r>
            <a:r>
              <a:rPr lang="en-US" sz="3600" dirty="0"/>
              <a:t> </a:t>
            </a:r>
            <a:r>
              <a:rPr lang="en-US" sz="3600" dirty="0" err="1"/>
              <a:t>en</a:t>
            </a:r>
            <a:r>
              <a:rPr lang="en-US" sz="3600" dirty="0"/>
              <a:t> vigor el </a:t>
            </a:r>
            <a:r>
              <a:rPr lang="en-US" sz="3600" b="1" dirty="0"/>
              <a:t>1º de </a:t>
            </a:r>
            <a:r>
              <a:rPr lang="en-US" sz="3600" b="1" dirty="0" err="1"/>
              <a:t>julio</a:t>
            </a:r>
            <a:r>
              <a:rPr lang="en-US" sz="3600" b="1" dirty="0"/>
              <a:t> de 1997.</a:t>
            </a:r>
          </a:p>
          <a:p>
            <a:pPr marL="0" indent="0">
              <a:buNone/>
            </a:pPr>
            <a:endParaRPr lang="en-US" sz="2000" dirty="0"/>
          </a:p>
        </p:txBody>
      </p:sp>
    </p:spTree>
    <p:extLst>
      <p:ext uri="{BB962C8B-B14F-4D97-AF65-F5344CB8AC3E}">
        <p14:creationId xmlns:p14="http://schemas.microsoft.com/office/powerpoint/2010/main" val="36915729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75245"/>
            <a:ext cx="10515600" cy="1325563"/>
          </a:xfrm>
        </p:spPr>
        <p:txBody>
          <a:bodyPr>
            <a:normAutofit/>
          </a:bodyPr>
          <a:lstStyle/>
          <a:p>
            <a:pPr algn="ctr"/>
            <a:r>
              <a:rPr lang="es-MX" sz="2800" dirty="0">
                <a:latin typeface="Arial" panose="020B0604020202020204" pitchFamily="34" charset="0"/>
                <a:cs typeface="Arial" panose="020B0604020202020204" pitchFamily="34" charset="0"/>
              </a:rPr>
              <a:t>EL SEGURO SOCIAL COMPRENDE</a:t>
            </a:r>
            <a:r>
              <a:rPr lang="es-MX" sz="2800" u="sng" dirty="0">
                <a:latin typeface="Arial" panose="020B0604020202020204" pitchFamily="34" charset="0"/>
                <a:cs typeface="Arial" panose="020B0604020202020204" pitchFamily="34" charset="0"/>
              </a:rPr>
              <a:t>:</a:t>
            </a:r>
            <a:endParaRPr lang="es-ES" sz="2800" u="sng" dirty="0">
              <a:latin typeface="Arial" panose="020B0604020202020204" pitchFamily="34" charset="0"/>
              <a:cs typeface="Arial" panose="020B0604020202020204" pitchFamily="34" charset="0"/>
            </a:endParaRPr>
          </a:p>
        </p:txBody>
      </p:sp>
      <p:graphicFrame>
        <p:nvGraphicFramePr>
          <p:cNvPr id="10" name="9 Marcador de contenido"/>
          <p:cNvGraphicFramePr>
            <a:graphicFrameLocks noGrp="1"/>
          </p:cNvGraphicFramePr>
          <p:nvPr>
            <p:ph idx="1"/>
            <p:extLst>
              <p:ext uri="{D42A27DB-BD31-4B8C-83A1-F6EECF244321}">
                <p14:modId xmlns:p14="http://schemas.microsoft.com/office/powerpoint/2010/main" val="4281403033"/>
              </p:ext>
            </p:extLst>
          </p:nvPr>
        </p:nvGraphicFramePr>
        <p:xfrm>
          <a:off x="695400" y="1340768"/>
          <a:ext cx="11066540" cy="50405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77666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828675" y="494414"/>
            <a:ext cx="10534650" cy="817403"/>
          </a:xfrm>
        </p:spPr>
        <p:txBody>
          <a:bodyPr vert="horz" lIns="91440" tIns="45720" rIns="91440" bIns="45720" rtlCol="0" anchor="b">
            <a:normAutofit/>
          </a:bodyPr>
          <a:lstStyle/>
          <a:p>
            <a:pPr algn="ctr"/>
            <a:r>
              <a:rPr lang="en-US" sz="3300" kern="1200" dirty="0">
                <a:solidFill>
                  <a:schemeClr val="tx1"/>
                </a:solidFill>
                <a:latin typeface="+mj-lt"/>
                <a:ea typeface="+mj-ea"/>
                <a:cs typeface="+mj-cs"/>
              </a:rPr>
              <a:t>SUJETOS DE ASEGURAMIENTO AL RÉGIMEN OBLIGATORIO</a:t>
            </a:r>
          </a:p>
        </p:txBody>
      </p:sp>
      <p:graphicFrame>
        <p:nvGraphicFramePr>
          <p:cNvPr id="11" name="10 Tabla"/>
          <p:cNvGraphicFramePr>
            <a:graphicFrameLocks noGrp="1"/>
          </p:cNvGraphicFramePr>
          <p:nvPr>
            <p:extLst>
              <p:ext uri="{D42A27DB-BD31-4B8C-83A1-F6EECF244321}">
                <p14:modId xmlns:p14="http://schemas.microsoft.com/office/powerpoint/2010/main" val="3382080174"/>
              </p:ext>
            </p:extLst>
          </p:nvPr>
        </p:nvGraphicFramePr>
        <p:xfrm>
          <a:off x="1055440" y="1556792"/>
          <a:ext cx="10151627" cy="4953301"/>
        </p:xfrm>
        <a:graphic>
          <a:graphicData uri="http://schemas.openxmlformats.org/drawingml/2006/table">
            <a:tbl>
              <a:tblPr firstRow="1" firstCol="1" bandRow="1">
                <a:tableStyleId>{69012ECD-51FC-41F1-AA8D-1B2483CD663E}</a:tableStyleId>
              </a:tblPr>
              <a:tblGrid>
                <a:gridCol w="6024737">
                  <a:extLst>
                    <a:ext uri="{9D8B030D-6E8A-4147-A177-3AD203B41FA5}">
                      <a16:colId xmlns:a16="http://schemas.microsoft.com/office/drawing/2014/main" val="20000"/>
                    </a:ext>
                  </a:extLst>
                </a:gridCol>
                <a:gridCol w="4126890">
                  <a:extLst>
                    <a:ext uri="{9D8B030D-6E8A-4147-A177-3AD203B41FA5}">
                      <a16:colId xmlns:a16="http://schemas.microsoft.com/office/drawing/2014/main" val="20001"/>
                    </a:ext>
                  </a:extLst>
                </a:gridCol>
              </a:tblGrid>
              <a:tr h="394633">
                <a:tc>
                  <a:txBody>
                    <a:bodyPr/>
                    <a:lstStyle/>
                    <a:p>
                      <a:pPr algn="ctr">
                        <a:lnSpc>
                          <a:spcPct val="115000"/>
                        </a:lnSpc>
                        <a:spcAft>
                          <a:spcPts val="0"/>
                        </a:spcAft>
                      </a:pPr>
                      <a:r>
                        <a:rPr lang="es-ES" sz="1900" dirty="0">
                          <a:effectLst/>
                        </a:rPr>
                        <a:t>Art 12 L.S.S.</a:t>
                      </a:r>
                      <a:endParaRPr lang="es-ES" sz="1900" dirty="0">
                        <a:effectLst/>
                        <a:latin typeface="Calibri"/>
                        <a:ea typeface="Calibri"/>
                        <a:cs typeface="Times New Roman"/>
                      </a:endParaRPr>
                    </a:p>
                  </a:txBody>
                  <a:tcPr marL="64456" marR="64456" marT="0" marB="0"/>
                </a:tc>
                <a:tc>
                  <a:txBody>
                    <a:bodyPr/>
                    <a:lstStyle/>
                    <a:p>
                      <a:pPr algn="ctr">
                        <a:lnSpc>
                          <a:spcPct val="115000"/>
                        </a:lnSpc>
                        <a:spcAft>
                          <a:spcPts val="0"/>
                        </a:spcAft>
                      </a:pPr>
                      <a:r>
                        <a:rPr lang="es-ES" sz="1900" dirty="0">
                          <a:effectLst/>
                        </a:rPr>
                        <a:t>Inicio de obligación</a:t>
                      </a:r>
                      <a:endParaRPr lang="es-ES" sz="1900" dirty="0">
                        <a:effectLst/>
                        <a:latin typeface="Calibri"/>
                        <a:ea typeface="Calibri"/>
                        <a:cs typeface="Times New Roman"/>
                      </a:endParaRPr>
                    </a:p>
                  </a:txBody>
                  <a:tcPr marL="64456" marR="64456" marT="0" marB="0"/>
                </a:tc>
                <a:extLst>
                  <a:ext uri="{0D108BD9-81ED-4DB2-BD59-A6C34878D82A}">
                    <a16:rowId xmlns:a16="http://schemas.microsoft.com/office/drawing/2014/main" val="10000"/>
                  </a:ext>
                </a:extLst>
              </a:tr>
              <a:tr h="1477575">
                <a:tc>
                  <a:txBody>
                    <a:bodyPr/>
                    <a:lstStyle/>
                    <a:p>
                      <a:pPr algn="just">
                        <a:lnSpc>
                          <a:spcPct val="115000"/>
                        </a:lnSpc>
                        <a:spcAft>
                          <a:spcPts val="0"/>
                        </a:spcAft>
                        <a:tabLst>
                          <a:tab pos="5648325" algn="l"/>
                        </a:tabLst>
                      </a:pPr>
                      <a:r>
                        <a:rPr lang="es-ES" sz="1700" b="0" dirty="0">
                          <a:effectLst/>
                        </a:rPr>
                        <a:t>I. Las personas que de conformidad con los Art. 20 y 21 de la LFT, presten en forma permanente o eventual a otras de carácter físico o moral o unidades económicas sin personalidad jurídica, un servicio remunerado, personal y subordinado.</a:t>
                      </a:r>
                      <a:endParaRPr lang="es-ES" sz="1700" b="0" dirty="0">
                        <a:effectLst/>
                        <a:latin typeface="Calibri"/>
                        <a:ea typeface="Calibri"/>
                        <a:cs typeface="Times New Roman"/>
                      </a:endParaRPr>
                    </a:p>
                  </a:txBody>
                  <a:tcPr marL="64456" marR="64456" marT="0" marB="0"/>
                </a:tc>
                <a:tc>
                  <a:txBody>
                    <a:bodyPr/>
                    <a:lstStyle/>
                    <a:p>
                      <a:pPr marL="177800" indent="0" algn="just">
                        <a:lnSpc>
                          <a:spcPct val="115000"/>
                        </a:lnSpc>
                        <a:spcAft>
                          <a:spcPts val="0"/>
                        </a:spcAft>
                      </a:pPr>
                      <a:r>
                        <a:rPr lang="es-ES" sz="1700" dirty="0">
                          <a:effectLst/>
                        </a:rPr>
                        <a:t>Cuando inicie la relación laboral.</a:t>
                      </a:r>
                      <a:endParaRPr lang="es-ES" sz="1700" dirty="0">
                        <a:effectLst/>
                        <a:latin typeface="Calibri"/>
                        <a:ea typeface="Calibri"/>
                        <a:cs typeface="Times New Roman"/>
                      </a:endParaRPr>
                    </a:p>
                  </a:txBody>
                  <a:tcPr marL="64456" marR="64456" marT="0" marB="0"/>
                </a:tc>
                <a:extLst>
                  <a:ext uri="{0D108BD9-81ED-4DB2-BD59-A6C34878D82A}">
                    <a16:rowId xmlns:a16="http://schemas.microsoft.com/office/drawing/2014/main" val="10001"/>
                  </a:ext>
                </a:extLst>
              </a:tr>
              <a:tr h="996915">
                <a:tc>
                  <a:txBody>
                    <a:bodyPr/>
                    <a:lstStyle/>
                    <a:p>
                      <a:pPr algn="just">
                        <a:lnSpc>
                          <a:spcPct val="115000"/>
                        </a:lnSpc>
                        <a:spcAft>
                          <a:spcPts val="0"/>
                        </a:spcAft>
                      </a:pPr>
                      <a:r>
                        <a:rPr lang="es-ES" sz="1700" b="0" dirty="0">
                          <a:effectLst/>
                        </a:rPr>
                        <a:t>II. Los socios de sociedades cooperativas.</a:t>
                      </a:r>
                      <a:endParaRPr lang="es-ES" sz="1700" b="0" dirty="0">
                        <a:effectLst/>
                        <a:latin typeface="Calibri"/>
                        <a:ea typeface="Calibri"/>
                        <a:cs typeface="Times New Roman"/>
                      </a:endParaRPr>
                    </a:p>
                  </a:txBody>
                  <a:tcPr marL="64456" marR="64456" marT="0" marB="0"/>
                </a:tc>
                <a:tc>
                  <a:txBody>
                    <a:bodyPr/>
                    <a:lstStyle/>
                    <a:p>
                      <a:pPr marL="177800" marR="0" lvl="0" indent="0" algn="just" defTabSz="914400" rtl="0" eaLnBrk="1" fontAlgn="auto" latinLnBrk="0" hangingPunct="1">
                        <a:lnSpc>
                          <a:spcPct val="115000"/>
                        </a:lnSpc>
                        <a:spcBef>
                          <a:spcPts val="0"/>
                        </a:spcBef>
                        <a:spcAft>
                          <a:spcPts val="0"/>
                        </a:spcAft>
                        <a:buClrTx/>
                        <a:buSzTx/>
                        <a:buFontTx/>
                        <a:buNone/>
                        <a:tabLst/>
                        <a:defRPr/>
                      </a:pPr>
                      <a:r>
                        <a:rPr lang="es-MX" sz="1700" dirty="0"/>
                        <a:t>Cuando la S. Cooperativa inicia operaciones o se integra un nuevo socio.</a:t>
                      </a:r>
                    </a:p>
                    <a:p>
                      <a:pPr marL="177800" indent="0" algn="just">
                        <a:lnSpc>
                          <a:spcPct val="115000"/>
                        </a:lnSpc>
                        <a:spcAft>
                          <a:spcPts val="0"/>
                        </a:spcAft>
                      </a:pPr>
                      <a:endParaRPr lang="es-ES" sz="1700" dirty="0">
                        <a:effectLst/>
                        <a:latin typeface="Calibri"/>
                        <a:ea typeface="Calibri"/>
                        <a:cs typeface="Times New Roman"/>
                      </a:endParaRPr>
                    </a:p>
                  </a:txBody>
                  <a:tcPr marL="64456" marR="64456" marT="0" marB="0"/>
                </a:tc>
                <a:extLst>
                  <a:ext uri="{0D108BD9-81ED-4DB2-BD59-A6C34878D82A}">
                    <a16:rowId xmlns:a16="http://schemas.microsoft.com/office/drawing/2014/main" val="10002"/>
                  </a:ext>
                </a:extLst>
              </a:tr>
              <a:tr h="1042089">
                <a:tc>
                  <a:txBody>
                    <a:bodyPr/>
                    <a:lstStyle/>
                    <a:p>
                      <a:pPr algn="just">
                        <a:lnSpc>
                          <a:spcPct val="115000"/>
                        </a:lnSpc>
                        <a:spcAft>
                          <a:spcPts val="0"/>
                        </a:spcAft>
                      </a:pPr>
                      <a:r>
                        <a:rPr lang="es-ES" sz="1700" b="0" dirty="0">
                          <a:effectLst/>
                        </a:rPr>
                        <a:t>III. Las personas que determine el Ejecutivo Federal a través del decreto respectivo, bajo los términos y condiciones que señala esta Ley.</a:t>
                      </a:r>
                      <a:endParaRPr lang="es-ES" sz="1700" b="0" dirty="0">
                        <a:effectLst/>
                        <a:latin typeface="Calibri"/>
                        <a:ea typeface="Calibri"/>
                        <a:cs typeface="Times New Roman"/>
                      </a:endParaRPr>
                    </a:p>
                  </a:txBody>
                  <a:tcPr marL="64456" marR="64456" marT="0" marB="0"/>
                </a:tc>
                <a:tc>
                  <a:txBody>
                    <a:bodyPr/>
                    <a:lstStyle/>
                    <a:p>
                      <a:pPr marL="177800" indent="0" algn="just">
                        <a:lnSpc>
                          <a:spcPct val="115000"/>
                        </a:lnSpc>
                        <a:spcAft>
                          <a:spcPts val="0"/>
                        </a:spcAft>
                      </a:pPr>
                      <a:r>
                        <a:rPr lang="es-ES" sz="1700" dirty="0">
                          <a:effectLst/>
                        </a:rPr>
                        <a:t>Inicie decreto de incorporación que expida el Ejecutivo Federal.</a:t>
                      </a:r>
                      <a:endParaRPr lang="es-ES" sz="1700" dirty="0">
                        <a:effectLst/>
                        <a:latin typeface="Calibri"/>
                        <a:ea typeface="Calibri"/>
                        <a:cs typeface="Times New Roman"/>
                      </a:endParaRPr>
                    </a:p>
                  </a:txBody>
                  <a:tcPr marL="64456" marR="64456" marT="0" marB="0"/>
                </a:tc>
                <a:extLst>
                  <a:ext uri="{0D108BD9-81ED-4DB2-BD59-A6C34878D82A}">
                    <a16:rowId xmlns:a16="http://schemas.microsoft.com/office/drawing/2014/main" val="10003"/>
                  </a:ext>
                </a:extLst>
              </a:tr>
              <a:tr h="1042089">
                <a:tc>
                  <a:txBody>
                    <a:bodyPr/>
                    <a:lstStyle/>
                    <a:p>
                      <a:pPr algn="just">
                        <a:lnSpc>
                          <a:spcPct val="115000"/>
                        </a:lnSpc>
                        <a:spcAft>
                          <a:spcPts val="0"/>
                        </a:spcAft>
                      </a:pPr>
                      <a:r>
                        <a:rPr lang="es-ES" sz="1700" b="0" dirty="0">
                          <a:effectLst/>
                        </a:rPr>
                        <a:t>IV. Las personas trabajadoras del hogar.</a:t>
                      </a:r>
                      <a:endParaRPr lang="es-ES" sz="1700" b="0" dirty="0">
                        <a:effectLst/>
                        <a:latin typeface="Calibri"/>
                        <a:ea typeface="Calibri"/>
                        <a:cs typeface="Times New Roman"/>
                      </a:endParaRPr>
                    </a:p>
                  </a:txBody>
                  <a:tcPr marL="64456" marR="64456" marT="0" marB="0"/>
                </a:tc>
                <a:tc>
                  <a:txBody>
                    <a:bodyPr/>
                    <a:lstStyle/>
                    <a:p>
                      <a:pPr marL="177800" indent="0" algn="just">
                        <a:lnSpc>
                          <a:spcPct val="115000"/>
                        </a:lnSpc>
                        <a:spcAft>
                          <a:spcPts val="0"/>
                        </a:spcAft>
                      </a:pPr>
                      <a:r>
                        <a:rPr lang="es-ES" sz="1700" dirty="0">
                          <a:effectLst/>
                        </a:rPr>
                        <a:t>Decreto de incorporación de personas trabajadoras del hogar publicado en el DOF el 16/11/2022</a:t>
                      </a:r>
                      <a:endParaRPr lang="es-ES" sz="1700" dirty="0">
                        <a:effectLst/>
                        <a:latin typeface="Calibri"/>
                        <a:ea typeface="Calibri"/>
                        <a:cs typeface="Times New Roman"/>
                      </a:endParaRPr>
                    </a:p>
                  </a:txBody>
                  <a:tcPr marL="64456" marR="64456" marT="0" marB="0"/>
                </a:tc>
                <a:extLst>
                  <a:ext uri="{0D108BD9-81ED-4DB2-BD59-A6C34878D82A}">
                    <a16:rowId xmlns:a16="http://schemas.microsoft.com/office/drawing/2014/main" val="1544145036"/>
                  </a:ext>
                </a:extLst>
              </a:tr>
            </a:tbl>
          </a:graphicData>
        </a:graphic>
      </p:graphicFrame>
    </p:spTree>
    <p:extLst>
      <p:ext uri="{BB962C8B-B14F-4D97-AF65-F5344CB8AC3E}">
        <p14:creationId xmlns:p14="http://schemas.microsoft.com/office/powerpoint/2010/main" val="368003248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Título"/>
          <p:cNvSpPr>
            <a:spLocks noGrp="1"/>
          </p:cNvSpPr>
          <p:nvPr>
            <p:ph type="title"/>
          </p:nvPr>
        </p:nvSpPr>
        <p:spPr>
          <a:xfrm>
            <a:off x="838199" y="537883"/>
            <a:ext cx="10886163" cy="1052922"/>
          </a:xfrm>
        </p:spPr>
        <p:txBody>
          <a:bodyPr anchor="b">
            <a:normAutofit/>
          </a:bodyPr>
          <a:lstStyle/>
          <a:p>
            <a:pPr>
              <a:lnSpc>
                <a:spcPct val="100000"/>
              </a:lnSpc>
            </a:pPr>
            <a:r>
              <a:rPr lang="es-MX" sz="2800" dirty="0">
                <a:latin typeface="Arial" panose="020B0604020202020204" pitchFamily="34" charset="0"/>
                <a:cs typeface="Arial" panose="020B0604020202020204" pitchFamily="34" charset="0"/>
              </a:rPr>
              <a:t>SEGUROS QUE COMPRENDE EL RÉGIMEN  OBLIGATORIO </a:t>
            </a:r>
            <a:br>
              <a:rPr lang="es-MX" sz="2800" dirty="0">
                <a:latin typeface="Arial" panose="020B0604020202020204" pitchFamily="34" charset="0"/>
                <a:cs typeface="Arial" panose="020B0604020202020204" pitchFamily="34" charset="0"/>
              </a:rPr>
            </a:br>
            <a:r>
              <a:rPr lang="es-MX" sz="2800" dirty="0">
                <a:latin typeface="Arial" panose="020B0604020202020204" pitchFamily="34" charset="0"/>
                <a:cs typeface="Arial" panose="020B0604020202020204" pitchFamily="34" charset="0"/>
              </a:rPr>
              <a:t>(Artículo 11 LSS)</a:t>
            </a:r>
            <a:endParaRPr lang="es-ES" sz="2800" dirty="0">
              <a:latin typeface="Arial" panose="020B0604020202020204" pitchFamily="34" charset="0"/>
              <a:cs typeface="Arial" panose="020B0604020202020204" pitchFamily="34" charset="0"/>
            </a:endParaRPr>
          </a:p>
        </p:txBody>
      </p:sp>
      <p:sp>
        <p:nvSpPr>
          <p:cNvPr id="12" name="11 Marcador de contenido"/>
          <p:cNvSpPr>
            <a:spLocks noGrp="1"/>
          </p:cNvSpPr>
          <p:nvPr>
            <p:ph idx="1"/>
          </p:nvPr>
        </p:nvSpPr>
        <p:spPr>
          <a:xfrm>
            <a:off x="838199" y="2139182"/>
            <a:ext cx="9458196" cy="3433583"/>
          </a:xfrm>
        </p:spPr>
        <p:txBody>
          <a:bodyPr>
            <a:normAutofit/>
          </a:bodyPr>
          <a:lstStyle/>
          <a:p>
            <a:pPr marL="624078" indent="-514350">
              <a:buFont typeface="+mj-lt"/>
              <a:buAutoNum type="romanUcPeriod"/>
            </a:pPr>
            <a:r>
              <a:rPr lang="es-MX" sz="3200" dirty="0">
                <a:latin typeface="Arial" panose="020B0604020202020204" pitchFamily="34" charset="0"/>
                <a:cs typeface="Arial" panose="020B0604020202020204" pitchFamily="34" charset="0"/>
              </a:rPr>
              <a:t>Riesgos de trabajo</a:t>
            </a:r>
          </a:p>
          <a:p>
            <a:pPr marL="624078" indent="-514350">
              <a:buFont typeface="+mj-lt"/>
              <a:buAutoNum type="romanUcPeriod"/>
            </a:pPr>
            <a:r>
              <a:rPr lang="es-MX" sz="3200" dirty="0">
                <a:latin typeface="Arial" panose="020B0604020202020204" pitchFamily="34" charset="0"/>
                <a:cs typeface="Arial" panose="020B0604020202020204" pitchFamily="34" charset="0"/>
              </a:rPr>
              <a:t>Enfermedades y maternidad</a:t>
            </a:r>
          </a:p>
          <a:p>
            <a:pPr marL="624078" indent="-514350">
              <a:buFont typeface="+mj-lt"/>
              <a:buAutoNum type="romanUcPeriod"/>
            </a:pPr>
            <a:r>
              <a:rPr lang="es-MX" sz="3200" dirty="0">
                <a:latin typeface="Arial" panose="020B0604020202020204" pitchFamily="34" charset="0"/>
                <a:cs typeface="Arial" panose="020B0604020202020204" pitchFamily="34" charset="0"/>
              </a:rPr>
              <a:t>Invalidez y vida</a:t>
            </a:r>
          </a:p>
          <a:p>
            <a:pPr marL="624078" indent="-514350">
              <a:buFont typeface="+mj-lt"/>
              <a:buAutoNum type="romanUcPeriod"/>
            </a:pPr>
            <a:r>
              <a:rPr lang="es-MX" sz="3200" dirty="0">
                <a:latin typeface="Arial" panose="020B0604020202020204" pitchFamily="34" charset="0"/>
                <a:cs typeface="Arial" panose="020B0604020202020204" pitchFamily="34" charset="0"/>
              </a:rPr>
              <a:t>Retiro, cesantía en edad avanzada y vejez, y</a:t>
            </a:r>
          </a:p>
          <a:p>
            <a:pPr marL="624078" indent="-514350">
              <a:buFont typeface="+mj-lt"/>
              <a:buAutoNum type="romanUcPeriod"/>
            </a:pPr>
            <a:r>
              <a:rPr lang="es-MX" sz="3200" dirty="0">
                <a:latin typeface="Arial" panose="020B0604020202020204" pitchFamily="34" charset="0"/>
                <a:cs typeface="Arial" panose="020B0604020202020204" pitchFamily="34" charset="0"/>
              </a:rPr>
              <a:t>Guarderías y prestaciones sociales</a:t>
            </a:r>
            <a:endParaRPr lang="es-E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529817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1650551581"/>
              </p:ext>
            </p:extLst>
          </p:nvPr>
        </p:nvGraphicFramePr>
        <p:xfrm>
          <a:off x="1127448" y="1030094"/>
          <a:ext cx="10441160" cy="5573470"/>
        </p:xfrm>
        <a:graphic>
          <a:graphicData uri="http://schemas.openxmlformats.org/drawingml/2006/table">
            <a:tbl>
              <a:tblPr firstRow="1" bandRow="1">
                <a:tableStyleId>{69012ECD-51FC-41F1-AA8D-1B2483CD663E}</a:tableStyleId>
              </a:tblPr>
              <a:tblGrid>
                <a:gridCol w="2316777">
                  <a:extLst>
                    <a:ext uri="{9D8B030D-6E8A-4147-A177-3AD203B41FA5}">
                      <a16:colId xmlns:a16="http://schemas.microsoft.com/office/drawing/2014/main" val="20000"/>
                    </a:ext>
                  </a:extLst>
                </a:gridCol>
                <a:gridCol w="8124383">
                  <a:extLst>
                    <a:ext uri="{9D8B030D-6E8A-4147-A177-3AD203B41FA5}">
                      <a16:colId xmlns:a16="http://schemas.microsoft.com/office/drawing/2014/main" val="20001"/>
                    </a:ext>
                  </a:extLst>
                </a:gridCol>
              </a:tblGrid>
              <a:tr h="371396">
                <a:tc>
                  <a:txBody>
                    <a:bodyPr/>
                    <a:lstStyle/>
                    <a:p>
                      <a:pPr algn="ctr"/>
                      <a:r>
                        <a:rPr lang="es-MX" sz="2000" dirty="0"/>
                        <a:t>FRACCIÓN</a:t>
                      </a:r>
                    </a:p>
                  </a:txBody>
                  <a:tcPr marL="68580" marR="68580"/>
                </a:tc>
                <a:tc>
                  <a:txBody>
                    <a:bodyPr/>
                    <a:lstStyle/>
                    <a:p>
                      <a:pPr algn="ctr"/>
                      <a:r>
                        <a:rPr lang="es-MX" sz="2000" dirty="0"/>
                        <a:t>ARTÍCULO</a:t>
                      </a:r>
                      <a:r>
                        <a:rPr lang="es-MX" sz="2000" baseline="0" dirty="0"/>
                        <a:t> 15</a:t>
                      </a:r>
                      <a:endParaRPr lang="es-MX" sz="2000" dirty="0"/>
                    </a:p>
                  </a:txBody>
                  <a:tcPr marL="68580" marR="68580"/>
                </a:tc>
                <a:extLst>
                  <a:ext uri="{0D108BD9-81ED-4DB2-BD59-A6C34878D82A}">
                    <a16:rowId xmlns:a16="http://schemas.microsoft.com/office/drawing/2014/main" val="10000"/>
                  </a:ext>
                </a:extLst>
              </a:tr>
              <a:tr h="740855">
                <a:tc>
                  <a:txBody>
                    <a:bodyPr/>
                    <a:lstStyle/>
                    <a:p>
                      <a:pPr algn="ctr"/>
                      <a:r>
                        <a:rPr lang="es-MX" dirty="0"/>
                        <a:t>I.</a:t>
                      </a:r>
                    </a:p>
                  </a:txBody>
                  <a:tcPr marL="68580" marR="68580"/>
                </a:tc>
                <a:tc>
                  <a:txBody>
                    <a:bodyPr/>
                    <a:lstStyle/>
                    <a:p>
                      <a:r>
                        <a:rPr lang="es-MX" dirty="0"/>
                        <a:t>Registrarse  e inscribir a sus trabajadores en el IMSS  dentro de plazos no mayores a 5 días hábiles (altas, modificaciones y bajas)</a:t>
                      </a:r>
                    </a:p>
                  </a:txBody>
                  <a:tcPr marL="68580" marR="68580"/>
                </a:tc>
                <a:extLst>
                  <a:ext uri="{0D108BD9-81ED-4DB2-BD59-A6C34878D82A}">
                    <a16:rowId xmlns:a16="http://schemas.microsoft.com/office/drawing/2014/main" val="10001"/>
                  </a:ext>
                </a:extLst>
              </a:tr>
              <a:tr h="599948">
                <a:tc>
                  <a:txBody>
                    <a:bodyPr/>
                    <a:lstStyle/>
                    <a:p>
                      <a:pPr algn="ctr"/>
                      <a:r>
                        <a:rPr lang="es-MX" dirty="0"/>
                        <a:t>II.</a:t>
                      </a:r>
                    </a:p>
                  </a:txBody>
                  <a:tcPr marL="68580" marR="68580"/>
                </a:tc>
                <a:tc>
                  <a:txBody>
                    <a:bodyPr/>
                    <a:lstStyle/>
                    <a:p>
                      <a:r>
                        <a:rPr lang="es-MX" dirty="0"/>
                        <a:t>Llevar registros como nóminas y listas de raya y conservar estos registros durante los 5 años siguientes a los de su fecha.</a:t>
                      </a:r>
                    </a:p>
                  </a:txBody>
                  <a:tcPr marL="68580" marR="68580"/>
                </a:tc>
                <a:extLst>
                  <a:ext uri="{0D108BD9-81ED-4DB2-BD59-A6C34878D82A}">
                    <a16:rowId xmlns:a16="http://schemas.microsoft.com/office/drawing/2014/main" val="10002"/>
                  </a:ext>
                </a:extLst>
              </a:tr>
              <a:tr h="599948">
                <a:tc>
                  <a:txBody>
                    <a:bodyPr/>
                    <a:lstStyle/>
                    <a:p>
                      <a:pPr algn="ctr"/>
                      <a:r>
                        <a:rPr lang="es-MX" dirty="0"/>
                        <a:t>III.</a:t>
                      </a:r>
                    </a:p>
                  </a:txBody>
                  <a:tcPr marL="68580" marR="68580"/>
                </a:tc>
                <a:tc>
                  <a:txBody>
                    <a:bodyPr/>
                    <a:lstStyle/>
                    <a:p>
                      <a:r>
                        <a:rPr lang="es-MX" dirty="0"/>
                        <a:t>Determinar  las cuotas obrero-patronales y enterar  su importe al Instituto </a:t>
                      </a:r>
                    </a:p>
                  </a:txBody>
                  <a:tcPr marL="68580" marR="68580"/>
                </a:tc>
                <a:extLst>
                  <a:ext uri="{0D108BD9-81ED-4DB2-BD59-A6C34878D82A}">
                    <a16:rowId xmlns:a16="http://schemas.microsoft.com/office/drawing/2014/main" val="10003"/>
                  </a:ext>
                </a:extLst>
              </a:tr>
              <a:tr h="342827">
                <a:tc>
                  <a:txBody>
                    <a:bodyPr/>
                    <a:lstStyle/>
                    <a:p>
                      <a:pPr algn="ctr"/>
                      <a:r>
                        <a:rPr lang="es-MX" dirty="0"/>
                        <a:t>IV.</a:t>
                      </a:r>
                    </a:p>
                  </a:txBody>
                  <a:tcPr marL="68580" marR="68580"/>
                </a:tc>
                <a:tc>
                  <a:txBody>
                    <a:bodyPr/>
                    <a:lstStyle/>
                    <a:p>
                      <a:r>
                        <a:rPr lang="es-MX" dirty="0"/>
                        <a:t>Proporcionar al IMSS toda la información que solicite.</a:t>
                      </a:r>
                    </a:p>
                  </a:txBody>
                  <a:tcPr marL="68580" marR="68580"/>
                </a:tc>
                <a:extLst>
                  <a:ext uri="{0D108BD9-81ED-4DB2-BD59-A6C34878D82A}">
                    <a16:rowId xmlns:a16="http://schemas.microsoft.com/office/drawing/2014/main" val="10004"/>
                  </a:ext>
                </a:extLst>
              </a:tr>
              <a:tr h="342827">
                <a:tc>
                  <a:txBody>
                    <a:bodyPr/>
                    <a:lstStyle/>
                    <a:p>
                      <a:pPr algn="ctr"/>
                      <a:r>
                        <a:rPr lang="es-MX" dirty="0"/>
                        <a:t>V.</a:t>
                      </a:r>
                    </a:p>
                  </a:txBody>
                  <a:tcPr marL="68580" marR="68580"/>
                </a:tc>
                <a:tc>
                  <a:txBody>
                    <a:bodyPr/>
                    <a:lstStyle/>
                    <a:p>
                      <a:r>
                        <a:rPr lang="es-MX" dirty="0"/>
                        <a:t>Permitir  inspecciones y visitas domiciliarias que practique el instituto.</a:t>
                      </a:r>
                    </a:p>
                  </a:txBody>
                  <a:tcPr marL="68580" marR="68580"/>
                </a:tc>
                <a:extLst>
                  <a:ext uri="{0D108BD9-81ED-4DB2-BD59-A6C34878D82A}">
                    <a16:rowId xmlns:a16="http://schemas.microsoft.com/office/drawing/2014/main" val="10005"/>
                  </a:ext>
                </a:extLst>
              </a:tr>
              <a:tr h="599948">
                <a:tc>
                  <a:txBody>
                    <a:bodyPr/>
                    <a:lstStyle/>
                    <a:p>
                      <a:pPr algn="ctr"/>
                      <a:r>
                        <a:rPr lang="es-MX" dirty="0"/>
                        <a:t>VI.</a:t>
                      </a:r>
                    </a:p>
                  </a:txBody>
                  <a:tcPr marL="68580" marR="68580"/>
                </a:tc>
                <a:tc>
                  <a:txBody>
                    <a:bodyPr/>
                    <a:lstStyle/>
                    <a:p>
                      <a:r>
                        <a:rPr lang="es-MX" dirty="0"/>
                        <a:t>Expedir y entregar a los trabajadores de la construcción constancia del salario percibido y días trabajados</a:t>
                      </a:r>
                    </a:p>
                  </a:txBody>
                  <a:tcPr marL="68580" marR="68580"/>
                </a:tc>
                <a:extLst>
                  <a:ext uri="{0D108BD9-81ED-4DB2-BD59-A6C34878D82A}">
                    <a16:rowId xmlns:a16="http://schemas.microsoft.com/office/drawing/2014/main" val="10006"/>
                  </a:ext>
                </a:extLst>
              </a:tr>
              <a:tr h="584719">
                <a:tc>
                  <a:txBody>
                    <a:bodyPr/>
                    <a:lstStyle/>
                    <a:p>
                      <a:pPr algn="ctr"/>
                      <a:r>
                        <a:rPr lang="es-MX" dirty="0"/>
                        <a:t>VII.</a:t>
                      </a:r>
                    </a:p>
                  </a:txBody>
                  <a:tcPr marL="68580" marR="68580"/>
                </a:tc>
                <a:tc>
                  <a:txBody>
                    <a:bodyPr/>
                    <a:lstStyle/>
                    <a:p>
                      <a:r>
                        <a:rPr lang="es-MX" dirty="0"/>
                        <a:t>Cumplir con las obligaciones del seguro de retiro, cesantía y vejez.</a:t>
                      </a:r>
                    </a:p>
                  </a:txBody>
                  <a:tcPr marL="68580" marR="68580"/>
                </a:tc>
                <a:extLst>
                  <a:ext uri="{0D108BD9-81ED-4DB2-BD59-A6C34878D82A}">
                    <a16:rowId xmlns:a16="http://schemas.microsoft.com/office/drawing/2014/main" val="10007"/>
                  </a:ext>
                </a:extLst>
              </a:tr>
              <a:tr h="599948">
                <a:tc>
                  <a:txBody>
                    <a:bodyPr/>
                    <a:lstStyle/>
                    <a:p>
                      <a:pPr algn="ctr"/>
                      <a:r>
                        <a:rPr lang="es-MX" dirty="0"/>
                        <a:t>VIII. </a:t>
                      </a:r>
                    </a:p>
                  </a:txBody>
                  <a:tcPr marL="68580" marR="68580"/>
                </a:tc>
                <a:tc>
                  <a:txBody>
                    <a:bodyPr/>
                    <a:lstStyle/>
                    <a:p>
                      <a:r>
                        <a:rPr lang="es-MX" dirty="0"/>
                        <a:t>Cumplir</a:t>
                      </a:r>
                      <a:r>
                        <a:rPr lang="es-MX" baseline="0" dirty="0"/>
                        <a:t> con la ley y su reglamento</a:t>
                      </a:r>
                      <a:endParaRPr lang="es-MX" dirty="0"/>
                    </a:p>
                  </a:txBody>
                  <a:tcPr marL="68580" marR="68580"/>
                </a:tc>
                <a:extLst>
                  <a:ext uri="{0D108BD9-81ED-4DB2-BD59-A6C34878D82A}">
                    <a16:rowId xmlns:a16="http://schemas.microsoft.com/office/drawing/2014/main" val="10008"/>
                  </a:ext>
                </a:extLst>
              </a:tr>
              <a:tr h="599948">
                <a:tc>
                  <a:txBody>
                    <a:bodyPr/>
                    <a:lstStyle/>
                    <a:p>
                      <a:pPr algn="ctr"/>
                      <a:r>
                        <a:rPr lang="es-MX" dirty="0"/>
                        <a:t>IX.</a:t>
                      </a:r>
                    </a:p>
                  </a:txBody>
                  <a:tcPr marL="68580" marR="68580"/>
                </a:tc>
                <a:tc>
                  <a:txBody>
                    <a:bodyPr/>
                    <a:lstStyle/>
                    <a:p>
                      <a:r>
                        <a:rPr lang="es-MX" dirty="0"/>
                        <a:t>Expedir y entregar a sus trabajadores eventuales, de la ciudad o del campo, constancia de días laborados.</a:t>
                      </a:r>
                    </a:p>
                  </a:txBody>
                  <a:tcPr marL="68580" marR="68580"/>
                </a:tc>
                <a:extLst>
                  <a:ext uri="{0D108BD9-81ED-4DB2-BD59-A6C34878D82A}">
                    <a16:rowId xmlns:a16="http://schemas.microsoft.com/office/drawing/2014/main" val="10009"/>
                  </a:ext>
                </a:extLst>
              </a:tr>
            </a:tbl>
          </a:graphicData>
        </a:graphic>
      </p:graphicFrame>
      <p:sp>
        <p:nvSpPr>
          <p:cNvPr id="5" name="CuadroTexto 4"/>
          <p:cNvSpPr txBox="1"/>
          <p:nvPr/>
        </p:nvSpPr>
        <p:spPr>
          <a:xfrm>
            <a:off x="1748172" y="332656"/>
            <a:ext cx="8695656" cy="523220"/>
          </a:xfrm>
          <a:prstGeom prst="rect">
            <a:avLst/>
          </a:prstGeom>
          <a:noFill/>
        </p:spPr>
        <p:txBody>
          <a:bodyPr wrap="square" rtlCol="0">
            <a:spAutoFit/>
          </a:bodyPr>
          <a:lstStyle/>
          <a:p>
            <a:pPr algn="ctr"/>
            <a:r>
              <a:rPr lang="es-MX" sz="2800" dirty="0"/>
              <a:t>OBLIGACIONES PATRONALES ENTABLECIDAS EL LA L.S.S.</a:t>
            </a:r>
          </a:p>
        </p:txBody>
      </p:sp>
    </p:spTree>
    <p:extLst>
      <p:ext uri="{BB962C8B-B14F-4D97-AF65-F5344CB8AC3E}">
        <p14:creationId xmlns:p14="http://schemas.microsoft.com/office/powerpoint/2010/main" val="102913258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639564223"/>
              </p:ext>
            </p:extLst>
          </p:nvPr>
        </p:nvGraphicFramePr>
        <p:xfrm>
          <a:off x="1622326" y="999484"/>
          <a:ext cx="9200162" cy="5616623"/>
        </p:xfrm>
        <a:graphic>
          <a:graphicData uri="http://schemas.openxmlformats.org/drawingml/2006/table">
            <a:tbl>
              <a:tblPr firstRow="1" bandRow="1">
                <a:tableStyleId>{B301B821-A1FF-4177-AEE7-76D212191A09}</a:tableStyleId>
              </a:tblPr>
              <a:tblGrid>
                <a:gridCol w="1623558">
                  <a:extLst>
                    <a:ext uri="{9D8B030D-6E8A-4147-A177-3AD203B41FA5}">
                      <a16:colId xmlns:a16="http://schemas.microsoft.com/office/drawing/2014/main" val="20000"/>
                    </a:ext>
                  </a:extLst>
                </a:gridCol>
                <a:gridCol w="7576604">
                  <a:extLst>
                    <a:ext uri="{9D8B030D-6E8A-4147-A177-3AD203B41FA5}">
                      <a16:colId xmlns:a16="http://schemas.microsoft.com/office/drawing/2014/main" val="20001"/>
                    </a:ext>
                  </a:extLst>
                </a:gridCol>
              </a:tblGrid>
              <a:tr h="665608">
                <a:tc>
                  <a:txBody>
                    <a:bodyPr/>
                    <a:lstStyle/>
                    <a:p>
                      <a:pPr algn="ctr"/>
                      <a:r>
                        <a:rPr lang="es-MX" sz="2000" dirty="0"/>
                        <a:t>ARTÍCULO</a:t>
                      </a:r>
                    </a:p>
                  </a:txBody>
                  <a:tcPr marL="68580" marR="68580"/>
                </a:tc>
                <a:tc>
                  <a:txBody>
                    <a:bodyPr/>
                    <a:lstStyle/>
                    <a:p>
                      <a:pPr algn="ctr"/>
                      <a:r>
                        <a:rPr lang="es-MX" sz="2000" dirty="0"/>
                        <a:t>OBLIGACIÓN</a:t>
                      </a:r>
                    </a:p>
                  </a:txBody>
                  <a:tcPr marL="68580" marR="68580"/>
                </a:tc>
                <a:extLst>
                  <a:ext uri="{0D108BD9-81ED-4DB2-BD59-A6C34878D82A}">
                    <a16:rowId xmlns:a16="http://schemas.microsoft.com/office/drawing/2014/main" val="10000"/>
                  </a:ext>
                </a:extLst>
              </a:tr>
              <a:tr h="1545155">
                <a:tc>
                  <a:txBody>
                    <a:bodyPr/>
                    <a:lstStyle/>
                    <a:p>
                      <a:pPr algn="ctr"/>
                      <a:r>
                        <a:rPr lang="es-MX" dirty="0"/>
                        <a:t>38</a:t>
                      </a:r>
                    </a:p>
                  </a:txBody>
                  <a:tcPr marL="68580" marR="68580"/>
                </a:tc>
                <a:tc>
                  <a:txBody>
                    <a:bodyPr/>
                    <a:lstStyle/>
                    <a:p>
                      <a:r>
                        <a:rPr lang="es-MX" dirty="0"/>
                        <a:t>Retener las cuotas a cargo del trabajador y efectuar el entero correspondiente.</a:t>
                      </a:r>
                    </a:p>
                    <a:p>
                      <a:r>
                        <a:rPr lang="es-MX" dirty="0"/>
                        <a:t>Corresponde al patrón pagar íntegramente la cuota señalada para los trabajadores, en los casos que éstos perciban como cuota diaria el salario mínimo. (Art. 36)</a:t>
                      </a:r>
                    </a:p>
                  </a:txBody>
                  <a:tcPr marL="68580" marR="68580"/>
                </a:tc>
                <a:extLst>
                  <a:ext uri="{0D108BD9-81ED-4DB2-BD59-A6C34878D82A}">
                    <a16:rowId xmlns:a16="http://schemas.microsoft.com/office/drawing/2014/main" val="10001"/>
                  </a:ext>
                </a:extLst>
              </a:tr>
              <a:tr h="1255438">
                <a:tc>
                  <a:txBody>
                    <a:bodyPr/>
                    <a:lstStyle/>
                    <a:p>
                      <a:pPr algn="ctr"/>
                      <a:r>
                        <a:rPr lang="es-MX" dirty="0"/>
                        <a:t>39</a:t>
                      </a:r>
                    </a:p>
                  </a:txBody>
                  <a:tcPr marL="68580" marR="68580"/>
                </a:tc>
                <a:tc>
                  <a:txBody>
                    <a:bodyPr/>
                    <a:lstStyle/>
                    <a:p>
                      <a:pPr algn="just"/>
                      <a:r>
                        <a:rPr lang="es-MX" dirty="0"/>
                        <a:t>El patrón está obligado a determinar el importe de las cuotas obrero patronales que se causan por mensualidades vencidas y realizar el pago respectivo a más tardar el día</a:t>
                      </a:r>
                      <a:r>
                        <a:rPr lang="es-MX" baseline="0" dirty="0"/>
                        <a:t> 17 del mes inmediato siguiente.</a:t>
                      </a:r>
                      <a:endParaRPr lang="es-MX" dirty="0"/>
                    </a:p>
                  </a:txBody>
                  <a:tcPr marL="68580" marR="68580"/>
                </a:tc>
                <a:extLst>
                  <a:ext uri="{0D108BD9-81ED-4DB2-BD59-A6C34878D82A}">
                    <a16:rowId xmlns:a16="http://schemas.microsoft.com/office/drawing/2014/main" val="10004"/>
                  </a:ext>
                </a:extLst>
              </a:tr>
              <a:tr h="1075211">
                <a:tc>
                  <a:txBody>
                    <a:bodyPr/>
                    <a:lstStyle/>
                    <a:p>
                      <a:pPr algn="ctr"/>
                      <a:r>
                        <a:rPr lang="es-MX" dirty="0"/>
                        <a:t>51</a:t>
                      </a:r>
                    </a:p>
                  </a:txBody>
                  <a:tcPr marL="68580" marR="68580"/>
                </a:tc>
                <a:tc>
                  <a:txBody>
                    <a:bodyPr/>
                    <a:lstStyle/>
                    <a:p>
                      <a:pPr algn="just"/>
                      <a:r>
                        <a:rPr lang="es-MX" dirty="0"/>
                        <a:t>Dar aviso de los riesgos de trabajo</a:t>
                      </a:r>
                      <a:r>
                        <a:rPr lang="es-MX" baseline="0" dirty="0"/>
                        <a:t> que ocurran dentro y fuera de las instalaciones durante el desempeño de las actividades del trabajador.</a:t>
                      </a:r>
                      <a:endParaRPr lang="es-MX" i="0" dirty="0"/>
                    </a:p>
                  </a:txBody>
                  <a:tcPr marL="68580" marR="68580"/>
                </a:tc>
                <a:extLst>
                  <a:ext uri="{0D108BD9-81ED-4DB2-BD59-A6C34878D82A}">
                    <a16:rowId xmlns:a16="http://schemas.microsoft.com/office/drawing/2014/main" val="10002"/>
                  </a:ext>
                </a:extLst>
              </a:tr>
              <a:tr h="1075211">
                <a:tc>
                  <a:txBody>
                    <a:bodyPr/>
                    <a:lstStyle/>
                    <a:p>
                      <a:pPr algn="ctr"/>
                      <a:r>
                        <a:rPr lang="es-MX" dirty="0"/>
                        <a:t>74</a:t>
                      </a:r>
                    </a:p>
                  </a:txBody>
                  <a:tcPr marL="68580" marR="68580"/>
                </a:tc>
                <a:tc>
                  <a:txBody>
                    <a:bodyPr/>
                    <a:lstStyle/>
                    <a:p>
                      <a:r>
                        <a:rPr lang="es-MX" dirty="0"/>
                        <a:t>Presentación declaración anual de prima de riesgo de trabajo, para determinar si permanecen</a:t>
                      </a:r>
                      <a:r>
                        <a:rPr lang="es-MX" baseline="0" dirty="0"/>
                        <a:t> en la misma o se modifica aumentando o disminuyendo.</a:t>
                      </a:r>
                      <a:endParaRPr lang="es-MX" dirty="0"/>
                    </a:p>
                  </a:txBody>
                  <a:tcPr marL="68580" marR="68580"/>
                </a:tc>
                <a:extLst>
                  <a:ext uri="{0D108BD9-81ED-4DB2-BD59-A6C34878D82A}">
                    <a16:rowId xmlns:a16="http://schemas.microsoft.com/office/drawing/2014/main" val="10003"/>
                  </a:ext>
                </a:extLst>
              </a:tr>
            </a:tbl>
          </a:graphicData>
        </a:graphic>
      </p:graphicFrame>
      <p:sp>
        <p:nvSpPr>
          <p:cNvPr id="3" name="CuadroTexto 2"/>
          <p:cNvSpPr txBox="1"/>
          <p:nvPr/>
        </p:nvSpPr>
        <p:spPr>
          <a:xfrm>
            <a:off x="479376" y="404664"/>
            <a:ext cx="8784976" cy="461665"/>
          </a:xfrm>
          <a:prstGeom prst="rect">
            <a:avLst/>
          </a:prstGeom>
          <a:noFill/>
        </p:spPr>
        <p:txBody>
          <a:bodyPr wrap="square" rtlCol="0">
            <a:spAutoFit/>
          </a:bodyPr>
          <a:lstStyle/>
          <a:p>
            <a:pPr algn="ctr"/>
            <a:r>
              <a:rPr lang="es-MX" sz="2400" dirty="0"/>
              <a:t>OTRAS OBLIGACIONES PATRONALES ENTABLECIDAS EN LA L.S.S.</a:t>
            </a:r>
          </a:p>
        </p:txBody>
      </p:sp>
    </p:spTree>
    <p:extLst>
      <p:ext uri="{BB962C8B-B14F-4D97-AF65-F5344CB8AC3E}">
        <p14:creationId xmlns:p14="http://schemas.microsoft.com/office/powerpoint/2010/main" val="256391846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48929" y="557190"/>
            <a:ext cx="5170852" cy="1671564"/>
          </a:xfrm>
        </p:spPr>
        <p:txBody>
          <a:bodyPr>
            <a:normAutofit/>
          </a:bodyPr>
          <a:lstStyle/>
          <a:p>
            <a:r>
              <a:rPr lang="es-MX" sz="4000"/>
              <a:t>ATENCIÓN¡¡¡</a:t>
            </a:r>
          </a:p>
        </p:txBody>
      </p:sp>
      <p:sp>
        <p:nvSpPr>
          <p:cNvPr id="3" name="2 Marcador de contenido"/>
          <p:cNvSpPr>
            <a:spLocks noGrp="1"/>
          </p:cNvSpPr>
          <p:nvPr>
            <p:ph idx="1"/>
          </p:nvPr>
        </p:nvSpPr>
        <p:spPr>
          <a:xfrm>
            <a:off x="648930" y="2398030"/>
            <a:ext cx="10186084" cy="3731058"/>
          </a:xfrm>
        </p:spPr>
        <p:txBody>
          <a:bodyPr>
            <a:normAutofit/>
          </a:bodyPr>
          <a:lstStyle/>
          <a:p>
            <a:pPr marL="0" indent="0" algn="just">
              <a:buNone/>
            </a:pPr>
            <a:r>
              <a:rPr lang="es-MX" dirty="0"/>
              <a:t>Los avisos de inscripción de los trabajadores aun cuando se presenten en los plazos señalados en la ley (5 días hábiles), no liberan al patrón de la </a:t>
            </a:r>
            <a:r>
              <a:rPr lang="es-MX" b="1" dirty="0"/>
              <a:t>obligación de pagar los capitales constitutivos </a:t>
            </a:r>
            <a:r>
              <a:rPr lang="es-MX" dirty="0"/>
              <a:t>que se deriven de riesgos de trabajo, si éste ocurre antes de la presentación del aviso. Lo mismo opera para modificación de salario.</a:t>
            </a:r>
          </a:p>
          <a:p>
            <a:endParaRPr lang="es-MX" dirty="0"/>
          </a:p>
          <a:p>
            <a:pPr marL="0" indent="0">
              <a:buNone/>
            </a:pPr>
            <a:r>
              <a:rPr lang="es-MX" dirty="0"/>
              <a:t>Artículos. 77 y 79</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643467" y="321734"/>
            <a:ext cx="10905066" cy="1135737"/>
          </a:xfrm>
        </p:spPr>
        <p:txBody>
          <a:bodyPr>
            <a:normAutofit/>
          </a:bodyPr>
          <a:lstStyle/>
          <a:p>
            <a:r>
              <a:rPr lang="es-MX" sz="3300" dirty="0">
                <a:latin typeface="Arial" panose="020B0604020202020204" pitchFamily="34" charset="0"/>
                <a:cs typeface="Arial" panose="020B0604020202020204" pitchFamily="34" charset="0"/>
              </a:rPr>
              <a:t>INTEGRACIÓN DEL SALARIO BASE DE COTIZACIÓN </a:t>
            </a:r>
            <a:br>
              <a:rPr lang="es-MX" sz="3300" dirty="0">
                <a:latin typeface="Arial" panose="020B0604020202020204" pitchFamily="34" charset="0"/>
                <a:cs typeface="Arial" panose="020B0604020202020204" pitchFamily="34" charset="0"/>
              </a:rPr>
            </a:br>
            <a:r>
              <a:rPr lang="es-MX" sz="3300" dirty="0">
                <a:latin typeface="Arial" panose="020B0604020202020204" pitchFamily="34" charset="0"/>
                <a:cs typeface="Arial" panose="020B0604020202020204" pitchFamily="34" charset="0"/>
              </a:rPr>
              <a:t>ART 30 LSS</a:t>
            </a:r>
            <a:endParaRPr lang="es-ES" sz="3300" dirty="0">
              <a:latin typeface="Arial" panose="020B0604020202020204" pitchFamily="34" charset="0"/>
              <a:cs typeface="Arial" panose="020B0604020202020204" pitchFamily="34" charset="0"/>
            </a:endParaRPr>
          </a:p>
        </p:txBody>
      </p:sp>
      <p:graphicFrame>
        <p:nvGraphicFramePr>
          <p:cNvPr id="5" name="1 Marcador de contenido">
            <a:extLst>
              <a:ext uri="{FF2B5EF4-FFF2-40B4-BE49-F238E27FC236}">
                <a16:creationId xmlns:a16="http://schemas.microsoft.com/office/drawing/2014/main" id="{5FE1CB02-B674-44D5-B4DA-E3FCC68A9D76}"/>
              </a:ext>
            </a:extLst>
          </p:cNvPr>
          <p:cNvGraphicFramePr>
            <a:graphicFrameLocks noGrp="1"/>
          </p:cNvGraphicFramePr>
          <p:nvPr>
            <p:ph idx="1"/>
            <p:extLst>
              <p:ext uri="{D42A27DB-BD31-4B8C-83A1-F6EECF244321}">
                <p14:modId xmlns:p14="http://schemas.microsoft.com/office/powerpoint/2010/main" val="2328833642"/>
              </p:ext>
            </p:extLst>
          </p:nvPr>
        </p:nvGraphicFramePr>
        <p:xfrm>
          <a:off x="6384032" y="1457471"/>
          <a:ext cx="4905528" cy="51616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a:extLst>
              <a:ext uri="{FF2B5EF4-FFF2-40B4-BE49-F238E27FC236}">
                <a16:creationId xmlns:a16="http://schemas.microsoft.com/office/drawing/2014/main" id="{AF05E430-585A-4F03-B889-00ED698A31A9}"/>
              </a:ext>
            </a:extLst>
          </p:cNvPr>
          <p:cNvSpPr/>
          <p:nvPr/>
        </p:nvSpPr>
        <p:spPr>
          <a:xfrm>
            <a:off x="1065251" y="2645794"/>
            <a:ext cx="4742717" cy="2308324"/>
          </a:xfrm>
          <a:prstGeom prst="rect">
            <a:avLst/>
          </a:prstGeom>
        </p:spPr>
        <p:txBody>
          <a:bodyPr wrap="square">
            <a:spAutoFit/>
          </a:bodyPr>
          <a:lstStyle/>
          <a:p>
            <a:pPr lvl="0" algn="just"/>
            <a:r>
              <a:rPr lang="es-MX" sz="2400" dirty="0"/>
              <a:t>Al inscribir al trabajador, debemos </a:t>
            </a:r>
            <a:r>
              <a:rPr lang="es-MX" sz="2400" b="1" dirty="0"/>
              <a:t>integrar</a:t>
            </a:r>
            <a:r>
              <a:rPr lang="es-MX" sz="2400" dirty="0"/>
              <a:t> además de los elementos fijos del salario que percibiera regularmente, </a:t>
            </a:r>
            <a:r>
              <a:rPr lang="es-MX" sz="2400" b="1" dirty="0"/>
              <a:t>otras retribuciones</a:t>
            </a:r>
            <a:r>
              <a:rPr lang="es-MX" sz="2400" dirty="0"/>
              <a:t> periódicas de </a:t>
            </a:r>
            <a:r>
              <a:rPr lang="es-MX" sz="2400" b="1" dirty="0"/>
              <a:t>cuantía previamente conocida.</a:t>
            </a:r>
            <a:endParaRPr lang="en-US" sz="2400" dirty="0"/>
          </a:p>
        </p:txBody>
      </p:sp>
    </p:spTree>
    <p:extLst>
      <p:ext uri="{BB962C8B-B14F-4D97-AF65-F5344CB8AC3E}">
        <p14:creationId xmlns:p14="http://schemas.microsoft.com/office/powerpoint/2010/main" val="35387586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Autofit/>
          </a:bodyPr>
          <a:lstStyle/>
          <a:p>
            <a:pPr algn="ctr"/>
            <a:r>
              <a:rPr lang="es-MX" sz="2800" dirty="0">
                <a:latin typeface="Arial" panose="020B0604020202020204" pitchFamily="34" charset="0"/>
                <a:cs typeface="Arial" panose="020B0604020202020204" pitchFamily="34" charset="0"/>
              </a:rPr>
              <a:t>DETERMINACIÓN DE S.B.C. POR TIPO DE SALARIO</a:t>
            </a:r>
            <a:endParaRPr lang="es-ES" sz="2800" dirty="0">
              <a:latin typeface="Arial" panose="020B0604020202020204" pitchFamily="34" charset="0"/>
              <a:cs typeface="Arial" panose="020B0604020202020204" pitchFamily="34" charset="0"/>
            </a:endParaRPr>
          </a:p>
        </p:txBody>
      </p:sp>
      <p:graphicFrame>
        <p:nvGraphicFramePr>
          <p:cNvPr id="4" name="3 Tabla"/>
          <p:cNvGraphicFramePr>
            <a:graphicFrameLocks noGrp="1"/>
          </p:cNvGraphicFramePr>
          <p:nvPr>
            <p:extLst>
              <p:ext uri="{D42A27DB-BD31-4B8C-83A1-F6EECF244321}">
                <p14:modId xmlns:p14="http://schemas.microsoft.com/office/powerpoint/2010/main" val="3975626049"/>
              </p:ext>
            </p:extLst>
          </p:nvPr>
        </p:nvGraphicFramePr>
        <p:xfrm>
          <a:off x="838200" y="1484784"/>
          <a:ext cx="10515600" cy="4536504"/>
        </p:xfrm>
        <a:graphic>
          <a:graphicData uri="http://schemas.openxmlformats.org/drawingml/2006/table">
            <a:tbl>
              <a:tblPr firstRow="1" firstCol="1" bandRow="1">
                <a:tableStyleId>{69012ECD-51FC-41F1-AA8D-1B2483CD663E}</a:tableStyleId>
              </a:tblPr>
              <a:tblGrid>
                <a:gridCol w="5760719">
                  <a:extLst>
                    <a:ext uri="{9D8B030D-6E8A-4147-A177-3AD203B41FA5}">
                      <a16:colId xmlns:a16="http://schemas.microsoft.com/office/drawing/2014/main" val="20000"/>
                    </a:ext>
                  </a:extLst>
                </a:gridCol>
                <a:gridCol w="4754881">
                  <a:extLst>
                    <a:ext uri="{9D8B030D-6E8A-4147-A177-3AD203B41FA5}">
                      <a16:colId xmlns:a16="http://schemas.microsoft.com/office/drawing/2014/main" val="20001"/>
                    </a:ext>
                  </a:extLst>
                </a:gridCol>
              </a:tblGrid>
              <a:tr h="693503">
                <a:tc>
                  <a:txBody>
                    <a:bodyPr/>
                    <a:lstStyle/>
                    <a:p>
                      <a:pPr algn="ctr">
                        <a:lnSpc>
                          <a:spcPct val="115000"/>
                        </a:lnSpc>
                        <a:spcAft>
                          <a:spcPts val="0"/>
                        </a:spcAft>
                      </a:pPr>
                      <a:r>
                        <a:rPr lang="es-ES" sz="1800" dirty="0">
                          <a:effectLst/>
                        </a:rPr>
                        <a:t>Tipos de salario  </a:t>
                      </a:r>
                    </a:p>
                    <a:p>
                      <a:pPr algn="ctr">
                        <a:lnSpc>
                          <a:spcPct val="115000"/>
                        </a:lnSpc>
                        <a:spcAft>
                          <a:spcPts val="0"/>
                        </a:spcAft>
                      </a:pPr>
                      <a:r>
                        <a:rPr lang="es-ES" sz="1800" dirty="0">
                          <a:effectLst/>
                        </a:rPr>
                        <a:t>Art 30 LSS</a:t>
                      </a:r>
                      <a:endParaRPr lang="es-ES" sz="1800" dirty="0">
                        <a:solidFill>
                          <a:srgbClr val="943634"/>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s-ES" sz="1800" dirty="0">
                          <a:effectLst/>
                        </a:rPr>
                        <a:t>Plazos para comunicar modificaciones de salario</a:t>
                      </a:r>
                    </a:p>
                    <a:p>
                      <a:pPr algn="ctr">
                        <a:lnSpc>
                          <a:spcPct val="115000"/>
                        </a:lnSpc>
                        <a:spcAft>
                          <a:spcPts val="0"/>
                        </a:spcAft>
                      </a:pPr>
                      <a:r>
                        <a:rPr lang="es-ES" sz="1800" dirty="0">
                          <a:effectLst/>
                        </a:rPr>
                        <a:t>Art 34</a:t>
                      </a:r>
                      <a:r>
                        <a:rPr lang="es-ES" sz="1800" baseline="0" dirty="0">
                          <a:effectLst/>
                        </a:rPr>
                        <a:t> LSS</a:t>
                      </a:r>
                      <a:endParaRPr lang="es-ES" sz="1800" dirty="0">
                        <a:solidFill>
                          <a:srgbClr val="943634"/>
                        </a:solidFill>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693503">
                <a:tc>
                  <a:txBody>
                    <a:bodyPr/>
                    <a:lstStyle/>
                    <a:p>
                      <a:pPr marL="0" indent="0" algn="just">
                        <a:lnSpc>
                          <a:spcPct val="115000"/>
                        </a:lnSpc>
                        <a:spcAft>
                          <a:spcPts val="0"/>
                        </a:spcAft>
                      </a:pPr>
                      <a:r>
                        <a:rPr lang="es-ES" sz="1800" b="0" dirty="0">
                          <a:effectLst/>
                        </a:rPr>
                        <a:t>Salario fijo = Elementos fijos + retribuciones periódicas de cuantía previamente conocida.</a:t>
                      </a:r>
                      <a:endParaRPr lang="es-ES" sz="1800" b="0" dirty="0">
                        <a:solidFill>
                          <a:srgbClr val="943634"/>
                        </a:solidFill>
                        <a:effectLst/>
                        <a:latin typeface="Arial" panose="020B0604020202020204" pitchFamily="34" charset="0"/>
                        <a:ea typeface="Calibri"/>
                        <a:cs typeface="Arial" panose="020B0604020202020204" pitchFamily="34" charset="0"/>
                      </a:endParaRPr>
                    </a:p>
                  </a:txBody>
                  <a:tcPr marL="68580" marR="68580" marT="0" marB="0" anchor="ctr"/>
                </a:tc>
                <a:tc>
                  <a:txBody>
                    <a:bodyPr/>
                    <a:lstStyle/>
                    <a:p>
                      <a:pPr marL="95250" indent="0" algn="just">
                        <a:lnSpc>
                          <a:spcPct val="115000"/>
                        </a:lnSpc>
                        <a:spcAft>
                          <a:spcPts val="0"/>
                        </a:spcAft>
                      </a:pPr>
                      <a:r>
                        <a:rPr lang="es-ES" sz="1800" dirty="0">
                          <a:effectLst/>
                        </a:rPr>
                        <a:t>I.  5 días hábiles contados a partir del día siguiente a la fecha que cambie el salario.</a:t>
                      </a:r>
                      <a:endParaRPr lang="es-ES" sz="1800" dirty="0">
                        <a:solidFill>
                          <a:srgbClr val="943634"/>
                        </a:solidFill>
                        <a:effectLst/>
                        <a:latin typeface="Arial" panose="020B0604020202020204" pitchFamily="34" charset="0"/>
                        <a:ea typeface="Calibri"/>
                        <a:cs typeface="Arial" panose="020B0604020202020204" pitchFamily="34" charset="0"/>
                      </a:endParaRPr>
                    </a:p>
                  </a:txBody>
                  <a:tcPr marL="68580" marR="68580" marT="0" marB="0" anchor="ctr"/>
                </a:tc>
                <a:extLst>
                  <a:ext uri="{0D108BD9-81ED-4DB2-BD59-A6C34878D82A}">
                    <a16:rowId xmlns:a16="http://schemas.microsoft.com/office/drawing/2014/main" val="10001"/>
                  </a:ext>
                </a:extLst>
              </a:tr>
              <a:tr h="1750998">
                <a:tc>
                  <a:txBody>
                    <a:bodyPr/>
                    <a:lstStyle/>
                    <a:p>
                      <a:pPr algn="just">
                        <a:lnSpc>
                          <a:spcPct val="115000"/>
                        </a:lnSpc>
                        <a:spcAft>
                          <a:spcPts val="0"/>
                        </a:spcAft>
                      </a:pPr>
                      <a:r>
                        <a:rPr lang="es-ES" sz="1800" b="0" dirty="0">
                          <a:effectLst/>
                        </a:rPr>
                        <a:t>Salario variable = Elementos variables percibidos en los dos meses inmediatos anteriores / número de días de salario devengado. Si es nuevo ingreso se tomará el salario probable que le corresponderá en los dos meses siguientes.</a:t>
                      </a:r>
                      <a:endParaRPr lang="es-ES" sz="1800" b="0" dirty="0">
                        <a:solidFill>
                          <a:srgbClr val="943634"/>
                        </a:solidFill>
                        <a:effectLst/>
                        <a:latin typeface="Arial" panose="020B0604020202020204" pitchFamily="34" charset="0"/>
                        <a:ea typeface="Calibri"/>
                        <a:cs typeface="Arial" panose="020B0604020202020204" pitchFamily="34" charset="0"/>
                      </a:endParaRPr>
                    </a:p>
                  </a:txBody>
                  <a:tcPr marL="68580" marR="68580" marT="0" marB="0" anchor="ctr"/>
                </a:tc>
                <a:tc>
                  <a:txBody>
                    <a:bodyPr/>
                    <a:lstStyle/>
                    <a:p>
                      <a:pPr marL="95250" indent="0" algn="just">
                        <a:lnSpc>
                          <a:spcPct val="115000"/>
                        </a:lnSpc>
                        <a:spcAft>
                          <a:spcPts val="0"/>
                        </a:spcAft>
                      </a:pPr>
                      <a:r>
                        <a:rPr lang="es-ES" sz="1800" dirty="0">
                          <a:effectLst/>
                        </a:rPr>
                        <a:t>II.  Dentro de los primeros cinco días hábiles de los meses de enero, marzo, mayo, julio, septiembre y noviembre, las modificaciones del salario diario promedio obtenido del bimestre anterior.</a:t>
                      </a:r>
                      <a:endParaRPr lang="es-ES" sz="1800" dirty="0">
                        <a:solidFill>
                          <a:srgbClr val="943634"/>
                        </a:solidFill>
                        <a:effectLst/>
                        <a:latin typeface="Arial" panose="020B0604020202020204" pitchFamily="34" charset="0"/>
                        <a:ea typeface="Calibri"/>
                        <a:cs typeface="Arial" panose="020B0604020202020204" pitchFamily="34" charset="0"/>
                      </a:endParaRPr>
                    </a:p>
                  </a:txBody>
                  <a:tcPr marL="68580" marR="68580" marT="0" marB="0" anchor="ctr"/>
                </a:tc>
                <a:extLst>
                  <a:ext uri="{0D108BD9-81ED-4DB2-BD59-A6C34878D82A}">
                    <a16:rowId xmlns:a16="http://schemas.microsoft.com/office/drawing/2014/main" val="10002"/>
                  </a:ext>
                </a:extLst>
              </a:tr>
              <a:tr h="1398500">
                <a:tc>
                  <a:txBody>
                    <a:bodyPr/>
                    <a:lstStyle/>
                    <a:p>
                      <a:pPr algn="just">
                        <a:lnSpc>
                          <a:spcPct val="115000"/>
                        </a:lnSpc>
                        <a:spcAft>
                          <a:spcPts val="0"/>
                        </a:spcAft>
                      </a:pPr>
                      <a:r>
                        <a:rPr lang="es-ES" sz="1800" b="0" dirty="0">
                          <a:effectLst/>
                        </a:rPr>
                        <a:t>Salario mixto = Salario fijo +  salario variable de acuerdo con la fracción anterior.</a:t>
                      </a:r>
                      <a:endParaRPr lang="es-ES" sz="1800" b="0" dirty="0">
                        <a:solidFill>
                          <a:srgbClr val="943634"/>
                        </a:solidFill>
                        <a:effectLst/>
                        <a:latin typeface="Arial" panose="020B0604020202020204" pitchFamily="34" charset="0"/>
                        <a:ea typeface="Calibri"/>
                        <a:cs typeface="Arial" panose="020B0604020202020204" pitchFamily="34" charset="0"/>
                      </a:endParaRPr>
                    </a:p>
                  </a:txBody>
                  <a:tcPr marL="68580" marR="68580" marT="0" marB="0" anchor="ctr"/>
                </a:tc>
                <a:tc>
                  <a:txBody>
                    <a:bodyPr/>
                    <a:lstStyle/>
                    <a:p>
                      <a:pPr marL="95250" indent="0" algn="just">
                        <a:lnSpc>
                          <a:spcPct val="115000"/>
                        </a:lnSpc>
                        <a:spcAft>
                          <a:spcPts val="0"/>
                        </a:spcAft>
                      </a:pPr>
                      <a:r>
                        <a:rPr lang="es-ES" sz="1800" dirty="0">
                          <a:effectLst/>
                        </a:rPr>
                        <a:t>III. Si se modifican los elementos fijos aplica la fracción I </a:t>
                      </a:r>
                    </a:p>
                    <a:p>
                      <a:pPr marL="95250" indent="0" algn="just">
                        <a:lnSpc>
                          <a:spcPct val="115000"/>
                        </a:lnSpc>
                        <a:spcAft>
                          <a:spcPts val="0"/>
                        </a:spcAft>
                      </a:pPr>
                      <a:r>
                        <a:rPr lang="es-ES" sz="1800" dirty="0">
                          <a:effectLst/>
                        </a:rPr>
                        <a:t>Si al concluir el bimestre respectivo hubo modificación aplica la fracción II.</a:t>
                      </a:r>
                      <a:endParaRPr lang="es-ES" sz="1800" dirty="0">
                        <a:solidFill>
                          <a:srgbClr val="943634"/>
                        </a:solidFill>
                        <a:effectLst/>
                        <a:latin typeface="Arial" panose="020B0604020202020204" pitchFamily="34" charset="0"/>
                        <a:ea typeface="Calibri"/>
                        <a:cs typeface="Arial" panose="020B0604020202020204" pitchFamily="34" charset="0"/>
                      </a:endParaRPr>
                    </a:p>
                  </a:txBody>
                  <a:tcPr marL="68580" marR="68580" marT="0" marB="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70199050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43467" y="321734"/>
            <a:ext cx="10905066" cy="1135737"/>
          </a:xfrm>
        </p:spPr>
        <p:txBody>
          <a:bodyPr vert="horz" lIns="91440" tIns="45720" rIns="91440" bIns="45720" rtlCol="0" anchor="ctr">
            <a:normAutofit/>
          </a:bodyPr>
          <a:lstStyle/>
          <a:p>
            <a:r>
              <a:rPr lang="en-US" sz="3600" dirty="0"/>
              <a:t>LIMITES SUPERIOR E INFERIOR DEL S.B.C. (Art 28 LSS)</a:t>
            </a:r>
          </a:p>
        </p:txBody>
      </p:sp>
      <p:sp>
        <p:nvSpPr>
          <p:cNvPr id="8" name="Marcador de contenido 7">
            <a:extLst>
              <a:ext uri="{FF2B5EF4-FFF2-40B4-BE49-F238E27FC236}">
                <a16:creationId xmlns:a16="http://schemas.microsoft.com/office/drawing/2014/main" id="{DF866CE4-49B4-4BBA-82CD-94F1996A1A16}"/>
              </a:ext>
            </a:extLst>
          </p:cNvPr>
          <p:cNvSpPr>
            <a:spLocks noGrp="1"/>
          </p:cNvSpPr>
          <p:nvPr>
            <p:ph sz="half" idx="1"/>
          </p:nvPr>
        </p:nvSpPr>
        <p:spPr>
          <a:xfrm>
            <a:off x="5937337" y="2060848"/>
            <a:ext cx="5847295" cy="4277322"/>
          </a:xfrm>
          <a:ln/>
        </p:spPr>
        <p:style>
          <a:lnRef idx="2">
            <a:schemeClr val="accent1"/>
          </a:lnRef>
          <a:fillRef idx="1">
            <a:schemeClr val="lt1"/>
          </a:fillRef>
          <a:effectRef idx="0">
            <a:schemeClr val="accent1"/>
          </a:effectRef>
          <a:fontRef idx="minor">
            <a:schemeClr val="dk1"/>
          </a:fontRef>
        </p:style>
        <p:txBody>
          <a:bodyPr>
            <a:noAutofit/>
          </a:bodyPr>
          <a:lstStyle/>
          <a:p>
            <a:pPr lvl="0"/>
            <a:r>
              <a:rPr lang="es-MX" sz="2400" dirty="0">
                <a:ln w="0"/>
                <a:solidFill>
                  <a:schemeClr val="tx1"/>
                </a:solidFill>
                <a:effectLst>
                  <a:outerShdw blurRad="38100" dist="19050" dir="2700000" algn="tl" rotWithShape="0">
                    <a:schemeClr val="dk1">
                      <a:alpha val="40000"/>
                    </a:schemeClr>
                  </a:outerShdw>
                </a:effectLst>
              </a:rPr>
              <a:t>UMA a partir de febrero 2025</a:t>
            </a:r>
          </a:p>
          <a:p>
            <a:pPr marL="457200" lvl="1" indent="0">
              <a:buNone/>
            </a:pPr>
            <a:r>
              <a:rPr lang="es-MX" dirty="0">
                <a:ln w="0"/>
                <a:solidFill>
                  <a:schemeClr val="tx1"/>
                </a:solidFill>
                <a:effectLst>
                  <a:outerShdw blurRad="38100" dist="19050" dir="2700000" algn="tl" rotWithShape="0">
                    <a:schemeClr val="dk1">
                      <a:alpha val="40000"/>
                    </a:schemeClr>
                  </a:outerShdw>
                </a:effectLst>
                <a:latin typeface="HelveticaNeue-Light"/>
              </a:rPr>
              <a:t>$113.14</a:t>
            </a:r>
            <a:r>
              <a:rPr lang="es-MX" dirty="0">
                <a:ln w="0"/>
                <a:solidFill>
                  <a:schemeClr val="tx1"/>
                </a:solidFill>
                <a:effectLst>
                  <a:outerShdw blurRad="38100" dist="19050" dir="2700000" algn="tl" rotWithShape="0">
                    <a:schemeClr val="dk1">
                      <a:alpha val="40000"/>
                    </a:schemeClr>
                  </a:outerShdw>
                </a:effectLst>
              </a:rPr>
              <a:t> </a:t>
            </a:r>
          </a:p>
          <a:p>
            <a:pPr marL="457200" lvl="1" indent="0">
              <a:buNone/>
            </a:pPr>
            <a:endParaRPr lang="es-MX" dirty="0">
              <a:ln w="0"/>
              <a:solidFill>
                <a:schemeClr val="tx1"/>
              </a:solidFill>
              <a:effectLst>
                <a:outerShdw blurRad="38100" dist="19050" dir="2700000" algn="tl" rotWithShape="0">
                  <a:schemeClr val="dk1">
                    <a:alpha val="40000"/>
                  </a:schemeClr>
                </a:outerShdw>
              </a:effectLst>
            </a:endParaRPr>
          </a:p>
          <a:p>
            <a:pPr marL="457200" lvl="1" indent="0">
              <a:buNone/>
            </a:pPr>
            <a:r>
              <a:rPr lang="es-MX" dirty="0">
                <a:ln w="0"/>
                <a:solidFill>
                  <a:schemeClr val="tx1"/>
                </a:solidFill>
                <a:effectLst>
                  <a:outerShdw blurRad="38100" dist="19050" dir="2700000" algn="tl" rotWithShape="0">
                    <a:schemeClr val="dk1">
                      <a:alpha val="40000"/>
                    </a:schemeClr>
                  </a:outerShdw>
                </a:effectLst>
              </a:rPr>
              <a:t>MÁXIMO 25 veces UMA $2,828.50</a:t>
            </a:r>
          </a:p>
          <a:p>
            <a:pPr marL="0" lvl="0" indent="0">
              <a:buNone/>
            </a:pPr>
            <a:r>
              <a:rPr lang="es-MX" sz="2400" dirty="0">
                <a:ln w="0"/>
                <a:solidFill>
                  <a:schemeClr val="tx1"/>
                </a:solidFill>
                <a:effectLst>
                  <a:outerShdw blurRad="38100" dist="19050" dir="2700000" algn="tl" rotWithShape="0">
                    <a:schemeClr val="dk1">
                      <a:alpha val="40000"/>
                    </a:schemeClr>
                  </a:outerShdw>
                </a:effectLst>
              </a:rPr>
              <a:t>       MÍNIMOS</a:t>
            </a:r>
          </a:p>
          <a:p>
            <a:pPr marL="0" indent="0">
              <a:buNone/>
            </a:pPr>
            <a:r>
              <a:rPr lang="es-MX" sz="2400" dirty="0">
                <a:ln w="0"/>
                <a:solidFill>
                  <a:schemeClr val="tx1"/>
                </a:solidFill>
                <a:effectLst>
                  <a:outerShdw blurRad="38100" dist="19050" dir="2700000" algn="tl" rotWithShape="0">
                    <a:schemeClr val="dk1">
                      <a:alpha val="40000"/>
                    </a:schemeClr>
                  </a:outerShdw>
                </a:effectLst>
              </a:rPr>
              <a:t> 	278.80 x  1.0493= $292.54 SMG</a:t>
            </a:r>
          </a:p>
          <a:p>
            <a:pPr marL="0" indent="0">
              <a:buNone/>
            </a:pPr>
            <a:r>
              <a:rPr lang="es-ES" sz="2400" dirty="0">
                <a:ln w="0"/>
                <a:solidFill>
                  <a:schemeClr val="tx1"/>
                </a:solidFill>
                <a:effectLst>
                  <a:outerShdw blurRad="38100" dist="19050" dir="2700000" algn="tl" rotWithShape="0">
                    <a:schemeClr val="dk1">
                      <a:alpha val="40000"/>
                    </a:schemeClr>
                  </a:outerShdw>
                </a:effectLst>
              </a:rPr>
              <a:t>            	419.88 x 1.0493 = $440.58 SMZLFN</a:t>
            </a:r>
            <a:endParaRPr lang="es-MX" sz="2400" dirty="0">
              <a:ln w="0"/>
              <a:solidFill>
                <a:schemeClr val="tx1"/>
              </a:solidFill>
              <a:effectLst>
                <a:outerShdw blurRad="38100" dist="19050" dir="2700000" algn="tl" rotWithShape="0">
                  <a:schemeClr val="dk1">
                    <a:alpha val="40000"/>
                  </a:schemeClr>
                </a:outerShdw>
              </a:effectLst>
            </a:endParaRPr>
          </a:p>
        </p:txBody>
      </p:sp>
      <p:graphicFrame>
        <p:nvGraphicFramePr>
          <p:cNvPr id="6" name="5 Diagrama"/>
          <p:cNvGraphicFramePr/>
          <p:nvPr>
            <p:extLst>
              <p:ext uri="{D42A27DB-BD31-4B8C-83A1-F6EECF244321}">
                <p14:modId xmlns:p14="http://schemas.microsoft.com/office/powerpoint/2010/main" val="3767152582"/>
              </p:ext>
            </p:extLst>
          </p:nvPr>
        </p:nvGraphicFramePr>
        <p:xfrm>
          <a:off x="407368" y="1255103"/>
          <a:ext cx="5529969" cy="53559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147267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2 Título"/>
          <p:cNvSpPr>
            <a:spLocks noGrp="1"/>
          </p:cNvSpPr>
          <p:nvPr>
            <p:ph type="title"/>
          </p:nvPr>
        </p:nvSpPr>
        <p:spPr>
          <a:xfrm>
            <a:off x="518206" y="299185"/>
            <a:ext cx="10805323" cy="1135737"/>
          </a:xfrm>
        </p:spPr>
        <p:txBody>
          <a:bodyPr>
            <a:normAutofit/>
          </a:bodyPr>
          <a:lstStyle/>
          <a:p>
            <a:r>
              <a:rPr lang="es-MX" sz="2500" dirty="0">
                <a:latin typeface="Arial" panose="020B0604020202020204" pitchFamily="34" charset="0"/>
                <a:cs typeface="Arial" panose="020B0604020202020204" pitchFamily="34" charset="0"/>
              </a:rPr>
              <a:t>INTEGRACIÓN DEL SALARIO BASE DE COTIZACIÓN DIARIO</a:t>
            </a:r>
            <a:br>
              <a:rPr lang="es-MX" sz="2500" dirty="0">
                <a:latin typeface="Arial" panose="020B0604020202020204" pitchFamily="34" charset="0"/>
                <a:cs typeface="Arial" panose="020B0604020202020204" pitchFamily="34" charset="0"/>
              </a:rPr>
            </a:br>
            <a:r>
              <a:rPr lang="es-MX" sz="2500" dirty="0">
                <a:latin typeface="Arial" panose="020B0604020202020204" pitchFamily="34" charset="0"/>
                <a:cs typeface="Arial" panose="020B0604020202020204" pitchFamily="34" charset="0"/>
              </a:rPr>
              <a:t> ART. 27 L.S.S.</a:t>
            </a:r>
            <a:endParaRPr lang="es-ES" sz="2500" dirty="0">
              <a:latin typeface="Arial" panose="020B0604020202020204" pitchFamily="34" charset="0"/>
              <a:cs typeface="Arial" panose="020B0604020202020204" pitchFamily="34" charset="0"/>
            </a:endParaRPr>
          </a:p>
        </p:txBody>
      </p:sp>
      <p:sp>
        <p:nvSpPr>
          <p:cNvPr id="9" name="8 Marcador de contenido"/>
          <p:cNvSpPr>
            <a:spLocks noGrp="1"/>
          </p:cNvSpPr>
          <p:nvPr>
            <p:ph idx="1"/>
          </p:nvPr>
        </p:nvSpPr>
        <p:spPr>
          <a:xfrm>
            <a:off x="854340" y="1908699"/>
            <a:ext cx="10133052" cy="909657"/>
          </a:xfrm>
        </p:spPr>
        <p:txBody>
          <a:bodyPr>
            <a:noAutofit/>
          </a:bodyPr>
          <a:lstStyle/>
          <a:p>
            <a:pPr marL="109728" indent="0" algn="just">
              <a:buNone/>
            </a:pPr>
            <a:r>
              <a:rPr lang="es-MX" dirty="0"/>
              <a:t>Determinación de la proporción de percepciones diarias de un trabajador con prestaciones mínimas de Ley.</a:t>
            </a:r>
          </a:p>
        </p:txBody>
      </p:sp>
      <p:pic>
        <p:nvPicPr>
          <p:cNvPr id="10" name="Imagen 9">
            <a:extLst>
              <a:ext uri="{FF2B5EF4-FFF2-40B4-BE49-F238E27FC236}">
                <a16:creationId xmlns:a16="http://schemas.microsoft.com/office/drawing/2014/main" id="{B0C48F80-ED45-51C6-4AD1-0C7FF264128B}"/>
              </a:ext>
            </a:extLst>
          </p:cNvPr>
          <p:cNvPicPr>
            <a:picLocks noChangeAspect="1"/>
          </p:cNvPicPr>
          <p:nvPr/>
        </p:nvPicPr>
        <p:blipFill>
          <a:blip r:embed="rId2"/>
          <a:stretch>
            <a:fillRect/>
          </a:stretch>
        </p:blipFill>
        <p:spPr>
          <a:xfrm>
            <a:off x="1971131" y="3429000"/>
            <a:ext cx="7973903" cy="2225275"/>
          </a:xfrm>
          <a:prstGeom prst="rect">
            <a:avLst/>
          </a:prstGeom>
        </p:spPr>
      </p:pic>
    </p:spTree>
    <p:extLst>
      <p:ext uri="{BB962C8B-B14F-4D97-AF65-F5344CB8AC3E}">
        <p14:creationId xmlns:p14="http://schemas.microsoft.com/office/powerpoint/2010/main" val="290978172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Autofit/>
          </a:bodyPr>
          <a:lstStyle/>
          <a:p>
            <a:pPr algn="ctr"/>
            <a:r>
              <a:rPr lang="es-ES" sz="2400" dirty="0">
                <a:latin typeface="Arial" panose="020B0604020202020204" pitchFamily="34" charset="0"/>
                <a:cs typeface="Arial" panose="020B0604020202020204" pitchFamily="34" charset="0"/>
              </a:rPr>
              <a:t>EJEMPLOS DE FACTORES DE INTEGRACIÓN DE SBC</a:t>
            </a:r>
            <a:br>
              <a:rPr lang="es-ES" sz="2400" dirty="0">
                <a:latin typeface="Arial" panose="020B0604020202020204" pitchFamily="34" charset="0"/>
                <a:cs typeface="Arial" panose="020B0604020202020204" pitchFamily="34" charset="0"/>
              </a:rPr>
            </a:br>
            <a:r>
              <a:rPr lang="es-ES" sz="2400" dirty="0">
                <a:latin typeface="Arial" panose="020B0604020202020204" pitchFamily="34" charset="0"/>
                <a:cs typeface="Arial" panose="020B0604020202020204" pitchFamily="34" charset="0"/>
              </a:rPr>
              <a:t>CON PRESTACIONES MÍNIMAS DE LEY</a:t>
            </a:r>
            <a:br>
              <a:rPr lang="es-ES" sz="2400" u="sng" dirty="0">
                <a:latin typeface="Arial" panose="020B0604020202020204" pitchFamily="34" charset="0"/>
                <a:ea typeface="Calibri"/>
                <a:cs typeface="Arial" panose="020B0604020202020204" pitchFamily="34" charset="0"/>
              </a:rPr>
            </a:br>
            <a:endParaRPr lang="es-ES" sz="2400" u="sng" dirty="0">
              <a:latin typeface="Arial" panose="020B0604020202020204" pitchFamily="34" charset="0"/>
              <a:cs typeface="Arial" panose="020B0604020202020204" pitchFamily="34" charset="0"/>
            </a:endParaRPr>
          </a:p>
        </p:txBody>
      </p:sp>
      <p:pic>
        <p:nvPicPr>
          <p:cNvPr id="5" name="Imagen 4">
            <a:extLst>
              <a:ext uri="{FF2B5EF4-FFF2-40B4-BE49-F238E27FC236}">
                <a16:creationId xmlns:a16="http://schemas.microsoft.com/office/drawing/2014/main" id="{130F2B54-E6B9-F530-E352-A2A9607BD51C}"/>
              </a:ext>
            </a:extLst>
          </p:cNvPr>
          <p:cNvPicPr>
            <a:picLocks noChangeAspect="1"/>
          </p:cNvPicPr>
          <p:nvPr/>
        </p:nvPicPr>
        <p:blipFill>
          <a:blip r:embed="rId2"/>
          <a:stretch>
            <a:fillRect/>
          </a:stretch>
        </p:blipFill>
        <p:spPr>
          <a:xfrm>
            <a:off x="242070" y="1565912"/>
            <a:ext cx="11707859" cy="4277322"/>
          </a:xfrm>
          <a:prstGeom prst="rect">
            <a:avLst/>
          </a:prstGeom>
        </p:spPr>
      </p:pic>
    </p:spTree>
    <p:extLst>
      <p:ext uri="{BB962C8B-B14F-4D97-AF65-F5344CB8AC3E}">
        <p14:creationId xmlns:p14="http://schemas.microsoft.com/office/powerpoint/2010/main" val="394665553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662913" y="159044"/>
            <a:ext cx="10905066" cy="1135737"/>
          </a:xfrm>
        </p:spPr>
        <p:txBody>
          <a:bodyPr>
            <a:normAutofit/>
          </a:bodyPr>
          <a:lstStyle/>
          <a:p>
            <a:r>
              <a:rPr lang="es-MX" sz="3600" dirty="0">
                <a:latin typeface="Arial" panose="020B0604020202020204" pitchFamily="34" charset="0"/>
                <a:cs typeface="Arial" panose="020B0604020202020204" pitchFamily="34" charset="0"/>
              </a:rPr>
              <a:t>EJERCICIO SBC</a:t>
            </a:r>
            <a:endParaRPr lang="es-ES" sz="3600" dirty="0">
              <a:latin typeface="Arial" panose="020B0604020202020204" pitchFamily="34" charset="0"/>
              <a:cs typeface="Arial" panose="020B0604020202020204" pitchFamily="34" charset="0"/>
            </a:endParaRPr>
          </a:p>
        </p:txBody>
      </p:sp>
      <p:sp>
        <p:nvSpPr>
          <p:cNvPr id="2" name="1 Marcador de contenido"/>
          <p:cNvSpPr>
            <a:spLocks noGrp="1"/>
          </p:cNvSpPr>
          <p:nvPr>
            <p:ph idx="1"/>
          </p:nvPr>
        </p:nvSpPr>
        <p:spPr>
          <a:xfrm>
            <a:off x="1374781" y="1193861"/>
            <a:ext cx="6208269" cy="5404175"/>
          </a:xfrm>
        </p:spPr>
        <p:txBody>
          <a:bodyPr>
            <a:normAutofit/>
          </a:bodyPr>
          <a:lstStyle/>
          <a:p>
            <a:pPr marL="109728" indent="0">
              <a:lnSpc>
                <a:spcPct val="150000"/>
              </a:lnSpc>
              <a:buNone/>
            </a:pPr>
            <a:r>
              <a:rPr lang="es-MX" sz="2200" dirty="0">
                <a:latin typeface="Arial" panose="020B0604020202020204" pitchFamily="34" charset="0"/>
                <a:cs typeface="Arial" panose="020B0604020202020204" pitchFamily="34" charset="0"/>
              </a:rPr>
              <a:t>Trabajador </a:t>
            </a:r>
            <a:r>
              <a:rPr lang="es-MX" sz="2200" b="1" dirty="0">
                <a:latin typeface="Arial" panose="020B0604020202020204" pitchFamily="34" charset="0"/>
                <a:cs typeface="Arial" panose="020B0604020202020204" pitchFamily="34" charset="0"/>
              </a:rPr>
              <a:t>Ricardo Martínez</a:t>
            </a:r>
            <a:r>
              <a:rPr lang="es-MX" sz="2200" dirty="0">
                <a:latin typeface="Arial" panose="020B0604020202020204" pitchFamily="34" charset="0"/>
                <a:cs typeface="Arial" panose="020B0604020202020204" pitchFamily="34" charset="0"/>
              </a:rPr>
              <a:t>: </a:t>
            </a:r>
          </a:p>
          <a:p>
            <a:pPr marL="452628" indent="-342900" algn="just">
              <a:spcAft>
                <a:spcPts val="600"/>
              </a:spcAft>
            </a:pPr>
            <a:r>
              <a:rPr lang="es-MX" sz="2200" dirty="0">
                <a:latin typeface="Arial" panose="020B0604020202020204" pitchFamily="34" charset="0"/>
                <a:cs typeface="Arial" panose="020B0604020202020204" pitchFamily="34" charset="0"/>
              </a:rPr>
              <a:t>Cumple 4 años en la empresa</a:t>
            </a:r>
          </a:p>
          <a:p>
            <a:pPr marL="452628" indent="-342900" algn="just">
              <a:spcAft>
                <a:spcPts val="600"/>
              </a:spcAft>
            </a:pPr>
            <a:r>
              <a:rPr lang="es-MX" sz="2200" dirty="0">
                <a:latin typeface="Arial" panose="020B0604020202020204" pitchFamily="34" charset="0"/>
                <a:cs typeface="Arial" panose="020B0604020202020204" pitchFamily="34" charset="0"/>
              </a:rPr>
              <a:t>Con salario diario de $380.00</a:t>
            </a:r>
          </a:p>
          <a:p>
            <a:pPr marL="452628" indent="-342900" algn="just">
              <a:spcAft>
                <a:spcPts val="600"/>
              </a:spcAft>
            </a:pPr>
            <a:r>
              <a:rPr lang="es-MX" sz="2200" dirty="0">
                <a:latin typeface="Arial" panose="020B0604020202020204" pitchFamily="34" charset="0"/>
                <a:cs typeface="Arial" panose="020B0604020202020204" pitchFamily="34" charset="0"/>
              </a:rPr>
              <a:t>Labora todos los domingos</a:t>
            </a:r>
          </a:p>
          <a:p>
            <a:pPr marL="452628" indent="-342900" algn="just">
              <a:spcAft>
                <a:spcPts val="600"/>
              </a:spcAft>
            </a:pPr>
            <a:r>
              <a:rPr lang="es-MX" sz="2200" dirty="0">
                <a:latin typeface="Arial" panose="020B0604020202020204" pitchFamily="34" charset="0"/>
                <a:cs typeface="Arial" panose="020B0604020202020204" pitchFamily="34" charset="0"/>
              </a:rPr>
              <a:t>Tiene descanso semanal.</a:t>
            </a:r>
          </a:p>
          <a:p>
            <a:pPr marL="452628" indent="-342900" algn="just">
              <a:spcAft>
                <a:spcPts val="600"/>
              </a:spcAft>
            </a:pPr>
            <a:r>
              <a:rPr lang="es-ES" sz="2200" dirty="0">
                <a:latin typeface="Arial" panose="020B0604020202020204" pitchFamily="34" charset="0"/>
                <a:cs typeface="Arial" panose="020B0604020202020204" pitchFamily="34" charset="0"/>
              </a:rPr>
              <a:t>Aguinaldo 30 Días</a:t>
            </a:r>
          </a:p>
          <a:p>
            <a:pPr marL="452628" indent="-342900" algn="just">
              <a:spcAft>
                <a:spcPts val="600"/>
              </a:spcAft>
            </a:pPr>
            <a:r>
              <a:rPr lang="es-ES" sz="2200" dirty="0">
                <a:latin typeface="Arial" panose="020B0604020202020204" pitchFamily="34" charset="0"/>
                <a:cs typeface="Arial" panose="020B0604020202020204" pitchFamily="34" charset="0"/>
              </a:rPr>
              <a:t>Vacaciones  18 días</a:t>
            </a:r>
          </a:p>
          <a:p>
            <a:pPr marL="452628" indent="-342900" algn="just">
              <a:spcAft>
                <a:spcPts val="600"/>
              </a:spcAft>
            </a:pPr>
            <a:r>
              <a:rPr lang="es-ES" sz="2200" dirty="0">
                <a:latin typeface="Arial" panose="020B0604020202020204" pitchFamily="34" charset="0"/>
                <a:cs typeface="Arial" panose="020B0604020202020204" pitchFamily="34" charset="0"/>
              </a:rPr>
              <a:t>Prima vacacional 50%</a:t>
            </a:r>
            <a:endParaRPr lang="es-MX" sz="2200" dirty="0">
              <a:latin typeface="Arial" panose="020B0604020202020204" pitchFamily="34" charset="0"/>
              <a:cs typeface="Arial" panose="020B0604020202020204" pitchFamily="34" charset="0"/>
            </a:endParaRPr>
          </a:p>
          <a:p>
            <a:pPr marL="109728" indent="0" algn="just">
              <a:spcAft>
                <a:spcPts val="600"/>
              </a:spcAft>
              <a:buNone/>
            </a:pPr>
            <a:endParaRPr lang="es-MX" sz="2000" dirty="0">
              <a:latin typeface="Arial" panose="020B0604020202020204" pitchFamily="34" charset="0"/>
              <a:cs typeface="Arial" panose="020B0604020202020204" pitchFamily="34" charset="0"/>
            </a:endParaRPr>
          </a:p>
          <a:p>
            <a:pPr marL="109728" indent="0">
              <a:buNone/>
            </a:pPr>
            <a:endParaRPr lang="es-MX" sz="2000" dirty="0">
              <a:latin typeface="Arial" panose="020B0604020202020204" pitchFamily="34" charset="0"/>
              <a:cs typeface="Arial" panose="020B0604020202020204" pitchFamily="34" charset="0"/>
            </a:endParaRPr>
          </a:p>
          <a:p>
            <a:pPr marL="109728" indent="0">
              <a:buNone/>
            </a:pPr>
            <a:endParaRPr lang="es-MX" sz="2000" dirty="0">
              <a:latin typeface="Arial" panose="020B0604020202020204" pitchFamily="34" charset="0"/>
              <a:cs typeface="Arial" panose="020B0604020202020204" pitchFamily="34" charset="0"/>
            </a:endParaRPr>
          </a:p>
          <a:p>
            <a:pPr marL="109728" indent="0">
              <a:buNone/>
            </a:pPr>
            <a:endParaRPr lang="es-MX" sz="2000" dirty="0">
              <a:latin typeface="Arial" panose="020B0604020202020204" pitchFamily="34" charset="0"/>
              <a:cs typeface="Arial" panose="020B0604020202020204" pitchFamily="34" charset="0"/>
            </a:endParaRPr>
          </a:p>
          <a:p>
            <a:pPr marL="109728" indent="0">
              <a:buNone/>
            </a:pPr>
            <a:endParaRPr lang="es-MX" sz="2000" dirty="0">
              <a:latin typeface="Arial" panose="020B0604020202020204" pitchFamily="34" charset="0"/>
              <a:cs typeface="Arial" panose="020B0604020202020204" pitchFamily="34" charset="0"/>
            </a:endParaRPr>
          </a:p>
          <a:p>
            <a:pPr marL="109728" indent="0">
              <a:buNone/>
            </a:pPr>
            <a:endParaRPr lang="es-MX" sz="2000" dirty="0">
              <a:latin typeface="Arial" panose="020B0604020202020204" pitchFamily="34" charset="0"/>
              <a:cs typeface="Arial" panose="020B0604020202020204" pitchFamily="34" charset="0"/>
            </a:endParaRPr>
          </a:p>
          <a:p>
            <a:pPr marL="109728" indent="0">
              <a:buNone/>
            </a:pPr>
            <a:endParaRPr lang="es-MX" sz="2000" dirty="0"/>
          </a:p>
          <a:p>
            <a:endParaRPr lang="es-ES" sz="2000" dirty="0"/>
          </a:p>
        </p:txBody>
      </p:sp>
      <p:sp>
        <p:nvSpPr>
          <p:cNvPr id="5" name="CuadroTexto 4">
            <a:extLst>
              <a:ext uri="{FF2B5EF4-FFF2-40B4-BE49-F238E27FC236}">
                <a16:creationId xmlns:a16="http://schemas.microsoft.com/office/drawing/2014/main" id="{5086A3C4-E3C6-AEEB-080E-8FD78E4D7FC1}"/>
              </a:ext>
            </a:extLst>
          </p:cNvPr>
          <p:cNvSpPr txBox="1"/>
          <p:nvPr/>
        </p:nvSpPr>
        <p:spPr>
          <a:xfrm>
            <a:off x="767408" y="3952318"/>
            <a:ext cx="184731" cy="958660"/>
          </a:xfrm>
          <a:prstGeom prst="rect">
            <a:avLst/>
          </a:prstGeom>
          <a:noFill/>
        </p:spPr>
        <p:txBody>
          <a:bodyPr wrap="none" rtlCol="0">
            <a:spAutoFit/>
          </a:bodyPr>
          <a:lstStyle/>
          <a:p>
            <a:pPr>
              <a:lnSpc>
                <a:spcPct val="150000"/>
              </a:lnSpc>
            </a:pPr>
            <a:endParaRPr lang="es-ES" sz="2000" dirty="0">
              <a:latin typeface="Arial" panose="020B0604020202020204" pitchFamily="34" charset="0"/>
              <a:cs typeface="Arial" panose="020B0604020202020204" pitchFamily="34" charset="0"/>
            </a:endParaRPr>
          </a:p>
          <a:p>
            <a:pPr>
              <a:lnSpc>
                <a:spcPct val="150000"/>
              </a:lnSpc>
            </a:pPr>
            <a:endParaRPr lang="es-ES" sz="2000" dirty="0">
              <a:latin typeface="Arial" panose="020B0604020202020204" pitchFamily="34" charset="0"/>
              <a:cs typeface="Arial" panose="020B0604020202020204" pitchFamily="34" charset="0"/>
            </a:endParaRPr>
          </a:p>
        </p:txBody>
      </p:sp>
      <p:pic>
        <p:nvPicPr>
          <p:cNvPr id="8" name="Imagen 7">
            <a:extLst>
              <a:ext uri="{FF2B5EF4-FFF2-40B4-BE49-F238E27FC236}">
                <a16:creationId xmlns:a16="http://schemas.microsoft.com/office/drawing/2014/main" id="{010FB5F1-E3F1-6C19-4B06-E797B4E91BEE}"/>
              </a:ext>
            </a:extLst>
          </p:cNvPr>
          <p:cNvPicPr>
            <a:picLocks noChangeAspect="1"/>
          </p:cNvPicPr>
          <p:nvPr/>
        </p:nvPicPr>
        <p:blipFill>
          <a:blip r:embed="rId2"/>
          <a:stretch>
            <a:fillRect/>
          </a:stretch>
        </p:blipFill>
        <p:spPr>
          <a:xfrm>
            <a:off x="7583050" y="1578279"/>
            <a:ext cx="2513225" cy="4102986"/>
          </a:xfrm>
          <a:prstGeom prst="rect">
            <a:avLst/>
          </a:prstGeom>
        </p:spPr>
      </p:pic>
    </p:spTree>
    <p:extLst>
      <p:ext uri="{BB962C8B-B14F-4D97-AF65-F5344CB8AC3E}">
        <p14:creationId xmlns:p14="http://schemas.microsoft.com/office/powerpoint/2010/main" val="309329812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descr="Interfaz de usuario gráfica, Aplicación, Tabla&#10;&#10;El contenido generado por IA puede ser incorrecto.">
            <a:extLst>
              <a:ext uri="{FF2B5EF4-FFF2-40B4-BE49-F238E27FC236}">
                <a16:creationId xmlns:a16="http://schemas.microsoft.com/office/drawing/2014/main" id="{7A62EF6B-68F9-BB64-5BDD-EA7F3442C727}"/>
              </a:ext>
            </a:extLst>
          </p:cNvPr>
          <p:cNvPicPr>
            <a:picLocks noChangeAspect="1"/>
          </p:cNvPicPr>
          <p:nvPr/>
        </p:nvPicPr>
        <p:blipFill>
          <a:blip r:embed="rId2"/>
          <a:stretch>
            <a:fillRect/>
          </a:stretch>
        </p:blipFill>
        <p:spPr>
          <a:xfrm>
            <a:off x="643467" y="1956815"/>
            <a:ext cx="10905066" cy="2944368"/>
          </a:xfrm>
          <a:prstGeom prst="rect">
            <a:avLst/>
          </a:prstGeom>
        </p:spPr>
      </p:pic>
    </p:spTree>
    <p:extLst>
      <p:ext uri="{BB962C8B-B14F-4D97-AF65-F5344CB8AC3E}">
        <p14:creationId xmlns:p14="http://schemas.microsoft.com/office/powerpoint/2010/main" val="84934588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1271464" y="232385"/>
            <a:ext cx="9392421" cy="1330841"/>
          </a:xfrm>
        </p:spPr>
        <p:txBody>
          <a:bodyPr>
            <a:normAutofit/>
          </a:bodyPr>
          <a:lstStyle/>
          <a:p>
            <a:pPr algn="ctr"/>
            <a:r>
              <a:rPr lang="es-MX" sz="2800" dirty="0">
                <a:latin typeface="Arial" panose="020B0604020202020204" pitchFamily="34" charset="0"/>
                <a:cs typeface="Arial" panose="020B0604020202020204" pitchFamily="34" charset="0"/>
              </a:rPr>
              <a:t>PERCEPCIONES QUE FORMARÁN PARTE DEL SALARIO BASE DE COTIZACIÓN </a:t>
            </a:r>
            <a:br>
              <a:rPr lang="es-MX" sz="2800" dirty="0">
                <a:latin typeface="Arial" panose="020B0604020202020204" pitchFamily="34" charset="0"/>
                <a:cs typeface="Arial" panose="020B0604020202020204" pitchFamily="34" charset="0"/>
              </a:rPr>
            </a:br>
            <a:r>
              <a:rPr lang="es-MX" sz="2800" dirty="0">
                <a:latin typeface="Arial" panose="020B0604020202020204" pitchFamily="34" charset="0"/>
                <a:cs typeface="Arial" panose="020B0604020202020204" pitchFamily="34" charset="0"/>
              </a:rPr>
              <a:t>ART 27 1er párrafo LSS</a:t>
            </a:r>
            <a:endParaRPr lang="es-ES" sz="2800" dirty="0">
              <a:latin typeface="Arial" panose="020B0604020202020204" pitchFamily="34" charset="0"/>
              <a:cs typeface="Arial" panose="020B0604020202020204" pitchFamily="34" charset="0"/>
            </a:endParaRPr>
          </a:p>
        </p:txBody>
      </p:sp>
      <p:graphicFrame>
        <p:nvGraphicFramePr>
          <p:cNvPr id="4" name="Diagrama 3">
            <a:extLst>
              <a:ext uri="{FF2B5EF4-FFF2-40B4-BE49-F238E27FC236}">
                <a16:creationId xmlns:a16="http://schemas.microsoft.com/office/drawing/2014/main" id="{6E72751E-44B5-45C4-B501-AE08C3D48315}"/>
              </a:ext>
            </a:extLst>
          </p:cNvPr>
          <p:cNvGraphicFramePr/>
          <p:nvPr>
            <p:extLst>
              <p:ext uri="{D42A27DB-BD31-4B8C-83A1-F6EECF244321}">
                <p14:modId xmlns:p14="http://schemas.microsoft.com/office/powerpoint/2010/main" val="733145355"/>
              </p:ext>
            </p:extLst>
          </p:nvPr>
        </p:nvGraphicFramePr>
        <p:xfrm>
          <a:off x="2038767" y="1676644"/>
          <a:ext cx="9497704" cy="45863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281382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713983" y="332656"/>
            <a:ext cx="10860065" cy="1143000"/>
          </a:xfrm>
        </p:spPr>
        <p:txBody>
          <a:bodyPr>
            <a:noAutofit/>
          </a:bodyPr>
          <a:lstStyle/>
          <a:p>
            <a:pPr>
              <a:lnSpc>
                <a:spcPct val="150000"/>
              </a:lnSpc>
            </a:pPr>
            <a:r>
              <a:rPr lang="es-MX" sz="2400" dirty="0">
                <a:highlight>
                  <a:srgbClr val="FFFF00"/>
                </a:highlight>
                <a:latin typeface="Arial" panose="020B0604020202020204" pitchFamily="34" charset="0"/>
                <a:cs typeface="Arial" panose="020B0604020202020204" pitchFamily="34" charset="0"/>
              </a:rPr>
              <a:t>EXCLUYENTES</a:t>
            </a:r>
            <a:r>
              <a:rPr lang="es-MX" sz="2400" dirty="0">
                <a:latin typeface="Arial" panose="020B0604020202020204" pitchFamily="34" charset="0"/>
                <a:cs typeface="Arial" panose="020B0604020202020204" pitchFamily="34" charset="0"/>
              </a:rPr>
              <a:t> COMO INTEGRANTES DEL S.B.C. DADA SU NATURALEZA </a:t>
            </a:r>
            <a:br>
              <a:rPr lang="es-MX" sz="2400" dirty="0">
                <a:latin typeface="Arial" panose="020B0604020202020204" pitchFamily="34" charset="0"/>
                <a:cs typeface="Arial" panose="020B0604020202020204" pitchFamily="34" charset="0"/>
              </a:rPr>
            </a:br>
            <a:r>
              <a:rPr lang="es-MX" sz="2400" dirty="0">
                <a:latin typeface="Arial" panose="020B0604020202020204" pitchFamily="34" charset="0"/>
                <a:cs typeface="Arial" panose="020B0604020202020204" pitchFamily="34" charset="0"/>
              </a:rPr>
              <a:t>ART. 27 LSS</a:t>
            </a:r>
            <a:br>
              <a:rPr lang="es-MX" sz="2000" dirty="0">
                <a:latin typeface="Arial" panose="020B0604020202020204" pitchFamily="34" charset="0"/>
                <a:cs typeface="Arial" panose="020B0604020202020204" pitchFamily="34" charset="0"/>
              </a:rPr>
            </a:br>
            <a:endParaRPr lang="es-ES" sz="2000" dirty="0">
              <a:latin typeface="Arial" panose="020B0604020202020204" pitchFamily="34" charset="0"/>
              <a:cs typeface="Arial" panose="020B0604020202020204" pitchFamily="34" charset="0"/>
            </a:endParaRPr>
          </a:p>
        </p:txBody>
      </p:sp>
      <p:sp>
        <p:nvSpPr>
          <p:cNvPr id="2" name="1 Marcador de contenido"/>
          <p:cNvSpPr>
            <a:spLocks noGrp="1"/>
          </p:cNvSpPr>
          <p:nvPr>
            <p:ph idx="1"/>
          </p:nvPr>
        </p:nvSpPr>
        <p:spPr>
          <a:xfrm>
            <a:off x="246663" y="1564499"/>
            <a:ext cx="11327386" cy="5184576"/>
          </a:xfrm>
        </p:spPr>
        <p:txBody>
          <a:bodyPr>
            <a:normAutofit fontScale="77500" lnSpcReduction="20000"/>
          </a:bodyPr>
          <a:lstStyle/>
          <a:p>
            <a:pPr marL="624078" indent="-514350" algn="just">
              <a:buNone/>
            </a:pPr>
            <a:endParaRPr lang="es-MX" sz="1800" dirty="0">
              <a:latin typeface="Arial" panose="020B0604020202020204" pitchFamily="34" charset="0"/>
              <a:cs typeface="Arial" panose="020B0604020202020204" pitchFamily="34" charset="0"/>
            </a:endParaRPr>
          </a:p>
          <a:p>
            <a:pPr marL="624078" indent="-514350" algn="just">
              <a:lnSpc>
                <a:spcPct val="160000"/>
              </a:lnSpc>
              <a:buFont typeface="+mj-lt"/>
              <a:buAutoNum type="romanUcPeriod"/>
            </a:pPr>
            <a:r>
              <a:rPr lang="es-MX" sz="2600" dirty="0">
                <a:latin typeface="Arial" panose="020B0604020202020204" pitchFamily="34" charset="0"/>
                <a:cs typeface="Arial" panose="020B0604020202020204" pitchFamily="34" charset="0"/>
              </a:rPr>
              <a:t>Los </a:t>
            </a:r>
            <a:r>
              <a:rPr lang="es-MX" sz="2600" b="1" dirty="0">
                <a:latin typeface="Arial" panose="020B0604020202020204" pitchFamily="34" charset="0"/>
                <a:cs typeface="Arial" panose="020B0604020202020204" pitchFamily="34" charset="0"/>
              </a:rPr>
              <a:t>instrumentos de trabajo </a:t>
            </a:r>
            <a:r>
              <a:rPr lang="es-MX" sz="2600" dirty="0">
                <a:latin typeface="Arial" panose="020B0604020202020204" pitchFamily="34" charset="0"/>
                <a:cs typeface="Arial" panose="020B0604020202020204" pitchFamily="34" charset="0"/>
              </a:rPr>
              <a:t>como herramientas, ropa y similares.</a:t>
            </a:r>
          </a:p>
          <a:p>
            <a:pPr marL="624078" indent="-514350" algn="just">
              <a:lnSpc>
                <a:spcPct val="160000"/>
              </a:lnSpc>
              <a:buFont typeface="+mj-lt"/>
              <a:buAutoNum type="romanUcPeriod" startAt="2"/>
            </a:pPr>
            <a:r>
              <a:rPr lang="es-MX" sz="2600" dirty="0">
                <a:latin typeface="Arial" panose="020B0604020202020204" pitchFamily="34" charset="0"/>
                <a:cs typeface="Arial" panose="020B0604020202020204" pitchFamily="34" charset="0"/>
              </a:rPr>
              <a:t>El </a:t>
            </a:r>
            <a:r>
              <a:rPr lang="es-MX" sz="2600" b="1" dirty="0">
                <a:latin typeface="Arial" panose="020B0604020202020204" pitchFamily="34" charset="0"/>
                <a:cs typeface="Arial" panose="020B0604020202020204" pitchFamily="34" charset="0"/>
              </a:rPr>
              <a:t>ahorro</a:t>
            </a:r>
            <a:r>
              <a:rPr lang="es-MX" sz="2600" dirty="0">
                <a:latin typeface="Arial" panose="020B0604020202020204" pitchFamily="34" charset="0"/>
                <a:cs typeface="Arial" panose="020B0604020202020204" pitchFamily="34" charset="0"/>
              </a:rPr>
              <a:t>, cuando se integre por un depósito de cantidad semanaria, quincenal o mensual igual del trabajador y de la empresa; si se constituye en forma diversa o puede el trabajador retirarlo más de dos veces al año, integrará al salario.</a:t>
            </a:r>
          </a:p>
          <a:p>
            <a:pPr marL="681228" indent="-571500" algn="just">
              <a:lnSpc>
                <a:spcPct val="150000"/>
              </a:lnSpc>
              <a:buAutoNum type="romanUcPeriod" startAt="3"/>
            </a:pPr>
            <a:r>
              <a:rPr lang="es-MX" sz="2600" b="1" dirty="0">
                <a:latin typeface="Arial" panose="020B0604020202020204" pitchFamily="34" charset="0"/>
                <a:cs typeface="Arial" panose="020B0604020202020204" pitchFamily="34" charset="0"/>
              </a:rPr>
              <a:t>Aportaciones </a:t>
            </a:r>
            <a:r>
              <a:rPr lang="es-MX" sz="2600" dirty="0">
                <a:latin typeface="Arial" panose="020B0604020202020204" pitchFamily="34" charset="0"/>
                <a:cs typeface="Arial" panose="020B0604020202020204" pitchFamily="34" charset="0"/>
              </a:rPr>
              <a:t>patronales adicionales que el patrón convenga otorgar a favor de sus trabajadores por concepto de cuotas de </a:t>
            </a:r>
            <a:r>
              <a:rPr lang="es-MX" sz="2600" b="1" dirty="0">
                <a:latin typeface="Arial" panose="020B0604020202020204" pitchFamily="34" charset="0"/>
                <a:cs typeface="Arial" panose="020B0604020202020204" pitchFamily="34" charset="0"/>
              </a:rPr>
              <a:t>seguro de retiro, cesantía en edad avanzada y vejez.</a:t>
            </a:r>
          </a:p>
          <a:p>
            <a:pPr marL="681228" indent="-571500" algn="just">
              <a:lnSpc>
                <a:spcPct val="150000"/>
              </a:lnSpc>
              <a:buFont typeface="+mj-lt"/>
              <a:buAutoNum type="romanUcPeriod" startAt="4"/>
            </a:pPr>
            <a:r>
              <a:rPr lang="es-MX" sz="2600" dirty="0">
                <a:latin typeface="Arial" panose="020B0604020202020204" pitchFamily="34" charset="0"/>
                <a:cs typeface="Arial" panose="020B0604020202020204" pitchFamily="34" charset="0"/>
              </a:rPr>
              <a:t>Aportaciones al </a:t>
            </a:r>
            <a:r>
              <a:rPr lang="es-MX" sz="2600" b="1" dirty="0">
                <a:latin typeface="Arial" panose="020B0604020202020204" pitchFamily="34" charset="0"/>
                <a:cs typeface="Arial" panose="020B0604020202020204" pitchFamily="34" charset="0"/>
              </a:rPr>
              <a:t>Infonavit</a:t>
            </a:r>
            <a:r>
              <a:rPr lang="es-MX" sz="2600" dirty="0">
                <a:latin typeface="Arial" panose="020B0604020202020204" pitchFamily="34" charset="0"/>
                <a:cs typeface="Arial" panose="020B0604020202020204" pitchFamily="34" charset="0"/>
              </a:rPr>
              <a:t> y las participaciones en las utilidades de las empresas </a:t>
            </a:r>
            <a:r>
              <a:rPr lang="es-MX" sz="2600" b="1" dirty="0">
                <a:latin typeface="Arial" panose="020B0604020202020204" pitchFamily="34" charset="0"/>
                <a:cs typeface="Arial" panose="020B0604020202020204" pitchFamily="34" charset="0"/>
              </a:rPr>
              <a:t>(PTU).</a:t>
            </a:r>
          </a:p>
          <a:p>
            <a:pPr marL="109728" indent="0" algn="just">
              <a:lnSpc>
                <a:spcPct val="160000"/>
              </a:lnSpc>
              <a:buNone/>
            </a:pPr>
            <a:endParaRPr lang="es-MX" sz="2000" dirty="0">
              <a:latin typeface="Arial" panose="020B0604020202020204" pitchFamily="34" charset="0"/>
              <a:cs typeface="Arial" panose="020B0604020202020204" pitchFamily="34" charset="0"/>
            </a:endParaRPr>
          </a:p>
          <a:p>
            <a:pPr marL="624078" indent="-514350" algn="just">
              <a:buNone/>
            </a:pPr>
            <a:r>
              <a:rPr lang="es-MX" sz="1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4956124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data:image/png;base64,iVBORw0KGgoAAAANSUhEUgAAAQIAAADDCAMAAABeUu/HAAAAllBMVEX////UJDjSCCfSACXUIjbTFy/uuL3TGzHTHTPRACLSEizRABv55ObnlJvdYGzVKDzwxMf88/T55ejdV2Tfcnvz0tThfoXXMkXusrj3297mi5PeZXD0ztLYPEzwv8P99/jsqa/mkpn77e/ZRlXhdn/pnqXqpavjgorYQ1LWNkffbHfPAADcW2faT1z33uDomqHQAA7QABQG1XfbAAAOSElEQVR4nO2daXuqPhPGWYIsWhUrLq2K1W56Wtt+/y/3kJVMSACV2v91PbnfnFOFJP6YzEwCJI5jZWVlZWVlZWVlZWVlZWVlZWVlZWVlZWVlZWVlZXWp8t05R6en3svT3et4kp9z1nJwVh2D3stdUcfgrDpO5xwMtTukrY9dzda+nxTyk8+n9nUu3fWk9cHZ2/sldWSH1odWlH5/trSD8b0XIJcKRUnw3LKBy1EUvLesIxvCOqYt7ScbjdodqFPaD1oxyGde5MpCAXppU8HSLc4L1q3qeEgEAFZH2KqObBTM2xynV9p3g8/mvrBbJ6BxpIHesbm7LhEhFxyaGew+vWod/mPzb8hGEboOQQsGu1GoNg4ruW9isAyY7YTzJga7Q6CtY99UR0HAvRaBG+zrGeRrLYGifR/1pS/L3hON6hnkay0BzLmhDmxnVyNwg/da1NNE3zrX9R7qzjvFkmWHqJbz44V1LENM+XoEhR3UMNj4pta5bn9Z0zof9O3IrbGDXt9YBfKzmjqoA+0AQR2DfB4Zm+eGQ3PrVA8a1vQFVPGEEjtzV2AEOkFQw+DVM7euMANT6M7CCrlobsqRFjWG5qJkZThtGbE6OkFgZrCvMYLCWxl6ahZpTgsPBmDvtXUEz/qzloJyNwiK2KhlkFUzAnCJ9HlZhrQ/KlxrGezMnoDUsda2rCTQFQI30TJ4Mbpqqr6ug2eu4bIGWgab2r5WZIk6pytT7gqBPkc6GuI1lz+unrMyETAw+GrA7G80BOQ6rkLwD7RPYwf3td20CNuLKgHYCwIAUecPpg2Yk+pQAeeEEoIrhknOQwxaW0l583pvWDTvtdI66An9pxmwcw2DYVMdTw0E4t4VCJynegbnI8gCcEZchIwpZDBXGZyNAPqaKwlU7EDtC+d2hAyO92ISNI+QwUjJD87tCDDeXE1AZZB8wm+PhiESl+KqslhDQGUQRZDBU5M7hL9xGUICVW90tt5AbqbExrumoAisOvsBBHyROCkMPMCg1xAUPRAUYU9DfgcECgagCZBB1hSzQev6BgIqA5TI5AYNqRGY4MzA1BLSRKQLGcjFJnJ+kK9rs8PgTSpm5Wt7AdVU6Qvy3OO8vo7j7xNwHBi3wBxKfUftSyPZFcylY+bHuU0pDFzJuuuHYp6UfSkEkusJ7PhFVBi8lwx2bs0lCiXnuQr0BI7cGJ4hg1HJIA9a1mGwgVy2kzOV/tO3L1iXDF5qLlG/HMeOQwMBT7iEZ+B3ZQaL2DUJSUYAx2zCE+ZD9woEfc/EoBz+3BvDtld6gjHMCTkB4gYFgxlgEM5LBkNjHclMHATtDMVbTsC7apiEBIOpicEkMpiplEepBO4kAgUD0d8gg9IOdnND/hGU3WAMu0tf2EBy5UgRiUt5NDFQ8h3NEeNQT+CRFSkYGPvCST+6lO5AKD1NEPhIrh4smxiEEgNf0z6vvA+lXJ+SgIgmPjdno088zTV9ISn9skpgywjcJ13MF5gYlHN9k72vGELUl/qoPho6H1I89fjsl8IACQbpUDW2qF9Omam9QCbQxZSJsNNH2D5pvvPV80qXgMJ4XcaCVdxMQGKg5AdBmSP1kA/qOEjxBsYCQeCT1NHFrFHML+mjMqaT8tjtu+clQRgGiecNpWxl1YeRSk/AaAfIk/LE3l7Ukch1jD19LHinnaeTibOYtw/e1gEMnMnm6/nxcfY6lnN2E4FhJas0MpBHQTtdHRtIwFcIdDR36JsYNDxHsFJGRjwj0t0ha8VAI4WAx2ZpUk6gq+lTA4OonsFY7we0BAoG+rignyJuJFDeie1qBpkzyFUGNe0be+cQkBnA/CCquW9oILB7L4NoZ5PonsEOXCODjWFsWHOfmDOAeWLkGhm0IHAdgh/QPgMDZGCw0WdECoEApL7nMlA9oY7AdZPoe5CSmRhEWgYqgS8tAe9Z/VvPYKRlsFFmYV50BMqYfonSPWhfMuUMTDlcM4Gh+otzQ47Uwg560Nf0f4FAweATMuCTD8MmBqof4AQ0v1f9jHNuZGAgMFh3SUDkmOcy2Hj6kdG97ornyqe8joa4YCAwOXRLoMLAMzCA/mBjGBfAsnx+vVUyBgYhqEMlwOxMmVrogECVAX/WT/EHcvs2hqxYISA9G3Gvr0PJkRKpjp4PxwXcD8AnAH15CvsKBob2qfeARPsMBBSWPrg+BjuYmRgsDATAo0+o/nm0Kxjw9h2V/ID11R4k4D1pS/EVCx2exUAh4AsCsg10R+BMBgoBn2dE0O9XLRR2LBMDOmZSCHhaP9AlATODaZWBQoDHgrSJQIWBPjaiJDMTOEA/0CWBGgZqbOz52mgICSB9646tGERZrxWBuPLkxbVqx2AeaTOiVgTwfRU9A3AnBY0iPQElI+qcgMog0TNAl9tAHQNoB1pfo2bFv0CgJQO5defZAGEwNfhE4/OnsZ5A/85Yx28wOBoY8FitRsNaL3UmA0EAjml5qti9FAb6HIkJ9dnYXc2IGixUYcDr0DPoG2yg1Rs7l6k9AxTzZ80ggeY+qvgD/jC7jgEnkN6OQOX+B2dQ8QeVuXz2cZMNYEEG4t2W5wrnWEtAJMu/pQ/DmA62T8zlO+cTaMsAGQj4v0ygXS4vnnDJ9/D6tPTT0KgS3hcAAxENFQJe5XnX7mViUH6MAkYg/YQEWvtpOFFQMpCKSziB/c0JVBiI+QMxTOVP3e72FxJQnV8yZA9rfIo6AjbQhDnhjQhUGLBrNBNtYY//nA5XeCk9g0cxCmBGcFLGhjciUGFAZ39UBHDUcraXgg+9sjpUBDl81DS+GQElLrB3xFQEA/lxvAtaBxhE1NRUBPCdnf4NCcAcyYBgMioRiNs850hmYECQywhuSwAwaEZQpglnSWLQAsGtCRR9QbSmGUGwvayOB1FkM4Lq+y+/rq0wg0YECLVfqAIoE3MlzQj6Zy3t0Ylez0Fw1nolpc5C0H7Nka60FdmqRWAR/CkCxyKwCCwCxyJwLALnjxEsLAKLwCKwCByLwLEIHIvAsQgci8CR15b4v0VgrcAisB3BsVbgWASOReDIqxD+3yL4b7jD8oFsi8AisAgsAovgrxD8N4Ji/KcIxINAf4kgsQgCi8AisAgsAscicCwC548RjAWC8A8RuH+K4J/P1KeLbz73+Qff9GH8JGZ/x/6FCFZlHRTzh6jjh77w6fM6/H+3R5CehOgP3JUfkNbk5d+nC58PloqgTzEPyg/omppSHR38JisrKyuDdoteoU3urHpc0pYPS/LBwJn0qlpQ97Ub4/9vX19eXrZFWeMVezcjEweOlfIW5dsb+YIfhN3rhnyr+NUBK2PJ/h0sejppttRpq9W353n+KC0Cnsf0Uy42//VT/P29cDbfXkXfuNbtvO+Tv/B2qAn+jx8nM+zK30R5/bJ5dz/8RKonfhB5Qf0Bf/ujvO25jmkTnvCX8Yez0DSlqPWKNdFXODVB61RKe1AgYjzZz8hbOGPN8gV4g5CjbpVslOBlfR/EKy2o3D2OlFfuLLITS5agKGd/ogCYAUnPond2avho2FDjmiUfNQikxfghAgRU/JKeYTn74FFG4AZDUF6JgO5BQjCQDWHIS9EeeOGT7Nfj9SQEPquf/XaqqDsEtGT+xjhEoFxwb+MMSTKLAq9I3bA1+mx/XOROGAJW3otcnkBAr3pEjkHznG0NiBLJDEjF2AiqVoBcqU3dWQHaH8gelT5bhfpORhDMJgNJp3x3II1Hz6+bVVZoNd6+0Vd444wiQO9kBxCyWFMVwR0u1fuakGK8rcM2K/Mkb/AZumxbIo4gPdHqyVko2vDmdIUgyQake0aHvIqgsm3gjoySPLDZYbpmlksQeOMlWa8vYhtOAAQpXuYdzVP6xHuEd8sja6tL3oCsAh6txamhtN/umiBoWED5EgRsc8eEvkP9VIuADBTVbTXJHfniklIEG+eV+Au2zQNAcCd6PjEVcq1J1yo3iiLbVtHNQG6GYMUXdqMbUgEE4XSZSdpRBIGylNkKI0y+BAK2/QUtT0aQko5P9h6mZoC3tCTLKiPEzIAYAevmt0SwY90Xt+0BRIQwlvS9pS+uq7axxAUmTyUC2l1QMFEQUCOgjpf2KEzpPqQEiT6EJ7gtArbsLomMEAEMCAtngH05X22D66QiYKEz3EMEObneLGWgZoBrJHew0IiYwYoe4tweAVuzBDvmegQTV4OgYgWivAeAgBiB2CGPBFPyBUkEqDcgjoFvinNbBPmaRsYlfa/c2BG0vmCs+gJeHt5fqESQY1NDYudlagZ43qhHzSDFRoD/Fzl/gYBaYBEZJ88ygnDKPSHOAlbMHapJCdmKVYoIWHS3I4ROBClBQI2g9CMkFse4epKZ4EABjODWCJwnmhDHgevW5QXEcSZghdOxz0xaRuB8yeVhBCnx9dIb/8QMSIAlUbVIFjPfdaW1zm+NQFpapwZBSjeYS5LPx+fZ29tsdvyY03ET7kMyArD5FEZAjUDuQyQokK3FR9Qbk5yx3Cjw5ghO0nLnRgR8rScUhQFRyLb1wZv/QQTywi8FghSR9stZ7RZf9ACvAElfj4zoyEF8f3MEzqvfAsEy0O72RNY5gwgK8xYMCgTUCEAPynGvojvHlKt+SrtF/iKCfnH1kuKqPfvFf+Iy3//wAqb+wtngozQLOfZcL4jgyDUKE39ahPUHXJ40WzItyxunEf43gZPiW1IHxvISsyOTQzlovMMfelI2Pk/wBx0gWB6nhWa584r/cyxbtSNfYB3HTka+3FZP322n92s3SOi9jmKsPN8/PpBh4ZacUi7znk5FecsN+U5ZEi+nX+Z4fVR+pLSlao98KCUhM3LEhUuodKx0JwbRk93u9kuuWFlZWVlZWVlZWVlZWVlZWVlZWVlZWVlZWVlZWVldq/8BEI9eD2GxWvMAAAAASUVORK5CYII="/>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5" name="AutoShape 4" descr="data:image/png;base64,iVBORw0KGgoAAAANSUhEUgAAAQIAAADDCAMAAABeUu/HAAAAllBMVEX////UJDjSCCfSACXUIjbTFy/uuL3TGzHTHTPRACLSEizRABv55ObnlJvdYGzVKDzwxMf88/T55ejdV2Tfcnvz0tThfoXXMkXusrj3297mi5PeZXD0ztLYPEzwv8P99/jsqa/mkpn77e/ZRlXhdn/pnqXqpavjgorYQ1LWNkffbHfPAADcW2faT1z33uDomqHQAA7QABQG1XfbAAAOSElEQVR4nO2daXuqPhPGWYIsWhUrLq2K1W56Wtt+/y/3kJVMSACV2v91PbnfnFOFJP6YzEwCJI5jZWVlZWVlZWVlZWVlZWVlZWVlZWVlZWVlZWVlZXWp8t05R6en3svT3et4kp9z1nJwVh2D3stdUcfgrDpO5xwMtTukrY9dzda+nxTyk8+n9nUu3fWk9cHZ2/sldWSH1odWlH5/trSD8b0XIJcKRUnw3LKBy1EUvLesIxvCOqYt7ScbjdodqFPaD1oxyGde5MpCAXppU8HSLc4L1q3qeEgEAFZH2KqObBTM2xynV9p3g8/mvrBbJ6BxpIHesbm7LhEhFxyaGew+vWod/mPzb8hGEboOQQsGu1GoNg4ruW9isAyY7YTzJga7Q6CtY99UR0HAvRaBG+zrGeRrLYGifR/1pS/L3hON6hnkay0BzLmhDmxnVyNwg/da1NNE3zrX9R7qzjvFkmWHqJbz44V1LENM+XoEhR3UMNj4pta5bn9Z0zof9O3IrbGDXt9YBfKzmjqoA+0AQR2DfB4Zm+eGQ3PrVA8a1vQFVPGEEjtzV2AEOkFQw+DVM7euMANT6M7CCrlobsqRFjWG5qJkZThtGbE6OkFgZrCvMYLCWxl6ahZpTgsPBmDvtXUEz/qzloJyNwiK2KhlkFUzAnCJ9HlZhrQ/KlxrGezMnoDUsda2rCTQFQI30TJ4Mbpqqr6ug2eu4bIGWgab2r5WZIk6pytT7gqBPkc6GuI1lz+unrMyETAw+GrA7G80BOQ6rkLwD7RPYwf3td20CNuLKgHYCwIAUecPpg2Yk+pQAeeEEoIrhknOQwxaW0l583pvWDTvtdI66An9pxmwcw2DYVMdTw0E4t4VCJynegbnI8gCcEZchIwpZDBXGZyNAPqaKwlU7EDtC+d2hAyO92ISNI+QwUjJD87tCDDeXE1AZZB8wm+PhiESl+KqslhDQGUQRZDBU5M7hL9xGUICVW90tt5AbqbExrumoAisOvsBBHyROCkMPMCg1xAUPRAUYU9DfgcECgagCZBB1hSzQev6BgIqA5TI5AYNqRGY4MzA1BLSRKQLGcjFJnJ+kK9rs8PgTSpm5Wt7AdVU6Qvy3OO8vo7j7xNwHBi3wBxKfUftSyPZFcylY+bHuU0pDFzJuuuHYp6UfSkEkusJ7PhFVBi8lwx2bs0lCiXnuQr0BI7cGJ4hg1HJIA9a1mGwgVy2kzOV/tO3L1iXDF5qLlG/HMeOQwMBT7iEZ+B3ZQaL2DUJSUYAx2zCE+ZD9woEfc/EoBz+3BvDtld6gjHMCTkB4gYFgxlgEM5LBkNjHclMHATtDMVbTsC7apiEBIOpicEkMpiplEepBO4kAgUD0d8gg9IOdnND/hGU3WAMu0tf2EBy5UgRiUt5NDFQ8h3NEeNQT+CRFSkYGPvCST+6lO5AKD1NEPhIrh4smxiEEgNf0z6vvA+lXJ+SgIgmPjdno088zTV9ISn9skpgywjcJ13MF5gYlHN9k72vGELUl/qoPho6H1I89fjsl8IACQbpUDW2qF9Omam9QCbQxZSJsNNH2D5pvvPV80qXgMJ4XcaCVdxMQGKg5AdBmSP1kA/qOEjxBsYCQeCT1NHFrFHML+mjMqaT8tjtu+clQRgGiecNpWxl1YeRSk/AaAfIk/LE3l7Ukch1jD19LHinnaeTibOYtw/e1gEMnMnm6/nxcfY6lnN2E4FhJas0MpBHQTtdHRtIwFcIdDR36JsYNDxHsFJGRjwj0t0ha8VAI4WAx2ZpUk6gq+lTA4OonsFY7we0BAoG+rignyJuJFDeie1qBpkzyFUGNe0be+cQkBnA/CCquW9oILB7L4NoZ5PonsEOXCODjWFsWHOfmDOAeWLkGhm0IHAdgh/QPgMDZGCw0WdECoEApL7nMlA9oY7AdZPoe5CSmRhEWgYqgS8tAe9Z/VvPYKRlsFFmYV50BMqYfonSPWhfMuUMTDlcM4Gh+otzQ47Uwg560Nf0f4FAweATMuCTD8MmBqof4AQ0v1f9jHNuZGAgMFh3SUDkmOcy2Hj6kdG97ornyqe8joa4YCAwOXRLoMLAMzCA/mBjGBfAsnx+vVUyBgYhqEMlwOxMmVrogECVAX/WT/EHcvs2hqxYISA9G3Gvr0PJkRKpjp4PxwXcD8AnAH15CvsKBob2qfeARPsMBBSWPrg+BjuYmRgsDATAo0+o/nm0Kxjw9h2V/ID11R4k4D1pS/EVCx2exUAh4AsCsg10R+BMBgoBn2dE0O9XLRR2LBMDOmZSCHhaP9AlATODaZWBQoDHgrSJQIWBPjaiJDMTOEA/0CWBGgZqbOz52mgICSB9646tGERZrxWBuPLkxbVqx2AeaTOiVgTwfRU9A3AnBY0iPQElI+qcgMog0TNAl9tAHQNoB1pfo2bFv0CgJQO5defZAGEwNfhE4/OnsZ5A/85Yx28wOBoY8FitRsNaL3UmA0EAjml5qti9FAb6HIkJ9dnYXc2IGixUYcDr0DPoG2yg1Rs7l6k9AxTzZ80ggeY+qvgD/jC7jgEnkN6OQOX+B2dQ8QeVuXz2cZMNYEEG4t2W5wrnWEtAJMu/pQ/DmA62T8zlO+cTaMsAGQj4v0ygXS4vnnDJ9/D6tPTT0KgS3hcAAxENFQJe5XnX7mViUH6MAkYg/YQEWvtpOFFQMpCKSziB/c0JVBiI+QMxTOVP3e72FxJQnV8yZA9rfIo6AjbQhDnhjQhUGLBrNBNtYY//nA5XeCk9g0cxCmBGcFLGhjciUGFAZ39UBHDUcraXgg+9sjpUBDl81DS+GQElLrB3xFQEA/lxvAtaBxhE1NRUBPCdnf4NCcAcyYBgMioRiNs850hmYECQywhuSwAwaEZQpglnSWLQAsGtCRR9QbSmGUGwvayOB1FkM4Lq+y+/rq0wg0YECLVfqAIoE3MlzQj6Zy3t0Ylez0Fw1nolpc5C0H7Nka60FdmqRWAR/CkCxyKwCCwCxyJwLALnjxEsLAKLwCKwCByLwLEIHIvAsQgci8CR15b4v0VgrcAisB3BsVbgWASOReDIqxD+3yL4b7jD8oFsi8AisAgsAovgrxD8N4Ji/KcIxINAf4kgsQgCi8AisAgsAscicCwC548RjAWC8A8RuH+K4J/P1KeLbz73+Qff9GH8JGZ/x/6FCFZlHRTzh6jjh77w6fM6/H+3R5CehOgP3JUfkNbk5d+nC58PloqgTzEPyg/omppSHR38JisrKyuDdoteoU3urHpc0pYPS/LBwJn0qlpQ97Ub4/9vX19eXrZFWeMVezcjEweOlfIW5dsb+YIfhN3rhnyr+NUBK2PJ/h0sejppttRpq9W353n+KC0Cnsf0Uy42//VT/P29cDbfXkXfuNbtvO+Tv/B2qAn+jx8nM+zK30R5/bJ5dz/8RKonfhB5Qf0Bf/ujvO25jmkTnvCX8Yez0DSlqPWKNdFXODVB61RKe1AgYjzZz8hbOGPN8gV4g5CjbpVslOBlfR/EKy2o3D2OlFfuLLITS5agKGd/ogCYAUnPond2avho2FDjmiUfNQikxfghAgRU/JKeYTn74FFG4AZDUF6JgO5BQjCQDWHIS9EeeOGT7Nfj9SQEPquf/XaqqDsEtGT+xjhEoFxwb+MMSTKLAq9I3bA1+mx/XOROGAJW3otcnkBAr3pEjkHznG0NiBLJDEjF2AiqVoBcqU3dWQHaH8gelT5bhfpORhDMJgNJp3x3II1Hz6+bVVZoNd6+0Vd444wiQO9kBxCyWFMVwR0u1fuakGK8rcM2K/Mkb/AZumxbIo4gPdHqyVko2vDmdIUgyQake0aHvIqgsm3gjoySPLDZYbpmlksQeOMlWa8vYhtOAAQpXuYdzVP6xHuEd8sja6tL3oCsAh6txamhtN/umiBoWED5EgRsc8eEvkP9VIuADBTVbTXJHfniklIEG+eV+Au2zQNAcCd6PjEVcq1J1yo3iiLbVtHNQG6GYMUXdqMbUgEE4XSZSdpRBIGylNkKI0y+BAK2/QUtT0aQko5P9h6mZoC3tCTLKiPEzIAYAevmt0SwY90Xt+0BRIQwlvS9pS+uq7axxAUmTyUC2l1QMFEQUCOgjpf2KEzpPqQEiT6EJ7gtArbsLomMEAEMCAtngH05X22D66QiYKEz3EMEObneLGWgZoBrJHew0IiYwYoe4tweAVuzBDvmegQTV4OgYgWivAeAgBiB2CGPBFPyBUkEqDcgjoFvinNbBPmaRsYlfa/c2BG0vmCs+gJeHt5fqESQY1NDYudlagZ43qhHzSDFRoD/Fzl/gYBaYBEZJ88ygnDKPSHOAlbMHapJCdmKVYoIWHS3I4ROBClBQI2g9CMkFse4epKZ4EABjODWCJwnmhDHgevW5QXEcSZghdOxz0xaRuB8yeVhBCnx9dIb/8QMSIAlUbVIFjPfdaW1zm+NQFpapwZBSjeYS5LPx+fZ29tsdvyY03ET7kMyArD5FEZAjUDuQyQokK3FR9Qbk5yx3Cjw5ghO0nLnRgR8rScUhQFRyLb1wZv/QQTywi8FghSR9stZ7RZf9ACvAElfj4zoyEF8f3MEzqvfAsEy0O72RNY5gwgK8xYMCgTUCEAPynGvojvHlKt+SrtF/iKCfnH1kuKqPfvFf+Iy3//wAqb+wtngozQLOfZcL4jgyDUKE39ahPUHXJ40WzItyxunEf43gZPiW1IHxvISsyOTQzlovMMfelI2Pk/wBx0gWB6nhWa584r/cyxbtSNfYB3HTka+3FZP322n92s3SOi9jmKsPN8/PpBh4ZacUi7znk5FecsN+U5ZEi+nX+Z4fVR+pLSlao98KCUhM3LEhUuodKx0JwbRk93u9kuuWFlZWVlZWVlZWVlZWVlZWVlZWVlZWVlZWVlZWVldq/8BEI9eD2GxWvMAAAAASUVORK5CYII="/>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8" name="CuadroTexto 7">
            <a:extLst>
              <a:ext uri="{FF2B5EF4-FFF2-40B4-BE49-F238E27FC236}">
                <a16:creationId xmlns:a16="http://schemas.microsoft.com/office/drawing/2014/main" id="{73B954EF-5E39-4776-AA92-50C564DCD265}"/>
              </a:ext>
            </a:extLst>
          </p:cNvPr>
          <p:cNvSpPr txBox="1"/>
          <p:nvPr/>
        </p:nvSpPr>
        <p:spPr>
          <a:xfrm>
            <a:off x="623392" y="465140"/>
            <a:ext cx="10297143" cy="6252417"/>
          </a:xfrm>
          <a:prstGeom prst="rect">
            <a:avLst/>
          </a:prstGeom>
          <a:noFill/>
        </p:spPr>
        <p:txBody>
          <a:bodyPr wrap="square" rtlCol="0">
            <a:spAutoFit/>
          </a:bodyPr>
          <a:lstStyle/>
          <a:p>
            <a:pPr marL="624078" indent="-514350" algn="just">
              <a:lnSpc>
                <a:spcPct val="150000"/>
              </a:lnSpc>
              <a:buFont typeface="+mj-lt"/>
              <a:buAutoNum type="romanUcPeriod" startAt="5"/>
            </a:pPr>
            <a:r>
              <a:rPr lang="es-MX" sz="2200" dirty="0">
                <a:latin typeface="Arial" panose="020B0604020202020204" pitchFamily="34" charset="0"/>
                <a:cs typeface="Arial" panose="020B0604020202020204" pitchFamily="34" charset="0"/>
              </a:rPr>
              <a:t>La</a:t>
            </a:r>
            <a:r>
              <a:rPr lang="es-MX" sz="2200" b="1" dirty="0">
                <a:latin typeface="Arial" panose="020B0604020202020204" pitchFamily="34" charset="0"/>
                <a:cs typeface="Arial" panose="020B0604020202020204" pitchFamily="34" charset="0"/>
              </a:rPr>
              <a:t> alimentación y la habitación </a:t>
            </a:r>
            <a:r>
              <a:rPr lang="es-MX" sz="2200" dirty="0">
                <a:latin typeface="Arial" panose="020B0604020202020204" pitchFamily="34" charset="0"/>
                <a:cs typeface="Arial" panose="020B0604020202020204" pitchFamily="34" charset="0"/>
              </a:rPr>
              <a:t>cuando se entreguen en forma onerosa a trabajadores; se entiende que son onerosas estas prestaciones cuando el trabajador pague por cada una de ellas, como mínimo, el 20% del valor de la UMA.</a:t>
            </a:r>
          </a:p>
          <a:p>
            <a:pPr marL="624078" indent="-514350" algn="just">
              <a:lnSpc>
                <a:spcPct val="150000"/>
              </a:lnSpc>
              <a:buFont typeface="+mj-lt"/>
              <a:buAutoNum type="romanUcPeriod" startAt="5"/>
            </a:pPr>
            <a:r>
              <a:rPr lang="es-MX" sz="2200" dirty="0">
                <a:latin typeface="Arial" panose="020B0604020202020204" pitchFamily="34" charset="0"/>
                <a:cs typeface="Arial" panose="020B0604020202020204" pitchFamily="34" charset="0"/>
              </a:rPr>
              <a:t>Las </a:t>
            </a:r>
            <a:r>
              <a:rPr lang="es-MX" sz="2200" b="1" dirty="0">
                <a:latin typeface="Arial" panose="020B0604020202020204" pitchFamily="34" charset="0"/>
                <a:cs typeface="Arial" panose="020B0604020202020204" pitchFamily="34" charset="0"/>
              </a:rPr>
              <a:t>despensas </a:t>
            </a:r>
            <a:r>
              <a:rPr lang="es-MX" sz="2200" dirty="0">
                <a:latin typeface="Arial" panose="020B0604020202020204" pitchFamily="34" charset="0"/>
                <a:cs typeface="Arial" panose="020B0604020202020204" pitchFamily="34" charset="0"/>
              </a:rPr>
              <a:t>en especie o en dinero, siempre y cuando su importe no rebase el 40% del valor de la UMA.</a:t>
            </a:r>
          </a:p>
          <a:p>
            <a:pPr marL="624078" indent="-514350" algn="just">
              <a:buFont typeface="+mj-lt"/>
              <a:buAutoNum type="romanUcPeriod" startAt="7"/>
            </a:pPr>
            <a:r>
              <a:rPr lang="es-MX" sz="2200" dirty="0">
                <a:latin typeface="Arial" panose="020B0604020202020204" pitchFamily="34" charset="0"/>
                <a:cs typeface="Arial" panose="020B0604020202020204" pitchFamily="34" charset="0"/>
              </a:rPr>
              <a:t>Los </a:t>
            </a:r>
            <a:r>
              <a:rPr lang="es-MX" sz="2200" b="1" dirty="0">
                <a:latin typeface="Arial" panose="020B0604020202020204" pitchFamily="34" charset="0"/>
                <a:cs typeface="Arial" panose="020B0604020202020204" pitchFamily="34" charset="0"/>
              </a:rPr>
              <a:t>premios por asistencia y puntualidad</a:t>
            </a:r>
            <a:r>
              <a:rPr lang="es-MX" sz="2200" dirty="0">
                <a:latin typeface="Arial" panose="020B0604020202020204" pitchFamily="34" charset="0"/>
                <a:cs typeface="Arial" panose="020B0604020202020204" pitchFamily="34" charset="0"/>
              </a:rPr>
              <a:t>, siempre que el importe de cada uno de estos no rebase el 10% del SBC.</a:t>
            </a:r>
          </a:p>
          <a:p>
            <a:pPr marL="681228" indent="-571500" algn="just">
              <a:lnSpc>
                <a:spcPct val="150000"/>
              </a:lnSpc>
              <a:buFont typeface="+mj-lt"/>
              <a:buAutoNum type="romanUcPeriod" startAt="8"/>
            </a:pPr>
            <a:r>
              <a:rPr lang="es-MX" sz="2200" dirty="0">
                <a:latin typeface="Arial" panose="020B0604020202020204" pitchFamily="34" charset="0"/>
                <a:cs typeface="Arial" panose="020B0604020202020204" pitchFamily="34" charset="0"/>
              </a:rPr>
              <a:t>Las cantidades aportadas para </a:t>
            </a:r>
            <a:r>
              <a:rPr lang="es-MX" sz="2200" b="1" dirty="0">
                <a:latin typeface="Arial" panose="020B0604020202020204" pitchFamily="34" charset="0"/>
                <a:cs typeface="Arial" panose="020B0604020202020204" pitchFamily="34" charset="0"/>
              </a:rPr>
              <a:t>fines sociales</a:t>
            </a:r>
            <a:r>
              <a:rPr lang="es-MX" sz="2200" dirty="0">
                <a:latin typeface="Arial" panose="020B0604020202020204" pitchFamily="34" charset="0"/>
                <a:cs typeface="Arial" panose="020B0604020202020204" pitchFamily="34" charset="0"/>
              </a:rPr>
              <a:t>, considerándose como tales a las entregadas para constituir fondos de algún plan de pensiones establecidos por el patrón o derivado de contratación colectivo.</a:t>
            </a:r>
          </a:p>
          <a:p>
            <a:pPr marL="681228" indent="-571500" algn="just">
              <a:lnSpc>
                <a:spcPct val="150000"/>
              </a:lnSpc>
              <a:buFont typeface="+mj-lt"/>
              <a:buAutoNum type="romanUcPeriod" startAt="9"/>
            </a:pPr>
            <a:r>
              <a:rPr lang="es-MX" sz="2200" dirty="0">
                <a:latin typeface="Arial" panose="020B0604020202020204" pitchFamily="34" charset="0"/>
                <a:cs typeface="Arial" panose="020B0604020202020204" pitchFamily="34" charset="0"/>
              </a:rPr>
              <a:t>El </a:t>
            </a:r>
            <a:r>
              <a:rPr lang="es-MX" sz="2200" b="1" dirty="0">
                <a:latin typeface="Arial" panose="020B0604020202020204" pitchFamily="34" charset="0"/>
                <a:cs typeface="Arial" panose="020B0604020202020204" pitchFamily="34" charset="0"/>
              </a:rPr>
              <a:t>tiempo extraordinario </a:t>
            </a:r>
            <a:r>
              <a:rPr lang="es-MX" sz="2200" dirty="0">
                <a:latin typeface="Arial" panose="020B0604020202020204" pitchFamily="34" charset="0"/>
                <a:cs typeface="Arial" panose="020B0604020202020204" pitchFamily="34" charset="0"/>
              </a:rPr>
              <a:t>dentro de los márgenes señalados en la L.F.T.</a:t>
            </a:r>
            <a:endParaRPr lang="es-MX" dirty="0">
              <a:latin typeface="Arial" panose="020B0604020202020204" pitchFamily="34" charset="0"/>
              <a:cs typeface="Arial" panose="020B0604020202020204" pitchFamily="34" charset="0"/>
            </a:endParaRPr>
          </a:p>
          <a:p>
            <a:pPr algn="just">
              <a:lnSpc>
                <a:spcPct val="150000"/>
              </a:lnSpc>
            </a:pPr>
            <a:endParaRPr lang="es-MX"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376238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3DF2D-E911-5D95-A8BC-B1796D08023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732067D-4081-A553-2837-0C0C7B3CC2B2}"/>
              </a:ext>
            </a:extLst>
          </p:cNvPr>
          <p:cNvSpPr>
            <a:spLocks noGrp="1"/>
          </p:cNvSpPr>
          <p:nvPr>
            <p:ph type="title"/>
          </p:nvPr>
        </p:nvSpPr>
        <p:spPr>
          <a:xfrm>
            <a:off x="712940" y="365125"/>
            <a:ext cx="10515600" cy="1325563"/>
          </a:xfrm>
        </p:spPr>
        <p:txBody>
          <a:bodyPr/>
          <a:lstStyle/>
          <a:p>
            <a:r>
              <a:rPr lang="es-MX" dirty="0"/>
              <a:t>FONDO DE AHORRO ARTÍCULO 27 FRACC.II LSS</a:t>
            </a:r>
          </a:p>
        </p:txBody>
      </p:sp>
      <p:sp>
        <p:nvSpPr>
          <p:cNvPr id="3" name="Marcador de contenido 2">
            <a:extLst>
              <a:ext uri="{FF2B5EF4-FFF2-40B4-BE49-F238E27FC236}">
                <a16:creationId xmlns:a16="http://schemas.microsoft.com/office/drawing/2014/main" id="{1668D3A8-4B29-AA89-6694-836C8D7D9156}"/>
              </a:ext>
            </a:extLst>
          </p:cNvPr>
          <p:cNvSpPr>
            <a:spLocks noGrp="1"/>
          </p:cNvSpPr>
          <p:nvPr>
            <p:ph idx="1"/>
          </p:nvPr>
        </p:nvSpPr>
        <p:spPr>
          <a:xfrm>
            <a:off x="712940" y="1690688"/>
            <a:ext cx="10515600" cy="927252"/>
          </a:xfrm>
        </p:spPr>
        <p:txBody>
          <a:bodyPr>
            <a:normAutofit/>
          </a:bodyPr>
          <a:lstStyle/>
          <a:p>
            <a:pPr marL="0" indent="0" algn="just">
              <a:buNone/>
            </a:pPr>
            <a:r>
              <a:rPr lang="es-MX" sz="2000" b="1" dirty="0">
                <a:latin typeface="Arial" panose="020B0604020202020204" pitchFamily="34" charset="0"/>
                <a:cs typeface="Arial" panose="020B0604020202020204" pitchFamily="34" charset="0"/>
              </a:rPr>
              <a:t>El ahorro</a:t>
            </a:r>
            <a:r>
              <a:rPr lang="es-MX" sz="2000" dirty="0">
                <a:latin typeface="Arial" panose="020B0604020202020204" pitchFamily="34" charset="0"/>
                <a:cs typeface="Arial" panose="020B0604020202020204" pitchFamily="34" charset="0"/>
              </a:rPr>
              <a:t>, cuando se integre por un depósito de cantidad semanaria, quincenal o mensual igual del trabajador y de la empresa; si se constituye en forma diversa o puede el trabajador retirarlo más de dos veces al año, integrará al salario.</a:t>
            </a:r>
          </a:p>
          <a:p>
            <a:pPr marL="0" indent="0">
              <a:buNone/>
            </a:pPr>
            <a:endParaRPr lang="es-MX" dirty="0"/>
          </a:p>
          <a:p>
            <a:endParaRPr lang="es-MX" dirty="0"/>
          </a:p>
        </p:txBody>
      </p:sp>
      <p:graphicFrame>
        <p:nvGraphicFramePr>
          <p:cNvPr id="4" name="Marcador de contenido 4">
            <a:extLst>
              <a:ext uri="{FF2B5EF4-FFF2-40B4-BE49-F238E27FC236}">
                <a16:creationId xmlns:a16="http://schemas.microsoft.com/office/drawing/2014/main" id="{D798E5B3-4250-2307-FE97-561E83E0D6F5}"/>
              </a:ext>
            </a:extLst>
          </p:cNvPr>
          <p:cNvGraphicFramePr>
            <a:graphicFrameLocks/>
          </p:cNvGraphicFramePr>
          <p:nvPr>
            <p:extLst>
              <p:ext uri="{D42A27DB-BD31-4B8C-83A1-F6EECF244321}">
                <p14:modId xmlns:p14="http://schemas.microsoft.com/office/powerpoint/2010/main" val="140133323"/>
              </p:ext>
            </p:extLst>
          </p:nvPr>
        </p:nvGraphicFramePr>
        <p:xfrm>
          <a:off x="2566792" y="2730674"/>
          <a:ext cx="8067805" cy="3925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6481400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BA4D057-04A3-44B4-59D3-432134314C55}"/>
              </a:ext>
            </a:extLst>
          </p:cNvPr>
          <p:cNvSpPr>
            <a:spLocks noGrp="1"/>
          </p:cNvSpPr>
          <p:nvPr>
            <p:ph type="title"/>
          </p:nvPr>
        </p:nvSpPr>
        <p:spPr>
          <a:xfrm>
            <a:off x="838200" y="184805"/>
            <a:ext cx="10515600" cy="1505883"/>
          </a:xfrm>
        </p:spPr>
        <p:txBody>
          <a:bodyPr vert="horz" lIns="91440" tIns="45720" rIns="91440" bIns="45720" rtlCol="0" anchor="ctr">
            <a:normAutofit/>
          </a:bodyPr>
          <a:lstStyle/>
          <a:p>
            <a:r>
              <a:rPr lang="en-US" sz="5200" kern="1200">
                <a:solidFill>
                  <a:schemeClr val="tx1"/>
                </a:solidFill>
                <a:latin typeface="+mj-lt"/>
                <a:ea typeface="+mj-ea"/>
                <a:cs typeface="+mj-cs"/>
              </a:rPr>
              <a:t>EJEMPLO DE FONDO DE AHORRO</a:t>
            </a:r>
          </a:p>
        </p:txBody>
      </p:sp>
      <p:pic>
        <p:nvPicPr>
          <p:cNvPr id="6" name="Imagen 5">
            <a:extLst>
              <a:ext uri="{FF2B5EF4-FFF2-40B4-BE49-F238E27FC236}">
                <a16:creationId xmlns:a16="http://schemas.microsoft.com/office/drawing/2014/main" id="{88413DB8-5A73-0847-1D11-C413A9EF2503}"/>
              </a:ext>
            </a:extLst>
          </p:cNvPr>
          <p:cNvPicPr>
            <a:picLocks noChangeAspect="1"/>
          </p:cNvPicPr>
          <p:nvPr/>
        </p:nvPicPr>
        <p:blipFill>
          <a:blip r:embed="rId2"/>
          <a:stretch>
            <a:fillRect/>
          </a:stretch>
        </p:blipFill>
        <p:spPr>
          <a:xfrm>
            <a:off x="551888" y="2512165"/>
            <a:ext cx="11088224" cy="2023600"/>
          </a:xfrm>
          <a:prstGeom prst="rect">
            <a:avLst/>
          </a:prstGeom>
        </p:spPr>
      </p:pic>
    </p:spTree>
    <p:extLst>
      <p:ext uri="{BB962C8B-B14F-4D97-AF65-F5344CB8AC3E}">
        <p14:creationId xmlns:p14="http://schemas.microsoft.com/office/powerpoint/2010/main" val="422886620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D5936-1E8D-A792-85C8-1E6610D1104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DC50F47-A368-D879-3BAA-ABAC47E9029D}"/>
              </a:ext>
            </a:extLst>
          </p:cNvPr>
          <p:cNvSpPr>
            <a:spLocks noGrp="1"/>
          </p:cNvSpPr>
          <p:nvPr>
            <p:ph type="title"/>
          </p:nvPr>
        </p:nvSpPr>
        <p:spPr/>
        <p:txBody>
          <a:bodyPr/>
          <a:lstStyle/>
          <a:p>
            <a:r>
              <a:rPr lang="es-MX" dirty="0"/>
              <a:t>ALIMENTACIÓN Y HABITACIÓN ARTÍCULO 27 FRACC. V LSS</a:t>
            </a:r>
          </a:p>
        </p:txBody>
      </p:sp>
      <p:sp>
        <p:nvSpPr>
          <p:cNvPr id="3" name="Marcador de contenido 2">
            <a:extLst>
              <a:ext uri="{FF2B5EF4-FFF2-40B4-BE49-F238E27FC236}">
                <a16:creationId xmlns:a16="http://schemas.microsoft.com/office/drawing/2014/main" id="{52D8FC2D-9D83-F406-777F-6742FE45C826}"/>
              </a:ext>
            </a:extLst>
          </p:cNvPr>
          <p:cNvSpPr>
            <a:spLocks noGrp="1"/>
          </p:cNvSpPr>
          <p:nvPr>
            <p:ph idx="1"/>
          </p:nvPr>
        </p:nvSpPr>
        <p:spPr>
          <a:xfrm>
            <a:off x="838200" y="1690688"/>
            <a:ext cx="10515600" cy="1077564"/>
          </a:xfrm>
        </p:spPr>
        <p:txBody>
          <a:bodyPr>
            <a:normAutofit fontScale="85000" lnSpcReduction="10000"/>
          </a:bodyPr>
          <a:lstStyle/>
          <a:p>
            <a:pPr marL="0" indent="0" algn="just">
              <a:buNone/>
            </a:pPr>
            <a:r>
              <a:rPr lang="es-MX" sz="2400" dirty="0">
                <a:latin typeface="Arial" panose="020B0604020202020204" pitchFamily="34" charset="0"/>
                <a:cs typeface="Arial" panose="020B0604020202020204" pitchFamily="34" charset="0"/>
              </a:rPr>
              <a:t>La</a:t>
            </a:r>
            <a:r>
              <a:rPr lang="es-MX" sz="2400" b="1" dirty="0">
                <a:latin typeface="Arial" panose="020B0604020202020204" pitchFamily="34" charset="0"/>
                <a:cs typeface="Arial" panose="020B0604020202020204" pitchFamily="34" charset="0"/>
              </a:rPr>
              <a:t> alimentación y </a:t>
            </a:r>
            <a:r>
              <a:rPr lang="es-MX" sz="2400" dirty="0">
                <a:latin typeface="Arial" panose="020B0604020202020204" pitchFamily="34" charset="0"/>
                <a:cs typeface="Arial" panose="020B0604020202020204" pitchFamily="34" charset="0"/>
              </a:rPr>
              <a:t>la habitación cuando se entreguen en forma onerosa a trabajadores; se entiende que son onerosas estas prestaciones cuando el trabajador pague por cada una de ellas, como mínimo, el 20% del valor de la UMA. Si el patrón cobra al trabajador por lo menos el  20% de la UMA no se integrará al  salario ninguna cantidad. </a:t>
            </a:r>
          </a:p>
          <a:p>
            <a:pPr marL="0" indent="0" algn="just">
              <a:buNone/>
            </a:pPr>
            <a:endParaRPr lang="es-MX" dirty="0"/>
          </a:p>
          <a:p>
            <a:endParaRPr lang="es-MX" dirty="0"/>
          </a:p>
        </p:txBody>
      </p:sp>
      <p:graphicFrame>
        <p:nvGraphicFramePr>
          <p:cNvPr id="4" name="Marcador de contenido 4">
            <a:extLst>
              <a:ext uri="{FF2B5EF4-FFF2-40B4-BE49-F238E27FC236}">
                <a16:creationId xmlns:a16="http://schemas.microsoft.com/office/drawing/2014/main" id="{92CC9E68-05D9-B0D8-3AA6-2536D62A7ADB}"/>
              </a:ext>
            </a:extLst>
          </p:cNvPr>
          <p:cNvGraphicFramePr>
            <a:graphicFrameLocks/>
          </p:cNvGraphicFramePr>
          <p:nvPr>
            <p:extLst>
              <p:ext uri="{D42A27DB-BD31-4B8C-83A1-F6EECF244321}">
                <p14:modId xmlns:p14="http://schemas.microsoft.com/office/powerpoint/2010/main" val="1114708799"/>
              </p:ext>
            </p:extLst>
          </p:nvPr>
        </p:nvGraphicFramePr>
        <p:xfrm>
          <a:off x="2680569" y="3028777"/>
          <a:ext cx="7220211" cy="35367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Marcador de contenido 2">
            <a:extLst>
              <a:ext uri="{FF2B5EF4-FFF2-40B4-BE49-F238E27FC236}">
                <a16:creationId xmlns:a16="http://schemas.microsoft.com/office/drawing/2014/main" id="{AB1A7119-4DCB-37CE-DF1C-B9E21E2555C1}"/>
              </a:ext>
            </a:extLst>
          </p:cNvPr>
          <p:cNvSpPr txBox="1">
            <a:spLocks/>
          </p:cNvSpPr>
          <p:nvPr/>
        </p:nvSpPr>
        <p:spPr>
          <a:xfrm>
            <a:off x="838200" y="3131507"/>
            <a:ext cx="2843408" cy="9272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MX" dirty="0"/>
          </a:p>
        </p:txBody>
      </p:sp>
    </p:spTree>
    <p:extLst>
      <p:ext uri="{BB962C8B-B14F-4D97-AF65-F5344CB8AC3E}">
        <p14:creationId xmlns:p14="http://schemas.microsoft.com/office/powerpoint/2010/main" val="415031246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B7E74D7-CAB1-30EF-B651-29323A9E1B39}"/>
              </a:ext>
            </a:extLst>
          </p:cNvPr>
          <p:cNvSpPr>
            <a:spLocks noGrp="1"/>
          </p:cNvSpPr>
          <p:nvPr>
            <p:ph type="title"/>
          </p:nvPr>
        </p:nvSpPr>
        <p:spPr>
          <a:xfrm>
            <a:off x="838200" y="184805"/>
            <a:ext cx="11111630" cy="1505883"/>
          </a:xfrm>
        </p:spPr>
        <p:txBody>
          <a:bodyPr vert="horz" lIns="91440" tIns="45720" rIns="91440" bIns="45720" rtlCol="0" anchor="ctr">
            <a:normAutofit/>
          </a:bodyPr>
          <a:lstStyle/>
          <a:p>
            <a:r>
              <a:rPr lang="en-US" sz="4800" kern="1200" dirty="0">
                <a:solidFill>
                  <a:schemeClr val="tx1"/>
                </a:solidFill>
                <a:latin typeface="+mj-lt"/>
                <a:ea typeface="+mj-ea"/>
                <a:cs typeface="+mj-cs"/>
              </a:rPr>
              <a:t>EJEMPLO DE ALIMENTACIÓN Y HABITACIÓN </a:t>
            </a:r>
          </a:p>
        </p:txBody>
      </p:sp>
      <p:pic>
        <p:nvPicPr>
          <p:cNvPr id="6" name="Imagen 5" descr="Tabla&#10;&#10;El contenido generado por IA puede ser incorrecto.">
            <a:extLst>
              <a:ext uri="{FF2B5EF4-FFF2-40B4-BE49-F238E27FC236}">
                <a16:creationId xmlns:a16="http://schemas.microsoft.com/office/drawing/2014/main" id="{EC1474C7-41A4-4B02-85DD-162336596DEE}"/>
              </a:ext>
            </a:extLst>
          </p:cNvPr>
          <p:cNvPicPr>
            <a:picLocks noChangeAspect="1"/>
          </p:cNvPicPr>
          <p:nvPr/>
        </p:nvPicPr>
        <p:blipFill>
          <a:blip r:embed="rId2"/>
          <a:stretch>
            <a:fillRect/>
          </a:stretch>
        </p:blipFill>
        <p:spPr>
          <a:xfrm>
            <a:off x="838200" y="2017916"/>
            <a:ext cx="10959875" cy="2822167"/>
          </a:xfrm>
          <a:prstGeom prst="rect">
            <a:avLst/>
          </a:prstGeom>
        </p:spPr>
      </p:pic>
    </p:spTree>
    <p:extLst>
      <p:ext uri="{BB962C8B-B14F-4D97-AF65-F5344CB8AC3E}">
        <p14:creationId xmlns:p14="http://schemas.microsoft.com/office/powerpoint/2010/main" val="262698421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95356-34A7-3489-CA8E-C4F33B5C958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2360A71-7822-47F5-6451-D0331A633E90}"/>
              </a:ext>
            </a:extLst>
          </p:cNvPr>
          <p:cNvSpPr>
            <a:spLocks noGrp="1"/>
          </p:cNvSpPr>
          <p:nvPr>
            <p:ph type="title"/>
          </p:nvPr>
        </p:nvSpPr>
        <p:spPr/>
        <p:txBody>
          <a:bodyPr/>
          <a:lstStyle/>
          <a:p>
            <a:r>
              <a:rPr lang="es-MX" dirty="0"/>
              <a:t>DESPENSA ARTÍCULO 27 FRACC. VI LSS</a:t>
            </a:r>
          </a:p>
        </p:txBody>
      </p:sp>
      <p:sp>
        <p:nvSpPr>
          <p:cNvPr id="3" name="Marcador de contenido 2">
            <a:extLst>
              <a:ext uri="{FF2B5EF4-FFF2-40B4-BE49-F238E27FC236}">
                <a16:creationId xmlns:a16="http://schemas.microsoft.com/office/drawing/2014/main" id="{9BDB346F-77F0-FEFA-0829-20D6D6BD2D0C}"/>
              </a:ext>
            </a:extLst>
          </p:cNvPr>
          <p:cNvSpPr>
            <a:spLocks noGrp="1"/>
          </p:cNvSpPr>
          <p:nvPr>
            <p:ph idx="1"/>
          </p:nvPr>
        </p:nvSpPr>
        <p:spPr>
          <a:xfrm>
            <a:off x="838200" y="1690688"/>
            <a:ext cx="10515600" cy="1077564"/>
          </a:xfrm>
        </p:spPr>
        <p:txBody>
          <a:bodyPr>
            <a:normAutofit fontScale="92500" lnSpcReduction="10000"/>
          </a:bodyPr>
          <a:lstStyle/>
          <a:p>
            <a:pPr marL="109728" indent="0">
              <a:lnSpc>
                <a:spcPct val="150000"/>
              </a:lnSpc>
              <a:buNone/>
            </a:pPr>
            <a:r>
              <a:rPr lang="es-MX" sz="2400" dirty="0">
                <a:latin typeface="Arial" panose="020B0604020202020204" pitchFamily="34" charset="0"/>
                <a:cs typeface="Arial" panose="020B0604020202020204" pitchFamily="34" charset="0"/>
              </a:rPr>
              <a:t>Las </a:t>
            </a:r>
            <a:r>
              <a:rPr lang="es-MX" sz="2400" b="1" dirty="0">
                <a:latin typeface="Arial" panose="020B0604020202020204" pitchFamily="34" charset="0"/>
                <a:cs typeface="Arial" panose="020B0604020202020204" pitchFamily="34" charset="0"/>
              </a:rPr>
              <a:t>despensas </a:t>
            </a:r>
            <a:r>
              <a:rPr lang="es-MX" sz="2400" dirty="0">
                <a:latin typeface="Arial" panose="020B0604020202020204" pitchFamily="34" charset="0"/>
                <a:cs typeface="Arial" panose="020B0604020202020204" pitchFamily="34" charset="0"/>
              </a:rPr>
              <a:t>en especie o en dinero, siempre y cuando su importe no rebase el 40% del valor de la UMA.</a:t>
            </a:r>
          </a:p>
          <a:p>
            <a:pPr marL="0" indent="0" algn="just">
              <a:buNone/>
            </a:pPr>
            <a:endParaRPr lang="es-MX" dirty="0"/>
          </a:p>
          <a:p>
            <a:endParaRPr lang="es-MX" dirty="0"/>
          </a:p>
        </p:txBody>
      </p:sp>
      <p:graphicFrame>
        <p:nvGraphicFramePr>
          <p:cNvPr id="4" name="Marcador de contenido 4">
            <a:extLst>
              <a:ext uri="{FF2B5EF4-FFF2-40B4-BE49-F238E27FC236}">
                <a16:creationId xmlns:a16="http://schemas.microsoft.com/office/drawing/2014/main" id="{34B51EB8-D535-5DCE-B1ED-EA058077A29C}"/>
              </a:ext>
            </a:extLst>
          </p:cNvPr>
          <p:cNvGraphicFramePr>
            <a:graphicFrameLocks/>
          </p:cNvGraphicFramePr>
          <p:nvPr>
            <p:extLst>
              <p:ext uri="{D42A27DB-BD31-4B8C-83A1-F6EECF244321}">
                <p14:modId xmlns:p14="http://schemas.microsoft.com/office/powerpoint/2010/main" val="667329314"/>
              </p:ext>
            </p:extLst>
          </p:nvPr>
        </p:nvGraphicFramePr>
        <p:xfrm>
          <a:off x="2680569" y="3028777"/>
          <a:ext cx="7220211" cy="35367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Marcador de contenido 2">
            <a:extLst>
              <a:ext uri="{FF2B5EF4-FFF2-40B4-BE49-F238E27FC236}">
                <a16:creationId xmlns:a16="http://schemas.microsoft.com/office/drawing/2014/main" id="{10C709EA-CB39-7F1F-613D-6F3F7A1BC144}"/>
              </a:ext>
            </a:extLst>
          </p:cNvPr>
          <p:cNvSpPr txBox="1">
            <a:spLocks/>
          </p:cNvSpPr>
          <p:nvPr/>
        </p:nvSpPr>
        <p:spPr>
          <a:xfrm>
            <a:off x="838200" y="3131507"/>
            <a:ext cx="2843408" cy="9272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MX" dirty="0"/>
          </a:p>
        </p:txBody>
      </p:sp>
    </p:spTree>
    <p:extLst>
      <p:ext uri="{BB962C8B-B14F-4D97-AF65-F5344CB8AC3E}">
        <p14:creationId xmlns:p14="http://schemas.microsoft.com/office/powerpoint/2010/main" val="1324750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299C94-121B-95AB-8D5B-410C33142BE3}"/>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4459154-7823-C95E-C5ED-DDEF3502E8A9}"/>
              </a:ext>
            </a:extLst>
          </p:cNvPr>
          <p:cNvSpPr>
            <a:spLocks noGrp="1"/>
          </p:cNvSpPr>
          <p:nvPr>
            <p:ph type="title"/>
          </p:nvPr>
        </p:nvSpPr>
        <p:spPr>
          <a:xfrm>
            <a:off x="838200" y="184805"/>
            <a:ext cx="10515600" cy="1505883"/>
          </a:xfrm>
        </p:spPr>
        <p:txBody>
          <a:bodyPr vert="horz" lIns="91440" tIns="45720" rIns="91440" bIns="45720" rtlCol="0" anchor="ctr">
            <a:normAutofit/>
          </a:bodyPr>
          <a:lstStyle/>
          <a:p>
            <a:r>
              <a:rPr lang="en-US" sz="5200" kern="1200">
                <a:solidFill>
                  <a:schemeClr val="tx1"/>
                </a:solidFill>
                <a:latin typeface="+mj-lt"/>
                <a:ea typeface="+mj-ea"/>
                <a:cs typeface="+mj-cs"/>
              </a:rPr>
              <a:t>EJEMPLO DE DESPENSA</a:t>
            </a:r>
          </a:p>
        </p:txBody>
      </p:sp>
      <p:pic>
        <p:nvPicPr>
          <p:cNvPr id="4" name="Imagen 3" descr="Tabla&#10;&#10;El contenido generado por IA puede ser incorrecto.">
            <a:extLst>
              <a:ext uri="{FF2B5EF4-FFF2-40B4-BE49-F238E27FC236}">
                <a16:creationId xmlns:a16="http://schemas.microsoft.com/office/drawing/2014/main" id="{E9D65B0C-34E6-53F1-7605-6E017B6A3166}"/>
              </a:ext>
            </a:extLst>
          </p:cNvPr>
          <p:cNvPicPr>
            <a:picLocks noChangeAspect="1"/>
          </p:cNvPicPr>
          <p:nvPr/>
        </p:nvPicPr>
        <p:blipFill>
          <a:blip r:embed="rId2"/>
          <a:stretch>
            <a:fillRect/>
          </a:stretch>
        </p:blipFill>
        <p:spPr>
          <a:xfrm>
            <a:off x="1401872" y="2492873"/>
            <a:ext cx="8543795" cy="2798092"/>
          </a:xfrm>
          <a:prstGeom prst="rect">
            <a:avLst/>
          </a:prstGeom>
        </p:spPr>
      </p:pic>
    </p:spTree>
    <p:extLst>
      <p:ext uri="{BB962C8B-B14F-4D97-AF65-F5344CB8AC3E}">
        <p14:creationId xmlns:p14="http://schemas.microsoft.com/office/powerpoint/2010/main" val="404116822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B6077-0B54-521E-579B-C8287661506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6C1BAD9-D5BB-B8EF-D8CB-85F877353D50}"/>
              </a:ext>
            </a:extLst>
          </p:cNvPr>
          <p:cNvSpPr>
            <a:spLocks noGrp="1"/>
          </p:cNvSpPr>
          <p:nvPr>
            <p:ph type="title"/>
          </p:nvPr>
        </p:nvSpPr>
        <p:spPr/>
        <p:txBody>
          <a:bodyPr/>
          <a:lstStyle/>
          <a:p>
            <a:r>
              <a:rPr lang="es-MX" dirty="0"/>
              <a:t>PREMIO DE PUNTUALIDAD Y ASISTENCIA ARTÍCULO 27 FRACC. VII LSS</a:t>
            </a:r>
          </a:p>
        </p:txBody>
      </p:sp>
      <p:sp>
        <p:nvSpPr>
          <p:cNvPr id="3" name="Marcador de contenido 2">
            <a:extLst>
              <a:ext uri="{FF2B5EF4-FFF2-40B4-BE49-F238E27FC236}">
                <a16:creationId xmlns:a16="http://schemas.microsoft.com/office/drawing/2014/main" id="{DA78C16B-24D1-05FD-3484-167F78B3D16C}"/>
              </a:ext>
            </a:extLst>
          </p:cNvPr>
          <p:cNvSpPr>
            <a:spLocks noGrp="1"/>
          </p:cNvSpPr>
          <p:nvPr>
            <p:ph idx="1"/>
          </p:nvPr>
        </p:nvSpPr>
        <p:spPr>
          <a:xfrm>
            <a:off x="838200" y="1899848"/>
            <a:ext cx="10515600" cy="1077564"/>
          </a:xfrm>
        </p:spPr>
        <p:txBody>
          <a:bodyPr>
            <a:normAutofit/>
          </a:bodyPr>
          <a:lstStyle/>
          <a:p>
            <a:pPr marL="109728" indent="0">
              <a:buNone/>
            </a:pPr>
            <a:r>
              <a:rPr lang="es-MX" sz="2400" dirty="0">
                <a:latin typeface="Arial" panose="020B0604020202020204" pitchFamily="34" charset="0"/>
                <a:cs typeface="Arial" panose="020B0604020202020204" pitchFamily="34" charset="0"/>
              </a:rPr>
              <a:t>Los </a:t>
            </a:r>
            <a:r>
              <a:rPr lang="es-MX" sz="2400" b="1" dirty="0">
                <a:latin typeface="Arial" panose="020B0604020202020204" pitchFamily="34" charset="0"/>
                <a:cs typeface="Arial" panose="020B0604020202020204" pitchFamily="34" charset="0"/>
              </a:rPr>
              <a:t>premios por asistencia y puntualidad</a:t>
            </a:r>
            <a:r>
              <a:rPr lang="es-MX" sz="2400" dirty="0">
                <a:latin typeface="Arial" panose="020B0604020202020204" pitchFamily="34" charset="0"/>
                <a:cs typeface="Arial" panose="020B0604020202020204" pitchFamily="34" charset="0"/>
              </a:rPr>
              <a:t>, siempre que el importe de cada uno de estos no rebase el 10% del SBC.</a:t>
            </a:r>
          </a:p>
          <a:p>
            <a:pPr marL="0" indent="0" algn="just">
              <a:buNone/>
            </a:pPr>
            <a:endParaRPr lang="es-MX" dirty="0"/>
          </a:p>
          <a:p>
            <a:endParaRPr lang="es-MX" dirty="0"/>
          </a:p>
        </p:txBody>
      </p:sp>
      <p:graphicFrame>
        <p:nvGraphicFramePr>
          <p:cNvPr id="4" name="Marcador de contenido 4">
            <a:extLst>
              <a:ext uri="{FF2B5EF4-FFF2-40B4-BE49-F238E27FC236}">
                <a16:creationId xmlns:a16="http://schemas.microsoft.com/office/drawing/2014/main" id="{BCEEBE61-75DA-C988-1C30-1A7539D5DF14}"/>
              </a:ext>
            </a:extLst>
          </p:cNvPr>
          <p:cNvGraphicFramePr>
            <a:graphicFrameLocks/>
          </p:cNvGraphicFramePr>
          <p:nvPr>
            <p:extLst>
              <p:ext uri="{D42A27DB-BD31-4B8C-83A1-F6EECF244321}">
                <p14:modId xmlns:p14="http://schemas.microsoft.com/office/powerpoint/2010/main" val="252604607"/>
              </p:ext>
            </p:extLst>
          </p:nvPr>
        </p:nvGraphicFramePr>
        <p:xfrm>
          <a:off x="2680569" y="3028777"/>
          <a:ext cx="7220211" cy="35367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Marcador de contenido 2">
            <a:extLst>
              <a:ext uri="{FF2B5EF4-FFF2-40B4-BE49-F238E27FC236}">
                <a16:creationId xmlns:a16="http://schemas.microsoft.com/office/drawing/2014/main" id="{D5CDF59F-EF78-0B51-9767-1E588D75CDDE}"/>
              </a:ext>
            </a:extLst>
          </p:cNvPr>
          <p:cNvSpPr txBox="1">
            <a:spLocks/>
          </p:cNvSpPr>
          <p:nvPr/>
        </p:nvSpPr>
        <p:spPr>
          <a:xfrm>
            <a:off x="838200" y="3131507"/>
            <a:ext cx="2843408" cy="9272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MX" dirty="0"/>
          </a:p>
        </p:txBody>
      </p:sp>
    </p:spTree>
    <p:extLst>
      <p:ext uri="{BB962C8B-B14F-4D97-AF65-F5344CB8AC3E}">
        <p14:creationId xmlns:p14="http://schemas.microsoft.com/office/powerpoint/2010/main" val="44958790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99A5FB-2D22-8B2C-A980-9F78AA8198E7}"/>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CD4685F-F35B-DE4E-2D72-CCACABC1C27D}"/>
              </a:ext>
            </a:extLst>
          </p:cNvPr>
          <p:cNvSpPr>
            <a:spLocks noGrp="1"/>
          </p:cNvSpPr>
          <p:nvPr>
            <p:ph type="title"/>
          </p:nvPr>
        </p:nvSpPr>
        <p:spPr>
          <a:xfrm>
            <a:off x="838200" y="184805"/>
            <a:ext cx="10515600" cy="1505883"/>
          </a:xfrm>
        </p:spPr>
        <p:txBody>
          <a:bodyPr vert="horz" lIns="91440" tIns="45720" rIns="91440" bIns="45720" rtlCol="0" anchor="ctr">
            <a:normAutofit/>
          </a:bodyPr>
          <a:lstStyle/>
          <a:p>
            <a:r>
              <a:rPr lang="en-US" sz="4800" kern="1200">
                <a:solidFill>
                  <a:schemeClr val="tx1"/>
                </a:solidFill>
                <a:latin typeface="+mj-lt"/>
                <a:ea typeface="+mj-ea"/>
                <a:cs typeface="+mj-cs"/>
              </a:rPr>
              <a:t>EJEMPLO DE PREMIO DE PUNTUALIDAD Y ASISTENCIA</a:t>
            </a:r>
          </a:p>
        </p:txBody>
      </p:sp>
      <p:pic>
        <p:nvPicPr>
          <p:cNvPr id="5" name="Imagen 4" descr="Tabla&#10;&#10;El contenido generado por IA puede ser incorrecto.">
            <a:extLst>
              <a:ext uri="{FF2B5EF4-FFF2-40B4-BE49-F238E27FC236}">
                <a16:creationId xmlns:a16="http://schemas.microsoft.com/office/drawing/2014/main" id="{512C26CE-3EA0-716A-99D2-0515389E7CA0}"/>
              </a:ext>
            </a:extLst>
          </p:cNvPr>
          <p:cNvPicPr>
            <a:picLocks noChangeAspect="1"/>
          </p:cNvPicPr>
          <p:nvPr/>
        </p:nvPicPr>
        <p:blipFill>
          <a:blip r:embed="rId2"/>
          <a:stretch>
            <a:fillRect/>
          </a:stretch>
        </p:blipFill>
        <p:spPr>
          <a:xfrm>
            <a:off x="838200" y="2927338"/>
            <a:ext cx="10512547" cy="2286479"/>
          </a:xfrm>
          <a:prstGeom prst="rect">
            <a:avLst/>
          </a:prstGeom>
        </p:spPr>
      </p:pic>
    </p:spTree>
    <p:extLst>
      <p:ext uri="{BB962C8B-B14F-4D97-AF65-F5344CB8AC3E}">
        <p14:creationId xmlns:p14="http://schemas.microsoft.com/office/powerpoint/2010/main" val="145301198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643467" y="321734"/>
            <a:ext cx="10905066" cy="1135737"/>
          </a:xfrm>
        </p:spPr>
        <p:txBody>
          <a:bodyPr>
            <a:normAutofit/>
          </a:bodyPr>
          <a:lstStyle/>
          <a:p>
            <a:r>
              <a:rPr lang="es-MX" sz="3600" dirty="0">
                <a:latin typeface="Arial" panose="020B0604020202020204" pitchFamily="34" charset="0"/>
                <a:cs typeface="Arial" panose="020B0604020202020204" pitchFamily="34" charset="0"/>
              </a:rPr>
              <a:t>CASO PRÁCTICO MARZO - ABRIL</a:t>
            </a:r>
            <a:endParaRPr lang="es-ES" sz="3600" dirty="0">
              <a:latin typeface="Arial" panose="020B0604020202020204" pitchFamily="34" charset="0"/>
              <a:cs typeface="Arial" panose="020B0604020202020204" pitchFamily="34" charset="0"/>
            </a:endParaRPr>
          </a:p>
        </p:txBody>
      </p:sp>
      <p:sp>
        <p:nvSpPr>
          <p:cNvPr id="2" name="1 Marcador de contenido"/>
          <p:cNvSpPr>
            <a:spLocks noGrp="1"/>
          </p:cNvSpPr>
          <p:nvPr>
            <p:ph idx="1"/>
          </p:nvPr>
        </p:nvSpPr>
        <p:spPr>
          <a:xfrm>
            <a:off x="643467" y="1457471"/>
            <a:ext cx="5097956" cy="2619601"/>
          </a:xfrm>
        </p:spPr>
        <p:txBody>
          <a:bodyPr>
            <a:normAutofit/>
          </a:bodyPr>
          <a:lstStyle/>
          <a:p>
            <a:pPr marL="0" indent="0">
              <a:buNone/>
            </a:pPr>
            <a:endParaRPr lang="es-MX" sz="1800" dirty="0">
              <a:latin typeface="Arial" panose="020B0604020202020204" pitchFamily="34" charset="0"/>
              <a:cs typeface="Arial" panose="020B0604020202020204" pitchFamily="34" charset="0"/>
            </a:endParaRPr>
          </a:p>
          <a:p>
            <a:pPr marL="0" indent="0" algn="just">
              <a:buNone/>
            </a:pPr>
            <a:r>
              <a:rPr lang="es-MX" sz="2000" b="1" dirty="0">
                <a:latin typeface="Arial" panose="020B0604020202020204" pitchFamily="34" charset="0"/>
                <a:cs typeface="Arial" panose="020B0604020202020204" pitchFamily="34" charset="0"/>
              </a:rPr>
              <a:t>Trabajador: Valentina Ramos</a:t>
            </a:r>
          </a:p>
          <a:p>
            <a:pPr algn="just"/>
            <a:r>
              <a:rPr lang="es-MX" sz="2000" dirty="0">
                <a:latin typeface="Arial" panose="020B0604020202020204" pitchFamily="34" charset="0"/>
                <a:cs typeface="Arial" panose="020B0604020202020204" pitchFamily="34" charset="0"/>
              </a:rPr>
              <a:t>Sueldo mensual: $11,400</a:t>
            </a:r>
          </a:p>
          <a:p>
            <a:pPr algn="just"/>
            <a:r>
              <a:rPr lang="es-MX" sz="2000" dirty="0">
                <a:latin typeface="Arial" panose="020B0604020202020204" pitchFamily="34" charset="0"/>
                <a:cs typeface="Arial" panose="020B0604020202020204" pitchFamily="34" charset="0"/>
              </a:rPr>
              <a:t>20 días de aguinaldo</a:t>
            </a:r>
          </a:p>
          <a:p>
            <a:pPr algn="just"/>
            <a:r>
              <a:rPr lang="es-MX" sz="2000" dirty="0">
                <a:latin typeface="Arial" panose="020B0604020202020204" pitchFamily="34" charset="0"/>
                <a:cs typeface="Arial" panose="020B0604020202020204" pitchFamily="34" charset="0"/>
              </a:rPr>
              <a:t>Prima vacacional del 25%</a:t>
            </a:r>
          </a:p>
          <a:p>
            <a:pPr algn="just"/>
            <a:r>
              <a:rPr lang="es-MX" sz="2000" dirty="0">
                <a:latin typeface="Arial" panose="020B0604020202020204" pitchFamily="34" charset="0"/>
                <a:cs typeface="Arial" panose="020B0604020202020204" pitchFamily="34" charset="0"/>
              </a:rPr>
              <a:t>18 días de vacaciones</a:t>
            </a:r>
          </a:p>
        </p:txBody>
      </p:sp>
      <p:sp>
        <p:nvSpPr>
          <p:cNvPr id="4" name="1 Marcador de contenido">
            <a:extLst>
              <a:ext uri="{FF2B5EF4-FFF2-40B4-BE49-F238E27FC236}">
                <a16:creationId xmlns:a16="http://schemas.microsoft.com/office/drawing/2014/main" id="{71A6E501-56BA-1031-204C-55A10E7C59BD}"/>
              </a:ext>
            </a:extLst>
          </p:cNvPr>
          <p:cNvSpPr txBox="1">
            <a:spLocks/>
          </p:cNvSpPr>
          <p:nvPr/>
        </p:nvSpPr>
        <p:spPr>
          <a:xfrm>
            <a:off x="5741423" y="1730806"/>
            <a:ext cx="6240016" cy="275678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9728" indent="0" algn="just">
              <a:buFont typeface="Arial" panose="020B0604020202020204" pitchFamily="34" charset="0"/>
              <a:buNone/>
            </a:pPr>
            <a:r>
              <a:rPr lang="es-MX" sz="2000" b="1" dirty="0">
                <a:latin typeface="Arial" panose="020B0604020202020204" pitchFamily="34" charset="0"/>
                <a:cs typeface="Arial" panose="020B0604020202020204" pitchFamily="34" charset="0"/>
              </a:rPr>
              <a:t>Otros ingresos</a:t>
            </a:r>
          </a:p>
          <a:p>
            <a:pPr algn="just"/>
            <a:r>
              <a:rPr lang="es-MX" sz="2000" dirty="0">
                <a:latin typeface="Arial" panose="020B0604020202020204" pitchFamily="34" charset="0"/>
                <a:cs typeface="Arial" panose="020B0604020202020204" pitchFamily="34" charset="0"/>
              </a:rPr>
              <a:t>Premio de puntualidad en ambos meses correspondiente a $1,300 por cada mes</a:t>
            </a:r>
          </a:p>
          <a:p>
            <a:pPr algn="just"/>
            <a:r>
              <a:rPr lang="es-MX" sz="2000" dirty="0">
                <a:latin typeface="Arial" panose="020B0604020202020204" pitchFamily="34" charset="0"/>
                <a:cs typeface="Arial" panose="020B0604020202020204" pitchFamily="34" charset="0"/>
              </a:rPr>
              <a:t>Comisiones marzo $1,500 y abril $1,500</a:t>
            </a:r>
          </a:p>
          <a:p>
            <a:pPr algn="just"/>
            <a:r>
              <a:rPr lang="es-MX" sz="2000" dirty="0">
                <a:latin typeface="Arial" panose="020B0604020202020204" pitchFamily="34" charset="0"/>
                <a:cs typeface="Arial" panose="020B0604020202020204" pitchFamily="34" charset="0"/>
              </a:rPr>
              <a:t>Bono de productividad en el mes de abril por $4,500</a:t>
            </a:r>
          </a:p>
          <a:p>
            <a:pPr algn="just"/>
            <a:r>
              <a:rPr lang="es-MX" sz="2000" dirty="0">
                <a:latin typeface="Arial" panose="020B0604020202020204" pitchFamily="34" charset="0"/>
                <a:cs typeface="Arial" panose="020B0604020202020204" pitchFamily="34" charset="0"/>
              </a:rPr>
              <a:t>Vales de despensa mensual del 10% sobre su salario ordinario.</a:t>
            </a:r>
          </a:p>
          <a:p>
            <a:pPr marL="0" indent="0" algn="just">
              <a:buNone/>
            </a:pPr>
            <a:endParaRPr lang="es-MX" sz="1800" dirty="0">
              <a:latin typeface="Arial" panose="020B0604020202020204" pitchFamily="34" charset="0"/>
              <a:cs typeface="Arial" panose="020B0604020202020204" pitchFamily="34" charset="0"/>
            </a:endParaRPr>
          </a:p>
        </p:txBody>
      </p:sp>
      <p:pic>
        <p:nvPicPr>
          <p:cNvPr id="8" name="Imagen 7">
            <a:extLst>
              <a:ext uri="{FF2B5EF4-FFF2-40B4-BE49-F238E27FC236}">
                <a16:creationId xmlns:a16="http://schemas.microsoft.com/office/drawing/2014/main" id="{71328C43-B2C2-B258-F69B-E90E187AE6AE}"/>
              </a:ext>
            </a:extLst>
          </p:cNvPr>
          <p:cNvPicPr>
            <a:picLocks noChangeAspect="1"/>
          </p:cNvPicPr>
          <p:nvPr/>
        </p:nvPicPr>
        <p:blipFill>
          <a:blip r:embed="rId3"/>
          <a:srcRect b="13341"/>
          <a:stretch/>
        </p:blipFill>
        <p:spPr>
          <a:xfrm>
            <a:off x="3360598" y="3748800"/>
            <a:ext cx="2380825" cy="2928017"/>
          </a:xfrm>
          <a:prstGeom prst="rect">
            <a:avLst/>
          </a:prstGeom>
        </p:spPr>
      </p:pic>
    </p:spTree>
    <p:extLst>
      <p:ext uri="{BB962C8B-B14F-4D97-AF65-F5344CB8AC3E}">
        <p14:creationId xmlns:p14="http://schemas.microsoft.com/office/powerpoint/2010/main" val="338694485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D875D11C-E9D9-09A9-B32A-8426E728C0E8}"/>
              </a:ext>
            </a:extLst>
          </p:cNvPr>
          <p:cNvPicPr>
            <a:picLocks noChangeAspect="1"/>
          </p:cNvPicPr>
          <p:nvPr/>
        </p:nvPicPr>
        <p:blipFill>
          <a:blip r:embed="rId2"/>
          <a:stretch>
            <a:fillRect/>
          </a:stretch>
        </p:blipFill>
        <p:spPr>
          <a:xfrm>
            <a:off x="509392" y="676662"/>
            <a:ext cx="11173216" cy="5726168"/>
          </a:xfrm>
          <a:prstGeom prst="rect">
            <a:avLst/>
          </a:prstGeom>
        </p:spPr>
      </p:pic>
    </p:spTree>
    <p:extLst>
      <p:ext uri="{BB962C8B-B14F-4D97-AF65-F5344CB8AC3E}">
        <p14:creationId xmlns:p14="http://schemas.microsoft.com/office/powerpoint/2010/main" val="229939548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79376" y="487705"/>
            <a:ext cx="10905066" cy="1135737"/>
          </a:xfrm>
        </p:spPr>
        <p:txBody>
          <a:bodyPr>
            <a:normAutofit/>
          </a:bodyPr>
          <a:lstStyle/>
          <a:p>
            <a:r>
              <a:rPr lang="es-MX" sz="3600" dirty="0">
                <a:latin typeface="Arial" panose="020B0604020202020204" pitchFamily="34" charset="0"/>
                <a:cs typeface="Arial" panose="020B0604020202020204" pitchFamily="34" charset="0"/>
              </a:rPr>
              <a:t>RIESGO DE TRABAJO</a:t>
            </a:r>
            <a:endParaRPr lang="es-ES" sz="3600" dirty="0">
              <a:latin typeface="Arial" panose="020B0604020202020204" pitchFamily="34" charset="0"/>
              <a:cs typeface="Arial" panose="020B0604020202020204" pitchFamily="34" charset="0"/>
            </a:endParaRPr>
          </a:p>
        </p:txBody>
      </p:sp>
      <p:sp>
        <p:nvSpPr>
          <p:cNvPr id="2" name="1 Marcador de contenido"/>
          <p:cNvSpPr>
            <a:spLocks noGrp="1"/>
          </p:cNvSpPr>
          <p:nvPr>
            <p:ph idx="1"/>
          </p:nvPr>
        </p:nvSpPr>
        <p:spPr>
          <a:xfrm>
            <a:off x="643467" y="1826418"/>
            <a:ext cx="4372411" cy="4057369"/>
          </a:xfrm>
        </p:spPr>
        <p:txBody>
          <a:bodyPr>
            <a:normAutofit lnSpcReduction="10000"/>
          </a:bodyPr>
          <a:lstStyle/>
          <a:p>
            <a:pPr marL="0" indent="0" algn="just">
              <a:lnSpc>
                <a:spcPct val="150000"/>
              </a:lnSpc>
              <a:buNone/>
            </a:pPr>
            <a:r>
              <a:rPr lang="es-ES" sz="2000" dirty="0">
                <a:latin typeface="Arial" panose="020B0604020202020204" pitchFamily="34" charset="0"/>
                <a:cs typeface="Arial" panose="020B0604020202020204" pitchFamily="34" charset="0"/>
              </a:rPr>
              <a:t>Al inscribirse por primera vez en el instituto o al cambiar de actividad, las empresas cubrirán, en la clase que le corresponda conforme al reglamento (RACERF art 196), la prima media. </a:t>
            </a:r>
          </a:p>
          <a:p>
            <a:pPr marL="0" indent="0" algn="just">
              <a:lnSpc>
                <a:spcPct val="150000"/>
              </a:lnSpc>
              <a:buNone/>
            </a:pPr>
            <a:r>
              <a:rPr lang="es-MX" sz="2000" dirty="0">
                <a:latin typeface="Arial" panose="020B0604020202020204" pitchFamily="34" charset="0"/>
                <a:cs typeface="Arial" panose="020B0604020202020204" pitchFamily="34" charset="0"/>
              </a:rPr>
              <a:t>En el artículo 73 del la LSS, marca los porcentajes por prima que se debe cubrir, dependiendo la clase:</a:t>
            </a:r>
          </a:p>
        </p:txBody>
      </p:sp>
      <p:graphicFrame>
        <p:nvGraphicFramePr>
          <p:cNvPr id="5" name="Tabla 5">
            <a:extLst>
              <a:ext uri="{FF2B5EF4-FFF2-40B4-BE49-F238E27FC236}">
                <a16:creationId xmlns:a16="http://schemas.microsoft.com/office/drawing/2014/main" id="{CA1DA4D1-DF3E-4FCF-83D7-9938D97B856F}"/>
              </a:ext>
            </a:extLst>
          </p:cNvPr>
          <p:cNvGraphicFramePr>
            <a:graphicFrameLocks noGrp="1"/>
          </p:cNvGraphicFramePr>
          <p:nvPr>
            <p:extLst>
              <p:ext uri="{D42A27DB-BD31-4B8C-83A1-F6EECF244321}">
                <p14:modId xmlns:p14="http://schemas.microsoft.com/office/powerpoint/2010/main" val="1373812030"/>
              </p:ext>
            </p:extLst>
          </p:nvPr>
        </p:nvGraphicFramePr>
        <p:xfrm>
          <a:off x="5879975" y="2211647"/>
          <a:ext cx="5112569" cy="3504562"/>
        </p:xfrm>
        <a:graphic>
          <a:graphicData uri="http://schemas.openxmlformats.org/drawingml/2006/table">
            <a:tbl>
              <a:tblPr firstRow="1" bandRow="1">
                <a:tableStyleId>{69012ECD-51FC-41F1-AA8D-1B2483CD663E}</a:tableStyleId>
              </a:tblPr>
              <a:tblGrid>
                <a:gridCol w="2520281">
                  <a:extLst>
                    <a:ext uri="{9D8B030D-6E8A-4147-A177-3AD203B41FA5}">
                      <a16:colId xmlns:a16="http://schemas.microsoft.com/office/drawing/2014/main" val="442766277"/>
                    </a:ext>
                  </a:extLst>
                </a:gridCol>
                <a:gridCol w="2592288">
                  <a:extLst>
                    <a:ext uri="{9D8B030D-6E8A-4147-A177-3AD203B41FA5}">
                      <a16:colId xmlns:a16="http://schemas.microsoft.com/office/drawing/2014/main" val="1496958218"/>
                    </a:ext>
                  </a:extLst>
                </a:gridCol>
              </a:tblGrid>
              <a:tr h="684522">
                <a:tc>
                  <a:txBody>
                    <a:bodyPr/>
                    <a:lstStyle/>
                    <a:p>
                      <a:r>
                        <a:rPr lang="es-MX" sz="2200" b="1" cap="none" spc="0" dirty="0">
                          <a:solidFill>
                            <a:schemeClr val="bg1"/>
                          </a:solidFill>
                        </a:rPr>
                        <a:t>Prima media</a:t>
                      </a:r>
                    </a:p>
                  </a:txBody>
                  <a:tcPr marL="101232" marR="72309" marT="144617" marB="144617" anchor="ctr"/>
                </a:tc>
                <a:tc>
                  <a:txBody>
                    <a:bodyPr/>
                    <a:lstStyle/>
                    <a:p>
                      <a:r>
                        <a:rPr lang="es-MX" sz="2200" b="1" cap="none" spc="0" dirty="0">
                          <a:solidFill>
                            <a:schemeClr val="bg1"/>
                          </a:solidFill>
                        </a:rPr>
                        <a:t>En Porcentajes</a:t>
                      </a:r>
                    </a:p>
                  </a:txBody>
                  <a:tcPr marL="101232" marR="72309" marT="144617" marB="144617" anchor="ctr"/>
                </a:tc>
                <a:extLst>
                  <a:ext uri="{0D108BD9-81ED-4DB2-BD59-A6C34878D82A}">
                    <a16:rowId xmlns:a16="http://schemas.microsoft.com/office/drawing/2014/main" val="3274300325"/>
                  </a:ext>
                </a:extLst>
              </a:tr>
              <a:tr h="564008">
                <a:tc>
                  <a:txBody>
                    <a:bodyPr/>
                    <a:lstStyle/>
                    <a:p>
                      <a:pPr algn="ctr"/>
                      <a:r>
                        <a:rPr lang="es-MX" sz="2000" cap="none" spc="0" dirty="0">
                          <a:solidFill>
                            <a:schemeClr val="tx1"/>
                          </a:solidFill>
                        </a:rPr>
                        <a:t>Clase I</a:t>
                      </a:r>
                    </a:p>
                  </a:txBody>
                  <a:tcPr marL="101232" marR="72309" marT="72309" marB="144617"/>
                </a:tc>
                <a:tc>
                  <a:txBody>
                    <a:bodyPr/>
                    <a:lstStyle/>
                    <a:p>
                      <a:pPr algn="ctr"/>
                      <a:r>
                        <a:rPr lang="es-MX" sz="2000" cap="none" spc="0" dirty="0">
                          <a:solidFill>
                            <a:schemeClr val="tx1"/>
                          </a:solidFill>
                        </a:rPr>
                        <a:t>0.54355</a:t>
                      </a:r>
                    </a:p>
                  </a:txBody>
                  <a:tcPr marL="101232" marR="72309" marT="72309" marB="144617"/>
                </a:tc>
                <a:extLst>
                  <a:ext uri="{0D108BD9-81ED-4DB2-BD59-A6C34878D82A}">
                    <a16:rowId xmlns:a16="http://schemas.microsoft.com/office/drawing/2014/main" val="928281851"/>
                  </a:ext>
                </a:extLst>
              </a:tr>
              <a:tr h="564008">
                <a:tc>
                  <a:txBody>
                    <a:bodyPr/>
                    <a:lstStyle/>
                    <a:p>
                      <a:pPr algn="ctr"/>
                      <a:r>
                        <a:rPr lang="es-MX" sz="2000" cap="none" spc="0" dirty="0">
                          <a:solidFill>
                            <a:schemeClr val="tx1"/>
                          </a:solidFill>
                        </a:rPr>
                        <a:t>Clase II</a:t>
                      </a:r>
                    </a:p>
                  </a:txBody>
                  <a:tcPr marL="101232" marR="72309" marT="72309" marB="144617"/>
                </a:tc>
                <a:tc>
                  <a:txBody>
                    <a:bodyPr/>
                    <a:lstStyle/>
                    <a:p>
                      <a:pPr algn="ctr"/>
                      <a:r>
                        <a:rPr lang="es-MX" sz="2000" cap="none" spc="0">
                          <a:solidFill>
                            <a:schemeClr val="tx1"/>
                          </a:solidFill>
                        </a:rPr>
                        <a:t>1.13065</a:t>
                      </a:r>
                    </a:p>
                  </a:txBody>
                  <a:tcPr marL="101232" marR="72309" marT="72309" marB="144617"/>
                </a:tc>
                <a:extLst>
                  <a:ext uri="{0D108BD9-81ED-4DB2-BD59-A6C34878D82A}">
                    <a16:rowId xmlns:a16="http://schemas.microsoft.com/office/drawing/2014/main" val="2180986481"/>
                  </a:ext>
                </a:extLst>
              </a:tr>
              <a:tr h="564008">
                <a:tc>
                  <a:txBody>
                    <a:bodyPr/>
                    <a:lstStyle/>
                    <a:p>
                      <a:pPr algn="ctr"/>
                      <a:r>
                        <a:rPr lang="es-MX" sz="2000" cap="none" spc="0" dirty="0">
                          <a:solidFill>
                            <a:schemeClr val="tx1"/>
                          </a:solidFill>
                        </a:rPr>
                        <a:t>Clase III</a:t>
                      </a:r>
                    </a:p>
                  </a:txBody>
                  <a:tcPr marL="101232" marR="72309" marT="72309" marB="144617"/>
                </a:tc>
                <a:tc>
                  <a:txBody>
                    <a:bodyPr/>
                    <a:lstStyle/>
                    <a:p>
                      <a:pPr algn="ctr"/>
                      <a:r>
                        <a:rPr lang="es-MX" sz="2000" cap="none" spc="0" dirty="0">
                          <a:solidFill>
                            <a:schemeClr val="tx1"/>
                          </a:solidFill>
                        </a:rPr>
                        <a:t>2.59840</a:t>
                      </a:r>
                    </a:p>
                  </a:txBody>
                  <a:tcPr marL="101232" marR="72309" marT="72309" marB="144617"/>
                </a:tc>
                <a:extLst>
                  <a:ext uri="{0D108BD9-81ED-4DB2-BD59-A6C34878D82A}">
                    <a16:rowId xmlns:a16="http://schemas.microsoft.com/office/drawing/2014/main" val="1714601456"/>
                  </a:ext>
                </a:extLst>
              </a:tr>
              <a:tr h="564008">
                <a:tc>
                  <a:txBody>
                    <a:bodyPr/>
                    <a:lstStyle/>
                    <a:p>
                      <a:pPr algn="ctr"/>
                      <a:r>
                        <a:rPr lang="es-MX" sz="2000" cap="none" spc="0">
                          <a:solidFill>
                            <a:schemeClr val="tx1"/>
                          </a:solidFill>
                        </a:rPr>
                        <a:t>Clase IV</a:t>
                      </a:r>
                    </a:p>
                  </a:txBody>
                  <a:tcPr marL="101232" marR="72309" marT="72309" marB="144617"/>
                </a:tc>
                <a:tc>
                  <a:txBody>
                    <a:bodyPr/>
                    <a:lstStyle/>
                    <a:p>
                      <a:pPr algn="ctr"/>
                      <a:r>
                        <a:rPr lang="es-MX" sz="2000" cap="none" spc="0" dirty="0">
                          <a:solidFill>
                            <a:schemeClr val="tx1"/>
                          </a:solidFill>
                        </a:rPr>
                        <a:t>4.65325</a:t>
                      </a:r>
                    </a:p>
                  </a:txBody>
                  <a:tcPr marL="101232" marR="72309" marT="72309" marB="144617"/>
                </a:tc>
                <a:extLst>
                  <a:ext uri="{0D108BD9-81ED-4DB2-BD59-A6C34878D82A}">
                    <a16:rowId xmlns:a16="http://schemas.microsoft.com/office/drawing/2014/main" val="2101237164"/>
                  </a:ext>
                </a:extLst>
              </a:tr>
              <a:tr h="564008">
                <a:tc>
                  <a:txBody>
                    <a:bodyPr/>
                    <a:lstStyle/>
                    <a:p>
                      <a:pPr algn="ctr"/>
                      <a:r>
                        <a:rPr lang="es-MX" sz="2000" cap="none" spc="0" dirty="0">
                          <a:solidFill>
                            <a:schemeClr val="tx1"/>
                          </a:solidFill>
                        </a:rPr>
                        <a:t>Clase V</a:t>
                      </a:r>
                    </a:p>
                  </a:txBody>
                  <a:tcPr marL="101232" marR="72309" marT="72309" marB="144617"/>
                </a:tc>
                <a:tc>
                  <a:txBody>
                    <a:bodyPr/>
                    <a:lstStyle/>
                    <a:p>
                      <a:pPr algn="ctr"/>
                      <a:r>
                        <a:rPr lang="es-MX" sz="2000" cap="none" spc="0" dirty="0">
                          <a:solidFill>
                            <a:schemeClr val="tx1"/>
                          </a:solidFill>
                        </a:rPr>
                        <a:t>7.58875</a:t>
                      </a:r>
                    </a:p>
                  </a:txBody>
                  <a:tcPr marL="101232" marR="72309" marT="72309" marB="144617"/>
                </a:tc>
                <a:extLst>
                  <a:ext uri="{0D108BD9-81ED-4DB2-BD59-A6C34878D82A}">
                    <a16:rowId xmlns:a16="http://schemas.microsoft.com/office/drawing/2014/main" val="1872228556"/>
                  </a:ext>
                </a:extLst>
              </a:tr>
            </a:tbl>
          </a:graphicData>
        </a:graphic>
      </p:graphicFrame>
      <p:sp>
        <p:nvSpPr>
          <p:cNvPr id="4" name="CuadroTexto 3">
            <a:extLst>
              <a:ext uri="{FF2B5EF4-FFF2-40B4-BE49-F238E27FC236}">
                <a16:creationId xmlns:a16="http://schemas.microsoft.com/office/drawing/2014/main" id="{82F52C01-3394-4299-9B9B-ECAAA21A151F}"/>
              </a:ext>
            </a:extLst>
          </p:cNvPr>
          <p:cNvSpPr txBox="1"/>
          <p:nvPr/>
        </p:nvSpPr>
        <p:spPr>
          <a:xfrm>
            <a:off x="7824192" y="1595586"/>
            <a:ext cx="2520280" cy="461665"/>
          </a:xfrm>
          <a:prstGeom prst="rect">
            <a:avLst/>
          </a:prstGeom>
          <a:noFill/>
        </p:spPr>
        <p:txBody>
          <a:bodyPr wrap="square" rtlCol="0">
            <a:spAutoFit/>
          </a:bodyPr>
          <a:lstStyle/>
          <a:p>
            <a:r>
              <a:rPr lang="es-MX" sz="2400" b="1" dirty="0"/>
              <a:t>Art 73 LSS</a:t>
            </a:r>
          </a:p>
        </p:txBody>
      </p:sp>
    </p:spTree>
    <p:extLst>
      <p:ext uri="{BB962C8B-B14F-4D97-AF65-F5344CB8AC3E}">
        <p14:creationId xmlns:p14="http://schemas.microsoft.com/office/powerpoint/2010/main" val="371380241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dirty="0"/>
              <a:t>RISGO, ACCIDENTE Y ENFERMEDAD DE TRABAJO</a:t>
            </a:r>
          </a:p>
        </p:txBody>
      </p:sp>
      <p:graphicFrame>
        <p:nvGraphicFramePr>
          <p:cNvPr id="4" name="3 Diagrama"/>
          <p:cNvGraphicFramePr/>
          <p:nvPr>
            <p:extLst>
              <p:ext uri="{D42A27DB-BD31-4B8C-83A1-F6EECF244321}">
                <p14:modId xmlns:p14="http://schemas.microsoft.com/office/powerpoint/2010/main" val="284392223"/>
              </p:ext>
            </p:extLst>
          </p:nvPr>
        </p:nvGraphicFramePr>
        <p:xfrm>
          <a:off x="659396" y="1462260"/>
          <a:ext cx="10873208"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600382" y="548680"/>
            <a:ext cx="6136332" cy="1330843"/>
          </a:xfrm>
        </p:spPr>
        <p:txBody>
          <a:bodyPr>
            <a:normAutofit/>
          </a:bodyPr>
          <a:lstStyle/>
          <a:p>
            <a:r>
              <a:rPr lang="es-MX" dirty="0">
                <a:latin typeface="Arial" panose="020B0604020202020204" pitchFamily="34" charset="0"/>
                <a:cs typeface="Arial" panose="020B0604020202020204" pitchFamily="34" charset="0"/>
              </a:rPr>
              <a:t>RIESGO DE TRABAJO</a:t>
            </a:r>
            <a:endParaRPr lang="es-ES" dirty="0">
              <a:latin typeface="Arial" panose="020B0604020202020204" pitchFamily="34" charset="0"/>
              <a:cs typeface="Arial" panose="020B0604020202020204" pitchFamily="34" charset="0"/>
            </a:endParaRPr>
          </a:p>
        </p:txBody>
      </p:sp>
      <p:sp>
        <p:nvSpPr>
          <p:cNvPr id="2" name="1 Marcador de contenido"/>
          <p:cNvSpPr>
            <a:spLocks noGrp="1"/>
          </p:cNvSpPr>
          <p:nvPr>
            <p:ph idx="1"/>
          </p:nvPr>
        </p:nvSpPr>
        <p:spPr>
          <a:xfrm>
            <a:off x="747084" y="1934465"/>
            <a:ext cx="10313397" cy="4329090"/>
          </a:xfrm>
        </p:spPr>
        <p:txBody>
          <a:bodyPr>
            <a:normAutofit/>
          </a:bodyPr>
          <a:lstStyle/>
          <a:p>
            <a:pPr marL="0" indent="0" algn="just">
              <a:lnSpc>
                <a:spcPct val="150000"/>
              </a:lnSpc>
              <a:buNone/>
            </a:pPr>
            <a:r>
              <a:rPr lang="es-MX" sz="2400" dirty="0">
                <a:latin typeface="Arial" panose="020B0604020202020204" pitchFamily="34" charset="0"/>
                <a:cs typeface="Arial" panose="020B0604020202020204" pitchFamily="34" charset="0"/>
              </a:rPr>
              <a:t>El cálculo de la prima de Riesgo de Trabajo se presenta de manera anual hasta del último día del mes de febrero, tomando como base los datos del ejercicio inmediato anterior.</a:t>
            </a:r>
          </a:p>
          <a:p>
            <a:pPr marL="0" indent="0" algn="just">
              <a:lnSpc>
                <a:spcPct val="150000"/>
              </a:lnSpc>
              <a:buNone/>
            </a:pPr>
            <a:r>
              <a:rPr lang="es-ES" sz="2400" dirty="0">
                <a:latin typeface="Arial" panose="020B0604020202020204" pitchFamily="34" charset="0"/>
                <a:cs typeface="Arial" panose="020B0604020202020204" pitchFamily="34" charset="0"/>
              </a:rPr>
              <a:t>No se tomarán en cuenta para la siniestralidad de las empresas los accidentes que ocurran a los trabajadores al trasladarse de su domicilio al centro de labores o viceversa. (Artículo 72 p.3)</a:t>
            </a:r>
            <a:endParaRPr lang="es-MX" sz="2400" dirty="0">
              <a:latin typeface="Arial" panose="020B0604020202020204" pitchFamily="34" charset="0"/>
              <a:cs typeface="Arial" panose="020B0604020202020204" pitchFamily="34" charset="0"/>
            </a:endParaRPr>
          </a:p>
          <a:p>
            <a:pPr marL="0" indent="0" algn="just">
              <a:lnSpc>
                <a:spcPct val="150000"/>
              </a:lnSpc>
              <a:buNone/>
            </a:pPr>
            <a:endParaRPr lang="es-MX" sz="2000" dirty="0">
              <a:latin typeface="Arial" panose="020B0604020202020204" pitchFamily="34" charset="0"/>
              <a:cs typeface="Arial" panose="020B0604020202020204" pitchFamily="34" charset="0"/>
            </a:endParaRPr>
          </a:p>
          <a:p>
            <a:pPr marL="0" indent="0" algn="just">
              <a:lnSpc>
                <a:spcPct val="150000"/>
              </a:lnSpc>
              <a:buNone/>
            </a:pPr>
            <a:endParaRPr lang="es-MX" sz="2000" dirty="0">
              <a:latin typeface="Arial" panose="020B0604020202020204" pitchFamily="34" charset="0"/>
              <a:cs typeface="Arial" panose="020B0604020202020204" pitchFamily="34" charset="0"/>
            </a:endParaRPr>
          </a:p>
          <a:p>
            <a:pPr marL="0" indent="0" algn="just">
              <a:lnSpc>
                <a:spcPct val="150000"/>
              </a:lnSpc>
              <a:buNone/>
            </a:pPr>
            <a:endParaRPr lang="es-ES" sz="2000" dirty="0"/>
          </a:p>
        </p:txBody>
      </p:sp>
    </p:spTree>
    <p:extLst>
      <p:ext uri="{BB962C8B-B14F-4D97-AF65-F5344CB8AC3E}">
        <p14:creationId xmlns:p14="http://schemas.microsoft.com/office/powerpoint/2010/main" val="245299736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Tabla&#10;&#10;Descripción generada automáticamente">
            <a:extLst>
              <a:ext uri="{FF2B5EF4-FFF2-40B4-BE49-F238E27FC236}">
                <a16:creationId xmlns:a16="http://schemas.microsoft.com/office/drawing/2014/main" id="{8FA422C3-0CC0-EA0F-A9A5-B2E8EC6AAC51}"/>
              </a:ext>
            </a:extLst>
          </p:cNvPr>
          <p:cNvPicPr>
            <a:picLocks noChangeAspect="1"/>
          </p:cNvPicPr>
          <p:nvPr/>
        </p:nvPicPr>
        <p:blipFill>
          <a:blip r:embed="rId2"/>
          <a:stretch>
            <a:fillRect/>
          </a:stretch>
        </p:blipFill>
        <p:spPr>
          <a:xfrm>
            <a:off x="1816312" y="1083954"/>
            <a:ext cx="7753572" cy="5601958"/>
          </a:xfrm>
          <a:prstGeom prst="rect">
            <a:avLst/>
          </a:prstGeom>
        </p:spPr>
      </p:pic>
      <p:sp>
        <p:nvSpPr>
          <p:cNvPr id="3" name="2 Título">
            <a:extLst>
              <a:ext uri="{FF2B5EF4-FFF2-40B4-BE49-F238E27FC236}">
                <a16:creationId xmlns:a16="http://schemas.microsoft.com/office/drawing/2014/main" id="{D1E5AC76-27AF-ADC9-C84C-677D7157F6DD}"/>
              </a:ext>
            </a:extLst>
          </p:cNvPr>
          <p:cNvSpPr>
            <a:spLocks noGrp="1"/>
          </p:cNvSpPr>
          <p:nvPr>
            <p:ph type="title"/>
          </p:nvPr>
        </p:nvSpPr>
        <p:spPr>
          <a:xfrm>
            <a:off x="550277" y="172089"/>
            <a:ext cx="9132341" cy="911866"/>
          </a:xfrm>
        </p:spPr>
        <p:txBody>
          <a:bodyPr>
            <a:normAutofit/>
          </a:bodyPr>
          <a:lstStyle/>
          <a:p>
            <a:r>
              <a:rPr lang="es-MX" sz="3200" dirty="0">
                <a:latin typeface="Arial" panose="020B0604020202020204" pitchFamily="34" charset="0"/>
                <a:cs typeface="Arial" panose="020B0604020202020204" pitchFamily="34" charset="0"/>
              </a:rPr>
              <a:t>CUOTAS OBRERO PATRONALES COP</a:t>
            </a:r>
            <a:endParaRPr lang="es-ES" sz="3200" dirty="0">
              <a:latin typeface="Arial" panose="020B0604020202020204" pitchFamily="34" charset="0"/>
              <a:cs typeface="Arial" panose="020B0604020202020204" pitchFamily="34" charset="0"/>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2647" y="551145"/>
            <a:ext cx="10848667" cy="1277655"/>
          </a:xfrm>
        </p:spPr>
        <p:txBody>
          <a:bodyPr anchor="b">
            <a:normAutofit/>
          </a:bodyPr>
          <a:lstStyle/>
          <a:p>
            <a:r>
              <a:rPr lang="es-MX" sz="5200" dirty="0"/>
              <a:t>REFORMA AL SISTEMA DE PENSIONES</a:t>
            </a:r>
          </a:p>
        </p:txBody>
      </p:sp>
      <p:sp>
        <p:nvSpPr>
          <p:cNvPr id="3" name="2 Marcador de contenido"/>
          <p:cNvSpPr>
            <a:spLocks noGrp="1"/>
          </p:cNvSpPr>
          <p:nvPr>
            <p:ph idx="1"/>
          </p:nvPr>
        </p:nvSpPr>
        <p:spPr>
          <a:xfrm>
            <a:off x="863168" y="2164247"/>
            <a:ext cx="10848666" cy="3395174"/>
          </a:xfrm>
        </p:spPr>
        <p:txBody>
          <a:bodyPr>
            <a:noAutofit/>
          </a:bodyPr>
          <a:lstStyle/>
          <a:p>
            <a:pPr marL="0" indent="0" algn="just">
              <a:lnSpc>
                <a:spcPct val="150000"/>
              </a:lnSpc>
              <a:buNone/>
            </a:pPr>
            <a:r>
              <a:rPr lang="es-MX" sz="2400" dirty="0"/>
              <a:t>En diciembre 2020 se aprobó una </a:t>
            </a:r>
            <a:r>
              <a:rPr lang="es-MX" sz="2400" b="1" dirty="0"/>
              <a:t>reforma al sistema de pensiones</a:t>
            </a:r>
            <a:r>
              <a:rPr lang="es-MX" sz="2400" dirty="0"/>
              <a:t>. La reforma pretende reducir el número de semanas de cotización e incrementar las aportaciones de los patrones, ambas de manera gradual.</a:t>
            </a:r>
          </a:p>
          <a:p>
            <a:pPr marL="0" indent="0" algn="just">
              <a:lnSpc>
                <a:spcPct val="150000"/>
              </a:lnSpc>
              <a:buNone/>
            </a:pPr>
            <a:r>
              <a:rPr lang="es-MX" sz="2400" dirty="0"/>
              <a:t>En el ramo de cesantía en edad avanzada y vejez, las aportaciones de los trabajadores serán del 1.125% de su salario. En cambio, las aportaciones patronales llegarán hasta 11.875% desde los 3.15% actuales. Este cambio se daría entre 2023 y 2030.</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B2EF58F-AE88-E8F9-D1F1-523BCBDBD392}"/>
              </a:ext>
            </a:extLst>
          </p:cNvPr>
          <p:cNvSpPr/>
          <p:nvPr/>
        </p:nvSpPr>
        <p:spPr>
          <a:xfrm>
            <a:off x="2135560" y="5229200"/>
            <a:ext cx="936104" cy="144016"/>
          </a:xfrm>
          <a:prstGeom prst="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 name="Imagen 3">
            <a:extLst>
              <a:ext uri="{FF2B5EF4-FFF2-40B4-BE49-F238E27FC236}">
                <a16:creationId xmlns:a16="http://schemas.microsoft.com/office/drawing/2014/main" id="{AAAFA387-FE10-72EE-617E-BA90C9843988}"/>
              </a:ext>
            </a:extLst>
          </p:cNvPr>
          <p:cNvPicPr>
            <a:picLocks noChangeAspect="1"/>
          </p:cNvPicPr>
          <p:nvPr/>
        </p:nvPicPr>
        <p:blipFill>
          <a:blip r:embed="rId2"/>
          <a:stretch>
            <a:fillRect/>
          </a:stretch>
        </p:blipFill>
        <p:spPr>
          <a:xfrm>
            <a:off x="349363" y="439564"/>
            <a:ext cx="11086900" cy="2429806"/>
          </a:xfrm>
          <a:prstGeom prst="rect">
            <a:avLst/>
          </a:prstGeom>
        </p:spPr>
      </p:pic>
      <p:pic>
        <p:nvPicPr>
          <p:cNvPr id="7" name="Imagen 6">
            <a:extLst>
              <a:ext uri="{FF2B5EF4-FFF2-40B4-BE49-F238E27FC236}">
                <a16:creationId xmlns:a16="http://schemas.microsoft.com/office/drawing/2014/main" id="{FF92A2D6-8B87-71E7-B104-A400E527858C}"/>
              </a:ext>
            </a:extLst>
          </p:cNvPr>
          <p:cNvPicPr>
            <a:picLocks noChangeAspect="1"/>
          </p:cNvPicPr>
          <p:nvPr/>
        </p:nvPicPr>
        <p:blipFill>
          <a:blip r:embed="rId3"/>
          <a:stretch>
            <a:fillRect/>
          </a:stretch>
        </p:blipFill>
        <p:spPr>
          <a:xfrm>
            <a:off x="1241384" y="3308417"/>
            <a:ext cx="9709231" cy="3264508"/>
          </a:xfrm>
          <a:prstGeom prst="rect">
            <a:avLst/>
          </a:prstGeom>
        </p:spPr>
      </p:pic>
    </p:spTree>
    <p:extLst>
      <p:ext uri="{BB962C8B-B14F-4D97-AF65-F5344CB8AC3E}">
        <p14:creationId xmlns:p14="http://schemas.microsoft.com/office/powerpoint/2010/main" val="64311276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836679" y="723898"/>
            <a:ext cx="6002110" cy="1495425"/>
          </a:xfrm>
        </p:spPr>
        <p:txBody>
          <a:bodyPr>
            <a:normAutofit/>
          </a:bodyPr>
          <a:lstStyle/>
          <a:p>
            <a:r>
              <a:rPr lang="es-MX" sz="4000" dirty="0">
                <a:latin typeface="Arial" panose="020B0604020202020204" pitchFamily="34" charset="0"/>
                <a:cs typeface="Arial" panose="020B0604020202020204" pitchFamily="34" charset="0"/>
              </a:rPr>
              <a:t>EJERCICIO COP</a:t>
            </a:r>
            <a:endParaRPr lang="es-ES" sz="4000" dirty="0">
              <a:latin typeface="Arial" panose="020B0604020202020204" pitchFamily="34" charset="0"/>
              <a:cs typeface="Arial" panose="020B0604020202020204" pitchFamily="34" charset="0"/>
            </a:endParaRPr>
          </a:p>
        </p:txBody>
      </p:sp>
      <p:sp>
        <p:nvSpPr>
          <p:cNvPr id="2" name="1 Marcador de contenido"/>
          <p:cNvSpPr>
            <a:spLocks noGrp="1"/>
          </p:cNvSpPr>
          <p:nvPr>
            <p:ph idx="1"/>
          </p:nvPr>
        </p:nvSpPr>
        <p:spPr>
          <a:xfrm>
            <a:off x="836680" y="2405067"/>
            <a:ext cx="6002110" cy="3729034"/>
          </a:xfrm>
        </p:spPr>
        <p:txBody>
          <a:bodyPr>
            <a:normAutofit/>
          </a:bodyPr>
          <a:lstStyle/>
          <a:p>
            <a:pPr marL="0" indent="0">
              <a:buNone/>
            </a:pPr>
            <a:r>
              <a:rPr lang="es-MX" sz="2000" dirty="0">
                <a:latin typeface="Arial" panose="020B0604020202020204" pitchFamily="34" charset="0"/>
                <a:cs typeface="Arial" panose="020B0604020202020204" pitchFamily="34" charset="0"/>
              </a:rPr>
              <a:t>Calcular las aportaciones Obrero- Patronales del mes de Abril considerando lo siguiente:</a:t>
            </a:r>
          </a:p>
          <a:p>
            <a:endParaRPr lang="es-MX" sz="2000" dirty="0">
              <a:latin typeface="Arial" panose="020B0604020202020204" pitchFamily="34" charset="0"/>
              <a:cs typeface="Arial" panose="020B0604020202020204" pitchFamily="34" charset="0"/>
            </a:endParaRPr>
          </a:p>
          <a:p>
            <a:pPr marL="452628" indent="-342900"/>
            <a:r>
              <a:rPr lang="es-MX" sz="2000" dirty="0">
                <a:latin typeface="Arial" panose="020B0604020202020204" pitchFamily="34" charset="0"/>
                <a:cs typeface="Arial" panose="020B0604020202020204" pitchFamily="34" charset="0"/>
              </a:rPr>
              <a:t>Salario diario: $350</a:t>
            </a:r>
          </a:p>
          <a:p>
            <a:pPr marL="452628" indent="-342900"/>
            <a:r>
              <a:rPr lang="es-MX" sz="2000" dirty="0">
                <a:latin typeface="Arial" panose="020B0604020202020204" pitchFamily="34" charset="0"/>
                <a:cs typeface="Arial" panose="020B0604020202020204" pitchFamily="34" charset="0"/>
              </a:rPr>
              <a:t>Salario base cotización (SBC): $367.25</a:t>
            </a:r>
          </a:p>
          <a:p>
            <a:pPr marL="452628" indent="-342900"/>
            <a:r>
              <a:rPr lang="es-MX" sz="2000" dirty="0">
                <a:latin typeface="Arial" panose="020B0604020202020204" pitchFamily="34" charset="0"/>
                <a:cs typeface="Arial" panose="020B0604020202020204" pitchFamily="34" charset="0"/>
              </a:rPr>
              <a:t>UMA: $113.14</a:t>
            </a:r>
          </a:p>
          <a:p>
            <a:pPr marL="452628" indent="-342900"/>
            <a:r>
              <a:rPr lang="es-MX" sz="2000" dirty="0">
                <a:latin typeface="Arial" panose="020B0604020202020204" pitchFamily="34" charset="0"/>
                <a:cs typeface="Arial" panose="020B0604020202020204" pitchFamily="34" charset="0"/>
              </a:rPr>
              <a:t>Periodo Bimestral: Marzo-Abril</a:t>
            </a:r>
          </a:p>
          <a:p>
            <a:pPr marL="452628" indent="-342900"/>
            <a:r>
              <a:rPr lang="es-MX" sz="2000" dirty="0">
                <a:latin typeface="Arial" panose="020B0604020202020204" pitchFamily="34" charset="0"/>
                <a:cs typeface="Arial" panose="020B0604020202020204" pitchFamily="34" charset="0"/>
              </a:rPr>
              <a:t>Prima de Riesgo de Trabajo:1.13065</a:t>
            </a:r>
            <a:r>
              <a:rPr lang="es-MX" sz="2000" cap="none" spc="0" dirty="0">
                <a:latin typeface="Arial" panose="020B0604020202020204" pitchFamily="34" charset="0"/>
                <a:cs typeface="Arial" panose="020B0604020202020204" pitchFamily="34" charset="0"/>
              </a:rPr>
              <a:t>%</a:t>
            </a:r>
            <a:endParaRPr lang="es-MX" sz="2000" cap="none" spc="0" dirty="0"/>
          </a:p>
        </p:txBody>
      </p:sp>
      <p:pic>
        <p:nvPicPr>
          <p:cNvPr id="7" name="Imagen 6">
            <a:extLst>
              <a:ext uri="{FF2B5EF4-FFF2-40B4-BE49-F238E27FC236}">
                <a16:creationId xmlns:a16="http://schemas.microsoft.com/office/drawing/2014/main" id="{3E8F3FA4-911D-03CC-9B99-521528771A88}"/>
              </a:ext>
            </a:extLst>
          </p:cNvPr>
          <p:cNvPicPr>
            <a:picLocks noChangeAspect="1"/>
          </p:cNvPicPr>
          <p:nvPr/>
        </p:nvPicPr>
        <p:blipFill>
          <a:blip r:embed="rId2"/>
          <a:srcRect l="19248" r="11458" b="1"/>
          <a:stretch/>
        </p:blipFill>
        <p:spPr>
          <a:xfrm>
            <a:off x="7602916" y="979641"/>
            <a:ext cx="3752404" cy="5154460"/>
          </a:xfrm>
          <a:prstGeom prst="rect">
            <a:avLst/>
          </a:prstGeom>
          <a:effectLst/>
        </p:spPr>
      </p:pic>
    </p:spTree>
    <p:extLst>
      <p:ext uri="{BB962C8B-B14F-4D97-AF65-F5344CB8AC3E}">
        <p14:creationId xmlns:p14="http://schemas.microsoft.com/office/powerpoint/2010/main" val="69532313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descr="Tabla&#10;&#10;El contenido generado por IA puede ser incorrecto.">
            <a:extLst>
              <a:ext uri="{FF2B5EF4-FFF2-40B4-BE49-F238E27FC236}">
                <a16:creationId xmlns:a16="http://schemas.microsoft.com/office/drawing/2014/main" id="{8E44E707-FF7C-2214-B4E8-84E8C3C76357}"/>
              </a:ext>
            </a:extLst>
          </p:cNvPr>
          <p:cNvPicPr>
            <a:picLocks noChangeAspect="1"/>
          </p:cNvPicPr>
          <p:nvPr/>
        </p:nvPicPr>
        <p:blipFill>
          <a:blip r:embed="rId2"/>
          <a:stretch>
            <a:fillRect/>
          </a:stretch>
        </p:blipFill>
        <p:spPr>
          <a:xfrm>
            <a:off x="173502" y="1774818"/>
            <a:ext cx="11876536" cy="3058208"/>
          </a:xfrm>
          <a:prstGeom prst="rect">
            <a:avLst/>
          </a:prstGeom>
        </p:spPr>
      </p:pic>
    </p:spTree>
    <p:extLst>
      <p:ext uri="{BB962C8B-B14F-4D97-AF65-F5344CB8AC3E}">
        <p14:creationId xmlns:p14="http://schemas.microsoft.com/office/powerpoint/2010/main" val="151124353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691384-3678-A38E-5E94-F0AF8B6895F3}"/>
              </a:ext>
            </a:extLst>
          </p:cNvPr>
          <p:cNvSpPr>
            <a:spLocks noGrp="1"/>
          </p:cNvSpPr>
          <p:nvPr>
            <p:ph type="title"/>
          </p:nvPr>
        </p:nvSpPr>
        <p:spPr>
          <a:xfrm>
            <a:off x="1043631" y="809898"/>
            <a:ext cx="9942716" cy="1554480"/>
          </a:xfrm>
        </p:spPr>
        <p:txBody>
          <a:bodyPr anchor="ctr">
            <a:normAutofit/>
          </a:bodyPr>
          <a:lstStyle/>
          <a:p>
            <a:r>
              <a:rPr lang="es-MX" sz="4800" dirty="0"/>
              <a:t>REFORMA LEY INFONAVIT</a:t>
            </a:r>
          </a:p>
        </p:txBody>
      </p:sp>
      <p:sp>
        <p:nvSpPr>
          <p:cNvPr id="3" name="Marcador de contenido 2">
            <a:extLst>
              <a:ext uri="{FF2B5EF4-FFF2-40B4-BE49-F238E27FC236}">
                <a16:creationId xmlns:a16="http://schemas.microsoft.com/office/drawing/2014/main" id="{CF69D64D-D319-9AA8-4C86-DF9367ABCC28}"/>
              </a:ext>
            </a:extLst>
          </p:cNvPr>
          <p:cNvSpPr>
            <a:spLocks noGrp="1"/>
          </p:cNvSpPr>
          <p:nvPr>
            <p:ph idx="1"/>
          </p:nvPr>
        </p:nvSpPr>
        <p:spPr>
          <a:xfrm>
            <a:off x="1043631" y="2029215"/>
            <a:ext cx="9942716" cy="3323467"/>
          </a:xfrm>
        </p:spPr>
        <p:txBody>
          <a:bodyPr anchor="ctr">
            <a:normAutofit/>
          </a:bodyPr>
          <a:lstStyle/>
          <a:p>
            <a:pPr marL="0" indent="0" algn="just">
              <a:buNone/>
            </a:pPr>
            <a:r>
              <a:rPr lang="es-ES" sz="2400" b="0" i="0" dirty="0">
                <a:effectLst/>
                <a:highlight>
                  <a:srgbClr val="FFFF00"/>
                </a:highlight>
              </a:rPr>
              <a:t>El 21 de febrero de 2025 </a:t>
            </a:r>
            <a:r>
              <a:rPr lang="es-ES" sz="2400" b="0" i="0" dirty="0">
                <a:effectLst/>
              </a:rPr>
              <a:t>se publicó, en el Diario Oficial de la Federación (DOF), el Decreto que reforma, adiciona y deroga diversas disposiciones de la Ley del Instituto del Fondo Nacional de la Vivienda para los Trabajadores y de la Ley Federal del Trabajo. Estas modificaciones se encuentran alineadas con la reforma del </a:t>
            </a:r>
            <a:r>
              <a:rPr lang="es-ES" sz="2400" b="1" dirty="0"/>
              <a:t>2 de diciembre de 2024</a:t>
            </a:r>
            <a:r>
              <a:rPr lang="es-ES" sz="2400" b="0" i="0" dirty="0">
                <a:effectLst/>
              </a:rPr>
              <a:t> a la fracción XII del artículo 123 constitucional.</a:t>
            </a:r>
            <a:endParaRPr lang="es-MX" sz="2400" dirty="0"/>
          </a:p>
        </p:txBody>
      </p:sp>
    </p:spTree>
    <p:extLst>
      <p:ext uri="{BB962C8B-B14F-4D97-AF65-F5344CB8AC3E}">
        <p14:creationId xmlns:p14="http://schemas.microsoft.com/office/powerpoint/2010/main" val="178086384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D9E1EC-B98F-489F-70F9-30B9AC330742}"/>
              </a:ext>
            </a:extLst>
          </p:cNvPr>
          <p:cNvSpPr>
            <a:spLocks noGrp="1"/>
          </p:cNvSpPr>
          <p:nvPr>
            <p:ph type="title"/>
          </p:nvPr>
        </p:nvSpPr>
        <p:spPr>
          <a:xfrm>
            <a:off x="770290" y="310715"/>
            <a:ext cx="10828811" cy="1117254"/>
          </a:xfrm>
        </p:spPr>
        <p:txBody>
          <a:bodyPr anchor="b">
            <a:normAutofit/>
          </a:bodyPr>
          <a:lstStyle/>
          <a:p>
            <a:r>
              <a:rPr lang="es-MX" sz="4200" dirty="0"/>
              <a:t>REFORMA AL ART. 123 CONSTITUCIONAL F XII </a:t>
            </a:r>
          </a:p>
        </p:txBody>
      </p:sp>
      <p:sp>
        <p:nvSpPr>
          <p:cNvPr id="3" name="Marcador de contenido 2">
            <a:extLst>
              <a:ext uri="{FF2B5EF4-FFF2-40B4-BE49-F238E27FC236}">
                <a16:creationId xmlns:a16="http://schemas.microsoft.com/office/drawing/2014/main" id="{0C9BF902-FFEF-AE65-A85B-EF8F6EA32F17}"/>
              </a:ext>
            </a:extLst>
          </p:cNvPr>
          <p:cNvSpPr>
            <a:spLocks noGrp="1"/>
          </p:cNvSpPr>
          <p:nvPr>
            <p:ph idx="1"/>
          </p:nvPr>
        </p:nvSpPr>
        <p:spPr>
          <a:xfrm>
            <a:off x="325677" y="1626629"/>
            <a:ext cx="11273424" cy="4719963"/>
          </a:xfrm>
        </p:spPr>
        <p:txBody>
          <a:bodyPr anchor="ctr">
            <a:normAutofit/>
          </a:bodyPr>
          <a:lstStyle/>
          <a:p>
            <a:pPr marL="640080" indent="0" algn="just">
              <a:spcAft>
                <a:spcPts val="505"/>
              </a:spcAft>
              <a:buNone/>
            </a:pPr>
            <a:r>
              <a:rPr lang="es-ES" sz="1600" b="1" i="0" dirty="0">
                <a:effectLst/>
              </a:rPr>
              <a:t>XII.</a:t>
            </a:r>
            <a:r>
              <a:rPr lang="es-ES" sz="1600" b="0" i="0" dirty="0">
                <a:effectLst/>
              </a:rPr>
              <a:t>   Toda empresa agrícola, industrial, minera o de cualquier otra clase de trabajo, estará obligada, según lo determinen las leyes reglamentarias a proporcionar a sus personas trabajadoras </a:t>
            </a:r>
            <a:r>
              <a:rPr lang="es-ES" sz="1600" b="0" i="0" dirty="0">
                <a:effectLst/>
                <a:highlight>
                  <a:srgbClr val="FFFF00"/>
                </a:highlight>
              </a:rPr>
              <a:t>viviendas adecuadas</a:t>
            </a:r>
            <a:r>
              <a:rPr lang="es-ES" sz="1600" b="0" i="0" dirty="0">
                <a:effectLst/>
              </a:rPr>
              <a:t>. Esta obligación se cumplirá mediante las aportaciones que las empresas hagan a un fondo nacional de la vivienda a fin de constituir depósitos en favor de sus </a:t>
            </a:r>
            <a:r>
              <a:rPr lang="es-ES" sz="1600" b="0" i="0" dirty="0">
                <a:effectLst/>
                <a:highlight>
                  <a:srgbClr val="FFFF00"/>
                </a:highlight>
              </a:rPr>
              <a:t>personas trabajadoras.</a:t>
            </a:r>
          </a:p>
          <a:p>
            <a:pPr marL="640080" indent="0" algn="just">
              <a:spcAft>
                <a:spcPts val="505"/>
              </a:spcAft>
              <a:buNone/>
            </a:pPr>
            <a:r>
              <a:rPr lang="es-ES" sz="1600" b="0" i="0" dirty="0">
                <a:effectLst/>
              </a:rPr>
              <a:t>       El fondo establecerá un sistema de </a:t>
            </a:r>
            <a:r>
              <a:rPr lang="es-ES" sz="1600" b="0" i="0" dirty="0">
                <a:effectLst/>
                <a:highlight>
                  <a:srgbClr val="FFFF00"/>
                </a:highlight>
              </a:rPr>
              <a:t>vivienda con orientación social </a:t>
            </a:r>
            <a:r>
              <a:rPr lang="es-ES" sz="1600" b="0" i="0" dirty="0">
                <a:effectLst/>
              </a:rPr>
              <a:t>para las personas trabajadoras derechohabientes que permita obtener crédito barato y suficiente para su adquisición o mejora; también podrá </a:t>
            </a:r>
            <a:r>
              <a:rPr lang="es-ES" sz="1600" b="0" i="0" dirty="0">
                <a:effectLst/>
                <a:highlight>
                  <a:srgbClr val="FFFF00"/>
                </a:highlight>
              </a:rPr>
              <a:t>adquirir suelo y construir vivienda, </a:t>
            </a:r>
            <a:r>
              <a:rPr lang="es-ES" sz="1600" b="0" i="0" dirty="0">
                <a:effectLst/>
              </a:rPr>
              <a:t>en los términos que fije la ley.</a:t>
            </a:r>
          </a:p>
          <a:p>
            <a:pPr marL="640080" indent="0" algn="just">
              <a:spcAft>
                <a:spcPts val="505"/>
              </a:spcAft>
              <a:buNone/>
            </a:pPr>
            <a:r>
              <a:rPr lang="es-ES" sz="1600" b="0" i="0" dirty="0">
                <a:effectLst/>
              </a:rPr>
              <a:t>       Se considera de utilidad social la expedición de una ley para la creación de un organismo integrado por representantes del Gobierno Federal, de las </a:t>
            </a:r>
            <a:r>
              <a:rPr lang="es-ES" sz="1600" b="0" i="0" dirty="0">
                <a:effectLst/>
                <a:highlight>
                  <a:srgbClr val="FFFF00"/>
                </a:highlight>
              </a:rPr>
              <a:t>personas trabajadoras y empleadoras</a:t>
            </a:r>
            <a:r>
              <a:rPr lang="es-ES" sz="1600" b="0" i="0" dirty="0">
                <a:effectLst/>
              </a:rPr>
              <a:t>, que administre los recursos del fondo nacional de la vivienda. Dicha ley regulará las formas y procedimientos conforme a los cuales las personas trabajadoras podrán </a:t>
            </a:r>
            <a:r>
              <a:rPr lang="es-ES" sz="1600" b="0" i="0" dirty="0">
                <a:effectLst/>
                <a:highlight>
                  <a:srgbClr val="FFFF00"/>
                </a:highlight>
              </a:rPr>
              <a:t>acceder a los créditos y viviendas en arrendamiento social</a:t>
            </a:r>
            <a:r>
              <a:rPr lang="es-ES" sz="1600" b="0" i="0" dirty="0">
                <a:effectLst/>
              </a:rPr>
              <a:t>, antes mencionadas.</a:t>
            </a:r>
          </a:p>
          <a:p>
            <a:pPr marL="640080" indent="0" algn="just">
              <a:spcAft>
                <a:spcPts val="505"/>
              </a:spcAft>
              <a:buNone/>
            </a:pPr>
            <a:r>
              <a:rPr lang="es-ES" sz="1600" b="0" i="0" dirty="0">
                <a:effectLst/>
              </a:rPr>
              <a:t>       La ley establecerá los términos y condiciones para que las personas trabajadoras </a:t>
            </a:r>
            <a:r>
              <a:rPr lang="es-ES" sz="1600" b="0" i="0" dirty="0">
                <a:effectLst/>
                <a:highlight>
                  <a:srgbClr val="FFFF00"/>
                </a:highlight>
              </a:rPr>
              <a:t>puedan acceder a las viviendas en </a:t>
            </a:r>
            <a:r>
              <a:rPr lang="es-ES" sz="1600" b="0" i="0" dirty="0">
                <a:effectLst/>
                <a:highlight>
                  <a:srgbClr val="00FF00"/>
                </a:highlight>
              </a:rPr>
              <a:t>arrendamiento social</a:t>
            </a:r>
            <a:r>
              <a:rPr lang="es-ES" sz="1600" b="0" i="0" dirty="0">
                <a:effectLst/>
                <a:highlight>
                  <a:srgbClr val="FFFF00"/>
                </a:highlight>
              </a:rPr>
              <a:t>, así como al derecho de adquirirlas en propiedad. </a:t>
            </a:r>
            <a:r>
              <a:rPr lang="es-ES" sz="1600" b="0" i="0" dirty="0">
                <a:effectLst/>
              </a:rPr>
              <a:t>La mensualidad del arrendamiento social no podrá exceder del treinta por ciento del salario de las personas trabajadoras.</a:t>
            </a:r>
          </a:p>
          <a:p>
            <a:pPr marL="640080" indent="0" algn="just">
              <a:spcAft>
                <a:spcPts val="505"/>
              </a:spcAft>
              <a:buNone/>
            </a:pPr>
            <a:r>
              <a:rPr lang="es-ES" sz="1600" b="0" i="0" dirty="0">
                <a:effectLst/>
              </a:rPr>
              <a:t>       En cualquier caso, </a:t>
            </a:r>
            <a:r>
              <a:rPr lang="es-ES" sz="1600" b="0" i="0" dirty="0">
                <a:effectLst/>
                <a:highlight>
                  <a:srgbClr val="FFFF00"/>
                </a:highlight>
              </a:rPr>
              <a:t>se dará preferencia de acceso a la vivienda en arrendamiento social </a:t>
            </a:r>
            <a:r>
              <a:rPr lang="es-ES" sz="1600" b="0" i="0" dirty="0">
                <a:effectLst/>
              </a:rPr>
              <a:t>a las personas trabajadoras que hayan aportado continuamente al fondo y no cuenten con vivienda propia. La ley preverá mecanismos para evitar discrecionalidad o injerencias arbitrarias</a:t>
            </a:r>
            <a:r>
              <a:rPr lang="es-ES" sz="1600" b="1" i="0" dirty="0">
                <a:effectLst/>
              </a:rPr>
              <a:t> </a:t>
            </a:r>
            <a:r>
              <a:rPr lang="es-ES" sz="1600" b="0" i="0" dirty="0">
                <a:effectLst/>
              </a:rPr>
              <a:t>que limiten el acceso a este derecho.</a:t>
            </a:r>
          </a:p>
          <a:p>
            <a:endParaRPr lang="es-MX" sz="1000" dirty="0"/>
          </a:p>
        </p:txBody>
      </p:sp>
    </p:spTree>
    <p:extLst>
      <p:ext uri="{BB962C8B-B14F-4D97-AF65-F5344CB8AC3E}">
        <p14:creationId xmlns:p14="http://schemas.microsoft.com/office/powerpoint/2010/main" val="174828249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9AF8EE-DA24-0FBD-9C38-4CAD9D22EAB5}"/>
              </a:ext>
            </a:extLst>
          </p:cNvPr>
          <p:cNvSpPr>
            <a:spLocks noGrp="1"/>
          </p:cNvSpPr>
          <p:nvPr>
            <p:ph type="title"/>
          </p:nvPr>
        </p:nvSpPr>
        <p:spPr>
          <a:xfrm>
            <a:off x="793662" y="386930"/>
            <a:ext cx="10066122" cy="1298448"/>
          </a:xfrm>
        </p:spPr>
        <p:txBody>
          <a:bodyPr anchor="b">
            <a:normAutofit/>
          </a:bodyPr>
          <a:lstStyle/>
          <a:p>
            <a:r>
              <a:rPr lang="es-MX" sz="4800" dirty="0"/>
              <a:t>OBLIGACIONES PATRONALES</a:t>
            </a:r>
          </a:p>
        </p:txBody>
      </p:sp>
      <p:sp>
        <p:nvSpPr>
          <p:cNvPr id="3" name="Marcador de contenido 2">
            <a:extLst>
              <a:ext uri="{FF2B5EF4-FFF2-40B4-BE49-F238E27FC236}">
                <a16:creationId xmlns:a16="http://schemas.microsoft.com/office/drawing/2014/main" id="{B0B567D2-B0C5-C5B2-0447-CCB4ECA1279B}"/>
              </a:ext>
            </a:extLst>
          </p:cNvPr>
          <p:cNvSpPr>
            <a:spLocks noGrp="1"/>
          </p:cNvSpPr>
          <p:nvPr>
            <p:ph idx="1"/>
          </p:nvPr>
        </p:nvSpPr>
        <p:spPr>
          <a:xfrm>
            <a:off x="793660" y="1853852"/>
            <a:ext cx="10304400" cy="3018773"/>
          </a:xfrm>
        </p:spPr>
        <p:txBody>
          <a:bodyPr anchor="ctr">
            <a:normAutofit/>
          </a:bodyPr>
          <a:lstStyle/>
          <a:p>
            <a:pPr algn="just">
              <a:spcBef>
                <a:spcPts val="3000"/>
              </a:spcBef>
              <a:spcAft>
                <a:spcPts val="3000"/>
              </a:spcAft>
              <a:buNone/>
            </a:pPr>
            <a:r>
              <a:rPr lang="es-ES" sz="2400" b="1" i="0" dirty="0">
                <a:effectLst/>
              </a:rPr>
              <a:t>Se reforma el segundo párrafo del artículo 29 de la LINFONAVIT:</a:t>
            </a:r>
            <a:endParaRPr lang="es-ES" sz="2400" b="0" i="0" dirty="0">
              <a:effectLst/>
            </a:endParaRPr>
          </a:p>
          <a:p>
            <a:pPr marL="0" indent="0" algn="just">
              <a:spcBef>
                <a:spcPts val="3000"/>
              </a:spcBef>
              <a:spcAft>
                <a:spcPts val="3000"/>
              </a:spcAft>
              <a:buNone/>
            </a:pPr>
            <a:r>
              <a:rPr lang="es-ES" sz="2400" b="0" i="0" dirty="0">
                <a:effectLst/>
                <a:highlight>
                  <a:srgbClr val="FFFF00"/>
                </a:highlight>
              </a:rPr>
              <a:t>No se suspenderán los descuentos </a:t>
            </a:r>
            <a:r>
              <a:rPr lang="es-ES" sz="2400" b="0" i="0" dirty="0">
                <a:effectLst/>
              </a:rPr>
              <a:t>a los trabajadores para cubrir préstamos otorgados por el INFONAVIT (amortización de créditos) </a:t>
            </a:r>
            <a:r>
              <a:rPr lang="es-ES" sz="2400" b="0" i="0" dirty="0">
                <a:effectLst/>
                <a:highlight>
                  <a:srgbClr val="FFFF00"/>
                </a:highlight>
              </a:rPr>
              <a:t>por ausencias o incapacidades expedidas por el Seguro Social. </a:t>
            </a:r>
            <a:endParaRPr lang="es-MX" sz="2000" dirty="0"/>
          </a:p>
        </p:txBody>
      </p:sp>
    </p:spTree>
    <p:extLst>
      <p:ext uri="{BB962C8B-B14F-4D97-AF65-F5344CB8AC3E}">
        <p14:creationId xmlns:p14="http://schemas.microsoft.com/office/powerpoint/2010/main" val="102585670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Texto, Carta&#10;&#10;El contenido generado por IA puede ser incorrecto.">
            <a:extLst>
              <a:ext uri="{FF2B5EF4-FFF2-40B4-BE49-F238E27FC236}">
                <a16:creationId xmlns:a16="http://schemas.microsoft.com/office/drawing/2014/main" id="{3F724361-12AA-7A7C-9551-0FEE143C7ECF}"/>
              </a:ext>
            </a:extLst>
          </p:cNvPr>
          <p:cNvPicPr>
            <a:picLocks noChangeAspect="1"/>
          </p:cNvPicPr>
          <p:nvPr/>
        </p:nvPicPr>
        <p:blipFill>
          <a:blip r:embed="rId2"/>
          <a:stretch>
            <a:fillRect/>
          </a:stretch>
        </p:blipFill>
        <p:spPr>
          <a:xfrm>
            <a:off x="3384443" y="303743"/>
            <a:ext cx="5321145" cy="6372629"/>
          </a:xfrm>
          <a:prstGeom prst="rect">
            <a:avLst/>
          </a:prstGeom>
        </p:spPr>
      </p:pic>
    </p:spTree>
    <p:extLst>
      <p:ext uri="{BB962C8B-B14F-4D97-AF65-F5344CB8AC3E}">
        <p14:creationId xmlns:p14="http://schemas.microsoft.com/office/powerpoint/2010/main" val="39600083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Una captura de pantalla de un celular&#10;&#10;El contenido generado por IA puede ser incorrecto.">
            <a:extLst>
              <a:ext uri="{FF2B5EF4-FFF2-40B4-BE49-F238E27FC236}">
                <a16:creationId xmlns:a16="http://schemas.microsoft.com/office/drawing/2014/main" id="{30069DE4-11D1-705C-4BE2-0AD452DD5887}"/>
              </a:ext>
            </a:extLst>
          </p:cNvPr>
          <p:cNvPicPr>
            <a:picLocks noChangeAspect="1"/>
          </p:cNvPicPr>
          <p:nvPr/>
        </p:nvPicPr>
        <p:blipFill>
          <a:blip r:embed="rId2"/>
          <a:srcRect b="17356"/>
          <a:stretch/>
        </p:blipFill>
        <p:spPr>
          <a:xfrm>
            <a:off x="1341992" y="504244"/>
            <a:ext cx="8973109" cy="6122684"/>
          </a:xfrm>
          <a:prstGeom prst="rect">
            <a:avLst/>
          </a:prstGeom>
          <a:ln>
            <a:noFill/>
          </a:ln>
        </p:spPr>
      </p:pic>
      <p:sp>
        <p:nvSpPr>
          <p:cNvPr id="6" name="Rectángulo 5">
            <a:extLst>
              <a:ext uri="{FF2B5EF4-FFF2-40B4-BE49-F238E27FC236}">
                <a16:creationId xmlns:a16="http://schemas.microsoft.com/office/drawing/2014/main" id="{7CCAAAA6-1DF7-A326-BAEA-ABC0C69204EE}"/>
              </a:ext>
            </a:extLst>
          </p:cNvPr>
          <p:cNvSpPr/>
          <p:nvPr/>
        </p:nvSpPr>
        <p:spPr>
          <a:xfrm>
            <a:off x="1441695" y="434824"/>
            <a:ext cx="8873406" cy="972234"/>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298978455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63F09-75CA-A29E-935D-95FDAC30447E}"/>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A8A8FE60-C269-345A-CF63-5EF2461334DD}"/>
              </a:ext>
            </a:extLst>
          </p:cNvPr>
          <p:cNvPicPr>
            <a:picLocks noChangeAspect="1"/>
          </p:cNvPicPr>
          <p:nvPr/>
        </p:nvPicPr>
        <p:blipFill>
          <a:blip r:embed="rId2"/>
          <a:stretch>
            <a:fillRect/>
          </a:stretch>
        </p:blipFill>
        <p:spPr>
          <a:xfrm>
            <a:off x="1863858" y="124069"/>
            <a:ext cx="8451243" cy="6609862"/>
          </a:xfrm>
          <a:prstGeom prst="rect">
            <a:avLst/>
          </a:prstGeom>
        </p:spPr>
      </p:pic>
      <p:sp>
        <p:nvSpPr>
          <p:cNvPr id="6" name="Rectángulo 5">
            <a:extLst>
              <a:ext uri="{FF2B5EF4-FFF2-40B4-BE49-F238E27FC236}">
                <a16:creationId xmlns:a16="http://schemas.microsoft.com/office/drawing/2014/main" id="{359C4554-A741-D1BA-D394-0BD4CA0EB14A}"/>
              </a:ext>
            </a:extLst>
          </p:cNvPr>
          <p:cNvSpPr/>
          <p:nvPr/>
        </p:nvSpPr>
        <p:spPr>
          <a:xfrm>
            <a:off x="2016690" y="5541823"/>
            <a:ext cx="8298411" cy="404857"/>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283530095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descr="Escala de tiempo&#10;&#10;El contenido generado por IA puede ser incorrecto.">
            <a:extLst>
              <a:ext uri="{FF2B5EF4-FFF2-40B4-BE49-F238E27FC236}">
                <a16:creationId xmlns:a16="http://schemas.microsoft.com/office/drawing/2014/main" id="{E57D5A4F-51AA-627E-A911-C0CC3CA935DE}"/>
              </a:ext>
            </a:extLst>
          </p:cNvPr>
          <p:cNvPicPr>
            <a:picLocks noChangeAspect="1"/>
          </p:cNvPicPr>
          <p:nvPr/>
        </p:nvPicPr>
        <p:blipFill>
          <a:blip r:embed="rId2"/>
          <a:stretch>
            <a:fillRect/>
          </a:stretch>
        </p:blipFill>
        <p:spPr>
          <a:xfrm>
            <a:off x="1077020" y="643466"/>
            <a:ext cx="10037959" cy="5571067"/>
          </a:xfrm>
          <a:prstGeom prst="rect">
            <a:avLst/>
          </a:prstGeom>
        </p:spPr>
      </p:pic>
    </p:spTree>
    <p:extLst>
      <p:ext uri="{BB962C8B-B14F-4D97-AF65-F5344CB8AC3E}">
        <p14:creationId xmlns:p14="http://schemas.microsoft.com/office/powerpoint/2010/main" val="278023789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AutoShape 4" descr="Portal Empresarial creado por Infonavit para facilitar trámites de ..."/>
          <p:cNvSpPr>
            <a:spLocks noChangeAspect="1" noChangeArrowheads="1"/>
          </p:cNvSpPr>
          <p:nvPr/>
        </p:nvSpPr>
        <p:spPr bwMode="auto">
          <a:xfrm>
            <a:off x="1587500" y="-136525"/>
            <a:ext cx="2686050" cy="1704975"/>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1030" name="AutoShape 6" descr="Portal Empresarial creado por Infonavit para facilitar trámites de ..."/>
          <p:cNvSpPr>
            <a:spLocks noChangeAspect="1" noChangeArrowheads="1"/>
          </p:cNvSpPr>
          <p:nvPr/>
        </p:nvSpPr>
        <p:spPr bwMode="auto">
          <a:xfrm>
            <a:off x="1587500" y="-136525"/>
            <a:ext cx="2686050" cy="1704975"/>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1032" name="AutoShape 8" descr="Portal Empresarial INFONAVIT – Afin"/>
          <p:cNvSpPr>
            <a:spLocks noChangeAspect="1" noChangeArrowheads="1"/>
          </p:cNvSpPr>
          <p:nvPr/>
        </p:nvSpPr>
        <p:spPr bwMode="auto">
          <a:xfrm>
            <a:off x="1587501" y="-136525"/>
            <a:ext cx="2847975" cy="1609725"/>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3" name="CuadroTexto 2">
            <a:extLst>
              <a:ext uri="{FF2B5EF4-FFF2-40B4-BE49-F238E27FC236}">
                <a16:creationId xmlns:a16="http://schemas.microsoft.com/office/drawing/2014/main" id="{6F734E35-6AB9-2748-2367-364D050D1DD6}"/>
              </a:ext>
            </a:extLst>
          </p:cNvPr>
          <p:cNvSpPr txBox="1"/>
          <p:nvPr/>
        </p:nvSpPr>
        <p:spPr>
          <a:xfrm>
            <a:off x="3048000" y="299005"/>
            <a:ext cx="6096000" cy="369332"/>
          </a:xfrm>
          <a:prstGeom prst="rect">
            <a:avLst/>
          </a:prstGeom>
          <a:noFill/>
        </p:spPr>
        <p:txBody>
          <a:bodyPr wrap="square">
            <a:spAutoFit/>
          </a:bodyPr>
          <a:lstStyle/>
          <a:p>
            <a:pPr algn="ctr"/>
            <a:r>
              <a:rPr lang="es-MX" dirty="0"/>
              <a:t>https://empresarios.infonavit.org.mx/</a:t>
            </a:r>
          </a:p>
        </p:txBody>
      </p:sp>
      <p:pic>
        <p:nvPicPr>
          <p:cNvPr id="5" name="Imagen 4">
            <a:extLst>
              <a:ext uri="{FF2B5EF4-FFF2-40B4-BE49-F238E27FC236}">
                <a16:creationId xmlns:a16="http://schemas.microsoft.com/office/drawing/2014/main" id="{7A603427-97E1-89BB-D059-5A71769BB7A9}"/>
              </a:ext>
            </a:extLst>
          </p:cNvPr>
          <p:cNvPicPr>
            <a:picLocks noChangeAspect="1"/>
          </p:cNvPicPr>
          <p:nvPr/>
        </p:nvPicPr>
        <p:blipFill>
          <a:blip r:embed="rId2"/>
          <a:stretch>
            <a:fillRect/>
          </a:stretch>
        </p:blipFill>
        <p:spPr>
          <a:xfrm>
            <a:off x="1222124" y="917446"/>
            <a:ext cx="9747751" cy="5023108"/>
          </a:xfrm>
          <a:prstGeom prst="rect">
            <a:avLst/>
          </a:prstGeom>
        </p:spPr>
      </p:pic>
    </p:spTree>
    <p:extLst>
      <p:ext uri="{BB962C8B-B14F-4D97-AF65-F5344CB8AC3E}">
        <p14:creationId xmlns:p14="http://schemas.microsoft.com/office/powerpoint/2010/main" val="43892007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echa: hacia abajo 8">
            <a:extLst>
              <a:ext uri="{FF2B5EF4-FFF2-40B4-BE49-F238E27FC236}">
                <a16:creationId xmlns:a16="http://schemas.microsoft.com/office/drawing/2014/main" id="{D175DD3A-5162-E3B0-E03E-3213E1245BDB}"/>
              </a:ext>
            </a:extLst>
          </p:cNvPr>
          <p:cNvSpPr/>
          <p:nvPr/>
        </p:nvSpPr>
        <p:spPr>
          <a:xfrm rot="4471192">
            <a:off x="3707436" y="3080980"/>
            <a:ext cx="456649" cy="91959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5" name="Grupo 4">
            <a:extLst>
              <a:ext uri="{FF2B5EF4-FFF2-40B4-BE49-F238E27FC236}">
                <a16:creationId xmlns:a16="http://schemas.microsoft.com/office/drawing/2014/main" id="{78D58DC7-ABFD-867A-ABD4-ABBAB2D45BCF}"/>
              </a:ext>
            </a:extLst>
          </p:cNvPr>
          <p:cNvGrpSpPr/>
          <p:nvPr/>
        </p:nvGrpSpPr>
        <p:grpSpPr>
          <a:xfrm>
            <a:off x="803003" y="908720"/>
            <a:ext cx="10585994" cy="4578585"/>
            <a:chOff x="803003" y="908720"/>
            <a:chExt cx="10585994" cy="4578585"/>
          </a:xfrm>
        </p:grpSpPr>
        <p:grpSp>
          <p:nvGrpSpPr>
            <p:cNvPr id="3" name="Grupo 2">
              <a:extLst>
                <a:ext uri="{FF2B5EF4-FFF2-40B4-BE49-F238E27FC236}">
                  <a16:creationId xmlns:a16="http://schemas.microsoft.com/office/drawing/2014/main" id="{6CC2B044-3852-E628-4CF8-260256C664BB}"/>
                </a:ext>
              </a:extLst>
            </p:cNvPr>
            <p:cNvGrpSpPr/>
            <p:nvPr/>
          </p:nvGrpSpPr>
          <p:grpSpPr>
            <a:xfrm>
              <a:off x="803003" y="908720"/>
              <a:ext cx="10585994" cy="4578585"/>
              <a:chOff x="803003" y="908720"/>
              <a:chExt cx="10585994" cy="4578585"/>
            </a:xfrm>
          </p:grpSpPr>
          <p:pic>
            <p:nvPicPr>
              <p:cNvPr id="7" name="Imagen 6">
                <a:extLst>
                  <a:ext uri="{FF2B5EF4-FFF2-40B4-BE49-F238E27FC236}">
                    <a16:creationId xmlns:a16="http://schemas.microsoft.com/office/drawing/2014/main" id="{F39AAAB5-60F4-AC66-F552-2AFD3A0DE970}"/>
                  </a:ext>
                </a:extLst>
              </p:cNvPr>
              <p:cNvPicPr>
                <a:picLocks noChangeAspect="1"/>
              </p:cNvPicPr>
              <p:nvPr/>
            </p:nvPicPr>
            <p:blipFill>
              <a:blip r:embed="rId2"/>
              <a:stretch>
                <a:fillRect/>
              </a:stretch>
            </p:blipFill>
            <p:spPr>
              <a:xfrm>
                <a:off x="803003" y="908720"/>
                <a:ext cx="10585994" cy="4578585"/>
              </a:xfrm>
              <a:prstGeom prst="rect">
                <a:avLst/>
              </a:prstGeom>
            </p:spPr>
          </p:pic>
          <p:sp>
            <p:nvSpPr>
              <p:cNvPr id="8" name="Rectángulo 7">
                <a:extLst>
                  <a:ext uri="{FF2B5EF4-FFF2-40B4-BE49-F238E27FC236}">
                    <a16:creationId xmlns:a16="http://schemas.microsoft.com/office/drawing/2014/main" id="{26993946-659E-D8E8-3FD3-9952AADB7791}"/>
                  </a:ext>
                </a:extLst>
              </p:cNvPr>
              <p:cNvSpPr/>
              <p:nvPr/>
            </p:nvSpPr>
            <p:spPr>
              <a:xfrm>
                <a:off x="8328248" y="1154671"/>
                <a:ext cx="1584176" cy="216024"/>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Rectángulo 1">
                <a:extLst>
                  <a:ext uri="{FF2B5EF4-FFF2-40B4-BE49-F238E27FC236}">
                    <a16:creationId xmlns:a16="http://schemas.microsoft.com/office/drawing/2014/main" id="{70FB8863-D2B4-2B44-C09B-B478D3BAD042}"/>
                  </a:ext>
                </a:extLst>
              </p:cNvPr>
              <p:cNvSpPr/>
              <p:nvPr/>
            </p:nvSpPr>
            <p:spPr>
              <a:xfrm>
                <a:off x="10234292" y="1154671"/>
                <a:ext cx="801138" cy="216024"/>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4" name="Flecha: hacia abajo 3">
              <a:extLst>
                <a:ext uri="{FF2B5EF4-FFF2-40B4-BE49-F238E27FC236}">
                  <a16:creationId xmlns:a16="http://schemas.microsoft.com/office/drawing/2014/main" id="{A2652FCB-F03D-6B1E-C0A9-C84AC96A9EB4}"/>
                </a:ext>
              </a:extLst>
            </p:cNvPr>
            <p:cNvSpPr/>
            <p:nvPr/>
          </p:nvSpPr>
          <p:spPr>
            <a:xfrm rot="4471192">
              <a:off x="3802962" y="3080980"/>
              <a:ext cx="456649" cy="91959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Tree>
    <p:extLst>
      <p:ext uri="{BB962C8B-B14F-4D97-AF65-F5344CB8AC3E}">
        <p14:creationId xmlns:p14="http://schemas.microsoft.com/office/powerpoint/2010/main" val="25830949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7AC73CB5-4363-0EEC-A880-3365A56F08A3}"/>
              </a:ext>
            </a:extLst>
          </p:cNvPr>
          <p:cNvGrpSpPr/>
          <p:nvPr/>
        </p:nvGrpSpPr>
        <p:grpSpPr>
          <a:xfrm>
            <a:off x="669646" y="1082554"/>
            <a:ext cx="10852708" cy="4692891"/>
            <a:chOff x="669646" y="1082554"/>
            <a:chExt cx="10852708" cy="4692891"/>
          </a:xfrm>
        </p:grpSpPr>
        <p:pic>
          <p:nvPicPr>
            <p:cNvPr id="5" name="Imagen 4">
              <a:extLst>
                <a:ext uri="{FF2B5EF4-FFF2-40B4-BE49-F238E27FC236}">
                  <a16:creationId xmlns:a16="http://schemas.microsoft.com/office/drawing/2014/main" id="{DEAD0266-BF17-3C41-591D-08022D089075}"/>
                </a:ext>
              </a:extLst>
            </p:cNvPr>
            <p:cNvPicPr>
              <a:picLocks noChangeAspect="1"/>
            </p:cNvPicPr>
            <p:nvPr/>
          </p:nvPicPr>
          <p:blipFill>
            <a:blip r:embed="rId2"/>
            <a:stretch>
              <a:fillRect/>
            </a:stretch>
          </p:blipFill>
          <p:spPr>
            <a:xfrm>
              <a:off x="669646" y="1082554"/>
              <a:ext cx="10852708" cy="4692891"/>
            </a:xfrm>
            <a:prstGeom prst="rect">
              <a:avLst/>
            </a:prstGeom>
          </p:spPr>
        </p:pic>
        <p:sp>
          <p:nvSpPr>
            <p:cNvPr id="6" name="Rectángulo 5">
              <a:extLst>
                <a:ext uri="{FF2B5EF4-FFF2-40B4-BE49-F238E27FC236}">
                  <a16:creationId xmlns:a16="http://schemas.microsoft.com/office/drawing/2014/main" id="{5AE5F890-2AE5-7E6B-932A-4004AB70D4E5}"/>
                </a:ext>
              </a:extLst>
            </p:cNvPr>
            <p:cNvSpPr/>
            <p:nvPr/>
          </p:nvSpPr>
          <p:spPr>
            <a:xfrm>
              <a:off x="8976320" y="1340768"/>
              <a:ext cx="1296144" cy="1440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Flecha: hacia abajo 6">
              <a:extLst>
                <a:ext uri="{FF2B5EF4-FFF2-40B4-BE49-F238E27FC236}">
                  <a16:creationId xmlns:a16="http://schemas.microsoft.com/office/drawing/2014/main" id="{7089B16B-8E90-580B-3F9C-045CB1745239}"/>
                </a:ext>
              </a:extLst>
            </p:cNvPr>
            <p:cNvSpPr/>
            <p:nvPr/>
          </p:nvSpPr>
          <p:spPr>
            <a:xfrm rot="17781730">
              <a:off x="2748878" y="5043913"/>
              <a:ext cx="317205" cy="54548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Flecha: hacia abajo 7">
              <a:extLst>
                <a:ext uri="{FF2B5EF4-FFF2-40B4-BE49-F238E27FC236}">
                  <a16:creationId xmlns:a16="http://schemas.microsoft.com/office/drawing/2014/main" id="{8B915551-9433-925B-0173-C833D16342FE}"/>
                </a:ext>
              </a:extLst>
            </p:cNvPr>
            <p:cNvSpPr/>
            <p:nvPr/>
          </p:nvSpPr>
          <p:spPr>
            <a:xfrm rot="17781730">
              <a:off x="2795818" y="4715621"/>
              <a:ext cx="317205" cy="54548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Rectángulo 1">
              <a:extLst>
                <a:ext uri="{FF2B5EF4-FFF2-40B4-BE49-F238E27FC236}">
                  <a16:creationId xmlns:a16="http://schemas.microsoft.com/office/drawing/2014/main" id="{C8EE7DDC-0947-FBF5-0828-CB1B69EE5136}"/>
                </a:ext>
              </a:extLst>
            </p:cNvPr>
            <p:cNvSpPr/>
            <p:nvPr/>
          </p:nvSpPr>
          <p:spPr>
            <a:xfrm>
              <a:off x="10606791" y="1297377"/>
              <a:ext cx="629056" cy="1440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Tree>
    <p:extLst>
      <p:ext uri="{BB962C8B-B14F-4D97-AF65-F5344CB8AC3E}">
        <p14:creationId xmlns:p14="http://schemas.microsoft.com/office/powerpoint/2010/main" val="154235549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10EF263C-C521-AABF-4178-63256A2DF0FE}"/>
              </a:ext>
            </a:extLst>
          </p:cNvPr>
          <p:cNvGrpSpPr/>
          <p:nvPr/>
        </p:nvGrpSpPr>
        <p:grpSpPr>
          <a:xfrm>
            <a:off x="741690" y="872716"/>
            <a:ext cx="10708619" cy="5112568"/>
            <a:chOff x="741690" y="872716"/>
            <a:chExt cx="10708619" cy="5112568"/>
          </a:xfrm>
        </p:grpSpPr>
        <p:pic>
          <p:nvPicPr>
            <p:cNvPr id="5" name="Imagen 4">
              <a:extLst>
                <a:ext uri="{FF2B5EF4-FFF2-40B4-BE49-F238E27FC236}">
                  <a16:creationId xmlns:a16="http://schemas.microsoft.com/office/drawing/2014/main" id="{7B09855D-5A85-1E98-2956-BBBA39E0AA92}"/>
                </a:ext>
              </a:extLst>
            </p:cNvPr>
            <p:cNvPicPr>
              <a:picLocks noChangeAspect="1"/>
            </p:cNvPicPr>
            <p:nvPr/>
          </p:nvPicPr>
          <p:blipFill>
            <a:blip r:embed="rId2"/>
            <a:stretch>
              <a:fillRect/>
            </a:stretch>
          </p:blipFill>
          <p:spPr>
            <a:xfrm>
              <a:off x="741690" y="872716"/>
              <a:ext cx="10708619" cy="5112568"/>
            </a:xfrm>
            <a:prstGeom prst="rect">
              <a:avLst/>
            </a:prstGeom>
          </p:spPr>
        </p:pic>
        <p:sp>
          <p:nvSpPr>
            <p:cNvPr id="6" name="Flecha: hacia abajo 5">
              <a:extLst>
                <a:ext uri="{FF2B5EF4-FFF2-40B4-BE49-F238E27FC236}">
                  <a16:creationId xmlns:a16="http://schemas.microsoft.com/office/drawing/2014/main" id="{E8AC3D4A-BC29-3690-672B-E9DADE82913A}"/>
                </a:ext>
              </a:extLst>
            </p:cNvPr>
            <p:cNvSpPr/>
            <p:nvPr/>
          </p:nvSpPr>
          <p:spPr>
            <a:xfrm rot="4471192">
              <a:off x="10404179" y="2231847"/>
              <a:ext cx="456649" cy="91959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Rectángulo 1">
              <a:extLst>
                <a:ext uri="{FF2B5EF4-FFF2-40B4-BE49-F238E27FC236}">
                  <a16:creationId xmlns:a16="http://schemas.microsoft.com/office/drawing/2014/main" id="{05D86346-3E2E-5AE0-D8EF-FB0501500C08}"/>
                </a:ext>
              </a:extLst>
            </p:cNvPr>
            <p:cNvSpPr/>
            <p:nvPr/>
          </p:nvSpPr>
          <p:spPr>
            <a:xfrm>
              <a:off x="1515021" y="2691642"/>
              <a:ext cx="1654063" cy="288099"/>
            </a:xfrm>
            <a:prstGeom prst="rect">
              <a:avLst/>
            </a:prstGeom>
            <a:solidFill>
              <a:schemeClr val="bg1">
                <a:lumMod val="8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 name="Rectángulo 2">
              <a:extLst>
                <a:ext uri="{FF2B5EF4-FFF2-40B4-BE49-F238E27FC236}">
                  <a16:creationId xmlns:a16="http://schemas.microsoft.com/office/drawing/2014/main" id="{C41D3196-D503-723C-6B2F-7F338D009208}"/>
                </a:ext>
              </a:extLst>
            </p:cNvPr>
            <p:cNvSpPr/>
            <p:nvPr/>
          </p:nvSpPr>
          <p:spPr>
            <a:xfrm>
              <a:off x="8581788" y="3429000"/>
              <a:ext cx="1654063" cy="288099"/>
            </a:xfrm>
            <a:prstGeom prst="rect">
              <a:avLst/>
            </a:prstGeom>
            <a:solidFill>
              <a:schemeClr val="bg1">
                <a:lumMod val="8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grpSp>
    </p:spTree>
    <p:extLst>
      <p:ext uri="{BB962C8B-B14F-4D97-AF65-F5344CB8AC3E}">
        <p14:creationId xmlns:p14="http://schemas.microsoft.com/office/powerpoint/2010/main" val="248969370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5D018CE-7148-87DE-E882-8CA5B147B6F5}"/>
              </a:ext>
            </a:extLst>
          </p:cNvPr>
          <p:cNvPicPr>
            <a:picLocks noChangeAspect="1"/>
          </p:cNvPicPr>
          <p:nvPr/>
        </p:nvPicPr>
        <p:blipFill>
          <a:blip r:embed="rId2"/>
          <a:stretch>
            <a:fillRect/>
          </a:stretch>
        </p:blipFill>
        <p:spPr>
          <a:xfrm>
            <a:off x="1531749" y="404665"/>
            <a:ext cx="8693811" cy="5760640"/>
          </a:xfrm>
          <a:prstGeom prst="rect">
            <a:avLst/>
          </a:prstGeom>
        </p:spPr>
      </p:pic>
      <p:sp>
        <p:nvSpPr>
          <p:cNvPr id="6" name="Flecha: hacia abajo 5">
            <a:extLst>
              <a:ext uri="{FF2B5EF4-FFF2-40B4-BE49-F238E27FC236}">
                <a16:creationId xmlns:a16="http://schemas.microsoft.com/office/drawing/2014/main" id="{FE4B86B6-9581-7AFC-6B27-B870382FDB93}"/>
              </a:ext>
            </a:extLst>
          </p:cNvPr>
          <p:cNvSpPr/>
          <p:nvPr/>
        </p:nvSpPr>
        <p:spPr>
          <a:xfrm rot="4471192">
            <a:off x="7379844" y="3672009"/>
            <a:ext cx="456649" cy="91959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48742747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9734F9B8-3A59-6435-3769-626757B8B07D}"/>
              </a:ext>
            </a:extLst>
          </p:cNvPr>
          <p:cNvGrpSpPr/>
          <p:nvPr/>
        </p:nvGrpSpPr>
        <p:grpSpPr>
          <a:xfrm>
            <a:off x="839416" y="840817"/>
            <a:ext cx="10873208" cy="5176366"/>
            <a:chOff x="839416" y="840817"/>
            <a:chExt cx="10873208" cy="5176366"/>
          </a:xfrm>
        </p:grpSpPr>
        <p:pic>
          <p:nvPicPr>
            <p:cNvPr id="7" name="Imagen 6">
              <a:extLst>
                <a:ext uri="{FF2B5EF4-FFF2-40B4-BE49-F238E27FC236}">
                  <a16:creationId xmlns:a16="http://schemas.microsoft.com/office/drawing/2014/main" id="{A4220CC4-1108-CDBC-F138-0667B6CAAF2D}"/>
                </a:ext>
              </a:extLst>
            </p:cNvPr>
            <p:cNvPicPr>
              <a:picLocks noChangeAspect="1"/>
            </p:cNvPicPr>
            <p:nvPr/>
          </p:nvPicPr>
          <p:blipFill>
            <a:blip r:embed="rId2"/>
            <a:stretch>
              <a:fillRect/>
            </a:stretch>
          </p:blipFill>
          <p:spPr>
            <a:xfrm>
              <a:off x="839416" y="840817"/>
              <a:ext cx="10873208" cy="5176366"/>
            </a:xfrm>
            <a:prstGeom prst="rect">
              <a:avLst/>
            </a:prstGeom>
          </p:spPr>
        </p:pic>
        <p:sp>
          <p:nvSpPr>
            <p:cNvPr id="5" name="Rectángulo 4">
              <a:extLst>
                <a:ext uri="{FF2B5EF4-FFF2-40B4-BE49-F238E27FC236}">
                  <a16:creationId xmlns:a16="http://schemas.microsoft.com/office/drawing/2014/main" id="{44757A41-20AC-ED3B-4E8C-A113CB173D16}"/>
                </a:ext>
              </a:extLst>
            </p:cNvPr>
            <p:cNvSpPr/>
            <p:nvPr/>
          </p:nvSpPr>
          <p:spPr>
            <a:xfrm>
              <a:off x="4295800" y="4144686"/>
              <a:ext cx="1008112" cy="1728192"/>
            </a:xfrm>
            <a:prstGeom prst="rect">
              <a:avLst/>
            </a:prstGeom>
            <a:solidFill>
              <a:schemeClr val="bg1">
                <a:lumMod val="8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 name="Rectángulo 8">
              <a:extLst>
                <a:ext uri="{FF2B5EF4-FFF2-40B4-BE49-F238E27FC236}">
                  <a16:creationId xmlns:a16="http://schemas.microsoft.com/office/drawing/2014/main" id="{96491721-7755-E1FE-3EAB-3FF4D01079D5}"/>
                </a:ext>
              </a:extLst>
            </p:cNvPr>
            <p:cNvSpPr/>
            <p:nvPr/>
          </p:nvSpPr>
          <p:spPr>
            <a:xfrm>
              <a:off x="1055440" y="4137248"/>
              <a:ext cx="1008112" cy="1728192"/>
            </a:xfrm>
            <a:prstGeom prst="rect">
              <a:avLst/>
            </a:prstGeom>
            <a:solidFill>
              <a:schemeClr val="bg1">
                <a:lumMod val="8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 name="Rectángulo 1">
              <a:extLst>
                <a:ext uri="{FF2B5EF4-FFF2-40B4-BE49-F238E27FC236}">
                  <a16:creationId xmlns:a16="http://schemas.microsoft.com/office/drawing/2014/main" id="{5A2E97CC-3172-0856-CF0A-544B020009D8}"/>
                </a:ext>
              </a:extLst>
            </p:cNvPr>
            <p:cNvSpPr/>
            <p:nvPr/>
          </p:nvSpPr>
          <p:spPr>
            <a:xfrm>
              <a:off x="4648616" y="2624166"/>
              <a:ext cx="1447384" cy="253452"/>
            </a:xfrm>
            <a:prstGeom prst="rect">
              <a:avLst/>
            </a:prstGeom>
            <a:solidFill>
              <a:schemeClr val="bg1">
                <a:lumMod val="8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 name="Rectángulo 2">
              <a:extLst>
                <a:ext uri="{FF2B5EF4-FFF2-40B4-BE49-F238E27FC236}">
                  <a16:creationId xmlns:a16="http://schemas.microsoft.com/office/drawing/2014/main" id="{659D0556-8332-914E-F6F6-C426906C873B}"/>
                </a:ext>
              </a:extLst>
            </p:cNvPr>
            <p:cNvSpPr/>
            <p:nvPr/>
          </p:nvSpPr>
          <p:spPr>
            <a:xfrm>
              <a:off x="5652786" y="2328302"/>
              <a:ext cx="1800200" cy="253452"/>
            </a:xfrm>
            <a:prstGeom prst="rect">
              <a:avLst/>
            </a:prstGeom>
            <a:solidFill>
              <a:schemeClr val="bg1">
                <a:lumMod val="8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grpSp>
    </p:spTree>
    <p:extLst>
      <p:ext uri="{BB962C8B-B14F-4D97-AF65-F5344CB8AC3E}">
        <p14:creationId xmlns:p14="http://schemas.microsoft.com/office/powerpoint/2010/main" val="356812967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upo 9">
            <a:extLst>
              <a:ext uri="{FF2B5EF4-FFF2-40B4-BE49-F238E27FC236}">
                <a16:creationId xmlns:a16="http://schemas.microsoft.com/office/drawing/2014/main" id="{8D3B70DA-AD91-8664-36C6-649F11B2A2E4}"/>
              </a:ext>
            </a:extLst>
          </p:cNvPr>
          <p:cNvGrpSpPr/>
          <p:nvPr/>
        </p:nvGrpSpPr>
        <p:grpSpPr>
          <a:xfrm>
            <a:off x="1381693" y="0"/>
            <a:ext cx="9428614" cy="6858000"/>
            <a:chOff x="1381693" y="0"/>
            <a:chExt cx="9428614" cy="6858000"/>
          </a:xfrm>
        </p:grpSpPr>
        <p:pic>
          <p:nvPicPr>
            <p:cNvPr id="3" name="Imagen 2">
              <a:extLst>
                <a:ext uri="{FF2B5EF4-FFF2-40B4-BE49-F238E27FC236}">
                  <a16:creationId xmlns:a16="http://schemas.microsoft.com/office/drawing/2014/main" id="{3498A9F1-00EA-1905-6334-503CF4766CC8}"/>
                </a:ext>
              </a:extLst>
            </p:cNvPr>
            <p:cNvPicPr>
              <a:picLocks noChangeAspect="1"/>
            </p:cNvPicPr>
            <p:nvPr/>
          </p:nvPicPr>
          <p:blipFill>
            <a:blip r:embed="rId2"/>
            <a:stretch>
              <a:fillRect/>
            </a:stretch>
          </p:blipFill>
          <p:spPr>
            <a:xfrm>
              <a:off x="1381693" y="0"/>
              <a:ext cx="9428614" cy="6858000"/>
            </a:xfrm>
            <a:prstGeom prst="rect">
              <a:avLst/>
            </a:prstGeom>
          </p:spPr>
        </p:pic>
        <p:sp>
          <p:nvSpPr>
            <p:cNvPr id="2" name="Rectángulo 1">
              <a:extLst>
                <a:ext uri="{FF2B5EF4-FFF2-40B4-BE49-F238E27FC236}">
                  <a16:creationId xmlns:a16="http://schemas.microsoft.com/office/drawing/2014/main" id="{4022A6D8-48FC-99E0-9432-27E60F4868C2}"/>
                </a:ext>
              </a:extLst>
            </p:cNvPr>
            <p:cNvSpPr/>
            <p:nvPr/>
          </p:nvSpPr>
          <p:spPr>
            <a:xfrm>
              <a:off x="1991544" y="1700808"/>
              <a:ext cx="3672408" cy="576064"/>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a:extLst>
                <a:ext uri="{FF2B5EF4-FFF2-40B4-BE49-F238E27FC236}">
                  <a16:creationId xmlns:a16="http://schemas.microsoft.com/office/drawing/2014/main" id="{AD2A82DF-3731-BC34-47AC-4449017CD64A}"/>
                </a:ext>
              </a:extLst>
            </p:cNvPr>
            <p:cNvSpPr/>
            <p:nvPr/>
          </p:nvSpPr>
          <p:spPr>
            <a:xfrm>
              <a:off x="8328248" y="2060848"/>
              <a:ext cx="1224136" cy="216024"/>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Rectángulo 4">
              <a:extLst>
                <a:ext uri="{FF2B5EF4-FFF2-40B4-BE49-F238E27FC236}">
                  <a16:creationId xmlns:a16="http://schemas.microsoft.com/office/drawing/2014/main" id="{DD2E34D0-8865-09F1-B7A6-2213DD5D26EF}"/>
                </a:ext>
              </a:extLst>
            </p:cNvPr>
            <p:cNvSpPr/>
            <p:nvPr/>
          </p:nvSpPr>
          <p:spPr>
            <a:xfrm>
              <a:off x="8328248" y="1700808"/>
              <a:ext cx="1224136" cy="216024"/>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Rectángulo 5">
              <a:extLst>
                <a:ext uri="{FF2B5EF4-FFF2-40B4-BE49-F238E27FC236}">
                  <a16:creationId xmlns:a16="http://schemas.microsoft.com/office/drawing/2014/main" id="{4FA357FC-F3CE-6AB7-21CE-516F8B935781}"/>
                </a:ext>
              </a:extLst>
            </p:cNvPr>
            <p:cNvSpPr/>
            <p:nvPr/>
          </p:nvSpPr>
          <p:spPr>
            <a:xfrm>
              <a:off x="7968208" y="3617640"/>
              <a:ext cx="1512168" cy="216024"/>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Rectángulo 6">
              <a:extLst>
                <a:ext uri="{FF2B5EF4-FFF2-40B4-BE49-F238E27FC236}">
                  <a16:creationId xmlns:a16="http://schemas.microsoft.com/office/drawing/2014/main" id="{2AD4ED48-5CE9-596F-DF08-23F60B910769}"/>
                </a:ext>
              </a:extLst>
            </p:cNvPr>
            <p:cNvSpPr/>
            <p:nvPr/>
          </p:nvSpPr>
          <p:spPr>
            <a:xfrm>
              <a:off x="5231904" y="3575990"/>
              <a:ext cx="1512168" cy="216024"/>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7">
              <a:extLst>
                <a:ext uri="{FF2B5EF4-FFF2-40B4-BE49-F238E27FC236}">
                  <a16:creationId xmlns:a16="http://schemas.microsoft.com/office/drawing/2014/main" id="{8AA24EBE-5E61-6F75-323F-2893D5C5CEBE}"/>
                </a:ext>
              </a:extLst>
            </p:cNvPr>
            <p:cNvSpPr/>
            <p:nvPr/>
          </p:nvSpPr>
          <p:spPr>
            <a:xfrm>
              <a:off x="6456040" y="3187824"/>
              <a:ext cx="1512168" cy="216024"/>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8">
              <a:extLst>
                <a:ext uri="{FF2B5EF4-FFF2-40B4-BE49-F238E27FC236}">
                  <a16:creationId xmlns:a16="http://schemas.microsoft.com/office/drawing/2014/main" id="{2734ACD6-7302-9477-70E6-CC680AF77E2C}"/>
                </a:ext>
              </a:extLst>
            </p:cNvPr>
            <p:cNvSpPr/>
            <p:nvPr/>
          </p:nvSpPr>
          <p:spPr>
            <a:xfrm>
              <a:off x="3107668" y="3522406"/>
              <a:ext cx="1512168" cy="216024"/>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grpSp>
    </p:spTree>
    <p:extLst>
      <p:ext uri="{BB962C8B-B14F-4D97-AF65-F5344CB8AC3E}">
        <p14:creationId xmlns:p14="http://schemas.microsoft.com/office/powerpoint/2010/main" val="88059815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8B0A9-0BD3-31EA-8E8D-00A157E3F043}"/>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5170E7C9-6FD7-7636-A74C-67FDB8CE1DCB}"/>
              </a:ext>
            </a:extLst>
          </p:cNvPr>
          <p:cNvSpPr txBox="1"/>
          <p:nvPr/>
        </p:nvSpPr>
        <p:spPr>
          <a:xfrm>
            <a:off x="1562583" y="2141316"/>
            <a:ext cx="8484242" cy="1446550"/>
          </a:xfrm>
          <a:prstGeom prst="rect">
            <a:avLst/>
          </a:prstGeom>
          <a:noFill/>
        </p:spPr>
        <p:txBody>
          <a:bodyPr wrap="square">
            <a:spAutoFit/>
          </a:bodyPr>
          <a:lstStyle/>
          <a:p>
            <a:pPr algn="ctr"/>
            <a:r>
              <a:rPr lang="es-MX" sz="8800" dirty="0"/>
              <a:t>Marco Fiscal</a:t>
            </a:r>
          </a:p>
        </p:txBody>
      </p:sp>
    </p:spTree>
    <p:extLst>
      <p:ext uri="{BB962C8B-B14F-4D97-AF65-F5344CB8AC3E}">
        <p14:creationId xmlns:p14="http://schemas.microsoft.com/office/powerpoint/2010/main" val="107153611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3">
            <a:extLst>
              <a:ext uri="{FF2B5EF4-FFF2-40B4-BE49-F238E27FC236}">
                <a16:creationId xmlns:a16="http://schemas.microsoft.com/office/drawing/2014/main" id="{5A223C99-6914-9F5B-39CB-368591A22AC9}"/>
              </a:ext>
            </a:extLst>
          </p:cNvPr>
          <p:cNvGraphicFramePr>
            <a:graphicFrameLocks noGrp="1"/>
          </p:cNvGraphicFramePr>
          <p:nvPr>
            <p:ph idx="1"/>
          </p:nvPr>
        </p:nvGraphicFramePr>
        <p:xfrm>
          <a:off x="790084" y="731345"/>
          <a:ext cx="9492021" cy="25791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Imagen 8">
            <a:extLst>
              <a:ext uri="{FF2B5EF4-FFF2-40B4-BE49-F238E27FC236}">
                <a16:creationId xmlns:a16="http://schemas.microsoft.com/office/drawing/2014/main" id="{A2F76E78-A992-7D54-623B-E0316AC3A9D8}"/>
              </a:ext>
            </a:extLst>
          </p:cNvPr>
          <p:cNvPicPr>
            <a:picLocks noChangeAspect="1"/>
          </p:cNvPicPr>
          <p:nvPr/>
        </p:nvPicPr>
        <p:blipFill>
          <a:blip r:embed="rId7"/>
          <a:stretch>
            <a:fillRect/>
          </a:stretch>
        </p:blipFill>
        <p:spPr>
          <a:xfrm>
            <a:off x="2270784" y="3547533"/>
            <a:ext cx="1670833" cy="2240155"/>
          </a:xfrm>
          <a:prstGeom prst="rect">
            <a:avLst/>
          </a:prstGeom>
        </p:spPr>
      </p:pic>
      <p:pic>
        <p:nvPicPr>
          <p:cNvPr id="11" name="Imagen 10">
            <a:extLst>
              <a:ext uri="{FF2B5EF4-FFF2-40B4-BE49-F238E27FC236}">
                <a16:creationId xmlns:a16="http://schemas.microsoft.com/office/drawing/2014/main" id="{599C6326-EB29-D896-2D13-A2736AE809BE}"/>
              </a:ext>
            </a:extLst>
          </p:cNvPr>
          <p:cNvPicPr>
            <a:picLocks noChangeAspect="1"/>
          </p:cNvPicPr>
          <p:nvPr/>
        </p:nvPicPr>
        <p:blipFill>
          <a:blip r:embed="rId8"/>
          <a:stretch>
            <a:fillRect/>
          </a:stretch>
        </p:blipFill>
        <p:spPr>
          <a:xfrm>
            <a:off x="7109325" y="3429000"/>
            <a:ext cx="1243022" cy="2038365"/>
          </a:xfrm>
          <a:prstGeom prst="rect">
            <a:avLst/>
          </a:prstGeom>
        </p:spPr>
      </p:pic>
    </p:spTree>
    <p:extLst>
      <p:ext uri="{BB962C8B-B14F-4D97-AF65-F5344CB8AC3E}">
        <p14:creationId xmlns:p14="http://schemas.microsoft.com/office/powerpoint/2010/main" val="153535226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579464-5C27-F428-3461-F0CFC026AE0E}"/>
              </a:ext>
            </a:extLst>
          </p:cNvPr>
          <p:cNvSpPr txBox="1">
            <a:spLocks/>
          </p:cNvSpPr>
          <p:nvPr/>
        </p:nvSpPr>
        <p:spPr>
          <a:xfrm>
            <a:off x="463744" y="370249"/>
            <a:ext cx="10800765" cy="9424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5400"/>
              <a:t>LEY DEL IMPUESTO SOBRE LA RENTA</a:t>
            </a:r>
            <a:endParaRPr lang="es-MX" sz="5400" dirty="0"/>
          </a:p>
        </p:txBody>
      </p:sp>
      <p:graphicFrame>
        <p:nvGraphicFramePr>
          <p:cNvPr id="3" name="Marcador de contenido 3">
            <a:extLst>
              <a:ext uri="{FF2B5EF4-FFF2-40B4-BE49-F238E27FC236}">
                <a16:creationId xmlns:a16="http://schemas.microsoft.com/office/drawing/2014/main" id="{E05A18A4-238F-E8F5-6D2C-D22F71112859}"/>
              </a:ext>
            </a:extLst>
          </p:cNvPr>
          <p:cNvGraphicFramePr>
            <a:graphicFrameLocks/>
          </p:cNvGraphicFramePr>
          <p:nvPr/>
        </p:nvGraphicFramePr>
        <p:xfrm>
          <a:off x="891396" y="1662023"/>
          <a:ext cx="10041147" cy="49123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483612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9F697F-8B28-21B8-46CE-248B3CB2C9F4}"/>
              </a:ext>
            </a:extLst>
          </p:cNvPr>
          <p:cNvSpPr txBox="1">
            <a:spLocks/>
          </p:cNvSpPr>
          <p:nvPr/>
        </p:nvSpPr>
        <p:spPr>
          <a:xfrm>
            <a:off x="549528" y="285517"/>
            <a:ext cx="6984690" cy="1408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dirty="0"/>
              <a:t>DE LAS PERSONAS FÍSICAS</a:t>
            </a:r>
          </a:p>
        </p:txBody>
      </p:sp>
      <p:sp>
        <p:nvSpPr>
          <p:cNvPr id="3" name="Subtítulo 2">
            <a:extLst>
              <a:ext uri="{FF2B5EF4-FFF2-40B4-BE49-F238E27FC236}">
                <a16:creationId xmlns:a16="http://schemas.microsoft.com/office/drawing/2014/main" id="{0C61E6FC-5EEB-2280-816A-67AF1D3010C9}"/>
              </a:ext>
            </a:extLst>
          </p:cNvPr>
          <p:cNvSpPr txBox="1">
            <a:spLocks/>
          </p:cNvSpPr>
          <p:nvPr/>
        </p:nvSpPr>
        <p:spPr>
          <a:xfrm>
            <a:off x="549527" y="1694099"/>
            <a:ext cx="10799054" cy="44541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just" fontAlgn="t">
              <a:spcBef>
                <a:spcPts val="0"/>
              </a:spcBef>
            </a:pPr>
            <a:endParaRPr lang="es-MX" sz="1800" dirty="0">
              <a:latin typeface="Arial" panose="020B0604020202020204" pitchFamily="34" charset="0"/>
            </a:endParaRPr>
          </a:p>
          <a:p>
            <a:pPr marL="0" indent="0" algn="just" fontAlgn="t">
              <a:spcBef>
                <a:spcPts val="0"/>
              </a:spcBef>
              <a:buNone/>
            </a:pPr>
            <a:endParaRPr lang="es-MX" sz="1800" b="1" dirty="0">
              <a:latin typeface="Calibri" panose="020F0502020204030204" pitchFamily="34" charset="0"/>
            </a:endParaRPr>
          </a:p>
          <a:p>
            <a:pPr marL="0" indent="0" algn="just" fontAlgn="t">
              <a:spcBef>
                <a:spcPts val="0"/>
              </a:spcBef>
              <a:buNone/>
            </a:pPr>
            <a:r>
              <a:rPr lang="es-MX" dirty="0"/>
              <a:t>Art 94. se consideran ingresos por la prestación de un servicio personal subordinado:</a:t>
            </a:r>
          </a:p>
          <a:p>
            <a:pPr marL="285750" indent="-285750" algn="just" fontAlgn="t">
              <a:spcBef>
                <a:spcPts val="0"/>
              </a:spcBef>
            </a:pPr>
            <a:r>
              <a:rPr lang="es-MX" dirty="0"/>
              <a:t>los salarios y </a:t>
            </a:r>
          </a:p>
          <a:p>
            <a:pPr marL="285750" indent="-285750" algn="just" fontAlgn="t">
              <a:spcBef>
                <a:spcPts val="0"/>
              </a:spcBef>
            </a:pPr>
            <a:r>
              <a:rPr lang="es-MX" dirty="0"/>
              <a:t>demás prestaciones que deriven de una relación laboral, </a:t>
            </a:r>
          </a:p>
          <a:p>
            <a:pPr marL="285750" indent="-285750" algn="just" fontAlgn="t">
              <a:spcBef>
                <a:spcPts val="0"/>
              </a:spcBef>
            </a:pPr>
            <a:r>
              <a:rPr lang="es-MX" dirty="0"/>
              <a:t>incluyendo la participación de los trabajadores en las utilidades de las empresas y </a:t>
            </a:r>
          </a:p>
          <a:p>
            <a:pPr marL="285750" indent="-285750" algn="just" fontAlgn="t">
              <a:spcBef>
                <a:spcPts val="0"/>
              </a:spcBef>
            </a:pPr>
            <a:r>
              <a:rPr lang="es-MX" dirty="0"/>
              <a:t>prestaciones percibidas como consecuencia de la terminación de la relación laboral.</a:t>
            </a:r>
          </a:p>
          <a:p>
            <a:pPr marL="0" fontAlgn="t">
              <a:spcBef>
                <a:spcPts val="0"/>
              </a:spcBef>
            </a:pPr>
            <a:endParaRPr lang="es-MX" sz="1500" dirty="0">
              <a:latin typeface="Arial" panose="020B0604020202020204" pitchFamily="34" charset="0"/>
            </a:endParaRPr>
          </a:p>
          <a:p>
            <a:endParaRPr lang="es-MX" sz="1500" dirty="0"/>
          </a:p>
        </p:txBody>
      </p:sp>
    </p:spTree>
    <p:extLst>
      <p:ext uri="{BB962C8B-B14F-4D97-AF65-F5344CB8AC3E}">
        <p14:creationId xmlns:p14="http://schemas.microsoft.com/office/powerpoint/2010/main" val="160878901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1027A0AC-E3C6-5119-D73F-65ECBEE8579D}"/>
              </a:ext>
            </a:extLst>
          </p:cNvPr>
          <p:cNvSpPr>
            <a:spLocks noGrp="1"/>
          </p:cNvSpPr>
          <p:nvPr>
            <p:ph type="title"/>
          </p:nvPr>
        </p:nvSpPr>
        <p:spPr>
          <a:xfrm>
            <a:off x="1101363" y="442012"/>
            <a:ext cx="7886700" cy="1133693"/>
          </a:xfrm>
        </p:spPr>
        <p:txBody>
          <a:bodyPr>
            <a:normAutofit/>
          </a:bodyPr>
          <a:lstStyle/>
          <a:p>
            <a:r>
              <a:rPr lang="es-MX" sz="3500" b="1" dirty="0"/>
              <a:t>¿Qué son las demás prestaciones de una relación laboral?</a:t>
            </a:r>
          </a:p>
        </p:txBody>
      </p:sp>
      <p:graphicFrame>
        <p:nvGraphicFramePr>
          <p:cNvPr id="3" name="13 Marcador de contenido">
            <a:extLst>
              <a:ext uri="{FF2B5EF4-FFF2-40B4-BE49-F238E27FC236}">
                <a16:creationId xmlns:a16="http://schemas.microsoft.com/office/drawing/2014/main" id="{4C42BA78-99B6-C171-9FAE-2CA991D99D30}"/>
              </a:ext>
            </a:extLst>
          </p:cNvPr>
          <p:cNvGraphicFramePr>
            <a:graphicFrameLocks noGrp="1"/>
          </p:cNvGraphicFramePr>
          <p:nvPr>
            <p:ph idx="1"/>
            <p:extLst>
              <p:ext uri="{D42A27DB-BD31-4B8C-83A1-F6EECF244321}">
                <p14:modId xmlns:p14="http://schemas.microsoft.com/office/powerpoint/2010/main" val="750437109"/>
              </p:ext>
            </p:extLst>
          </p:nvPr>
        </p:nvGraphicFramePr>
        <p:xfrm>
          <a:off x="1665035" y="1575705"/>
          <a:ext cx="9332818" cy="45839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7949680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14F0F6-7A68-D0E2-0A66-717180081B2F}"/>
              </a:ext>
            </a:extLst>
          </p:cNvPr>
          <p:cNvSpPr>
            <a:spLocks noGrp="1"/>
          </p:cNvSpPr>
          <p:nvPr>
            <p:ph type="title"/>
          </p:nvPr>
        </p:nvSpPr>
        <p:spPr>
          <a:xfrm>
            <a:off x="838200" y="365125"/>
            <a:ext cx="8771414" cy="1325563"/>
          </a:xfrm>
        </p:spPr>
        <p:txBody>
          <a:bodyPr/>
          <a:lstStyle/>
          <a:p>
            <a:r>
              <a:rPr lang="es-MX" dirty="0"/>
              <a:t>Ingresos gravados </a:t>
            </a:r>
          </a:p>
        </p:txBody>
      </p:sp>
      <p:sp>
        <p:nvSpPr>
          <p:cNvPr id="3" name="Marcador de contenido 2">
            <a:extLst>
              <a:ext uri="{FF2B5EF4-FFF2-40B4-BE49-F238E27FC236}">
                <a16:creationId xmlns:a16="http://schemas.microsoft.com/office/drawing/2014/main" id="{429B4F20-7505-EA27-3A1E-1683DD066E01}"/>
              </a:ext>
            </a:extLst>
          </p:cNvPr>
          <p:cNvSpPr>
            <a:spLocks noGrp="1"/>
          </p:cNvSpPr>
          <p:nvPr>
            <p:ph idx="1"/>
          </p:nvPr>
        </p:nvSpPr>
        <p:spPr>
          <a:xfrm>
            <a:off x="838200" y="1825625"/>
            <a:ext cx="10515600" cy="4351338"/>
          </a:xfrm>
        </p:spPr>
        <p:txBody>
          <a:bodyPr/>
          <a:lstStyle/>
          <a:p>
            <a:r>
              <a:rPr lang="es-MX" dirty="0"/>
              <a:t>Base sobre la cual se calculará el ISR </a:t>
            </a:r>
          </a:p>
        </p:txBody>
      </p:sp>
      <p:graphicFrame>
        <p:nvGraphicFramePr>
          <p:cNvPr id="4" name="Diagrama 3">
            <a:extLst>
              <a:ext uri="{FF2B5EF4-FFF2-40B4-BE49-F238E27FC236}">
                <a16:creationId xmlns:a16="http://schemas.microsoft.com/office/drawing/2014/main" id="{B30149C3-1C2E-5120-78B4-1274BA1B42F0}"/>
              </a:ext>
            </a:extLst>
          </p:cNvPr>
          <p:cNvGraphicFramePr/>
          <p:nvPr/>
        </p:nvGraphicFramePr>
        <p:xfrm>
          <a:off x="2063552" y="1738384"/>
          <a:ext cx="8208912" cy="47676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937034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FECB09CB-1F3A-C8DF-A775-2F273E906895}"/>
              </a:ext>
            </a:extLst>
          </p:cNvPr>
          <p:cNvSpPr>
            <a:spLocks noGrp="1"/>
          </p:cNvSpPr>
          <p:nvPr>
            <p:ph type="title"/>
          </p:nvPr>
        </p:nvSpPr>
        <p:spPr>
          <a:xfrm>
            <a:off x="9371922" y="1438437"/>
            <a:ext cx="1918557" cy="3438331"/>
          </a:xfrm>
        </p:spPr>
        <p:txBody>
          <a:bodyPr>
            <a:normAutofit/>
          </a:bodyPr>
          <a:lstStyle/>
          <a:p>
            <a:r>
              <a:rPr lang="es-MX" sz="3000" dirty="0"/>
              <a:t>INGRESOS EXENTOS</a:t>
            </a:r>
          </a:p>
        </p:txBody>
      </p:sp>
      <p:graphicFrame>
        <p:nvGraphicFramePr>
          <p:cNvPr id="8" name="Diagrama 7">
            <a:extLst>
              <a:ext uri="{FF2B5EF4-FFF2-40B4-BE49-F238E27FC236}">
                <a16:creationId xmlns:a16="http://schemas.microsoft.com/office/drawing/2014/main" id="{F7BC7B52-C391-E86E-8642-41811025ADD8}"/>
              </a:ext>
            </a:extLst>
          </p:cNvPr>
          <p:cNvGraphicFramePr/>
          <p:nvPr/>
        </p:nvGraphicFramePr>
        <p:xfrm>
          <a:off x="313368" y="217145"/>
          <a:ext cx="8969528" cy="61183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184090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4FFE88F-A52C-A94F-0CE2-46BE53BA8935}"/>
              </a:ext>
            </a:extLst>
          </p:cNvPr>
          <p:cNvSpPr txBox="1">
            <a:spLocks/>
          </p:cNvSpPr>
          <p:nvPr/>
        </p:nvSpPr>
        <p:spPr>
          <a:xfrm>
            <a:off x="274881" y="6279702"/>
            <a:ext cx="2288805" cy="403907"/>
          </a:xfrm>
          <a:prstGeom prst="rect">
            <a:avLst/>
          </a:prstGeom>
        </p:spPr>
        <p:txBody>
          <a:bodyPr vert="horz" lIns="91440" tIns="45720" rIns="91440" bIns="45720" rtlCol="0" anchor="ctr">
            <a:normAutofit fontScale="70000" lnSpcReduction="20000"/>
          </a:bodyPr>
          <a:lstStyle>
            <a:lvl1pPr algn="ctr" defTabSz="914400" rtl="0" eaLnBrk="1" latinLnBrk="0" hangingPunct="1">
              <a:lnSpc>
                <a:spcPct val="90000"/>
              </a:lnSpc>
              <a:spcBef>
                <a:spcPct val="0"/>
              </a:spcBef>
              <a:buNone/>
              <a:defRPr sz="4400" kern="1200">
                <a:solidFill>
                  <a:srgbClr val="614A70"/>
                </a:solidFill>
                <a:latin typeface="+mj-lt"/>
                <a:ea typeface="+mj-ea"/>
                <a:cs typeface="+mj-cs"/>
              </a:defRPr>
            </a:lvl1pPr>
          </a:lstStyle>
          <a:p>
            <a:pPr algn="l"/>
            <a:r>
              <a:rPr lang="es-MX" sz="3000" dirty="0"/>
              <a:t>Anexo 8 RMF 2025</a:t>
            </a:r>
          </a:p>
        </p:txBody>
      </p:sp>
      <p:sp>
        <p:nvSpPr>
          <p:cNvPr id="8" name="CuadroTexto 7">
            <a:extLst>
              <a:ext uri="{FF2B5EF4-FFF2-40B4-BE49-F238E27FC236}">
                <a16:creationId xmlns:a16="http://schemas.microsoft.com/office/drawing/2014/main" id="{9AE6A059-AACE-1A39-55CF-68F996DD38F3}"/>
              </a:ext>
            </a:extLst>
          </p:cNvPr>
          <p:cNvSpPr txBox="1"/>
          <p:nvPr/>
        </p:nvSpPr>
        <p:spPr>
          <a:xfrm>
            <a:off x="1749850" y="364338"/>
            <a:ext cx="7682944" cy="1231106"/>
          </a:xfrm>
          <a:prstGeom prst="rect">
            <a:avLst/>
          </a:prstGeom>
          <a:noFill/>
        </p:spPr>
        <p:txBody>
          <a:bodyPr wrap="square">
            <a:spAutoFit/>
          </a:bodyPr>
          <a:lstStyle/>
          <a:p>
            <a:pPr algn="ctr"/>
            <a:r>
              <a:rPr lang="es-MX" sz="2800" dirty="0"/>
              <a:t>Tarifa mensual art. 96 para 2025</a:t>
            </a:r>
          </a:p>
          <a:p>
            <a:pPr algn="ctr"/>
            <a:r>
              <a:rPr lang="es-MX" sz="2800" dirty="0"/>
              <a:t> publicada DOF </a:t>
            </a:r>
            <a:r>
              <a:rPr lang="es-MX" sz="2800" dirty="0">
                <a:highlight>
                  <a:srgbClr val="FFFF00"/>
                </a:highlight>
              </a:rPr>
              <a:t>30 diciembre 2024</a:t>
            </a:r>
          </a:p>
          <a:p>
            <a:endParaRPr lang="es-MX" dirty="0"/>
          </a:p>
        </p:txBody>
      </p:sp>
      <p:pic>
        <p:nvPicPr>
          <p:cNvPr id="2" name="Imagen 1">
            <a:extLst>
              <a:ext uri="{FF2B5EF4-FFF2-40B4-BE49-F238E27FC236}">
                <a16:creationId xmlns:a16="http://schemas.microsoft.com/office/drawing/2014/main" id="{3B8B2A3A-5BB4-6186-AD63-A37F69AEB60F}"/>
              </a:ext>
            </a:extLst>
          </p:cNvPr>
          <p:cNvPicPr>
            <a:picLocks noChangeAspect="1"/>
          </p:cNvPicPr>
          <p:nvPr/>
        </p:nvPicPr>
        <p:blipFill>
          <a:blip r:embed="rId2"/>
          <a:stretch>
            <a:fillRect/>
          </a:stretch>
        </p:blipFill>
        <p:spPr>
          <a:xfrm>
            <a:off x="2564748" y="1383798"/>
            <a:ext cx="6630052" cy="4895904"/>
          </a:xfrm>
          <a:prstGeom prst="rect">
            <a:avLst/>
          </a:prstGeom>
        </p:spPr>
      </p:pic>
    </p:spTree>
    <p:extLst>
      <p:ext uri="{BB962C8B-B14F-4D97-AF65-F5344CB8AC3E}">
        <p14:creationId xmlns:p14="http://schemas.microsoft.com/office/powerpoint/2010/main" val="298568476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86F95-6F22-E12C-6145-9B569E00BAC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5A58134-AB67-0FE4-7E1E-A3AD31F4E764}"/>
              </a:ext>
            </a:extLst>
          </p:cNvPr>
          <p:cNvSpPr txBox="1">
            <a:spLocks/>
          </p:cNvSpPr>
          <p:nvPr/>
        </p:nvSpPr>
        <p:spPr>
          <a:xfrm>
            <a:off x="1469742" y="0"/>
            <a:ext cx="7886700" cy="105273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457200"/>
            <a:r>
              <a:rPr lang="es-MX" sz="2800" dirty="0">
                <a:latin typeface="+mn-lt"/>
                <a:ea typeface="+mn-ea"/>
                <a:cs typeface="+mn-cs"/>
              </a:rPr>
              <a:t>Nuevo Decreto de Subsidio para el empleo</a:t>
            </a:r>
            <a:br>
              <a:rPr lang="es-MX" sz="2800" dirty="0">
                <a:latin typeface="+mn-lt"/>
                <a:ea typeface="+mn-ea"/>
                <a:cs typeface="+mn-cs"/>
              </a:rPr>
            </a:br>
            <a:r>
              <a:rPr lang="es-MX" sz="2800" dirty="0">
                <a:latin typeface="+mn-lt"/>
                <a:ea typeface="+mn-ea"/>
                <a:cs typeface="+mn-cs"/>
              </a:rPr>
              <a:t> publicada DOF </a:t>
            </a:r>
            <a:r>
              <a:rPr lang="es-MX" sz="2800" dirty="0">
                <a:highlight>
                  <a:srgbClr val="FFFF00"/>
                </a:highlight>
                <a:latin typeface="+mn-lt"/>
                <a:ea typeface="+mn-ea"/>
                <a:cs typeface="+mn-cs"/>
              </a:rPr>
              <a:t>31 diciembre 2024</a:t>
            </a:r>
          </a:p>
        </p:txBody>
      </p:sp>
      <p:pic>
        <p:nvPicPr>
          <p:cNvPr id="3" name="Imagen 2">
            <a:extLst>
              <a:ext uri="{FF2B5EF4-FFF2-40B4-BE49-F238E27FC236}">
                <a16:creationId xmlns:a16="http://schemas.microsoft.com/office/drawing/2014/main" id="{6EFB42B3-DFA8-8793-6000-8B66A09B732D}"/>
              </a:ext>
            </a:extLst>
          </p:cNvPr>
          <p:cNvPicPr>
            <a:picLocks noChangeAspect="1"/>
          </p:cNvPicPr>
          <p:nvPr/>
        </p:nvPicPr>
        <p:blipFill>
          <a:blip r:embed="rId2"/>
          <a:srcRect b="14048"/>
          <a:stretch/>
        </p:blipFill>
        <p:spPr>
          <a:xfrm>
            <a:off x="1130070" y="1052736"/>
            <a:ext cx="8566045" cy="5247786"/>
          </a:xfrm>
          <a:prstGeom prst="rect">
            <a:avLst/>
          </a:prstGeom>
        </p:spPr>
      </p:pic>
    </p:spTree>
    <p:extLst>
      <p:ext uri="{BB962C8B-B14F-4D97-AF65-F5344CB8AC3E}">
        <p14:creationId xmlns:p14="http://schemas.microsoft.com/office/powerpoint/2010/main" val="259050124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F00C1-7CDD-AFD3-BEB3-D2C74460D7E1}"/>
            </a:ext>
          </a:extLst>
        </p:cNvPr>
        <p:cNvGrpSpPr/>
        <p:nvPr/>
      </p:nvGrpSpPr>
      <p:grpSpPr>
        <a:xfrm>
          <a:off x="0" y="0"/>
          <a:ext cx="0" cy="0"/>
          <a:chOff x="0" y="0"/>
          <a:chExt cx="0" cy="0"/>
        </a:xfrm>
      </p:grpSpPr>
      <p:pic>
        <p:nvPicPr>
          <p:cNvPr id="10" name="Imagen 9">
            <a:extLst>
              <a:ext uri="{FF2B5EF4-FFF2-40B4-BE49-F238E27FC236}">
                <a16:creationId xmlns:a16="http://schemas.microsoft.com/office/drawing/2014/main" id="{0F7C3D01-99AC-ADBE-6091-9D5B502B9CE1}"/>
              </a:ext>
            </a:extLst>
          </p:cNvPr>
          <p:cNvPicPr>
            <a:picLocks noChangeAspect="1"/>
          </p:cNvPicPr>
          <p:nvPr/>
        </p:nvPicPr>
        <p:blipFill>
          <a:blip r:embed="rId2"/>
          <a:stretch>
            <a:fillRect/>
          </a:stretch>
        </p:blipFill>
        <p:spPr>
          <a:xfrm>
            <a:off x="862724" y="681613"/>
            <a:ext cx="9696717" cy="5732447"/>
          </a:xfrm>
          <a:prstGeom prst="rect">
            <a:avLst/>
          </a:prstGeom>
        </p:spPr>
      </p:pic>
    </p:spTree>
    <p:extLst>
      <p:ext uri="{BB962C8B-B14F-4D97-AF65-F5344CB8AC3E}">
        <p14:creationId xmlns:p14="http://schemas.microsoft.com/office/powerpoint/2010/main" val="213240869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2C1B3-BEE5-4097-CFD5-2B92CDD805BE}"/>
            </a:ext>
          </a:extLst>
        </p:cNvPr>
        <p:cNvGrpSpPr/>
        <p:nvPr/>
      </p:nvGrpSpPr>
      <p:grpSpPr>
        <a:xfrm>
          <a:off x="0" y="0"/>
          <a:ext cx="0" cy="0"/>
          <a:chOff x="0" y="0"/>
          <a:chExt cx="0" cy="0"/>
        </a:xfrm>
      </p:grpSpPr>
      <p:sp>
        <p:nvSpPr>
          <p:cNvPr id="5" name="Marcador de pie de página 4">
            <a:extLst>
              <a:ext uri="{FF2B5EF4-FFF2-40B4-BE49-F238E27FC236}">
                <a16:creationId xmlns:a16="http://schemas.microsoft.com/office/drawing/2014/main" id="{8F860AD4-40E6-407D-0896-A7B3110EBABC}"/>
              </a:ext>
            </a:extLst>
          </p:cNvPr>
          <p:cNvSpPr>
            <a:spLocks noGrp="1"/>
          </p:cNvSpPr>
          <p:nvPr>
            <p:ph type="ftr" sz="quarter" idx="11"/>
          </p:nvPr>
        </p:nvSpPr>
        <p:spPr>
          <a:xfrm>
            <a:off x="4038600" y="6318484"/>
            <a:ext cx="4114800" cy="365125"/>
          </a:xfrm>
        </p:spPr>
        <p:txBody>
          <a:bodyPr/>
          <a:lstStyle/>
          <a:p>
            <a:r>
              <a:rPr lang="es-MX" dirty="0"/>
              <a:t>SEGURIDAD SOCIAL</a:t>
            </a:r>
          </a:p>
        </p:txBody>
      </p:sp>
      <p:pic>
        <p:nvPicPr>
          <p:cNvPr id="2" name="Imagen 1">
            <a:extLst>
              <a:ext uri="{FF2B5EF4-FFF2-40B4-BE49-F238E27FC236}">
                <a16:creationId xmlns:a16="http://schemas.microsoft.com/office/drawing/2014/main" id="{13D85612-F6E8-FA98-EF6C-85458DA5AE09}"/>
              </a:ext>
            </a:extLst>
          </p:cNvPr>
          <p:cNvPicPr>
            <a:picLocks noChangeAspect="1"/>
          </p:cNvPicPr>
          <p:nvPr/>
        </p:nvPicPr>
        <p:blipFill>
          <a:blip r:embed="rId2"/>
          <a:stretch>
            <a:fillRect/>
          </a:stretch>
        </p:blipFill>
        <p:spPr>
          <a:xfrm>
            <a:off x="797073" y="174391"/>
            <a:ext cx="8676456" cy="6377444"/>
          </a:xfrm>
          <a:prstGeom prst="rect">
            <a:avLst/>
          </a:prstGeom>
        </p:spPr>
      </p:pic>
    </p:spTree>
    <p:extLst>
      <p:ext uri="{BB962C8B-B14F-4D97-AF65-F5344CB8AC3E}">
        <p14:creationId xmlns:p14="http://schemas.microsoft.com/office/powerpoint/2010/main" val="380594437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05103C-88C0-F354-EE6B-937A5D62735F}"/>
            </a:ext>
          </a:extLst>
        </p:cNvPr>
        <p:cNvGrpSpPr/>
        <p:nvPr/>
      </p:nvGrpSpPr>
      <p:grpSpPr>
        <a:xfrm>
          <a:off x="0" y="0"/>
          <a:ext cx="0" cy="0"/>
          <a:chOff x="0" y="0"/>
          <a:chExt cx="0" cy="0"/>
        </a:xfrm>
      </p:grpSpPr>
      <p:pic>
        <p:nvPicPr>
          <p:cNvPr id="3" name="Imagen 2" descr="Interfaz de usuario gráfica&#10;&#10;El contenido generado por IA puede ser incorrecto.">
            <a:extLst>
              <a:ext uri="{FF2B5EF4-FFF2-40B4-BE49-F238E27FC236}">
                <a16:creationId xmlns:a16="http://schemas.microsoft.com/office/drawing/2014/main" id="{F5A812AA-5301-7362-46BE-1EF04779A7DC}"/>
              </a:ext>
            </a:extLst>
          </p:cNvPr>
          <p:cNvPicPr>
            <a:picLocks noChangeAspect="1"/>
          </p:cNvPicPr>
          <p:nvPr/>
        </p:nvPicPr>
        <p:blipFill>
          <a:blip r:embed="rId2"/>
          <a:stretch>
            <a:fillRect/>
          </a:stretch>
        </p:blipFill>
        <p:spPr>
          <a:xfrm>
            <a:off x="643467" y="1261618"/>
            <a:ext cx="10905066" cy="4334762"/>
          </a:xfrm>
          <a:prstGeom prst="rect">
            <a:avLst/>
          </a:prstGeom>
        </p:spPr>
      </p:pic>
    </p:spTree>
    <p:extLst>
      <p:ext uri="{BB962C8B-B14F-4D97-AF65-F5344CB8AC3E}">
        <p14:creationId xmlns:p14="http://schemas.microsoft.com/office/powerpoint/2010/main" val="291967792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842279A-FAEA-C5DF-E85C-10A8EB032420}"/>
              </a:ext>
            </a:extLst>
          </p:cNvPr>
          <p:cNvPicPr>
            <a:picLocks noChangeAspect="1"/>
          </p:cNvPicPr>
          <p:nvPr/>
        </p:nvPicPr>
        <p:blipFill>
          <a:blip r:embed="rId2"/>
          <a:stretch>
            <a:fillRect/>
          </a:stretch>
        </p:blipFill>
        <p:spPr>
          <a:xfrm>
            <a:off x="1453444" y="532982"/>
            <a:ext cx="9469252" cy="5681551"/>
          </a:xfrm>
          <a:prstGeom prst="rect">
            <a:avLst/>
          </a:prstGeom>
        </p:spPr>
      </p:pic>
    </p:spTree>
    <p:extLst>
      <p:ext uri="{BB962C8B-B14F-4D97-AF65-F5344CB8AC3E}">
        <p14:creationId xmlns:p14="http://schemas.microsoft.com/office/powerpoint/2010/main" val="362602763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descr="Tabla&#10;&#10;El contenido generado por IA puede ser incorrecto.">
            <a:extLst>
              <a:ext uri="{FF2B5EF4-FFF2-40B4-BE49-F238E27FC236}">
                <a16:creationId xmlns:a16="http://schemas.microsoft.com/office/drawing/2014/main" id="{1FC66194-B79F-D973-459C-24B7069832C7}"/>
              </a:ext>
            </a:extLst>
          </p:cNvPr>
          <p:cNvPicPr>
            <a:picLocks noChangeAspect="1"/>
          </p:cNvPicPr>
          <p:nvPr/>
        </p:nvPicPr>
        <p:blipFill>
          <a:blip r:embed="rId2"/>
          <a:stretch>
            <a:fillRect/>
          </a:stretch>
        </p:blipFill>
        <p:spPr>
          <a:xfrm>
            <a:off x="643467" y="1656926"/>
            <a:ext cx="10905066" cy="3544146"/>
          </a:xfrm>
          <a:prstGeom prst="rect">
            <a:avLst/>
          </a:prstGeom>
        </p:spPr>
      </p:pic>
    </p:spTree>
    <p:extLst>
      <p:ext uri="{BB962C8B-B14F-4D97-AF65-F5344CB8AC3E}">
        <p14:creationId xmlns:p14="http://schemas.microsoft.com/office/powerpoint/2010/main" val="428407078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2706FD03-50B3-32B3-9952-903D6CAE3DDC}"/>
              </a:ext>
            </a:extLst>
          </p:cNvPr>
          <p:cNvSpPr txBox="1">
            <a:spLocks/>
          </p:cNvSpPr>
          <p:nvPr/>
        </p:nvSpPr>
        <p:spPr>
          <a:xfrm>
            <a:off x="635980" y="812286"/>
            <a:ext cx="10727838" cy="68439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dirty="0"/>
              <a:t>ALGUNAS PRECISIONES DE ISR</a:t>
            </a:r>
          </a:p>
        </p:txBody>
      </p:sp>
      <p:sp>
        <p:nvSpPr>
          <p:cNvPr id="9" name="Subtítulo 2">
            <a:extLst>
              <a:ext uri="{FF2B5EF4-FFF2-40B4-BE49-F238E27FC236}">
                <a16:creationId xmlns:a16="http://schemas.microsoft.com/office/drawing/2014/main" id="{CE19F96F-4129-28EA-8744-AA94CBD8999C}"/>
              </a:ext>
            </a:extLst>
          </p:cNvPr>
          <p:cNvSpPr txBox="1">
            <a:spLocks/>
          </p:cNvSpPr>
          <p:nvPr/>
        </p:nvSpPr>
        <p:spPr>
          <a:xfrm>
            <a:off x="850881" y="2180766"/>
            <a:ext cx="10298035" cy="24964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MX" dirty="0"/>
              <a:t>Los empleadores que hagan pagos que comprendan un periodo de 7, 10 o 15 días podrán optar por efectuar la retención del ISR, aplicando a la totalidad de los ingresos percibidos en el periodo de que se trate, la tarifa del art. 96 de la LISR, calculada en semanas, decenas o quincenas, según corresponda, que para tal efecto se publica, mediante el Anexo 8 de la RMF. (art 176 RISR)</a:t>
            </a:r>
          </a:p>
          <a:p>
            <a:pPr algn="just"/>
            <a:endParaRPr lang="es-MX" dirty="0"/>
          </a:p>
          <a:p>
            <a:pPr marL="914400" lvl="2" indent="0" algn="just">
              <a:buNone/>
            </a:pPr>
            <a:endParaRPr lang="es-MX" dirty="0"/>
          </a:p>
          <a:p>
            <a:pPr marL="1257300" lvl="2" indent="-342900" algn="just">
              <a:buFont typeface="Wingdings 2" panose="05020102010507070707" pitchFamily="18" charset="2"/>
              <a:buChar char="Ü"/>
            </a:pPr>
            <a:endParaRPr lang="es-MX" dirty="0"/>
          </a:p>
          <a:p>
            <a:pPr algn="just"/>
            <a:endParaRPr lang="es-MX" dirty="0"/>
          </a:p>
        </p:txBody>
      </p:sp>
    </p:spTree>
    <p:extLst>
      <p:ext uri="{BB962C8B-B14F-4D97-AF65-F5344CB8AC3E}">
        <p14:creationId xmlns:p14="http://schemas.microsoft.com/office/powerpoint/2010/main" val="171191092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B4600F-682D-4E96-13AA-76AEE68F3A80}"/>
              </a:ext>
            </a:extLst>
          </p:cNvPr>
          <p:cNvSpPr txBox="1">
            <a:spLocks/>
          </p:cNvSpPr>
          <p:nvPr/>
        </p:nvSpPr>
        <p:spPr>
          <a:xfrm>
            <a:off x="413256" y="370249"/>
            <a:ext cx="10727838" cy="68439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a:t>ALGUNAS PRECISIONES DE ISR</a:t>
            </a:r>
            <a:endParaRPr lang="es-MX" dirty="0"/>
          </a:p>
        </p:txBody>
      </p:sp>
      <p:sp>
        <p:nvSpPr>
          <p:cNvPr id="3" name="Subtítulo 2">
            <a:extLst>
              <a:ext uri="{FF2B5EF4-FFF2-40B4-BE49-F238E27FC236}">
                <a16:creationId xmlns:a16="http://schemas.microsoft.com/office/drawing/2014/main" id="{F4D8FBBC-6A2E-2FDE-3A04-3B797D018F59}"/>
              </a:ext>
            </a:extLst>
          </p:cNvPr>
          <p:cNvSpPr txBox="1">
            <a:spLocks/>
          </p:cNvSpPr>
          <p:nvPr/>
        </p:nvSpPr>
        <p:spPr>
          <a:xfrm>
            <a:off x="756417" y="1517457"/>
            <a:ext cx="10679166" cy="53405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s-MX" sz="2400" dirty="0"/>
          </a:p>
          <a:p>
            <a:pPr marL="0" indent="0" algn="just">
              <a:buNone/>
            </a:pPr>
            <a:r>
              <a:rPr lang="es-MX" dirty="0"/>
              <a:t>Con base en el art 96 los empleadores están obligados a realizar enteros mensuales a más tardar el 17 de cada uno de los meses del ejercicio, mismos que tendrán el carácter de pagos provisionales a cuenta del impuesto anual.</a:t>
            </a:r>
          </a:p>
          <a:p>
            <a:pPr marL="0" indent="0" algn="just">
              <a:buNone/>
            </a:pPr>
            <a:endParaRPr lang="es-MX" dirty="0"/>
          </a:p>
          <a:p>
            <a:pPr marL="0" indent="0" algn="just">
              <a:buNone/>
            </a:pPr>
            <a:r>
              <a:rPr lang="es-MX" dirty="0"/>
              <a:t>Conforme al art 174 RISR, los empleadores que realicen pagos por concepto de aguinaldo, PTU y primas vacacionales, podrán optar por retener el ISR que corresponda a dichas remuneraciones. (opcional)</a:t>
            </a:r>
          </a:p>
          <a:p>
            <a:pPr marL="342900" indent="-342900" algn="just">
              <a:buFont typeface="Wingdings 2" panose="05020102010507070707" pitchFamily="18" charset="2"/>
              <a:buChar char="Ü"/>
            </a:pPr>
            <a:endParaRPr lang="es-MX" dirty="0"/>
          </a:p>
          <a:p>
            <a:pPr marL="1257300" lvl="2" indent="-342900" algn="just">
              <a:buFont typeface="Wingdings 2" panose="05020102010507070707" pitchFamily="18" charset="2"/>
              <a:buChar char="Ü"/>
            </a:pPr>
            <a:endParaRPr lang="es-MX" dirty="0"/>
          </a:p>
          <a:p>
            <a:pPr algn="just"/>
            <a:endParaRPr lang="es-MX" dirty="0"/>
          </a:p>
        </p:txBody>
      </p:sp>
    </p:spTree>
    <p:extLst>
      <p:ext uri="{BB962C8B-B14F-4D97-AF65-F5344CB8AC3E}">
        <p14:creationId xmlns:p14="http://schemas.microsoft.com/office/powerpoint/2010/main" val="285153225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608ACA-23A6-81AC-5B2B-FEE49D421998}"/>
              </a:ext>
            </a:extLst>
          </p:cNvPr>
          <p:cNvSpPr txBox="1">
            <a:spLocks/>
          </p:cNvSpPr>
          <p:nvPr/>
        </p:nvSpPr>
        <p:spPr>
          <a:xfrm>
            <a:off x="880857" y="613774"/>
            <a:ext cx="10612803" cy="1139151"/>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b="1" dirty="0"/>
              <a:t>OBLIGACIÓN DE AJUSTAR MENSUALMENTE EL SUBSIDIO CAUSADO </a:t>
            </a:r>
          </a:p>
          <a:p>
            <a:r>
              <a:rPr lang="es-MX" sz="3300" b="1" dirty="0"/>
              <a:t>Nuevo decreto de Subsidio para el Empleo publicado en DOF 31 diciembre 2024</a:t>
            </a:r>
          </a:p>
        </p:txBody>
      </p:sp>
      <p:sp>
        <p:nvSpPr>
          <p:cNvPr id="3" name="Subtítulo 2">
            <a:extLst>
              <a:ext uri="{FF2B5EF4-FFF2-40B4-BE49-F238E27FC236}">
                <a16:creationId xmlns:a16="http://schemas.microsoft.com/office/drawing/2014/main" id="{4347E946-B78C-C292-FD1F-A10834A688B1}"/>
              </a:ext>
            </a:extLst>
          </p:cNvPr>
          <p:cNvSpPr txBox="1">
            <a:spLocks/>
          </p:cNvSpPr>
          <p:nvPr/>
        </p:nvSpPr>
        <p:spPr>
          <a:xfrm>
            <a:off x="880858" y="2355799"/>
            <a:ext cx="10430283" cy="36271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MX" dirty="0">
                <a:solidFill>
                  <a:schemeClr val="tx1"/>
                </a:solidFill>
              </a:rPr>
              <a:t>Cuando los pagos por salarios sean por periodos menores a un mes, la cantidad del subsidio para el empleo que corresponda al trabajador no podrá exceder el monto mensual máximo que resulte de multiplicar el valor mensual de la Unidad de Medida y Actualización UMA por 13.8%</a:t>
            </a:r>
            <a:endParaRPr lang="es-MX" i="1" dirty="0">
              <a:solidFill>
                <a:schemeClr val="tx1"/>
              </a:solidFill>
            </a:endParaRPr>
          </a:p>
          <a:p>
            <a:pPr marL="0" indent="0" algn="just">
              <a:buNone/>
            </a:pPr>
            <a:endParaRPr lang="es-MX" dirty="0">
              <a:solidFill>
                <a:schemeClr val="tx1"/>
              </a:solidFill>
            </a:endParaRPr>
          </a:p>
          <a:p>
            <a:pPr marL="0" indent="0" algn="ctr">
              <a:buNone/>
            </a:pPr>
            <a:r>
              <a:rPr lang="es-MX" dirty="0">
                <a:solidFill>
                  <a:schemeClr val="tx1"/>
                </a:solidFill>
              </a:rPr>
              <a:t>$3,439.36 x 13.80% = $474.65</a:t>
            </a:r>
          </a:p>
        </p:txBody>
      </p:sp>
    </p:spTree>
    <p:extLst>
      <p:ext uri="{BB962C8B-B14F-4D97-AF65-F5344CB8AC3E}">
        <p14:creationId xmlns:p14="http://schemas.microsoft.com/office/powerpoint/2010/main" val="236235592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5C3267B9-F4DB-5A5D-A37B-8150397B4CE1}"/>
              </a:ext>
            </a:extLst>
          </p:cNvPr>
          <p:cNvSpPr>
            <a:spLocks noGrp="1"/>
          </p:cNvSpPr>
          <p:nvPr>
            <p:ph type="title"/>
          </p:nvPr>
        </p:nvSpPr>
        <p:spPr>
          <a:xfrm>
            <a:off x="399548" y="324651"/>
            <a:ext cx="10306520" cy="1325563"/>
          </a:xfrm>
        </p:spPr>
        <p:txBody>
          <a:bodyPr vert="horz" lIns="91440" tIns="45720" rIns="91440" bIns="45720" rtlCol="0" anchor="ctr">
            <a:normAutofit/>
          </a:bodyPr>
          <a:lstStyle/>
          <a:p>
            <a:r>
              <a:rPr lang="en-US" sz="4000" dirty="0"/>
              <a:t>PREVISIÓN SOCIAL</a:t>
            </a:r>
          </a:p>
        </p:txBody>
      </p:sp>
      <p:sp>
        <p:nvSpPr>
          <p:cNvPr id="6" name="Subtítulo 2">
            <a:extLst>
              <a:ext uri="{FF2B5EF4-FFF2-40B4-BE49-F238E27FC236}">
                <a16:creationId xmlns:a16="http://schemas.microsoft.com/office/drawing/2014/main" id="{F1E5CBF5-6BA2-3BD6-72D1-DBC138A09CE2}"/>
              </a:ext>
            </a:extLst>
          </p:cNvPr>
          <p:cNvSpPr txBox="1">
            <a:spLocks/>
          </p:cNvSpPr>
          <p:nvPr/>
        </p:nvSpPr>
        <p:spPr>
          <a:xfrm>
            <a:off x="467360" y="1650214"/>
            <a:ext cx="10306520" cy="37857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83669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en-US" sz="2400" dirty="0">
                <a:solidFill>
                  <a:schemeClr val="tx1"/>
                </a:solidFill>
              </a:rPr>
              <a:t>El art 7 </a:t>
            </a:r>
            <a:r>
              <a:rPr lang="en-US" sz="2400" dirty="0" err="1">
                <a:solidFill>
                  <a:schemeClr val="tx1"/>
                </a:solidFill>
              </a:rPr>
              <a:t>párrafo</a:t>
            </a:r>
            <a:r>
              <a:rPr lang="en-US" sz="2400" dirty="0">
                <a:solidFill>
                  <a:schemeClr val="tx1"/>
                </a:solidFill>
              </a:rPr>
              <a:t> quinto </a:t>
            </a:r>
            <a:r>
              <a:rPr lang="en-US" sz="2400" dirty="0" err="1">
                <a:solidFill>
                  <a:schemeClr val="tx1"/>
                </a:solidFill>
              </a:rPr>
              <a:t>establece</a:t>
            </a:r>
            <a:r>
              <a:rPr lang="en-US" sz="2400" dirty="0">
                <a:solidFill>
                  <a:schemeClr val="tx1"/>
                </a:solidFill>
              </a:rPr>
              <a:t> que para </a:t>
            </a:r>
            <a:r>
              <a:rPr lang="en-US" sz="2400" dirty="0" err="1">
                <a:solidFill>
                  <a:schemeClr val="tx1"/>
                </a:solidFill>
              </a:rPr>
              <a:t>efectos</a:t>
            </a:r>
            <a:r>
              <a:rPr lang="en-US" sz="2400" dirty="0">
                <a:solidFill>
                  <a:schemeClr val="tx1"/>
                </a:solidFill>
              </a:rPr>
              <a:t> de LISR se </a:t>
            </a:r>
            <a:r>
              <a:rPr lang="en-US" sz="2400" dirty="0" err="1">
                <a:solidFill>
                  <a:schemeClr val="tx1"/>
                </a:solidFill>
              </a:rPr>
              <a:t>consideran</a:t>
            </a:r>
            <a:r>
              <a:rPr lang="en-US" sz="2400" dirty="0">
                <a:solidFill>
                  <a:schemeClr val="tx1"/>
                </a:solidFill>
              </a:rPr>
              <a:t> las </a:t>
            </a:r>
            <a:r>
              <a:rPr lang="en-US" sz="2400" dirty="0" err="1">
                <a:solidFill>
                  <a:schemeClr val="tx1"/>
                </a:solidFill>
              </a:rPr>
              <a:t>erogaciones</a:t>
            </a:r>
            <a:r>
              <a:rPr lang="en-US" sz="2400" dirty="0">
                <a:solidFill>
                  <a:schemeClr val="tx1"/>
                </a:solidFill>
              </a:rPr>
              <a:t> </a:t>
            </a:r>
            <a:r>
              <a:rPr lang="en-US" sz="2400" dirty="0" err="1">
                <a:solidFill>
                  <a:schemeClr val="tx1"/>
                </a:solidFill>
              </a:rPr>
              <a:t>efectuadas</a:t>
            </a:r>
            <a:r>
              <a:rPr lang="en-US" sz="2400" dirty="0">
                <a:solidFill>
                  <a:schemeClr val="tx1"/>
                </a:solidFill>
              </a:rPr>
              <a:t> </a:t>
            </a:r>
            <a:r>
              <a:rPr lang="en-US" sz="2400" dirty="0" err="1">
                <a:solidFill>
                  <a:schemeClr val="tx1"/>
                </a:solidFill>
              </a:rPr>
              <a:t>por</a:t>
            </a:r>
            <a:r>
              <a:rPr lang="en-US" sz="2400" dirty="0">
                <a:solidFill>
                  <a:schemeClr val="tx1"/>
                </a:solidFill>
              </a:rPr>
              <a:t> </a:t>
            </a:r>
            <a:r>
              <a:rPr lang="en-US" sz="2400" dirty="0" err="1">
                <a:solidFill>
                  <a:schemeClr val="tx1"/>
                </a:solidFill>
              </a:rPr>
              <a:t>los</a:t>
            </a:r>
            <a:r>
              <a:rPr lang="en-US" sz="2400" dirty="0">
                <a:solidFill>
                  <a:schemeClr val="tx1"/>
                </a:solidFill>
              </a:rPr>
              <a:t> </a:t>
            </a:r>
            <a:r>
              <a:rPr lang="en-US" sz="2400" dirty="0" err="1">
                <a:solidFill>
                  <a:schemeClr val="tx1"/>
                </a:solidFill>
              </a:rPr>
              <a:t>patrones</a:t>
            </a:r>
            <a:r>
              <a:rPr lang="en-US" sz="2400" dirty="0">
                <a:solidFill>
                  <a:schemeClr val="tx1"/>
                </a:solidFill>
              </a:rPr>
              <a:t> a favor de sus </a:t>
            </a:r>
            <a:r>
              <a:rPr lang="en-US" sz="2400" dirty="0" err="1">
                <a:solidFill>
                  <a:schemeClr val="tx1"/>
                </a:solidFill>
              </a:rPr>
              <a:t>trabajadores</a:t>
            </a:r>
            <a:r>
              <a:rPr lang="en-US" sz="2400" dirty="0">
                <a:solidFill>
                  <a:schemeClr val="tx1"/>
                </a:solidFill>
              </a:rPr>
              <a:t> que </a:t>
            </a:r>
            <a:r>
              <a:rPr lang="en-US" sz="2400" dirty="0" err="1">
                <a:solidFill>
                  <a:schemeClr val="tx1"/>
                </a:solidFill>
              </a:rPr>
              <a:t>tengan</a:t>
            </a:r>
            <a:r>
              <a:rPr lang="en-US" sz="2400" dirty="0">
                <a:solidFill>
                  <a:schemeClr val="tx1"/>
                </a:solidFill>
              </a:rPr>
              <a:t> </a:t>
            </a:r>
            <a:r>
              <a:rPr lang="en-US" sz="2400" dirty="0" err="1">
                <a:solidFill>
                  <a:schemeClr val="tx1"/>
                </a:solidFill>
              </a:rPr>
              <a:t>por</a:t>
            </a:r>
            <a:r>
              <a:rPr lang="en-US" sz="2400" dirty="0">
                <a:solidFill>
                  <a:schemeClr val="tx1"/>
                </a:solidFill>
              </a:rPr>
              <a:t> </a:t>
            </a:r>
            <a:r>
              <a:rPr lang="en-US" sz="2400" dirty="0" err="1">
                <a:solidFill>
                  <a:schemeClr val="tx1"/>
                </a:solidFill>
              </a:rPr>
              <a:t>objeto</a:t>
            </a:r>
            <a:r>
              <a:rPr lang="en-US" sz="2400" dirty="0">
                <a:solidFill>
                  <a:schemeClr val="tx1"/>
                </a:solidFill>
              </a:rPr>
              <a:t> </a:t>
            </a:r>
            <a:r>
              <a:rPr lang="en-US" sz="2400" dirty="0" err="1">
                <a:solidFill>
                  <a:schemeClr val="tx1"/>
                </a:solidFill>
              </a:rPr>
              <a:t>satisfacer</a:t>
            </a:r>
            <a:r>
              <a:rPr lang="en-US" sz="2400" dirty="0">
                <a:solidFill>
                  <a:schemeClr val="tx1"/>
                </a:solidFill>
              </a:rPr>
              <a:t> </a:t>
            </a:r>
            <a:r>
              <a:rPr lang="en-US" sz="2400" dirty="0" err="1">
                <a:solidFill>
                  <a:schemeClr val="tx1"/>
                </a:solidFill>
              </a:rPr>
              <a:t>contingencias</a:t>
            </a:r>
            <a:r>
              <a:rPr lang="en-US" sz="2400" dirty="0">
                <a:solidFill>
                  <a:schemeClr val="tx1"/>
                </a:solidFill>
              </a:rPr>
              <a:t> o </a:t>
            </a:r>
            <a:r>
              <a:rPr lang="en-US" sz="2400" dirty="0" err="1">
                <a:solidFill>
                  <a:schemeClr val="tx1"/>
                </a:solidFill>
              </a:rPr>
              <a:t>necesidades</a:t>
            </a:r>
            <a:r>
              <a:rPr lang="en-US" sz="2400" dirty="0">
                <a:solidFill>
                  <a:schemeClr val="tx1"/>
                </a:solidFill>
              </a:rPr>
              <a:t> </a:t>
            </a:r>
            <a:r>
              <a:rPr lang="en-US" sz="2400" dirty="0" err="1">
                <a:solidFill>
                  <a:schemeClr val="tx1"/>
                </a:solidFill>
              </a:rPr>
              <a:t>presentes</a:t>
            </a:r>
            <a:r>
              <a:rPr lang="en-US" sz="2400" dirty="0">
                <a:solidFill>
                  <a:schemeClr val="tx1"/>
                </a:solidFill>
              </a:rPr>
              <a:t> o </a:t>
            </a:r>
            <a:r>
              <a:rPr lang="en-US" sz="2400" dirty="0" err="1">
                <a:solidFill>
                  <a:schemeClr val="tx1"/>
                </a:solidFill>
              </a:rPr>
              <a:t>futuras</a:t>
            </a:r>
            <a:r>
              <a:rPr lang="en-US" sz="2400" dirty="0">
                <a:solidFill>
                  <a:schemeClr val="tx1"/>
                </a:solidFill>
              </a:rPr>
              <a:t>, </a:t>
            </a:r>
            <a:r>
              <a:rPr lang="en-US" sz="2400" dirty="0" err="1">
                <a:solidFill>
                  <a:schemeClr val="tx1"/>
                </a:solidFill>
              </a:rPr>
              <a:t>así</a:t>
            </a:r>
            <a:r>
              <a:rPr lang="en-US" sz="2400" dirty="0">
                <a:solidFill>
                  <a:schemeClr val="tx1"/>
                </a:solidFill>
              </a:rPr>
              <a:t> </a:t>
            </a:r>
            <a:r>
              <a:rPr lang="en-US" sz="2400" dirty="0" err="1">
                <a:solidFill>
                  <a:schemeClr val="tx1"/>
                </a:solidFill>
              </a:rPr>
              <a:t>como</a:t>
            </a:r>
            <a:r>
              <a:rPr lang="en-US" sz="2400" dirty="0">
                <a:solidFill>
                  <a:schemeClr val="tx1"/>
                </a:solidFill>
              </a:rPr>
              <a:t> </a:t>
            </a:r>
            <a:r>
              <a:rPr lang="en-US" sz="2400" dirty="0" err="1">
                <a:solidFill>
                  <a:schemeClr val="tx1"/>
                </a:solidFill>
              </a:rPr>
              <a:t>el</a:t>
            </a:r>
            <a:r>
              <a:rPr lang="en-US" sz="2400" dirty="0">
                <a:solidFill>
                  <a:schemeClr val="tx1"/>
                </a:solidFill>
              </a:rPr>
              <a:t> </a:t>
            </a:r>
            <a:r>
              <a:rPr lang="en-US" sz="2400" dirty="0" err="1">
                <a:solidFill>
                  <a:schemeClr val="tx1"/>
                </a:solidFill>
              </a:rPr>
              <a:t>otorgar</a:t>
            </a:r>
            <a:r>
              <a:rPr lang="en-US" sz="2400" dirty="0">
                <a:solidFill>
                  <a:schemeClr val="tx1"/>
                </a:solidFill>
              </a:rPr>
              <a:t> </a:t>
            </a:r>
            <a:r>
              <a:rPr lang="en-US" sz="2400" dirty="0" err="1">
                <a:solidFill>
                  <a:schemeClr val="tx1"/>
                </a:solidFill>
              </a:rPr>
              <a:t>beneficios</a:t>
            </a:r>
            <a:r>
              <a:rPr lang="en-US" sz="2400" dirty="0">
                <a:solidFill>
                  <a:schemeClr val="tx1"/>
                </a:solidFill>
              </a:rPr>
              <a:t> a favor de </a:t>
            </a:r>
            <a:r>
              <a:rPr lang="en-US" sz="2400" dirty="0" err="1">
                <a:solidFill>
                  <a:schemeClr val="tx1"/>
                </a:solidFill>
              </a:rPr>
              <a:t>los</a:t>
            </a:r>
            <a:r>
              <a:rPr lang="en-US" sz="2400" dirty="0">
                <a:solidFill>
                  <a:schemeClr val="tx1"/>
                </a:solidFill>
              </a:rPr>
              <a:t> </a:t>
            </a:r>
            <a:r>
              <a:rPr lang="en-US" sz="2400" dirty="0" err="1">
                <a:solidFill>
                  <a:schemeClr val="tx1"/>
                </a:solidFill>
              </a:rPr>
              <a:t>trabajadores</a:t>
            </a:r>
            <a:r>
              <a:rPr lang="en-US" sz="2400" dirty="0">
                <a:solidFill>
                  <a:schemeClr val="tx1"/>
                </a:solidFill>
              </a:rPr>
              <a:t>, </a:t>
            </a:r>
            <a:r>
              <a:rPr lang="en-US" sz="2400" dirty="0" err="1">
                <a:solidFill>
                  <a:schemeClr val="tx1"/>
                </a:solidFill>
              </a:rPr>
              <a:t>tendientes</a:t>
            </a:r>
            <a:r>
              <a:rPr lang="en-US" sz="2400" dirty="0">
                <a:solidFill>
                  <a:schemeClr val="tx1"/>
                </a:solidFill>
              </a:rPr>
              <a:t> a </a:t>
            </a:r>
            <a:r>
              <a:rPr lang="en-US" sz="2400" dirty="0" err="1">
                <a:solidFill>
                  <a:schemeClr val="tx1"/>
                </a:solidFill>
              </a:rPr>
              <a:t>su</a:t>
            </a:r>
            <a:r>
              <a:rPr lang="en-US" sz="2400" dirty="0">
                <a:solidFill>
                  <a:schemeClr val="tx1"/>
                </a:solidFill>
              </a:rPr>
              <a:t> </a:t>
            </a:r>
            <a:r>
              <a:rPr lang="en-US" sz="2400" dirty="0" err="1">
                <a:solidFill>
                  <a:schemeClr val="tx1"/>
                </a:solidFill>
              </a:rPr>
              <a:t>superación</a:t>
            </a:r>
            <a:r>
              <a:rPr lang="en-US" sz="2400" dirty="0">
                <a:solidFill>
                  <a:schemeClr val="tx1"/>
                </a:solidFill>
              </a:rPr>
              <a:t> </a:t>
            </a:r>
            <a:r>
              <a:rPr lang="en-US" sz="2400" dirty="0" err="1">
                <a:solidFill>
                  <a:schemeClr val="tx1"/>
                </a:solidFill>
              </a:rPr>
              <a:t>física</a:t>
            </a:r>
            <a:r>
              <a:rPr lang="en-US" sz="2400" dirty="0">
                <a:solidFill>
                  <a:schemeClr val="tx1"/>
                </a:solidFill>
              </a:rPr>
              <a:t>, social, </a:t>
            </a:r>
            <a:r>
              <a:rPr lang="en-US" sz="2400" dirty="0" err="1">
                <a:solidFill>
                  <a:schemeClr val="tx1"/>
                </a:solidFill>
              </a:rPr>
              <a:t>económica</a:t>
            </a:r>
            <a:r>
              <a:rPr lang="en-US" sz="2400" dirty="0">
                <a:solidFill>
                  <a:schemeClr val="tx1"/>
                </a:solidFill>
              </a:rPr>
              <a:t> o cultural, que les </a:t>
            </a:r>
            <a:r>
              <a:rPr lang="en-US" sz="2400" dirty="0" err="1">
                <a:solidFill>
                  <a:schemeClr val="tx1"/>
                </a:solidFill>
              </a:rPr>
              <a:t>permitan</a:t>
            </a:r>
            <a:r>
              <a:rPr lang="en-US" sz="2400" dirty="0">
                <a:solidFill>
                  <a:schemeClr val="tx1"/>
                </a:solidFill>
              </a:rPr>
              <a:t> </a:t>
            </a:r>
            <a:r>
              <a:rPr lang="en-US" sz="2400" dirty="0" err="1">
                <a:solidFill>
                  <a:schemeClr val="tx1"/>
                </a:solidFill>
              </a:rPr>
              <a:t>el</a:t>
            </a:r>
            <a:r>
              <a:rPr lang="en-US" sz="2400" dirty="0">
                <a:solidFill>
                  <a:schemeClr val="tx1"/>
                </a:solidFill>
              </a:rPr>
              <a:t> </a:t>
            </a:r>
            <a:r>
              <a:rPr lang="en-US" sz="2400" dirty="0" err="1">
                <a:solidFill>
                  <a:schemeClr val="tx1"/>
                </a:solidFill>
              </a:rPr>
              <a:t>mejoramiento</a:t>
            </a:r>
            <a:r>
              <a:rPr lang="en-US" sz="2400" dirty="0">
                <a:solidFill>
                  <a:schemeClr val="tx1"/>
                </a:solidFill>
              </a:rPr>
              <a:t> </a:t>
            </a:r>
            <a:r>
              <a:rPr lang="en-US" sz="2400" dirty="0" err="1">
                <a:solidFill>
                  <a:schemeClr val="tx1"/>
                </a:solidFill>
              </a:rPr>
              <a:t>en</a:t>
            </a:r>
            <a:r>
              <a:rPr lang="en-US" sz="2400" dirty="0">
                <a:solidFill>
                  <a:schemeClr val="tx1"/>
                </a:solidFill>
              </a:rPr>
              <a:t> </a:t>
            </a:r>
            <a:r>
              <a:rPr lang="en-US" sz="2400" dirty="0" err="1">
                <a:solidFill>
                  <a:schemeClr val="tx1"/>
                </a:solidFill>
              </a:rPr>
              <a:t>su</a:t>
            </a:r>
            <a:r>
              <a:rPr lang="en-US" sz="2400" dirty="0">
                <a:solidFill>
                  <a:schemeClr val="tx1"/>
                </a:solidFill>
              </a:rPr>
              <a:t> </a:t>
            </a:r>
            <a:r>
              <a:rPr lang="en-US" sz="2400" dirty="0" err="1">
                <a:solidFill>
                  <a:schemeClr val="tx1"/>
                </a:solidFill>
              </a:rPr>
              <a:t>calidad</a:t>
            </a:r>
            <a:r>
              <a:rPr lang="en-US" sz="2400" dirty="0">
                <a:solidFill>
                  <a:schemeClr val="tx1"/>
                </a:solidFill>
              </a:rPr>
              <a:t> de </a:t>
            </a:r>
            <a:r>
              <a:rPr lang="en-US" sz="2400" dirty="0" err="1">
                <a:solidFill>
                  <a:schemeClr val="tx1"/>
                </a:solidFill>
              </a:rPr>
              <a:t>vida</a:t>
            </a:r>
            <a:r>
              <a:rPr lang="en-US" sz="2400" dirty="0">
                <a:solidFill>
                  <a:schemeClr val="tx1"/>
                </a:solidFill>
              </a:rPr>
              <a:t> y la de </a:t>
            </a:r>
            <a:r>
              <a:rPr lang="en-US" sz="2400" dirty="0" err="1">
                <a:solidFill>
                  <a:schemeClr val="tx1"/>
                </a:solidFill>
              </a:rPr>
              <a:t>su</a:t>
            </a:r>
            <a:r>
              <a:rPr lang="en-US" sz="2400" dirty="0">
                <a:solidFill>
                  <a:schemeClr val="tx1"/>
                </a:solidFill>
              </a:rPr>
              <a:t> </a:t>
            </a:r>
            <a:r>
              <a:rPr lang="en-US" sz="2400" dirty="0" err="1">
                <a:solidFill>
                  <a:schemeClr val="tx1"/>
                </a:solidFill>
              </a:rPr>
              <a:t>familia</a:t>
            </a:r>
            <a:r>
              <a:rPr lang="en-US" sz="2400" dirty="0">
                <a:solidFill>
                  <a:schemeClr val="tx1"/>
                </a:solidFill>
              </a:rPr>
              <a:t>.</a:t>
            </a:r>
          </a:p>
        </p:txBody>
      </p:sp>
    </p:spTree>
    <p:extLst>
      <p:ext uri="{BB962C8B-B14F-4D97-AF65-F5344CB8AC3E}">
        <p14:creationId xmlns:p14="http://schemas.microsoft.com/office/powerpoint/2010/main" val="122961142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A6CB7C-EC01-F238-7009-7D9513693DD0}"/>
              </a:ext>
            </a:extLst>
          </p:cNvPr>
          <p:cNvSpPr txBox="1">
            <a:spLocks/>
          </p:cNvSpPr>
          <p:nvPr/>
        </p:nvSpPr>
        <p:spPr>
          <a:xfrm>
            <a:off x="838200" y="586596"/>
            <a:ext cx="8942408" cy="880824"/>
          </a:xfrm>
          <a:prstGeom prst="rect">
            <a:avLst/>
          </a:prstGeom>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10000"/>
              </a:lnSpc>
            </a:pPr>
            <a:r>
              <a:rPr lang="en-US" sz="3100" b="1" dirty="0"/>
              <a:t>LA PREVISIÓN SOCIAL ESTÁ LIMITADA COMO INGRESO EXENTO DE ISR PARA LOS TRABAJADORES, BAJO 2 MODALIDADES:</a:t>
            </a:r>
          </a:p>
        </p:txBody>
      </p:sp>
      <p:graphicFrame>
        <p:nvGraphicFramePr>
          <p:cNvPr id="3" name="Diagrama 2">
            <a:extLst>
              <a:ext uri="{FF2B5EF4-FFF2-40B4-BE49-F238E27FC236}">
                <a16:creationId xmlns:a16="http://schemas.microsoft.com/office/drawing/2014/main" id="{3B359A5F-9D77-3441-3ED2-CD1A8B7CFB5D}"/>
              </a:ext>
            </a:extLst>
          </p:cNvPr>
          <p:cNvGraphicFramePr/>
          <p:nvPr>
            <p:extLst>
              <p:ext uri="{D42A27DB-BD31-4B8C-83A1-F6EECF244321}">
                <p14:modId xmlns:p14="http://schemas.microsoft.com/office/powerpoint/2010/main" val="963250557"/>
              </p:ext>
            </p:extLst>
          </p:nvPr>
        </p:nvGraphicFramePr>
        <p:xfrm>
          <a:off x="2411392" y="1467420"/>
          <a:ext cx="7129253" cy="49587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820107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a:extLst>
              <a:ext uri="{FF2B5EF4-FFF2-40B4-BE49-F238E27FC236}">
                <a16:creationId xmlns:a16="http://schemas.microsoft.com/office/drawing/2014/main" id="{83C25219-E593-1A5C-9025-342D6FD0F31F}"/>
              </a:ext>
            </a:extLst>
          </p:cNvPr>
          <p:cNvSpPr>
            <a:spLocks noGrp="1"/>
          </p:cNvSpPr>
          <p:nvPr>
            <p:ph type="title"/>
          </p:nvPr>
        </p:nvSpPr>
        <p:spPr>
          <a:xfrm>
            <a:off x="841485" y="294700"/>
            <a:ext cx="8088647" cy="1008152"/>
          </a:xfrm>
        </p:spPr>
        <p:txBody>
          <a:bodyPr>
            <a:normAutofit fontScale="90000"/>
          </a:bodyPr>
          <a:lstStyle/>
          <a:p>
            <a:r>
              <a:rPr lang="es-MX" sz="3500" dirty="0"/>
              <a:t>PREVISIÓN SOCIAL TOPADA TRABAJADORES LÍMITE GLOBAL</a:t>
            </a:r>
          </a:p>
        </p:txBody>
      </p:sp>
      <p:sp>
        <p:nvSpPr>
          <p:cNvPr id="6" name="2 Marcador de contenido">
            <a:extLst>
              <a:ext uri="{FF2B5EF4-FFF2-40B4-BE49-F238E27FC236}">
                <a16:creationId xmlns:a16="http://schemas.microsoft.com/office/drawing/2014/main" id="{507A5AA8-F7E7-A6EB-29C5-DCC6AFB58A8A}"/>
              </a:ext>
            </a:extLst>
          </p:cNvPr>
          <p:cNvSpPr>
            <a:spLocks noGrp="1"/>
          </p:cNvSpPr>
          <p:nvPr>
            <p:ph idx="1"/>
          </p:nvPr>
        </p:nvSpPr>
        <p:spPr>
          <a:xfrm>
            <a:off x="841485" y="1374860"/>
            <a:ext cx="10532147" cy="4896544"/>
          </a:xfrm>
        </p:spPr>
        <p:txBody>
          <a:bodyPr>
            <a:normAutofit/>
          </a:bodyPr>
          <a:lstStyle/>
          <a:p>
            <a:pPr marL="0" indent="0" algn="just">
              <a:buNone/>
            </a:pPr>
            <a:r>
              <a:rPr lang="en-US" sz="2000" dirty="0" err="1">
                <a:solidFill>
                  <a:schemeClr val="tx1">
                    <a:alpha val="80000"/>
                  </a:schemeClr>
                </a:solidFill>
              </a:rPr>
              <a:t>Conforme</a:t>
            </a:r>
            <a:r>
              <a:rPr lang="en-US" sz="2000" dirty="0">
                <a:solidFill>
                  <a:schemeClr val="tx1">
                    <a:alpha val="80000"/>
                  </a:schemeClr>
                </a:solidFill>
              </a:rPr>
              <a:t> al art 93, F VIII, </a:t>
            </a:r>
            <a:r>
              <a:rPr lang="en-US" sz="2000" dirty="0" err="1">
                <a:solidFill>
                  <a:schemeClr val="tx1">
                    <a:alpha val="80000"/>
                  </a:schemeClr>
                </a:solidFill>
              </a:rPr>
              <a:t>los</a:t>
            </a:r>
            <a:r>
              <a:rPr lang="en-US" sz="2000" dirty="0">
                <a:solidFill>
                  <a:schemeClr val="tx1">
                    <a:alpha val="80000"/>
                  </a:schemeClr>
                </a:solidFill>
              </a:rPr>
              <a:t> </a:t>
            </a:r>
            <a:r>
              <a:rPr lang="en-US" sz="2000" dirty="0" err="1">
                <a:solidFill>
                  <a:schemeClr val="tx1">
                    <a:alpha val="80000"/>
                  </a:schemeClr>
                </a:solidFill>
              </a:rPr>
              <a:t>trabajadores</a:t>
            </a:r>
            <a:r>
              <a:rPr lang="en-US" sz="2000" dirty="0">
                <a:solidFill>
                  <a:schemeClr val="tx1">
                    <a:alpha val="80000"/>
                  </a:schemeClr>
                </a:solidFill>
              </a:rPr>
              <a:t> no </a:t>
            </a:r>
            <a:r>
              <a:rPr lang="en-US" sz="2000" dirty="0" err="1">
                <a:solidFill>
                  <a:schemeClr val="tx1">
                    <a:alpha val="80000"/>
                  </a:schemeClr>
                </a:solidFill>
              </a:rPr>
              <a:t>pagarán</a:t>
            </a:r>
            <a:r>
              <a:rPr lang="en-US" sz="2000" dirty="0">
                <a:solidFill>
                  <a:schemeClr val="tx1">
                    <a:alpha val="80000"/>
                  </a:schemeClr>
                </a:solidFill>
              </a:rPr>
              <a:t> el </a:t>
            </a:r>
            <a:r>
              <a:rPr lang="en-US" sz="2000" dirty="0" err="1">
                <a:solidFill>
                  <a:schemeClr val="tx1">
                    <a:alpha val="80000"/>
                  </a:schemeClr>
                </a:solidFill>
              </a:rPr>
              <a:t>impuesto</a:t>
            </a:r>
            <a:r>
              <a:rPr lang="en-US" sz="2000" dirty="0">
                <a:solidFill>
                  <a:schemeClr val="tx1">
                    <a:alpha val="80000"/>
                  </a:schemeClr>
                </a:solidFill>
              </a:rPr>
              <a:t> </a:t>
            </a:r>
            <a:r>
              <a:rPr lang="en-US" sz="2000" dirty="0" err="1">
                <a:solidFill>
                  <a:schemeClr val="tx1">
                    <a:alpha val="80000"/>
                  </a:schemeClr>
                </a:solidFill>
              </a:rPr>
              <a:t>por</a:t>
            </a:r>
            <a:r>
              <a:rPr lang="en-US" sz="2000" dirty="0">
                <a:solidFill>
                  <a:schemeClr val="tx1">
                    <a:alpha val="80000"/>
                  </a:schemeClr>
                </a:solidFill>
              </a:rPr>
              <a:t> </a:t>
            </a:r>
            <a:r>
              <a:rPr lang="en-US" sz="2000" dirty="0" err="1">
                <a:solidFill>
                  <a:schemeClr val="tx1">
                    <a:alpha val="80000"/>
                  </a:schemeClr>
                </a:solidFill>
              </a:rPr>
              <a:t>los</a:t>
            </a:r>
            <a:r>
              <a:rPr lang="en-US" sz="2000" dirty="0">
                <a:solidFill>
                  <a:schemeClr val="tx1">
                    <a:alpha val="80000"/>
                  </a:schemeClr>
                </a:solidFill>
              </a:rPr>
              <a:t> </a:t>
            </a:r>
            <a:r>
              <a:rPr lang="en-US" sz="2000" dirty="0" err="1">
                <a:solidFill>
                  <a:schemeClr val="tx1">
                    <a:alpha val="80000"/>
                  </a:schemeClr>
                </a:solidFill>
              </a:rPr>
              <a:t>ingresos</a:t>
            </a:r>
            <a:r>
              <a:rPr lang="en-US" sz="2000" dirty="0">
                <a:solidFill>
                  <a:schemeClr val="tx1">
                    <a:alpha val="80000"/>
                  </a:schemeClr>
                </a:solidFill>
              </a:rPr>
              <a:t> que </a:t>
            </a:r>
            <a:r>
              <a:rPr lang="en-US" sz="2000" dirty="0" err="1">
                <a:solidFill>
                  <a:schemeClr val="tx1">
                    <a:alpha val="80000"/>
                  </a:schemeClr>
                </a:solidFill>
              </a:rPr>
              <a:t>perciban</a:t>
            </a:r>
            <a:r>
              <a:rPr lang="en-US" sz="2000" dirty="0">
                <a:solidFill>
                  <a:schemeClr val="tx1">
                    <a:alpha val="80000"/>
                  </a:schemeClr>
                </a:solidFill>
              </a:rPr>
              <a:t> </a:t>
            </a:r>
            <a:r>
              <a:rPr lang="en-US" sz="2000" dirty="0" err="1">
                <a:solidFill>
                  <a:schemeClr val="tx1">
                    <a:alpha val="80000"/>
                  </a:schemeClr>
                </a:solidFill>
              </a:rPr>
              <a:t>por</a:t>
            </a:r>
            <a:r>
              <a:rPr lang="en-US" sz="2000" dirty="0">
                <a:solidFill>
                  <a:schemeClr val="tx1">
                    <a:alpha val="80000"/>
                  </a:schemeClr>
                </a:solidFill>
              </a:rPr>
              <a:t> </a:t>
            </a:r>
            <a:r>
              <a:rPr lang="en-US" sz="2000" dirty="0" err="1">
                <a:solidFill>
                  <a:schemeClr val="tx1">
                    <a:alpha val="80000"/>
                  </a:schemeClr>
                </a:solidFill>
              </a:rPr>
              <a:t>concepto</a:t>
            </a:r>
            <a:r>
              <a:rPr lang="en-US" sz="2000" dirty="0">
                <a:solidFill>
                  <a:schemeClr val="tx1">
                    <a:alpha val="80000"/>
                  </a:schemeClr>
                </a:solidFill>
              </a:rPr>
              <a:t> de </a:t>
            </a:r>
            <a:r>
              <a:rPr lang="en-US" sz="2000" dirty="0" err="1">
                <a:solidFill>
                  <a:schemeClr val="tx1">
                    <a:alpha val="80000"/>
                  </a:schemeClr>
                </a:solidFill>
              </a:rPr>
              <a:t>previsión</a:t>
            </a:r>
            <a:r>
              <a:rPr lang="en-US" sz="2000" dirty="0">
                <a:solidFill>
                  <a:schemeClr val="tx1">
                    <a:alpha val="80000"/>
                  </a:schemeClr>
                </a:solidFill>
              </a:rPr>
              <a:t> social, </a:t>
            </a:r>
            <a:r>
              <a:rPr lang="en-US" sz="2000" dirty="0" err="1">
                <a:solidFill>
                  <a:schemeClr val="tx1">
                    <a:alpha val="80000"/>
                  </a:schemeClr>
                </a:solidFill>
              </a:rPr>
              <a:t>siempre</a:t>
            </a:r>
            <a:r>
              <a:rPr lang="en-US" sz="2000" dirty="0">
                <a:solidFill>
                  <a:schemeClr val="tx1">
                    <a:alpha val="80000"/>
                  </a:schemeClr>
                </a:solidFill>
              </a:rPr>
              <a:t> que las </a:t>
            </a:r>
            <a:r>
              <a:rPr lang="en-US" sz="2000" dirty="0" err="1">
                <a:solidFill>
                  <a:schemeClr val="tx1">
                    <a:alpha val="80000"/>
                  </a:schemeClr>
                </a:solidFill>
              </a:rPr>
              <a:t>prestaciones</a:t>
            </a:r>
            <a:r>
              <a:rPr lang="en-US" sz="2000" dirty="0">
                <a:solidFill>
                  <a:schemeClr val="tx1">
                    <a:alpha val="80000"/>
                  </a:schemeClr>
                </a:solidFill>
              </a:rPr>
              <a:t> de </a:t>
            </a:r>
            <a:r>
              <a:rPr lang="en-US" sz="2000" dirty="0" err="1">
                <a:solidFill>
                  <a:schemeClr val="tx1">
                    <a:alpha val="80000"/>
                  </a:schemeClr>
                </a:solidFill>
              </a:rPr>
              <a:t>previsión</a:t>
            </a:r>
            <a:r>
              <a:rPr lang="en-US" sz="2000" dirty="0">
                <a:solidFill>
                  <a:schemeClr val="tx1">
                    <a:alpha val="80000"/>
                  </a:schemeClr>
                </a:solidFill>
              </a:rPr>
              <a:t> social se </a:t>
            </a:r>
            <a:r>
              <a:rPr lang="en-US" sz="2000" dirty="0" err="1">
                <a:solidFill>
                  <a:schemeClr val="tx1">
                    <a:alpha val="80000"/>
                  </a:schemeClr>
                </a:solidFill>
              </a:rPr>
              <a:t>concedan</a:t>
            </a:r>
            <a:r>
              <a:rPr lang="en-US" sz="2000" dirty="0">
                <a:solidFill>
                  <a:schemeClr val="tx1">
                    <a:alpha val="80000"/>
                  </a:schemeClr>
                </a:solidFill>
              </a:rPr>
              <a:t> de </a:t>
            </a:r>
            <a:r>
              <a:rPr lang="en-US" sz="2000" dirty="0" err="1">
                <a:solidFill>
                  <a:schemeClr val="tx1">
                    <a:alpha val="80000"/>
                  </a:schemeClr>
                </a:solidFill>
              </a:rPr>
              <a:t>manera</a:t>
            </a:r>
            <a:r>
              <a:rPr lang="en-US" sz="2000" dirty="0">
                <a:solidFill>
                  <a:schemeClr val="tx1">
                    <a:alpha val="80000"/>
                  </a:schemeClr>
                </a:solidFill>
              </a:rPr>
              <a:t> general de </a:t>
            </a:r>
            <a:r>
              <a:rPr lang="en-US" sz="2000" dirty="0" err="1">
                <a:solidFill>
                  <a:schemeClr val="tx1">
                    <a:alpha val="80000"/>
                  </a:schemeClr>
                </a:solidFill>
              </a:rPr>
              <a:t>acuerdo</a:t>
            </a:r>
            <a:r>
              <a:rPr lang="en-US" sz="2000" dirty="0">
                <a:solidFill>
                  <a:schemeClr val="tx1">
                    <a:alpha val="80000"/>
                  </a:schemeClr>
                </a:solidFill>
              </a:rPr>
              <a:t> con las </a:t>
            </a:r>
            <a:r>
              <a:rPr lang="en-US" sz="2000" dirty="0" err="1">
                <a:solidFill>
                  <a:schemeClr val="tx1">
                    <a:alpha val="80000"/>
                  </a:schemeClr>
                </a:solidFill>
              </a:rPr>
              <a:t>leyes</a:t>
            </a:r>
            <a:r>
              <a:rPr lang="en-US" sz="2000" dirty="0">
                <a:solidFill>
                  <a:schemeClr val="tx1">
                    <a:alpha val="80000"/>
                  </a:schemeClr>
                </a:solidFill>
              </a:rPr>
              <a:t> o </a:t>
            </a:r>
            <a:r>
              <a:rPr lang="en-US" sz="2000" dirty="0" err="1">
                <a:solidFill>
                  <a:schemeClr val="tx1">
                    <a:alpha val="80000"/>
                  </a:schemeClr>
                </a:solidFill>
              </a:rPr>
              <a:t>contratos</a:t>
            </a:r>
            <a:r>
              <a:rPr lang="en-US" sz="2000" dirty="0">
                <a:solidFill>
                  <a:schemeClr val="tx1">
                    <a:alpha val="80000"/>
                  </a:schemeClr>
                </a:solidFill>
              </a:rPr>
              <a:t> de </a:t>
            </a:r>
            <a:r>
              <a:rPr lang="en-US" sz="2000" dirty="0" err="1">
                <a:solidFill>
                  <a:schemeClr val="tx1">
                    <a:alpha val="80000"/>
                  </a:schemeClr>
                </a:solidFill>
              </a:rPr>
              <a:t>trabajo</a:t>
            </a:r>
            <a:r>
              <a:rPr lang="en-US" sz="2000" dirty="0">
                <a:solidFill>
                  <a:schemeClr val="tx1">
                    <a:alpha val="80000"/>
                  </a:schemeClr>
                </a:solidFill>
              </a:rPr>
              <a:t>. </a:t>
            </a:r>
          </a:p>
          <a:p>
            <a:pPr marL="0" indent="0" algn="just">
              <a:buNone/>
            </a:pPr>
            <a:r>
              <a:rPr lang="en-US" sz="2000" dirty="0" err="1">
                <a:solidFill>
                  <a:schemeClr val="tx1">
                    <a:alpha val="80000"/>
                  </a:schemeClr>
                </a:solidFill>
              </a:rPr>
              <a:t>Penúltimo</a:t>
            </a:r>
            <a:r>
              <a:rPr lang="en-US" sz="2000" dirty="0">
                <a:solidFill>
                  <a:schemeClr val="tx1">
                    <a:alpha val="80000"/>
                  </a:schemeClr>
                </a:solidFill>
              </a:rPr>
              <a:t> </a:t>
            </a:r>
            <a:r>
              <a:rPr lang="en-US" sz="2000" dirty="0" err="1">
                <a:solidFill>
                  <a:schemeClr val="tx1">
                    <a:alpha val="80000"/>
                  </a:schemeClr>
                </a:solidFill>
              </a:rPr>
              <a:t>párrafo</a:t>
            </a:r>
            <a:r>
              <a:rPr lang="en-US" sz="2000" dirty="0">
                <a:solidFill>
                  <a:schemeClr val="tx1">
                    <a:alpha val="80000"/>
                  </a:schemeClr>
                </a:solidFill>
              </a:rPr>
              <a:t> art 93 LISR . La </a:t>
            </a:r>
            <a:r>
              <a:rPr lang="en-US" sz="2000" dirty="0" err="1">
                <a:solidFill>
                  <a:schemeClr val="tx1">
                    <a:alpha val="80000"/>
                  </a:schemeClr>
                </a:solidFill>
              </a:rPr>
              <a:t>exención</a:t>
            </a:r>
            <a:r>
              <a:rPr lang="en-US" sz="2000" dirty="0">
                <a:solidFill>
                  <a:schemeClr val="tx1">
                    <a:alpha val="80000"/>
                  </a:schemeClr>
                </a:solidFill>
              </a:rPr>
              <a:t> </a:t>
            </a:r>
            <a:r>
              <a:rPr lang="en-US" sz="2000" dirty="0" err="1">
                <a:solidFill>
                  <a:schemeClr val="tx1">
                    <a:alpha val="80000"/>
                  </a:schemeClr>
                </a:solidFill>
              </a:rPr>
              <a:t>aplicable</a:t>
            </a:r>
            <a:r>
              <a:rPr lang="en-US" sz="2000" dirty="0">
                <a:solidFill>
                  <a:schemeClr val="tx1">
                    <a:alpha val="80000"/>
                  </a:schemeClr>
                </a:solidFill>
              </a:rPr>
              <a:t> a </a:t>
            </a:r>
            <a:r>
              <a:rPr lang="en-US" sz="2000" dirty="0" err="1">
                <a:solidFill>
                  <a:schemeClr val="tx1">
                    <a:alpha val="80000"/>
                  </a:schemeClr>
                </a:solidFill>
              </a:rPr>
              <a:t>los</a:t>
            </a:r>
            <a:r>
              <a:rPr lang="en-US" sz="2000" dirty="0">
                <a:solidFill>
                  <a:schemeClr val="tx1">
                    <a:alpha val="80000"/>
                  </a:schemeClr>
                </a:solidFill>
              </a:rPr>
              <a:t> </a:t>
            </a:r>
            <a:r>
              <a:rPr lang="en-US" sz="2000" dirty="0" err="1">
                <a:solidFill>
                  <a:schemeClr val="tx1">
                    <a:alpha val="80000"/>
                  </a:schemeClr>
                </a:solidFill>
              </a:rPr>
              <a:t>ingresos</a:t>
            </a:r>
            <a:r>
              <a:rPr lang="en-US" sz="2000" dirty="0">
                <a:solidFill>
                  <a:schemeClr val="tx1">
                    <a:alpha val="80000"/>
                  </a:schemeClr>
                </a:solidFill>
              </a:rPr>
              <a:t> </a:t>
            </a:r>
            <a:r>
              <a:rPr lang="en-US" sz="2000" dirty="0" err="1">
                <a:solidFill>
                  <a:schemeClr val="tx1">
                    <a:alpha val="80000"/>
                  </a:schemeClr>
                </a:solidFill>
              </a:rPr>
              <a:t>obtenidos</a:t>
            </a:r>
            <a:r>
              <a:rPr lang="en-US" sz="2000" dirty="0">
                <a:solidFill>
                  <a:schemeClr val="tx1">
                    <a:alpha val="80000"/>
                  </a:schemeClr>
                </a:solidFill>
              </a:rPr>
              <a:t> </a:t>
            </a:r>
            <a:r>
              <a:rPr lang="en-US" sz="2000" dirty="0" err="1">
                <a:solidFill>
                  <a:schemeClr val="tx1">
                    <a:alpha val="80000"/>
                  </a:schemeClr>
                </a:solidFill>
              </a:rPr>
              <a:t>por</a:t>
            </a:r>
            <a:r>
              <a:rPr lang="en-US" sz="2000" dirty="0">
                <a:solidFill>
                  <a:schemeClr val="tx1">
                    <a:alpha val="80000"/>
                  </a:schemeClr>
                </a:solidFill>
              </a:rPr>
              <a:t> </a:t>
            </a:r>
            <a:r>
              <a:rPr lang="en-US" sz="2000" dirty="0" err="1">
                <a:solidFill>
                  <a:schemeClr val="tx1">
                    <a:alpha val="80000"/>
                  </a:schemeClr>
                </a:solidFill>
              </a:rPr>
              <a:t>concepto</a:t>
            </a:r>
            <a:r>
              <a:rPr lang="en-US" sz="2000" dirty="0">
                <a:solidFill>
                  <a:schemeClr val="tx1">
                    <a:alpha val="80000"/>
                  </a:schemeClr>
                </a:solidFill>
              </a:rPr>
              <a:t> de </a:t>
            </a:r>
            <a:r>
              <a:rPr lang="en-US" sz="2000" dirty="0" err="1">
                <a:solidFill>
                  <a:schemeClr val="tx1">
                    <a:alpha val="80000"/>
                  </a:schemeClr>
                </a:solidFill>
              </a:rPr>
              <a:t>prestaciones</a:t>
            </a:r>
            <a:r>
              <a:rPr lang="en-US" sz="2000" dirty="0">
                <a:solidFill>
                  <a:schemeClr val="tx1">
                    <a:alpha val="80000"/>
                  </a:schemeClr>
                </a:solidFill>
              </a:rPr>
              <a:t> de </a:t>
            </a:r>
            <a:r>
              <a:rPr lang="en-US" sz="2000" dirty="0" err="1">
                <a:solidFill>
                  <a:schemeClr val="tx1">
                    <a:alpha val="80000"/>
                  </a:schemeClr>
                </a:solidFill>
              </a:rPr>
              <a:t>previsión</a:t>
            </a:r>
            <a:r>
              <a:rPr lang="en-US" sz="2000" dirty="0">
                <a:solidFill>
                  <a:schemeClr val="tx1">
                    <a:alpha val="80000"/>
                  </a:schemeClr>
                </a:solidFill>
              </a:rPr>
              <a:t> social </a:t>
            </a:r>
            <a:r>
              <a:rPr lang="en-US" sz="2000" b="1" dirty="0">
                <a:solidFill>
                  <a:schemeClr val="tx1">
                    <a:alpha val="80000"/>
                  </a:schemeClr>
                </a:solidFill>
              </a:rPr>
              <a:t>se </a:t>
            </a:r>
            <a:r>
              <a:rPr lang="en-US" sz="2000" b="1" dirty="0" err="1">
                <a:solidFill>
                  <a:schemeClr val="tx1">
                    <a:alpha val="80000"/>
                  </a:schemeClr>
                </a:solidFill>
              </a:rPr>
              <a:t>limitará</a:t>
            </a:r>
            <a:r>
              <a:rPr lang="en-US" sz="2000" b="1" dirty="0">
                <a:solidFill>
                  <a:schemeClr val="tx1">
                    <a:alpha val="80000"/>
                  </a:schemeClr>
                </a:solidFill>
              </a:rPr>
              <a:t> </a:t>
            </a:r>
          </a:p>
          <a:p>
            <a:pPr marL="0" indent="0" algn="just">
              <a:buNone/>
            </a:pPr>
            <a:r>
              <a:rPr lang="en-US" sz="2000" dirty="0" err="1">
                <a:solidFill>
                  <a:schemeClr val="tx1">
                    <a:alpha val="80000"/>
                  </a:schemeClr>
                </a:solidFill>
              </a:rPr>
              <a:t>cuando</a:t>
            </a:r>
            <a:r>
              <a:rPr lang="en-US" sz="2000" dirty="0">
                <a:solidFill>
                  <a:schemeClr val="tx1">
                    <a:alpha val="80000"/>
                  </a:schemeClr>
                </a:solidFill>
              </a:rPr>
              <a:t> la </a:t>
            </a:r>
            <a:r>
              <a:rPr lang="en-US" sz="2000" dirty="0" err="1">
                <a:solidFill>
                  <a:schemeClr val="tx1">
                    <a:alpha val="80000"/>
                  </a:schemeClr>
                </a:solidFill>
              </a:rPr>
              <a:t>suma</a:t>
            </a:r>
            <a:r>
              <a:rPr lang="en-US" sz="2000" dirty="0">
                <a:solidFill>
                  <a:schemeClr val="tx1">
                    <a:alpha val="80000"/>
                  </a:schemeClr>
                </a:solidFill>
              </a:rPr>
              <a:t> de </a:t>
            </a:r>
            <a:r>
              <a:rPr lang="en-US" sz="2000" dirty="0" err="1">
                <a:solidFill>
                  <a:schemeClr val="tx1">
                    <a:alpha val="80000"/>
                  </a:schemeClr>
                </a:solidFill>
              </a:rPr>
              <a:t>ingresos</a:t>
            </a:r>
            <a:r>
              <a:rPr lang="en-US" sz="2000" dirty="0">
                <a:solidFill>
                  <a:schemeClr val="tx1">
                    <a:alpha val="80000"/>
                  </a:schemeClr>
                </a:solidFill>
              </a:rPr>
              <a:t> </a:t>
            </a:r>
            <a:r>
              <a:rPr lang="en-US" sz="2000" dirty="0" err="1">
                <a:solidFill>
                  <a:schemeClr val="tx1">
                    <a:alpha val="80000"/>
                  </a:schemeClr>
                </a:solidFill>
              </a:rPr>
              <a:t>por</a:t>
            </a:r>
            <a:r>
              <a:rPr lang="en-US" sz="2000" dirty="0">
                <a:solidFill>
                  <a:schemeClr val="tx1">
                    <a:alpha val="80000"/>
                  </a:schemeClr>
                </a:solidFill>
              </a:rPr>
              <a:t> la </a:t>
            </a:r>
            <a:r>
              <a:rPr lang="en-US" sz="2000" dirty="0" err="1">
                <a:solidFill>
                  <a:schemeClr val="tx1">
                    <a:alpha val="80000"/>
                  </a:schemeClr>
                </a:solidFill>
              </a:rPr>
              <a:t>prestación</a:t>
            </a:r>
            <a:r>
              <a:rPr lang="en-US" sz="2000" dirty="0">
                <a:solidFill>
                  <a:schemeClr val="tx1">
                    <a:alpha val="80000"/>
                  </a:schemeClr>
                </a:solidFill>
              </a:rPr>
              <a:t> de </a:t>
            </a:r>
            <a:r>
              <a:rPr lang="en-US" sz="2000" dirty="0" err="1">
                <a:solidFill>
                  <a:schemeClr val="tx1">
                    <a:alpha val="80000"/>
                  </a:schemeClr>
                </a:solidFill>
              </a:rPr>
              <a:t>servicios</a:t>
            </a:r>
            <a:r>
              <a:rPr lang="en-US" sz="2000" dirty="0">
                <a:solidFill>
                  <a:schemeClr val="tx1">
                    <a:alpha val="80000"/>
                  </a:schemeClr>
                </a:solidFill>
              </a:rPr>
              <a:t> </a:t>
            </a:r>
            <a:r>
              <a:rPr lang="en-US" sz="2000" dirty="0" err="1">
                <a:solidFill>
                  <a:schemeClr val="tx1">
                    <a:alpha val="80000"/>
                  </a:schemeClr>
                </a:solidFill>
              </a:rPr>
              <a:t>personales</a:t>
            </a:r>
            <a:r>
              <a:rPr lang="en-US" sz="2000" dirty="0">
                <a:solidFill>
                  <a:schemeClr val="tx1">
                    <a:alpha val="80000"/>
                  </a:schemeClr>
                </a:solidFill>
              </a:rPr>
              <a:t> </a:t>
            </a:r>
            <a:r>
              <a:rPr lang="en-US" sz="2000" dirty="0" err="1">
                <a:solidFill>
                  <a:schemeClr val="tx1">
                    <a:alpha val="80000"/>
                  </a:schemeClr>
                </a:solidFill>
              </a:rPr>
              <a:t>subordinados</a:t>
            </a:r>
            <a:r>
              <a:rPr lang="en-US" sz="2000" dirty="0">
                <a:solidFill>
                  <a:schemeClr val="tx1">
                    <a:alpha val="80000"/>
                  </a:schemeClr>
                </a:solidFill>
              </a:rPr>
              <a:t> y el </a:t>
            </a:r>
            <a:r>
              <a:rPr lang="en-US" sz="2000" dirty="0" err="1">
                <a:solidFill>
                  <a:schemeClr val="tx1">
                    <a:alpha val="80000"/>
                  </a:schemeClr>
                </a:solidFill>
              </a:rPr>
              <a:t>monto</a:t>
            </a:r>
            <a:r>
              <a:rPr lang="en-US" sz="2000" dirty="0">
                <a:solidFill>
                  <a:schemeClr val="tx1">
                    <a:alpha val="80000"/>
                  </a:schemeClr>
                </a:solidFill>
              </a:rPr>
              <a:t> de la </a:t>
            </a:r>
            <a:r>
              <a:rPr lang="en-US" sz="2000" dirty="0" err="1">
                <a:solidFill>
                  <a:schemeClr val="tx1">
                    <a:alpha val="80000"/>
                  </a:schemeClr>
                </a:solidFill>
              </a:rPr>
              <a:t>exención</a:t>
            </a:r>
            <a:r>
              <a:rPr lang="en-US" sz="2000" dirty="0">
                <a:solidFill>
                  <a:schemeClr val="tx1">
                    <a:alpha val="80000"/>
                  </a:schemeClr>
                </a:solidFill>
              </a:rPr>
              <a:t> </a:t>
            </a:r>
            <a:r>
              <a:rPr lang="en-US" sz="2000" dirty="0" err="1">
                <a:solidFill>
                  <a:schemeClr val="tx1">
                    <a:alpha val="80000"/>
                  </a:schemeClr>
                </a:solidFill>
              </a:rPr>
              <a:t>exceda</a:t>
            </a:r>
            <a:r>
              <a:rPr lang="en-US" sz="2000" dirty="0">
                <a:solidFill>
                  <a:schemeClr val="tx1">
                    <a:alpha val="80000"/>
                  </a:schemeClr>
                </a:solidFill>
              </a:rPr>
              <a:t> de </a:t>
            </a:r>
            <a:r>
              <a:rPr lang="en-US" sz="2000" dirty="0" err="1">
                <a:solidFill>
                  <a:schemeClr val="tx1">
                    <a:alpha val="80000"/>
                  </a:schemeClr>
                </a:solidFill>
              </a:rPr>
              <a:t>una</a:t>
            </a:r>
            <a:r>
              <a:rPr lang="en-US" sz="2000" dirty="0">
                <a:solidFill>
                  <a:schemeClr val="tx1">
                    <a:alpha val="80000"/>
                  </a:schemeClr>
                </a:solidFill>
              </a:rPr>
              <a:t> </a:t>
            </a:r>
            <a:r>
              <a:rPr lang="en-US" sz="2000" dirty="0" err="1">
                <a:solidFill>
                  <a:schemeClr val="tx1">
                    <a:alpha val="80000"/>
                  </a:schemeClr>
                </a:solidFill>
              </a:rPr>
              <a:t>cantidad</a:t>
            </a:r>
            <a:r>
              <a:rPr lang="en-US" sz="2000" dirty="0">
                <a:solidFill>
                  <a:schemeClr val="tx1">
                    <a:alpha val="80000"/>
                  </a:schemeClr>
                </a:solidFill>
              </a:rPr>
              <a:t> </a:t>
            </a:r>
            <a:r>
              <a:rPr lang="en-US" sz="2000" dirty="0" err="1">
                <a:solidFill>
                  <a:schemeClr val="tx1">
                    <a:alpha val="80000"/>
                  </a:schemeClr>
                </a:solidFill>
              </a:rPr>
              <a:t>equivalente</a:t>
            </a:r>
            <a:r>
              <a:rPr lang="en-US" sz="2000" dirty="0">
                <a:solidFill>
                  <a:schemeClr val="tx1">
                    <a:alpha val="80000"/>
                  </a:schemeClr>
                </a:solidFill>
              </a:rPr>
              <a:t> </a:t>
            </a:r>
            <a:r>
              <a:rPr lang="en-US" sz="2000" b="1" dirty="0">
                <a:solidFill>
                  <a:schemeClr val="tx1">
                    <a:alpha val="80000"/>
                  </a:schemeClr>
                </a:solidFill>
              </a:rPr>
              <a:t>a </a:t>
            </a:r>
            <a:r>
              <a:rPr lang="en-US" sz="2000" b="1" dirty="0" err="1">
                <a:solidFill>
                  <a:schemeClr val="tx1">
                    <a:alpha val="80000"/>
                  </a:schemeClr>
                </a:solidFill>
              </a:rPr>
              <a:t>siete</a:t>
            </a:r>
            <a:r>
              <a:rPr lang="en-US" sz="2000" b="1" dirty="0">
                <a:solidFill>
                  <a:schemeClr val="tx1">
                    <a:alpha val="80000"/>
                  </a:schemeClr>
                </a:solidFill>
              </a:rPr>
              <a:t> </a:t>
            </a:r>
            <a:r>
              <a:rPr lang="en-US" sz="2000" b="1" dirty="0" err="1">
                <a:solidFill>
                  <a:schemeClr val="tx1">
                    <a:alpha val="80000"/>
                  </a:schemeClr>
                </a:solidFill>
              </a:rPr>
              <a:t>veces</a:t>
            </a:r>
            <a:r>
              <a:rPr lang="en-US" sz="2000" b="1" dirty="0">
                <a:solidFill>
                  <a:schemeClr val="tx1">
                    <a:alpha val="80000"/>
                  </a:schemeClr>
                </a:solidFill>
              </a:rPr>
              <a:t> el </a:t>
            </a:r>
            <a:r>
              <a:rPr lang="en-US" sz="2000" b="1" dirty="0" err="1">
                <a:solidFill>
                  <a:schemeClr val="tx1">
                    <a:alpha val="80000"/>
                  </a:schemeClr>
                </a:solidFill>
              </a:rPr>
              <a:t>salario</a:t>
            </a:r>
            <a:r>
              <a:rPr lang="en-US" sz="2000" b="1" dirty="0">
                <a:solidFill>
                  <a:schemeClr val="tx1">
                    <a:alpha val="80000"/>
                  </a:schemeClr>
                </a:solidFill>
              </a:rPr>
              <a:t> </a:t>
            </a:r>
            <a:r>
              <a:rPr lang="en-US" sz="2000" b="1" dirty="0" err="1">
                <a:solidFill>
                  <a:schemeClr val="tx1">
                    <a:alpha val="80000"/>
                  </a:schemeClr>
                </a:solidFill>
              </a:rPr>
              <a:t>mínimo</a:t>
            </a:r>
            <a:r>
              <a:rPr lang="en-US" sz="2000" b="1" dirty="0">
                <a:solidFill>
                  <a:schemeClr val="tx1">
                    <a:alpha val="80000"/>
                  </a:schemeClr>
                </a:solidFill>
              </a:rPr>
              <a:t> general del </a:t>
            </a:r>
            <a:r>
              <a:rPr lang="en-US" sz="2000" b="1" dirty="0" err="1">
                <a:solidFill>
                  <a:schemeClr val="tx1">
                    <a:alpha val="80000"/>
                  </a:schemeClr>
                </a:solidFill>
              </a:rPr>
              <a:t>área</a:t>
            </a:r>
            <a:r>
              <a:rPr lang="en-US" sz="2000" b="1" dirty="0">
                <a:solidFill>
                  <a:schemeClr val="tx1">
                    <a:alpha val="80000"/>
                  </a:schemeClr>
                </a:solidFill>
              </a:rPr>
              <a:t> </a:t>
            </a:r>
            <a:r>
              <a:rPr lang="en-US" sz="2000" b="1" dirty="0" err="1">
                <a:solidFill>
                  <a:schemeClr val="tx1">
                    <a:alpha val="80000"/>
                  </a:schemeClr>
                </a:solidFill>
              </a:rPr>
              <a:t>geográfica</a:t>
            </a:r>
            <a:r>
              <a:rPr lang="en-US" sz="2000" b="1" dirty="0">
                <a:solidFill>
                  <a:schemeClr val="tx1">
                    <a:alpha val="80000"/>
                  </a:schemeClr>
                </a:solidFill>
              </a:rPr>
              <a:t> del </a:t>
            </a:r>
            <a:r>
              <a:rPr lang="en-US" sz="2000" b="1" dirty="0" err="1">
                <a:solidFill>
                  <a:schemeClr val="tx1">
                    <a:alpha val="80000"/>
                  </a:schemeClr>
                </a:solidFill>
              </a:rPr>
              <a:t>contribuyente</a:t>
            </a:r>
            <a:r>
              <a:rPr lang="en-US" sz="2000" b="1" dirty="0">
                <a:solidFill>
                  <a:schemeClr val="tx1">
                    <a:alpha val="80000"/>
                  </a:schemeClr>
                </a:solidFill>
              </a:rPr>
              <a:t> </a:t>
            </a:r>
            <a:r>
              <a:rPr lang="en-US" sz="2000" b="1" dirty="0" err="1">
                <a:solidFill>
                  <a:schemeClr val="tx1">
                    <a:alpha val="80000"/>
                  </a:schemeClr>
                </a:solidFill>
              </a:rPr>
              <a:t>elevada</a:t>
            </a:r>
            <a:r>
              <a:rPr lang="en-US" sz="2000" b="1" dirty="0">
                <a:solidFill>
                  <a:schemeClr val="tx1">
                    <a:alpha val="80000"/>
                  </a:schemeClr>
                </a:solidFill>
              </a:rPr>
              <a:t> al </a:t>
            </a:r>
            <a:r>
              <a:rPr lang="en-US" sz="2000" b="1" dirty="0" err="1">
                <a:solidFill>
                  <a:schemeClr val="tx1">
                    <a:alpha val="80000"/>
                  </a:schemeClr>
                </a:solidFill>
              </a:rPr>
              <a:t>año</a:t>
            </a:r>
            <a:r>
              <a:rPr lang="en-US" sz="2000" dirty="0">
                <a:solidFill>
                  <a:schemeClr val="tx1">
                    <a:alpha val="80000"/>
                  </a:schemeClr>
                </a:solidFill>
              </a:rPr>
              <a:t>;</a:t>
            </a:r>
          </a:p>
          <a:p>
            <a:pPr marL="0" indent="0" algn="just">
              <a:buNone/>
            </a:pPr>
            <a:r>
              <a:rPr lang="en-US" sz="2000" dirty="0" err="1">
                <a:solidFill>
                  <a:schemeClr val="tx1">
                    <a:alpha val="80000"/>
                  </a:schemeClr>
                </a:solidFill>
              </a:rPr>
              <a:t>cuando</a:t>
            </a:r>
            <a:r>
              <a:rPr lang="en-US" sz="2000" dirty="0">
                <a:solidFill>
                  <a:schemeClr val="tx1">
                    <a:alpha val="80000"/>
                  </a:schemeClr>
                </a:solidFill>
              </a:rPr>
              <a:t> </a:t>
            </a:r>
            <a:r>
              <a:rPr lang="en-US" sz="2000" dirty="0" err="1">
                <a:solidFill>
                  <a:schemeClr val="tx1">
                    <a:alpha val="80000"/>
                  </a:schemeClr>
                </a:solidFill>
              </a:rPr>
              <a:t>dicha</a:t>
            </a:r>
            <a:r>
              <a:rPr lang="en-US" sz="2000" dirty="0">
                <a:solidFill>
                  <a:schemeClr val="tx1">
                    <a:alpha val="80000"/>
                  </a:schemeClr>
                </a:solidFill>
              </a:rPr>
              <a:t> </a:t>
            </a:r>
            <a:r>
              <a:rPr lang="en-US" sz="2000" dirty="0" err="1">
                <a:solidFill>
                  <a:schemeClr val="tx1">
                    <a:alpha val="80000"/>
                  </a:schemeClr>
                </a:solidFill>
              </a:rPr>
              <a:t>suma</a:t>
            </a:r>
            <a:r>
              <a:rPr lang="en-US" sz="2000" dirty="0">
                <a:solidFill>
                  <a:schemeClr val="tx1">
                    <a:alpha val="80000"/>
                  </a:schemeClr>
                </a:solidFill>
              </a:rPr>
              <a:t> </a:t>
            </a:r>
            <a:r>
              <a:rPr lang="en-US" sz="2000" dirty="0" err="1">
                <a:solidFill>
                  <a:schemeClr val="tx1">
                    <a:alpha val="80000"/>
                  </a:schemeClr>
                </a:solidFill>
              </a:rPr>
              <a:t>exceda</a:t>
            </a:r>
            <a:r>
              <a:rPr lang="en-US" sz="2000" dirty="0">
                <a:solidFill>
                  <a:schemeClr val="tx1">
                    <a:alpha val="80000"/>
                  </a:schemeClr>
                </a:solidFill>
              </a:rPr>
              <a:t> de la </a:t>
            </a:r>
            <a:r>
              <a:rPr lang="en-US" sz="2000" dirty="0" err="1">
                <a:solidFill>
                  <a:schemeClr val="tx1">
                    <a:alpha val="80000"/>
                  </a:schemeClr>
                </a:solidFill>
              </a:rPr>
              <a:t>cantidad</a:t>
            </a:r>
            <a:r>
              <a:rPr lang="en-US" sz="2000" dirty="0">
                <a:solidFill>
                  <a:schemeClr val="tx1">
                    <a:alpha val="80000"/>
                  </a:schemeClr>
                </a:solidFill>
              </a:rPr>
              <a:t> </a:t>
            </a:r>
            <a:r>
              <a:rPr lang="en-US" sz="2000" dirty="0" err="1">
                <a:solidFill>
                  <a:schemeClr val="tx1">
                    <a:alpha val="80000"/>
                  </a:schemeClr>
                </a:solidFill>
              </a:rPr>
              <a:t>citada</a:t>
            </a:r>
            <a:r>
              <a:rPr lang="en-US" sz="2000" dirty="0">
                <a:solidFill>
                  <a:schemeClr val="tx1">
                    <a:alpha val="80000"/>
                  </a:schemeClr>
                </a:solidFill>
              </a:rPr>
              <a:t>, </a:t>
            </a:r>
            <a:r>
              <a:rPr lang="en-US" sz="2000" dirty="0" err="1">
                <a:solidFill>
                  <a:schemeClr val="tx1">
                    <a:alpha val="80000"/>
                  </a:schemeClr>
                </a:solidFill>
              </a:rPr>
              <a:t>solamente</a:t>
            </a:r>
            <a:r>
              <a:rPr lang="en-US" sz="2000" dirty="0">
                <a:solidFill>
                  <a:schemeClr val="tx1">
                    <a:alpha val="80000"/>
                  </a:schemeClr>
                </a:solidFill>
              </a:rPr>
              <a:t> se </a:t>
            </a:r>
            <a:r>
              <a:rPr lang="en-US" sz="2000" dirty="0" err="1">
                <a:solidFill>
                  <a:schemeClr val="tx1">
                    <a:alpha val="80000"/>
                  </a:schemeClr>
                </a:solidFill>
              </a:rPr>
              <a:t>considerará</a:t>
            </a:r>
            <a:r>
              <a:rPr lang="en-US" sz="2000" dirty="0">
                <a:solidFill>
                  <a:schemeClr val="tx1">
                    <a:alpha val="80000"/>
                  </a:schemeClr>
                </a:solidFill>
              </a:rPr>
              <a:t> </a:t>
            </a:r>
            <a:r>
              <a:rPr lang="en-US" sz="2000" dirty="0" err="1">
                <a:solidFill>
                  <a:schemeClr val="tx1">
                    <a:alpha val="80000"/>
                  </a:schemeClr>
                </a:solidFill>
              </a:rPr>
              <a:t>como</a:t>
            </a:r>
            <a:r>
              <a:rPr lang="en-US" sz="2000" dirty="0">
                <a:solidFill>
                  <a:schemeClr val="tx1">
                    <a:alpha val="80000"/>
                  </a:schemeClr>
                </a:solidFill>
              </a:rPr>
              <a:t> </a:t>
            </a:r>
            <a:r>
              <a:rPr lang="en-US" sz="2000" dirty="0" err="1">
                <a:solidFill>
                  <a:schemeClr val="tx1">
                    <a:alpha val="80000"/>
                  </a:schemeClr>
                </a:solidFill>
              </a:rPr>
              <a:t>ingreso</a:t>
            </a:r>
            <a:r>
              <a:rPr lang="en-US" sz="2000" dirty="0">
                <a:solidFill>
                  <a:schemeClr val="tx1">
                    <a:alpha val="80000"/>
                  </a:schemeClr>
                </a:solidFill>
              </a:rPr>
              <a:t> no </a:t>
            </a:r>
            <a:r>
              <a:rPr lang="en-US" sz="2000" dirty="0" err="1">
                <a:solidFill>
                  <a:schemeClr val="tx1">
                    <a:alpha val="80000"/>
                  </a:schemeClr>
                </a:solidFill>
              </a:rPr>
              <a:t>sujeto</a:t>
            </a:r>
            <a:r>
              <a:rPr lang="en-US" sz="2000" dirty="0">
                <a:solidFill>
                  <a:schemeClr val="tx1">
                    <a:alpha val="80000"/>
                  </a:schemeClr>
                </a:solidFill>
              </a:rPr>
              <a:t> al </a:t>
            </a:r>
            <a:r>
              <a:rPr lang="en-US" sz="2000" dirty="0" err="1">
                <a:solidFill>
                  <a:schemeClr val="tx1">
                    <a:alpha val="80000"/>
                  </a:schemeClr>
                </a:solidFill>
              </a:rPr>
              <a:t>pago</a:t>
            </a:r>
            <a:r>
              <a:rPr lang="en-US" sz="2000" dirty="0">
                <a:solidFill>
                  <a:schemeClr val="tx1">
                    <a:alpha val="80000"/>
                  </a:schemeClr>
                </a:solidFill>
              </a:rPr>
              <a:t> del </a:t>
            </a:r>
            <a:r>
              <a:rPr lang="en-US" sz="2000" dirty="0" err="1">
                <a:solidFill>
                  <a:schemeClr val="tx1">
                    <a:alpha val="80000"/>
                  </a:schemeClr>
                </a:solidFill>
              </a:rPr>
              <a:t>impuesto</a:t>
            </a:r>
            <a:r>
              <a:rPr lang="en-US" sz="2000" dirty="0">
                <a:solidFill>
                  <a:schemeClr val="tx1">
                    <a:alpha val="80000"/>
                  </a:schemeClr>
                </a:solidFill>
              </a:rPr>
              <a:t> un </a:t>
            </a:r>
            <a:r>
              <a:rPr lang="en-US" sz="2000" dirty="0" err="1">
                <a:solidFill>
                  <a:schemeClr val="tx1">
                    <a:alpha val="80000"/>
                  </a:schemeClr>
                </a:solidFill>
              </a:rPr>
              <a:t>monto</a:t>
            </a:r>
            <a:r>
              <a:rPr lang="en-US" sz="2000" dirty="0">
                <a:solidFill>
                  <a:schemeClr val="tx1">
                    <a:alpha val="80000"/>
                  </a:schemeClr>
                </a:solidFill>
              </a:rPr>
              <a:t> de hasta </a:t>
            </a:r>
            <a:r>
              <a:rPr lang="en-US" sz="2000" b="1" dirty="0">
                <a:solidFill>
                  <a:schemeClr val="tx1">
                    <a:alpha val="80000"/>
                  </a:schemeClr>
                </a:solidFill>
              </a:rPr>
              <a:t>un </a:t>
            </a:r>
            <a:r>
              <a:rPr lang="en-US" sz="2000" b="1" dirty="0" err="1">
                <a:solidFill>
                  <a:schemeClr val="tx1">
                    <a:alpha val="80000"/>
                  </a:schemeClr>
                </a:solidFill>
              </a:rPr>
              <a:t>salario</a:t>
            </a:r>
            <a:r>
              <a:rPr lang="en-US" sz="2000" b="1" dirty="0">
                <a:solidFill>
                  <a:schemeClr val="tx1">
                    <a:alpha val="80000"/>
                  </a:schemeClr>
                </a:solidFill>
              </a:rPr>
              <a:t> </a:t>
            </a:r>
            <a:r>
              <a:rPr lang="en-US" sz="2000" b="1" dirty="0" err="1">
                <a:solidFill>
                  <a:schemeClr val="tx1">
                    <a:alpha val="80000"/>
                  </a:schemeClr>
                </a:solidFill>
              </a:rPr>
              <a:t>mínimo</a:t>
            </a:r>
            <a:r>
              <a:rPr lang="en-US" sz="2000" b="1" dirty="0">
                <a:solidFill>
                  <a:schemeClr val="tx1">
                    <a:alpha val="80000"/>
                  </a:schemeClr>
                </a:solidFill>
              </a:rPr>
              <a:t> general del </a:t>
            </a:r>
            <a:r>
              <a:rPr lang="en-US" sz="2000" b="1" dirty="0" err="1">
                <a:solidFill>
                  <a:schemeClr val="tx1">
                    <a:alpha val="80000"/>
                  </a:schemeClr>
                </a:solidFill>
              </a:rPr>
              <a:t>área</a:t>
            </a:r>
            <a:r>
              <a:rPr lang="en-US" sz="2000" b="1" dirty="0">
                <a:solidFill>
                  <a:schemeClr val="tx1">
                    <a:alpha val="80000"/>
                  </a:schemeClr>
                </a:solidFill>
              </a:rPr>
              <a:t> </a:t>
            </a:r>
            <a:r>
              <a:rPr lang="en-US" sz="2000" b="1" dirty="0" err="1">
                <a:solidFill>
                  <a:schemeClr val="tx1">
                    <a:alpha val="80000"/>
                  </a:schemeClr>
                </a:solidFill>
              </a:rPr>
              <a:t>geográfica</a:t>
            </a:r>
            <a:r>
              <a:rPr lang="en-US" sz="2000" b="1" dirty="0">
                <a:solidFill>
                  <a:schemeClr val="tx1">
                    <a:alpha val="80000"/>
                  </a:schemeClr>
                </a:solidFill>
              </a:rPr>
              <a:t> del </a:t>
            </a:r>
            <a:r>
              <a:rPr lang="en-US" sz="2000" b="1" dirty="0" err="1">
                <a:solidFill>
                  <a:schemeClr val="tx1">
                    <a:alpha val="80000"/>
                  </a:schemeClr>
                </a:solidFill>
              </a:rPr>
              <a:t>contribuyente</a:t>
            </a:r>
            <a:r>
              <a:rPr lang="en-US" sz="2000" b="1" dirty="0">
                <a:solidFill>
                  <a:schemeClr val="tx1">
                    <a:alpha val="80000"/>
                  </a:schemeClr>
                </a:solidFill>
              </a:rPr>
              <a:t>, </a:t>
            </a:r>
            <a:r>
              <a:rPr lang="en-US" sz="2000" b="1" dirty="0" err="1">
                <a:solidFill>
                  <a:schemeClr val="tx1">
                    <a:alpha val="80000"/>
                  </a:schemeClr>
                </a:solidFill>
              </a:rPr>
              <a:t>elevado</a:t>
            </a:r>
            <a:r>
              <a:rPr lang="en-US" sz="2000" b="1" dirty="0">
                <a:solidFill>
                  <a:schemeClr val="tx1">
                    <a:alpha val="80000"/>
                  </a:schemeClr>
                </a:solidFill>
              </a:rPr>
              <a:t> al </a:t>
            </a:r>
            <a:r>
              <a:rPr lang="en-US" sz="2000" b="1" dirty="0" err="1">
                <a:solidFill>
                  <a:schemeClr val="tx1">
                    <a:alpha val="80000"/>
                  </a:schemeClr>
                </a:solidFill>
              </a:rPr>
              <a:t>año</a:t>
            </a:r>
            <a:r>
              <a:rPr lang="en-US" sz="2000" b="1" dirty="0">
                <a:solidFill>
                  <a:schemeClr val="tx1">
                    <a:alpha val="80000"/>
                  </a:schemeClr>
                </a:solidFill>
              </a:rPr>
              <a:t>.</a:t>
            </a:r>
          </a:p>
          <a:p>
            <a:pPr marL="0" indent="0" algn="just">
              <a:buNone/>
            </a:pPr>
            <a:r>
              <a:rPr lang="en-US" sz="2000" dirty="0">
                <a:solidFill>
                  <a:schemeClr val="tx1">
                    <a:alpha val="80000"/>
                  </a:schemeClr>
                </a:solidFill>
              </a:rPr>
              <a:t>Esta </a:t>
            </a:r>
            <a:r>
              <a:rPr lang="en-US" sz="2000" dirty="0" err="1">
                <a:solidFill>
                  <a:schemeClr val="tx1">
                    <a:alpha val="80000"/>
                  </a:schemeClr>
                </a:solidFill>
              </a:rPr>
              <a:t>limitación</a:t>
            </a:r>
            <a:r>
              <a:rPr lang="en-US" sz="2000" dirty="0">
                <a:solidFill>
                  <a:schemeClr val="tx1">
                    <a:alpha val="80000"/>
                  </a:schemeClr>
                </a:solidFill>
              </a:rPr>
              <a:t> </a:t>
            </a:r>
            <a:r>
              <a:rPr lang="en-US" sz="2000" dirty="0" err="1">
                <a:solidFill>
                  <a:schemeClr val="tx1">
                    <a:alpha val="80000"/>
                  </a:schemeClr>
                </a:solidFill>
              </a:rPr>
              <a:t>en</a:t>
            </a:r>
            <a:r>
              <a:rPr lang="en-US" sz="2000" dirty="0">
                <a:solidFill>
                  <a:schemeClr val="tx1">
                    <a:alpha val="80000"/>
                  </a:schemeClr>
                </a:solidFill>
              </a:rPr>
              <a:t> </a:t>
            </a:r>
            <a:r>
              <a:rPr lang="en-US" sz="2000" dirty="0" err="1">
                <a:solidFill>
                  <a:schemeClr val="tx1">
                    <a:alpha val="80000"/>
                  </a:schemeClr>
                </a:solidFill>
              </a:rPr>
              <a:t>ningún</a:t>
            </a:r>
            <a:r>
              <a:rPr lang="en-US" sz="2000" dirty="0">
                <a:solidFill>
                  <a:schemeClr val="tx1">
                    <a:alpha val="80000"/>
                  </a:schemeClr>
                </a:solidFill>
              </a:rPr>
              <a:t> </a:t>
            </a:r>
            <a:r>
              <a:rPr lang="en-US" sz="2000" dirty="0" err="1">
                <a:solidFill>
                  <a:schemeClr val="tx1">
                    <a:alpha val="80000"/>
                  </a:schemeClr>
                </a:solidFill>
              </a:rPr>
              <a:t>caso</a:t>
            </a:r>
            <a:r>
              <a:rPr lang="en-US" sz="2000" dirty="0">
                <a:solidFill>
                  <a:schemeClr val="tx1">
                    <a:alpha val="80000"/>
                  </a:schemeClr>
                </a:solidFill>
              </a:rPr>
              <a:t> </a:t>
            </a:r>
            <a:r>
              <a:rPr lang="en-US" sz="2000" dirty="0" err="1">
                <a:solidFill>
                  <a:schemeClr val="tx1">
                    <a:alpha val="80000"/>
                  </a:schemeClr>
                </a:solidFill>
              </a:rPr>
              <a:t>deberá</a:t>
            </a:r>
            <a:r>
              <a:rPr lang="en-US" sz="2000" dirty="0">
                <a:solidFill>
                  <a:schemeClr val="tx1">
                    <a:alpha val="80000"/>
                  </a:schemeClr>
                </a:solidFill>
              </a:rPr>
              <a:t> </a:t>
            </a:r>
            <a:r>
              <a:rPr lang="en-US" sz="2000" dirty="0" err="1">
                <a:solidFill>
                  <a:schemeClr val="tx1">
                    <a:alpha val="80000"/>
                  </a:schemeClr>
                </a:solidFill>
              </a:rPr>
              <a:t>dar</a:t>
            </a:r>
            <a:r>
              <a:rPr lang="en-US" sz="2000" dirty="0">
                <a:solidFill>
                  <a:schemeClr val="tx1">
                    <a:alpha val="80000"/>
                  </a:schemeClr>
                </a:solidFill>
              </a:rPr>
              <a:t> </a:t>
            </a:r>
            <a:r>
              <a:rPr lang="en-US" sz="2000" dirty="0" err="1">
                <a:solidFill>
                  <a:schemeClr val="tx1">
                    <a:alpha val="80000"/>
                  </a:schemeClr>
                </a:solidFill>
              </a:rPr>
              <a:t>como</a:t>
            </a:r>
            <a:r>
              <a:rPr lang="en-US" sz="2000" dirty="0">
                <a:solidFill>
                  <a:schemeClr val="tx1">
                    <a:alpha val="80000"/>
                  </a:schemeClr>
                </a:solidFill>
              </a:rPr>
              <a:t> </a:t>
            </a:r>
            <a:r>
              <a:rPr lang="en-US" sz="2000" dirty="0" err="1">
                <a:solidFill>
                  <a:schemeClr val="tx1">
                    <a:alpha val="80000"/>
                  </a:schemeClr>
                </a:solidFill>
              </a:rPr>
              <a:t>resultado</a:t>
            </a:r>
            <a:r>
              <a:rPr lang="en-US" sz="2000" dirty="0">
                <a:solidFill>
                  <a:schemeClr val="tx1">
                    <a:alpha val="80000"/>
                  </a:schemeClr>
                </a:solidFill>
              </a:rPr>
              <a:t> que la </a:t>
            </a:r>
            <a:r>
              <a:rPr lang="en-US" sz="2000" dirty="0" err="1">
                <a:solidFill>
                  <a:schemeClr val="tx1">
                    <a:alpha val="80000"/>
                  </a:schemeClr>
                </a:solidFill>
              </a:rPr>
              <a:t>suma</a:t>
            </a:r>
            <a:r>
              <a:rPr lang="en-US" sz="2000" dirty="0">
                <a:solidFill>
                  <a:schemeClr val="tx1">
                    <a:alpha val="80000"/>
                  </a:schemeClr>
                </a:solidFill>
              </a:rPr>
              <a:t> de </a:t>
            </a:r>
            <a:r>
              <a:rPr lang="en-US" sz="2000" dirty="0" err="1">
                <a:solidFill>
                  <a:schemeClr val="tx1">
                    <a:alpha val="80000"/>
                  </a:schemeClr>
                </a:solidFill>
              </a:rPr>
              <a:t>los</a:t>
            </a:r>
            <a:r>
              <a:rPr lang="en-US" sz="2000" dirty="0">
                <a:solidFill>
                  <a:schemeClr val="tx1">
                    <a:alpha val="80000"/>
                  </a:schemeClr>
                </a:solidFill>
              </a:rPr>
              <a:t> </a:t>
            </a:r>
            <a:r>
              <a:rPr lang="en-US" sz="2000" dirty="0" err="1">
                <a:solidFill>
                  <a:schemeClr val="tx1">
                    <a:alpha val="80000"/>
                  </a:schemeClr>
                </a:solidFill>
              </a:rPr>
              <a:t>ingresos</a:t>
            </a:r>
            <a:r>
              <a:rPr lang="en-US" sz="2000" dirty="0">
                <a:solidFill>
                  <a:schemeClr val="tx1">
                    <a:alpha val="80000"/>
                  </a:schemeClr>
                </a:solidFill>
              </a:rPr>
              <a:t> </a:t>
            </a:r>
            <a:r>
              <a:rPr lang="en-US" sz="2000" dirty="0" err="1">
                <a:solidFill>
                  <a:schemeClr val="tx1">
                    <a:alpha val="80000"/>
                  </a:schemeClr>
                </a:solidFill>
              </a:rPr>
              <a:t>por</a:t>
            </a:r>
            <a:r>
              <a:rPr lang="en-US" sz="2000" dirty="0">
                <a:solidFill>
                  <a:schemeClr val="tx1">
                    <a:alpha val="80000"/>
                  </a:schemeClr>
                </a:solidFill>
              </a:rPr>
              <a:t> la </a:t>
            </a:r>
            <a:r>
              <a:rPr lang="en-US" sz="2000" dirty="0" err="1">
                <a:solidFill>
                  <a:schemeClr val="tx1">
                    <a:alpha val="80000"/>
                  </a:schemeClr>
                </a:solidFill>
              </a:rPr>
              <a:t>prestación</a:t>
            </a:r>
            <a:r>
              <a:rPr lang="en-US" sz="2000" dirty="0">
                <a:solidFill>
                  <a:schemeClr val="tx1">
                    <a:alpha val="80000"/>
                  </a:schemeClr>
                </a:solidFill>
              </a:rPr>
              <a:t> de </a:t>
            </a:r>
            <a:r>
              <a:rPr lang="en-US" sz="2000" dirty="0" err="1">
                <a:solidFill>
                  <a:schemeClr val="tx1">
                    <a:alpha val="80000"/>
                  </a:schemeClr>
                </a:solidFill>
              </a:rPr>
              <a:t>servicios</a:t>
            </a:r>
            <a:r>
              <a:rPr lang="en-US" sz="2000" dirty="0">
                <a:solidFill>
                  <a:schemeClr val="tx1">
                    <a:alpha val="80000"/>
                  </a:schemeClr>
                </a:solidFill>
              </a:rPr>
              <a:t> </a:t>
            </a:r>
            <a:r>
              <a:rPr lang="en-US" sz="2000" dirty="0" err="1">
                <a:solidFill>
                  <a:schemeClr val="tx1">
                    <a:alpha val="80000"/>
                  </a:schemeClr>
                </a:solidFill>
              </a:rPr>
              <a:t>personales</a:t>
            </a:r>
            <a:r>
              <a:rPr lang="en-US" sz="2000" dirty="0">
                <a:solidFill>
                  <a:schemeClr val="tx1">
                    <a:alpha val="80000"/>
                  </a:schemeClr>
                </a:solidFill>
              </a:rPr>
              <a:t> </a:t>
            </a:r>
            <a:r>
              <a:rPr lang="en-US" sz="2000" dirty="0" err="1">
                <a:solidFill>
                  <a:schemeClr val="tx1">
                    <a:alpha val="80000"/>
                  </a:schemeClr>
                </a:solidFill>
              </a:rPr>
              <a:t>subordinados</a:t>
            </a:r>
            <a:r>
              <a:rPr lang="en-US" sz="2000" dirty="0">
                <a:solidFill>
                  <a:schemeClr val="tx1">
                    <a:alpha val="80000"/>
                  </a:schemeClr>
                </a:solidFill>
              </a:rPr>
              <a:t> y el </a:t>
            </a:r>
            <a:r>
              <a:rPr lang="en-US" sz="2000" dirty="0" err="1">
                <a:solidFill>
                  <a:schemeClr val="tx1">
                    <a:alpha val="80000"/>
                  </a:schemeClr>
                </a:solidFill>
              </a:rPr>
              <a:t>importe</a:t>
            </a:r>
            <a:r>
              <a:rPr lang="en-US" sz="2000" dirty="0">
                <a:solidFill>
                  <a:schemeClr val="tx1">
                    <a:alpha val="80000"/>
                  </a:schemeClr>
                </a:solidFill>
              </a:rPr>
              <a:t> de la </a:t>
            </a:r>
            <a:r>
              <a:rPr lang="en-US" sz="2000" dirty="0" err="1">
                <a:solidFill>
                  <a:schemeClr val="tx1">
                    <a:alpha val="80000"/>
                  </a:schemeClr>
                </a:solidFill>
              </a:rPr>
              <a:t>exención</a:t>
            </a:r>
            <a:r>
              <a:rPr lang="en-US" sz="2000" dirty="0">
                <a:solidFill>
                  <a:schemeClr val="tx1">
                    <a:alpha val="80000"/>
                  </a:schemeClr>
                </a:solidFill>
              </a:rPr>
              <a:t>, </a:t>
            </a:r>
            <a:r>
              <a:rPr lang="en-US" sz="2000" b="1" dirty="0">
                <a:solidFill>
                  <a:schemeClr val="tx1">
                    <a:alpha val="80000"/>
                  </a:schemeClr>
                </a:solidFill>
              </a:rPr>
              <a:t>sea inferior a </a:t>
            </a:r>
            <a:r>
              <a:rPr lang="en-US" sz="2000" b="1" dirty="0" err="1">
                <a:solidFill>
                  <a:schemeClr val="tx1">
                    <a:alpha val="80000"/>
                  </a:schemeClr>
                </a:solidFill>
              </a:rPr>
              <a:t>siete</a:t>
            </a:r>
            <a:r>
              <a:rPr lang="en-US" sz="2000" b="1" dirty="0">
                <a:solidFill>
                  <a:schemeClr val="tx1">
                    <a:alpha val="80000"/>
                  </a:schemeClr>
                </a:solidFill>
              </a:rPr>
              <a:t> </a:t>
            </a:r>
            <a:r>
              <a:rPr lang="en-US" sz="2000" b="1" dirty="0" err="1">
                <a:solidFill>
                  <a:schemeClr val="tx1">
                    <a:alpha val="80000"/>
                  </a:schemeClr>
                </a:solidFill>
              </a:rPr>
              <a:t>veces</a:t>
            </a:r>
            <a:r>
              <a:rPr lang="en-US" sz="2000" b="1" dirty="0">
                <a:solidFill>
                  <a:schemeClr val="tx1">
                    <a:alpha val="80000"/>
                  </a:schemeClr>
                </a:solidFill>
              </a:rPr>
              <a:t> el </a:t>
            </a:r>
            <a:r>
              <a:rPr lang="en-US" sz="2000" b="1" dirty="0" err="1">
                <a:solidFill>
                  <a:schemeClr val="tx1">
                    <a:alpha val="80000"/>
                  </a:schemeClr>
                </a:solidFill>
              </a:rPr>
              <a:t>salario</a:t>
            </a:r>
            <a:r>
              <a:rPr lang="en-US" sz="2000" b="1" dirty="0">
                <a:solidFill>
                  <a:schemeClr val="tx1">
                    <a:alpha val="80000"/>
                  </a:schemeClr>
                </a:solidFill>
              </a:rPr>
              <a:t> </a:t>
            </a:r>
            <a:r>
              <a:rPr lang="en-US" sz="2000" b="1" dirty="0" err="1">
                <a:solidFill>
                  <a:schemeClr val="tx1">
                    <a:alpha val="80000"/>
                  </a:schemeClr>
                </a:solidFill>
              </a:rPr>
              <a:t>mínimo</a:t>
            </a:r>
            <a:r>
              <a:rPr lang="en-US" sz="2000" b="1" dirty="0">
                <a:solidFill>
                  <a:schemeClr val="tx1">
                    <a:alpha val="80000"/>
                  </a:schemeClr>
                </a:solidFill>
              </a:rPr>
              <a:t> general del </a:t>
            </a:r>
            <a:r>
              <a:rPr lang="en-US" sz="2000" b="1" dirty="0" err="1">
                <a:solidFill>
                  <a:schemeClr val="tx1">
                    <a:alpha val="80000"/>
                  </a:schemeClr>
                </a:solidFill>
              </a:rPr>
              <a:t>área</a:t>
            </a:r>
            <a:r>
              <a:rPr lang="en-US" sz="2000" b="1" dirty="0">
                <a:solidFill>
                  <a:schemeClr val="tx1">
                    <a:alpha val="80000"/>
                  </a:schemeClr>
                </a:solidFill>
              </a:rPr>
              <a:t> </a:t>
            </a:r>
            <a:r>
              <a:rPr lang="en-US" sz="2000" b="1" dirty="0" err="1">
                <a:solidFill>
                  <a:schemeClr val="tx1">
                    <a:alpha val="80000"/>
                  </a:schemeClr>
                </a:solidFill>
              </a:rPr>
              <a:t>geográfica</a:t>
            </a:r>
            <a:r>
              <a:rPr lang="en-US" sz="2000" b="1" dirty="0">
                <a:solidFill>
                  <a:schemeClr val="tx1">
                    <a:alpha val="80000"/>
                  </a:schemeClr>
                </a:solidFill>
              </a:rPr>
              <a:t> del </a:t>
            </a:r>
            <a:r>
              <a:rPr lang="en-US" sz="2000" b="1" dirty="0" err="1">
                <a:solidFill>
                  <a:schemeClr val="tx1">
                    <a:alpha val="80000"/>
                  </a:schemeClr>
                </a:solidFill>
              </a:rPr>
              <a:t>contribuyente</a:t>
            </a:r>
            <a:r>
              <a:rPr lang="en-US" sz="2000" b="1" dirty="0">
                <a:solidFill>
                  <a:schemeClr val="tx1">
                    <a:alpha val="80000"/>
                  </a:schemeClr>
                </a:solidFill>
              </a:rPr>
              <a:t>.</a:t>
            </a:r>
            <a:endParaRPr lang="en-US" sz="2000" dirty="0">
              <a:solidFill>
                <a:schemeClr val="tx1">
                  <a:alpha val="80000"/>
                </a:schemeClr>
              </a:solidFill>
            </a:endParaRPr>
          </a:p>
        </p:txBody>
      </p:sp>
    </p:spTree>
    <p:extLst>
      <p:ext uri="{BB962C8B-B14F-4D97-AF65-F5344CB8AC3E}">
        <p14:creationId xmlns:p14="http://schemas.microsoft.com/office/powerpoint/2010/main" val="65978578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nterfaz de usuario gráfica&#10;&#10;El contenido generado por IA puede ser incorrecto.">
            <a:extLst>
              <a:ext uri="{FF2B5EF4-FFF2-40B4-BE49-F238E27FC236}">
                <a16:creationId xmlns:a16="http://schemas.microsoft.com/office/drawing/2014/main" id="{6BE4CB04-538D-44D1-0912-4B3CC612AF62}"/>
              </a:ext>
            </a:extLst>
          </p:cNvPr>
          <p:cNvPicPr>
            <a:picLocks noChangeAspect="1"/>
          </p:cNvPicPr>
          <p:nvPr/>
        </p:nvPicPr>
        <p:blipFill>
          <a:blip r:embed="rId2"/>
          <a:stretch>
            <a:fillRect/>
          </a:stretch>
        </p:blipFill>
        <p:spPr>
          <a:xfrm>
            <a:off x="643467" y="825415"/>
            <a:ext cx="10905066" cy="5207168"/>
          </a:xfrm>
          <a:prstGeom prst="rect">
            <a:avLst/>
          </a:prstGeom>
        </p:spPr>
      </p:pic>
    </p:spTree>
    <p:extLst>
      <p:ext uri="{BB962C8B-B14F-4D97-AF65-F5344CB8AC3E}">
        <p14:creationId xmlns:p14="http://schemas.microsoft.com/office/powerpoint/2010/main" val="234823624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941F92-F0EB-691F-F506-9876B69BCA24}"/>
              </a:ext>
            </a:extLst>
          </p:cNvPr>
          <p:cNvSpPr>
            <a:spLocks noGrp="1"/>
          </p:cNvSpPr>
          <p:nvPr>
            <p:ph type="title"/>
          </p:nvPr>
        </p:nvSpPr>
        <p:spPr>
          <a:xfrm>
            <a:off x="493247" y="370601"/>
            <a:ext cx="10515600" cy="1325563"/>
          </a:xfrm>
        </p:spPr>
        <p:txBody>
          <a:bodyPr>
            <a:normAutofit/>
          </a:bodyPr>
          <a:lstStyle/>
          <a:p>
            <a:r>
              <a:rPr lang="es-MX" sz="2800" b="1" dirty="0"/>
              <a:t>PRESTACIONES QUE NO ESTÁN SUJETAS AL LÍMITE GLOBAL PERO QUE DEBEN CUMPLIR REQUISITOS INDIVIDUALES</a:t>
            </a:r>
          </a:p>
        </p:txBody>
      </p:sp>
      <p:sp>
        <p:nvSpPr>
          <p:cNvPr id="3" name="Marcador de contenido 2">
            <a:extLst>
              <a:ext uri="{FF2B5EF4-FFF2-40B4-BE49-F238E27FC236}">
                <a16:creationId xmlns:a16="http://schemas.microsoft.com/office/drawing/2014/main" id="{60AB8C69-F4C4-5C17-3F79-E761D3EC356D}"/>
              </a:ext>
            </a:extLst>
          </p:cNvPr>
          <p:cNvSpPr>
            <a:spLocks noGrp="1"/>
          </p:cNvSpPr>
          <p:nvPr>
            <p:ph idx="1"/>
          </p:nvPr>
        </p:nvSpPr>
        <p:spPr>
          <a:xfrm>
            <a:off x="801665" y="1866378"/>
            <a:ext cx="10081245" cy="4294158"/>
          </a:xfrm>
        </p:spPr>
        <p:txBody>
          <a:bodyPr>
            <a:normAutofit fontScale="92500" lnSpcReduction="20000"/>
          </a:bodyPr>
          <a:lstStyle/>
          <a:p>
            <a:pPr marL="0" indent="0">
              <a:buNone/>
            </a:pPr>
            <a:r>
              <a:rPr lang="es-MX" dirty="0"/>
              <a:t>El último párrafo del art 93 dispone que no se limitará la exención tratándose de</a:t>
            </a:r>
          </a:p>
          <a:p>
            <a:r>
              <a:rPr lang="es-MX" dirty="0"/>
              <a:t>Jubilaciones</a:t>
            </a:r>
          </a:p>
          <a:p>
            <a:r>
              <a:rPr lang="es-MX" dirty="0"/>
              <a:t>Pensiones</a:t>
            </a:r>
          </a:p>
          <a:p>
            <a:r>
              <a:rPr lang="es-MX" dirty="0"/>
              <a:t>Haberes de retiro </a:t>
            </a:r>
          </a:p>
          <a:p>
            <a:r>
              <a:rPr lang="es-MX" dirty="0"/>
              <a:t>Pensiones vitalicias</a:t>
            </a:r>
          </a:p>
          <a:p>
            <a:r>
              <a:rPr lang="es-MX" dirty="0"/>
              <a:t>Indemnizaciones por riesgos de trabajo o enfermedades</a:t>
            </a:r>
          </a:p>
          <a:p>
            <a:r>
              <a:rPr lang="es-MX" dirty="0"/>
              <a:t>Reembolso de gastos médicos, dentales, hospitalarios y de funeral</a:t>
            </a:r>
          </a:p>
          <a:p>
            <a:r>
              <a:rPr lang="es-MX" dirty="0"/>
              <a:t>Seguro de gastos médicos</a:t>
            </a:r>
          </a:p>
          <a:p>
            <a:r>
              <a:rPr lang="es-MX" dirty="0"/>
              <a:t>Seguros de vida</a:t>
            </a:r>
          </a:p>
          <a:p>
            <a:r>
              <a:rPr lang="es-MX" dirty="0"/>
              <a:t>Fondos de ahorro </a:t>
            </a:r>
          </a:p>
          <a:p>
            <a:pPr marL="0" indent="0">
              <a:buNone/>
            </a:pPr>
            <a:endParaRPr lang="es-MX" dirty="0"/>
          </a:p>
        </p:txBody>
      </p:sp>
    </p:spTree>
    <p:extLst>
      <p:ext uri="{BB962C8B-B14F-4D97-AF65-F5344CB8AC3E}">
        <p14:creationId xmlns:p14="http://schemas.microsoft.com/office/powerpoint/2010/main" val="296383324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F7501D-6C85-ADFD-A26B-B8AD9212CC20}"/>
              </a:ext>
            </a:extLst>
          </p:cNvPr>
          <p:cNvSpPr txBox="1">
            <a:spLocks/>
          </p:cNvSpPr>
          <p:nvPr/>
        </p:nvSpPr>
        <p:spPr>
          <a:xfrm>
            <a:off x="803776" y="352265"/>
            <a:ext cx="8355079" cy="120428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DEDUCIBILIDAD PARA EL PATRÓN DE LOS PAGOS EXENTOS PARA EL TRABAJADOR</a:t>
            </a:r>
          </a:p>
        </p:txBody>
      </p:sp>
      <p:sp>
        <p:nvSpPr>
          <p:cNvPr id="3" name="Subtítulo 2">
            <a:extLst>
              <a:ext uri="{FF2B5EF4-FFF2-40B4-BE49-F238E27FC236}">
                <a16:creationId xmlns:a16="http://schemas.microsoft.com/office/drawing/2014/main" id="{A5C95E01-EFD0-6EF1-8920-026A9692B334}"/>
              </a:ext>
            </a:extLst>
          </p:cNvPr>
          <p:cNvSpPr txBox="1">
            <a:spLocks/>
          </p:cNvSpPr>
          <p:nvPr/>
        </p:nvSpPr>
        <p:spPr>
          <a:xfrm>
            <a:off x="803775" y="1770928"/>
            <a:ext cx="10407019" cy="440286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2400" dirty="0" err="1">
                <a:solidFill>
                  <a:schemeClr val="tx1">
                    <a:alpha val="80000"/>
                  </a:schemeClr>
                </a:solidFill>
              </a:rPr>
              <a:t>Según</a:t>
            </a:r>
            <a:r>
              <a:rPr lang="en-US" sz="2400" dirty="0">
                <a:solidFill>
                  <a:schemeClr val="tx1">
                    <a:alpha val="80000"/>
                  </a:schemeClr>
                </a:solidFill>
              </a:rPr>
              <a:t> la </a:t>
            </a:r>
            <a:r>
              <a:rPr lang="en-US" sz="2400" dirty="0" err="1">
                <a:solidFill>
                  <a:schemeClr val="tx1">
                    <a:alpha val="80000"/>
                  </a:schemeClr>
                </a:solidFill>
              </a:rPr>
              <a:t>fracción</a:t>
            </a:r>
            <a:r>
              <a:rPr lang="en-US" sz="2400" dirty="0">
                <a:solidFill>
                  <a:schemeClr val="tx1">
                    <a:alpha val="80000"/>
                  </a:schemeClr>
                </a:solidFill>
              </a:rPr>
              <a:t> XXX del art 28 de la LISR, </a:t>
            </a:r>
            <a:r>
              <a:rPr lang="en-US" sz="2400" dirty="0" err="1">
                <a:solidFill>
                  <a:schemeClr val="tx1">
                    <a:alpha val="80000"/>
                  </a:schemeClr>
                </a:solidFill>
              </a:rPr>
              <a:t>los</a:t>
            </a:r>
            <a:r>
              <a:rPr lang="en-US" sz="2400" dirty="0">
                <a:solidFill>
                  <a:schemeClr val="tx1">
                    <a:alpha val="80000"/>
                  </a:schemeClr>
                </a:solidFill>
              </a:rPr>
              <a:t> </a:t>
            </a:r>
            <a:r>
              <a:rPr lang="en-US" sz="2400" dirty="0" err="1">
                <a:solidFill>
                  <a:schemeClr val="tx1">
                    <a:alpha val="80000"/>
                  </a:schemeClr>
                </a:solidFill>
              </a:rPr>
              <a:t>pagos</a:t>
            </a:r>
            <a:r>
              <a:rPr lang="en-US" sz="2400" dirty="0">
                <a:solidFill>
                  <a:schemeClr val="tx1">
                    <a:alpha val="80000"/>
                  </a:schemeClr>
                </a:solidFill>
              </a:rPr>
              <a:t> que a </a:t>
            </a:r>
            <a:r>
              <a:rPr lang="en-US" sz="2400" dirty="0" err="1">
                <a:solidFill>
                  <a:schemeClr val="tx1">
                    <a:alpha val="80000"/>
                  </a:schemeClr>
                </a:solidFill>
              </a:rPr>
              <a:t>su</a:t>
            </a:r>
            <a:r>
              <a:rPr lang="en-US" sz="2400" dirty="0">
                <a:solidFill>
                  <a:schemeClr val="tx1">
                    <a:alpha val="80000"/>
                  </a:schemeClr>
                </a:solidFill>
              </a:rPr>
              <a:t> </a:t>
            </a:r>
            <a:r>
              <a:rPr lang="en-US" sz="2400" dirty="0" err="1">
                <a:solidFill>
                  <a:schemeClr val="tx1">
                    <a:alpha val="80000"/>
                  </a:schemeClr>
                </a:solidFill>
              </a:rPr>
              <a:t>vez</a:t>
            </a:r>
            <a:r>
              <a:rPr lang="en-US" sz="2400" dirty="0">
                <a:solidFill>
                  <a:schemeClr val="tx1">
                    <a:alpha val="80000"/>
                  </a:schemeClr>
                </a:solidFill>
              </a:rPr>
              <a:t> </a:t>
            </a:r>
            <a:r>
              <a:rPr lang="en-US" sz="2400" dirty="0" err="1">
                <a:solidFill>
                  <a:schemeClr val="tx1">
                    <a:alpha val="80000"/>
                  </a:schemeClr>
                </a:solidFill>
              </a:rPr>
              <a:t>sean</a:t>
            </a:r>
            <a:r>
              <a:rPr lang="en-US" sz="2400" dirty="0">
                <a:solidFill>
                  <a:schemeClr val="tx1">
                    <a:alpha val="80000"/>
                  </a:schemeClr>
                </a:solidFill>
              </a:rPr>
              <a:t> </a:t>
            </a:r>
            <a:r>
              <a:rPr lang="en-US" sz="2400" dirty="0" err="1">
                <a:solidFill>
                  <a:schemeClr val="tx1">
                    <a:alpha val="80000"/>
                  </a:schemeClr>
                </a:solidFill>
              </a:rPr>
              <a:t>ingresos</a:t>
            </a:r>
            <a:r>
              <a:rPr lang="en-US" sz="2400" dirty="0">
                <a:solidFill>
                  <a:schemeClr val="tx1">
                    <a:alpha val="80000"/>
                  </a:schemeClr>
                </a:solidFill>
              </a:rPr>
              <a:t> </a:t>
            </a:r>
            <a:r>
              <a:rPr lang="en-US" sz="2400" dirty="0" err="1">
                <a:solidFill>
                  <a:schemeClr val="tx1">
                    <a:alpha val="80000"/>
                  </a:schemeClr>
                </a:solidFill>
              </a:rPr>
              <a:t>exentos</a:t>
            </a:r>
            <a:r>
              <a:rPr lang="en-US" sz="2400" dirty="0">
                <a:solidFill>
                  <a:schemeClr val="tx1">
                    <a:alpha val="80000"/>
                  </a:schemeClr>
                </a:solidFill>
              </a:rPr>
              <a:t> para </a:t>
            </a:r>
            <a:r>
              <a:rPr lang="en-US" sz="2400" dirty="0" err="1">
                <a:solidFill>
                  <a:schemeClr val="tx1">
                    <a:alpha val="80000"/>
                  </a:schemeClr>
                </a:solidFill>
              </a:rPr>
              <a:t>los</a:t>
            </a:r>
            <a:r>
              <a:rPr lang="en-US" sz="2400" dirty="0">
                <a:solidFill>
                  <a:schemeClr val="tx1">
                    <a:alpha val="80000"/>
                  </a:schemeClr>
                </a:solidFill>
              </a:rPr>
              <a:t> </a:t>
            </a:r>
            <a:r>
              <a:rPr lang="en-US" sz="2400" dirty="0" err="1">
                <a:solidFill>
                  <a:schemeClr val="tx1">
                    <a:alpha val="80000"/>
                  </a:schemeClr>
                </a:solidFill>
              </a:rPr>
              <a:t>trabajadores</a:t>
            </a:r>
            <a:r>
              <a:rPr lang="en-US" sz="2400" dirty="0">
                <a:solidFill>
                  <a:schemeClr val="tx1">
                    <a:alpha val="80000"/>
                  </a:schemeClr>
                </a:solidFill>
              </a:rPr>
              <a:t>, no </a:t>
            </a:r>
            <a:r>
              <a:rPr lang="en-US" sz="2400" dirty="0" err="1">
                <a:solidFill>
                  <a:schemeClr val="tx1">
                    <a:alpha val="80000"/>
                  </a:schemeClr>
                </a:solidFill>
              </a:rPr>
              <a:t>serán</a:t>
            </a:r>
            <a:r>
              <a:rPr lang="en-US" sz="2400" dirty="0">
                <a:solidFill>
                  <a:schemeClr val="tx1">
                    <a:alpha val="80000"/>
                  </a:schemeClr>
                </a:solidFill>
              </a:rPr>
              <a:t> </a:t>
            </a:r>
            <a:r>
              <a:rPr lang="en-US" sz="2400" dirty="0" err="1">
                <a:solidFill>
                  <a:schemeClr val="tx1">
                    <a:alpha val="80000"/>
                  </a:schemeClr>
                </a:solidFill>
              </a:rPr>
              <a:t>deducibles</a:t>
            </a:r>
            <a:r>
              <a:rPr lang="en-US" sz="2400" dirty="0">
                <a:solidFill>
                  <a:schemeClr val="tx1">
                    <a:alpha val="80000"/>
                  </a:schemeClr>
                </a:solidFill>
              </a:rPr>
              <a:t> hasta </a:t>
            </a:r>
            <a:r>
              <a:rPr lang="en-US" sz="2400" dirty="0" err="1">
                <a:solidFill>
                  <a:schemeClr val="tx1">
                    <a:alpha val="80000"/>
                  </a:schemeClr>
                </a:solidFill>
              </a:rPr>
              <a:t>por</a:t>
            </a:r>
            <a:r>
              <a:rPr lang="en-US" sz="2400" dirty="0">
                <a:solidFill>
                  <a:schemeClr val="tx1">
                    <a:alpha val="80000"/>
                  </a:schemeClr>
                </a:solidFill>
              </a:rPr>
              <a:t> la </a:t>
            </a:r>
            <a:r>
              <a:rPr lang="en-US" sz="2400" dirty="0" err="1">
                <a:solidFill>
                  <a:schemeClr val="tx1">
                    <a:alpha val="80000"/>
                  </a:schemeClr>
                </a:solidFill>
              </a:rPr>
              <a:t>cantidad</a:t>
            </a:r>
            <a:r>
              <a:rPr lang="en-US" sz="2400" dirty="0">
                <a:solidFill>
                  <a:schemeClr val="tx1">
                    <a:alpha val="80000"/>
                  </a:schemeClr>
                </a:solidFill>
              </a:rPr>
              <a:t> que </a:t>
            </a:r>
            <a:r>
              <a:rPr lang="en-US" sz="2400" dirty="0" err="1">
                <a:solidFill>
                  <a:schemeClr val="tx1">
                    <a:alpha val="80000"/>
                  </a:schemeClr>
                </a:solidFill>
              </a:rPr>
              <a:t>resulte</a:t>
            </a:r>
            <a:r>
              <a:rPr lang="en-US" sz="2400" dirty="0">
                <a:solidFill>
                  <a:schemeClr val="tx1">
                    <a:alpha val="80000"/>
                  </a:schemeClr>
                </a:solidFill>
              </a:rPr>
              <a:t> de </a:t>
            </a:r>
            <a:r>
              <a:rPr lang="en-US" sz="2400" dirty="0" err="1">
                <a:solidFill>
                  <a:schemeClr val="tx1">
                    <a:alpha val="80000"/>
                  </a:schemeClr>
                </a:solidFill>
              </a:rPr>
              <a:t>aplicar</a:t>
            </a:r>
            <a:r>
              <a:rPr lang="en-US" sz="2400" dirty="0">
                <a:solidFill>
                  <a:schemeClr val="tx1">
                    <a:alpha val="80000"/>
                  </a:schemeClr>
                </a:solidFill>
              </a:rPr>
              <a:t> el factor del 0.53 al </a:t>
            </a:r>
            <a:r>
              <a:rPr lang="en-US" sz="2400" dirty="0" err="1">
                <a:solidFill>
                  <a:schemeClr val="tx1">
                    <a:alpha val="80000"/>
                  </a:schemeClr>
                </a:solidFill>
              </a:rPr>
              <a:t>monto</a:t>
            </a:r>
            <a:r>
              <a:rPr lang="en-US" sz="2400" dirty="0">
                <a:solidFill>
                  <a:schemeClr val="tx1">
                    <a:alpha val="80000"/>
                  </a:schemeClr>
                </a:solidFill>
              </a:rPr>
              <a:t> de </a:t>
            </a:r>
            <a:r>
              <a:rPr lang="en-US" sz="2400" dirty="0" err="1">
                <a:solidFill>
                  <a:schemeClr val="tx1">
                    <a:alpha val="80000"/>
                  </a:schemeClr>
                </a:solidFill>
              </a:rPr>
              <a:t>dichos</a:t>
            </a:r>
            <a:r>
              <a:rPr lang="en-US" sz="2400" dirty="0">
                <a:solidFill>
                  <a:schemeClr val="tx1">
                    <a:alpha val="80000"/>
                  </a:schemeClr>
                </a:solidFill>
              </a:rPr>
              <a:t> </a:t>
            </a:r>
            <a:r>
              <a:rPr lang="en-US" sz="2400" dirty="0" err="1">
                <a:solidFill>
                  <a:schemeClr val="tx1">
                    <a:alpha val="80000"/>
                  </a:schemeClr>
                </a:solidFill>
              </a:rPr>
              <a:t>pagos</a:t>
            </a:r>
            <a:r>
              <a:rPr lang="en-US" sz="2400" dirty="0">
                <a:solidFill>
                  <a:schemeClr val="tx1">
                    <a:alpha val="80000"/>
                  </a:schemeClr>
                </a:solidFill>
              </a:rPr>
              <a:t>; es </a:t>
            </a:r>
            <a:r>
              <a:rPr lang="en-US" sz="2400" dirty="0" err="1">
                <a:solidFill>
                  <a:schemeClr val="tx1">
                    <a:alpha val="80000"/>
                  </a:schemeClr>
                </a:solidFill>
              </a:rPr>
              <a:t>decir</a:t>
            </a:r>
            <a:r>
              <a:rPr lang="en-US" sz="2400" dirty="0">
                <a:solidFill>
                  <a:schemeClr val="tx1">
                    <a:alpha val="80000"/>
                  </a:schemeClr>
                </a:solidFill>
              </a:rPr>
              <a:t> solo </a:t>
            </a:r>
            <a:r>
              <a:rPr lang="en-US" sz="2400" dirty="0" err="1">
                <a:solidFill>
                  <a:schemeClr val="tx1">
                    <a:alpha val="80000"/>
                  </a:schemeClr>
                </a:solidFill>
              </a:rPr>
              <a:t>serán</a:t>
            </a:r>
            <a:r>
              <a:rPr lang="en-US" sz="2400" dirty="0">
                <a:solidFill>
                  <a:schemeClr val="tx1">
                    <a:alpha val="80000"/>
                  </a:schemeClr>
                </a:solidFill>
              </a:rPr>
              <a:t> </a:t>
            </a:r>
            <a:r>
              <a:rPr lang="en-US" sz="2400" dirty="0" err="1">
                <a:solidFill>
                  <a:schemeClr val="tx1">
                    <a:alpha val="80000"/>
                  </a:schemeClr>
                </a:solidFill>
              </a:rPr>
              <a:t>deducibles</a:t>
            </a:r>
            <a:r>
              <a:rPr lang="en-US" sz="2400" dirty="0">
                <a:solidFill>
                  <a:schemeClr val="tx1">
                    <a:alpha val="80000"/>
                  </a:schemeClr>
                </a:solidFill>
              </a:rPr>
              <a:t> </a:t>
            </a:r>
            <a:r>
              <a:rPr lang="en-US" sz="2400" dirty="0" err="1">
                <a:solidFill>
                  <a:schemeClr val="tx1">
                    <a:alpha val="80000"/>
                  </a:schemeClr>
                </a:solidFill>
              </a:rPr>
              <a:t>en</a:t>
            </a:r>
            <a:r>
              <a:rPr lang="en-US" sz="2400" dirty="0">
                <a:solidFill>
                  <a:schemeClr val="tx1">
                    <a:alpha val="80000"/>
                  </a:schemeClr>
                </a:solidFill>
              </a:rPr>
              <a:t> un 47%.</a:t>
            </a:r>
          </a:p>
          <a:p>
            <a:pPr marL="0" indent="0" algn="just">
              <a:buNone/>
            </a:pPr>
            <a:endParaRPr lang="en-US" sz="2400" dirty="0">
              <a:solidFill>
                <a:schemeClr val="tx1">
                  <a:alpha val="80000"/>
                </a:schemeClr>
              </a:solidFill>
            </a:endParaRPr>
          </a:p>
          <a:p>
            <a:pPr marL="0" indent="0" algn="just">
              <a:buNone/>
            </a:pPr>
            <a:r>
              <a:rPr lang="en-US" sz="2400" dirty="0" err="1">
                <a:solidFill>
                  <a:schemeClr val="tx1">
                    <a:alpha val="80000"/>
                  </a:schemeClr>
                </a:solidFill>
              </a:rPr>
              <a:t>Cuando</a:t>
            </a:r>
            <a:r>
              <a:rPr lang="en-US" sz="2400" dirty="0">
                <a:solidFill>
                  <a:schemeClr val="tx1">
                    <a:alpha val="80000"/>
                  </a:schemeClr>
                </a:solidFill>
              </a:rPr>
              <a:t> las </a:t>
            </a:r>
            <a:r>
              <a:rPr lang="en-US" sz="2400" dirty="0" err="1">
                <a:solidFill>
                  <a:schemeClr val="tx1">
                    <a:alpha val="80000"/>
                  </a:schemeClr>
                </a:solidFill>
              </a:rPr>
              <a:t>prestaciones</a:t>
            </a:r>
            <a:r>
              <a:rPr lang="en-US" sz="2400" dirty="0">
                <a:solidFill>
                  <a:schemeClr val="tx1">
                    <a:alpha val="80000"/>
                  </a:schemeClr>
                </a:solidFill>
              </a:rPr>
              <a:t> </a:t>
            </a:r>
            <a:r>
              <a:rPr lang="en-US" sz="2400" dirty="0" err="1">
                <a:solidFill>
                  <a:schemeClr val="tx1">
                    <a:alpha val="80000"/>
                  </a:schemeClr>
                </a:solidFill>
              </a:rPr>
              <a:t>otorgadas</a:t>
            </a:r>
            <a:r>
              <a:rPr lang="en-US" sz="2400" dirty="0">
                <a:solidFill>
                  <a:schemeClr val="tx1">
                    <a:alpha val="80000"/>
                  </a:schemeClr>
                </a:solidFill>
              </a:rPr>
              <a:t> </a:t>
            </a:r>
            <a:r>
              <a:rPr lang="en-US" sz="2400" dirty="0" err="1">
                <a:solidFill>
                  <a:schemeClr val="tx1">
                    <a:alpha val="80000"/>
                  </a:schemeClr>
                </a:solidFill>
              </a:rPr>
              <a:t>por</a:t>
            </a:r>
            <a:r>
              <a:rPr lang="en-US" sz="2400" dirty="0">
                <a:solidFill>
                  <a:schemeClr val="tx1">
                    <a:alpha val="80000"/>
                  </a:schemeClr>
                </a:solidFill>
              </a:rPr>
              <a:t> </a:t>
            </a:r>
            <a:r>
              <a:rPr lang="en-US" sz="2400" dirty="0" err="1">
                <a:solidFill>
                  <a:schemeClr val="tx1">
                    <a:alpha val="80000"/>
                  </a:schemeClr>
                </a:solidFill>
              </a:rPr>
              <a:t>los</a:t>
            </a:r>
            <a:r>
              <a:rPr lang="en-US" sz="2400" dirty="0">
                <a:solidFill>
                  <a:schemeClr val="tx1">
                    <a:alpha val="80000"/>
                  </a:schemeClr>
                </a:solidFill>
              </a:rPr>
              <a:t> </a:t>
            </a:r>
            <a:r>
              <a:rPr lang="en-US" sz="2400" dirty="0" err="1">
                <a:solidFill>
                  <a:schemeClr val="tx1">
                    <a:alpha val="80000"/>
                  </a:schemeClr>
                </a:solidFill>
              </a:rPr>
              <a:t>empleadores</a:t>
            </a:r>
            <a:r>
              <a:rPr lang="en-US" sz="2400" dirty="0">
                <a:solidFill>
                  <a:schemeClr val="tx1">
                    <a:alpha val="80000"/>
                  </a:schemeClr>
                </a:solidFill>
              </a:rPr>
              <a:t> a favor de sus </a:t>
            </a:r>
            <a:r>
              <a:rPr lang="en-US" sz="2400" dirty="0" err="1">
                <a:solidFill>
                  <a:schemeClr val="tx1">
                    <a:alpha val="80000"/>
                  </a:schemeClr>
                </a:solidFill>
              </a:rPr>
              <a:t>trabajadores</a:t>
            </a:r>
            <a:r>
              <a:rPr lang="en-US" sz="2400" dirty="0">
                <a:solidFill>
                  <a:schemeClr val="tx1">
                    <a:alpha val="80000"/>
                  </a:schemeClr>
                </a:solidFill>
              </a:rPr>
              <a:t> que a </a:t>
            </a:r>
            <a:r>
              <a:rPr lang="en-US" sz="2400" dirty="0" err="1">
                <a:solidFill>
                  <a:schemeClr val="tx1">
                    <a:alpha val="80000"/>
                  </a:schemeClr>
                </a:solidFill>
              </a:rPr>
              <a:t>su</a:t>
            </a:r>
            <a:r>
              <a:rPr lang="en-US" sz="2400" dirty="0">
                <a:solidFill>
                  <a:schemeClr val="tx1">
                    <a:alpha val="80000"/>
                  </a:schemeClr>
                </a:solidFill>
              </a:rPr>
              <a:t> </a:t>
            </a:r>
            <a:r>
              <a:rPr lang="en-US" sz="2400" dirty="0" err="1">
                <a:solidFill>
                  <a:schemeClr val="tx1">
                    <a:alpha val="80000"/>
                  </a:schemeClr>
                </a:solidFill>
              </a:rPr>
              <a:t>vez</a:t>
            </a:r>
            <a:r>
              <a:rPr lang="en-US" sz="2400" dirty="0">
                <a:solidFill>
                  <a:schemeClr val="tx1">
                    <a:alpha val="80000"/>
                  </a:schemeClr>
                </a:solidFill>
              </a:rPr>
              <a:t> </a:t>
            </a:r>
            <a:r>
              <a:rPr lang="en-US" sz="2400" dirty="0" err="1">
                <a:solidFill>
                  <a:schemeClr val="tx1">
                    <a:alpha val="80000"/>
                  </a:schemeClr>
                </a:solidFill>
              </a:rPr>
              <a:t>sean</a:t>
            </a:r>
            <a:r>
              <a:rPr lang="en-US" sz="2400" dirty="0">
                <a:solidFill>
                  <a:schemeClr val="tx1">
                    <a:alpha val="80000"/>
                  </a:schemeClr>
                </a:solidFill>
              </a:rPr>
              <a:t> </a:t>
            </a:r>
            <a:r>
              <a:rPr lang="en-US" sz="2400" dirty="0" err="1">
                <a:solidFill>
                  <a:schemeClr val="tx1">
                    <a:alpha val="80000"/>
                  </a:schemeClr>
                </a:solidFill>
              </a:rPr>
              <a:t>ingresos</a:t>
            </a:r>
            <a:r>
              <a:rPr lang="en-US" sz="2400" dirty="0">
                <a:solidFill>
                  <a:schemeClr val="tx1">
                    <a:alpha val="80000"/>
                  </a:schemeClr>
                </a:solidFill>
              </a:rPr>
              <a:t> </a:t>
            </a:r>
            <a:r>
              <a:rPr lang="en-US" sz="2400" dirty="0" err="1">
                <a:solidFill>
                  <a:schemeClr val="tx1">
                    <a:alpha val="80000"/>
                  </a:schemeClr>
                </a:solidFill>
              </a:rPr>
              <a:t>exentos</a:t>
            </a:r>
            <a:r>
              <a:rPr lang="en-US" sz="2400" dirty="0">
                <a:solidFill>
                  <a:schemeClr val="tx1">
                    <a:alpha val="80000"/>
                  </a:schemeClr>
                </a:solidFill>
              </a:rPr>
              <a:t> para </a:t>
            </a:r>
            <a:r>
              <a:rPr lang="en-US" sz="2400" dirty="0" err="1">
                <a:solidFill>
                  <a:schemeClr val="tx1">
                    <a:alpha val="80000"/>
                  </a:schemeClr>
                </a:solidFill>
              </a:rPr>
              <a:t>dichos</a:t>
            </a:r>
            <a:r>
              <a:rPr lang="en-US" sz="2400" dirty="0">
                <a:solidFill>
                  <a:schemeClr val="tx1">
                    <a:alpha val="80000"/>
                  </a:schemeClr>
                </a:solidFill>
              </a:rPr>
              <a:t> </a:t>
            </a:r>
            <a:r>
              <a:rPr lang="en-US" sz="2400" dirty="0" err="1">
                <a:solidFill>
                  <a:schemeClr val="tx1">
                    <a:alpha val="80000"/>
                  </a:schemeClr>
                </a:solidFill>
              </a:rPr>
              <a:t>trabajadores</a:t>
            </a:r>
            <a:r>
              <a:rPr lang="en-US" sz="2400" dirty="0">
                <a:solidFill>
                  <a:schemeClr val="tx1">
                    <a:alpha val="80000"/>
                  </a:schemeClr>
                </a:solidFill>
              </a:rPr>
              <a:t>, </a:t>
            </a:r>
            <a:r>
              <a:rPr lang="en-US" sz="2400" dirty="0" err="1">
                <a:solidFill>
                  <a:schemeClr val="tx1">
                    <a:alpha val="80000"/>
                  </a:schemeClr>
                </a:solidFill>
              </a:rPr>
              <a:t>en</a:t>
            </a:r>
            <a:r>
              <a:rPr lang="en-US" sz="2400" dirty="0">
                <a:solidFill>
                  <a:schemeClr val="tx1">
                    <a:alpha val="80000"/>
                  </a:schemeClr>
                </a:solidFill>
              </a:rPr>
              <a:t> el </a:t>
            </a:r>
            <a:r>
              <a:rPr lang="en-US" sz="2400" dirty="0" err="1">
                <a:solidFill>
                  <a:schemeClr val="tx1">
                    <a:alpha val="80000"/>
                  </a:schemeClr>
                </a:solidFill>
              </a:rPr>
              <a:t>ejercicio</a:t>
            </a:r>
            <a:r>
              <a:rPr lang="en-US" sz="2400" dirty="0">
                <a:solidFill>
                  <a:schemeClr val="tx1">
                    <a:alpha val="80000"/>
                  </a:schemeClr>
                </a:solidFill>
              </a:rPr>
              <a:t> de que se </a:t>
            </a:r>
            <a:r>
              <a:rPr lang="en-US" sz="2400" dirty="0" err="1">
                <a:solidFill>
                  <a:schemeClr val="tx1">
                    <a:alpha val="80000"/>
                  </a:schemeClr>
                </a:solidFill>
              </a:rPr>
              <a:t>trate</a:t>
            </a:r>
            <a:r>
              <a:rPr lang="en-US" sz="2400" dirty="0">
                <a:solidFill>
                  <a:schemeClr val="tx1">
                    <a:alpha val="80000"/>
                  </a:schemeClr>
                </a:solidFill>
              </a:rPr>
              <a:t>, no </a:t>
            </a:r>
            <a:r>
              <a:rPr lang="en-US" sz="2400" dirty="0" err="1">
                <a:solidFill>
                  <a:schemeClr val="tx1">
                    <a:alpha val="80000"/>
                  </a:schemeClr>
                </a:solidFill>
              </a:rPr>
              <a:t>disminuyan</a:t>
            </a:r>
            <a:r>
              <a:rPr lang="en-US" sz="2400" dirty="0">
                <a:solidFill>
                  <a:schemeClr val="tx1">
                    <a:alpha val="80000"/>
                  </a:schemeClr>
                </a:solidFill>
              </a:rPr>
              <a:t> </a:t>
            </a:r>
            <a:r>
              <a:rPr lang="en-US" sz="2400" dirty="0" err="1">
                <a:solidFill>
                  <a:schemeClr val="tx1">
                    <a:alpha val="80000"/>
                  </a:schemeClr>
                </a:solidFill>
              </a:rPr>
              <a:t>respecto</a:t>
            </a:r>
            <a:r>
              <a:rPr lang="en-US" sz="2400" dirty="0">
                <a:solidFill>
                  <a:schemeClr val="tx1">
                    <a:alpha val="80000"/>
                  </a:schemeClr>
                </a:solidFill>
              </a:rPr>
              <a:t> a las </a:t>
            </a:r>
            <a:r>
              <a:rPr lang="en-US" sz="2400" dirty="0" err="1">
                <a:solidFill>
                  <a:schemeClr val="tx1">
                    <a:alpha val="80000"/>
                  </a:schemeClr>
                </a:solidFill>
              </a:rPr>
              <a:t>otorgadas</a:t>
            </a:r>
            <a:r>
              <a:rPr lang="en-US" sz="2400" dirty="0">
                <a:solidFill>
                  <a:schemeClr val="tx1">
                    <a:alpha val="80000"/>
                  </a:schemeClr>
                </a:solidFill>
              </a:rPr>
              <a:t> </a:t>
            </a:r>
            <a:r>
              <a:rPr lang="en-US" sz="2400" dirty="0" err="1">
                <a:solidFill>
                  <a:schemeClr val="tx1">
                    <a:alpha val="80000"/>
                  </a:schemeClr>
                </a:solidFill>
              </a:rPr>
              <a:t>en</a:t>
            </a:r>
            <a:r>
              <a:rPr lang="en-US" sz="2400" dirty="0">
                <a:solidFill>
                  <a:schemeClr val="tx1">
                    <a:alpha val="80000"/>
                  </a:schemeClr>
                </a:solidFill>
              </a:rPr>
              <a:t> el </a:t>
            </a:r>
            <a:r>
              <a:rPr lang="en-US" sz="2400" dirty="0" err="1">
                <a:solidFill>
                  <a:schemeClr val="tx1">
                    <a:alpha val="80000"/>
                  </a:schemeClr>
                </a:solidFill>
              </a:rPr>
              <a:t>ejercicio</a:t>
            </a:r>
            <a:r>
              <a:rPr lang="en-US" sz="2400" dirty="0">
                <a:solidFill>
                  <a:schemeClr val="tx1">
                    <a:alpha val="80000"/>
                  </a:schemeClr>
                </a:solidFill>
              </a:rPr>
              <a:t> </a:t>
            </a:r>
            <a:r>
              <a:rPr lang="en-US" sz="2400" dirty="0" err="1">
                <a:solidFill>
                  <a:schemeClr val="tx1">
                    <a:alpha val="80000"/>
                  </a:schemeClr>
                </a:solidFill>
              </a:rPr>
              <a:t>inmediato</a:t>
            </a:r>
            <a:r>
              <a:rPr lang="en-US" sz="2400" dirty="0">
                <a:solidFill>
                  <a:schemeClr val="tx1">
                    <a:alpha val="80000"/>
                  </a:schemeClr>
                </a:solidFill>
              </a:rPr>
              <a:t> anterior, </a:t>
            </a:r>
            <a:r>
              <a:rPr lang="en-US" sz="2400" dirty="0" err="1">
                <a:solidFill>
                  <a:schemeClr val="tx1">
                    <a:alpha val="80000"/>
                  </a:schemeClr>
                </a:solidFill>
              </a:rPr>
              <a:t>los</a:t>
            </a:r>
            <a:r>
              <a:rPr lang="en-US" sz="2400" dirty="0">
                <a:solidFill>
                  <a:schemeClr val="tx1">
                    <a:alpha val="80000"/>
                  </a:schemeClr>
                </a:solidFill>
              </a:rPr>
              <a:t> </a:t>
            </a:r>
            <a:r>
              <a:rPr lang="en-US" sz="2400" dirty="0" err="1">
                <a:solidFill>
                  <a:schemeClr val="tx1">
                    <a:alpha val="80000"/>
                  </a:schemeClr>
                </a:solidFill>
              </a:rPr>
              <a:t>citados</a:t>
            </a:r>
            <a:r>
              <a:rPr lang="en-US" sz="2400" dirty="0">
                <a:solidFill>
                  <a:schemeClr val="tx1">
                    <a:alpha val="80000"/>
                  </a:schemeClr>
                </a:solidFill>
              </a:rPr>
              <a:t> </a:t>
            </a:r>
            <a:r>
              <a:rPr lang="en-US" sz="2400" dirty="0" err="1">
                <a:solidFill>
                  <a:schemeClr val="tx1">
                    <a:alpha val="80000"/>
                  </a:schemeClr>
                </a:solidFill>
              </a:rPr>
              <a:t>pagos</a:t>
            </a:r>
            <a:r>
              <a:rPr lang="en-US" sz="2400" dirty="0">
                <a:solidFill>
                  <a:schemeClr val="tx1">
                    <a:alpha val="80000"/>
                  </a:schemeClr>
                </a:solidFill>
              </a:rPr>
              <a:t> se </a:t>
            </a:r>
            <a:r>
              <a:rPr lang="en-US" sz="2400" dirty="0" err="1">
                <a:solidFill>
                  <a:schemeClr val="tx1">
                    <a:alpha val="80000"/>
                  </a:schemeClr>
                </a:solidFill>
              </a:rPr>
              <a:t>deducirán</a:t>
            </a:r>
            <a:r>
              <a:rPr lang="en-US" sz="2400" dirty="0">
                <a:solidFill>
                  <a:schemeClr val="tx1">
                    <a:alpha val="80000"/>
                  </a:schemeClr>
                </a:solidFill>
              </a:rPr>
              <a:t> </a:t>
            </a:r>
            <a:r>
              <a:rPr lang="en-US" sz="2400" dirty="0" err="1">
                <a:solidFill>
                  <a:schemeClr val="tx1">
                    <a:alpha val="80000"/>
                  </a:schemeClr>
                </a:solidFill>
              </a:rPr>
              <a:t>en</a:t>
            </a:r>
            <a:r>
              <a:rPr lang="en-US" sz="2400" dirty="0">
                <a:solidFill>
                  <a:schemeClr val="tx1">
                    <a:alpha val="80000"/>
                  </a:schemeClr>
                </a:solidFill>
              </a:rPr>
              <a:t> un 53% y el restante 47% no </a:t>
            </a:r>
            <a:r>
              <a:rPr lang="en-US" sz="2400" dirty="0" err="1">
                <a:solidFill>
                  <a:schemeClr val="tx1">
                    <a:alpha val="80000"/>
                  </a:schemeClr>
                </a:solidFill>
              </a:rPr>
              <a:t>será</a:t>
            </a:r>
            <a:r>
              <a:rPr lang="en-US" sz="2400" dirty="0">
                <a:solidFill>
                  <a:schemeClr val="tx1">
                    <a:alpha val="80000"/>
                  </a:schemeClr>
                </a:solidFill>
              </a:rPr>
              <a:t> deducible. </a:t>
            </a:r>
          </a:p>
          <a:p>
            <a:pPr marL="1257300" lvl="2"/>
            <a:endParaRPr lang="en-US" sz="1700" dirty="0">
              <a:solidFill>
                <a:schemeClr val="tx1">
                  <a:alpha val="80000"/>
                </a:schemeClr>
              </a:solidFill>
            </a:endParaRPr>
          </a:p>
          <a:p>
            <a:endParaRPr lang="en-US" sz="1700" dirty="0">
              <a:solidFill>
                <a:schemeClr val="tx1">
                  <a:alpha val="80000"/>
                </a:schemeClr>
              </a:solidFill>
            </a:endParaRPr>
          </a:p>
        </p:txBody>
      </p:sp>
    </p:spTree>
    <p:extLst>
      <p:ext uri="{BB962C8B-B14F-4D97-AF65-F5344CB8AC3E}">
        <p14:creationId xmlns:p14="http://schemas.microsoft.com/office/powerpoint/2010/main" val="269465507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nterfaz de usuario gráfica, Texto, Aplicación&#10;&#10;El contenido generado por IA puede ser incorrecto.">
            <a:extLst>
              <a:ext uri="{FF2B5EF4-FFF2-40B4-BE49-F238E27FC236}">
                <a16:creationId xmlns:a16="http://schemas.microsoft.com/office/drawing/2014/main" id="{C8C552FF-9FF4-AE8D-1DD2-E87821A8ED12}"/>
              </a:ext>
            </a:extLst>
          </p:cNvPr>
          <p:cNvPicPr>
            <a:picLocks noChangeAspect="1"/>
          </p:cNvPicPr>
          <p:nvPr/>
        </p:nvPicPr>
        <p:blipFill>
          <a:blip r:embed="rId2"/>
          <a:stretch>
            <a:fillRect/>
          </a:stretch>
        </p:blipFill>
        <p:spPr>
          <a:xfrm>
            <a:off x="643467" y="1057148"/>
            <a:ext cx="10905066" cy="4743702"/>
          </a:xfrm>
          <a:prstGeom prst="rect">
            <a:avLst/>
          </a:prstGeom>
        </p:spPr>
      </p:pic>
    </p:spTree>
    <p:extLst>
      <p:ext uri="{BB962C8B-B14F-4D97-AF65-F5344CB8AC3E}">
        <p14:creationId xmlns:p14="http://schemas.microsoft.com/office/powerpoint/2010/main" val="351217637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B1E1BA-791A-E01E-A012-57226C46E5FC}"/>
              </a:ext>
            </a:extLst>
          </p:cNvPr>
          <p:cNvSpPr txBox="1">
            <a:spLocks/>
          </p:cNvSpPr>
          <p:nvPr/>
        </p:nvSpPr>
        <p:spPr>
          <a:xfrm>
            <a:off x="413256" y="496769"/>
            <a:ext cx="10727838" cy="68439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a:t>REQUISITOS DE LA PREVISIÓN SOCIAL</a:t>
            </a:r>
            <a:endParaRPr lang="es-MX" dirty="0"/>
          </a:p>
        </p:txBody>
      </p:sp>
      <p:sp>
        <p:nvSpPr>
          <p:cNvPr id="3" name="Subtítulo 2">
            <a:extLst>
              <a:ext uri="{FF2B5EF4-FFF2-40B4-BE49-F238E27FC236}">
                <a16:creationId xmlns:a16="http://schemas.microsoft.com/office/drawing/2014/main" id="{B4FEAEF2-B5F0-B67B-2DE1-7ADD31479D47}"/>
              </a:ext>
            </a:extLst>
          </p:cNvPr>
          <p:cNvSpPr txBox="1">
            <a:spLocks/>
          </p:cNvSpPr>
          <p:nvPr/>
        </p:nvSpPr>
        <p:spPr>
          <a:xfrm>
            <a:off x="306903" y="1354124"/>
            <a:ext cx="10940543" cy="4283093"/>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MX" dirty="0"/>
              <a:t>De conformidad con el art 27 f XI y 46 del RISR, para poder deducir los gastos de previsión social, las prestaciones correspondientes deberán cumplir los requisitos siguientes: </a:t>
            </a:r>
          </a:p>
          <a:p>
            <a:pPr marL="457200" indent="-457200" algn="just">
              <a:buFont typeface="+mj-lt"/>
              <a:buAutoNum type="arabicPeriod"/>
            </a:pPr>
            <a:r>
              <a:rPr lang="es-MX" dirty="0"/>
              <a:t>Se deberán otorgar en forma general, en beneficio de todos los trabajadores.</a:t>
            </a:r>
          </a:p>
          <a:p>
            <a:pPr marL="457200" indent="-457200" algn="just">
              <a:buFont typeface="+mj-lt"/>
              <a:buAutoNum type="arabicPeriod"/>
            </a:pPr>
            <a:r>
              <a:rPr lang="es-MX" dirty="0"/>
              <a:t>Deberán efectuarse en territorio nacional, excepto las que se otorguen a trabajadores que presten servicios en el extranjero.</a:t>
            </a:r>
          </a:p>
          <a:p>
            <a:pPr marL="457200" indent="-457200" algn="just">
              <a:buFont typeface="+mj-lt"/>
              <a:buAutoNum type="arabicPeriod"/>
            </a:pPr>
            <a:r>
              <a:rPr lang="es-MX" dirty="0"/>
              <a:t>Que se efectúe a los trabajadores del contribuyente, y en su caso con el cónyuge, o la persona con quien viva en concubinato o los ascendientes o descendientes, cuando dependan económicamente  del trabajador.</a:t>
            </a:r>
          </a:p>
          <a:p>
            <a:pPr marL="457200" indent="-457200" algn="just">
              <a:buFont typeface="+mj-lt"/>
              <a:buAutoNum type="arabicPeriod"/>
            </a:pPr>
            <a:r>
              <a:rPr lang="es-MX" dirty="0"/>
              <a:t>RECOMENDACIÓN: elaborar plan de previsión social (no es requisito)</a:t>
            </a:r>
          </a:p>
          <a:p>
            <a:pPr marL="1257300" lvl="2" indent="-342900" algn="just">
              <a:buFont typeface="Wingdings 2" panose="05020102010507070707" pitchFamily="18" charset="2"/>
              <a:buChar char="Ü"/>
            </a:pPr>
            <a:endParaRPr lang="es-MX" dirty="0"/>
          </a:p>
          <a:p>
            <a:pPr algn="just"/>
            <a:endParaRPr lang="es-MX" dirty="0"/>
          </a:p>
        </p:txBody>
      </p:sp>
    </p:spTree>
    <p:extLst>
      <p:ext uri="{BB962C8B-B14F-4D97-AF65-F5344CB8AC3E}">
        <p14:creationId xmlns:p14="http://schemas.microsoft.com/office/powerpoint/2010/main" val="180515535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2970</TotalTime>
  <Words>11502</Words>
  <Application>Microsoft Office PowerPoint</Application>
  <PresentationFormat>Panorámica</PresentationFormat>
  <Paragraphs>914</Paragraphs>
  <Slides>174</Slides>
  <Notes>21</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174</vt:i4>
      </vt:variant>
    </vt:vector>
  </HeadingPairs>
  <TitlesOfParts>
    <vt:vector size="182" baseType="lpstr">
      <vt:lpstr>Aptos</vt:lpstr>
      <vt:lpstr>Arial</vt:lpstr>
      <vt:lpstr>Calibri</vt:lpstr>
      <vt:lpstr>Calibri Light</vt:lpstr>
      <vt:lpstr>Cambria</vt:lpstr>
      <vt:lpstr>HelveticaNeue-Light</vt:lpstr>
      <vt:lpstr>Wingdings 2</vt:lpstr>
      <vt:lpstr>Tema de Office</vt:lpstr>
      <vt:lpstr>Presentación de PowerPoint</vt:lpstr>
      <vt:lpstr>Presentación de PowerPoint</vt:lpstr>
      <vt:lpstr>MARCO LEGAL DE LA NÓMINA </vt:lpstr>
      <vt:lpstr>Presentación de PowerPoint</vt:lpstr>
      <vt:lpstr>Presentación de PowerPoint</vt:lpstr>
      <vt:lpstr>Aspectos que regula la LFT</vt:lpstr>
      <vt:lpstr>PLANTILLA DE TRABAJADORES PRIMORDIALMENTE MEXICANOS</vt:lpstr>
      <vt:lpstr>RELACIONES LABORALES</vt:lpstr>
      <vt:lpstr>Presentación de PowerPoint</vt:lpstr>
      <vt:lpstr>CONTRATO INDIVIDUAL</vt:lpstr>
      <vt:lpstr>Presentación de PowerPoint</vt:lpstr>
      <vt:lpstr>Duración de las relaciones laborales (Art 35 LFT)  El artículo 35 LFT establece que las relaciones de trabajo pueden ser: </vt:lpstr>
      <vt:lpstr>CONTRATOS PARA OBRA O TIEMPO DETERMINADO </vt:lpstr>
      <vt:lpstr>OBRA DETERMINADA ARTÍCULO 36 LFT</vt:lpstr>
      <vt:lpstr>Presentación de PowerPoint</vt:lpstr>
      <vt:lpstr>TIEMPO DETERMINADO ARTÍCULO 37 LFT </vt:lpstr>
      <vt:lpstr>Presentación de PowerPoint</vt:lpstr>
      <vt:lpstr>Presentación de PowerPoint</vt:lpstr>
      <vt:lpstr>Presentación de PowerPoint</vt:lpstr>
      <vt:lpstr>Presentación de PowerPoint</vt:lpstr>
      <vt:lpstr>Presentación de PowerPoint</vt:lpstr>
      <vt:lpstr>Presentación de PowerPoint</vt:lpstr>
      <vt:lpstr>TIEMPO INDETERMINADO ARTÍCULO 35 LFT   </vt:lpstr>
      <vt:lpstr>CARACTERÍSTICAS DE LOS CONTRATOS POR TIEMPO INDETERMINADO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FORMAS DE PACTAR LAS RELACIONES LABORALES</vt:lpstr>
      <vt:lpstr>ELEMENTOS OBLIGATORIOS DEL CONTRATO LABORAL</vt:lpstr>
      <vt:lpstr>ELEMENTOS OBLIGATORIOS DEL CONTRATO LABORAL</vt:lpstr>
      <vt:lpstr>ELEMENTOS OBLIGATORIOS DEL CONTRATO LABORAL</vt:lpstr>
      <vt:lpstr>CARGA PROBATORIA A CARGO DEL PATRÓN ARTÍCULOS 784 Y 804 LFT</vt:lpstr>
      <vt:lpstr>SUSPENSIÓN DE LAS RELACIONES LABORALES ARTÍCULO 42 LFT </vt:lpstr>
      <vt:lpstr>Presentación de PowerPoint</vt:lpstr>
      <vt:lpstr>RETORNO AL TRABAJO ARTÍCULO 45 LFT</vt:lpstr>
      <vt:lpstr>RESCISIÓN DE LA RELACIÓN LABORAL </vt:lpstr>
      <vt:lpstr>RESCISIÓN DE LA RELACIÓN LABORAL SIN RESPONSABILIDAD PARA EL PATRÓN ARTÍCULO 47 LFT</vt:lpstr>
      <vt:lpstr>RESCISIÓN DE LA RELACIÓN LABORAL SIN RESPONSABILIDAD PARA EL PATRÓN ARTÍCULO 47 LFT</vt:lpstr>
      <vt:lpstr>PARA QUE SE HAGA EFECTIVA LA RESCISIÓN ARTÍCULO 47 LFT</vt:lpstr>
      <vt:lpstr>AVISO DE RESCISIÓN ARTÍCULO 47 LFT</vt:lpstr>
      <vt:lpstr>CARACTERÍSTICAS DEL AVISO DE RESCISIÓN</vt:lpstr>
      <vt:lpstr>CONSECUENCIAS DE NO ENTREGAR EL AVISO DE RESCISIÓN ARTÍCULO 48 LFT</vt:lpstr>
      <vt:lpstr>PAGOS POR NO COMPROBAR LA CAUSA DEL DESPIDO EN JUICIO </vt:lpstr>
      <vt:lpstr>REGLAMENTO INTERIOR DE TRABAJO  “RIT” ARTÍCULO 422 LFT</vt:lpstr>
      <vt:lpstr>REGLAMENTO INTERIOR DE TRABAJO  “RIT” ARTÍCULO 422 LFT</vt:lpstr>
      <vt:lpstr>REGLAMENTO INTERIOR DE TRABAJO  “RIT” ARTÍCULO 422 LFT</vt:lpstr>
      <vt:lpstr>CONDICIONES DE TRABAJO </vt:lpstr>
      <vt:lpstr>Presentación de PowerPoint</vt:lpstr>
      <vt:lpstr>SALARIO</vt:lpstr>
      <vt:lpstr>Presentación de PowerPoint</vt:lpstr>
      <vt:lpstr>Actualización del SMG</vt:lpstr>
      <vt:lpstr>JORNADA DE TRABAJO ARTÍCULO 58 LFT </vt:lpstr>
      <vt:lpstr>OTROS TIPOS DE JORNADAS</vt:lpstr>
      <vt:lpstr>SEMANA INGLESA</vt:lpstr>
      <vt:lpstr>Presentación de PowerPoint</vt:lpstr>
      <vt:lpstr>Presentación de PowerPoint</vt:lpstr>
      <vt:lpstr>DÍA DE DESCANSO SEMANAL </vt:lpstr>
      <vt:lpstr>Presentación de PowerPoint</vt:lpstr>
      <vt:lpstr>DÍA DE DESCANSO LABORADO </vt:lpstr>
      <vt:lpstr>DÍA DE DESCANSO LABORADO </vt:lpstr>
      <vt:lpstr>Presentación de PowerPoint</vt:lpstr>
      <vt:lpstr>PRIMA DOMINICAL</vt:lpstr>
      <vt:lpstr>Presentación de PowerPoint</vt:lpstr>
      <vt:lpstr>Presentación de PowerPoint</vt:lpstr>
      <vt:lpstr>Presentación de PowerPoint</vt:lpstr>
      <vt:lpstr>VACACIONES Y PRIMA VACACIONAL </vt:lpstr>
      <vt:lpstr>Presentación de PowerPoint</vt:lpstr>
      <vt:lpstr>Presentación de PowerPoint</vt:lpstr>
      <vt:lpstr>Presentación de PowerPoint</vt:lpstr>
      <vt:lpstr>AGUINALDO </vt:lpstr>
      <vt:lpstr> Propuesta Aguinaldo Digno </vt:lpstr>
      <vt:lpstr>Presentación de PowerPoint</vt:lpstr>
      <vt:lpstr>HORAS EXTRAS DOBLES Y TRIPLES </vt:lpstr>
      <vt:lpstr>FINIQUITO</vt:lpstr>
      <vt:lpstr>FINIQUITO</vt:lpstr>
      <vt:lpstr>Presentación de PowerPoint</vt:lpstr>
      <vt:lpstr>Presentación de PowerPoint</vt:lpstr>
      <vt:lpstr>Presentación de PowerPoint</vt:lpstr>
      <vt:lpstr>PRIMA DE ANTIGÜEDAD</vt:lpstr>
      <vt:lpstr>PRIMA DE ANTIGÜEDAD</vt:lpstr>
      <vt:lpstr>Presentación de PowerPoint</vt:lpstr>
      <vt:lpstr>INDEMNIZACIÓN CONSTITUCIONAL</vt:lpstr>
      <vt:lpstr>SALARIO BASE PARA CALCULAR LA INDEMNIZACIÓN</vt:lpstr>
      <vt:lpstr>Presentación de PowerPoint</vt:lpstr>
      <vt:lpstr>Presentación de PowerPoint</vt:lpstr>
      <vt:lpstr>INDEMNIZACIÓN ADICIONAL</vt:lpstr>
      <vt:lpstr>Presentación de PowerPoint</vt:lpstr>
      <vt:lpstr>TOTAL DE INDEMNIZACIÓN A PAGAR AL TRABAJADOR</vt:lpstr>
      <vt:lpstr>Presentación de PowerPoint</vt:lpstr>
      <vt:lpstr>MARCO LEGAL </vt:lpstr>
      <vt:lpstr>ALCANCE Y FINALIDAD LSS</vt:lpstr>
      <vt:lpstr>Presentación de PowerPoint</vt:lpstr>
      <vt:lpstr>EL SEGURO SOCIAL COMPRENDE:</vt:lpstr>
      <vt:lpstr>SUJETOS DE ASEGURAMIENTO AL RÉGIMEN OBLIGATORIO</vt:lpstr>
      <vt:lpstr>SEGUROS QUE COMPRENDE EL RÉGIMEN  OBLIGATORIO  (Artículo 11 LSS)</vt:lpstr>
      <vt:lpstr>Presentación de PowerPoint</vt:lpstr>
      <vt:lpstr>Presentación de PowerPoint</vt:lpstr>
      <vt:lpstr>ATENCIÓN¡¡¡</vt:lpstr>
      <vt:lpstr>INTEGRACIÓN DEL SALARIO BASE DE COTIZACIÓN  ART 30 LSS</vt:lpstr>
      <vt:lpstr>DETERMINACIÓN DE S.B.C. POR TIPO DE SALARIO</vt:lpstr>
      <vt:lpstr>LIMITES SUPERIOR E INFERIOR DEL S.B.C. (Art 28 LSS)</vt:lpstr>
      <vt:lpstr>INTEGRACIÓN DEL SALARIO BASE DE COTIZACIÓN DIARIO  ART. 27 L.S.S.</vt:lpstr>
      <vt:lpstr>EJEMPLOS DE FACTORES DE INTEGRACIÓN DE SBC CON PRESTACIONES MÍNIMAS DE LEY </vt:lpstr>
      <vt:lpstr>EJERCICIO SBC</vt:lpstr>
      <vt:lpstr>Presentación de PowerPoint</vt:lpstr>
      <vt:lpstr>PERCEPCIONES QUE FORMARÁN PARTE DEL SALARIO BASE DE COTIZACIÓN  ART 27 1er párrafo LSS</vt:lpstr>
      <vt:lpstr>EXCLUYENTES COMO INTEGRANTES DEL S.B.C. DADA SU NATURALEZA  ART. 27 LSS </vt:lpstr>
      <vt:lpstr>Presentación de PowerPoint</vt:lpstr>
      <vt:lpstr>FONDO DE AHORRO ARTÍCULO 27 FRACC.II LSS</vt:lpstr>
      <vt:lpstr>EJEMPLO DE FONDO DE AHORRO</vt:lpstr>
      <vt:lpstr>ALIMENTACIÓN Y HABITACIÓN ARTÍCULO 27 FRACC. V LSS</vt:lpstr>
      <vt:lpstr>EJEMPLO DE ALIMENTACIÓN Y HABITACIÓN </vt:lpstr>
      <vt:lpstr>DESPENSA ARTÍCULO 27 FRACC. VI LSS</vt:lpstr>
      <vt:lpstr>EJEMPLO DE DESPENSA</vt:lpstr>
      <vt:lpstr>PREMIO DE PUNTUALIDAD Y ASISTENCIA ARTÍCULO 27 FRACC. VII LSS</vt:lpstr>
      <vt:lpstr>EJEMPLO DE PREMIO DE PUNTUALIDAD Y ASISTENCIA</vt:lpstr>
      <vt:lpstr>CASO PRÁCTICO MARZO - ABRIL</vt:lpstr>
      <vt:lpstr>Presentación de PowerPoint</vt:lpstr>
      <vt:lpstr>RIESGO DE TRABAJO</vt:lpstr>
      <vt:lpstr>RISGO, ACCIDENTE Y ENFERMEDAD DE TRABAJO</vt:lpstr>
      <vt:lpstr>RIESGO DE TRABAJO</vt:lpstr>
      <vt:lpstr>CUOTAS OBRERO PATRONALES COP</vt:lpstr>
      <vt:lpstr>REFORMA AL SISTEMA DE PENSIONES</vt:lpstr>
      <vt:lpstr>Presentación de PowerPoint</vt:lpstr>
      <vt:lpstr>EJERCICIO COP</vt:lpstr>
      <vt:lpstr>Presentación de PowerPoint</vt:lpstr>
      <vt:lpstr>REFORMA LEY INFONAVIT</vt:lpstr>
      <vt:lpstr>REFORMA AL ART. 123 CONSTITUCIONAL F XII </vt:lpstr>
      <vt:lpstr>OBLIGACIONES PATRONALES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¿Qué son las demás prestaciones de una relación laboral?</vt:lpstr>
      <vt:lpstr>Ingresos gravados </vt:lpstr>
      <vt:lpstr>INGRESOS EXENTOS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PREVISIÓN SOCIAL</vt:lpstr>
      <vt:lpstr>Presentación de PowerPoint</vt:lpstr>
      <vt:lpstr>PREVISIÓN SOCIAL TOPADA TRABAJADORES LÍMITE GLOBAL</vt:lpstr>
      <vt:lpstr>Presentación de PowerPoint</vt:lpstr>
      <vt:lpstr>PRESTACIONES QUE NO ESTÁN SUJETAS AL LÍMITE GLOBAL PERO QUE DEBEN CUMPLIR REQUISITOS INDIVIDUALES</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LCP MIGUEL ALARCON</dc:creator>
  <cp:lastModifiedBy>MIGUEL ALARCON DIAZ</cp:lastModifiedBy>
  <cp:revision>103</cp:revision>
  <dcterms:created xsi:type="dcterms:W3CDTF">2021-01-19T16:39:22Z</dcterms:created>
  <dcterms:modified xsi:type="dcterms:W3CDTF">2025-10-03T14:42:27Z</dcterms:modified>
</cp:coreProperties>
</file>